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9.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C:\Users\ADEEL%20ASGHAR\Documents\grit%20table.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ADEEL%20ASGHAR\Documents\grit%20table.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v>Grit scores</c:v>
          </c:tx>
          <c:spPr>
            <a:ln w="28575" cap="rnd">
              <a:solidFill>
                <a:schemeClr val="accent1"/>
              </a:solidFill>
              <a:round/>
            </a:ln>
            <a:effectLst/>
          </c:spPr>
          <c:marker>
            <c:symbol val="none"/>
          </c:marker>
          <c:val>
            <c:numRef>
              <c:f>Sheet1!$D$2:$D$22</c:f>
              <c:numCache>
                <c:formatCode>General</c:formatCode>
                <c:ptCount val="21"/>
                <c:pt idx="0">
                  <c:v>1.7</c:v>
                </c:pt>
                <c:pt idx="1">
                  <c:v>2.7</c:v>
                </c:pt>
                <c:pt idx="2">
                  <c:v>3.7</c:v>
                </c:pt>
                <c:pt idx="3">
                  <c:v>3.7</c:v>
                </c:pt>
                <c:pt idx="4">
                  <c:v>3.7</c:v>
                </c:pt>
                <c:pt idx="5">
                  <c:v>2.7</c:v>
                </c:pt>
                <c:pt idx="6">
                  <c:v>2.7</c:v>
                </c:pt>
                <c:pt idx="7">
                  <c:v>2.7</c:v>
                </c:pt>
                <c:pt idx="8">
                  <c:v>2.7</c:v>
                </c:pt>
                <c:pt idx="9">
                  <c:v>2.88</c:v>
                </c:pt>
                <c:pt idx="10">
                  <c:v>3.88</c:v>
                </c:pt>
                <c:pt idx="11">
                  <c:v>2.5</c:v>
                </c:pt>
                <c:pt idx="12">
                  <c:v>2.5</c:v>
                </c:pt>
                <c:pt idx="13">
                  <c:v>2.5</c:v>
                </c:pt>
                <c:pt idx="14">
                  <c:v>2.5</c:v>
                </c:pt>
                <c:pt idx="15">
                  <c:v>2.5</c:v>
                </c:pt>
                <c:pt idx="16">
                  <c:v>2.5</c:v>
                </c:pt>
                <c:pt idx="17">
                  <c:v>2.5</c:v>
                </c:pt>
                <c:pt idx="18">
                  <c:v>2.5</c:v>
                </c:pt>
                <c:pt idx="19">
                  <c:v>3.1</c:v>
                </c:pt>
                <c:pt idx="20">
                  <c:v>3.1</c:v>
                </c:pt>
              </c:numCache>
            </c:numRef>
          </c:val>
          <c:smooth val="0"/>
          <c:extLst xmlns:c16r2="http://schemas.microsoft.com/office/drawing/2015/06/chart">
            <c:ext xmlns:c16="http://schemas.microsoft.com/office/drawing/2014/chart" uri="{C3380CC4-5D6E-409C-BE32-E72D297353CC}">
              <c16:uniqueId val="{00000000-DAE2-4305-AD4B-4629A64D13C2}"/>
            </c:ext>
          </c:extLst>
        </c:ser>
        <c:dLbls>
          <c:showLegendKey val="0"/>
          <c:showVal val="0"/>
          <c:showCatName val="0"/>
          <c:showSerName val="0"/>
          <c:showPercent val="0"/>
          <c:showBubbleSize val="0"/>
        </c:dLbls>
        <c:smooth val="0"/>
        <c:axId val="-1026457344"/>
        <c:axId val="-1026456800"/>
      </c:lineChart>
      <c:catAx>
        <c:axId val="-1026457344"/>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6456800"/>
        <c:crosses val="autoZero"/>
        <c:auto val="1"/>
        <c:lblAlgn val="ctr"/>
        <c:lblOffset val="100"/>
        <c:noMultiLvlLbl val="0"/>
      </c:catAx>
      <c:valAx>
        <c:axId val="-102645680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645734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Comparison</a:t>
            </a:r>
            <a:r>
              <a:rPr lang="en-US" baseline="0"/>
              <a:t> Chart</a:t>
            </a:r>
            <a:endParaRPr lang="en-US"/>
          </a:p>
        </c:rich>
      </c:tx>
      <c:layout>
        <c:manualLayout>
          <c:xMode val="edge"/>
          <c:yMode val="edge"/>
          <c:x val="0.36425678040244969"/>
          <c:y val="2.314814814814814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spPr>
            <a:ln w="28575" cap="rnd">
              <a:solidFill>
                <a:schemeClr val="accent1"/>
              </a:solidFill>
              <a:round/>
            </a:ln>
            <a:effectLst/>
          </c:spPr>
          <c:marker>
            <c:symbol val="none"/>
          </c:marker>
          <c:val>
            <c:numRef>
              <c:f>Sheet1!$A$2:$A$22</c:f>
              <c:numCache>
                <c:formatCode>General</c:formatCode>
                <c:ptCount val="21"/>
                <c:pt idx="0">
                  <c:v>4</c:v>
                </c:pt>
                <c:pt idx="1">
                  <c:v>4</c:v>
                </c:pt>
                <c:pt idx="2">
                  <c:v>4</c:v>
                </c:pt>
                <c:pt idx="3">
                  <c:v>4</c:v>
                </c:pt>
                <c:pt idx="4">
                  <c:v>4</c:v>
                </c:pt>
                <c:pt idx="5">
                  <c:v>4</c:v>
                </c:pt>
                <c:pt idx="6">
                  <c:v>4</c:v>
                </c:pt>
                <c:pt idx="7">
                  <c:v>4</c:v>
                </c:pt>
                <c:pt idx="8">
                  <c:v>4</c:v>
                </c:pt>
                <c:pt idx="9">
                  <c:v>4</c:v>
                </c:pt>
                <c:pt idx="10">
                  <c:v>4</c:v>
                </c:pt>
                <c:pt idx="11">
                  <c:v>5</c:v>
                </c:pt>
                <c:pt idx="12">
                  <c:v>6</c:v>
                </c:pt>
                <c:pt idx="13">
                  <c:v>8</c:v>
                </c:pt>
                <c:pt idx="14">
                  <c:v>8</c:v>
                </c:pt>
                <c:pt idx="15">
                  <c:v>8</c:v>
                </c:pt>
                <c:pt idx="16">
                  <c:v>8</c:v>
                </c:pt>
                <c:pt idx="17">
                  <c:v>8</c:v>
                </c:pt>
                <c:pt idx="18">
                  <c:v>8</c:v>
                </c:pt>
                <c:pt idx="19">
                  <c:v>8</c:v>
                </c:pt>
                <c:pt idx="20">
                  <c:v>8</c:v>
                </c:pt>
              </c:numCache>
            </c:numRef>
          </c:val>
          <c:smooth val="0"/>
          <c:extLst xmlns:c16r2="http://schemas.microsoft.com/office/drawing/2015/06/chart">
            <c:ext xmlns:c16="http://schemas.microsoft.com/office/drawing/2014/chart" uri="{C3380CC4-5D6E-409C-BE32-E72D297353CC}">
              <c16:uniqueId val="{00000000-6E1F-425D-8E36-0DA730DECDF4}"/>
            </c:ext>
          </c:extLst>
        </c:ser>
        <c:ser>
          <c:idx val="1"/>
          <c:order val="1"/>
          <c:spPr>
            <a:ln w="28575" cap="rnd">
              <a:solidFill>
                <a:schemeClr val="accent2"/>
              </a:solidFill>
              <a:round/>
            </a:ln>
            <a:effectLst/>
          </c:spPr>
          <c:marker>
            <c:symbol val="none"/>
          </c:marker>
          <c:val>
            <c:numRef>
              <c:f>Sheet1!$B$2:$B$22</c:f>
              <c:numCache>
                <c:formatCode>General</c:formatCode>
                <c:ptCount val="21"/>
                <c:pt idx="0">
                  <c:v>2.5</c:v>
                </c:pt>
                <c:pt idx="1">
                  <c:v>2.5</c:v>
                </c:pt>
                <c:pt idx="2">
                  <c:v>2.5</c:v>
                </c:pt>
                <c:pt idx="3">
                  <c:v>2.5</c:v>
                </c:pt>
                <c:pt idx="4">
                  <c:v>2.5</c:v>
                </c:pt>
                <c:pt idx="5">
                  <c:v>2.5</c:v>
                </c:pt>
                <c:pt idx="6">
                  <c:v>2.5</c:v>
                </c:pt>
                <c:pt idx="7">
                  <c:v>2.5</c:v>
                </c:pt>
                <c:pt idx="8">
                  <c:v>3.1</c:v>
                </c:pt>
                <c:pt idx="9">
                  <c:v>3.1</c:v>
                </c:pt>
                <c:pt idx="10">
                  <c:v>3.1</c:v>
                </c:pt>
                <c:pt idx="11">
                  <c:v>3.1</c:v>
                </c:pt>
                <c:pt idx="12">
                  <c:v>4.0999999999999996</c:v>
                </c:pt>
                <c:pt idx="13">
                  <c:v>4.2</c:v>
                </c:pt>
                <c:pt idx="14">
                  <c:v>4.2</c:v>
                </c:pt>
                <c:pt idx="15">
                  <c:v>4.2</c:v>
                </c:pt>
                <c:pt idx="16">
                  <c:v>4.2</c:v>
                </c:pt>
                <c:pt idx="17">
                  <c:v>4.2</c:v>
                </c:pt>
                <c:pt idx="18">
                  <c:v>4.2</c:v>
                </c:pt>
                <c:pt idx="19">
                  <c:v>4.2</c:v>
                </c:pt>
                <c:pt idx="20">
                  <c:v>4.2</c:v>
                </c:pt>
              </c:numCache>
            </c:numRef>
          </c:val>
          <c:smooth val="0"/>
          <c:extLst xmlns:c16r2="http://schemas.microsoft.com/office/drawing/2015/06/chart">
            <c:ext xmlns:c16="http://schemas.microsoft.com/office/drawing/2014/chart" uri="{C3380CC4-5D6E-409C-BE32-E72D297353CC}">
              <c16:uniqueId val="{00000001-6E1F-425D-8E36-0DA730DECDF4}"/>
            </c:ext>
          </c:extLst>
        </c:ser>
        <c:ser>
          <c:idx val="2"/>
          <c:order val="2"/>
          <c:spPr>
            <a:ln w="28575" cap="rnd">
              <a:solidFill>
                <a:schemeClr val="accent3"/>
              </a:solidFill>
              <a:round/>
            </a:ln>
            <a:effectLst/>
          </c:spPr>
          <c:marker>
            <c:symbol val="none"/>
          </c:marker>
          <c:val>
            <c:numRef>
              <c:f>Sheet1!$C$2:$C$22</c:f>
              <c:numCache>
                <c:formatCode>General</c:formatCode>
                <c:ptCount val="21"/>
                <c:pt idx="0">
                  <c:v>3</c:v>
                </c:pt>
                <c:pt idx="1">
                  <c:v>3</c:v>
                </c:pt>
                <c:pt idx="2">
                  <c:v>3</c:v>
                </c:pt>
                <c:pt idx="3">
                  <c:v>3</c:v>
                </c:pt>
                <c:pt idx="4">
                  <c:v>3</c:v>
                </c:pt>
                <c:pt idx="5">
                  <c:v>3</c:v>
                </c:pt>
                <c:pt idx="6">
                  <c:v>3</c:v>
                </c:pt>
                <c:pt idx="7">
                  <c:v>3</c:v>
                </c:pt>
                <c:pt idx="8">
                  <c:v>3</c:v>
                </c:pt>
                <c:pt idx="9">
                  <c:v>3</c:v>
                </c:pt>
                <c:pt idx="10">
                  <c:v>2</c:v>
                </c:pt>
                <c:pt idx="11">
                  <c:v>2</c:v>
                </c:pt>
                <c:pt idx="12">
                  <c:v>2</c:v>
                </c:pt>
                <c:pt idx="13">
                  <c:v>2</c:v>
                </c:pt>
                <c:pt idx="14">
                  <c:v>2</c:v>
                </c:pt>
                <c:pt idx="15">
                  <c:v>2</c:v>
                </c:pt>
                <c:pt idx="16">
                  <c:v>2</c:v>
                </c:pt>
                <c:pt idx="17">
                  <c:v>2</c:v>
                </c:pt>
                <c:pt idx="18">
                  <c:v>2</c:v>
                </c:pt>
                <c:pt idx="19">
                  <c:v>2</c:v>
                </c:pt>
                <c:pt idx="20">
                  <c:v>2</c:v>
                </c:pt>
              </c:numCache>
            </c:numRef>
          </c:val>
          <c:smooth val="0"/>
          <c:extLst xmlns:c16r2="http://schemas.microsoft.com/office/drawing/2015/06/chart">
            <c:ext xmlns:c16="http://schemas.microsoft.com/office/drawing/2014/chart" uri="{C3380CC4-5D6E-409C-BE32-E72D297353CC}">
              <c16:uniqueId val="{00000002-6E1F-425D-8E36-0DA730DECDF4}"/>
            </c:ext>
          </c:extLst>
        </c:ser>
        <c:ser>
          <c:idx val="3"/>
          <c:order val="3"/>
          <c:spPr>
            <a:ln w="28575" cap="rnd">
              <a:solidFill>
                <a:schemeClr val="accent4"/>
              </a:solidFill>
              <a:round/>
            </a:ln>
            <a:effectLst/>
          </c:spPr>
          <c:marker>
            <c:symbol val="none"/>
          </c:marker>
          <c:val>
            <c:numRef>
              <c:f>Sheet1!$D$2:$D$22</c:f>
              <c:numCache>
                <c:formatCode>General</c:formatCode>
                <c:ptCount val="21"/>
                <c:pt idx="0">
                  <c:v>1.7</c:v>
                </c:pt>
                <c:pt idx="1">
                  <c:v>2.7</c:v>
                </c:pt>
                <c:pt idx="2">
                  <c:v>3.7</c:v>
                </c:pt>
                <c:pt idx="3">
                  <c:v>3.7</c:v>
                </c:pt>
                <c:pt idx="4">
                  <c:v>3.7</c:v>
                </c:pt>
                <c:pt idx="5">
                  <c:v>2.7</c:v>
                </c:pt>
                <c:pt idx="6">
                  <c:v>2.7</c:v>
                </c:pt>
                <c:pt idx="7">
                  <c:v>2.7</c:v>
                </c:pt>
                <c:pt idx="8">
                  <c:v>2.7</c:v>
                </c:pt>
                <c:pt idx="9">
                  <c:v>2.88</c:v>
                </c:pt>
                <c:pt idx="10">
                  <c:v>3.88</c:v>
                </c:pt>
                <c:pt idx="11">
                  <c:v>2.5</c:v>
                </c:pt>
                <c:pt idx="12">
                  <c:v>2.5</c:v>
                </c:pt>
                <c:pt idx="13">
                  <c:v>2.5</c:v>
                </c:pt>
                <c:pt idx="14">
                  <c:v>2.5</c:v>
                </c:pt>
                <c:pt idx="15">
                  <c:v>2.5</c:v>
                </c:pt>
                <c:pt idx="16">
                  <c:v>2.5</c:v>
                </c:pt>
                <c:pt idx="17">
                  <c:v>2.5</c:v>
                </c:pt>
                <c:pt idx="18">
                  <c:v>2.5</c:v>
                </c:pt>
                <c:pt idx="19">
                  <c:v>3.1</c:v>
                </c:pt>
                <c:pt idx="20">
                  <c:v>3.1</c:v>
                </c:pt>
              </c:numCache>
            </c:numRef>
          </c:val>
          <c:smooth val="0"/>
          <c:extLst xmlns:c16r2="http://schemas.microsoft.com/office/drawing/2015/06/chart">
            <c:ext xmlns:c16="http://schemas.microsoft.com/office/drawing/2014/chart" uri="{C3380CC4-5D6E-409C-BE32-E72D297353CC}">
              <c16:uniqueId val="{00000003-6E1F-425D-8E36-0DA730DECDF4}"/>
            </c:ext>
          </c:extLst>
        </c:ser>
        <c:dLbls>
          <c:showLegendKey val="0"/>
          <c:showVal val="0"/>
          <c:showCatName val="0"/>
          <c:showSerName val="0"/>
          <c:showPercent val="0"/>
          <c:showBubbleSize val="0"/>
        </c:dLbls>
        <c:smooth val="0"/>
        <c:axId val="-1026461696"/>
        <c:axId val="-1026455168"/>
      </c:lineChart>
      <c:catAx>
        <c:axId val="-1026461696"/>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6455168"/>
        <c:crosses val="autoZero"/>
        <c:auto val="1"/>
        <c:lblAlgn val="ctr"/>
        <c:lblOffset val="100"/>
        <c:noMultiLvlLbl val="0"/>
      </c:catAx>
      <c:valAx>
        <c:axId val="-10264551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2646169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E6C648-B063-4658-BFFA-5D5749FD00C3}" type="datetimeFigureOut">
              <a:rPr lang="en-US" smtClean="0"/>
              <a:t>12/5/2021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15FAE-2C3F-4569-90CB-512446944DC6}" type="slidenum">
              <a:rPr lang="en-US" smtClean="0"/>
              <a:t>‹#›</a:t>
            </a:fld>
            <a:endParaRPr lang="en-US"/>
          </a:p>
        </p:txBody>
      </p:sp>
    </p:spTree>
    <p:extLst>
      <p:ext uri="{BB962C8B-B14F-4D97-AF65-F5344CB8AC3E}">
        <p14:creationId xmlns:p14="http://schemas.microsoft.com/office/powerpoint/2010/main" val="93731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Introduction</a:t>
            </a:r>
          </a:p>
          <a:p>
            <a:r>
              <a:rPr lang="en-US" sz="1200" b="1" i="1" kern="1200" dirty="0" smtClean="0">
                <a:solidFill>
                  <a:schemeClr val="tx1"/>
                </a:solidFill>
                <a:effectLst/>
                <a:latin typeface="+mn-lt"/>
                <a:ea typeface="+mn-ea"/>
                <a:cs typeface="+mn-cs"/>
              </a:rPr>
              <a:t>Role of Data in modern workplaces</a:t>
            </a:r>
          </a:p>
          <a:p>
            <a:r>
              <a:rPr lang="en-US" sz="1200" kern="1200" dirty="0" smtClean="0">
                <a:solidFill>
                  <a:schemeClr val="tx1"/>
                </a:solidFill>
                <a:effectLst/>
                <a:latin typeface="+mn-lt"/>
                <a:ea typeface="+mn-ea"/>
                <a:cs typeface="+mn-cs"/>
              </a:rPr>
              <a:t>Data plays a crucial role in modern workplaces since it is used to derive important assumptions and is also used to make important business decisions. In the modern world, it is important for students to have data handling skills to convert data into useful information and knowledge (Sun et al., 2020).  </a:t>
            </a:r>
          </a:p>
          <a:p>
            <a:r>
              <a:rPr lang="en-US" sz="1200" b="1" i="1" kern="1200" dirty="0" smtClean="0">
                <a:solidFill>
                  <a:schemeClr val="tx1"/>
                </a:solidFill>
                <a:effectLst/>
                <a:latin typeface="+mn-lt"/>
                <a:ea typeface="+mn-ea"/>
                <a:cs typeface="+mn-cs"/>
              </a:rPr>
              <a:t>Data handling to produce information</a:t>
            </a:r>
          </a:p>
          <a:p>
            <a:r>
              <a:rPr lang="en-US" sz="1200" kern="1200" dirty="0" smtClean="0">
                <a:solidFill>
                  <a:schemeClr val="tx1"/>
                </a:solidFill>
                <a:effectLst/>
                <a:latin typeface="+mn-lt"/>
                <a:ea typeface="+mn-ea"/>
                <a:cs typeface="+mn-cs"/>
              </a:rPr>
              <a:t>It is important to handle data appropriately to produce information, knowledge, and wisdom. Data is considered to be the most basic measurements that are often presented in numbers. These numbers alone cannot make useful information and knowledge unless the data is converted into information. Without information, knowledge cannot be produced (Cormier et al., 2019). </a:t>
            </a:r>
          </a:p>
          <a:p>
            <a:r>
              <a:rPr lang="en-US" sz="1200" b="1" i="1" kern="1200" dirty="0" smtClean="0">
                <a:solidFill>
                  <a:schemeClr val="tx1"/>
                </a:solidFill>
                <a:effectLst/>
                <a:latin typeface="+mn-lt"/>
                <a:ea typeface="+mn-ea"/>
                <a:cs typeface="+mn-cs"/>
              </a:rPr>
              <a:t>Angela Duckworth’s Grit </a:t>
            </a:r>
          </a:p>
          <a:p>
            <a:r>
              <a:rPr lang="en-US" sz="1200" kern="1200" dirty="0" smtClean="0">
                <a:solidFill>
                  <a:schemeClr val="tx1"/>
                </a:solidFill>
                <a:effectLst/>
                <a:latin typeface="+mn-lt"/>
                <a:ea typeface="+mn-ea"/>
                <a:cs typeface="+mn-cs"/>
              </a:rPr>
              <a:t>The aim of this presentation is to highlight the importance of data handling in modern workplaces. this presentation aims to display how data was converted into Useful information and knowledge using the research about Angela Duckworth’s grit. in this presentation Data collected regarding Angela Duckworth’s grit research would be used to explain DIKW pyramid (Du et al., 2020). </a:t>
            </a:r>
          </a:p>
          <a:p>
            <a:r>
              <a:rPr lang="en-US" sz="1200" b="1" i="1" kern="1200" dirty="0" smtClean="0">
                <a:solidFill>
                  <a:schemeClr val="tx1"/>
                </a:solidFill>
                <a:effectLst/>
                <a:latin typeface="+mn-lt"/>
                <a:ea typeface="+mn-ea"/>
                <a:cs typeface="+mn-cs"/>
              </a:rPr>
              <a:t>DIKW Pyramid</a:t>
            </a:r>
          </a:p>
          <a:p>
            <a:r>
              <a:rPr lang="en-US" sz="1200" kern="1200" dirty="0" smtClean="0">
                <a:solidFill>
                  <a:schemeClr val="tx1"/>
                </a:solidFill>
                <a:effectLst/>
                <a:latin typeface="+mn-lt"/>
                <a:ea typeface="+mn-ea"/>
                <a:cs typeface="+mn-cs"/>
              </a:rPr>
              <a:t>The DIKW pyramid is used as a framework in knowledge management since it allows to understand how data is used as a basic resource to generate information, knowledge, and wisdom. Data rests at the bottom of this pyramid, which shows that data is the fundamental aspect of knowledge and information management (Sun et al., 2020). </a:t>
            </a:r>
          </a:p>
        </p:txBody>
      </p:sp>
      <p:sp>
        <p:nvSpPr>
          <p:cNvPr id="4" name="Slide Number Placeholder 3"/>
          <p:cNvSpPr>
            <a:spLocks noGrp="1"/>
          </p:cNvSpPr>
          <p:nvPr>
            <p:ph type="sldNum" sz="quarter" idx="10"/>
          </p:nvPr>
        </p:nvSpPr>
        <p:spPr/>
        <p:txBody>
          <a:bodyPr/>
          <a:lstStyle/>
          <a:p>
            <a:fld id="{8A715FAE-2C3F-4569-90CB-512446944DC6}" type="slidenum">
              <a:rPr lang="en-US" smtClean="0"/>
              <a:t>2</a:t>
            </a:fld>
            <a:endParaRPr lang="en-US"/>
          </a:p>
        </p:txBody>
      </p:sp>
    </p:spTree>
    <p:extLst>
      <p:ext uri="{BB962C8B-B14F-4D97-AF65-F5344CB8AC3E}">
        <p14:creationId xmlns:p14="http://schemas.microsoft.com/office/powerpoint/2010/main" val="1489317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Data and Its Significance</a:t>
            </a:r>
          </a:p>
          <a:p>
            <a:r>
              <a:rPr lang="en-US" sz="1200" b="1" i="1" kern="1200" dirty="0" smtClean="0">
                <a:solidFill>
                  <a:schemeClr val="tx1"/>
                </a:solidFill>
                <a:effectLst/>
                <a:latin typeface="+mn-lt"/>
                <a:ea typeface="+mn-ea"/>
                <a:cs typeface="+mn-cs"/>
              </a:rPr>
              <a:t>What is Data?</a:t>
            </a:r>
          </a:p>
          <a:p>
            <a:r>
              <a:rPr lang="en-US" sz="1200" kern="1200" dirty="0" smtClean="0">
                <a:solidFill>
                  <a:schemeClr val="tx1"/>
                </a:solidFill>
                <a:effectLst/>
                <a:latin typeface="+mn-lt"/>
                <a:ea typeface="+mn-ea"/>
                <a:cs typeface="+mn-cs"/>
              </a:rPr>
              <a:t>Data corresponds to the basic facts and statistical numbers that are obtained for analysis or reference. In other terms, data is regarded as numbers on which different operations can be performed to generate useful information. The most prominent feature of data is that it can be stored and conveyed to develop knowledge and information (Du et al., 2020). </a:t>
            </a:r>
          </a:p>
          <a:p>
            <a:r>
              <a:rPr lang="en-US" sz="1200" b="1" i="1" kern="1200" dirty="0" smtClean="0">
                <a:solidFill>
                  <a:schemeClr val="tx1"/>
                </a:solidFill>
                <a:effectLst/>
                <a:latin typeface="+mn-lt"/>
                <a:ea typeface="+mn-ea"/>
                <a:cs typeface="+mn-cs"/>
              </a:rPr>
              <a:t>Make Informed Decisions</a:t>
            </a:r>
          </a:p>
          <a:p>
            <a:r>
              <a:rPr lang="en-US" sz="1200" kern="1200" dirty="0" smtClean="0">
                <a:solidFill>
                  <a:schemeClr val="tx1"/>
                </a:solidFill>
                <a:effectLst/>
                <a:latin typeface="+mn-lt"/>
                <a:ea typeface="+mn-ea"/>
                <a:cs typeface="+mn-cs"/>
              </a:rPr>
              <a:t>Data helps in making informed decisions since it allows individuals to produce graphs or bars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the trends of data. Based on the data, business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can make important decisions to enhance their productivity (Cormier et al., 2019). </a:t>
            </a:r>
          </a:p>
          <a:p>
            <a:r>
              <a:rPr lang="en-US" sz="1200" b="1" i="1" kern="1200" dirty="0" smtClean="0">
                <a:solidFill>
                  <a:schemeClr val="tx1"/>
                </a:solidFill>
                <a:effectLst/>
                <a:latin typeface="+mn-lt"/>
                <a:ea typeface="+mn-ea"/>
                <a:cs typeface="+mn-cs"/>
              </a:rPr>
              <a:t>Solves Problems</a:t>
            </a:r>
          </a:p>
          <a:p>
            <a:r>
              <a:rPr lang="en-US" sz="1200" kern="1200" dirty="0" smtClean="0">
                <a:solidFill>
                  <a:schemeClr val="tx1"/>
                </a:solidFill>
                <a:effectLst/>
                <a:latin typeface="+mn-lt"/>
                <a:ea typeface="+mn-ea"/>
                <a:cs typeface="+mn-cs"/>
              </a:rPr>
              <a:t>Data is the fundamental unit for generating information and knowledge and it allows to enhance the understanding of different aspects of workplaces. Consequently, data informs business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about the problems and helps in devising strategies to solve particular problems (</a:t>
            </a:r>
            <a:r>
              <a:rPr lang="en-US" sz="1200" kern="1200" dirty="0" err="1" smtClean="0">
                <a:solidFill>
                  <a:schemeClr val="tx1"/>
                </a:solidFill>
                <a:effectLst/>
                <a:latin typeface="+mn-lt"/>
                <a:ea typeface="+mn-ea"/>
                <a:cs typeface="+mn-cs"/>
              </a:rPr>
              <a:t>Sigurdson</a:t>
            </a:r>
            <a:r>
              <a:rPr lang="en-US" sz="1200" kern="1200" dirty="0" smtClean="0">
                <a:solidFill>
                  <a:schemeClr val="tx1"/>
                </a:solidFill>
                <a:effectLst/>
                <a:latin typeface="+mn-lt"/>
                <a:ea typeface="+mn-ea"/>
                <a:cs typeface="+mn-cs"/>
              </a:rPr>
              <a:t> &amp; Petersen, 2018). </a:t>
            </a:r>
          </a:p>
          <a:p>
            <a:r>
              <a:rPr lang="en-US" sz="1200" b="1" i="1" kern="1200" dirty="0" smtClean="0">
                <a:solidFill>
                  <a:schemeClr val="tx1"/>
                </a:solidFill>
                <a:effectLst/>
                <a:latin typeface="+mn-lt"/>
                <a:ea typeface="+mn-ea"/>
                <a:cs typeface="+mn-cs"/>
              </a:rPr>
              <a:t>Back up arguments</a:t>
            </a:r>
          </a:p>
          <a:p>
            <a:r>
              <a:rPr lang="en-US" sz="1200" kern="1200" dirty="0" smtClean="0">
                <a:solidFill>
                  <a:schemeClr val="tx1"/>
                </a:solidFill>
                <a:effectLst/>
                <a:latin typeface="+mn-lt"/>
                <a:ea typeface="+mn-ea"/>
                <a:cs typeface="+mn-cs"/>
              </a:rPr>
              <a:t>Making arguments is easy but to prove a particular argument needs research and the exploration of different areas. Data helps in backing up arguments since it is used as evidence in research to prove a particular hypothesis (</a:t>
            </a:r>
            <a:r>
              <a:rPr lang="en-US" sz="1200" kern="1200" dirty="0" err="1" smtClean="0">
                <a:solidFill>
                  <a:schemeClr val="tx1"/>
                </a:solidFill>
                <a:effectLst/>
                <a:latin typeface="+mn-lt"/>
                <a:ea typeface="+mn-ea"/>
                <a:cs typeface="+mn-cs"/>
              </a:rPr>
              <a:t>Sigurdson</a:t>
            </a:r>
            <a:r>
              <a:rPr lang="en-US" sz="1200" kern="1200" dirty="0" smtClean="0">
                <a:solidFill>
                  <a:schemeClr val="tx1"/>
                </a:solidFill>
                <a:effectLst/>
                <a:latin typeface="+mn-lt"/>
                <a:ea typeface="+mn-ea"/>
                <a:cs typeface="+mn-cs"/>
              </a:rPr>
              <a:t> &amp; Petersen, 2018). </a:t>
            </a:r>
          </a:p>
          <a:p>
            <a:r>
              <a:rPr lang="en-US" sz="1200" b="1" i="1" kern="1200" dirty="0" smtClean="0">
                <a:solidFill>
                  <a:schemeClr val="tx1"/>
                </a:solidFill>
                <a:effectLst/>
                <a:latin typeface="+mn-lt"/>
                <a:ea typeface="+mn-ea"/>
                <a:cs typeface="+mn-cs"/>
              </a:rPr>
              <a:t>Helps in accessing different information sources</a:t>
            </a:r>
          </a:p>
          <a:p>
            <a:r>
              <a:rPr lang="en-US" sz="1200" kern="1200" dirty="0" smtClean="0">
                <a:solidFill>
                  <a:schemeClr val="tx1"/>
                </a:solidFill>
                <a:effectLst/>
                <a:latin typeface="+mn-lt"/>
                <a:ea typeface="+mn-ea"/>
                <a:cs typeface="+mn-cs"/>
              </a:rPr>
              <a:t>Every research needs data to prove a particular hypothesis. Data allows researchers to decide the sources of information that they intend to use in their research based on the data that is required by a particular research (Cormier et al., 2019).</a:t>
            </a:r>
          </a:p>
        </p:txBody>
      </p:sp>
      <p:sp>
        <p:nvSpPr>
          <p:cNvPr id="4" name="Slide Number Placeholder 3"/>
          <p:cNvSpPr>
            <a:spLocks noGrp="1"/>
          </p:cNvSpPr>
          <p:nvPr>
            <p:ph type="sldNum" sz="quarter" idx="10"/>
          </p:nvPr>
        </p:nvSpPr>
        <p:spPr/>
        <p:txBody>
          <a:bodyPr/>
          <a:lstStyle/>
          <a:p>
            <a:fld id="{8A715FAE-2C3F-4569-90CB-512446944DC6}" type="slidenum">
              <a:rPr lang="en-US" smtClean="0"/>
              <a:t>3</a:t>
            </a:fld>
            <a:endParaRPr lang="en-US"/>
          </a:p>
        </p:txBody>
      </p:sp>
    </p:spTree>
    <p:extLst>
      <p:ext uri="{BB962C8B-B14F-4D97-AF65-F5344CB8AC3E}">
        <p14:creationId xmlns:p14="http://schemas.microsoft.com/office/powerpoint/2010/main" val="2828343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DIKW model is an essential framework used in knowledge management that shows how data is converted into information. According to the pyramid, data rests at the bottom to show that it is the most fundamental aspect of knowledge management. This pyramid shows that data is required to generate information. The DIKW pyramid shows that data is the prerequisite for information and information is a prerequisite for knowledge. Knowledge needs information that was developed through the data. Consequently, The DIKW pyramid displays the relationship between data, information and knowledge and shows how data is converted into information and knowledge (Cormier et al., 2019). </a:t>
            </a:r>
          </a:p>
          <a:p>
            <a:r>
              <a:rPr lang="en-US" sz="1200" kern="1200" dirty="0" smtClean="0">
                <a:solidFill>
                  <a:schemeClr val="tx1"/>
                </a:solidFill>
                <a:effectLst/>
                <a:latin typeface="+mn-lt"/>
                <a:ea typeface="+mn-ea"/>
                <a:cs typeface="+mn-cs"/>
              </a:rPr>
              <a:t>Wisdom rests at the top of the pyramid which shows that wisdom relies on knowledge, information, and data. Wisdom corresponds to the initiatives taken based on information and knowledge. Consequently, the DIKW model allows us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the importance of data and how data should be used to generate imperative information and knowledge. This DIKW pyramid shows that data alone is not important for gaining knowledge and information through different resources, but the analysis of data in an appropriate manner allows it to be important for making decisions based on wisdom. The following slides aim to display data collected through the questionnaire regarding the Duckworth’s grit (</a:t>
            </a:r>
            <a:r>
              <a:rPr lang="en-US" sz="1200" kern="1200" dirty="0" err="1" smtClean="0">
                <a:solidFill>
                  <a:schemeClr val="tx1"/>
                </a:solidFill>
                <a:effectLst/>
                <a:latin typeface="+mn-lt"/>
                <a:ea typeface="+mn-ea"/>
                <a:cs typeface="+mn-cs"/>
              </a:rPr>
              <a:t>Sigurdson</a:t>
            </a:r>
            <a:r>
              <a:rPr lang="en-US" sz="1200" kern="1200" dirty="0" smtClean="0">
                <a:solidFill>
                  <a:schemeClr val="tx1"/>
                </a:solidFill>
                <a:effectLst/>
                <a:latin typeface="+mn-lt"/>
                <a:ea typeface="+mn-ea"/>
                <a:cs typeface="+mn-cs"/>
              </a:rPr>
              <a:t> &amp; Petersen, 2018).</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4</a:t>
            </a:fld>
            <a:endParaRPr lang="en-US"/>
          </a:p>
        </p:txBody>
      </p:sp>
    </p:spTree>
    <p:extLst>
      <p:ext uri="{BB962C8B-B14F-4D97-AF65-F5344CB8AC3E}">
        <p14:creationId xmlns:p14="http://schemas.microsoft.com/office/powerpoint/2010/main" val="3557711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According to the definition of data, data corresponds to the figures and measurements attained through different experiments. The following slide is showing the data and it is evident that these are just the numbers collected through an experiment. A questionnaire was used to determine the grit scores of research participants. Grit test was used to compose the questionnaire and the questionnaire was used to determine the grit scores of research participants. It is important to </a:t>
            </a:r>
            <a:r>
              <a:rPr lang="en-US" sz="1200" kern="1200" dirty="0" err="1" smtClean="0">
                <a:solidFill>
                  <a:schemeClr val="tx1"/>
                </a:solidFill>
                <a:effectLst/>
                <a:latin typeface="+mn-lt"/>
                <a:ea typeface="+mn-ea"/>
                <a:cs typeface="+mn-cs"/>
              </a:rPr>
              <a:t>analyse</a:t>
            </a:r>
            <a:r>
              <a:rPr lang="en-US" sz="1200" kern="1200" dirty="0" smtClean="0">
                <a:solidFill>
                  <a:schemeClr val="tx1"/>
                </a:solidFill>
                <a:effectLst/>
                <a:latin typeface="+mn-lt"/>
                <a:ea typeface="+mn-ea"/>
                <a:cs typeface="+mn-cs"/>
              </a:rPr>
              <a:t> the data in an appropriate way to draw any conclusion or information regarding the data. Without analysis, the data is meaningless for any individual or business. </a:t>
            </a:r>
          </a:p>
          <a:p>
            <a:r>
              <a:rPr lang="en-US" sz="1200" kern="1200" dirty="0" smtClean="0">
                <a:solidFill>
                  <a:schemeClr val="tx1"/>
                </a:solidFill>
                <a:effectLst/>
                <a:latin typeface="+mn-lt"/>
                <a:ea typeface="+mn-ea"/>
                <a:cs typeface="+mn-cs"/>
              </a:rPr>
              <a:t>This slide shows the data that was collected using questionnaire regarding Angela Duckworth’s grit. The data collected for this research had two categories. One category shows the highest academic level of research participants. On the other hand, the other category shows the grit score of research participants. It can be clearly seen that this data contains different values and a single assumption cannot be concluded by the given data since it is meaningless to draw any conclusion with only the raw data. To make use of this data, it is essential to convert the data into the information (More, 2020). </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5</a:t>
            </a:fld>
            <a:endParaRPr lang="en-US"/>
          </a:p>
        </p:txBody>
      </p:sp>
    </p:spTree>
    <p:extLst>
      <p:ext uri="{BB962C8B-B14F-4D97-AF65-F5344CB8AC3E}">
        <p14:creationId xmlns:p14="http://schemas.microsoft.com/office/powerpoint/2010/main" val="2209036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slide shows how data is converted into information. Diagrams, charts, graphs, and bars can be used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the trend of data. For instance, the above diagrams are displaying useful information as in the first screenshot it can be seen that oranges represent a major part of the pie making it the fruit that was sold in substantial quantities. This information can enable a business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what products are being sold in the market in major proportions so that the business can make imperative decisions regarding its investment. </a:t>
            </a:r>
          </a:p>
          <a:p>
            <a:r>
              <a:rPr lang="en-US" sz="1200" kern="1200" dirty="0" smtClean="0">
                <a:solidFill>
                  <a:schemeClr val="tx1"/>
                </a:solidFill>
                <a:effectLst/>
                <a:latin typeface="+mn-lt"/>
                <a:ea typeface="+mn-ea"/>
                <a:cs typeface="+mn-cs"/>
              </a:rPr>
              <a:t>The second image shows the line graph that is used to determine the trend through the given data. The image shows the number of cars sold in a particular year. The information shows that the number of cars sold in that particular year is declining, which may help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to change its business strategy to increase its sales. The last image shows the number of gold medals won by different countries. It can be evidently seen England leads the list of countries that won the most gold medals. This slide shows that data alone cannot enable us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the trends or the situation since it needs to be converted into information to draw any conclusions. </a:t>
            </a:r>
          </a:p>
        </p:txBody>
      </p:sp>
      <p:sp>
        <p:nvSpPr>
          <p:cNvPr id="4" name="Slide Number Placeholder 3"/>
          <p:cNvSpPr>
            <a:spLocks noGrp="1"/>
          </p:cNvSpPr>
          <p:nvPr>
            <p:ph type="sldNum" sz="quarter" idx="10"/>
          </p:nvPr>
        </p:nvSpPr>
        <p:spPr/>
        <p:txBody>
          <a:bodyPr/>
          <a:lstStyle/>
          <a:p>
            <a:fld id="{8A715FAE-2C3F-4569-90CB-512446944DC6}" type="slidenum">
              <a:rPr lang="en-US" smtClean="0"/>
              <a:t>6</a:t>
            </a:fld>
            <a:endParaRPr lang="en-US"/>
          </a:p>
        </p:txBody>
      </p:sp>
    </p:spTree>
    <p:extLst>
      <p:ext uri="{BB962C8B-B14F-4D97-AF65-F5344CB8AC3E}">
        <p14:creationId xmlns:p14="http://schemas.microsoft.com/office/powerpoint/2010/main" val="1323969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Helps in drawing conclusion</a:t>
            </a:r>
          </a:p>
          <a:p>
            <a:r>
              <a:rPr lang="en-US" sz="1200" kern="1200" dirty="0" smtClean="0">
                <a:solidFill>
                  <a:schemeClr val="tx1"/>
                </a:solidFill>
                <a:effectLst/>
                <a:latin typeface="+mn-lt"/>
                <a:ea typeface="+mn-ea"/>
                <a:cs typeface="+mn-cs"/>
              </a:rPr>
              <a:t>Knowledge is obtained through information as information is considered to be a prerequisite for knowledge. Through information alone, a conclusion is not possible to be drawn, but knowledge is required to draw the conclusions. Information just provides awareness about a specific topic, and knowledge is the application of what we have learnt through a particular information (More, 2020).</a:t>
            </a:r>
          </a:p>
          <a:p>
            <a:r>
              <a:rPr lang="en-US" sz="1200" b="1" i="1" kern="1200" dirty="0" smtClean="0">
                <a:solidFill>
                  <a:schemeClr val="tx1"/>
                </a:solidFill>
                <a:effectLst/>
                <a:latin typeface="+mn-lt"/>
                <a:ea typeface="+mn-ea"/>
                <a:cs typeface="+mn-cs"/>
              </a:rPr>
              <a:t>Information and Experience provide knowledge</a:t>
            </a:r>
          </a:p>
          <a:p>
            <a:r>
              <a:rPr lang="en-US" sz="1200" kern="1200" dirty="0" smtClean="0">
                <a:solidFill>
                  <a:schemeClr val="tx1"/>
                </a:solidFill>
                <a:effectLst/>
                <a:latin typeface="+mn-lt"/>
                <a:ea typeface="+mn-ea"/>
                <a:cs typeface="+mn-cs"/>
              </a:rPr>
              <a:t>According to the DIKW pyramid, information is required to gain knowledge. Knowledge can be obtained through information that can be collected through multiple sources. Most prominent information sources include primary and secondary sources. The information collected through different sources can be translated into knowledge (</a:t>
            </a:r>
            <a:r>
              <a:rPr lang="en-US" sz="1200" kern="1200" dirty="0" err="1" smtClean="0">
                <a:solidFill>
                  <a:schemeClr val="tx1"/>
                </a:solidFill>
                <a:effectLst/>
                <a:latin typeface="+mn-lt"/>
                <a:ea typeface="+mn-ea"/>
                <a:cs typeface="+mn-cs"/>
              </a:rPr>
              <a:t>Merkus</a:t>
            </a:r>
            <a:r>
              <a:rPr lang="en-US" sz="1200" kern="1200" dirty="0" smtClean="0">
                <a:solidFill>
                  <a:schemeClr val="tx1"/>
                </a:solidFill>
                <a:effectLst/>
                <a:latin typeface="+mn-lt"/>
                <a:ea typeface="+mn-ea"/>
                <a:cs typeface="+mn-cs"/>
              </a:rPr>
              <a:t> et al., 2019).  </a:t>
            </a:r>
          </a:p>
          <a:p>
            <a:r>
              <a:rPr lang="en-US" sz="1200" b="1" i="1" kern="1200" dirty="0" smtClean="0">
                <a:solidFill>
                  <a:schemeClr val="tx1"/>
                </a:solidFill>
                <a:effectLst/>
                <a:latin typeface="+mn-lt"/>
                <a:ea typeface="+mn-ea"/>
                <a:cs typeface="+mn-cs"/>
              </a:rPr>
              <a:t>It is the understanding of a broad subject</a:t>
            </a:r>
          </a:p>
          <a:p>
            <a:r>
              <a:rPr lang="en-US" sz="1200" kern="1200" dirty="0" smtClean="0">
                <a:solidFill>
                  <a:schemeClr val="tx1"/>
                </a:solidFill>
                <a:effectLst/>
                <a:latin typeface="+mn-lt"/>
                <a:ea typeface="+mn-ea"/>
                <a:cs typeface="+mn-cs"/>
              </a:rPr>
              <a:t>The most prominent difference between knowledge and information is that information is a refined form of data that offers the understanding of a particular topic. On the other hand, knowledge is the understanding of a broad subject (</a:t>
            </a:r>
            <a:r>
              <a:rPr lang="en-US" sz="1200" kern="1200" dirty="0" err="1" smtClean="0">
                <a:solidFill>
                  <a:schemeClr val="tx1"/>
                </a:solidFill>
                <a:effectLst/>
                <a:latin typeface="+mn-lt"/>
                <a:ea typeface="+mn-ea"/>
                <a:cs typeface="+mn-cs"/>
              </a:rPr>
              <a:t>Merkus</a:t>
            </a:r>
            <a:r>
              <a:rPr lang="en-US" sz="1200" kern="1200" dirty="0" smtClean="0">
                <a:solidFill>
                  <a:schemeClr val="tx1"/>
                </a:solidFill>
                <a:effectLst/>
                <a:latin typeface="+mn-lt"/>
                <a:ea typeface="+mn-ea"/>
                <a:cs typeface="+mn-cs"/>
              </a:rPr>
              <a:t> et al., 2019). </a:t>
            </a:r>
          </a:p>
          <a:p>
            <a:r>
              <a:rPr lang="en-US" sz="1200" b="1" i="1" kern="1200" dirty="0" smtClean="0">
                <a:solidFill>
                  <a:schemeClr val="tx1"/>
                </a:solidFill>
                <a:effectLst/>
                <a:latin typeface="+mn-lt"/>
                <a:ea typeface="+mn-ea"/>
                <a:cs typeface="+mn-cs"/>
              </a:rPr>
              <a:t>Helps in predictions</a:t>
            </a:r>
          </a:p>
          <a:p>
            <a:r>
              <a:rPr lang="en-US" sz="1200" kern="1200" dirty="0" smtClean="0">
                <a:solidFill>
                  <a:schemeClr val="tx1"/>
                </a:solidFill>
                <a:effectLst/>
                <a:latin typeface="+mn-lt"/>
                <a:ea typeface="+mn-ea"/>
                <a:cs typeface="+mn-cs"/>
              </a:rPr>
              <a:t>Information cannot help in making predictions and in making informed decisions as it is only the refined form of data, whereas, knowledge helps in making informed decisions and predictions based on understanding and experiences (Van Meter, 2020). </a:t>
            </a:r>
          </a:p>
        </p:txBody>
      </p:sp>
      <p:sp>
        <p:nvSpPr>
          <p:cNvPr id="4" name="Slide Number Placeholder 3"/>
          <p:cNvSpPr>
            <a:spLocks noGrp="1"/>
          </p:cNvSpPr>
          <p:nvPr>
            <p:ph type="sldNum" sz="quarter" idx="10"/>
          </p:nvPr>
        </p:nvSpPr>
        <p:spPr/>
        <p:txBody>
          <a:bodyPr/>
          <a:lstStyle/>
          <a:p>
            <a:fld id="{8A715FAE-2C3F-4569-90CB-512446944DC6}" type="slidenum">
              <a:rPr lang="en-US" smtClean="0"/>
              <a:t>7</a:t>
            </a:fld>
            <a:endParaRPr lang="en-US"/>
          </a:p>
        </p:txBody>
      </p:sp>
    </p:spTree>
    <p:extLst>
      <p:ext uri="{BB962C8B-B14F-4D97-AF65-F5344CB8AC3E}">
        <p14:creationId xmlns:p14="http://schemas.microsoft.com/office/powerpoint/2010/main" val="740000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Top part of DIKW pyramid</a:t>
            </a:r>
          </a:p>
          <a:p>
            <a:r>
              <a:rPr lang="en-US" sz="1200" kern="1200" dirty="0" smtClean="0">
                <a:solidFill>
                  <a:schemeClr val="tx1"/>
                </a:solidFill>
                <a:effectLst/>
                <a:latin typeface="+mn-lt"/>
                <a:ea typeface="+mn-ea"/>
                <a:cs typeface="+mn-cs"/>
              </a:rPr>
              <a:t>Wisdom is the top part of DIKW pyramid, which suggests that wisdom is reached after obtaining the data, deriving the information, and obtaining knowledge through data and information. According to the DIKW pyramid, data, information, and knowledge relate to the past, and the wisdom relates to the future since it is about the plan of action for the future (</a:t>
            </a:r>
            <a:r>
              <a:rPr lang="en-US" sz="1200" kern="1200" dirty="0" err="1" smtClean="0">
                <a:solidFill>
                  <a:schemeClr val="tx1"/>
                </a:solidFill>
                <a:effectLst/>
                <a:latin typeface="+mn-lt"/>
                <a:ea typeface="+mn-ea"/>
                <a:cs typeface="+mn-cs"/>
              </a:rPr>
              <a:t>Frické</a:t>
            </a:r>
            <a:r>
              <a:rPr lang="en-US" sz="1200" kern="1200" dirty="0" smtClean="0">
                <a:solidFill>
                  <a:schemeClr val="tx1"/>
                </a:solidFill>
                <a:effectLst/>
                <a:latin typeface="+mn-lt"/>
                <a:ea typeface="+mn-ea"/>
                <a:cs typeface="+mn-cs"/>
              </a:rPr>
              <a:t>, 2019).  </a:t>
            </a:r>
          </a:p>
          <a:p>
            <a:r>
              <a:rPr lang="en-US" sz="1200" b="1" i="1" kern="1200" dirty="0" smtClean="0">
                <a:solidFill>
                  <a:schemeClr val="tx1"/>
                </a:solidFill>
                <a:effectLst/>
                <a:latin typeface="+mn-lt"/>
                <a:ea typeface="+mn-ea"/>
                <a:cs typeface="+mn-cs"/>
              </a:rPr>
              <a:t>Relates to Present and Future</a:t>
            </a:r>
          </a:p>
          <a:p>
            <a:r>
              <a:rPr lang="en-US" sz="1200" kern="1200" dirty="0" smtClean="0">
                <a:solidFill>
                  <a:schemeClr val="tx1"/>
                </a:solidFill>
                <a:effectLst/>
                <a:latin typeface="+mn-lt"/>
                <a:ea typeface="+mn-ea"/>
                <a:cs typeface="+mn-cs"/>
              </a:rPr>
              <a:t>As described earlier, wisdom relates to the future. It is about taking the advantage of data, information, and knowledge for making the future action plan (Yang et al., 2019). </a:t>
            </a:r>
          </a:p>
          <a:p>
            <a:r>
              <a:rPr lang="en-US" sz="1200" b="1" i="1" kern="1200" dirty="0" smtClean="0">
                <a:solidFill>
                  <a:schemeClr val="tx1"/>
                </a:solidFill>
                <a:effectLst/>
                <a:latin typeface="+mn-lt"/>
                <a:ea typeface="+mn-ea"/>
                <a:cs typeface="+mn-cs"/>
              </a:rPr>
              <a:t>Knowledge Applied in Action</a:t>
            </a:r>
          </a:p>
          <a:p>
            <a:r>
              <a:rPr lang="en-US" sz="1200" kern="1200" dirty="0" smtClean="0">
                <a:solidFill>
                  <a:schemeClr val="tx1"/>
                </a:solidFill>
                <a:effectLst/>
                <a:latin typeface="+mn-lt"/>
                <a:ea typeface="+mn-ea"/>
                <a:cs typeface="+mn-cs"/>
              </a:rPr>
              <a:t>According to the DIKW pyramid, data is the fundamental part of knowledge </a:t>
            </a:r>
            <a:r>
              <a:rPr lang="en-US" sz="1200" kern="1200" dirty="0" err="1" smtClean="0">
                <a:solidFill>
                  <a:schemeClr val="tx1"/>
                </a:solidFill>
                <a:effectLst/>
                <a:latin typeface="+mn-lt"/>
                <a:ea typeface="+mn-ea"/>
                <a:cs typeface="+mn-cs"/>
              </a:rPr>
              <a:t>managemen</a:t>
            </a:r>
            <a:r>
              <a:rPr lang="en-US" sz="1200" kern="1200" dirty="0" smtClean="0">
                <a:solidFill>
                  <a:schemeClr val="tx1"/>
                </a:solidFill>
                <a:effectLst/>
                <a:latin typeface="+mn-lt"/>
                <a:ea typeface="+mn-ea"/>
                <a:cs typeface="+mn-cs"/>
              </a:rPr>
              <a:t> and information is derived form data. Information helps to build knowledge, and wisdom is drawn from the knowledge. In other words, wisdom is regarded as knowledge applied in action (</a:t>
            </a:r>
            <a:r>
              <a:rPr lang="en-US" sz="1200" kern="1200" dirty="0" err="1" smtClean="0">
                <a:solidFill>
                  <a:schemeClr val="tx1"/>
                </a:solidFill>
                <a:effectLst/>
                <a:latin typeface="+mn-lt"/>
                <a:ea typeface="+mn-ea"/>
                <a:cs typeface="+mn-cs"/>
              </a:rPr>
              <a:t>Frické</a:t>
            </a:r>
            <a:r>
              <a:rPr lang="en-US" sz="1200" kern="1200" dirty="0" smtClean="0">
                <a:solidFill>
                  <a:schemeClr val="tx1"/>
                </a:solidFill>
                <a:effectLst/>
                <a:latin typeface="+mn-lt"/>
                <a:ea typeface="+mn-ea"/>
                <a:cs typeface="+mn-cs"/>
              </a:rPr>
              <a:t>, 2019). </a:t>
            </a:r>
          </a:p>
          <a:p>
            <a:r>
              <a:rPr lang="en-US" sz="1200" b="1" i="1" kern="1200" dirty="0" smtClean="0">
                <a:solidFill>
                  <a:schemeClr val="tx1"/>
                </a:solidFill>
                <a:effectLst/>
                <a:latin typeface="+mn-lt"/>
                <a:ea typeface="+mn-ea"/>
                <a:cs typeface="+mn-cs"/>
              </a:rPr>
              <a:t>Answers the Questions</a:t>
            </a:r>
          </a:p>
          <a:p>
            <a:r>
              <a:rPr lang="en-US" sz="1200" kern="1200" dirty="0" smtClean="0">
                <a:solidFill>
                  <a:schemeClr val="tx1"/>
                </a:solidFill>
                <a:effectLst/>
                <a:latin typeface="+mn-lt"/>
                <a:ea typeface="+mn-ea"/>
                <a:cs typeface="+mn-cs"/>
              </a:rPr>
              <a:t>Wisdom is the final phase of DIKW model since it allows an individual to understand how a particular action can be applied to accomplish desired goals. It answers the questions such as what would be the best action for accomplishing a desired goal (Van Meter, 2020).</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8</a:t>
            </a:fld>
            <a:endParaRPr lang="en-US"/>
          </a:p>
        </p:txBody>
      </p:sp>
    </p:spTree>
    <p:extLst>
      <p:ext uri="{BB962C8B-B14F-4D97-AF65-F5344CB8AC3E}">
        <p14:creationId xmlns:p14="http://schemas.microsoft.com/office/powerpoint/2010/main" val="2744425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above table shows the information regarding the grit research. The data for this research was collected through questionnaires. The data shows that there four highest academic levels including two, three, four, and five. The graph represents the analysis of data collected from students. The line graph shows that the grit score was at its highest in the academic level 5 and the grit score of students was lowest in the academic level four. The graph shows that grit score of the highest academic level three has been consistent. This analysis helps us in understanding the trend that the data has been following and thus, it can help us in drawing meaningful conclusions from the collected data (Van Meter, 2020).  </a:t>
            </a:r>
          </a:p>
          <a:p>
            <a:r>
              <a:rPr lang="en-US" sz="1200" kern="1200" dirty="0" smtClean="0">
                <a:solidFill>
                  <a:schemeClr val="tx1"/>
                </a:solidFill>
                <a:effectLst/>
                <a:latin typeface="+mn-lt"/>
                <a:ea typeface="+mn-ea"/>
                <a:cs typeface="+mn-cs"/>
              </a:rPr>
              <a:t>The data analysis shows that data has to be converted into information to draw any meaning from it. The DIKW model shows that data handling plays a fundamental role in understanding data. Data alone cannot provide the base on which a business can make imperative decisions, but the that needs to be converted into information and knowledge to understand its importance (</a:t>
            </a:r>
            <a:r>
              <a:rPr lang="en-US" sz="1200" kern="1200" dirty="0" err="1" smtClean="0">
                <a:solidFill>
                  <a:schemeClr val="tx1"/>
                </a:solidFill>
                <a:effectLst/>
                <a:latin typeface="+mn-lt"/>
                <a:ea typeface="+mn-ea"/>
                <a:cs typeface="+mn-cs"/>
              </a:rPr>
              <a:t>Merkus</a:t>
            </a:r>
            <a:r>
              <a:rPr lang="en-US" sz="1200" kern="1200" dirty="0" smtClean="0">
                <a:solidFill>
                  <a:schemeClr val="tx1"/>
                </a:solidFill>
                <a:effectLst/>
                <a:latin typeface="+mn-lt"/>
                <a:ea typeface="+mn-ea"/>
                <a:cs typeface="+mn-cs"/>
              </a:rPr>
              <a:t> et al., 2019).</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9</a:t>
            </a:fld>
            <a:endParaRPr lang="en-US"/>
          </a:p>
        </p:txBody>
      </p:sp>
    </p:spTree>
    <p:extLst>
      <p:ext uri="{BB962C8B-B14F-4D97-AF65-F5344CB8AC3E}">
        <p14:creationId xmlns:p14="http://schemas.microsoft.com/office/powerpoint/2010/main" val="3933032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comparison of data allows us to draw important information from the data that can be used as a knowledge in future. The comparison chart shows the grit score according to the highest academic levels and compares all the academic levels with each other to draw the knowledge regarding the relationship between the academic levels and grit scores. The graph shows that as individuals advance to the next levels in their academic career, their grit scores tend to improve. This assumption can be taken as knowledge since data and information is backing up this assumption that academic levels have a positive relationship with grit scores. Higher academic levels have higher grit scores and lower academic levels have lower grit scores that proves the assumption of a positive relationship between academic levels and grit scores. </a:t>
            </a:r>
          </a:p>
          <a:p>
            <a:r>
              <a:rPr lang="en-US" sz="1200" kern="1200" dirty="0" smtClean="0">
                <a:solidFill>
                  <a:schemeClr val="tx1"/>
                </a:solidFill>
                <a:effectLst/>
                <a:latin typeface="+mn-lt"/>
                <a:ea typeface="+mn-ea"/>
                <a:cs typeface="+mn-cs"/>
              </a:rPr>
              <a:t>According to DIKW model of knowledge management, it is essential to handle data properly to convert it in meaningful information through data analysis, and then further </a:t>
            </a:r>
            <a:r>
              <a:rPr lang="en-US" sz="1200" kern="1200" dirty="0" err="1" smtClean="0">
                <a:solidFill>
                  <a:schemeClr val="tx1"/>
                </a:solidFill>
                <a:effectLst/>
                <a:latin typeface="+mn-lt"/>
                <a:ea typeface="+mn-ea"/>
                <a:cs typeface="+mn-cs"/>
              </a:rPr>
              <a:t>analysing</a:t>
            </a:r>
            <a:r>
              <a:rPr lang="en-US" sz="1200" kern="1200" dirty="0" smtClean="0">
                <a:solidFill>
                  <a:schemeClr val="tx1"/>
                </a:solidFill>
                <a:effectLst/>
                <a:latin typeface="+mn-lt"/>
                <a:ea typeface="+mn-ea"/>
                <a:cs typeface="+mn-cs"/>
              </a:rPr>
              <a:t> the data to draw knowledge. This report aimed to apply DIKW pyramid to the </a:t>
            </a:r>
            <a:r>
              <a:rPr lang="en-US" sz="1200" kern="1200" dirty="0" err="1" smtClean="0">
                <a:solidFill>
                  <a:schemeClr val="tx1"/>
                </a:solidFill>
                <a:effectLst/>
                <a:latin typeface="+mn-lt"/>
                <a:ea typeface="+mn-ea"/>
                <a:cs typeface="+mn-cs"/>
              </a:rPr>
              <a:t>Dukworth’s</a:t>
            </a:r>
            <a:r>
              <a:rPr lang="en-US" sz="1200" kern="1200" dirty="0" smtClean="0">
                <a:solidFill>
                  <a:schemeClr val="tx1"/>
                </a:solidFill>
                <a:effectLst/>
                <a:latin typeface="+mn-lt"/>
                <a:ea typeface="+mn-ea"/>
                <a:cs typeface="+mn-cs"/>
              </a:rPr>
              <a:t> grit research to conclude that academic levels have a positive relationship with the grit scores (</a:t>
            </a:r>
            <a:r>
              <a:rPr lang="en-US" sz="1200" kern="1200" dirty="0" err="1" smtClean="0">
                <a:solidFill>
                  <a:schemeClr val="tx1"/>
                </a:solidFill>
                <a:effectLst/>
                <a:latin typeface="+mn-lt"/>
                <a:ea typeface="+mn-ea"/>
                <a:cs typeface="+mn-cs"/>
              </a:rPr>
              <a:t>Frické</a:t>
            </a:r>
            <a:r>
              <a:rPr lang="en-US" sz="1200" kern="1200" dirty="0" smtClean="0">
                <a:solidFill>
                  <a:schemeClr val="tx1"/>
                </a:solidFill>
                <a:effectLst/>
                <a:latin typeface="+mn-lt"/>
                <a:ea typeface="+mn-ea"/>
                <a:cs typeface="+mn-cs"/>
              </a:rPr>
              <a:t>, 2019). </a:t>
            </a:r>
          </a:p>
        </p:txBody>
      </p:sp>
      <p:sp>
        <p:nvSpPr>
          <p:cNvPr id="4" name="Slide Number Placeholder 3"/>
          <p:cNvSpPr>
            <a:spLocks noGrp="1"/>
          </p:cNvSpPr>
          <p:nvPr>
            <p:ph type="sldNum" sz="quarter" idx="10"/>
          </p:nvPr>
        </p:nvSpPr>
        <p:spPr/>
        <p:txBody>
          <a:bodyPr/>
          <a:lstStyle/>
          <a:p>
            <a:fld id="{8A715FAE-2C3F-4569-90CB-512446944DC6}" type="slidenum">
              <a:rPr lang="en-US" smtClean="0"/>
              <a:t>10</a:t>
            </a:fld>
            <a:endParaRPr lang="en-US"/>
          </a:p>
        </p:txBody>
      </p:sp>
    </p:spTree>
    <p:extLst>
      <p:ext uri="{BB962C8B-B14F-4D97-AF65-F5344CB8AC3E}">
        <p14:creationId xmlns:p14="http://schemas.microsoft.com/office/powerpoint/2010/main" val="3130449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Data handling plays a major role in the modern workplace environment as it helps in understanding different business trends. Data alone is meaningless for businesses since it cannot provide the desired information without analysis. It is important to practice and understand the analysis of data to draw meaningful information. The DIKW pyramid shows how data is converted into information and how information can be converted into knowledge and wisdom that may be used for making imperative decisions (Yang et al., 2019). </a:t>
            </a:r>
          </a:p>
          <a:p>
            <a:r>
              <a:rPr lang="en-US" sz="1200" kern="1200" dirty="0" smtClean="0">
                <a:solidFill>
                  <a:schemeClr val="tx1"/>
                </a:solidFill>
                <a:effectLst/>
                <a:latin typeface="+mn-lt"/>
                <a:ea typeface="+mn-ea"/>
                <a:cs typeface="+mn-cs"/>
              </a:rPr>
              <a:t>In this presentation, the DIKW pyramid was discussed to enhance the understanding about the conversion of data through multiple phases for the development of knowledge and wisdom. The data from the Angela Duckworth’s grit scores research was used to draw the knowledge and information from the data in this presentation. It is essential for individuals to apply and develop appropriate data handling skills to effectively accomplish their career goals since these skills are considered to be essential in the contemporary business and workplace environment (</a:t>
            </a:r>
            <a:r>
              <a:rPr lang="en-US" sz="1200" kern="1200" dirty="0" err="1" smtClean="0">
                <a:solidFill>
                  <a:schemeClr val="tx1"/>
                </a:solidFill>
                <a:effectLst/>
                <a:latin typeface="+mn-lt"/>
                <a:ea typeface="+mn-ea"/>
                <a:cs typeface="+mn-cs"/>
              </a:rPr>
              <a:t>Turulja</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Bajgorić</a:t>
            </a:r>
            <a:r>
              <a:rPr lang="en-US" sz="1200" kern="1200" dirty="0" smtClean="0">
                <a:solidFill>
                  <a:schemeClr val="tx1"/>
                </a:solidFill>
                <a:effectLst/>
                <a:latin typeface="+mn-lt"/>
                <a:ea typeface="+mn-ea"/>
                <a:cs typeface="+mn-cs"/>
              </a:rPr>
              <a:t>, 2020).</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11</a:t>
            </a:fld>
            <a:endParaRPr lang="en-US"/>
          </a:p>
        </p:txBody>
      </p:sp>
    </p:spTree>
    <p:extLst>
      <p:ext uri="{BB962C8B-B14F-4D97-AF65-F5344CB8AC3E}">
        <p14:creationId xmlns:p14="http://schemas.microsoft.com/office/powerpoint/2010/main" val="2388791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3E69D66-0FB1-4972-8843-C52D75A7C2B1}"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3635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E69D66-0FB1-4972-8843-C52D75A7C2B1}"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3112369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E69D66-0FB1-4972-8843-C52D75A7C2B1}"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1474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3E69D66-0FB1-4972-8843-C52D75A7C2B1}"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235468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E69D66-0FB1-4972-8843-C52D75A7C2B1}" type="datetimeFigureOut">
              <a:rPr lang="en-US" smtClean="0"/>
              <a:t>12/5/2021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2358976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3E69D66-0FB1-4972-8843-C52D75A7C2B1}" type="datetimeFigureOut">
              <a:rPr lang="en-US" smtClean="0"/>
              <a:t>12/5/2021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1959860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E69D66-0FB1-4972-8843-C52D75A7C2B1}" type="datetimeFigureOut">
              <a:rPr lang="en-US" smtClean="0"/>
              <a:t>12/5/2021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3615846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3E69D66-0FB1-4972-8843-C52D75A7C2B1}"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3066159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3E69D66-0FB1-4972-8843-C52D75A7C2B1}" type="datetimeFigureOut">
              <a:rPr lang="en-US" smtClean="0"/>
              <a:t>12/5/2021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C01DE2-C014-4E39-A03C-3828CE5D281A}"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7651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E69D66-0FB1-4972-8843-C52D75A7C2B1}"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144812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E69D66-0FB1-4972-8843-C52D75A7C2B1}" type="datetimeFigureOut">
              <a:rPr lang="en-US" smtClean="0"/>
              <a:t>12/5/2021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307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3E69D66-0FB1-4972-8843-C52D75A7C2B1}" type="datetimeFigureOut">
              <a:rPr lang="en-US" smtClean="0"/>
              <a:t>12/5/2021</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BC01DE2-C014-4E39-A03C-3828CE5D281A}"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67271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3257" y="2278742"/>
            <a:ext cx="10058400" cy="1397001"/>
          </a:xfrm>
        </p:spPr>
        <p:txBody>
          <a:bodyPr/>
          <a:lstStyle/>
          <a:p>
            <a:r>
              <a:rPr lang="en-US" dirty="0" smtClean="0"/>
              <a:t>Digital Skills</a:t>
            </a:r>
            <a:endParaRPr lang="en-US" dirty="0"/>
          </a:p>
        </p:txBody>
      </p:sp>
      <p:sp>
        <p:nvSpPr>
          <p:cNvPr id="3" name="Subtitle 2"/>
          <p:cNvSpPr>
            <a:spLocks noGrp="1"/>
          </p:cNvSpPr>
          <p:nvPr>
            <p:ph type="subTitle" idx="1"/>
          </p:nvPr>
        </p:nvSpPr>
        <p:spPr>
          <a:xfrm>
            <a:off x="1023257" y="4854699"/>
            <a:ext cx="9448800" cy="1723570"/>
          </a:xfrm>
        </p:spPr>
        <p:txBody>
          <a:bodyPr>
            <a:normAutofit/>
          </a:bodyPr>
          <a:lstStyle/>
          <a:p>
            <a:r>
              <a:rPr lang="en-US" dirty="0" smtClean="0"/>
              <a:t>Digital Skills and Research Methods</a:t>
            </a:r>
          </a:p>
          <a:p>
            <a:r>
              <a:rPr lang="en-US" dirty="0" smtClean="0"/>
              <a:t>Submitted </a:t>
            </a:r>
            <a:r>
              <a:rPr lang="en-US" dirty="0" smtClean="0"/>
              <a:t>By: Constantin </a:t>
            </a:r>
            <a:r>
              <a:rPr lang="en-US" dirty="0" err="1" smtClean="0"/>
              <a:t>Calin</a:t>
            </a:r>
            <a:endParaRPr lang="en-US" dirty="0" smtClean="0"/>
          </a:p>
          <a:p>
            <a:r>
              <a:rPr lang="en-US" dirty="0" smtClean="0"/>
              <a:t>Student ID:</a:t>
            </a:r>
            <a:endParaRPr lang="en-US" dirty="0"/>
          </a:p>
        </p:txBody>
      </p:sp>
    </p:spTree>
    <p:extLst>
      <p:ext uri="{BB962C8B-B14F-4D97-AF65-F5344CB8AC3E}">
        <p14:creationId xmlns:p14="http://schemas.microsoft.com/office/powerpoint/2010/main" val="302194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fontScale="85000" lnSpcReduction="20000"/>
          </a:bodyPr>
          <a:lstStyle/>
          <a:p>
            <a:r>
              <a:rPr lang="en-US" b="1" dirty="0"/>
              <a:t>KM process:</a:t>
            </a:r>
          </a:p>
          <a:p>
            <a:r>
              <a:rPr lang="en-US" dirty="0"/>
              <a:t>An organization's knowledge and information are managed and shared in accordance with the ITIL guidelines. Organizations benefit from the ITIL Information Management Process by making the greatest use of their knowledge. Organizational knowledge management is already well-established in many multinational corporations. This is the goal of knowledge management. Gather, evaluate, store, and distribute organizational knowledge and information are the core goals of ITIL's Knowledge Management Process. It also decreases the requirement for knowledge rediscovery, resulting in increased efficiency in the provision of services. </a:t>
            </a:r>
          </a:p>
          <a:p>
            <a:r>
              <a:rPr lang="en-US" dirty="0"/>
              <a:t>Employee training time is reduced. Your staff will need less formal training to satisfy performance standards since they will get accurate and up-to-date information on a regular </a:t>
            </a:r>
            <a:r>
              <a:rPr lang="en-US" dirty="0" err="1" smtClean="0"/>
              <a:t>basis.This</a:t>
            </a:r>
            <a:r>
              <a:rPr lang="en-US" dirty="0" smtClean="0"/>
              <a:t> </a:t>
            </a:r>
            <a:r>
              <a:rPr lang="en-US" dirty="0"/>
              <a:t>reduces the amount of mistakes made by the members of the team. Your team will be less likely to deviate from the established path if they have access to the information they need to make informed choices.</a:t>
            </a:r>
          </a:p>
          <a:p>
            <a:r>
              <a:rPr lang="en-US" dirty="0"/>
              <a:t>The ITIL Knowledge Management approach reduces the time and effort required to execute any service process step more than once. There will be fewer mistakes made if everyone is informed of the whole </a:t>
            </a:r>
            <a:r>
              <a:rPr lang="en-US" dirty="0" smtClean="0"/>
              <a:t>procedure </a:t>
            </a:r>
            <a:r>
              <a:rPr lang="en-US" dirty="0"/>
              <a:t>(Du, 2020).</a:t>
            </a:r>
          </a:p>
        </p:txBody>
      </p:sp>
    </p:spTree>
    <p:extLst>
      <p:ext uri="{BB962C8B-B14F-4D97-AF65-F5344CB8AC3E}">
        <p14:creationId xmlns:p14="http://schemas.microsoft.com/office/powerpoint/2010/main" val="2242613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Plus its significance</a:t>
            </a:r>
            <a:endParaRPr lang="en-US" dirty="0"/>
          </a:p>
        </p:txBody>
      </p:sp>
      <p:sp>
        <p:nvSpPr>
          <p:cNvPr id="3" name="Content Placeholder 2"/>
          <p:cNvSpPr>
            <a:spLocks noGrp="1"/>
          </p:cNvSpPr>
          <p:nvPr>
            <p:ph idx="1"/>
          </p:nvPr>
        </p:nvSpPr>
        <p:spPr/>
        <p:txBody>
          <a:bodyPr>
            <a:normAutofit/>
          </a:bodyPr>
          <a:lstStyle/>
          <a:p>
            <a:r>
              <a:rPr lang="en-US" dirty="0" smtClean="0"/>
              <a:t>In </a:t>
            </a:r>
            <a:r>
              <a:rPr lang="en-US" dirty="0"/>
              <a:t>data analysis, research is defined as: As stated by </a:t>
            </a:r>
            <a:r>
              <a:rPr lang="en-US" dirty="0" err="1"/>
              <a:t>LeCompte</a:t>
            </a:r>
            <a:r>
              <a:rPr lang="en-US" dirty="0"/>
              <a:t> and </a:t>
            </a:r>
            <a:r>
              <a:rPr lang="en-US" dirty="0" err="1"/>
              <a:t>Schensul</a:t>
            </a:r>
            <a:r>
              <a:rPr lang="en-US" dirty="0"/>
              <a:t>, researchers employ the process of data analysis to reduce data into a narrative that can be understood and interpreted. As a result of the data analysis process, a big amount of data may be broken down into more manageable chunks (Van Meter, 2020</a:t>
            </a:r>
            <a:r>
              <a:rPr lang="en-US" dirty="0" smtClean="0"/>
              <a:t>).</a:t>
            </a:r>
            <a:r>
              <a:rPr lang="en-US" b="1" i="1" dirty="0"/>
              <a:t> </a:t>
            </a:r>
            <a:endParaRPr lang="en-US" b="1" i="1" dirty="0" smtClean="0"/>
          </a:p>
          <a:p>
            <a:r>
              <a:rPr lang="en-US" b="1" i="1" dirty="0" smtClean="0"/>
              <a:t>What </a:t>
            </a:r>
            <a:r>
              <a:rPr lang="en-US" b="1" i="1" dirty="0"/>
              <a:t>is the significance of data collecting in research?</a:t>
            </a:r>
          </a:p>
          <a:p>
            <a:r>
              <a:rPr lang="en-US" dirty="0"/>
              <a:t>The data acquired by a researcher may be used to assess a hypothesis. The most important goal of data collecting is to gather data that is rich in information and dependable for statistical analysis, allowing researchers to make data-driven choices about their study.</a:t>
            </a:r>
          </a:p>
          <a:p>
            <a:pPr marL="0" indent="0">
              <a:buNone/>
            </a:pPr>
            <a:endParaRPr lang="en-US" dirty="0" smtClean="0"/>
          </a:p>
        </p:txBody>
      </p:sp>
    </p:spTree>
    <p:extLst>
      <p:ext uri="{BB962C8B-B14F-4D97-AF65-F5344CB8AC3E}">
        <p14:creationId xmlns:p14="http://schemas.microsoft.com/office/powerpoint/2010/main" val="3425776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DIKW Pyramid</a:t>
            </a:r>
            <a:endParaRPr lang="en-US" dirty="0"/>
          </a:p>
        </p:txBody>
      </p:sp>
      <p:pic>
        <p:nvPicPr>
          <p:cNvPr id="4" name="Picture 3" descr="DIKW Pyramid - ITIL Knowledge Management"/>
          <p:cNvPicPr/>
          <p:nvPr/>
        </p:nvPicPr>
        <p:blipFill rotWithShape="1">
          <a:blip r:embed="rId3">
            <a:extLst>
              <a:ext uri="{BEBA8EAE-BF5A-486C-A8C5-ECC9F3942E4B}">
                <a14:imgProps xmlns:a14="http://schemas.microsoft.com/office/drawing/2010/main">
                  <a14:imgLayer r:embed="rId4">
                    <a14:imgEffect>
                      <a14:backgroundRemoval t="2000" b="92250" l="0" r="97800">
                        <a14:foregroundMark x1="11200" y1="16250" x2="41400" y2="63250"/>
                        <a14:foregroundMark x1="18800" y1="19000" x2="44800" y2="44250"/>
                        <a14:foregroundMark x1="40600" y1="50250" x2="44400" y2="64500"/>
                        <a14:foregroundMark x1="40200" y1="52500" x2="59800" y2="64750"/>
                        <a14:foregroundMark x1="58600" y1="56500" x2="35400" y2="56500"/>
                        <a14:foregroundMark x1="26800" y1="69000" x2="55600" y2="75000"/>
                        <a14:foregroundMark x1="60600" y1="15750" x2="60600" y2="15750"/>
                        <a14:foregroundMark x1="56800" y1="14500" x2="65800" y2="19750"/>
                        <a14:foregroundMark x1="63200" y1="21000" x2="67800" y2="31000"/>
                        <a14:foregroundMark x1="55600" y1="12750" x2="89600" y2="75250"/>
                        <a14:foregroundMark x1="56800" y1="10000" x2="97000" y2="77250"/>
                        <a14:foregroundMark x1="92800" y1="43000" x2="89400" y2="81000"/>
                        <a14:foregroundMark x1="93200" y1="74250" x2="89200" y2="85250"/>
                        <a14:foregroundMark x1="94000" y1="79750" x2="92200" y2="88000"/>
                        <a14:foregroundMark x1="4400" y1="86500" x2="90000" y2="89250"/>
                        <a14:backgroundMark x1="37800" y1="94000" x2="62800" y2="93750"/>
                        <a14:backgroundMark x1="41600" y1="88000" x2="61400" y2="88000"/>
                        <a14:backgroundMark x1="58000" y1="88750" x2="58000" y2="88750"/>
                        <a14:backgroundMark x1="55000" y1="89000" x2="55000" y2="89000"/>
                        <a14:backgroundMark x1="57800" y1="89000" x2="57800" y2="89000"/>
                        <a14:backgroundMark x1="55600" y1="88750" x2="55600" y2="88750"/>
                        <a14:backgroundMark x1="55600" y1="88750" x2="55600" y2="88750"/>
                      </a14:backgroundRemoval>
                    </a14:imgEffect>
                  </a14:imgLayer>
                </a14:imgProps>
              </a:ext>
              <a:ext uri="{28A0092B-C50C-407E-A947-70E740481C1C}">
                <a14:useLocalDpi xmlns:a14="http://schemas.microsoft.com/office/drawing/2010/main" val="0"/>
              </a:ext>
            </a:extLst>
          </a:blip>
          <a:srcRect r="2800" b="14000"/>
          <a:stretch/>
        </p:blipFill>
        <p:spPr bwMode="auto">
          <a:xfrm>
            <a:off x="3157970" y="1762990"/>
            <a:ext cx="6096866" cy="424988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25438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Raw Figures </a:t>
            </a:r>
            <a:endParaRPr lang="en-US" dirty="0"/>
          </a:p>
        </p:txBody>
      </p:sp>
      <p:pic>
        <p:nvPicPr>
          <p:cNvPr id="5" name="Picture 4"/>
          <p:cNvPicPr/>
          <p:nvPr/>
        </p:nvPicPr>
        <p:blipFill rotWithShape="1">
          <a:blip r:embed="rId3"/>
          <a:srcRect b="474"/>
          <a:stretch/>
        </p:blipFill>
        <p:spPr bwMode="auto">
          <a:xfrm>
            <a:off x="1356793" y="2084832"/>
            <a:ext cx="4309716" cy="4246695"/>
          </a:xfrm>
          <a:prstGeom prst="rect">
            <a:avLst/>
          </a:prstGeom>
          <a:ln>
            <a:noFill/>
          </a:ln>
          <a:extLst>
            <a:ext uri="{53640926-AAD7-44D8-BBD7-CCE9431645EC}">
              <a14:shadowObscured xmlns:a14="http://schemas.microsoft.com/office/drawing/2010/main"/>
            </a:ext>
          </a:extLst>
        </p:spPr>
      </p:pic>
      <p:pic>
        <p:nvPicPr>
          <p:cNvPr id="6" name="Picture 5"/>
          <p:cNvPicPr/>
          <p:nvPr/>
        </p:nvPicPr>
        <p:blipFill>
          <a:blip r:embed="rId4"/>
          <a:stretch>
            <a:fillRect/>
          </a:stretch>
        </p:blipFill>
        <p:spPr>
          <a:xfrm>
            <a:off x="5826125" y="2084832"/>
            <a:ext cx="4918075" cy="4246695"/>
          </a:xfrm>
          <a:prstGeom prst="rect">
            <a:avLst/>
          </a:prstGeom>
        </p:spPr>
      </p:pic>
    </p:spTree>
    <p:extLst>
      <p:ext uri="{BB962C8B-B14F-4D97-AF65-F5344CB8AC3E}">
        <p14:creationId xmlns:p14="http://schemas.microsoft.com/office/powerpoint/2010/main" val="3271052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Form of </a:t>
            </a:r>
            <a:r>
              <a:rPr lang="en-US" b="1" dirty="0" smtClean="0"/>
              <a:t>Information</a:t>
            </a:r>
            <a:endParaRPr lang="en-US" dirty="0"/>
          </a:p>
        </p:txBody>
      </p:sp>
      <p:sp>
        <p:nvSpPr>
          <p:cNvPr id="7" name="Rectangle 6"/>
          <p:cNvSpPr/>
          <p:nvPr/>
        </p:nvSpPr>
        <p:spPr>
          <a:xfrm>
            <a:off x="699655" y="2329542"/>
            <a:ext cx="10730345" cy="1200329"/>
          </a:xfrm>
          <a:prstGeom prst="rect">
            <a:avLst/>
          </a:prstGeom>
        </p:spPr>
        <p:txBody>
          <a:bodyPr wrap="square">
            <a:spAutoFit/>
          </a:bodyPr>
          <a:lstStyle/>
          <a:p>
            <a:r>
              <a:rPr lang="en-US" dirty="0"/>
              <a:t>An example of data being transformed into information is shown. Graphs, charts, bars, and diagrams may all be used to identify trends in a dataset. The below given chart plus data shows that the yearly sale of vehicles. As well as quarterly including money. Data by itself does not allow us to spot patterns or situations, as seen in this presentation. Data must be turned into information before any conclusions can be drawn.</a:t>
            </a:r>
          </a:p>
        </p:txBody>
      </p:sp>
      <p:pic>
        <p:nvPicPr>
          <p:cNvPr id="5" name="Picture 4" descr="https://lh3.googleusercontent.com/TFocrMLbDiV4fbYcI-PYmZL1fKbExq0Y0DbVtahQOHGe2K0ieBjuu4OaRzv2TL3hrPpQcfpdayXdG_3CVLVLySFSbfRkCvT9Hk9oW74rFflYJWsYEtUHJUEtGQqSm2Jn4a43kRmU"/>
          <p:cNvPicPr/>
          <p:nvPr/>
        </p:nvPicPr>
        <p:blipFill>
          <a:blip r:embed="rId3">
            <a:extLst>
              <a:ext uri="{28A0092B-C50C-407E-A947-70E740481C1C}">
                <a14:useLocalDpi xmlns:a14="http://schemas.microsoft.com/office/drawing/2010/main" val="0"/>
              </a:ext>
            </a:extLst>
          </a:blip>
          <a:srcRect/>
          <a:stretch>
            <a:fillRect/>
          </a:stretch>
        </p:blipFill>
        <p:spPr bwMode="auto">
          <a:xfrm>
            <a:off x="803564" y="3774581"/>
            <a:ext cx="7536872" cy="1628692"/>
          </a:xfrm>
          <a:prstGeom prst="rect">
            <a:avLst/>
          </a:prstGeom>
          <a:noFill/>
          <a:ln>
            <a:noFill/>
          </a:ln>
        </p:spPr>
      </p:pic>
    </p:spTree>
    <p:extLst>
      <p:ext uri="{BB962C8B-B14F-4D97-AF65-F5344CB8AC3E}">
        <p14:creationId xmlns:p14="http://schemas.microsoft.com/office/powerpoint/2010/main" val="4227348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Wisdom Continuum</a:t>
            </a:r>
          </a:p>
        </p:txBody>
      </p:sp>
      <p:sp>
        <p:nvSpPr>
          <p:cNvPr id="3" name="Content Placeholder 2"/>
          <p:cNvSpPr>
            <a:spLocks noGrp="1"/>
          </p:cNvSpPr>
          <p:nvPr>
            <p:ph idx="1"/>
          </p:nvPr>
        </p:nvSpPr>
        <p:spPr/>
        <p:txBody>
          <a:bodyPr>
            <a:normAutofit fontScale="92500" lnSpcReduction="20000"/>
          </a:bodyPr>
          <a:lstStyle/>
          <a:p>
            <a:r>
              <a:rPr lang="en-US" dirty="0"/>
              <a:t>This model is a continuum that shows how data serves as the basis for higher degrees of analysis. The more one climbs, the more valuable and difficult things become. Continuum is made up of the following items:</a:t>
            </a:r>
          </a:p>
          <a:p>
            <a:r>
              <a:rPr lang="en-US" dirty="0"/>
              <a:t>One of the most common ways to describe data is to refer to them as "facts." For instance, the room in which I'm writing this is now 24 °F.   The term "information" refers to data that is useful, purposeful, and relevant enough to answer questions (</a:t>
            </a:r>
            <a:r>
              <a:rPr lang="en-US" dirty="0" err="1"/>
              <a:t>eg</a:t>
            </a:r>
            <a:r>
              <a:rPr lang="en-US" dirty="0"/>
              <a:t>. who, what, where, how many, when).  There is a 0.5 C degree difference in the temperature in the room today, for example.</a:t>
            </a:r>
          </a:p>
          <a:p>
            <a:r>
              <a:rPr lang="en-US" dirty="0"/>
              <a:t>Expertise and grounded intuition may also be found in the context of knowledge. Knowledge is embedded in routines, processes, </a:t>
            </a:r>
            <a:r>
              <a:rPr lang="en-US" dirty="0" err="1"/>
              <a:t>practises</a:t>
            </a:r>
            <a:r>
              <a:rPr lang="en-US" dirty="0"/>
              <a:t>, and conventions, not merely in papers and archives. </a:t>
            </a:r>
          </a:p>
          <a:p>
            <a:r>
              <a:rPr lang="en-US" dirty="0"/>
              <a:t>Using today's temperature as an example, an outlier may be found in an ongoing control chart, suggesting an assignable root cause (versus normal process variation or true randomness). It seems that (1) the air conditioner has just been serviced and is in good operating order; and (2) the outside temperature is much higher than it has been in the last few days and on the same day in the past many years (</a:t>
            </a:r>
            <a:r>
              <a:rPr lang="en-US" dirty="0" err="1"/>
              <a:t>Merkus</a:t>
            </a:r>
            <a:r>
              <a:rPr lang="en-US" dirty="0"/>
              <a:t>, 2019).</a:t>
            </a:r>
          </a:p>
        </p:txBody>
      </p:sp>
    </p:spTree>
    <p:extLst>
      <p:ext uri="{BB962C8B-B14F-4D97-AF65-F5344CB8AC3E}">
        <p14:creationId xmlns:p14="http://schemas.microsoft.com/office/powerpoint/2010/main" val="1795168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Wisdom</a:t>
            </a:r>
            <a:endParaRPr lang="en-US" dirty="0"/>
          </a:p>
        </p:txBody>
      </p:sp>
      <p:sp>
        <p:nvSpPr>
          <p:cNvPr id="3" name="Content Placeholder 2"/>
          <p:cNvSpPr>
            <a:spLocks noGrp="1"/>
          </p:cNvSpPr>
          <p:nvPr>
            <p:ph idx="1"/>
          </p:nvPr>
        </p:nvSpPr>
        <p:spPr>
          <a:xfrm>
            <a:off x="1097279" y="1845734"/>
            <a:ext cx="10263447" cy="4416521"/>
          </a:xfrm>
        </p:spPr>
        <p:txBody>
          <a:bodyPr>
            <a:normAutofit/>
          </a:bodyPr>
          <a:lstStyle/>
          <a:p>
            <a:r>
              <a:rPr lang="en-US" dirty="0"/>
              <a:t>Most organizations that have lately established their own enterprise BI&amp;A are looking to maximize value and achieve the "Holy Grail" or "corporate ideal- a strong, productive, and highly intelligent company whose competitive advantage derives from its ubiquitous use of data to drive choices."</a:t>
            </a:r>
          </a:p>
          <a:p>
            <a:r>
              <a:rPr lang="en-US" dirty="0"/>
              <a:t>It's apparent that data is the core of every corporate Data Warehouse or BI and A service, as shown by the DIKW paradigm. According to the saying "garbage in, trash out," you get what you put into your system. Because of this, any successful BI solution must verify that all data sources are accurate and dependable (</a:t>
            </a:r>
            <a:r>
              <a:rPr lang="en-US" dirty="0" err="1"/>
              <a:t>Frické</a:t>
            </a:r>
            <a:r>
              <a:rPr lang="en-US" dirty="0"/>
              <a:t>, 2019 ).</a:t>
            </a:r>
          </a:p>
          <a:p>
            <a:r>
              <a:rPr lang="en-US" dirty="0"/>
              <a:t>In addition, it's not enough to have a quant-staffed Analytics department. In order to be really competitive, a company must have people at all levels who know what to do with data and information, systems to maintain and build knowledge, and individuals who are empowered to take action based on the insights they get from the data. </a:t>
            </a:r>
            <a:endParaRPr lang="en-US" i="1" dirty="0"/>
          </a:p>
        </p:txBody>
      </p:sp>
    </p:spTree>
    <p:extLst>
      <p:ext uri="{BB962C8B-B14F-4D97-AF65-F5344CB8AC3E}">
        <p14:creationId xmlns:p14="http://schemas.microsoft.com/office/powerpoint/2010/main" val="2708100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Studying the Information</a:t>
            </a:r>
          </a:p>
        </p:txBody>
      </p:sp>
      <p:sp>
        <p:nvSpPr>
          <p:cNvPr id="6" name="Rectangle 5"/>
          <p:cNvSpPr/>
          <p:nvPr/>
        </p:nvSpPr>
        <p:spPr>
          <a:xfrm>
            <a:off x="5884164" y="2084832"/>
            <a:ext cx="6003036" cy="4524315"/>
          </a:xfrm>
          <a:prstGeom prst="rect">
            <a:avLst/>
          </a:prstGeom>
        </p:spPr>
        <p:txBody>
          <a:bodyPr wrap="square">
            <a:spAutoFit/>
          </a:bodyPr>
          <a:lstStyle/>
          <a:p>
            <a:r>
              <a:rPr lang="en-US" dirty="0"/>
              <a:t>The </a:t>
            </a:r>
            <a:r>
              <a:rPr lang="en-US" dirty="0" smtClean="0"/>
              <a:t>table </a:t>
            </a:r>
            <a:r>
              <a:rPr lang="en-US" dirty="0"/>
              <a:t>summarizes the most recent findings in grit study. Questionnaires were used to acquire the data for this investigation. It seems, based on the statistics, that there are four distinct academic levels, denoted as 2, 3, 4, and 5. This graph displays the results of student surveys. We can observe from the graph that academic level 5 had the most grit and academic level 4 had the lowest grit. The graph shows that there has been no change in the level of academic persistence. As a result of this research, we may be able to draw meaningful inferences from the data we have collected (Van Meter, 2020). The analysis of the data reveals that it is only via the transformation of data into information that it becomes meaningful. As shown by the DIKW paradigm, data management is an integral aspect of data understanding. Information and expertise must be derived from data before it can be used effectively in making key business decisions.</a:t>
            </a:r>
          </a:p>
        </p:txBody>
      </p:sp>
      <p:graphicFrame>
        <p:nvGraphicFramePr>
          <p:cNvPr id="7" name="Chart 6"/>
          <p:cNvGraphicFramePr/>
          <p:nvPr>
            <p:extLst>
              <p:ext uri="{D42A27DB-BD31-4B8C-83A1-F6EECF244321}">
                <p14:modId xmlns:p14="http://schemas.microsoft.com/office/powerpoint/2010/main" val="2978813540"/>
              </p:ext>
            </p:extLst>
          </p:nvPr>
        </p:nvGraphicFramePr>
        <p:xfrm>
          <a:off x="738019" y="2119191"/>
          <a:ext cx="4235764" cy="435753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948213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2178" y="793034"/>
            <a:ext cx="9643872" cy="1152144"/>
          </a:xfrm>
        </p:spPr>
        <p:txBody>
          <a:bodyPr>
            <a:normAutofit fontScale="90000"/>
          </a:bodyPr>
          <a:lstStyle/>
          <a:p>
            <a:r>
              <a:rPr lang="en-US" b="1" dirty="0"/>
              <a:t>Analyzing plus contrasting Information</a:t>
            </a:r>
          </a:p>
        </p:txBody>
      </p:sp>
      <p:sp>
        <p:nvSpPr>
          <p:cNvPr id="6" name="Rectangle 5"/>
          <p:cNvSpPr/>
          <p:nvPr/>
        </p:nvSpPr>
        <p:spPr>
          <a:xfrm>
            <a:off x="682171" y="2111465"/>
            <a:ext cx="5884883" cy="4524315"/>
          </a:xfrm>
          <a:prstGeom prst="rect">
            <a:avLst/>
          </a:prstGeom>
        </p:spPr>
        <p:txBody>
          <a:bodyPr wrap="square">
            <a:spAutoFit/>
          </a:bodyPr>
          <a:lstStyle/>
          <a:p>
            <a:r>
              <a:rPr lang="en-US" dirty="0"/>
              <a:t>Using data comparison, we are able to extract important information from the data that may be used in the future as a source of knowledge Comparing the grit scores of students at various academic levels allows researchers to learn more about the relationship between grit scores and a student's degree of education. According to this graph, people's grit ratings tend to grow as they go up the academic ladder. The concept that academic achievement and grit are intertwined may be taken as fact because of the data and evidence that backs it up. For example, better educated people have higher grit scores, whereas less educated people have lower grit </a:t>
            </a:r>
            <a:r>
              <a:rPr lang="en-US" dirty="0" smtClean="0"/>
              <a:t>scores. An </a:t>
            </a:r>
            <a:r>
              <a:rPr lang="en-US" dirty="0"/>
              <a:t>important part of excellent data management for knowledge management is turning raw data into meaningful data and then doing additional analysis on that meaning. In this study, based on </a:t>
            </a:r>
            <a:r>
              <a:rPr lang="en-US" dirty="0" err="1"/>
              <a:t>Dukworth's</a:t>
            </a:r>
            <a:r>
              <a:rPr lang="en-US" dirty="0"/>
              <a:t> research, grit scores were shown to be associated with grade point averages.</a:t>
            </a:r>
          </a:p>
        </p:txBody>
      </p:sp>
      <p:graphicFrame>
        <p:nvGraphicFramePr>
          <p:cNvPr id="7" name="Chart 6"/>
          <p:cNvGraphicFramePr/>
          <p:nvPr>
            <p:extLst>
              <p:ext uri="{D42A27DB-BD31-4B8C-83A1-F6EECF244321}">
                <p14:modId xmlns:p14="http://schemas.microsoft.com/office/powerpoint/2010/main" val="1298615226"/>
              </p:ext>
            </p:extLst>
          </p:nvPr>
        </p:nvGraphicFramePr>
        <p:xfrm>
          <a:off x="6567054" y="1945177"/>
          <a:ext cx="5112327" cy="4136967"/>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48058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a:xfrm>
            <a:off x="737062" y="1887298"/>
            <a:ext cx="9646920" cy="4361102"/>
          </a:xfrm>
        </p:spPr>
        <p:txBody>
          <a:bodyPr>
            <a:normAutofit/>
          </a:bodyPr>
          <a:lstStyle/>
          <a:p>
            <a:r>
              <a:rPr lang="en-US" dirty="0"/>
              <a:t>Data Management is a major issue right now, and Knowledge Management depends on the DIKW pyramid for its success. Effective data management is essential for the transformation of raw information into useful information for businesses. Companies need good data management in order to keep up with the ever-changing market circumstances. Data alone is meaningless since it does not provide the information that companies require. Analysis of data is a vital component in drawing meaningful conclusions. The DIKW pyramid illustrates how data is turned into information and information into wisdom while making vital decisions. There are several processes involved in the transformation of data into knowledge and wisdom, and this presentation </a:t>
            </a:r>
            <a:r>
              <a:rPr lang="en-US" dirty="0" err="1"/>
              <a:t>utilised</a:t>
            </a:r>
            <a:r>
              <a:rPr lang="en-US" dirty="0"/>
              <a:t> the DIKW pyramid to illustrate the process. Grit scores research findings were used in this presentation to better comprehend the data. Individuals who want to succeed professionally should focus on honing their data handling skills since they are in such high demand in today's industry.</a:t>
            </a:r>
          </a:p>
        </p:txBody>
      </p:sp>
    </p:spTree>
    <p:extLst>
      <p:ext uri="{BB962C8B-B14F-4D97-AF65-F5344CB8AC3E}">
        <p14:creationId xmlns:p14="http://schemas.microsoft.com/office/powerpoint/2010/main" val="780861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olidFill>
                  <a:srgbClr val="262626"/>
                </a:solidFill>
                <a:ea typeface="Times New Roman" panose="02020603050405020304" pitchFamily="18" charset="0"/>
                <a:cs typeface="Times New Roman" panose="02020603050405020304" pitchFamily="18" charset="0"/>
              </a:rPr>
              <a:t>References</a:t>
            </a:r>
            <a:endParaRPr lang="en-US" dirty="0"/>
          </a:p>
        </p:txBody>
      </p:sp>
      <p:sp>
        <p:nvSpPr>
          <p:cNvPr id="5" name="Rectangle 2"/>
          <p:cNvSpPr>
            <a:spLocks noGrp="1" noChangeArrowheads="1"/>
          </p:cNvSpPr>
          <p:nvPr>
            <p:ph idx="1"/>
          </p:nvPr>
        </p:nvSpPr>
        <p:spPr bwMode="auto">
          <a:xfrm>
            <a:off x="1097280" y="1539576"/>
            <a:ext cx="10369006" cy="4831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28528" rIns="0" bIns="76176" numCol="1" anchor="ctr" anchorCtr="0" compatLnSpc="1">
            <a:prstTxWarp prst="textNoShape">
              <a:avLst/>
            </a:prstTxWarp>
            <a:spAutoFit/>
          </a:bodyPr>
          <a:lstStyle/>
          <a:p>
            <a:pPr marL="0" lvl="0" indent="0" eaLnBrk="0" fontAlgn="base" hangingPunct="0">
              <a:lnSpc>
                <a:spcPct val="100000"/>
              </a:lnSpc>
              <a:spcBef>
                <a:spcPct val="0"/>
              </a:spcBef>
              <a:spcAft>
                <a:spcPct val="0"/>
              </a:spcAft>
              <a:buClrTx/>
              <a:buSzTx/>
              <a:buNone/>
            </a:pPr>
            <a:r>
              <a:rPr lang="en-US" altLang="en-US" sz="1400" dirty="0">
                <a:latin typeface="Arial" panose="020B0604020202020204" pitchFamily="34" charset="0"/>
                <a:ea typeface="Times New Roman" panose="02020603050405020304" pitchFamily="18" charset="0"/>
                <a:cs typeface="Times New Roman" panose="02020603050405020304" pitchFamily="18" charset="0"/>
              </a:rPr>
              <a:t>Van Meter, H. J., 2020. Revising the DIKW pyramid and the real relationship between data, information, knowledge, and wisdom. </a:t>
            </a:r>
            <a:r>
              <a:rPr lang="en-US" altLang="en-US" sz="1400" i="1" dirty="0">
                <a:latin typeface="Arial" panose="020B0604020202020204" pitchFamily="34" charset="0"/>
                <a:ea typeface="Times New Roman" panose="02020603050405020304" pitchFamily="18" charset="0"/>
                <a:cs typeface="Times New Roman" panose="02020603050405020304" pitchFamily="18" charset="0"/>
              </a:rPr>
              <a:t>Law, Technology and Humans, , </a:t>
            </a:r>
            <a:r>
              <a:rPr lang="en-US" altLang="en-US" sz="1400" dirty="0">
                <a:latin typeface="Arial" panose="020B0604020202020204" pitchFamily="34" charset="0"/>
                <a:ea typeface="Times New Roman" panose="02020603050405020304" pitchFamily="18" charset="0"/>
                <a:cs typeface="Times New Roman" panose="02020603050405020304" pitchFamily="18" charset="0"/>
              </a:rPr>
              <a:t>2(2)(2020), p. pp. 69–80..</a:t>
            </a:r>
            <a:endParaRPr lang="en-US" altLang="en-US" sz="1400" dirty="0">
              <a:latin typeface="Arial" panose="020B0604020202020204" pitchFamily="34" charset="0"/>
            </a:endParaRPr>
          </a:p>
          <a:p>
            <a:pPr marL="0" lvl="0" indent="0" eaLnBrk="0" fontAlgn="base" hangingPunct="0">
              <a:lnSpc>
                <a:spcPct val="100000"/>
              </a:lnSpc>
              <a:spcBef>
                <a:spcPct val="0"/>
              </a:spcBef>
              <a:spcAft>
                <a:spcPct val="0"/>
              </a:spcAft>
              <a:buClrTx/>
              <a:buSzTx/>
              <a:buNone/>
            </a:pPr>
            <a:r>
              <a:rPr lang="en-US" altLang="en-US" sz="1400" dirty="0">
                <a:latin typeface="Arial" panose="020B0604020202020204" pitchFamily="34" charset="0"/>
                <a:ea typeface="Times New Roman" panose="02020603050405020304" pitchFamily="18" charset="0"/>
                <a:cs typeface="Times New Roman" panose="02020603050405020304" pitchFamily="18" charset="0"/>
              </a:rPr>
              <a:t>Yang, C. D. B. B. a. L. C., 2019. From DIKW pyramid to graph database: a tool for machine processing of nutritional epidemiologic research data’, in 2019 IEEE International Conference on Big Data (Big Data). </a:t>
            </a:r>
            <a:r>
              <a:rPr lang="en-US" altLang="en-US" sz="1400" i="1" dirty="0">
                <a:latin typeface="Arial" panose="020B0604020202020204" pitchFamily="34" charset="0"/>
                <a:ea typeface="Times New Roman" panose="02020603050405020304" pitchFamily="18" charset="0"/>
                <a:cs typeface="Times New Roman" panose="02020603050405020304" pitchFamily="18" charset="0"/>
              </a:rPr>
              <a:t>EEE International Conference on Big Data (Big Data), </a:t>
            </a:r>
            <a:r>
              <a:rPr lang="en-US" altLang="en-US" sz="1400" dirty="0">
                <a:latin typeface="Arial" panose="020B0604020202020204" pitchFamily="34" charset="0"/>
                <a:ea typeface="Times New Roman" panose="02020603050405020304" pitchFamily="18" charset="0"/>
                <a:cs typeface="Times New Roman" panose="02020603050405020304" pitchFamily="18" charset="0"/>
              </a:rPr>
              <a:t>Issue 2019, p. pp. 5202–5205</a:t>
            </a:r>
            <a:r>
              <a:rPr lang="en-US" altLang="en-US" sz="1400" dirty="0" smtClean="0">
                <a:latin typeface="Arial" panose="020B0604020202020204" pitchFamily="34"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Cormier, D. L. D. J. G. H. &amp;. D. J. C., 2019. Examining the domain specificity of grit.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Personality and Individual Differences,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2019, pp. 139, pp. 349–354..</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Du, P. e. a., 2020. Advances of four machine learning methods for spatial data handling.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 review’, Journal of </a:t>
            </a:r>
            <a:r>
              <a:rPr kumimoji="0" lang="en-US"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Geovisualization</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and Spatial Analysis,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4(2020), p. pp. 1–25.</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Frické</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M., 2019 . KO KNOWLEDGE ORGANIZATION,.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knowledge pyramid: the DIKW hierarchy’,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46(1),(2019 ), p. pp. 33–46..</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 T., 2020. Knowledge </a:t>
            </a:r>
            <a:r>
              <a:rPr kumimoji="0" lang="en-US" altLang="en-US" sz="1400" b="0" i="0"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Aquistion</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and innovation towards the ability to adapt to change in Disruptive Technology and applications. </a:t>
            </a:r>
            <a:r>
              <a:rPr kumimoji="0" lang="en-US"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dISRUPTIVE</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t>
            </a:r>
            <a:r>
              <a:rPr kumimoji="0" lang="en-US"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tECHNOLOGY</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Concepts, Methodologies, Tools, and Applications,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2020, pp. 1019-1036.</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Merkus</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J. H. R. a. K. R. J., 2019. Data Governance and Information Governance.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Set of Definitions in Relation to Data and Information as Part of DIKW. ,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in ICEIS (2), (2019), p. pp. 143–154..</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More, R., 2020. Fortune at the Bottom of the Information Pyramid: Leveraging Data Logs to Derive Experience Insights, a Reflective Case Study.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International Conference on Human-Computer Interaction. Springer,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2020, p. pp. 241–245..</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Sigurdson</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N. &amp;. P. A., 2018. An exploration of grit in a cs1 context.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Proceedings of the 18th </a:t>
            </a:r>
            <a:r>
              <a:rPr kumimoji="0" lang="en-US"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Koli</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Calling International Conference on Computing Education Research,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2018, p. pp. 1–5.</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Sun, S. e. a., 2020. Data handling in industry 4.0:.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Interoperability based on distributed ledger technology’, Sensors,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20(11)(2020), p. p. 3046.</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180309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49</TotalTime>
  <Words>2743</Words>
  <Application>Microsoft Office PowerPoint</Application>
  <PresentationFormat>Widescreen</PresentationFormat>
  <Paragraphs>103</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Tw Cen MT</vt:lpstr>
      <vt:lpstr>Tw Cen MT Condensed</vt:lpstr>
      <vt:lpstr>Wingdings 3</vt:lpstr>
      <vt:lpstr>Integral</vt:lpstr>
      <vt:lpstr>Digital Skills</vt:lpstr>
      <vt:lpstr>Introduction</vt:lpstr>
      <vt:lpstr>Data Plus its significance</vt:lpstr>
      <vt:lpstr>DIKW Pyramid</vt:lpstr>
      <vt:lpstr>Raw Figures </vt:lpstr>
      <vt:lpstr>Form of Information</vt:lpstr>
      <vt:lpstr>Wisdom Continuum</vt:lpstr>
      <vt:lpstr>Wisdom</vt:lpstr>
      <vt:lpstr>Studying the Information</vt:lpstr>
      <vt:lpstr>Analyzing plus contrasting Information</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research methods</dc:title>
  <dc:creator/>
  <cp:lastModifiedBy>Microsoft account</cp:lastModifiedBy>
  <cp:revision>67</cp:revision>
  <dcterms:created xsi:type="dcterms:W3CDTF">2021-07-28T12:20:40Z</dcterms:created>
  <dcterms:modified xsi:type="dcterms:W3CDTF">2021-12-05T11:01:30Z</dcterms:modified>
</cp:coreProperties>
</file>