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70" r:id="rId2"/>
    <p:sldId id="269" r:id="rId3"/>
    <p:sldId id="272" r:id="rId4"/>
    <p:sldId id="273" r:id="rId5"/>
    <p:sldId id="274" r:id="rId6"/>
    <p:sldId id="275" r:id="rId7"/>
    <p:sldId id="276" r:id="rId8"/>
    <p:sldId id="277" r:id="rId9"/>
    <p:sldId id="278" r:id="rId10"/>
    <p:sldId id="279" r:id="rId11"/>
    <p:sldId id="280" r:id="rId12"/>
  </p:sldIdLst>
  <p:sldSz cx="18288000" cy="10287000"/>
  <p:notesSz cx="6858000" cy="9144000"/>
  <p:embeddedFontLst>
    <p:embeddedFont>
      <p:font typeface="Calibri" panose="020F0502020204030204" pitchFamily="34" charset="0"/>
      <p:regular r:id="rId13"/>
      <p:bold r:id="rId14"/>
      <p:italic r:id="rId15"/>
      <p:boldItalic r:id="rId1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104" d="100"/>
          <a:sy n="104" d="100"/>
        </p:scale>
        <p:origin x="460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218BFD9-398A-415D-83B7-5144A25E1F57}" type="doc">
      <dgm:prSet loTypeId="urn:microsoft.com/office/officeart/2009/3/layout/StepUpProcess" loCatId="process" qsTypeId="urn:microsoft.com/office/officeart/2005/8/quickstyle/simple1" qsCatId="simple" csTypeId="urn:microsoft.com/office/officeart/2005/8/colors/colorful1" csCatId="colorful" phldr="1"/>
      <dgm:spPr/>
    </dgm:pt>
    <dgm:pt modelId="{E0B8E81D-6A5F-4673-A88B-3E4E0C61DADF}">
      <dgm:prSet phldrT="[Text]" custT="1"/>
      <dgm:spPr/>
      <dgm:t>
        <a:bodyPr/>
        <a:lstStyle/>
        <a:p>
          <a:pPr algn="ctr">
            <a:lnSpc>
              <a:spcPct val="150000"/>
            </a:lnSpc>
          </a:pPr>
          <a:r>
            <a:rPr lang="en-US" sz="1400">
              <a:latin typeface="Times New Roman" panose="02020603050405020304" pitchFamily="18" charset="0"/>
              <a:cs typeface="Times New Roman" panose="02020603050405020304" pitchFamily="18" charset="0"/>
            </a:rPr>
            <a:t>Bowlby’s Attachment Theory emphasizes the emotional bond between children and caregivers.</a:t>
          </a:r>
          <a:endParaRPr lang="en-US" sz="1400" b="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296C985-46F0-49E2-A0BB-961498AED71D}" type="parTrans" cxnId="{33F8D7A2-3E21-49BD-813F-A528A5F9342B}">
      <dgm:prSet/>
      <dgm:spPr/>
      <dgm:t>
        <a:bodyPr/>
        <a:lstStyle/>
        <a:p>
          <a:endParaRPr lang="en-US"/>
        </a:p>
      </dgm:t>
    </dgm:pt>
    <dgm:pt modelId="{A938E1ED-E657-4FD4-990A-9C93E1F611C8}" type="sibTrans" cxnId="{33F8D7A2-3E21-49BD-813F-A528A5F9342B}">
      <dgm:prSet/>
      <dgm:spPr/>
      <dgm:t>
        <a:bodyPr/>
        <a:lstStyle/>
        <a:p>
          <a:endParaRPr lang="en-US"/>
        </a:p>
      </dgm:t>
    </dgm:pt>
    <dgm:pt modelId="{AD09F29B-3E50-4433-8567-9BB9A5364035}">
      <dgm:prSet custT="1"/>
      <dgm:spPr/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Attachment styles (secure, anxious, avoidant, disorganized) affect emotional development and relationships (Robledo et al. 2022).</a:t>
          </a:r>
        </a:p>
      </dgm:t>
    </dgm:pt>
    <dgm:pt modelId="{3B541D7F-C7E3-47D4-9643-B46F2037270E}" type="parTrans" cxnId="{E18F93E2-34CC-4F68-95B1-75770EDC0C8C}">
      <dgm:prSet/>
      <dgm:spPr/>
      <dgm:t>
        <a:bodyPr/>
        <a:lstStyle/>
        <a:p>
          <a:endParaRPr lang="en-US"/>
        </a:p>
      </dgm:t>
    </dgm:pt>
    <dgm:pt modelId="{343565EF-DAF0-41E5-975F-8E031B6058E0}" type="sibTrans" cxnId="{E18F93E2-34CC-4F68-95B1-75770EDC0C8C}">
      <dgm:prSet/>
      <dgm:spPr/>
      <dgm:t>
        <a:bodyPr/>
        <a:lstStyle/>
        <a:p>
          <a:endParaRPr lang="en-US"/>
        </a:p>
      </dgm:t>
    </dgm:pt>
    <dgm:pt modelId="{A0E97E71-A163-4681-A45A-E3F85D7DBE68}">
      <dgm:prSet custT="1"/>
      <dgm:spPr/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The theory highlights a critical attachment period, primarily in the first two years.</a:t>
          </a:r>
        </a:p>
      </dgm:t>
    </dgm:pt>
    <dgm:pt modelId="{8BAED540-50ED-4743-BBAE-633CF05E6B61}" type="parTrans" cxnId="{259CF228-57B4-4623-A3F0-4638D7DC6759}">
      <dgm:prSet/>
      <dgm:spPr/>
      <dgm:t>
        <a:bodyPr/>
        <a:lstStyle/>
        <a:p>
          <a:endParaRPr lang="en-US"/>
        </a:p>
      </dgm:t>
    </dgm:pt>
    <dgm:pt modelId="{2AC12F31-2FAA-469F-8925-98A97613D94D}" type="sibTrans" cxnId="{259CF228-57B4-4623-A3F0-4638D7DC6759}">
      <dgm:prSet/>
      <dgm:spPr/>
      <dgm:t>
        <a:bodyPr/>
        <a:lstStyle/>
        <a:p>
          <a:endParaRPr lang="en-US"/>
        </a:p>
      </dgm:t>
    </dgm:pt>
    <dgm:pt modelId="{2D7F5649-F16E-46FA-A583-F51556C2B445}">
      <dgm:prSet custT="1"/>
      <dgm:spPr/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A secure base helps children explore confidently and build trust in relationships (Clifford 2017).</a:t>
          </a:r>
        </a:p>
      </dgm:t>
    </dgm:pt>
    <dgm:pt modelId="{1E4530A9-0912-4CBF-B500-41E93BD8E9DF}" type="parTrans" cxnId="{2CA6913B-7919-44B4-B1FF-D7116A8F3397}">
      <dgm:prSet/>
      <dgm:spPr/>
      <dgm:t>
        <a:bodyPr/>
        <a:lstStyle/>
        <a:p>
          <a:endParaRPr lang="en-US"/>
        </a:p>
      </dgm:t>
    </dgm:pt>
    <dgm:pt modelId="{41203F76-6D89-40B8-9705-3C2495D7049B}" type="sibTrans" cxnId="{2CA6913B-7919-44B4-B1FF-D7116A8F3397}">
      <dgm:prSet/>
      <dgm:spPr/>
      <dgm:t>
        <a:bodyPr/>
        <a:lstStyle/>
        <a:p>
          <a:endParaRPr lang="en-US"/>
        </a:p>
      </dgm:t>
    </dgm:pt>
    <dgm:pt modelId="{198207FE-FCCA-4FB5-BBCC-896235446761}">
      <dgm:prSet custT="1"/>
      <dgm:spPr/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Secure attachment supports emotional regulation, social skills, and coping abilities.</a:t>
          </a:r>
        </a:p>
      </dgm:t>
    </dgm:pt>
    <dgm:pt modelId="{F5313DCA-A1CB-4CEC-8676-F974B751073B}" type="parTrans" cxnId="{4E8D5777-F6C5-49FB-BAA2-D005A69D9BB1}">
      <dgm:prSet/>
      <dgm:spPr/>
      <dgm:t>
        <a:bodyPr/>
        <a:lstStyle/>
        <a:p>
          <a:endParaRPr lang="en-US"/>
        </a:p>
      </dgm:t>
    </dgm:pt>
    <dgm:pt modelId="{D59E25EF-621F-4110-A936-175A4DFDA135}" type="sibTrans" cxnId="{4E8D5777-F6C5-49FB-BAA2-D005A69D9BB1}">
      <dgm:prSet/>
      <dgm:spPr/>
      <dgm:t>
        <a:bodyPr/>
        <a:lstStyle/>
        <a:p>
          <a:endParaRPr lang="en-US"/>
        </a:p>
      </dgm:t>
    </dgm:pt>
    <dgm:pt modelId="{CA95D141-ACDE-47BF-84FD-21596B7EDD88}" type="pres">
      <dgm:prSet presAssocID="{7218BFD9-398A-415D-83B7-5144A25E1F57}" presName="rootnode" presStyleCnt="0">
        <dgm:presLayoutVars>
          <dgm:chMax/>
          <dgm:chPref/>
          <dgm:dir/>
          <dgm:animLvl val="lvl"/>
        </dgm:presLayoutVars>
      </dgm:prSet>
      <dgm:spPr/>
    </dgm:pt>
    <dgm:pt modelId="{DB1BC81D-5F1B-42F3-B298-3D9512E1EFB7}" type="pres">
      <dgm:prSet presAssocID="{E0B8E81D-6A5F-4673-A88B-3E4E0C61DADF}" presName="composite" presStyleCnt="0"/>
      <dgm:spPr/>
    </dgm:pt>
    <dgm:pt modelId="{79ACD248-0990-4271-84F4-62B6896F16CF}" type="pres">
      <dgm:prSet presAssocID="{E0B8E81D-6A5F-4673-A88B-3E4E0C61DADF}" presName="LShape" presStyleLbl="alignNode1" presStyleIdx="0" presStyleCnt="9"/>
      <dgm:spPr/>
    </dgm:pt>
    <dgm:pt modelId="{71FFDF6E-C999-4F76-B6E0-E804BBD7F3BC}" type="pres">
      <dgm:prSet presAssocID="{E0B8E81D-6A5F-4673-A88B-3E4E0C61DADF}" presName="ParentText" presStyleLbl="revTx" presStyleIdx="0" presStyleCnt="5">
        <dgm:presLayoutVars>
          <dgm:chMax val="0"/>
          <dgm:chPref val="0"/>
          <dgm:bulletEnabled val="1"/>
        </dgm:presLayoutVars>
      </dgm:prSet>
      <dgm:spPr/>
    </dgm:pt>
    <dgm:pt modelId="{4F5EB20C-CAC2-4D9A-8481-E9612D977754}" type="pres">
      <dgm:prSet presAssocID="{E0B8E81D-6A5F-4673-A88B-3E4E0C61DADF}" presName="Triangle" presStyleLbl="alignNode1" presStyleIdx="1" presStyleCnt="9"/>
      <dgm:spPr/>
    </dgm:pt>
    <dgm:pt modelId="{DDD5A31B-3BE7-4A64-BAEE-637D1081E7EE}" type="pres">
      <dgm:prSet presAssocID="{A938E1ED-E657-4FD4-990A-9C93E1F611C8}" presName="sibTrans" presStyleCnt="0"/>
      <dgm:spPr/>
    </dgm:pt>
    <dgm:pt modelId="{793CBEA1-A2EF-45FE-94A7-794AC533D3E6}" type="pres">
      <dgm:prSet presAssocID="{A938E1ED-E657-4FD4-990A-9C93E1F611C8}" presName="space" presStyleCnt="0"/>
      <dgm:spPr/>
    </dgm:pt>
    <dgm:pt modelId="{48E15A1F-F239-468D-800F-92576F018F68}" type="pres">
      <dgm:prSet presAssocID="{AD09F29B-3E50-4433-8567-9BB9A5364035}" presName="composite" presStyleCnt="0"/>
      <dgm:spPr/>
    </dgm:pt>
    <dgm:pt modelId="{6E1B213D-38A2-4974-AADF-6F3D2CA6F2DC}" type="pres">
      <dgm:prSet presAssocID="{AD09F29B-3E50-4433-8567-9BB9A5364035}" presName="LShape" presStyleLbl="alignNode1" presStyleIdx="2" presStyleCnt="9"/>
      <dgm:spPr/>
    </dgm:pt>
    <dgm:pt modelId="{9B5E209D-DD36-42C3-AD91-70D8A1D8F971}" type="pres">
      <dgm:prSet presAssocID="{AD09F29B-3E50-4433-8567-9BB9A5364035}" presName="ParentText" presStyleLbl="revTx" presStyleIdx="1" presStyleCnt="5">
        <dgm:presLayoutVars>
          <dgm:chMax val="0"/>
          <dgm:chPref val="0"/>
          <dgm:bulletEnabled val="1"/>
        </dgm:presLayoutVars>
      </dgm:prSet>
      <dgm:spPr/>
    </dgm:pt>
    <dgm:pt modelId="{87DC6584-FDCA-4CFA-9191-27B1D96A9237}" type="pres">
      <dgm:prSet presAssocID="{AD09F29B-3E50-4433-8567-9BB9A5364035}" presName="Triangle" presStyleLbl="alignNode1" presStyleIdx="3" presStyleCnt="9"/>
      <dgm:spPr/>
    </dgm:pt>
    <dgm:pt modelId="{A770FA39-4B0B-476D-9B27-DE9BCACD602D}" type="pres">
      <dgm:prSet presAssocID="{343565EF-DAF0-41E5-975F-8E031B6058E0}" presName="sibTrans" presStyleCnt="0"/>
      <dgm:spPr/>
    </dgm:pt>
    <dgm:pt modelId="{69433C4A-86B9-41D6-AC93-119724419B53}" type="pres">
      <dgm:prSet presAssocID="{343565EF-DAF0-41E5-975F-8E031B6058E0}" presName="space" presStyleCnt="0"/>
      <dgm:spPr/>
    </dgm:pt>
    <dgm:pt modelId="{1161500B-89CD-4675-BB85-4B697E20CFCC}" type="pres">
      <dgm:prSet presAssocID="{A0E97E71-A163-4681-A45A-E3F85D7DBE68}" presName="composite" presStyleCnt="0"/>
      <dgm:spPr/>
    </dgm:pt>
    <dgm:pt modelId="{EC4632F4-8A99-4C82-96E0-F3737B1F7204}" type="pres">
      <dgm:prSet presAssocID="{A0E97E71-A163-4681-A45A-E3F85D7DBE68}" presName="LShape" presStyleLbl="alignNode1" presStyleIdx="4" presStyleCnt="9"/>
      <dgm:spPr/>
    </dgm:pt>
    <dgm:pt modelId="{12F14CF4-94E7-4C95-8DAC-F94BC557B81A}" type="pres">
      <dgm:prSet presAssocID="{A0E97E71-A163-4681-A45A-E3F85D7DBE68}" presName="ParentText" presStyleLbl="revTx" presStyleIdx="2" presStyleCnt="5">
        <dgm:presLayoutVars>
          <dgm:chMax val="0"/>
          <dgm:chPref val="0"/>
          <dgm:bulletEnabled val="1"/>
        </dgm:presLayoutVars>
      </dgm:prSet>
      <dgm:spPr/>
    </dgm:pt>
    <dgm:pt modelId="{049E0037-5340-4E40-AEFB-CC0C98B31139}" type="pres">
      <dgm:prSet presAssocID="{A0E97E71-A163-4681-A45A-E3F85D7DBE68}" presName="Triangle" presStyleLbl="alignNode1" presStyleIdx="5" presStyleCnt="9"/>
      <dgm:spPr/>
    </dgm:pt>
    <dgm:pt modelId="{007A3EB1-DA1E-44E7-93C1-B499303DF07B}" type="pres">
      <dgm:prSet presAssocID="{2AC12F31-2FAA-469F-8925-98A97613D94D}" presName="sibTrans" presStyleCnt="0"/>
      <dgm:spPr/>
    </dgm:pt>
    <dgm:pt modelId="{98083346-A10D-4207-A6EE-75ABD44264BE}" type="pres">
      <dgm:prSet presAssocID="{2AC12F31-2FAA-469F-8925-98A97613D94D}" presName="space" presStyleCnt="0"/>
      <dgm:spPr/>
    </dgm:pt>
    <dgm:pt modelId="{6FA6AB59-E770-4C76-99F0-39CC398C2DD4}" type="pres">
      <dgm:prSet presAssocID="{2D7F5649-F16E-46FA-A583-F51556C2B445}" presName="composite" presStyleCnt="0"/>
      <dgm:spPr/>
    </dgm:pt>
    <dgm:pt modelId="{382036A7-6DBF-4A5C-A80F-33FC328752DA}" type="pres">
      <dgm:prSet presAssocID="{2D7F5649-F16E-46FA-A583-F51556C2B445}" presName="LShape" presStyleLbl="alignNode1" presStyleIdx="6" presStyleCnt="9"/>
      <dgm:spPr/>
    </dgm:pt>
    <dgm:pt modelId="{85263A31-D0D2-47B5-B38D-D2761C879719}" type="pres">
      <dgm:prSet presAssocID="{2D7F5649-F16E-46FA-A583-F51556C2B445}" presName="ParentText" presStyleLbl="revTx" presStyleIdx="3" presStyleCnt="5">
        <dgm:presLayoutVars>
          <dgm:chMax val="0"/>
          <dgm:chPref val="0"/>
          <dgm:bulletEnabled val="1"/>
        </dgm:presLayoutVars>
      </dgm:prSet>
      <dgm:spPr/>
    </dgm:pt>
    <dgm:pt modelId="{81F2DCCC-B343-4673-A5B7-B0051F58CBF0}" type="pres">
      <dgm:prSet presAssocID="{2D7F5649-F16E-46FA-A583-F51556C2B445}" presName="Triangle" presStyleLbl="alignNode1" presStyleIdx="7" presStyleCnt="9"/>
      <dgm:spPr/>
    </dgm:pt>
    <dgm:pt modelId="{AF4EBB18-51FC-4842-A3F3-C78638C3E830}" type="pres">
      <dgm:prSet presAssocID="{41203F76-6D89-40B8-9705-3C2495D7049B}" presName="sibTrans" presStyleCnt="0"/>
      <dgm:spPr/>
    </dgm:pt>
    <dgm:pt modelId="{7B98913D-F39D-47B0-991A-56150DA7F46E}" type="pres">
      <dgm:prSet presAssocID="{41203F76-6D89-40B8-9705-3C2495D7049B}" presName="space" presStyleCnt="0"/>
      <dgm:spPr/>
    </dgm:pt>
    <dgm:pt modelId="{1FEA444D-E1F0-4232-AFDB-6AD7DAFCDB2D}" type="pres">
      <dgm:prSet presAssocID="{198207FE-FCCA-4FB5-BBCC-896235446761}" presName="composite" presStyleCnt="0"/>
      <dgm:spPr/>
    </dgm:pt>
    <dgm:pt modelId="{DEC5C4C7-D70D-4D48-A804-A14C600B7BC1}" type="pres">
      <dgm:prSet presAssocID="{198207FE-FCCA-4FB5-BBCC-896235446761}" presName="LShape" presStyleLbl="alignNode1" presStyleIdx="8" presStyleCnt="9"/>
      <dgm:spPr/>
    </dgm:pt>
    <dgm:pt modelId="{994A4AD3-1A4D-4A19-B895-26946B77E0D3}" type="pres">
      <dgm:prSet presAssocID="{198207FE-FCCA-4FB5-BBCC-896235446761}" presName="ParentText" presStyleLbl="revTx" presStyleIdx="4" presStyleCnt="5">
        <dgm:presLayoutVars>
          <dgm:chMax val="0"/>
          <dgm:chPref val="0"/>
          <dgm:bulletEnabled val="1"/>
        </dgm:presLayoutVars>
      </dgm:prSet>
      <dgm:spPr/>
    </dgm:pt>
  </dgm:ptLst>
  <dgm:cxnLst>
    <dgm:cxn modelId="{259CF228-57B4-4623-A3F0-4638D7DC6759}" srcId="{7218BFD9-398A-415D-83B7-5144A25E1F57}" destId="{A0E97E71-A163-4681-A45A-E3F85D7DBE68}" srcOrd="2" destOrd="0" parTransId="{8BAED540-50ED-4743-BBAE-633CF05E6B61}" sibTransId="{2AC12F31-2FAA-469F-8925-98A97613D94D}"/>
    <dgm:cxn modelId="{CDC19D2E-A17F-4549-A143-BF4B09745C63}" type="presOf" srcId="{AD09F29B-3E50-4433-8567-9BB9A5364035}" destId="{9B5E209D-DD36-42C3-AD91-70D8A1D8F971}" srcOrd="0" destOrd="0" presId="urn:microsoft.com/office/officeart/2009/3/layout/StepUpProcess"/>
    <dgm:cxn modelId="{2CA6913B-7919-44B4-B1FF-D7116A8F3397}" srcId="{7218BFD9-398A-415D-83B7-5144A25E1F57}" destId="{2D7F5649-F16E-46FA-A583-F51556C2B445}" srcOrd="3" destOrd="0" parTransId="{1E4530A9-0912-4CBF-B500-41E93BD8E9DF}" sibTransId="{41203F76-6D89-40B8-9705-3C2495D7049B}"/>
    <dgm:cxn modelId="{C7F1ED5E-0D32-468D-A639-A5CD6EE89A02}" type="presOf" srcId="{E0B8E81D-6A5F-4673-A88B-3E4E0C61DADF}" destId="{71FFDF6E-C999-4F76-B6E0-E804BBD7F3BC}" srcOrd="0" destOrd="0" presId="urn:microsoft.com/office/officeart/2009/3/layout/StepUpProcess"/>
    <dgm:cxn modelId="{4E8D5777-F6C5-49FB-BAA2-D005A69D9BB1}" srcId="{7218BFD9-398A-415D-83B7-5144A25E1F57}" destId="{198207FE-FCCA-4FB5-BBCC-896235446761}" srcOrd="4" destOrd="0" parTransId="{F5313DCA-A1CB-4CEC-8676-F974B751073B}" sibTransId="{D59E25EF-621F-4110-A936-175A4DFDA135}"/>
    <dgm:cxn modelId="{B5958E85-82C5-4890-83C5-00D86870B116}" type="presOf" srcId="{A0E97E71-A163-4681-A45A-E3F85D7DBE68}" destId="{12F14CF4-94E7-4C95-8DAC-F94BC557B81A}" srcOrd="0" destOrd="0" presId="urn:microsoft.com/office/officeart/2009/3/layout/StepUpProcess"/>
    <dgm:cxn modelId="{5FCA18A0-C53A-4F75-A710-11AAC66E2941}" type="presOf" srcId="{7218BFD9-398A-415D-83B7-5144A25E1F57}" destId="{CA95D141-ACDE-47BF-84FD-21596B7EDD88}" srcOrd="0" destOrd="0" presId="urn:microsoft.com/office/officeart/2009/3/layout/StepUpProcess"/>
    <dgm:cxn modelId="{33F8D7A2-3E21-49BD-813F-A528A5F9342B}" srcId="{7218BFD9-398A-415D-83B7-5144A25E1F57}" destId="{E0B8E81D-6A5F-4673-A88B-3E4E0C61DADF}" srcOrd="0" destOrd="0" parTransId="{8296C985-46F0-49E2-A0BB-961498AED71D}" sibTransId="{A938E1ED-E657-4FD4-990A-9C93E1F611C8}"/>
    <dgm:cxn modelId="{B91FB4B7-775F-443D-8D9D-4DD025B46770}" type="presOf" srcId="{2D7F5649-F16E-46FA-A583-F51556C2B445}" destId="{85263A31-D0D2-47B5-B38D-D2761C879719}" srcOrd="0" destOrd="0" presId="urn:microsoft.com/office/officeart/2009/3/layout/StepUpProcess"/>
    <dgm:cxn modelId="{A620C0BD-22AE-41A5-BE28-0B621E72BD69}" type="presOf" srcId="{198207FE-FCCA-4FB5-BBCC-896235446761}" destId="{994A4AD3-1A4D-4A19-B895-26946B77E0D3}" srcOrd="0" destOrd="0" presId="urn:microsoft.com/office/officeart/2009/3/layout/StepUpProcess"/>
    <dgm:cxn modelId="{E18F93E2-34CC-4F68-95B1-75770EDC0C8C}" srcId="{7218BFD9-398A-415D-83B7-5144A25E1F57}" destId="{AD09F29B-3E50-4433-8567-9BB9A5364035}" srcOrd="1" destOrd="0" parTransId="{3B541D7F-C7E3-47D4-9643-B46F2037270E}" sibTransId="{343565EF-DAF0-41E5-975F-8E031B6058E0}"/>
    <dgm:cxn modelId="{853144E0-0025-48E4-BA85-B7D349071575}" type="presParOf" srcId="{CA95D141-ACDE-47BF-84FD-21596B7EDD88}" destId="{DB1BC81D-5F1B-42F3-B298-3D9512E1EFB7}" srcOrd="0" destOrd="0" presId="urn:microsoft.com/office/officeart/2009/3/layout/StepUpProcess"/>
    <dgm:cxn modelId="{FC9C8FC5-A26C-4227-BF98-31F1B8FA3F50}" type="presParOf" srcId="{DB1BC81D-5F1B-42F3-B298-3D9512E1EFB7}" destId="{79ACD248-0990-4271-84F4-62B6896F16CF}" srcOrd="0" destOrd="0" presId="urn:microsoft.com/office/officeart/2009/3/layout/StepUpProcess"/>
    <dgm:cxn modelId="{B99EDCD2-FDF7-41ED-9814-80469241E1BD}" type="presParOf" srcId="{DB1BC81D-5F1B-42F3-B298-3D9512E1EFB7}" destId="{71FFDF6E-C999-4F76-B6E0-E804BBD7F3BC}" srcOrd="1" destOrd="0" presId="urn:microsoft.com/office/officeart/2009/3/layout/StepUpProcess"/>
    <dgm:cxn modelId="{6E7ED8CD-9CDA-4722-AD12-1185DBD4E8EE}" type="presParOf" srcId="{DB1BC81D-5F1B-42F3-B298-3D9512E1EFB7}" destId="{4F5EB20C-CAC2-4D9A-8481-E9612D977754}" srcOrd="2" destOrd="0" presId="urn:microsoft.com/office/officeart/2009/3/layout/StepUpProcess"/>
    <dgm:cxn modelId="{61E4892F-0FA9-4ED7-8C3D-D49D2C209586}" type="presParOf" srcId="{CA95D141-ACDE-47BF-84FD-21596B7EDD88}" destId="{DDD5A31B-3BE7-4A64-BAEE-637D1081E7EE}" srcOrd="1" destOrd="0" presId="urn:microsoft.com/office/officeart/2009/3/layout/StepUpProcess"/>
    <dgm:cxn modelId="{08F8010C-42BF-46F4-B934-4AAB6CE6081A}" type="presParOf" srcId="{DDD5A31B-3BE7-4A64-BAEE-637D1081E7EE}" destId="{793CBEA1-A2EF-45FE-94A7-794AC533D3E6}" srcOrd="0" destOrd="0" presId="urn:microsoft.com/office/officeart/2009/3/layout/StepUpProcess"/>
    <dgm:cxn modelId="{9CD8E8FC-43DF-4912-A9E8-292EF94E4EEE}" type="presParOf" srcId="{CA95D141-ACDE-47BF-84FD-21596B7EDD88}" destId="{48E15A1F-F239-468D-800F-92576F018F68}" srcOrd="2" destOrd="0" presId="urn:microsoft.com/office/officeart/2009/3/layout/StepUpProcess"/>
    <dgm:cxn modelId="{2E42A443-9996-4D24-BD96-E9EB88D8B59A}" type="presParOf" srcId="{48E15A1F-F239-468D-800F-92576F018F68}" destId="{6E1B213D-38A2-4974-AADF-6F3D2CA6F2DC}" srcOrd="0" destOrd="0" presId="urn:microsoft.com/office/officeart/2009/3/layout/StepUpProcess"/>
    <dgm:cxn modelId="{07B142F6-A1E0-4130-8F58-C9BA7F8B9A8F}" type="presParOf" srcId="{48E15A1F-F239-468D-800F-92576F018F68}" destId="{9B5E209D-DD36-42C3-AD91-70D8A1D8F971}" srcOrd="1" destOrd="0" presId="urn:microsoft.com/office/officeart/2009/3/layout/StepUpProcess"/>
    <dgm:cxn modelId="{A6D96EBB-E8C2-4F49-8EFF-E2094B8D7FE0}" type="presParOf" srcId="{48E15A1F-F239-468D-800F-92576F018F68}" destId="{87DC6584-FDCA-4CFA-9191-27B1D96A9237}" srcOrd="2" destOrd="0" presId="urn:microsoft.com/office/officeart/2009/3/layout/StepUpProcess"/>
    <dgm:cxn modelId="{B7881D33-6327-47FE-B0C8-6FBB55F0F078}" type="presParOf" srcId="{CA95D141-ACDE-47BF-84FD-21596B7EDD88}" destId="{A770FA39-4B0B-476D-9B27-DE9BCACD602D}" srcOrd="3" destOrd="0" presId="urn:microsoft.com/office/officeart/2009/3/layout/StepUpProcess"/>
    <dgm:cxn modelId="{44D74987-D837-4A5C-A9FA-EF97C89D4542}" type="presParOf" srcId="{A770FA39-4B0B-476D-9B27-DE9BCACD602D}" destId="{69433C4A-86B9-41D6-AC93-119724419B53}" srcOrd="0" destOrd="0" presId="urn:microsoft.com/office/officeart/2009/3/layout/StepUpProcess"/>
    <dgm:cxn modelId="{AB433F62-78B3-4F21-95CD-D51534A1C13C}" type="presParOf" srcId="{CA95D141-ACDE-47BF-84FD-21596B7EDD88}" destId="{1161500B-89CD-4675-BB85-4B697E20CFCC}" srcOrd="4" destOrd="0" presId="urn:microsoft.com/office/officeart/2009/3/layout/StepUpProcess"/>
    <dgm:cxn modelId="{803FA9C7-4EC0-4C9E-8147-BCA4A941FDC9}" type="presParOf" srcId="{1161500B-89CD-4675-BB85-4B697E20CFCC}" destId="{EC4632F4-8A99-4C82-96E0-F3737B1F7204}" srcOrd="0" destOrd="0" presId="urn:microsoft.com/office/officeart/2009/3/layout/StepUpProcess"/>
    <dgm:cxn modelId="{2B1F566D-985C-4AF8-A6FA-C7BF0F95B726}" type="presParOf" srcId="{1161500B-89CD-4675-BB85-4B697E20CFCC}" destId="{12F14CF4-94E7-4C95-8DAC-F94BC557B81A}" srcOrd="1" destOrd="0" presId="urn:microsoft.com/office/officeart/2009/3/layout/StepUpProcess"/>
    <dgm:cxn modelId="{71F35120-E353-467A-A427-03469BB19CFA}" type="presParOf" srcId="{1161500B-89CD-4675-BB85-4B697E20CFCC}" destId="{049E0037-5340-4E40-AEFB-CC0C98B31139}" srcOrd="2" destOrd="0" presId="urn:microsoft.com/office/officeart/2009/3/layout/StepUpProcess"/>
    <dgm:cxn modelId="{500C5FAB-4175-45DF-8C34-75D779620BC7}" type="presParOf" srcId="{CA95D141-ACDE-47BF-84FD-21596B7EDD88}" destId="{007A3EB1-DA1E-44E7-93C1-B499303DF07B}" srcOrd="5" destOrd="0" presId="urn:microsoft.com/office/officeart/2009/3/layout/StepUpProcess"/>
    <dgm:cxn modelId="{4854B163-75F4-47A3-B71F-4A6CA8AAF5C5}" type="presParOf" srcId="{007A3EB1-DA1E-44E7-93C1-B499303DF07B}" destId="{98083346-A10D-4207-A6EE-75ABD44264BE}" srcOrd="0" destOrd="0" presId="urn:microsoft.com/office/officeart/2009/3/layout/StepUpProcess"/>
    <dgm:cxn modelId="{0E728EC3-2ECF-4062-B785-DE8494243C2F}" type="presParOf" srcId="{CA95D141-ACDE-47BF-84FD-21596B7EDD88}" destId="{6FA6AB59-E770-4C76-99F0-39CC398C2DD4}" srcOrd="6" destOrd="0" presId="urn:microsoft.com/office/officeart/2009/3/layout/StepUpProcess"/>
    <dgm:cxn modelId="{ED340E62-3122-4969-8101-BAA0CDFAEEA3}" type="presParOf" srcId="{6FA6AB59-E770-4C76-99F0-39CC398C2DD4}" destId="{382036A7-6DBF-4A5C-A80F-33FC328752DA}" srcOrd="0" destOrd="0" presId="urn:microsoft.com/office/officeart/2009/3/layout/StepUpProcess"/>
    <dgm:cxn modelId="{8AADEC50-DFC3-407F-9E55-38DD23F21493}" type="presParOf" srcId="{6FA6AB59-E770-4C76-99F0-39CC398C2DD4}" destId="{85263A31-D0D2-47B5-B38D-D2761C879719}" srcOrd="1" destOrd="0" presId="urn:microsoft.com/office/officeart/2009/3/layout/StepUpProcess"/>
    <dgm:cxn modelId="{38663552-9BF7-440B-84AA-6A1C89672D3C}" type="presParOf" srcId="{6FA6AB59-E770-4C76-99F0-39CC398C2DD4}" destId="{81F2DCCC-B343-4673-A5B7-B0051F58CBF0}" srcOrd="2" destOrd="0" presId="urn:microsoft.com/office/officeart/2009/3/layout/StepUpProcess"/>
    <dgm:cxn modelId="{0B0153D5-794F-4E7F-B5AD-2ABB6A54DFDA}" type="presParOf" srcId="{CA95D141-ACDE-47BF-84FD-21596B7EDD88}" destId="{AF4EBB18-51FC-4842-A3F3-C78638C3E830}" srcOrd="7" destOrd="0" presId="urn:microsoft.com/office/officeart/2009/3/layout/StepUpProcess"/>
    <dgm:cxn modelId="{604E6BB1-5EAA-4902-A5A0-D55876629C48}" type="presParOf" srcId="{AF4EBB18-51FC-4842-A3F3-C78638C3E830}" destId="{7B98913D-F39D-47B0-991A-56150DA7F46E}" srcOrd="0" destOrd="0" presId="urn:microsoft.com/office/officeart/2009/3/layout/StepUpProcess"/>
    <dgm:cxn modelId="{02AFB7F2-E327-424E-B28C-F01CFC46C88E}" type="presParOf" srcId="{CA95D141-ACDE-47BF-84FD-21596B7EDD88}" destId="{1FEA444D-E1F0-4232-AFDB-6AD7DAFCDB2D}" srcOrd="8" destOrd="0" presId="urn:microsoft.com/office/officeart/2009/3/layout/StepUpProcess"/>
    <dgm:cxn modelId="{DB6B0672-2C57-4C7B-BA47-D488F8215982}" type="presParOf" srcId="{1FEA444D-E1F0-4232-AFDB-6AD7DAFCDB2D}" destId="{DEC5C4C7-D70D-4D48-A804-A14C600B7BC1}" srcOrd="0" destOrd="0" presId="urn:microsoft.com/office/officeart/2009/3/layout/StepUpProcess"/>
    <dgm:cxn modelId="{D63CED56-84E0-4321-9896-FCF963A1DB1C}" type="presParOf" srcId="{1FEA444D-E1F0-4232-AFDB-6AD7DAFCDB2D}" destId="{994A4AD3-1A4D-4A19-B895-26946B77E0D3}" srcOrd="1" destOrd="0" presId="urn:microsoft.com/office/officeart/2009/3/layout/StepUpProcess"/>
  </dgm:cxnLst>
  <dgm:bg/>
  <dgm:whole>
    <a:ln>
      <a:solidFill>
        <a:schemeClr val="bg2">
          <a:lumMod val="75000"/>
        </a:schemeClr>
      </a:solidFill>
    </a:ln>
  </dgm:whole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7533CE7-09CF-4E9E-98DF-83757A402B8C}" type="doc">
      <dgm:prSet loTypeId="urn:microsoft.com/office/officeart/2009/3/layout/StepUpProcess" loCatId="process" qsTypeId="urn:microsoft.com/office/officeart/2005/8/quickstyle/simple1" qsCatId="simple" csTypeId="urn:microsoft.com/office/officeart/2005/8/colors/colorful1" csCatId="colorful" phldr="1"/>
      <dgm:spPr/>
    </dgm:pt>
    <dgm:pt modelId="{52AF0FB2-A6DA-47DE-9AC6-BB0503305D18}">
      <dgm:prSet phldrT="[Text]" custT="1"/>
      <dgm:spPr/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sz="2000">
              <a:latin typeface="Times New Roman" panose="02020603050405020304" pitchFamily="18" charset="0"/>
              <a:cs typeface="Times New Roman" panose="02020603050405020304" pitchFamily="18" charset="0"/>
            </a:rPr>
            <a:t>Attachment theory explains how early caregiving shapes emotional and social development.</a:t>
          </a:r>
          <a:endParaRPr lang="en-US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C229DDD-4604-4DBD-AF99-1DE673EE919E}" type="parTrans" cxnId="{54534531-F94D-4600-8B64-875DD4017C03}">
      <dgm:prSet/>
      <dgm:spPr/>
      <dgm:t>
        <a:bodyPr/>
        <a:lstStyle/>
        <a:p>
          <a:endParaRPr lang="en-US"/>
        </a:p>
      </dgm:t>
    </dgm:pt>
    <dgm:pt modelId="{68B71F30-E904-4E46-9282-F335F9020803}" type="sibTrans" cxnId="{54534531-F94D-4600-8B64-875DD4017C03}">
      <dgm:prSet/>
      <dgm:spPr/>
      <dgm:t>
        <a:bodyPr/>
        <a:lstStyle/>
        <a:p>
          <a:endParaRPr lang="en-US"/>
        </a:p>
      </dgm:t>
    </dgm:pt>
    <dgm:pt modelId="{0C62BA81-A79D-43FA-A977-E664C5D2A2A6}">
      <dgm:prSet custT="1"/>
      <dgm:spPr/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Insecure attachment can cause anxiety, withdrawal, and social difficulties, as seen in Amira.</a:t>
          </a:r>
        </a:p>
      </dgm:t>
    </dgm:pt>
    <dgm:pt modelId="{ECE5551B-3FE8-44B5-94B9-B943310836D8}" type="parTrans" cxnId="{856D840A-98FF-4E71-8D09-DA4EA6E58796}">
      <dgm:prSet/>
      <dgm:spPr/>
      <dgm:t>
        <a:bodyPr/>
        <a:lstStyle/>
        <a:p>
          <a:endParaRPr lang="en-US"/>
        </a:p>
      </dgm:t>
    </dgm:pt>
    <dgm:pt modelId="{9FE6397B-E1CE-43F8-8046-6F1BB79773B1}" type="sibTrans" cxnId="{856D840A-98FF-4E71-8D09-DA4EA6E58796}">
      <dgm:prSet/>
      <dgm:spPr/>
      <dgm:t>
        <a:bodyPr/>
        <a:lstStyle/>
        <a:p>
          <a:endParaRPr lang="en-US"/>
        </a:p>
      </dgm:t>
    </dgm:pt>
    <dgm:pt modelId="{6D6E26BF-6A8F-4B28-B065-127466A4FB32}">
      <dgm:prSet custT="1"/>
      <dgm:spPr/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The theory emphasizes the impact of early relationships on </a:t>
          </a:r>
          <a:r>
            <a:rPr lang="en-US" sz="20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behaviour</a:t>
          </a:r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 and emotional needs(Wilson-Ali, Barratt-Pugh &amp; </a:t>
          </a:r>
          <a:r>
            <a:rPr lang="en-US" sz="20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Knaus</a:t>
          </a:r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 2019).</a:t>
          </a:r>
        </a:p>
      </dgm:t>
    </dgm:pt>
    <dgm:pt modelId="{647AC241-4A32-4A64-B96B-EDA634FDE177}" type="parTrans" cxnId="{356341B0-47FD-481C-94E5-07D891FA1DA5}">
      <dgm:prSet/>
      <dgm:spPr/>
      <dgm:t>
        <a:bodyPr/>
        <a:lstStyle/>
        <a:p>
          <a:endParaRPr lang="en-US"/>
        </a:p>
      </dgm:t>
    </dgm:pt>
    <dgm:pt modelId="{3F672BE3-666C-4160-BE73-C2BCEBFC0DFD}" type="sibTrans" cxnId="{356341B0-47FD-481C-94E5-07D891FA1DA5}">
      <dgm:prSet/>
      <dgm:spPr/>
      <dgm:t>
        <a:bodyPr/>
        <a:lstStyle/>
        <a:p>
          <a:endParaRPr lang="en-US"/>
        </a:p>
      </dgm:t>
    </dgm:pt>
    <dgm:pt modelId="{5D4E01D7-2D35-436B-AD6C-CE6DF0C65BA9}">
      <dgm:prSet custT="1"/>
      <dgm:spPr/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Applying this theory helps develop strategies to promote secure attachment and social engagement.</a:t>
          </a:r>
        </a:p>
      </dgm:t>
    </dgm:pt>
    <dgm:pt modelId="{AF4F2F52-67E4-466F-AE67-1AA9F9A4233E}" type="parTrans" cxnId="{359D64EB-93AF-44C6-B5B6-2E003781AEDD}">
      <dgm:prSet/>
      <dgm:spPr/>
      <dgm:t>
        <a:bodyPr/>
        <a:lstStyle/>
        <a:p>
          <a:endParaRPr lang="en-US"/>
        </a:p>
      </dgm:t>
    </dgm:pt>
    <dgm:pt modelId="{7249D7BB-C62C-495A-B703-F4EFF7C00992}" type="sibTrans" cxnId="{359D64EB-93AF-44C6-B5B6-2E003781AEDD}">
      <dgm:prSet/>
      <dgm:spPr/>
      <dgm:t>
        <a:bodyPr/>
        <a:lstStyle/>
        <a:p>
          <a:endParaRPr lang="en-US"/>
        </a:p>
      </dgm:t>
    </dgm:pt>
    <dgm:pt modelId="{335F1DFD-49DA-4D45-BFF7-C853E675E8B4}" type="pres">
      <dgm:prSet presAssocID="{37533CE7-09CF-4E9E-98DF-83757A402B8C}" presName="rootnode" presStyleCnt="0">
        <dgm:presLayoutVars>
          <dgm:chMax/>
          <dgm:chPref/>
          <dgm:dir/>
          <dgm:animLvl val="lvl"/>
        </dgm:presLayoutVars>
      </dgm:prSet>
      <dgm:spPr/>
    </dgm:pt>
    <dgm:pt modelId="{49FB56C2-1EFB-419D-AA4E-A9D30A1956A3}" type="pres">
      <dgm:prSet presAssocID="{52AF0FB2-A6DA-47DE-9AC6-BB0503305D18}" presName="composite" presStyleCnt="0"/>
      <dgm:spPr/>
    </dgm:pt>
    <dgm:pt modelId="{12187576-9206-49C9-9421-7D47EF91461E}" type="pres">
      <dgm:prSet presAssocID="{52AF0FB2-A6DA-47DE-9AC6-BB0503305D18}" presName="LShape" presStyleLbl="alignNode1" presStyleIdx="0" presStyleCnt="7"/>
      <dgm:spPr/>
    </dgm:pt>
    <dgm:pt modelId="{4A257787-EEF1-4311-A4C1-0018E925F961}" type="pres">
      <dgm:prSet presAssocID="{52AF0FB2-A6DA-47DE-9AC6-BB0503305D18}" presName="ParentText" presStyleLbl="revTx" presStyleIdx="0" presStyleCnt="4">
        <dgm:presLayoutVars>
          <dgm:chMax val="0"/>
          <dgm:chPref val="0"/>
          <dgm:bulletEnabled val="1"/>
        </dgm:presLayoutVars>
      </dgm:prSet>
      <dgm:spPr/>
    </dgm:pt>
    <dgm:pt modelId="{1DFB4B77-5D4B-493F-9580-43BF531C3E66}" type="pres">
      <dgm:prSet presAssocID="{52AF0FB2-A6DA-47DE-9AC6-BB0503305D18}" presName="Triangle" presStyleLbl="alignNode1" presStyleIdx="1" presStyleCnt="7"/>
      <dgm:spPr/>
    </dgm:pt>
    <dgm:pt modelId="{1827390A-1603-45C3-AB57-A10191E51083}" type="pres">
      <dgm:prSet presAssocID="{68B71F30-E904-4E46-9282-F335F9020803}" presName="sibTrans" presStyleCnt="0"/>
      <dgm:spPr/>
    </dgm:pt>
    <dgm:pt modelId="{AA327D59-A130-47A5-9D38-BF5959946943}" type="pres">
      <dgm:prSet presAssocID="{68B71F30-E904-4E46-9282-F335F9020803}" presName="space" presStyleCnt="0"/>
      <dgm:spPr/>
    </dgm:pt>
    <dgm:pt modelId="{3A02AFEF-0C43-4FA8-998C-F2B20BF4B666}" type="pres">
      <dgm:prSet presAssocID="{0C62BA81-A79D-43FA-A977-E664C5D2A2A6}" presName="composite" presStyleCnt="0"/>
      <dgm:spPr/>
    </dgm:pt>
    <dgm:pt modelId="{721F83DF-E6E1-4AE2-967E-38BF11914D93}" type="pres">
      <dgm:prSet presAssocID="{0C62BA81-A79D-43FA-A977-E664C5D2A2A6}" presName="LShape" presStyleLbl="alignNode1" presStyleIdx="2" presStyleCnt="7"/>
      <dgm:spPr/>
    </dgm:pt>
    <dgm:pt modelId="{5F230C15-0026-4750-92A8-F01155622E07}" type="pres">
      <dgm:prSet presAssocID="{0C62BA81-A79D-43FA-A977-E664C5D2A2A6}" presName="ParentText" presStyleLbl="revTx" presStyleIdx="1" presStyleCnt="4">
        <dgm:presLayoutVars>
          <dgm:chMax val="0"/>
          <dgm:chPref val="0"/>
          <dgm:bulletEnabled val="1"/>
        </dgm:presLayoutVars>
      </dgm:prSet>
      <dgm:spPr/>
    </dgm:pt>
    <dgm:pt modelId="{DB8A0293-0803-49F2-85DD-2998FF993F31}" type="pres">
      <dgm:prSet presAssocID="{0C62BA81-A79D-43FA-A977-E664C5D2A2A6}" presName="Triangle" presStyleLbl="alignNode1" presStyleIdx="3" presStyleCnt="7"/>
      <dgm:spPr/>
    </dgm:pt>
    <dgm:pt modelId="{D047B878-57CB-494A-9D05-DE55656A6B45}" type="pres">
      <dgm:prSet presAssocID="{9FE6397B-E1CE-43F8-8046-6F1BB79773B1}" presName="sibTrans" presStyleCnt="0"/>
      <dgm:spPr/>
    </dgm:pt>
    <dgm:pt modelId="{8044A575-1E7A-4E0E-A289-DDAC45F37474}" type="pres">
      <dgm:prSet presAssocID="{9FE6397B-E1CE-43F8-8046-6F1BB79773B1}" presName="space" presStyleCnt="0"/>
      <dgm:spPr/>
    </dgm:pt>
    <dgm:pt modelId="{022E88AF-C0C4-417A-B0BD-411F016C8B08}" type="pres">
      <dgm:prSet presAssocID="{6D6E26BF-6A8F-4B28-B065-127466A4FB32}" presName="composite" presStyleCnt="0"/>
      <dgm:spPr/>
    </dgm:pt>
    <dgm:pt modelId="{C72A8245-D267-4C60-A49A-F671AD59D83C}" type="pres">
      <dgm:prSet presAssocID="{6D6E26BF-6A8F-4B28-B065-127466A4FB32}" presName="LShape" presStyleLbl="alignNode1" presStyleIdx="4" presStyleCnt="7"/>
      <dgm:spPr/>
    </dgm:pt>
    <dgm:pt modelId="{90A88CAE-1AD9-4384-856F-8D631F031D01}" type="pres">
      <dgm:prSet presAssocID="{6D6E26BF-6A8F-4B28-B065-127466A4FB32}" presName="ParentText" presStyleLbl="revTx" presStyleIdx="2" presStyleCnt="4">
        <dgm:presLayoutVars>
          <dgm:chMax val="0"/>
          <dgm:chPref val="0"/>
          <dgm:bulletEnabled val="1"/>
        </dgm:presLayoutVars>
      </dgm:prSet>
      <dgm:spPr/>
    </dgm:pt>
    <dgm:pt modelId="{B3E94CE1-A6AA-43C1-94B2-10D95A88D5B7}" type="pres">
      <dgm:prSet presAssocID="{6D6E26BF-6A8F-4B28-B065-127466A4FB32}" presName="Triangle" presStyleLbl="alignNode1" presStyleIdx="5" presStyleCnt="7"/>
      <dgm:spPr/>
    </dgm:pt>
    <dgm:pt modelId="{CF7AF6A8-37C5-4959-A9F2-9082A5F5D09D}" type="pres">
      <dgm:prSet presAssocID="{3F672BE3-666C-4160-BE73-C2BCEBFC0DFD}" presName="sibTrans" presStyleCnt="0"/>
      <dgm:spPr/>
    </dgm:pt>
    <dgm:pt modelId="{C4A38AFB-75E9-4052-AD93-BDBBCC0D40D2}" type="pres">
      <dgm:prSet presAssocID="{3F672BE3-666C-4160-BE73-C2BCEBFC0DFD}" presName="space" presStyleCnt="0"/>
      <dgm:spPr/>
    </dgm:pt>
    <dgm:pt modelId="{9812F3A4-212B-4CC7-B0FB-693A03CD289B}" type="pres">
      <dgm:prSet presAssocID="{5D4E01D7-2D35-436B-AD6C-CE6DF0C65BA9}" presName="composite" presStyleCnt="0"/>
      <dgm:spPr/>
    </dgm:pt>
    <dgm:pt modelId="{26E56CDB-6C49-452A-A4E5-02C31C0BA25A}" type="pres">
      <dgm:prSet presAssocID="{5D4E01D7-2D35-436B-AD6C-CE6DF0C65BA9}" presName="LShape" presStyleLbl="alignNode1" presStyleIdx="6" presStyleCnt="7"/>
      <dgm:spPr/>
    </dgm:pt>
    <dgm:pt modelId="{15FE8C6A-BC7A-4CBC-AD5E-48F5BE83DE46}" type="pres">
      <dgm:prSet presAssocID="{5D4E01D7-2D35-436B-AD6C-CE6DF0C65BA9}" presName="ParentText" presStyleLbl="revTx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856D840A-98FF-4E71-8D09-DA4EA6E58796}" srcId="{37533CE7-09CF-4E9E-98DF-83757A402B8C}" destId="{0C62BA81-A79D-43FA-A977-E664C5D2A2A6}" srcOrd="1" destOrd="0" parTransId="{ECE5551B-3FE8-44B5-94B9-B943310836D8}" sibTransId="{9FE6397B-E1CE-43F8-8046-6F1BB79773B1}"/>
    <dgm:cxn modelId="{B1F27227-F16E-431D-B9F4-9A18C592859B}" type="presOf" srcId="{6D6E26BF-6A8F-4B28-B065-127466A4FB32}" destId="{90A88CAE-1AD9-4384-856F-8D631F031D01}" srcOrd="0" destOrd="0" presId="urn:microsoft.com/office/officeart/2009/3/layout/StepUpProcess"/>
    <dgm:cxn modelId="{54534531-F94D-4600-8B64-875DD4017C03}" srcId="{37533CE7-09CF-4E9E-98DF-83757A402B8C}" destId="{52AF0FB2-A6DA-47DE-9AC6-BB0503305D18}" srcOrd="0" destOrd="0" parTransId="{BC229DDD-4604-4DBD-AF99-1DE673EE919E}" sibTransId="{68B71F30-E904-4E46-9282-F335F9020803}"/>
    <dgm:cxn modelId="{8B8A6337-946D-4083-A203-55CA682FFD00}" type="presOf" srcId="{5D4E01D7-2D35-436B-AD6C-CE6DF0C65BA9}" destId="{15FE8C6A-BC7A-4CBC-AD5E-48F5BE83DE46}" srcOrd="0" destOrd="0" presId="urn:microsoft.com/office/officeart/2009/3/layout/StepUpProcess"/>
    <dgm:cxn modelId="{DC50026A-8B50-45D5-B427-9184A786FF11}" type="presOf" srcId="{0C62BA81-A79D-43FA-A977-E664C5D2A2A6}" destId="{5F230C15-0026-4750-92A8-F01155622E07}" srcOrd="0" destOrd="0" presId="urn:microsoft.com/office/officeart/2009/3/layout/StepUpProcess"/>
    <dgm:cxn modelId="{42407776-C1AE-4DA1-9D5B-B115B942D27D}" type="presOf" srcId="{52AF0FB2-A6DA-47DE-9AC6-BB0503305D18}" destId="{4A257787-EEF1-4311-A4C1-0018E925F961}" srcOrd="0" destOrd="0" presId="urn:microsoft.com/office/officeart/2009/3/layout/StepUpProcess"/>
    <dgm:cxn modelId="{356341B0-47FD-481C-94E5-07D891FA1DA5}" srcId="{37533CE7-09CF-4E9E-98DF-83757A402B8C}" destId="{6D6E26BF-6A8F-4B28-B065-127466A4FB32}" srcOrd="2" destOrd="0" parTransId="{647AC241-4A32-4A64-B96B-EDA634FDE177}" sibTransId="{3F672BE3-666C-4160-BE73-C2BCEBFC0DFD}"/>
    <dgm:cxn modelId="{BC980EB1-1FD7-472C-BD9C-4D6F46978036}" type="presOf" srcId="{37533CE7-09CF-4E9E-98DF-83757A402B8C}" destId="{335F1DFD-49DA-4D45-BFF7-C853E675E8B4}" srcOrd="0" destOrd="0" presId="urn:microsoft.com/office/officeart/2009/3/layout/StepUpProcess"/>
    <dgm:cxn modelId="{359D64EB-93AF-44C6-B5B6-2E003781AEDD}" srcId="{37533CE7-09CF-4E9E-98DF-83757A402B8C}" destId="{5D4E01D7-2D35-436B-AD6C-CE6DF0C65BA9}" srcOrd="3" destOrd="0" parTransId="{AF4F2F52-67E4-466F-AE67-1AA9F9A4233E}" sibTransId="{7249D7BB-C62C-495A-B703-F4EFF7C00992}"/>
    <dgm:cxn modelId="{1D4AB93F-68FD-480E-8D95-7FB8773C4978}" type="presParOf" srcId="{335F1DFD-49DA-4D45-BFF7-C853E675E8B4}" destId="{49FB56C2-1EFB-419D-AA4E-A9D30A1956A3}" srcOrd="0" destOrd="0" presId="urn:microsoft.com/office/officeart/2009/3/layout/StepUpProcess"/>
    <dgm:cxn modelId="{06D49A36-FA3C-4722-A176-7DDB4255810A}" type="presParOf" srcId="{49FB56C2-1EFB-419D-AA4E-A9D30A1956A3}" destId="{12187576-9206-49C9-9421-7D47EF91461E}" srcOrd="0" destOrd="0" presId="urn:microsoft.com/office/officeart/2009/3/layout/StepUpProcess"/>
    <dgm:cxn modelId="{F8CDADDE-365B-47DD-B875-7E68EDF6109D}" type="presParOf" srcId="{49FB56C2-1EFB-419D-AA4E-A9D30A1956A3}" destId="{4A257787-EEF1-4311-A4C1-0018E925F961}" srcOrd="1" destOrd="0" presId="urn:microsoft.com/office/officeart/2009/3/layout/StepUpProcess"/>
    <dgm:cxn modelId="{D28DF74C-3590-4A52-AD90-F3A85A062D3D}" type="presParOf" srcId="{49FB56C2-1EFB-419D-AA4E-A9D30A1956A3}" destId="{1DFB4B77-5D4B-493F-9580-43BF531C3E66}" srcOrd="2" destOrd="0" presId="urn:microsoft.com/office/officeart/2009/3/layout/StepUpProcess"/>
    <dgm:cxn modelId="{D63842E8-0F48-42A2-8984-31179D873BFE}" type="presParOf" srcId="{335F1DFD-49DA-4D45-BFF7-C853E675E8B4}" destId="{1827390A-1603-45C3-AB57-A10191E51083}" srcOrd="1" destOrd="0" presId="urn:microsoft.com/office/officeart/2009/3/layout/StepUpProcess"/>
    <dgm:cxn modelId="{4EFD3242-3FD1-4DB9-AD5B-102EB2A19C6A}" type="presParOf" srcId="{1827390A-1603-45C3-AB57-A10191E51083}" destId="{AA327D59-A130-47A5-9D38-BF5959946943}" srcOrd="0" destOrd="0" presId="urn:microsoft.com/office/officeart/2009/3/layout/StepUpProcess"/>
    <dgm:cxn modelId="{BC7DB145-2963-4407-A897-59A0EAEEFDF8}" type="presParOf" srcId="{335F1DFD-49DA-4D45-BFF7-C853E675E8B4}" destId="{3A02AFEF-0C43-4FA8-998C-F2B20BF4B666}" srcOrd="2" destOrd="0" presId="urn:microsoft.com/office/officeart/2009/3/layout/StepUpProcess"/>
    <dgm:cxn modelId="{300569AA-AE66-4DAF-B903-867B717D39FE}" type="presParOf" srcId="{3A02AFEF-0C43-4FA8-998C-F2B20BF4B666}" destId="{721F83DF-E6E1-4AE2-967E-38BF11914D93}" srcOrd="0" destOrd="0" presId="urn:microsoft.com/office/officeart/2009/3/layout/StepUpProcess"/>
    <dgm:cxn modelId="{6D0146BD-7108-4C3C-9BA1-E40073B592AB}" type="presParOf" srcId="{3A02AFEF-0C43-4FA8-998C-F2B20BF4B666}" destId="{5F230C15-0026-4750-92A8-F01155622E07}" srcOrd="1" destOrd="0" presId="urn:microsoft.com/office/officeart/2009/3/layout/StepUpProcess"/>
    <dgm:cxn modelId="{2EA6BA22-6CD9-4BB9-9438-CA8569C3A2C3}" type="presParOf" srcId="{3A02AFEF-0C43-4FA8-998C-F2B20BF4B666}" destId="{DB8A0293-0803-49F2-85DD-2998FF993F31}" srcOrd="2" destOrd="0" presId="urn:microsoft.com/office/officeart/2009/3/layout/StepUpProcess"/>
    <dgm:cxn modelId="{9043484E-EA0F-410E-943B-19046723105A}" type="presParOf" srcId="{335F1DFD-49DA-4D45-BFF7-C853E675E8B4}" destId="{D047B878-57CB-494A-9D05-DE55656A6B45}" srcOrd="3" destOrd="0" presId="urn:microsoft.com/office/officeart/2009/3/layout/StepUpProcess"/>
    <dgm:cxn modelId="{BDB631BF-8E80-45D9-A81A-77B79C341E32}" type="presParOf" srcId="{D047B878-57CB-494A-9D05-DE55656A6B45}" destId="{8044A575-1E7A-4E0E-A289-DDAC45F37474}" srcOrd="0" destOrd="0" presId="urn:microsoft.com/office/officeart/2009/3/layout/StepUpProcess"/>
    <dgm:cxn modelId="{AB4620A8-8BF8-4243-B222-DC01A395BB09}" type="presParOf" srcId="{335F1DFD-49DA-4D45-BFF7-C853E675E8B4}" destId="{022E88AF-C0C4-417A-B0BD-411F016C8B08}" srcOrd="4" destOrd="0" presId="urn:microsoft.com/office/officeart/2009/3/layout/StepUpProcess"/>
    <dgm:cxn modelId="{2B7FC740-E21D-48F9-A4A0-DB12ACC9C7F4}" type="presParOf" srcId="{022E88AF-C0C4-417A-B0BD-411F016C8B08}" destId="{C72A8245-D267-4C60-A49A-F671AD59D83C}" srcOrd="0" destOrd="0" presId="urn:microsoft.com/office/officeart/2009/3/layout/StepUpProcess"/>
    <dgm:cxn modelId="{5797B5AF-5FD5-4664-A061-28DF07BDDE27}" type="presParOf" srcId="{022E88AF-C0C4-417A-B0BD-411F016C8B08}" destId="{90A88CAE-1AD9-4384-856F-8D631F031D01}" srcOrd="1" destOrd="0" presId="urn:microsoft.com/office/officeart/2009/3/layout/StepUpProcess"/>
    <dgm:cxn modelId="{90038A9E-5B88-4D74-9DE8-1A6ABF9C653E}" type="presParOf" srcId="{022E88AF-C0C4-417A-B0BD-411F016C8B08}" destId="{B3E94CE1-A6AA-43C1-94B2-10D95A88D5B7}" srcOrd="2" destOrd="0" presId="urn:microsoft.com/office/officeart/2009/3/layout/StepUpProcess"/>
    <dgm:cxn modelId="{5E070A40-1B24-4E1F-9590-DF73ACEFAE4C}" type="presParOf" srcId="{335F1DFD-49DA-4D45-BFF7-C853E675E8B4}" destId="{CF7AF6A8-37C5-4959-A9F2-9082A5F5D09D}" srcOrd="5" destOrd="0" presId="urn:microsoft.com/office/officeart/2009/3/layout/StepUpProcess"/>
    <dgm:cxn modelId="{D0FB76E9-B7B5-4A98-83CA-4EA07CE85835}" type="presParOf" srcId="{CF7AF6A8-37C5-4959-A9F2-9082A5F5D09D}" destId="{C4A38AFB-75E9-4052-AD93-BDBBCC0D40D2}" srcOrd="0" destOrd="0" presId="urn:microsoft.com/office/officeart/2009/3/layout/StepUpProcess"/>
    <dgm:cxn modelId="{5580307A-6C7F-4021-AC5E-A3B492D4B6DB}" type="presParOf" srcId="{335F1DFD-49DA-4D45-BFF7-C853E675E8B4}" destId="{9812F3A4-212B-4CC7-B0FB-693A03CD289B}" srcOrd="6" destOrd="0" presId="urn:microsoft.com/office/officeart/2009/3/layout/StepUpProcess"/>
    <dgm:cxn modelId="{D97BF21C-C521-4DC9-A144-97FDC4C26555}" type="presParOf" srcId="{9812F3A4-212B-4CC7-B0FB-693A03CD289B}" destId="{26E56CDB-6C49-452A-A4E5-02C31C0BA25A}" srcOrd="0" destOrd="0" presId="urn:microsoft.com/office/officeart/2009/3/layout/StepUpProcess"/>
    <dgm:cxn modelId="{CE2D324D-8925-4276-9795-76ACA8B7EAAC}" type="presParOf" srcId="{9812F3A4-212B-4CC7-B0FB-693A03CD289B}" destId="{15FE8C6A-BC7A-4CBC-AD5E-48F5BE83DE46}" srcOrd="1" destOrd="0" presId="urn:microsoft.com/office/officeart/2009/3/layout/StepUpProcess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EC3B83D-AE65-4AA3-A3AE-FB3C5E23142D}" type="doc">
      <dgm:prSet loTypeId="urn:microsoft.com/office/officeart/2005/8/layout/hProcess11" loCatId="process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en-US"/>
        </a:p>
      </dgm:t>
    </dgm:pt>
    <dgm:pt modelId="{CE3A8CCC-E53F-498D-AC35-E2CACB56F281}">
      <dgm:prSet phldrT="[Text]" custT="1"/>
      <dgm:spPr>
        <a:solidFill>
          <a:schemeClr val="bg2">
            <a:lumMod val="90000"/>
          </a:schemeClr>
        </a:solidFill>
      </dgm:spPr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sz="1600" b="1" dirty="0">
              <a:latin typeface="Times New Roman" panose="02020603050405020304" pitchFamily="18" charset="0"/>
              <a:cs typeface="Times New Roman" panose="02020603050405020304" pitchFamily="18" charset="0"/>
            </a:rPr>
            <a:t>Consistent Caregiving</a:t>
          </a:r>
          <a:r>
            <a:rPr lang="en-US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: Provide a predictable routine to enhance Amira’s sense of security.</a:t>
          </a:r>
        </a:p>
      </dgm:t>
    </dgm:pt>
    <dgm:pt modelId="{F40A2B3D-B9CB-4DBA-88FF-D0FD52EAC8B8}" type="parTrans" cxnId="{FFDAB282-1FA5-4083-9DA1-9CEF13D90958}">
      <dgm:prSet/>
      <dgm:spPr/>
      <dgm:t>
        <a:bodyPr/>
        <a:lstStyle/>
        <a:p>
          <a:endParaRPr lang="en-US"/>
        </a:p>
      </dgm:t>
    </dgm:pt>
    <dgm:pt modelId="{DA7D5335-B6C4-42F8-96EF-F574C8388E1F}" type="sibTrans" cxnId="{FFDAB282-1FA5-4083-9DA1-9CEF13D90958}">
      <dgm:prSet/>
      <dgm:spPr/>
      <dgm:t>
        <a:bodyPr/>
        <a:lstStyle/>
        <a:p>
          <a:endParaRPr lang="en-US"/>
        </a:p>
      </dgm:t>
    </dgm:pt>
    <dgm:pt modelId="{B24591E2-B98B-4F82-B66E-E23C3B5F0255}">
      <dgm:prSet custT="1"/>
      <dgm:spPr>
        <a:solidFill>
          <a:schemeClr val="accent4">
            <a:lumMod val="20000"/>
            <a:lumOff val="80000"/>
          </a:schemeClr>
        </a:solidFill>
      </dgm:spPr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sz="1600" b="1" dirty="0">
              <a:latin typeface="Times New Roman" panose="02020603050405020304" pitchFamily="18" charset="0"/>
              <a:cs typeface="Times New Roman" panose="02020603050405020304" pitchFamily="18" charset="0"/>
            </a:rPr>
            <a:t>Safe Separation Practices</a:t>
          </a:r>
          <a:r>
            <a:rPr lang="en-US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: Use transitional objects or routines to ease Amira’s transition into the nursery.</a:t>
          </a:r>
        </a:p>
      </dgm:t>
    </dgm:pt>
    <dgm:pt modelId="{53C289AC-4DC5-49DB-8A18-54D95723065F}" type="parTrans" cxnId="{AAC02106-64BB-459F-A683-BF9841FE62DF}">
      <dgm:prSet/>
      <dgm:spPr/>
      <dgm:t>
        <a:bodyPr/>
        <a:lstStyle/>
        <a:p>
          <a:endParaRPr lang="en-US"/>
        </a:p>
      </dgm:t>
    </dgm:pt>
    <dgm:pt modelId="{A5766470-BC38-425E-8AB0-2031652F579F}" type="sibTrans" cxnId="{AAC02106-64BB-459F-A683-BF9841FE62DF}">
      <dgm:prSet/>
      <dgm:spPr/>
      <dgm:t>
        <a:bodyPr/>
        <a:lstStyle/>
        <a:p>
          <a:endParaRPr lang="en-US"/>
        </a:p>
      </dgm:t>
    </dgm:pt>
    <dgm:pt modelId="{0A572305-11C0-4202-8AD7-8F69EBC987EC}">
      <dgm:prSet custT="1"/>
      <dgm:spPr>
        <a:solidFill>
          <a:schemeClr val="accent5">
            <a:lumMod val="20000"/>
            <a:lumOff val="80000"/>
          </a:schemeClr>
        </a:solidFill>
      </dgm:spPr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sz="1600" b="1" dirty="0">
              <a:latin typeface="Times New Roman" panose="02020603050405020304" pitchFamily="18" charset="0"/>
              <a:cs typeface="Times New Roman" panose="02020603050405020304" pitchFamily="18" charset="0"/>
            </a:rPr>
            <a:t>Interactive Play</a:t>
          </a:r>
          <a:r>
            <a:rPr lang="en-US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: Engage in one-on-one play to build trust, communication, and a secure attachment.</a:t>
          </a:r>
        </a:p>
      </dgm:t>
    </dgm:pt>
    <dgm:pt modelId="{C9802434-15D7-4E0D-A75D-CF7FB9AEF7EF}" type="parTrans" cxnId="{13CD991D-8C72-4FFE-AFDC-2B4F94D48DA3}">
      <dgm:prSet/>
      <dgm:spPr/>
      <dgm:t>
        <a:bodyPr/>
        <a:lstStyle/>
        <a:p>
          <a:endParaRPr lang="en-US"/>
        </a:p>
      </dgm:t>
    </dgm:pt>
    <dgm:pt modelId="{E29B9525-2415-43B8-8F02-6FD8512769B2}" type="sibTrans" cxnId="{13CD991D-8C72-4FFE-AFDC-2B4F94D48DA3}">
      <dgm:prSet/>
      <dgm:spPr/>
      <dgm:t>
        <a:bodyPr/>
        <a:lstStyle/>
        <a:p>
          <a:endParaRPr lang="en-US"/>
        </a:p>
      </dgm:t>
    </dgm:pt>
    <dgm:pt modelId="{635525C3-BB84-4969-8C9C-04AB4D8F5A09}">
      <dgm:prSet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sz="1600" b="1" dirty="0">
              <a:latin typeface="Times New Roman" panose="02020603050405020304" pitchFamily="18" charset="0"/>
              <a:cs typeface="Times New Roman" panose="02020603050405020304" pitchFamily="18" charset="0"/>
            </a:rPr>
            <a:t>Parental Involvement</a:t>
          </a:r>
          <a:r>
            <a:rPr lang="en-US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: Collaborate with Amira’s </a:t>
          </a:r>
          <a:r>
            <a:rPr lang="en-US" sz="16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carers</a:t>
          </a:r>
          <a:r>
            <a:rPr lang="en-US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 to maintain attachment consistency between home and nursery(</a:t>
          </a:r>
          <a:r>
            <a:rPr lang="en-US" sz="16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Bosmans</a:t>
          </a:r>
          <a:r>
            <a:rPr lang="en-US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 et al. 2022).</a:t>
          </a:r>
        </a:p>
      </dgm:t>
    </dgm:pt>
    <dgm:pt modelId="{60CD4101-B91A-470C-B0A9-CC75FF840E99}" type="parTrans" cxnId="{EA854B69-C544-4669-93B6-A01A8F99A660}">
      <dgm:prSet/>
      <dgm:spPr/>
      <dgm:t>
        <a:bodyPr/>
        <a:lstStyle/>
        <a:p>
          <a:endParaRPr lang="en-US"/>
        </a:p>
      </dgm:t>
    </dgm:pt>
    <dgm:pt modelId="{C8373413-18BE-49C5-BA03-AAA8A2562FE5}" type="sibTrans" cxnId="{EA854B69-C544-4669-93B6-A01A8F99A660}">
      <dgm:prSet/>
      <dgm:spPr/>
      <dgm:t>
        <a:bodyPr/>
        <a:lstStyle/>
        <a:p>
          <a:endParaRPr lang="en-US"/>
        </a:p>
      </dgm:t>
    </dgm:pt>
    <dgm:pt modelId="{9A1F319F-2B4C-48E6-91B7-95896100D2CD}">
      <dgm:prSet custT="1"/>
      <dgm:spPr>
        <a:solidFill>
          <a:srgbClr val="FFFFCC"/>
        </a:solidFill>
      </dgm:spPr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sz="1600" b="1" dirty="0">
              <a:latin typeface="Times New Roman" panose="02020603050405020304" pitchFamily="18" charset="0"/>
              <a:cs typeface="Times New Roman" panose="02020603050405020304" pitchFamily="18" charset="0"/>
            </a:rPr>
            <a:t>Nurturing Environment</a:t>
          </a:r>
          <a:r>
            <a:rPr lang="en-US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: Create a supportive setting that promotes emotional security and social engagement.</a:t>
          </a:r>
        </a:p>
      </dgm:t>
    </dgm:pt>
    <dgm:pt modelId="{F0D51F90-5241-4868-AFF9-EC5ADA90554E}" type="parTrans" cxnId="{5F33416D-742A-44C2-8724-04DF8DC5BD2C}">
      <dgm:prSet/>
      <dgm:spPr/>
      <dgm:t>
        <a:bodyPr/>
        <a:lstStyle/>
        <a:p>
          <a:endParaRPr lang="en-US"/>
        </a:p>
      </dgm:t>
    </dgm:pt>
    <dgm:pt modelId="{EC062251-B43D-4CE3-9911-073DF75A577E}" type="sibTrans" cxnId="{5F33416D-742A-44C2-8724-04DF8DC5BD2C}">
      <dgm:prSet/>
      <dgm:spPr/>
      <dgm:t>
        <a:bodyPr/>
        <a:lstStyle/>
        <a:p>
          <a:endParaRPr lang="en-US"/>
        </a:p>
      </dgm:t>
    </dgm:pt>
    <dgm:pt modelId="{C1A18F52-D132-48DB-9B77-B60AA7E3AFDD}" type="pres">
      <dgm:prSet presAssocID="{4EC3B83D-AE65-4AA3-A3AE-FB3C5E23142D}" presName="Name0" presStyleCnt="0">
        <dgm:presLayoutVars>
          <dgm:dir/>
          <dgm:resizeHandles val="exact"/>
        </dgm:presLayoutVars>
      </dgm:prSet>
      <dgm:spPr/>
    </dgm:pt>
    <dgm:pt modelId="{2B1154CF-2D19-4089-A6D8-E7D4B9FFB5D9}" type="pres">
      <dgm:prSet presAssocID="{4EC3B83D-AE65-4AA3-A3AE-FB3C5E23142D}" presName="arrow" presStyleLbl="bgShp" presStyleIdx="0" presStyleCnt="1"/>
      <dgm:spPr/>
    </dgm:pt>
    <dgm:pt modelId="{3102D428-62E5-4A70-BA0E-8647FD5EC341}" type="pres">
      <dgm:prSet presAssocID="{4EC3B83D-AE65-4AA3-A3AE-FB3C5E23142D}" presName="points" presStyleCnt="0"/>
      <dgm:spPr/>
    </dgm:pt>
    <dgm:pt modelId="{AA049221-0F00-424E-ACE2-1F87A324AEFB}" type="pres">
      <dgm:prSet presAssocID="{CE3A8CCC-E53F-498D-AC35-E2CACB56F281}" presName="compositeA" presStyleCnt="0"/>
      <dgm:spPr/>
    </dgm:pt>
    <dgm:pt modelId="{E5A536E9-7AF6-4CD6-948C-14807683FB55}" type="pres">
      <dgm:prSet presAssocID="{CE3A8CCC-E53F-498D-AC35-E2CACB56F281}" presName="textA" presStyleLbl="revTx" presStyleIdx="0" presStyleCnt="5">
        <dgm:presLayoutVars>
          <dgm:bulletEnabled val="1"/>
        </dgm:presLayoutVars>
      </dgm:prSet>
      <dgm:spPr/>
    </dgm:pt>
    <dgm:pt modelId="{7CD59C58-9561-4952-946F-7DCF271292E3}" type="pres">
      <dgm:prSet presAssocID="{CE3A8CCC-E53F-498D-AC35-E2CACB56F281}" presName="circleA" presStyleLbl="node1" presStyleIdx="0" presStyleCnt="5"/>
      <dgm:spPr/>
    </dgm:pt>
    <dgm:pt modelId="{CAACE182-4447-4508-AB05-ADD2D897D0B9}" type="pres">
      <dgm:prSet presAssocID="{CE3A8CCC-E53F-498D-AC35-E2CACB56F281}" presName="spaceA" presStyleCnt="0"/>
      <dgm:spPr/>
    </dgm:pt>
    <dgm:pt modelId="{9D44B0F8-A157-42D8-ABA0-AC86CD9FD16E}" type="pres">
      <dgm:prSet presAssocID="{DA7D5335-B6C4-42F8-96EF-F574C8388E1F}" presName="space" presStyleCnt="0"/>
      <dgm:spPr/>
    </dgm:pt>
    <dgm:pt modelId="{5A900071-38FE-434F-A917-398C9AA25684}" type="pres">
      <dgm:prSet presAssocID="{B24591E2-B98B-4F82-B66E-E23C3B5F0255}" presName="compositeB" presStyleCnt="0"/>
      <dgm:spPr/>
    </dgm:pt>
    <dgm:pt modelId="{8040FED4-A330-402A-9D69-967640B47E1C}" type="pres">
      <dgm:prSet presAssocID="{B24591E2-B98B-4F82-B66E-E23C3B5F0255}" presName="textB" presStyleLbl="revTx" presStyleIdx="1" presStyleCnt="5">
        <dgm:presLayoutVars>
          <dgm:bulletEnabled val="1"/>
        </dgm:presLayoutVars>
      </dgm:prSet>
      <dgm:spPr/>
    </dgm:pt>
    <dgm:pt modelId="{A802121F-0075-473B-8EE5-74C32E1268AA}" type="pres">
      <dgm:prSet presAssocID="{B24591E2-B98B-4F82-B66E-E23C3B5F0255}" presName="circleB" presStyleLbl="node1" presStyleIdx="1" presStyleCnt="5"/>
      <dgm:spPr/>
    </dgm:pt>
    <dgm:pt modelId="{D049D5FC-6E6A-48E6-800A-F2791F8E8046}" type="pres">
      <dgm:prSet presAssocID="{B24591E2-B98B-4F82-B66E-E23C3B5F0255}" presName="spaceB" presStyleCnt="0"/>
      <dgm:spPr/>
    </dgm:pt>
    <dgm:pt modelId="{FD317B79-F5E7-4AF6-85D9-B28DC372D26C}" type="pres">
      <dgm:prSet presAssocID="{A5766470-BC38-425E-8AB0-2031652F579F}" presName="space" presStyleCnt="0"/>
      <dgm:spPr/>
    </dgm:pt>
    <dgm:pt modelId="{7CD0954D-E9A7-44A7-81B2-C7DD0CFC3BD8}" type="pres">
      <dgm:prSet presAssocID="{0A572305-11C0-4202-8AD7-8F69EBC987EC}" presName="compositeA" presStyleCnt="0"/>
      <dgm:spPr/>
    </dgm:pt>
    <dgm:pt modelId="{334CCDAD-CAAE-4AF0-AEB7-68A9C4E7F230}" type="pres">
      <dgm:prSet presAssocID="{0A572305-11C0-4202-8AD7-8F69EBC987EC}" presName="textA" presStyleLbl="revTx" presStyleIdx="2" presStyleCnt="5">
        <dgm:presLayoutVars>
          <dgm:bulletEnabled val="1"/>
        </dgm:presLayoutVars>
      </dgm:prSet>
      <dgm:spPr/>
    </dgm:pt>
    <dgm:pt modelId="{75898391-3F4C-4051-B560-7E904CC2D141}" type="pres">
      <dgm:prSet presAssocID="{0A572305-11C0-4202-8AD7-8F69EBC987EC}" presName="circleA" presStyleLbl="node1" presStyleIdx="2" presStyleCnt="5"/>
      <dgm:spPr/>
    </dgm:pt>
    <dgm:pt modelId="{C4FBB8C0-10BB-4C1B-8378-12F050FB69A6}" type="pres">
      <dgm:prSet presAssocID="{0A572305-11C0-4202-8AD7-8F69EBC987EC}" presName="spaceA" presStyleCnt="0"/>
      <dgm:spPr/>
    </dgm:pt>
    <dgm:pt modelId="{5C5D362A-D31D-4AAE-AEB1-54EF797D8009}" type="pres">
      <dgm:prSet presAssocID="{E29B9525-2415-43B8-8F02-6FD8512769B2}" presName="space" presStyleCnt="0"/>
      <dgm:spPr/>
    </dgm:pt>
    <dgm:pt modelId="{FF46B2AF-59D3-4DE5-9D32-0D51A53862AD}" type="pres">
      <dgm:prSet presAssocID="{635525C3-BB84-4969-8C9C-04AB4D8F5A09}" presName="compositeB" presStyleCnt="0"/>
      <dgm:spPr/>
    </dgm:pt>
    <dgm:pt modelId="{51304655-C534-4440-BFBA-93E6122CEAF3}" type="pres">
      <dgm:prSet presAssocID="{635525C3-BB84-4969-8C9C-04AB4D8F5A09}" presName="textB" presStyleLbl="revTx" presStyleIdx="3" presStyleCnt="5">
        <dgm:presLayoutVars>
          <dgm:bulletEnabled val="1"/>
        </dgm:presLayoutVars>
      </dgm:prSet>
      <dgm:spPr/>
    </dgm:pt>
    <dgm:pt modelId="{F0B954F8-1AB7-40FD-9D2F-F89DA6A97589}" type="pres">
      <dgm:prSet presAssocID="{635525C3-BB84-4969-8C9C-04AB4D8F5A09}" presName="circleB" presStyleLbl="node1" presStyleIdx="3" presStyleCnt="5"/>
      <dgm:spPr/>
    </dgm:pt>
    <dgm:pt modelId="{62536ED8-BF68-4206-AD38-3B73AE50917F}" type="pres">
      <dgm:prSet presAssocID="{635525C3-BB84-4969-8C9C-04AB4D8F5A09}" presName="spaceB" presStyleCnt="0"/>
      <dgm:spPr/>
    </dgm:pt>
    <dgm:pt modelId="{8917D240-143C-42B0-8C46-9B19ECD10744}" type="pres">
      <dgm:prSet presAssocID="{C8373413-18BE-49C5-BA03-AAA8A2562FE5}" presName="space" presStyleCnt="0"/>
      <dgm:spPr/>
    </dgm:pt>
    <dgm:pt modelId="{47B0C477-FCE4-4A7D-B856-0CC3D20006F7}" type="pres">
      <dgm:prSet presAssocID="{9A1F319F-2B4C-48E6-91B7-95896100D2CD}" presName="compositeA" presStyleCnt="0"/>
      <dgm:spPr/>
    </dgm:pt>
    <dgm:pt modelId="{66E4B291-9C8C-4A48-B7A1-A3C1212EBAB2}" type="pres">
      <dgm:prSet presAssocID="{9A1F319F-2B4C-48E6-91B7-95896100D2CD}" presName="textA" presStyleLbl="revTx" presStyleIdx="4" presStyleCnt="5">
        <dgm:presLayoutVars>
          <dgm:bulletEnabled val="1"/>
        </dgm:presLayoutVars>
      </dgm:prSet>
      <dgm:spPr/>
    </dgm:pt>
    <dgm:pt modelId="{34407B26-1EF3-4895-9DB7-8668CC86760F}" type="pres">
      <dgm:prSet presAssocID="{9A1F319F-2B4C-48E6-91B7-95896100D2CD}" presName="circleA" presStyleLbl="node1" presStyleIdx="4" presStyleCnt="5"/>
      <dgm:spPr/>
    </dgm:pt>
    <dgm:pt modelId="{6A51A3B3-9664-4975-BBF6-869C090541F1}" type="pres">
      <dgm:prSet presAssocID="{9A1F319F-2B4C-48E6-91B7-95896100D2CD}" presName="spaceA" presStyleCnt="0"/>
      <dgm:spPr/>
    </dgm:pt>
  </dgm:ptLst>
  <dgm:cxnLst>
    <dgm:cxn modelId="{AAC02106-64BB-459F-A683-BF9841FE62DF}" srcId="{4EC3B83D-AE65-4AA3-A3AE-FB3C5E23142D}" destId="{B24591E2-B98B-4F82-B66E-E23C3B5F0255}" srcOrd="1" destOrd="0" parTransId="{53C289AC-4DC5-49DB-8A18-54D95723065F}" sibTransId="{A5766470-BC38-425E-8AB0-2031652F579F}"/>
    <dgm:cxn modelId="{13CD991D-8C72-4FFE-AFDC-2B4F94D48DA3}" srcId="{4EC3B83D-AE65-4AA3-A3AE-FB3C5E23142D}" destId="{0A572305-11C0-4202-8AD7-8F69EBC987EC}" srcOrd="2" destOrd="0" parTransId="{C9802434-15D7-4E0D-A75D-CF7FB9AEF7EF}" sibTransId="{E29B9525-2415-43B8-8F02-6FD8512769B2}"/>
    <dgm:cxn modelId="{EA854B69-C544-4669-93B6-A01A8F99A660}" srcId="{4EC3B83D-AE65-4AA3-A3AE-FB3C5E23142D}" destId="{635525C3-BB84-4969-8C9C-04AB4D8F5A09}" srcOrd="3" destOrd="0" parTransId="{60CD4101-B91A-470C-B0A9-CC75FF840E99}" sibTransId="{C8373413-18BE-49C5-BA03-AAA8A2562FE5}"/>
    <dgm:cxn modelId="{5F33416D-742A-44C2-8724-04DF8DC5BD2C}" srcId="{4EC3B83D-AE65-4AA3-A3AE-FB3C5E23142D}" destId="{9A1F319F-2B4C-48E6-91B7-95896100D2CD}" srcOrd="4" destOrd="0" parTransId="{F0D51F90-5241-4868-AFF9-EC5ADA90554E}" sibTransId="{EC062251-B43D-4CE3-9911-073DF75A577E}"/>
    <dgm:cxn modelId="{4F56B151-CFF9-436D-8B2E-BA2EC9642A92}" type="presOf" srcId="{9A1F319F-2B4C-48E6-91B7-95896100D2CD}" destId="{66E4B291-9C8C-4A48-B7A1-A3C1212EBAB2}" srcOrd="0" destOrd="0" presId="urn:microsoft.com/office/officeart/2005/8/layout/hProcess11"/>
    <dgm:cxn modelId="{FFDAB282-1FA5-4083-9DA1-9CEF13D90958}" srcId="{4EC3B83D-AE65-4AA3-A3AE-FB3C5E23142D}" destId="{CE3A8CCC-E53F-498D-AC35-E2CACB56F281}" srcOrd="0" destOrd="0" parTransId="{F40A2B3D-B9CB-4DBA-88FF-D0FD52EAC8B8}" sibTransId="{DA7D5335-B6C4-42F8-96EF-F574C8388E1F}"/>
    <dgm:cxn modelId="{14C71789-E030-44FB-9A3E-6857D915FFBB}" type="presOf" srcId="{0A572305-11C0-4202-8AD7-8F69EBC987EC}" destId="{334CCDAD-CAAE-4AF0-AEB7-68A9C4E7F230}" srcOrd="0" destOrd="0" presId="urn:microsoft.com/office/officeart/2005/8/layout/hProcess11"/>
    <dgm:cxn modelId="{FDDE95A9-59EF-4104-8F3E-AB1F42FD818A}" type="presOf" srcId="{CE3A8CCC-E53F-498D-AC35-E2CACB56F281}" destId="{E5A536E9-7AF6-4CD6-948C-14807683FB55}" srcOrd="0" destOrd="0" presId="urn:microsoft.com/office/officeart/2005/8/layout/hProcess11"/>
    <dgm:cxn modelId="{9E5B06AA-7AF2-40E7-8B41-322E1D4EEF6F}" type="presOf" srcId="{4EC3B83D-AE65-4AA3-A3AE-FB3C5E23142D}" destId="{C1A18F52-D132-48DB-9B77-B60AA7E3AFDD}" srcOrd="0" destOrd="0" presId="urn:microsoft.com/office/officeart/2005/8/layout/hProcess11"/>
    <dgm:cxn modelId="{C6D3B4AD-AC52-404E-BD06-FBA5CE466D7A}" type="presOf" srcId="{635525C3-BB84-4969-8C9C-04AB4D8F5A09}" destId="{51304655-C534-4440-BFBA-93E6122CEAF3}" srcOrd="0" destOrd="0" presId="urn:microsoft.com/office/officeart/2005/8/layout/hProcess11"/>
    <dgm:cxn modelId="{933340E2-210A-473B-A7F1-00EE6874BE04}" type="presOf" srcId="{B24591E2-B98B-4F82-B66E-E23C3B5F0255}" destId="{8040FED4-A330-402A-9D69-967640B47E1C}" srcOrd="0" destOrd="0" presId="urn:microsoft.com/office/officeart/2005/8/layout/hProcess11"/>
    <dgm:cxn modelId="{44782DEA-B0BB-45C5-B718-79E2BEDEF6C7}" type="presParOf" srcId="{C1A18F52-D132-48DB-9B77-B60AA7E3AFDD}" destId="{2B1154CF-2D19-4089-A6D8-E7D4B9FFB5D9}" srcOrd="0" destOrd="0" presId="urn:microsoft.com/office/officeart/2005/8/layout/hProcess11"/>
    <dgm:cxn modelId="{215C51D6-6B73-42FB-BF7B-02375B349FBC}" type="presParOf" srcId="{C1A18F52-D132-48DB-9B77-B60AA7E3AFDD}" destId="{3102D428-62E5-4A70-BA0E-8647FD5EC341}" srcOrd="1" destOrd="0" presId="urn:microsoft.com/office/officeart/2005/8/layout/hProcess11"/>
    <dgm:cxn modelId="{E8D3B3D6-A397-4790-B63B-CFFDBD010FD2}" type="presParOf" srcId="{3102D428-62E5-4A70-BA0E-8647FD5EC341}" destId="{AA049221-0F00-424E-ACE2-1F87A324AEFB}" srcOrd="0" destOrd="0" presId="urn:microsoft.com/office/officeart/2005/8/layout/hProcess11"/>
    <dgm:cxn modelId="{68C233AB-C19F-4F16-9582-CDEF891CC2DC}" type="presParOf" srcId="{AA049221-0F00-424E-ACE2-1F87A324AEFB}" destId="{E5A536E9-7AF6-4CD6-948C-14807683FB55}" srcOrd="0" destOrd="0" presId="urn:microsoft.com/office/officeart/2005/8/layout/hProcess11"/>
    <dgm:cxn modelId="{0C6297C8-E87B-4E9C-86AA-24ECF158DFEB}" type="presParOf" srcId="{AA049221-0F00-424E-ACE2-1F87A324AEFB}" destId="{7CD59C58-9561-4952-946F-7DCF271292E3}" srcOrd="1" destOrd="0" presId="urn:microsoft.com/office/officeart/2005/8/layout/hProcess11"/>
    <dgm:cxn modelId="{E709428E-B88D-4EEC-8574-E3C2BA5AF3A7}" type="presParOf" srcId="{AA049221-0F00-424E-ACE2-1F87A324AEFB}" destId="{CAACE182-4447-4508-AB05-ADD2D897D0B9}" srcOrd="2" destOrd="0" presId="urn:microsoft.com/office/officeart/2005/8/layout/hProcess11"/>
    <dgm:cxn modelId="{F7D61BE2-0019-400C-BF6D-23BE86A2C8EA}" type="presParOf" srcId="{3102D428-62E5-4A70-BA0E-8647FD5EC341}" destId="{9D44B0F8-A157-42D8-ABA0-AC86CD9FD16E}" srcOrd="1" destOrd="0" presId="urn:microsoft.com/office/officeart/2005/8/layout/hProcess11"/>
    <dgm:cxn modelId="{92F3FDA2-9F8D-42E2-ABA9-0C27ADAA9B93}" type="presParOf" srcId="{3102D428-62E5-4A70-BA0E-8647FD5EC341}" destId="{5A900071-38FE-434F-A917-398C9AA25684}" srcOrd="2" destOrd="0" presId="urn:microsoft.com/office/officeart/2005/8/layout/hProcess11"/>
    <dgm:cxn modelId="{B0335B45-7F71-478B-A0C7-3DA1F2471C95}" type="presParOf" srcId="{5A900071-38FE-434F-A917-398C9AA25684}" destId="{8040FED4-A330-402A-9D69-967640B47E1C}" srcOrd="0" destOrd="0" presId="urn:microsoft.com/office/officeart/2005/8/layout/hProcess11"/>
    <dgm:cxn modelId="{DD6C8CF7-3706-4C79-8CB9-3F3BE5D747C2}" type="presParOf" srcId="{5A900071-38FE-434F-A917-398C9AA25684}" destId="{A802121F-0075-473B-8EE5-74C32E1268AA}" srcOrd="1" destOrd="0" presId="urn:microsoft.com/office/officeart/2005/8/layout/hProcess11"/>
    <dgm:cxn modelId="{85E52F03-ECEB-4EE8-9149-A9D81226A457}" type="presParOf" srcId="{5A900071-38FE-434F-A917-398C9AA25684}" destId="{D049D5FC-6E6A-48E6-800A-F2791F8E8046}" srcOrd="2" destOrd="0" presId="urn:microsoft.com/office/officeart/2005/8/layout/hProcess11"/>
    <dgm:cxn modelId="{3CD90066-B5C5-46C0-AB0C-1DC816366908}" type="presParOf" srcId="{3102D428-62E5-4A70-BA0E-8647FD5EC341}" destId="{FD317B79-F5E7-4AF6-85D9-B28DC372D26C}" srcOrd="3" destOrd="0" presId="urn:microsoft.com/office/officeart/2005/8/layout/hProcess11"/>
    <dgm:cxn modelId="{1FD1549E-F5FD-48FB-B3FB-57F4124AB032}" type="presParOf" srcId="{3102D428-62E5-4A70-BA0E-8647FD5EC341}" destId="{7CD0954D-E9A7-44A7-81B2-C7DD0CFC3BD8}" srcOrd="4" destOrd="0" presId="urn:microsoft.com/office/officeart/2005/8/layout/hProcess11"/>
    <dgm:cxn modelId="{BA3D958D-EFB8-4DB4-97FF-CF6D2C5EC2A8}" type="presParOf" srcId="{7CD0954D-E9A7-44A7-81B2-C7DD0CFC3BD8}" destId="{334CCDAD-CAAE-4AF0-AEB7-68A9C4E7F230}" srcOrd="0" destOrd="0" presId="urn:microsoft.com/office/officeart/2005/8/layout/hProcess11"/>
    <dgm:cxn modelId="{29B06680-1E12-48ED-AA8A-2AC937625826}" type="presParOf" srcId="{7CD0954D-E9A7-44A7-81B2-C7DD0CFC3BD8}" destId="{75898391-3F4C-4051-B560-7E904CC2D141}" srcOrd="1" destOrd="0" presId="urn:microsoft.com/office/officeart/2005/8/layout/hProcess11"/>
    <dgm:cxn modelId="{3D991D57-0D13-46EF-A4A0-FB672400A6B0}" type="presParOf" srcId="{7CD0954D-E9A7-44A7-81B2-C7DD0CFC3BD8}" destId="{C4FBB8C0-10BB-4C1B-8378-12F050FB69A6}" srcOrd="2" destOrd="0" presId="urn:microsoft.com/office/officeart/2005/8/layout/hProcess11"/>
    <dgm:cxn modelId="{5D77DF14-B1EB-4006-934D-F3C01FDB57A7}" type="presParOf" srcId="{3102D428-62E5-4A70-BA0E-8647FD5EC341}" destId="{5C5D362A-D31D-4AAE-AEB1-54EF797D8009}" srcOrd="5" destOrd="0" presId="urn:microsoft.com/office/officeart/2005/8/layout/hProcess11"/>
    <dgm:cxn modelId="{CCF0E2E7-2187-43C3-96F0-51C2F4F8906D}" type="presParOf" srcId="{3102D428-62E5-4A70-BA0E-8647FD5EC341}" destId="{FF46B2AF-59D3-4DE5-9D32-0D51A53862AD}" srcOrd="6" destOrd="0" presId="urn:microsoft.com/office/officeart/2005/8/layout/hProcess11"/>
    <dgm:cxn modelId="{17812AB4-4DA8-451D-BB85-60760AD8A468}" type="presParOf" srcId="{FF46B2AF-59D3-4DE5-9D32-0D51A53862AD}" destId="{51304655-C534-4440-BFBA-93E6122CEAF3}" srcOrd="0" destOrd="0" presId="urn:microsoft.com/office/officeart/2005/8/layout/hProcess11"/>
    <dgm:cxn modelId="{B8405779-FAAE-40DC-945A-8BA2C6A41996}" type="presParOf" srcId="{FF46B2AF-59D3-4DE5-9D32-0D51A53862AD}" destId="{F0B954F8-1AB7-40FD-9D2F-F89DA6A97589}" srcOrd="1" destOrd="0" presId="urn:microsoft.com/office/officeart/2005/8/layout/hProcess11"/>
    <dgm:cxn modelId="{CF3C4F52-6BC8-48A8-96F2-8EC45D91572D}" type="presParOf" srcId="{FF46B2AF-59D3-4DE5-9D32-0D51A53862AD}" destId="{62536ED8-BF68-4206-AD38-3B73AE50917F}" srcOrd="2" destOrd="0" presId="urn:microsoft.com/office/officeart/2005/8/layout/hProcess11"/>
    <dgm:cxn modelId="{C93B318A-A012-4156-B0B8-530D8341D001}" type="presParOf" srcId="{3102D428-62E5-4A70-BA0E-8647FD5EC341}" destId="{8917D240-143C-42B0-8C46-9B19ECD10744}" srcOrd="7" destOrd="0" presId="urn:microsoft.com/office/officeart/2005/8/layout/hProcess11"/>
    <dgm:cxn modelId="{0C61BF71-13B8-49EB-88F8-21C6C0C0F269}" type="presParOf" srcId="{3102D428-62E5-4A70-BA0E-8647FD5EC341}" destId="{47B0C477-FCE4-4A7D-B856-0CC3D20006F7}" srcOrd="8" destOrd="0" presId="urn:microsoft.com/office/officeart/2005/8/layout/hProcess11"/>
    <dgm:cxn modelId="{B94A7C69-6F39-43B4-86B0-DC4E4009877E}" type="presParOf" srcId="{47B0C477-FCE4-4A7D-B856-0CC3D20006F7}" destId="{66E4B291-9C8C-4A48-B7A1-A3C1212EBAB2}" srcOrd="0" destOrd="0" presId="urn:microsoft.com/office/officeart/2005/8/layout/hProcess11"/>
    <dgm:cxn modelId="{85A4B8A1-73A8-4E8C-A054-0E86ABB1B375}" type="presParOf" srcId="{47B0C477-FCE4-4A7D-B856-0CC3D20006F7}" destId="{34407B26-1EF3-4895-9DB7-8668CC86760F}" srcOrd="1" destOrd="0" presId="urn:microsoft.com/office/officeart/2005/8/layout/hProcess11"/>
    <dgm:cxn modelId="{6871122C-A27D-409B-81ED-4D79935790FE}" type="presParOf" srcId="{47B0C477-FCE4-4A7D-B856-0CC3D20006F7}" destId="{6A51A3B3-9664-4975-BBF6-869C090541F1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A272B57-981C-4546-9CFD-C140A712303F}" type="doc">
      <dgm:prSet loTypeId="urn:microsoft.com/office/officeart/2009/3/layout/StepUpProcess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790A202-C7DC-4C4B-81CB-9C42C77B1FFE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US" sz="1800" b="1" dirty="0">
              <a:latin typeface="Times New Roman" panose="02020603050405020304" pitchFamily="18" charset="0"/>
              <a:cs typeface="Times New Roman" panose="02020603050405020304" pitchFamily="18" charset="0"/>
            </a:rPr>
            <a:t>Biological factors: </a:t>
          </a:r>
          <a:r>
            <a:rPr lang="en-US" sz="1800" b="0" dirty="0">
              <a:latin typeface="Times New Roman" panose="02020603050405020304" pitchFamily="18" charset="0"/>
              <a:cs typeface="Times New Roman" panose="02020603050405020304" pitchFamily="18" charset="0"/>
            </a:rPr>
            <a:t>The genetic factors may influence the attachment system: Amira is more susceptible to acquiring anxiety because of biological factors (</a:t>
          </a:r>
          <a:r>
            <a:rPr lang="en-US" sz="1800" b="0" dirty="0" err="1">
              <a:latin typeface="Times New Roman" panose="02020603050405020304" pitchFamily="18" charset="0"/>
              <a:cs typeface="Times New Roman" panose="02020603050405020304" pitchFamily="18" charset="0"/>
            </a:rPr>
            <a:t>Steinbeis</a:t>
          </a:r>
          <a:r>
            <a:rPr lang="en-US" sz="1800" b="0" dirty="0">
              <a:latin typeface="Times New Roman" panose="02020603050405020304" pitchFamily="18" charset="0"/>
              <a:cs typeface="Times New Roman" panose="02020603050405020304" pitchFamily="18" charset="0"/>
            </a:rPr>
            <a:t> et al. 2017).</a:t>
          </a:r>
        </a:p>
      </dgm:t>
    </dgm:pt>
    <dgm:pt modelId="{B80BFBDD-C9E6-497D-9363-584DC49B9C1D}" type="parTrans" cxnId="{06403588-DE9A-459F-B157-5B6BE98985A6}">
      <dgm:prSet/>
      <dgm:spPr/>
      <dgm:t>
        <a:bodyPr/>
        <a:lstStyle/>
        <a:p>
          <a:endParaRPr lang="en-US"/>
        </a:p>
      </dgm:t>
    </dgm:pt>
    <dgm:pt modelId="{0FD2730E-44FD-4F9D-8076-82819D8C1597}" type="sibTrans" cxnId="{06403588-DE9A-459F-B157-5B6BE98985A6}">
      <dgm:prSet/>
      <dgm:spPr/>
      <dgm:t>
        <a:bodyPr/>
        <a:lstStyle/>
        <a:p>
          <a:endParaRPr lang="en-US"/>
        </a:p>
      </dgm:t>
    </dgm:pt>
    <dgm:pt modelId="{EAC85DB5-7DF4-4DE9-8F09-7C28F06B0DBD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800" b="1" dirty="0">
              <a:latin typeface="Times New Roman" panose="02020603050405020304" pitchFamily="18" charset="0"/>
              <a:cs typeface="Times New Roman" panose="02020603050405020304" pitchFamily="18" charset="0"/>
            </a:rPr>
            <a:t>Environmental: </a:t>
          </a:r>
          <a:r>
            <a:rPr lang="en-US" sz="1800" b="0" dirty="0">
              <a:latin typeface="Times New Roman" panose="02020603050405020304" pitchFamily="18" charset="0"/>
              <a:cs typeface="Times New Roman" panose="02020603050405020304" pitchFamily="18" charset="0"/>
            </a:rPr>
            <a:t>The early caregiving environment that Amira was raised in is also a major factor that has contributed to her emotional and social development.</a:t>
          </a:r>
        </a:p>
      </dgm:t>
    </dgm:pt>
    <dgm:pt modelId="{66346CC3-57C6-4E19-9998-60B6AF160428}" type="parTrans" cxnId="{D06C08E4-AE83-4D91-ABC0-E2D640A160FF}">
      <dgm:prSet/>
      <dgm:spPr/>
      <dgm:t>
        <a:bodyPr/>
        <a:lstStyle/>
        <a:p>
          <a:endParaRPr lang="en-US"/>
        </a:p>
      </dgm:t>
    </dgm:pt>
    <dgm:pt modelId="{BE9CF331-7324-433D-AE02-089FCDABCE76}" type="sibTrans" cxnId="{D06C08E4-AE83-4D91-ABC0-E2D640A160FF}">
      <dgm:prSet/>
      <dgm:spPr/>
      <dgm:t>
        <a:bodyPr/>
        <a:lstStyle/>
        <a:p>
          <a:endParaRPr lang="en-US"/>
        </a:p>
      </dgm:t>
    </dgm:pt>
    <dgm:pt modelId="{27DFB25C-8503-421C-8BA5-D54604DCA725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800" b="1" dirty="0">
              <a:latin typeface="Times New Roman" panose="02020603050405020304" pitchFamily="18" charset="0"/>
              <a:cs typeface="Times New Roman" panose="02020603050405020304" pitchFamily="18" charset="0"/>
            </a:rPr>
            <a:t>Nature: </a:t>
          </a:r>
          <a:r>
            <a:rPr lang="en-US" sz="1800" b="0" dirty="0">
              <a:latin typeface="Times New Roman" panose="02020603050405020304" pitchFamily="18" charset="0"/>
              <a:cs typeface="Times New Roman" panose="02020603050405020304" pitchFamily="18" charset="0"/>
            </a:rPr>
            <a:t>Amira could react to stress and attachment due to biological variables such as temper and genetic disposition (Barlow 2019).</a:t>
          </a:r>
        </a:p>
      </dgm:t>
    </dgm:pt>
    <dgm:pt modelId="{303F2328-14BF-4F34-B42C-AD6A5300BD2C}" type="parTrans" cxnId="{33D43F4C-8855-4648-BF0B-CCE1F0D50943}">
      <dgm:prSet/>
      <dgm:spPr/>
      <dgm:t>
        <a:bodyPr/>
        <a:lstStyle/>
        <a:p>
          <a:endParaRPr lang="en-US"/>
        </a:p>
      </dgm:t>
    </dgm:pt>
    <dgm:pt modelId="{7578DD24-456B-4E38-9E86-4523BA759684}" type="sibTrans" cxnId="{33D43F4C-8855-4648-BF0B-CCE1F0D50943}">
      <dgm:prSet/>
      <dgm:spPr/>
      <dgm:t>
        <a:bodyPr/>
        <a:lstStyle/>
        <a:p>
          <a:endParaRPr lang="en-US"/>
        </a:p>
      </dgm:t>
    </dgm:pt>
    <dgm:pt modelId="{DC47F912-C1E8-4834-A983-88117D28BAED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800" b="1" dirty="0">
              <a:latin typeface="Times New Roman" panose="02020603050405020304" pitchFamily="18" charset="0"/>
              <a:cs typeface="Times New Roman" panose="02020603050405020304" pitchFamily="18" charset="0"/>
            </a:rPr>
            <a:t>Nurture: </a:t>
          </a:r>
          <a:r>
            <a:rPr lang="en-US" sz="1800" b="0" dirty="0">
              <a:latin typeface="Times New Roman" panose="02020603050405020304" pitchFamily="18" charset="0"/>
              <a:cs typeface="Times New Roman" panose="02020603050405020304" pitchFamily="18" charset="0"/>
            </a:rPr>
            <a:t>As a result of constant positive care giving, Amira is able to develop positive attachment and emotion control.</a:t>
          </a:r>
        </a:p>
      </dgm:t>
    </dgm:pt>
    <dgm:pt modelId="{8CB35464-4BB1-42E9-8C9B-D6CD92FEAC84}" type="parTrans" cxnId="{ACA6DF14-A79C-4549-A911-E3C60A4396D5}">
      <dgm:prSet/>
      <dgm:spPr/>
      <dgm:t>
        <a:bodyPr/>
        <a:lstStyle/>
        <a:p>
          <a:endParaRPr lang="en-US"/>
        </a:p>
      </dgm:t>
    </dgm:pt>
    <dgm:pt modelId="{C60ABF16-133D-4784-B3A6-F1A0E9E221CB}" type="sibTrans" cxnId="{ACA6DF14-A79C-4549-A911-E3C60A4396D5}">
      <dgm:prSet/>
      <dgm:spPr/>
      <dgm:t>
        <a:bodyPr/>
        <a:lstStyle/>
        <a:p>
          <a:endParaRPr lang="en-US"/>
        </a:p>
      </dgm:t>
    </dgm:pt>
    <dgm:pt modelId="{53D7665F-2CD0-47FC-B7DB-DF214C400467}" type="pres">
      <dgm:prSet presAssocID="{AA272B57-981C-4546-9CFD-C140A712303F}" presName="rootnode" presStyleCnt="0">
        <dgm:presLayoutVars>
          <dgm:chMax/>
          <dgm:chPref/>
          <dgm:dir/>
          <dgm:animLvl val="lvl"/>
        </dgm:presLayoutVars>
      </dgm:prSet>
      <dgm:spPr/>
    </dgm:pt>
    <dgm:pt modelId="{69D8CDC9-922D-416C-B373-71B1BB7D711E}" type="pres">
      <dgm:prSet presAssocID="{1790A202-C7DC-4C4B-81CB-9C42C77B1FFE}" presName="composite" presStyleCnt="0"/>
      <dgm:spPr/>
    </dgm:pt>
    <dgm:pt modelId="{CA0DDC7C-B181-4718-A6CC-2039C6681E5B}" type="pres">
      <dgm:prSet presAssocID="{1790A202-C7DC-4C4B-81CB-9C42C77B1FFE}" presName="LShape" presStyleLbl="alignNode1" presStyleIdx="0" presStyleCnt="7"/>
      <dgm:spPr/>
    </dgm:pt>
    <dgm:pt modelId="{09726C4C-EDCA-4151-B91B-F4A2901F13F5}" type="pres">
      <dgm:prSet presAssocID="{1790A202-C7DC-4C4B-81CB-9C42C77B1FFE}" presName="ParentText" presStyleLbl="revTx" presStyleIdx="0" presStyleCnt="4">
        <dgm:presLayoutVars>
          <dgm:chMax val="0"/>
          <dgm:chPref val="0"/>
          <dgm:bulletEnabled val="1"/>
        </dgm:presLayoutVars>
      </dgm:prSet>
      <dgm:spPr/>
    </dgm:pt>
    <dgm:pt modelId="{61B9FA66-7FEB-4D9C-BB44-2B7F470CAB92}" type="pres">
      <dgm:prSet presAssocID="{1790A202-C7DC-4C4B-81CB-9C42C77B1FFE}" presName="Triangle" presStyleLbl="alignNode1" presStyleIdx="1" presStyleCnt="7"/>
      <dgm:spPr/>
    </dgm:pt>
    <dgm:pt modelId="{D59EBC26-7650-4F4B-81E3-364CEBD3C349}" type="pres">
      <dgm:prSet presAssocID="{0FD2730E-44FD-4F9D-8076-82819D8C1597}" presName="sibTrans" presStyleCnt="0"/>
      <dgm:spPr/>
    </dgm:pt>
    <dgm:pt modelId="{3A551809-B403-46A0-85DB-AE08E5EB379F}" type="pres">
      <dgm:prSet presAssocID="{0FD2730E-44FD-4F9D-8076-82819D8C1597}" presName="space" presStyleCnt="0"/>
      <dgm:spPr/>
    </dgm:pt>
    <dgm:pt modelId="{E939670B-BCFF-4F2A-A24D-94E38A7192F4}" type="pres">
      <dgm:prSet presAssocID="{EAC85DB5-7DF4-4DE9-8F09-7C28F06B0DBD}" presName="composite" presStyleCnt="0"/>
      <dgm:spPr/>
    </dgm:pt>
    <dgm:pt modelId="{13035DB0-5638-469B-B904-8D6932DD8FB6}" type="pres">
      <dgm:prSet presAssocID="{EAC85DB5-7DF4-4DE9-8F09-7C28F06B0DBD}" presName="LShape" presStyleLbl="alignNode1" presStyleIdx="2" presStyleCnt="7"/>
      <dgm:spPr/>
    </dgm:pt>
    <dgm:pt modelId="{767FA3A4-6C3C-43B2-AC9C-870C00978CDD}" type="pres">
      <dgm:prSet presAssocID="{EAC85DB5-7DF4-4DE9-8F09-7C28F06B0DBD}" presName="ParentText" presStyleLbl="revTx" presStyleIdx="1" presStyleCnt="4">
        <dgm:presLayoutVars>
          <dgm:chMax val="0"/>
          <dgm:chPref val="0"/>
          <dgm:bulletEnabled val="1"/>
        </dgm:presLayoutVars>
      </dgm:prSet>
      <dgm:spPr/>
    </dgm:pt>
    <dgm:pt modelId="{8679FF80-9F94-4A66-BF1D-7A073CA03FCC}" type="pres">
      <dgm:prSet presAssocID="{EAC85DB5-7DF4-4DE9-8F09-7C28F06B0DBD}" presName="Triangle" presStyleLbl="alignNode1" presStyleIdx="3" presStyleCnt="7"/>
      <dgm:spPr/>
    </dgm:pt>
    <dgm:pt modelId="{963A99AB-437A-4296-A945-CD3BFE310072}" type="pres">
      <dgm:prSet presAssocID="{BE9CF331-7324-433D-AE02-089FCDABCE76}" presName="sibTrans" presStyleCnt="0"/>
      <dgm:spPr/>
    </dgm:pt>
    <dgm:pt modelId="{001C4DD7-D5AD-43E5-B461-4EBED9B1B669}" type="pres">
      <dgm:prSet presAssocID="{BE9CF331-7324-433D-AE02-089FCDABCE76}" presName="space" presStyleCnt="0"/>
      <dgm:spPr/>
    </dgm:pt>
    <dgm:pt modelId="{3E433358-4ABE-40C4-BB2D-57F8910BA175}" type="pres">
      <dgm:prSet presAssocID="{27DFB25C-8503-421C-8BA5-D54604DCA725}" presName="composite" presStyleCnt="0"/>
      <dgm:spPr/>
    </dgm:pt>
    <dgm:pt modelId="{64B03F05-A71E-41CC-9499-DBFB7AC67F66}" type="pres">
      <dgm:prSet presAssocID="{27DFB25C-8503-421C-8BA5-D54604DCA725}" presName="LShape" presStyleLbl="alignNode1" presStyleIdx="4" presStyleCnt="7"/>
      <dgm:spPr/>
    </dgm:pt>
    <dgm:pt modelId="{483FA71D-2B6B-466D-BC99-B4097A7550A9}" type="pres">
      <dgm:prSet presAssocID="{27DFB25C-8503-421C-8BA5-D54604DCA725}" presName="ParentText" presStyleLbl="revTx" presStyleIdx="2" presStyleCnt="4">
        <dgm:presLayoutVars>
          <dgm:chMax val="0"/>
          <dgm:chPref val="0"/>
          <dgm:bulletEnabled val="1"/>
        </dgm:presLayoutVars>
      </dgm:prSet>
      <dgm:spPr/>
    </dgm:pt>
    <dgm:pt modelId="{498E8AB5-201E-4409-9586-FE2D57039886}" type="pres">
      <dgm:prSet presAssocID="{27DFB25C-8503-421C-8BA5-D54604DCA725}" presName="Triangle" presStyleLbl="alignNode1" presStyleIdx="5" presStyleCnt="7"/>
      <dgm:spPr/>
    </dgm:pt>
    <dgm:pt modelId="{307F5FE4-2E86-4EF7-AE93-4A77194B1B36}" type="pres">
      <dgm:prSet presAssocID="{7578DD24-456B-4E38-9E86-4523BA759684}" presName="sibTrans" presStyleCnt="0"/>
      <dgm:spPr/>
    </dgm:pt>
    <dgm:pt modelId="{8B5EA2B5-EC8B-40B4-B3ED-1BEB03A99161}" type="pres">
      <dgm:prSet presAssocID="{7578DD24-456B-4E38-9E86-4523BA759684}" presName="space" presStyleCnt="0"/>
      <dgm:spPr/>
    </dgm:pt>
    <dgm:pt modelId="{4550F512-76C1-4EFF-9960-CF2083553371}" type="pres">
      <dgm:prSet presAssocID="{DC47F912-C1E8-4834-A983-88117D28BAED}" presName="composite" presStyleCnt="0"/>
      <dgm:spPr/>
    </dgm:pt>
    <dgm:pt modelId="{4B24D3A0-5720-40B2-AD39-028512533101}" type="pres">
      <dgm:prSet presAssocID="{DC47F912-C1E8-4834-A983-88117D28BAED}" presName="LShape" presStyleLbl="alignNode1" presStyleIdx="6" presStyleCnt="7"/>
      <dgm:spPr/>
    </dgm:pt>
    <dgm:pt modelId="{96925186-9958-45BF-8BF7-2F939ECB5540}" type="pres">
      <dgm:prSet presAssocID="{DC47F912-C1E8-4834-A983-88117D28BAED}" presName="ParentText" presStyleLbl="revTx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ACA6DF14-A79C-4549-A911-E3C60A4396D5}" srcId="{AA272B57-981C-4546-9CFD-C140A712303F}" destId="{DC47F912-C1E8-4834-A983-88117D28BAED}" srcOrd="3" destOrd="0" parTransId="{8CB35464-4BB1-42E9-8C9B-D6CD92FEAC84}" sibTransId="{C60ABF16-133D-4784-B3A6-F1A0E9E221CB}"/>
    <dgm:cxn modelId="{475D1F30-797F-4764-A0A6-1D7E4D3DB2E2}" type="presOf" srcId="{27DFB25C-8503-421C-8BA5-D54604DCA725}" destId="{483FA71D-2B6B-466D-BC99-B4097A7550A9}" srcOrd="0" destOrd="0" presId="urn:microsoft.com/office/officeart/2009/3/layout/StepUpProcess"/>
    <dgm:cxn modelId="{33D43F4C-8855-4648-BF0B-CCE1F0D50943}" srcId="{AA272B57-981C-4546-9CFD-C140A712303F}" destId="{27DFB25C-8503-421C-8BA5-D54604DCA725}" srcOrd="2" destOrd="0" parTransId="{303F2328-14BF-4F34-B42C-AD6A5300BD2C}" sibTransId="{7578DD24-456B-4E38-9E86-4523BA759684}"/>
    <dgm:cxn modelId="{A5F15D6F-CD01-4F54-9196-539EF54F9F0C}" type="presOf" srcId="{AA272B57-981C-4546-9CFD-C140A712303F}" destId="{53D7665F-2CD0-47FC-B7DB-DF214C400467}" srcOrd="0" destOrd="0" presId="urn:microsoft.com/office/officeart/2009/3/layout/StepUpProcess"/>
    <dgm:cxn modelId="{EFBFE34F-2BE4-4E48-8D41-68EC6C26F6E5}" type="presOf" srcId="{1790A202-C7DC-4C4B-81CB-9C42C77B1FFE}" destId="{09726C4C-EDCA-4151-B91B-F4A2901F13F5}" srcOrd="0" destOrd="0" presId="urn:microsoft.com/office/officeart/2009/3/layout/StepUpProcess"/>
    <dgm:cxn modelId="{06403588-DE9A-459F-B157-5B6BE98985A6}" srcId="{AA272B57-981C-4546-9CFD-C140A712303F}" destId="{1790A202-C7DC-4C4B-81CB-9C42C77B1FFE}" srcOrd="0" destOrd="0" parTransId="{B80BFBDD-C9E6-497D-9363-584DC49B9C1D}" sibTransId="{0FD2730E-44FD-4F9D-8076-82819D8C1597}"/>
    <dgm:cxn modelId="{F06FBD93-3AFF-4096-85E6-D45B50D16E12}" type="presOf" srcId="{DC47F912-C1E8-4834-A983-88117D28BAED}" destId="{96925186-9958-45BF-8BF7-2F939ECB5540}" srcOrd="0" destOrd="0" presId="urn:microsoft.com/office/officeart/2009/3/layout/StepUpProcess"/>
    <dgm:cxn modelId="{7DAB22E3-29BA-406D-B5FF-6857B7E16091}" type="presOf" srcId="{EAC85DB5-7DF4-4DE9-8F09-7C28F06B0DBD}" destId="{767FA3A4-6C3C-43B2-AC9C-870C00978CDD}" srcOrd="0" destOrd="0" presId="urn:microsoft.com/office/officeart/2009/3/layout/StepUpProcess"/>
    <dgm:cxn modelId="{D06C08E4-AE83-4D91-ABC0-E2D640A160FF}" srcId="{AA272B57-981C-4546-9CFD-C140A712303F}" destId="{EAC85DB5-7DF4-4DE9-8F09-7C28F06B0DBD}" srcOrd="1" destOrd="0" parTransId="{66346CC3-57C6-4E19-9998-60B6AF160428}" sibTransId="{BE9CF331-7324-433D-AE02-089FCDABCE76}"/>
    <dgm:cxn modelId="{07BB1CBB-6DF7-4310-A4E5-2703B8AED5A4}" type="presParOf" srcId="{53D7665F-2CD0-47FC-B7DB-DF214C400467}" destId="{69D8CDC9-922D-416C-B373-71B1BB7D711E}" srcOrd="0" destOrd="0" presId="urn:microsoft.com/office/officeart/2009/3/layout/StepUpProcess"/>
    <dgm:cxn modelId="{98FF08AC-040B-47FF-B8F8-212EA7822BB4}" type="presParOf" srcId="{69D8CDC9-922D-416C-B373-71B1BB7D711E}" destId="{CA0DDC7C-B181-4718-A6CC-2039C6681E5B}" srcOrd="0" destOrd="0" presId="urn:microsoft.com/office/officeart/2009/3/layout/StepUpProcess"/>
    <dgm:cxn modelId="{3A2B8833-7BCC-4A0A-A5BE-62A59E167FE5}" type="presParOf" srcId="{69D8CDC9-922D-416C-B373-71B1BB7D711E}" destId="{09726C4C-EDCA-4151-B91B-F4A2901F13F5}" srcOrd="1" destOrd="0" presId="urn:microsoft.com/office/officeart/2009/3/layout/StepUpProcess"/>
    <dgm:cxn modelId="{9AC02E12-EFF7-453A-B009-E35AA08BB468}" type="presParOf" srcId="{69D8CDC9-922D-416C-B373-71B1BB7D711E}" destId="{61B9FA66-7FEB-4D9C-BB44-2B7F470CAB92}" srcOrd="2" destOrd="0" presId="urn:microsoft.com/office/officeart/2009/3/layout/StepUpProcess"/>
    <dgm:cxn modelId="{98F35B35-D183-4974-94AE-799B34A39682}" type="presParOf" srcId="{53D7665F-2CD0-47FC-B7DB-DF214C400467}" destId="{D59EBC26-7650-4F4B-81E3-364CEBD3C349}" srcOrd="1" destOrd="0" presId="urn:microsoft.com/office/officeart/2009/3/layout/StepUpProcess"/>
    <dgm:cxn modelId="{3B06C5FE-FB43-46B8-9BAA-F7A8BA4B19D2}" type="presParOf" srcId="{D59EBC26-7650-4F4B-81E3-364CEBD3C349}" destId="{3A551809-B403-46A0-85DB-AE08E5EB379F}" srcOrd="0" destOrd="0" presId="urn:microsoft.com/office/officeart/2009/3/layout/StepUpProcess"/>
    <dgm:cxn modelId="{1358F489-7A6B-4843-BF2A-69A71FE8A395}" type="presParOf" srcId="{53D7665F-2CD0-47FC-B7DB-DF214C400467}" destId="{E939670B-BCFF-4F2A-A24D-94E38A7192F4}" srcOrd="2" destOrd="0" presId="urn:microsoft.com/office/officeart/2009/3/layout/StepUpProcess"/>
    <dgm:cxn modelId="{2646101F-F57A-4D00-AE8C-0049A891F3F6}" type="presParOf" srcId="{E939670B-BCFF-4F2A-A24D-94E38A7192F4}" destId="{13035DB0-5638-469B-B904-8D6932DD8FB6}" srcOrd="0" destOrd="0" presId="urn:microsoft.com/office/officeart/2009/3/layout/StepUpProcess"/>
    <dgm:cxn modelId="{DED3170E-1D84-425C-918B-A8378F54EF55}" type="presParOf" srcId="{E939670B-BCFF-4F2A-A24D-94E38A7192F4}" destId="{767FA3A4-6C3C-43B2-AC9C-870C00978CDD}" srcOrd="1" destOrd="0" presId="urn:microsoft.com/office/officeart/2009/3/layout/StepUpProcess"/>
    <dgm:cxn modelId="{F400FA81-47EA-4F49-BA85-DB82BAD5D9A1}" type="presParOf" srcId="{E939670B-BCFF-4F2A-A24D-94E38A7192F4}" destId="{8679FF80-9F94-4A66-BF1D-7A073CA03FCC}" srcOrd="2" destOrd="0" presId="urn:microsoft.com/office/officeart/2009/3/layout/StepUpProcess"/>
    <dgm:cxn modelId="{EAB9D86C-3E11-493C-A87E-5AA2AE62EE1F}" type="presParOf" srcId="{53D7665F-2CD0-47FC-B7DB-DF214C400467}" destId="{963A99AB-437A-4296-A945-CD3BFE310072}" srcOrd="3" destOrd="0" presId="urn:microsoft.com/office/officeart/2009/3/layout/StepUpProcess"/>
    <dgm:cxn modelId="{2D1FB418-D57E-4D51-85A6-763B1BD9A3D6}" type="presParOf" srcId="{963A99AB-437A-4296-A945-CD3BFE310072}" destId="{001C4DD7-D5AD-43E5-B461-4EBED9B1B669}" srcOrd="0" destOrd="0" presId="urn:microsoft.com/office/officeart/2009/3/layout/StepUpProcess"/>
    <dgm:cxn modelId="{F96C5609-A65A-4FEE-8AAB-EDFEC367AB8B}" type="presParOf" srcId="{53D7665F-2CD0-47FC-B7DB-DF214C400467}" destId="{3E433358-4ABE-40C4-BB2D-57F8910BA175}" srcOrd="4" destOrd="0" presId="urn:microsoft.com/office/officeart/2009/3/layout/StepUpProcess"/>
    <dgm:cxn modelId="{D95ED6AD-86AA-45BE-BAB3-24307DBDF05B}" type="presParOf" srcId="{3E433358-4ABE-40C4-BB2D-57F8910BA175}" destId="{64B03F05-A71E-41CC-9499-DBFB7AC67F66}" srcOrd="0" destOrd="0" presId="urn:microsoft.com/office/officeart/2009/3/layout/StepUpProcess"/>
    <dgm:cxn modelId="{7C43925C-10CA-4EB3-BEC0-8D38BEA64637}" type="presParOf" srcId="{3E433358-4ABE-40C4-BB2D-57F8910BA175}" destId="{483FA71D-2B6B-466D-BC99-B4097A7550A9}" srcOrd="1" destOrd="0" presId="urn:microsoft.com/office/officeart/2009/3/layout/StepUpProcess"/>
    <dgm:cxn modelId="{736DB210-4D0A-4C47-BB63-6F15DBC76245}" type="presParOf" srcId="{3E433358-4ABE-40C4-BB2D-57F8910BA175}" destId="{498E8AB5-201E-4409-9586-FE2D57039886}" srcOrd="2" destOrd="0" presId="urn:microsoft.com/office/officeart/2009/3/layout/StepUpProcess"/>
    <dgm:cxn modelId="{A43A8EC8-06C5-46DE-855E-B7A91A32D77A}" type="presParOf" srcId="{53D7665F-2CD0-47FC-B7DB-DF214C400467}" destId="{307F5FE4-2E86-4EF7-AE93-4A77194B1B36}" srcOrd="5" destOrd="0" presId="urn:microsoft.com/office/officeart/2009/3/layout/StepUpProcess"/>
    <dgm:cxn modelId="{FAC2CB9F-BE6E-463B-A7F0-47B985F418D7}" type="presParOf" srcId="{307F5FE4-2E86-4EF7-AE93-4A77194B1B36}" destId="{8B5EA2B5-EC8B-40B4-B3ED-1BEB03A99161}" srcOrd="0" destOrd="0" presId="urn:microsoft.com/office/officeart/2009/3/layout/StepUpProcess"/>
    <dgm:cxn modelId="{D6F15BD2-6472-484C-9C84-F9E73B891F20}" type="presParOf" srcId="{53D7665F-2CD0-47FC-B7DB-DF214C400467}" destId="{4550F512-76C1-4EFF-9960-CF2083553371}" srcOrd="6" destOrd="0" presId="urn:microsoft.com/office/officeart/2009/3/layout/StepUpProcess"/>
    <dgm:cxn modelId="{44ACAE8C-37B8-4604-B132-8CBA40FA088A}" type="presParOf" srcId="{4550F512-76C1-4EFF-9960-CF2083553371}" destId="{4B24D3A0-5720-40B2-AD39-028512533101}" srcOrd="0" destOrd="0" presId="urn:microsoft.com/office/officeart/2009/3/layout/StepUpProcess"/>
    <dgm:cxn modelId="{CCFB96DA-1DF7-4A9C-92C2-22195D8197D4}" type="presParOf" srcId="{4550F512-76C1-4EFF-9960-CF2083553371}" destId="{96925186-9958-45BF-8BF7-2F939ECB5540}" srcOrd="1" destOrd="0" presId="urn:microsoft.com/office/officeart/2009/3/layout/StepUpProcess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ACD248-0990-4271-84F4-62B6896F16CF}">
      <dsp:nvSpPr>
        <dsp:cNvPr id="0" name=""/>
        <dsp:cNvSpPr/>
      </dsp:nvSpPr>
      <dsp:spPr>
        <a:xfrm rot="5400000">
          <a:off x="521460" y="2795200"/>
          <a:ext cx="1552467" cy="2583271"/>
        </a:xfrm>
        <a:prstGeom prst="corner">
          <a:avLst>
            <a:gd name="adj1" fmla="val 16120"/>
            <a:gd name="adj2" fmla="val 1611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FFDF6E-C999-4F76-B6E0-E804BBD7F3BC}">
      <dsp:nvSpPr>
        <dsp:cNvPr id="0" name=""/>
        <dsp:cNvSpPr/>
      </dsp:nvSpPr>
      <dsp:spPr>
        <a:xfrm>
          <a:off x="262314" y="3567042"/>
          <a:ext cx="2332192" cy="2044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ctr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Times New Roman" panose="02020603050405020304" pitchFamily="18" charset="0"/>
              <a:cs typeface="Times New Roman" panose="02020603050405020304" pitchFamily="18" charset="0"/>
            </a:rPr>
            <a:t>Bowlby’s Attachment Theory emphasizes the emotional bond between children and caregivers.</a:t>
          </a:r>
          <a:endParaRPr lang="en-US" sz="1400" b="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62314" y="3567042"/>
        <a:ext cx="2332192" cy="2044303"/>
      </dsp:txXfrm>
    </dsp:sp>
    <dsp:sp modelId="{4F5EB20C-CAC2-4D9A-8481-E9612D977754}">
      <dsp:nvSpPr>
        <dsp:cNvPr id="0" name=""/>
        <dsp:cNvSpPr/>
      </dsp:nvSpPr>
      <dsp:spPr>
        <a:xfrm>
          <a:off x="2154470" y="2605017"/>
          <a:ext cx="440036" cy="440036"/>
        </a:xfrm>
        <a:prstGeom prst="triangle">
          <a:avLst>
            <a:gd name="adj" fmla="val 10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1B213D-38A2-4974-AADF-6F3D2CA6F2DC}">
      <dsp:nvSpPr>
        <dsp:cNvPr id="0" name=""/>
        <dsp:cNvSpPr/>
      </dsp:nvSpPr>
      <dsp:spPr>
        <a:xfrm rot="5400000">
          <a:off x="3376518" y="2088713"/>
          <a:ext cx="1552467" cy="2583271"/>
        </a:xfrm>
        <a:prstGeom prst="corner">
          <a:avLst>
            <a:gd name="adj1" fmla="val 16120"/>
            <a:gd name="adj2" fmla="val 1611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5E209D-DD36-42C3-AD91-70D8A1D8F971}">
      <dsp:nvSpPr>
        <dsp:cNvPr id="0" name=""/>
        <dsp:cNvSpPr/>
      </dsp:nvSpPr>
      <dsp:spPr>
        <a:xfrm>
          <a:off x="3117373" y="2860555"/>
          <a:ext cx="2332192" cy="2044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Attachment styles (secure, anxious, avoidant, disorganized) affect emotional development and relationships (Robledo et al. 2022).</a:t>
          </a:r>
        </a:p>
      </dsp:txBody>
      <dsp:txXfrm>
        <a:off x="3117373" y="2860555"/>
        <a:ext cx="2332192" cy="2044303"/>
      </dsp:txXfrm>
    </dsp:sp>
    <dsp:sp modelId="{87DC6584-FDCA-4CFA-9191-27B1D96A9237}">
      <dsp:nvSpPr>
        <dsp:cNvPr id="0" name=""/>
        <dsp:cNvSpPr/>
      </dsp:nvSpPr>
      <dsp:spPr>
        <a:xfrm>
          <a:off x="5009529" y="1898530"/>
          <a:ext cx="440036" cy="440036"/>
        </a:xfrm>
        <a:prstGeom prst="triangle">
          <a:avLst>
            <a:gd name="adj" fmla="val 1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4632F4-8A99-4C82-96E0-F3737B1F7204}">
      <dsp:nvSpPr>
        <dsp:cNvPr id="0" name=""/>
        <dsp:cNvSpPr/>
      </dsp:nvSpPr>
      <dsp:spPr>
        <a:xfrm rot="5400000">
          <a:off x="6231577" y="1382226"/>
          <a:ext cx="1552467" cy="2583271"/>
        </a:xfrm>
        <a:prstGeom prst="corner">
          <a:avLst>
            <a:gd name="adj1" fmla="val 16120"/>
            <a:gd name="adj2" fmla="val 1611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F14CF4-94E7-4C95-8DAC-F94BC557B81A}">
      <dsp:nvSpPr>
        <dsp:cNvPr id="0" name=""/>
        <dsp:cNvSpPr/>
      </dsp:nvSpPr>
      <dsp:spPr>
        <a:xfrm>
          <a:off x="5972432" y="2154068"/>
          <a:ext cx="2332192" cy="2044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theory highlights a critical attachment period, primarily in the first two years.</a:t>
          </a:r>
        </a:p>
      </dsp:txBody>
      <dsp:txXfrm>
        <a:off x="5972432" y="2154068"/>
        <a:ext cx="2332192" cy="2044303"/>
      </dsp:txXfrm>
    </dsp:sp>
    <dsp:sp modelId="{049E0037-5340-4E40-AEFB-CC0C98B31139}">
      <dsp:nvSpPr>
        <dsp:cNvPr id="0" name=""/>
        <dsp:cNvSpPr/>
      </dsp:nvSpPr>
      <dsp:spPr>
        <a:xfrm>
          <a:off x="7864588" y="1192043"/>
          <a:ext cx="440036" cy="440036"/>
        </a:xfrm>
        <a:prstGeom prst="triangle">
          <a:avLst>
            <a:gd name="adj" fmla="val 1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2036A7-6DBF-4A5C-A80F-33FC328752DA}">
      <dsp:nvSpPr>
        <dsp:cNvPr id="0" name=""/>
        <dsp:cNvSpPr/>
      </dsp:nvSpPr>
      <dsp:spPr>
        <a:xfrm rot="5400000">
          <a:off x="9086636" y="675739"/>
          <a:ext cx="1552467" cy="2583271"/>
        </a:xfrm>
        <a:prstGeom prst="corner">
          <a:avLst>
            <a:gd name="adj1" fmla="val 16120"/>
            <a:gd name="adj2" fmla="val 1611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263A31-D0D2-47B5-B38D-D2761C879719}">
      <dsp:nvSpPr>
        <dsp:cNvPr id="0" name=""/>
        <dsp:cNvSpPr/>
      </dsp:nvSpPr>
      <dsp:spPr>
        <a:xfrm>
          <a:off x="8827490" y="1447581"/>
          <a:ext cx="2332192" cy="2044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 secure base helps children explore confidently and build trust in relationships (Clifford 2017).</a:t>
          </a:r>
        </a:p>
      </dsp:txBody>
      <dsp:txXfrm>
        <a:off x="8827490" y="1447581"/>
        <a:ext cx="2332192" cy="2044303"/>
      </dsp:txXfrm>
    </dsp:sp>
    <dsp:sp modelId="{81F2DCCC-B343-4673-A5B7-B0051F58CBF0}">
      <dsp:nvSpPr>
        <dsp:cNvPr id="0" name=""/>
        <dsp:cNvSpPr/>
      </dsp:nvSpPr>
      <dsp:spPr>
        <a:xfrm>
          <a:off x="10719646" y="485556"/>
          <a:ext cx="440036" cy="440036"/>
        </a:xfrm>
        <a:prstGeom prst="triangle">
          <a:avLst>
            <a:gd name="adj" fmla="val 10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C5C4C7-D70D-4D48-A804-A14C600B7BC1}">
      <dsp:nvSpPr>
        <dsp:cNvPr id="0" name=""/>
        <dsp:cNvSpPr/>
      </dsp:nvSpPr>
      <dsp:spPr>
        <a:xfrm rot="5400000">
          <a:off x="11941695" y="-30747"/>
          <a:ext cx="1552467" cy="2583271"/>
        </a:xfrm>
        <a:prstGeom prst="corner">
          <a:avLst>
            <a:gd name="adj1" fmla="val 16120"/>
            <a:gd name="adj2" fmla="val 1611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4A4AD3-1A4D-4A19-B895-26946B77E0D3}">
      <dsp:nvSpPr>
        <dsp:cNvPr id="0" name=""/>
        <dsp:cNvSpPr/>
      </dsp:nvSpPr>
      <dsp:spPr>
        <a:xfrm>
          <a:off x="11682549" y="741094"/>
          <a:ext cx="2332192" cy="2044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Secure attachment supports emotional regulation, social skills, and coping abilities.</a:t>
          </a:r>
        </a:p>
      </dsp:txBody>
      <dsp:txXfrm>
        <a:off x="11682549" y="741094"/>
        <a:ext cx="2332192" cy="20443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187576-9206-49C9-9421-7D47EF91461E}">
      <dsp:nvSpPr>
        <dsp:cNvPr id="0" name=""/>
        <dsp:cNvSpPr/>
      </dsp:nvSpPr>
      <dsp:spPr>
        <a:xfrm rot="5400000">
          <a:off x="624799" y="2354622"/>
          <a:ext cx="1853455" cy="3084108"/>
        </a:xfrm>
        <a:prstGeom prst="corner">
          <a:avLst>
            <a:gd name="adj1" fmla="val 16120"/>
            <a:gd name="adj2" fmla="val 1611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257787-EEF1-4311-A4C1-0018E925F961}">
      <dsp:nvSpPr>
        <dsp:cNvPr id="0" name=""/>
        <dsp:cNvSpPr/>
      </dsp:nvSpPr>
      <dsp:spPr>
        <a:xfrm>
          <a:off x="315411" y="3276106"/>
          <a:ext cx="2784350" cy="24406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000" kern="1200">
              <a:latin typeface="Times New Roman" panose="02020603050405020304" pitchFamily="18" charset="0"/>
              <a:cs typeface="Times New Roman" panose="02020603050405020304" pitchFamily="18" charset="0"/>
            </a:rPr>
            <a:t>Attachment theory explains how early caregiving shapes emotional and social development.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15411" y="3276106"/>
        <a:ext cx="2784350" cy="2440646"/>
      </dsp:txXfrm>
    </dsp:sp>
    <dsp:sp modelId="{1DFB4B77-5D4B-493F-9580-43BF531C3E66}">
      <dsp:nvSpPr>
        <dsp:cNvPr id="0" name=""/>
        <dsp:cNvSpPr/>
      </dsp:nvSpPr>
      <dsp:spPr>
        <a:xfrm>
          <a:off x="2574412" y="2127566"/>
          <a:ext cx="525349" cy="525349"/>
        </a:xfrm>
        <a:prstGeom prst="triangle">
          <a:avLst>
            <a:gd name="adj" fmla="val 10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1F83DF-E6E1-4AE2-967E-38BF11914D93}">
      <dsp:nvSpPr>
        <dsp:cNvPr id="0" name=""/>
        <dsp:cNvSpPr/>
      </dsp:nvSpPr>
      <dsp:spPr>
        <a:xfrm rot="5400000">
          <a:off x="4033387" y="1511163"/>
          <a:ext cx="1853455" cy="3084108"/>
        </a:xfrm>
        <a:prstGeom prst="corner">
          <a:avLst>
            <a:gd name="adj1" fmla="val 16120"/>
            <a:gd name="adj2" fmla="val 1611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230C15-0026-4750-92A8-F01155622E07}">
      <dsp:nvSpPr>
        <dsp:cNvPr id="0" name=""/>
        <dsp:cNvSpPr/>
      </dsp:nvSpPr>
      <dsp:spPr>
        <a:xfrm>
          <a:off x="3723999" y="2432647"/>
          <a:ext cx="2784350" cy="24406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Insecure attachment can cause anxiety, withdrawal, and social difficulties, as seen in Amira.</a:t>
          </a:r>
        </a:p>
      </dsp:txBody>
      <dsp:txXfrm>
        <a:off x="3723999" y="2432647"/>
        <a:ext cx="2784350" cy="2440646"/>
      </dsp:txXfrm>
    </dsp:sp>
    <dsp:sp modelId="{DB8A0293-0803-49F2-85DD-2998FF993F31}">
      <dsp:nvSpPr>
        <dsp:cNvPr id="0" name=""/>
        <dsp:cNvSpPr/>
      </dsp:nvSpPr>
      <dsp:spPr>
        <a:xfrm>
          <a:off x="5983001" y="1284108"/>
          <a:ext cx="525349" cy="525349"/>
        </a:xfrm>
        <a:prstGeom prst="triangle">
          <a:avLst>
            <a:gd name="adj" fmla="val 1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2A8245-D267-4C60-A49A-F671AD59D83C}">
      <dsp:nvSpPr>
        <dsp:cNvPr id="0" name=""/>
        <dsp:cNvSpPr/>
      </dsp:nvSpPr>
      <dsp:spPr>
        <a:xfrm rot="5400000">
          <a:off x="7441976" y="667704"/>
          <a:ext cx="1853455" cy="3084108"/>
        </a:xfrm>
        <a:prstGeom prst="corner">
          <a:avLst>
            <a:gd name="adj1" fmla="val 16120"/>
            <a:gd name="adj2" fmla="val 1611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A88CAE-1AD9-4384-856F-8D631F031D01}">
      <dsp:nvSpPr>
        <dsp:cNvPr id="0" name=""/>
        <dsp:cNvSpPr/>
      </dsp:nvSpPr>
      <dsp:spPr>
        <a:xfrm>
          <a:off x="7132588" y="1589188"/>
          <a:ext cx="2784350" cy="24406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theory emphasizes the impact of early relationships on </a:t>
          </a:r>
          <a:r>
            <a:rPr lang="en-US" sz="20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behaviour</a:t>
          </a: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and emotional needs(Wilson-Ali, Barratt-Pugh &amp; </a:t>
          </a:r>
          <a:r>
            <a:rPr lang="en-US" sz="20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Knaus</a:t>
          </a: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2019).</a:t>
          </a:r>
        </a:p>
      </dsp:txBody>
      <dsp:txXfrm>
        <a:off x="7132588" y="1589188"/>
        <a:ext cx="2784350" cy="2440646"/>
      </dsp:txXfrm>
    </dsp:sp>
    <dsp:sp modelId="{B3E94CE1-A6AA-43C1-94B2-10D95A88D5B7}">
      <dsp:nvSpPr>
        <dsp:cNvPr id="0" name=""/>
        <dsp:cNvSpPr/>
      </dsp:nvSpPr>
      <dsp:spPr>
        <a:xfrm>
          <a:off x="9391589" y="440649"/>
          <a:ext cx="525349" cy="525349"/>
        </a:xfrm>
        <a:prstGeom prst="triangle">
          <a:avLst>
            <a:gd name="adj" fmla="val 1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E56CDB-6C49-452A-A4E5-02C31C0BA25A}">
      <dsp:nvSpPr>
        <dsp:cNvPr id="0" name=""/>
        <dsp:cNvSpPr/>
      </dsp:nvSpPr>
      <dsp:spPr>
        <a:xfrm rot="5400000">
          <a:off x="10850564" y="-175753"/>
          <a:ext cx="1853455" cy="3084108"/>
        </a:xfrm>
        <a:prstGeom prst="corner">
          <a:avLst>
            <a:gd name="adj1" fmla="val 16120"/>
            <a:gd name="adj2" fmla="val 1611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FE8C6A-BC7A-4CBC-AD5E-48F5BE83DE46}">
      <dsp:nvSpPr>
        <dsp:cNvPr id="0" name=""/>
        <dsp:cNvSpPr/>
      </dsp:nvSpPr>
      <dsp:spPr>
        <a:xfrm>
          <a:off x="10541176" y="745730"/>
          <a:ext cx="2784350" cy="24406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Applying this theory helps develop strategies to promote secure attachment and social engagement.</a:t>
          </a:r>
        </a:p>
      </dsp:txBody>
      <dsp:txXfrm>
        <a:off x="10541176" y="745730"/>
        <a:ext cx="2784350" cy="244064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1154CF-2D19-4089-A6D8-E7D4B9FFB5D9}">
      <dsp:nvSpPr>
        <dsp:cNvPr id="0" name=""/>
        <dsp:cNvSpPr/>
      </dsp:nvSpPr>
      <dsp:spPr>
        <a:xfrm>
          <a:off x="0" y="1988820"/>
          <a:ext cx="13639800" cy="2651760"/>
        </a:xfrm>
        <a:prstGeom prst="notchedRightArrow">
          <a:avLst/>
        </a:prstGeom>
        <a:solidFill>
          <a:schemeClr val="dk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A536E9-7AF6-4CD6-948C-14807683FB55}">
      <dsp:nvSpPr>
        <dsp:cNvPr id="0" name=""/>
        <dsp:cNvSpPr/>
      </dsp:nvSpPr>
      <dsp:spPr>
        <a:xfrm>
          <a:off x="5394" y="0"/>
          <a:ext cx="2358659" cy="2651760"/>
        </a:xfrm>
        <a:prstGeom prst="rect">
          <a:avLst/>
        </a:prstGeom>
        <a:solidFill>
          <a:schemeClr val="bg2">
            <a:lumMod val="9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13792" rIns="113792" bIns="113792" numCol="1" spcCol="1270" anchor="b" anchorCtr="0">
          <a:noAutofit/>
        </a:bodyPr>
        <a:lstStyle/>
        <a:p>
          <a:pPr marL="0" lvl="0" indent="0" algn="ctr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Consistent Caregiving</a:t>
          </a:r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: Provide a predictable routine to enhance Amira’s sense of security.</a:t>
          </a:r>
        </a:p>
      </dsp:txBody>
      <dsp:txXfrm>
        <a:off x="5394" y="0"/>
        <a:ext cx="2358659" cy="2651760"/>
      </dsp:txXfrm>
    </dsp:sp>
    <dsp:sp modelId="{7CD59C58-9561-4952-946F-7DCF271292E3}">
      <dsp:nvSpPr>
        <dsp:cNvPr id="0" name=""/>
        <dsp:cNvSpPr/>
      </dsp:nvSpPr>
      <dsp:spPr>
        <a:xfrm>
          <a:off x="853254" y="2983230"/>
          <a:ext cx="662940" cy="66294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40FED4-A330-402A-9D69-967640B47E1C}">
      <dsp:nvSpPr>
        <dsp:cNvPr id="0" name=""/>
        <dsp:cNvSpPr/>
      </dsp:nvSpPr>
      <dsp:spPr>
        <a:xfrm>
          <a:off x="2481987" y="3977640"/>
          <a:ext cx="2358659" cy="2651760"/>
        </a:xfrm>
        <a:prstGeom prst="rect">
          <a:avLst/>
        </a:prstGeom>
        <a:solidFill>
          <a:schemeClr val="accent4">
            <a:lumMod val="20000"/>
            <a:lumOff val="8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13792" rIns="113792" bIns="113792" numCol="1" spcCol="1270" anchor="t" anchorCtr="0">
          <a:noAutofit/>
        </a:bodyPr>
        <a:lstStyle/>
        <a:p>
          <a:pPr marL="0" lvl="0" indent="0" algn="ctr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Safe Separation Practices</a:t>
          </a:r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: Use transitional objects or routines to ease Amira’s transition into the nursery.</a:t>
          </a:r>
        </a:p>
      </dsp:txBody>
      <dsp:txXfrm>
        <a:off x="2481987" y="3977640"/>
        <a:ext cx="2358659" cy="2651760"/>
      </dsp:txXfrm>
    </dsp:sp>
    <dsp:sp modelId="{A802121F-0075-473B-8EE5-74C32E1268AA}">
      <dsp:nvSpPr>
        <dsp:cNvPr id="0" name=""/>
        <dsp:cNvSpPr/>
      </dsp:nvSpPr>
      <dsp:spPr>
        <a:xfrm>
          <a:off x="3329847" y="2983230"/>
          <a:ext cx="662940" cy="66294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4CCDAD-CAAE-4AF0-AEB7-68A9C4E7F230}">
      <dsp:nvSpPr>
        <dsp:cNvPr id="0" name=""/>
        <dsp:cNvSpPr/>
      </dsp:nvSpPr>
      <dsp:spPr>
        <a:xfrm>
          <a:off x="4958580" y="0"/>
          <a:ext cx="2358659" cy="2651760"/>
        </a:xfrm>
        <a:prstGeom prst="rect">
          <a:avLst/>
        </a:prstGeom>
        <a:solidFill>
          <a:schemeClr val="accent5">
            <a:lumMod val="20000"/>
            <a:lumOff val="8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13792" rIns="113792" bIns="113792" numCol="1" spcCol="1270" anchor="b" anchorCtr="0">
          <a:noAutofit/>
        </a:bodyPr>
        <a:lstStyle/>
        <a:p>
          <a:pPr marL="0" lvl="0" indent="0" algn="ctr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Interactive Play</a:t>
          </a:r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: Engage in one-on-one play to build trust, communication, and a secure attachment.</a:t>
          </a:r>
        </a:p>
      </dsp:txBody>
      <dsp:txXfrm>
        <a:off x="4958580" y="0"/>
        <a:ext cx="2358659" cy="2651760"/>
      </dsp:txXfrm>
    </dsp:sp>
    <dsp:sp modelId="{75898391-3F4C-4051-B560-7E904CC2D141}">
      <dsp:nvSpPr>
        <dsp:cNvPr id="0" name=""/>
        <dsp:cNvSpPr/>
      </dsp:nvSpPr>
      <dsp:spPr>
        <a:xfrm>
          <a:off x="5806440" y="2983230"/>
          <a:ext cx="662940" cy="66294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304655-C534-4440-BFBA-93E6122CEAF3}">
      <dsp:nvSpPr>
        <dsp:cNvPr id="0" name=""/>
        <dsp:cNvSpPr/>
      </dsp:nvSpPr>
      <dsp:spPr>
        <a:xfrm>
          <a:off x="7435172" y="3977640"/>
          <a:ext cx="2358659" cy="2651760"/>
        </a:xfrm>
        <a:prstGeom prst="rect">
          <a:avLst/>
        </a:prstGeom>
        <a:solidFill>
          <a:schemeClr val="accent6">
            <a:lumMod val="20000"/>
            <a:lumOff val="8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13792" rIns="113792" bIns="113792" numCol="1" spcCol="1270" anchor="t" anchorCtr="0">
          <a:noAutofit/>
        </a:bodyPr>
        <a:lstStyle/>
        <a:p>
          <a:pPr marL="0" lvl="0" indent="0" algn="ctr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Parental Involvement</a:t>
          </a:r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: Collaborate with Amira’s </a:t>
          </a:r>
          <a:r>
            <a:rPr lang="en-US" sz="16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carers</a:t>
          </a:r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to maintain attachment consistency between home and nursery(</a:t>
          </a:r>
          <a:r>
            <a:rPr lang="en-US" sz="16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Bosmans</a:t>
          </a:r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et al. 2022).</a:t>
          </a:r>
        </a:p>
      </dsp:txBody>
      <dsp:txXfrm>
        <a:off x="7435172" y="3977640"/>
        <a:ext cx="2358659" cy="2651760"/>
      </dsp:txXfrm>
    </dsp:sp>
    <dsp:sp modelId="{F0B954F8-1AB7-40FD-9D2F-F89DA6A97589}">
      <dsp:nvSpPr>
        <dsp:cNvPr id="0" name=""/>
        <dsp:cNvSpPr/>
      </dsp:nvSpPr>
      <dsp:spPr>
        <a:xfrm>
          <a:off x="8283032" y="2983230"/>
          <a:ext cx="662940" cy="66294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E4B291-9C8C-4A48-B7A1-A3C1212EBAB2}">
      <dsp:nvSpPr>
        <dsp:cNvPr id="0" name=""/>
        <dsp:cNvSpPr/>
      </dsp:nvSpPr>
      <dsp:spPr>
        <a:xfrm>
          <a:off x="9911765" y="0"/>
          <a:ext cx="2358659" cy="2651760"/>
        </a:xfrm>
        <a:prstGeom prst="rect">
          <a:avLst/>
        </a:prstGeom>
        <a:solidFill>
          <a:srgbClr val="FFFFCC"/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13792" rIns="113792" bIns="113792" numCol="1" spcCol="1270" anchor="b" anchorCtr="0">
          <a:noAutofit/>
        </a:bodyPr>
        <a:lstStyle/>
        <a:p>
          <a:pPr marL="0" lvl="0" indent="0" algn="ctr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Nurturing Environment</a:t>
          </a:r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: Create a supportive setting that promotes emotional security and social engagement.</a:t>
          </a:r>
        </a:p>
      </dsp:txBody>
      <dsp:txXfrm>
        <a:off x="9911765" y="0"/>
        <a:ext cx="2358659" cy="2651760"/>
      </dsp:txXfrm>
    </dsp:sp>
    <dsp:sp modelId="{34407B26-1EF3-4895-9DB7-8668CC86760F}">
      <dsp:nvSpPr>
        <dsp:cNvPr id="0" name=""/>
        <dsp:cNvSpPr/>
      </dsp:nvSpPr>
      <dsp:spPr>
        <a:xfrm>
          <a:off x="10759625" y="2983230"/>
          <a:ext cx="662940" cy="66294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0DDC7C-B181-4718-A6CC-2039C6681E5B}">
      <dsp:nvSpPr>
        <dsp:cNvPr id="0" name=""/>
        <dsp:cNvSpPr/>
      </dsp:nvSpPr>
      <dsp:spPr>
        <a:xfrm rot="5400000">
          <a:off x="746391" y="2083664"/>
          <a:ext cx="2014826" cy="3352626"/>
        </a:xfrm>
        <a:prstGeom prst="corner">
          <a:avLst>
            <a:gd name="adj1" fmla="val 16120"/>
            <a:gd name="adj2" fmla="val 1611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726C4C-EDCA-4151-B91B-F4A2901F13F5}">
      <dsp:nvSpPr>
        <dsp:cNvPr id="0" name=""/>
        <dsp:cNvSpPr/>
      </dsp:nvSpPr>
      <dsp:spPr>
        <a:xfrm>
          <a:off x="410066" y="3085377"/>
          <a:ext cx="3026769" cy="2653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Biological factors: </a:t>
          </a:r>
          <a:r>
            <a:rPr lang="en-US" sz="18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genetic factors may influence the attachment system: Amira is more susceptible to acquiring anxiety because of biological factors (</a:t>
          </a:r>
          <a:r>
            <a:rPr lang="en-US" sz="1800" b="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Steinbeis</a:t>
          </a:r>
          <a:r>
            <a:rPr lang="en-US" sz="18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et al. 2017).</a:t>
          </a:r>
        </a:p>
      </dsp:txBody>
      <dsp:txXfrm>
        <a:off x="410066" y="3085377"/>
        <a:ext cx="3026769" cy="2653141"/>
      </dsp:txXfrm>
    </dsp:sp>
    <dsp:sp modelId="{61B9FA66-7FEB-4D9C-BB44-2B7F470CAB92}">
      <dsp:nvSpPr>
        <dsp:cNvPr id="0" name=""/>
        <dsp:cNvSpPr/>
      </dsp:nvSpPr>
      <dsp:spPr>
        <a:xfrm>
          <a:off x="2865747" y="1836840"/>
          <a:ext cx="571088" cy="571088"/>
        </a:xfrm>
        <a:prstGeom prst="triangle">
          <a:avLst>
            <a:gd name="adj" fmla="val 10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035DB0-5638-469B-B904-8D6932DD8FB6}">
      <dsp:nvSpPr>
        <dsp:cNvPr id="0" name=""/>
        <dsp:cNvSpPr/>
      </dsp:nvSpPr>
      <dsp:spPr>
        <a:xfrm rot="5400000">
          <a:off x="4451748" y="1166770"/>
          <a:ext cx="2014826" cy="3352626"/>
        </a:xfrm>
        <a:prstGeom prst="corner">
          <a:avLst>
            <a:gd name="adj1" fmla="val 16120"/>
            <a:gd name="adj2" fmla="val 1611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7FA3A4-6C3C-43B2-AC9C-870C00978CDD}">
      <dsp:nvSpPr>
        <dsp:cNvPr id="0" name=""/>
        <dsp:cNvSpPr/>
      </dsp:nvSpPr>
      <dsp:spPr>
        <a:xfrm>
          <a:off x="4115424" y="2168483"/>
          <a:ext cx="3026769" cy="2653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Environmental: </a:t>
          </a:r>
          <a:r>
            <a:rPr lang="en-US" sz="18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early caregiving environment that Amira was raised in is also a major factor that has contributed to her emotional and social development.</a:t>
          </a:r>
        </a:p>
      </dsp:txBody>
      <dsp:txXfrm>
        <a:off x="4115424" y="2168483"/>
        <a:ext cx="3026769" cy="2653141"/>
      </dsp:txXfrm>
    </dsp:sp>
    <dsp:sp modelId="{8679FF80-9F94-4A66-BF1D-7A073CA03FCC}">
      <dsp:nvSpPr>
        <dsp:cNvPr id="0" name=""/>
        <dsp:cNvSpPr/>
      </dsp:nvSpPr>
      <dsp:spPr>
        <a:xfrm>
          <a:off x="6571105" y="919946"/>
          <a:ext cx="571088" cy="571088"/>
        </a:xfrm>
        <a:prstGeom prst="triangle">
          <a:avLst>
            <a:gd name="adj" fmla="val 1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B03F05-A71E-41CC-9499-DBFB7AC67F66}">
      <dsp:nvSpPr>
        <dsp:cNvPr id="0" name=""/>
        <dsp:cNvSpPr/>
      </dsp:nvSpPr>
      <dsp:spPr>
        <a:xfrm rot="5400000">
          <a:off x="8157106" y="249875"/>
          <a:ext cx="2014826" cy="3352626"/>
        </a:xfrm>
        <a:prstGeom prst="corner">
          <a:avLst>
            <a:gd name="adj1" fmla="val 16120"/>
            <a:gd name="adj2" fmla="val 1611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3FA71D-2B6B-466D-BC99-B4097A7550A9}">
      <dsp:nvSpPr>
        <dsp:cNvPr id="0" name=""/>
        <dsp:cNvSpPr/>
      </dsp:nvSpPr>
      <dsp:spPr>
        <a:xfrm>
          <a:off x="7820781" y="1251588"/>
          <a:ext cx="3026769" cy="2653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Nature: </a:t>
          </a:r>
          <a:r>
            <a:rPr lang="en-US" sz="18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Amira could react to stress and attachment due to biological variables such as temper and genetic disposition (Barlow 2019).</a:t>
          </a:r>
        </a:p>
      </dsp:txBody>
      <dsp:txXfrm>
        <a:off x="7820781" y="1251588"/>
        <a:ext cx="3026769" cy="2653141"/>
      </dsp:txXfrm>
    </dsp:sp>
    <dsp:sp modelId="{498E8AB5-201E-4409-9586-FE2D57039886}">
      <dsp:nvSpPr>
        <dsp:cNvPr id="0" name=""/>
        <dsp:cNvSpPr/>
      </dsp:nvSpPr>
      <dsp:spPr>
        <a:xfrm>
          <a:off x="10276462" y="3051"/>
          <a:ext cx="571088" cy="571088"/>
        </a:xfrm>
        <a:prstGeom prst="triangle">
          <a:avLst>
            <a:gd name="adj" fmla="val 1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24D3A0-5720-40B2-AD39-028512533101}">
      <dsp:nvSpPr>
        <dsp:cNvPr id="0" name=""/>
        <dsp:cNvSpPr/>
      </dsp:nvSpPr>
      <dsp:spPr>
        <a:xfrm rot="5400000">
          <a:off x="11862463" y="-667018"/>
          <a:ext cx="2014826" cy="3352626"/>
        </a:xfrm>
        <a:prstGeom prst="corner">
          <a:avLst>
            <a:gd name="adj1" fmla="val 16120"/>
            <a:gd name="adj2" fmla="val 1611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925186-9958-45BF-8BF7-2F939ECB5540}">
      <dsp:nvSpPr>
        <dsp:cNvPr id="0" name=""/>
        <dsp:cNvSpPr/>
      </dsp:nvSpPr>
      <dsp:spPr>
        <a:xfrm>
          <a:off x="11526138" y="334694"/>
          <a:ext cx="3026769" cy="2653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Nurture: </a:t>
          </a:r>
          <a:r>
            <a:rPr lang="en-US" sz="18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As a result of constant positive care giving, Amira is able to develop positive attachment and emotion control.</a:t>
          </a:r>
        </a:p>
      </dsp:txBody>
      <dsp:txXfrm>
        <a:off x="11526138" y="334694"/>
        <a:ext cx="3026769" cy="26531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StepUpProcess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b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b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xmlns:r="http://schemas.openxmlformats.org/officeDocument/2006/relationships" rot="90" type="corner" r:blip="">
                <dgm:adjLst>
                  <dgm:adj idx="1" val="0.1612"/>
                  <dgm:adj idx="2" val="0.1611"/>
                </dgm:adjLst>
              </dgm:shape>
            </dgm:if>
            <dgm:else name="Name8">
              <dgm:shape xmlns:r="http://schemas.openxmlformats.org/officeDocument/2006/relationships" rot="180" type="corner" r:blip="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xmlns:r="http://schemas.openxmlformats.org/officeDocument/2006/relationships" type="triangle" r:blip="">
                    <dgm:adjLst>
                      <dgm:adj idx="1" val="1"/>
                    </dgm:adjLst>
                  </dgm:shape>
                </dgm:if>
                <dgm:else name="Name13">
                  <dgm:shape xmlns:r="http://schemas.openxmlformats.org/officeDocument/2006/relationships" rot="90" type="triangle" r:blip="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3/layout/StepUpProcess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b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b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xmlns:r="http://schemas.openxmlformats.org/officeDocument/2006/relationships" rot="90" type="corner" r:blip="">
                <dgm:adjLst>
                  <dgm:adj idx="1" val="0.1612"/>
                  <dgm:adj idx="2" val="0.1611"/>
                </dgm:adjLst>
              </dgm:shape>
            </dgm:if>
            <dgm:else name="Name8">
              <dgm:shape xmlns:r="http://schemas.openxmlformats.org/officeDocument/2006/relationships" rot="180" type="corner" r:blip="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xmlns:r="http://schemas.openxmlformats.org/officeDocument/2006/relationships" type="triangle" r:blip="">
                    <dgm:adjLst>
                      <dgm:adj idx="1" val="1"/>
                    </dgm:adjLst>
                  </dgm:shape>
                </dgm:if>
                <dgm:else name="Name13">
                  <dgm:shape xmlns:r="http://schemas.openxmlformats.org/officeDocument/2006/relationships" rot="90" type="triangle" r:blip="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9/3/layout/StepUpProcess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b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b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xmlns:r="http://schemas.openxmlformats.org/officeDocument/2006/relationships" rot="90" type="corner" r:blip="">
                <dgm:adjLst>
                  <dgm:adj idx="1" val="0.1612"/>
                  <dgm:adj idx="2" val="0.1611"/>
                </dgm:adjLst>
              </dgm:shape>
            </dgm:if>
            <dgm:else name="Name8">
              <dgm:shape xmlns:r="http://schemas.openxmlformats.org/officeDocument/2006/relationships" rot="180" type="corner" r:blip="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xmlns:r="http://schemas.openxmlformats.org/officeDocument/2006/relationships" type="triangle" r:blip="">
                    <dgm:adjLst>
                      <dgm:adj idx="1" val="1"/>
                    </dgm:adjLst>
                  </dgm:shape>
                </dgm:if>
                <dgm:else name="Name13">
                  <dgm:shape xmlns:r="http://schemas.openxmlformats.org/officeDocument/2006/relationships" rot="90" type="triangle" r:blip="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.xml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12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diagramColors" Target="../diagrams/colors1.xml"/><Relationship Id="rId5" Type="http://schemas.openxmlformats.org/officeDocument/2006/relationships/image" Target="../media/image4.svg"/><Relationship Id="rId10" Type="http://schemas.openxmlformats.org/officeDocument/2006/relationships/diagramQuickStyle" Target="../diagrams/quickStyle1.xml"/><Relationship Id="rId4" Type="http://schemas.openxmlformats.org/officeDocument/2006/relationships/image" Target="../media/image3.png"/><Relationship Id="rId9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12" Type="http://schemas.microsoft.com/office/2007/relationships/diagramDrawing" Target="../diagrams/drawing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diagramColors" Target="../diagrams/colors2.xml"/><Relationship Id="rId5" Type="http://schemas.openxmlformats.org/officeDocument/2006/relationships/image" Target="../media/image4.svg"/><Relationship Id="rId10" Type="http://schemas.openxmlformats.org/officeDocument/2006/relationships/diagramQuickStyle" Target="../diagrams/quickStyle2.xml"/><Relationship Id="rId4" Type="http://schemas.openxmlformats.org/officeDocument/2006/relationships/image" Target="../media/image3.png"/><Relationship Id="rId9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12" Type="http://schemas.microsoft.com/office/2007/relationships/diagramDrawing" Target="../diagrams/drawing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diagramColors" Target="../diagrams/colors3.xml"/><Relationship Id="rId5" Type="http://schemas.openxmlformats.org/officeDocument/2006/relationships/image" Target="../media/image4.svg"/><Relationship Id="rId10" Type="http://schemas.openxmlformats.org/officeDocument/2006/relationships/diagramQuickStyle" Target="../diagrams/quickStyle3.xml"/><Relationship Id="rId4" Type="http://schemas.openxmlformats.org/officeDocument/2006/relationships/image" Target="../media/image3.png"/><Relationship Id="rId9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4.xml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12" Type="http://schemas.microsoft.com/office/2007/relationships/diagramDrawing" Target="../diagrams/drawing4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diagramColors" Target="../diagrams/colors4.xml"/><Relationship Id="rId5" Type="http://schemas.openxmlformats.org/officeDocument/2006/relationships/image" Target="../media/image4.svg"/><Relationship Id="rId10" Type="http://schemas.openxmlformats.org/officeDocument/2006/relationships/diagramQuickStyle" Target="../diagrams/quickStyle4.xml"/><Relationship Id="rId4" Type="http://schemas.openxmlformats.org/officeDocument/2006/relationships/image" Target="../media/image3.png"/><Relationship Id="rId9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632984" y="2065734"/>
            <a:ext cx="13112360" cy="29420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400" b="1" dirty="0">
                <a:latin typeface="Times New Roman" panose="02020603050405020304" pitchFamily="18" charset="0"/>
                <a:ea typeface="Maven Pro Bold"/>
                <a:cs typeface="Times New Roman" panose="02020603050405020304" pitchFamily="18" charset="0"/>
                <a:sym typeface="Maven Pro Bold"/>
              </a:rPr>
              <a:t>Supporting Early Childhood Development: A Critical Application of Attachment Theory for Amira’s Emotional and Social Growth</a:t>
            </a: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Freeform 3"/>
          <p:cNvSpPr/>
          <p:nvPr/>
        </p:nvSpPr>
        <p:spPr>
          <a:xfrm flipH="1">
            <a:off x="-211950" y="-104775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4114800" y="0"/>
                </a:moveTo>
                <a:lnTo>
                  <a:pt x="0" y="0"/>
                </a:lnTo>
                <a:lnTo>
                  <a:pt x="0" y="4114800"/>
                </a:lnTo>
                <a:lnTo>
                  <a:pt x="4114800" y="4114800"/>
                </a:lnTo>
                <a:lnTo>
                  <a:pt x="411480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flipV="1">
            <a:off x="14297025" y="6296025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4114800"/>
                </a:moveTo>
                <a:lnTo>
                  <a:pt x="4114800" y="4114800"/>
                </a:lnTo>
                <a:lnTo>
                  <a:pt x="4114800" y="0"/>
                </a:lnTo>
                <a:lnTo>
                  <a:pt x="0" y="0"/>
                </a:lnTo>
                <a:lnTo>
                  <a:pt x="0" y="411480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0" y="8039083"/>
            <a:ext cx="516220" cy="2057400"/>
          </a:xfrm>
          <a:custGeom>
            <a:avLst/>
            <a:gdLst/>
            <a:ahLst/>
            <a:cxnLst/>
            <a:rect l="l" t="t" r="r" b="b"/>
            <a:pathLst>
              <a:path w="516220" h="2057400">
                <a:moveTo>
                  <a:pt x="0" y="0"/>
                </a:moveTo>
                <a:lnTo>
                  <a:pt x="516220" y="0"/>
                </a:lnTo>
                <a:lnTo>
                  <a:pt x="516220" y="2057400"/>
                </a:lnTo>
                <a:lnTo>
                  <a:pt x="0" y="20574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7657548" y="293921"/>
            <a:ext cx="516220" cy="2057400"/>
          </a:xfrm>
          <a:custGeom>
            <a:avLst/>
            <a:gdLst/>
            <a:ahLst/>
            <a:cxnLst/>
            <a:rect l="l" t="t" r="r" b="b"/>
            <a:pathLst>
              <a:path w="516220" h="2057400">
                <a:moveTo>
                  <a:pt x="0" y="0"/>
                </a:moveTo>
                <a:lnTo>
                  <a:pt x="516220" y="0"/>
                </a:lnTo>
                <a:lnTo>
                  <a:pt x="516220" y="2057400"/>
                </a:lnTo>
                <a:lnTo>
                  <a:pt x="0" y="20574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1028700" y="9077308"/>
            <a:ext cx="2716317" cy="1358159"/>
          </a:xfrm>
          <a:custGeom>
            <a:avLst/>
            <a:gdLst/>
            <a:ahLst/>
            <a:cxnLst/>
            <a:rect l="l" t="t" r="r" b="b"/>
            <a:pathLst>
              <a:path w="2716317" h="1358159">
                <a:moveTo>
                  <a:pt x="0" y="0"/>
                </a:moveTo>
                <a:lnTo>
                  <a:pt x="2716317" y="0"/>
                </a:lnTo>
                <a:lnTo>
                  <a:pt x="2716317" y="1358159"/>
                </a:lnTo>
                <a:lnTo>
                  <a:pt x="0" y="135815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8" name="TextBox 8"/>
          <p:cNvSpPr txBox="1"/>
          <p:nvPr/>
        </p:nvSpPr>
        <p:spPr>
          <a:xfrm>
            <a:off x="3810000" y="5342915"/>
            <a:ext cx="10864763" cy="25185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Student’s Name:  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Mohammad Junaid</a:t>
            </a:r>
          </a:p>
          <a:p>
            <a:pPr>
              <a:lnSpc>
                <a:spcPct val="150000"/>
              </a:lnSpc>
            </a:pP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Module: 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Psychology in Health and Social Care</a:t>
            </a:r>
          </a:p>
          <a:p>
            <a:pPr>
              <a:lnSpc>
                <a:spcPct val="150000"/>
              </a:lnSpc>
            </a:pP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LCHS4010</a:t>
            </a:r>
          </a:p>
          <a:p>
            <a:pPr>
              <a:lnSpc>
                <a:spcPct val="150000"/>
              </a:lnSpc>
            </a:pP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Assignment Title: 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Assessment 1: Individual Presentation</a:t>
            </a:r>
          </a:p>
        </p:txBody>
      </p:sp>
      <p:sp>
        <p:nvSpPr>
          <p:cNvPr id="9" name="Freeform 9"/>
          <p:cNvSpPr/>
          <p:nvPr/>
        </p:nvSpPr>
        <p:spPr>
          <a:xfrm flipV="1">
            <a:off x="14542983" y="-104775"/>
            <a:ext cx="2716317" cy="1358159"/>
          </a:xfrm>
          <a:custGeom>
            <a:avLst/>
            <a:gdLst/>
            <a:ahLst/>
            <a:cxnLst/>
            <a:rect l="l" t="t" r="r" b="b"/>
            <a:pathLst>
              <a:path w="2716317" h="1358159">
                <a:moveTo>
                  <a:pt x="0" y="1358159"/>
                </a:moveTo>
                <a:lnTo>
                  <a:pt x="2716317" y="1358159"/>
                </a:lnTo>
                <a:lnTo>
                  <a:pt x="2716317" y="0"/>
                </a:lnTo>
                <a:lnTo>
                  <a:pt x="0" y="0"/>
                </a:lnTo>
                <a:lnTo>
                  <a:pt x="0" y="1358159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9746866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819400" y="3543300"/>
            <a:ext cx="12288749" cy="409964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ea typeface="Maven Pro"/>
                <a:cs typeface="Maven Pro"/>
                <a:sym typeface="Maven Pro"/>
              </a:rPr>
              <a:t> Amira is 3 years old and demonstrates anxiety, low communication, and has difficulties playing with others.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ea typeface="Maven Pro"/>
                <a:cs typeface="Maven Pro"/>
                <a:sym typeface="Maven Pro"/>
              </a:rPr>
              <a:t> Such </a:t>
            </a:r>
            <a:r>
              <a:rPr lang="en-US" sz="2000" dirty="0" err="1">
                <a:latin typeface="Times New Roman" panose="02020603050405020304" pitchFamily="18" charset="0"/>
                <a:ea typeface="Maven Pro"/>
                <a:cs typeface="Maven Pro"/>
                <a:sym typeface="Maven Pro"/>
              </a:rPr>
              <a:t>behaviours</a:t>
            </a:r>
            <a:r>
              <a:rPr lang="en-US" sz="2000" dirty="0">
                <a:latin typeface="Times New Roman" panose="02020603050405020304" pitchFamily="18" charset="0"/>
                <a:ea typeface="Maven Pro"/>
                <a:cs typeface="Maven Pro"/>
                <a:sym typeface="Maven Pro"/>
              </a:rPr>
              <a:t> can apply to her emotional and social development as they are an indication of attachment-related problems(</a:t>
            </a:r>
            <a:r>
              <a:rPr lang="en-US" sz="2000" dirty="0" err="1">
                <a:latin typeface="Times New Roman" panose="02020603050405020304" pitchFamily="18" charset="0"/>
                <a:ea typeface="Maven Pro"/>
                <a:cs typeface="Maven Pro"/>
                <a:sym typeface="Maven Pro"/>
              </a:rPr>
              <a:t>Astuti</a:t>
            </a:r>
            <a:r>
              <a:rPr lang="en-US" sz="2000" dirty="0">
                <a:latin typeface="Times New Roman" panose="02020603050405020304" pitchFamily="18" charset="0"/>
                <a:ea typeface="Maven Pro"/>
                <a:cs typeface="Maven Pro"/>
                <a:sym typeface="Maven Pro"/>
              </a:rPr>
              <a:t> &amp; </a:t>
            </a:r>
            <a:r>
              <a:rPr lang="en-US" sz="2000" dirty="0" err="1">
                <a:latin typeface="Times New Roman" panose="02020603050405020304" pitchFamily="18" charset="0"/>
                <a:ea typeface="Maven Pro"/>
                <a:cs typeface="Maven Pro"/>
                <a:sym typeface="Maven Pro"/>
              </a:rPr>
              <a:t>Nurjannah</a:t>
            </a:r>
            <a:r>
              <a:rPr lang="en-US" sz="2000" dirty="0">
                <a:latin typeface="Times New Roman" panose="02020603050405020304" pitchFamily="18" charset="0"/>
                <a:ea typeface="Maven Pro"/>
                <a:cs typeface="Maven Pro"/>
                <a:sym typeface="Maven Pro"/>
              </a:rPr>
              <a:t> 2024).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ea typeface="Maven Pro"/>
                <a:cs typeface="Maven Pro"/>
                <a:sym typeface="Maven Pro"/>
              </a:rPr>
              <a:t> The Attachment Theory developed by Bowlby will help understand the reasons why she developed anxiety and withdrawal.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ea typeface="Maven Pro"/>
                <a:cs typeface="Maven Pro"/>
                <a:sym typeface="Maven Pro"/>
              </a:rPr>
              <a:t> This theory assists in the perception of the way in which early caregiving influences her present </a:t>
            </a:r>
            <a:r>
              <a:rPr lang="en-US" sz="2000" dirty="0" err="1">
                <a:latin typeface="Times New Roman" panose="02020603050405020304" pitchFamily="18" charset="0"/>
                <a:ea typeface="Maven Pro"/>
                <a:cs typeface="Maven Pro"/>
                <a:sym typeface="Maven Pro"/>
              </a:rPr>
              <a:t>behaviour</a:t>
            </a:r>
            <a:r>
              <a:rPr lang="en-US" sz="2000" dirty="0">
                <a:latin typeface="Times New Roman" panose="02020603050405020304" pitchFamily="18" charset="0"/>
                <a:ea typeface="Maven Pro"/>
                <a:cs typeface="Maven Pro"/>
                <a:sym typeface="Maven Pro"/>
              </a:rPr>
              <a:t>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ea typeface="Maven Pro"/>
                <a:cs typeface="Maven Pro"/>
                <a:sym typeface="Maven Pro"/>
              </a:rPr>
              <a:t> The presentation will seek to use Attachment Theory to inform a support plan on behalf of Amira.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ea typeface="Maven Pro"/>
                <a:cs typeface="Maven Pro"/>
                <a:sym typeface="Maven Pro"/>
              </a:rPr>
              <a:t> Treatments will be aimed at developing a safe attachment, developing communication and facilitating social interaction.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999625" y="2095429"/>
            <a:ext cx="12288749" cy="923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00"/>
              </a:lnSpc>
            </a:pPr>
            <a:r>
              <a:rPr lang="en-US" sz="6600" b="1" dirty="0">
                <a:latin typeface="Times New Roman" panose="02020603050405020304" pitchFamily="18" charset="0"/>
                <a:ea typeface="Maven Pro Bold"/>
                <a:cs typeface="Maven Pro Bold"/>
                <a:sym typeface="Maven Pro Bold"/>
              </a:rPr>
              <a:t>INTRODUCTION</a:t>
            </a:r>
          </a:p>
        </p:txBody>
      </p:sp>
      <p:sp>
        <p:nvSpPr>
          <p:cNvPr id="4" name="Freeform 4"/>
          <p:cNvSpPr/>
          <p:nvPr/>
        </p:nvSpPr>
        <p:spPr>
          <a:xfrm flipH="1">
            <a:off x="-211950" y="-104775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4114800" y="0"/>
                </a:moveTo>
                <a:lnTo>
                  <a:pt x="0" y="0"/>
                </a:lnTo>
                <a:lnTo>
                  <a:pt x="0" y="4114800"/>
                </a:lnTo>
                <a:lnTo>
                  <a:pt x="4114800" y="4114800"/>
                </a:lnTo>
                <a:lnTo>
                  <a:pt x="411480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17773650" y="8229600"/>
            <a:ext cx="516220" cy="2057400"/>
          </a:xfrm>
          <a:custGeom>
            <a:avLst/>
            <a:gdLst/>
            <a:ahLst/>
            <a:cxnLst/>
            <a:rect l="l" t="t" r="r" b="b"/>
            <a:pathLst>
              <a:path w="516220" h="2057400">
                <a:moveTo>
                  <a:pt x="0" y="0"/>
                </a:moveTo>
                <a:lnTo>
                  <a:pt x="516220" y="0"/>
                </a:lnTo>
                <a:lnTo>
                  <a:pt x="516220" y="2057400"/>
                </a:lnTo>
                <a:lnTo>
                  <a:pt x="0" y="20574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4542983" y="9077308"/>
            <a:ext cx="2716317" cy="1358159"/>
          </a:xfrm>
          <a:custGeom>
            <a:avLst/>
            <a:gdLst/>
            <a:ahLst/>
            <a:cxnLst/>
            <a:rect l="l" t="t" r="r" b="b"/>
            <a:pathLst>
              <a:path w="2716317" h="1358159">
                <a:moveTo>
                  <a:pt x="0" y="0"/>
                </a:moveTo>
                <a:lnTo>
                  <a:pt x="2716317" y="0"/>
                </a:lnTo>
                <a:lnTo>
                  <a:pt x="2716317" y="1358159"/>
                </a:lnTo>
                <a:lnTo>
                  <a:pt x="0" y="135815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39784612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/>
          <p:cNvSpPr txBox="1"/>
          <p:nvPr/>
        </p:nvSpPr>
        <p:spPr>
          <a:xfrm>
            <a:off x="3276600" y="1127847"/>
            <a:ext cx="12288749" cy="17781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00"/>
              </a:lnSpc>
            </a:pPr>
            <a:r>
              <a:rPr lang="en-US" sz="5400" b="1" dirty="0">
                <a:latin typeface="Times New Roman" panose="02020603050405020304" pitchFamily="18" charset="0"/>
                <a:ea typeface="Maven Pro Bold"/>
                <a:cs typeface="Times New Roman" panose="02020603050405020304" pitchFamily="18" charset="0"/>
                <a:sym typeface="Maven Pro Bold"/>
              </a:rPr>
              <a:t>Theory Selection: Bowlby’s Attachment Theory</a:t>
            </a:r>
          </a:p>
        </p:txBody>
      </p:sp>
      <p:sp>
        <p:nvSpPr>
          <p:cNvPr id="4" name="Freeform 4"/>
          <p:cNvSpPr/>
          <p:nvPr/>
        </p:nvSpPr>
        <p:spPr>
          <a:xfrm flipH="1">
            <a:off x="-152400" y="-190500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4114800" y="0"/>
                </a:moveTo>
                <a:lnTo>
                  <a:pt x="0" y="0"/>
                </a:lnTo>
                <a:lnTo>
                  <a:pt x="0" y="4114800"/>
                </a:lnTo>
                <a:lnTo>
                  <a:pt x="4114800" y="4114800"/>
                </a:lnTo>
                <a:lnTo>
                  <a:pt x="411480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17773650" y="8229600"/>
            <a:ext cx="516220" cy="2057400"/>
          </a:xfrm>
          <a:custGeom>
            <a:avLst/>
            <a:gdLst/>
            <a:ahLst/>
            <a:cxnLst/>
            <a:rect l="l" t="t" r="r" b="b"/>
            <a:pathLst>
              <a:path w="516220" h="2057400">
                <a:moveTo>
                  <a:pt x="0" y="0"/>
                </a:moveTo>
                <a:lnTo>
                  <a:pt x="516220" y="0"/>
                </a:lnTo>
                <a:lnTo>
                  <a:pt x="516220" y="2057400"/>
                </a:lnTo>
                <a:lnTo>
                  <a:pt x="0" y="20574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4542983" y="9077308"/>
            <a:ext cx="2716317" cy="1358159"/>
          </a:xfrm>
          <a:custGeom>
            <a:avLst/>
            <a:gdLst/>
            <a:ahLst/>
            <a:cxnLst/>
            <a:rect l="l" t="t" r="r" b="b"/>
            <a:pathLst>
              <a:path w="2716317" h="1358159">
                <a:moveTo>
                  <a:pt x="0" y="0"/>
                </a:moveTo>
                <a:lnTo>
                  <a:pt x="2716317" y="0"/>
                </a:lnTo>
                <a:lnTo>
                  <a:pt x="2716317" y="1358159"/>
                </a:lnTo>
                <a:lnTo>
                  <a:pt x="0" y="135815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021B984F-9637-4984-A218-52711D9E597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2402866"/>
              </p:ext>
            </p:extLst>
          </p:nvPr>
        </p:nvGraphicFramePr>
        <p:xfrm>
          <a:off x="1828800" y="3314700"/>
          <a:ext cx="14020800" cy="6096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11294743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/>
          <p:cNvSpPr txBox="1"/>
          <p:nvPr/>
        </p:nvSpPr>
        <p:spPr>
          <a:xfrm>
            <a:off x="3124200" y="1409700"/>
            <a:ext cx="12288749" cy="16414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00"/>
              </a:lnSpc>
            </a:pPr>
            <a:r>
              <a:rPr lang="en-US" sz="6000" b="1" dirty="0">
                <a:latin typeface="Times New Roman" panose="02020603050405020304" pitchFamily="18" charset="0"/>
                <a:ea typeface="Maven Pro Bold"/>
                <a:cs typeface="Times New Roman" panose="02020603050405020304" pitchFamily="18" charset="0"/>
                <a:sym typeface="Maven Pro Bold"/>
              </a:rPr>
              <a:t>Relevance to Early Years Development</a:t>
            </a:r>
          </a:p>
        </p:txBody>
      </p:sp>
      <p:sp>
        <p:nvSpPr>
          <p:cNvPr id="4" name="Freeform 4"/>
          <p:cNvSpPr/>
          <p:nvPr/>
        </p:nvSpPr>
        <p:spPr>
          <a:xfrm flipH="1">
            <a:off x="-211950" y="-104775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4114800" y="0"/>
                </a:moveTo>
                <a:lnTo>
                  <a:pt x="0" y="0"/>
                </a:lnTo>
                <a:lnTo>
                  <a:pt x="0" y="4114800"/>
                </a:lnTo>
                <a:lnTo>
                  <a:pt x="4114800" y="4114800"/>
                </a:lnTo>
                <a:lnTo>
                  <a:pt x="411480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17773650" y="8229600"/>
            <a:ext cx="516220" cy="2057400"/>
          </a:xfrm>
          <a:custGeom>
            <a:avLst/>
            <a:gdLst/>
            <a:ahLst/>
            <a:cxnLst/>
            <a:rect l="l" t="t" r="r" b="b"/>
            <a:pathLst>
              <a:path w="516220" h="2057400">
                <a:moveTo>
                  <a:pt x="0" y="0"/>
                </a:moveTo>
                <a:lnTo>
                  <a:pt x="516220" y="0"/>
                </a:lnTo>
                <a:lnTo>
                  <a:pt x="516220" y="2057400"/>
                </a:lnTo>
                <a:lnTo>
                  <a:pt x="0" y="20574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4542983" y="9077308"/>
            <a:ext cx="2716317" cy="1358159"/>
          </a:xfrm>
          <a:custGeom>
            <a:avLst/>
            <a:gdLst/>
            <a:ahLst/>
            <a:cxnLst/>
            <a:rect l="l" t="t" r="r" b="b"/>
            <a:pathLst>
              <a:path w="2716317" h="1358159">
                <a:moveTo>
                  <a:pt x="0" y="0"/>
                </a:moveTo>
                <a:lnTo>
                  <a:pt x="2716317" y="0"/>
                </a:lnTo>
                <a:lnTo>
                  <a:pt x="2716317" y="1358159"/>
                </a:lnTo>
                <a:lnTo>
                  <a:pt x="0" y="135815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C7C71DEC-3FC9-4973-A973-55CB87D0228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60974273"/>
              </p:ext>
            </p:extLst>
          </p:nvPr>
        </p:nvGraphicFramePr>
        <p:xfrm>
          <a:off x="3048000" y="3051174"/>
          <a:ext cx="13335000" cy="61563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28500165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819400" y="3543300"/>
            <a:ext cx="12288749" cy="491961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Amira appears to be preoccupied as shown by her anxiety whenever she is not with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carers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Decreased verbal interaction and inability to play with a group of people is an indicator of attachment problems that affect socialization (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Mikulincer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&amp; Shaver 2020).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biological predispositions of Amira can affect the attachment system and she can be more susceptible to anxiety.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important that Amira is exposed to high-quality caregiving environment (nurture) that would influence upon her attachment and social behavior.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Attachment theory assists in understanding that the infancy care-giving has impacted on her emotional and social growth (Harlow 2021).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00400" y="1638300"/>
            <a:ext cx="12288749" cy="17600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00"/>
              </a:lnSpc>
            </a:pPr>
            <a:r>
              <a:rPr lang="en-US" sz="4000" b="1" dirty="0">
                <a:latin typeface="Times New Roman" panose="02020603050405020304" pitchFamily="18" charset="0"/>
                <a:ea typeface="Maven Pro Bold"/>
                <a:cs typeface="Maven Pro Bold"/>
                <a:sym typeface="Maven Pro Bold"/>
              </a:rPr>
              <a:t>Application of Bowlby’s Attachment Theory to Amira’s Situation</a:t>
            </a:r>
          </a:p>
        </p:txBody>
      </p:sp>
      <p:sp>
        <p:nvSpPr>
          <p:cNvPr id="4" name="Freeform 4"/>
          <p:cNvSpPr/>
          <p:nvPr/>
        </p:nvSpPr>
        <p:spPr>
          <a:xfrm flipH="1">
            <a:off x="-211950" y="-104775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4114800" y="0"/>
                </a:moveTo>
                <a:lnTo>
                  <a:pt x="0" y="0"/>
                </a:lnTo>
                <a:lnTo>
                  <a:pt x="0" y="4114800"/>
                </a:lnTo>
                <a:lnTo>
                  <a:pt x="4114800" y="4114800"/>
                </a:lnTo>
                <a:lnTo>
                  <a:pt x="411480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5" name="Freeform 5"/>
          <p:cNvSpPr/>
          <p:nvPr/>
        </p:nvSpPr>
        <p:spPr>
          <a:xfrm>
            <a:off x="17773650" y="8229600"/>
            <a:ext cx="516220" cy="2057400"/>
          </a:xfrm>
          <a:custGeom>
            <a:avLst/>
            <a:gdLst/>
            <a:ahLst/>
            <a:cxnLst/>
            <a:rect l="l" t="t" r="r" b="b"/>
            <a:pathLst>
              <a:path w="516220" h="2057400">
                <a:moveTo>
                  <a:pt x="0" y="0"/>
                </a:moveTo>
                <a:lnTo>
                  <a:pt x="516220" y="0"/>
                </a:lnTo>
                <a:lnTo>
                  <a:pt x="516220" y="2057400"/>
                </a:lnTo>
                <a:lnTo>
                  <a:pt x="0" y="20574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4542983" y="9077308"/>
            <a:ext cx="2716317" cy="1358159"/>
          </a:xfrm>
          <a:custGeom>
            <a:avLst/>
            <a:gdLst/>
            <a:ahLst/>
            <a:cxnLst/>
            <a:rect l="l" t="t" r="r" b="b"/>
            <a:pathLst>
              <a:path w="2716317" h="1358159">
                <a:moveTo>
                  <a:pt x="0" y="0"/>
                </a:moveTo>
                <a:lnTo>
                  <a:pt x="2716317" y="0"/>
                </a:lnTo>
                <a:lnTo>
                  <a:pt x="2716317" y="1358159"/>
                </a:lnTo>
                <a:lnTo>
                  <a:pt x="0" y="135815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7158378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/>
          <p:cNvSpPr txBox="1"/>
          <p:nvPr/>
        </p:nvSpPr>
        <p:spPr>
          <a:xfrm>
            <a:off x="3200400" y="1638300"/>
            <a:ext cx="12288749" cy="8127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00"/>
              </a:lnSpc>
            </a:pPr>
            <a:r>
              <a:rPr lang="en-US" sz="4000" b="1" dirty="0">
                <a:latin typeface="Times New Roman" panose="02020603050405020304" pitchFamily="18" charset="0"/>
                <a:ea typeface="Maven Pro Bold"/>
                <a:cs typeface="Maven Pro Bold"/>
                <a:sym typeface="Maven Pro Bold"/>
              </a:rPr>
              <a:t>Practical Strategies Based on Attachment Theory</a:t>
            </a:r>
          </a:p>
        </p:txBody>
      </p:sp>
      <p:sp>
        <p:nvSpPr>
          <p:cNvPr id="4" name="Freeform 4"/>
          <p:cNvSpPr/>
          <p:nvPr/>
        </p:nvSpPr>
        <p:spPr>
          <a:xfrm flipH="1">
            <a:off x="-211950" y="-104775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4114800" y="0"/>
                </a:moveTo>
                <a:lnTo>
                  <a:pt x="0" y="0"/>
                </a:lnTo>
                <a:lnTo>
                  <a:pt x="0" y="4114800"/>
                </a:lnTo>
                <a:lnTo>
                  <a:pt x="4114800" y="4114800"/>
                </a:lnTo>
                <a:lnTo>
                  <a:pt x="411480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5" name="Freeform 5"/>
          <p:cNvSpPr/>
          <p:nvPr/>
        </p:nvSpPr>
        <p:spPr>
          <a:xfrm>
            <a:off x="17773650" y="8229600"/>
            <a:ext cx="516220" cy="2057400"/>
          </a:xfrm>
          <a:custGeom>
            <a:avLst/>
            <a:gdLst/>
            <a:ahLst/>
            <a:cxnLst/>
            <a:rect l="l" t="t" r="r" b="b"/>
            <a:pathLst>
              <a:path w="516220" h="2057400">
                <a:moveTo>
                  <a:pt x="0" y="0"/>
                </a:moveTo>
                <a:lnTo>
                  <a:pt x="516220" y="0"/>
                </a:lnTo>
                <a:lnTo>
                  <a:pt x="516220" y="2057400"/>
                </a:lnTo>
                <a:lnTo>
                  <a:pt x="0" y="20574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4542983" y="9077308"/>
            <a:ext cx="2716317" cy="1358159"/>
          </a:xfrm>
          <a:custGeom>
            <a:avLst/>
            <a:gdLst/>
            <a:ahLst/>
            <a:cxnLst/>
            <a:rect l="l" t="t" r="r" b="b"/>
            <a:pathLst>
              <a:path w="2716317" h="1358159">
                <a:moveTo>
                  <a:pt x="0" y="0"/>
                </a:moveTo>
                <a:lnTo>
                  <a:pt x="2716317" y="0"/>
                </a:lnTo>
                <a:lnTo>
                  <a:pt x="2716317" y="1358159"/>
                </a:lnTo>
                <a:lnTo>
                  <a:pt x="0" y="135815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4C5A1531-4DF1-4A6B-8CAC-B7502D28AFB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56022935"/>
              </p:ext>
            </p:extLst>
          </p:nvPr>
        </p:nvGraphicFramePr>
        <p:xfrm>
          <a:off x="2438400" y="3086100"/>
          <a:ext cx="13639800" cy="6629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5974613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/>
          <p:cNvSpPr txBox="1"/>
          <p:nvPr/>
        </p:nvSpPr>
        <p:spPr>
          <a:xfrm>
            <a:off x="3902850" y="1097655"/>
            <a:ext cx="12288749" cy="17600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00"/>
              </a:lnSpc>
            </a:pPr>
            <a:r>
              <a:rPr lang="en-US" sz="4000" b="1" dirty="0">
                <a:latin typeface="Times New Roman" panose="02020603050405020304" pitchFamily="18" charset="0"/>
                <a:ea typeface="Maven Pro Bold"/>
                <a:cs typeface="Times New Roman" panose="02020603050405020304" pitchFamily="18" charset="0"/>
                <a:sym typeface="Maven Pro Bold"/>
              </a:rPr>
              <a:t>Role of Nature and Nurture in Shaping Psychological Development</a:t>
            </a:r>
          </a:p>
        </p:txBody>
      </p:sp>
      <p:sp>
        <p:nvSpPr>
          <p:cNvPr id="4" name="Freeform 4"/>
          <p:cNvSpPr/>
          <p:nvPr/>
        </p:nvSpPr>
        <p:spPr>
          <a:xfrm flipH="1">
            <a:off x="-211950" y="-104775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4114800" y="0"/>
                </a:moveTo>
                <a:lnTo>
                  <a:pt x="0" y="0"/>
                </a:lnTo>
                <a:lnTo>
                  <a:pt x="0" y="4114800"/>
                </a:lnTo>
                <a:lnTo>
                  <a:pt x="4114800" y="4114800"/>
                </a:lnTo>
                <a:lnTo>
                  <a:pt x="411480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17773650" y="8229600"/>
            <a:ext cx="516220" cy="2057400"/>
          </a:xfrm>
          <a:custGeom>
            <a:avLst/>
            <a:gdLst/>
            <a:ahLst/>
            <a:cxnLst/>
            <a:rect l="l" t="t" r="r" b="b"/>
            <a:pathLst>
              <a:path w="516220" h="2057400">
                <a:moveTo>
                  <a:pt x="0" y="0"/>
                </a:moveTo>
                <a:lnTo>
                  <a:pt x="516220" y="0"/>
                </a:lnTo>
                <a:lnTo>
                  <a:pt x="516220" y="2057400"/>
                </a:lnTo>
                <a:lnTo>
                  <a:pt x="0" y="20574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4542983" y="9077308"/>
            <a:ext cx="2716317" cy="1358159"/>
          </a:xfrm>
          <a:custGeom>
            <a:avLst/>
            <a:gdLst/>
            <a:ahLst/>
            <a:cxnLst/>
            <a:rect l="l" t="t" r="r" b="b"/>
            <a:pathLst>
              <a:path w="2716317" h="1358159">
                <a:moveTo>
                  <a:pt x="0" y="0"/>
                </a:moveTo>
                <a:lnTo>
                  <a:pt x="2716317" y="0"/>
                </a:lnTo>
                <a:lnTo>
                  <a:pt x="2716317" y="1358159"/>
                </a:lnTo>
                <a:lnTo>
                  <a:pt x="0" y="135815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81B816DC-478F-42CF-B32F-4BF88F785AE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3325296"/>
              </p:ext>
            </p:extLst>
          </p:nvPr>
        </p:nvGraphicFramePr>
        <p:xfrm>
          <a:off x="2209800" y="2628900"/>
          <a:ext cx="14630400" cy="574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6395D743-C67E-4EAE-8A92-E803339544EE}"/>
              </a:ext>
            </a:extLst>
          </p:cNvPr>
          <p:cNvSpPr txBox="1"/>
          <p:nvPr/>
        </p:nvSpPr>
        <p:spPr>
          <a:xfrm>
            <a:off x="4105275" y="8884334"/>
            <a:ext cx="922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interaction between nature and nurture influences the ability of Amira to form secure attachment, and to get involved in social behaviors.</a:t>
            </a:r>
          </a:p>
        </p:txBody>
      </p:sp>
    </p:spTree>
    <p:extLst>
      <p:ext uri="{BB962C8B-B14F-4D97-AF65-F5344CB8AC3E}">
        <p14:creationId xmlns:p14="http://schemas.microsoft.com/office/powerpoint/2010/main" val="12782003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819400" y="3543300"/>
            <a:ext cx="12288749" cy="45613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Usefulness: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theory gives a clear framework of the role the initial relationships play in regards to the development of emotions and social development.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helps to identify issues of attachment i.e. anxiety and social withdrawal and allows intervention (Fitzgerald 2021).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Limitations: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theory is excessively concerned with the roles of the primary caregiver and does not consider other social forces like peers or the larger environmental forces.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It may not indicate variation between cultural attachments and care giving.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 attachment theory focuses on childhood, which reduces the number of applications related to late development or to the formation of complex social groups (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Negrini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2018).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It may be handy in the establishment of the kind of interventions that may be administered, but not completely descriptive of how children are open to trauma or other external factors.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00400" y="1638300"/>
            <a:ext cx="12288749" cy="17481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00"/>
              </a:lnSpc>
            </a:pPr>
            <a:r>
              <a:rPr lang="en-US" sz="4400" b="1" dirty="0">
                <a:latin typeface="Times New Roman" panose="02020603050405020304" pitchFamily="18" charset="0"/>
                <a:ea typeface="Maven Pro Bold"/>
                <a:cs typeface="Times New Roman" panose="02020603050405020304" pitchFamily="18" charset="0"/>
                <a:sym typeface="Maven Pro Bold"/>
              </a:rPr>
              <a:t>Critical Evaluation of Bowlby's Attachment Theory</a:t>
            </a:r>
          </a:p>
        </p:txBody>
      </p:sp>
      <p:sp>
        <p:nvSpPr>
          <p:cNvPr id="4" name="Freeform 4"/>
          <p:cNvSpPr/>
          <p:nvPr/>
        </p:nvSpPr>
        <p:spPr>
          <a:xfrm flipH="1">
            <a:off x="-211950" y="-104775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4114800" y="0"/>
                </a:moveTo>
                <a:lnTo>
                  <a:pt x="0" y="0"/>
                </a:lnTo>
                <a:lnTo>
                  <a:pt x="0" y="4114800"/>
                </a:lnTo>
                <a:lnTo>
                  <a:pt x="4114800" y="4114800"/>
                </a:lnTo>
                <a:lnTo>
                  <a:pt x="411480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17773650" y="8229600"/>
            <a:ext cx="516220" cy="2057400"/>
          </a:xfrm>
          <a:custGeom>
            <a:avLst/>
            <a:gdLst/>
            <a:ahLst/>
            <a:cxnLst/>
            <a:rect l="l" t="t" r="r" b="b"/>
            <a:pathLst>
              <a:path w="516220" h="2057400">
                <a:moveTo>
                  <a:pt x="0" y="0"/>
                </a:moveTo>
                <a:lnTo>
                  <a:pt x="516220" y="0"/>
                </a:lnTo>
                <a:lnTo>
                  <a:pt x="516220" y="2057400"/>
                </a:lnTo>
                <a:lnTo>
                  <a:pt x="0" y="20574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4542983" y="9077308"/>
            <a:ext cx="2716317" cy="1358159"/>
          </a:xfrm>
          <a:custGeom>
            <a:avLst/>
            <a:gdLst/>
            <a:ahLst/>
            <a:cxnLst/>
            <a:rect l="l" t="t" r="r" b="b"/>
            <a:pathLst>
              <a:path w="2716317" h="1358159">
                <a:moveTo>
                  <a:pt x="0" y="0"/>
                </a:moveTo>
                <a:lnTo>
                  <a:pt x="2716317" y="0"/>
                </a:lnTo>
                <a:lnTo>
                  <a:pt x="2716317" y="1358159"/>
                </a:lnTo>
                <a:lnTo>
                  <a:pt x="0" y="135815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3393889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819400" y="3543300"/>
            <a:ext cx="12288749" cy="547361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Attachment Theory by Bowlby may introduce some useful details about the significance of the early care within the context of the emotional and social development.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assists in diagnosing attachment based problems such as anxiety and withdrawal that can be utilized to effect some effective interventions.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theory fails to consider the other factors such as peers and the external environment even though the primary caregivers play a major role.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may not be able to entirely accommodate the cultural differences or the subsequent stages of development.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Although in a restricted form, Attachment Theory can be employed to describe and support the children in terms of their emotional needs and growth.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00400" y="1638300"/>
            <a:ext cx="12288749" cy="923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00"/>
              </a:lnSpc>
            </a:pPr>
            <a:r>
              <a:rPr lang="en-US" sz="7200" b="1" dirty="0">
                <a:latin typeface="Times New Roman" panose="02020603050405020304" pitchFamily="18" charset="0"/>
                <a:ea typeface="Maven Pro Bold"/>
                <a:cs typeface="Times New Roman" panose="02020603050405020304" pitchFamily="18" charset="0"/>
                <a:sym typeface="Maven Pro Bold"/>
              </a:rPr>
              <a:t>Conclusion</a:t>
            </a:r>
          </a:p>
        </p:txBody>
      </p:sp>
      <p:sp>
        <p:nvSpPr>
          <p:cNvPr id="4" name="Freeform 4"/>
          <p:cNvSpPr/>
          <p:nvPr/>
        </p:nvSpPr>
        <p:spPr>
          <a:xfrm flipH="1">
            <a:off x="-211950" y="-104775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4114800" y="0"/>
                </a:moveTo>
                <a:lnTo>
                  <a:pt x="0" y="0"/>
                </a:lnTo>
                <a:lnTo>
                  <a:pt x="0" y="4114800"/>
                </a:lnTo>
                <a:lnTo>
                  <a:pt x="4114800" y="4114800"/>
                </a:lnTo>
                <a:lnTo>
                  <a:pt x="411480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17773650" y="8229600"/>
            <a:ext cx="516220" cy="2057400"/>
          </a:xfrm>
          <a:custGeom>
            <a:avLst/>
            <a:gdLst/>
            <a:ahLst/>
            <a:cxnLst/>
            <a:rect l="l" t="t" r="r" b="b"/>
            <a:pathLst>
              <a:path w="516220" h="2057400">
                <a:moveTo>
                  <a:pt x="0" y="0"/>
                </a:moveTo>
                <a:lnTo>
                  <a:pt x="516220" y="0"/>
                </a:lnTo>
                <a:lnTo>
                  <a:pt x="516220" y="2057400"/>
                </a:lnTo>
                <a:lnTo>
                  <a:pt x="0" y="20574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4542983" y="9077308"/>
            <a:ext cx="2716317" cy="1358159"/>
          </a:xfrm>
          <a:custGeom>
            <a:avLst/>
            <a:gdLst/>
            <a:ahLst/>
            <a:cxnLst/>
            <a:rect l="l" t="t" r="r" b="b"/>
            <a:pathLst>
              <a:path w="2716317" h="1358159">
                <a:moveTo>
                  <a:pt x="0" y="0"/>
                </a:moveTo>
                <a:lnTo>
                  <a:pt x="2716317" y="0"/>
                </a:lnTo>
                <a:lnTo>
                  <a:pt x="2716317" y="1358159"/>
                </a:lnTo>
                <a:lnTo>
                  <a:pt x="0" y="135815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3842738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495800" y="1022447"/>
            <a:ext cx="9705277" cy="7743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62"/>
              </a:lnSpc>
            </a:pPr>
            <a:r>
              <a:rPr lang="en-US" sz="7202" b="1" dirty="0">
                <a:latin typeface="Times New Roman" panose="02020603050405020304" pitchFamily="18" charset="0"/>
                <a:ea typeface="Maven Pro Bold"/>
                <a:cs typeface="Times New Roman" panose="02020603050405020304" pitchFamily="18" charset="0"/>
                <a:sym typeface="Maven Pro Bold"/>
              </a:rPr>
              <a:t>REFERENCE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8700" y="3558043"/>
            <a:ext cx="16230600" cy="1585457"/>
          </a:xfrm>
          <a:prstGeom prst="rect">
            <a:avLst/>
          </a:prstGeom>
        </p:spPr>
        <p:txBody>
          <a:bodyPr lIns="50800" tIns="50800" rIns="50800" bIns="50800" rtlCol="0" anchor="ctr"/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845450" y="2247900"/>
            <a:ext cx="14935200" cy="64633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Astuti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SD &amp;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Nurjannah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N 2024, ‘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Ruhiyah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Attachment: Integrating Spirituality into Attachment Theory for Enhanced Child Development’,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Al-</a:t>
            </a:r>
            <a:r>
              <a:rPr lang="en-US" sz="20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Athfal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20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Jurnal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Pendidikan Anak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vol. 10, no. 1, pp. 49–59.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Barlow, FK 2019, ‘Nature vs. nurture is nonsense: On the necessity of an integrated genetic, social, developmental, and personality psychology’,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Australian Journal of Psychology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vol. 71, no. 1, pp. 68–79.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Bosmans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G, Van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Vlierberghe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L,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Bakermans-Kranenburg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MJ, Kobak, R,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Hermans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 &amp; van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IJzendoorn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MH 2022, ‘A Learning Theory Approach to Attachment Theory: Exploring Clinical Applications’,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Clinical Child and Family Psychology Review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vol. 25, no. 3, pp. 591–612.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Clifford, MD 2017, ‘Four Events in the Life of John Bowlby: Their Contribution to the Development of Attachment Theory’,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Attachment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vol. 11, no. 1, pp. 51–72.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Fitzgerald, M 2021, ‘Criticism of Bowlby’s theory of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adaptedness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’,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British Journal of Psychiatry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vol. 218, no. 2, pp. 119–119.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Harlow, E 2021, ‘Attachment theory: Developments, debates and recent applications in social work, social care and education’,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Social Work Practice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vol. 35, no. 1, pp. 79–91.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Mikulincer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 &amp; Shaver, PR 2020, ‘Applications of Attachment Theory and Research’,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Applications of Social Psychology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pp. 187–206.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Negrini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LS 2018, ‘HANDBOOK OF ATTACHMENT, THIRD EDITION: THEORY, RESEARCH, AND CLINICAL APPLICATIONS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JudeCassidy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Phillip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R.Shaver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(Eds.), New York: Guilford Press, 2016, 1,068 pp., ISBN 978-1-4625-2529-4’,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Infant Mental Health Journal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vol. 39, no. 5, pp. 618–620.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Robledo, J-P, Cross, I, Boada-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Bayona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 &amp;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Demogeot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N 2022, ‘Back to basics: a re-evaluation of the Relevance of Imprinting in the Genesis of Bowlby’s Attachment Theory’,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Frontiers in Psychology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vol. 13, no. 1.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Steinbeis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N, Crone, E, Blakemore, S-J &amp; Cohen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Kadosh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 2017, ‘Development holds the key to understanding the interplay of nature versus nurture in shaping the individual’,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Developmental Cognitive Neuroscience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vol. 25, pp. 1–4.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Wilson-Ali, N, Barratt-Pugh, C &amp;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Knaus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 2019, ‘Multiple Perspectives on Attachment theory: Investigating Educators’ Knowledge and Understanding’,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Australasian Journal of Early Childhood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vol. 44, no. 3, pp. 215–229.</a:t>
            </a:r>
          </a:p>
        </p:txBody>
      </p:sp>
      <p:sp>
        <p:nvSpPr>
          <p:cNvPr id="15" name="Freeform 15"/>
          <p:cNvSpPr/>
          <p:nvPr/>
        </p:nvSpPr>
        <p:spPr>
          <a:xfrm flipH="1">
            <a:off x="-211950" y="-104775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4114800" y="0"/>
                </a:moveTo>
                <a:lnTo>
                  <a:pt x="0" y="0"/>
                </a:lnTo>
                <a:lnTo>
                  <a:pt x="0" y="4114800"/>
                </a:lnTo>
                <a:lnTo>
                  <a:pt x="4114800" y="4114800"/>
                </a:lnTo>
                <a:lnTo>
                  <a:pt x="411480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17773650" y="8229600"/>
            <a:ext cx="516220" cy="2057400"/>
          </a:xfrm>
          <a:custGeom>
            <a:avLst/>
            <a:gdLst/>
            <a:ahLst/>
            <a:cxnLst/>
            <a:rect l="l" t="t" r="r" b="b"/>
            <a:pathLst>
              <a:path w="516220" h="2057400">
                <a:moveTo>
                  <a:pt x="0" y="0"/>
                </a:moveTo>
                <a:lnTo>
                  <a:pt x="516220" y="0"/>
                </a:lnTo>
                <a:lnTo>
                  <a:pt x="516220" y="2057400"/>
                </a:lnTo>
                <a:lnTo>
                  <a:pt x="0" y="20574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>
            <a:off x="14542983" y="9077308"/>
            <a:ext cx="2716317" cy="1358159"/>
          </a:xfrm>
          <a:custGeom>
            <a:avLst/>
            <a:gdLst/>
            <a:ahLst/>
            <a:cxnLst/>
            <a:rect l="l" t="t" r="r" b="b"/>
            <a:pathLst>
              <a:path w="2716317" h="1358159">
                <a:moveTo>
                  <a:pt x="0" y="0"/>
                </a:moveTo>
                <a:lnTo>
                  <a:pt x="2716317" y="0"/>
                </a:lnTo>
                <a:lnTo>
                  <a:pt x="2716317" y="1358159"/>
                </a:lnTo>
                <a:lnTo>
                  <a:pt x="0" y="135815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22775923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754150" y="3832722"/>
            <a:ext cx="12779699" cy="16598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435"/>
              </a:lnSpc>
            </a:pPr>
            <a:r>
              <a:rPr lang="en-US" sz="15544" b="1">
                <a:latin typeface="Times New Roman" panose="02020603050405020304" pitchFamily="18" charset="0"/>
                <a:ea typeface="Maven Pro Bold"/>
                <a:cs typeface="Times New Roman" panose="02020603050405020304" pitchFamily="18" charset="0"/>
                <a:sym typeface="Maven Pro Bold"/>
              </a:rPr>
              <a:t>Thank You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43940" y="5955758"/>
            <a:ext cx="9800119" cy="7566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26"/>
              </a:lnSpc>
            </a:pPr>
            <a:r>
              <a:rPr lang="en-US" sz="5926" dirty="0">
                <a:latin typeface="Times New Roman" panose="02020603050405020304" pitchFamily="18" charset="0"/>
                <a:ea typeface="Maven Pro"/>
                <a:cs typeface="Times New Roman" panose="02020603050405020304" pitchFamily="18" charset="0"/>
                <a:sym typeface="Maven Pro"/>
              </a:rPr>
              <a:t>Any Question?</a:t>
            </a:r>
          </a:p>
        </p:txBody>
      </p:sp>
      <p:sp>
        <p:nvSpPr>
          <p:cNvPr id="4" name="Freeform 4"/>
          <p:cNvSpPr/>
          <p:nvPr/>
        </p:nvSpPr>
        <p:spPr>
          <a:xfrm>
            <a:off x="0" y="6974593"/>
            <a:ext cx="809919" cy="3227938"/>
          </a:xfrm>
          <a:custGeom>
            <a:avLst/>
            <a:gdLst/>
            <a:ahLst/>
            <a:cxnLst/>
            <a:rect l="l" t="t" r="r" b="b"/>
            <a:pathLst>
              <a:path w="809919" h="3227938">
                <a:moveTo>
                  <a:pt x="0" y="0"/>
                </a:moveTo>
                <a:lnTo>
                  <a:pt x="809919" y="0"/>
                </a:lnTo>
                <a:lnTo>
                  <a:pt x="809919" y="3227938"/>
                </a:lnTo>
                <a:lnTo>
                  <a:pt x="0" y="322793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1613969" y="8304597"/>
            <a:ext cx="4261740" cy="2130870"/>
          </a:xfrm>
          <a:custGeom>
            <a:avLst/>
            <a:gdLst/>
            <a:ahLst/>
            <a:cxnLst/>
            <a:rect l="l" t="t" r="r" b="b"/>
            <a:pathLst>
              <a:path w="4261740" h="2130870">
                <a:moveTo>
                  <a:pt x="0" y="0"/>
                </a:moveTo>
                <a:lnTo>
                  <a:pt x="4261740" y="0"/>
                </a:lnTo>
                <a:lnTo>
                  <a:pt x="4261740" y="2130870"/>
                </a:lnTo>
                <a:lnTo>
                  <a:pt x="0" y="213087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rot="-10800000">
            <a:off x="17582856" y="118636"/>
            <a:ext cx="809919" cy="3227938"/>
          </a:xfrm>
          <a:custGeom>
            <a:avLst/>
            <a:gdLst/>
            <a:ahLst/>
            <a:cxnLst/>
            <a:rect l="l" t="t" r="r" b="b"/>
            <a:pathLst>
              <a:path w="809919" h="3227938">
                <a:moveTo>
                  <a:pt x="0" y="0"/>
                </a:moveTo>
                <a:lnTo>
                  <a:pt x="809919" y="0"/>
                </a:lnTo>
                <a:lnTo>
                  <a:pt x="809919" y="3227938"/>
                </a:lnTo>
                <a:lnTo>
                  <a:pt x="0" y="322793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rot="-10800000">
            <a:off x="12517066" y="-114300"/>
            <a:ext cx="4261740" cy="2130870"/>
          </a:xfrm>
          <a:custGeom>
            <a:avLst/>
            <a:gdLst/>
            <a:ahLst/>
            <a:cxnLst/>
            <a:rect l="l" t="t" r="r" b="b"/>
            <a:pathLst>
              <a:path w="4261740" h="2130870">
                <a:moveTo>
                  <a:pt x="0" y="0"/>
                </a:moveTo>
                <a:lnTo>
                  <a:pt x="4261740" y="0"/>
                </a:lnTo>
                <a:lnTo>
                  <a:pt x="4261740" y="2130870"/>
                </a:lnTo>
                <a:lnTo>
                  <a:pt x="0" y="213087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3527038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177</TotalTime>
  <Words>1430</Words>
  <Application>Microsoft Office PowerPoint</Application>
  <PresentationFormat>Custom</PresentationFormat>
  <Paragraphs>68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Times New Roman</vt:lpstr>
      <vt:lpstr>Arial</vt:lpstr>
      <vt:lpstr>Calibri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Ivory Black Simple Geometric Research Project Presentation</dc:title>
  <cp:lastModifiedBy>Nimra Saddique</cp:lastModifiedBy>
  <cp:revision>86</cp:revision>
  <dcterms:created xsi:type="dcterms:W3CDTF">2006-08-16T00:00:00Z</dcterms:created>
  <dcterms:modified xsi:type="dcterms:W3CDTF">2025-10-01T16:47:10Z</dcterms:modified>
  <dc:identifier>DAG0JgYXGlo</dc:identifier>
</cp:coreProperties>
</file>