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 id="2147483732" r:id="rId2"/>
  </p:sldMasterIdLst>
  <p:sldIdLst>
    <p:sldId id="256" r:id="rId3"/>
    <p:sldId id="288" r:id="rId4"/>
    <p:sldId id="282" r:id="rId5"/>
    <p:sldId id="283" r:id="rId6"/>
    <p:sldId id="284" r:id="rId7"/>
    <p:sldId id="285" r:id="rId8"/>
    <p:sldId id="269" r:id="rId9"/>
    <p:sldId id="270" r:id="rId10"/>
    <p:sldId id="271" r:id="rId11"/>
    <p:sldId id="272" r:id="rId12"/>
    <p:sldId id="273" r:id="rId13"/>
    <p:sldId id="274" r:id="rId14"/>
    <p:sldId id="275" r:id="rId15"/>
    <p:sldId id="276" r:id="rId16"/>
    <p:sldId id="277" r:id="rId17"/>
    <p:sldId id="278" r:id="rId18"/>
    <p:sldId id="257" r:id="rId19"/>
    <p:sldId id="258" r:id="rId20"/>
    <p:sldId id="259" r:id="rId21"/>
    <p:sldId id="260" r:id="rId22"/>
    <p:sldId id="261" r:id="rId23"/>
    <p:sldId id="262" r:id="rId24"/>
    <p:sldId id="263" r:id="rId25"/>
    <p:sldId id="264" r:id="rId26"/>
    <p:sldId id="265" r:id="rId27"/>
    <p:sldId id="280" r:id="rId28"/>
    <p:sldId id="28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44"/>
    <p:restoredTop sz="94676"/>
  </p:normalViewPr>
  <p:slideViewPr>
    <p:cSldViewPr snapToGrid="0">
      <p:cViewPr>
        <p:scale>
          <a:sx n="82" d="100"/>
          <a:sy n="82" d="100"/>
        </p:scale>
        <p:origin x="432" y="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92225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10149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7022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84873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87997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40244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12405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78243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84776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72949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56000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8B14207-7600-B849-9121-91F451006326}"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13336B-DACD-D84F-BC30-1D6AEE8499B8}" type="slidenum">
              <a:rPr lang="en-US" smtClean="0"/>
              <a:t>‹#›</a:t>
            </a:fld>
            <a:endParaRPr lang="en-US"/>
          </a:p>
        </p:txBody>
      </p:sp>
    </p:spTree>
    <p:extLst>
      <p:ext uri="{BB962C8B-B14F-4D97-AF65-F5344CB8AC3E}">
        <p14:creationId xmlns:p14="http://schemas.microsoft.com/office/powerpoint/2010/main" val="1559099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E8B14207-7600-B849-9121-91F451006326}"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13336B-DACD-D84F-BC30-1D6AEE8499B8}" type="slidenum">
              <a:rPr lang="en-US" smtClean="0"/>
              <a:t>‹#›</a:t>
            </a:fld>
            <a:endParaRPr lang="en-US"/>
          </a:p>
        </p:txBody>
      </p:sp>
    </p:spTree>
    <p:extLst>
      <p:ext uri="{BB962C8B-B14F-4D97-AF65-F5344CB8AC3E}">
        <p14:creationId xmlns:p14="http://schemas.microsoft.com/office/powerpoint/2010/main" val="1706265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B14207-7600-B849-9121-91F451006326}"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13336B-DACD-D84F-BC30-1D6AEE8499B8}" type="slidenum">
              <a:rPr lang="en-US" smtClean="0"/>
              <a:t>‹#›</a:t>
            </a:fld>
            <a:endParaRPr lang="en-US"/>
          </a:p>
        </p:txBody>
      </p:sp>
    </p:spTree>
    <p:extLst>
      <p:ext uri="{BB962C8B-B14F-4D97-AF65-F5344CB8AC3E}">
        <p14:creationId xmlns:p14="http://schemas.microsoft.com/office/powerpoint/2010/main" val="22276641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B14207-7600-B849-9121-91F451006326}"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13336B-DACD-D84F-BC30-1D6AEE8499B8}" type="slidenum">
              <a:rPr lang="en-US" smtClean="0"/>
              <a:t>‹#›</a:t>
            </a:fld>
            <a:endParaRPr lang="en-US"/>
          </a:p>
        </p:txBody>
      </p:sp>
    </p:spTree>
    <p:extLst>
      <p:ext uri="{BB962C8B-B14F-4D97-AF65-F5344CB8AC3E}">
        <p14:creationId xmlns:p14="http://schemas.microsoft.com/office/powerpoint/2010/main" val="5703735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B14207-7600-B849-9121-91F451006326}" type="datetimeFigureOut">
              <a:rPr lang="en-US" smtClean="0"/>
              <a:t>11/9/25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813336B-DACD-D84F-BC30-1D6AEE8499B8}" type="slidenum">
              <a:rPr lang="en-US" smtClean="0"/>
              <a:t>‹#›</a:t>
            </a:fld>
            <a:endParaRPr lang="en-US"/>
          </a:p>
        </p:txBody>
      </p:sp>
    </p:spTree>
    <p:extLst>
      <p:ext uri="{BB962C8B-B14F-4D97-AF65-F5344CB8AC3E}">
        <p14:creationId xmlns:p14="http://schemas.microsoft.com/office/powerpoint/2010/main" val="807953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E8B14207-7600-B849-9121-91F451006326}" type="datetimeFigureOut">
              <a:rPr lang="en-US" smtClean="0"/>
              <a:t>11/9/25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813336B-DACD-D84F-BC30-1D6AEE8499B8}" type="slidenum">
              <a:rPr lang="en-US" smtClean="0"/>
              <a:t>‹#›</a:t>
            </a:fld>
            <a:endParaRPr lang="en-US"/>
          </a:p>
        </p:txBody>
      </p:sp>
    </p:spTree>
    <p:extLst>
      <p:ext uri="{BB962C8B-B14F-4D97-AF65-F5344CB8AC3E}">
        <p14:creationId xmlns:p14="http://schemas.microsoft.com/office/powerpoint/2010/main" val="24731399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8B14207-7600-B849-9121-91F451006326}" type="datetimeFigureOut">
              <a:rPr lang="en-US" smtClean="0"/>
              <a:t>11/9/25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813336B-DACD-D84F-BC30-1D6AEE8499B8}" type="slidenum">
              <a:rPr lang="en-US" smtClean="0"/>
              <a:t>‹#›</a:t>
            </a:fld>
            <a:endParaRPr lang="en-US"/>
          </a:p>
        </p:txBody>
      </p:sp>
    </p:spTree>
    <p:extLst>
      <p:ext uri="{BB962C8B-B14F-4D97-AF65-F5344CB8AC3E}">
        <p14:creationId xmlns:p14="http://schemas.microsoft.com/office/powerpoint/2010/main" val="27710541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E8B14207-7600-B849-9121-91F451006326}" type="datetimeFigureOut">
              <a:rPr lang="en-US" smtClean="0"/>
              <a:t>11/9/25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813336B-DACD-D84F-BC30-1D6AEE8499B8}" type="slidenum">
              <a:rPr lang="en-US" smtClean="0"/>
              <a:t>‹#›</a:t>
            </a:fld>
            <a:endParaRPr lang="en-US"/>
          </a:p>
        </p:txBody>
      </p:sp>
    </p:spTree>
    <p:extLst>
      <p:ext uri="{BB962C8B-B14F-4D97-AF65-F5344CB8AC3E}">
        <p14:creationId xmlns:p14="http://schemas.microsoft.com/office/powerpoint/2010/main" val="8272398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B14207-7600-B849-9121-91F451006326}"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13336B-DACD-D84F-BC30-1D6AEE8499B8}" type="slidenum">
              <a:rPr lang="en-US" smtClean="0"/>
              <a:t>‹#›</a:t>
            </a:fld>
            <a:endParaRPr lang="en-US"/>
          </a:p>
        </p:txBody>
      </p:sp>
    </p:spTree>
    <p:extLst>
      <p:ext uri="{BB962C8B-B14F-4D97-AF65-F5344CB8AC3E}">
        <p14:creationId xmlns:p14="http://schemas.microsoft.com/office/powerpoint/2010/main" val="4441944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19CAA59-D229-234E-B8AD-2455E71824E2}" type="datetime1">
              <a:rPr lang="en-GB" smtClean="0"/>
              <a:t>09/11/2025</a:t>
            </a:fld>
            <a:endParaRPr lang="en-US"/>
          </a:p>
        </p:txBody>
      </p:sp>
      <p:sp>
        <p:nvSpPr>
          <p:cNvPr id="6" name="Footer Placeholder 5"/>
          <p:cNvSpPr>
            <a:spLocks noGrp="1"/>
          </p:cNvSpPr>
          <p:nvPr>
            <p:ph type="ftr" sz="quarter" idx="11"/>
          </p:nvPr>
        </p:nvSpPr>
        <p:spPr/>
        <p:txBody>
          <a:bodyPr/>
          <a:lstStyle/>
          <a:p>
            <a:r>
              <a:rPr lang="en-US"/>
              <a:t>BARTOSZ MALINOWSKI 2005342</a:t>
            </a:r>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49172735"/>
      </p:ext>
    </p:extLst>
  </p:cSld>
  <p:clrMapOvr>
    <a:masterClrMapping/>
  </p:clrMapOvr>
  <p:hf sldNum="0" hd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19CAA59-D229-234E-B8AD-2455E71824E2}" type="datetime1">
              <a:rPr lang="en-GB" smtClean="0"/>
              <a:t>09/11/2025</a:t>
            </a:fld>
            <a:endParaRPr lang="en-US"/>
          </a:p>
        </p:txBody>
      </p:sp>
      <p:sp>
        <p:nvSpPr>
          <p:cNvPr id="5" name="Footer Placeholder 4"/>
          <p:cNvSpPr>
            <a:spLocks noGrp="1"/>
          </p:cNvSpPr>
          <p:nvPr>
            <p:ph type="ftr" sz="quarter" idx="11"/>
          </p:nvPr>
        </p:nvSpPr>
        <p:spPr/>
        <p:txBody>
          <a:bodyPr/>
          <a:lstStyle/>
          <a:p>
            <a:r>
              <a:rPr lang="en-US"/>
              <a:t>BARTOSZ MALINOWSKI 2005342</a:t>
            </a:r>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77262953"/>
      </p:ext>
    </p:extLst>
  </p:cSld>
  <p:clrMapOvr>
    <a:masterClrMapping/>
  </p:clrMapOvr>
  <p:hf sldNum="0" hd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19CAA59-D229-234E-B8AD-2455E71824E2}" type="datetime1">
              <a:rPr lang="en-GB" smtClean="0"/>
              <a:t>09/11/2025</a:t>
            </a:fld>
            <a:endParaRPr lang="en-US"/>
          </a:p>
        </p:txBody>
      </p:sp>
      <p:sp>
        <p:nvSpPr>
          <p:cNvPr id="5" name="Footer Placeholder 4"/>
          <p:cNvSpPr>
            <a:spLocks noGrp="1"/>
          </p:cNvSpPr>
          <p:nvPr>
            <p:ph type="ftr" sz="quarter" idx="11"/>
          </p:nvPr>
        </p:nvSpPr>
        <p:spPr/>
        <p:txBody>
          <a:bodyPr/>
          <a:lstStyle/>
          <a:p>
            <a:r>
              <a:rPr lang="en-US"/>
              <a:t>BARTOSZ MALINOWSKI 2005342</a:t>
            </a:r>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52375704"/>
      </p:ext>
    </p:extLst>
  </p:cSld>
  <p:clrMapOvr>
    <a:masterClrMapping/>
  </p:clrMapOvr>
  <p:hf sldNum="0" hd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19CAA59-D229-234E-B8AD-2455E71824E2}" type="datetime1">
              <a:rPr lang="en-GB" smtClean="0"/>
              <a:t>09/11/2025</a:t>
            </a:fld>
            <a:endParaRPr lang="en-US"/>
          </a:p>
        </p:txBody>
      </p:sp>
      <p:sp>
        <p:nvSpPr>
          <p:cNvPr id="5" name="Footer Placeholder 4"/>
          <p:cNvSpPr>
            <a:spLocks noGrp="1"/>
          </p:cNvSpPr>
          <p:nvPr>
            <p:ph type="ftr" sz="quarter" idx="11"/>
          </p:nvPr>
        </p:nvSpPr>
        <p:spPr/>
        <p:txBody>
          <a:bodyPr/>
          <a:lstStyle/>
          <a:p>
            <a:r>
              <a:rPr lang="en-US"/>
              <a:t>BARTOSZ MALINOWSKI 2005342</a:t>
            </a:r>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48322145"/>
      </p:ext>
    </p:extLst>
  </p:cSld>
  <p:clrMapOvr>
    <a:masterClrMapping/>
  </p:clrMapOvr>
  <p:hf sldNum="0" hd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19CAA59-D229-234E-B8AD-2455E71824E2}" type="datetime1">
              <a:rPr lang="en-GB" smtClean="0"/>
              <a:t>09/11/2025</a:t>
            </a:fld>
            <a:endParaRPr lang="en-US"/>
          </a:p>
        </p:txBody>
      </p:sp>
      <p:sp>
        <p:nvSpPr>
          <p:cNvPr id="4" name="Footer Placeholder 4"/>
          <p:cNvSpPr>
            <a:spLocks noGrp="1"/>
          </p:cNvSpPr>
          <p:nvPr>
            <p:ph type="ftr" sz="quarter" idx="11"/>
          </p:nvPr>
        </p:nvSpPr>
        <p:spPr/>
        <p:txBody>
          <a:bodyPr/>
          <a:lstStyle/>
          <a:p>
            <a:r>
              <a:rPr lang="en-US"/>
              <a:t>BARTOSZ MALINOWSKI 2005342</a:t>
            </a:r>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8250092"/>
      </p:ext>
    </p:extLst>
  </p:cSld>
  <p:clrMapOvr>
    <a:masterClrMapping/>
  </p:clrMapOvr>
  <p:hf sldNum="0" hd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19CAA59-D229-234E-B8AD-2455E71824E2}" type="datetime1">
              <a:rPr lang="en-GB" smtClean="0"/>
              <a:t>09/11/2025</a:t>
            </a:fld>
            <a:endParaRPr lang="en-US"/>
          </a:p>
        </p:txBody>
      </p:sp>
      <p:sp>
        <p:nvSpPr>
          <p:cNvPr id="4" name="Footer Placeholder 4"/>
          <p:cNvSpPr>
            <a:spLocks noGrp="1"/>
          </p:cNvSpPr>
          <p:nvPr>
            <p:ph type="ftr" sz="quarter" idx="11"/>
          </p:nvPr>
        </p:nvSpPr>
        <p:spPr/>
        <p:txBody>
          <a:bodyPr/>
          <a:lstStyle/>
          <a:p>
            <a:r>
              <a:rPr lang="en-US"/>
              <a:t>BARTOSZ MALINOWSKI 2005342</a:t>
            </a:r>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15357235"/>
      </p:ext>
    </p:extLst>
  </p:cSld>
  <p:clrMapOvr>
    <a:masterClrMapping/>
  </p:clrMapOvr>
  <p:hf sldNum="0" hd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B14207-7600-B849-9121-91F451006326}"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13336B-DACD-D84F-BC30-1D6AEE8499B8}" type="slidenum">
              <a:rPr lang="en-US" smtClean="0"/>
              <a:t>‹#›</a:t>
            </a:fld>
            <a:endParaRPr lang="en-US"/>
          </a:p>
        </p:txBody>
      </p:sp>
    </p:spTree>
    <p:extLst>
      <p:ext uri="{BB962C8B-B14F-4D97-AF65-F5344CB8AC3E}">
        <p14:creationId xmlns:p14="http://schemas.microsoft.com/office/powerpoint/2010/main" val="24969581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B14207-7600-B849-9121-91F451006326}"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13336B-DACD-D84F-BC30-1D6AEE8499B8}" type="slidenum">
              <a:rPr lang="en-US" smtClean="0"/>
              <a:t>‹#›</a:t>
            </a:fld>
            <a:endParaRPr lang="en-US"/>
          </a:p>
        </p:txBody>
      </p:sp>
    </p:spTree>
    <p:extLst>
      <p:ext uri="{BB962C8B-B14F-4D97-AF65-F5344CB8AC3E}">
        <p14:creationId xmlns:p14="http://schemas.microsoft.com/office/powerpoint/2010/main" val="3045862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image" Target="../media/image4.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2.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11/9/25</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87391237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19CAA59-D229-234E-B8AD-2455E71824E2}" type="datetime1">
              <a:rPr lang="en-GB" smtClean="0"/>
              <a:t>09/11/2025</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BARTOSZ MALINOWSKI 2005342</a:t>
            </a: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33953883"/>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hf sldNum="0" hd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svg"/><Relationship Id="rId10" Type="http://schemas.openxmlformats.org/officeDocument/2006/relationships/image" Target="../media/image14.svg"/><Relationship Id="rId4" Type="http://schemas.openxmlformats.org/officeDocument/2006/relationships/image" Target="../media/image8.png"/><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sv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png"/><Relationship Id="rId16" Type="http://schemas.openxmlformats.org/officeDocument/2006/relationships/image" Target="../media/image29.svg"/><Relationship Id="rId1" Type="http://schemas.openxmlformats.org/officeDocument/2006/relationships/slideLayout" Target="../slideLayouts/slideLayout7.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5" Type="http://schemas.openxmlformats.org/officeDocument/2006/relationships/image" Target="../media/image28.png"/><Relationship Id="rId10" Type="http://schemas.openxmlformats.org/officeDocument/2006/relationships/image" Target="../media/image23.svg"/><Relationship Id="rId4" Type="http://schemas.openxmlformats.org/officeDocument/2006/relationships/image" Target="../media/image17.png"/><Relationship Id="rId9" Type="http://schemas.openxmlformats.org/officeDocument/2006/relationships/image" Target="../media/image22.png"/><Relationship Id="rId14" Type="http://schemas.openxmlformats.org/officeDocument/2006/relationships/image" Target="../media/image27.svg"/></Relationships>
</file>

<file path=ppt/slides/_rels/slide9.xml.rels><?xml version="1.0" encoding="UTF-8" standalone="yes"?>
<Relationships xmlns="http://schemas.openxmlformats.org/package/2006/relationships"><Relationship Id="rId8" Type="http://schemas.openxmlformats.org/officeDocument/2006/relationships/image" Target="../media/image36.svg"/><Relationship Id="rId13" Type="http://schemas.openxmlformats.org/officeDocument/2006/relationships/image" Target="../media/image41.png"/><Relationship Id="rId3" Type="http://schemas.openxmlformats.org/officeDocument/2006/relationships/image" Target="../media/image31.svg"/><Relationship Id="rId7" Type="http://schemas.openxmlformats.org/officeDocument/2006/relationships/image" Target="../media/image35.png"/><Relationship Id="rId12" Type="http://schemas.openxmlformats.org/officeDocument/2006/relationships/image" Target="../media/image40.svg"/><Relationship Id="rId2" Type="http://schemas.openxmlformats.org/officeDocument/2006/relationships/image" Target="../media/image30.png"/><Relationship Id="rId1" Type="http://schemas.openxmlformats.org/officeDocument/2006/relationships/slideLayout" Target="../slideLayouts/slideLayout7.xml"/><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42.svg"/></Relationships>
</file>

<file path=ppt/slides/_rels/slide10.xml.rels><?xml version="1.0" encoding="UTF-8" standalone="yes"?>
<Relationships xmlns="http://schemas.openxmlformats.org/package/2006/relationships"><Relationship Id="rId8" Type="http://schemas.openxmlformats.org/officeDocument/2006/relationships/image" Target="../media/image49.png"/><Relationship Id="rId13" Type="http://schemas.openxmlformats.org/officeDocument/2006/relationships/image" Target="../media/image54.svg"/><Relationship Id="rId18" Type="http://schemas.openxmlformats.org/officeDocument/2006/relationships/image" Target="../media/image59.svg"/><Relationship Id="rId3" Type="http://schemas.openxmlformats.org/officeDocument/2006/relationships/image" Target="../media/image44.svg"/><Relationship Id="rId7" Type="http://schemas.openxmlformats.org/officeDocument/2006/relationships/image" Target="../media/image48.svg"/><Relationship Id="rId12" Type="http://schemas.openxmlformats.org/officeDocument/2006/relationships/image" Target="../media/image53.png"/><Relationship Id="rId17" Type="http://schemas.openxmlformats.org/officeDocument/2006/relationships/image" Target="../media/image58.png"/><Relationship Id="rId2" Type="http://schemas.openxmlformats.org/officeDocument/2006/relationships/image" Target="../media/image43.png"/><Relationship Id="rId16" Type="http://schemas.openxmlformats.org/officeDocument/2006/relationships/image" Target="../media/image57.svg"/><Relationship Id="rId1" Type="http://schemas.openxmlformats.org/officeDocument/2006/relationships/slideLayout" Target="../slideLayouts/slideLayout7.xml"/><Relationship Id="rId6" Type="http://schemas.openxmlformats.org/officeDocument/2006/relationships/image" Target="../media/image47.png"/><Relationship Id="rId11" Type="http://schemas.openxmlformats.org/officeDocument/2006/relationships/image" Target="../media/image52.svg"/><Relationship Id="rId5" Type="http://schemas.openxmlformats.org/officeDocument/2006/relationships/image" Target="../media/image46.svg"/><Relationship Id="rId15" Type="http://schemas.openxmlformats.org/officeDocument/2006/relationships/image" Target="../media/image56.svg"/><Relationship Id="rId10" Type="http://schemas.openxmlformats.org/officeDocument/2006/relationships/image" Target="../media/image51.png"/><Relationship Id="rId4" Type="http://schemas.openxmlformats.org/officeDocument/2006/relationships/image" Target="../media/image45.png"/><Relationship Id="rId9" Type="http://schemas.openxmlformats.org/officeDocument/2006/relationships/image" Target="../media/image50.svg"/><Relationship Id="rId14" Type="http://schemas.openxmlformats.org/officeDocument/2006/relationships/image" Target="../media/image55.png"/></Relationships>
</file>

<file path=ppt/slides/_rels/slide11.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7.svg"/><Relationship Id="rId7" Type="http://schemas.openxmlformats.org/officeDocument/2006/relationships/image" Target="../media/image11.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svg"/><Relationship Id="rId10" Type="http://schemas.openxmlformats.org/officeDocument/2006/relationships/image" Target="../media/image14.svg"/><Relationship Id="rId4" Type="http://schemas.openxmlformats.org/officeDocument/2006/relationships/image" Target="../media/image8.png"/><Relationship Id="rId9" Type="http://schemas.openxmlformats.org/officeDocument/2006/relationships/image" Target="../media/image13.png"/></Relationships>
</file>

<file path=ppt/slides/_rels/slide12.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62.svg"/><Relationship Id="rId7" Type="http://schemas.openxmlformats.org/officeDocument/2006/relationships/image" Target="../media/image37.png"/><Relationship Id="rId12" Type="http://schemas.openxmlformats.org/officeDocument/2006/relationships/image" Target="../media/image69.svg"/><Relationship Id="rId2" Type="http://schemas.openxmlformats.org/officeDocument/2006/relationships/image" Target="../media/image61.png"/><Relationship Id="rId1" Type="http://schemas.openxmlformats.org/officeDocument/2006/relationships/slideLayout" Target="../slideLayouts/slideLayout7.xml"/><Relationship Id="rId6" Type="http://schemas.openxmlformats.org/officeDocument/2006/relationships/image" Target="../media/image65.svg"/><Relationship Id="rId11" Type="http://schemas.openxmlformats.org/officeDocument/2006/relationships/image" Target="../media/image68.png"/><Relationship Id="rId5" Type="http://schemas.openxmlformats.org/officeDocument/2006/relationships/image" Target="../media/image64.png"/><Relationship Id="rId10" Type="http://schemas.openxmlformats.org/officeDocument/2006/relationships/image" Target="../media/image67.svg"/><Relationship Id="rId4" Type="http://schemas.openxmlformats.org/officeDocument/2006/relationships/image" Target="../media/image63.png"/><Relationship Id="rId9" Type="http://schemas.openxmlformats.org/officeDocument/2006/relationships/image" Target="../media/image66.png"/></Relationships>
</file>

<file path=ppt/slides/_rels/slide1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62.svg"/><Relationship Id="rId7" Type="http://schemas.openxmlformats.org/officeDocument/2006/relationships/image" Target="../media/image37.png"/><Relationship Id="rId2" Type="http://schemas.openxmlformats.org/officeDocument/2006/relationships/image" Target="../media/image61.png"/><Relationship Id="rId1" Type="http://schemas.openxmlformats.org/officeDocument/2006/relationships/slideLayout" Target="../slideLayouts/slideLayout7.xml"/><Relationship Id="rId6" Type="http://schemas.openxmlformats.org/officeDocument/2006/relationships/image" Target="../media/image65.svg"/><Relationship Id="rId5" Type="http://schemas.openxmlformats.org/officeDocument/2006/relationships/image" Target="../media/image64.png"/><Relationship Id="rId10" Type="http://schemas.openxmlformats.org/officeDocument/2006/relationships/image" Target="../media/image67.svg"/><Relationship Id="rId4" Type="http://schemas.openxmlformats.org/officeDocument/2006/relationships/image" Target="../media/image70.png"/><Relationship Id="rId9" Type="http://schemas.openxmlformats.org/officeDocument/2006/relationships/image" Target="../media/image66.png"/></Relationships>
</file>

<file path=ppt/slides/_rels/slide14.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image" Target="../media/image72.svg"/><Relationship Id="rId7" Type="http://schemas.openxmlformats.org/officeDocument/2006/relationships/image" Target="../media/image76.png"/><Relationship Id="rId2" Type="http://schemas.openxmlformats.org/officeDocument/2006/relationships/image" Target="../media/image71.png"/><Relationship Id="rId1" Type="http://schemas.openxmlformats.org/officeDocument/2006/relationships/slideLayout" Target="../slideLayouts/slideLayout7.xml"/><Relationship Id="rId6" Type="http://schemas.openxmlformats.org/officeDocument/2006/relationships/image" Target="../media/image75.svg"/><Relationship Id="rId5" Type="http://schemas.openxmlformats.org/officeDocument/2006/relationships/image" Target="../media/image74.png"/><Relationship Id="rId10" Type="http://schemas.openxmlformats.org/officeDocument/2006/relationships/image" Target="../media/image79.svg"/><Relationship Id="rId4" Type="http://schemas.openxmlformats.org/officeDocument/2006/relationships/image" Target="../media/image73.png"/><Relationship Id="rId9" Type="http://schemas.openxmlformats.org/officeDocument/2006/relationships/image" Target="../media/image78.png"/></Relationships>
</file>

<file path=ppt/slides/_rels/slide15.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svg"/><Relationship Id="rId7" Type="http://schemas.openxmlformats.org/officeDocument/2006/relationships/image" Target="../media/image66.png"/><Relationship Id="rId2" Type="http://schemas.openxmlformats.org/officeDocument/2006/relationships/image" Target="../media/image61.png"/><Relationship Id="rId1" Type="http://schemas.openxmlformats.org/officeDocument/2006/relationships/slideLayout" Target="../slideLayouts/slideLayout7.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80.png"/></Relationships>
</file>

<file path=ppt/slides/_rels/slide16.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62.svg"/><Relationship Id="rId7" Type="http://schemas.openxmlformats.org/officeDocument/2006/relationships/image" Target="../media/image37.png"/><Relationship Id="rId2" Type="http://schemas.openxmlformats.org/officeDocument/2006/relationships/image" Target="../media/image61.png"/><Relationship Id="rId1" Type="http://schemas.openxmlformats.org/officeDocument/2006/relationships/slideLayout" Target="../slideLayouts/slideLayout7.xml"/><Relationship Id="rId6" Type="http://schemas.openxmlformats.org/officeDocument/2006/relationships/image" Target="../media/image65.svg"/><Relationship Id="rId5" Type="http://schemas.openxmlformats.org/officeDocument/2006/relationships/image" Target="../media/image64.png"/><Relationship Id="rId10" Type="http://schemas.openxmlformats.org/officeDocument/2006/relationships/image" Target="../media/image67.svg"/><Relationship Id="rId4" Type="http://schemas.openxmlformats.org/officeDocument/2006/relationships/image" Target="../media/image81.png"/><Relationship Id="rId9" Type="http://schemas.openxmlformats.org/officeDocument/2006/relationships/image" Target="../media/image66.png"/></Relationships>
</file>

<file path=ppt/slides/_rels/slide17.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s://deloitte.com/uk" TargetMode="External"/><Relationship Id="rId2" Type="http://schemas.openxmlformats.org/officeDocument/2006/relationships/hyperlink" Target="https://www.astrazeneca.com/" TargetMode="External"/><Relationship Id="rId1" Type="http://schemas.openxmlformats.org/officeDocument/2006/relationships/slideLayout" Target="../slideLayouts/slideLayout13.xml"/><Relationship Id="rId4" Type="http://schemas.openxmlformats.org/officeDocument/2006/relationships/hyperlink" Target="https://frc.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B9643A9E-1F66-650C-A84F-2D194E5EF5CD}"/>
              </a:ext>
            </a:extLst>
          </p:cNvPr>
          <p:cNvSpPr>
            <a:spLocks noGrp="1"/>
          </p:cNvSpPr>
          <p:nvPr>
            <p:ph type="ctrTitle"/>
          </p:nvPr>
        </p:nvSpPr>
        <p:spPr>
          <a:xfrm>
            <a:off x="806195" y="804672"/>
            <a:ext cx="3521359" cy="5248656"/>
          </a:xfrm>
        </p:spPr>
        <p:txBody>
          <a:bodyPr vert="horz" lIns="91440" tIns="45720" rIns="91440" bIns="45720" rtlCol="0" anchor="ctr">
            <a:normAutofit/>
          </a:bodyPr>
          <a:lstStyle/>
          <a:p>
            <a:pPr algn="ctr"/>
            <a:r>
              <a:rPr lang="en-US" sz="4200" b="0" i="0" kern="1200" dirty="0">
                <a:solidFill>
                  <a:schemeClr val="tx2"/>
                </a:solidFill>
                <a:latin typeface="+mj-lt"/>
                <a:ea typeface="+mj-ea"/>
                <a:cs typeface="+mj-cs"/>
              </a:rPr>
              <a:t>Planning for Marketing Drivers of Change</a:t>
            </a:r>
            <a:br>
              <a:rPr lang="en-US" sz="4200" b="0" i="0" kern="1200" dirty="0">
                <a:solidFill>
                  <a:schemeClr val="tx2"/>
                </a:solidFill>
                <a:latin typeface="+mj-lt"/>
                <a:ea typeface="+mj-ea"/>
                <a:cs typeface="+mj-cs"/>
              </a:rPr>
            </a:br>
            <a:endParaRPr lang="en-US" sz="4200" b="0" i="0" kern="1200" dirty="0">
              <a:solidFill>
                <a:schemeClr val="tx2"/>
              </a:solidFill>
              <a:latin typeface="+mj-lt"/>
              <a:ea typeface="+mj-ea"/>
              <a:cs typeface="+mj-cs"/>
            </a:endParaRPr>
          </a:p>
        </p:txBody>
      </p:sp>
      <p:sp>
        <p:nvSpPr>
          <p:cNvPr id="3" name="Subtitle 2">
            <a:extLst>
              <a:ext uri="{FF2B5EF4-FFF2-40B4-BE49-F238E27FC236}">
                <a16:creationId xmlns:a16="http://schemas.microsoft.com/office/drawing/2014/main" id="{A37F2447-283A-F05C-ED2D-FD1789EDE971}"/>
              </a:ext>
            </a:extLst>
          </p:cNvPr>
          <p:cNvSpPr>
            <a:spLocks noGrp="1"/>
          </p:cNvSpPr>
          <p:nvPr>
            <p:ph type="subTitle" idx="1"/>
          </p:nvPr>
        </p:nvSpPr>
        <p:spPr>
          <a:xfrm>
            <a:off x="4975861" y="804671"/>
            <a:ext cx="6399930" cy="5248657"/>
          </a:xfrm>
        </p:spPr>
        <p:txBody>
          <a:bodyPr vert="horz" lIns="91440" tIns="45720" rIns="91440" bIns="45720" rtlCol="0" anchor="ctr">
            <a:normAutofit/>
          </a:bodyPr>
          <a:lstStyle/>
          <a:p>
            <a:pPr>
              <a:buFont typeface="Wingdings 3" charset="2"/>
              <a:buChar char=""/>
            </a:pPr>
            <a:endParaRPr lang="en-US" dirty="0">
              <a:solidFill>
                <a:schemeClr val="tx1"/>
              </a:solidFill>
            </a:endParaRPr>
          </a:p>
          <a:p>
            <a:pPr>
              <a:buFont typeface="Wingdings 3" charset="2"/>
              <a:buChar char=""/>
            </a:pPr>
            <a:endParaRPr lang="en-US" dirty="0">
              <a:solidFill>
                <a:schemeClr val="tx1"/>
              </a:solidFill>
            </a:endParaRPr>
          </a:p>
          <a:p>
            <a:pPr>
              <a:buFont typeface="Wingdings 3" charset="2"/>
              <a:buChar char=""/>
            </a:pPr>
            <a:endParaRPr lang="en-US" dirty="0">
              <a:solidFill>
                <a:schemeClr val="tx1"/>
              </a:solidFill>
            </a:endParaRPr>
          </a:p>
          <a:p>
            <a:pPr>
              <a:buFont typeface="Wingdings 3" charset="2"/>
              <a:buChar char=""/>
            </a:pPr>
            <a:r>
              <a:rPr lang="en-US" dirty="0">
                <a:solidFill>
                  <a:schemeClr val="tx1"/>
                </a:solidFill>
              </a:rPr>
              <a:t>BMMB7026</a:t>
            </a:r>
          </a:p>
          <a:p>
            <a:pPr>
              <a:buFont typeface="Wingdings 3" charset="2"/>
              <a:buChar char=""/>
            </a:pPr>
            <a:r>
              <a:rPr lang="en-US" dirty="0">
                <a:solidFill>
                  <a:schemeClr val="tx1"/>
                </a:solidFill>
              </a:rPr>
              <a:t>Managing Marketing Change </a:t>
            </a:r>
          </a:p>
          <a:p>
            <a:pPr>
              <a:buFont typeface="Wingdings 3" charset="2"/>
              <a:buChar char=""/>
            </a:pPr>
            <a:r>
              <a:rPr lang="en-US">
                <a:solidFill>
                  <a:schemeClr val="tx1"/>
                </a:solidFill>
              </a:rPr>
              <a:t>Univeristy</a:t>
            </a:r>
            <a:r>
              <a:rPr lang="en-US" dirty="0">
                <a:solidFill>
                  <a:schemeClr val="tx1"/>
                </a:solidFill>
              </a:rPr>
              <a:t> of Wales Trinity Saint David</a:t>
            </a:r>
          </a:p>
          <a:p>
            <a:pPr>
              <a:buFont typeface="Wingdings 3" charset="2"/>
              <a:buChar char=""/>
            </a:pPr>
            <a:endParaRPr lang="en-US" dirty="0">
              <a:solidFill>
                <a:schemeClr val="tx1"/>
              </a:solidFill>
            </a:endParaRPr>
          </a:p>
        </p:txBody>
      </p:sp>
    </p:spTree>
    <p:extLst>
      <p:ext uri="{BB962C8B-B14F-4D97-AF65-F5344CB8AC3E}">
        <p14:creationId xmlns:p14="http://schemas.microsoft.com/office/powerpoint/2010/main" val="397498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759E8E1C-B1C6-DD13-9AD0-BF48278F1C8B}"/>
              </a:ext>
            </a:extLst>
          </p:cNvPr>
          <p:cNvSpPr>
            <a:spLocks noGrp="1"/>
          </p:cNvSpPr>
          <p:nvPr>
            <p:ph type="title"/>
          </p:nvPr>
        </p:nvSpPr>
        <p:spPr>
          <a:xfrm>
            <a:off x="806195" y="804672"/>
            <a:ext cx="3521359" cy="5248656"/>
          </a:xfrm>
        </p:spPr>
        <p:txBody>
          <a:bodyPr anchor="ctr">
            <a:normAutofit/>
          </a:bodyPr>
          <a:lstStyle/>
          <a:p>
            <a:pPr algn="ctr"/>
            <a:r>
              <a:rPr lang="en-US" dirty="0"/>
              <a:t>List of participants</a:t>
            </a:r>
          </a:p>
        </p:txBody>
      </p:sp>
      <p:sp>
        <p:nvSpPr>
          <p:cNvPr id="3" name="Content Placeholder 2">
            <a:extLst>
              <a:ext uri="{FF2B5EF4-FFF2-40B4-BE49-F238E27FC236}">
                <a16:creationId xmlns:a16="http://schemas.microsoft.com/office/drawing/2014/main" id="{6C442B65-D813-1583-242B-74F25784E609}"/>
              </a:ext>
            </a:extLst>
          </p:cNvPr>
          <p:cNvSpPr>
            <a:spLocks noGrp="1"/>
          </p:cNvSpPr>
          <p:nvPr>
            <p:ph idx="1"/>
          </p:nvPr>
        </p:nvSpPr>
        <p:spPr>
          <a:xfrm>
            <a:off x="4975861" y="804671"/>
            <a:ext cx="6399930" cy="5248657"/>
          </a:xfrm>
        </p:spPr>
        <p:txBody>
          <a:bodyPr anchor="ctr">
            <a:normAutofit/>
          </a:bodyPr>
          <a:lstStyle/>
          <a:p>
            <a:r>
              <a:rPr lang="en-GB" dirty="0"/>
              <a:t>1. </a:t>
            </a:r>
            <a:r>
              <a:rPr lang="en-GB" b="1" dirty="0"/>
              <a:t>Introduction- </a:t>
            </a:r>
            <a:r>
              <a:rPr lang="en-GB" dirty="0"/>
              <a:t>Md Masud Rana (25070150</a:t>
            </a:r>
          </a:p>
          <a:p>
            <a:r>
              <a:rPr lang="en-GB" dirty="0"/>
              <a:t>2.</a:t>
            </a:r>
            <a:r>
              <a:rPr lang="en-GB" b="1" dirty="0"/>
              <a:t>Establish - </a:t>
            </a:r>
            <a:r>
              <a:rPr lang="en-GB" dirty="0"/>
              <a:t>Mahbuba Akter Baly (2514693</a:t>
            </a:r>
          </a:p>
          <a:p>
            <a:r>
              <a:rPr lang="en-GB" dirty="0"/>
              <a:t>3.</a:t>
            </a:r>
            <a:r>
              <a:rPr lang="en-GB" b="1" dirty="0"/>
              <a:t>Mission- </a:t>
            </a:r>
            <a:r>
              <a:rPr lang="en-GB" dirty="0" err="1"/>
              <a:t>Fozley</a:t>
            </a:r>
            <a:r>
              <a:rPr lang="en-GB" dirty="0"/>
              <a:t> Rabby (2515911)</a:t>
            </a:r>
          </a:p>
          <a:p>
            <a:r>
              <a:rPr lang="en-GB" dirty="0"/>
              <a:t>4. </a:t>
            </a:r>
            <a:r>
              <a:rPr lang="en-GB" b="1" dirty="0"/>
              <a:t>Vision- </a:t>
            </a:r>
            <a:r>
              <a:rPr lang="en-GB" dirty="0" err="1"/>
              <a:t>Bidut</a:t>
            </a:r>
            <a:r>
              <a:rPr lang="en-GB" dirty="0"/>
              <a:t> Hossain (2503964)</a:t>
            </a:r>
          </a:p>
          <a:p>
            <a:r>
              <a:rPr lang="en-GB" dirty="0"/>
              <a:t>5. </a:t>
            </a:r>
            <a:r>
              <a:rPr lang="en-GB" b="1" dirty="0"/>
              <a:t>Core values-</a:t>
            </a:r>
            <a:r>
              <a:rPr lang="en-GB" dirty="0"/>
              <a:t> Bartosz Malinowski (2005342)</a:t>
            </a:r>
          </a:p>
          <a:p>
            <a:endParaRPr lang="en-US" dirty="0"/>
          </a:p>
        </p:txBody>
      </p:sp>
    </p:spTree>
    <p:extLst>
      <p:ext uri="{BB962C8B-B14F-4D97-AF65-F5344CB8AC3E}">
        <p14:creationId xmlns:p14="http://schemas.microsoft.com/office/powerpoint/2010/main" val="2654177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4" name="Picture 13">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p:cNvSpPr>
            <a:spLocks noGrp="1"/>
          </p:cNvSpPr>
          <p:nvPr>
            <p:ph type="ctrTitle"/>
          </p:nvPr>
        </p:nvSpPr>
        <p:spPr>
          <a:xfrm>
            <a:off x="806195" y="804672"/>
            <a:ext cx="3521359" cy="5248656"/>
          </a:xfrm>
        </p:spPr>
        <p:txBody>
          <a:bodyPr vert="horz" lIns="91440" tIns="45720" rIns="91440" bIns="45720" rtlCol="0" anchor="ctr">
            <a:normAutofit/>
          </a:bodyPr>
          <a:lstStyle/>
          <a:p>
            <a:pPr algn="ctr"/>
            <a:r>
              <a:rPr lang="en-US" sz="4200" b="0" i="0" kern="1200" dirty="0">
                <a:solidFill>
                  <a:schemeClr val="tx2"/>
                </a:solidFill>
                <a:latin typeface="+mj-lt"/>
                <a:ea typeface="+mj-ea"/>
                <a:cs typeface="+mj-cs"/>
              </a:rPr>
              <a:t> Introduction </a:t>
            </a:r>
          </a:p>
        </p:txBody>
      </p:sp>
      <p:sp>
        <p:nvSpPr>
          <p:cNvPr id="3" name="Subtitle 2"/>
          <p:cNvSpPr>
            <a:spLocks noGrp="1"/>
          </p:cNvSpPr>
          <p:nvPr>
            <p:ph type="subTitle" idx="1"/>
          </p:nvPr>
        </p:nvSpPr>
        <p:spPr>
          <a:xfrm>
            <a:off x="4975861" y="804671"/>
            <a:ext cx="6399930" cy="5248657"/>
          </a:xfrm>
        </p:spPr>
        <p:txBody>
          <a:bodyPr vert="horz" lIns="91440" tIns="45720" rIns="91440" bIns="45720" rtlCol="0" anchor="ctr">
            <a:normAutofit/>
          </a:bodyPr>
          <a:lstStyle/>
          <a:p>
            <a:pPr marL="285750" indent="-285750">
              <a:lnSpc>
                <a:spcPct val="90000"/>
              </a:lnSpc>
              <a:buFont typeface="Wingdings 3" charset="2"/>
              <a:buChar char=""/>
            </a:pPr>
            <a:endParaRPr lang="en-US" sz="1400">
              <a:solidFill>
                <a:schemeClr val="tx1"/>
              </a:solidFill>
            </a:endParaRPr>
          </a:p>
          <a:p>
            <a:pPr marL="285750" indent="-285750">
              <a:lnSpc>
                <a:spcPct val="90000"/>
              </a:lnSpc>
              <a:buFont typeface="Wingdings 3" charset="2"/>
              <a:buChar char=""/>
            </a:pPr>
            <a:r>
              <a:rPr lang="en-US" sz="1400">
                <a:solidFill>
                  <a:schemeClr val="tx1"/>
                </a:solidFill>
              </a:rPr>
              <a:t>AstraZeneca is a biggest and one of the world’s leading biopharmaceutical Private  company which was founded 1999.</a:t>
            </a:r>
          </a:p>
          <a:p>
            <a:pPr marL="285750" indent="-285750">
              <a:lnSpc>
                <a:spcPct val="90000"/>
              </a:lnSpc>
              <a:buFont typeface="Wingdings 3" charset="2"/>
              <a:buChar char=""/>
            </a:pPr>
            <a:r>
              <a:rPr lang="en-US" sz="1400">
                <a:solidFill>
                  <a:schemeClr val="tx1"/>
                </a:solidFill>
              </a:rPr>
              <a:t>It is a British and Swedish multinational pharmaceutical and biotechnology company through the merger of the Swedish Astra AB and the British Zeneca group plc.</a:t>
            </a:r>
          </a:p>
          <a:p>
            <a:pPr marL="285750" indent="-285750">
              <a:lnSpc>
                <a:spcPct val="90000"/>
              </a:lnSpc>
              <a:buFont typeface="Wingdings 3" charset="2"/>
              <a:buChar char=""/>
            </a:pPr>
            <a:r>
              <a:rPr lang="en-US" sz="1400">
                <a:solidFill>
                  <a:schemeClr val="tx1"/>
                </a:solidFill>
              </a:rPr>
              <a:t>It’s known for its strong focus on prescription medicines in areas such as </a:t>
            </a:r>
          </a:p>
          <a:p>
            <a:pPr marL="285750" indent="-285750">
              <a:lnSpc>
                <a:spcPct val="90000"/>
              </a:lnSpc>
              <a:buFont typeface="Wingdings 3" charset="2"/>
              <a:buChar char=""/>
            </a:pPr>
            <a:r>
              <a:rPr lang="en-US" sz="1400">
                <a:solidFill>
                  <a:schemeClr val="tx1"/>
                </a:solidFill>
              </a:rPr>
              <a:t>                                  oncology, </a:t>
            </a:r>
          </a:p>
          <a:p>
            <a:pPr marL="285750" indent="-285750">
              <a:lnSpc>
                <a:spcPct val="90000"/>
              </a:lnSpc>
              <a:buFont typeface="Wingdings 3" charset="2"/>
              <a:buChar char=""/>
            </a:pPr>
            <a:r>
              <a:rPr lang="en-US" sz="1400">
                <a:solidFill>
                  <a:schemeClr val="tx1"/>
                </a:solidFill>
              </a:rPr>
              <a:t>                                  cardiovascular, </a:t>
            </a:r>
          </a:p>
          <a:p>
            <a:pPr marL="285750" indent="-285750">
              <a:lnSpc>
                <a:spcPct val="90000"/>
              </a:lnSpc>
              <a:buFont typeface="Wingdings 3" charset="2"/>
              <a:buChar char=""/>
            </a:pPr>
            <a:r>
              <a:rPr lang="en-US" sz="1400">
                <a:solidFill>
                  <a:schemeClr val="tx1"/>
                </a:solidFill>
              </a:rPr>
              <a:t>                                  renal &amp; metabolism, </a:t>
            </a:r>
          </a:p>
          <a:p>
            <a:pPr marL="285750" indent="-285750">
              <a:lnSpc>
                <a:spcPct val="90000"/>
              </a:lnSpc>
              <a:buFont typeface="Wingdings 3" charset="2"/>
              <a:buChar char=""/>
            </a:pPr>
            <a:r>
              <a:rPr lang="en-US" sz="1400">
                <a:solidFill>
                  <a:schemeClr val="tx1"/>
                </a:solidFill>
              </a:rPr>
              <a:t>                                  respiratory diseases.</a:t>
            </a:r>
          </a:p>
          <a:p>
            <a:pPr marL="171450" indent="-171450">
              <a:lnSpc>
                <a:spcPct val="90000"/>
              </a:lnSpc>
              <a:buFont typeface="Wingdings 3" charset="2"/>
              <a:buChar char=""/>
            </a:pPr>
            <a:r>
              <a:rPr lang="en-US" sz="1400">
                <a:solidFill>
                  <a:schemeClr val="tx1"/>
                </a:solidFill>
              </a:rPr>
              <a:t>This company is conducted from Cambridge England which is also it’s headquarter. </a:t>
            </a:r>
          </a:p>
          <a:p>
            <a:pPr marL="171450" indent="-171450">
              <a:lnSpc>
                <a:spcPct val="90000"/>
              </a:lnSpc>
              <a:buFont typeface="Wingdings 3" charset="2"/>
              <a:buChar char=""/>
            </a:pPr>
            <a:endParaRPr lang="en-US" sz="1400">
              <a:solidFill>
                <a:schemeClr val="tx1"/>
              </a:solidFill>
            </a:endParaRPr>
          </a:p>
          <a:p>
            <a:pPr marL="171450" indent="-171450">
              <a:lnSpc>
                <a:spcPct val="90000"/>
              </a:lnSpc>
              <a:buFont typeface="Wingdings 3" charset="2"/>
              <a:buChar char=""/>
            </a:pPr>
            <a:r>
              <a:rPr lang="en-US" sz="1400">
                <a:solidFill>
                  <a:schemeClr val="tx1"/>
                </a:solidFill>
              </a:rPr>
              <a:t>This company is a public traded company and it is listed on the London Stock Exchange.</a:t>
            </a:r>
          </a:p>
          <a:p>
            <a:pPr>
              <a:lnSpc>
                <a:spcPct val="90000"/>
              </a:lnSpc>
              <a:buFont typeface="Wingdings 3" charset="2"/>
              <a:buChar char=""/>
            </a:pPr>
            <a:endParaRPr lang="en-US" sz="1400">
              <a:solidFill>
                <a:schemeClr val="tx1"/>
              </a:solidFill>
            </a:endParaRPr>
          </a:p>
          <a:p>
            <a:pPr marL="171450" indent="-171450">
              <a:lnSpc>
                <a:spcPct val="90000"/>
              </a:lnSpc>
              <a:buFont typeface="Wingdings 3" charset="2"/>
              <a:buChar char=""/>
            </a:pPr>
            <a:endParaRPr lang="en-US" sz="1400">
              <a:solidFill>
                <a:schemeClr val="tx1"/>
              </a:solidFill>
            </a:endParaRPr>
          </a:p>
        </p:txBody>
      </p:sp>
    </p:spTree>
    <p:extLst>
      <p:ext uri="{BB962C8B-B14F-4D97-AF65-F5344CB8AC3E}">
        <p14:creationId xmlns:p14="http://schemas.microsoft.com/office/powerpoint/2010/main" val="330777232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37" name="Picture 36">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39"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3" name="Content Placeholder 2"/>
          <p:cNvSpPr>
            <a:spLocks noGrp="1"/>
          </p:cNvSpPr>
          <p:nvPr>
            <p:ph idx="1"/>
          </p:nvPr>
        </p:nvSpPr>
        <p:spPr>
          <a:xfrm>
            <a:off x="4975861" y="804671"/>
            <a:ext cx="6399930" cy="5248657"/>
          </a:xfrm>
        </p:spPr>
        <p:txBody>
          <a:bodyPr anchor="ctr">
            <a:normAutofit/>
          </a:bodyPr>
          <a:lstStyle/>
          <a:p>
            <a:pPr marL="0" indent="0">
              <a:lnSpc>
                <a:spcPct val="90000"/>
              </a:lnSpc>
              <a:buNone/>
            </a:pPr>
            <a:r>
              <a:rPr lang="en-US" sz="1100" b="1" u="sng" dirty="0"/>
              <a:t>Before 1999</a:t>
            </a:r>
            <a:r>
              <a:rPr lang="en-US" sz="1100" b="1" dirty="0"/>
              <a:t>:</a:t>
            </a:r>
          </a:p>
          <a:p>
            <a:pPr marL="0" indent="0">
              <a:lnSpc>
                <a:spcPct val="90000"/>
              </a:lnSpc>
              <a:buNone/>
            </a:pPr>
            <a:endParaRPr lang="en-US" sz="1100" b="1" dirty="0"/>
          </a:p>
          <a:p>
            <a:pPr>
              <a:lnSpc>
                <a:spcPct val="90000"/>
              </a:lnSpc>
            </a:pPr>
            <a:r>
              <a:rPr lang="en-US" sz="1100" dirty="0"/>
              <a:t>Astra (AB) Founded in 1913 in Sweden.  Astra was a Swedish pharmaceutical company that became well known for products such as omeprazole, a revolutionary treatment for acid-related stomach disorders. </a:t>
            </a:r>
          </a:p>
          <a:p>
            <a:pPr marL="82296" indent="0">
              <a:lnSpc>
                <a:spcPct val="90000"/>
              </a:lnSpc>
              <a:buNone/>
            </a:pPr>
            <a:endParaRPr lang="en-US" sz="1100" dirty="0"/>
          </a:p>
          <a:p>
            <a:pPr>
              <a:lnSpc>
                <a:spcPct val="90000"/>
              </a:lnSpc>
            </a:pPr>
            <a:r>
              <a:rPr lang="en-US" sz="1100" dirty="0"/>
              <a:t>Zeneca Group plc Formed in 1993 after the demerger of the pharmaceutical and agrochemical businesses from Imperial Chemical Industries in the United-Kingdom.</a:t>
            </a:r>
          </a:p>
          <a:p>
            <a:pPr>
              <a:lnSpc>
                <a:spcPct val="90000"/>
              </a:lnSpc>
            </a:pPr>
            <a:r>
              <a:rPr lang="en-US" sz="1100" dirty="0"/>
              <a:t>And Zeneca had a strong presence in oncology and cardiovascular research.</a:t>
            </a:r>
          </a:p>
          <a:p>
            <a:pPr marL="0" indent="0">
              <a:lnSpc>
                <a:spcPct val="90000"/>
              </a:lnSpc>
              <a:buNone/>
            </a:pPr>
            <a:endParaRPr lang="en-US" sz="1100" b="1" dirty="0"/>
          </a:p>
          <a:p>
            <a:pPr marL="0" indent="0">
              <a:lnSpc>
                <a:spcPct val="90000"/>
              </a:lnSpc>
              <a:buNone/>
            </a:pPr>
            <a:r>
              <a:rPr lang="en-US" sz="1100" b="1" u="sng" dirty="0"/>
              <a:t>The Start Of Merger 1999 :</a:t>
            </a:r>
            <a:r>
              <a:rPr lang="en-US" sz="1100" u="sng" dirty="0"/>
              <a:t> </a:t>
            </a:r>
            <a:endParaRPr lang="en-US" sz="1100" dirty="0"/>
          </a:p>
          <a:p>
            <a:pPr marL="0" indent="0">
              <a:lnSpc>
                <a:spcPct val="90000"/>
              </a:lnSpc>
              <a:buNone/>
            </a:pPr>
            <a:endParaRPr lang="en-US" sz="1100" dirty="0"/>
          </a:p>
          <a:p>
            <a:pPr>
              <a:lnSpc>
                <a:spcPct val="90000"/>
              </a:lnSpc>
            </a:pPr>
            <a:r>
              <a:rPr lang="en-US" sz="1100" dirty="0"/>
              <a:t>On April 6, 1999, Astra AB and Zeneca Group plc merged to form AstraZeneca plc.</a:t>
            </a:r>
          </a:p>
          <a:p>
            <a:pPr marL="82296" indent="0">
              <a:lnSpc>
                <a:spcPct val="90000"/>
              </a:lnSpc>
              <a:buNone/>
            </a:pPr>
            <a:endParaRPr lang="en-US" sz="1100" dirty="0"/>
          </a:p>
          <a:p>
            <a:pPr>
              <a:lnSpc>
                <a:spcPct val="90000"/>
              </a:lnSpc>
            </a:pPr>
            <a:r>
              <a:rPr lang="en-US" sz="1100" dirty="0"/>
              <a:t>The new company’s headquarters were established in London, United Kingdom, while maintaining significant research operations in Sweden and the United State This merger created a global pharmaceutical powerhouse, combining Astra’s gastrointestinal and respiratory expertise with Zeneca’s strength in oncology and cardiovascular medicine.</a:t>
            </a:r>
          </a:p>
          <a:p>
            <a:pPr>
              <a:lnSpc>
                <a:spcPct val="90000"/>
              </a:lnSpc>
            </a:pPr>
            <a:endParaRPr lang="en-US" sz="1100" dirty="0"/>
          </a:p>
          <a:p>
            <a:pPr>
              <a:lnSpc>
                <a:spcPct val="90000"/>
              </a:lnSpc>
            </a:pPr>
            <a:endParaRPr lang="en-US" sz="1100" dirty="0"/>
          </a:p>
        </p:txBody>
      </p:sp>
    </p:spTree>
    <p:extLst>
      <p:ext uri="{BB962C8B-B14F-4D97-AF65-F5344CB8AC3E}">
        <p14:creationId xmlns:p14="http://schemas.microsoft.com/office/powerpoint/2010/main" val="2514994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p:cNvSpPr>
            <a:spLocks noGrp="1"/>
          </p:cNvSpPr>
          <p:nvPr>
            <p:ph type="title"/>
          </p:nvPr>
        </p:nvSpPr>
        <p:spPr>
          <a:xfrm>
            <a:off x="806195" y="804672"/>
            <a:ext cx="3521359" cy="5248656"/>
          </a:xfrm>
        </p:spPr>
        <p:txBody>
          <a:bodyPr anchor="ctr">
            <a:normAutofit/>
          </a:bodyPr>
          <a:lstStyle/>
          <a:p>
            <a:pPr algn="ctr"/>
            <a:r>
              <a:rPr lang="en-US" dirty="0"/>
              <a:t>Introduction</a:t>
            </a:r>
          </a:p>
        </p:txBody>
      </p:sp>
      <p:sp>
        <p:nvSpPr>
          <p:cNvPr id="3" name="Content Placeholder 2"/>
          <p:cNvSpPr>
            <a:spLocks noGrp="1"/>
          </p:cNvSpPr>
          <p:nvPr>
            <p:ph idx="1"/>
          </p:nvPr>
        </p:nvSpPr>
        <p:spPr>
          <a:xfrm>
            <a:off x="4975861" y="804671"/>
            <a:ext cx="6399930" cy="5248657"/>
          </a:xfrm>
        </p:spPr>
        <p:txBody>
          <a:bodyPr anchor="ctr">
            <a:normAutofit/>
          </a:bodyPr>
          <a:lstStyle/>
          <a:p>
            <a:pPr marL="0" indent="0">
              <a:lnSpc>
                <a:spcPct val="90000"/>
              </a:lnSpc>
              <a:buNone/>
            </a:pPr>
            <a:endParaRPr lang="en-US" sz="1400" b="1"/>
          </a:p>
          <a:p>
            <a:pPr marL="0" indent="0">
              <a:lnSpc>
                <a:spcPct val="90000"/>
              </a:lnSpc>
              <a:buNone/>
            </a:pPr>
            <a:r>
              <a:rPr lang="en-US" sz="1400" b="1" u="sng"/>
              <a:t>Glorious Years For This Company 2019-2020 : </a:t>
            </a:r>
          </a:p>
          <a:p>
            <a:pPr marL="0" indent="0">
              <a:lnSpc>
                <a:spcPct val="90000"/>
              </a:lnSpc>
              <a:buNone/>
            </a:pPr>
            <a:endParaRPr lang="en-US" sz="1400" b="1"/>
          </a:p>
          <a:p>
            <a:pPr>
              <a:lnSpc>
                <a:spcPct val="90000"/>
              </a:lnSpc>
            </a:pPr>
            <a:r>
              <a:rPr lang="en-US" sz="1400"/>
              <a:t>Glorious years for this company 2019-2020 of pandemic situation (COVID-19 Pandemic 2020–2021).</a:t>
            </a:r>
          </a:p>
          <a:p>
            <a:pPr>
              <a:lnSpc>
                <a:spcPct val="90000"/>
              </a:lnSpc>
            </a:pPr>
            <a:r>
              <a:rPr lang="en-US" sz="1400"/>
              <a:t>AstraZeneca, in collaboration with Oxford University, developed the Oxford–AstraZeneca COVID-19 vaccine .</a:t>
            </a:r>
          </a:p>
          <a:p>
            <a:pPr>
              <a:lnSpc>
                <a:spcPct val="90000"/>
              </a:lnSpc>
            </a:pPr>
            <a:r>
              <a:rPr lang="en-US" sz="1400"/>
              <a:t>The vaccine played a major role in global vaccination efforts, particularly in low- and middle-income countries.</a:t>
            </a:r>
          </a:p>
          <a:p>
            <a:pPr marL="0" indent="0">
              <a:lnSpc>
                <a:spcPct val="90000"/>
              </a:lnSpc>
              <a:buNone/>
            </a:pPr>
            <a:endParaRPr lang="en-US" sz="1400" b="1"/>
          </a:p>
          <a:p>
            <a:pPr marL="0" indent="0">
              <a:lnSpc>
                <a:spcPct val="90000"/>
              </a:lnSpc>
              <a:buNone/>
            </a:pPr>
            <a:r>
              <a:rPr lang="en-US" sz="1400" b="1" u="sng"/>
              <a:t>Making Timely Decision :</a:t>
            </a:r>
            <a:endParaRPr lang="en-US" sz="1400" u="sng"/>
          </a:p>
          <a:p>
            <a:pPr marL="82296" indent="0">
              <a:lnSpc>
                <a:spcPct val="90000"/>
              </a:lnSpc>
              <a:buNone/>
            </a:pPr>
            <a:endParaRPr lang="en-US" sz="1400"/>
          </a:p>
          <a:p>
            <a:pPr>
              <a:lnSpc>
                <a:spcPct val="90000"/>
              </a:lnSpc>
            </a:pPr>
            <a:r>
              <a:rPr lang="en-US" sz="1400"/>
              <a:t>After more than three billion doses, the Oxford-AstraZeneca </a:t>
            </a:r>
            <a:r>
              <a:rPr lang="en-US" sz="1400" err="1"/>
              <a:t>Covid</a:t>
            </a:r>
            <a:r>
              <a:rPr lang="en-US" sz="1400"/>
              <a:t> vaccine is being withdrawn. </a:t>
            </a:r>
          </a:p>
          <a:p>
            <a:pPr>
              <a:lnSpc>
                <a:spcPct val="90000"/>
              </a:lnSpc>
            </a:pPr>
            <a:r>
              <a:rPr lang="en-US" sz="1400"/>
              <a:t>AstraZeneca said it was "incredibly proud" of the vaccine, but it had made a commercial decision.</a:t>
            </a:r>
          </a:p>
          <a:p>
            <a:pPr>
              <a:lnSpc>
                <a:spcPct val="90000"/>
              </a:lnSpc>
            </a:pPr>
            <a:r>
              <a:rPr lang="en-US" sz="1400"/>
              <a:t> It said the rise of new coronavirus variants meant demand had shifted to the newer updated vaccines.</a:t>
            </a:r>
          </a:p>
          <a:p>
            <a:pPr>
              <a:lnSpc>
                <a:spcPct val="90000"/>
              </a:lnSpc>
            </a:pPr>
            <a:endParaRPr lang="en-US" sz="1400"/>
          </a:p>
        </p:txBody>
      </p:sp>
    </p:spTree>
    <p:extLst>
      <p:ext uri="{BB962C8B-B14F-4D97-AF65-F5344CB8AC3E}">
        <p14:creationId xmlns:p14="http://schemas.microsoft.com/office/powerpoint/2010/main" val="2442373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33" name="Picture 32">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9"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p:cNvSpPr>
            <a:spLocks noGrp="1"/>
          </p:cNvSpPr>
          <p:nvPr>
            <p:ph type="title"/>
          </p:nvPr>
        </p:nvSpPr>
        <p:spPr>
          <a:xfrm>
            <a:off x="806195" y="804672"/>
            <a:ext cx="3521359" cy="5248656"/>
          </a:xfrm>
        </p:spPr>
        <p:txBody>
          <a:bodyPr anchor="ctr">
            <a:normAutofit/>
          </a:bodyPr>
          <a:lstStyle/>
          <a:p>
            <a:pPr algn="ctr"/>
            <a:r>
              <a:rPr lang="en-US"/>
              <a:t>Introduction</a:t>
            </a:r>
          </a:p>
        </p:txBody>
      </p:sp>
      <p:sp>
        <p:nvSpPr>
          <p:cNvPr id="3" name="Content Placeholder 2"/>
          <p:cNvSpPr>
            <a:spLocks noGrp="1"/>
          </p:cNvSpPr>
          <p:nvPr>
            <p:ph idx="1"/>
          </p:nvPr>
        </p:nvSpPr>
        <p:spPr>
          <a:xfrm>
            <a:off x="4975861" y="804671"/>
            <a:ext cx="6399930" cy="5248657"/>
          </a:xfrm>
        </p:spPr>
        <p:txBody>
          <a:bodyPr anchor="ctr">
            <a:normAutofit/>
          </a:bodyPr>
          <a:lstStyle/>
          <a:p>
            <a:pPr marL="0" indent="0">
              <a:lnSpc>
                <a:spcPct val="90000"/>
              </a:lnSpc>
              <a:buNone/>
            </a:pPr>
            <a:endParaRPr lang="en-US" sz="1700" b="1"/>
          </a:p>
          <a:p>
            <a:pPr marL="0" indent="0">
              <a:lnSpc>
                <a:spcPct val="90000"/>
              </a:lnSpc>
              <a:buNone/>
            </a:pPr>
            <a:r>
              <a:rPr lang="en-US" sz="1700" b="1" u="sng"/>
              <a:t>Running Vital Activities :</a:t>
            </a:r>
          </a:p>
          <a:p>
            <a:pPr marL="0" indent="0">
              <a:lnSpc>
                <a:spcPct val="90000"/>
              </a:lnSpc>
              <a:buNone/>
            </a:pPr>
            <a:endParaRPr lang="en-US" sz="1700" b="1"/>
          </a:p>
          <a:p>
            <a:pPr>
              <a:lnSpc>
                <a:spcPct val="90000"/>
              </a:lnSpc>
            </a:pPr>
            <a:r>
              <a:rPr lang="en-US" sz="1700"/>
              <a:t>AstraZeneca remains headquartered in Cambridge, UK, and operates in over 100 countries.</a:t>
            </a:r>
          </a:p>
          <a:p>
            <a:pPr>
              <a:lnSpc>
                <a:spcPct val="90000"/>
              </a:lnSpc>
            </a:pPr>
            <a:r>
              <a:rPr lang="en-US" sz="1700"/>
              <a:t> It continues to grow in biopharmaceuticals, biotech, and rare diseases, following its acquisition of Alexion Pharmaceuticals in 2021.</a:t>
            </a:r>
          </a:p>
          <a:p>
            <a:pPr>
              <a:lnSpc>
                <a:spcPct val="90000"/>
              </a:lnSpc>
            </a:pPr>
            <a:r>
              <a:rPr lang="en-US" sz="1700"/>
              <a:t>The company is increasingly focused on sustainability, AI-driven drug discovery, and next-generation therapies such as cell and gene therapy. </a:t>
            </a:r>
          </a:p>
          <a:p>
            <a:pPr>
              <a:lnSpc>
                <a:spcPct val="90000"/>
              </a:lnSpc>
            </a:pPr>
            <a:r>
              <a:rPr lang="en-US" sz="1700"/>
              <a:t>AstraZeneca remains committed to scientific innovation and research to develop new treatments and vaccines for a wide range of diseases.</a:t>
            </a:r>
          </a:p>
          <a:p>
            <a:pPr>
              <a:lnSpc>
                <a:spcPct val="90000"/>
              </a:lnSpc>
            </a:pPr>
            <a:r>
              <a:rPr lang="en-US" sz="1700"/>
              <a:t> AstraZeneca has continued to invest in research and development to create innovative medicines and therapies, adapting to challenges like patent expiries. </a:t>
            </a:r>
          </a:p>
          <a:p>
            <a:pPr marL="0" indent="0">
              <a:lnSpc>
                <a:spcPct val="90000"/>
              </a:lnSpc>
              <a:buNone/>
            </a:pPr>
            <a:endParaRPr lang="en-US" sz="1700"/>
          </a:p>
        </p:txBody>
      </p:sp>
    </p:spTree>
    <p:extLst>
      <p:ext uri="{BB962C8B-B14F-4D97-AF65-F5344CB8AC3E}">
        <p14:creationId xmlns:p14="http://schemas.microsoft.com/office/powerpoint/2010/main" val="3513864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D4F58"/>
        </a:solidFill>
        <a:effectLst/>
      </p:bgPr>
    </p:bg>
    <p:spTree>
      <p:nvGrpSpPr>
        <p:cNvPr id="1" name=""/>
        <p:cNvGrpSpPr/>
        <p:nvPr/>
      </p:nvGrpSpPr>
      <p:grpSpPr>
        <a:xfrm>
          <a:off x="0" y="0"/>
          <a:ext cx="0" cy="0"/>
          <a:chOff x="0" y="0"/>
          <a:chExt cx="0" cy="0"/>
        </a:xfrm>
      </p:grpSpPr>
      <p:sp>
        <p:nvSpPr>
          <p:cNvPr id="2" name="Freeform 2"/>
          <p:cNvSpPr/>
          <p:nvPr/>
        </p:nvSpPr>
        <p:spPr>
          <a:xfrm>
            <a:off x="10905806" y="5096047"/>
            <a:ext cx="1478237" cy="1343349"/>
          </a:xfrm>
          <a:custGeom>
            <a:avLst/>
            <a:gdLst/>
            <a:ahLst/>
            <a:cxnLst/>
            <a:rect l="l" t="t" r="r" b="b"/>
            <a:pathLst>
              <a:path w="2217356" h="2015023">
                <a:moveTo>
                  <a:pt x="0" y="0"/>
                </a:moveTo>
                <a:lnTo>
                  <a:pt x="2217356" y="0"/>
                </a:lnTo>
                <a:lnTo>
                  <a:pt x="2217356" y="2015023"/>
                </a:lnTo>
                <a:lnTo>
                  <a:pt x="0" y="201502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US" sz="1200">
              <a:solidFill>
                <a:prstClr val="black"/>
              </a:solidFill>
              <a:latin typeface="Calibri"/>
            </a:endParaRPr>
          </a:p>
        </p:txBody>
      </p:sp>
      <p:sp>
        <p:nvSpPr>
          <p:cNvPr id="3" name="Freeform 3"/>
          <p:cNvSpPr/>
          <p:nvPr/>
        </p:nvSpPr>
        <p:spPr>
          <a:xfrm>
            <a:off x="10032877" y="802006"/>
            <a:ext cx="3224095" cy="3131403"/>
          </a:xfrm>
          <a:custGeom>
            <a:avLst/>
            <a:gdLst/>
            <a:ahLst/>
            <a:cxnLst/>
            <a:rect l="l" t="t" r="r" b="b"/>
            <a:pathLst>
              <a:path w="4836143" h="4697104">
                <a:moveTo>
                  <a:pt x="0" y="0"/>
                </a:moveTo>
                <a:lnTo>
                  <a:pt x="4836142" y="0"/>
                </a:lnTo>
                <a:lnTo>
                  <a:pt x="4836142" y="4697104"/>
                </a:lnTo>
                <a:lnTo>
                  <a:pt x="0" y="4697104"/>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4" name="Freeform 4"/>
          <p:cNvSpPr/>
          <p:nvPr/>
        </p:nvSpPr>
        <p:spPr>
          <a:xfrm>
            <a:off x="4711194" y="6439396"/>
            <a:ext cx="405210" cy="213241"/>
          </a:xfrm>
          <a:custGeom>
            <a:avLst/>
            <a:gdLst/>
            <a:ahLst/>
            <a:cxnLst/>
            <a:rect l="l" t="t" r="r" b="b"/>
            <a:pathLst>
              <a:path w="607815" h="319862">
                <a:moveTo>
                  <a:pt x="0" y="0"/>
                </a:moveTo>
                <a:lnTo>
                  <a:pt x="607815" y="0"/>
                </a:lnTo>
                <a:lnTo>
                  <a:pt x="607815" y="319862"/>
                </a:lnTo>
                <a:lnTo>
                  <a:pt x="0" y="319862"/>
                </a:lnTo>
                <a:lnTo>
                  <a:pt x="0" y="0"/>
                </a:lnTo>
                <a:close/>
              </a:path>
            </a:pathLst>
          </a:custGeom>
          <a:blipFill>
            <a:blip r:embed="rId6">
              <a:alphaModFix amt="7999"/>
              <a:extLst>
                <a:ext uri="{96DAC541-7B7A-43D3-8B79-37D633B846F1}">
                  <asvg:svgBlip xmlns:asvg="http://schemas.microsoft.com/office/drawing/2016/SVG/main" r:embed="rId7"/>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grpSp>
        <p:nvGrpSpPr>
          <p:cNvPr id="5" name="Group 5"/>
          <p:cNvGrpSpPr/>
          <p:nvPr/>
        </p:nvGrpSpPr>
        <p:grpSpPr>
          <a:xfrm>
            <a:off x="8040212" y="1767421"/>
            <a:ext cx="3668651" cy="4043047"/>
            <a:chOff x="0" y="0"/>
            <a:chExt cx="1069836" cy="1179016"/>
          </a:xfrm>
        </p:grpSpPr>
        <p:sp>
          <p:nvSpPr>
            <p:cNvPr id="6" name="Freeform 6"/>
            <p:cNvSpPr/>
            <p:nvPr/>
          </p:nvSpPr>
          <p:spPr>
            <a:xfrm>
              <a:off x="0" y="0"/>
              <a:ext cx="1069836" cy="1179016"/>
            </a:xfrm>
            <a:custGeom>
              <a:avLst/>
              <a:gdLst/>
              <a:ahLst/>
              <a:cxnLst/>
              <a:rect l="l" t="t" r="r" b="b"/>
              <a:pathLst>
                <a:path w="1069836" h="1179016">
                  <a:moveTo>
                    <a:pt x="56274" y="0"/>
                  </a:moveTo>
                  <a:lnTo>
                    <a:pt x="1013562" y="0"/>
                  </a:lnTo>
                  <a:cubicBezTo>
                    <a:pt x="1028487" y="0"/>
                    <a:pt x="1042800" y="5929"/>
                    <a:pt x="1053354" y="16482"/>
                  </a:cubicBezTo>
                  <a:cubicBezTo>
                    <a:pt x="1063907" y="27036"/>
                    <a:pt x="1069836" y="41350"/>
                    <a:pt x="1069836" y="56274"/>
                  </a:cubicBezTo>
                  <a:lnTo>
                    <a:pt x="1069836" y="1122741"/>
                  </a:lnTo>
                  <a:cubicBezTo>
                    <a:pt x="1069836" y="1153821"/>
                    <a:pt x="1044641" y="1179016"/>
                    <a:pt x="1013562" y="1179016"/>
                  </a:cubicBezTo>
                  <a:lnTo>
                    <a:pt x="56274" y="1179016"/>
                  </a:lnTo>
                  <a:cubicBezTo>
                    <a:pt x="25195" y="1179016"/>
                    <a:pt x="0" y="1153821"/>
                    <a:pt x="0" y="1122741"/>
                  </a:cubicBezTo>
                  <a:lnTo>
                    <a:pt x="0" y="56274"/>
                  </a:lnTo>
                  <a:cubicBezTo>
                    <a:pt x="0" y="25195"/>
                    <a:pt x="25195" y="0"/>
                    <a:pt x="56274" y="0"/>
                  </a:cubicBezTo>
                  <a:close/>
                </a:path>
              </a:pathLst>
            </a:custGeom>
            <a:blipFill>
              <a:blip r:embed="rId8"/>
              <a:stretch>
                <a:fillRect l="-5102" r="-5102"/>
              </a:stretch>
            </a:blipFill>
            <a:ln w="152400" cap="rnd">
              <a:solidFill>
                <a:srgbClr val="A6A6A6"/>
              </a:solidFill>
              <a:prstDash val="solid"/>
              <a:round/>
            </a:ln>
          </p:spPr>
          <p:txBody>
            <a:bodyPr/>
            <a:lstStyle/>
            <a:p>
              <a:pPr defTabSz="609630"/>
              <a:endParaRPr lang="en-US" sz="1200">
                <a:solidFill>
                  <a:prstClr val="black"/>
                </a:solidFill>
                <a:latin typeface="Calibri"/>
              </a:endParaRPr>
            </a:p>
          </p:txBody>
        </p:sp>
      </p:grpSp>
      <p:sp>
        <p:nvSpPr>
          <p:cNvPr id="7" name="Freeform 7"/>
          <p:cNvSpPr/>
          <p:nvPr/>
        </p:nvSpPr>
        <p:spPr>
          <a:xfrm rot="-10137078" flipH="1" flipV="1">
            <a:off x="495251" y="-821574"/>
            <a:ext cx="1643149" cy="1643149"/>
          </a:xfrm>
          <a:custGeom>
            <a:avLst/>
            <a:gdLst/>
            <a:ahLst/>
            <a:cxnLst/>
            <a:rect l="l" t="t" r="r" b="b"/>
            <a:pathLst>
              <a:path w="2464724" h="2464724">
                <a:moveTo>
                  <a:pt x="2464724" y="2464724"/>
                </a:moveTo>
                <a:lnTo>
                  <a:pt x="0" y="2464724"/>
                </a:lnTo>
                <a:lnTo>
                  <a:pt x="0" y="0"/>
                </a:lnTo>
                <a:lnTo>
                  <a:pt x="2464724" y="0"/>
                </a:lnTo>
                <a:lnTo>
                  <a:pt x="2464724" y="2464724"/>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pPr defTabSz="609630"/>
            <a:endParaRPr lang="en-US" sz="1200">
              <a:solidFill>
                <a:prstClr val="black"/>
              </a:solidFill>
              <a:latin typeface="Calibri"/>
            </a:endParaRPr>
          </a:p>
        </p:txBody>
      </p:sp>
      <p:sp>
        <p:nvSpPr>
          <p:cNvPr id="8" name="TextBox 8"/>
          <p:cNvSpPr txBox="1"/>
          <p:nvPr/>
        </p:nvSpPr>
        <p:spPr>
          <a:xfrm>
            <a:off x="432203" y="1875371"/>
            <a:ext cx="7150092" cy="427809"/>
          </a:xfrm>
          <a:prstGeom prst="rect">
            <a:avLst/>
          </a:prstGeom>
        </p:spPr>
        <p:txBody>
          <a:bodyPr lIns="0" tIns="0" rIns="0" bIns="0" rtlCol="0" anchor="t">
            <a:spAutoFit/>
          </a:bodyPr>
          <a:lstStyle/>
          <a:p>
            <a:pPr defTabSz="609630">
              <a:lnSpc>
                <a:spcPts val="3262"/>
              </a:lnSpc>
            </a:pPr>
            <a:r>
              <a:rPr lang="en-US" sz="3262" b="1">
                <a:solidFill>
                  <a:srgbClr val="FFFFFF"/>
                </a:solidFill>
                <a:latin typeface="Agrandir Bold"/>
                <a:ea typeface="Agrandir Bold"/>
                <a:cs typeface="Agrandir Bold"/>
                <a:sym typeface="Agrandir Bold"/>
              </a:rPr>
              <a:t>Company Background and Context</a:t>
            </a:r>
          </a:p>
        </p:txBody>
      </p:sp>
      <p:sp>
        <p:nvSpPr>
          <p:cNvPr id="9" name="TextBox 9"/>
          <p:cNvSpPr txBox="1"/>
          <p:nvPr/>
        </p:nvSpPr>
        <p:spPr>
          <a:xfrm>
            <a:off x="385690" y="2496002"/>
            <a:ext cx="5902721" cy="2242922"/>
          </a:xfrm>
          <a:prstGeom prst="rect">
            <a:avLst/>
          </a:prstGeom>
        </p:spPr>
        <p:txBody>
          <a:bodyPr lIns="0" tIns="0" rIns="0" bIns="0" rtlCol="0" anchor="t">
            <a:spAutoFit/>
          </a:bodyPr>
          <a:lstStyle/>
          <a:p>
            <a:pPr marL="316670" lvl="1" indent="-158335" defTabSz="609630">
              <a:lnSpc>
                <a:spcPts val="2215"/>
              </a:lnSpc>
              <a:buFont typeface="Arial"/>
              <a:buChar char="•"/>
            </a:pPr>
            <a:r>
              <a:rPr lang="en-US" sz="1467" b="1">
                <a:solidFill>
                  <a:srgbClr val="FFFFFF"/>
                </a:solidFill>
                <a:latin typeface="Poppins Bold"/>
                <a:ea typeface="Poppins Bold"/>
                <a:cs typeface="Poppins Bold"/>
                <a:sym typeface="Poppins Bold"/>
              </a:rPr>
              <a:t>Founding:</a:t>
            </a:r>
            <a:r>
              <a:rPr lang="en-US" sz="1467">
                <a:solidFill>
                  <a:srgbClr val="FFFFFF"/>
                </a:solidFill>
                <a:latin typeface="Poppins"/>
                <a:ea typeface="Poppins"/>
                <a:cs typeface="Poppins"/>
                <a:sym typeface="Poppins"/>
              </a:rPr>
              <a:t> AstraZeneca was formed in 1999, when Astra AB (Sweden) and Zeneca Group PLC (UK) merged.</a:t>
            </a:r>
          </a:p>
          <a:p>
            <a:pPr marL="316670" lvl="1" indent="-158335" defTabSz="609630">
              <a:lnSpc>
                <a:spcPts val="2215"/>
              </a:lnSpc>
              <a:buFont typeface="Arial"/>
              <a:buChar char="•"/>
            </a:pPr>
            <a:r>
              <a:rPr lang="en-US" sz="1467" b="1">
                <a:solidFill>
                  <a:srgbClr val="FFFFFF"/>
                </a:solidFill>
                <a:latin typeface="Poppins Bold"/>
                <a:ea typeface="Poppins Bold"/>
                <a:cs typeface="Poppins Bold"/>
                <a:sym typeface="Poppins Bold"/>
              </a:rPr>
              <a:t>Headquarters:</a:t>
            </a:r>
            <a:r>
              <a:rPr lang="en-US" sz="1467">
                <a:solidFill>
                  <a:srgbClr val="FFFFFF"/>
                </a:solidFill>
                <a:latin typeface="Poppins"/>
                <a:ea typeface="Poppins"/>
                <a:cs typeface="Poppins"/>
                <a:sym typeface="Poppins"/>
              </a:rPr>
              <a:t> Cambridge, UK.</a:t>
            </a:r>
          </a:p>
          <a:p>
            <a:pPr marL="316670" lvl="1" indent="-158335" defTabSz="609630">
              <a:lnSpc>
                <a:spcPts val="2215"/>
              </a:lnSpc>
              <a:buFont typeface="Arial"/>
              <a:buChar char="•"/>
            </a:pPr>
            <a:r>
              <a:rPr lang="en-US" sz="1467" b="1">
                <a:solidFill>
                  <a:srgbClr val="FFFFFF"/>
                </a:solidFill>
                <a:latin typeface="Poppins Bold"/>
                <a:ea typeface="Poppins Bold"/>
                <a:cs typeface="Poppins Bold"/>
                <a:sym typeface="Poppins Bold"/>
              </a:rPr>
              <a:t>Mission:</a:t>
            </a:r>
            <a:r>
              <a:rPr lang="en-US" sz="1467">
                <a:solidFill>
                  <a:srgbClr val="FFFFFF"/>
                </a:solidFill>
                <a:latin typeface="Poppins"/>
                <a:ea typeface="Poppins"/>
                <a:cs typeface="Poppins"/>
                <a:sym typeface="Poppins"/>
              </a:rPr>
              <a:t> To bring together science and market knowledge to deliver better healthcare to people around the world.</a:t>
            </a:r>
          </a:p>
          <a:p>
            <a:pPr marL="316670" lvl="1" indent="-158335" defTabSz="609630">
              <a:lnSpc>
                <a:spcPts val="2215"/>
              </a:lnSpc>
              <a:buFont typeface="Arial"/>
              <a:buChar char="•"/>
            </a:pPr>
            <a:r>
              <a:rPr lang="en-US" sz="1467" b="1">
                <a:solidFill>
                  <a:srgbClr val="FFFFFF"/>
                </a:solidFill>
                <a:latin typeface="Poppins Bold"/>
                <a:ea typeface="Poppins Bold"/>
                <a:cs typeface="Poppins Bold"/>
                <a:sym typeface="Poppins Bold"/>
              </a:rPr>
              <a:t>Scope of work:</a:t>
            </a:r>
            <a:r>
              <a:rPr lang="en-US" sz="1467">
                <a:solidFill>
                  <a:srgbClr val="FFFFFF"/>
                </a:solidFill>
                <a:latin typeface="Poppins"/>
                <a:ea typeface="Poppins"/>
                <a:cs typeface="Poppins"/>
                <a:sym typeface="Poppins"/>
              </a:rPr>
              <a:t> AstraZeneca now operates in over 100 countries.</a:t>
            </a:r>
          </a:p>
          <a:p>
            <a:pPr defTabSz="609630">
              <a:lnSpc>
                <a:spcPts val="2215"/>
              </a:lnSpc>
            </a:pPr>
            <a:endParaRPr lang="en-US" sz="1467">
              <a:solidFill>
                <a:srgbClr val="FFFFFF"/>
              </a:solidFill>
              <a:latin typeface="Poppins"/>
              <a:ea typeface="Poppins"/>
              <a:cs typeface="Poppins"/>
              <a:sym typeface="Poppins"/>
            </a:endParaRPr>
          </a:p>
        </p:txBody>
      </p:sp>
      <p:sp>
        <p:nvSpPr>
          <p:cNvPr id="10" name="TextBox 10"/>
          <p:cNvSpPr txBox="1"/>
          <p:nvPr/>
        </p:nvSpPr>
        <p:spPr>
          <a:xfrm>
            <a:off x="3059112" y="313760"/>
            <a:ext cx="6073777" cy="833049"/>
          </a:xfrm>
          <a:prstGeom prst="rect">
            <a:avLst/>
          </a:prstGeom>
        </p:spPr>
        <p:txBody>
          <a:bodyPr lIns="0" tIns="0" rIns="0" bIns="0" rtlCol="0" anchor="t">
            <a:spAutoFit/>
          </a:bodyPr>
          <a:lstStyle/>
          <a:p>
            <a:pPr defTabSz="609630">
              <a:lnSpc>
                <a:spcPts val="6426"/>
              </a:lnSpc>
            </a:pPr>
            <a:r>
              <a:rPr lang="en-US" sz="6426" b="1">
                <a:solidFill>
                  <a:srgbClr val="C1FF72"/>
                </a:solidFill>
                <a:latin typeface="Poppins Bold"/>
                <a:ea typeface="Poppins Bold"/>
                <a:cs typeface="Poppins Bold"/>
                <a:sym typeface="Poppins Bold"/>
              </a:rPr>
              <a:t>Establishment</a:t>
            </a:r>
          </a:p>
        </p:txBody>
      </p:sp>
      <p:sp>
        <p:nvSpPr>
          <p:cNvPr id="11" name="TextBox 11"/>
          <p:cNvSpPr txBox="1"/>
          <p:nvPr/>
        </p:nvSpPr>
        <p:spPr>
          <a:xfrm>
            <a:off x="432203" y="4700255"/>
            <a:ext cx="7505538" cy="941604"/>
          </a:xfrm>
          <a:prstGeom prst="rect">
            <a:avLst/>
          </a:prstGeom>
        </p:spPr>
        <p:txBody>
          <a:bodyPr lIns="0" tIns="0" rIns="0" bIns="0" rtlCol="0" anchor="t">
            <a:spAutoFit/>
          </a:bodyPr>
          <a:lstStyle/>
          <a:p>
            <a:pPr defTabSz="609630">
              <a:lnSpc>
                <a:spcPts val="2479"/>
              </a:lnSpc>
            </a:pPr>
            <a:r>
              <a:rPr lang="en-US" sz="1771" b="1">
                <a:solidFill>
                  <a:srgbClr val="FFFFFF"/>
                </a:solidFill>
                <a:latin typeface="Canva Sans Bold"/>
                <a:ea typeface="Canva Sans Bold"/>
                <a:cs typeface="Canva Sans Bold"/>
                <a:sym typeface="Canva Sans Bold"/>
              </a:rPr>
              <a:t>Their main focus is on developing medicines for cancer (Oncology), cardiovascular (CV) and respiratory diseases (Respiratory).</a:t>
            </a:r>
          </a:p>
          <a:p>
            <a:pPr defTabSz="609630">
              <a:lnSpc>
                <a:spcPts val="2479"/>
              </a:lnSpc>
            </a:pPr>
            <a:endParaRPr lang="en-US" sz="1771" b="1">
              <a:solidFill>
                <a:srgbClr val="FFFFFF"/>
              </a:solidFill>
              <a:latin typeface="Canva Sans Bold"/>
              <a:ea typeface="Canva Sans Bold"/>
              <a:cs typeface="Canva Sans Bold"/>
              <a:sym typeface="Canva Sans Bold"/>
            </a:endParaRPr>
          </a:p>
        </p:txBody>
      </p:sp>
      <p:sp>
        <p:nvSpPr>
          <p:cNvPr id="12" name="Freeform 12"/>
          <p:cNvSpPr/>
          <p:nvPr/>
        </p:nvSpPr>
        <p:spPr>
          <a:xfrm rot="4095777" flipH="1" flipV="1">
            <a:off x="1870259" y="6418049"/>
            <a:ext cx="1643149" cy="1643149"/>
          </a:xfrm>
          <a:custGeom>
            <a:avLst/>
            <a:gdLst/>
            <a:ahLst/>
            <a:cxnLst/>
            <a:rect l="l" t="t" r="r" b="b"/>
            <a:pathLst>
              <a:path w="2464724" h="2464724">
                <a:moveTo>
                  <a:pt x="2464724" y="2464724"/>
                </a:moveTo>
                <a:lnTo>
                  <a:pt x="0" y="2464724"/>
                </a:lnTo>
                <a:lnTo>
                  <a:pt x="0" y="0"/>
                </a:lnTo>
                <a:lnTo>
                  <a:pt x="2464724" y="0"/>
                </a:lnTo>
                <a:lnTo>
                  <a:pt x="2464724" y="2464724"/>
                </a:lnTo>
                <a:close/>
              </a:path>
            </a:pathLst>
          </a:custGeom>
          <a:blipFill>
            <a:blip r:embed="rId9">
              <a:alphaModFix amt="46000"/>
              <a:extLst>
                <a:ext uri="{96DAC541-7B7A-43D3-8B79-37D633B846F1}">
                  <asvg:svgBlip xmlns:asvg="http://schemas.microsoft.com/office/drawing/2016/SVG/main" r:embed="rId10"/>
                </a:ext>
              </a:extLst>
            </a:blip>
            <a:stretch>
              <a:fillRect/>
            </a:stretch>
          </a:blipFill>
        </p:spPr>
        <p:txBody>
          <a:bodyPr/>
          <a:lstStyle/>
          <a:p>
            <a:pPr defTabSz="609630"/>
            <a:endParaRPr lang="en-US" sz="1200">
              <a:solidFill>
                <a:prstClr val="black"/>
              </a:solidFill>
              <a:latin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D4F58"/>
        </a:solidFill>
        <a:effectLst/>
      </p:bgPr>
    </p:bg>
    <p:spTree>
      <p:nvGrpSpPr>
        <p:cNvPr id="1" name=""/>
        <p:cNvGrpSpPr/>
        <p:nvPr/>
      </p:nvGrpSpPr>
      <p:grpSpPr>
        <a:xfrm>
          <a:off x="0" y="0"/>
          <a:ext cx="0" cy="0"/>
          <a:chOff x="0" y="0"/>
          <a:chExt cx="0" cy="0"/>
        </a:xfrm>
      </p:grpSpPr>
      <p:sp>
        <p:nvSpPr>
          <p:cNvPr id="2" name="Freeform 2"/>
          <p:cNvSpPr/>
          <p:nvPr/>
        </p:nvSpPr>
        <p:spPr>
          <a:xfrm rot="5400000">
            <a:off x="6653006" y="1266574"/>
            <a:ext cx="1084766" cy="1506619"/>
          </a:xfrm>
          <a:custGeom>
            <a:avLst/>
            <a:gdLst/>
            <a:ahLst/>
            <a:cxnLst/>
            <a:rect l="l" t="t" r="r" b="b"/>
            <a:pathLst>
              <a:path w="1627149" h="2259929">
                <a:moveTo>
                  <a:pt x="0" y="0"/>
                </a:moveTo>
                <a:lnTo>
                  <a:pt x="1627148" y="0"/>
                </a:lnTo>
                <a:lnTo>
                  <a:pt x="1627148" y="2259928"/>
                </a:lnTo>
                <a:lnTo>
                  <a:pt x="0" y="2259928"/>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grpSp>
        <p:nvGrpSpPr>
          <p:cNvPr id="3" name="Group 3"/>
          <p:cNvGrpSpPr/>
          <p:nvPr/>
        </p:nvGrpSpPr>
        <p:grpSpPr>
          <a:xfrm>
            <a:off x="7258888" y="1916148"/>
            <a:ext cx="4505285" cy="3206738"/>
            <a:chOff x="0" y="0"/>
            <a:chExt cx="1512282" cy="1076400"/>
          </a:xfrm>
        </p:grpSpPr>
        <p:sp>
          <p:nvSpPr>
            <p:cNvPr id="4" name="Freeform 4"/>
            <p:cNvSpPr/>
            <p:nvPr/>
          </p:nvSpPr>
          <p:spPr>
            <a:xfrm>
              <a:off x="0" y="0"/>
              <a:ext cx="1512282" cy="1076400"/>
            </a:xfrm>
            <a:custGeom>
              <a:avLst/>
              <a:gdLst/>
              <a:ahLst/>
              <a:cxnLst/>
              <a:rect l="l" t="t" r="r" b="b"/>
              <a:pathLst>
                <a:path w="1512282" h="1076400">
                  <a:moveTo>
                    <a:pt x="45824" y="0"/>
                  </a:moveTo>
                  <a:lnTo>
                    <a:pt x="1466457" y="0"/>
                  </a:lnTo>
                  <a:cubicBezTo>
                    <a:pt x="1478611" y="0"/>
                    <a:pt x="1490266" y="4828"/>
                    <a:pt x="1498860" y="13422"/>
                  </a:cubicBezTo>
                  <a:cubicBezTo>
                    <a:pt x="1507454" y="22015"/>
                    <a:pt x="1512282" y="33671"/>
                    <a:pt x="1512282" y="45824"/>
                  </a:cubicBezTo>
                  <a:lnTo>
                    <a:pt x="1512282" y="1030576"/>
                  </a:lnTo>
                  <a:cubicBezTo>
                    <a:pt x="1512282" y="1055884"/>
                    <a:pt x="1491765" y="1076400"/>
                    <a:pt x="1466457" y="1076400"/>
                  </a:cubicBezTo>
                  <a:lnTo>
                    <a:pt x="45824" y="1076400"/>
                  </a:lnTo>
                  <a:cubicBezTo>
                    <a:pt x="20516" y="1076400"/>
                    <a:pt x="0" y="1055884"/>
                    <a:pt x="0" y="1030576"/>
                  </a:cubicBezTo>
                  <a:lnTo>
                    <a:pt x="0" y="45824"/>
                  </a:lnTo>
                  <a:cubicBezTo>
                    <a:pt x="0" y="20516"/>
                    <a:pt x="20516" y="0"/>
                    <a:pt x="45824" y="0"/>
                  </a:cubicBezTo>
                  <a:close/>
                </a:path>
              </a:pathLst>
            </a:custGeom>
            <a:blipFill>
              <a:blip r:embed="rId4"/>
              <a:stretch>
                <a:fillRect l="-3480" r="-3480"/>
              </a:stretch>
            </a:blipFill>
            <a:ln w="152400" cap="rnd">
              <a:solidFill>
                <a:srgbClr val="A6A6A6"/>
              </a:solidFill>
              <a:prstDash val="solid"/>
              <a:round/>
            </a:ln>
          </p:spPr>
          <p:txBody>
            <a:bodyPr/>
            <a:lstStyle/>
            <a:p>
              <a:pPr defTabSz="609630"/>
              <a:endParaRPr lang="en-US" sz="1200">
                <a:solidFill>
                  <a:prstClr val="black"/>
                </a:solidFill>
                <a:latin typeface="Calibri"/>
              </a:endParaRPr>
            </a:p>
          </p:txBody>
        </p:sp>
      </p:grpSp>
      <p:sp>
        <p:nvSpPr>
          <p:cNvPr id="5" name="Freeform 5"/>
          <p:cNvSpPr/>
          <p:nvPr/>
        </p:nvSpPr>
        <p:spPr>
          <a:xfrm>
            <a:off x="961470" y="2143983"/>
            <a:ext cx="473990" cy="462733"/>
          </a:xfrm>
          <a:custGeom>
            <a:avLst/>
            <a:gdLst/>
            <a:ahLst/>
            <a:cxnLst/>
            <a:rect l="l" t="t" r="r" b="b"/>
            <a:pathLst>
              <a:path w="710985" h="694099">
                <a:moveTo>
                  <a:pt x="0" y="0"/>
                </a:moveTo>
                <a:lnTo>
                  <a:pt x="710984" y="0"/>
                </a:lnTo>
                <a:lnTo>
                  <a:pt x="710984" y="694099"/>
                </a:lnTo>
                <a:lnTo>
                  <a:pt x="0" y="6940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US" sz="1200">
              <a:solidFill>
                <a:prstClr val="black"/>
              </a:solidFill>
              <a:latin typeface="Calibri"/>
            </a:endParaRPr>
          </a:p>
        </p:txBody>
      </p:sp>
      <p:sp>
        <p:nvSpPr>
          <p:cNvPr id="6" name="Freeform 6"/>
          <p:cNvSpPr/>
          <p:nvPr/>
        </p:nvSpPr>
        <p:spPr>
          <a:xfrm>
            <a:off x="961470" y="3568028"/>
            <a:ext cx="473990" cy="462733"/>
          </a:xfrm>
          <a:custGeom>
            <a:avLst/>
            <a:gdLst/>
            <a:ahLst/>
            <a:cxnLst/>
            <a:rect l="l" t="t" r="r" b="b"/>
            <a:pathLst>
              <a:path w="710985" h="694099">
                <a:moveTo>
                  <a:pt x="0" y="0"/>
                </a:moveTo>
                <a:lnTo>
                  <a:pt x="710984" y="0"/>
                </a:lnTo>
                <a:lnTo>
                  <a:pt x="710984" y="694099"/>
                </a:lnTo>
                <a:lnTo>
                  <a:pt x="0" y="694099"/>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7" name="Freeform 7"/>
          <p:cNvSpPr/>
          <p:nvPr/>
        </p:nvSpPr>
        <p:spPr>
          <a:xfrm>
            <a:off x="961470" y="2856006"/>
            <a:ext cx="473990" cy="462733"/>
          </a:xfrm>
          <a:custGeom>
            <a:avLst/>
            <a:gdLst/>
            <a:ahLst/>
            <a:cxnLst/>
            <a:rect l="l" t="t" r="r" b="b"/>
            <a:pathLst>
              <a:path w="710985" h="694099">
                <a:moveTo>
                  <a:pt x="0" y="0"/>
                </a:moveTo>
                <a:lnTo>
                  <a:pt x="710984" y="0"/>
                </a:lnTo>
                <a:lnTo>
                  <a:pt x="710984" y="694099"/>
                </a:lnTo>
                <a:lnTo>
                  <a:pt x="0" y="694099"/>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8" name="Freeform 8"/>
          <p:cNvSpPr/>
          <p:nvPr/>
        </p:nvSpPr>
        <p:spPr>
          <a:xfrm>
            <a:off x="961470" y="4280050"/>
            <a:ext cx="473990" cy="462733"/>
          </a:xfrm>
          <a:custGeom>
            <a:avLst/>
            <a:gdLst/>
            <a:ahLst/>
            <a:cxnLst/>
            <a:rect l="l" t="t" r="r" b="b"/>
            <a:pathLst>
              <a:path w="710985" h="694099">
                <a:moveTo>
                  <a:pt x="0" y="0"/>
                </a:moveTo>
                <a:lnTo>
                  <a:pt x="710984" y="0"/>
                </a:lnTo>
                <a:lnTo>
                  <a:pt x="710984" y="694099"/>
                </a:lnTo>
                <a:lnTo>
                  <a:pt x="0" y="694099"/>
                </a:lnTo>
                <a:lnTo>
                  <a:pt x="0" y="0"/>
                </a:lnTo>
                <a:close/>
              </a:path>
            </a:pathLst>
          </a:custGeom>
          <a:blipFill>
            <a:blip r:embed="rId11">
              <a:extLst>
                <a:ext uri="{96DAC541-7B7A-43D3-8B79-37D633B846F1}">
                  <asvg:svgBlip xmlns:asvg="http://schemas.microsoft.com/office/drawing/2016/SVG/main" r:embed="rId12"/>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9" name="TextBox 9"/>
          <p:cNvSpPr txBox="1"/>
          <p:nvPr/>
        </p:nvSpPr>
        <p:spPr>
          <a:xfrm>
            <a:off x="961471" y="790896"/>
            <a:ext cx="6833499" cy="923330"/>
          </a:xfrm>
          <a:prstGeom prst="rect">
            <a:avLst/>
          </a:prstGeom>
        </p:spPr>
        <p:txBody>
          <a:bodyPr lIns="0" tIns="0" rIns="0" bIns="0" rtlCol="0" anchor="t">
            <a:spAutoFit/>
          </a:bodyPr>
          <a:lstStyle/>
          <a:p>
            <a:pPr defTabSz="609630">
              <a:lnSpc>
                <a:spcPts val="3574"/>
              </a:lnSpc>
              <a:spcBef>
                <a:spcPct val="0"/>
              </a:spcBef>
            </a:pPr>
            <a:r>
              <a:rPr lang="en-US" sz="3249" b="1">
                <a:solidFill>
                  <a:srgbClr val="C1FF72"/>
                </a:solidFill>
                <a:latin typeface="Agrandir Bold"/>
                <a:ea typeface="Agrandir Bold"/>
                <a:cs typeface="Agrandir Bold"/>
                <a:sym typeface="Agrandir Bold"/>
              </a:rPr>
              <a:t>Strategic Marketing Connections (according to PESTLE):</a:t>
            </a:r>
          </a:p>
        </p:txBody>
      </p:sp>
      <p:sp>
        <p:nvSpPr>
          <p:cNvPr id="10" name="TextBox 10"/>
          <p:cNvSpPr txBox="1"/>
          <p:nvPr/>
        </p:nvSpPr>
        <p:spPr>
          <a:xfrm>
            <a:off x="1597944" y="2126232"/>
            <a:ext cx="2628922" cy="471539"/>
          </a:xfrm>
          <a:prstGeom prst="rect">
            <a:avLst/>
          </a:prstGeom>
        </p:spPr>
        <p:txBody>
          <a:bodyPr lIns="0" tIns="0" rIns="0" bIns="0" rtlCol="0" anchor="t">
            <a:spAutoFit/>
          </a:bodyPr>
          <a:lstStyle/>
          <a:p>
            <a:pPr defTabSz="609630">
              <a:lnSpc>
                <a:spcPts val="1867"/>
              </a:lnSpc>
            </a:pPr>
            <a:r>
              <a:rPr lang="en-US" sz="1333" b="1">
                <a:solidFill>
                  <a:srgbClr val="FFFFFF"/>
                </a:solidFill>
                <a:latin typeface="Poppins Bold"/>
                <a:ea typeface="Poppins Bold"/>
                <a:cs typeface="Poppins Bold"/>
                <a:sym typeface="Poppins Bold"/>
              </a:rPr>
              <a:t>Political: Strict regulations in healthcare.</a:t>
            </a:r>
          </a:p>
        </p:txBody>
      </p:sp>
      <p:sp>
        <p:nvSpPr>
          <p:cNvPr id="11" name="TextBox 11"/>
          <p:cNvSpPr txBox="1"/>
          <p:nvPr/>
        </p:nvSpPr>
        <p:spPr>
          <a:xfrm>
            <a:off x="1594209" y="3519517"/>
            <a:ext cx="4499420" cy="471539"/>
          </a:xfrm>
          <a:prstGeom prst="rect">
            <a:avLst/>
          </a:prstGeom>
        </p:spPr>
        <p:txBody>
          <a:bodyPr lIns="0" tIns="0" rIns="0" bIns="0" rtlCol="0" anchor="t">
            <a:spAutoFit/>
          </a:bodyPr>
          <a:lstStyle/>
          <a:p>
            <a:pPr defTabSz="609630">
              <a:lnSpc>
                <a:spcPts val="1867"/>
              </a:lnSpc>
            </a:pPr>
            <a:r>
              <a:rPr lang="en-US" sz="1333" b="1">
                <a:solidFill>
                  <a:srgbClr val="FFFFFF"/>
                </a:solidFill>
                <a:latin typeface="Poppins Bold"/>
                <a:ea typeface="Poppins Bold"/>
                <a:cs typeface="Poppins Bold"/>
                <a:sym typeface="Poppins Bold"/>
              </a:rPr>
              <a:t>Social: The number of elderly people is increasing, people are now more health conscious.</a:t>
            </a:r>
          </a:p>
        </p:txBody>
      </p:sp>
      <p:sp>
        <p:nvSpPr>
          <p:cNvPr id="12" name="TextBox 12"/>
          <p:cNvSpPr txBox="1"/>
          <p:nvPr/>
        </p:nvSpPr>
        <p:spPr>
          <a:xfrm>
            <a:off x="1587032" y="2816134"/>
            <a:ext cx="3214537" cy="471539"/>
          </a:xfrm>
          <a:prstGeom prst="rect">
            <a:avLst/>
          </a:prstGeom>
        </p:spPr>
        <p:txBody>
          <a:bodyPr lIns="0" tIns="0" rIns="0" bIns="0" rtlCol="0" anchor="t">
            <a:spAutoFit/>
          </a:bodyPr>
          <a:lstStyle/>
          <a:p>
            <a:pPr defTabSz="609630">
              <a:lnSpc>
                <a:spcPts val="1867"/>
              </a:lnSpc>
            </a:pPr>
            <a:r>
              <a:rPr lang="en-US" sz="1333" b="1">
                <a:solidFill>
                  <a:srgbClr val="FFFFFF"/>
                </a:solidFill>
                <a:latin typeface="Poppins Bold"/>
                <a:ea typeface="Poppins Bold"/>
                <a:cs typeface="Poppins Bold"/>
                <a:sym typeface="Poppins Bold"/>
              </a:rPr>
              <a:t>Economic: Globalization and increased competition in research.</a:t>
            </a:r>
          </a:p>
        </p:txBody>
      </p:sp>
      <p:sp>
        <p:nvSpPr>
          <p:cNvPr id="13" name="TextBox 13"/>
          <p:cNvSpPr txBox="1"/>
          <p:nvPr/>
        </p:nvSpPr>
        <p:spPr>
          <a:xfrm>
            <a:off x="1594209" y="4248950"/>
            <a:ext cx="4499420" cy="471539"/>
          </a:xfrm>
          <a:prstGeom prst="rect">
            <a:avLst/>
          </a:prstGeom>
        </p:spPr>
        <p:txBody>
          <a:bodyPr lIns="0" tIns="0" rIns="0" bIns="0" rtlCol="0" anchor="t">
            <a:spAutoFit/>
          </a:bodyPr>
          <a:lstStyle/>
          <a:p>
            <a:pPr defTabSz="609630">
              <a:lnSpc>
                <a:spcPts val="1867"/>
              </a:lnSpc>
            </a:pPr>
            <a:r>
              <a:rPr lang="en-US" sz="1333" b="1">
                <a:solidFill>
                  <a:srgbClr val="FFFFFF"/>
                </a:solidFill>
                <a:latin typeface="Poppins Bold"/>
                <a:ea typeface="Poppins Bold"/>
                <a:cs typeface="Poppins Bold"/>
                <a:sym typeface="Poppins Bold"/>
              </a:rPr>
              <a:t>Technological: The use of biotechnology, artificial intelligence (AI), and data analytics is increasing.</a:t>
            </a:r>
          </a:p>
        </p:txBody>
      </p:sp>
      <p:sp>
        <p:nvSpPr>
          <p:cNvPr id="14" name="Freeform 14"/>
          <p:cNvSpPr/>
          <p:nvPr/>
        </p:nvSpPr>
        <p:spPr>
          <a:xfrm>
            <a:off x="-1028527" y="-980552"/>
            <a:ext cx="2180043" cy="2180043"/>
          </a:xfrm>
          <a:custGeom>
            <a:avLst/>
            <a:gdLst/>
            <a:ahLst/>
            <a:cxnLst/>
            <a:rect l="l" t="t" r="r" b="b"/>
            <a:pathLst>
              <a:path w="3270064" h="3270064">
                <a:moveTo>
                  <a:pt x="0" y="0"/>
                </a:moveTo>
                <a:lnTo>
                  <a:pt x="3270064" y="0"/>
                </a:lnTo>
                <a:lnTo>
                  <a:pt x="3270064" y="3270064"/>
                </a:lnTo>
                <a:lnTo>
                  <a:pt x="0" y="3270064"/>
                </a:lnTo>
                <a:lnTo>
                  <a:pt x="0" y="0"/>
                </a:lnTo>
                <a:close/>
              </a:path>
            </a:pathLst>
          </a:custGeom>
          <a:blipFill>
            <a:blip r:embed="rId13">
              <a:alphaModFix amt="7999"/>
              <a:extLst>
                <a:ext uri="{96DAC541-7B7A-43D3-8B79-37D633B846F1}">
                  <asvg:svgBlip xmlns:asvg="http://schemas.microsoft.com/office/drawing/2016/SVG/main" r:embed="rId14"/>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15" name="Freeform 15"/>
          <p:cNvSpPr/>
          <p:nvPr/>
        </p:nvSpPr>
        <p:spPr>
          <a:xfrm>
            <a:off x="5683111" y="6172201"/>
            <a:ext cx="1702323" cy="1702323"/>
          </a:xfrm>
          <a:custGeom>
            <a:avLst/>
            <a:gdLst/>
            <a:ahLst/>
            <a:cxnLst/>
            <a:rect l="l" t="t" r="r" b="b"/>
            <a:pathLst>
              <a:path w="2553485" h="2553485">
                <a:moveTo>
                  <a:pt x="0" y="0"/>
                </a:moveTo>
                <a:lnTo>
                  <a:pt x="2553485" y="0"/>
                </a:lnTo>
                <a:lnTo>
                  <a:pt x="2553485" y="2553485"/>
                </a:lnTo>
                <a:lnTo>
                  <a:pt x="0" y="2553485"/>
                </a:lnTo>
                <a:lnTo>
                  <a:pt x="0" y="0"/>
                </a:lnTo>
                <a:close/>
              </a:path>
            </a:pathLst>
          </a:custGeom>
          <a:blipFill>
            <a:blip r:embed="rId15">
              <a:alphaModFix amt="7999"/>
              <a:extLst>
                <a:ext uri="{96DAC541-7B7A-43D3-8B79-37D633B846F1}">
                  <asvg:svgBlip xmlns:asvg="http://schemas.microsoft.com/office/drawing/2016/SVG/main" r:embed="rId16"/>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16" name="TextBox 16"/>
          <p:cNvSpPr txBox="1"/>
          <p:nvPr/>
        </p:nvSpPr>
        <p:spPr>
          <a:xfrm>
            <a:off x="961470" y="5129280"/>
            <a:ext cx="6703878" cy="794641"/>
          </a:xfrm>
          <a:prstGeom prst="rect">
            <a:avLst/>
          </a:prstGeom>
        </p:spPr>
        <p:txBody>
          <a:bodyPr lIns="0" tIns="0" rIns="0" bIns="0" rtlCol="0" anchor="t">
            <a:spAutoFit/>
          </a:bodyPr>
          <a:lstStyle/>
          <a:p>
            <a:pPr defTabSz="609630">
              <a:lnSpc>
                <a:spcPts val="3163"/>
              </a:lnSpc>
            </a:pPr>
            <a:r>
              <a:rPr lang="en-US" sz="2259" b="1">
                <a:solidFill>
                  <a:srgbClr val="FFFFFF"/>
                </a:solidFill>
                <a:latin typeface="Canva Sans Bold"/>
                <a:ea typeface="Canva Sans Bold"/>
                <a:cs typeface="Canva Sans Bold"/>
                <a:sym typeface="Canva Sans Bold"/>
              </a:rPr>
              <a:t>All these external factors have shaped AstraZeneca’s merger and future growth plans.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D4F58"/>
        </a:solidFill>
        <a:effectLst/>
      </p:bgPr>
    </p:bg>
    <p:spTree>
      <p:nvGrpSpPr>
        <p:cNvPr id="1" name=""/>
        <p:cNvGrpSpPr/>
        <p:nvPr/>
      </p:nvGrpSpPr>
      <p:grpSpPr>
        <a:xfrm>
          <a:off x="0" y="0"/>
          <a:ext cx="0" cy="0"/>
          <a:chOff x="0" y="0"/>
          <a:chExt cx="0" cy="0"/>
        </a:xfrm>
      </p:grpSpPr>
      <p:sp>
        <p:nvSpPr>
          <p:cNvPr id="2" name="Freeform 2"/>
          <p:cNvSpPr/>
          <p:nvPr/>
        </p:nvSpPr>
        <p:spPr>
          <a:xfrm>
            <a:off x="8499579" y="2187126"/>
            <a:ext cx="898523" cy="1363982"/>
          </a:xfrm>
          <a:custGeom>
            <a:avLst/>
            <a:gdLst/>
            <a:ahLst/>
            <a:cxnLst/>
            <a:rect l="l" t="t" r="r" b="b"/>
            <a:pathLst>
              <a:path w="1347785" h="2045973">
                <a:moveTo>
                  <a:pt x="0" y="0"/>
                </a:moveTo>
                <a:lnTo>
                  <a:pt x="1347784" y="0"/>
                </a:lnTo>
                <a:lnTo>
                  <a:pt x="1347784" y="2045973"/>
                </a:lnTo>
                <a:lnTo>
                  <a:pt x="0" y="204597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US" sz="1200">
              <a:solidFill>
                <a:prstClr val="black"/>
              </a:solidFill>
              <a:latin typeface="Calibri"/>
            </a:endParaRPr>
          </a:p>
        </p:txBody>
      </p:sp>
      <p:grpSp>
        <p:nvGrpSpPr>
          <p:cNvPr id="3" name="Group 3"/>
          <p:cNvGrpSpPr/>
          <p:nvPr/>
        </p:nvGrpSpPr>
        <p:grpSpPr>
          <a:xfrm>
            <a:off x="8742230" y="2620260"/>
            <a:ext cx="2919405" cy="3923131"/>
            <a:chOff x="0" y="0"/>
            <a:chExt cx="731380" cy="982836"/>
          </a:xfrm>
        </p:grpSpPr>
        <p:sp>
          <p:nvSpPr>
            <p:cNvPr id="4" name="Freeform 4"/>
            <p:cNvSpPr/>
            <p:nvPr/>
          </p:nvSpPr>
          <p:spPr>
            <a:xfrm>
              <a:off x="0" y="0"/>
              <a:ext cx="731380" cy="982836"/>
            </a:xfrm>
            <a:custGeom>
              <a:avLst/>
              <a:gdLst/>
              <a:ahLst/>
              <a:cxnLst/>
              <a:rect l="l" t="t" r="r" b="b"/>
              <a:pathLst>
                <a:path w="731380" h="982836">
                  <a:moveTo>
                    <a:pt x="70717" y="0"/>
                  </a:moveTo>
                  <a:lnTo>
                    <a:pt x="660663" y="0"/>
                  </a:lnTo>
                  <a:cubicBezTo>
                    <a:pt x="679418" y="0"/>
                    <a:pt x="697405" y="7451"/>
                    <a:pt x="710667" y="20712"/>
                  </a:cubicBezTo>
                  <a:cubicBezTo>
                    <a:pt x="723929" y="33974"/>
                    <a:pt x="731380" y="51962"/>
                    <a:pt x="731380" y="70717"/>
                  </a:cubicBezTo>
                  <a:lnTo>
                    <a:pt x="731380" y="912119"/>
                  </a:lnTo>
                  <a:cubicBezTo>
                    <a:pt x="731380" y="951175"/>
                    <a:pt x="699719" y="982836"/>
                    <a:pt x="660663" y="982836"/>
                  </a:cubicBezTo>
                  <a:lnTo>
                    <a:pt x="70717" y="982836"/>
                  </a:lnTo>
                  <a:cubicBezTo>
                    <a:pt x="31661" y="982836"/>
                    <a:pt x="0" y="951175"/>
                    <a:pt x="0" y="912119"/>
                  </a:cubicBezTo>
                  <a:lnTo>
                    <a:pt x="0" y="70717"/>
                  </a:lnTo>
                  <a:cubicBezTo>
                    <a:pt x="0" y="31661"/>
                    <a:pt x="31661" y="0"/>
                    <a:pt x="70717" y="0"/>
                  </a:cubicBezTo>
                  <a:close/>
                </a:path>
              </a:pathLst>
            </a:custGeom>
            <a:blipFill>
              <a:blip r:embed="rId4"/>
              <a:stretch>
                <a:fillRect l="-50498" r="-51440"/>
              </a:stretch>
            </a:blipFill>
            <a:ln w="152400" cap="rnd">
              <a:solidFill>
                <a:srgbClr val="A6A6A6"/>
              </a:solidFill>
              <a:prstDash val="solid"/>
              <a:round/>
            </a:ln>
          </p:spPr>
          <p:txBody>
            <a:bodyPr/>
            <a:lstStyle/>
            <a:p>
              <a:pPr defTabSz="609630"/>
              <a:endParaRPr lang="en-US" sz="1200">
                <a:solidFill>
                  <a:prstClr val="black"/>
                </a:solidFill>
                <a:latin typeface="Calibri"/>
              </a:endParaRPr>
            </a:p>
          </p:txBody>
        </p:sp>
      </p:grpSp>
      <p:sp>
        <p:nvSpPr>
          <p:cNvPr id="5" name="Freeform 5"/>
          <p:cNvSpPr/>
          <p:nvPr/>
        </p:nvSpPr>
        <p:spPr>
          <a:xfrm>
            <a:off x="563225" y="2156699"/>
            <a:ext cx="332920" cy="332920"/>
          </a:xfrm>
          <a:custGeom>
            <a:avLst/>
            <a:gdLst/>
            <a:ahLst/>
            <a:cxnLst/>
            <a:rect l="l" t="t" r="r" b="b"/>
            <a:pathLst>
              <a:path w="499380" h="499380">
                <a:moveTo>
                  <a:pt x="0" y="0"/>
                </a:moveTo>
                <a:lnTo>
                  <a:pt x="499380" y="0"/>
                </a:lnTo>
                <a:lnTo>
                  <a:pt x="499380" y="499380"/>
                </a:lnTo>
                <a:lnTo>
                  <a:pt x="0" y="49938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US" sz="1200">
              <a:solidFill>
                <a:prstClr val="black"/>
              </a:solidFill>
              <a:latin typeface="Calibri"/>
            </a:endParaRPr>
          </a:p>
        </p:txBody>
      </p:sp>
      <p:sp>
        <p:nvSpPr>
          <p:cNvPr id="6" name="Freeform 6"/>
          <p:cNvSpPr/>
          <p:nvPr/>
        </p:nvSpPr>
        <p:spPr>
          <a:xfrm>
            <a:off x="562107" y="3612413"/>
            <a:ext cx="332920" cy="332920"/>
          </a:xfrm>
          <a:custGeom>
            <a:avLst/>
            <a:gdLst/>
            <a:ahLst/>
            <a:cxnLst/>
            <a:rect l="l" t="t" r="r" b="b"/>
            <a:pathLst>
              <a:path w="499380" h="499380">
                <a:moveTo>
                  <a:pt x="0" y="0"/>
                </a:moveTo>
                <a:lnTo>
                  <a:pt x="499380" y="0"/>
                </a:lnTo>
                <a:lnTo>
                  <a:pt x="499380" y="499380"/>
                </a:lnTo>
                <a:lnTo>
                  <a:pt x="0" y="49938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US" sz="1200">
              <a:solidFill>
                <a:prstClr val="black"/>
              </a:solidFill>
              <a:latin typeface="Calibri"/>
            </a:endParaRPr>
          </a:p>
        </p:txBody>
      </p:sp>
      <p:sp>
        <p:nvSpPr>
          <p:cNvPr id="7" name="Freeform 7"/>
          <p:cNvSpPr/>
          <p:nvPr/>
        </p:nvSpPr>
        <p:spPr>
          <a:xfrm>
            <a:off x="4347493" y="3612413"/>
            <a:ext cx="332920" cy="332920"/>
          </a:xfrm>
          <a:custGeom>
            <a:avLst/>
            <a:gdLst/>
            <a:ahLst/>
            <a:cxnLst/>
            <a:rect l="l" t="t" r="r" b="b"/>
            <a:pathLst>
              <a:path w="499380" h="499380">
                <a:moveTo>
                  <a:pt x="0" y="0"/>
                </a:moveTo>
                <a:lnTo>
                  <a:pt x="499380" y="0"/>
                </a:lnTo>
                <a:lnTo>
                  <a:pt x="499380" y="499380"/>
                </a:lnTo>
                <a:lnTo>
                  <a:pt x="0" y="49938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US" sz="1200">
              <a:solidFill>
                <a:prstClr val="black"/>
              </a:solidFill>
              <a:latin typeface="Calibri"/>
            </a:endParaRPr>
          </a:p>
        </p:txBody>
      </p:sp>
      <p:sp>
        <p:nvSpPr>
          <p:cNvPr id="8" name="Freeform 8"/>
          <p:cNvSpPr/>
          <p:nvPr/>
        </p:nvSpPr>
        <p:spPr>
          <a:xfrm>
            <a:off x="4347493" y="2126809"/>
            <a:ext cx="332920" cy="332920"/>
          </a:xfrm>
          <a:custGeom>
            <a:avLst/>
            <a:gdLst/>
            <a:ahLst/>
            <a:cxnLst/>
            <a:rect l="l" t="t" r="r" b="b"/>
            <a:pathLst>
              <a:path w="499380" h="499380">
                <a:moveTo>
                  <a:pt x="0" y="0"/>
                </a:moveTo>
                <a:lnTo>
                  <a:pt x="499380" y="0"/>
                </a:lnTo>
                <a:lnTo>
                  <a:pt x="499380" y="499380"/>
                </a:lnTo>
                <a:lnTo>
                  <a:pt x="0" y="49938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pPr defTabSz="609630"/>
            <a:endParaRPr lang="en-US" sz="1200">
              <a:solidFill>
                <a:prstClr val="black"/>
              </a:solidFill>
              <a:latin typeface="Calibri"/>
            </a:endParaRPr>
          </a:p>
        </p:txBody>
      </p:sp>
      <p:sp>
        <p:nvSpPr>
          <p:cNvPr id="9" name="Freeform 9"/>
          <p:cNvSpPr/>
          <p:nvPr/>
        </p:nvSpPr>
        <p:spPr>
          <a:xfrm>
            <a:off x="-967663" y="5615240"/>
            <a:ext cx="2206286" cy="2206286"/>
          </a:xfrm>
          <a:custGeom>
            <a:avLst/>
            <a:gdLst/>
            <a:ahLst/>
            <a:cxnLst/>
            <a:rect l="l" t="t" r="r" b="b"/>
            <a:pathLst>
              <a:path w="3309429" h="3309429">
                <a:moveTo>
                  <a:pt x="0" y="0"/>
                </a:moveTo>
                <a:lnTo>
                  <a:pt x="3309429" y="0"/>
                </a:lnTo>
                <a:lnTo>
                  <a:pt x="3309429" y="3309430"/>
                </a:lnTo>
                <a:lnTo>
                  <a:pt x="0" y="3309430"/>
                </a:lnTo>
                <a:lnTo>
                  <a:pt x="0" y="0"/>
                </a:lnTo>
                <a:close/>
              </a:path>
            </a:pathLst>
          </a:custGeom>
          <a:blipFill>
            <a:blip r:embed="rId7">
              <a:alphaModFix amt="7999"/>
              <a:extLst>
                <a:ext uri="{96DAC541-7B7A-43D3-8B79-37D633B846F1}">
                  <asvg:svgBlip xmlns:asvg="http://schemas.microsoft.com/office/drawing/2016/SVG/main" r:embed="rId8"/>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10" name="Freeform 10"/>
          <p:cNvSpPr/>
          <p:nvPr/>
        </p:nvSpPr>
        <p:spPr>
          <a:xfrm>
            <a:off x="11290557" y="2973244"/>
            <a:ext cx="1458010" cy="1458010"/>
          </a:xfrm>
          <a:custGeom>
            <a:avLst/>
            <a:gdLst/>
            <a:ahLst/>
            <a:cxnLst/>
            <a:rect l="l" t="t" r="r" b="b"/>
            <a:pathLst>
              <a:path w="2187015" h="2187015">
                <a:moveTo>
                  <a:pt x="0" y="0"/>
                </a:moveTo>
                <a:lnTo>
                  <a:pt x="2187015" y="0"/>
                </a:lnTo>
                <a:lnTo>
                  <a:pt x="2187015" y="2187015"/>
                </a:lnTo>
                <a:lnTo>
                  <a:pt x="0" y="2187015"/>
                </a:lnTo>
                <a:lnTo>
                  <a:pt x="0" y="0"/>
                </a:lnTo>
                <a:close/>
              </a:path>
            </a:pathLst>
          </a:custGeom>
          <a:blipFill>
            <a:blip r:embed="rId9">
              <a:alphaModFix amt="7999"/>
              <a:extLst>
                <a:ext uri="{96DAC541-7B7A-43D3-8B79-37D633B846F1}">
                  <asvg:svgBlip xmlns:asvg="http://schemas.microsoft.com/office/drawing/2016/SVG/main" r:embed="rId10"/>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11" name="Freeform 11"/>
          <p:cNvSpPr/>
          <p:nvPr/>
        </p:nvSpPr>
        <p:spPr>
          <a:xfrm>
            <a:off x="729685" y="-382388"/>
            <a:ext cx="1068188" cy="1068188"/>
          </a:xfrm>
          <a:custGeom>
            <a:avLst/>
            <a:gdLst/>
            <a:ahLst/>
            <a:cxnLst/>
            <a:rect l="l" t="t" r="r" b="b"/>
            <a:pathLst>
              <a:path w="1602282" h="1602282">
                <a:moveTo>
                  <a:pt x="0" y="0"/>
                </a:moveTo>
                <a:lnTo>
                  <a:pt x="1602283" y="0"/>
                </a:lnTo>
                <a:lnTo>
                  <a:pt x="1602283" y="1602282"/>
                </a:lnTo>
                <a:lnTo>
                  <a:pt x="0" y="160228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pPr defTabSz="609630"/>
            <a:endParaRPr lang="en-US" sz="1200">
              <a:solidFill>
                <a:prstClr val="black"/>
              </a:solidFill>
              <a:latin typeface="Calibri"/>
            </a:endParaRPr>
          </a:p>
        </p:txBody>
      </p:sp>
      <p:sp>
        <p:nvSpPr>
          <p:cNvPr id="12" name="Freeform 12"/>
          <p:cNvSpPr/>
          <p:nvPr/>
        </p:nvSpPr>
        <p:spPr>
          <a:xfrm rot="5400000">
            <a:off x="2854290" y="4694788"/>
            <a:ext cx="1308701" cy="2106561"/>
          </a:xfrm>
          <a:custGeom>
            <a:avLst/>
            <a:gdLst/>
            <a:ahLst/>
            <a:cxnLst/>
            <a:rect l="l" t="t" r="r" b="b"/>
            <a:pathLst>
              <a:path w="1963052" h="3159842">
                <a:moveTo>
                  <a:pt x="0" y="0"/>
                </a:moveTo>
                <a:lnTo>
                  <a:pt x="1963052" y="0"/>
                </a:lnTo>
                <a:lnTo>
                  <a:pt x="1963052" y="3159842"/>
                </a:lnTo>
                <a:lnTo>
                  <a:pt x="0" y="315984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pPr defTabSz="609630"/>
            <a:endParaRPr lang="en-US" sz="1200">
              <a:solidFill>
                <a:prstClr val="black"/>
              </a:solidFill>
              <a:latin typeface="Calibri"/>
            </a:endParaRPr>
          </a:p>
        </p:txBody>
      </p:sp>
      <p:sp>
        <p:nvSpPr>
          <p:cNvPr id="13" name="TextBox 13"/>
          <p:cNvSpPr txBox="1"/>
          <p:nvPr/>
        </p:nvSpPr>
        <p:spPr>
          <a:xfrm>
            <a:off x="563226" y="1250047"/>
            <a:ext cx="7963995" cy="487313"/>
          </a:xfrm>
          <a:prstGeom prst="rect">
            <a:avLst/>
          </a:prstGeom>
        </p:spPr>
        <p:txBody>
          <a:bodyPr lIns="0" tIns="0" rIns="0" bIns="0" rtlCol="0" anchor="t">
            <a:spAutoFit/>
          </a:bodyPr>
          <a:lstStyle/>
          <a:p>
            <a:pPr defTabSz="609630">
              <a:lnSpc>
                <a:spcPts val="3810"/>
              </a:lnSpc>
            </a:pPr>
            <a:r>
              <a:rPr lang="en-US" sz="3464" b="1">
                <a:solidFill>
                  <a:srgbClr val="C1FF72"/>
                </a:solidFill>
                <a:latin typeface="Agrandir Bold"/>
                <a:ea typeface="Agrandir Bold"/>
                <a:cs typeface="Agrandir Bold"/>
                <a:sym typeface="Agrandir Bold"/>
              </a:rPr>
              <a:t>Marketing and Change Management</a:t>
            </a:r>
          </a:p>
        </p:txBody>
      </p:sp>
      <p:sp>
        <p:nvSpPr>
          <p:cNvPr id="14" name="TextBox 14"/>
          <p:cNvSpPr txBox="1"/>
          <p:nvPr/>
        </p:nvSpPr>
        <p:spPr>
          <a:xfrm>
            <a:off x="563226" y="2529717"/>
            <a:ext cx="3784267" cy="477503"/>
          </a:xfrm>
          <a:prstGeom prst="rect">
            <a:avLst/>
          </a:prstGeom>
        </p:spPr>
        <p:txBody>
          <a:bodyPr lIns="0" tIns="0" rIns="0" bIns="0" rtlCol="0" anchor="t">
            <a:spAutoFit/>
          </a:bodyPr>
          <a:lstStyle/>
          <a:p>
            <a:pPr defTabSz="609630">
              <a:lnSpc>
                <a:spcPts val="1915"/>
              </a:lnSpc>
            </a:pPr>
            <a:r>
              <a:rPr lang="en-US" sz="1368" b="1">
                <a:solidFill>
                  <a:srgbClr val="FFFFFF"/>
                </a:solidFill>
                <a:latin typeface="Poppins Bold"/>
                <a:ea typeface="Poppins Bold"/>
                <a:cs typeface="Poppins Bold"/>
                <a:sym typeface="Poppins Bold"/>
              </a:rPr>
              <a:t>AstraZeneca has shown how a large organization can manage planned change</a:t>
            </a:r>
            <a:r>
              <a:rPr lang="en-US" sz="1368">
                <a:solidFill>
                  <a:srgbClr val="FFFFFF"/>
                </a:solidFill>
                <a:latin typeface="Poppins"/>
                <a:ea typeface="Poppins"/>
                <a:cs typeface="Poppins"/>
                <a:sym typeface="Poppins"/>
              </a:rPr>
              <a:t>.</a:t>
            </a:r>
          </a:p>
        </p:txBody>
      </p:sp>
      <p:sp>
        <p:nvSpPr>
          <p:cNvPr id="15" name="TextBox 15"/>
          <p:cNvSpPr txBox="1"/>
          <p:nvPr/>
        </p:nvSpPr>
        <p:spPr>
          <a:xfrm>
            <a:off x="562108" y="3989775"/>
            <a:ext cx="2903321" cy="472694"/>
          </a:xfrm>
          <a:prstGeom prst="rect">
            <a:avLst/>
          </a:prstGeom>
        </p:spPr>
        <p:txBody>
          <a:bodyPr lIns="0" tIns="0" rIns="0" bIns="0" rtlCol="0" anchor="t">
            <a:spAutoFit/>
          </a:bodyPr>
          <a:lstStyle/>
          <a:p>
            <a:pPr defTabSz="609630">
              <a:lnSpc>
                <a:spcPts val="1915"/>
              </a:lnSpc>
            </a:pPr>
            <a:r>
              <a:rPr lang="en-US" sz="1368" b="1">
                <a:solidFill>
                  <a:srgbClr val="FFFFFF"/>
                </a:solidFill>
                <a:latin typeface="Poppins Bold"/>
                <a:ea typeface="Poppins Bold"/>
                <a:cs typeface="Poppins Bold"/>
                <a:sym typeface="Poppins Bold"/>
              </a:rPr>
              <a:t>They followed Lewin’s three steps (Unfreeze - Change - Refreeze).</a:t>
            </a:r>
          </a:p>
        </p:txBody>
      </p:sp>
      <p:sp>
        <p:nvSpPr>
          <p:cNvPr id="16" name="TextBox 16"/>
          <p:cNvSpPr txBox="1"/>
          <p:nvPr/>
        </p:nvSpPr>
        <p:spPr>
          <a:xfrm>
            <a:off x="4347493" y="4004522"/>
            <a:ext cx="3727753" cy="716350"/>
          </a:xfrm>
          <a:prstGeom prst="rect">
            <a:avLst/>
          </a:prstGeom>
        </p:spPr>
        <p:txBody>
          <a:bodyPr lIns="0" tIns="0" rIns="0" bIns="0" rtlCol="0" anchor="t">
            <a:spAutoFit/>
          </a:bodyPr>
          <a:lstStyle/>
          <a:p>
            <a:pPr defTabSz="609630">
              <a:lnSpc>
                <a:spcPts val="1915"/>
              </a:lnSpc>
            </a:pPr>
            <a:r>
              <a:rPr lang="en-US" sz="1368">
                <a:solidFill>
                  <a:srgbClr val="FFFFFF"/>
                </a:solidFill>
                <a:latin typeface="Poppins"/>
                <a:ea typeface="Poppins"/>
                <a:cs typeface="Poppins"/>
                <a:sym typeface="Poppins"/>
              </a:rPr>
              <a:t>T</a:t>
            </a:r>
            <a:r>
              <a:rPr lang="en-US" sz="1368" b="1">
                <a:solidFill>
                  <a:srgbClr val="FFFFFF"/>
                </a:solidFill>
                <a:latin typeface="Poppins Bold"/>
                <a:ea typeface="Poppins Bold"/>
                <a:cs typeface="Poppins Bold"/>
                <a:sym typeface="Poppins Bold"/>
              </a:rPr>
              <a:t>he company began to focus more on the needs of patients, not just products, the concept of “customer first.</a:t>
            </a:r>
          </a:p>
        </p:txBody>
      </p:sp>
      <p:sp>
        <p:nvSpPr>
          <p:cNvPr id="17" name="TextBox 17"/>
          <p:cNvSpPr txBox="1"/>
          <p:nvPr/>
        </p:nvSpPr>
        <p:spPr>
          <a:xfrm>
            <a:off x="4347493" y="2516913"/>
            <a:ext cx="3727753" cy="716799"/>
          </a:xfrm>
          <a:prstGeom prst="rect">
            <a:avLst/>
          </a:prstGeom>
        </p:spPr>
        <p:txBody>
          <a:bodyPr lIns="0" tIns="0" rIns="0" bIns="0" rtlCol="0" anchor="t">
            <a:spAutoFit/>
          </a:bodyPr>
          <a:lstStyle/>
          <a:p>
            <a:pPr defTabSz="609630">
              <a:lnSpc>
                <a:spcPts val="1933"/>
              </a:lnSpc>
            </a:pPr>
            <a:r>
              <a:rPr lang="en-US" sz="1381" b="1">
                <a:solidFill>
                  <a:srgbClr val="FFFFFF"/>
                </a:solidFill>
                <a:latin typeface="Poppins Bold"/>
                <a:ea typeface="Poppins Bold"/>
                <a:cs typeface="Poppins Bold"/>
                <a:sym typeface="Poppins Bold"/>
              </a:rPr>
              <a:t>That is, they first let go of the old way, then introduce the new way, and finally make it permanent.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D4F58"/>
        </a:solidFill>
        <a:effectLst/>
      </p:bgPr>
    </p:bg>
    <p:spTree>
      <p:nvGrpSpPr>
        <p:cNvPr id="1" name=""/>
        <p:cNvGrpSpPr/>
        <p:nvPr/>
      </p:nvGrpSpPr>
      <p:grpSpPr>
        <a:xfrm>
          <a:off x="0" y="0"/>
          <a:ext cx="0" cy="0"/>
          <a:chOff x="0" y="0"/>
          <a:chExt cx="0" cy="0"/>
        </a:xfrm>
      </p:grpSpPr>
      <p:sp>
        <p:nvSpPr>
          <p:cNvPr id="2" name="Freeform 2"/>
          <p:cNvSpPr/>
          <p:nvPr/>
        </p:nvSpPr>
        <p:spPr>
          <a:xfrm>
            <a:off x="1485068" y="1751948"/>
            <a:ext cx="455380" cy="455380"/>
          </a:xfrm>
          <a:custGeom>
            <a:avLst/>
            <a:gdLst/>
            <a:ahLst/>
            <a:cxnLst/>
            <a:rect l="l" t="t" r="r" b="b"/>
            <a:pathLst>
              <a:path w="683070" h="683070">
                <a:moveTo>
                  <a:pt x="0" y="0"/>
                </a:moveTo>
                <a:lnTo>
                  <a:pt x="683070" y="0"/>
                </a:lnTo>
                <a:lnTo>
                  <a:pt x="683070" y="683070"/>
                </a:lnTo>
                <a:lnTo>
                  <a:pt x="0" y="68307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US" sz="1200">
              <a:solidFill>
                <a:prstClr val="black"/>
              </a:solidFill>
              <a:latin typeface="Calibri"/>
            </a:endParaRPr>
          </a:p>
        </p:txBody>
      </p:sp>
      <p:sp>
        <p:nvSpPr>
          <p:cNvPr id="3" name="Freeform 3"/>
          <p:cNvSpPr/>
          <p:nvPr/>
        </p:nvSpPr>
        <p:spPr>
          <a:xfrm>
            <a:off x="1485068" y="3305571"/>
            <a:ext cx="455380" cy="455380"/>
          </a:xfrm>
          <a:custGeom>
            <a:avLst/>
            <a:gdLst/>
            <a:ahLst/>
            <a:cxnLst/>
            <a:rect l="l" t="t" r="r" b="b"/>
            <a:pathLst>
              <a:path w="683070" h="683070">
                <a:moveTo>
                  <a:pt x="0" y="0"/>
                </a:moveTo>
                <a:lnTo>
                  <a:pt x="683070" y="0"/>
                </a:lnTo>
                <a:lnTo>
                  <a:pt x="683070" y="683070"/>
                </a:lnTo>
                <a:lnTo>
                  <a:pt x="0" y="683070"/>
                </a:lnTo>
                <a:lnTo>
                  <a:pt x="0" y="0"/>
                </a:lnTo>
                <a:close/>
              </a:path>
            </a:pathLst>
          </a:custGeom>
          <a:blipFill>
            <a:blip r:embed="rId4">
              <a:extLst>
                <a:ext uri="{96DAC541-7B7A-43D3-8B79-37D633B846F1}">
                  <asvg:svgBlip xmlns:asvg="http://schemas.microsoft.com/office/drawing/2016/SVG/main" r:embed="rId5"/>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4" name="Freeform 4"/>
          <p:cNvSpPr/>
          <p:nvPr/>
        </p:nvSpPr>
        <p:spPr>
          <a:xfrm>
            <a:off x="6151250" y="1751948"/>
            <a:ext cx="455380" cy="455380"/>
          </a:xfrm>
          <a:custGeom>
            <a:avLst/>
            <a:gdLst/>
            <a:ahLst/>
            <a:cxnLst/>
            <a:rect l="l" t="t" r="r" b="b"/>
            <a:pathLst>
              <a:path w="683070" h="683070">
                <a:moveTo>
                  <a:pt x="0" y="0"/>
                </a:moveTo>
                <a:lnTo>
                  <a:pt x="683070" y="0"/>
                </a:lnTo>
                <a:lnTo>
                  <a:pt x="683070" y="683070"/>
                </a:lnTo>
                <a:lnTo>
                  <a:pt x="0" y="683070"/>
                </a:lnTo>
                <a:lnTo>
                  <a:pt x="0" y="0"/>
                </a:lnTo>
                <a:close/>
              </a:path>
            </a:pathLst>
          </a:custGeom>
          <a:blipFill>
            <a:blip r:embed="rId6">
              <a:extLst>
                <a:ext uri="{96DAC541-7B7A-43D3-8B79-37D633B846F1}">
                  <asvg:svgBlip xmlns:asvg="http://schemas.microsoft.com/office/drawing/2016/SVG/main" r:embed="rId7"/>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5" name="Freeform 5"/>
          <p:cNvSpPr/>
          <p:nvPr/>
        </p:nvSpPr>
        <p:spPr>
          <a:xfrm>
            <a:off x="6151250" y="3350225"/>
            <a:ext cx="455380" cy="455380"/>
          </a:xfrm>
          <a:custGeom>
            <a:avLst/>
            <a:gdLst/>
            <a:ahLst/>
            <a:cxnLst/>
            <a:rect l="l" t="t" r="r" b="b"/>
            <a:pathLst>
              <a:path w="683070" h="683070">
                <a:moveTo>
                  <a:pt x="0" y="0"/>
                </a:moveTo>
                <a:lnTo>
                  <a:pt x="683070" y="0"/>
                </a:lnTo>
                <a:lnTo>
                  <a:pt x="683070" y="683070"/>
                </a:lnTo>
                <a:lnTo>
                  <a:pt x="0" y="683070"/>
                </a:lnTo>
                <a:lnTo>
                  <a:pt x="0" y="0"/>
                </a:lnTo>
                <a:close/>
              </a:path>
            </a:pathLst>
          </a:custGeom>
          <a:blipFill>
            <a:blip r:embed="rId8">
              <a:extLst>
                <a:ext uri="{96DAC541-7B7A-43D3-8B79-37D633B846F1}">
                  <asvg:svgBlip xmlns:asvg="http://schemas.microsoft.com/office/drawing/2016/SVG/main" r:embed="rId9"/>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6" name="Freeform 6"/>
          <p:cNvSpPr/>
          <p:nvPr/>
        </p:nvSpPr>
        <p:spPr>
          <a:xfrm>
            <a:off x="-87414" y="-303743"/>
            <a:ext cx="906669" cy="989543"/>
          </a:xfrm>
          <a:custGeom>
            <a:avLst/>
            <a:gdLst/>
            <a:ahLst/>
            <a:cxnLst/>
            <a:rect l="l" t="t" r="r" b="b"/>
            <a:pathLst>
              <a:path w="1360004" h="1484315">
                <a:moveTo>
                  <a:pt x="0" y="0"/>
                </a:moveTo>
                <a:lnTo>
                  <a:pt x="1360004" y="0"/>
                </a:lnTo>
                <a:lnTo>
                  <a:pt x="1360004" y="1484315"/>
                </a:lnTo>
                <a:lnTo>
                  <a:pt x="0" y="148431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pPr defTabSz="609630"/>
            <a:endParaRPr lang="en-US" sz="1200">
              <a:solidFill>
                <a:prstClr val="black"/>
              </a:solidFill>
              <a:latin typeface="Calibri"/>
            </a:endParaRPr>
          </a:p>
        </p:txBody>
      </p:sp>
      <p:sp>
        <p:nvSpPr>
          <p:cNvPr id="7" name="Freeform 7"/>
          <p:cNvSpPr/>
          <p:nvPr/>
        </p:nvSpPr>
        <p:spPr>
          <a:xfrm>
            <a:off x="11520914" y="4578167"/>
            <a:ext cx="1342174" cy="1342174"/>
          </a:xfrm>
          <a:custGeom>
            <a:avLst/>
            <a:gdLst/>
            <a:ahLst/>
            <a:cxnLst/>
            <a:rect l="l" t="t" r="r" b="b"/>
            <a:pathLst>
              <a:path w="2013261" h="2013261">
                <a:moveTo>
                  <a:pt x="0" y="0"/>
                </a:moveTo>
                <a:lnTo>
                  <a:pt x="2013260" y="0"/>
                </a:lnTo>
                <a:lnTo>
                  <a:pt x="2013260" y="2013261"/>
                </a:lnTo>
                <a:lnTo>
                  <a:pt x="0" y="2013261"/>
                </a:lnTo>
                <a:lnTo>
                  <a:pt x="0" y="0"/>
                </a:lnTo>
                <a:close/>
              </a:path>
            </a:pathLst>
          </a:custGeom>
          <a:blipFill>
            <a:blip r:embed="rId12">
              <a:alphaModFix amt="7999"/>
              <a:extLst>
                <a:ext uri="{96DAC541-7B7A-43D3-8B79-37D633B846F1}">
                  <asvg:svgBlip xmlns:asvg="http://schemas.microsoft.com/office/drawing/2016/SVG/main" r:embed="rId13"/>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8" name="Freeform 8"/>
          <p:cNvSpPr/>
          <p:nvPr/>
        </p:nvSpPr>
        <p:spPr>
          <a:xfrm>
            <a:off x="10770387" y="685800"/>
            <a:ext cx="841313" cy="210328"/>
          </a:xfrm>
          <a:custGeom>
            <a:avLst/>
            <a:gdLst/>
            <a:ahLst/>
            <a:cxnLst/>
            <a:rect l="l" t="t" r="r" b="b"/>
            <a:pathLst>
              <a:path w="1261969" h="315492">
                <a:moveTo>
                  <a:pt x="0" y="0"/>
                </a:moveTo>
                <a:lnTo>
                  <a:pt x="1261968" y="0"/>
                </a:lnTo>
                <a:lnTo>
                  <a:pt x="1261968" y="315492"/>
                </a:lnTo>
                <a:lnTo>
                  <a:pt x="0" y="31549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pPr defTabSz="609630"/>
            <a:endParaRPr lang="en-US" sz="1200">
              <a:solidFill>
                <a:prstClr val="black"/>
              </a:solidFill>
              <a:latin typeface="Calibri"/>
            </a:endParaRPr>
          </a:p>
        </p:txBody>
      </p:sp>
      <p:sp>
        <p:nvSpPr>
          <p:cNvPr id="9" name="Freeform 9"/>
          <p:cNvSpPr/>
          <p:nvPr/>
        </p:nvSpPr>
        <p:spPr>
          <a:xfrm>
            <a:off x="-963988" y="5742076"/>
            <a:ext cx="2449057" cy="2449057"/>
          </a:xfrm>
          <a:custGeom>
            <a:avLst/>
            <a:gdLst/>
            <a:ahLst/>
            <a:cxnLst/>
            <a:rect l="l" t="t" r="r" b="b"/>
            <a:pathLst>
              <a:path w="3673585" h="3673585">
                <a:moveTo>
                  <a:pt x="0" y="0"/>
                </a:moveTo>
                <a:lnTo>
                  <a:pt x="3673585" y="0"/>
                </a:lnTo>
                <a:lnTo>
                  <a:pt x="3673585" y="3673585"/>
                </a:lnTo>
                <a:lnTo>
                  <a:pt x="0" y="3673585"/>
                </a:lnTo>
                <a:lnTo>
                  <a:pt x="0" y="0"/>
                </a:lnTo>
                <a:close/>
              </a:path>
            </a:pathLst>
          </a:custGeom>
          <a:blipFill>
            <a:blip r:embed="rId12">
              <a:alphaModFix amt="7999"/>
              <a:extLst>
                <a:ext uri="{96DAC541-7B7A-43D3-8B79-37D633B846F1}">
                  <asvg:svgBlip xmlns:asvg="http://schemas.microsoft.com/office/drawing/2016/SVG/main" r:embed="rId16"/>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10" name="Freeform 10"/>
          <p:cNvSpPr/>
          <p:nvPr/>
        </p:nvSpPr>
        <p:spPr>
          <a:xfrm>
            <a:off x="9392030" y="4690688"/>
            <a:ext cx="1895219" cy="1864422"/>
          </a:xfrm>
          <a:custGeom>
            <a:avLst/>
            <a:gdLst/>
            <a:ahLst/>
            <a:cxnLst/>
            <a:rect l="l" t="t" r="r" b="b"/>
            <a:pathLst>
              <a:path w="2842829" h="2796633">
                <a:moveTo>
                  <a:pt x="0" y="0"/>
                </a:moveTo>
                <a:lnTo>
                  <a:pt x="2842829" y="0"/>
                </a:lnTo>
                <a:lnTo>
                  <a:pt x="2842829" y="2796633"/>
                </a:lnTo>
                <a:lnTo>
                  <a:pt x="0" y="2796633"/>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pPr defTabSz="609630"/>
            <a:endParaRPr lang="en-US" sz="1200">
              <a:solidFill>
                <a:prstClr val="black"/>
              </a:solidFill>
              <a:latin typeface="Calibri"/>
            </a:endParaRPr>
          </a:p>
        </p:txBody>
      </p:sp>
      <p:sp>
        <p:nvSpPr>
          <p:cNvPr id="11" name="TextBox 11"/>
          <p:cNvSpPr txBox="1"/>
          <p:nvPr/>
        </p:nvSpPr>
        <p:spPr>
          <a:xfrm>
            <a:off x="1485068" y="888820"/>
            <a:ext cx="9069976" cy="487313"/>
          </a:xfrm>
          <a:prstGeom prst="rect">
            <a:avLst/>
          </a:prstGeom>
        </p:spPr>
        <p:txBody>
          <a:bodyPr lIns="0" tIns="0" rIns="0" bIns="0" rtlCol="0" anchor="t">
            <a:spAutoFit/>
          </a:bodyPr>
          <a:lstStyle/>
          <a:p>
            <a:pPr defTabSz="609630">
              <a:lnSpc>
                <a:spcPts val="3826"/>
              </a:lnSpc>
            </a:pPr>
            <a:r>
              <a:rPr lang="en-US" sz="3479" b="1">
                <a:solidFill>
                  <a:srgbClr val="C1FF72"/>
                </a:solidFill>
                <a:latin typeface="Agrandir Bold"/>
                <a:ea typeface="Agrandir Bold"/>
                <a:cs typeface="Agrandir Bold"/>
                <a:sym typeface="Agrandir Bold"/>
              </a:rPr>
              <a:t>Social Marketing Song (Kotler’s language):</a:t>
            </a:r>
          </a:p>
        </p:txBody>
      </p:sp>
      <p:sp>
        <p:nvSpPr>
          <p:cNvPr id="12" name="TextBox 12"/>
          <p:cNvSpPr txBox="1"/>
          <p:nvPr/>
        </p:nvSpPr>
        <p:spPr>
          <a:xfrm>
            <a:off x="1485068" y="2276664"/>
            <a:ext cx="3335586" cy="721351"/>
          </a:xfrm>
          <a:prstGeom prst="rect">
            <a:avLst/>
          </a:prstGeom>
        </p:spPr>
        <p:txBody>
          <a:bodyPr lIns="0" tIns="0" rIns="0" bIns="0" rtlCol="0" anchor="t">
            <a:spAutoFit/>
          </a:bodyPr>
          <a:lstStyle/>
          <a:p>
            <a:pPr defTabSz="609630">
              <a:lnSpc>
                <a:spcPts val="1867"/>
              </a:lnSpc>
            </a:pPr>
            <a:r>
              <a:rPr lang="en-US" sz="1333">
                <a:solidFill>
                  <a:srgbClr val="FFFFFF"/>
                </a:solidFill>
                <a:latin typeface="Poppins"/>
                <a:ea typeface="Poppins"/>
                <a:cs typeface="Poppins"/>
                <a:sym typeface="Poppins"/>
              </a:rPr>
              <a:t>A company’s job is not just to make a profit, but to keep customers and fulfill its responsibilities to society.</a:t>
            </a:r>
          </a:p>
        </p:txBody>
      </p:sp>
      <p:sp>
        <p:nvSpPr>
          <p:cNvPr id="13" name="TextBox 13"/>
          <p:cNvSpPr txBox="1"/>
          <p:nvPr/>
        </p:nvSpPr>
        <p:spPr>
          <a:xfrm>
            <a:off x="6151250" y="2276664"/>
            <a:ext cx="3382743" cy="721351"/>
          </a:xfrm>
          <a:prstGeom prst="rect">
            <a:avLst/>
          </a:prstGeom>
        </p:spPr>
        <p:txBody>
          <a:bodyPr lIns="0" tIns="0" rIns="0" bIns="0" rtlCol="0" anchor="t">
            <a:spAutoFit/>
          </a:bodyPr>
          <a:lstStyle/>
          <a:p>
            <a:pPr defTabSz="609630">
              <a:lnSpc>
                <a:spcPts val="1867"/>
              </a:lnSpc>
            </a:pPr>
            <a:r>
              <a:rPr lang="en-US" sz="1333">
                <a:solidFill>
                  <a:srgbClr val="FFFFFF"/>
                </a:solidFill>
                <a:latin typeface="Poppins"/>
                <a:ea typeface="Poppins"/>
                <a:cs typeface="Poppins"/>
                <a:sym typeface="Poppins"/>
              </a:rPr>
              <a:t>AstraZeneca follows a policy of moving quickly to embrace new ideas and ease of use.</a:t>
            </a:r>
          </a:p>
        </p:txBody>
      </p:sp>
      <p:sp>
        <p:nvSpPr>
          <p:cNvPr id="14" name="TextBox 14"/>
          <p:cNvSpPr txBox="1"/>
          <p:nvPr/>
        </p:nvSpPr>
        <p:spPr>
          <a:xfrm>
            <a:off x="1485068" y="3786461"/>
            <a:ext cx="3912820" cy="965008"/>
          </a:xfrm>
          <a:prstGeom prst="rect">
            <a:avLst/>
          </a:prstGeom>
        </p:spPr>
        <p:txBody>
          <a:bodyPr lIns="0" tIns="0" rIns="0" bIns="0" rtlCol="0" anchor="t">
            <a:spAutoFit/>
          </a:bodyPr>
          <a:lstStyle/>
          <a:p>
            <a:pPr defTabSz="609630">
              <a:lnSpc>
                <a:spcPts val="1867"/>
              </a:lnSpc>
            </a:pPr>
            <a:r>
              <a:rPr lang="en-US" sz="1333">
                <a:solidFill>
                  <a:srgbClr val="FFFFFF"/>
                </a:solidFill>
                <a:latin typeface="Poppins"/>
                <a:ea typeface="Poppins"/>
                <a:cs typeface="Poppins"/>
                <a:sym typeface="Poppins"/>
              </a:rPr>
              <a:t>They have built a credible brand by working fairly, building good relationships in the world through transparency and alliances.</a:t>
            </a:r>
          </a:p>
          <a:p>
            <a:pPr defTabSz="609630">
              <a:lnSpc>
                <a:spcPts val="1867"/>
              </a:lnSpc>
            </a:pPr>
            <a:endParaRPr lang="en-US" sz="1333">
              <a:solidFill>
                <a:srgbClr val="FFFFFF"/>
              </a:solidFill>
              <a:latin typeface="Poppins"/>
              <a:ea typeface="Poppins"/>
              <a:cs typeface="Poppins"/>
              <a:sym typeface="Poppins"/>
            </a:endParaRPr>
          </a:p>
        </p:txBody>
      </p:sp>
      <p:sp>
        <p:nvSpPr>
          <p:cNvPr id="15" name="TextBox 15"/>
          <p:cNvSpPr txBox="1"/>
          <p:nvPr/>
        </p:nvSpPr>
        <p:spPr>
          <a:xfrm>
            <a:off x="6151250" y="3831114"/>
            <a:ext cx="3382743" cy="965008"/>
          </a:xfrm>
          <a:prstGeom prst="rect">
            <a:avLst/>
          </a:prstGeom>
        </p:spPr>
        <p:txBody>
          <a:bodyPr lIns="0" tIns="0" rIns="0" bIns="0" rtlCol="0" anchor="t">
            <a:spAutoFit/>
          </a:bodyPr>
          <a:lstStyle/>
          <a:p>
            <a:pPr defTabSz="609630">
              <a:lnSpc>
                <a:spcPts val="1867"/>
              </a:lnSpc>
            </a:pPr>
            <a:r>
              <a:rPr lang="en-US" sz="1333">
                <a:solidFill>
                  <a:srgbClr val="FFFFFF"/>
                </a:solidFill>
                <a:latin typeface="Poppins"/>
                <a:ea typeface="Poppins"/>
                <a:cs typeface="Poppins"/>
                <a:sym typeface="Poppins"/>
              </a:rPr>
              <a:t>AstraZeneca follows a policy of moving quickly to embrace new ideas and ease of use.</a:t>
            </a:r>
          </a:p>
          <a:p>
            <a:pPr defTabSz="609630">
              <a:lnSpc>
                <a:spcPts val="1867"/>
              </a:lnSpc>
            </a:pPr>
            <a:endParaRPr lang="en-US" sz="1333">
              <a:solidFill>
                <a:srgbClr val="FFFFFF"/>
              </a:solidFill>
              <a:latin typeface="Poppins"/>
              <a:ea typeface="Poppins"/>
              <a:cs typeface="Poppins"/>
              <a:sym typeface="Poppins"/>
            </a:endParaRPr>
          </a:p>
        </p:txBody>
      </p:sp>
      <p:sp>
        <p:nvSpPr>
          <p:cNvPr id="16" name="TextBox 16"/>
          <p:cNvSpPr txBox="1"/>
          <p:nvPr/>
        </p:nvSpPr>
        <p:spPr>
          <a:xfrm>
            <a:off x="1485068" y="5003748"/>
            <a:ext cx="7132360" cy="1213281"/>
          </a:xfrm>
          <a:prstGeom prst="rect">
            <a:avLst/>
          </a:prstGeom>
        </p:spPr>
        <p:txBody>
          <a:bodyPr lIns="0" tIns="0" rIns="0" bIns="0" rtlCol="0" anchor="t">
            <a:spAutoFit/>
          </a:bodyPr>
          <a:lstStyle/>
          <a:p>
            <a:pPr algn="ctr" defTabSz="609630">
              <a:lnSpc>
                <a:spcPts val="2447"/>
              </a:lnSpc>
            </a:pPr>
            <a:r>
              <a:rPr lang="en-US" sz="1747" b="1">
                <a:solidFill>
                  <a:srgbClr val="FFFFFF"/>
                </a:solidFill>
                <a:latin typeface="Canva Sans Bold"/>
                <a:ea typeface="Canva Sans Bold"/>
                <a:cs typeface="Canva Sans Bold"/>
                <a:sym typeface="Canva Sans Bold"/>
              </a:rPr>
              <a:t>Summary: </a:t>
            </a:r>
          </a:p>
          <a:p>
            <a:pPr defTabSz="609630">
              <a:lnSpc>
                <a:spcPts val="2447"/>
              </a:lnSpc>
            </a:pPr>
            <a:r>
              <a:rPr lang="en-US" sz="1747" b="1">
                <a:solidFill>
                  <a:srgbClr val="FFFFFF"/>
                </a:solidFill>
                <a:latin typeface="Canva Sans Bold"/>
                <a:ea typeface="Canva Sans Bold"/>
                <a:cs typeface="Canva Sans Bold"/>
                <a:sym typeface="Canva Sans Bold"/>
              </a:rPr>
              <a:t>The birth and growth of AstraZeneca is a real-life example of how science, ethics, and customer focus can be used together to create a trusted and successful global healthcare brand.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D4F58"/>
        </a:solidFill>
        <a:effectLst/>
      </p:bgPr>
    </p:bg>
    <p:spTree>
      <p:nvGrpSpPr>
        <p:cNvPr id="1" name=""/>
        <p:cNvGrpSpPr/>
        <p:nvPr/>
      </p:nvGrpSpPr>
      <p:grpSpPr>
        <a:xfrm>
          <a:off x="0" y="0"/>
          <a:ext cx="0" cy="0"/>
          <a:chOff x="0" y="0"/>
          <a:chExt cx="0" cy="0"/>
        </a:xfrm>
      </p:grpSpPr>
      <p:sp>
        <p:nvSpPr>
          <p:cNvPr id="2" name="Freeform 2"/>
          <p:cNvSpPr/>
          <p:nvPr/>
        </p:nvSpPr>
        <p:spPr>
          <a:xfrm>
            <a:off x="10905806" y="5096047"/>
            <a:ext cx="1478237" cy="1343349"/>
          </a:xfrm>
          <a:custGeom>
            <a:avLst/>
            <a:gdLst/>
            <a:ahLst/>
            <a:cxnLst/>
            <a:rect l="l" t="t" r="r" b="b"/>
            <a:pathLst>
              <a:path w="2217356" h="2015023">
                <a:moveTo>
                  <a:pt x="0" y="0"/>
                </a:moveTo>
                <a:lnTo>
                  <a:pt x="2217356" y="0"/>
                </a:lnTo>
                <a:lnTo>
                  <a:pt x="2217356" y="2015023"/>
                </a:lnTo>
                <a:lnTo>
                  <a:pt x="0" y="201502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US" sz="1200">
              <a:solidFill>
                <a:prstClr val="black"/>
              </a:solidFill>
              <a:latin typeface="Calibri"/>
            </a:endParaRPr>
          </a:p>
        </p:txBody>
      </p:sp>
      <p:sp>
        <p:nvSpPr>
          <p:cNvPr id="3" name="Freeform 3"/>
          <p:cNvSpPr/>
          <p:nvPr/>
        </p:nvSpPr>
        <p:spPr>
          <a:xfrm>
            <a:off x="10032877" y="802006"/>
            <a:ext cx="3224095" cy="3131403"/>
          </a:xfrm>
          <a:custGeom>
            <a:avLst/>
            <a:gdLst/>
            <a:ahLst/>
            <a:cxnLst/>
            <a:rect l="l" t="t" r="r" b="b"/>
            <a:pathLst>
              <a:path w="4836143" h="4697104">
                <a:moveTo>
                  <a:pt x="0" y="0"/>
                </a:moveTo>
                <a:lnTo>
                  <a:pt x="4836142" y="0"/>
                </a:lnTo>
                <a:lnTo>
                  <a:pt x="4836142" y="4697104"/>
                </a:lnTo>
                <a:lnTo>
                  <a:pt x="0" y="4697104"/>
                </a:lnTo>
                <a:lnTo>
                  <a:pt x="0" y="0"/>
                </a:lnTo>
                <a:close/>
              </a:path>
            </a:pathLst>
          </a:custGeom>
          <a:blipFill>
            <a:blip r:embed="rId4">
              <a:alphaModFix amt="7999"/>
              <a:extLst>
                <a:ext uri="{96DAC541-7B7A-43D3-8B79-37D633B846F1}">
                  <asvg:svgBlip xmlns:asvg="http://schemas.microsoft.com/office/drawing/2016/SVG/main" r:embed="rId5"/>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4" name="Freeform 4"/>
          <p:cNvSpPr/>
          <p:nvPr/>
        </p:nvSpPr>
        <p:spPr>
          <a:xfrm>
            <a:off x="4711194" y="6439396"/>
            <a:ext cx="405210" cy="213241"/>
          </a:xfrm>
          <a:custGeom>
            <a:avLst/>
            <a:gdLst/>
            <a:ahLst/>
            <a:cxnLst/>
            <a:rect l="l" t="t" r="r" b="b"/>
            <a:pathLst>
              <a:path w="607815" h="319862">
                <a:moveTo>
                  <a:pt x="0" y="0"/>
                </a:moveTo>
                <a:lnTo>
                  <a:pt x="607815" y="0"/>
                </a:lnTo>
                <a:lnTo>
                  <a:pt x="607815" y="319862"/>
                </a:lnTo>
                <a:lnTo>
                  <a:pt x="0" y="319862"/>
                </a:lnTo>
                <a:lnTo>
                  <a:pt x="0" y="0"/>
                </a:lnTo>
                <a:close/>
              </a:path>
            </a:pathLst>
          </a:custGeom>
          <a:blipFill>
            <a:blip r:embed="rId6">
              <a:alphaModFix amt="7999"/>
              <a:extLst>
                <a:ext uri="{96DAC541-7B7A-43D3-8B79-37D633B846F1}">
                  <asvg:svgBlip xmlns:asvg="http://schemas.microsoft.com/office/drawing/2016/SVG/main" r:embed="rId7"/>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grpSp>
        <p:nvGrpSpPr>
          <p:cNvPr id="5" name="Group 5"/>
          <p:cNvGrpSpPr/>
          <p:nvPr/>
        </p:nvGrpSpPr>
        <p:grpSpPr>
          <a:xfrm>
            <a:off x="7490465" y="1465061"/>
            <a:ext cx="4218398" cy="4345407"/>
            <a:chOff x="0" y="0"/>
            <a:chExt cx="1230151" cy="1267189"/>
          </a:xfrm>
        </p:grpSpPr>
        <p:sp>
          <p:nvSpPr>
            <p:cNvPr id="6" name="Freeform 6"/>
            <p:cNvSpPr/>
            <p:nvPr/>
          </p:nvSpPr>
          <p:spPr>
            <a:xfrm>
              <a:off x="0" y="0"/>
              <a:ext cx="1230151" cy="1267189"/>
            </a:xfrm>
            <a:custGeom>
              <a:avLst/>
              <a:gdLst/>
              <a:ahLst/>
              <a:cxnLst/>
              <a:rect l="l" t="t" r="r" b="b"/>
              <a:pathLst>
                <a:path w="1230151" h="1267189">
                  <a:moveTo>
                    <a:pt x="48941" y="0"/>
                  </a:moveTo>
                  <a:lnTo>
                    <a:pt x="1181210" y="0"/>
                  </a:lnTo>
                  <a:cubicBezTo>
                    <a:pt x="1194190" y="0"/>
                    <a:pt x="1206638" y="5156"/>
                    <a:pt x="1215816" y="14334"/>
                  </a:cubicBezTo>
                  <a:cubicBezTo>
                    <a:pt x="1224995" y="23513"/>
                    <a:pt x="1230151" y="35961"/>
                    <a:pt x="1230151" y="48941"/>
                  </a:cubicBezTo>
                  <a:lnTo>
                    <a:pt x="1230151" y="1218248"/>
                  </a:lnTo>
                  <a:cubicBezTo>
                    <a:pt x="1230151" y="1231228"/>
                    <a:pt x="1224995" y="1243676"/>
                    <a:pt x="1215816" y="1252855"/>
                  </a:cubicBezTo>
                  <a:cubicBezTo>
                    <a:pt x="1206638" y="1262033"/>
                    <a:pt x="1194190" y="1267189"/>
                    <a:pt x="1181210" y="1267189"/>
                  </a:cubicBezTo>
                  <a:lnTo>
                    <a:pt x="48941" y="1267189"/>
                  </a:lnTo>
                  <a:cubicBezTo>
                    <a:pt x="35961" y="1267189"/>
                    <a:pt x="23513" y="1262033"/>
                    <a:pt x="14334" y="1252855"/>
                  </a:cubicBezTo>
                  <a:cubicBezTo>
                    <a:pt x="5156" y="1243676"/>
                    <a:pt x="0" y="1231228"/>
                    <a:pt x="0" y="1218248"/>
                  </a:cubicBezTo>
                  <a:lnTo>
                    <a:pt x="0" y="48941"/>
                  </a:lnTo>
                  <a:cubicBezTo>
                    <a:pt x="0" y="35961"/>
                    <a:pt x="5156" y="23513"/>
                    <a:pt x="14334" y="14334"/>
                  </a:cubicBezTo>
                  <a:cubicBezTo>
                    <a:pt x="23513" y="5156"/>
                    <a:pt x="35961" y="0"/>
                    <a:pt x="48941" y="0"/>
                  </a:cubicBezTo>
                  <a:close/>
                </a:path>
              </a:pathLst>
            </a:custGeom>
            <a:blipFill>
              <a:blip r:embed="rId8"/>
              <a:stretch>
                <a:fillRect l="-27398" r="-27398"/>
              </a:stretch>
            </a:blipFill>
            <a:ln w="152400" cap="rnd">
              <a:solidFill>
                <a:srgbClr val="A6A6A6"/>
              </a:solidFill>
              <a:prstDash val="solid"/>
              <a:round/>
            </a:ln>
          </p:spPr>
          <p:txBody>
            <a:bodyPr/>
            <a:lstStyle/>
            <a:p>
              <a:pPr defTabSz="609630"/>
              <a:endParaRPr lang="en-US" sz="1200">
                <a:solidFill>
                  <a:prstClr val="black"/>
                </a:solidFill>
                <a:latin typeface="Calibri"/>
              </a:endParaRPr>
            </a:p>
          </p:txBody>
        </p:sp>
      </p:grpSp>
      <p:sp>
        <p:nvSpPr>
          <p:cNvPr id="7" name="TextBox 7"/>
          <p:cNvSpPr txBox="1"/>
          <p:nvPr/>
        </p:nvSpPr>
        <p:spPr>
          <a:xfrm>
            <a:off x="531444" y="2044062"/>
            <a:ext cx="5902721" cy="3082575"/>
          </a:xfrm>
          <a:prstGeom prst="rect">
            <a:avLst/>
          </a:prstGeom>
        </p:spPr>
        <p:txBody>
          <a:bodyPr lIns="0" tIns="0" rIns="0" bIns="0" rtlCol="0" anchor="t">
            <a:spAutoFit/>
          </a:bodyPr>
          <a:lstStyle/>
          <a:p>
            <a:pPr marL="316670" lvl="1" indent="-158335" defTabSz="609630">
              <a:lnSpc>
                <a:spcPts val="2215"/>
              </a:lnSpc>
              <a:buFont typeface="Arial"/>
              <a:buChar char="•"/>
            </a:pPr>
            <a:r>
              <a:rPr lang="en-US" sz="1467" b="1">
                <a:solidFill>
                  <a:srgbClr val="FFFFFF"/>
                </a:solidFill>
                <a:latin typeface="Poppins Bold"/>
                <a:ea typeface="Poppins Bold"/>
                <a:cs typeface="Poppins Bold"/>
                <a:sym typeface="Poppins Bold"/>
              </a:rPr>
              <a:t>AstraZeneca’s core mission is to be a company that people can trust and that creates new medicines.</a:t>
            </a:r>
          </a:p>
          <a:p>
            <a:pPr defTabSz="609630">
              <a:lnSpc>
                <a:spcPts val="2215"/>
              </a:lnSpc>
            </a:pPr>
            <a:endParaRPr lang="en-US" sz="1467" b="1">
              <a:solidFill>
                <a:srgbClr val="FFFFFF"/>
              </a:solidFill>
              <a:latin typeface="Poppins Bold"/>
              <a:ea typeface="Poppins Bold"/>
              <a:cs typeface="Poppins Bold"/>
              <a:sym typeface="Poppins Bold"/>
            </a:endParaRPr>
          </a:p>
          <a:p>
            <a:pPr marL="316670" lvl="1" indent="-158335" defTabSz="609630">
              <a:lnSpc>
                <a:spcPts val="2215"/>
              </a:lnSpc>
              <a:buFont typeface="Arial"/>
              <a:buChar char="•"/>
            </a:pPr>
            <a:r>
              <a:rPr lang="en-US" sz="1467" b="1">
                <a:solidFill>
                  <a:srgbClr val="FFFFFF"/>
                </a:solidFill>
                <a:latin typeface="Poppins Bold"/>
                <a:ea typeface="Poppins Bold"/>
                <a:cs typeface="Poppins Bold"/>
                <a:sym typeface="Poppins Bold"/>
              </a:rPr>
              <a:t>They want a future where not only diseases are cured, but diseases can be prevented and people can get well.</a:t>
            </a:r>
          </a:p>
          <a:p>
            <a:pPr defTabSz="609630">
              <a:lnSpc>
                <a:spcPts val="2215"/>
              </a:lnSpc>
            </a:pPr>
            <a:endParaRPr lang="en-US" sz="1467" b="1">
              <a:solidFill>
                <a:srgbClr val="FFFFFF"/>
              </a:solidFill>
              <a:latin typeface="Poppins Bold"/>
              <a:ea typeface="Poppins Bold"/>
              <a:cs typeface="Poppins Bold"/>
              <a:sym typeface="Poppins Bold"/>
            </a:endParaRPr>
          </a:p>
          <a:p>
            <a:pPr marL="316670" lvl="1" indent="-158335" defTabSz="609630">
              <a:lnSpc>
                <a:spcPts val="2215"/>
              </a:lnSpc>
              <a:buFont typeface="Arial"/>
              <a:buChar char="•"/>
            </a:pPr>
            <a:r>
              <a:rPr lang="en-US" sz="1467" b="1">
                <a:solidFill>
                  <a:srgbClr val="FFFFFF"/>
                </a:solidFill>
                <a:latin typeface="Poppins Bold"/>
                <a:ea typeface="Poppins Bold"/>
                <a:cs typeface="Poppins Bold"/>
                <a:sym typeface="Poppins Bold"/>
              </a:rPr>
              <a:t>Their dream is for everyone to be healthy, live longer and be happier.</a:t>
            </a:r>
          </a:p>
          <a:p>
            <a:pPr defTabSz="609630">
              <a:lnSpc>
                <a:spcPts val="2215"/>
              </a:lnSpc>
            </a:pPr>
            <a:endParaRPr lang="en-US" sz="1467" b="1">
              <a:solidFill>
                <a:srgbClr val="FFFFFF"/>
              </a:solidFill>
              <a:latin typeface="Poppins Bold"/>
              <a:ea typeface="Poppins Bold"/>
              <a:cs typeface="Poppins Bold"/>
              <a:sym typeface="Poppins Bold"/>
            </a:endParaRPr>
          </a:p>
          <a:p>
            <a:pPr marL="316670" lvl="1" indent="-158335" defTabSz="609630">
              <a:lnSpc>
                <a:spcPts val="2215"/>
              </a:lnSpc>
              <a:buFont typeface="Arial"/>
              <a:buChar char="•"/>
            </a:pPr>
            <a:r>
              <a:rPr lang="en-US" sz="1467" b="1">
                <a:solidFill>
                  <a:srgbClr val="FFFFFF"/>
                </a:solidFill>
                <a:latin typeface="Poppins Bold"/>
                <a:ea typeface="Poppins Bold"/>
                <a:cs typeface="Poppins Bold"/>
                <a:sym typeface="Poppins Bold"/>
              </a:rPr>
              <a:t>This mission is understood to have attracted two things, one is human welfare and the other is science.</a:t>
            </a:r>
          </a:p>
          <a:p>
            <a:pPr defTabSz="609630">
              <a:lnSpc>
                <a:spcPts val="2215"/>
              </a:lnSpc>
            </a:pPr>
            <a:endParaRPr lang="en-US" sz="1467" b="1">
              <a:solidFill>
                <a:srgbClr val="FFFFFF"/>
              </a:solidFill>
              <a:latin typeface="Poppins Bold"/>
              <a:ea typeface="Poppins Bold"/>
              <a:cs typeface="Poppins Bold"/>
              <a:sym typeface="Poppins Bold"/>
            </a:endParaRPr>
          </a:p>
        </p:txBody>
      </p:sp>
      <p:sp>
        <p:nvSpPr>
          <p:cNvPr id="8" name="TextBox 8"/>
          <p:cNvSpPr txBox="1"/>
          <p:nvPr/>
        </p:nvSpPr>
        <p:spPr>
          <a:xfrm>
            <a:off x="658313" y="1036823"/>
            <a:ext cx="2460912" cy="780342"/>
          </a:xfrm>
          <a:prstGeom prst="rect">
            <a:avLst/>
          </a:prstGeom>
        </p:spPr>
        <p:txBody>
          <a:bodyPr lIns="0" tIns="0" rIns="0" bIns="0" rtlCol="0" anchor="t">
            <a:spAutoFit/>
          </a:bodyPr>
          <a:lstStyle/>
          <a:p>
            <a:pPr defTabSz="609630">
              <a:lnSpc>
                <a:spcPts val="6004"/>
              </a:lnSpc>
            </a:pPr>
            <a:r>
              <a:rPr lang="en-US" sz="6004" b="1">
                <a:solidFill>
                  <a:srgbClr val="C1FF72"/>
                </a:solidFill>
                <a:latin typeface="Poppins Bold"/>
                <a:ea typeface="Poppins Bold"/>
                <a:cs typeface="Poppins Bold"/>
                <a:sym typeface="Poppins Bold"/>
              </a:rPr>
              <a:t>Vision</a:t>
            </a:r>
          </a:p>
        </p:txBody>
      </p:sp>
      <p:sp>
        <p:nvSpPr>
          <p:cNvPr id="9" name="TextBox 9"/>
          <p:cNvSpPr txBox="1"/>
          <p:nvPr/>
        </p:nvSpPr>
        <p:spPr>
          <a:xfrm>
            <a:off x="658313" y="5567720"/>
            <a:ext cx="6502251" cy="300403"/>
          </a:xfrm>
          <a:prstGeom prst="rect">
            <a:avLst/>
          </a:prstGeom>
        </p:spPr>
        <p:txBody>
          <a:bodyPr lIns="0" tIns="0" rIns="0" bIns="0" rtlCol="0" anchor="t">
            <a:spAutoFit/>
          </a:bodyPr>
          <a:lstStyle/>
          <a:p>
            <a:pPr defTabSz="609630">
              <a:lnSpc>
                <a:spcPts val="2479"/>
              </a:lnSpc>
            </a:pPr>
            <a:r>
              <a:rPr lang="en-US" sz="1771" b="1">
                <a:solidFill>
                  <a:srgbClr val="C1FF72"/>
                </a:solidFill>
                <a:latin typeface="Canva Sans Bold"/>
                <a:ea typeface="Canva Sans Bold"/>
                <a:cs typeface="Canva Sans Bold"/>
                <a:sym typeface="Canva Sans Bold"/>
              </a:rPr>
              <a:t>Simply put:</a:t>
            </a:r>
            <a:r>
              <a:rPr lang="en-US" sz="1771" b="1">
                <a:solidFill>
                  <a:srgbClr val="FFFFFF"/>
                </a:solidFill>
                <a:latin typeface="Canva Sans Bold"/>
                <a:ea typeface="Canva Sans Bold"/>
                <a:cs typeface="Canva Sans Bold"/>
                <a:sym typeface="Canva Sans Bold"/>
              </a:rPr>
              <a:t> “Making people’s lives better through science.”</a:t>
            </a:r>
          </a:p>
        </p:txBody>
      </p:sp>
      <p:sp>
        <p:nvSpPr>
          <p:cNvPr id="10" name="Freeform 10"/>
          <p:cNvSpPr/>
          <p:nvPr/>
        </p:nvSpPr>
        <p:spPr>
          <a:xfrm rot="4095777" flipH="1" flipV="1">
            <a:off x="1795020" y="6327376"/>
            <a:ext cx="1643149" cy="1643149"/>
          </a:xfrm>
          <a:custGeom>
            <a:avLst/>
            <a:gdLst/>
            <a:ahLst/>
            <a:cxnLst/>
            <a:rect l="l" t="t" r="r" b="b"/>
            <a:pathLst>
              <a:path w="2464724" h="2464724">
                <a:moveTo>
                  <a:pt x="2464724" y="2464724"/>
                </a:moveTo>
                <a:lnTo>
                  <a:pt x="0" y="2464724"/>
                </a:lnTo>
                <a:lnTo>
                  <a:pt x="0" y="0"/>
                </a:lnTo>
                <a:lnTo>
                  <a:pt x="2464724" y="0"/>
                </a:lnTo>
                <a:lnTo>
                  <a:pt x="2464724" y="2464724"/>
                </a:lnTo>
                <a:close/>
              </a:path>
            </a:pathLst>
          </a:custGeom>
          <a:blipFill>
            <a:blip r:embed="rId9">
              <a:alphaModFix amt="46000"/>
              <a:extLst>
                <a:ext uri="{96DAC541-7B7A-43D3-8B79-37D633B846F1}">
                  <asvg:svgBlip xmlns:asvg="http://schemas.microsoft.com/office/drawing/2016/SVG/main" r:embed="rId10"/>
                </a:ext>
              </a:extLst>
            </a:blip>
            <a:stretch>
              <a:fillRect/>
            </a:stretch>
          </a:blipFill>
        </p:spPr>
        <p:txBody>
          <a:bodyPr/>
          <a:lstStyle/>
          <a:p>
            <a:pPr defTabSz="609630"/>
            <a:endParaRPr lang="en-US" sz="1200">
              <a:solidFill>
                <a:prstClr val="black"/>
              </a:solidFill>
              <a:latin typeface="Calibri"/>
            </a:endParaRPr>
          </a:p>
        </p:txBody>
      </p:sp>
      <p:sp>
        <p:nvSpPr>
          <p:cNvPr id="11" name="Freeform 11"/>
          <p:cNvSpPr/>
          <p:nvPr/>
        </p:nvSpPr>
        <p:spPr>
          <a:xfrm rot="-8100000" flipH="1" flipV="1">
            <a:off x="5274426" y="-997434"/>
            <a:ext cx="1643149" cy="1643149"/>
          </a:xfrm>
          <a:custGeom>
            <a:avLst/>
            <a:gdLst/>
            <a:ahLst/>
            <a:cxnLst/>
            <a:rect l="l" t="t" r="r" b="b"/>
            <a:pathLst>
              <a:path w="2464724" h="2464724">
                <a:moveTo>
                  <a:pt x="2464724" y="2464724"/>
                </a:moveTo>
                <a:lnTo>
                  <a:pt x="0" y="2464724"/>
                </a:lnTo>
                <a:lnTo>
                  <a:pt x="0" y="0"/>
                </a:lnTo>
                <a:lnTo>
                  <a:pt x="2464724" y="0"/>
                </a:lnTo>
                <a:lnTo>
                  <a:pt x="2464724" y="2464724"/>
                </a:lnTo>
                <a:close/>
              </a:path>
            </a:pathLst>
          </a:custGeom>
          <a:blipFill>
            <a:blip r:embed="rId9">
              <a:alphaModFix amt="46000"/>
              <a:extLst>
                <a:ext uri="{96DAC541-7B7A-43D3-8B79-37D633B846F1}">
                  <asvg:svgBlip xmlns:asvg="http://schemas.microsoft.com/office/drawing/2016/SVG/main" r:embed="rId10"/>
                </a:ext>
              </a:extLst>
            </a:blip>
            <a:stretch>
              <a:fillRect/>
            </a:stretch>
          </a:blipFill>
        </p:spPr>
        <p:txBody>
          <a:bodyPr/>
          <a:lstStyle/>
          <a:p>
            <a:pPr defTabSz="609630"/>
            <a:endParaRPr lang="en-US" sz="1200">
              <a:solidFill>
                <a:prstClr val="black"/>
              </a:solidFill>
              <a:latin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D4F58"/>
        </a:solidFill>
        <a:effectLst/>
      </p:bgPr>
    </p:bg>
    <p:spTree>
      <p:nvGrpSpPr>
        <p:cNvPr id="1" name=""/>
        <p:cNvGrpSpPr/>
        <p:nvPr/>
      </p:nvGrpSpPr>
      <p:grpSpPr>
        <a:xfrm>
          <a:off x="0" y="0"/>
          <a:ext cx="0" cy="0"/>
          <a:chOff x="0" y="0"/>
          <a:chExt cx="0" cy="0"/>
        </a:xfrm>
      </p:grpSpPr>
      <p:sp>
        <p:nvSpPr>
          <p:cNvPr id="2" name="Freeform 2"/>
          <p:cNvSpPr/>
          <p:nvPr/>
        </p:nvSpPr>
        <p:spPr>
          <a:xfrm rot="-4456045">
            <a:off x="6690592" y="4424911"/>
            <a:ext cx="1711941" cy="1641323"/>
          </a:xfrm>
          <a:custGeom>
            <a:avLst/>
            <a:gdLst/>
            <a:ahLst/>
            <a:cxnLst/>
            <a:rect l="l" t="t" r="r" b="b"/>
            <a:pathLst>
              <a:path w="2567912" h="2461985">
                <a:moveTo>
                  <a:pt x="0" y="0"/>
                </a:moveTo>
                <a:lnTo>
                  <a:pt x="2567912" y="0"/>
                </a:lnTo>
                <a:lnTo>
                  <a:pt x="2567912" y="2461986"/>
                </a:lnTo>
                <a:lnTo>
                  <a:pt x="0" y="24619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US" sz="1200">
              <a:solidFill>
                <a:prstClr val="black"/>
              </a:solidFill>
              <a:latin typeface="Calibri"/>
            </a:endParaRPr>
          </a:p>
        </p:txBody>
      </p:sp>
      <p:grpSp>
        <p:nvGrpSpPr>
          <p:cNvPr id="3" name="Group 3"/>
          <p:cNvGrpSpPr/>
          <p:nvPr/>
        </p:nvGrpSpPr>
        <p:grpSpPr>
          <a:xfrm>
            <a:off x="7261092" y="3907303"/>
            <a:ext cx="4245109" cy="2754395"/>
            <a:chOff x="0" y="0"/>
            <a:chExt cx="1552293" cy="1007189"/>
          </a:xfrm>
        </p:grpSpPr>
        <p:sp>
          <p:nvSpPr>
            <p:cNvPr id="4" name="Freeform 4"/>
            <p:cNvSpPr/>
            <p:nvPr/>
          </p:nvSpPr>
          <p:spPr>
            <a:xfrm>
              <a:off x="0" y="0"/>
              <a:ext cx="1552293" cy="1007189"/>
            </a:xfrm>
            <a:custGeom>
              <a:avLst/>
              <a:gdLst/>
              <a:ahLst/>
              <a:cxnLst/>
              <a:rect l="l" t="t" r="r" b="b"/>
              <a:pathLst>
                <a:path w="1552293" h="1007189">
                  <a:moveTo>
                    <a:pt x="48633" y="0"/>
                  </a:moveTo>
                  <a:lnTo>
                    <a:pt x="1503660" y="0"/>
                  </a:lnTo>
                  <a:cubicBezTo>
                    <a:pt x="1530520" y="0"/>
                    <a:pt x="1552293" y="21774"/>
                    <a:pt x="1552293" y="48633"/>
                  </a:cubicBezTo>
                  <a:lnTo>
                    <a:pt x="1552293" y="958557"/>
                  </a:lnTo>
                  <a:cubicBezTo>
                    <a:pt x="1552293" y="985416"/>
                    <a:pt x="1530520" y="1007189"/>
                    <a:pt x="1503660" y="1007189"/>
                  </a:cubicBezTo>
                  <a:lnTo>
                    <a:pt x="48633" y="1007189"/>
                  </a:lnTo>
                  <a:cubicBezTo>
                    <a:pt x="21774" y="1007189"/>
                    <a:pt x="0" y="985416"/>
                    <a:pt x="0" y="958557"/>
                  </a:cubicBezTo>
                  <a:lnTo>
                    <a:pt x="0" y="48633"/>
                  </a:lnTo>
                  <a:cubicBezTo>
                    <a:pt x="0" y="21774"/>
                    <a:pt x="21774" y="0"/>
                    <a:pt x="48633" y="0"/>
                  </a:cubicBezTo>
                  <a:close/>
                </a:path>
              </a:pathLst>
            </a:custGeom>
            <a:blipFill>
              <a:blip r:embed="rId4"/>
              <a:stretch>
                <a:fillRect t="-1341" b="-1341"/>
              </a:stretch>
            </a:blipFill>
            <a:ln w="152400" cap="rnd">
              <a:solidFill>
                <a:srgbClr val="A6A6A6"/>
              </a:solidFill>
              <a:prstDash val="solid"/>
              <a:round/>
            </a:ln>
          </p:spPr>
          <p:txBody>
            <a:bodyPr/>
            <a:lstStyle/>
            <a:p>
              <a:pPr defTabSz="609630"/>
              <a:endParaRPr lang="en-US" sz="1200">
                <a:solidFill>
                  <a:prstClr val="black"/>
                </a:solidFill>
                <a:latin typeface="Calibri"/>
              </a:endParaRPr>
            </a:p>
          </p:txBody>
        </p:sp>
      </p:grpSp>
      <p:sp>
        <p:nvSpPr>
          <p:cNvPr id="5" name="Freeform 5"/>
          <p:cNvSpPr/>
          <p:nvPr/>
        </p:nvSpPr>
        <p:spPr>
          <a:xfrm>
            <a:off x="10906968" y="2350760"/>
            <a:ext cx="2913555" cy="2873494"/>
          </a:xfrm>
          <a:custGeom>
            <a:avLst/>
            <a:gdLst/>
            <a:ahLst/>
            <a:cxnLst/>
            <a:rect l="l" t="t" r="r" b="b"/>
            <a:pathLst>
              <a:path w="4370333" h="4310241">
                <a:moveTo>
                  <a:pt x="0" y="0"/>
                </a:moveTo>
                <a:lnTo>
                  <a:pt x="4370333" y="0"/>
                </a:lnTo>
                <a:lnTo>
                  <a:pt x="4370333" y="4310241"/>
                </a:lnTo>
                <a:lnTo>
                  <a:pt x="0" y="4310241"/>
                </a:lnTo>
                <a:lnTo>
                  <a:pt x="0" y="0"/>
                </a:lnTo>
                <a:close/>
              </a:path>
            </a:pathLst>
          </a:custGeom>
          <a:blipFill>
            <a:blip r:embed="rId5">
              <a:alphaModFix amt="7999"/>
              <a:extLst>
                <a:ext uri="{96DAC541-7B7A-43D3-8B79-37D633B846F1}">
                  <asvg:svgBlip xmlns:asvg="http://schemas.microsoft.com/office/drawing/2016/SVG/main" r:embed="rId6"/>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6" name="Freeform 6"/>
          <p:cNvSpPr/>
          <p:nvPr/>
        </p:nvSpPr>
        <p:spPr>
          <a:xfrm>
            <a:off x="-849973" y="5807119"/>
            <a:ext cx="2101763" cy="2101763"/>
          </a:xfrm>
          <a:custGeom>
            <a:avLst/>
            <a:gdLst/>
            <a:ahLst/>
            <a:cxnLst/>
            <a:rect l="l" t="t" r="r" b="b"/>
            <a:pathLst>
              <a:path w="3152644" h="3152644">
                <a:moveTo>
                  <a:pt x="0" y="0"/>
                </a:moveTo>
                <a:lnTo>
                  <a:pt x="3152644" y="0"/>
                </a:lnTo>
                <a:lnTo>
                  <a:pt x="3152644" y="3152644"/>
                </a:lnTo>
                <a:lnTo>
                  <a:pt x="0" y="3152644"/>
                </a:lnTo>
                <a:lnTo>
                  <a:pt x="0" y="0"/>
                </a:lnTo>
                <a:close/>
              </a:path>
            </a:pathLst>
          </a:custGeom>
          <a:blipFill>
            <a:blip r:embed="rId7">
              <a:alphaModFix amt="7999"/>
              <a:extLst>
                <a:ext uri="{96DAC541-7B7A-43D3-8B79-37D633B846F1}">
                  <asvg:svgBlip xmlns:asvg="http://schemas.microsoft.com/office/drawing/2016/SVG/main" r:embed="rId8"/>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7" name="Freeform 7"/>
          <p:cNvSpPr/>
          <p:nvPr/>
        </p:nvSpPr>
        <p:spPr>
          <a:xfrm rot="-1909254">
            <a:off x="9643960" y="1489930"/>
            <a:ext cx="912554" cy="933559"/>
          </a:xfrm>
          <a:custGeom>
            <a:avLst/>
            <a:gdLst/>
            <a:ahLst/>
            <a:cxnLst/>
            <a:rect l="l" t="t" r="r" b="b"/>
            <a:pathLst>
              <a:path w="1368831" h="1400338">
                <a:moveTo>
                  <a:pt x="0" y="0"/>
                </a:moveTo>
                <a:lnTo>
                  <a:pt x="1368830" y="0"/>
                </a:lnTo>
                <a:lnTo>
                  <a:pt x="1368830" y="1400338"/>
                </a:lnTo>
                <a:lnTo>
                  <a:pt x="0" y="1400338"/>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8" name="Freeform 8"/>
          <p:cNvSpPr/>
          <p:nvPr/>
        </p:nvSpPr>
        <p:spPr>
          <a:xfrm>
            <a:off x="3252925" y="4785443"/>
            <a:ext cx="1726154" cy="1876255"/>
          </a:xfrm>
          <a:custGeom>
            <a:avLst/>
            <a:gdLst/>
            <a:ahLst/>
            <a:cxnLst/>
            <a:rect l="l" t="t" r="r" b="b"/>
            <a:pathLst>
              <a:path w="2589231" h="2814382">
                <a:moveTo>
                  <a:pt x="0" y="0"/>
                </a:moveTo>
                <a:lnTo>
                  <a:pt x="2589231" y="0"/>
                </a:lnTo>
                <a:lnTo>
                  <a:pt x="2589231" y="2814381"/>
                </a:lnTo>
                <a:lnTo>
                  <a:pt x="0" y="281438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pPr defTabSz="609630"/>
            <a:endParaRPr lang="en-US" sz="1200">
              <a:solidFill>
                <a:prstClr val="black"/>
              </a:solidFill>
              <a:latin typeface="Calibri"/>
            </a:endParaRPr>
          </a:p>
        </p:txBody>
      </p:sp>
      <p:sp>
        <p:nvSpPr>
          <p:cNvPr id="9" name="TextBox 9"/>
          <p:cNvSpPr txBox="1"/>
          <p:nvPr/>
        </p:nvSpPr>
        <p:spPr>
          <a:xfrm>
            <a:off x="333807" y="1509119"/>
            <a:ext cx="4386916" cy="2664447"/>
          </a:xfrm>
          <a:prstGeom prst="rect">
            <a:avLst/>
          </a:prstGeom>
        </p:spPr>
        <p:txBody>
          <a:bodyPr lIns="0" tIns="0" rIns="0" bIns="0" rtlCol="0" anchor="t">
            <a:spAutoFit/>
          </a:bodyPr>
          <a:lstStyle/>
          <a:p>
            <a:pPr marL="287882" lvl="1" indent="-143941" defTabSz="609630">
              <a:lnSpc>
                <a:spcPts val="1867"/>
              </a:lnSpc>
              <a:buFont typeface="Arial"/>
              <a:buChar char="•"/>
            </a:pPr>
            <a:r>
              <a:rPr lang="en-US" sz="1333" b="1">
                <a:solidFill>
                  <a:srgbClr val="FFFFFF"/>
                </a:solidFill>
                <a:latin typeface="Poppins Bold"/>
                <a:ea typeface="Poppins Bold"/>
                <a:cs typeface="Poppins Bold"/>
                <a:sym typeface="Poppins Bold"/>
              </a:rPr>
              <a:t>They create new medicines with the help of modern equipment and information.</a:t>
            </a:r>
          </a:p>
          <a:p>
            <a:pPr defTabSz="609630">
              <a:lnSpc>
                <a:spcPts val="1867"/>
              </a:lnSpc>
            </a:pPr>
            <a:endParaRPr lang="en-US" sz="1333" b="1">
              <a:solidFill>
                <a:srgbClr val="FFFFFF"/>
              </a:solidFill>
              <a:latin typeface="Poppins Bold"/>
              <a:ea typeface="Poppins Bold"/>
              <a:cs typeface="Poppins Bold"/>
              <a:sym typeface="Poppins Bold"/>
            </a:endParaRPr>
          </a:p>
          <a:p>
            <a:pPr marL="287882" lvl="1" indent="-143941" defTabSz="609630">
              <a:lnSpc>
                <a:spcPts val="1867"/>
              </a:lnSpc>
              <a:buFont typeface="Arial"/>
              <a:buChar char="•"/>
            </a:pPr>
            <a:r>
              <a:rPr lang="en-US" sz="1333" b="1">
                <a:solidFill>
                  <a:srgbClr val="FFFFFF"/>
                </a:solidFill>
                <a:latin typeface="Poppins Bold"/>
                <a:ea typeface="Poppins Bold"/>
                <a:cs typeface="Poppins Bold"/>
                <a:sym typeface="Poppins Bold"/>
              </a:rPr>
              <a:t>They work together with universities, laboratories and governments to get things done faster.</a:t>
            </a:r>
          </a:p>
          <a:p>
            <a:pPr defTabSz="609630">
              <a:lnSpc>
                <a:spcPts val="1867"/>
              </a:lnSpc>
            </a:pPr>
            <a:endParaRPr lang="en-US" sz="1333" b="1">
              <a:solidFill>
                <a:srgbClr val="FFFFFF"/>
              </a:solidFill>
              <a:latin typeface="Poppins Bold"/>
              <a:ea typeface="Poppins Bold"/>
              <a:cs typeface="Poppins Bold"/>
              <a:sym typeface="Poppins Bold"/>
            </a:endParaRPr>
          </a:p>
          <a:p>
            <a:pPr marL="287882" lvl="1" indent="-143941" defTabSz="609630">
              <a:lnSpc>
                <a:spcPts val="1867"/>
              </a:lnSpc>
              <a:buFont typeface="Arial"/>
              <a:buChar char="•"/>
            </a:pPr>
            <a:r>
              <a:rPr lang="en-US" sz="1333" b="1">
                <a:solidFill>
                  <a:srgbClr val="FFFFFF"/>
                </a:solidFill>
                <a:latin typeface="Poppins Bold"/>
                <a:ea typeface="Poppins Bold"/>
                <a:cs typeface="Poppins Bold"/>
                <a:sym typeface="Poppins Bold"/>
              </a:rPr>
              <a:t>They always try to understand what patients want so that they can make better medicines for them.</a:t>
            </a:r>
          </a:p>
          <a:p>
            <a:pPr defTabSz="609630">
              <a:lnSpc>
                <a:spcPts val="1867"/>
              </a:lnSpc>
            </a:pPr>
            <a:endParaRPr lang="en-US" sz="1333" b="1">
              <a:solidFill>
                <a:srgbClr val="FFFFFF"/>
              </a:solidFill>
              <a:latin typeface="Poppins Bold"/>
              <a:ea typeface="Poppins Bold"/>
              <a:cs typeface="Poppins Bold"/>
              <a:sym typeface="Poppins Bold"/>
            </a:endParaRPr>
          </a:p>
          <a:p>
            <a:pPr marL="287882" lvl="1" indent="-143941" defTabSz="609630">
              <a:lnSpc>
                <a:spcPts val="1867"/>
              </a:lnSpc>
              <a:buFont typeface="Arial"/>
              <a:buChar char="•"/>
            </a:pPr>
            <a:r>
              <a:rPr lang="en-US" sz="1333" b="1">
                <a:solidFill>
                  <a:srgbClr val="FFFFFF"/>
                </a:solidFill>
                <a:latin typeface="Poppins Bold"/>
                <a:ea typeface="Poppins Bold"/>
                <a:cs typeface="Poppins Bold"/>
                <a:sym typeface="Poppins Bold"/>
              </a:rPr>
              <a:t>They believe that success is enhanced when different people work together.</a:t>
            </a:r>
          </a:p>
        </p:txBody>
      </p:sp>
      <p:sp>
        <p:nvSpPr>
          <p:cNvPr id="10" name="TextBox 10"/>
          <p:cNvSpPr txBox="1"/>
          <p:nvPr/>
        </p:nvSpPr>
        <p:spPr>
          <a:xfrm>
            <a:off x="333807" y="585361"/>
            <a:ext cx="8844425" cy="571951"/>
          </a:xfrm>
          <a:prstGeom prst="rect">
            <a:avLst/>
          </a:prstGeom>
        </p:spPr>
        <p:txBody>
          <a:bodyPr lIns="0" tIns="0" rIns="0" bIns="0" rtlCol="0" anchor="t">
            <a:spAutoFit/>
          </a:bodyPr>
          <a:lstStyle/>
          <a:p>
            <a:pPr defTabSz="609630">
              <a:lnSpc>
                <a:spcPts val="4394"/>
              </a:lnSpc>
            </a:pPr>
            <a:r>
              <a:rPr lang="en-US" sz="4394" b="1">
                <a:solidFill>
                  <a:srgbClr val="C1FF72"/>
                </a:solidFill>
                <a:latin typeface="Agrandir Bold"/>
                <a:ea typeface="Agrandir Bold"/>
                <a:cs typeface="Agrandir Bold"/>
                <a:sym typeface="Agrandir Bold"/>
              </a:rPr>
              <a:t>New ideas and caring for people</a:t>
            </a:r>
          </a:p>
        </p:txBody>
      </p:sp>
      <p:sp>
        <p:nvSpPr>
          <p:cNvPr id="11" name="TextBox 11"/>
          <p:cNvSpPr txBox="1"/>
          <p:nvPr/>
        </p:nvSpPr>
        <p:spPr>
          <a:xfrm>
            <a:off x="4851269" y="1509120"/>
            <a:ext cx="3819630" cy="1933478"/>
          </a:xfrm>
          <a:prstGeom prst="rect">
            <a:avLst/>
          </a:prstGeom>
        </p:spPr>
        <p:txBody>
          <a:bodyPr lIns="0" tIns="0" rIns="0" bIns="0" rtlCol="0" anchor="t">
            <a:spAutoFit/>
          </a:bodyPr>
          <a:lstStyle/>
          <a:p>
            <a:pPr marL="287882" lvl="1" indent="-143941" defTabSz="609630">
              <a:lnSpc>
                <a:spcPts val="1867"/>
              </a:lnSpc>
              <a:buFont typeface="Arial"/>
              <a:buChar char="•"/>
            </a:pPr>
            <a:r>
              <a:rPr lang="en-US" sz="1333" b="1">
                <a:solidFill>
                  <a:srgbClr val="FFFFFF"/>
                </a:solidFill>
                <a:latin typeface="Poppins Bold"/>
                <a:ea typeface="Poppins Bold"/>
                <a:cs typeface="Poppins Bold"/>
                <a:sym typeface="Poppins Bold"/>
              </a:rPr>
              <a:t>They always try to understand what patients really want, so that they can provide better treatments.</a:t>
            </a:r>
          </a:p>
          <a:p>
            <a:pPr defTabSz="609630">
              <a:lnSpc>
                <a:spcPts val="1867"/>
              </a:lnSpc>
            </a:pPr>
            <a:endParaRPr lang="en-US" sz="1333" b="1">
              <a:solidFill>
                <a:srgbClr val="FFFFFF"/>
              </a:solidFill>
              <a:latin typeface="Poppins Bold"/>
              <a:ea typeface="Poppins Bold"/>
              <a:cs typeface="Poppins Bold"/>
              <a:sym typeface="Poppins Bold"/>
            </a:endParaRPr>
          </a:p>
          <a:p>
            <a:pPr marL="287882" lvl="1" indent="-143941" defTabSz="609630">
              <a:lnSpc>
                <a:spcPts val="1867"/>
              </a:lnSpc>
              <a:buFont typeface="Arial"/>
              <a:buChar char="•"/>
            </a:pPr>
            <a:r>
              <a:rPr lang="en-US" sz="1333" b="1">
                <a:solidFill>
                  <a:srgbClr val="FFFFFF"/>
                </a:solidFill>
                <a:latin typeface="Poppins Bold"/>
                <a:ea typeface="Poppins Bold"/>
                <a:cs typeface="Poppins Bold"/>
                <a:sym typeface="Poppins Bold"/>
              </a:rPr>
              <a:t>Everyone in the company is respected as a person.</a:t>
            </a:r>
          </a:p>
          <a:p>
            <a:pPr defTabSz="609630">
              <a:lnSpc>
                <a:spcPts val="1867"/>
              </a:lnSpc>
            </a:pPr>
            <a:endParaRPr lang="en-US" sz="1333" b="1">
              <a:solidFill>
                <a:srgbClr val="FFFFFF"/>
              </a:solidFill>
              <a:latin typeface="Poppins Bold"/>
              <a:ea typeface="Poppins Bold"/>
              <a:cs typeface="Poppins Bold"/>
              <a:sym typeface="Poppins Bold"/>
            </a:endParaRPr>
          </a:p>
          <a:p>
            <a:pPr marL="287882" lvl="1" indent="-143941" defTabSz="609630">
              <a:lnSpc>
                <a:spcPts val="1867"/>
              </a:lnSpc>
              <a:buFont typeface="Arial"/>
              <a:buChar char="•"/>
            </a:pPr>
            <a:r>
              <a:rPr lang="en-US" sz="1333" b="1">
                <a:solidFill>
                  <a:srgbClr val="FFFFFF"/>
                </a:solidFill>
                <a:latin typeface="Poppins Bold"/>
                <a:ea typeface="Poppins Bold"/>
                <a:cs typeface="Poppins Bold"/>
                <a:sym typeface="Poppins Bold"/>
              </a:rPr>
              <a:t>Employees are told to be creative, work well, and work as a team.</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1D4F58"/>
        </a:solidFill>
        <a:effectLst/>
      </p:bgPr>
    </p:bg>
    <p:spTree>
      <p:nvGrpSpPr>
        <p:cNvPr id="1" name=""/>
        <p:cNvGrpSpPr/>
        <p:nvPr/>
      </p:nvGrpSpPr>
      <p:grpSpPr>
        <a:xfrm>
          <a:off x="0" y="0"/>
          <a:ext cx="0" cy="0"/>
          <a:chOff x="0" y="0"/>
          <a:chExt cx="0" cy="0"/>
        </a:xfrm>
      </p:grpSpPr>
      <p:sp>
        <p:nvSpPr>
          <p:cNvPr id="2" name="Freeform 2"/>
          <p:cNvSpPr/>
          <p:nvPr/>
        </p:nvSpPr>
        <p:spPr>
          <a:xfrm>
            <a:off x="9794259" y="2644884"/>
            <a:ext cx="1711941" cy="1641323"/>
          </a:xfrm>
          <a:custGeom>
            <a:avLst/>
            <a:gdLst/>
            <a:ahLst/>
            <a:cxnLst/>
            <a:rect l="l" t="t" r="r" b="b"/>
            <a:pathLst>
              <a:path w="2567912" h="2461985">
                <a:moveTo>
                  <a:pt x="0" y="0"/>
                </a:moveTo>
                <a:lnTo>
                  <a:pt x="2567912" y="0"/>
                </a:lnTo>
                <a:lnTo>
                  <a:pt x="2567912" y="2461986"/>
                </a:lnTo>
                <a:lnTo>
                  <a:pt x="0" y="24619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US" sz="1200">
              <a:solidFill>
                <a:prstClr val="black"/>
              </a:solidFill>
              <a:latin typeface="Calibri"/>
            </a:endParaRPr>
          </a:p>
        </p:txBody>
      </p:sp>
      <p:grpSp>
        <p:nvGrpSpPr>
          <p:cNvPr id="3" name="Group 3"/>
          <p:cNvGrpSpPr/>
          <p:nvPr/>
        </p:nvGrpSpPr>
        <p:grpSpPr>
          <a:xfrm>
            <a:off x="7261091" y="3414745"/>
            <a:ext cx="4643675" cy="3204056"/>
            <a:chOff x="0" y="0"/>
            <a:chExt cx="1698035" cy="1171615"/>
          </a:xfrm>
        </p:grpSpPr>
        <p:sp>
          <p:nvSpPr>
            <p:cNvPr id="4" name="Freeform 4"/>
            <p:cNvSpPr/>
            <p:nvPr/>
          </p:nvSpPr>
          <p:spPr>
            <a:xfrm>
              <a:off x="0" y="0"/>
              <a:ext cx="1698035" cy="1171615"/>
            </a:xfrm>
            <a:custGeom>
              <a:avLst/>
              <a:gdLst/>
              <a:ahLst/>
              <a:cxnLst/>
              <a:rect l="l" t="t" r="r" b="b"/>
              <a:pathLst>
                <a:path w="1698035" h="1171615">
                  <a:moveTo>
                    <a:pt x="44459" y="0"/>
                  </a:moveTo>
                  <a:lnTo>
                    <a:pt x="1653577" y="0"/>
                  </a:lnTo>
                  <a:cubicBezTo>
                    <a:pt x="1678131" y="0"/>
                    <a:pt x="1698035" y="19905"/>
                    <a:pt x="1698035" y="44459"/>
                  </a:cubicBezTo>
                  <a:lnTo>
                    <a:pt x="1698035" y="1127157"/>
                  </a:lnTo>
                  <a:cubicBezTo>
                    <a:pt x="1698035" y="1151710"/>
                    <a:pt x="1678131" y="1171615"/>
                    <a:pt x="1653577" y="1171615"/>
                  </a:cubicBezTo>
                  <a:lnTo>
                    <a:pt x="44459" y="1171615"/>
                  </a:lnTo>
                  <a:cubicBezTo>
                    <a:pt x="19905" y="1171615"/>
                    <a:pt x="0" y="1151710"/>
                    <a:pt x="0" y="1127157"/>
                  </a:cubicBezTo>
                  <a:lnTo>
                    <a:pt x="0" y="44459"/>
                  </a:lnTo>
                  <a:cubicBezTo>
                    <a:pt x="0" y="19905"/>
                    <a:pt x="19905" y="0"/>
                    <a:pt x="44459" y="0"/>
                  </a:cubicBezTo>
                  <a:close/>
                </a:path>
              </a:pathLst>
            </a:custGeom>
            <a:blipFill>
              <a:blip r:embed="rId4"/>
              <a:stretch>
                <a:fillRect l="-1842" r="-1842"/>
              </a:stretch>
            </a:blipFill>
            <a:ln w="152400" cap="rnd">
              <a:solidFill>
                <a:srgbClr val="A6A6A6"/>
              </a:solidFill>
              <a:prstDash val="solid"/>
              <a:round/>
            </a:ln>
          </p:spPr>
          <p:txBody>
            <a:bodyPr/>
            <a:lstStyle/>
            <a:p>
              <a:pPr defTabSz="609630"/>
              <a:endParaRPr lang="en-US" sz="1200">
                <a:solidFill>
                  <a:prstClr val="black"/>
                </a:solidFill>
                <a:latin typeface="Calibri"/>
              </a:endParaRPr>
            </a:p>
          </p:txBody>
        </p:sp>
      </p:grpSp>
      <p:sp>
        <p:nvSpPr>
          <p:cNvPr id="5" name="Freeform 5"/>
          <p:cNvSpPr/>
          <p:nvPr/>
        </p:nvSpPr>
        <p:spPr>
          <a:xfrm>
            <a:off x="9505115" y="5786335"/>
            <a:ext cx="2913555" cy="2873494"/>
          </a:xfrm>
          <a:custGeom>
            <a:avLst/>
            <a:gdLst/>
            <a:ahLst/>
            <a:cxnLst/>
            <a:rect l="l" t="t" r="r" b="b"/>
            <a:pathLst>
              <a:path w="4370333" h="4310241">
                <a:moveTo>
                  <a:pt x="0" y="0"/>
                </a:moveTo>
                <a:lnTo>
                  <a:pt x="4370333" y="0"/>
                </a:lnTo>
                <a:lnTo>
                  <a:pt x="4370333" y="4310240"/>
                </a:lnTo>
                <a:lnTo>
                  <a:pt x="0" y="4310240"/>
                </a:lnTo>
                <a:lnTo>
                  <a:pt x="0" y="0"/>
                </a:lnTo>
                <a:close/>
              </a:path>
            </a:pathLst>
          </a:custGeom>
          <a:blipFill>
            <a:blip r:embed="rId5">
              <a:alphaModFix amt="7999"/>
              <a:extLst>
                <a:ext uri="{96DAC541-7B7A-43D3-8B79-37D633B846F1}">
                  <asvg:svgBlip xmlns:asvg="http://schemas.microsoft.com/office/drawing/2016/SVG/main" r:embed="rId6"/>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6" name="Freeform 6"/>
          <p:cNvSpPr/>
          <p:nvPr/>
        </p:nvSpPr>
        <p:spPr>
          <a:xfrm>
            <a:off x="-614751" y="6172200"/>
            <a:ext cx="2101763" cy="2101763"/>
          </a:xfrm>
          <a:custGeom>
            <a:avLst/>
            <a:gdLst/>
            <a:ahLst/>
            <a:cxnLst/>
            <a:rect l="l" t="t" r="r" b="b"/>
            <a:pathLst>
              <a:path w="3152644" h="3152644">
                <a:moveTo>
                  <a:pt x="0" y="0"/>
                </a:moveTo>
                <a:lnTo>
                  <a:pt x="3152644" y="0"/>
                </a:lnTo>
                <a:lnTo>
                  <a:pt x="3152644" y="3152644"/>
                </a:lnTo>
                <a:lnTo>
                  <a:pt x="0" y="3152644"/>
                </a:lnTo>
                <a:lnTo>
                  <a:pt x="0" y="0"/>
                </a:lnTo>
                <a:close/>
              </a:path>
            </a:pathLst>
          </a:custGeom>
          <a:blipFill>
            <a:blip r:embed="rId7">
              <a:alphaModFix amt="7999"/>
              <a:extLst>
                <a:ext uri="{96DAC541-7B7A-43D3-8B79-37D633B846F1}">
                  <asvg:svgBlip xmlns:asvg="http://schemas.microsoft.com/office/drawing/2016/SVG/main" r:embed="rId8"/>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7" name="Freeform 7"/>
          <p:cNvSpPr/>
          <p:nvPr/>
        </p:nvSpPr>
        <p:spPr>
          <a:xfrm rot="-1909254">
            <a:off x="4051404" y="5825926"/>
            <a:ext cx="676966" cy="692549"/>
          </a:xfrm>
          <a:custGeom>
            <a:avLst/>
            <a:gdLst/>
            <a:ahLst/>
            <a:cxnLst/>
            <a:rect l="l" t="t" r="r" b="b"/>
            <a:pathLst>
              <a:path w="1015449" h="1038823">
                <a:moveTo>
                  <a:pt x="0" y="0"/>
                </a:moveTo>
                <a:lnTo>
                  <a:pt x="1015449" y="0"/>
                </a:lnTo>
                <a:lnTo>
                  <a:pt x="1015449" y="1038822"/>
                </a:lnTo>
                <a:lnTo>
                  <a:pt x="0" y="1038822"/>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8" name="TextBox 8"/>
          <p:cNvSpPr txBox="1"/>
          <p:nvPr/>
        </p:nvSpPr>
        <p:spPr>
          <a:xfrm>
            <a:off x="396959" y="2108762"/>
            <a:ext cx="4386916" cy="958852"/>
          </a:xfrm>
          <a:prstGeom prst="rect">
            <a:avLst/>
          </a:prstGeom>
        </p:spPr>
        <p:txBody>
          <a:bodyPr lIns="0" tIns="0" rIns="0" bIns="0" rtlCol="0" anchor="t">
            <a:spAutoFit/>
          </a:bodyPr>
          <a:lstStyle/>
          <a:p>
            <a:pPr marL="287882" lvl="1" indent="-143941" defTabSz="609630">
              <a:lnSpc>
                <a:spcPts val="1867"/>
              </a:lnSpc>
              <a:buFont typeface="Arial"/>
              <a:buChar char="•"/>
            </a:pPr>
            <a:r>
              <a:rPr lang="en-US" sz="1333" b="1">
                <a:solidFill>
                  <a:srgbClr val="FFFFFF"/>
                </a:solidFill>
                <a:latin typeface="Poppins Bold"/>
                <a:ea typeface="Poppins Bold"/>
                <a:cs typeface="Poppins Bold"/>
                <a:sym typeface="Poppins Bold"/>
              </a:rPr>
              <a:t>AstraZeneca can always adapt to new changes.</a:t>
            </a:r>
          </a:p>
          <a:p>
            <a:pPr defTabSz="609630">
              <a:lnSpc>
                <a:spcPts val="1867"/>
              </a:lnSpc>
            </a:pPr>
            <a:endParaRPr lang="en-US" sz="1333" b="1">
              <a:solidFill>
                <a:srgbClr val="FFFFFF"/>
              </a:solidFill>
              <a:latin typeface="Poppins Bold"/>
              <a:ea typeface="Poppins Bold"/>
              <a:cs typeface="Poppins Bold"/>
              <a:sym typeface="Poppins Bold"/>
            </a:endParaRPr>
          </a:p>
          <a:p>
            <a:pPr marL="287882" lvl="1" indent="-143941" defTabSz="609630">
              <a:lnSpc>
                <a:spcPts val="1867"/>
              </a:lnSpc>
              <a:buFont typeface="Arial"/>
              <a:buChar char="•"/>
            </a:pPr>
            <a:r>
              <a:rPr lang="en-US" sz="1333" b="1">
                <a:solidFill>
                  <a:srgbClr val="FFFFFF"/>
                </a:solidFill>
                <a:latin typeface="Poppins Bold"/>
                <a:ea typeface="Poppins Bold"/>
                <a:cs typeface="Poppins Bold"/>
                <a:sym typeface="Poppins Bold"/>
              </a:rPr>
              <a:t>As the world changes, they also change and move forward in their work.</a:t>
            </a:r>
          </a:p>
        </p:txBody>
      </p:sp>
      <p:sp>
        <p:nvSpPr>
          <p:cNvPr id="9" name="TextBox 9"/>
          <p:cNvSpPr txBox="1"/>
          <p:nvPr/>
        </p:nvSpPr>
        <p:spPr>
          <a:xfrm>
            <a:off x="436130" y="590551"/>
            <a:ext cx="8234769" cy="1128514"/>
          </a:xfrm>
          <a:prstGeom prst="rect">
            <a:avLst/>
          </a:prstGeom>
        </p:spPr>
        <p:txBody>
          <a:bodyPr lIns="0" tIns="0" rIns="0" bIns="0" rtlCol="0" anchor="t">
            <a:spAutoFit/>
          </a:bodyPr>
          <a:lstStyle/>
          <a:p>
            <a:pPr defTabSz="609630">
              <a:lnSpc>
                <a:spcPts val="4410"/>
              </a:lnSpc>
            </a:pPr>
            <a:r>
              <a:rPr lang="en-US" sz="3769" b="1">
                <a:solidFill>
                  <a:srgbClr val="C1FF72"/>
                </a:solidFill>
                <a:latin typeface="Agrandir Bold"/>
                <a:ea typeface="Agrandir Bold"/>
                <a:cs typeface="Agrandir Bold"/>
                <a:sym typeface="Agrandir Bold"/>
              </a:rPr>
              <a:t>Responsibility for the environment and change:</a:t>
            </a:r>
          </a:p>
        </p:txBody>
      </p:sp>
      <p:sp>
        <p:nvSpPr>
          <p:cNvPr id="10" name="TextBox 10"/>
          <p:cNvSpPr txBox="1"/>
          <p:nvPr/>
        </p:nvSpPr>
        <p:spPr>
          <a:xfrm>
            <a:off x="4860075" y="1849277"/>
            <a:ext cx="4386916" cy="1202509"/>
          </a:xfrm>
          <a:prstGeom prst="rect">
            <a:avLst/>
          </a:prstGeom>
        </p:spPr>
        <p:txBody>
          <a:bodyPr lIns="0" tIns="0" rIns="0" bIns="0" rtlCol="0" anchor="t">
            <a:spAutoFit/>
          </a:bodyPr>
          <a:lstStyle/>
          <a:p>
            <a:pPr defTabSz="609630">
              <a:lnSpc>
                <a:spcPts val="1867"/>
              </a:lnSpc>
            </a:pPr>
            <a:endParaRPr sz="1200">
              <a:solidFill>
                <a:prstClr val="black"/>
              </a:solidFill>
              <a:latin typeface="Calibri"/>
            </a:endParaRPr>
          </a:p>
          <a:p>
            <a:pPr marL="287882" lvl="1" indent="-143941" defTabSz="609630">
              <a:lnSpc>
                <a:spcPts val="1867"/>
              </a:lnSpc>
              <a:buFont typeface="Arial"/>
              <a:buChar char="•"/>
            </a:pPr>
            <a:r>
              <a:rPr lang="en-US" sz="1333" b="1">
                <a:solidFill>
                  <a:srgbClr val="FFFFFF"/>
                </a:solidFill>
                <a:latin typeface="Poppins Bold"/>
                <a:ea typeface="Poppins Bold"/>
                <a:cs typeface="Poppins Bold"/>
                <a:sym typeface="Poppins Bold"/>
              </a:rPr>
              <a:t>The faster the world changes, the faster they learn and do new things.</a:t>
            </a:r>
          </a:p>
          <a:p>
            <a:pPr defTabSz="609630">
              <a:lnSpc>
                <a:spcPts val="1867"/>
              </a:lnSpc>
            </a:pPr>
            <a:endParaRPr lang="en-US" sz="1333" b="1">
              <a:solidFill>
                <a:srgbClr val="FFFFFF"/>
              </a:solidFill>
              <a:latin typeface="Poppins Bold"/>
              <a:ea typeface="Poppins Bold"/>
              <a:cs typeface="Poppins Bold"/>
              <a:sym typeface="Poppins Bold"/>
            </a:endParaRPr>
          </a:p>
          <a:p>
            <a:pPr marL="287882" lvl="1" indent="-143941" defTabSz="609630">
              <a:lnSpc>
                <a:spcPts val="1867"/>
              </a:lnSpc>
              <a:buFont typeface="Arial"/>
              <a:buChar char="•"/>
            </a:pPr>
            <a:r>
              <a:rPr lang="en-US" sz="1333" b="1">
                <a:solidFill>
                  <a:srgbClr val="FFFFFF"/>
                </a:solidFill>
                <a:latin typeface="Poppins Bold"/>
                <a:ea typeface="Poppins Bold"/>
                <a:cs typeface="Poppins Bold"/>
                <a:sym typeface="Poppins Bold"/>
              </a:rPr>
              <a:t>They also care a lot about the environment.</a:t>
            </a:r>
          </a:p>
        </p:txBody>
      </p:sp>
      <p:sp>
        <p:nvSpPr>
          <p:cNvPr id="11" name="TextBox 11"/>
          <p:cNvSpPr txBox="1"/>
          <p:nvPr/>
        </p:nvSpPr>
        <p:spPr>
          <a:xfrm>
            <a:off x="436130" y="3592545"/>
            <a:ext cx="5968568" cy="596638"/>
          </a:xfrm>
          <a:prstGeom prst="rect">
            <a:avLst/>
          </a:prstGeom>
        </p:spPr>
        <p:txBody>
          <a:bodyPr lIns="0" tIns="0" rIns="0" bIns="0" rtlCol="0" anchor="t">
            <a:spAutoFit/>
          </a:bodyPr>
          <a:lstStyle/>
          <a:p>
            <a:pPr defTabSz="609630">
              <a:lnSpc>
                <a:spcPts val="2402"/>
              </a:lnSpc>
            </a:pPr>
            <a:r>
              <a:rPr lang="en-US" sz="1715" b="1">
                <a:solidFill>
                  <a:srgbClr val="FFFFFF"/>
                </a:solidFill>
                <a:latin typeface="Canva Sans Bold"/>
                <a:ea typeface="Canva Sans Bold"/>
                <a:cs typeface="Canva Sans Bold"/>
                <a:sym typeface="Canva Sans Bold"/>
              </a:rPr>
              <a:t>Their goals: To completely reduce air pollution (carbon) by 2025. To improve the environment by 2030.</a:t>
            </a:r>
          </a:p>
        </p:txBody>
      </p:sp>
      <p:sp>
        <p:nvSpPr>
          <p:cNvPr id="12" name="TextBox 12"/>
          <p:cNvSpPr txBox="1"/>
          <p:nvPr/>
        </p:nvSpPr>
        <p:spPr>
          <a:xfrm>
            <a:off x="436130" y="4310354"/>
            <a:ext cx="5968568" cy="596638"/>
          </a:xfrm>
          <a:prstGeom prst="rect">
            <a:avLst/>
          </a:prstGeom>
        </p:spPr>
        <p:txBody>
          <a:bodyPr lIns="0" tIns="0" rIns="0" bIns="0" rtlCol="0" anchor="t">
            <a:spAutoFit/>
          </a:bodyPr>
          <a:lstStyle/>
          <a:p>
            <a:pPr defTabSz="609630">
              <a:lnSpc>
                <a:spcPts val="2402"/>
              </a:lnSpc>
            </a:pPr>
            <a:r>
              <a:rPr lang="en-US" sz="1715" b="1">
                <a:solidFill>
                  <a:srgbClr val="FFFFFF"/>
                </a:solidFill>
                <a:latin typeface="Canva Sans Bold"/>
                <a:ea typeface="Canva Sans Bold"/>
                <a:cs typeface="Canva Sans Bold"/>
                <a:sym typeface="Canva Sans Bold"/>
              </a:rPr>
              <a:t>They want factories to operate in an environmentally friendly manner, and for everyone to have easy access to medicines.</a:t>
            </a:r>
          </a:p>
        </p:txBody>
      </p:sp>
      <p:sp>
        <p:nvSpPr>
          <p:cNvPr id="13" name="TextBox 13"/>
          <p:cNvSpPr txBox="1"/>
          <p:nvPr/>
        </p:nvSpPr>
        <p:spPr>
          <a:xfrm>
            <a:off x="436130" y="5252795"/>
            <a:ext cx="6204709" cy="288862"/>
          </a:xfrm>
          <a:prstGeom prst="rect">
            <a:avLst/>
          </a:prstGeom>
        </p:spPr>
        <p:txBody>
          <a:bodyPr lIns="0" tIns="0" rIns="0" bIns="0" rtlCol="0" anchor="t">
            <a:spAutoFit/>
          </a:bodyPr>
          <a:lstStyle/>
          <a:p>
            <a:pPr defTabSz="609630">
              <a:lnSpc>
                <a:spcPts val="2402"/>
              </a:lnSpc>
            </a:pPr>
            <a:r>
              <a:rPr lang="en-US" sz="1715" b="1">
                <a:solidFill>
                  <a:srgbClr val="FFFFFF"/>
                </a:solidFill>
                <a:latin typeface="Canva Sans Bold"/>
                <a:ea typeface="Canva Sans Bold"/>
                <a:cs typeface="Canva Sans Bold"/>
                <a:sym typeface="Canva Sans Bold"/>
              </a:rPr>
              <a:t>They work honestly in all countries and earn people's trust.</a:t>
            </a:r>
          </a:p>
        </p:txBody>
      </p:sp>
      <p:sp>
        <p:nvSpPr>
          <p:cNvPr id="14" name="Freeform 14"/>
          <p:cNvSpPr/>
          <p:nvPr/>
        </p:nvSpPr>
        <p:spPr>
          <a:xfrm>
            <a:off x="9582929" y="-1050881"/>
            <a:ext cx="2101763" cy="2101763"/>
          </a:xfrm>
          <a:custGeom>
            <a:avLst/>
            <a:gdLst/>
            <a:ahLst/>
            <a:cxnLst/>
            <a:rect l="l" t="t" r="r" b="b"/>
            <a:pathLst>
              <a:path w="3152644" h="3152644">
                <a:moveTo>
                  <a:pt x="0" y="0"/>
                </a:moveTo>
                <a:lnTo>
                  <a:pt x="3152644" y="0"/>
                </a:lnTo>
                <a:lnTo>
                  <a:pt x="3152644" y="3152644"/>
                </a:lnTo>
                <a:lnTo>
                  <a:pt x="0" y="3152644"/>
                </a:lnTo>
                <a:lnTo>
                  <a:pt x="0" y="0"/>
                </a:lnTo>
                <a:close/>
              </a:path>
            </a:pathLst>
          </a:custGeom>
          <a:blipFill>
            <a:blip r:embed="rId7">
              <a:alphaModFix amt="7999"/>
              <a:extLst>
                <a:ext uri="{96DAC541-7B7A-43D3-8B79-37D633B846F1}">
                  <asvg:svgBlip xmlns:asvg="http://schemas.microsoft.com/office/drawing/2016/SVG/main" r:embed="rId8"/>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D4F58"/>
        </a:solidFill>
        <a:effectLst/>
      </p:bgPr>
    </p:bg>
    <p:spTree>
      <p:nvGrpSpPr>
        <p:cNvPr id="1" name=""/>
        <p:cNvGrpSpPr/>
        <p:nvPr/>
      </p:nvGrpSpPr>
      <p:grpSpPr>
        <a:xfrm>
          <a:off x="0" y="0"/>
          <a:ext cx="0" cy="0"/>
          <a:chOff x="0" y="0"/>
          <a:chExt cx="0" cy="0"/>
        </a:xfrm>
      </p:grpSpPr>
      <p:sp>
        <p:nvSpPr>
          <p:cNvPr id="2" name="Freeform 2"/>
          <p:cNvSpPr/>
          <p:nvPr/>
        </p:nvSpPr>
        <p:spPr>
          <a:xfrm>
            <a:off x="10539217" y="654154"/>
            <a:ext cx="1270302" cy="1270302"/>
          </a:xfrm>
          <a:custGeom>
            <a:avLst/>
            <a:gdLst/>
            <a:ahLst/>
            <a:cxnLst/>
            <a:rect l="l" t="t" r="r" b="b"/>
            <a:pathLst>
              <a:path w="1905453" h="1905453">
                <a:moveTo>
                  <a:pt x="0" y="0"/>
                </a:moveTo>
                <a:lnTo>
                  <a:pt x="1905452" y="0"/>
                </a:lnTo>
                <a:lnTo>
                  <a:pt x="1905452" y="1905452"/>
                </a:lnTo>
                <a:lnTo>
                  <a:pt x="0" y="1905452"/>
                </a:lnTo>
                <a:lnTo>
                  <a:pt x="0" y="0"/>
                </a:lnTo>
                <a:close/>
              </a:path>
            </a:pathLst>
          </a:custGeom>
          <a:blipFill>
            <a:blip r:embed="rId2">
              <a:extLst>
                <a:ext uri="{96DAC541-7B7A-43D3-8B79-37D633B846F1}">
                  <asvg:svgBlip xmlns:asvg="http://schemas.microsoft.com/office/drawing/2016/SVG/main" r:embed="rId3"/>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grpSp>
        <p:nvGrpSpPr>
          <p:cNvPr id="3" name="Group 3"/>
          <p:cNvGrpSpPr/>
          <p:nvPr/>
        </p:nvGrpSpPr>
        <p:grpSpPr>
          <a:xfrm>
            <a:off x="6811999" y="998944"/>
            <a:ext cx="4694201" cy="5173257"/>
            <a:chOff x="0" y="0"/>
            <a:chExt cx="1069836" cy="1179016"/>
          </a:xfrm>
        </p:grpSpPr>
        <p:sp>
          <p:nvSpPr>
            <p:cNvPr id="4" name="Freeform 4"/>
            <p:cNvSpPr/>
            <p:nvPr/>
          </p:nvSpPr>
          <p:spPr>
            <a:xfrm>
              <a:off x="0" y="0"/>
              <a:ext cx="1069836" cy="1179016"/>
            </a:xfrm>
            <a:custGeom>
              <a:avLst/>
              <a:gdLst/>
              <a:ahLst/>
              <a:cxnLst/>
              <a:rect l="l" t="t" r="r" b="b"/>
              <a:pathLst>
                <a:path w="1069836" h="1179016">
                  <a:moveTo>
                    <a:pt x="43980" y="0"/>
                  </a:moveTo>
                  <a:lnTo>
                    <a:pt x="1025856" y="0"/>
                  </a:lnTo>
                  <a:cubicBezTo>
                    <a:pt x="1037520" y="0"/>
                    <a:pt x="1048707" y="4634"/>
                    <a:pt x="1056955" y="12881"/>
                  </a:cubicBezTo>
                  <a:cubicBezTo>
                    <a:pt x="1065203" y="21129"/>
                    <a:pt x="1069836" y="32316"/>
                    <a:pt x="1069836" y="43980"/>
                  </a:cubicBezTo>
                  <a:lnTo>
                    <a:pt x="1069836" y="1135036"/>
                  </a:lnTo>
                  <a:cubicBezTo>
                    <a:pt x="1069836" y="1159325"/>
                    <a:pt x="1050146" y="1179016"/>
                    <a:pt x="1025856" y="1179016"/>
                  </a:cubicBezTo>
                  <a:lnTo>
                    <a:pt x="43980" y="1179016"/>
                  </a:lnTo>
                  <a:cubicBezTo>
                    <a:pt x="32316" y="1179016"/>
                    <a:pt x="21129" y="1174382"/>
                    <a:pt x="12881" y="1166134"/>
                  </a:cubicBezTo>
                  <a:cubicBezTo>
                    <a:pt x="4634" y="1157886"/>
                    <a:pt x="0" y="1146700"/>
                    <a:pt x="0" y="1135036"/>
                  </a:cubicBezTo>
                  <a:lnTo>
                    <a:pt x="0" y="43980"/>
                  </a:lnTo>
                  <a:cubicBezTo>
                    <a:pt x="0" y="32316"/>
                    <a:pt x="4634" y="21129"/>
                    <a:pt x="12881" y="12881"/>
                  </a:cubicBezTo>
                  <a:cubicBezTo>
                    <a:pt x="21129" y="4634"/>
                    <a:pt x="32316" y="0"/>
                    <a:pt x="43980" y="0"/>
                  </a:cubicBezTo>
                  <a:close/>
                </a:path>
              </a:pathLst>
            </a:custGeom>
            <a:blipFill>
              <a:blip r:embed="rId4"/>
              <a:stretch>
                <a:fillRect l="-42759" r="-22849"/>
              </a:stretch>
            </a:blipFill>
            <a:ln w="152400" cap="rnd">
              <a:solidFill>
                <a:srgbClr val="A6A6A6"/>
              </a:solidFill>
              <a:prstDash val="solid"/>
              <a:round/>
            </a:ln>
          </p:spPr>
          <p:txBody>
            <a:bodyPr/>
            <a:lstStyle/>
            <a:p>
              <a:pPr defTabSz="609630"/>
              <a:endParaRPr lang="en-US" sz="1200">
                <a:solidFill>
                  <a:prstClr val="black"/>
                </a:solidFill>
                <a:latin typeface="Calibri"/>
              </a:endParaRPr>
            </a:p>
          </p:txBody>
        </p:sp>
      </p:grpSp>
      <p:sp>
        <p:nvSpPr>
          <p:cNvPr id="5" name="Freeform 5"/>
          <p:cNvSpPr/>
          <p:nvPr/>
        </p:nvSpPr>
        <p:spPr>
          <a:xfrm>
            <a:off x="-656815" y="6172200"/>
            <a:ext cx="1515703" cy="1515703"/>
          </a:xfrm>
          <a:custGeom>
            <a:avLst/>
            <a:gdLst/>
            <a:ahLst/>
            <a:cxnLst/>
            <a:rect l="l" t="t" r="r" b="b"/>
            <a:pathLst>
              <a:path w="2273554" h="2273554">
                <a:moveTo>
                  <a:pt x="0" y="0"/>
                </a:moveTo>
                <a:lnTo>
                  <a:pt x="2273554" y="0"/>
                </a:lnTo>
                <a:lnTo>
                  <a:pt x="2273554" y="2273554"/>
                </a:lnTo>
                <a:lnTo>
                  <a:pt x="0" y="2273554"/>
                </a:lnTo>
                <a:lnTo>
                  <a:pt x="0" y="0"/>
                </a:lnTo>
                <a:close/>
              </a:path>
            </a:pathLst>
          </a:custGeom>
          <a:blipFill>
            <a:blip r:embed="rId5">
              <a:alphaModFix amt="7999"/>
              <a:extLst>
                <a:ext uri="{96DAC541-7B7A-43D3-8B79-37D633B846F1}">
                  <asvg:svgBlip xmlns:asvg="http://schemas.microsoft.com/office/drawing/2016/SVG/main" r:embed="rId6"/>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6" name="Freeform 6"/>
          <p:cNvSpPr/>
          <p:nvPr/>
        </p:nvSpPr>
        <p:spPr>
          <a:xfrm>
            <a:off x="11424697" y="5749533"/>
            <a:ext cx="1389927" cy="1108467"/>
          </a:xfrm>
          <a:custGeom>
            <a:avLst/>
            <a:gdLst/>
            <a:ahLst/>
            <a:cxnLst/>
            <a:rect l="l" t="t" r="r" b="b"/>
            <a:pathLst>
              <a:path w="2084891" h="1662701">
                <a:moveTo>
                  <a:pt x="0" y="0"/>
                </a:moveTo>
                <a:lnTo>
                  <a:pt x="2084891" y="0"/>
                </a:lnTo>
                <a:lnTo>
                  <a:pt x="2084891" y="1662701"/>
                </a:lnTo>
                <a:lnTo>
                  <a:pt x="0" y="166270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pPr defTabSz="609630"/>
            <a:endParaRPr lang="en-US" sz="1200">
              <a:solidFill>
                <a:prstClr val="black"/>
              </a:solidFill>
              <a:latin typeface="Calibri"/>
            </a:endParaRPr>
          </a:p>
        </p:txBody>
      </p:sp>
      <p:sp>
        <p:nvSpPr>
          <p:cNvPr id="7" name="Freeform 7"/>
          <p:cNvSpPr/>
          <p:nvPr/>
        </p:nvSpPr>
        <p:spPr>
          <a:xfrm>
            <a:off x="6018863" y="6367657"/>
            <a:ext cx="783081" cy="165752"/>
          </a:xfrm>
          <a:custGeom>
            <a:avLst/>
            <a:gdLst/>
            <a:ahLst/>
            <a:cxnLst/>
            <a:rect l="l" t="t" r="r" b="b"/>
            <a:pathLst>
              <a:path w="1174621" h="248628">
                <a:moveTo>
                  <a:pt x="0" y="0"/>
                </a:moveTo>
                <a:lnTo>
                  <a:pt x="1174621" y="0"/>
                </a:lnTo>
                <a:lnTo>
                  <a:pt x="1174621" y="248628"/>
                </a:lnTo>
                <a:lnTo>
                  <a:pt x="0" y="24862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pPr defTabSz="609630"/>
            <a:endParaRPr lang="en-US" sz="1200">
              <a:solidFill>
                <a:prstClr val="black"/>
              </a:solidFill>
              <a:latin typeface="Calibri"/>
            </a:endParaRPr>
          </a:p>
        </p:txBody>
      </p:sp>
      <p:sp>
        <p:nvSpPr>
          <p:cNvPr id="8" name="TextBox 8"/>
          <p:cNvSpPr txBox="1"/>
          <p:nvPr/>
        </p:nvSpPr>
        <p:spPr>
          <a:xfrm>
            <a:off x="562107" y="432921"/>
            <a:ext cx="3106864" cy="780342"/>
          </a:xfrm>
          <a:prstGeom prst="rect">
            <a:avLst/>
          </a:prstGeom>
        </p:spPr>
        <p:txBody>
          <a:bodyPr lIns="0" tIns="0" rIns="0" bIns="0" rtlCol="0" anchor="t">
            <a:spAutoFit/>
          </a:bodyPr>
          <a:lstStyle/>
          <a:p>
            <a:pPr defTabSz="609630">
              <a:lnSpc>
                <a:spcPts val="6004"/>
              </a:lnSpc>
            </a:pPr>
            <a:r>
              <a:rPr lang="en-US" sz="6004" b="1">
                <a:solidFill>
                  <a:srgbClr val="C1FF72"/>
                </a:solidFill>
                <a:latin typeface="Poppins Bold"/>
                <a:ea typeface="Poppins Bold"/>
                <a:cs typeface="Poppins Bold"/>
                <a:sym typeface="Poppins Bold"/>
              </a:rPr>
              <a:t>Mission</a:t>
            </a:r>
          </a:p>
        </p:txBody>
      </p:sp>
      <p:sp>
        <p:nvSpPr>
          <p:cNvPr id="9" name="TextBox 9"/>
          <p:cNvSpPr txBox="1"/>
          <p:nvPr/>
        </p:nvSpPr>
        <p:spPr>
          <a:xfrm>
            <a:off x="428032" y="1400911"/>
            <a:ext cx="5590831" cy="1326197"/>
          </a:xfrm>
          <a:prstGeom prst="rect">
            <a:avLst/>
          </a:prstGeom>
        </p:spPr>
        <p:txBody>
          <a:bodyPr lIns="0" tIns="0" rIns="0" bIns="0" rtlCol="0" anchor="t">
            <a:spAutoFit/>
          </a:bodyPr>
          <a:lstStyle/>
          <a:p>
            <a:pPr marL="299938" lvl="1" indent="-149969" defTabSz="609630">
              <a:lnSpc>
                <a:spcPts val="2097"/>
              </a:lnSpc>
              <a:buFont typeface="Arial"/>
              <a:buChar char="•"/>
            </a:pPr>
            <a:r>
              <a:rPr lang="en-US" sz="1389" b="1">
                <a:solidFill>
                  <a:srgbClr val="FFFFFF"/>
                </a:solidFill>
                <a:latin typeface="Poppins Bold"/>
                <a:ea typeface="Poppins Bold"/>
                <a:cs typeface="Poppins Bold"/>
                <a:sym typeface="Poppins Bold"/>
              </a:rPr>
              <a:t>AstraZeneca is dedicated to improving the quality of life for people around the world.</a:t>
            </a:r>
          </a:p>
          <a:p>
            <a:pPr defTabSz="609630">
              <a:lnSpc>
                <a:spcPts val="2097"/>
              </a:lnSpc>
            </a:pPr>
            <a:endParaRPr lang="en-US" sz="1389" b="1">
              <a:solidFill>
                <a:srgbClr val="FFFFFF"/>
              </a:solidFill>
              <a:latin typeface="Poppins Bold"/>
              <a:ea typeface="Poppins Bold"/>
              <a:cs typeface="Poppins Bold"/>
              <a:sym typeface="Poppins Bold"/>
            </a:endParaRPr>
          </a:p>
          <a:p>
            <a:pPr marL="299938" lvl="1" indent="-149969" defTabSz="609630">
              <a:lnSpc>
                <a:spcPts val="2097"/>
              </a:lnSpc>
              <a:buFont typeface="Arial"/>
              <a:buChar char="•"/>
            </a:pPr>
            <a:r>
              <a:rPr lang="en-US" sz="1389" b="1">
                <a:solidFill>
                  <a:srgbClr val="FFFFFF"/>
                </a:solidFill>
                <a:latin typeface="Poppins Bold"/>
                <a:ea typeface="Poppins Bold"/>
                <a:cs typeface="Poppins Bold"/>
                <a:sym typeface="Poppins Bold"/>
              </a:rPr>
              <a:t>They work to discover and deliver life-changing medicines to patients around the world.</a:t>
            </a:r>
          </a:p>
        </p:txBody>
      </p:sp>
      <p:sp>
        <p:nvSpPr>
          <p:cNvPr id="10" name="TextBox 10"/>
          <p:cNvSpPr txBox="1"/>
          <p:nvPr/>
        </p:nvSpPr>
        <p:spPr>
          <a:xfrm>
            <a:off x="555023" y="2875274"/>
            <a:ext cx="5673217" cy="272190"/>
          </a:xfrm>
          <a:prstGeom prst="rect">
            <a:avLst/>
          </a:prstGeom>
        </p:spPr>
        <p:txBody>
          <a:bodyPr lIns="0" tIns="0" rIns="0" bIns="0" rtlCol="0" anchor="t">
            <a:spAutoFit/>
          </a:bodyPr>
          <a:lstStyle/>
          <a:p>
            <a:pPr defTabSz="609630">
              <a:lnSpc>
                <a:spcPts val="2165"/>
              </a:lnSpc>
            </a:pPr>
            <a:r>
              <a:rPr lang="en-US" sz="1789" b="1">
                <a:solidFill>
                  <a:srgbClr val="C1FF72"/>
                </a:solidFill>
                <a:latin typeface="Canva Sans Bold"/>
                <a:ea typeface="Canva Sans Bold"/>
                <a:cs typeface="Canva Sans Bold"/>
                <a:sym typeface="Canva Sans Bold"/>
              </a:rPr>
              <a:t>Every research or project starts with the question:</a:t>
            </a:r>
          </a:p>
        </p:txBody>
      </p:sp>
      <p:sp>
        <p:nvSpPr>
          <p:cNvPr id="11" name="TextBox 11"/>
          <p:cNvSpPr txBox="1"/>
          <p:nvPr/>
        </p:nvSpPr>
        <p:spPr>
          <a:xfrm>
            <a:off x="685801" y="3286654"/>
            <a:ext cx="5189215" cy="446982"/>
          </a:xfrm>
          <a:prstGeom prst="rect">
            <a:avLst/>
          </a:prstGeom>
        </p:spPr>
        <p:txBody>
          <a:bodyPr lIns="0" tIns="0" rIns="0" bIns="0" rtlCol="0" anchor="t">
            <a:spAutoFit/>
          </a:bodyPr>
          <a:lstStyle/>
          <a:p>
            <a:pPr defTabSz="609630">
              <a:lnSpc>
                <a:spcPts val="1779"/>
              </a:lnSpc>
            </a:pPr>
            <a:r>
              <a:rPr lang="en-US" sz="1271" b="1">
                <a:solidFill>
                  <a:srgbClr val="FFFFFF"/>
                </a:solidFill>
                <a:latin typeface="Canva Sans Bold"/>
                <a:ea typeface="Canva Sans Bold"/>
                <a:cs typeface="Canva Sans Bold"/>
                <a:sym typeface="Canva Sans Bold"/>
              </a:rPr>
              <a:t>Does this work help people have better health and a longer life? They always think about this question.</a:t>
            </a:r>
          </a:p>
        </p:txBody>
      </p:sp>
      <p:sp>
        <p:nvSpPr>
          <p:cNvPr id="12" name="TextBox 12"/>
          <p:cNvSpPr txBox="1"/>
          <p:nvPr/>
        </p:nvSpPr>
        <p:spPr>
          <a:xfrm>
            <a:off x="555023" y="3933005"/>
            <a:ext cx="5673217" cy="372474"/>
          </a:xfrm>
          <a:prstGeom prst="rect">
            <a:avLst/>
          </a:prstGeom>
        </p:spPr>
        <p:txBody>
          <a:bodyPr lIns="0" tIns="0" rIns="0" bIns="0" rtlCol="0" anchor="t">
            <a:spAutoFit/>
          </a:bodyPr>
          <a:lstStyle/>
          <a:p>
            <a:pPr defTabSz="609630">
              <a:lnSpc>
                <a:spcPts val="3073"/>
              </a:lnSpc>
            </a:pPr>
            <a:r>
              <a:rPr lang="en-US" sz="2195" b="1">
                <a:solidFill>
                  <a:srgbClr val="C1FF72"/>
                </a:solidFill>
                <a:latin typeface="Canva Sans Bold"/>
                <a:ea typeface="Canva Sans Bold"/>
                <a:cs typeface="Canva Sans Bold"/>
                <a:sym typeface="Canva Sans Bold"/>
              </a:rPr>
              <a:t>This goal is built around three main ideas:</a:t>
            </a:r>
          </a:p>
        </p:txBody>
      </p:sp>
      <p:sp>
        <p:nvSpPr>
          <p:cNvPr id="13" name="TextBox 13"/>
          <p:cNvSpPr txBox="1"/>
          <p:nvPr/>
        </p:nvSpPr>
        <p:spPr>
          <a:xfrm>
            <a:off x="428032" y="4388132"/>
            <a:ext cx="5508445" cy="1518749"/>
          </a:xfrm>
          <a:prstGeom prst="rect">
            <a:avLst/>
          </a:prstGeom>
        </p:spPr>
        <p:txBody>
          <a:bodyPr lIns="0" tIns="0" rIns="0" bIns="0" rtlCol="0" anchor="t">
            <a:spAutoFit/>
          </a:bodyPr>
          <a:lstStyle/>
          <a:p>
            <a:pPr marL="280497" lvl="1" indent="-140248" defTabSz="609630">
              <a:lnSpc>
                <a:spcPts val="1961"/>
              </a:lnSpc>
              <a:buFont typeface="Arial"/>
              <a:buChar char="•"/>
            </a:pPr>
            <a:r>
              <a:rPr lang="en-US" sz="1299" b="1">
                <a:solidFill>
                  <a:srgbClr val="FFFFFF"/>
                </a:solidFill>
                <a:latin typeface="Poppins Bold"/>
                <a:ea typeface="Poppins Bold"/>
                <a:cs typeface="Poppins Bold"/>
                <a:sym typeface="Poppins Bold"/>
              </a:rPr>
              <a:t>Science: Always at the forefront of new innovations and research.</a:t>
            </a:r>
          </a:p>
          <a:p>
            <a:pPr defTabSz="609630">
              <a:lnSpc>
                <a:spcPts val="1961"/>
              </a:lnSpc>
            </a:pPr>
            <a:endParaRPr lang="en-US" sz="1299" b="1">
              <a:solidFill>
                <a:srgbClr val="FFFFFF"/>
              </a:solidFill>
              <a:latin typeface="Poppins Bold"/>
              <a:ea typeface="Poppins Bold"/>
              <a:cs typeface="Poppins Bold"/>
              <a:sym typeface="Poppins Bold"/>
            </a:endParaRPr>
          </a:p>
          <a:p>
            <a:pPr marL="280497" lvl="1" indent="-140248" defTabSz="609630">
              <a:lnSpc>
                <a:spcPts val="1961"/>
              </a:lnSpc>
              <a:buFont typeface="Arial"/>
              <a:buChar char="•"/>
            </a:pPr>
            <a:r>
              <a:rPr lang="en-US" sz="1299" b="1">
                <a:solidFill>
                  <a:srgbClr val="FFFFFF"/>
                </a:solidFill>
                <a:latin typeface="Poppins Bold"/>
                <a:ea typeface="Poppins Bold"/>
                <a:cs typeface="Poppins Bold"/>
                <a:sym typeface="Poppins Bold"/>
              </a:rPr>
              <a:t>Patients – Supporting the health and emotional well-being of individuals receiving car .</a:t>
            </a:r>
          </a:p>
          <a:p>
            <a:pPr defTabSz="609630">
              <a:lnSpc>
                <a:spcPts val="1961"/>
              </a:lnSpc>
            </a:pPr>
            <a:endParaRPr lang="en-US" sz="1299" b="1">
              <a:solidFill>
                <a:srgbClr val="FFFFFF"/>
              </a:solidFill>
              <a:latin typeface="Poppins Bold"/>
              <a:ea typeface="Poppins Bold"/>
              <a:cs typeface="Poppins Bold"/>
              <a:sym typeface="Poppins Bold"/>
            </a:endParaRPr>
          </a:p>
          <a:p>
            <a:pPr marL="280497" lvl="1" indent="-140248" defTabSz="609630">
              <a:lnSpc>
                <a:spcPts val="1961"/>
              </a:lnSpc>
              <a:buFont typeface="Arial"/>
              <a:buChar char="•"/>
            </a:pPr>
            <a:r>
              <a:rPr lang="en-US" sz="1299" b="1">
                <a:solidFill>
                  <a:srgbClr val="FFFFFF"/>
                </a:solidFill>
                <a:latin typeface="Poppins Bold"/>
                <a:ea typeface="Poppins Bold"/>
                <a:cs typeface="Poppins Bold"/>
                <a:sym typeface="Poppins Bold"/>
              </a:rPr>
              <a:t>Aim – Promoting collective responsibility for maintaining overall well-being.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D4F58"/>
        </a:solidFill>
        <a:effectLst/>
      </p:bgPr>
    </p:bg>
    <p:spTree>
      <p:nvGrpSpPr>
        <p:cNvPr id="1" name=""/>
        <p:cNvGrpSpPr/>
        <p:nvPr/>
      </p:nvGrpSpPr>
      <p:grpSpPr>
        <a:xfrm>
          <a:off x="0" y="0"/>
          <a:ext cx="0" cy="0"/>
          <a:chOff x="0" y="0"/>
          <a:chExt cx="0" cy="0"/>
        </a:xfrm>
      </p:grpSpPr>
      <p:sp>
        <p:nvSpPr>
          <p:cNvPr id="2" name="Freeform 2"/>
          <p:cNvSpPr/>
          <p:nvPr/>
        </p:nvSpPr>
        <p:spPr>
          <a:xfrm rot="-5400000">
            <a:off x="7331563" y="1741397"/>
            <a:ext cx="1711941" cy="1641323"/>
          </a:xfrm>
          <a:custGeom>
            <a:avLst/>
            <a:gdLst/>
            <a:ahLst/>
            <a:cxnLst/>
            <a:rect l="l" t="t" r="r" b="b"/>
            <a:pathLst>
              <a:path w="2567912" h="2461985">
                <a:moveTo>
                  <a:pt x="0" y="0"/>
                </a:moveTo>
                <a:lnTo>
                  <a:pt x="2567911" y="0"/>
                </a:lnTo>
                <a:lnTo>
                  <a:pt x="2567911" y="2461986"/>
                </a:lnTo>
                <a:lnTo>
                  <a:pt x="0" y="24619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US" sz="1200">
              <a:solidFill>
                <a:prstClr val="black"/>
              </a:solidFill>
              <a:latin typeface="Calibri"/>
            </a:endParaRPr>
          </a:p>
        </p:txBody>
      </p:sp>
      <p:grpSp>
        <p:nvGrpSpPr>
          <p:cNvPr id="3" name="Group 3"/>
          <p:cNvGrpSpPr/>
          <p:nvPr/>
        </p:nvGrpSpPr>
        <p:grpSpPr>
          <a:xfrm>
            <a:off x="8187534" y="1245745"/>
            <a:ext cx="3578909" cy="4541071"/>
            <a:chOff x="0" y="0"/>
            <a:chExt cx="1308686" cy="1660516"/>
          </a:xfrm>
        </p:grpSpPr>
        <p:sp>
          <p:nvSpPr>
            <p:cNvPr id="4" name="Freeform 4"/>
            <p:cNvSpPr/>
            <p:nvPr/>
          </p:nvSpPr>
          <p:spPr>
            <a:xfrm>
              <a:off x="0" y="0"/>
              <a:ext cx="1308686" cy="1660516"/>
            </a:xfrm>
            <a:custGeom>
              <a:avLst/>
              <a:gdLst/>
              <a:ahLst/>
              <a:cxnLst/>
              <a:rect l="l" t="t" r="r" b="b"/>
              <a:pathLst>
                <a:path w="1308686" h="1660516">
                  <a:moveTo>
                    <a:pt x="57686" y="0"/>
                  </a:moveTo>
                  <a:lnTo>
                    <a:pt x="1251001" y="0"/>
                  </a:lnTo>
                  <a:cubicBezTo>
                    <a:pt x="1266300" y="0"/>
                    <a:pt x="1280972" y="6078"/>
                    <a:pt x="1291791" y="16896"/>
                  </a:cubicBezTo>
                  <a:cubicBezTo>
                    <a:pt x="1302609" y="27714"/>
                    <a:pt x="1308686" y="42386"/>
                    <a:pt x="1308686" y="57686"/>
                  </a:cubicBezTo>
                  <a:lnTo>
                    <a:pt x="1308686" y="1602831"/>
                  </a:lnTo>
                  <a:cubicBezTo>
                    <a:pt x="1308686" y="1634690"/>
                    <a:pt x="1282860" y="1660516"/>
                    <a:pt x="1251001" y="1660516"/>
                  </a:cubicBezTo>
                  <a:lnTo>
                    <a:pt x="57686" y="1660516"/>
                  </a:lnTo>
                  <a:cubicBezTo>
                    <a:pt x="25827" y="1660516"/>
                    <a:pt x="0" y="1634690"/>
                    <a:pt x="0" y="1602831"/>
                  </a:cubicBezTo>
                  <a:lnTo>
                    <a:pt x="0" y="57686"/>
                  </a:lnTo>
                  <a:cubicBezTo>
                    <a:pt x="0" y="25827"/>
                    <a:pt x="25827" y="0"/>
                    <a:pt x="57686" y="0"/>
                  </a:cubicBezTo>
                  <a:close/>
                </a:path>
              </a:pathLst>
            </a:custGeom>
            <a:blipFill>
              <a:blip r:embed="rId4"/>
              <a:stretch>
                <a:fillRect l="-9985" r="-16898"/>
              </a:stretch>
            </a:blipFill>
            <a:ln w="152400" cap="rnd">
              <a:solidFill>
                <a:srgbClr val="A6A6A6"/>
              </a:solidFill>
              <a:prstDash val="solid"/>
              <a:round/>
            </a:ln>
          </p:spPr>
          <p:txBody>
            <a:bodyPr/>
            <a:lstStyle/>
            <a:p>
              <a:pPr defTabSz="609630"/>
              <a:endParaRPr lang="en-US" sz="1200">
                <a:solidFill>
                  <a:prstClr val="black"/>
                </a:solidFill>
                <a:latin typeface="Calibri"/>
              </a:endParaRPr>
            </a:p>
          </p:txBody>
        </p:sp>
      </p:grpSp>
      <p:sp>
        <p:nvSpPr>
          <p:cNvPr id="5" name="Freeform 5"/>
          <p:cNvSpPr/>
          <p:nvPr/>
        </p:nvSpPr>
        <p:spPr>
          <a:xfrm>
            <a:off x="7366871" y="5245011"/>
            <a:ext cx="2101763" cy="2101763"/>
          </a:xfrm>
          <a:custGeom>
            <a:avLst/>
            <a:gdLst/>
            <a:ahLst/>
            <a:cxnLst/>
            <a:rect l="l" t="t" r="r" b="b"/>
            <a:pathLst>
              <a:path w="3152644" h="3152644">
                <a:moveTo>
                  <a:pt x="0" y="0"/>
                </a:moveTo>
                <a:lnTo>
                  <a:pt x="3152644" y="0"/>
                </a:lnTo>
                <a:lnTo>
                  <a:pt x="3152644" y="3152644"/>
                </a:lnTo>
                <a:lnTo>
                  <a:pt x="0" y="3152644"/>
                </a:lnTo>
                <a:lnTo>
                  <a:pt x="0" y="0"/>
                </a:lnTo>
                <a:close/>
              </a:path>
            </a:pathLst>
          </a:custGeom>
          <a:blipFill>
            <a:blip r:embed="rId5">
              <a:alphaModFix amt="7999"/>
              <a:extLst>
                <a:ext uri="{96DAC541-7B7A-43D3-8B79-37D633B846F1}">
                  <asvg:svgBlip xmlns:asvg="http://schemas.microsoft.com/office/drawing/2016/SVG/main" r:embed="rId6"/>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6" name="Freeform 6"/>
          <p:cNvSpPr/>
          <p:nvPr/>
        </p:nvSpPr>
        <p:spPr>
          <a:xfrm rot="-1909254">
            <a:off x="11404764" y="-101553"/>
            <a:ext cx="912554" cy="933559"/>
          </a:xfrm>
          <a:custGeom>
            <a:avLst/>
            <a:gdLst/>
            <a:ahLst/>
            <a:cxnLst/>
            <a:rect l="l" t="t" r="r" b="b"/>
            <a:pathLst>
              <a:path w="1368831" h="1400338">
                <a:moveTo>
                  <a:pt x="0" y="0"/>
                </a:moveTo>
                <a:lnTo>
                  <a:pt x="1368830" y="0"/>
                </a:lnTo>
                <a:lnTo>
                  <a:pt x="1368830" y="1400338"/>
                </a:lnTo>
                <a:lnTo>
                  <a:pt x="0" y="1400338"/>
                </a:lnTo>
                <a:lnTo>
                  <a:pt x="0" y="0"/>
                </a:lnTo>
                <a:close/>
              </a:path>
            </a:pathLst>
          </a:custGeom>
          <a:blipFill>
            <a:blip r:embed="rId7">
              <a:extLst>
                <a:ext uri="{96DAC541-7B7A-43D3-8B79-37D633B846F1}">
                  <asvg:svgBlip xmlns:asvg="http://schemas.microsoft.com/office/drawing/2016/SVG/main" r:embed="rId8"/>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7" name="TextBox 7"/>
          <p:cNvSpPr txBox="1"/>
          <p:nvPr/>
        </p:nvSpPr>
        <p:spPr>
          <a:xfrm>
            <a:off x="436985" y="1188596"/>
            <a:ext cx="5659015" cy="1868397"/>
          </a:xfrm>
          <a:prstGeom prst="rect">
            <a:avLst/>
          </a:prstGeom>
        </p:spPr>
        <p:txBody>
          <a:bodyPr lIns="0" tIns="0" rIns="0" bIns="0" rtlCol="0" anchor="t">
            <a:spAutoFit/>
          </a:bodyPr>
          <a:lstStyle/>
          <a:p>
            <a:pPr marL="322817" lvl="1" indent="-161409" defTabSz="609630">
              <a:lnSpc>
                <a:spcPts val="2093"/>
              </a:lnSpc>
              <a:buFont typeface="Arial"/>
              <a:buChar char="•"/>
            </a:pPr>
            <a:r>
              <a:rPr lang="en-US" sz="1495" b="1">
                <a:solidFill>
                  <a:srgbClr val="FFFFFF"/>
                </a:solidFill>
                <a:latin typeface="Poppins Bold"/>
                <a:ea typeface="Poppins Bold"/>
                <a:cs typeface="Poppins Bold"/>
                <a:sym typeface="Poppins Bold"/>
              </a:rPr>
              <a:t>AstraZeneca always uses a customer-centric or patient-centric marketing approach.</a:t>
            </a:r>
          </a:p>
          <a:p>
            <a:pPr defTabSz="609630">
              <a:lnSpc>
                <a:spcPts val="2093"/>
              </a:lnSpc>
            </a:pPr>
            <a:endParaRPr lang="en-US" sz="1495" b="1">
              <a:solidFill>
                <a:srgbClr val="FFFFFF"/>
              </a:solidFill>
              <a:latin typeface="Poppins Bold"/>
              <a:ea typeface="Poppins Bold"/>
              <a:cs typeface="Poppins Bold"/>
              <a:sym typeface="Poppins Bold"/>
            </a:endParaRPr>
          </a:p>
          <a:p>
            <a:pPr marL="322817" lvl="1" indent="-161409" defTabSz="609630">
              <a:lnSpc>
                <a:spcPts val="2093"/>
              </a:lnSpc>
              <a:buFont typeface="Arial"/>
              <a:buChar char="•"/>
            </a:pPr>
            <a:r>
              <a:rPr lang="en-US" sz="1495" b="1">
                <a:solidFill>
                  <a:srgbClr val="FFFFFF"/>
                </a:solidFill>
                <a:latin typeface="Poppins Bold"/>
                <a:ea typeface="Poppins Bold"/>
                <a:cs typeface="Poppins Bold"/>
                <a:sym typeface="Poppins Bold"/>
              </a:rPr>
              <a:t>They listen to patients, doctors, and health workers, so that they understand what everyone wants.</a:t>
            </a:r>
          </a:p>
          <a:p>
            <a:pPr defTabSz="609630">
              <a:lnSpc>
                <a:spcPts val="2093"/>
              </a:lnSpc>
            </a:pPr>
            <a:endParaRPr lang="en-US" sz="1495" b="1">
              <a:solidFill>
                <a:srgbClr val="FFFFFF"/>
              </a:solidFill>
              <a:latin typeface="Poppins Bold"/>
              <a:ea typeface="Poppins Bold"/>
              <a:cs typeface="Poppins Bold"/>
              <a:sym typeface="Poppins Bold"/>
            </a:endParaRPr>
          </a:p>
          <a:p>
            <a:pPr marL="322817" lvl="1" indent="-161409" defTabSz="609630">
              <a:lnSpc>
                <a:spcPts val="2093"/>
              </a:lnSpc>
              <a:buFont typeface="Arial"/>
              <a:buChar char="•"/>
            </a:pPr>
            <a:r>
              <a:rPr lang="en-US" sz="1495" b="1">
                <a:solidFill>
                  <a:srgbClr val="FFFFFF"/>
                </a:solidFill>
                <a:latin typeface="Poppins Bold"/>
                <a:ea typeface="Poppins Bold"/>
                <a:cs typeface="Poppins Bold"/>
                <a:sym typeface="Poppins Bold"/>
              </a:rPr>
              <a:t>Analyze customer information and data to make better decisions.</a:t>
            </a:r>
          </a:p>
        </p:txBody>
      </p:sp>
      <p:sp>
        <p:nvSpPr>
          <p:cNvPr id="8" name="TextBox 8"/>
          <p:cNvSpPr txBox="1"/>
          <p:nvPr/>
        </p:nvSpPr>
        <p:spPr>
          <a:xfrm>
            <a:off x="436985" y="327126"/>
            <a:ext cx="8107883" cy="571951"/>
          </a:xfrm>
          <a:prstGeom prst="rect">
            <a:avLst/>
          </a:prstGeom>
        </p:spPr>
        <p:txBody>
          <a:bodyPr lIns="0" tIns="0" rIns="0" bIns="0" rtlCol="0" anchor="t">
            <a:spAutoFit/>
          </a:bodyPr>
          <a:lstStyle/>
          <a:p>
            <a:pPr defTabSz="609630">
              <a:lnSpc>
                <a:spcPts val="4394"/>
              </a:lnSpc>
            </a:pPr>
            <a:r>
              <a:rPr lang="en-US" sz="4394" b="1">
                <a:solidFill>
                  <a:srgbClr val="C1FF72"/>
                </a:solidFill>
                <a:latin typeface="Agrandir Bold"/>
                <a:ea typeface="Agrandir Bold"/>
                <a:cs typeface="Agrandir Bold"/>
                <a:sym typeface="Agrandir Bold"/>
              </a:rPr>
              <a:t>Marketing &amp; Customer Focus</a:t>
            </a:r>
          </a:p>
        </p:txBody>
      </p:sp>
      <p:sp>
        <p:nvSpPr>
          <p:cNvPr id="9" name="TextBox 9"/>
          <p:cNvSpPr txBox="1"/>
          <p:nvPr/>
        </p:nvSpPr>
        <p:spPr>
          <a:xfrm>
            <a:off x="436985" y="3631148"/>
            <a:ext cx="7486823" cy="324320"/>
          </a:xfrm>
          <a:prstGeom prst="rect">
            <a:avLst/>
          </a:prstGeom>
        </p:spPr>
        <p:txBody>
          <a:bodyPr lIns="0" tIns="0" rIns="0" bIns="0" rtlCol="0" anchor="t">
            <a:spAutoFit/>
          </a:bodyPr>
          <a:lstStyle/>
          <a:p>
            <a:pPr defTabSz="609630">
              <a:lnSpc>
                <a:spcPts val="2477"/>
              </a:lnSpc>
            </a:pPr>
            <a:r>
              <a:rPr lang="en-US" sz="2477" b="1">
                <a:solidFill>
                  <a:srgbClr val="C1FF72"/>
                </a:solidFill>
                <a:latin typeface="Agrandir Bold"/>
                <a:ea typeface="Agrandir Bold"/>
                <a:cs typeface="Agrandir Bold"/>
                <a:sym typeface="Agrandir Bold"/>
              </a:rPr>
              <a:t>They follow Kotler’s social marketing philosophy:</a:t>
            </a:r>
          </a:p>
        </p:txBody>
      </p:sp>
      <p:sp>
        <p:nvSpPr>
          <p:cNvPr id="10" name="TextBox 10"/>
          <p:cNvSpPr txBox="1"/>
          <p:nvPr/>
        </p:nvSpPr>
        <p:spPr>
          <a:xfrm>
            <a:off x="436985" y="4215943"/>
            <a:ext cx="6544666" cy="1779077"/>
          </a:xfrm>
          <a:prstGeom prst="rect">
            <a:avLst/>
          </a:prstGeom>
        </p:spPr>
        <p:txBody>
          <a:bodyPr lIns="0" tIns="0" rIns="0" bIns="0" rtlCol="0" anchor="t">
            <a:spAutoFit/>
          </a:bodyPr>
          <a:lstStyle/>
          <a:p>
            <a:pPr marL="305186" lvl="1" indent="-152593" defTabSz="609630">
              <a:lnSpc>
                <a:spcPts val="1979"/>
              </a:lnSpc>
              <a:buFont typeface="Arial"/>
              <a:buChar char="•"/>
            </a:pPr>
            <a:r>
              <a:rPr lang="en-US" sz="1413" b="1">
                <a:solidFill>
                  <a:srgbClr val="FFFFFF"/>
                </a:solidFill>
                <a:latin typeface="Poppins Bold"/>
                <a:ea typeface="Poppins Bold"/>
                <a:cs typeface="Poppins Bold"/>
                <a:sym typeface="Poppins Bold"/>
              </a:rPr>
              <a:t>Balances the three company profits, customer satisfaction and social responsibility.</a:t>
            </a:r>
          </a:p>
          <a:p>
            <a:pPr defTabSz="609630">
              <a:lnSpc>
                <a:spcPts val="1979"/>
              </a:lnSpc>
            </a:pPr>
            <a:endParaRPr lang="en-US" sz="1413" b="1">
              <a:solidFill>
                <a:srgbClr val="FFFFFF"/>
              </a:solidFill>
              <a:latin typeface="Poppins Bold"/>
              <a:ea typeface="Poppins Bold"/>
              <a:cs typeface="Poppins Bold"/>
              <a:sym typeface="Poppins Bold"/>
            </a:endParaRPr>
          </a:p>
          <a:p>
            <a:pPr marL="305186" lvl="1" indent="-152593" defTabSz="609630">
              <a:lnSpc>
                <a:spcPts val="1979"/>
              </a:lnSpc>
              <a:buFont typeface="Arial"/>
              <a:buChar char="•"/>
            </a:pPr>
            <a:r>
              <a:rPr lang="en-US" sz="1413" b="1">
                <a:solidFill>
                  <a:srgbClr val="FFFFFF"/>
                </a:solidFill>
                <a:latin typeface="Poppins Bold"/>
                <a:ea typeface="Poppins Bold"/>
                <a:cs typeface="Poppins Bold"/>
                <a:sym typeface="Poppins Bold"/>
              </a:rPr>
              <a:t>They try to make medicine cheaper and more accessible to everyone.</a:t>
            </a:r>
          </a:p>
          <a:p>
            <a:pPr defTabSz="609630">
              <a:lnSpc>
                <a:spcPts val="1979"/>
              </a:lnSpc>
            </a:pPr>
            <a:endParaRPr lang="en-US" sz="1413" b="1">
              <a:solidFill>
                <a:srgbClr val="FFFFFF"/>
              </a:solidFill>
              <a:latin typeface="Poppins Bold"/>
              <a:ea typeface="Poppins Bold"/>
              <a:cs typeface="Poppins Bold"/>
              <a:sym typeface="Poppins Bold"/>
            </a:endParaRPr>
          </a:p>
          <a:p>
            <a:pPr marL="305186" lvl="1" indent="-152593" defTabSz="609630">
              <a:lnSpc>
                <a:spcPts val="1979"/>
              </a:lnSpc>
              <a:buFont typeface="Arial"/>
              <a:buChar char="•"/>
            </a:pPr>
            <a:r>
              <a:rPr lang="en-US" sz="1413" b="1">
                <a:solidFill>
                  <a:srgbClr val="FFFFFF"/>
                </a:solidFill>
                <a:latin typeface="Poppins Bold"/>
                <a:ea typeface="Poppins Bold"/>
                <a:cs typeface="Poppins Bold"/>
                <a:sym typeface="Poppins Bold"/>
              </a:rPr>
              <a:t>They make sure that medicines are easily available and affordable.</a:t>
            </a:r>
          </a:p>
          <a:p>
            <a:pPr defTabSz="609630">
              <a:lnSpc>
                <a:spcPts val="1979"/>
              </a:lnSpc>
            </a:pPr>
            <a:endParaRPr lang="en-US" sz="1413" b="1">
              <a:solidFill>
                <a:srgbClr val="FFFFFF"/>
              </a:solidFill>
              <a:latin typeface="Poppins Bold"/>
              <a:ea typeface="Poppins Bold"/>
              <a:cs typeface="Poppins Bold"/>
              <a:sym typeface="Poppins Bold"/>
            </a:endParaRPr>
          </a:p>
          <a:p>
            <a:pPr marL="305186" lvl="1" indent="-152593" defTabSz="609630">
              <a:lnSpc>
                <a:spcPts val="1979"/>
              </a:lnSpc>
              <a:buFont typeface="Arial"/>
              <a:buChar char="•"/>
            </a:pPr>
            <a:r>
              <a:rPr lang="en-US" sz="1413" b="1">
                <a:solidFill>
                  <a:srgbClr val="FFFFFF"/>
                </a:solidFill>
                <a:latin typeface="Poppins Bold"/>
                <a:ea typeface="Poppins Bold"/>
                <a:cs typeface="Poppins Bold"/>
                <a:sym typeface="Poppins Bold"/>
              </a:rPr>
              <a:t>They work honestly in all countries and win people's trust.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D4F58"/>
        </a:solidFill>
        <a:effectLst/>
      </p:bgPr>
    </p:bg>
    <p:spTree>
      <p:nvGrpSpPr>
        <p:cNvPr id="1" name=""/>
        <p:cNvGrpSpPr/>
        <p:nvPr/>
      </p:nvGrpSpPr>
      <p:grpSpPr>
        <a:xfrm>
          <a:off x="0" y="0"/>
          <a:ext cx="0" cy="0"/>
          <a:chOff x="0" y="0"/>
          <a:chExt cx="0" cy="0"/>
        </a:xfrm>
      </p:grpSpPr>
      <p:sp>
        <p:nvSpPr>
          <p:cNvPr id="2" name="Freeform 2"/>
          <p:cNvSpPr/>
          <p:nvPr/>
        </p:nvSpPr>
        <p:spPr>
          <a:xfrm>
            <a:off x="9724480" y="2234808"/>
            <a:ext cx="1711941" cy="1641323"/>
          </a:xfrm>
          <a:custGeom>
            <a:avLst/>
            <a:gdLst/>
            <a:ahLst/>
            <a:cxnLst/>
            <a:rect l="l" t="t" r="r" b="b"/>
            <a:pathLst>
              <a:path w="2567912" h="2461985">
                <a:moveTo>
                  <a:pt x="0" y="0"/>
                </a:moveTo>
                <a:lnTo>
                  <a:pt x="2567911" y="0"/>
                </a:lnTo>
                <a:lnTo>
                  <a:pt x="2567911" y="2461986"/>
                </a:lnTo>
                <a:lnTo>
                  <a:pt x="0" y="24619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pPr defTabSz="609630"/>
            <a:endParaRPr lang="en-US" sz="1200">
              <a:solidFill>
                <a:prstClr val="black"/>
              </a:solidFill>
              <a:latin typeface="Calibri"/>
            </a:endParaRPr>
          </a:p>
        </p:txBody>
      </p:sp>
      <p:grpSp>
        <p:nvGrpSpPr>
          <p:cNvPr id="3" name="Group 3"/>
          <p:cNvGrpSpPr/>
          <p:nvPr/>
        </p:nvGrpSpPr>
        <p:grpSpPr>
          <a:xfrm>
            <a:off x="6897939" y="3055470"/>
            <a:ext cx="4875653" cy="3364117"/>
            <a:chOff x="0" y="0"/>
            <a:chExt cx="1698035" cy="1171615"/>
          </a:xfrm>
        </p:grpSpPr>
        <p:sp>
          <p:nvSpPr>
            <p:cNvPr id="4" name="Freeform 4"/>
            <p:cNvSpPr/>
            <p:nvPr/>
          </p:nvSpPr>
          <p:spPr>
            <a:xfrm>
              <a:off x="0" y="0"/>
              <a:ext cx="1698035" cy="1171615"/>
            </a:xfrm>
            <a:custGeom>
              <a:avLst/>
              <a:gdLst/>
              <a:ahLst/>
              <a:cxnLst/>
              <a:rect l="l" t="t" r="r" b="b"/>
              <a:pathLst>
                <a:path w="1698035" h="1171615">
                  <a:moveTo>
                    <a:pt x="42343" y="0"/>
                  </a:moveTo>
                  <a:lnTo>
                    <a:pt x="1655692" y="0"/>
                  </a:lnTo>
                  <a:cubicBezTo>
                    <a:pt x="1679078" y="0"/>
                    <a:pt x="1698035" y="18958"/>
                    <a:pt x="1698035" y="42343"/>
                  </a:cubicBezTo>
                  <a:lnTo>
                    <a:pt x="1698035" y="1129272"/>
                  </a:lnTo>
                  <a:cubicBezTo>
                    <a:pt x="1698035" y="1152657"/>
                    <a:pt x="1679078" y="1171615"/>
                    <a:pt x="1655692" y="1171615"/>
                  </a:cubicBezTo>
                  <a:lnTo>
                    <a:pt x="42343" y="1171615"/>
                  </a:lnTo>
                  <a:cubicBezTo>
                    <a:pt x="18958" y="1171615"/>
                    <a:pt x="0" y="1152657"/>
                    <a:pt x="0" y="1129272"/>
                  </a:cubicBezTo>
                  <a:lnTo>
                    <a:pt x="0" y="42343"/>
                  </a:lnTo>
                  <a:cubicBezTo>
                    <a:pt x="0" y="18958"/>
                    <a:pt x="18958" y="0"/>
                    <a:pt x="42343" y="0"/>
                  </a:cubicBezTo>
                  <a:close/>
                </a:path>
              </a:pathLst>
            </a:custGeom>
            <a:blipFill>
              <a:blip r:embed="rId4"/>
              <a:stretch>
                <a:fillRect l="-1842" r="-1842"/>
              </a:stretch>
            </a:blipFill>
            <a:ln w="152400" cap="rnd">
              <a:solidFill>
                <a:srgbClr val="A6A6A6"/>
              </a:solidFill>
              <a:prstDash val="solid"/>
              <a:round/>
            </a:ln>
          </p:spPr>
          <p:txBody>
            <a:bodyPr/>
            <a:lstStyle/>
            <a:p>
              <a:pPr defTabSz="609630"/>
              <a:endParaRPr lang="en-US" sz="1200">
                <a:solidFill>
                  <a:prstClr val="black"/>
                </a:solidFill>
                <a:latin typeface="Calibri"/>
              </a:endParaRPr>
            </a:p>
          </p:txBody>
        </p:sp>
      </p:grpSp>
      <p:sp>
        <p:nvSpPr>
          <p:cNvPr id="5" name="Freeform 5"/>
          <p:cNvSpPr/>
          <p:nvPr/>
        </p:nvSpPr>
        <p:spPr>
          <a:xfrm>
            <a:off x="9505115" y="5786335"/>
            <a:ext cx="2913555" cy="2873494"/>
          </a:xfrm>
          <a:custGeom>
            <a:avLst/>
            <a:gdLst/>
            <a:ahLst/>
            <a:cxnLst/>
            <a:rect l="l" t="t" r="r" b="b"/>
            <a:pathLst>
              <a:path w="4370333" h="4310241">
                <a:moveTo>
                  <a:pt x="0" y="0"/>
                </a:moveTo>
                <a:lnTo>
                  <a:pt x="4370333" y="0"/>
                </a:lnTo>
                <a:lnTo>
                  <a:pt x="4370333" y="4310240"/>
                </a:lnTo>
                <a:lnTo>
                  <a:pt x="0" y="4310240"/>
                </a:lnTo>
                <a:lnTo>
                  <a:pt x="0" y="0"/>
                </a:lnTo>
                <a:close/>
              </a:path>
            </a:pathLst>
          </a:custGeom>
          <a:blipFill>
            <a:blip r:embed="rId5">
              <a:alphaModFix amt="7999"/>
              <a:extLst>
                <a:ext uri="{96DAC541-7B7A-43D3-8B79-37D633B846F1}">
                  <asvg:svgBlip xmlns:asvg="http://schemas.microsoft.com/office/drawing/2016/SVG/main" r:embed="rId6"/>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6" name="Freeform 6"/>
          <p:cNvSpPr/>
          <p:nvPr/>
        </p:nvSpPr>
        <p:spPr>
          <a:xfrm>
            <a:off x="-614751" y="6172200"/>
            <a:ext cx="2101763" cy="2101763"/>
          </a:xfrm>
          <a:custGeom>
            <a:avLst/>
            <a:gdLst/>
            <a:ahLst/>
            <a:cxnLst/>
            <a:rect l="l" t="t" r="r" b="b"/>
            <a:pathLst>
              <a:path w="3152644" h="3152644">
                <a:moveTo>
                  <a:pt x="0" y="0"/>
                </a:moveTo>
                <a:lnTo>
                  <a:pt x="3152644" y="0"/>
                </a:lnTo>
                <a:lnTo>
                  <a:pt x="3152644" y="3152644"/>
                </a:lnTo>
                <a:lnTo>
                  <a:pt x="0" y="3152644"/>
                </a:lnTo>
                <a:lnTo>
                  <a:pt x="0" y="0"/>
                </a:lnTo>
                <a:close/>
              </a:path>
            </a:pathLst>
          </a:custGeom>
          <a:blipFill>
            <a:blip r:embed="rId7">
              <a:alphaModFix amt="7999"/>
              <a:extLst>
                <a:ext uri="{96DAC541-7B7A-43D3-8B79-37D633B846F1}">
                  <asvg:svgBlip xmlns:asvg="http://schemas.microsoft.com/office/drawing/2016/SVG/main" r:embed="rId8"/>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7" name="Freeform 7"/>
          <p:cNvSpPr/>
          <p:nvPr/>
        </p:nvSpPr>
        <p:spPr>
          <a:xfrm rot="-1909254">
            <a:off x="4051404" y="5825926"/>
            <a:ext cx="676966" cy="692549"/>
          </a:xfrm>
          <a:custGeom>
            <a:avLst/>
            <a:gdLst/>
            <a:ahLst/>
            <a:cxnLst/>
            <a:rect l="l" t="t" r="r" b="b"/>
            <a:pathLst>
              <a:path w="1015449" h="1038823">
                <a:moveTo>
                  <a:pt x="0" y="0"/>
                </a:moveTo>
                <a:lnTo>
                  <a:pt x="1015449" y="0"/>
                </a:lnTo>
                <a:lnTo>
                  <a:pt x="1015449" y="1038822"/>
                </a:lnTo>
                <a:lnTo>
                  <a:pt x="0" y="1038822"/>
                </a:lnTo>
                <a:lnTo>
                  <a:pt x="0" y="0"/>
                </a:lnTo>
                <a:close/>
              </a:path>
            </a:pathLst>
          </a:custGeom>
          <a:blipFill>
            <a:blip r:embed="rId9">
              <a:extLst>
                <a:ext uri="{96DAC541-7B7A-43D3-8B79-37D633B846F1}">
                  <asvg:svgBlip xmlns:asvg="http://schemas.microsoft.com/office/drawing/2016/SVG/main" r:embed="rId10"/>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8" name="TextBox 8"/>
          <p:cNvSpPr txBox="1"/>
          <p:nvPr/>
        </p:nvSpPr>
        <p:spPr>
          <a:xfrm>
            <a:off x="436130" y="1498938"/>
            <a:ext cx="4317664" cy="679225"/>
          </a:xfrm>
          <a:prstGeom prst="rect">
            <a:avLst/>
          </a:prstGeom>
        </p:spPr>
        <p:txBody>
          <a:bodyPr lIns="0" tIns="0" rIns="0" bIns="0" rtlCol="0" anchor="t">
            <a:spAutoFit/>
          </a:bodyPr>
          <a:lstStyle/>
          <a:p>
            <a:pPr marL="283338" lvl="1" indent="-141669" defTabSz="609630">
              <a:lnSpc>
                <a:spcPts val="1837"/>
              </a:lnSpc>
              <a:buFont typeface="Arial"/>
              <a:buChar char="•"/>
            </a:pPr>
            <a:r>
              <a:rPr lang="en-US" sz="1312" b="1">
                <a:solidFill>
                  <a:srgbClr val="FFFFFF"/>
                </a:solidFill>
                <a:latin typeface="Poppins Bold"/>
                <a:ea typeface="Poppins Bold"/>
                <a:cs typeface="Poppins Bold"/>
                <a:sym typeface="Poppins Bold"/>
              </a:rPr>
              <a:t>AstraZeneca can always adapt to new changes.</a:t>
            </a:r>
          </a:p>
          <a:p>
            <a:pPr defTabSz="609630">
              <a:lnSpc>
                <a:spcPts val="1837"/>
              </a:lnSpc>
            </a:pPr>
            <a:endParaRPr lang="en-US" sz="1312" b="1">
              <a:solidFill>
                <a:srgbClr val="FFFFFF"/>
              </a:solidFill>
              <a:latin typeface="Poppins Bold"/>
              <a:ea typeface="Poppins Bold"/>
              <a:cs typeface="Poppins Bold"/>
              <a:sym typeface="Poppins Bold"/>
            </a:endParaRPr>
          </a:p>
          <a:p>
            <a:pPr marL="283338" lvl="1" indent="-141669" defTabSz="609630">
              <a:lnSpc>
                <a:spcPts val="1837"/>
              </a:lnSpc>
              <a:buFont typeface="Arial"/>
              <a:buChar char="•"/>
            </a:pPr>
            <a:r>
              <a:rPr lang="en-US" sz="1312" b="1">
                <a:solidFill>
                  <a:srgbClr val="FFFFFF"/>
                </a:solidFill>
                <a:latin typeface="Poppins Bold"/>
                <a:ea typeface="Poppins Bold"/>
                <a:cs typeface="Poppins Bold"/>
                <a:sym typeface="Poppins Bold"/>
              </a:rPr>
              <a:t>hey keep up with new science and world problems</a:t>
            </a:r>
          </a:p>
        </p:txBody>
      </p:sp>
      <p:sp>
        <p:nvSpPr>
          <p:cNvPr id="9" name="TextBox 9"/>
          <p:cNvSpPr txBox="1"/>
          <p:nvPr/>
        </p:nvSpPr>
        <p:spPr>
          <a:xfrm>
            <a:off x="436130" y="590551"/>
            <a:ext cx="8001127" cy="564257"/>
          </a:xfrm>
          <a:prstGeom prst="rect">
            <a:avLst/>
          </a:prstGeom>
        </p:spPr>
        <p:txBody>
          <a:bodyPr lIns="0" tIns="0" rIns="0" bIns="0" rtlCol="0" anchor="t">
            <a:spAutoFit/>
          </a:bodyPr>
          <a:lstStyle/>
          <a:p>
            <a:pPr defTabSz="609630">
              <a:lnSpc>
                <a:spcPts val="4410"/>
              </a:lnSpc>
            </a:pPr>
            <a:r>
              <a:rPr lang="en-US" sz="3769" b="1">
                <a:solidFill>
                  <a:srgbClr val="C1FF72"/>
                </a:solidFill>
                <a:latin typeface="Agrandir Bold"/>
                <a:ea typeface="Agrandir Bold"/>
                <a:cs typeface="Agrandir Bold"/>
                <a:sym typeface="Agrandir Bold"/>
              </a:rPr>
              <a:t>Change, sustainability and impact</a:t>
            </a:r>
          </a:p>
        </p:txBody>
      </p:sp>
      <p:sp>
        <p:nvSpPr>
          <p:cNvPr id="10" name="TextBox 10"/>
          <p:cNvSpPr txBox="1"/>
          <p:nvPr/>
        </p:nvSpPr>
        <p:spPr>
          <a:xfrm>
            <a:off x="436130" y="2987604"/>
            <a:ext cx="5954824" cy="421269"/>
          </a:xfrm>
          <a:prstGeom prst="rect">
            <a:avLst/>
          </a:prstGeom>
        </p:spPr>
        <p:txBody>
          <a:bodyPr lIns="0" tIns="0" rIns="0" bIns="0" rtlCol="0" anchor="t">
            <a:spAutoFit/>
          </a:bodyPr>
          <a:lstStyle/>
          <a:p>
            <a:pPr defTabSz="609630">
              <a:lnSpc>
                <a:spcPts val="3501"/>
              </a:lnSpc>
            </a:pPr>
            <a:r>
              <a:rPr lang="en-US" sz="2501" b="1">
                <a:solidFill>
                  <a:srgbClr val="C1FF72"/>
                </a:solidFill>
                <a:latin typeface="Canva Sans Bold"/>
                <a:ea typeface="Canva Sans Bold"/>
                <a:cs typeface="Canva Sans Bold"/>
                <a:sym typeface="Canva Sans Bold"/>
              </a:rPr>
              <a:t>They also care about the environment </a:t>
            </a:r>
          </a:p>
        </p:txBody>
      </p:sp>
      <p:sp>
        <p:nvSpPr>
          <p:cNvPr id="11" name="TextBox 11"/>
          <p:cNvSpPr txBox="1"/>
          <p:nvPr/>
        </p:nvSpPr>
        <p:spPr>
          <a:xfrm>
            <a:off x="436130" y="3973545"/>
            <a:ext cx="5033999" cy="663964"/>
          </a:xfrm>
          <a:prstGeom prst="rect">
            <a:avLst/>
          </a:prstGeom>
        </p:spPr>
        <p:txBody>
          <a:bodyPr lIns="0" tIns="0" rIns="0" bIns="0" rtlCol="0" anchor="t">
            <a:spAutoFit/>
          </a:bodyPr>
          <a:lstStyle/>
          <a:p>
            <a:pPr defTabSz="609630">
              <a:lnSpc>
                <a:spcPts val="2728"/>
              </a:lnSpc>
            </a:pPr>
            <a:r>
              <a:rPr lang="en-US" sz="1715" b="1">
                <a:solidFill>
                  <a:srgbClr val="FFFFFF"/>
                </a:solidFill>
                <a:latin typeface="Canva Sans Bold"/>
                <a:ea typeface="Canva Sans Bold"/>
                <a:cs typeface="Canva Sans Bold"/>
                <a:sym typeface="Canva Sans Bold"/>
              </a:rPr>
              <a:t>• Goal: To completely reduce pollution by 2025.</a:t>
            </a:r>
          </a:p>
          <a:p>
            <a:pPr defTabSz="609630">
              <a:lnSpc>
                <a:spcPts val="2728"/>
              </a:lnSpc>
            </a:pPr>
            <a:r>
              <a:rPr lang="en-US" sz="1715" b="1">
                <a:solidFill>
                  <a:srgbClr val="FFFFFF"/>
                </a:solidFill>
                <a:latin typeface="Canva Sans Bold"/>
                <a:ea typeface="Canva Sans Bold"/>
                <a:cs typeface="Canva Sans Bold"/>
                <a:sym typeface="Canva Sans Bold"/>
              </a:rPr>
              <a:t>• To work without harming nature.</a:t>
            </a:r>
          </a:p>
        </p:txBody>
      </p:sp>
      <p:sp>
        <p:nvSpPr>
          <p:cNvPr id="12" name="TextBox 12"/>
          <p:cNvSpPr txBox="1"/>
          <p:nvPr/>
        </p:nvSpPr>
        <p:spPr>
          <a:xfrm>
            <a:off x="436130" y="4813763"/>
            <a:ext cx="6204709" cy="1212191"/>
          </a:xfrm>
          <a:prstGeom prst="rect">
            <a:avLst/>
          </a:prstGeom>
        </p:spPr>
        <p:txBody>
          <a:bodyPr lIns="0" tIns="0" rIns="0" bIns="0" rtlCol="0" anchor="t">
            <a:spAutoFit/>
          </a:bodyPr>
          <a:lstStyle/>
          <a:p>
            <a:pPr defTabSz="609630">
              <a:lnSpc>
                <a:spcPts val="2402"/>
              </a:lnSpc>
            </a:pPr>
            <a:r>
              <a:rPr lang="en-US" sz="1715" b="1">
                <a:solidFill>
                  <a:srgbClr val="C1FF72"/>
                </a:solidFill>
                <a:latin typeface="Canva Sans Bold"/>
                <a:ea typeface="Canva Sans Bold"/>
                <a:cs typeface="Canva Sans Bold"/>
                <a:sym typeface="Canva Sans Bold"/>
              </a:rPr>
              <a:t>Simply put:</a:t>
            </a:r>
          </a:p>
          <a:p>
            <a:pPr defTabSz="609630">
              <a:lnSpc>
                <a:spcPts val="2402"/>
              </a:lnSpc>
            </a:pPr>
            <a:r>
              <a:rPr lang="en-US" sz="1715" b="1">
                <a:solidFill>
                  <a:srgbClr val="FFFFFF"/>
                </a:solidFill>
                <a:latin typeface="Canva Sans Bold"/>
                <a:ea typeface="Canva Sans Bold"/>
                <a:cs typeface="Canva Sans Bold"/>
                <a:sym typeface="Canva Sans Bold"/>
              </a:rPr>
              <a:t>AstraZeneca wants to help people with science, take care of society and keep the world safe.</a:t>
            </a:r>
          </a:p>
          <a:p>
            <a:pPr defTabSz="609630">
              <a:lnSpc>
                <a:spcPts val="2402"/>
              </a:lnSpc>
            </a:pPr>
            <a:endParaRPr lang="en-US" sz="1715" b="1">
              <a:solidFill>
                <a:srgbClr val="FFFFFF"/>
              </a:solidFill>
              <a:latin typeface="Canva Sans Bold"/>
              <a:ea typeface="Canva Sans Bold"/>
              <a:cs typeface="Canva Sans Bold"/>
              <a:sym typeface="Canva Sans Bold"/>
            </a:endParaRPr>
          </a:p>
        </p:txBody>
      </p:sp>
      <p:sp>
        <p:nvSpPr>
          <p:cNvPr id="13" name="Freeform 13"/>
          <p:cNvSpPr/>
          <p:nvPr/>
        </p:nvSpPr>
        <p:spPr>
          <a:xfrm>
            <a:off x="9582929" y="-1050881"/>
            <a:ext cx="2101763" cy="2101763"/>
          </a:xfrm>
          <a:custGeom>
            <a:avLst/>
            <a:gdLst/>
            <a:ahLst/>
            <a:cxnLst/>
            <a:rect l="l" t="t" r="r" b="b"/>
            <a:pathLst>
              <a:path w="3152644" h="3152644">
                <a:moveTo>
                  <a:pt x="0" y="0"/>
                </a:moveTo>
                <a:lnTo>
                  <a:pt x="3152644" y="0"/>
                </a:lnTo>
                <a:lnTo>
                  <a:pt x="3152644" y="3152644"/>
                </a:lnTo>
                <a:lnTo>
                  <a:pt x="0" y="3152644"/>
                </a:lnTo>
                <a:lnTo>
                  <a:pt x="0" y="0"/>
                </a:lnTo>
                <a:close/>
              </a:path>
            </a:pathLst>
          </a:custGeom>
          <a:blipFill>
            <a:blip r:embed="rId7">
              <a:alphaModFix amt="7999"/>
              <a:extLst>
                <a:ext uri="{96DAC541-7B7A-43D3-8B79-37D633B846F1}">
                  <asvg:svgBlip xmlns:asvg="http://schemas.microsoft.com/office/drawing/2016/SVG/main" r:embed="rId8"/>
                </a:ext>
              </a:extLst>
            </a:blip>
            <a:stretch>
              <a:fillRect/>
            </a:stretch>
          </a:blipFill>
          <a:ln cap="sq">
            <a:noFill/>
            <a:prstDash val="solid"/>
            <a:miter/>
          </a:ln>
        </p:spPr>
        <p:txBody>
          <a:bodyPr/>
          <a:lstStyle/>
          <a:p>
            <a:pPr defTabSz="609630"/>
            <a:endParaRPr lang="en-US" sz="1200">
              <a:solidFill>
                <a:prstClr val="black"/>
              </a:solidFill>
              <a:latin typeface="Calibri"/>
            </a:endParaRPr>
          </a:p>
        </p:txBody>
      </p:sp>
      <p:sp>
        <p:nvSpPr>
          <p:cNvPr id="14" name="TextBox 14"/>
          <p:cNvSpPr txBox="1"/>
          <p:nvPr/>
        </p:nvSpPr>
        <p:spPr>
          <a:xfrm>
            <a:off x="4621190" y="1484951"/>
            <a:ext cx="4047130" cy="910057"/>
          </a:xfrm>
          <a:prstGeom prst="rect">
            <a:avLst/>
          </a:prstGeom>
        </p:spPr>
        <p:txBody>
          <a:bodyPr lIns="0" tIns="0" rIns="0" bIns="0" rtlCol="0" anchor="t">
            <a:spAutoFit/>
          </a:bodyPr>
          <a:lstStyle/>
          <a:p>
            <a:pPr marL="283338" lvl="1" indent="-141669" defTabSz="609630">
              <a:lnSpc>
                <a:spcPts val="1837"/>
              </a:lnSpc>
              <a:buFont typeface="Arial"/>
              <a:buChar char="•"/>
            </a:pPr>
            <a:r>
              <a:rPr lang="en-US" sz="1312" b="1">
                <a:solidFill>
                  <a:srgbClr val="FFFFFF"/>
                </a:solidFill>
                <a:latin typeface="Poppins Bold"/>
                <a:ea typeface="Poppins Bold"/>
                <a:cs typeface="Poppins Bold"/>
                <a:sym typeface="Poppins Bold"/>
              </a:rPr>
              <a:t>During the Covid period, they created a vaccine together with Oxford University.</a:t>
            </a:r>
          </a:p>
          <a:p>
            <a:pPr defTabSz="609630">
              <a:lnSpc>
                <a:spcPts val="1837"/>
              </a:lnSpc>
            </a:pPr>
            <a:endParaRPr lang="en-US" sz="1312" b="1">
              <a:solidFill>
                <a:srgbClr val="FFFFFF"/>
              </a:solidFill>
              <a:latin typeface="Poppins Bold"/>
              <a:ea typeface="Poppins Bold"/>
              <a:cs typeface="Poppins Bold"/>
              <a:sym typeface="Poppins Bold"/>
            </a:endParaRPr>
          </a:p>
          <a:p>
            <a:pPr marL="283338" lvl="1" indent="-141669" defTabSz="609630">
              <a:lnSpc>
                <a:spcPts val="1837"/>
              </a:lnSpc>
              <a:buFont typeface="Arial"/>
              <a:buChar char="•"/>
            </a:pPr>
            <a:r>
              <a:rPr lang="en-US" sz="1312" b="1">
                <a:solidFill>
                  <a:srgbClr val="FFFFFF"/>
                </a:solidFill>
                <a:latin typeface="Poppins Bold"/>
                <a:ea typeface="Poppins Bold"/>
                <a:cs typeface="Poppins Bold"/>
                <a:sym typeface="Poppins Bold"/>
              </a:rPr>
              <a:t>This shows that they really work for people.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8357" y="2240281"/>
            <a:ext cx="6188190" cy="1622321"/>
          </a:xfrm>
        </p:spPr>
        <p:txBody>
          <a:bodyPr vert="horz" lIns="91440" tIns="45720" rIns="91440" bIns="45720" rtlCol="0" anchor="t">
            <a:normAutofit/>
          </a:bodyPr>
          <a:lstStyle/>
          <a:p>
            <a:pPr>
              <a:lnSpc>
                <a:spcPct val="90000"/>
              </a:lnSpc>
            </a:pPr>
            <a:r>
              <a:rPr lang="en-US" sz="3600" dirty="0">
                <a:solidFill>
                  <a:srgbClr val="EBEBEB"/>
                </a:solidFill>
              </a:rPr>
              <a:t>Marketing Challenges AstraZeneca Faces in Relation to Its Core Values</a:t>
            </a:r>
          </a:p>
        </p:txBody>
      </p:sp>
      <p:sp>
        <p:nvSpPr>
          <p:cNvPr id="5" name="TextBox 4">
            <a:extLst>
              <a:ext uri="{FF2B5EF4-FFF2-40B4-BE49-F238E27FC236}">
                <a16:creationId xmlns:a16="http://schemas.microsoft.com/office/drawing/2014/main" id="{81317D30-5E88-29AB-0C9B-42B0F178F17D}"/>
              </a:ext>
            </a:extLst>
          </p:cNvPr>
          <p:cNvSpPr txBox="1"/>
          <p:nvPr/>
        </p:nvSpPr>
        <p:spPr>
          <a:xfrm>
            <a:off x="648930" y="2438400"/>
            <a:ext cx="6188189" cy="3785419"/>
          </a:xfrm>
          <a:prstGeom prst="rect">
            <a:avLst/>
          </a:prstGeom>
        </p:spPr>
        <p:txBody>
          <a:bodyPr vert="horz" lIns="91440" tIns="45720" rIns="91440" bIns="45720" rtlCol="0">
            <a:normAutofit/>
          </a:bodyPr>
          <a:lstStyle/>
          <a:p>
            <a:pPr defTabSz="457200">
              <a:spcBef>
                <a:spcPts val="1000"/>
              </a:spcBef>
              <a:buClr>
                <a:schemeClr val="bg2">
                  <a:lumMod val="40000"/>
                  <a:lumOff val="60000"/>
                </a:schemeClr>
              </a:buClr>
              <a:buSzPct val="80000"/>
              <a:buFont typeface="Wingdings 3" charset="2"/>
              <a:buChar char=""/>
            </a:pPr>
            <a:endParaRPr lang="en-US" dirty="0">
              <a:solidFill>
                <a:srgbClr val="FFFFFF"/>
              </a:solidFill>
              <a:latin typeface="+mj-lt"/>
              <a:ea typeface="+mj-ea"/>
              <a:cs typeface="+mj-cs"/>
            </a:endParaRPr>
          </a:p>
        </p:txBody>
      </p:sp>
      <p:pic>
        <p:nvPicPr>
          <p:cNvPr id="7" name="Picture 6">
            <a:extLst>
              <a:ext uri="{FF2B5EF4-FFF2-40B4-BE49-F238E27FC236}">
                <a16:creationId xmlns:a16="http://schemas.microsoft.com/office/drawing/2014/main" id="{C0A6A588-3337-D169-C587-581569D39CE5}"/>
              </a:ext>
            </a:extLst>
          </p:cNvPr>
          <p:cNvPicPr>
            <a:picLocks noChangeAspect="1"/>
          </p:cNvPicPr>
          <p:nvPr/>
        </p:nvPicPr>
        <p:blipFill>
          <a:blip r:embed="rId3"/>
          <a:srcRect l="18666" r="40625"/>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6195" y="804672"/>
            <a:ext cx="3521359" cy="5248656"/>
          </a:xfrm>
        </p:spPr>
        <p:txBody>
          <a:bodyPr anchor="ctr">
            <a:normAutofit/>
          </a:bodyPr>
          <a:lstStyle/>
          <a:p>
            <a:pPr algn="ctr"/>
            <a:r>
              <a:rPr lang="en-GB"/>
              <a:t>Key values</a:t>
            </a:r>
          </a:p>
        </p:txBody>
      </p:sp>
      <p:sp>
        <p:nvSpPr>
          <p:cNvPr id="31" name="Content Placeholder 2"/>
          <p:cNvSpPr>
            <a:spLocks noGrp="1"/>
          </p:cNvSpPr>
          <p:nvPr>
            <p:ph idx="1"/>
          </p:nvPr>
        </p:nvSpPr>
        <p:spPr>
          <a:xfrm>
            <a:off x="4975861" y="804671"/>
            <a:ext cx="6399930" cy="5248657"/>
          </a:xfrm>
        </p:spPr>
        <p:txBody>
          <a:bodyPr anchor="ctr">
            <a:normAutofit/>
          </a:bodyPr>
          <a:lstStyle/>
          <a:p>
            <a:pPr>
              <a:lnSpc>
                <a:spcPct val="90000"/>
              </a:lnSpc>
            </a:pPr>
            <a:endParaRPr lang="en-GB"/>
          </a:p>
          <a:p>
            <a:pPr marL="0" indent="0">
              <a:lnSpc>
                <a:spcPct val="90000"/>
              </a:lnSpc>
              <a:buNone/>
            </a:pPr>
            <a:r>
              <a:rPr lang="en-GB"/>
              <a:t>The company operates under five key values: </a:t>
            </a:r>
          </a:p>
          <a:p>
            <a:pPr>
              <a:lnSpc>
                <a:spcPct val="90000"/>
              </a:lnSpc>
            </a:pPr>
            <a:r>
              <a:rPr lang="en-GB"/>
              <a:t>Follow the Science, </a:t>
            </a:r>
          </a:p>
          <a:p>
            <a:pPr>
              <a:lnSpc>
                <a:spcPct val="90000"/>
              </a:lnSpc>
            </a:pPr>
            <a:r>
              <a:rPr lang="en-GB"/>
              <a:t>Put Patients First, </a:t>
            </a:r>
          </a:p>
          <a:p>
            <a:pPr>
              <a:lnSpc>
                <a:spcPct val="90000"/>
              </a:lnSpc>
            </a:pPr>
            <a:r>
              <a:rPr lang="en-GB"/>
              <a:t>Play to Win,</a:t>
            </a:r>
          </a:p>
          <a:p>
            <a:pPr>
              <a:lnSpc>
                <a:spcPct val="90000"/>
              </a:lnSpc>
            </a:pPr>
            <a:r>
              <a:rPr lang="en-GB"/>
              <a:t>Do the Right Thing,  </a:t>
            </a:r>
          </a:p>
          <a:p>
            <a:pPr>
              <a:lnSpc>
                <a:spcPct val="90000"/>
              </a:lnSpc>
            </a:pPr>
            <a:r>
              <a:rPr lang="en-GB"/>
              <a:t>Be Entrepreneurial (AstraZeneca Careers, 2022).</a:t>
            </a:r>
          </a:p>
          <a:p>
            <a:pPr marL="0" indent="0">
              <a:lnSpc>
                <a:spcPct val="90000"/>
              </a:lnSpc>
              <a:buNone/>
            </a:pPr>
            <a:endParaRPr lang="en-GB"/>
          </a:p>
          <a:p>
            <a:pPr>
              <a:lnSpc>
                <a:spcPct val="90000"/>
              </a:lnSpc>
            </a:pPr>
            <a:r>
              <a:rPr lang="en-GB"/>
              <a:t>These values shape AstraZeneca marketing ethics, stakeholder trust, and brand reputation.</a:t>
            </a:r>
          </a:p>
          <a:p>
            <a:pPr>
              <a:lnSpc>
                <a:spcPct val="90000"/>
              </a:lnSpc>
            </a:pPr>
            <a:endParaRPr lang="en-GB"/>
          </a:p>
          <a:p>
            <a:pPr>
              <a:lnSpc>
                <a:spcPct val="90000"/>
              </a:lnSpc>
            </a:pPr>
            <a:r>
              <a:rPr lang="en-GB"/>
              <a:t>However, digital transformation, strict regulations, and global competition make maintaining these values increasingly complex.</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6195" y="804672"/>
            <a:ext cx="3521359" cy="5248656"/>
          </a:xfrm>
        </p:spPr>
        <p:txBody>
          <a:bodyPr anchor="ctr">
            <a:normAutofit/>
          </a:bodyPr>
          <a:lstStyle/>
          <a:p>
            <a:pPr algn="ctr"/>
            <a:r>
              <a:t>Following the Science</a:t>
            </a:r>
            <a:endParaRPr lang="en-GB"/>
          </a:p>
        </p:txBody>
      </p:sp>
      <p:sp>
        <p:nvSpPr>
          <p:cNvPr id="3" name="Content Placeholder 2"/>
          <p:cNvSpPr>
            <a:spLocks noGrp="1"/>
          </p:cNvSpPr>
          <p:nvPr>
            <p:ph idx="1"/>
          </p:nvPr>
        </p:nvSpPr>
        <p:spPr>
          <a:xfrm>
            <a:off x="4975861" y="804671"/>
            <a:ext cx="6399930" cy="5248657"/>
          </a:xfrm>
        </p:spPr>
        <p:txBody>
          <a:bodyPr anchor="ctr">
            <a:normAutofit/>
          </a:bodyPr>
          <a:lstStyle/>
          <a:p>
            <a:pPr>
              <a:lnSpc>
                <a:spcPct val="90000"/>
              </a:lnSpc>
            </a:pPr>
            <a:endParaRPr lang="en-GB"/>
          </a:p>
          <a:p>
            <a:pPr>
              <a:lnSpc>
                <a:spcPct val="90000"/>
              </a:lnSpc>
            </a:pPr>
            <a:r>
              <a:rPr dirty="0"/>
              <a:t>AstraZeneca marketing is based on scientific credibility and transparency (AstraZeneca, </a:t>
            </a:r>
            <a:r>
              <a:rPr lang="en-GB" dirty="0"/>
              <a:t>2023</a:t>
            </a:r>
            <a:r>
              <a:rPr dirty="0"/>
              <a:t>).</a:t>
            </a:r>
            <a:endParaRPr lang="en-GB"/>
          </a:p>
          <a:p>
            <a:pPr>
              <a:lnSpc>
                <a:spcPct val="90000"/>
              </a:lnSpc>
            </a:pPr>
            <a:r>
              <a:rPr dirty="0"/>
              <a:t>Digital platforms often demand simplified messaging, which can distort complex medical data and risk misinformation (Marketing Strategy and Marketing Mix of AstraZeneca, 2024).</a:t>
            </a:r>
            <a:endParaRPr lang="en-GB"/>
          </a:p>
          <a:p>
            <a:pPr>
              <a:lnSpc>
                <a:spcPct val="90000"/>
              </a:lnSpc>
            </a:pPr>
            <a:r>
              <a:rPr dirty="0"/>
              <a:t>The company online content </a:t>
            </a:r>
            <a:r>
              <a:rPr dirty="0" err="1"/>
              <a:t>optimisation</a:t>
            </a:r>
            <a:r>
              <a:rPr dirty="0"/>
              <a:t>, such as using website analytics tools like </a:t>
            </a:r>
            <a:r>
              <a:rPr dirty="0" err="1"/>
              <a:t>Mouseflow</a:t>
            </a:r>
            <a:r>
              <a:rPr dirty="0"/>
              <a:t>, improves engagement but risks oversimplifying science (</a:t>
            </a:r>
            <a:r>
              <a:rPr dirty="0" err="1"/>
              <a:t>Mouseflow</a:t>
            </a:r>
            <a:r>
              <a:rPr dirty="0"/>
              <a:t>, 2024).</a:t>
            </a:r>
            <a:endParaRPr lang="en-GB"/>
          </a:p>
          <a:p>
            <a:pPr>
              <a:lnSpc>
                <a:spcPct val="90000"/>
              </a:lnSpc>
            </a:pPr>
            <a:r>
              <a:rPr dirty="0"/>
              <a:t>AstraZeneca must balance accessibility with scientific accuracy to preserve trust and credibility.</a:t>
            </a:r>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6195" y="804672"/>
            <a:ext cx="3521359" cy="5248656"/>
          </a:xfrm>
        </p:spPr>
        <p:txBody>
          <a:bodyPr anchor="ctr">
            <a:normAutofit/>
          </a:bodyPr>
          <a:lstStyle/>
          <a:p>
            <a:pPr algn="ctr"/>
            <a:r>
              <a:t>Putting Patients First</a:t>
            </a:r>
            <a:endParaRPr lang="en-GB"/>
          </a:p>
        </p:txBody>
      </p:sp>
      <p:sp>
        <p:nvSpPr>
          <p:cNvPr id="3" name="Content Placeholder 2"/>
          <p:cNvSpPr>
            <a:spLocks noGrp="1"/>
          </p:cNvSpPr>
          <p:nvPr>
            <p:ph idx="1"/>
          </p:nvPr>
        </p:nvSpPr>
        <p:spPr>
          <a:xfrm>
            <a:off x="4975861" y="804671"/>
            <a:ext cx="6399930" cy="5248657"/>
          </a:xfrm>
        </p:spPr>
        <p:txBody>
          <a:bodyPr anchor="ctr">
            <a:normAutofit/>
          </a:bodyPr>
          <a:lstStyle/>
          <a:p>
            <a:endParaRPr dirty="0"/>
          </a:p>
          <a:p>
            <a:r>
              <a:rPr dirty="0"/>
              <a:t>The value ‘We Put Patients First’ focuses on improving patient wellbeing and access to care (AstraZeneca Careers, </a:t>
            </a:r>
            <a:r>
              <a:rPr lang="en-GB" dirty="0"/>
              <a:t>2022</a:t>
            </a:r>
            <a:r>
              <a:rPr dirty="0"/>
              <a:t>).</a:t>
            </a:r>
          </a:p>
          <a:p>
            <a:r>
              <a:rPr dirty="0"/>
              <a:t>AstraZeneca is </a:t>
            </a:r>
            <a:r>
              <a:rPr dirty="0" err="1"/>
              <a:t>digitising</a:t>
            </a:r>
            <a:r>
              <a:rPr dirty="0"/>
              <a:t> the patient experience using mobile health tools and AI-driven engagement platforms (Deloitte UK, 2024).</a:t>
            </a:r>
          </a:p>
          <a:p>
            <a:r>
              <a:rPr dirty="0"/>
              <a:t>However, privacy laws like GDPR and global digital inequality challenge AstraZeneca’s ability to maintain consistent, ethical patient engagement (Deloitte UK, 2024).</a:t>
            </a:r>
          </a:p>
          <a:p>
            <a:r>
              <a:rPr dirty="0"/>
              <a:t>Patient </a:t>
            </a:r>
            <a:r>
              <a:rPr dirty="0" err="1"/>
              <a:t>welfar</a:t>
            </a:r>
            <a:r>
              <a:rPr lang="en-GB" dirty="0"/>
              <a:t>e </a:t>
            </a:r>
            <a:r>
              <a:rPr dirty="0"/>
              <a:t>not brand reach</a:t>
            </a:r>
            <a:r>
              <a:rPr lang="en-GB" dirty="0"/>
              <a:t> </a:t>
            </a:r>
            <a:r>
              <a:rPr dirty="0"/>
              <a:t>must remain the central focus of all marketing efforts.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6195" y="804672"/>
            <a:ext cx="3521359" cy="5248656"/>
          </a:xfrm>
        </p:spPr>
        <p:txBody>
          <a:bodyPr anchor="ctr">
            <a:normAutofit/>
          </a:bodyPr>
          <a:lstStyle/>
          <a:p>
            <a:pPr algn="ctr"/>
            <a:r>
              <a:rPr lang="en-GB"/>
              <a:t>Playing to Win &amp; Doing the Right Thing</a:t>
            </a:r>
          </a:p>
        </p:txBody>
      </p:sp>
      <p:sp>
        <p:nvSpPr>
          <p:cNvPr id="21" name="Content Placeholder 2"/>
          <p:cNvSpPr>
            <a:spLocks noGrp="1"/>
          </p:cNvSpPr>
          <p:nvPr>
            <p:ph idx="1"/>
          </p:nvPr>
        </p:nvSpPr>
        <p:spPr>
          <a:xfrm>
            <a:off x="4975861" y="804671"/>
            <a:ext cx="6399930" cy="5248657"/>
          </a:xfrm>
        </p:spPr>
        <p:txBody>
          <a:bodyPr anchor="ctr">
            <a:normAutofit/>
          </a:bodyPr>
          <a:lstStyle/>
          <a:p>
            <a:pPr>
              <a:lnSpc>
                <a:spcPct val="90000"/>
              </a:lnSpc>
            </a:pPr>
            <a:endParaRPr lang="en-GB"/>
          </a:p>
          <a:p>
            <a:pPr>
              <a:lnSpc>
                <a:spcPct val="90000"/>
              </a:lnSpc>
            </a:pPr>
            <a:r>
              <a:t>AstraZeneca’s ambition to be a global leader in pharmaceuticals reflects its value ‘We Play to Win.’ However, ambition must align with responsibility (AstraZeneca Careers, </a:t>
            </a:r>
            <a:r>
              <a:rPr lang="en-GB"/>
              <a:t>2022</a:t>
            </a:r>
            <a:r>
              <a:t>).</a:t>
            </a:r>
            <a:endParaRPr lang="en-GB"/>
          </a:p>
          <a:p>
            <a:pPr>
              <a:lnSpc>
                <a:spcPct val="90000"/>
              </a:lnSpc>
            </a:pPr>
            <a:endParaRPr lang="en-GB"/>
          </a:p>
          <a:p>
            <a:pPr>
              <a:lnSpc>
                <a:spcPct val="90000"/>
              </a:lnSpc>
            </a:pPr>
            <a:r>
              <a:t>In 2024, AstraZeneca was </a:t>
            </a:r>
            <a:r>
              <a:rPr err="1"/>
              <a:t>criticised</a:t>
            </a:r>
            <a:r>
              <a:t> by the UK watchdog for marketing breaches and non-compliant promotional practices (</a:t>
            </a:r>
            <a:r>
              <a:rPr err="1"/>
              <a:t>FiercePharma</a:t>
            </a:r>
            <a:r>
              <a:t>, 2024).</a:t>
            </a:r>
            <a:r>
              <a:rPr lang="en-GB"/>
              <a:t> </a:t>
            </a:r>
            <a:r>
              <a:t>This shows how competition can pressure compliance and blur ethical boundaries.</a:t>
            </a:r>
            <a:endParaRPr lang="en-GB"/>
          </a:p>
          <a:p>
            <a:pPr>
              <a:lnSpc>
                <a:spcPct val="90000"/>
              </a:lnSpc>
            </a:pPr>
            <a:endParaRPr lang="en-GB"/>
          </a:p>
          <a:p>
            <a:pPr>
              <a:lnSpc>
                <a:spcPct val="90000"/>
              </a:lnSpc>
            </a:pPr>
            <a:r>
              <a:t>AstraZeneca must balance growth objectives with integrity to ensure sustainable and responsible marketing (FRC, </a:t>
            </a:r>
            <a:r>
              <a:rPr lang="en-GB"/>
              <a:t>2023</a:t>
            </a:r>
            <a:r>
              <a:t>).</a:t>
            </a:r>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6195" y="804672"/>
            <a:ext cx="3521359" cy="5248656"/>
          </a:xfrm>
        </p:spPr>
        <p:txBody>
          <a:bodyPr anchor="ctr">
            <a:normAutofit/>
          </a:bodyPr>
          <a:lstStyle/>
          <a:p>
            <a:pPr algn="ctr"/>
            <a:r>
              <a:rPr lang="en-GB" sz="3300"/>
              <a:t>Being Entrepreneurial</a:t>
            </a:r>
          </a:p>
        </p:txBody>
      </p:sp>
      <p:sp>
        <p:nvSpPr>
          <p:cNvPr id="3" name="Content Placeholder 2"/>
          <p:cNvSpPr>
            <a:spLocks noGrp="1"/>
          </p:cNvSpPr>
          <p:nvPr>
            <p:ph idx="1"/>
          </p:nvPr>
        </p:nvSpPr>
        <p:spPr>
          <a:xfrm>
            <a:off x="4975861" y="804671"/>
            <a:ext cx="6399930" cy="5248657"/>
          </a:xfrm>
        </p:spPr>
        <p:txBody>
          <a:bodyPr anchor="ctr">
            <a:normAutofit/>
          </a:bodyPr>
          <a:lstStyle/>
          <a:p>
            <a:pPr>
              <a:lnSpc>
                <a:spcPct val="90000"/>
              </a:lnSpc>
            </a:pPr>
            <a:endParaRPr lang="en-GB"/>
          </a:p>
          <a:p>
            <a:pPr>
              <a:lnSpc>
                <a:spcPct val="90000"/>
              </a:lnSpc>
            </a:pPr>
            <a:r>
              <a:rPr lang="en-GB"/>
              <a:t>AstraZeneca value ‘We Are Entrepreneurial’ encourages innovation, agility, and creative risk-taking (AstraZeneca Careers, 2022).</a:t>
            </a:r>
          </a:p>
          <a:p>
            <a:pPr>
              <a:lnSpc>
                <a:spcPct val="90000"/>
              </a:lnSpc>
            </a:pPr>
            <a:endParaRPr lang="en-GB"/>
          </a:p>
          <a:p>
            <a:pPr>
              <a:lnSpc>
                <a:spcPct val="90000"/>
              </a:lnSpc>
            </a:pPr>
            <a:r>
              <a:rPr lang="en-GB"/>
              <a:t>The company integrates AI, data analytics, and omnichannel marketing to expand its reach and improve performance. However, decentralized digital initiatives across regions can result in inconsistent messaging and compliance risks (Digital Transformation Strategy Profile, 2024).</a:t>
            </a:r>
          </a:p>
          <a:p>
            <a:pPr marL="0" indent="0">
              <a:lnSpc>
                <a:spcPct val="90000"/>
              </a:lnSpc>
              <a:buNone/>
            </a:pPr>
            <a:endParaRPr lang="en-GB"/>
          </a:p>
          <a:p>
            <a:pPr>
              <a:lnSpc>
                <a:spcPct val="90000"/>
              </a:lnSpc>
            </a:pPr>
            <a:r>
              <a:rPr lang="en-GB"/>
              <a:t>Strong governance and ethical oversight must guide AstraZeneca innovative marketing efforts.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6195" y="804672"/>
            <a:ext cx="3521359" cy="5248656"/>
          </a:xfrm>
        </p:spPr>
        <p:txBody>
          <a:bodyPr anchor="ctr">
            <a:normAutofit/>
          </a:bodyPr>
          <a:lstStyle/>
          <a:p>
            <a:pPr algn="ctr"/>
            <a:r>
              <a:rPr lang="en-GB" sz="2600"/>
              <a:t>Summary &amp; Recommendations</a:t>
            </a:r>
          </a:p>
        </p:txBody>
      </p:sp>
      <p:sp>
        <p:nvSpPr>
          <p:cNvPr id="3" name="Content Placeholder 2"/>
          <p:cNvSpPr>
            <a:spLocks noGrp="1"/>
          </p:cNvSpPr>
          <p:nvPr>
            <p:ph idx="1"/>
          </p:nvPr>
        </p:nvSpPr>
        <p:spPr>
          <a:xfrm>
            <a:off x="4975861" y="804671"/>
            <a:ext cx="6399930" cy="5248657"/>
          </a:xfrm>
        </p:spPr>
        <p:txBody>
          <a:bodyPr anchor="ctr">
            <a:normAutofit/>
          </a:bodyPr>
          <a:lstStyle/>
          <a:p>
            <a:pPr>
              <a:lnSpc>
                <a:spcPct val="90000"/>
              </a:lnSpc>
            </a:pPr>
            <a:endParaRPr lang="en-GB" sz="1700"/>
          </a:p>
          <a:p>
            <a:pPr marL="0" indent="0">
              <a:lnSpc>
                <a:spcPct val="90000"/>
              </a:lnSpc>
              <a:buNone/>
            </a:pPr>
            <a:r>
              <a:rPr lang="en-GB" sz="1700"/>
              <a:t>AstraZeneca faces challenges balancing scientific accuracy, patient privacy, ethical compliance, and innovation.</a:t>
            </a:r>
          </a:p>
          <a:p>
            <a:pPr>
              <a:lnSpc>
                <a:spcPct val="90000"/>
              </a:lnSpc>
            </a:pPr>
            <a:endParaRPr lang="en-GB" sz="1700"/>
          </a:p>
          <a:p>
            <a:pPr marL="0" indent="0">
              <a:lnSpc>
                <a:spcPct val="90000"/>
              </a:lnSpc>
              <a:buNone/>
            </a:pPr>
            <a:r>
              <a:rPr lang="en-GB" sz="1700"/>
              <a:t> </a:t>
            </a:r>
            <a:r>
              <a:rPr lang="en-GB" sz="1700" b="1"/>
              <a:t>To address these challenges, the company should:</a:t>
            </a:r>
          </a:p>
          <a:p>
            <a:pPr>
              <a:lnSpc>
                <a:spcPct val="90000"/>
              </a:lnSpc>
            </a:pPr>
            <a:r>
              <a:rPr lang="en-GB" sz="1700"/>
              <a:t>Strengthen compliance systems in digital marketing (FRC, 2023).</a:t>
            </a:r>
          </a:p>
          <a:p>
            <a:pPr>
              <a:lnSpc>
                <a:spcPct val="90000"/>
              </a:lnSpc>
            </a:pPr>
            <a:r>
              <a:rPr lang="en-GB" sz="1700"/>
              <a:t>Ensure inclusive communication that supports digital accessibility (Deloitte UK, 2024).</a:t>
            </a:r>
          </a:p>
          <a:p>
            <a:pPr>
              <a:lnSpc>
                <a:spcPct val="90000"/>
              </a:lnSpc>
            </a:pPr>
            <a:r>
              <a:rPr lang="en-GB" sz="1700"/>
              <a:t>- Integrate ethical training across marketing and medical teams.</a:t>
            </a:r>
          </a:p>
          <a:p>
            <a:pPr>
              <a:lnSpc>
                <a:spcPct val="90000"/>
              </a:lnSpc>
            </a:pPr>
            <a:r>
              <a:rPr lang="en-GB" sz="1700"/>
              <a:t>- Align innovative strategies with the company’s core ethical standards (AstraZeneca, 2023).</a:t>
            </a:r>
          </a:p>
          <a:p>
            <a:pPr marL="0" indent="0">
              <a:lnSpc>
                <a:spcPct val="90000"/>
              </a:lnSpc>
              <a:buNone/>
            </a:pPr>
            <a:endParaRPr lang="en-GB" sz="1700"/>
          </a:p>
          <a:p>
            <a:pPr marL="0" indent="0">
              <a:lnSpc>
                <a:spcPct val="90000"/>
              </a:lnSpc>
              <a:buNone/>
            </a:pPr>
            <a:r>
              <a:rPr lang="en-GB" sz="1700"/>
              <a:t> These actions can reinforce AstraZeneca’s commitment to ethical, science led marketing.</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30" y="629266"/>
            <a:ext cx="6188190" cy="1622321"/>
          </a:xfrm>
        </p:spPr>
        <p:txBody>
          <a:bodyPr>
            <a:normAutofit/>
          </a:bodyPr>
          <a:lstStyle/>
          <a:p>
            <a:r>
              <a:rPr lang="en-GB">
                <a:solidFill>
                  <a:srgbClr val="EBEBEB"/>
                </a:solidFill>
              </a:rPr>
              <a:t>Conclusion</a:t>
            </a:r>
          </a:p>
        </p:txBody>
      </p:sp>
      <p:sp>
        <p:nvSpPr>
          <p:cNvPr id="38" name="Content Placeholder 2"/>
          <p:cNvSpPr>
            <a:spLocks noGrp="1"/>
          </p:cNvSpPr>
          <p:nvPr>
            <p:ph idx="1"/>
          </p:nvPr>
        </p:nvSpPr>
        <p:spPr>
          <a:xfrm>
            <a:off x="648930" y="2438400"/>
            <a:ext cx="6188189" cy="3785419"/>
          </a:xfrm>
        </p:spPr>
        <p:txBody>
          <a:bodyPr>
            <a:normAutofit/>
          </a:bodyPr>
          <a:lstStyle/>
          <a:p>
            <a:pPr>
              <a:lnSpc>
                <a:spcPct val="90000"/>
              </a:lnSpc>
            </a:pPr>
            <a:endParaRPr lang="en-GB" sz="1700">
              <a:solidFill>
                <a:srgbClr val="FFFFFF"/>
              </a:solidFill>
            </a:endParaRPr>
          </a:p>
          <a:p>
            <a:pPr>
              <a:lnSpc>
                <a:spcPct val="90000"/>
              </a:lnSpc>
            </a:pPr>
            <a:r>
              <a:rPr lang="en-GB" sz="1700">
                <a:solidFill>
                  <a:srgbClr val="FFFFFF"/>
                </a:solidFill>
              </a:rPr>
              <a:t>AstraZeneca core values serve as its ethical compass, guiding decisions across global marketing operations (AstraZeneca Careers, 2023).</a:t>
            </a:r>
          </a:p>
          <a:p>
            <a:pPr>
              <a:lnSpc>
                <a:spcPct val="90000"/>
              </a:lnSpc>
            </a:pPr>
            <a:endParaRPr lang="en-GB" sz="1700">
              <a:solidFill>
                <a:srgbClr val="FFFFFF"/>
              </a:solidFill>
            </a:endParaRPr>
          </a:p>
          <a:p>
            <a:pPr>
              <a:lnSpc>
                <a:spcPct val="90000"/>
              </a:lnSpc>
            </a:pPr>
            <a:r>
              <a:rPr lang="en-GB" sz="1700">
                <a:solidFill>
                  <a:srgbClr val="FFFFFF"/>
                </a:solidFill>
              </a:rPr>
              <a:t>The company’s ability to maintain scientific integrity, patient focus, and transparency will determine its long-term credibility and success (Deloitte UK, 2024).</a:t>
            </a:r>
          </a:p>
          <a:p>
            <a:pPr>
              <a:lnSpc>
                <a:spcPct val="90000"/>
              </a:lnSpc>
            </a:pPr>
            <a:r>
              <a:rPr lang="en-GB" sz="1700">
                <a:solidFill>
                  <a:srgbClr val="FFFFFF"/>
                </a:solidFill>
              </a:rPr>
              <a:t>By aligning innovation with accountability, AstraZeneca can continue leading responsibly within the pharmaceutical industry (Digital Transformation Strategy Profile, 2024).</a:t>
            </a:r>
          </a:p>
          <a:p>
            <a:pPr marL="0" indent="0">
              <a:lnSpc>
                <a:spcPct val="90000"/>
              </a:lnSpc>
              <a:buNone/>
            </a:pPr>
            <a:endParaRPr lang="en-GB" sz="1700">
              <a:solidFill>
                <a:srgbClr val="FFFFFF"/>
              </a:solidFill>
            </a:endParaRPr>
          </a:p>
        </p:txBody>
      </p:sp>
      <p:pic>
        <p:nvPicPr>
          <p:cNvPr id="40" name="Picture 39">
            <a:extLst>
              <a:ext uri="{FF2B5EF4-FFF2-40B4-BE49-F238E27FC236}">
                <a16:creationId xmlns:a16="http://schemas.microsoft.com/office/drawing/2014/main" id="{9E1D23E3-4A3F-63D6-DBCE-F73B8A6F50A4}"/>
              </a:ext>
            </a:extLst>
          </p:cNvPr>
          <p:cNvPicPr>
            <a:picLocks noChangeAspect="1"/>
          </p:cNvPicPr>
          <p:nvPr/>
        </p:nvPicPr>
        <p:blipFill>
          <a:blip r:embed="rId3"/>
          <a:srcRect l="5113" r="54178"/>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1472D-E2AB-79D7-27C0-AF3BB5DC544E}"/>
              </a:ext>
            </a:extLst>
          </p:cNvPr>
          <p:cNvSpPr>
            <a:spLocks noGrp="1"/>
          </p:cNvSpPr>
          <p:nvPr>
            <p:ph type="title"/>
          </p:nvPr>
        </p:nvSpPr>
        <p:spPr>
          <a:xfrm>
            <a:off x="806195" y="804672"/>
            <a:ext cx="3521359" cy="5248656"/>
          </a:xfrm>
        </p:spPr>
        <p:txBody>
          <a:bodyPr anchor="ctr">
            <a:normAutofit/>
          </a:bodyPr>
          <a:lstStyle/>
          <a:p>
            <a:pPr algn="ctr"/>
            <a:r>
              <a:rPr lang="en-US" dirty="0"/>
              <a:t>References</a:t>
            </a:r>
            <a:endParaRPr lang="en-US"/>
          </a:p>
        </p:txBody>
      </p:sp>
      <p:sp>
        <p:nvSpPr>
          <p:cNvPr id="3" name="Content Placeholder 2">
            <a:extLst>
              <a:ext uri="{FF2B5EF4-FFF2-40B4-BE49-F238E27FC236}">
                <a16:creationId xmlns:a16="http://schemas.microsoft.com/office/drawing/2014/main" id="{429696CA-8887-E259-DAAA-35C5CC4EA893}"/>
              </a:ext>
            </a:extLst>
          </p:cNvPr>
          <p:cNvSpPr>
            <a:spLocks noGrp="1"/>
          </p:cNvSpPr>
          <p:nvPr>
            <p:ph idx="1"/>
          </p:nvPr>
        </p:nvSpPr>
        <p:spPr>
          <a:xfrm>
            <a:off x="4975861" y="804671"/>
            <a:ext cx="6399930" cy="5248657"/>
          </a:xfrm>
        </p:spPr>
        <p:txBody>
          <a:bodyPr anchor="ctr">
            <a:normAutofit/>
          </a:bodyPr>
          <a:lstStyle/>
          <a:p>
            <a:pPr>
              <a:lnSpc>
                <a:spcPct val="90000"/>
              </a:lnSpc>
            </a:pPr>
            <a:r>
              <a:rPr lang="en-GB" sz="1700"/>
              <a:t>AstraZeneca (2023) About Our Company. https://</a:t>
            </a:r>
            <a:r>
              <a:rPr lang="en-GB" sz="1700" err="1"/>
              <a:t>www.astrazeneca.com</a:t>
            </a:r>
            <a:endParaRPr lang="en-GB" sz="1700"/>
          </a:p>
          <a:p>
            <a:pPr>
              <a:lnSpc>
                <a:spcPct val="90000"/>
              </a:lnSpc>
            </a:pPr>
            <a:r>
              <a:rPr lang="en-GB" sz="1700"/>
              <a:t>AstraZeneca Careers (n.d.) Values and Behaviours. https://</a:t>
            </a:r>
            <a:r>
              <a:rPr lang="en-GB" sz="1700" err="1"/>
              <a:t>careers.astrazeneca.com</a:t>
            </a:r>
            <a:r>
              <a:rPr lang="en-GB" sz="1700"/>
              <a:t>/values-behaviours</a:t>
            </a:r>
          </a:p>
          <a:p>
            <a:pPr>
              <a:lnSpc>
                <a:spcPct val="90000"/>
              </a:lnSpc>
            </a:pPr>
            <a:r>
              <a:rPr lang="en-GB" sz="1700"/>
              <a:t>Marketing Strategy and Marketing Mix of AstraZeneca (2024) The Brand Hopper. https://</a:t>
            </a:r>
            <a:r>
              <a:rPr lang="en-GB" sz="1700" err="1"/>
              <a:t>thebrandhopper.com</a:t>
            </a:r>
            <a:endParaRPr lang="en-GB" sz="1700"/>
          </a:p>
          <a:p>
            <a:pPr>
              <a:lnSpc>
                <a:spcPct val="90000"/>
              </a:lnSpc>
            </a:pPr>
            <a:r>
              <a:rPr lang="en-GB" sz="1700" err="1"/>
              <a:t>Mouseflow</a:t>
            </a:r>
            <a:r>
              <a:rPr lang="en-GB" sz="1700"/>
              <a:t> (2024) How AstraZeneca uses </a:t>
            </a:r>
            <a:r>
              <a:rPr lang="en-GB" sz="1700" err="1"/>
              <a:t>Mouseflow</a:t>
            </a:r>
            <a:r>
              <a:rPr lang="en-GB" sz="1700"/>
              <a:t> to enhance website engagement. https://</a:t>
            </a:r>
            <a:r>
              <a:rPr lang="en-GB" sz="1700" err="1"/>
              <a:t>mouseflow.com</a:t>
            </a:r>
            <a:endParaRPr lang="en-GB" sz="1700"/>
          </a:p>
          <a:p>
            <a:pPr>
              <a:lnSpc>
                <a:spcPct val="90000"/>
              </a:lnSpc>
            </a:pPr>
            <a:r>
              <a:rPr lang="en-GB" sz="1700"/>
              <a:t>Deloitte UK (2024) AstraZeneca is digitising the patient experience. https://</a:t>
            </a:r>
            <a:r>
              <a:rPr lang="en-GB" sz="1700" err="1"/>
              <a:t>www.deloitte.com</a:t>
            </a:r>
            <a:r>
              <a:rPr lang="en-GB" sz="1700"/>
              <a:t>/</a:t>
            </a:r>
            <a:r>
              <a:rPr lang="en-GB" sz="1700" err="1"/>
              <a:t>uk</a:t>
            </a:r>
            <a:endParaRPr lang="en-GB" sz="1700"/>
          </a:p>
          <a:p>
            <a:pPr>
              <a:lnSpc>
                <a:spcPct val="90000"/>
              </a:lnSpc>
            </a:pPr>
            <a:r>
              <a:rPr lang="en-GB" sz="1700" err="1"/>
              <a:t>FiercePharma</a:t>
            </a:r>
            <a:r>
              <a:rPr lang="en-GB" sz="1700"/>
              <a:t> (2024) UK watchdog slams AstraZeneca for marketing breaches. https://</a:t>
            </a:r>
            <a:r>
              <a:rPr lang="en-GB" sz="1700" err="1"/>
              <a:t>www.fiercepharma.com</a:t>
            </a:r>
            <a:endParaRPr lang="en-GB" sz="1700"/>
          </a:p>
          <a:p>
            <a:pPr>
              <a:lnSpc>
                <a:spcPct val="90000"/>
              </a:lnSpc>
            </a:pPr>
            <a:r>
              <a:rPr lang="en-GB" sz="1700"/>
              <a:t>Digital Transformation Strategy Profile (2024) Research &amp; Markets / GlobeNewswire. https://</a:t>
            </a:r>
            <a:r>
              <a:rPr lang="en-GB" sz="1700" err="1"/>
              <a:t>www.globenewswire.com</a:t>
            </a:r>
            <a:endParaRPr lang="en-GB" sz="1700"/>
          </a:p>
          <a:p>
            <a:pPr>
              <a:lnSpc>
                <a:spcPct val="90000"/>
              </a:lnSpc>
            </a:pPr>
            <a:r>
              <a:rPr lang="en-GB" sz="1700"/>
              <a:t>FRC (2023) AstraZeneca – Aligning ethical culture with ESG. https://</a:t>
            </a:r>
            <a:r>
              <a:rPr lang="en-GB" sz="1700" err="1"/>
              <a:t>www.frc.org.uk</a:t>
            </a:r>
            <a:endParaRPr lang="en-GB" sz="1700"/>
          </a:p>
          <a:p>
            <a:pPr>
              <a:lnSpc>
                <a:spcPct val="90000"/>
              </a:lnSpc>
            </a:pPr>
            <a:endParaRPr lang="en-US" sz="1700"/>
          </a:p>
        </p:txBody>
      </p:sp>
    </p:spTree>
    <p:extLst>
      <p:ext uri="{BB962C8B-B14F-4D97-AF65-F5344CB8AC3E}">
        <p14:creationId xmlns:p14="http://schemas.microsoft.com/office/powerpoint/2010/main" val="24613212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C120C-8174-7018-D0E5-DD70F295C787}"/>
              </a:ext>
            </a:extLst>
          </p:cNvPr>
          <p:cNvSpPr>
            <a:spLocks noGrp="1"/>
          </p:cNvSpPr>
          <p:nvPr>
            <p:ph type="title"/>
          </p:nvPr>
        </p:nvSpPr>
        <p:spPr>
          <a:xfrm>
            <a:off x="806195" y="804672"/>
            <a:ext cx="3521359" cy="5248656"/>
          </a:xfrm>
        </p:spPr>
        <p:txBody>
          <a:bodyPr anchor="ctr">
            <a:normAutofit/>
          </a:bodyPr>
          <a:lstStyle/>
          <a:p>
            <a:pPr algn="ctr"/>
            <a:r>
              <a:rPr lang="en-US" dirty="0"/>
              <a:t>References</a:t>
            </a:r>
            <a:endParaRPr lang="en-US"/>
          </a:p>
        </p:txBody>
      </p:sp>
      <p:sp>
        <p:nvSpPr>
          <p:cNvPr id="3" name="Content Placeholder 2">
            <a:extLst>
              <a:ext uri="{FF2B5EF4-FFF2-40B4-BE49-F238E27FC236}">
                <a16:creationId xmlns:a16="http://schemas.microsoft.com/office/drawing/2014/main" id="{0B168D5D-B01C-3CEB-7DE1-1C4E1E1C7015}"/>
              </a:ext>
            </a:extLst>
          </p:cNvPr>
          <p:cNvSpPr>
            <a:spLocks noGrp="1"/>
          </p:cNvSpPr>
          <p:nvPr>
            <p:ph idx="1"/>
          </p:nvPr>
        </p:nvSpPr>
        <p:spPr>
          <a:xfrm>
            <a:off x="4975861" y="804671"/>
            <a:ext cx="6399930" cy="5248657"/>
          </a:xfrm>
        </p:spPr>
        <p:txBody>
          <a:bodyPr anchor="ctr">
            <a:normAutofit/>
          </a:bodyPr>
          <a:lstStyle/>
          <a:p>
            <a:r>
              <a:rPr lang="en-US" dirty="0"/>
              <a:t>Kotler &amp; Keller (2016) Marketing Management. Pearson.</a:t>
            </a:r>
          </a:p>
          <a:p>
            <a:r>
              <a:rPr lang="en-US" dirty="0"/>
              <a:t> Fahy &amp; Jobber (2022) Foundations of Marketing. McGraw-Hill.</a:t>
            </a:r>
          </a:p>
          <a:p>
            <a:r>
              <a:rPr lang="en-US" dirty="0"/>
              <a:t> Johnson et al. (2022) Exploring Strategy. Pearson.</a:t>
            </a:r>
          </a:p>
          <a:p>
            <a:r>
              <a:rPr lang="en-US" dirty="0"/>
              <a:t> Lewin (1947) Human Relations, 1(1).</a:t>
            </a:r>
          </a:p>
          <a:p>
            <a:r>
              <a:rPr lang="en-US" dirty="0"/>
              <a:t> Accenture (2025) Change Reinvented Report.</a:t>
            </a:r>
          </a:p>
          <a:p>
            <a:r>
              <a:rPr lang="en-US" dirty="0"/>
              <a:t> McKinsey (2025) Customer Insight Report.</a:t>
            </a:r>
          </a:p>
          <a:p>
            <a:r>
              <a:rPr lang="en-US" dirty="0"/>
              <a:t> CIM (2025) Marketing in a Changing World.</a:t>
            </a:r>
          </a:p>
          <a:p>
            <a:r>
              <a:rPr lang="en-US" dirty="0"/>
              <a:t> Gartner (2025) Al Trends Report.</a:t>
            </a:r>
          </a:p>
          <a:p>
            <a:r>
              <a:rPr lang="en-US" dirty="0"/>
              <a:t> BBC News (2025) IMF Global Growth Article.</a:t>
            </a:r>
          </a:p>
          <a:p>
            <a:r>
              <a:rPr lang="en-US" dirty="0"/>
              <a:t> The Economist (2024) Pharma Innovation.</a:t>
            </a:r>
          </a:p>
          <a:p>
            <a:endParaRPr lang="en-US" dirty="0"/>
          </a:p>
        </p:txBody>
      </p:sp>
    </p:spTree>
    <p:extLst>
      <p:ext uri="{BB962C8B-B14F-4D97-AF65-F5344CB8AC3E}">
        <p14:creationId xmlns:p14="http://schemas.microsoft.com/office/powerpoint/2010/main" val="30049004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C09F9-12B2-8CBB-B4CE-DBDC2BB39AE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D84B1A0-AE27-D19E-B507-C4EC7988602B}"/>
              </a:ext>
            </a:extLst>
          </p:cNvPr>
          <p:cNvSpPr>
            <a:spLocks noGrp="1"/>
          </p:cNvSpPr>
          <p:nvPr>
            <p:ph idx="1"/>
          </p:nvPr>
        </p:nvSpPr>
        <p:spPr/>
        <p:txBody>
          <a:bodyPr/>
          <a:lstStyle/>
          <a:p>
            <a:r>
              <a:rPr lang="pt-BR" dirty="0">
                <a:solidFill>
                  <a:srgbClr val="00B050"/>
                </a:solidFill>
                <a:hlinkClick r:id="rId2"/>
              </a:rPr>
              <a:t>https://www.astrazeneca.com</a:t>
            </a:r>
            <a:endParaRPr lang="pt-BR" dirty="0">
              <a:solidFill>
                <a:srgbClr val="00B050"/>
              </a:solidFill>
            </a:endParaRPr>
          </a:p>
          <a:p>
            <a:endParaRPr lang="pt-BR" dirty="0">
              <a:solidFill>
                <a:srgbClr val="00B050"/>
              </a:solidFill>
            </a:endParaRPr>
          </a:p>
          <a:p>
            <a:r>
              <a:rPr lang="pt-BR" dirty="0">
                <a:solidFill>
                  <a:srgbClr val="00B050"/>
                </a:solidFill>
              </a:rPr>
              <a:t>‌https://</a:t>
            </a:r>
            <a:r>
              <a:rPr lang="pt-BR" dirty="0" err="1">
                <a:solidFill>
                  <a:srgbClr val="00B050"/>
                </a:solidFill>
              </a:rPr>
              <a:t>thebrandhopper.com</a:t>
            </a:r>
            <a:endParaRPr lang="pt-BR" dirty="0">
              <a:solidFill>
                <a:srgbClr val="00B050"/>
              </a:solidFill>
            </a:endParaRPr>
          </a:p>
          <a:p>
            <a:endParaRPr lang="pt-BR" dirty="0">
              <a:solidFill>
                <a:srgbClr val="00B050"/>
              </a:solidFill>
            </a:endParaRPr>
          </a:p>
          <a:p>
            <a:r>
              <a:rPr lang="pt-BR" dirty="0">
                <a:solidFill>
                  <a:srgbClr val="00B050"/>
                </a:solidFill>
                <a:hlinkClick r:id="rId3"/>
              </a:rPr>
              <a:t>https://deloitte.com/uk</a:t>
            </a:r>
            <a:endParaRPr lang="pt-BR" dirty="0">
              <a:solidFill>
                <a:srgbClr val="00B050"/>
              </a:solidFill>
            </a:endParaRPr>
          </a:p>
          <a:p>
            <a:endParaRPr lang="pt-BR" dirty="0">
              <a:solidFill>
                <a:srgbClr val="00B050"/>
              </a:solidFill>
            </a:endParaRPr>
          </a:p>
          <a:p>
            <a:r>
              <a:rPr lang="pt-BR" dirty="0">
                <a:solidFill>
                  <a:schemeClr val="tx1">
                    <a:lumMod val="95000"/>
                    <a:lumOff val="5000"/>
                  </a:schemeClr>
                </a:solidFill>
                <a:hlinkClick r:id="rId4"/>
              </a:rPr>
              <a:t>https://frc.org.uk</a:t>
            </a:r>
            <a:endParaRPr lang="pt-BR" dirty="0">
              <a:solidFill>
                <a:schemeClr val="tx1">
                  <a:lumMod val="95000"/>
                  <a:lumOff val="5000"/>
                </a:schemeClr>
              </a:solidFill>
            </a:endParaRPr>
          </a:p>
          <a:p>
            <a:endParaRPr lang="en-US" dirty="0"/>
          </a:p>
        </p:txBody>
      </p:sp>
    </p:spTree>
    <p:extLst>
      <p:ext uri="{BB962C8B-B14F-4D97-AF65-F5344CB8AC3E}">
        <p14:creationId xmlns:p14="http://schemas.microsoft.com/office/powerpoint/2010/main" val="329909725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126</TotalTime>
  <Words>2339</Words>
  <Application>Microsoft Macintosh PowerPoint</Application>
  <PresentationFormat>Widescreen</PresentationFormat>
  <Paragraphs>239</Paragraphs>
  <Slides>27</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27</vt:i4>
      </vt:variant>
    </vt:vector>
  </HeadingPairs>
  <TitlesOfParts>
    <vt:vector size="37" baseType="lpstr">
      <vt:lpstr>Agrandir Bold</vt:lpstr>
      <vt:lpstr>Arial</vt:lpstr>
      <vt:lpstr>Calibri</vt:lpstr>
      <vt:lpstr>Canva Sans Bold</vt:lpstr>
      <vt:lpstr>Century Gothic</vt:lpstr>
      <vt:lpstr>Poppins</vt:lpstr>
      <vt:lpstr>Poppins Bold</vt:lpstr>
      <vt:lpstr>Wingdings 3</vt:lpstr>
      <vt:lpstr>1_Office Theme</vt:lpstr>
      <vt:lpstr>Ion</vt:lpstr>
      <vt:lpstr>Planning for Marketing Drivers of Change </vt:lpstr>
      <vt:lpstr>List of participants</vt:lpstr>
      <vt:lpstr> Introduction </vt:lpstr>
      <vt:lpstr>PowerPoint Presentation</vt:lpstr>
      <vt:lpstr>Introduction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Marketing Challenges AstraZeneca Faces in Relation to Its Core Values</vt:lpstr>
      <vt:lpstr>Key values</vt:lpstr>
      <vt:lpstr>Following the Science</vt:lpstr>
      <vt:lpstr>Putting Patients First</vt:lpstr>
      <vt:lpstr>Playing to Win &amp; Doing the Right Thing</vt:lpstr>
      <vt:lpstr>Being Entrepreneurial</vt:lpstr>
      <vt:lpstr>Summary &amp; Recommendations</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Bartosz Malinowski (2005342)</dc:creator>
  <cp:lastModifiedBy>Bartosz Malinowski (2005342)</cp:lastModifiedBy>
  <cp:revision>6</cp:revision>
  <dcterms:created xsi:type="dcterms:W3CDTF">2025-11-09T14:16:29Z</dcterms:created>
  <dcterms:modified xsi:type="dcterms:W3CDTF">2025-11-09T16:22:39Z</dcterms:modified>
</cp:coreProperties>
</file>