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0" d="100"/>
          <a:sy n="80" d="100"/>
        </p:scale>
        <p:origin x="75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200" b="0" i="0" u="none" strike="noStrike">
                <a:solidFill>
                  <a:srgbClr val="231B17"/>
                </a:solidFill>
                <a:latin typeface="Calibri"/>
              </a:defRPr>
            </a:pPr>
            <a:r>
              <a:rPr lang="en-GB" sz="1200" b="0" i="0" u="none" strike="noStrike">
                <a:solidFill>
                  <a:srgbClr val="231B17"/>
                </a:solidFill>
                <a:latin typeface="Calibri"/>
              </a:rPr>
              <a:t>Total Revenue ($ billion)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 ($bn)</c:v>
                </c:pt>
              </c:strCache>
            </c:strRef>
          </c:tx>
          <c:spPr>
            <a:solidFill>
              <a:srgbClr val="DA291C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 b="0" i="0" u="none" strike="noStrike">
                    <a:solidFill>
                      <a:srgbClr val="231B17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2023</c:v>
                </c:pt>
                <c:pt idx="1">
                  <c:v>2024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25.494</c:v>
                </c:pt>
                <c:pt idx="1">
                  <c:v>25.92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E4C-4544-B3C8-1F1E931A41D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B5F58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EADCD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B5F58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/>
        </a:solidFill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200" b="0" i="0" u="none" strike="noStrike">
                <a:solidFill>
                  <a:srgbClr val="231B17"/>
                </a:solidFill>
                <a:latin typeface="Calibri"/>
              </a:defRPr>
            </a:pPr>
            <a:r>
              <a:rPr lang="en-GB" sz="1200" b="0" i="0" u="none" strike="noStrike">
                <a:solidFill>
                  <a:srgbClr val="231B17"/>
                </a:solidFill>
                <a:latin typeface="Calibri"/>
              </a:rPr>
              <a:t>Systemwide Restaurants (43,477 total)</a:t>
            </a:r>
          </a:p>
        </c:rich>
      </c:tx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Restaurants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DA291C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AE1C-4CEC-8839-41FD9BE7526C}"/>
              </c:ext>
            </c:extLst>
          </c:dPt>
          <c:dPt>
            <c:idx val="1"/>
            <c:bubble3D val="0"/>
            <c:spPr>
              <a:solidFill>
                <a:srgbClr val="2B211C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AE1C-4CEC-8839-41FD9BE7526C}"/>
              </c:ext>
            </c:extLst>
          </c:dPt>
          <c:dLbls>
            <c:dLbl>
              <c:idx val="0"/>
              <c:numFmt formatCode="#,##0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E1C-4CEC-8839-41FD9BE7526C}"/>
                </c:ext>
              </c:extLst>
            </c:dLbl>
            <c:dLbl>
              <c:idx val="1"/>
              <c:numFmt formatCode="#,##0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E1C-4CEC-8839-41FD9BE7526C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Franchised</c:v>
                </c:pt>
                <c:pt idx="1">
                  <c:v>Company-operated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41432</c:v>
                </c:pt>
                <c:pt idx="1">
                  <c:v>2045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E1C-4CEC-8839-41FD9BE752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txPr>
        <a:bodyPr/>
        <a:lstStyle/>
        <a:p>
          <a:pPr>
            <a:defRPr sz="1000">
              <a:solidFill>
                <a:srgbClr val="231B17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3651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A29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-2011680"/>
            <a:ext cx="5943600" cy="5943600"/>
          </a:xfrm>
          <a:prstGeom prst="ellipse">
            <a:avLst/>
          </a:prstGeom>
          <a:solidFill>
            <a:srgbClr val="A8201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2377440" y="4297680"/>
            <a:ext cx="4754880" cy="4754880"/>
          </a:xfrm>
          <a:prstGeom prst="ellipse">
            <a:avLst/>
          </a:prstGeom>
          <a:solidFill>
            <a:srgbClr val="A8201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22960" y="502920"/>
            <a:ext cx="777240" cy="777240"/>
          </a:xfrm>
          <a:prstGeom prst="ellipse">
            <a:avLst/>
          </a:prstGeom>
          <a:solidFill>
            <a:srgbClr val="FFFFFF"/>
          </a:solidFill>
          <a:ln w="64770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479603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91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3910" dirty="0"/>
          </a:p>
        </p:txBody>
      </p:sp>
      <p:sp>
        <p:nvSpPr>
          <p:cNvPr id="6" name="Text 4"/>
          <p:cNvSpPr/>
          <p:nvPr/>
        </p:nvSpPr>
        <p:spPr>
          <a:xfrm>
            <a:off x="822960" y="141732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C9C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 (HONS) BUSINESS MANAGEMENT   |   ENTREPRENEURSHIP LCBB5013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77240" y="1965960"/>
            <a:ext cx="10515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McDonald's Corporation</a:t>
            </a:r>
            <a:endParaRPr lang="en-US" sz="4600" dirty="0"/>
          </a:p>
        </p:txBody>
      </p:sp>
      <p:sp>
        <p:nvSpPr>
          <p:cNvPr id="8" name="Text 6"/>
          <p:cNvSpPr/>
          <p:nvPr/>
        </p:nvSpPr>
        <p:spPr>
          <a:xfrm>
            <a:off x="822960" y="2971800"/>
            <a:ext cx="9875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F6DE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 Presentation — Idea, Market Position, Marketing Mix and Financial Planning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822960" y="3977640"/>
            <a:ext cx="2926080" cy="0"/>
          </a:xfrm>
          <a:prstGeom prst="line">
            <a:avLst/>
          </a:prstGeom>
          <a:noFill/>
          <a:ln w="25400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22960" y="4251960"/>
            <a:ext cx="96012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400"/>
              </a:lnSpc>
              <a:buNone/>
            </a:pPr>
            <a:r>
              <a:rPr lang="en-US" sz="1400" b="1" dirty="0">
                <a:solidFill>
                  <a:srgbClr val="F2C9C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Submitted by: 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Ateeq Rehman
</a:t>
            </a:r>
            <a:r>
              <a:rPr lang="en-US" sz="1400" b="1" dirty="0">
                <a:solidFill>
                  <a:srgbClr val="F2C9C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Aso Abdullah
</a:t>
            </a:r>
            <a:r>
              <a:rPr lang="en-US" sz="1400" b="1" dirty="0">
                <a:solidFill>
                  <a:srgbClr val="F2C9C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Campus: 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 Birmingham, Quay Place  •  Academic Year 2025–2026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22960" y="59893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D8949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 •  BUSINESS PLAN PRESENTATION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Presentation Covers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874520"/>
            <a:ext cx="2606040" cy="3566160"/>
          </a:xfrm>
          <a:prstGeom prst="roundRect">
            <a:avLst>
              <a:gd name="adj" fmla="val 3509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101600" dist="38100" dir="5400000" algn="bl" rotWithShape="0">
              <a:srgbClr val="3A2426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31520" y="2103120"/>
            <a:ext cx="2240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EFD3D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3400" dirty="0"/>
          </a:p>
        </p:txBody>
      </p:sp>
      <p:sp>
        <p:nvSpPr>
          <p:cNvPr id="8" name="Shape 6"/>
          <p:cNvSpPr/>
          <p:nvPr/>
        </p:nvSpPr>
        <p:spPr>
          <a:xfrm>
            <a:off x="731520" y="2834640"/>
            <a:ext cx="457200" cy="457200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31520" y="347472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Business Idea &amp; USP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731520" y="4297680"/>
            <a:ext cx="224028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 overview, products/services, objectives and unique selling point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3410712" y="1874520"/>
            <a:ext cx="2606040" cy="3566160"/>
          </a:xfrm>
          <a:prstGeom prst="roundRect">
            <a:avLst>
              <a:gd name="adj" fmla="val 3509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101600" dist="38100" dir="5400000" algn="bl" rotWithShape="0">
              <a:srgbClr val="3A2426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593592" y="2103120"/>
            <a:ext cx="2240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EFD3D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3400" dirty="0"/>
          </a:p>
        </p:txBody>
      </p:sp>
      <p:sp>
        <p:nvSpPr>
          <p:cNvPr id="13" name="Shape 11"/>
          <p:cNvSpPr/>
          <p:nvPr/>
        </p:nvSpPr>
        <p:spPr>
          <a:xfrm>
            <a:off x="3593592" y="2834640"/>
            <a:ext cx="457200" cy="457200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593592" y="347472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Business Environment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3593592" y="4297680"/>
            <a:ext cx="224028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SWOT analysis, Porter's Five Forces and competitor analysis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6272784" y="1874520"/>
            <a:ext cx="2606040" cy="3566160"/>
          </a:xfrm>
          <a:prstGeom prst="roundRect">
            <a:avLst>
              <a:gd name="adj" fmla="val 3509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101600" dist="38100" dir="5400000" algn="bl" rotWithShape="0">
              <a:srgbClr val="3A2426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55664" y="2103120"/>
            <a:ext cx="2240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EFD3D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3400" dirty="0"/>
          </a:p>
        </p:txBody>
      </p:sp>
      <p:sp>
        <p:nvSpPr>
          <p:cNvPr id="18" name="Shape 16"/>
          <p:cNvSpPr/>
          <p:nvPr/>
        </p:nvSpPr>
        <p:spPr>
          <a:xfrm>
            <a:off x="6455664" y="2834640"/>
            <a:ext cx="457200" cy="457200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455664" y="347472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Marketing Strategy</a:t>
            </a:r>
            <a:endParaRPr lang="en-US" sz="1550" dirty="0"/>
          </a:p>
        </p:txBody>
      </p:sp>
      <p:sp>
        <p:nvSpPr>
          <p:cNvPr id="20" name="Text 18"/>
          <p:cNvSpPr/>
          <p:nvPr/>
        </p:nvSpPr>
        <p:spPr>
          <a:xfrm>
            <a:off x="6455664" y="4297680"/>
            <a:ext cx="224028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Segmentation, the 4Ps and online/digital marketing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9134856" y="1874520"/>
            <a:ext cx="2606040" cy="3566160"/>
          </a:xfrm>
          <a:prstGeom prst="roundRect">
            <a:avLst>
              <a:gd name="adj" fmla="val 3509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101600" dist="38100" dir="5400000" algn="bl" rotWithShape="0">
              <a:srgbClr val="3A2426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9317736" y="2103120"/>
            <a:ext cx="2240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EFD3D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3400" dirty="0"/>
          </a:p>
        </p:txBody>
      </p:sp>
      <p:sp>
        <p:nvSpPr>
          <p:cNvPr id="23" name="Shape 21"/>
          <p:cNvSpPr/>
          <p:nvPr/>
        </p:nvSpPr>
        <p:spPr>
          <a:xfrm>
            <a:off x="9317736" y="2834640"/>
            <a:ext cx="457200" cy="457200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9317736" y="347472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Financial Planning</a:t>
            </a:r>
            <a:endParaRPr lang="en-US" sz="1550" dirty="0"/>
          </a:p>
        </p:txBody>
      </p:sp>
      <p:sp>
        <p:nvSpPr>
          <p:cNvPr id="25" name="Text 23"/>
          <p:cNvSpPr/>
          <p:nvPr/>
        </p:nvSpPr>
        <p:spPr>
          <a:xfrm>
            <a:off x="9317736" y="4297680"/>
            <a:ext cx="224028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Funding, growth, 2024 performance and future priorities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1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Business Idea &amp; Company Overview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612648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4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is one of the world's most recognised quick-service restaurant businesses, providing meals designed to be quick, affordable and consistent.
It is more than a burger business — it is a convenience-based food service business, combining products (food and drinks) with services (Drive-Thru, delivery, mobile ordering, loyalty rewards).
A simple restaurant concept was scaled into a repeatable global system through standardisation and franchising.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7296912" y="2011680"/>
            <a:ext cx="0" cy="2926080"/>
          </a:xfrm>
          <a:prstGeom prst="line">
            <a:avLst/>
          </a:prstGeom>
          <a:noFill/>
          <a:ln w="31750">
            <a:solidFill>
              <a:srgbClr val="E6C3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7040880" y="1920240"/>
            <a:ext cx="512064" cy="512064"/>
          </a:xfrm>
          <a:prstGeom prst="ellipse">
            <a:avLst/>
          </a:prstGeom>
          <a:solidFill>
            <a:srgbClr val="DA291C"/>
          </a:solidFill>
          <a:ln w="25400">
            <a:solidFill>
              <a:srgbClr val="FFFC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040880" y="192024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726680" y="1865376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1940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7726680" y="2212848"/>
            <a:ext cx="4160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 Bernardino, California — Richard &amp; Maurice McDonald open their restaurant and build a faster, standardised system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7040880" y="3154680"/>
            <a:ext cx="512064" cy="512064"/>
          </a:xfrm>
          <a:prstGeom prst="ellipse">
            <a:avLst/>
          </a:prstGeom>
          <a:solidFill>
            <a:srgbClr val="DA291C"/>
          </a:solidFill>
          <a:ln w="25400">
            <a:solidFill>
              <a:srgbClr val="FFFC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040880" y="315468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54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726680" y="3099816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1954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7726680" y="3447288"/>
            <a:ext cx="4160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Ray Kroc visits the restaurant and sees the opportunity to scale the model through franchising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7040880" y="4389120"/>
            <a:ext cx="512064" cy="512064"/>
          </a:xfrm>
          <a:prstGeom prst="ellipse">
            <a:avLst/>
          </a:prstGeom>
          <a:solidFill>
            <a:srgbClr val="DA291C"/>
          </a:solidFill>
          <a:ln w="25400">
            <a:solidFill>
              <a:srgbClr val="FFFC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040880" y="438912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55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7726680" y="4334256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1955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7726680" y="4681728"/>
            <a:ext cx="4160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Kroc opens his first McDonald's in Des Plaines, Illinois — start of global franchise growth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1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Products, Services &amp; Objectives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548640" y="160020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Core Offer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548640" y="2066544"/>
            <a:ext cx="128016" cy="128016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41248" y="1938528"/>
            <a:ext cx="5120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Burgers, chicken, fries, wraps, breakfast, McCafé, desserts &amp; vegetarian options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548640" y="2907792"/>
            <a:ext cx="128016" cy="128016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41248" y="2779776"/>
            <a:ext cx="5120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Happy Meals, saver menu and seasonal / limited-time offers for the UK market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48640" y="3749040"/>
            <a:ext cx="128016" cy="128016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41248" y="3621024"/>
            <a:ext cx="5120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Drive-Thru, McDelivery, mobile app ordering and self-service kiosks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6263640" y="1600200"/>
            <a:ext cx="0" cy="4480560"/>
          </a:xfrm>
          <a:prstGeom prst="line">
            <a:avLst/>
          </a:prstGeom>
          <a:noFill/>
          <a:ln w="12700">
            <a:solidFill>
              <a:srgbClr val="E6C3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583680" y="1600200"/>
            <a:ext cx="5029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Objectives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6583680" y="2011680"/>
            <a:ext cx="502920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812280" y="214884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SHORT-TERM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6812280" y="2423160"/>
            <a:ext cx="457200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Value for money, faster service, more digital ordering, app-based loyalty growth and stronger delivery sales.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6583680" y="3931920"/>
            <a:ext cx="5029200" cy="2148840"/>
          </a:xfrm>
          <a:prstGeom prst="roundRect">
            <a:avLst>
              <a:gd name="adj" fmla="val 3404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812280" y="40690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B21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6812280" y="4343400"/>
            <a:ext cx="45720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 growth, stronger brand loyalty, sustainability improvement, restaurant modernisation and further franchise expansion, supported by Drive-Thru and digital investment.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2B21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01200" y="4206240"/>
            <a:ext cx="4572000" cy="4572000"/>
          </a:xfrm>
          <a:prstGeom prst="ellipse">
            <a:avLst/>
          </a:prstGeom>
          <a:solidFill>
            <a:srgbClr val="1C171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64008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E8B9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1  •  UNIQUE SELLING POINT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640080" y="1097280"/>
            <a:ext cx="1060704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2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Fast, affordable and consistent food — through a globally recognised brand.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640080" y="3063240"/>
            <a:ext cx="3429000" cy="2926080"/>
          </a:xfrm>
          <a:prstGeom prst="roundRect">
            <a:avLst>
              <a:gd name="adj" fmla="val 2500"/>
            </a:avLst>
          </a:prstGeom>
          <a:solidFill>
            <a:srgbClr val="3E33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896112" y="3319272"/>
            <a:ext cx="457200" cy="45720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96112" y="33192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96112" y="3931920"/>
            <a:ext cx="291693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Cost Leadership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96112" y="4389120"/>
            <a:ext cx="2916936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Value meals, saver items and app discounts keep McDonald's accessible to price-sensitive customers (Porter, 1985).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325112" y="3063240"/>
            <a:ext cx="3429000" cy="2926080"/>
          </a:xfrm>
          <a:prstGeom prst="roundRect">
            <a:avLst>
              <a:gd name="adj" fmla="val 2500"/>
            </a:avLst>
          </a:prstGeom>
          <a:solidFill>
            <a:srgbClr val="3E33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581144" y="3319272"/>
            <a:ext cx="457200" cy="45720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581144" y="33192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4581144" y="3931920"/>
            <a:ext cx="291693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Differentiation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4581144" y="4389120"/>
            <a:ext cx="2916936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recognition, convenience, speed and consistency set the experience apart from rivals.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8010144" y="3063240"/>
            <a:ext cx="3429000" cy="2926080"/>
          </a:xfrm>
          <a:prstGeom prst="roundRect">
            <a:avLst>
              <a:gd name="adj" fmla="val 2500"/>
            </a:avLst>
          </a:prstGeom>
          <a:solidFill>
            <a:srgbClr val="3E33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266176" y="3319272"/>
            <a:ext cx="457200" cy="45720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266176" y="33192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8266176" y="3931920"/>
            <a:ext cx="291693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Global + Local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8266176" y="4389120"/>
            <a:ext cx="2916936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consistent global identity, adapted locally — e.g. UK breakfast, McCafé and delivery ranges.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2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SWOT Analysis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600200"/>
            <a:ext cx="5394960" cy="2011680"/>
          </a:xfrm>
          <a:prstGeom prst="roundRect">
            <a:avLst>
              <a:gd name="adj" fmla="val 3636"/>
            </a:avLst>
          </a:prstGeom>
          <a:solidFill>
            <a:srgbClr val="E7F5E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48640" y="1600200"/>
            <a:ext cx="82296" cy="2011680"/>
          </a:xfrm>
          <a:prstGeom prst="rect">
            <a:avLst/>
          </a:prstGeom>
          <a:solidFill>
            <a:srgbClr val="1D7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22960" y="1728216"/>
            <a:ext cx="4937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1D7A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822960" y="2039112"/>
            <a:ext cx="498348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global brand recognition — golden arches and familiar restaurant style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 franchise network enables fast expansion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Affordable pricing, saver meals and app offers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Drive-Thru, McDelivery, kiosks and loyalty rewards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263640" y="1600200"/>
            <a:ext cx="5394960" cy="2011680"/>
          </a:xfrm>
          <a:prstGeom prst="roundRect">
            <a:avLst>
              <a:gd name="adj" fmla="val 3636"/>
            </a:avLst>
          </a:prstGeom>
          <a:solidFill>
            <a:srgbClr val="FBEA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263640" y="1600200"/>
            <a:ext cx="82296" cy="2011680"/>
          </a:xfrm>
          <a:prstGeom prst="rect">
            <a:avLst/>
          </a:prstGeom>
          <a:solidFill>
            <a:srgbClr val="B2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537960" y="1728216"/>
            <a:ext cx="4937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B23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6537960" y="2039112"/>
            <a:ext cx="498348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Criticised for unhealthy food (calories, salt, sugar, fat)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quality varies between franchises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Heavy dependence on the quick-service restaurant market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Reputation risk from obesity, nutrition and environmental concerns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48640" y="3794760"/>
            <a:ext cx="5394960" cy="2011680"/>
          </a:xfrm>
          <a:prstGeom prst="roundRect">
            <a:avLst>
              <a:gd name="adj" fmla="val 3636"/>
            </a:avLst>
          </a:prstGeom>
          <a:solidFill>
            <a:srgbClr val="E7EF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48640" y="3794760"/>
            <a:ext cx="82296" cy="2011680"/>
          </a:xfrm>
          <a:prstGeom prst="rect">
            <a:avLst/>
          </a:prstGeom>
          <a:solidFill>
            <a:srgbClr val="1D5FA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22960" y="3922776"/>
            <a:ext cx="4937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1D5FA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OPPORTUNITIES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822960" y="4233672"/>
            <a:ext cx="498348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Growth in mobile ordering, delivery and loyalty rewards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Healthier menu development for health-conscious customers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 improvements (packaging, waste)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 app offers and digital marketing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263640" y="3794760"/>
            <a:ext cx="5394960" cy="2011680"/>
          </a:xfrm>
          <a:prstGeom prst="roundRect">
            <a:avLst>
              <a:gd name="adj" fmla="val 3636"/>
            </a:avLst>
          </a:prstGeom>
          <a:solidFill>
            <a:srgbClr val="FBEF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263640" y="3794760"/>
            <a:ext cx="82296" cy="2011680"/>
          </a:xfrm>
          <a:prstGeom prst="rect">
            <a:avLst/>
          </a:prstGeom>
          <a:solidFill>
            <a:srgbClr val="8A4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537960" y="3922776"/>
            <a:ext cx="4937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8A4B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THREATS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6537960" y="4233672"/>
            <a:ext cx="498348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competition from Burger King, KFC, Subway, Greggs, supermarkets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food, labour, rent and energy costs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Government pressure on nutrition, advertising and packaging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Shifting preferences toward fresher, healthier or local food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2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Linking SWOT to the Wider Market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737360"/>
            <a:ext cx="5394960" cy="411480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68680" y="2011680"/>
            <a:ext cx="548640" cy="548640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68680" y="201168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6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</a:t>
            </a:r>
            <a:endParaRPr lang="en-US" sz="1560" dirty="0"/>
          </a:p>
        </p:txBody>
      </p:sp>
      <p:sp>
        <p:nvSpPr>
          <p:cNvPr id="9" name="Text 7"/>
          <p:cNvSpPr/>
          <p:nvPr/>
        </p:nvSpPr>
        <p:spPr>
          <a:xfrm>
            <a:off x="1600200" y="2084832"/>
            <a:ext cx="4114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Mintel (2024) — UK Eating Out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868680" y="2697480"/>
            <a:ext cx="475488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eating-out customers are driven by value, convenience and changing lifestyle needs. This directly supports McDonald's focus on affordable meals, digital ordering and delivery — turning an identified Opportunity into an actionable strategy.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6263640" y="1737360"/>
            <a:ext cx="5394960" cy="411480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583680" y="2011680"/>
            <a:ext cx="548640" cy="548640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583680" y="201168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6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</a:t>
            </a:r>
            <a:endParaRPr lang="en-US" sz="1560" dirty="0"/>
          </a:p>
        </p:txBody>
      </p:sp>
      <p:sp>
        <p:nvSpPr>
          <p:cNvPr id="14" name="Text 12"/>
          <p:cNvSpPr/>
          <p:nvPr/>
        </p:nvSpPr>
        <p:spPr>
          <a:xfrm>
            <a:off x="7315200" y="2084832"/>
            <a:ext cx="4114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Porter (2008) — Five Forces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6583680" y="2697480"/>
            <a:ext cx="475488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faces strong pressure from direct competitors and substitute food options in the fast-food market. This reinforces the Threats identified in the SWOT — competitive intensity remains one of the biggest external pressures on the business.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2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Competitor Analysis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645920"/>
            <a:ext cx="5440680" cy="4160520"/>
          </a:xfrm>
          <a:prstGeom prst="roundRect">
            <a:avLst>
              <a:gd name="adj" fmla="val 1758"/>
            </a:avLst>
          </a:prstGeom>
          <a:solidFill>
            <a:srgbClr val="FDED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22960" y="1828800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 COMPETITORS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822960" y="228600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Burger King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822960" y="2633472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Similar products and direct price/promotion rivalry; flame-grilled positioning differentiates its brand.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822960" y="374904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KFC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822960" y="4096512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Chicken-focused quick-service rival competing for families, students and workers.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217920" y="1645920"/>
            <a:ext cx="5440680" cy="4160520"/>
          </a:xfrm>
          <a:prstGeom prst="roundRect">
            <a:avLst>
              <a:gd name="adj" fmla="val 1758"/>
            </a:avLst>
          </a:prstGeom>
          <a:solidFill>
            <a:srgbClr val="EAF0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92240" y="1828800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2B21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INDIRECT COMPETITORS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6492240" y="228600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Subway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6492240" y="2633472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Sandwiches, wraps and customisation appeal to customers wanting lighter, personalised options.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6492240" y="374904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Greggs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6492240" y="4096512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Affordable UK food-to-go and bakery items compete for price-sensitive workers and students.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548640" y="594360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advantage: broader product range, stronger Drive-Thru/delivery infrastructure and greater family-brand recognition than any single rival.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3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Market Segmentation &amp; Target Customers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77240" y="2057400"/>
            <a:ext cx="502920" cy="502920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77240" y="2057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</a:t>
            </a:r>
            <a:endParaRPr lang="en-US" sz="1430" dirty="0"/>
          </a:p>
        </p:txBody>
      </p:sp>
      <p:sp>
        <p:nvSpPr>
          <p:cNvPr id="9" name="Text 7"/>
          <p:cNvSpPr/>
          <p:nvPr/>
        </p:nvSpPr>
        <p:spPr>
          <a:xfrm>
            <a:off x="731520" y="2743200"/>
            <a:ext cx="2240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Demographic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731520" y="3200400"/>
            <a:ext cx="224028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Families &amp; children (Happy Meals), students &amp; young adults (app discounts), workers &amp; commuters (breakfast, coffee, Drive-Thru).</a:t>
            </a:r>
            <a:endParaRPr lang="en-US" sz="1080" dirty="0"/>
          </a:p>
        </p:txBody>
      </p:sp>
      <p:sp>
        <p:nvSpPr>
          <p:cNvPr id="11" name="Shape 9"/>
          <p:cNvSpPr/>
          <p:nvPr/>
        </p:nvSpPr>
        <p:spPr>
          <a:xfrm>
            <a:off x="3410712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639312" y="2057400"/>
            <a:ext cx="502920" cy="502920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639312" y="2057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</a:t>
            </a:r>
            <a:endParaRPr lang="en-US" sz="1430" dirty="0"/>
          </a:p>
        </p:txBody>
      </p:sp>
      <p:sp>
        <p:nvSpPr>
          <p:cNvPr id="14" name="Text 12"/>
          <p:cNvSpPr/>
          <p:nvPr/>
        </p:nvSpPr>
        <p:spPr>
          <a:xfrm>
            <a:off x="3593592" y="2743200"/>
            <a:ext cx="2240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Geographic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3593592" y="3200400"/>
            <a:ext cx="224028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brand stays global; UK menu adds breakfast, McCafé, McDelivery and vegetarian options to match local demand.</a:t>
            </a:r>
            <a:endParaRPr lang="en-US" sz="1080" dirty="0"/>
          </a:p>
        </p:txBody>
      </p:sp>
      <p:sp>
        <p:nvSpPr>
          <p:cNvPr id="16" name="Shape 14"/>
          <p:cNvSpPr/>
          <p:nvPr/>
        </p:nvSpPr>
        <p:spPr>
          <a:xfrm>
            <a:off x="6272784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501384" y="2057400"/>
            <a:ext cx="502920" cy="502920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501384" y="2057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</a:t>
            </a:r>
            <a:endParaRPr lang="en-US" sz="1430" dirty="0"/>
          </a:p>
        </p:txBody>
      </p:sp>
      <p:sp>
        <p:nvSpPr>
          <p:cNvPr id="19" name="Text 17"/>
          <p:cNvSpPr/>
          <p:nvPr/>
        </p:nvSpPr>
        <p:spPr>
          <a:xfrm>
            <a:off x="6455664" y="2743200"/>
            <a:ext cx="2240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Psychographic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6455664" y="3200400"/>
            <a:ext cx="224028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Targets customers who value convenience, speed, affordability and familiar food — busy workers, parents, drivers.</a:t>
            </a:r>
            <a:endParaRPr lang="en-US" sz="1080" dirty="0"/>
          </a:p>
        </p:txBody>
      </p:sp>
      <p:sp>
        <p:nvSpPr>
          <p:cNvPr id="21" name="Shape 19"/>
          <p:cNvSpPr/>
          <p:nvPr/>
        </p:nvSpPr>
        <p:spPr>
          <a:xfrm>
            <a:off x="9134856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9363456" y="2057400"/>
            <a:ext cx="502920" cy="502920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9363456" y="2057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</a:t>
            </a:r>
            <a:endParaRPr lang="en-US" sz="1430" dirty="0"/>
          </a:p>
        </p:txBody>
      </p:sp>
      <p:sp>
        <p:nvSpPr>
          <p:cNvPr id="24" name="Text 22"/>
          <p:cNvSpPr/>
          <p:nvPr/>
        </p:nvSpPr>
        <p:spPr>
          <a:xfrm>
            <a:off x="9317736" y="2743200"/>
            <a:ext cx="2240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Behavioural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9317736" y="3200400"/>
            <a:ext cx="224028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App-based rewards and personalised offers encourage repeat visits and build customer retention.</a:t>
            </a:r>
            <a:endParaRPr lang="en-US" sz="1080" dirty="0"/>
          </a:p>
        </p:txBody>
      </p:sp>
      <p:sp>
        <p:nvSpPr>
          <p:cNvPr id="26" name="Text 24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3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4Ps of Marketing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E7F5E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49808" y="1965960"/>
            <a:ext cx="914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7A4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749808" y="2651760"/>
            <a:ext cx="22037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Product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749808" y="3154680"/>
            <a:ext cx="2203704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00" dirty="0">
                <a:solidFill>
                  <a:srgbClr val="3B33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Broad menu across burgers, chicken, breakfast, McCafé and vegetarian items; limited-time offers drive repeat interest.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410712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BEA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11880" y="1965960"/>
            <a:ext cx="914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B23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3611880" y="2651760"/>
            <a:ext cx="22037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Price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3611880" y="3154680"/>
            <a:ext cx="2203704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00" dirty="0">
                <a:solidFill>
                  <a:srgbClr val="3B33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Competitive, mass-market pricing — value meals, saver items and app discounts — balanced against rising input costs.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272784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E7EF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473952" y="1965960"/>
            <a:ext cx="914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5FA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600" dirty="0"/>
          </a:p>
        </p:txBody>
      </p:sp>
      <p:sp>
        <p:nvSpPr>
          <p:cNvPr id="16" name="Text 14"/>
          <p:cNvSpPr/>
          <p:nvPr/>
        </p:nvSpPr>
        <p:spPr>
          <a:xfrm>
            <a:off x="6473952" y="2651760"/>
            <a:ext cx="22037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Place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6473952" y="3154680"/>
            <a:ext cx="2203704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00" dirty="0">
                <a:solidFill>
                  <a:srgbClr val="3B33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streets, retail parks, motorway services, plus Drive-Thru, McDelivery and mobile ordering for convenient access.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9134856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BEF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336024" y="1965960"/>
            <a:ext cx="914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8A4B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600" dirty="0"/>
          </a:p>
        </p:txBody>
      </p:sp>
      <p:sp>
        <p:nvSpPr>
          <p:cNvPr id="20" name="Text 18"/>
          <p:cNvSpPr/>
          <p:nvPr/>
        </p:nvSpPr>
        <p:spPr>
          <a:xfrm>
            <a:off x="9336024" y="2651760"/>
            <a:ext cx="22037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Promotion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9336024" y="3154680"/>
            <a:ext cx="2203704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00" dirty="0">
                <a:solidFill>
                  <a:srgbClr val="3B33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TV, social media, app notifications and seasonal campaigns emphasise value, family moments and new products.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2B21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E8B9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3  •  DIGITAL STRATEGY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10058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Online &amp; Digital Marketing Strategy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640080" y="1874520"/>
            <a:ext cx="502920" cy="50292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87452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</a:t>
            </a:r>
            <a:endParaRPr lang="en-US" sz="1430" dirty="0"/>
          </a:p>
        </p:txBody>
      </p:sp>
      <p:sp>
        <p:nvSpPr>
          <p:cNvPr id="6" name="Text 4"/>
          <p:cNvSpPr/>
          <p:nvPr/>
        </p:nvSpPr>
        <p:spPr>
          <a:xfrm>
            <a:off x="1371600" y="1847088"/>
            <a:ext cx="4206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 &amp; Loyalty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1371600" y="2258568"/>
            <a:ext cx="95097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MyMcDonald's Rewards drives ordering, personalised offers and repeat purchase (Chaffey &amp; Ellis-Chadwick, 2022).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640080" y="3200400"/>
            <a:ext cx="502920" cy="50292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3200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endParaRPr lang="en-US" sz="1430" dirty="0"/>
          </a:p>
        </p:txBody>
      </p:sp>
      <p:sp>
        <p:nvSpPr>
          <p:cNvPr id="10" name="Text 8"/>
          <p:cNvSpPr/>
          <p:nvPr/>
        </p:nvSpPr>
        <p:spPr>
          <a:xfrm>
            <a:off x="1371600" y="3172968"/>
            <a:ext cx="4206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 Media</a:t>
            </a:r>
            <a:endParaRPr lang="en-US" sz="1550" dirty="0"/>
          </a:p>
        </p:txBody>
      </p:sp>
      <p:sp>
        <p:nvSpPr>
          <p:cNvPr id="11" name="Text 9"/>
          <p:cNvSpPr/>
          <p:nvPr/>
        </p:nvSpPr>
        <p:spPr>
          <a:xfrm>
            <a:off x="1371600" y="3584448"/>
            <a:ext cx="95097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Instagram, TikTok, Facebook &amp; X reach younger customers and build discussion around new products — but negative reviews can spread quickly.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40080" y="4526280"/>
            <a:ext cx="502920" cy="50292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" y="452628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</a:t>
            </a:r>
            <a:endParaRPr lang="en-US" sz="1430" dirty="0"/>
          </a:p>
        </p:txBody>
      </p:sp>
      <p:sp>
        <p:nvSpPr>
          <p:cNvPr id="14" name="Text 12"/>
          <p:cNvSpPr/>
          <p:nvPr/>
        </p:nvSpPr>
        <p:spPr>
          <a:xfrm>
            <a:off x="1371600" y="4498848"/>
            <a:ext cx="4206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Delivery (McDelivery)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1371600" y="4910328"/>
            <a:ext cx="95097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Extends reach to customers who value convenience, though food quality, delivery time and platform costs must be managed.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4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Financial Performance — FY2024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691640"/>
            <a:ext cx="260604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85800" y="1828800"/>
            <a:ext cx="2331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$25.92bn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685800" y="2441448"/>
            <a:ext cx="2331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Revenue (2024)</a:t>
            </a:r>
            <a:endParaRPr lang="en-US" sz="10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vs $25.494bn in 2023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410712" y="1691640"/>
            <a:ext cx="260604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547872" y="1828800"/>
            <a:ext cx="2331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$8.223bn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3547872" y="2441448"/>
            <a:ext cx="2331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 Income (2024)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6272784" y="1691640"/>
            <a:ext cx="260604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9944" y="1828800"/>
            <a:ext cx="2331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43,477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6409944" y="2441448"/>
            <a:ext cx="2331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Systemwide restaurants</a:t>
            </a:r>
            <a:endParaRPr lang="en-US" sz="10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end of 2024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9134856" y="1691640"/>
            <a:ext cx="260604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9272016" y="1828800"/>
            <a:ext cx="2331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$2.8bn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9272016" y="2441448"/>
            <a:ext cx="2331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Capital expenditure —</a:t>
            </a:r>
            <a:endParaRPr lang="en-US" sz="10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2,100+ new restaurants opened</a:t>
            </a:r>
            <a:endParaRPr lang="en-US" sz="1050" dirty="0"/>
          </a:p>
        </p:txBody>
      </p:sp>
      <p:graphicFrame>
        <p:nvGraphicFramePr>
          <p:cNvPr id="18" name="Chart 0"/>
          <p:cNvGraphicFramePr/>
          <p:nvPr/>
        </p:nvGraphicFramePr>
        <p:xfrm>
          <a:off x="548640" y="3566160"/>
          <a:ext cx="5394960" cy="2514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9" name="Chart 1"/>
          <p:cNvGraphicFramePr/>
          <p:nvPr/>
        </p:nvGraphicFramePr>
        <p:xfrm>
          <a:off x="6263640" y="3566160"/>
          <a:ext cx="5394960" cy="2514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0" name="Text 16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  |  Source: McDonald's Corporation (2025) Annual Report 2024</a:t>
            </a:r>
            <a:endParaRPr lang="en-US" sz="1000" dirty="0"/>
          </a:p>
        </p:txBody>
      </p:sp>
      <p:sp>
        <p:nvSpPr>
          <p:cNvPr id="21" name="Text 17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4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Funding, Growth &amp; Future Planning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691640"/>
            <a:ext cx="5394960" cy="4160520"/>
          </a:xfrm>
          <a:prstGeom prst="roundRect">
            <a:avLst>
              <a:gd name="adj" fmla="val 2198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22960" y="187452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FRANCHISE-LED GROWTH MODEL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22960" y="2286000"/>
            <a:ext cx="484632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Growth was funded through restaurant trading, reinvestment and franchise expansion, not modern venture capital.
Franchisees invest in local restaurants; McDonald's earns franchise fees, rent and royalties — spreading operational risk while enabling rapid, scalable growth (Burns, 2022).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263640" y="1691640"/>
            <a:ext cx="5394960" cy="4160520"/>
          </a:xfrm>
          <a:prstGeom prst="roundRect">
            <a:avLst>
              <a:gd name="adj" fmla="val 2198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37960" y="187452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B21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PRIORITIES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537960" y="2386584"/>
            <a:ext cx="128016" cy="128016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830568" y="2258568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 rising labour, food, rent and energy costs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6537960" y="3227832"/>
            <a:ext cx="128016" cy="128016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30568" y="3099816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Continue investing in digital ordering &amp; loyalty rewards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6537960" y="4069080"/>
            <a:ext cx="128016" cy="128016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830568" y="3941064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 Drive-Thru improvements and menu innovation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6537960" y="4910328"/>
            <a:ext cx="128016" cy="128016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830568" y="4782312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Embed sustainability — packaging, waste, climate concerns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A29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194560" y="-2194560"/>
            <a:ext cx="5486400" cy="5486400"/>
          </a:xfrm>
          <a:prstGeom prst="ellipse">
            <a:avLst/>
          </a:prstGeom>
          <a:solidFill>
            <a:srgbClr val="A8201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0881360" y="502920"/>
            <a:ext cx="640080" cy="640080"/>
          </a:xfrm>
          <a:prstGeom prst="ellipse">
            <a:avLst/>
          </a:prstGeom>
          <a:solidFill>
            <a:srgbClr val="FFFFFF"/>
          </a:solidFill>
          <a:ln w="53340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0881360" y="483718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2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3220" dirty="0"/>
          </a:p>
        </p:txBody>
      </p:sp>
      <p:sp>
        <p:nvSpPr>
          <p:cNvPr id="5" name="Text 3"/>
          <p:cNvSpPr/>
          <p:nvPr/>
        </p:nvSpPr>
        <p:spPr>
          <a:xfrm>
            <a:off x="731520" y="7772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BD9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731520" y="1188720"/>
            <a:ext cx="10515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Scalable, Entrepreneurial Business Model</a:t>
            </a:r>
            <a:endParaRPr lang="en-US" sz="3000" dirty="0"/>
          </a:p>
        </p:txBody>
      </p:sp>
      <p:sp>
        <p:nvSpPr>
          <p:cNvPr id="7" name="Shape 5"/>
          <p:cNvSpPr/>
          <p:nvPr/>
        </p:nvSpPr>
        <p:spPr>
          <a:xfrm>
            <a:off x="731520" y="2423160"/>
            <a:ext cx="10515600" cy="777240"/>
          </a:xfrm>
          <a:prstGeom prst="roundRect">
            <a:avLst>
              <a:gd name="adj" fmla="val 7059"/>
            </a:avLst>
          </a:prstGeom>
          <a:solidFill>
            <a:srgbClr val="AB12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14400" y="2423160"/>
            <a:ext cx="5486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554480" y="2423160"/>
            <a:ext cx="9509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USP built on speed, value, consistency and convenience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731520" y="3337560"/>
            <a:ext cx="10515600" cy="777240"/>
          </a:xfrm>
          <a:prstGeom prst="roundRect">
            <a:avLst>
              <a:gd name="adj" fmla="val 7059"/>
            </a:avLst>
          </a:prstGeom>
          <a:solidFill>
            <a:srgbClr val="AB12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14400" y="3337560"/>
            <a:ext cx="5486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1554480" y="3337560"/>
            <a:ext cx="9509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Franchise model spreads risk while enabling fast, scalable growth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731520" y="4251960"/>
            <a:ext cx="10515600" cy="777240"/>
          </a:xfrm>
          <a:prstGeom prst="roundRect">
            <a:avLst>
              <a:gd name="adj" fmla="val 7059"/>
            </a:avLst>
          </a:prstGeom>
          <a:solidFill>
            <a:srgbClr val="AB12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14400" y="4251960"/>
            <a:ext cx="5486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1554480" y="4251960"/>
            <a:ext cx="9509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ordering, delivery and loyalty rewards are the key growth opportunities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731520" y="5166360"/>
            <a:ext cx="10515600" cy="777240"/>
          </a:xfrm>
          <a:prstGeom prst="roundRect">
            <a:avLst>
              <a:gd name="adj" fmla="val 7059"/>
            </a:avLst>
          </a:prstGeom>
          <a:solidFill>
            <a:srgbClr val="AB12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14400" y="5166360"/>
            <a:ext cx="5486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554480" y="5166360"/>
            <a:ext cx="9509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 pressure and rising costs remain the biggest ongoing threats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 LIST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Sources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5440680" cy="448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Barringer, B.R. and Ireland, R.D. (2019) Entrepreneurship: Successfully Launching New Ventures. 6th edn. Harlow: Pearson.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Burns, P. (2022) Entrepreneurship and Small Business. 5th edn. London: Bloomsbury Academic.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Chaffey, D. and Ellis-Chadwick, F. (2022) Digital Marketing. 8th edn. Harlow: Pearson.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Greggs plc (2025) Annual Report and Accounts 2024. corporate.greggs.co.uk.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Johnson, G. et al. (2023) Exploring Strategy. 13th edn. Harlow: Pearson.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Kotler, P. and Armstrong, G. (2021) Principles of Marketing. 18th edn. Harlow: Pearson.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Kotler, P. and Keller, K.L. (2016) Marketing Management. 15th edn. Harlow: Pearson.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(2025) Annual Report 2024. corporate.mcdonalds.com.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(2026) McDonald's History. corporate.mcdonalds.com.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6172200" y="1691640"/>
            <a:ext cx="5440680" cy="448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UK (2026) McDonald's UK Menu. mcdonalds.com/gb/en-gb/menu.html.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Mintel (2024) UK Eating Out Review. mintel.com.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Porter, M.E. (1985) Competitive Advantage. New York: Free Press.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Porter, M.E. (2008) 'The five competitive forces that shape strategy', HBR, 86(1), pp.78–93.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Restaurant Brands International (2025) Annual Report 2024. rbi.com.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Scarborough, N.M. and Cornwall, J.R. (2019) Essentials of Entrepreneurship. 9th edn. Harlow: Pearson.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Statista (2025) Fast Food Industry in the United Kingdom. statista.com.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Subway (2026) Menu and Nutrition Information. subway.com.</a:t>
            </a:r>
            <a:endParaRPr lang="en-US" sz="1000" dirty="0"/>
          </a:p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r>
              <a:rPr lang="en-US" sz="10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Yum! Brands (2025) Annual Report 2024. yum.com.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64D77C0-1523-CF36-E55B-7C8182DFC2DA}"/>
              </a:ext>
            </a:extLst>
          </p:cNvPr>
          <p:cNvSpPr txBox="1"/>
          <p:nvPr/>
        </p:nvSpPr>
        <p:spPr>
          <a:xfrm>
            <a:off x="821094" y="737118"/>
            <a:ext cx="10217020" cy="42131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Barringer, B.R. and Ireland, R.D. (2019) Entrepreneurship: Successfully Launching New Ventures. 6th ed.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Burns, P. (2022) Entrepreneurship and Small Business. 5th ed.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Chaffey, D. and Ellis-Chadwick, F. (2022) Digital Marketing. 8th ed.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Johnson, G. et al. (2023) Exploring Strategy. 13th ed.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Kotler, P. and Armstrong, G. (2021) Principles of Marketing. 18th ed.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McDonald's Corporation (2025) Annual Report 2024.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McDonald's Corporation (2026) McDonald's History.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McDonald's UK (2026) Our Menu.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Mintel (2024) UK Eating Out Review.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Porter, M.E. (1985) Competitive Advantage.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Porter, M.E. (2008) The Five Competitive Forces That Shape Strategy.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Restaurant Brands International (2025) Annual Report 2024.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200"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Statista (2025) Fast Food Industry in the United Kingdom.</a:t>
            </a:r>
          </a:p>
        </p:txBody>
      </p:sp>
    </p:spTree>
    <p:extLst>
      <p:ext uri="{BB962C8B-B14F-4D97-AF65-F5344CB8AC3E}">
        <p14:creationId xmlns:p14="http://schemas.microsoft.com/office/powerpoint/2010/main" val="1179864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1901</Words>
  <Application>Microsoft Office PowerPoint</Application>
  <PresentationFormat>Widescreen</PresentationFormat>
  <Paragraphs>260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Ateeq Rehman</cp:lastModifiedBy>
  <cp:revision>2</cp:revision>
  <dcterms:created xsi:type="dcterms:W3CDTF">2026-07-12T10:06:19Z</dcterms:created>
  <dcterms:modified xsi:type="dcterms:W3CDTF">2026-07-12T10:30:50Z</dcterms:modified>
</cp:coreProperties>
</file>