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8" r:id="rId2"/>
    <p:sldId id="267" r:id="rId3"/>
    <p:sldId id="260" r:id="rId4"/>
    <p:sldId id="257" r:id="rId5"/>
    <p:sldId id="272" r:id="rId6"/>
    <p:sldId id="273" r:id="rId7"/>
    <p:sldId id="261" r:id="rId8"/>
    <p:sldId id="262" r:id="rId9"/>
    <p:sldId id="263" r:id="rId10"/>
    <p:sldId id="264" r:id="rId11"/>
    <p:sldId id="265" r:id="rId12"/>
    <p:sldId id="266" r:id="rId13"/>
    <p:sldId id="271"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B14D8C-2EEB-2B4F-BD3D-FAF6662D65D1}" v="126" dt="2024-12-09T00:36:17.6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75"/>
    <p:restoredTop sz="94694"/>
  </p:normalViewPr>
  <p:slideViewPr>
    <p:cSldViewPr snapToGrid="0" snapToObjects="1">
      <p:cViewPr varScale="1">
        <p:scale>
          <a:sx n="121" d="100"/>
          <a:sy n="121" d="100"/>
        </p:scale>
        <p:origin x="1784"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3E61FB-C3E9-4A26-9596-980CE9252F35}"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A8E1D8EB-C51E-44A2-B417-07831FB5D9A8}">
      <dgm:prSet/>
      <dgm:spPr/>
      <dgm:t>
        <a:bodyPr/>
        <a:lstStyle/>
        <a:p>
          <a:r>
            <a:rPr lang="en-US"/>
            <a:t>Purpose of this presentation</a:t>
          </a:r>
        </a:p>
      </dgm:t>
    </dgm:pt>
    <dgm:pt modelId="{43E35178-75F8-40FC-A11A-7BCC0DAD4972}" type="parTrans" cxnId="{726CEA59-515E-4F19-B15F-9C8870146D67}">
      <dgm:prSet/>
      <dgm:spPr/>
      <dgm:t>
        <a:bodyPr/>
        <a:lstStyle/>
        <a:p>
          <a:endParaRPr lang="en-US"/>
        </a:p>
      </dgm:t>
    </dgm:pt>
    <dgm:pt modelId="{1D0B3DAC-A47B-4B7C-A25B-58D8A74D2E3A}" type="sibTrans" cxnId="{726CEA59-515E-4F19-B15F-9C8870146D67}">
      <dgm:prSet/>
      <dgm:spPr/>
      <dgm:t>
        <a:bodyPr/>
        <a:lstStyle/>
        <a:p>
          <a:endParaRPr lang="en-US"/>
        </a:p>
      </dgm:t>
    </dgm:pt>
    <dgm:pt modelId="{2AE12A9C-4AB6-4FEB-B237-E55F8348DF04}">
      <dgm:prSet/>
      <dgm:spPr/>
      <dgm:t>
        <a:bodyPr/>
        <a:lstStyle/>
        <a:p>
          <a:r>
            <a:rPr lang="en-US" dirty="0"/>
            <a:t>Importance of leadership in managing change</a:t>
          </a:r>
        </a:p>
      </dgm:t>
    </dgm:pt>
    <dgm:pt modelId="{E17CAE11-874F-4E64-8A5A-F9A94E48566D}" type="parTrans" cxnId="{9C6020C6-E1CE-47E5-B9FE-140E871C2361}">
      <dgm:prSet/>
      <dgm:spPr/>
      <dgm:t>
        <a:bodyPr/>
        <a:lstStyle/>
        <a:p>
          <a:endParaRPr lang="en-US"/>
        </a:p>
      </dgm:t>
    </dgm:pt>
    <dgm:pt modelId="{EC23E9C7-0746-4A8C-9EA0-D73007AF616C}" type="sibTrans" cxnId="{9C6020C6-E1CE-47E5-B9FE-140E871C2361}">
      <dgm:prSet/>
      <dgm:spPr/>
      <dgm:t>
        <a:bodyPr/>
        <a:lstStyle/>
        <a:p>
          <a:endParaRPr lang="en-US"/>
        </a:p>
      </dgm:t>
    </dgm:pt>
    <dgm:pt modelId="{DBBEDD23-5442-4B02-B397-66F66A5249AC}">
      <dgm:prSet/>
      <dgm:spPr/>
      <dgm:t>
        <a:bodyPr/>
        <a:lstStyle/>
        <a:p>
          <a:r>
            <a:rPr lang="en-US" dirty="0"/>
            <a:t>Critical analysis of my Leadership style</a:t>
          </a:r>
        </a:p>
      </dgm:t>
    </dgm:pt>
    <dgm:pt modelId="{8B00490F-D826-4816-8CFE-39D41CCE2A5B}" type="parTrans" cxnId="{D806E4D4-A844-4010-AB57-4A2C7E1C3377}">
      <dgm:prSet/>
      <dgm:spPr/>
      <dgm:t>
        <a:bodyPr/>
        <a:lstStyle/>
        <a:p>
          <a:endParaRPr lang="en-US"/>
        </a:p>
      </dgm:t>
    </dgm:pt>
    <dgm:pt modelId="{64465A07-13B3-4196-A569-0C3AB235D247}" type="sibTrans" cxnId="{D806E4D4-A844-4010-AB57-4A2C7E1C3377}">
      <dgm:prSet/>
      <dgm:spPr/>
      <dgm:t>
        <a:bodyPr/>
        <a:lstStyle/>
        <a:p>
          <a:endParaRPr lang="en-US"/>
        </a:p>
      </dgm:t>
    </dgm:pt>
    <dgm:pt modelId="{9CE2FB52-EEAD-40C3-BB77-C091F45C39C8}">
      <dgm:prSet/>
      <dgm:spPr/>
      <dgm:t>
        <a:bodyPr/>
        <a:lstStyle/>
        <a:p>
          <a:r>
            <a:rPr lang="en-US" b="0" i="0" dirty="0"/>
            <a:t>Challenges and Goals  during change process</a:t>
          </a:r>
          <a:endParaRPr lang="en-US" dirty="0"/>
        </a:p>
      </dgm:t>
    </dgm:pt>
    <dgm:pt modelId="{C55D9A17-2EA0-40BE-A705-A649EDAB90F1}" type="parTrans" cxnId="{2EA7A063-3368-4257-8257-3FE19B39B65C}">
      <dgm:prSet/>
      <dgm:spPr/>
      <dgm:t>
        <a:bodyPr/>
        <a:lstStyle/>
        <a:p>
          <a:endParaRPr lang="en-US"/>
        </a:p>
      </dgm:t>
    </dgm:pt>
    <dgm:pt modelId="{E489D433-F13A-42B4-A36F-CEE83F429ECE}" type="sibTrans" cxnId="{2EA7A063-3368-4257-8257-3FE19B39B65C}">
      <dgm:prSet/>
      <dgm:spPr/>
      <dgm:t>
        <a:bodyPr/>
        <a:lstStyle/>
        <a:p>
          <a:endParaRPr lang="en-US"/>
        </a:p>
      </dgm:t>
    </dgm:pt>
    <dgm:pt modelId="{610AB9E3-6EF6-4ABE-8DAD-20E9588AD313}">
      <dgm:prSet/>
      <dgm:spPr/>
      <dgm:t>
        <a:bodyPr/>
        <a:lstStyle/>
        <a:p>
          <a:r>
            <a:rPr lang="en-US" b="0" i="0" dirty="0"/>
            <a:t>Conclusion</a:t>
          </a:r>
          <a:endParaRPr lang="en-US" dirty="0"/>
        </a:p>
      </dgm:t>
    </dgm:pt>
    <dgm:pt modelId="{8710D7C0-41C5-4FFE-B28D-E7B9B52E1158}" type="parTrans" cxnId="{D13224B2-113E-413E-898C-D4530DC45EA3}">
      <dgm:prSet/>
      <dgm:spPr/>
      <dgm:t>
        <a:bodyPr/>
        <a:lstStyle/>
        <a:p>
          <a:endParaRPr lang="en-US"/>
        </a:p>
      </dgm:t>
    </dgm:pt>
    <dgm:pt modelId="{F001C44E-BE5C-4F54-B00A-B98139E61BFB}" type="sibTrans" cxnId="{D13224B2-113E-413E-898C-D4530DC45EA3}">
      <dgm:prSet/>
      <dgm:spPr/>
      <dgm:t>
        <a:bodyPr/>
        <a:lstStyle/>
        <a:p>
          <a:endParaRPr lang="en-US"/>
        </a:p>
      </dgm:t>
    </dgm:pt>
    <dgm:pt modelId="{7970EA7F-56E4-964F-A20D-3EE08708316C}">
      <dgm:prSet/>
      <dgm:spPr/>
      <dgm:t>
        <a:bodyPr/>
        <a:lstStyle/>
        <a:p>
          <a:r>
            <a:rPr lang="en-US" dirty="0"/>
            <a:t>How my Leadership style will affect change process</a:t>
          </a:r>
        </a:p>
      </dgm:t>
    </dgm:pt>
    <dgm:pt modelId="{4880016C-8112-954A-8EF8-CABB451EB236}" type="parTrans" cxnId="{8B497AF1-A26A-414C-BE67-23E558D24D93}">
      <dgm:prSet/>
      <dgm:spPr/>
      <dgm:t>
        <a:bodyPr/>
        <a:lstStyle/>
        <a:p>
          <a:endParaRPr lang="en-US"/>
        </a:p>
      </dgm:t>
    </dgm:pt>
    <dgm:pt modelId="{48D3AAB5-D112-FD4E-AF36-5A55D1A52583}" type="sibTrans" cxnId="{8B497AF1-A26A-414C-BE67-23E558D24D93}">
      <dgm:prSet/>
      <dgm:spPr/>
      <dgm:t>
        <a:bodyPr/>
        <a:lstStyle/>
        <a:p>
          <a:endParaRPr lang="en-US"/>
        </a:p>
      </dgm:t>
    </dgm:pt>
    <dgm:pt modelId="{513CF20D-533D-4A41-A2A2-F8384FB48A11}" type="pres">
      <dgm:prSet presAssocID="{DE3E61FB-C3E9-4A26-9596-980CE9252F35}" presName="vert0" presStyleCnt="0">
        <dgm:presLayoutVars>
          <dgm:dir/>
          <dgm:animOne val="branch"/>
          <dgm:animLvl val="lvl"/>
        </dgm:presLayoutVars>
      </dgm:prSet>
      <dgm:spPr/>
    </dgm:pt>
    <dgm:pt modelId="{8C1758E7-87FA-BA49-821B-298CDCA02627}" type="pres">
      <dgm:prSet presAssocID="{A8E1D8EB-C51E-44A2-B417-07831FB5D9A8}" presName="thickLine" presStyleLbl="alignNode1" presStyleIdx="0" presStyleCnt="6"/>
      <dgm:spPr/>
    </dgm:pt>
    <dgm:pt modelId="{DF8BD42A-8D4D-354D-A906-1381E077ECEB}" type="pres">
      <dgm:prSet presAssocID="{A8E1D8EB-C51E-44A2-B417-07831FB5D9A8}" presName="horz1" presStyleCnt="0"/>
      <dgm:spPr/>
    </dgm:pt>
    <dgm:pt modelId="{F05AF989-A21E-8642-B59A-899871ECE182}" type="pres">
      <dgm:prSet presAssocID="{A8E1D8EB-C51E-44A2-B417-07831FB5D9A8}" presName="tx1" presStyleLbl="revTx" presStyleIdx="0" presStyleCnt="6"/>
      <dgm:spPr/>
    </dgm:pt>
    <dgm:pt modelId="{E7E21B72-63E7-434A-BC44-6A5F166CCC34}" type="pres">
      <dgm:prSet presAssocID="{A8E1D8EB-C51E-44A2-B417-07831FB5D9A8}" presName="vert1" presStyleCnt="0"/>
      <dgm:spPr/>
    </dgm:pt>
    <dgm:pt modelId="{EE0B54C5-8274-4B44-86FB-61FAD7C256BF}" type="pres">
      <dgm:prSet presAssocID="{2AE12A9C-4AB6-4FEB-B237-E55F8348DF04}" presName="thickLine" presStyleLbl="alignNode1" presStyleIdx="1" presStyleCnt="6"/>
      <dgm:spPr/>
    </dgm:pt>
    <dgm:pt modelId="{06AB8751-8DF7-494A-A2A0-13B229F8DE17}" type="pres">
      <dgm:prSet presAssocID="{2AE12A9C-4AB6-4FEB-B237-E55F8348DF04}" presName="horz1" presStyleCnt="0"/>
      <dgm:spPr/>
    </dgm:pt>
    <dgm:pt modelId="{340DD5C6-92F7-BB41-BFB8-0486155D2033}" type="pres">
      <dgm:prSet presAssocID="{2AE12A9C-4AB6-4FEB-B237-E55F8348DF04}" presName="tx1" presStyleLbl="revTx" presStyleIdx="1" presStyleCnt="6"/>
      <dgm:spPr/>
    </dgm:pt>
    <dgm:pt modelId="{52CE0F0A-6626-4747-9142-3EF64B875856}" type="pres">
      <dgm:prSet presAssocID="{2AE12A9C-4AB6-4FEB-B237-E55F8348DF04}" presName="vert1" presStyleCnt="0"/>
      <dgm:spPr/>
    </dgm:pt>
    <dgm:pt modelId="{F8EFF266-28B8-F545-8690-FB5228705330}" type="pres">
      <dgm:prSet presAssocID="{DBBEDD23-5442-4B02-B397-66F66A5249AC}" presName="thickLine" presStyleLbl="alignNode1" presStyleIdx="2" presStyleCnt="6"/>
      <dgm:spPr/>
    </dgm:pt>
    <dgm:pt modelId="{CC3E5BDA-F070-3240-95AF-352254C5D277}" type="pres">
      <dgm:prSet presAssocID="{DBBEDD23-5442-4B02-B397-66F66A5249AC}" presName="horz1" presStyleCnt="0"/>
      <dgm:spPr/>
    </dgm:pt>
    <dgm:pt modelId="{55D0B6C0-05F4-BD42-A724-8EBCB23EFFB7}" type="pres">
      <dgm:prSet presAssocID="{DBBEDD23-5442-4B02-B397-66F66A5249AC}" presName="tx1" presStyleLbl="revTx" presStyleIdx="2" presStyleCnt="6"/>
      <dgm:spPr/>
    </dgm:pt>
    <dgm:pt modelId="{3482B317-3694-AD45-91FB-0B122DACE248}" type="pres">
      <dgm:prSet presAssocID="{DBBEDD23-5442-4B02-B397-66F66A5249AC}" presName="vert1" presStyleCnt="0"/>
      <dgm:spPr/>
    </dgm:pt>
    <dgm:pt modelId="{4CD258A7-801A-A749-8FDB-4F9B31905E56}" type="pres">
      <dgm:prSet presAssocID="{9CE2FB52-EEAD-40C3-BB77-C091F45C39C8}" presName="thickLine" presStyleLbl="alignNode1" presStyleIdx="3" presStyleCnt="6"/>
      <dgm:spPr/>
    </dgm:pt>
    <dgm:pt modelId="{EDED7AEB-EBA6-FC4A-ADD7-F6EC4DEF66E1}" type="pres">
      <dgm:prSet presAssocID="{9CE2FB52-EEAD-40C3-BB77-C091F45C39C8}" presName="horz1" presStyleCnt="0"/>
      <dgm:spPr/>
    </dgm:pt>
    <dgm:pt modelId="{801473E1-5E25-7144-B14F-7848DDEB13CD}" type="pres">
      <dgm:prSet presAssocID="{9CE2FB52-EEAD-40C3-BB77-C091F45C39C8}" presName="tx1" presStyleLbl="revTx" presStyleIdx="3" presStyleCnt="6"/>
      <dgm:spPr/>
    </dgm:pt>
    <dgm:pt modelId="{3E5F7126-2C53-6C48-A111-8553A74001F6}" type="pres">
      <dgm:prSet presAssocID="{9CE2FB52-EEAD-40C3-BB77-C091F45C39C8}" presName="vert1" presStyleCnt="0"/>
      <dgm:spPr/>
    </dgm:pt>
    <dgm:pt modelId="{9047F48C-6B2B-0D45-82FC-2010366A0FF3}" type="pres">
      <dgm:prSet presAssocID="{7970EA7F-56E4-964F-A20D-3EE08708316C}" presName="thickLine" presStyleLbl="alignNode1" presStyleIdx="4" presStyleCnt="6"/>
      <dgm:spPr/>
    </dgm:pt>
    <dgm:pt modelId="{505F1AAA-5658-234B-A4B7-019FB3A9C7EA}" type="pres">
      <dgm:prSet presAssocID="{7970EA7F-56E4-964F-A20D-3EE08708316C}" presName="horz1" presStyleCnt="0"/>
      <dgm:spPr/>
    </dgm:pt>
    <dgm:pt modelId="{9CA2012B-61BD-5148-B46C-841E84B16204}" type="pres">
      <dgm:prSet presAssocID="{7970EA7F-56E4-964F-A20D-3EE08708316C}" presName="tx1" presStyleLbl="revTx" presStyleIdx="4" presStyleCnt="6"/>
      <dgm:spPr/>
    </dgm:pt>
    <dgm:pt modelId="{D3949D1A-F585-5844-A774-43C2A9B4881C}" type="pres">
      <dgm:prSet presAssocID="{7970EA7F-56E4-964F-A20D-3EE08708316C}" presName="vert1" presStyleCnt="0"/>
      <dgm:spPr/>
    </dgm:pt>
    <dgm:pt modelId="{BB433C07-2AA8-E243-8EDF-2B2145A5C151}" type="pres">
      <dgm:prSet presAssocID="{610AB9E3-6EF6-4ABE-8DAD-20E9588AD313}" presName="thickLine" presStyleLbl="alignNode1" presStyleIdx="5" presStyleCnt="6"/>
      <dgm:spPr/>
    </dgm:pt>
    <dgm:pt modelId="{D7857B9E-294F-094C-B940-13819A6BE2CD}" type="pres">
      <dgm:prSet presAssocID="{610AB9E3-6EF6-4ABE-8DAD-20E9588AD313}" presName="horz1" presStyleCnt="0"/>
      <dgm:spPr/>
    </dgm:pt>
    <dgm:pt modelId="{CD3F0447-ACE2-1C45-A5D2-6F5234F514F9}" type="pres">
      <dgm:prSet presAssocID="{610AB9E3-6EF6-4ABE-8DAD-20E9588AD313}" presName="tx1" presStyleLbl="revTx" presStyleIdx="5" presStyleCnt="6"/>
      <dgm:spPr/>
    </dgm:pt>
    <dgm:pt modelId="{431F5333-B2F3-B74B-BB3A-4A6B6AE17866}" type="pres">
      <dgm:prSet presAssocID="{610AB9E3-6EF6-4ABE-8DAD-20E9588AD313}" presName="vert1" presStyleCnt="0"/>
      <dgm:spPr/>
    </dgm:pt>
  </dgm:ptLst>
  <dgm:cxnLst>
    <dgm:cxn modelId="{50EE321F-E5D8-AA46-BF3E-CED4343B8B6C}" type="presOf" srcId="{DE3E61FB-C3E9-4A26-9596-980CE9252F35}" destId="{513CF20D-533D-4A41-A2A2-F8384FB48A11}" srcOrd="0" destOrd="0" presId="urn:microsoft.com/office/officeart/2008/layout/LinedList"/>
    <dgm:cxn modelId="{6887F526-DE3F-F04A-9F77-109224284000}" type="presOf" srcId="{9CE2FB52-EEAD-40C3-BB77-C091F45C39C8}" destId="{801473E1-5E25-7144-B14F-7848DDEB13CD}" srcOrd="0" destOrd="0" presId="urn:microsoft.com/office/officeart/2008/layout/LinedList"/>
    <dgm:cxn modelId="{67BAF746-ACFC-5746-940E-560329DCA22E}" type="presOf" srcId="{7970EA7F-56E4-964F-A20D-3EE08708316C}" destId="{9CA2012B-61BD-5148-B46C-841E84B16204}" srcOrd="0" destOrd="0" presId="urn:microsoft.com/office/officeart/2008/layout/LinedList"/>
    <dgm:cxn modelId="{726CEA59-515E-4F19-B15F-9C8870146D67}" srcId="{DE3E61FB-C3E9-4A26-9596-980CE9252F35}" destId="{A8E1D8EB-C51E-44A2-B417-07831FB5D9A8}" srcOrd="0" destOrd="0" parTransId="{43E35178-75F8-40FC-A11A-7BCC0DAD4972}" sibTransId="{1D0B3DAC-A47B-4B7C-A25B-58D8A74D2E3A}"/>
    <dgm:cxn modelId="{4698AA5A-DF18-DD46-B1BD-07A41DD22918}" type="presOf" srcId="{2AE12A9C-4AB6-4FEB-B237-E55F8348DF04}" destId="{340DD5C6-92F7-BB41-BFB8-0486155D2033}" srcOrd="0" destOrd="0" presId="urn:microsoft.com/office/officeart/2008/layout/LinedList"/>
    <dgm:cxn modelId="{2EA7A063-3368-4257-8257-3FE19B39B65C}" srcId="{DE3E61FB-C3E9-4A26-9596-980CE9252F35}" destId="{9CE2FB52-EEAD-40C3-BB77-C091F45C39C8}" srcOrd="3" destOrd="0" parTransId="{C55D9A17-2EA0-40BE-A705-A649EDAB90F1}" sibTransId="{E489D433-F13A-42B4-A36F-CEE83F429ECE}"/>
    <dgm:cxn modelId="{6BFEFB6E-D30B-8145-ABB4-220E87BE58CD}" type="presOf" srcId="{DBBEDD23-5442-4B02-B397-66F66A5249AC}" destId="{55D0B6C0-05F4-BD42-A724-8EBCB23EFFB7}" srcOrd="0" destOrd="0" presId="urn:microsoft.com/office/officeart/2008/layout/LinedList"/>
    <dgm:cxn modelId="{1102A79F-E371-5F4A-A900-AC8A7AE11257}" type="presOf" srcId="{610AB9E3-6EF6-4ABE-8DAD-20E9588AD313}" destId="{CD3F0447-ACE2-1C45-A5D2-6F5234F514F9}" srcOrd="0" destOrd="0" presId="urn:microsoft.com/office/officeart/2008/layout/LinedList"/>
    <dgm:cxn modelId="{D13224B2-113E-413E-898C-D4530DC45EA3}" srcId="{DE3E61FB-C3E9-4A26-9596-980CE9252F35}" destId="{610AB9E3-6EF6-4ABE-8DAD-20E9588AD313}" srcOrd="5" destOrd="0" parTransId="{8710D7C0-41C5-4FFE-B28D-E7B9B52E1158}" sibTransId="{F001C44E-BE5C-4F54-B00A-B98139E61BFB}"/>
    <dgm:cxn modelId="{9C6020C6-E1CE-47E5-B9FE-140E871C2361}" srcId="{DE3E61FB-C3E9-4A26-9596-980CE9252F35}" destId="{2AE12A9C-4AB6-4FEB-B237-E55F8348DF04}" srcOrd="1" destOrd="0" parTransId="{E17CAE11-874F-4E64-8A5A-F9A94E48566D}" sibTransId="{EC23E9C7-0746-4A8C-9EA0-D73007AF616C}"/>
    <dgm:cxn modelId="{742560D2-191B-DB4D-9AED-4308FD76C17F}" type="presOf" srcId="{A8E1D8EB-C51E-44A2-B417-07831FB5D9A8}" destId="{F05AF989-A21E-8642-B59A-899871ECE182}" srcOrd="0" destOrd="0" presId="urn:microsoft.com/office/officeart/2008/layout/LinedList"/>
    <dgm:cxn modelId="{D806E4D4-A844-4010-AB57-4A2C7E1C3377}" srcId="{DE3E61FB-C3E9-4A26-9596-980CE9252F35}" destId="{DBBEDD23-5442-4B02-B397-66F66A5249AC}" srcOrd="2" destOrd="0" parTransId="{8B00490F-D826-4816-8CFE-39D41CCE2A5B}" sibTransId="{64465A07-13B3-4196-A569-0C3AB235D247}"/>
    <dgm:cxn modelId="{8B497AF1-A26A-414C-BE67-23E558D24D93}" srcId="{DE3E61FB-C3E9-4A26-9596-980CE9252F35}" destId="{7970EA7F-56E4-964F-A20D-3EE08708316C}" srcOrd="4" destOrd="0" parTransId="{4880016C-8112-954A-8EF8-CABB451EB236}" sibTransId="{48D3AAB5-D112-FD4E-AF36-5A55D1A52583}"/>
    <dgm:cxn modelId="{4B290F93-CA08-1F47-AD65-615D28A3EA6D}" type="presParOf" srcId="{513CF20D-533D-4A41-A2A2-F8384FB48A11}" destId="{8C1758E7-87FA-BA49-821B-298CDCA02627}" srcOrd="0" destOrd="0" presId="urn:microsoft.com/office/officeart/2008/layout/LinedList"/>
    <dgm:cxn modelId="{57745ADE-18E3-3643-8E0C-73DC8068F58C}" type="presParOf" srcId="{513CF20D-533D-4A41-A2A2-F8384FB48A11}" destId="{DF8BD42A-8D4D-354D-A906-1381E077ECEB}" srcOrd="1" destOrd="0" presId="urn:microsoft.com/office/officeart/2008/layout/LinedList"/>
    <dgm:cxn modelId="{2A2C47D3-2F2B-A74C-B2CB-659B1859B911}" type="presParOf" srcId="{DF8BD42A-8D4D-354D-A906-1381E077ECEB}" destId="{F05AF989-A21E-8642-B59A-899871ECE182}" srcOrd="0" destOrd="0" presId="urn:microsoft.com/office/officeart/2008/layout/LinedList"/>
    <dgm:cxn modelId="{79DFBB8C-DB2E-EE40-A0F8-4BD367109546}" type="presParOf" srcId="{DF8BD42A-8D4D-354D-A906-1381E077ECEB}" destId="{E7E21B72-63E7-434A-BC44-6A5F166CCC34}" srcOrd="1" destOrd="0" presId="urn:microsoft.com/office/officeart/2008/layout/LinedList"/>
    <dgm:cxn modelId="{37890D97-279E-1D4F-B7F4-787A32BE2675}" type="presParOf" srcId="{513CF20D-533D-4A41-A2A2-F8384FB48A11}" destId="{EE0B54C5-8274-4B44-86FB-61FAD7C256BF}" srcOrd="2" destOrd="0" presId="urn:microsoft.com/office/officeart/2008/layout/LinedList"/>
    <dgm:cxn modelId="{AB102A6D-7211-EB4E-B9D6-02EB243F78AF}" type="presParOf" srcId="{513CF20D-533D-4A41-A2A2-F8384FB48A11}" destId="{06AB8751-8DF7-494A-A2A0-13B229F8DE17}" srcOrd="3" destOrd="0" presId="urn:microsoft.com/office/officeart/2008/layout/LinedList"/>
    <dgm:cxn modelId="{54C7AFE9-C084-E44B-82C3-2CED19A06F35}" type="presParOf" srcId="{06AB8751-8DF7-494A-A2A0-13B229F8DE17}" destId="{340DD5C6-92F7-BB41-BFB8-0486155D2033}" srcOrd="0" destOrd="0" presId="urn:microsoft.com/office/officeart/2008/layout/LinedList"/>
    <dgm:cxn modelId="{7BEF3455-EAEA-F34E-AFB3-4C685F77ADC6}" type="presParOf" srcId="{06AB8751-8DF7-494A-A2A0-13B229F8DE17}" destId="{52CE0F0A-6626-4747-9142-3EF64B875856}" srcOrd="1" destOrd="0" presId="urn:microsoft.com/office/officeart/2008/layout/LinedList"/>
    <dgm:cxn modelId="{4F31AD1F-9829-A14C-BA65-B5252D649193}" type="presParOf" srcId="{513CF20D-533D-4A41-A2A2-F8384FB48A11}" destId="{F8EFF266-28B8-F545-8690-FB5228705330}" srcOrd="4" destOrd="0" presId="urn:microsoft.com/office/officeart/2008/layout/LinedList"/>
    <dgm:cxn modelId="{F39F033C-F06A-0644-895F-3DA7F6B8AA4D}" type="presParOf" srcId="{513CF20D-533D-4A41-A2A2-F8384FB48A11}" destId="{CC3E5BDA-F070-3240-95AF-352254C5D277}" srcOrd="5" destOrd="0" presId="urn:microsoft.com/office/officeart/2008/layout/LinedList"/>
    <dgm:cxn modelId="{CC99A7C7-0FA4-D74F-944F-1A717D04F971}" type="presParOf" srcId="{CC3E5BDA-F070-3240-95AF-352254C5D277}" destId="{55D0B6C0-05F4-BD42-A724-8EBCB23EFFB7}" srcOrd="0" destOrd="0" presId="urn:microsoft.com/office/officeart/2008/layout/LinedList"/>
    <dgm:cxn modelId="{B4CB103E-1F3A-0148-B0C4-02DE847696A4}" type="presParOf" srcId="{CC3E5BDA-F070-3240-95AF-352254C5D277}" destId="{3482B317-3694-AD45-91FB-0B122DACE248}" srcOrd="1" destOrd="0" presId="urn:microsoft.com/office/officeart/2008/layout/LinedList"/>
    <dgm:cxn modelId="{EB462A61-EC25-2E49-8C8C-E34CE3C6F356}" type="presParOf" srcId="{513CF20D-533D-4A41-A2A2-F8384FB48A11}" destId="{4CD258A7-801A-A749-8FDB-4F9B31905E56}" srcOrd="6" destOrd="0" presId="urn:microsoft.com/office/officeart/2008/layout/LinedList"/>
    <dgm:cxn modelId="{1A39F597-4D66-3C46-869E-B05C55C3FA44}" type="presParOf" srcId="{513CF20D-533D-4A41-A2A2-F8384FB48A11}" destId="{EDED7AEB-EBA6-FC4A-ADD7-F6EC4DEF66E1}" srcOrd="7" destOrd="0" presId="urn:microsoft.com/office/officeart/2008/layout/LinedList"/>
    <dgm:cxn modelId="{5E7E28E0-0BB6-924B-ADF1-51D2D5611935}" type="presParOf" srcId="{EDED7AEB-EBA6-FC4A-ADD7-F6EC4DEF66E1}" destId="{801473E1-5E25-7144-B14F-7848DDEB13CD}" srcOrd="0" destOrd="0" presId="urn:microsoft.com/office/officeart/2008/layout/LinedList"/>
    <dgm:cxn modelId="{F747600A-C39C-1248-99BD-7BCBB3778EB7}" type="presParOf" srcId="{EDED7AEB-EBA6-FC4A-ADD7-F6EC4DEF66E1}" destId="{3E5F7126-2C53-6C48-A111-8553A74001F6}" srcOrd="1" destOrd="0" presId="urn:microsoft.com/office/officeart/2008/layout/LinedList"/>
    <dgm:cxn modelId="{E4671743-050B-DA41-954D-B0A8DA8E4420}" type="presParOf" srcId="{513CF20D-533D-4A41-A2A2-F8384FB48A11}" destId="{9047F48C-6B2B-0D45-82FC-2010366A0FF3}" srcOrd="8" destOrd="0" presId="urn:microsoft.com/office/officeart/2008/layout/LinedList"/>
    <dgm:cxn modelId="{F87AA83C-0E59-284A-9911-0D9011FC6621}" type="presParOf" srcId="{513CF20D-533D-4A41-A2A2-F8384FB48A11}" destId="{505F1AAA-5658-234B-A4B7-019FB3A9C7EA}" srcOrd="9" destOrd="0" presId="urn:microsoft.com/office/officeart/2008/layout/LinedList"/>
    <dgm:cxn modelId="{7E3C9C80-DD59-B842-A47D-E94057722941}" type="presParOf" srcId="{505F1AAA-5658-234B-A4B7-019FB3A9C7EA}" destId="{9CA2012B-61BD-5148-B46C-841E84B16204}" srcOrd="0" destOrd="0" presId="urn:microsoft.com/office/officeart/2008/layout/LinedList"/>
    <dgm:cxn modelId="{14374CF8-BBD0-F548-AE84-30798365FC0A}" type="presParOf" srcId="{505F1AAA-5658-234B-A4B7-019FB3A9C7EA}" destId="{D3949D1A-F585-5844-A774-43C2A9B4881C}" srcOrd="1" destOrd="0" presId="urn:microsoft.com/office/officeart/2008/layout/LinedList"/>
    <dgm:cxn modelId="{5D406E22-93D6-D540-A480-541D859C5810}" type="presParOf" srcId="{513CF20D-533D-4A41-A2A2-F8384FB48A11}" destId="{BB433C07-2AA8-E243-8EDF-2B2145A5C151}" srcOrd="10" destOrd="0" presId="urn:microsoft.com/office/officeart/2008/layout/LinedList"/>
    <dgm:cxn modelId="{06E77581-8926-964C-B4DF-9DBDF404A5EB}" type="presParOf" srcId="{513CF20D-533D-4A41-A2A2-F8384FB48A11}" destId="{D7857B9E-294F-094C-B940-13819A6BE2CD}" srcOrd="11" destOrd="0" presId="urn:microsoft.com/office/officeart/2008/layout/LinedList"/>
    <dgm:cxn modelId="{2A9B27BC-4894-5F49-9D27-31A3074F1951}" type="presParOf" srcId="{D7857B9E-294F-094C-B940-13819A6BE2CD}" destId="{CD3F0447-ACE2-1C45-A5D2-6F5234F514F9}" srcOrd="0" destOrd="0" presId="urn:microsoft.com/office/officeart/2008/layout/LinedList"/>
    <dgm:cxn modelId="{A7529AEC-1E48-DB43-BE4C-FED92EC34ACD}" type="presParOf" srcId="{D7857B9E-294F-094C-B940-13819A6BE2CD}" destId="{431F5333-B2F3-B74B-BB3A-4A6B6AE178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758E7-87FA-BA49-821B-298CDCA02627}">
      <dsp:nvSpPr>
        <dsp:cNvPr id="0" name=""/>
        <dsp:cNvSpPr/>
      </dsp:nvSpPr>
      <dsp:spPr>
        <a:xfrm>
          <a:off x="0" y="1913"/>
          <a:ext cx="3993357"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05AF989-A21E-8642-B59A-899871ECE182}">
      <dsp:nvSpPr>
        <dsp:cNvPr id="0" name=""/>
        <dsp:cNvSpPr/>
      </dsp:nvSpPr>
      <dsp:spPr>
        <a:xfrm>
          <a:off x="0" y="1913"/>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Purpose of this presentation</a:t>
          </a:r>
        </a:p>
      </dsp:txBody>
      <dsp:txXfrm>
        <a:off x="0" y="1913"/>
        <a:ext cx="3993357" cy="652618"/>
      </dsp:txXfrm>
    </dsp:sp>
    <dsp:sp modelId="{EE0B54C5-8274-4B44-86FB-61FAD7C256BF}">
      <dsp:nvSpPr>
        <dsp:cNvPr id="0" name=""/>
        <dsp:cNvSpPr/>
      </dsp:nvSpPr>
      <dsp:spPr>
        <a:xfrm>
          <a:off x="0" y="654532"/>
          <a:ext cx="3993357" cy="0"/>
        </a:xfrm>
        <a:prstGeom prst="line">
          <a:avLst/>
        </a:prstGeom>
        <a:solidFill>
          <a:schemeClr val="accent2">
            <a:hueOff val="936304"/>
            <a:satOff val="-1168"/>
            <a:lumOff val="275"/>
            <a:alphaOff val="0"/>
          </a:schemeClr>
        </a:solidFill>
        <a:ln w="25400" cap="flat" cmpd="sng" algn="ctr">
          <a:solidFill>
            <a:schemeClr val="accent2">
              <a:hueOff val="936304"/>
              <a:satOff val="-1168"/>
              <a:lumOff val="275"/>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40DD5C6-92F7-BB41-BFB8-0486155D2033}">
      <dsp:nvSpPr>
        <dsp:cNvPr id="0" name=""/>
        <dsp:cNvSpPr/>
      </dsp:nvSpPr>
      <dsp:spPr>
        <a:xfrm>
          <a:off x="0" y="654532"/>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Importance of leadership in managing change</a:t>
          </a:r>
        </a:p>
      </dsp:txBody>
      <dsp:txXfrm>
        <a:off x="0" y="654532"/>
        <a:ext cx="3993357" cy="652618"/>
      </dsp:txXfrm>
    </dsp:sp>
    <dsp:sp modelId="{F8EFF266-28B8-F545-8690-FB5228705330}">
      <dsp:nvSpPr>
        <dsp:cNvPr id="0" name=""/>
        <dsp:cNvSpPr/>
      </dsp:nvSpPr>
      <dsp:spPr>
        <a:xfrm>
          <a:off x="0" y="1307150"/>
          <a:ext cx="3993357" cy="0"/>
        </a:xfrm>
        <a:prstGeom prst="line">
          <a:avLst/>
        </a:prstGeom>
        <a:solidFill>
          <a:schemeClr val="accent2">
            <a:hueOff val="1872608"/>
            <a:satOff val="-2336"/>
            <a:lumOff val="549"/>
            <a:alphaOff val="0"/>
          </a:schemeClr>
        </a:solidFill>
        <a:ln w="25400" cap="flat" cmpd="sng" algn="ctr">
          <a:solidFill>
            <a:schemeClr val="accent2">
              <a:hueOff val="1872608"/>
              <a:satOff val="-2336"/>
              <a:lumOff val="549"/>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55D0B6C0-05F4-BD42-A724-8EBCB23EFFB7}">
      <dsp:nvSpPr>
        <dsp:cNvPr id="0" name=""/>
        <dsp:cNvSpPr/>
      </dsp:nvSpPr>
      <dsp:spPr>
        <a:xfrm>
          <a:off x="0" y="1307150"/>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Critical analysis of my Leadership style</a:t>
          </a:r>
        </a:p>
      </dsp:txBody>
      <dsp:txXfrm>
        <a:off x="0" y="1307150"/>
        <a:ext cx="3993357" cy="652618"/>
      </dsp:txXfrm>
    </dsp:sp>
    <dsp:sp modelId="{4CD258A7-801A-A749-8FDB-4F9B31905E56}">
      <dsp:nvSpPr>
        <dsp:cNvPr id="0" name=""/>
        <dsp:cNvSpPr/>
      </dsp:nvSpPr>
      <dsp:spPr>
        <a:xfrm>
          <a:off x="0" y="1959768"/>
          <a:ext cx="3993357" cy="0"/>
        </a:xfrm>
        <a:prstGeom prst="line">
          <a:avLst/>
        </a:prstGeom>
        <a:solidFill>
          <a:schemeClr val="accent2">
            <a:hueOff val="2808912"/>
            <a:satOff val="-3503"/>
            <a:lumOff val="824"/>
            <a:alphaOff val="0"/>
          </a:schemeClr>
        </a:solidFill>
        <a:ln w="25400" cap="flat" cmpd="sng" algn="ctr">
          <a:solidFill>
            <a:schemeClr val="accent2">
              <a:hueOff val="2808912"/>
              <a:satOff val="-3503"/>
              <a:lumOff val="824"/>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01473E1-5E25-7144-B14F-7848DDEB13CD}">
      <dsp:nvSpPr>
        <dsp:cNvPr id="0" name=""/>
        <dsp:cNvSpPr/>
      </dsp:nvSpPr>
      <dsp:spPr>
        <a:xfrm>
          <a:off x="0" y="1959768"/>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Challenges and Goals  during change process</a:t>
          </a:r>
          <a:endParaRPr lang="en-US" sz="1800" kern="1200" dirty="0"/>
        </a:p>
      </dsp:txBody>
      <dsp:txXfrm>
        <a:off x="0" y="1959768"/>
        <a:ext cx="3993357" cy="652618"/>
      </dsp:txXfrm>
    </dsp:sp>
    <dsp:sp modelId="{9047F48C-6B2B-0D45-82FC-2010366A0FF3}">
      <dsp:nvSpPr>
        <dsp:cNvPr id="0" name=""/>
        <dsp:cNvSpPr/>
      </dsp:nvSpPr>
      <dsp:spPr>
        <a:xfrm>
          <a:off x="0" y="2612387"/>
          <a:ext cx="3993357" cy="0"/>
        </a:xfrm>
        <a:prstGeom prst="line">
          <a:avLst/>
        </a:prstGeom>
        <a:solidFill>
          <a:schemeClr val="accent2">
            <a:hueOff val="3745216"/>
            <a:satOff val="-4671"/>
            <a:lumOff val="1098"/>
            <a:alphaOff val="0"/>
          </a:schemeClr>
        </a:solidFill>
        <a:ln w="25400" cap="flat" cmpd="sng" algn="ctr">
          <a:solidFill>
            <a:schemeClr val="accent2">
              <a:hueOff val="3745216"/>
              <a:satOff val="-4671"/>
              <a:lumOff val="1098"/>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CA2012B-61BD-5148-B46C-841E84B16204}">
      <dsp:nvSpPr>
        <dsp:cNvPr id="0" name=""/>
        <dsp:cNvSpPr/>
      </dsp:nvSpPr>
      <dsp:spPr>
        <a:xfrm>
          <a:off x="0" y="2612387"/>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How my Leadership style will affect change process</a:t>
          </a:r>
        </a:p>
      </dsp:txBody>
      <dsp:txXfrm>
        <a:off x="0" y="2612387"/>
        <a:ext cx="3993357" cy="652618"/>
      </dsp:txXfrm>
    </dsp:sp>
    <dsp:sp modelId="{BB433C07-2AA8-E243-8EDF-2B2145A5C151}">
      <dsp:nvSpPr>
        <dsp:cNvPr id="0" name=""/>
        <dsp:cNvSpPr/>
      </dsp:nvSpPr>
      <dsp:spPr>
        <a:xfrm>
          <a:off x="0" y="3265005"/>
          <a:ext cx="3993357" cy="0"/>
        </a:xfrm>
        <a:prstGeom prst="line">
          <a:avLst/>
        </a:prstGeom>
        <a:solidFill>
          <a:schemeClr val="accent2">
            <a:hueOff val="4681520"/>
            <a:satOff val="-5839"/>
            <a:lumOff val="1373"/>
            <a:alphaOff val="0"/>
          </a:schemeClr>
        </a:solidFill>
        <a:ln w="25400" cap="flat" cmpd="sng" algn="ctr">
          <a:solidFill>
            <a:schemeClr val="accent2">
              <a:hueOff val="4681520"/>
              <a:satOff val="-5839"/>
              <a:lumOff val="1373"/>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D3F0447-ACE2-1C45-A5D2-6F5234F514F9}">
      <dsp:nvSpPr>
        <dsp:cNvPr id="0" name=""/>
        <dsp:cNvSpPr/>
      </dsp:nvSpPr>
      <dsp:spPr>
        <a:xfrm>
          <a:off x="0" y="3265005"/>
          <a:ext cx="3993357" cy="65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t>Conclusion</a:t>
          </a:r>
          <a:endParaRPr lang="en-US" sz="1800" kern="1200" dirty="0"/>
        </a:p>
      </dsp:txBody>
      <dsp:txXfrm>
        <a:off x="0" y="3265005"/>
        <a:ext cx="3993357" cy="6526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12/9/24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12/9/24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12/9/24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12/9/24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12/9/24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12/9/24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nline.hbs.edu/blog/post/emotional-intelligence-in-leadership" TargetMode="External"/><Relationship Id="rId2" Type="http://schemas.openxmlformats.org/officeDocument/2006/relationships/hyperlink" Target="https://doi.org/10.30958/ajbe.4.2.5" TargetMode="External"/><Relationship Id="rId1" Type="http://schemas.openxmlformats.org/officeDocument/2006/relationships/slideLayout" Target="../slideLayouts/slideLayout2.xml"/><Relationship Id="rId6" Type="http://schemas.openxmlformats.org/officeDocument/2006/relationships/hyperlink" Target="https://doi.org/10.4018/978-1-5225-4996-3" TargetMode="External"/><Relationship Id="rId5" Type="http://schemas.openxmlformats.org/officeDocument/2006/relationships/hyperlink" Target="https://www.mindtools.com/aieezpa/lewins-leadership-styles-framework" TargetMode="External"/><Relationship Id="rId4" Type="http://schemas.openxmlformats.org/officeDocument/2006/relationships/hyperlink" Target="https://www.mckinsey.com/industries/public-sector/our-insights/organizing-for-chan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9144000"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1640" y="-1720"/>
            <a:ext cx="881253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4540" y="-1291"/>
            <a:ext cx="2706134"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3923854" y="1402819"/>
            <a:ext cx="4967533" cy="3741293"/>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40148" y="818984"/>
            <a:ext cx="4947184" cy="3268520"/>
          </a:xfrm>
        </p:spPr>
        <p:txBody>
          <a:bodyPr>
            <a:normAutofit/>
          </a:bodyPr>
          <a:lstStyle/>
          <a:p>
            <a:pPr algn="r"/>
            <a:r>
              <a:rPr lang="en-US" sz="4200">
                <a:solidFill>
                  <a:srgbClr val="FFFFFF"/>
                </a:solidFill>
              </a:rPr>
              <a:t>Leadership Style and Managing Change at CYNO Healthcare</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735" y="4480038"/>
            <a:ext cx="9134528"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48905" y="4797188"/>
            <a:ext cx="4538427" cy="1241828"/>
          </a:xfrm>
        </p:spPr>
        <p:txBody>
          <a:bodyPr>
            <a:normAutofit/>
          </a:bodyPr>
          <a:lstStyle/>
          <a:p>
            <a:pPr algn="r">
              <a:lnSpc>
                <a:spcPct val="90000"/>
              </a:lnSpc>
            </a:pPr>
            <a:r>
              <a:rPr lang="en-US" sz="2200">
                <a:solidFill>
                  <a:srgbClr val="FFFFFF"/>
                </a:solidFill>
              </a:rPr>
              <a:t>Application for HR Manager Role</a:t>
            </a:r>
          </a:p>
          <a:p>
            <a:pPr algn="r">
              <a:lnSpc>
                <a:spcPct val="90000"/>
              </a:lnSpc>
            </a:pPr>
            <a:r>
              <a:rPr lang="en-US" sz="2200">
                <a:solidFill>
                  <a:srgbClr val="FFFFFF"/>
                </a:solidFill>
              </a:rPr>
              <a:t>Marcin Soja</a:t>
            </a:r>
          </a:p>
          <a:p>
            <a:pPr algn="r">
              <a:lnSpc>
                <a:spcPct val="90000"/>
              </a:lnSpc>
            </a:pPr>
            <a:r>
              <a:rPr lang="en-US" sz="2200">
                <a:solidFill>
                  <a:srgbClr val="FFFFFF"/>
                </a:solidFill>
              </a:rPr>
              <a:t>2219080@student.uwtsd.ac.uk</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68117" y="2081692"/>
            <a:ext cx="6857572" cy="2694194"/>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C89D-8DFC-1C1E-5D8D-D1BF533ACDC7}"/>
              </a:ext>
            </a:extLst>
          </p:cNvPr>
          <p:cNvSpPr>
            <a:spLocks noGrp="1"/>
          </p:cNvSpPr>
          <p:nvPr>
            <p:ph type="title"/>
          </p:nvPr>
        </p:nvSpPr>
        <p:spPr>
          <a:xfrm>
            <a:off x="360758" y="327025"/>
            <a:ext cx="3993358" cy="1630363"/>
          </a:xfrm>
        </p:spPr>
        <p:txBody>
          <a:bodyPr anchor="b">
            <a:normAutofit/>
          </a:bodyPr>
          <a:lstStyle/>
          <a:p>
            <a:r>
              <a:rPr lang="en-US" sz="3100"/>
              <a:t>Agenda</a:t>
            </a:r>
          </a:p>
        </p:txBody>
      </p:sp>
      <p:pic>
        <p:nvPicPr>
          <p:cNvPr id="40" name="Picture 39">
            <a:extLst>
              <a:ext uri="{FF2B5EF4-FFF2-40B4-BE49-F238E27FC236}">
                <a16:creationId xmlns:a16="http://schemas.microsoft.com/office/drawing/2014/main" id="{6B8067C7-84CA-F783-B272-C0FE10C1D4B8}"/>
              </a:ext>
            </a:extLst>
          </p:cNvPr>
          <p:cNvPicPr>
            <a:picLocks noChangeAspect="1"/>
          </p:cNvPicPr>
          <p:nvPr/>
        </p:nvPicPr>
        <p:blipFill>
          <a:blip r:embed="rId2"/>
          <a:srcRect l="18540" r="36002" b="-2"/>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F6C8FBE7-7DB6-5A43-5368-953AD8253E15}"/>
              </a:ext>
            </a:extLst>
          </p:cNvPr>
          <p:cNvGraphicFramePr>
            <a:graphicFrameLocks noGrp="1"/>
          </p:cNvGraphicFramePr>
          <p:nvPr>
            <p:ph idx="1"/>
            <p:extLst>
              <p:ext uri="{D42A27DB-BD31-4B8C-83A1-F6EECF244321}">
                <p14:modId xmlns:p14="http://schemas.microsoft.com/office/powerpoint/2010/main" val="1741359170"/>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3383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48205" y="-257968"/>
            <a:ext cx="4114105" cy="1708244"/>
          </a:xfrm>
        </p:spPr>
        <p:txBody>
          <a:bodyPr anchor="ctr">
            <a:normAutofit/>
          </a:bodyPr>
          <a:lstStyle/>
          <a:p>
            <a:r>
              <a:rPr lang="en-US" sz="3500" dirty="0"/>
              <a:t>Supporting Theories</a:t>
            </a:r>
          </a:p>
        </p:txBody>
      </p:sp>
      <p:pic>
        <p:nvPicPr>
          <p:cNvPr id="5" name="Picture 4" descr="3D rendering of game pieces tied together with a rope">
            <a:extLst>
              <a:ext uri="{FF2B5EF4-FFF2-40B4-BE49-F238E27FC236}">
                <a16:creationId xmlns:a16="http://schemas.microsoft.com/office/drawing/2014/main" id="{E225BE1F-7B4B-7582-EB17-684DD1038C7B}"/>
              </a:ext>
            </a:extLst>
          </p:cNvPr>
          <p:cNvPicPr>
            <a:picLocks noChangeAspect="1"/>
          </p:cNvPicPr>
          <p:nvPr/>
        </p:nvPicPr>
        <p:blipFill>
          <a:blip r:embed="rId2"/>
          <a:srcRect l="11914" r="38086"/>
          <a:stretch/>
        </p:blipFill>
        <p:spPr>
          <a:xfrm>
            <a:off x="20" y="-2"/>
            <a:ext cx="4204425" cy="6858002"/>
          </a:xfrm>
          <a:prstGeom prst="rect">
            <a:avLst/>
          </a:prstGeom>
        </p:spPr>
      </p:pic>
      <p:sp>
        <p:nvSpPr>
          <p:cNvPr id="3" name="Content Placeholder 2"/>
          <p:cNvSpPr>
            <a:spLocks noGrp="1"/>
          </p:cNvSpPr>
          <p:nvPr>
            <p:ph idx="1"/>
          </p:nvPr>
        </p:nvSpPr>
        <p:spPr>
          <a:xfrm>
            <a:off x="4204445" y="1080655"/>
            <a:ext cx="4401671" cy="3168615"/>
          </a:xfrm>
        </p:spPr>
        <p:txBody>
          <a:bodyPr anchor="ctr">
            <a:normAutofit/>
          </a:bodyPr>
          <a:lstStyle/>
          <a:p>
            <a:pPr marL="0" indent="0">
              <a:buNone/>
            </a:pPr>
            <a:endParaRPr lang="en-US" sz="1800" dirty="0"/>
          </a:p>
          <a:p>
            <a:pPr marL="0" indent="0">
              <a:buNone/>
            </a:pPr>
            <a:r>
              <a:rPr lang="en-US" sz="1800" dirty="0"/>
              <a:t>Change is challenging because </a:t>
            </a:r>
            <a:r>
              <a:rPr lang="en-US" sz="1800" dirty="0" err="1"/>
              <a:t>organisations</a:t>
            </a:r>
            <a:r>
              <a:rPr lang="en-US" sz="1800" dirty="0"/>
              <a:t> naturally resist it, requiring leaders to shift the balance point and engage team members (</a:t>
            </a:r>
            <a:r>
              <a:rPr lang="en-US" sz="1800" b="0" i="0" u="none" strike="noStrike" dirty="0">
                <a:effectLst/>
                <a:cs typeface="Arial" panose="020B0604020202020204" pitchFamily="34" charset="0"/>
              </a:rPr>
              <a:t>McKinsey, 2021).</a:t>
            </a:r>
          </a:p>
          <a:p>
            <a:pPr marL="0" indent="0">
              <a:buNone/>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US" sz="1800" dirty="0">
                <a:solidFill>
                  <a:srgbClr val="000000"/>
                </a:solidFill>
                <a:effectLst/>
              </a:rPr>
              <a:t>MindTools (2024) pointing that Kurt Lewin’s Leadership styles affect how motivated, creative, and productive the team is. </a:t>
            </a:r>
            <a:endParaRPr lang="en-US" sz="1800" dirty="0"/>
          </a:p>
          <a:p>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316936" y="-598557"/>
            <a:ext cx="4571999" cy="1616203"/>
          </a:xfrm>
        </p:spPr>
        <p:txBody>
          <a:bodyPr vert="horz" lIns="91440" tIns="45720" rIns="91440" bIns="45720" rtlCol="0" anchor="b">
            <a:normAutofit/>
          </a:bodyPr>
          <a:lstStyle/>
          <a:p>
            <a:pPr algn="l" defTabSz="914400">
              <a:lnSpc>
                <a:spcPct val="90000"/>
              </a:lnSpc>
            </a:pPr>
            <a:r>
              <a:rPr lang="en-US" sz="2800" dirty="0"/>
              <a:t>Overview of Leadership Styles</a:t>
            </a:r>
          </a:p>
        </p:txBody>
      </p:sp>
      <p:pic>
        <p:nvPicPr>
          <p:cNvPr id="13" name="Picture 12" descr="Colorful carved figures of humans">
            <a:extLst>
              <a:ext uri="{FF2B5EF4-FFF2-40B4-BE49-F238E27FC236}">
                <a16:creationId xmlns:a16="http://schemas.microsoft.com/office/drawing/2014/main" id="{0FA13655-3480-0266-691D-C27D5CE01C77}"/>
              </a:ext>
            </a:extLst>
          </p:cNvPr>
          <p:cNvPicPr>
            <a:picLocks noChangeAspect="1"/>
          </p:cNvPicPr>
          <p:nvPr/>
        </p:nvPicPr>
        <p:blipFill>
          <a:blip r:embed="rId2"/>
          <a:srcRect l="21324" r="21091" b="-1"/>
          <a:stretch/>
        </p:blipFill>
        <p:spPr>
          <a:xfrm>
            <a:off x="1" y="10"/>
            <a:ext cx="420935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extBox 7">
            <a:extLst>
              <a:ext uri="{FF2B5EF4-FFF2-40B4-BE49-F238E27FC236}">
                <a16:creationId xmlns:a16="http://schemas.microsoft.com/office/drawing/2014/main" id="{191DCE90-BB5C-E0C8-5828-477C39AE6C9C}"/>
              </a:ext>
            </a:extLst>
          </p:cNvPr>
          <p:cNvSpPr txBox="1"/>
          <p:nvPr/>
        </p:nvSpPr>
        <p:spPr>
          <a:xfrm>
            <a:off x="4679576" y="1418665"/>
            <a:ext cx="4209359" cy="4753535"/>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200" b="1" dirty="0">
                <a:effectLst/>
              </a:rPr>
              <a:t>Democratic leadership style </a:t>
            </a:r>
            <a:r>
              <a:rPr lang="en-US" sz="1200" dirty="0">
                <a:effectLst/>
              </a:rPr>
              <a:t>- Leaders place complete trust and confidence in their followers across all work-related areas. Additionally, the leader actively seeks the opinions of their followers (Mughal, 2018).</a:t>
            </a:r>
          </a:p>
          <a:p>
            <a:pPr indent="-228600" defTabSz="914400">
              <a:lnSpc>
                <a:spcPct val="90000"/>
              </a:lnSpc>
              <a:spcAft>
                <a:spcPts val="600"/>
              </a:spcAft>
              <a:buFont typeface="Arial" panose="020B0604020202020204" pitchFamily="34" charset="0"/>
              <a:buChar char="•"/>
            </a:pPr>
            <a:endParaRPr lang="en-US" sz="1200" dirty="0"/>
          </a:p>
          <a:p>
            <a:pPr indent="-228600" defTabSz="914400">
              <a:lnSpc>
                <a:spcPct val="90000"/>
              </a:lnSpc>
              <a:spcAft>
                <a:spcPts val="600"/>
              </a:spcAft>
              <a:buFont typeface="Arial" panose="020B0604020202020204" pitchFamily="34" charset="0"/>
              <a:buChar char="•"/>
            </a:pPr>
            <a:endParaRPr lang="en-US" sz="1200" dirty="0">
              <a:effectLst/>
            </a:endParaRPr>
          </a:p>
          <a:p>
            <a:pPr indent="-228600" defTabSz="914400">
              <a:lnSpc>
                <a:spcPct val="90000"/>
              </a:lnSpc>
              <a:spcAft>
                <a:spcPts val="600"/>
              </a:spcAft>
              <a:buFont typeface="Arial" panose="020B0604020202020204" pitchFamily="34" charset="0"/>
              <a:buChar char="•"/>
            </a:pPr>
            <a:r>
              <a:rPr lang="en-US" sz="1200" b="1" dirty="0"/>
              <a:t>Autocratic leadership style </a:t>
            </a:r>
            <a:r>
              <a:rPr lang="en-US" sz="1200" dirty="0"/>
              <a:t>- </a:t>
            </a:r>
            <a:r>
              <a:rPr lang="en-US" sz="1200" dirty="0">
                <a:effectLst/>
              </a:rPr>
              <a:t>leaders provide their subordinates specific instructions on the tasks and procedures required to perform them effectively. This approach facilitates the resolution of identified problems, the achievement of targets or deadlines, and the </a:t>
            </a:r>
            <a:r>
              <a:rPr lang="en-US" sz="1200" dirty="0" err="1">
                <a:effectLst/>
              </a:rPr>
              <a:t>optimisation</a:t>
            </a:r>
            <a:r>
              <a:rPr lang="en-US" sz="1200" dirty="0">
                <a:effectLst/>
              </a:rPr>
              <a:t> of performance, especially when time is of the essence (</a:t>
            </a:r>
            <a:r>
              <a:rPr lang="en-US" sz="1200" b="0" i="0" u="none" strike="noStrike" dirty="0" err="1">
                <a:effectLst/>
              </a:rPr>
              <a:t>Dyczkowska</a:t>
            </a:r>
            <a:r>
              <a:rPr lang="en-US" sz="1200" b="0" i="0" u="none" strike="noStrike" dirty="0">
                <a:effectLst/>
              </a:rPr>
              <a:t>, 2018)</a:t>
            </a:r>
            <a:r>
              <a:rPr lang="en-US" sz="1200" dirty="0">
                <a:effectLst/>
              </a:rPr>
              <a:t>.</a:t>
            </a:r>
          </a:p>
          <a:p>
            <a:pPr indent="-228600" defTabSz="914400">
              <a:lnSpc>
                <a:spcPct val="90000"/>
              </a:lnSpc>
              <a:spcAft>
                <a:spcPts val="600"/>
              </a:spcAft>
              <a:buFont typeface="Arial" panose="020B0604020202020204" pitchFamily="34" charset="0"/>
              <a:buChar char="•"/>
            </a:pPr>
            <a:endParaRPr lang="en-US" sz="1200" dirty="0">
              <a:effectLst/>
            </a:endParaRPr>
          </a:p>
          <a:p>
            <a:pPr indent="-228600" defTabSz="914400">
              <a:lnSpc>
                <a:spcPct val="90000"/>
              </a:lnSpc>
              <a:spcAft>
                <a:spcPts val="600"/>
              </a:spcAft>
              <a:buFont typeface="Arial" panose="020B0604020202020204" pitchFamily="34" charset="0"/>
              <a:buChar char="•"/>
            </a:pP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C2920-1D0B-D847-28C4-762CF79F6837}"/>
              </a:ext>
            </a:extLst>
          </p:cNvPr>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3500" kern="1200" dirty="0">
                <a:solidFill>
                  <a:schemeClr val="tx1"/>
                </a:solidFill>
                <a:latin typeface="+mj-lt"/>
                <a:ea typeface="+mj-ea"/>
                <a:cs typeface="+mj-cs"/>
              </a:rPr>
              <a:t>PROS Elements of Leadership Style</a:t>
            </a:r>
          </a:p>
        </p:txBody>
      </p:sp>
      <p:sp>
        <p:nvSpPr>
          <p:cNvPr id="3" name="Content Placeholder 2">
            <a:extLst>
              <a:ext uri="{FF2B5EF4-FFF2-40B4-BE49-F238E27FC236}">
                <a16:creationId xmlns:a16="http://schemas.microsoft.com/office/drawing/2014/main" id="{7A93BB4B-9046-D5D6-EAE0-8B9C0564A4C5}"/>
              </a:ext>
            </a:extLst>
          </p:cNvPr>
          <p:cNvSpPr>
            <a:spLocks noGrp="1"/>
          </p:cNvSpPr>
          <p:nvPr>
            <p:ph idx="1"/>
          </p:nvPr>
        </p:nvSpPr>
        <p:spPr>
          <a:xfrm>
            <a:off x="1089492" y="2701427"/>
            <a:ext cx="3362493" cy="2699968"/>
          </a:xfrm>
        </p:spPr>
        <p:txBody>
          <a:bodyPr vert="horz" lIns="91440" tIns="45720" rIns="91440" bIns="45720" rtlCol="0">
            <a:normAutofit/>
          </a:bodyPr>
          <a:lstStyle/>
          <a:p>
            <a:pPr marL="0" indent="0" defTabSz="914400">
              <a:lnSpc>
                <a:spcPct val="90000"/>
              </a:lnSpc>
              <a:buNone/>
            </a:pPr>
            <a:r>
              <a:rPr lang="en-US" sz="1700" b="0" i="0" u="none" strike="noStrike" dirty="0">
                <a:effectLst/>
              </a:rPr>
              <a:t>Autocratic</a:t>
            </a:r>
          </a:p>
          <a:p>
            <a:pPr indent="-228600" defTabSz="914400">
              <a:lnSpc>
                <a:spcPct val="90000"/>
              </a:lnSpc>
              <a:buFont typeface="Arial" panose="020B0604020202020204" pitchFamily="34" charset="0"/>
              <a:buChar char="•"/>
            </a:pPr>
            <a:r>
              <a:rPr lang="en-US" sz="1400" dirty="0"/>
              <a:t>Clear communication - clear and specific instructions lead to a more focused and efficient team effort </a:t>
            </a:r>
            <a:r>
              <a:rPr lang="en-US" sz="1400" dirty="0">
                <a:effectLst/>
              </a:rPr>
              <a:t>(NUS, 2024)</a:t>
            </a:r>
            <a:r>
              <a:rPr lang="en-US" sz="1400" dirty="0"/>
              <a:t>.</a:t>
            </a:r>
          </a:p>
          <a:p>
            <a:pPr indent="-228600" defTabSz="914400">
              <a:lnSpc>
                <a:spcPct val="90000"/>
              </a:lnSpc>
              <a:buFont typeface="Arial" panose="020B0604020202020204" pitchFamily="34" charset="0"/>
              <a:buChar char="•"/>
            </a:pPr>
            <a:r>
              <a:rPr lang="en-US" sz="1400" dirty="0"/>
              <a:t>Quick decisions without discussions – it can be beneficial during emergencies or time-sensitive projects.</a:t>
            </a:r>
          </a:p>
          <a:p>
            <a:pPr indent="-228600" defTabSz="914400">
              <a:lnSpc>
                <a:spcPct val="90000"/>
              </a:lnSpc>
              <a:buFont typeface="Arial" panose="020B0604020202020204" pitchFamily="34" charset="0"/>
              <a:buChar char="•"/>
            </a:pPr>
            <a:r>
              <a:rPr lang="en-US" sz="1400" dirty="0"/>
              <a:t>All final decisions are with the leader. This efficiency can be advantageous in environments with strict timelines and deadlines.</a:t>
            </a:r>
          </a:p>
          <a:p>
            <a:pPr indent="-228600" defTabSz="914400">
              <a:lnSpc>
                <a:spcPct val="90000"/>
              </a:lnSpc>
              <a:buFont typeface="Arial" panose="020B0604020202020204" pitchFamily="34" charset="0"/>
              <a:buChar char="•"/>
            </a:pPr>
            <a:endParaRPr lang="en-US" sz="1400" dirty="0"/>
          </a:p>
          <a:p>
            <a:pPr indent="-228600" defTabSz="914400">
              <a:lnSpc>
                <a:spcPct val="90000"/>
              </a:lnSpc>
              <a:buFont typeface="Arial" panose="020B0604020202020204" pitchFamily="34" charset="0"/>
              <a:buChar char="•"/>
            </a:pPr>
            <a:endParaRPr lang="en-US" sz="1400" dirty="0"/>
          </a:p>
          <a:p>
            <a:pPr marL="0" indent="-228600" defTabSz="914400">
              <a:lnSpc>
                <a:spcPct val="90000"/>
              </a:lnSpc>
              <a:buFont typeface="Arial" panose="020B0604020202020204" pitchFamily="34" charset="0"/>
              <a:buChar char="•"/>
            </a:pPr>
            <a:endParaRPr lang="en-US" sz="1400" dirty="0"/>
          </a:p>
          <a:p>
            <a:pPr indent="-228600" defTabSz="914400">
              <a:lnSpc>
                <a:spcPct val="90000"/>
              </a:lnSpc>
              <a:buFont typeface="Arial" panose="020B0604020202020204" pitchFamily="34" charset="0"/>
              <a:buChar char="•"/>
            </a:pPr>
            <a:endParaRPr lang="en-US" sz="1400" dirty="0"/>
          </a:p>
        </p:txBody>
      </p:sp>
      <p:sp>
        <p:nvSpPr>
          <p:cNvPr id="4" name="Content Placeholder 2">
            <a:extLst>
              <a:ext uri="{FF2B5EF4-FFF2-40B4-BE49-F238E27FC236}">
                <a16:creationId xmlns:a16="http://schemas.microsoft.com/office/drawing/2014/main" id="{0CD7C7BA-211A-C65F-6D75-D668FDAFF7C6}"/>
              </a:ext>
            </a:extLst>
          </p:cNvPr>
          <p:cNvSpPr txBox="1">
            <a:spLocks/>
          </p:cNvSpPr>
          <p:nvPr/>
        </p:nvSpPr>
        <p:spPr>
          <a:xfrm>
            <a:off x="4692015" y="2701427"/>
            <a:ext cx="3415875" cy="269996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228600" defTabSz="914400">
              <a:lnSpc>
                <a:spcPct val="90000"/>
              </a:lnSpc>
              <a:buFont typeface="Arial" panose="020B0604020202020204" pitchFamily="34" charset="0"/>
              <a:buChar char="•"/>
            </a:pPr>
            <a:r>
              <a:rPr lang="en-US" sz="1700" dirty="0"/>
              <a:t>Democratic</a:t>
            </a:r>
          </a:p>
          <a:p>
            <a:pPr indent="-228600" defTabSz="914400">
              <a:lnSpc>
                <a:spcPct val="90000"/>
              </a:lnSpc>
              <a:buFont typeface="Arial" panose="020B0604020202020204" pitchFamily="34" charset="0"/>
              <a:buChar char="•"/>
            </a:pPr>
            <a:r>
              <a:rPr lang="en-US" sz="1400" dirty="0"/>
              <a:t>Enhances team morale by including employee perspectives (</a:t>
            </a:r>
            <a:r>
              <a:rPr lang="en-US" sz="1400" b="0" i="0" u="none" strike="noStrike" dirty="0" err="1">
                <a:solidFill>
                  <a:srgbClr val="222222"/>
                </a:solidFill>
                <a:effectLst/>
              </a:rPr>
              <a:t>Rifaldi</a:t>
            </a:r>
            <a:r>
              <a:rPr lang="en-US" sz="1400" dirty="0">
                <a:solidFill>
                  <a:srgbClr val="222222"/>
                </a:solidFill>
              </a:rPr>
              <a:t>, 2019)</a:t>
            </a:r>
            <a:r>
              <a:rPr lang="en-US" sz="1400" dirty="0"/>
              <a:t>.</a:t>
            </a:r>
          </a:p>
          <a:p>
            <a:pPr indent="-228600" defTabSz="914400">
              <a:lnSpc>
                <a:spcPct val="90000"/>
              </a:lnSpc>
              <a:buFont typeface="Arial" panose="020B0604020202020204" pitchFamily="34" charset="0"/>
              <a:buChar char="•"/>
            </a:pPr>
            <a:r>
              <a:rPr lang="en-US" sz="1400" dirty="0"/>
              <a:t>Encourages innovative solutions through open discussions and feedback.</a:t>
            </a:r>
          </a:p>
          <a:p>
            <a:pPr indent="-228600" defTabSz="914400">
              <a:lnSpc>
                <a:spcPct val="90000"/>
              </a:lnSpc>
              <a:buFont typeface="Arial" panose="020B0604020202020204" pitchFamily="34" charset="0"/>
              <a:buChar char="•"/>
            </a:pPr>
            <a:r>
              <a:rPr lang="en-US" sz="1400" dirty="0"/>
              <a:t>Builds trust, as employees feel valued and heard.</a:t>
            </a:r>
          </a:p>
          <a:p>
            <a:pPr indent="-228600" defTabSz="914400">
              <a:lnSpc>
                <a:spcPct val="90000"/>
              </a:lnSpc>
              <a:buFont typeface="Arial" panose="020B0604020202020204" pitchFamily="34" charset="0"/>
              <a:buChar char="•"/>
            </a:pPr>
            <a:endParaRPr lang="en-US" sz="1700" dirty="0"/>
          </a:p>
          <a:p>
            <a:pPr marL="0" indent="-228600" defTabSz="914400">
              <a:lnSpc>
                <a:spcPct val="90000"/>
              </a:lnSpc>
              <a:buFont typeface="Arial" panose="020B0604020202020204" pitchFamily="34" charset="0"/>
              <a:buChar char="•"/>
            </a:pPr>
            <a:endParaRPr lang="en-US" sz="1700" dirty="0"/>
          </a:p>
          <a:p>
            <a:pPr marL="0" indent="-228600" defTabSz="914400">
              <a:lnSpc>
                <a:spcPct val="90000"/>
              </a:lnSpc>
              <a:buFont typeface="Arial" panose="020B0604020202020204" pitchFamily="34" charset="0"/>
              <a:buChar char="•"/>
            </a:pPr>
            <a:endParaRPr lang="en-US" sz="1700" dirty="0"/>
          </a:p>
        </p:txBody>
      </p:sp>
    </p:spTree>
    <p:extLst>
      <p:ext uri="{BB962C8B-B14F-4D97-AF65-F5344CB8AC3E}">
        <p14:creationId xmlns:p14="http://schemas.microsoft.com/office/powerpoint/2010/main" val="1197894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B272B5-9517-49D3-D147-AFDAEEB94F1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47B46-2E09-FFC2-AFFF-E9BE6BBE448F}"/>
              </a:ext>
            </a:extLst>
          </p:cNvPr>
          <p:cNvSpPr>
            <a:spLocks noGrp="1"/>
          </p:cNvSpPr>
          <p:nvPr>
            <p:ph type="title"/>
          </p:nvPr>
        </p:nvSpPr>
        <p:spPr>
          <a:xfrm>
            <a:off x="628649" y="668377"/>
            <a:ext cx="8094009" cy="1325563"/>
          </a:xfrm>
        </p:spPr>
        <p:txBody>
          <a:bodyPr vert="horz" lIns="91440" tIns="45720" rIns="91440" bIns="45720" rtlCol="0" anchor="ctr">
            <a:normAutofit/>
          </a:bodyPr>
          <a:lstStyle/>
          <a:p>
            <a:pPr algn="l" defTabSz="914400">
              <a:lnSpc>
                <a:spcPct val="90000"/>
              </a:lnSpc>
            </a:pPr>
            <a:r>
              <a:rPr lang="en-US" b="0" i="0" u="none" strike="noStrike" kern="1200" dirty="0">
                <a:solidFill>
                  <a:schemeClr val="tx1"/>
                </a:solidFill>
                <a:effectLst/>
                <a:latin typeface="+mj-lt"/>
                <a:ea typeface="+mj-ea"/>
                <a:cs typeface="+mj-cs"/>
              </a:rPr>
              <a:t>Negative Elements of My Leadership Style</a:t>
            </a:r>
            <a:endParaRPr lang="en-US"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AE1A12B1-9A62-CF2F-F730-D5B57E21BB7C}"/>
              </a:ext>
            </a:extLst>
          </p:cNvPr>
          <p:cNvSpPr>
            <a:spLocks noGrp="1"/>
          </p:cNvSpPr>
          <p:nvPr>
            <p:ph idx="1"/>
          </p:nvPr>
        </p:nvSpPr>
        <p:spPr>
          <a:xfrm>
            <a:off x="628650" y="2177456"/>
            <a:ext cx="3823335" cy="3795748"/>
          </a:xfrm>
        </p:spPr>
        <p:txBody>
          <a:bodyPr vert="horz" lIns="91440" tIns="45720" rIns="91440" bIns="45720" rtlCol="0">
            <a:normAutofit/>
          </a:bodyPr>
          <a:lstStyle/>
          <a:p>
            <a:pPr marL="0" indent="0" defTabSz="914400">
              <a:lnSpc>
                <a:spcPct val="90000"/>
              </a:lnSpc>
              <a:buNone/>
            </a:pPr>
            <a:r>
              <a:rPr lang="en-US" sz="2100" b="0" i="0" u="none" strike="noStrike" dirty="0">
                <a:effectLst/>
              </a:rPr>
              <a:t>Autocratic</a:t>
            </a:r>
          </a:p>
          <a:p>
            <a:pPr indent="-228600" defTabSz="914400">
              <a:lnSpc>
                <a:spcPct val="90000"/>
              </a:lnSpc>
              <a:buFont typeface="Arial" panose="020B0604020202020204" pitchFamily="34" charset="0"/>
              <a:buChar char="•"/>
            </a:pPr>
            <a:r>
              <a:rPr lang="en-US" sz="1400" dirty="0"/>
              <a:t>Employees may feel alienated if their opinions are consistently overlooked.</a:t>
            </a:r>
          </a:p>
          <a:p>
            <a:pPr indent="-228600" defTabSz="914400">
              <a:lnSpc>
                <a:spcPct val="90000"/>
              </a:lnSpc>
              <a:buFont typeface="Arial" panose="020B0604020202020204" pitchFamily="34" charset="0"/>
              <a:buChar char="•"/>
            </a:pPr>
            <a:r>
              <a:rPr lang="en-US" sz="1400" dirty="0"/>
              <a:t>Can lead to burnout if overused in a fast-paced change environment.</a:t>
            </a:r>
          </a:p>
          <a:p>
            <a:pPr indent="-228600" defTabSz="914400">
              <a:lnSpc>
                <a:spcPct val="90000"/>
              </a:lnSpc>
              <a:buFont typeface="Arial" panose="020B0604020202020204" pitchFamily="34" charset="0"/>
              <a:buChar char="•"/>
            </a:pPr>
            <a:r>
              <a:rPr lang="en-US" sz="1400" dirty="0"/>
              <a:t>Lead to decreased team morale, as team members may feel disengaged and undervalued</a:t>
            </a:r>
          </a:p>
          <a:p>
            <a:pPr indent="-228600" defTabSz="914400">
              <a:lnSpc>
                <a:spcPct val="90000"/>
              </a:lnSpc>
              <a:buFont typeface="Arial" panose="020B0604020202020204" pitchFamily="34" charset="0"/>
              <a:buChar char="•"/>
            </a:pPr>
            <a:endParaRPr lang="en-US" sz="2100" dirty="0"/>
          </a:p>
          <a:p>
            <a:pPr marL="0" indent="-228600" defTabSz="914400">
              <a:lnSpc>
                <a:spcPct val="90000"/>
              </a:lnSpc>
              <a:buFont typeface="Arial" panose="020B0604020202020204" pitchFamily="34" charset="0"/>
              <a:buChar char="•"/>
            </a:pPr>
            <a:endParaRPr lang="en-US" sz="2100" dirty="0"/>
          </a:p>
          <a:p>
            <a:pPr indent="-228600" defTabSz="914400">
              <a:lnSpc>
                <a:spcPct val="90000"/>
              </a:lnSpc>
              <a:buFont typeface="Arial" panose="020B0604020202020204" pitchFamily="34" charset="0"/>
              <a:buChar char="•"/>
            </a:pPr>
            <a:endParaRPr lang="en-US" sz="2100" dirty="0"/>
          </a:p>
        </p:txBody>
      </p:sp>
      <p:sp>
        <p:nvSpPr>
          <p:cNvPr id="4" name="Content Placeholder 2">
            <a:extLst>
              <a:ext uri="{FF2B5EF4-FFF2-40B4-BE49-F238E27FC236}">
                <a16:creationId xmlns:a16="http://schemas.microsoft.com/office/drawing/2014/main" id="{EE1533B2-B859-61D9-CC08-20F27E408A0D}"/>
              </a:ext>
            </a:extLst>
          </p:cNvPr>
          <p:cNvSpPr txBox="1">
            <a:spLocks/>
          </p:cNvSpPr>
          <p:nvPr/>
        </p:nvSpPr>
        <p:spPr>
          <a:xfrm>
            <a:off x="4692015" y="2177456"/>
            <a:ext cx="3823335" cy="379574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defTabSz="914400">
              <a:lnSpc>
                <a:spcPct val="90000"/>
              </a:lnSpc>
              <a:buNone/>
            </a:pPr>
            <a:r>
              <a:rPr lang="en-US" sz="2100" dirty="0"/>
              <a:t>Democratic</a:t>
            </a:r>
          </a:p>
          <a:p>
            <a:pPr indent="-228600" defTabSz="914400">
              <a:lnSpc>
                <a:spcPct val="90000"/>
              </a:lnSpc>
              <a:buFont typeface="Arial" panose="020B0604020202020204" pitchFamily="34" charset="0"/>
              <a:buChar char="•"/>
            </a:pPr>
            <a:r>
              <a:rPr lang="en-US" sz="1400" dirty="0"/>
              <a:t>May slow down decision-making processes.</a:t>
            </a:r>
          </a:p>
          <a:p>
            <a:pPr indent="-228600" defTabSz="914400">
              <a:lnSpc>
                <a:spcPct val="90000"/>
              </a:lnSpc>
              <a:buFont typeface="Arial" panose="020B0604020202020204" pitchFamily="34" charset="0"/>
              <a:buChar char="•"/>
            </a:pPr>
            <a:r>
              <a:rPr lang="en-US" sz="1400" dirty="0"/>
              <a:t>Risk of conflicts or disagreements when consensus cannot be reached</a:t>
            </a:r>
            <a:r>
              <a:rPr lang="en-US" sz="2100" dirty="0"/>
              <a:t>.</a:t>
            </a:r>
          </a:p>
          <a:p>
            <a:pPr marL="0" indent="-228600" defTabSz="914400">
              <a:lnSpc>
                <a:spcPct val="90000"/>
              </a:lnSpc>
              <a:buFont typeface="Arial" panose="020B0604020202020204" pitchFamily="34" charset="0"/>
              <a:buChar char="•"/>
            </a:pPr>
            <a:endParaRPr lang="en-US" sz="2100" dirty="0"/>
          </a:p>
          <a:p>
            <a:pPr marL="0" indent="-228600" defTabSz="914400">
              <a:lnSpc>
                <a:spcPct val="90000"/>
              </a:lnSpc>
              <a:buFont typeface="Arial" panose="020B0604020202020204" pitchFamily="34" charset="0"/>
              <a:buChar char="•"/>
            </a:pPr>
            <a:endParaRPr lang="en-US" sz="2100" dirty="0"/>
          </a:p>
        </p:txBody>
      </p:sp>
    </p:spTree>
    <p:extLst>
      <p:ext uri="{BB962C8B-B14F-4D97-AF65-F5344CB8AC3E}">
        <p14:creationId xmlns:p14="http://schemas.microsoft.com/office/powerpoint/2010/main" val="3865649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E700A8-AE52-4017-8C7E-C20956F74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9" name="Rectangle 18">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78F530DA-C7D1-4968-8F8A-8700C2BB2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06" y="729175"/>
            <a:ext cx="8324514"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544263" y="802455"/>
            <a:ext cx="8599737" cy="968657"/>
          </a:xfrm>
        </p:spPr>
        <p:txBody>
          <a:bodyPr vert="horz" lIns="91440" tIns="45720" rIns="91440" bIns="45720" rtlCol="0" anchor="t">
            <a:normAutofit/>
          </a:bodyPr>
          <a:lstStyle/>
          <a:p>
            <a:pPr algn="l" defTabSz="914400">
              <a:lnSpc>
                <a:spcPct val="90000"/>
              </a:lnSpc>
            </a:pPr>
            <a:r>
              <a:rPr lang="en-US" sz="4200" kern="1200" dirty="0">
                <a:solidFill>
                  <a:schemeClr val="tx1"/>
                </a:solidFill>
                <a:latin typeface="+mj-lt"/>
                <a:ea typeface="+mj-ea"/>
                <a:cs typeface="+mj-cs"/>
              </a:rPr>
              <a:t>Challenges in CYNO CHANGE Process</a:t>
            </a:r>
          </a:p>
        </p:txBody>
      </p:sp>
      <p:pic>
        <p:nvPicPr>
          <p:cNvPr id="8" name="Content Placeholder 7" descr="A chart with text on it&#10;&#10;Description automatically generated">
            <a:extLst>
              <a:ext uri="{FF2B5EF4-FFF2-40B4-BE49-F238E27FC236}">
                <a16:creationId xmlns:a16="http://schemas.microsoft.com/office/drawing/2014/main" id="{EEA8104A-9184-EC00-7DC1-125356EE3082}"/>
              </a:ext>
            </a:extLst>
          </p:cNvPr>
          <p:cNvPicPr>
            <a:picLocks noGrp="1" noChangeAspect="1"/>
          </p:cNvPicPr>
          <p:nvPr>
            <p:ph idx="1"/>
          </p:nvPr>
        </p:nvPicPr>
        <p:blipFill>
          <a:blip r:embed="rId3"/>
          <a:stretch>
            <a:fillRect/>
          </a:stretch>
        </p:blipFill>
        <p:spPr>
          <a:xfrm>
            <a:off x="1246909" y="1399416"/>
            <a:ext cx="6434051" cy="443949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rawings on colorful paper">
            <a:extLst>
              <a:ext uri="{FF2B5EF4-FFF2-40B4-BE49-F238E27FC236}">
                <a16:creationId xmlns:a16="http://schemas.microsoft.com/office/drawing/2014/main" id="{CF8DAC5D-BD57-C1C4-3DE4-CBC0CC8152E0}"/>
              </a:ext>
            </a:extLst>
          </p:cNvPr>
          <p:cNvPicPr>
            <a:picLocks noChangeAspect="1"/>
          </p:cNvPicPr>
          <p:nvPr/>
        </p:nvPicPr>
        <p:blipFill>
          <a:blip r:embed="rId2"/>
          <a:srcRect l="20125" r="40381" b="-2"/>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US" sz="3500"/>
              <a:t>Planning Phase</a:t>
            </a:r>
          </a:p>
        </p:txBody>
      </p:sp>
      <p:sp>
        <p:nvSpPr>
          <p:cNvPr id="3" name="Content Placeholder 2"/>
          <p:cNvSpPr>
            <a:spLocks noGrp="1"/>
          </p:cNvSpPr>
          <p:nvPr>
            <p:ph idx="1"/>
          </p:nvPr>
        </p:nvSpPr>
        <p:spPr>
          <a:xfrm>
            <a:off x="4057646" y="1773190"/>
            <a:ext cx="5086354" cy="4421422"/>
          </a:xfrm>
        </p:spPr>
        <p:txBody>
          <a:bodyPr anchor="ctr">
            <a:normAutofit/>
          </a:bodyPr>
          <a:lstStyle/>
          <a:p>
            <a:pPr marL="0" indent="0">
              <a:buNone/>
            </a:pPr>
            <a:r>
              <a:rPr lang="en-US" sz="2000" dirty="0"/>
              <a:t>Combining Autocratic and Democratic Actions</a:t>
            </a:r>
          </a:p>
          <a:p>
            <a:r>
              <a:rPr lang="en-US" sz="2000" dirty="0"/>
              <a:t>Autocratic: </a:t>
            </a:r>
          </a:p>
          <a:p>
            <a:pPr marL="0" indent="0">
              <a:buNone/>
            </a:pPr>
            <a:r>
              <a:rPr lang="en-US" sz="2000" dirty="0"/>
              <a:t>Define clear objectives and structured training plans.</a:t>
            </a:r>
          </a:p>
          <a:p>
            <a:r>
              <a:rPr lang="en-US" sz="2000" dirty="0"/>
              <a:t>Democratic: </a:t>
            </a:r>
          </a:p>
          <a:p>
            <a:pPr marL="0" indent="0">
              <a:buNone/>
            </a:pPr>
            <a:r>
              <a:rPr lang="en-US" sz="2000" dirty="0"/>
              <a:t>Collect employee input through focus groups.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4168866" cy="1325563"/>
          </a:xfrm>
        </p:spPr>
        <p:txBody>
          <a:bodyPr>
            <a:normAutofit/>
          </a:bodyPr>
          <a:lstStyle/>
          <a:p>
            <a:pPr>
              <a:lnSpc>
                <a:spcPct val="90000"/>
              </a:lnSpc>
            </a:pPr>
            <a:r>
              <a:t>Implementation Phase</a:t>
            </a: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07577" y="1825625"/>
            <a:ext cx="5163670" cy="4351338"/>
          </a:xfrm>
        </p:spPr>
        <p:txBody>
          <a:bodyPr>
            <a:normAutofit/>
          </a:bodyPr>
          <a:lstStyle/>
          <a:p>
            <a:pPr marL="0" indent="0">
              <a:lnSpc>
                <a:spcPct val="90000"/>
              </a:lnSpc>
              <a:buNone/>
            </a:pPr>
            <a:r>
              <a:rPr lang="en-US" sz="2500" b="1" dirty="0"/>
              <a:t>Executing the Change Effectively</a:t>
            </a:r>
          </a:p>
          <a:p>
            <a:pPr>
              <a:lnSpc>
                <a:spcPct val="90000"/>
              </a:lnSpc>
            </a:pPr>
            <a:r>
              <a:rPr lang="en-US" sz="2500" dirty="0"/>
              <a:t>Autocratic: </a:t>
            </a:r>
          </a:p>
          <a:p>
            <a:pPr marL="0" indent="0">
              <a:lnSpc>
                <a:spcPct val="90000"/>
              </a:lnSpc>
              <a:buNone/>
            </a:pPr>
            <a:r>
              <a:rPr lang="en-US" sz="2500" dirty="0"/>
              <a:t>Communicate timelines and assign responsibilities.</a:t>
            </a:r>
          </a:p>
          <a:p>
            <a:pPr>
              <a:lnSpc>
                <a:spcPct val="90000"/>
              </a:lnSpc>
            </a:pPr>
            <a:r>
              <a:rPr lang="en-US" sz="2500" dirty="0"/>
              <a:t>Democratic: </a:t>
            </a:r>
          </a:p>
          <a:p>
            <a:pPr marL="0" indent="0">
              <a:lnSpc>
                <a:spcPct val="90000"/>
              </a:lnSpc>
              <a:buNone/>
            </a:pPr>
            <a:r>
              <a:rPr lang="en-US" sz="2500" dirty="0"/>
              <a:t>Weekly feedback sessions, </a:t>
            </a:r>
            <a:r>
              <a:rPr lang="en-US" sz="2500" dirty="0">
                <a:effectLst/>
                <a:latin typeface="Aptos" panose="020B0004020202020204" pitchFamily="34" charset="0"/>
                <a:ea typeface="Aptos" panose="020B0004020202020204" pitchFamily="34" charset="0"/>
                <a:cs typeface="Times New Roman" panose="02020603050405020304" pitchFamily="18" charset="0"/>
              </a:rPr>
              <a:t>delegate specific tasks to team leads, allowing them to take ownership of parts of the process.</a:t>
            </a:r>
            <a:r>
              <a:rPr lang="en-US" sz="2500" dirty="0">
                <a:effectLst/>
              </a:rPr>
              <a:t> </a:t>
            </a:r>
            <a:endParaRPr lang="en-US" sz="25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US" sz="3500"/>
              <a:t>Review Phase</a:t>
            </a:r>
          </a:p>
        </p:txBody>
      </p:sp>
      <p:sp>
        <p:nvSpPr>
          <p:cNvPr id="3" name="Content Placeholder 2"/>
          <p:cNvSpPr>
            <a:spLocks noGrp="1"/>
          </p:cNvSpPr>
          <p:nvPr>
            <p:ph idx="1"/>
          </p:nvPr>
        </p:nvSpPr>
        <p:spPr>
          <a:xfrm>
            <a:off x="233082" y="1712259"/>
            <a:ext cx="4724399" cy="5145739"/>
          </a:xfrm>
        </p:spPr>
        <p:txBody>
          <a:bodyPr anchor="ctr">
            <a:normAutofit/>
          </a:bodyPr>
          <a:lstStyle/>
          <a:p>
            <a:pPr marL="0" indent="0">
              <a:buNone/>
            </a:pPr>
            <a:r>
              <a:rPr lang="en-US" sz="1800" b="1" dirty="0"/>
              <a:t>Evaluating the Impact of Automation</a:t>
            </a:r>
          </a:p>
          <a:p>
            <a:r>
              <a:rPr lang="en-US" sz="1800" dirty="0"/>
              <a:t>Autocratic: </a:t>
            </a:r>
          </a:p>
          <a:p>
            <a:pPr marL="0" indent="0">
              <a:buNone/>
            </a:pPr>
            <a:r>
              <a:rPr lang="en-US" sz="1800" dirty="0"/>
              <a:t>Assess metrics (efficiency, productivity).</a:t>
            </a:r>
          </a:p>
          <a:p>
            <a:r>
              <a:rPr lang="en-US" sz="1800" dirty="0"/>
              <a:t>Democratic: </a:t>
            </a:r>
          </a:p>
          <a:p>
            <a:pPr marL="0" indent="0">
              <a:buNone/>
            </a:pPr>
            <a:r>
              <a:rPr lang="en-US" sz="1800" dirty="0">
                <a:effectLst/>
                <a:latin typeface="Aptos" panose="020B0004020202020204" pitchFamily="34" charset="0"/>
                <a:ea typeface="Aptos" panose="020B0004020202020204" pitchFamily="34" charset="0"/>
                <a:cs typeface="Times New Roman" panose="02020603050405020304" pitchFamily="18" charset="0"/>
              </a:rPr>
              <a:t>Feedback from employees through surveys or debrief meetings. </a:t>
            </a:r>
            <a:endParaRPr lang="en-US" sz="1800" dirty="0"/>
          </a:p>
        </p:txBody>
      </p:sp>
      <p:pic>
        <p:nvPicPr>
          <p:cNvPr id="5" name="Picture 4">
            <a:extLst>
              <a:ext uri="{FF2B5EF4-FFF2-40B4-BE49-F238E27FC236}">
                <a16:creationId xmlns:a16="http://schemas.microsoft.com/office/drawing/2014/main" id="{08DB1DA2-2919-EF41-DA79-6BE9F317848D}"/>
              </a:ext>
            </a:extLst>
          </p:cNvPr>
          <p:cNvPicPr>
            <a:picLocks noChangeAspect="1"/>
          </p:cNvPicPr>
          <p:nvPr/>
        </p:nvPicPr>
        <p:blipFill>
          <a:blip r:embed="rId2"/>
          <a:srcRect l="20250" r="42208"/>
          <a:stretch/>
        </p:blipFill>
        <p:spPr>
          <a:xfrm>
            <a:off x="5190562" y="1"/>
            <a:ext cx="3958555"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0" y="302121"/>
            <a:ext cx="4259175" cy="648138"/>
          </a:xfrm>
        </p:spPr>
        <p:txBody>
          <a:bodyPr anchor="b">
            <a:normAutofit/>
          </a:bodyPr>
          <a:lstStyle/>
          <a:p>
            <a:r>
              <a:rPr lang="en-US" sz="2800" dirty="0"/>
              <a:t>Leadership Skills</a:t>
            </a:r>
          </a:p>
        </p:txBody>
      </p:sp>
      <p:pic>
        <p:nvPicPr>
          <p:cNvPr id="5" name="Picture 4" descr="Person holding a puzzle piece">
            <a:extLst>
              <a:ext uri="{FF2B5EF4-FFF2-40B4-BE49-F238E27FC236}">
                <a16:creationId xmlns:a16="http://schemas.microsoft.com/office/drawing/2014/main" id="{75B2B7E7-1CBF-090A-B455-153D083FFE37}"/>
              </a:ext>
            </a:extLst>
          </p:cNvPr>
          <p:cNvPicPr>
            <a:picLocks noChangeAspect="1"/>
          </p:cNvPicPr>
          <p:nvPr/>
        </p:nvPicPr>
        <p:blipFill>
          <a:blip r:embed="rId2"/>
          <a:srcRect l="27579" r="27254" b="-1"/>
          <a:stretch/>
        </p:blipFill>
        <p:spPr>
          <a:xfrm>
            <a:off x="20" y="10"/>
            <a:ext cx="4571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4572000" y="2321859"/>
            <a:ext cx="4572000" cy="5082987"/>
          </a:xfrm>
        </p:spPr>
        <p:txBody>
          <a:bodyPr anchor="t">
            <a:normAutofit/>
          </a:bodyPr>
          <a:lstStyle/>
          <a:p>
            <a:pPr marL="0" indent="0">
              <a:buNone/>
            </a:pPr>
            <a:r>
              <a:rPr lang="en-US" sz="1800" dirty="0"/>
              <a:t>Skills to Support Employees During Change</a:t>
            </a:r>
          </a:p>
          <a:p>
            <a:r>
              <a:rPr lang="en-US" sz="1800" dirty="0"/>
              <a:t>Emotional Intelligence: Build trust and address concerns. Understanding and managing own emotions and </a:t>
            </a:r>
            <a:r>
              <a:rPr lang="en-US" sz="1800" dirty="0" err="1"/>
              <a:t>recognising</a:t>
            </a:r>
            <a:r>
              <a:rPr lang="en-US" sz="1800" dirty="0"/>
              <a:t> and influencing others emotions (HBS, 2024).</a:t>
            </a:r>
          </a:p>
          <a:p>
            <a:r>
              <a:rPr lang="en-US" sz="1800" dirty="0"/>
              <a:t>Conflict Resolution: Manage resistance effectively.</a:t>
            </a:r>
          </a:p>
          <a:p>
            <a:r>
              <a:rPr lang="en-US" sz="1800" dirty="0"/>
              <a:t>Decision-Making: Balance urgency and inclusivity.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26" name="Oval 25">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36" name="Straight Connector 3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2" name="Picture 11" descr="A digital balance scale using circles">
            <a:extLst>
              <a:ext uri="{FF2B5EF4-FFF2-40B4-BE49-F238E27FC236}">
                <a16:creationId xmlns:a16="http://schemas.microsoft.com/office/drawing/2014/main" id="{6E9488E9-6E47-0B16-B8AD-65020DBCE5AB}"/>
              </a:ext>
            </a:extLst>
          </p:cNvPr>
          <p:cNvPicPr>
            <a:picLocks noChangeAspect="1"/>
          </p:cNvPicPr>
          <p:nvPr/>
        </p:nvPicPr>
        <p:blipFill>
          <a:blip r:embed="rId2"/>
          <a:srcRect t="8671" r="1" b="20073"/>
          <a:stretch/>
        </p:blipFill>
        <p:spPr>
          <a:xfrm>
            <a:off x="469942" y="317578"/>
            <a:ext cx="8138333" cy="3508437"/>
          </a:xfrm>
          <a:prstGeom prst="rect">
            <a:avLst/>
          </a:prstGeom>
        </p:spPr>
      </p:pic>
      <p:grpSp>
        <p:nvGrpSpPr>
          <p:cNvPr id="41" name="Group 40">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17544" y="536210"/>
            <a:ext cx="304800" cy="322326"/>
            <a:chOff x="215328" y="-46937"/>
            <a:chExt cx="304800" cy="2773841"/>
          </a:xfrm>
        </p:grpSpPr>
        <p:cxnSp>
          <p:nvCxnSpPr>
            <p:cNvPr id="42" name="Straight Connector 4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7" name="Rectangle 4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50" name="Straight Connector 4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473202" y="4018137"/>
            <a:ext cx="3426795" cy="2129586"/>
          </a:xfrm>
          <a:noFill/>
        </p:spPr>
        <p:txBody>
          <a:bodyPr anchor="t">
            <a:normAutofit/>
          </a:bodyPr>
          <a:lstStyle/>
          <a:p>
            <a:pPr algn="l"/>
            <a:r>
              <a:rPr lang="en-US" sz="4200">
                <a:solidFill>
                  <a:schemeClr val="bg1"/>
                </a:solidFill>
              </a:rPr>
              <a:t>Conclusion</a:t>
            </a:r>
          </a:p>
        </p:txBody>
      </p:sp>
      <p:sp>
        <p:nvSpPr>
          <p:cNvPr id="3" name="Content Placeholder 2"/>
          <p:cNvSpPr>
            <a:spLocks noGrp="1"/>
          </p:cNvSpPr>
          <p:nvPr>
            <p:ph idx="1"/>
          </p:nvPr>
        </p:nvSpPr>
        <p:spPr>
          <a:xfrm>
            <a:off x="4114560" y="4018143"/>
            <a:ext cx="4255578" cy="2129599"/>
          </a:xfrm>
          <a:noFill/>
        </p:spPr>
        <p:txBody>
          <a:bodyPr anchor="t">
            <a:normAutofit/>
          </a:bodyPr>
          <a:lstStyle/>
          <a:p>
            <a:r>
              <a:rPr lang="en-US" sz="1600" dirty="0">
                <a:solidFill>
                  <a:schemeClr val="bg1"/>
                </a:solidFill>
              </a:rPr>
              <a:t>Balance blend of autocratic and democratic leadership style - </a:t>
            </a:r>
            <a:r>
              <a:rPr lang="en-US" sz="16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combining clear direction with collaboration, I can ensure the change is implemented efficiently and, at the same time, maintain employee engagement and morale</a:t>
            </a:r>
            <a:endParaRPr lang="en-US" sz="1600"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Wood human figure">
            <a:extLst>
              <a:ext uri="{FF2B5EF4-FFF2-40B4-BE49-F238E27FC236}">
                <a16:creationId xmlns:a16="http://schemas.microsoft.com/office/drawing/2014/main" id="{F4A659D7-88F1-FECF-2C48-9519BADD5B5E}"/>
              </a:ext>
            </a:extLst>
          </p:cNvPr>
          <p:cNvPicPr>
            <a:picLocks noChangeAspect="1"/>
          </p:cNvPicPr>
          <p:nvPr/>
        </p:nvPicPr>
        <p:blipFill>
          <a:blip r:embed="rId2"/>
          <a:srcRect l="4967" r="55539" b="-2"/>
          <a:stretch/>
        </p:blipFill>
        <p:spPr>
          <a:xfrm>
            <a:off x="20" y="-2"/>
            <a:ext cx="4057627" cy="6858002"/>
          </a:xfrm>
          <a:prstGeom prst="rect">
            <a:avLst/>
          </a:prstGeom>
        </p:spPr>
      </p:pic>
      <p:sp useBgFill="1">
        <p:nvSpPr>
          <p:cNvPr id="21" name="Rectangle 2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7EEEB-1856-929C-0122-C5B4CEA4A481}"/>
              </a:ext>
            </a:extLst>
          </p:cNvPr>
          <p:cNvSpPr>
            <a:spLocks noGrp="1"/>
          </p:cNvSpPr>
          <p:nvPr>
            <p:ph type="title"/>
          </p:nvPr>
        </p:nvSpPr>
        <p:spPr>
          <a:xfrm>
            <a:off x="4586487" y="405685"/>
            <a:ext cx="4098726" cy="1559301"/>
          </a:xfrm>
        </p:spPr>
        <p:txBody>
          <a:bodyPr>
            <a:normAutofit/>
          </a:bodyPr>
          <a:lstStyle/>
          <a:p>
            <a:r>
              <a:rPr lang="en-US" sz="3500" dirty="0"/>
              <a:t>Thank you for your attention!</a:t>
            </a:r>
          </a:p>
        </p:txBody>
      </p:sp>
      <p:sp>
        <p:nvSpPr>
          <p:cNvPr id="3" name="Content Placeholder 2">
            <a:extLst>
              <a:ext uri="{FF2B5EF4-FFF2-40B4-BE49-F238E27FC236}">
                <a16:creationId xmlns:a16="http://schemas.microsoft.com/office/drawing/2014/main" id="{FE261A6A-D909-67D2-3B89-0FA23F10C639}"/>
              </a:ext>
            </a:extLst>
          </p:cNvPr>
          <p:cNvSpPr>
            <a:spLocks noGrp="1"/>
          </p:cNvSpPr>
          <p:nvPr>
            <p:ph idx="1"/>
          </p:nvPr>
        </p:nvSpPr>
        <p:spPr>
          <a:xfrm>
            <a:off x="4586487" y="2921876"/>
            <a:ext cx="3935505" cy="3318202"/>
          </a:xfrm>
        </p:spPr>
        <p:txBody>
          <a:bodyPr anchor="ctr">
            <a:normAutofit/>
          </a:bodyPr>
          <a:lstStyle/>
          <a:p>
            <a:pPr marL="0" indent="0" algn="ctr">
              <a:buNone/>
            </a:pPr>
            <a:r>
              <a:rPr lang="en-US" sz="3600" dirty="0"/>
              <a:t>Any questions?</a:t>
            </a:r>
          </a:p>
        </p:txBody>
      </p:sp>
    </p:spTree>
    <p:extLst>
      <p:ext uri="{BB962C8B-B14F-4D97-AF65-F5344CB8AC3E}">
        <p14:creationId xmlns:p14="http://schemas.microsoft.com/office/powerpoint/2010/main" val="96184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2844F-BB5F-000A-67D6-980503238D7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A5BD534-229C-12A1-68BD-B57AA710E93E}"/>
              </a:ext>
            </a:extLst>
          </p:cNvPr>
          <p:cNvSpPr>
            <a:spLocks noGrp="1"/>
          </p:cNvSpPr>
          <p:nvPr>
            <p:ph idx="1"/>
          </p:nvPr>
        </p:nvSpPr>
        <p:spPr/>
        <p:txBody>
          <a:bodyPr>
            <a:normAutofit fontScale="92500" lnSpcReduction="10000"/>
          </a:bodyPr>
          <a:lstStyle/>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b="0" i="0" u="none" strike="noStrike" dirty="0" err="1">
                <a:effectLst/>
                <a:latin typeface="Arial" panose="020B0604020202020204" pitchFamily="34" charset="0"/>
                <a:cs typeface="Arial" panose="020B0604020202020204" pitchFamily="34" charset="0"/>
              </a:rPr>
              <a:t>Dyczkowska</a:t>
            </a:r>
            <a:r>
              <a:rPr lang="en-US" sz="1200" b="0" i="0" u="none" strike="noStrike" dirty="0">
                <a:effectLst/>
                <a:latin typeface="Arial" panose="020B0604020202020204" pitchFamily="34" charset="0"/>
                <a:cs typeface="Arial" panose="020B0604020202020204" pitchFamily="34" charset="0"/>
              </a:rPr>
              <a:t>, J. and </a:t>
            </a:r>
            <a:r>
              <a:rPr lang="en-US" sz="1200" b="0" i="0" u="none" strike="noStrike" dirty="0" err="1">
                <a:effectLst/>
                <a:latin typeface="Arial" panose="020B0604020202020204" pitchFamily="34" charset="0"/>
                <a:cs typeface="Arial" panose="020B0604020202020204" pitchFamily="34" charset="0"/>
              </a:rPr>
              <a:t>Dyczkowski</a:t>
            </a:r>
            <a:r>
              <a:rPr lang="en-US" sz="1200" b="0" i="0" u="none" strike="noStrike" dirty="0">
                <a:effectLst/>
                <a:latin typeface="Arial" panose="020B0604020202020204" pitchFamily="34" charset="0"/>
                <a:cs typeface="Arial" panose="020B0604020202020204" pitchFamily="34" charset="0"/>
              </a:rPr>
              <a:t>, T. (2018) ‘Democratic or Autocratic Leadership Style? Participative Management and its Links to rewarding Strategies and Job Satisfaction in SMEs’, </a:t>
            </a:r>
            <a:r>
              <a:rPr lang="en-US" sz="1200" b="0" i="1" u="none" strike="noStrike" dirty="0">
                <a:effectLst/>
                <a:latin typeface="Arial" panose="020B0604020202020204" pitchFamily="34" charset="0"/>
                <a:cs typeface="Arial" panose="020B0604020202020204" pitchFamily="34" charset="0"/>
              </a:rPr>
              <a:t>Athens Journal of Business &amp; Economics</a:t>
            </a:r>
            <a:r>
              <a:rPr lang="en-US" sz="1200" b="0" i="0" u="none" strike="noStrike" dirty="0">
                <a:effectLst/>
                <a:latin typeface="Arial" panose="020B0604020202020204" pitchFamily="34" charset="0"/>
                <a:cs typeface="Arial" panose="020B0604020202020204" pitchFamily="34" charset="0"/>
              </a:rPr>
              <a:t>, 4(2), pp. 193–218. Available at: </a:t>
            </a:r>
            <a:r>
              <a:rPr lang="en-US" sz="12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https://doi.org/10.30958/ajbe.4.2.5</a:t>
            </a:r>
            <a:r>
              <a:rPr lang="en-US" sz="1200" b="0" i="0" u="none" strike="noStrike" dirty="0">
                <a:effectLst/>
                <a:latin typeface="Arial" panose="020B0604020202020204" pitchFamily="34" charset="0"/>
                <a:cs typeface="Arial" panose="020B0604020202020204" pitchFamily="34" charset="0"/>
              </a:rPr>
              <a:t>.</a:t>
            </a:r>
          </a:p>
          <a:p>
            <a:pPr marL="0" indent="0">
              <a:buNone/>
            </a:pPr>
            <a:endParaRPr lang="en-US" sz="1200" b="0" i="0" u="none" strike="noStrike" dirty="0">
              <a:effectLst/>
              <a:latin typeface="Arial" panose="020B0604020202020204" pitchFamily="34" charset="0"/>
              <a:cs typeface="Arial" panose="020B0604020202020204" pitchFamily="34" charset="0"/>
            </a:endParaRPr>
          </a:p>
          <a:p>
            <a:pPr marL="0" indent="0">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HBS, (2024) “WHY EMOTIONAL INTELLIGENCE IS IMPORTANT IN LEADERSHIP</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a:t>
            </a:r>
            <a:br>
              <a:rPr lang="en-US" sz="1200" kern="100" dirty="0">
                <a:effectLst/>
                <a:latin typeface="Aptos" panose="020B0004020202020204" pitchFamily="34" charset="0"/>
                <a:ea typeface="Aptos" panose="020B0004020202020204" pitchFamily="34" charset="0"/>
                <a:cs typeface="Times New Roman" panose="02020603050405020304" pitchFamily="18" charset="0"/>
              </a:rPr>
            </a:br>
            <a:r>
              <a:rPr lang="en-US"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2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https://online.hbs.edu/blog/post/emotional-intelligence-in-leadership</a:t>
            </a:r>
            <a:r>
              <a:rPr lang="en-US" sz="1200" u="sng" kern="100" dirty="0">
                <a:latin typeface="Aptos" panose="020B0004020202020204" pitchFamily="34" charset="0"/>
                <a:ea typeface="Aptos" panose="020B0004020202020204" pitchFamily="34" charset="0"/>
                <a:cs typeface="Times New Roman" panose="02020603050405020304" pitchFamily="18" charset="0"/>
              </a:rPr>
              <a:t>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(Accessed 2 12 2024).</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b="0" i="0" u="none" strike="noStrike" dirty="0">
                <a:effectLst/>
                <a:latin typeface="Arial" panose="020B0604020202020204" pitchFamily="34" charset="0"/>
                <a:cs typeface="Arial" panose="020B0604020202020204" pitchFamily="34" charset="0"/>
              </a:rPr>
              <a:t>McKinsey, (2021)  "Organizing for change".  </a:t>
            </a:r>
          </a:p>
          <a:p>
            <a:pPr marL="0" indent="0">
              <a:buNone/>
            </a:pPr>
            <a:r>
              <a:rPr lang="en-US" sz="1200" b="0" i="0" u="none" strike="noStrike" dirty="0">
                <a:effectLst/>
                <a:latin typeface="Arial" panose="020B0604020202020204" pitchFamily="34" charset="0"/>
                <a:cs typeface="Arial" panose="020B0604020202020204" pitchFamily="34" charset="0"/>
              </a:rPr>
              <a:t>Available at: </a:t>
            </a:r>
            <a:r>
              <a:rPr lang="en-US" sz="1200" b="0" i="0" u="none" strike="noStrike" dirty="0">
                <a:effectLst/>
                <a:latin typeface="Arial" panose="020B0604020202020204" pitchFamily="34" charset="0"/>
                <a:cs typeface="Arial" panose="020B0604020202020204" pitchFamily="34" charset="0"/>
                <a:hlinkClick r:id="rId4"/>
              </a:rPr>
              <a:t>https://www.mckinsey.com/industries/public-sector/our-insights/organizing-for-change</a:t>
            </a:r>
            <a:r>
              <a:rPr lang="en-US" sz="1200" b="0" i="0" u="none" strike="noStrike" dirty="0">
                <a:effectLst/>
                <a:latin typeface="Arial" panose="020B0604020202020204" pitchFamily="34" charset="0"/>
                <a:cs typeface="Arial" panose="020B0604020202020204" pitchFamily="34" charset="0"/>
              </a:rPr>
              <a:t> (Accessed 05 12 2024).</a:t>
            </a:r>
            <a:br>
              <a:rPr lang="en-US" sz="1200" b="0" i="0" u="none" strike="noStrike" dirty="0">
                <a:effectLst/>
                <a:latin typeface="Arial" panose="020B0604020202020204" pitchFamily="34" charset="0"/>
                <a:cs typeface="Arial" panose="020B0604020202020204" pitchFamily="34" charset="0"/>
              </a:rPr>
            </a:br>
            <a:endParaRPr lang="en-US" sz="1200" b="0" i="0" u="none" strike="noStrike" dirty="0">
              <a:effectLst/>
              <a:latin typeface="Arial" panose="020B0604020202020204" pitchFamily="34" charset="0"/>
              <a:cs typeface="Arial" panose="020B0604020202020204" pitchFamily="34" charset="0"/>
            </a:endParaRPr>
          </a:p>
          <a:p>
            <a:pPr marL="0" indent="0">
              <a:buNone/>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MindTools, (2024</a:t>
            </a:r>
            <a:r>
              <a:rPr lang="en-US" sz="1200" kern="100" dirty="0">
                <a:latin typeface="Aptos" panose="020B0004020202020204" pitchFamily="34" charset="0"/>
                <a:ea typeface="Aptos" panose="020B0004020202020204" pitchFamily="34" charset="0"/>
                <a:cs typeface="Times New Roman" panose="02020603050405020304" pitchFamily="18" charset="0"/>
              </a:rPr>
              <a:t>)</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 “Lewin's Leadership Styles Framework</a:t>
            </a:r>
            <a:r>
              <a:rPr lang="en-US" sz="1200" i="1" kern="100" dirty="0">
                <a:effectLst/>
                <a:latin typeface="Aptos" panose="020B0004020202020204" pitchFamily="34" charset="0"/>
                <a:ea typeface="Aptos" panose="020B0004020202020204" pitchFamily="34" charset="0"/>
                <a:cs typeface="Times New Roman" panose="02020603050405020304" pitchFamily="18" charset="0"/>
              </a:rPr>
              <a:t>”. </a:t>
            </a:r>
            <a:br>
              <a:rPr lang="en-US" sz="1200" kern="100" dirty="0">
                <a:effectLst/>
                <a:latin typeface="Aptos" panose="020B0004020202020204" pitchFamily="34" charset="0"/>
                <a:ea typeface="Aptos" panose="020B0004020202020204" pitchFamily="34" charset="0"/>
                <a:cs typeface="Times New Roman" panose="02020603050405020304" pitchFamily="18" charset="0"/>
              </a:rPr>
            </a:br>
            <a:r>
              <a:rPr lang="en-US"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2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https://www.mindtools.com/aieezpa/lewins-leadership-styles-framework</a:t>
            </a:r>
            <a:r>
              <a:rPr lang="en-US" sz="1200" u="sng" kern="100" dirty="0">
                <a:effectLst/>
                <a:latin typeface="Aptos" panose="020B0004020202020204" pitchFamily="34" charset="0"/>
                <a:ea typeface="Aptos" panose="020B0004020202020204" pitchFamily="34" charset="0"/>
                <a:cs typeface="Times New Roman" panose="02020603050405020304" pitchFamily="18" charset="0"/>
              </a:rPr>
              <a:t> </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(Accessed 01 12 2024).</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Mughal, Y.H. (2018) Servant leadership styles and strategic decision making. Edited by Y.H. Mughal and S. Kamal. Hershey, PA: IGI Global. Available at: </a:t>
            </a:r>
            <a:r>
              <a:rPr lang="en-US" sz="1200" dirty="0">
                <a:latin typeface="Arial" panose="020B0604020202020204" pitchFamily="34" charset="0"/>
                <a:cs typeface="Arial" panose="020B0604020202020204" pitchFamily="34" charset="0"/>
                <a:hlinkClick r:id="rId6"/>
              </a:rPr>
              <a:t>https://doi.org/10.4018/978-1-5225-4996-3</a:t>
            </a:r>
            <a:r>
              <a:rPr lang="en-US" sz="1200" dirty="0">
                <a:latin typeface="Arial" panose="020B0604020202020204" pitchFamily="34" charset="0"/>
                <a:cs typeface="Arial" panose="020B0604020202020204" pitchFamily="34" charset="0"/>
              </a:rPr>
              <a:t>.</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b="0" i="0" u="none" strike="noStrike" dirty="0">
                <a:effectLst/>
                <a:latin typeface="Arial" panose="020B0604020202020204" pitchFamily="34" charset="0"/>
                <a:cs typeface="Arial" panose="020B0604020202020204" pitchFamily="34" charset="0"/>
              </a:rPr>
              <a:t>NUS, (2024) Mastering Autocratic Leadership: Strategies, Pros, and Cons for Effective Decision-making. </a:t>
            </a:r>
          </a:p>
          <a:p>
            <a:pPr marL="0" indent="0">
              <a:buNone/>
            </a:pPr>
            <a:r>
              <a:rPr lang="en-US" sz="1200" b="0" i="0" u="none" strike="noStrike" dirty="0">
                <a:effectLst/>
                <a:latin typeface="Arial" panose="020B0604020202020204" pitchFamily="34" charset="0"/>
                <a:cs typeface="Arial" panose="020B0604020202020204" pitchFamily="34" charset="0"/>
              </a:rPr>
              <a:t>Available at: https://</a:t>
            </a:r>
            <a:r>
              <a:rPr lang="en-US" sz="1200" b="0" i="0" u="none" strike="noStrike" dirty="0" err="1">
                <a:effectLst/>
                <a:latin typeface="Arial" panose="020B0604020202020204" pitchFamily="34" charset="0"/>
                <a:cs typeface="Arial" panose="020B0604020202020204" pitchFamily="34" charset="0"/>
              </a:rPr>
              <a:t>northwest.education</a:t>
            </a:r>
            <a:r>
              <a:rPr lang="en-US" sz="1200" b="0" i="0" u="none" strike="noStrike" dirty="0">
                <a:effectLst/>
                <a:latin typeface="Arial" panose="020B0604020202020204" pitchFamily="34" charset="0"/>
                <a:cs typeface="Arial" panose="020B0604020202020204" pitchFamily="34" charset="0"/>
              </a:rPr>
              <a:t>/insights/careers/mastering-autocratic-leadership-strategies-pros-and-cons-for-effective-decision-making/ (Accessed 01 12 2024).</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b="0" i="0" u="none" strike="noStrike" dirty="0" err="1">
                <a:solidFill>
                  <a:srgbClr val="222222"/>
                </a:solidFill>
                <a:effectLst/>
                <a:latin typeface="Arial" panose="020B0604020202020204" pitchFamily="34" charset="0"/>
              </a:rPr>
              <a:t>Rifaldi</a:t>
            </a:r>
            <a:r>
              <a:rPr lang="en-US" sz="1200" b="0" i="0" u="none" strike="noStrike" dirty="0">
                <a:solidFill>
                  <a:srgbClr val="222222"/>
                </a:solidFill>
                <a:effectLst/>
                <a:latin typeface="Arial" panose="020B0604020202020204" pitchFamily="34" charset="0"/>
              </a:rPr>
              <a:t>, R.B., </a:t>
            </a:r>
            <a:r>
              <a:rPr lang="en-US" sz="1200" b="0" i="0" u="none" strike="noStrike" dirty="0" err="1">
                <a:solidFill>
                  <a:srgbClr val="222222"/>
                </a:solidFill>
                <a:effectLst/>
                <a:latin typeface="Arial" panose="020B0604020202020204" pitchFamily="34" charset="0"/>
              </a:rPr>
              <a:t>Ramadhini</a:t>
            </a:r>
            <a:r>
              <a:rPr lang="en-US" sz="1200" b="0" i="0" u="none" strike="noStrike" dirty="0">
                <a:solidFill>
                  <a:srgbClr val="222222"/>
                </a:solidFill>
                <a:effectLst/>
                <a:latin typeface="Arial" panose="020B0604020202020204" pitchFamily="34" charset="0"/>
              </a:rPr>
              <a:t>, N. and Usman, O., (2019) “Effect of democratic leadership style, work environment, cultural organization, motivation and compensation to the employees performance”. </a:t>
            </a:r>
            <a:r>
              <a:rPr lang="en-US" sz="1200" b="0" i="1" u="none" strike="noStrike" dirty="0">
                <a:solidFill>
                  <a:srgbClr val="222222"/>
                </a:solidFill>
                <a:effectLst/>
                <a:latin typeface="Arial" panose="020B0604020202020204" pitchFamily="34" charset="0"/>
              </a:rPr>
              <a:t>Work Environment, Cultural Organization, Motivation and Compensation to the Employees Performance (January 6, 2019)</a:t>
            </a:r>
            <a:r>
              <a:rPr lang="en-US" sz="1200" b="0" i="0" u="none" strike="noStrike" dirty="0">
                <a:solidFill>
                  <a:srgbClr val="222222"/>
                </a:solidFill>
                <a:effectLst/>
                <a:latin typeface="Arial" panose="020B0604020202020204" pitchFamily="34" charset="0"/>
              </a:rPr>
              <a:t>.</a:t>
            </a:r>
            <a:endParaRPr lang="en-US" sz="1200" b="0" i="0" u="none" strike="noStrike" dirty="0">
              <a:effectLst/>
              <a:latin typeface="Arial" panose="020B0604020202020204" pitchFamily="34" charset="0"/>
              <a:cs typeface="Arial" panose="020B0604020202020204" pitchFamily="34" charset="0"/>
            </a:endParaRPr>
          </a:p>
          <a:p>
            <a:pPr marL="0" indent="0">
              <a:buNone/>
            </a:pPr>
            <a:endParaRPr lang="en-US" sz="1200" b="0" i="0" u="none" strike="noStrike" dirty="0">
              <a:effectLst/>
              <a:latin typeface="Arial" panose="020B0604020202020204" pitchFamily="34" charset="0"/>
              <a:cs typeface="Arial" panose="020B0604020202020204" pitchFamily="34" charset="0"/>
            </a:endParaRPr>
          </a:p>
          <a:p>
            <a:pPr marL="0" indent="0">
              <a:buNone/>
            </a:pPr>
            <a:endParaRPr lang="en-US" sz="1200" b="0" i="0" u="none" strike="noStrike" dirty="0">
              <a:effectLst/>
              <a:latin typeface="Arial" panose="020B0604020202020204" pitchFamily="34" charset="0"/>
              <a:cs typeface="Arial" panose="020B0604020202020204" pitchFamily="34" charset="0"/>
            </a:endParaRPr>
          </a:p>
          <a:p>
            <a:pPr marL="0" indent="0">
              <a:buNone/>
            </a:pPr>
            <a:endParaRPr lang="en-US" sz="1200" dirty="0"/>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1190472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6228</TotalTime>
  <Words>854</Words>
  <Application>Microsoft Macintosh PowerPoint</Application>
  <PresentationFormat>On-screen Show (4:3)</PresentationFormat>
  <Paragraphs>89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Calibri</vt:lpstr>
      <vt:lpstr>Office Theme</vt:lpstr>
      <vt:lpstr>Leadership Style and Managing Change at CYNO Healthcare</vt:lpstr>
      <vt:lpstr>Agenda</vt:lpstr>
      <vt:lpstr>Supporting Theories</vt:lpstr>
      <vt:lpstr>Overview of Leadership Styles</vt:lpstr>
      <vt:lpstr>PROS Elements of Leadership Style</vt:lpstr>
      <vt:lpstr>Negative Elements of My Leadership Style</vt:lpstr>
      <vt:lpstr>Challenges in CYNO CHANGE Process</vt:lpstr>
      <vt:lpstr>Planning Phase</vt:lpstr>
      <vt:lpstr>Implementation Phase</vt:lpstr>
      <vt:lpstr>Review Phase</vt:lpstr>
      <vt:lpstr>Leadership Skills</vt:lpstr>
      <vt:lpstr>Conclusion</vt:lpstr>
      <vt:lpstr>Thank you for your attention!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Marcin Soja</cp:lastModifiedBy>
  <cp:revision>8</cp:revision>
  <cp:lastPrinted>2024-12-09T16:34:48Z</cp:lastPrinted>
  <dcterms:created xsi:type="dcterms:W3CDTF">2013-01-27T09:14:16Z</dcterms:created>
  <dcterms:modified xsi:type="dcterms:W3CDTF">2024-12-09T20:42:01Z</dcterms:modified>
  <cp:category/>
</cp:coreProperties>
</file>