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98" r:id="rId2"/>
    <p:sldId id="300" r:id="rId3"/>
    <p:sldId id="257" r:id="rId4"/>
    <p:sldId id="305" r:id="rId5"/>
    <p:sldId id="308" r:id="rId6"/>
    <p:sldId id="309" r:id="rId7"/>
    <p:sldId id="310" r:id="rId8"/>
    <p:sldId id="311" r:id="rId9"/>
    <p:sldId id="312" r:id="rId10"/>
    <p:sldId id="313" r:id="rId11"/>
    <p:sldId id="314" r:id="rId12"/>
    <p:sldId id="315" r:id="rId13"/>
    <p:sldId id="316" r:id="rId14"/>
    <p:sldId id="319" r:id="rId15"/>
    <p:sldId id="325" r:id="rId16"/>
    <p:sldId id="326" r:id="rId17"/>
    <p:sldId id="327" r:id="rId18"/>
    <p:sldId id="263" r:id="rId19"/>
    <p:sldId id="333" r:id="rId20"/>
    <p:sldId id="301" r:id="rId21"/>
    <p:sldId id="334" r:id="rId22"/>
    <p:sldId id="336" r:id="rId23"/>
    <p:sldId id="302" r:id="rId24"/>
    <p:sldId id="330" r:id="rId25"/>
    <p:sldId id="331" r:id="rId26"/>
    <p:sldId id="276" r:id="rId27"/>
    <p:sldId id="275"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68"/>
  </p:normalViewPr>
  <p:slideViewPr>
    <p:cSldViewPr snapToGrid="0" snapToObjects="1">
      <p:cViewPr varScale="1">
        <p:scale>
          <a:sx n="105" d="100"/>
          <a:sy n="105" d="100"/>
        </p:scale>
        <p:origin x="1632"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C6E381-65EF-A64B-8270-5243F4566B45}" type="datetimeFigureOut">
              <a:rPr lang="en-US" smtClean="0"/>
              <a:t>9/16/26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8C161-2EC2-A548-9CEB-6606DE408EAB}" type="slidenum">
              <a:rPr lang="en-GB" smtClean="0"/>
              <a:t>‹#›</a:t>
            </a:fld>
            <a:endParaRPr lang="en-GB"/>
          </a:p>
        </p:txBody>
      </p:sp>
    </p:spTree>
    <p:extLst>
      <p:ext uri="{BB962C8B-B14F-4D97-AF65-F5344CB8AC3E}">
        <p14:creationId xmlns:p14="http://schemas.microsoft.com/office/powerpoint/2010/main" val="8681225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0F38A0E-E3B6-4240-8841-E56E578C5DA2}" type="slidenum">
              <a:rPr lang="en-US" smtClean="0"/>
              <a:pPr eaLnBrk="1" hangingPunct="1"/>
              <a:t>3</a:t>
            </a:fld>
            <a:endParaRPr 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A2B2952-BC52-44FD-8F67-2E4216123ED4}" type="slidenum">
              <a:rPr lang="en-US" smtClean="0"/>
              <a:pPr eaLnBrk="1" hangingPunct="1"/>
              <a:t>18</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0FD21A8-B384-4935-A4C2-51A72E376994}" type="slidenum">
              <a:rPr lang="en-US" smtClean="0"/>
              <a:pPr eaLnBrk="1" hangingPunct="1"/>
              <a:t>26</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GB">
              <a:ea typeface="ＭＳ Ｐゴシック"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6AE1D7A-7080-4F4A-A5CD-88CE48AAD9FE}" type="slidenum">
              <a:rPr lang="en-US" smtClean="0"/>
              <a:pPr eaLnBrk="1" hangingPunct="1"/>
              <a:t>27</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9/16/26</a:t>
            </a:fld>
            <a:endParaRPr lang="en-GB"/>
          </a:p>
        </p:txBody>
      </p:sp>
      <p:sp>
        <p:nvSpPr>
          <p:cNvPr id="5" name="Footer Placeholder 4"/>
          <p:cNvSpPr>
            <a:spLocks noGrp="1"/>
          </p:cNvSpPr>
          <p:nvPr>
            <p:ph type="ftr" sz="quarter" idx="11"/>
          </p:nvPr>
        </p:nvSpPr>
        <p:spPr>
          <a:xfrm>
            <a:off x="7238999" y="6356350"/>
            <a:ext cx="1446213" cy="365125"/>
          </a:xfrm>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marL="1946275" indent="-227013">
              <a:tabLst/>
              <a:defRPr sz="1600"/>
            </a:lvl6pPr>
            <a:lvl7pPr marL="2173288" indent="-227013">
              <a:tabLst/>
              <a:defRPr sz="1600"/>
            </a:lvl7pPr>
            <a:lvl8pPr marL="2398713" indent="-227013">
              <a:tabLst/>
              <a:defRPr sz="1600"/>
            </a:lvl8pPr>
            <a:lvl9pPr marL="2625725" indent="-227013">
              <a:tabLst/>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20015F8-D6C9-E541-B7A7-14A0A463CBC8}" type="datetimeFigureOut">
              <a:rPr lang="en-US" smtClean="0"/>
              <a:t>9/16/26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20015F8-D6C9-E541-B7A7-14A0A463CBC8}" type="datetimeFigureOut">
              <a:rPr lang="en-US" smtClean="0"/>
              <a:t>9/16/26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0015F8-D6C9-E541-B7A7-14A0A463CBC8}" type="datetimeFigureOut">
              <a:rPr lang="en-US" smtClean="0"/>
              <a:t>9/16/26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spcBef>
                <a:spcPts val="600"/>
              </a:spcBef>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9/16/26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a:t>Drag picture to placeholder or click icon to add</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lvl5pPr>
              <a:defRPr/>
            </a:lvl5pPr>
            <a:lvl6pPr marL="1719072">
              <a:defRPr/>
            </a:lvl6pPr>
            <a:lvl7pPr marL="1719072">
              <a:defRPr/>
            </a:lvl7pPr>
            <a:lvl8pPr marL="1719072">
              <a:defRPr/>
            </a:lvl8pPr>
            <a:lvl9pPr marL="1719072">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9/16/26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20015F8-D6C9-E541-B7A7-14A0A463CBC8}" type="datetimeFigureOut">
              <a:rPr lang="en-US" smtClean="0"/>
              <a:t>9/16/26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220015F8-D6C9-E541-B7A7-14A0A463CBC8}" type="datetimeFigureOut">
              <a:rPr lang="en-US" smtClean="0"/>
              <a:t>9/16/26</a:t>
            </a:fld>
            <a:endParaRPr lang="en-GB"/>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EEA3BFB7-A87C-A34E-B63B-721606C27F0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SzPct val="90000"/>
        <a:buFont typeface="Wingdings" pitchFamily="2"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bhCXqa7vCE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838200"/>
            <a:ext cx="6477000" cy="1828800"/>
          </a:xfrm>
        </p:spPr>
        <p:txBody>
          <a:bodyPr/>
          <a:lstStyle/>
          <a:p>
            <a:r>
              <a:rPr lang="en-GB" dirty="0"/>
              <a:t>Introduction to Sport Psychology</a:t>
            </a:r>
            <a:endParaRPr lang="en-US" dirty="0"/>
          </a:p>
        </p:txBody>
      </p:sp>
      <p:sp>
        <p:nvSpPr>
          <p:cNvPr id="3" name="Subtitle 2"/>
          <p:cNvSpPr>
            <a:spLocks noGrp="1"/>
          </p:cNvSpPr>
          <p:nvPr>
            <p:ph type="subTitle" idx="1"/>
          </p:nvPr>
        </p:nvSpPr>
        <p:spPr>
          <a:xfrm>
            <a:off x="1066800" y="3926305"/>
            <a:ext cx="7162800" cy="1752600"/>
          </a:xfrm>
        </p:spPr>
        <p:txBody>
          <a:bodyPr/>
          <a:lstStyle/>
          <a:p>
            <a:r>
              <a:rPr lang="en-GB" dirty="0"/>
              <a:t>BMSH4305 – Introduction to the Module (Week 1)</a:t>
            </a:r>
          </a:p>
          <a:p>
            <a:r>
              <a:rPr lang="en-GB" dirty="0"/>
              <a:t>Alison Connaughton</a:t>
            </a:r>
          </a:p>
          <a:p>
            <a:r>
              <a:rPr lang="en-GB" dirty="0"/>
              <a:t>January 28</a:t>
            </a:r>
            <a:r>
              <a:rPr lang="en-GB" baseline="30000" dirty="0"/>
              <a:t>th</a:t>
            </a:r>
            <a:r>
              <a:rPr lang="en-GB" dirty="0"/>
              <a:t> 2027</a:t>
            </a:r>
            <a:endParaRPr lang="en-US" dirty="0"/>
          </a:p>
        </p:txBody>
      </p:sp>
    </p:spTree>
    <p:extLst>
      <p:ext uri="{BB962C8B-B14F-4D97-AF65-F5344CB8AC3E}">
        <p14:creationId xmlns:p14="http://schemas.microsoft.com/office/powerpoint/2010/main" val="3485913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Coursework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523875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ctrTitle"/>
          </p:nvPr>
        </p:nvSpPr>
        <p:spPr>
          <a:xfrm>
            <a:off x="457199" y="2065421"/>
            <a:ext cx="8228013" cy="1927225"/>
          </a:xfrm>
        </p:spPr>
        <p:txBody>
          <a:bodyPr/>
          <a:lstStyle/>
          <a:p>
            <a:br>
              <a:rPr lang="en-US" sz="5400" b="1" dirty="0"/>
            </a:br>
            <a:br>
              <a:rPr lang="en-US" sz="5400" b="1" dirty="0"/>
            </a:br>
            <a:r>
              <a:rPr lang="en-US" sz="5400" b="1" dirty="0"/>
              <a:t>First topic:</a:t>
            </a:r>
            <a:br>
              <a:rPr lang="en-US" sz="5400" b="1" dirty="0"/>
            </a:br>
            <a:r>
              <a:rPr lang="en-US" sz="5400" b="1" dirty="0"/>
              <a:t>Competitive State Anxiety – Part 1</a:t>
            </a:r>
            <a:br>
              <a:rPr lang="en-US" sz="5400" b="1" dirty="0"/>
            </a:br>
            <a:br>
              <a:rPr lang="en-US" sz="2000" b="1" dirty="0"/>
            </a:br>
            <a:endParaRPr lang="en-US" sz="2000" b="1" dirty="0">
              <a:solidFill>
                <a:schemeClr val="bg1"/>
              </a:solidFill>
            </a:endParaRPr>
          </a:p>
        </p:txBody>
      </p:sp>
      <p:sp>
        <p:nvSpPr>
          <p:cNvPr id="3076" name="Rectangle 3"/>
          <p:cNvSpPr>
            <a:spLocks noGrp="1" noChangeArrowheads="1"/>
          </p:cNvSpPr>
          <p:nvPr>
            <p:ph type="subTitle" idx="1"/>
          </p:nvPr>
        </p:nvSpPr>
        <p:spPr/>
        <p:txBody>
          <a:bodyPr/>
          <a:lstStyle/>
          <a:p>
            <a:pPr>
              <a:lnSpc>
                <a:spcPct val="90000"/>
              </a:lnSpc>
            </a:pPr>
            <a:br>
              <a:rPr lang="en-US" b="1" dirty="0"/>
            </a:br>
            <a:r>
              <a:rPr lang="en-US" b="1" dirty="0"/>
              <a:t>Sport and Exercise Psychology</a:t>
            </a:r>
          </a:p>
          <a:p>
            <a:pPr algn="ctr" eaLnBrk="1" hangingPunct="1">
              <a:lnSpc>
                <a:spcPct val="90000"/>
              </a:lnSpc>
            </a:pPr>
            <a:endParaRPr lang="en-US" b="1" dirty="0"/>
          </a:p>
        </p:txBody>
      </p:sp>
    </p:spTree>
    <p:extLst>
      <p:ext uri="{BB962C8B-B14F-4D97-AF65-F5344CB8AC3E}">
        <p14:creationId xmlns:p14="http://schemas.microsoft.com/office/powerpoint/2010/main" val="3300914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62000" y="304800"/>
            <a:ext cx="7772400" cy="1524000"/>
          </a:xfrm>
        </p:spPr>
        <p:txBody>
          <a:bodyPr>
            <a:normAutofit fontScale="90000"/>
          </a:bodyPr>
          <a:lstStyle/>
          <a:p>
            <a:pPr eaLnBrk="1" fontAlgn="auto" hangingPunct="1">
              <a:spcAft>
                <a:spcPts val="0"/>
              </a:spcAft>
              <a:defRPr/>
            </a:pPr>
            <a:r>
              <a:rPr lang="en-IE" sz="2900">
                <a:ea typeface="+mj-ea"/>
                <a:cs typeface="Times New Roman" pitchFamily="18" charset="0"/>
              </a:rPr>
              <a:t> </a:t>
            </a:r>
            <a:r>
              <a:rPr lang="en-IE" sz="2900" b="1">
                <a:ea typeface="+mj-ea"/>
                <a:cs typeface="Times New Roman" pitchFamily="18" charset="0"/>
              </a:rPr>
              <a:t>Requirement to cope with pressure, stress &amp; anxiety accepted as a necessity in most competitive sports</a:t>
            </a:r>
            <a:br>
              <a:rPr lang="en-IE" sz="2900">
                <a:ea typeface="+mj-ea"/>
                <a:cs typeface="Times New Roman" pitchFamily="18" charset="0"/>
              </a:rPr>
            </a:br>
            <a:endParaRPr lang="en-US" sz="2900">
              <a:ea typeface="+mj-ea"/>
              <a:cs typeface="Times New Roman" pitchFamily="18" charset="0"/>
            </a:endParaRPr>
          </a:p>
        </p:txBody>
      </p:sp>
      <p:sp>
        <p:nvSpPr>
          <p:cNvPr id="5123" name="Rectangle 3"/>
          <p:cNvSpPr>
            <a:spLocks noGrp="1" noChangeArrowheads="1"/>
          </p:cNvSpPr>
          <p:nvPr>
            <p:ph idx="1"/>
          </p:nvPr>
        </p:nvSpPr>
        <p:spPr>
          <a:xfrm>
            <a:off x="971550" y="2298032"/>
            <a:ext cx="8172450" cy="4331368"/>
          </a:xfrm>
        </p:spPr>
        <p:txBody>
          <a:bodyPr>
            <a:normAutofit lnSpcReduction="10000"/>
          </a:bodyPr>
          <a:lstStyle/>
          <a:p>
            <a:pPr eaLnBrk="1" hangingPunct="1">
              <a:lnSpc>
                <a:spcPct val="90000"/>
              </a:lnSpc>
            </a:pPr>
            <a:r>
              <a:rPr lang="en-GB" altLang="en-US" sz="2000" dirty="0">
                <a:cs typeface="Times New Roman" panose="02020603050405020304" pitchFamily="18" charset="0"/>
              </a:rPr>
              <a:t>Angela Patmore</a:t>
            </a:r>
            <a:r>
              <a:rPr lang="ja-JP" altLang="en-GB" sz="2000" dirty="0">
                <a:ea typeface="HGP明朝E" charset="-128"/>
              </a:rPr>
              <a:t>’</a:t>
            </a:r>
            <a:r>
              <a:rPr lang="en-GB" altLang="ja-JP" sz="2000" dirty="0">
                <a:ea typeface="HGP明朝E" charset="-128"/>
                <a:cs typeface="Times New Roman" panose="02020603050405020304" pitchFamily="18" charset="0"/>
              </a:rPr>
              <a:t>s (1986) </a:t>
            </a:r>
            <a:r>
              <a:rPr lang="ja-JP" altLang="en-GB" sz="2000" dirty="0">
                <a:ea typeface="HGP明朝E" charset="-128"/>
              </a:rPr>
              <a:t>“</a:t>
            </a:r>
            <a:r>
              <a:rPr lang="en-GB" altLang="ja-JP" sz="2000" dirty="0">
                <a:ea typeface="HGP明朝E" charset="-128"/>
                <a:cs typeface="Times New Roman" panose="02020603050405020304" pitchFamily="18" charset="0"/>
              </a:rPr>
              <a:t>Sport Experiment</a:t>
            </a:r>
            <a:r>
              <a:rPr lang="ja-JP" altLang="en-GB" sz="2000" dirty="0">
                <a:ea typeface="HGP明朝E" charset="-128"/>
              </a:rPr>
              <a:t>”</a:t>
            </a:r>
            <a:r>
              <a:rPr lang="en-GB" altLang="ja-JP" sz="2000" dirty="0">
                <a:ea typeface="HGP明朝E" charset="-128"/>
                <a:cs typeface="Times New Roman" panose="02020603050405020304" pitchFamily="18" charset="0"/>
              </a:rPr>
              <a:t> </a:t>
            </a:r>
          </a:p>
          <a:p>
            <a:pPr eaLnBrk="1" hangingPunct="1">
              <a:lnSpc>
                <a:spcPct val="90000"/>
              </a:lnSpc>
              <a:buFont typeface="Wingdings" panose="05000000000000000000" pitchFamily="2" charset="2"/>
              <a:buNone/>
            </a:pPr>
            <a:r>
              <a:rPr lang="en-GB" altLang="en-US" sz="2000" dirty="0">
                <a:cs typeface="Times New Roman" panose="02020603050405020304" pitchFamily="18" charset="0"/>
              </a:rPr>
              <a:t>desire to confront, withstand &amp; overcome stress</a:t>
            </a:r>
          </a:p>
          <a:p>
            <a:pPr eaLnBrk="1" hangingPunct="1">
              <a:lnSpc>
                <a:spcPct val="90000"/>
              </a:lnSpc>
            </a:pPr>
            <a:r>
              <a:rPr lang="ja-JP" altLang="en-GB" sz="2400" dirty="0">
                <a:ea typeface="HGP明朝E" charset="-128"/>
              </a:rPr>
              <a:t>“</a:t>
            </a:r>
            <a:r>
              <a:rPr lang="en-GB" altLang="ja-JP" sz="2400" dirty="0">
                <a:ea typeface="HGP明朝E" charset="-128"/>
              </a:rPr>
              <a:t>The technical skills of the contestants, if the experiment has been set up correctly, cancel each other out......The sport experiment is not concerned with the particular technical skills that subject has brought with him to the contest.  His skill level is not really an issue - although he fervently believes it is - since his fellow contestants also have it; they have been screened and selected very carefully indeed to ensure that their skill compares with his.  </a:t>
            </a:r>
            <a:r>
              <a:rPr lang="en-GB" altLang="ja-JP" sz="2400" b="1" dirty="0">
                <a:ea typeface="HGP明朝E" charset="-128"/>
              </a:rPr>
              <a:t>The deciding factor is not his skill but his ability to perform under stress</a:t>
            </a:r>
            <a:r>
              <a:rPr lang="ja-JP" altLang="en-GB" sz="2400" dirty="0">
                <a:ea typeface="HGP明朝E" charset="-128"/>
              </a:rPr>
              <a:t>”</a:t>
            </a:r>
            <a:r>
              <a:rPr lang="en-GB" altLang="ja-JP" sz="2400" dirty="0">
                <a:ea typeface="HGP明朝E" charset="-128"/>
              </a:rPr>
              <a:t>. (p.13).</a:t>
            </a:r>
            <a:r>
              <a:rPr lang="en-US" altLang="ja-JP" sz="2400" dirty="0">
                <a:ea typeface="HGP明朝E" charset="-128"/>
              </a:rPr>
              <a:t> </a:t>
            </a:r>
            <a:endParaRPr lang="en-US" altLang="en-US" sz="2400" dirty="0"/>
          </a:p>
        </p:txBody>
      </p:sp>
    </p:spTree>
    <p:extLst>
      <p:ext uri="{BB962C8B-B14F-4D97-AF65-F5344CB8AC3E}">
        <p14:creationId xmlns:p14="http://schemas.microsoft.com/office/powerpoint/2010/main" val="131571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left)">
                                      <p:cBhvr>
                                        <p:cTn id="17"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Why Study Stress &amp; Anxiety </a:t>
            </a:r>
            <a:r>
              <a:rPr lang="en-GB" altLang="en-US" sz="2300" u="sng">
                <a:cs typeface="Times New Roman" panose="02020603050405020304" pitchFamily="18" charset="0"/>
              </a:rPr>
              <a:t>(Jones, 1991)</a:t>
            </a:r>
            <a:br>
              <a:rPr lang="en-GB" altLang="en-US" sz="2300" b="1" u="sng">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8" name="Rectangle 3"/>
          <p:cNvSpPr>
            <a:spLocks noGrp="1" noChangeArrowheads="1"/>
          </p:cNvSpPr>
          <p:nvPr>
            <p:ph idx="1"/>
          </p:nvPr>
        </p:nvSpPr>
        <p:spPr/>
        <p:txBody>
          <a:bodyPr/>
          <a:lstStyle/>
          <a:p>
            <a:pPr algn="just" eaLnBrk="1" hangingPunct="1"/>
            <a:r>
              <a:rPr lang="en-GB" altLang="en-US">
                <a:cs typeface="Times New Roman" panose="02020603050405020304" pitchFamily="18" charset="0"/>
              </a:rPr>
              <a:t>Generate knowledge about a complex emotion</a:t>
            </a:r>
          </a:p>
          <a:p>
            <a:pPr algn="just" eaLnBrk="1" hangingPunct="1">
              <a:buFont typeface="Wingdings" panose="05000000000000000000" pitchFamily="2" charset="2"/>
              <a:buNone/>
            </a:pPr>
            <a:endParaRPr lang="en-GB" altLang="en-US">
              <a:cs typeface="Times New Roman" panose="02020603050405020304" pitchFamily="18" charset="0"/>
            </a:endParaRPr>
          </a:p>
          <a:p>
            <a:pPr eaLnBrk="1" hangingPunct="1"/>
            <a:r>
              <a:rPr lang="en-GB" altLang="en-US">
                <a:cs typeface="Times New Roman" panose="02020603050405020304" pitchFamily="18" charset="0"/>
              </a:rPr>
              <a:t>Help performers who suffer uncomfortable and inhibiting symptoms</a:t>
            </a:r>
            <a:r>
              <a:rPr lang="en-US" altLang="en-US"/>
              <a:t> </a:t>
            </a:r>
          </a:p>
        </p:txBody>
      </p:sp>
    </p:spTree>
    <p:extLst>
      <p:ext uri="{BB962C8B-B14F-4D97-AF65-F5344CB8AC3E}">
        <p14:creationId xmlns:p14="http://schemas.microsoft.com/office/powerpoint/2010/main" val="322158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304800"/>
            <a:ext cx="7772400" cy="1143000"/>
          </a:xfrm>
        </p:spPr>
        <p:txBody>
          <a:bodyPr>
            <a:normAutofit/>
          </a:bodyPr>
          <a:lstStyle/>
          <a:p>
            <a:pPr eaLnBrk="1" hangingPunct="1"/>
            <a:r>
              <a:rPr lang="en-GB" altLang="en-US" sz="2300" b="1">
                <a:cs typeface="Times New Roman" panose="02020603050405020304" pitchFamily="18" charset="0"/>
              </a:rPr>
              <a:t>Definition of Terms</a:t>
            </a:r>
            <a:br>
              <a:rPr lang="en-GB" altLang="en-US" sz="2300" b="1">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9219" name="Rectangle 3"/>
          <p:cNvSpPr>
            <a:spLocks noGrp="1" noChangeArrowheads="1"/>
          </p:cNvSpPr>
          <p:nvPr>
            <p:ph idx="1"/>
          </p:nvPr>
        </p:nvSpPr>
        <p:spPr>
          <a:xfrm>
            <a:off x="228600" y="1768642"/>
            <a:ext cx="8915400" cy="5089358"/>
          </a:xfrm>
        </p:spPr>
        <p:txBody>
          <a:bodyPr>
            <a:normAutofit lnSpcReduction="10000"/>
          </a:bodyPr>
          <a:lstStyle/>
          <a:p>
            <a:pPr algn="ctr" eaLnBrk="1" hangingPunct="1">
              <a:lnSpc>
                <a:spcPct val="90000"/>
              </a:lnSpc>
            </a:pPr>
            <a:endParaRPr lang="en-GB" altLang="en-US" sz="2000" b="1" i="1" dirty="0">
              <a:cs typeface="Times New Roman" panose="02020603050405020304" pitchFamily="18" charset="0"/>
            </a:endParaRPr>
          </a:p>
          <a:p>
            <a:pPr algn="ctr" eaLnBrk="1" hangingPunct="1">
              <a:lnSpc>
                <a:spcPct val="90000"/>
              </a:lnSpc>
            </a:pPr>
            <a:r>
              <a:rPr lang="en-GB" altLang="en-US" sz="2000" b="1" i="1" dirty="0">
                <a:cs typeface="Times New Roman" panose="02020603050405020304" pitchFamily="18" charset="0"/>
              </a:rPr>
              <a:t>Early research…</a:t>
            </a:r>
          </a:p>
          <a:p>
            <a:pPr algn="ctr" eaLnBrk="1" hangingPunct="1">
              <a:lnSpc>
                <a:spcPct val="90000"/>
              </a:lnSpc>
            </a:pPr>
            <a:r>
              <a:rPr lang="en-GB" altLang="en-US" sz="2000" b="1" i="1" dirty="0">
                <a:cs typeface="Times New Roman" panose="02020603050405020304" pitchFamily="18" charset="0"/>
              </a:rPr>
              <a:t>Measured using heart rate &amp; GSR</a:t>
            </a:r>
          </a:p>
          <a:p>
            <a:pPr algn="ctr" eaLnBrk="1" hangingPunct="1">
              <a:lnSpc>
                <a:spcPct val="90000"/>
              </a:lnSpc>
            </a:pPr>
            <a:r>
              <a:rPr lang="en-GB" altLang="en-US" sz="2000" dirty="0">
                <a:cs typeface="Times New Roman" panose="02020603050405020304" pitchFamily="18" charset="0"/>
              </a:rPr>
              <a:t>But this sees anxiety as </a:t>
            </a:r>
            <a:r>
              <a:rPr lang="en-GB" altLang="en-US" sz="2000" b="1" dirty="0">
                <a:cs typeface="Times New Roman" panose="02020603050405020304" pitchFamily="18" charset="0"/>
              </a:rPr>
              <a:t>Unidimensional</a:t>
            </a:r>
            <a:endParaRPr lang="en-GB" altLang="en-US" sz="2000" dirty="0">
              <a:cs typeface="Times New Roman" panose="02020603050405020304" pitchFamily="18" charset="0"/>
            </a:endParaRPr>
          </a:p>
          <a:p>
            <a:pPr algn="ctr" eaLnBrk="1" hangingPunct="1">
              <a:lnSpc>
                <a:spcPct val="90000"/>
              </a:lnSpc>
            </a:pPr>
            <a:r>
              <a:rPr lang="en-GB" altLang="en-US" sz="2000" dirty="0">
                <a:cs typeface="Times New Roman" panose="02020603050405020304" pitchFamily="18" charset="0"/>
              </a:rPr>
              <a:t>Combines mental &amp; physical characteristics? </a:t>
            </a:r>
          </a:p>
          <a:p>
            <a:pPr algn="ctr" eaLnBrk="1" hangingPunct="1">
              <a:lnSpc>
                <a:spcPct val="90000"/>
              </a:lnSpc>
            </a:pPr>
            <a:r>
              <a:rPr lang="en-GB" altLang="en-US" sz="2000" b="1" dirty="0">
                <a:cs typeface="Times New Roman" panose="02020603050405020304" pitchFamily="18" charset="0"/>
              </a:rPr>
              <a:t>Anxiety is Multidimensional </a:t>
            </a:r>
            <a:endParaRPr lang="en-GB" altLang="en-US" sz="2000" dirty="0">
              <a:cs typeface="Times New Roman" panose="02020603050405020304" pitchFamily="18" charset="0"/>
            </a:endParaRPr>
          </a:p>
          <a:p>
            <a:pPr eaLnBrk="1" hangingPunct="1">
              <a:lnSpc>
                <a:spcPct val="90000"/>
              </a:lnSpc>
              <a:buFont typeface="Wingdings" panose="05000000000000000000" pitchFamily="2" charset="2"/>
              <a:buNone/>
            </a:pPr>
            <a:endParaRPr lang="en-GB" altLang="en-US" sz="2000" dirty="0">
              <a:cs typeface="Times New Roman" panose="02020603050405020304" pitchFamily="18" charset="0"/>
            </a:endParaRPr>
          </a:p>
          <a:p>
            <a:pPr eaLnBrk="1" hangingPunct="1">
              <a:lnSpc>
                <a:spcPct val="90000"/>
              </a:lnSpc>
            </a:pPr>
            <a:r>
              <a:rPr lang="en-GB" altLang="en-US" sz="2000" b="1" dirty="0">
                <a:solidFill>
                  <a:srgbClr val="0000FF"/>
                </a:solidFill>
                <a:cs typeface="Times New Roman" panose="02020603050405020304" pitchFamily="18" charset="0"/>
              </a:rPr>
              <a:t>Cognitive:  		Mental </a:t>
            </a:r>
          </a:p>
          <a:p>
            <a:pPr eaLnBrk="1" hangingPunct="1">
              <a:lnSpc>
                <a:spcPct val="90000"/>
              </a:lnSpc>
            </a:pPr>
            <a:r>
              <a:rPr lang="en-GB" altLang="en-US" sz="2000" b="1" dirty="0">
                <a:solidFill>
                  <a:srgbClr val="0000FF"/>
                </a:solidFill>
                <a:cs typeface="Times New Roman" panose="02020603050405020304" pitchFamily="18" charset="0"/>
              </a:rPr>
              <a:t>Somatic:  		Physical</a:t>
            </a:r>
          </a:p>
          <a:p>
            <a:pPr eaLnBrk="1" hangingPunct="1">
              <a:lnSpc>
                <a:spcPct val="90000"/>
              </a:lnSpc>
            </a:pPr>
            <a:r>
              <a:rPr lang="en-GB" altLang="en-US" sz="2000" b="1" dirty="0">
                <a:solidFill>
                  <a:srgbClr val="0000FF"/>
                </a:solidFill>
                <a:cs typeface="Times New Roman" panose="02020603050405020304" pitchFamily="18" charset="0"/>
              </a:rPr>
              <a:t>Behavioural:  	Observed Activity</a:t>
            </a:r>
            <a:r>
              <a:rPr lang="en-GB" altLang="en-US" sz="2000" dirty="0">
                <a:solidFill>
                  <a:srgbClr val="0000FF"/>
                </a:solidFill>
                <a:cs typeface="Times New Roman" panose="02020603050405020304" pitchFamily="18" charset="0"/>
              </a:rPr>
              <a:t> </a:t>
            </a:r>
          </a:p>
          <a:p>
            <a:pPr eaLnBrk="1" hangingPunct="1">
              <a:lnSpc>
                <a:spcPct val="90000"/>
              </a:lnSpc>
            </a:pPr>
            <a:endParaRPr lang="en-US" altLang="en-US" sz="2000" dirty="0">
              <a:solidFill>
                <a:srgbClr val="0000FF"/>
              </a:solidFill>
            </a:endParaRPr>
          </a:p>
        </p:txBody>
      </p:sp>
    </p:spTree>
    <p:extLst>
      <p:ext uri="{BB962C8B-B14F-4D97-AF65-F5344CB8AC3E}">
        <p14:creationId xmlns:p14="http://schemas.microsoft.com/office/powerpoint/2010/main" val="8505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altLang="en-US" sz="3400" b="1" u="sng">
                <a:cs typeface="Times New Roman" panose="02020603050405020304" pitchFamily="18" charset="0"/>
              </a:rPr>
              <a:t>Relationship with Performance</a:t>
            </a:r>
            <a:br>
              <a:rPr lang="en-GB" altLang="en-US" sz="3400" b="1" u="sng">
                <a:cs typeface="Times New Roman" panose="02020603050405020304" pitchFamily="18" charset="0"/>
              </a:rPr>
            </a:br>
            <a:r>
              <a:rPr lang="en-GB" altLang="en-US" sz="3400">
                <a:cs typeface="Times New Roman" panose="02020603050405020304" pitchFamily="18" charset="0"/>
              </a:rPr>
              <a:t>Ideal mental state for optimal performance</a:t>
            </a:r>
            <a:r>
              <a:rPr lang="en-US" altLang="en-US" sz="2900"/>
              <a:t> </a:t>
            </a:r>
          </a:p>
        </p:txBody>
      </p:sp>
      <p:sp>
        <p:nvSpPr>
          <p:cNvPr id="21506" name="Rectangle 4"/>
          <p:cNvSpPr>
            <a:spLocks noGrp="1" noChangeArrowheads="1"/>
          </p:cNvSpPr>
          <p:nvPr>
            <p:ph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eaLnBrk="1" hangingPunct="1">
              <a:spcBef>
                <a:spcPct val="0"/>
              </a:spcBef>
              <a:buClrTx/>
              <a:buSzTx/>
              <a:buFontTx/>
              <a:buNone/>
            </a:pPr>
            <a:endParaRPr lang="en-US" altLang="en-US" sz="2000" b="1">
              <a:cs typeface="Times New Roman" panose="02020603050405020304" pitchFamily="18" charset="0"/>
            </a:endParaRPr>
          </a:p>
        </p:txBody>
      </p:sp>
      <p:sp>
        <p:nvSpPr>
          <p:cNvPr id="21507" name="Text Box 5"/>
          <p:cNvSpPr txBox="1">
            <a:spLocks noChangeArrowheads="1"/>
          </p:cNvSpPr>
          <p:nvPr/>
        </p:nvSpPr>
        <p:spPr bwMode="auto">
          <a:xfrm>
            <a:off x="3276600" y="3559175"/>
            <a:ext cx="360362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b="1">
                <a:solidFill>
                  <a:srgbClr val="FF0000"/>
                </a:solidFill>
                <a:latin typeface="Times New Roman" panose="02020603050405020304" pitchFamily="18" charset="0"/>
                <a:cs typeface="Times New Roman" panose="02020603050405020304" pitchFamily="18" charset="0"/>
              </a:rPr>
              <a:t>100%</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TASK RELEVANT</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THOUGHTS</a:t>
            </a:r>
          </a:p>
          <a:p>
            <a:pPr eaLnBrk="1" hangingPunct="1"/>
            <a:endParaRPr lang="en-US" altLang="en-US" sz="3200" b="1">
              <a:solidFill>
                <a:schemeClr val="bg2"/>
              </a:solidFill>
              <a:latin typeface="Times New Roman" panose="02020603050405020304" pitchFamily="18" charset="0"/>
            </a:endParaRPr>
          </a:p>
        </p:txBody>
      </p:sp>
    </p:spTree>
    <p:extLst>
      <p:ext uri="{BB962C8B-B14F-4D97-AF65-F5344CB8AC3E}">
        <p14:creationId xmlns:p14="http://schemas.microsoft.com/office/powerpoint/2010/main" val="2028507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685800" y="228600"/>
            <a:ext cx="7772400" cy="1143000"/>
          </a:xfrm>
        </p:spPr>
        <p:txBody>
          <a:bodyPr/>
          <a:lstStyle/>
          <a:p>
            <a:pPr eaLnBrk="1" hangingPunct="1"/>
            <a:r>
              <a:rPr lang="en-GB" altLang="en-US"/>
              <a:t>Definitions</a:t>
            </a:r>
            <a:endParaRPr lang="en-US" altLang="en-US"/>
          </a:p>
        </p:txBody>
      </p:sp>
      <p:sp>
        <p:nvSpPr>
          <p:cNvPr id="18435" name="Rectangle 3"/>
          <p:cNvSpPr>
            <a:spLocks noGrp="1" noChangeArrowheads="1"/>
          </p:cNvSpPr>
          <p:nvPr>
            <p:ph idx="1"/>
          </p:nvPr>
        </p:nvSpPr>
        <p:spPr>
          <a:xfrm>
            <a:off x="684213" y="2514599"/>
            <a:ext cx="7772400" cy="3770313"/>
          </a:xfrm>
        </p:spPr>
        <p:txBody>
          <a:bodyPr/>
          <a:lstStyle/>
          <a:p>
            <a:pPr algn="ctr" eaLnBrk="1" hangingPunct="1">
              <a:lnSpc>
                <a:spcPct val="90000"/>
              </a:lnSpc>
            </a:pPr>
            <a:r>
              <a:rPr lang="en-GB" altLang="en-US" b="1" i="1" dirty="0">
                <a:solidFill>
                  <a:srgbClr val="0000FF"/>
                </a:solidFill>
                <a:cs typeface="Times New Roman" panose="02020603050405020304" pitchFamily="18" charset="0"/>
              </a:rPr>
              <a:t>Stress</a:t>
            </a:r>
          </a:p>
          <a:p>
            <a:pPr eaLnBrk="1" hangingPunct="1">
              <a:lnSpc>
                <a:spcPct val="90000"/>
              </a:lnSpc>
            </a:pPr>
            <a:r>
              <a:rPr lang="en-GB" altLang="en-US" sz="2400" dirty="0">
                <a:cs typeface="Times New Roman" panose="02020603050405020304" pitchFamily="18" charset="0"/>
              </a:rPr>
              <a:t>Stress is regarded as a state in which some demand is placed upon the individual, who is then required to react in some way in order to be able to cope with the situation (Jones, 1990).</a:t>
            </a:r>
          </a:p>
          <a:p>
            <a:pPr algn="ctr" eaLnBrk="1" hangingPunct="1">
              <a:lnSpc>
                <a:spcPct val="90000"/>
              </a:lnSpc>
            </a:pPr>
            <a:r>
              <a:rPr lang="en-GB" altLang="en-US" b="1" i="1" dirty="0">
                <a:solidFill>
                  <a:srgbClr val="0000FF"/>
                </a:solidFill>
                <a:cs typeface="Times New Roman" panose="02020603050405020304" pitchFamily="18" charset="0"/>
              </a:rPr>
              <a:t>Anxiety</a:t>
            </a:r>
          </a:p>
          <a:p>
            <a:pPr eaLnBrk="1" hangingPunct="1">
              <a:lnSpc>
                <a:spcPct val="90000"/>
              </a:lnSpc>
            </a:pPr>
            <a:r>
              <a:rPr lang="en-GB" altLang="en-US" sz="2400" dirty="0">
                <a:cs typeface="Times New Roman" panose="02020603050405020304" pitchFamily="18" charset="0"/>
              </a:rPr>
              <a:t>Anxiety can be defined as a negative cognitive/somatic emotional state, as a result of a negative cognitive appraisal from a stress demand (Jones, 1995).</a:t>
            </a:r>
          </a:p>
          <a:p>
            <a:pP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2400" dirty="0"/>
          </a:p>
        </p:txBody>
      </p:sp>
    </p:spTree>
    <p:extLst>
      <p:ext uri="{BB962C8B-B14F-4D97-AF65-F5344CB8AC3E}">
        <p14:creationId xmlns:p14="http://schemas.microsoft.com/office/powerpoint/2010/main" val="3596195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endParaRPr lang="en-US" altLang="en-US"/>
          </a:p>
        </p:txBody>
      </p:sp>
      <p:graphicFrame>
        <p:nvGraphicFramePr>
          <p:cNvPr id="23554" name="Object 4"/>
          <p:cNvGraphicFramePr>
            <a:graphicFrameLocks noGrp="1" noChangeAspect="1"/>
          </p:cNvGraphicFramePr>
          <p:nvPr>
            <p:ph idx="1"/>
            <p:extLst>
              <p:ext uri="{D42A27DB-BD31-4B8C-83A1-F6EECF244321}">
                <p14:modId xmlns:p14="http://schemas.microsoft.com/office/powerpoint/2010/main" val="3315099712"/>
              </p:ext>
            </p:extLst>
          </p:nvPr>
        </p:nvGraphicFramePr>
        <p:xfrm>
          <a:off x="2754313" y="2358190"/>
          <a:ext cx="3635375" cy="3732380"/>
        </p:xfrm>
        <a:graphic>
          <a:graphicData uri="http://schemas.openxmlformats.org/presentationml/2006/ole">
            <mc:AlternateContent xmlns:mc="http://schemas.openxmlformats.org/markup-compatibility/2006">
              <mc:Choice xmlns:v="urn:schemas-microsoft-com:vml" Requires="v">
                <p:oleObj name="MS Org Chart" r:id="rId2" imgW="3634003" imgH="3899474" progId="OrgPlusWOPX.4">
                  <p:embed/>
                </p:oleObj>
              </mc:Choice>
              <mc:Fallback>
                <p:oleObj name="MS Org Chart" r:id="rId2" imgW="3634003" imgH="3899474" progId="OrgPlusWOPX.4">
                  <p:embed/>
                  <p:pic>
                    <p:nvPicPr>
                      <p:cNvPr id="23554"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313" y="2358190"/>
                        <a:ext cx="3635375" cy="373238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1916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pPr eaLnBrk="1" hangingPunct="1"/>
            <a:r>
              <a:rPr lang="en-GB" altLang="en-US" b="1">
                <a:cs typeface="Times New Roman" panose="02020603050405020304" pitchFamily="18" charset="0"/>
              </a:rPr>
              <a:t>Therefore</a:t>
            </a:r>
            <a:r>
              <a:rPr lang="en-GB" altLang="en-US">
                <a:cs typeface="Times New Roman" panose="02020603050405020304" pitchFamily="18" charset="0"/>
              </a:rPr>
              <a:t>…</a:t>
            </a:r>
            <a:endParaRPr lang="en-US" altLang="en-US">
              <a:cs typeface="Times New Roman" panose="02020603050405020304" pitchFamily="18" charset="0"/>
            </a:endParaRPr>
          </a:p>
        </p:txBody>
      </p:sp>
      <p:sp>
        <p:nvSpPr>
          <p:cNvPr id="24578" name="Rectangle 3"/>
          <p:cNvSpPr>
            <a:spLocks noGrp="1" noChangeArrowheads="1"/>
          </p:cNvSpPr>
          <p:nvPr>
            <p:ph idx="1"/>
          </p:nvPr>
        </p:nvSpPr>
        <p:spPr/>
        <p:txBody>
          <a:bodyPr>
            <a:normAutofit fontScale="92500" lnSpcReduction="10000"/>
          </a:bodyPr>
          <a:lstStyle/>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Anxiety</a:t>
            </a:r>
            <a:r>
              <a:rPr lang="en-GB" altLang="en-US" sz="3200" dirty="0">
                <a:cs typeface="Times New Roman" panose="02020603050405020304" pitchFamily="18" charset="0"/>
              </a:rPr>
              <a:t> is a </a:t>
            </a:r>
            <a:r>
              <a:rPr lang="en-GB" altLang="en-US" sz="3200" b="1" dirty="0">
                <a:solidFill>
                  <a:srgbClr val="0000FF"/>
                </a:solidFill>
                <a:cs typeface="Times New Roman" panose="02020603050405020304" pitchFamily="18" charset="0"/>
              </a:rPr>
              <a:t>negative</a:t>
            </a:r>
            <a:r>
              <a:rPr lang="en-GB" altLang="en-US" sz="3200" dirty="0">
                <a:solidFill>
                  <a:srgbClr val="0000FF"/>
                </a:solidFill>
                <a:cs typeface="Times New Roman" panose="02020603050405020304" pitchFamily="18" charset="0"/>
              </a:rPr>
              <a:t> </a:t>
            </a:r>
            <a:r>
              <a:rPr lang="en-GB" altLang="en-US" sz="3200" b="1" dirty="0">
                <a:solidFill>
                  <a:srgbClr val="0000FF"/>
                </a:solidFill>
                <a:cs typeface="Times New Roman" panose="02020603050405020304" pitchFamily="18" charset="0"/>
              </a:rPr>
              <a:t>response</a:t>
            </a:r>
            <a:r>
              <a:rPr lang="en-GB" altLang="en-US" sz="3200" dirty="0">
                <a:cs typeface="Times New Roman" panose="02020603050405020304" pitchFamily="18" charset="0"/>
              </a:rPr>
              <a:t> to a </a:t>
            </a:r>
            <a:r>
              <a:rPr lang="en-GB" altLang="en-US" sz="3200" b="1" dirty="0">
                <a:cs typeface="Times New Roman" panose="02020603050405020304" pitchFamily="18" charset="0"/>
              </a:rPr>
              <a:t>stimulus</a:t>
            </a:r>
            <a:r>
              <a:rPr lang="en-GB" altLang="en-US" sz="3200" dirty="0">
                <a:cs typeface="Times New Roman" panose="02020603050405020304" pitchFamily="18" charset="0"/>
              </a:rPr>
              <a:t>, </a:t>
            </a:r>
          </a:p>
          <a:p>
            <a:pPr algn="ctr" eaLnBrk="1" hangingPunct="1">
              <a:lnSpc>
                <a:spcPct val="90000"/>
              </a:lnSpc>
            </a:pPr>
            <a:r>
              <a:rPr lang="en-GB" altLang="en-US" sz="3200" dirty="0">
                <a:cs typeface="Times New Roman" panose="02020603050405020304" pitchFamily="18" charset="0"/>
              </a:rPr>
              <a:t>with </a:t>
            </a:r>
            <a:r>
              <a:rPr lang="en-GB" altLang="en-US" sz="3200" b="1" dirty="0">
                <a:solidFill>
                  <a:srgbClr val="0000FF"/>
                </a:solidFill>
                <a:cs typeface="Times New Roman" panose="02020603050405020304" pitchFamily="18" charset="0"/>
              </a:rPr>
              <a:t>stress</a:t>
            </a:r>
            <a:r>
              <a:rPr lang="en-GB" altLang="en-US" sz="3200" dirty="0">
                <a:cs typeface="Times New Roman" panose="02020603050405020304" pitchFamily="18" charset="0"/>
              </a:rPr>
              <a:t> as the </a:t>
            </a:r>
            <a:r>
              <a:rPr lang="en-GB" altLang="en-US" sz="3200" b="1" dirty="0">
                <a:cs typeface="Times New Roman" panose="02020603050405020304" pitchFamily="18" charset="0"/>
              </a:rPr>
              <a:t>stimulus</a:t>
            </a:r>
          </a:p>
          <a:p>
            <a:pPr algn="ctr" eaLnBrk="1" hangingPunct="1">
              <a:lnSpc>
                <a:spcPct val="90000"/>
              </a:lnSpc>
            </a:pPr>
            <a:endParaRPr lang="en-GB" altLang="en-US" sz="3200" b="1"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Change of thinking over last 25+ years…</a:t>
            </a:r>
            <a:endParaRPr lang="en-GB" altLang="en-US" sz="3200" dirty="0">
              <a:cs typeface="Times New Roman" panose="02020603050405020304" pitchFamily="18" charset="0"/>
            </a:endParaRPr>
          </a:p>
          <a:p>
            <a:pPr eaLnBrk="1" hangingPunct="1">
              <a:lnSpc>
                <a:spcPct val="90000"/>
              </a:lnSpc>
            </a:pPr>
            <a:endParaRPr lang="en-US" altLang="en-US" sz="3200" dirty="0"/>
          </a:p>
        </p:txBody>
      </p:sp>
    </p:spTree>
    <p:extLst>
      <p:ext uri="{BB962C8B-B14F-4D97-AF65-F5344CB8AC3E}">
        <p14:creationId xmlns:p14="http://schemas.microsoft.com/office/powerpoint/2010/main" val="2811927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p:txBody>
          <a:bodyPr>
            <a:normAutofit fontScale="90000"/>
          </a:bodyPr>
          <a:lstStyle/>
          <a:p>
            <a:pPr eaLnBrk="1" fontAlgn="auto" hangingPunct="1">
              <a:spcAft>
                <a:spcPts val="0"/>
              </a:spcAft>
              <a:defRPr/>
            </a:pPr>
            <a:r>
              <a:rPr lang="en-US" sz="2500" b="1">
                <a:solidFill>
                  <a:schemeClr val="tx1"/>
                </a:solidFill>
                <a:ea typeface="+mj-ea"/>
              </a:rPr>
              <a:t>Jones (1995) Model of Facilitative</a:t>
            </a:r>
            <a:br>
              <a:rPr lang="en-US" sz="2500" b="1">
                <a:solidFill>
                  <a:schemeClr val="tx1"/>
                </a:solidFill>
                <a:ea typeface="+mj-ea"/>
              </a:rPr>
            </a:br>
            <a:r>
              <a:rPr lang="en-US" sz="2500" b="1">
                <a:solidFill>
                  <a:schemeClr val="tx1"/>
                </a:solidFill>
                <a:ea typeface="+mj-ea"/>
              </a:rPr>
              <a:t>and Debilitative Anxiety</a:t>
            </a:r>
            <a:br>
              <a:rPr lang="en-US" sz="2500" b="1">
                <a:solidFill>
                  <a:schemeClr val="bg1"/>
                </a:solidFill>
                <a:ea typeface="+mj-ea"/>
              </a:rPr>
            </a:br>
            <a:endParaRPr lang="en-GB" sz="2500" b="1">
              <a:solidFill>
                <a:schemeClr val="bg1"/>
              </a:solidFill>
              <a:ea typeface="+mj-ea"/>
            </a:endParaRPr>
          </a:p>
        </p:txBody>
      </p:sp>
      <p:pic>
        <p:nvPicPr>
          <p:cNvPr id="522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49705" y="1935163"/>
            <a:ext cx="7772399" cy="4389437"/>
          </a:xfrm>
          <a:noFill/>
        </p:spPr>
      </p:pic>
    </p:spTree>
    <p:extLst>
      <p:ext uri="{BB962C8B-B14F-4D97-AF65-F5344CB8AC3E}">
        <p14:creationId xmlns:p14="http://schemas.microsoft.com/office/powerpoint/2010/main" val="735523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2300" b="1">
                <a:cs typeface="Times New Roman" panose="02020603050405020304" pitchFamily="18" charset="0"/>
              </a:rPr>
              <a:t>State-trait theory of anxiety</a:t>
            </a:r>
            <a:r>
              <a:rPr lang="en-GB" altLang="en-US" sz="2300">
                <a:cs typeface="Times New Roman" panose="02020603050405020304" pitchFamily="18" charset="0"/>
              </a:rPr>
              <a:t> – two types of anxiety (Spielberger, 1966)</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9" name="Rectangle 3"/>
          <p:cNvSpPr>
            <a:spLocks noGrp="1" noChangeArrowheads="1"/>
          </p:cNvSpPr>
          <p:nvPr>
            <p:ph idx="1"/>
          </p:nvPr>
        </p:nvSpPr>
        <p:spPr/>
        <p:txBody>
          <a:bodyPr>
            <a:normAutofit lnSpcReduction="10000"/>
          </a:bodyPr>
          <a:lstStyle/>
          <a:p>
            <a:pPr eaLnBrk="1" hangingPunct="1">
              <a:lnSpc>
                <a:spcPct val="90000"/>
              </a:lnSpc>
            </a:pPr>
            <a:r>
              <a:rPr lang="en-GB" altLang="en-US" sz="2400" b="1">
                <a:solidFill>
                  <a:schemeClr val="tx2"/>
                </a:solidFill>
                <a:cs typeface="Times New Roman" panose="02020603050405020304" pitchFamily="18" charset="0"/>
              </a:rPr>
              <a:t>Trait anxiety</a:t>
            </a:r>
            <a:r>
              <a:rPr lang="en-GB" altLang="en-US" sz="2400">
                <a:cs typeface="Times New Roman" panose="02020603050405020304" pitchFamily="18" charset="0"/>
              </a:rPr>
              <a:t> is a relatively stable part of our personality. A predisposition to interpret situations as threatening and to respond with increased state anxiety.</a:t>
            </a:r>
          </a:p>
          <a:p>
            <a:pPr eaLnBrk="1" hangingPunct="1">
              <a:lnSpc>
                <a:spcPct val="90000"/>
              </a:lnSpc>
            </a:pPr>
            <a:endParaRPr lang="en-GB" altLang="en-US" sz="2400">
              <a:cs typeface="Times New Roman" panose="02020603050405020304" pitchFamily="18" charset="0"/>
            </a:endParaRPr>
          </a:p>
          <a:p>
            <a:pPr eaLnBrk="1" hangingPunct="1">
              <a:lnSpc>
                <a:spcPct val="90000"/>
              </a:lnSpc>
            </a:pPr>
            <a:r>
              <a:rPr lang="en-GB" altLang="en-US" sz="2400" b="1">
                <a:solidFill>
                  <a:schemeClr val="tx2"/>
                </a:solidFill>
                <a:cs typeface="Times New Roman" panose="02020603050405020304" pitchFamily="18" charset="0"/>
              </a:rPr>
              <a:t>State anxiety</a:t>
            </a:r>
            <a:r>
              <a:rPr lang="en-GB" altLang="en-US" sz="2400">
                <a:cs typeface="Times New Roman" panose="02020603050405020304"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altLang="en-US" sz="2400"/>
          </a:p>
        </p:txBody>
      </p:sp>
    </p:spTree>
    <p:extLst>
      <p:ext uri="{BB962C8B-B14F-4D97-AF65-F5344CB8AC3E}">
        <p14:creationId xmlns:p14="http://schemas.microsoft.com/office/powerpoint/2010/main" val="398585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GB" sz="2900" b="1">
                <a:ea typeface="+mj-ea"/>
                <a:cs typeface="Times New Roman" pitchFamily="18" charset="0"/>
              </a:rPr>
              <a:t>Uni-dimensional construct theories</a:t>
            </a:r>
            <a:br>
              <a:rPr lang="en-GB" sz="2900" b="1">
                <a:ea typeface="+mj-ea"/>
                <a:cs typeface="Times New Roman" pitchFamily="18" charset="0"/>
              </a:rPr>
            </a:br>
            <a:r>
              <a:rPr lang="en-GB" sz="2900">
                <a:ea typeface="+mj-ea"/>
                <a:cs typeface="Times New Roman" pitchFamily="18" charset="0"/>
              </a:rPr>
              <a:t>Drive theory (Hull, 1943; Spence &amp; Spence, 1966)</a:t>
            </a:r>
            <a:br>
              <a:rPr lang="en-GB" sz="2900">
                <a:ea typeface="+mj-ea"/>
                <a:cs typeface="Times New Roman" pitchFamily="18" charset="0"/>
              </a:rPr>
            </a:br>
            <a:endParaRPr lang="en-US" sz="2900">
              <a:ea typeface="+mj-ea"/>
              <a:cs typeface="Times New Roman" pitchFamily="18" charset="0"/>
            </a:endParaRPr>
          </a:p>
        </p:txBody>
      </p:sp>
      <p:sp>
        <p:nvSpPr>
          <p:cNvPr id="27650" name="Rectangle 3"/>
          <p:cNvSpPr>
            <a:spLocks noGrp="1" noChangeArrowheads="1"/>
          </p:cNvSpPr>
          <p:nvPr>
            <p:ph idx="1"/>
          </p:nvPr>
        </p:nvSpPr>
        <p:spPr/>
        <p:txBody>
          <a:bodyPr>
            <a:normAutofit fontScale="47500" lnSpcReduction="20000"/>
          </a:bodyPr>
          <a:lstStyle/>
          <a:p>
            <a:pPr eaLnBrk="1" hangingPunct="1"/>
            <a:r>
              <a:rPr lang="en-GB" altLang="en-US"/>
              <a:t>High</a:t>
            </a:r>
          </a:p>
          <a:p>
            <a:pPr eaLnBrk="1" hangingPunct="1"/>
            <a:endParaRPr lang="en-GB" altLang="en-US"/>
          </a:p>
          <a:p>
            <a:pPr eaLnBrk="1" hangingPunct="1"/>
            <a:endParaRPr lang="en-GB" altLang="en-US"/>
          </a:p>
          <a:p>
            <a:pPr eaLnBrk="1" hangingPunct="1"/>
            <a:r>
              <a:rPr lang="en-GB" altLang="en-US" sz="1800" b="1">
                <a:solidFill>
                  <a:schemeClr val="tx2"/>
                </a:solidFill>
              </a:rPr>
              <a:t>Performance</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Low		</a:t>
            </a:r>
            <a:r>
              <a:rPr lang="en-GB" altLang="en-US" sz="2000" b="1">
                <a:solidFill>
                  <a:schemeClr val="tx2"/>
                </a:solidFill>
              </a:rPr>
              <a:t>Arousal</a:t>
            </a:r>
            <a:r>
              <a:rPr lang="en-GB" altLang="en-US"/>
              <a:t>		High</a:t>
            </a:r>
            <a:endParaRPr lang="en-US" altLang="en-US"/>
          </a:p>
        </p:txBody>
      </p:sp>
      <p:sp>
        <p:nvSpPr>
          <p:cNvPr id="27651" name="Line 4"/>
          <p:cNvSpPr>
            <a:spLocks noChangeShapeType="1"/>
          </p:cNvSpPr>
          <p:nvPr/>
        </p:nvSpPr>
        <p:spPr bwMode="auto">
          <a:xfrm>
            <a:off x="2286000" y="22098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2" name="Line 5"/>
          <p:cNvSpPr>
            <a:spLocks noChangeShapeType="1"/>
          </p:cNvSpPr>
          <p:nvPr/>
        </p:nvSpPr>
        <p:spPr bwMode="auto">
          <a:xfrm>
            <a:off x="2286000" y="53340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3" name="Line 6"/>
          <p:cNvSpPr>
            <a:spLocks noChangeShapeType="1"/>
          </p:cNvSpPr>
          <p:nvPr/>
        </p:nvSpPr>
        <p:spPr bwMode="auto">
          <a:xfrm flipV="1">
            <a:off x="2286000" y="22098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3496768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GB" altLang="en-US"/>
              <a:t>Inverted U Hypothesis</a:t>
            </a:r>
            <a:endParaRPr lang="en-US" altLang="en-US"/>
          </a:p>
        </p:txBody>
      </p:sp>
      <p:sp>
        <p:nvSpPr>
          <p:cNvPr id="30722" name="Rectangle 3"/>
          <p:cNvSpPr>
            <a:spLocks noGrp="1" noChangeArrowheads="1"/>
          </p:cNvSpPr>
          <p:nvPr>
            <p:ph idx="1"/>
          </p:nvPr>
        </p:nvSpPr>
        <p:spPr>
          <a:xfrm>
            <a:off x="990600" y="1600200"/>
            <a:ext cx="7696200" cy="4530725"/>
          </a:xfrm>
        </p:spPr>
        <p:txBody>
          <a:bodyPr>
            <a:normAutofit fontScale="62500" lnSpcReduction="20000"/>
          </a:bodyPr>
          <a:lstStyle/>
          <a:p>
            <a:pPr eaLnBrk="1" hangingPunct="1">
              <a:lnSpc>
                <a:spcPct val="90000"/>
              </a:lnSpc>
            </a:pPr>
            <a:endParaRPr lang="en-GB" altLang="en-US" sz="2400">
              <a:solidFill>
                <a:srgbClr val="0000FF"/>
              </a:solidFill>
            </a:endParaRPr>
          </a:p>
          <a:p>
            <a:pPr eaLnBrk="1" hangingPunct="1">
              <a:lnSpc>
                <a:spcPct val="90000"/>
              </a:lnSpc>
            </a:pPr>
            <a:endParaRPr lang="en-GB" altLang="en-US" sz="2400">
              <a:solidFill>
                <a:srgbClr val="0000FF"/>
              </a:solidFill>
            </a:endParaRPr>
          </a:p>
          <a:p>
            <a:pPr eaLnBrk="1" hangingPunct="1">
              <a:lnSpc>
                <a:spcPct val="90000"/>
              </a:lnSpc>
              <a:buFont typeface="Wingdings" panose="05000000000000000000" pitchFamily="2" charset="2"/>
              <a:buNone/>
            </a:pPr>
            <a:r>
              <a:rPr lang="en-GB" altLang="en-US" sz="2400">
                <a:solidFill>
                  <a:srgbClr val="0000FF"/>
                </a:solidFill>
              </a:rPr>
              <a:t>           High</a:t>
            </a:r>
            <a:endParaRPr lang="en-GB" altLang="en-US" sz="2400">
              <a:solidFill>
                <a:schemeClr val="bg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r>
              <a:rPr lang="en-GB" altLang="en-US" sz="1800" b="1">
                <a:solidFill>
                  <a:schemeClr val="tx2"/>
                </a:solidFill>
              </a:rPr>
              <a:t>Performance</a:t>
            </a: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lvl="3" eaLnBrk="1" hangingPunct="1">
              <a:lnSpc>
                <a:spcPct val="90000"/>
              </a:lnSpc>
              <a:buFont typeface="Wingdings" panose="05000000000000000000" pitchFamily="2" charset="2"/>
              <a:buNone/>
            </a:pPr>
            <a:r>
              <a:rPr lang="en-GB" altLang="en-US" sz="2400">
                <a:solidFill>
                  <a:srgbClr val="0000FF"/>
                </a:solidFill>
              </a:rPr>
              <a:t>Low	</a:t>
            </a:r>
            <a:r>
              <a:rPr lang="en-GB" altLang="en-US" sz="2400" b="1">
                <a:solidFill>
                  <a:schemeClr val="tx2"/>
                </a:solidFill>
              </a:rPr>
              <a:t>Arousal (hr)   </a:t>
            </a:r>
            <a:r>
              <a:rPr lang="en-GB" altLang="en-US" sz="2400">
                <a:solidFill>
                  <a:schemeClr val="bg2"/>
                </a:solidFill>
              </a:rPr>
              <a:t>	</a:t>
            </a:r>
            <a:r>
              <a:rPr lang="en-GB" altLang="en-US" sz="2400">
                <a:solidFill>
                  <a:srgbClr val="0000FF"/>
                </a:solidFill>
              </a:rPr>
              <a:t>High</a:t>
            </a:r>
            <a:endParaRPr lang="en-US" altLang="en-US" sz="2400">
              <a:solidFill>
                <a:srgbClr val="0000FF"/>
              </a:solidFill>
            </a:endParaRPr>
          </a:p>
        </p:txBody>
      </p:sp>
      <p:sp>
        <p:nvSpPr>
          <p:cNvPr id="30723"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4"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5" name="Freeform 7"/>
          <p:cNvSpPr>
            <a:spLocks/>
          </p:cNvSpPr>
          <p:nvPr/>
        </p:nvSpPr>
        <p:spPr bwMode="auto">
          <a:xfrm>
            <a:off x="3124200" y="2667000"/>
            <a:ext cx="2286000" cy="2362200"/>
          </a:xfrm>
          <a:custGeom>
            <a:avLst/>
            <a:gdLst>
              <a:gd name="T0" fmla="*/ 0 w 1440"/>
              <a:gd name="T1" fmla="*/ 2147483647 h 1488"/>
              <a:gd name="T2" fmla="*/ 2147483647 w 1440"/>
              <a:gd name="T3" fmla="*/ 2147483647 h 1488"/>
              <a:gd name="T4" fmla="*/ 2147483647 w 1440"/>
              <a:gd name="T5" fmla="*/ 2147483647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GB"/>
          </a:p>
        </p:txBody>
      </p:sp>
    </p:spTree>
    <p:extLst>
      <p:ext uri="{BB962C8B-B14F-4D97-AF65-F5344CB8AC3E}">
        <p14:creationId xmlns:p14="http://schemas.microsoft.com/office/powerpoint/2010/main" val="3277949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5"/>
          <p:cNvSpPr>
            <a:spLocks noGrp="1" noChangeArrowheads="1"/>
          </p:cNvSpPr>
          <p:nvPr>
            <p:ph type="title"/>
          </p:nvPr>
        </p:nvSpPr>
        <p:spPr/>
        <p:txBody>
          <a:bodyPr/>
          <a:lstStyle/>
          <a:p>
            <a:pPr eaLnBrk="1" hangingPunct="1"/>
            <a:endParaRPr lang="en-US" altLang="en-US"/>
          </a:p>
        </p:txBody>
      </p:sp>
      <p:pic>
        <p:nvPicPr>
          <p:cNvPr id="542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533400"/>
            <a:ext cx="8351837" cy="5848350"/>
          </a:xfrm>
          <a:noFill/>
        </p:spPr>
      </p:pic>
    </p:spTree>
    <p:extLst>
      <p:ext uri="{BB962C8B-B14F-4D97-AF65-F5344CB8AC3E}">
        <p14:creationId xmlns:p14="http://schemas.microsoft.com/office/powerpoint/2010/main" val="1408315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fontAlgn="auto" hangingPunct="1">
              <a:spcAft>
                <a:spcPts val="0"/>
              </a:spcAft>
              <a:defRPr/>
            </a:pPr>
            <a:r>
              <a:rPr lang="en-GB" sz="3800">
                <a:ea typeface="+mj-ea"/>
              </a:rPr>
              <a:t>Recognising symptoms of state anxiety and arousal / activation</a:t>
            </a:r>
          </a:p>
        </p:txBody>
      </p:sp>
      <p:sp>
        <p:nvSpPr>
          <p:cNvPr id="49155" name="Rectangle 3"/>
          <p:cNvSpPr>
            <a:spLocks noGrp="1" noChangeArrowheads="1"/>
          </p:cNvSpPr>
          <p:nvPr>
            <p:ph idx="1"/>
          </p:nvPr>
        </p:nvSpPr>
        <p:spPr>
          <a:xfrm>
            <a:off x="685800" y="2225842"/>
            <a:ext cx="7772400" cy="4298783"/>
          </a:xfrm>
        </p:spPr>
        <p:txBody>
          <a:bodyPr>
            <a:normAutofit fontScale="62500" lnSpcReduction="20000"/>
          </a:bodyPr>
          <a:lstStyle/>
          <a:p>
            <a:pPr algn="ctr" eaLnBrk="1" hangingPunct="1">
              <a:lnSpc>
                <a:spcPct val="80000"/>
              </a:lnSpc>
            </a:pPr>
            <a:r>
              <a:rPr lang="en-GB" altLang="en-US" sz="2400" dirty="0"/>
              <a:t>Cold clammy hands</a:t>
            </a:r>
          </a:p>
          <a:p>
            <a:pPr algn="ctr" eaLnBrk="1" hangingPunct="1">
              <a:lnSpc>
                <a:spcPct val="80000"/>
              </a:lnSpc>
            </a:pPr>
            <a:r>
              <a:rPr lang="en-GB" altLang="en-US" sz="2400" dirty="0"/>
              <a:t>Profuse sweating</a:t>
            </a:r>
          </a:p>
          <a:p>
            <a:pPr algn="ctr" eaLnBrk="1" hangingPunct="1">
              <a:lnSpc>
                <a:spcPct val="80000"/>
              </a:lnSpc>
            </a:pPr>
            <a:r>
              <a:rPr lang="en-GB" altLang="en-US" sz="2400" dirty="0"/>
              <a:t>Dazed look in eyes</a:t>
            </a:r>
          </a:p>
          <a:p>
            <a:pPr algn="ctr" eaLnBrk="1" hangingPunct="1">
              <a:lnSpc>
                <a:spcPct val="80000"/>
              </a:lnSpc>
            </a:pPr>
            <a:r>
              <a:rPr lang="en-GB" altLang="en-US" sz="2400" dirty="0"/>
              <a:t>Negative self talk</a:t>
            </a:r>
          </a:p>
          <a:p>
            <a:pPr algn="ctr" eaLnBrk="1" hangingPunct="1">
              <a:lnSpc>
                <a:spcPct val="80000"/>
              </a:lnSpc>
            </a:pPr>
            <a:r>
              <a:rPr lang="en-GB" altLang="en-US" sz="2400" dirty="0"/>
              <a:t>Feel ill</a:t>
            </a:r>
          </a:p>
          <a:p>
            <a:pPr algn="ctr" eaLnBrk="1" hangingPunct="1">
              <a:lnSpc>
                <a:spcPct val="80000"/>
              </a:lnSpc>
            </a:pPr>
            <a:r>
              <a:rPr lang="en-GB" altLang="en-US" sz="2400" dirty="0"/>
              <a:t>Dry mouth</a:t>
            </a:r>
          </a:p>
          <a:p>
            <a:pPr algn="ctr" eaLnBrk="1" hangingPunct="1">
              <a:lnSpc>
                <a:spcPct val="80000"/>
              </a:lnSpc>
            </a:pPr>
            <a:r>
              <a:rPr lang="en-GB" altLang="en-US" sz="2400" dirty="0"/>
              <a:t>Difficulty sleeping</a:t>
            </a:r>
          </a:p>
          <a:p>
            <a:pPr algn="ctr" eaLnBrk="1" hangingPunct="1">
              <a:lnSpc>
                <a:spcPct val="80000"/>
              </a:lnSpc>
            </a:pPr>
            <a:r>
              <a:rPr lang="en-GB" altLang="en-US" sz="2400" dirty="0"/>
              <a:t>Increased muscle tension</a:t>
            </a:r>
          </a:p>
          <a:p>
            <a:pPr algn="ctr" eaLnBrk="1" hangingPunct="1">
              <a:lnSpc>
                <a:spcPct val="80000"/>
              </a:lnSpc>
            </a:pPr>
            <a:r>
              <a:rPr lang="en-GB" altLang="en-US" sz="2400" dirty="0"/>
              <a:t>Butterflies in stomach</a:t>
            </a:r>
          </a:p>
          <a:p>
            <a:pPr algn="ctr" eaLnBrk="1" hangingPunct="1">
              <a:lnSpc>
                <a:spcPct val="80000"/>
              </a:lnSpc>
            </a:pPr>
            <a:r>
              <a:rPr lang="en-GB" altLang="en-US" sz="2400" dirty="0"/>
              <a:t>Inability to concentrate</a:t>
            </a:r>
          </a:p>
          <a:p>
            <a:pPr algn="ctr" eaLnBrk="1" hangingPunct="1">
              <a:lnSpc>
                <a:spcPct val="80000"/>
              </a:lnSpc>
            </a:pPr>
            <a:r>
              <a:rPr lang="en-GB" altLang="en-US" sz="2400" dirty="0"/>
              <a:t>Consistently better performance in a non-evaluative situation.</a:t>
            </a:r>
          </a:p>
        </p:txBody>
      </p:sp>
    </p:spTree>
    <p:extLst>
      <p:ext uri="{BB962C8B-B14F-4D97-AF65-F5344CB8AC3E}">
        <p14:creationId xmlns:p14="http://schemas.microsoft.com/office/powerpoint/2010/main" val="164774505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altLang="en-US" sz="4100">
                <a:cs typeface="Times New Roman" panose="02020603050405020304" pitchFamily="18" charset="0"/>
              </a:rPr>
              <a:t>Anxiety multidimensional in nature – </a:t>
            </a:r>
            <a:r>
              <a:rPr lang="en-GB" altLang="en-US" sz="1700">
                <a:cs typeface="Times New Roman" panose="02020603050405020304" pitchFamily="18" charset="0"/>
              </a:rPr>
              <a:t>(needed an appropriate scale)</a:t>
            </a:r>
            <a:endParaRPr lang="en-US" altLang="en-US" sz="1700">
              <a:cs typeface="Times New Roman" panose="02020603050405020304" pitchFamily="18" charset="0"/>
            </a:endParaRPr>
          </a:p>
        </p:txBody>
      </p:sp>
      <p:sp>
        <p:nvSpPr>
          <p:cNvPr id="28675" name="Rectangle 3"/>
          <p:cNvSpPr>
            <a:spLocks noGrp="1" noChangeArrowheads="1"/>
          </p:cNvSpPr>
          <p:nvPr>
            <p:ph idx="1"/>
          </p:nvPr>
        </p:nvSpPr>
        <p:spPr>
          <a:xfrm>
            <a:off x="1042988" y="2426940"/>
            <a:ext cx="7273925" cy="4126259"/>
          </a:xfrm>
        </p:spPr>
        <p:txBody>
          <a:bodyPr>
            <a:normAutofit fontScale="62500" lnSpcReduction="20000"/>
          </a:bodyPr>
          <a:lstStyle/>
          <a:p>
            <a:pPr marL="274320" indent="-274320" algn="just" eaLnBrk="1" fontAlgn="auto" hangingPunct="1">
              <a:lnSpc>
                <a:spcPct val="90000"/>
              </a:lnSpc>
              <a:spcAft>
                <a:spcPts val="0"/>
              </a:spcAft>
              <a:buClr>
                <a:schemeClr val="accent3"/>
              </a:buClr>
              <a:buFont typeface="Wingdings" pitchFamily="2" charset="2"/>
              <a:buNone/>
              <a:defRPr/>
            </a:pPr>
            <a:r>
              <a:rPr lang="en-GB" sz="2400" dirty="0">
                <a:ea typeface="+mn-ea"/>
                <a:cs typeface="Times New Roman" pitchFamily="18" charset="0"/>
              </a:rPr>
              <a:t>Martens et al. (1982, 1990) </a:t>
            </a:r>
            <a:r>
              <a:rPr lang="en-GB" sz="2400" b="1" dirty="0">
                <a:solidFill>
                  <a:schemeClr val="folHlink"/>
                </a:solidFill>
                <a:ea typeface="+mn-ea"/>
                <a:cs typeface="Times New Roman" pitchFamily="18" charset="0"/>
              </a:rPr>
              <a:t>C</a:t>
            </a:r>
            <a:r>
              <a:rPr lang="en-GB" sz="2400" dirty="0">
                <a:ea typeface="+mn-ea"/>
                <a:cs typeface="Times New Roman" pitchFamily="18" charset="0"/>
              </a:rPr>
              <a:t>ompetitive </a:t>
            </a:r>
            <a:r>
              <a:rPr lang="en-GB" sz="2400" b="1" dirty="0">
                <a:solidFill>
                  <a:schemeClr val="folHlink"/>
                </a:solidFill>
                <a:ea typeface="+mn-ea"/>
                <a:cs typeface="Times New Roman" pitchFamily="18" charset="0"/>
              </a:rPr>
              <a:t>S</a:t>
            </a:r>
            <a:r>
              <a:rPr lang="en-GB" sz="2400" dirty="0">
                <a:ea typeface="+mn-ea"/>
                <a:cs typeface="Times New Roman" pitchFamily="18" charset="0"/>
              </a:rPr>
              <a:t>tate </a:t>
            </a:r>
            <a:r>
              <a:rPr lang="en-GB" sz="2400" b="1" dirty="0">
                <a:solidFill>
                  <a:schemeClr val="folHlink"/>
                </a:solidFill>
                <a:ea typeface="+mn-ea"/>
                <a:cs typeface="Times New Roman" pitchFamily="18" charset="0"/>
              </a:rPr>
              <a:t>A</a:t>
            </a:r>
            <a:r>
              <a:rPr lang="en-GB" sz="2400" dirty="0">
                <a:ea typeface="+mn-ea"/>
                <a:cs typeface="Times New Roman" pitchFamily="18" charset="0"/>
              </a:rPr>
              <a:t>nxiety </a:t>
            </a:r>
            <a:r>
              <a:rPr lang="en-GB" sz="2400" b="1" dirty="0">
                <a:solidFill>
                  <a:schemeClr val="folHlink"/>
                </a:solidFill>
                <a:ea typeface="+mn-ea"/>
                <a:cs typeface="Times New Roman" pitchFamily="18" charset="0"/>
              </a:rPr>
              <a:t>I</a:t>
            </a:r>
            <a:r>
              <a:rPr lang="en-GB" sz="2400" dirty="0">
                <a:ea typeface="+mn-ea"/>
                <a:cs typeface="Times New Roman" pitchFamily="18" charset="0"/>
              </a:rPr>
              <a:t>nventory-</a:t>
            </a:r>
            <a:r>
              <a:rPr lang="en-GB" sz="2400" b="1" dirty="0">
                <a:solidFill>
                  <a:schemeClr val="folHlink"/>
                </a:solidFill>
                <a:ea typeface="+mn-ea"/>
                <a:cs typeface="Times New Roman" pitchFamily="18" charset="0"/>
              </a:rPr>
              <a:t>2</a:t>
            </a:r>
            <a:r>
              <a:rPr lang="en-GB" sz="2400" dirty="0">
                <a:ea typeface="+mn-ea"/>
                <a:cs typeface="Times New Roman" pitchFamily="18" charset="0"/>
              </a:rPr>
              <a:t> (CASI-2)</a:t>
            </a:r>
            <a:endParaRPr lang="en-IE" sz="2400" dirty="0">
              <a:ea typeface="+mn-ea"/>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Originally designed to measure cognitive and somatic components</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i="1" dirty="0">
                <a:solidFill>
                  <a:schemeClr val="tx2"/>
                </a:solidFill>
                <a:ea typeface="+mn-ea"/>
                <a:cs typeface="Times New Roman" pitchFamily="18" charset="0"/>
              </a:rPr>
              <a:t>Support for this:</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antecedents </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a:t>
            </a:r>
            <a:r>
              <a:rPr lang="en-GB" sz="2400" dirty="0" err="1">
                <a:ea typeface="+mn-ea"/>
                <a:cs typeface="Times New Roman" pitchFamily="18" charset="0"/>
              </a:rPr>
              <a:t>Petlichkoff</a:t>
            </a:r>
            <a:r>
              <a:rPr lang="en-GB" sz="2400" dirty="0">
                <a:ea typeface="+mn-ea"/>
                <a:cs typeface="Times New Roman" pitchFamily="18" charset="0"/>
              </a:rPr>
              <a:t>, &amp; Weinberg, 1984; Jones, Swain, &amp; </a:t>
            </a:r>
            <a:r>
              <a:rPr lang="en-GB" sz="2400" dirty="0" err="1">
                <a:ea typeface="+mn-ea"/>
                <a:cs typeface="Times New Roman" pitchFamily="18" charset="0"/>
              </a:rPr>
              <a:t>Cale</a:t>
            </a:r>
            <a:r>
              <a:rPr lang="en-GB" sz="2400" dirty="0">
                <a:ea typeface="+mn-ea"/>
                <a:cs typeface="Times New Roman" pitchFamily="18" charset="0"/>
              </a:rPr>
              <a:t>, 1990; 1991)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temporal characteristics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et al., 1984; Jones &amp; </a:t>
            </a:r>
            <a:r>
              <a:rPr lang="en-GB" sz="2400" dirty="0" err="1">
                <a:ea typeface="+mn-ea"/>
                <a:cs typeface="Times New Roman" pitchFamily="18" charset="0"/>
              </a:rPr>
              <a:t>Cale</a:t>
            </a:r>
            <a:r>
              <a:rPr lang="en-GB" sz="2400" dirty="0">
                <a:ea typeface="+mn-ea"/>
                <a:cs typeface="Times New Roman" pitchFamily="18" charset="0"/>
              </a:rPr>
              <a:t>, 1989;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Martens et al.,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Respond to different interventions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(Burton,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endParaRPr lang="en-US" sz="2400" dirty="0">
              <a:ea typeface="+mn-ea"/>
            </a:endParaRPr>
          </a:p>
        </p:txBody>
      </p:sp>
    </p:spTree>
    <p:extLst>
      <p:ext uri="{BB962C8B-B14F-4D97-AF65-F5344CB8AC3E}">
        <p14:creationId xmlns:p14="http://schemas.microsoft.com/office/powerpoint/2010/main" val="39989395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br>
              <a:rPr lang="en-US" sz="3800" b="1"/>
            </a:br>
            <a:r>
              <a:rPr lang="en-US" sz="3800" b="1"/>
              <a:t>Measurement Developments </a:t>
            </a:r>
            <a:r>
              <a:rPr lang="en-US" sz="3200" b="1"/>
              <a:t>Multidimensional Anxiety</a:t>
            </a:r>
            <a:br>
              <a:rPr lang="en-US" sz="3800" b="1"/>
            </a:br>
            <a:endParaRPr lang="en-US" sz="3800" b="1"/>
          </a:p>
        </p:txBody>
      </p:sp>
      <p:sp>
        <p:nvSpPr>
          <p:cNvPr id="10244" name="Rectangle 3"/>
          <p:cNvSpPr>
            <a:spLocks noGrp="1" noChangeArrowheads="1"/>
          </p:cNvSpPr>
          <p:nvPr>
            <p:ph type="body" idx="1"/>
          </p:nvPr>
        </p:nvSpPr>
        <p:spPr/>
        <p:txBody>
          <a:bodyPr/>
          <a:lstStyle/>
          <a:p>
            <a:pPr eaLnBrk="1" hangingPunct="1"/>
            <a:r>
              <a:rPr lang="en-US"/>
              <a:t>Cognitive vs. Somatic</a:t>
            </a:r>
          </a:p>
          <a:p>
            <a:pPr lvl="1" eaLnBrk="1" hangingPunct="1"/>
            <a:r>
              <a:rPr lang="en-US"/>
              <a:t>CSAI-2</a:t>
            </a:r>
          </a:p>
          <a:p>
            <a:pPr lvl="1" eaLnBrk="1" hangingPunct="1">
              <a:buFont typeface="Wingdings" pitchFamily="2" charset="2"/>
              <a:buNone/>
            </a:pPr>
            <a:r>
              <a:rPr lang="en-US"/>
              <a:t>	</a:t>
            </a:r>
            <a:r>
              <a:rPr lang="en-US" sz="2000"/>
              <a:t>(Martens, Burton, Vealey, Bump &amp; Smith, 1982, 1990)</a:t>
            </a:r>
          </a:p>
          <a:p>
            <a:pPr lvl="1" eaLnBrk="1" hangingPunct="1">
              <a:buFont typeface="Wingdings" pitchFamily="2" charset="2"/>
              <a:buNone/>
            </a:pPr>
            <a:endParaRPr lang="en-US" sz="2000"/>
          </a:p>
          <a:p>
            <a:pPr lvl="2" eaLnBrk="1" hangingPunct="1"/>
            <a:r>
              <a:rPr lang="en-US"/>
              <a:t>Cognitive Anxiety</a:t>
            </a:r>
          </a:p>
          <a:p>
            <a:pPr lvl="2" eaLnBrk="1" hangingPunct="1"/>
            <a:r>
              <a:rPr lang="en-US"/>
              <a:t>Somatic Anxiety</a:t>
            </a:r>
          </a:p>
          <a:p>
            <a:pPr lvl="2" eaLnBrk="1" hangingPunct="1"/>
            <a:r>
              <a:rPr lang="en-US"/>
              <a:t>Self-Confidence</a:t>
            </a:r>
          </a:p>
        </p:txBody>
      </p:sp>
    </p:spTree>
    <p:extLst>
      <p:ext uri="{BB962C8B-B14F-4D97-AF65-F5344CB8AC3E}">
        <p14:creationId xmlns:p14="http://schemas.microsoft.com/office/powerpoint/2010/main" val="4069023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a:xfrm>
            <a:off x="611188" y="-206256"/>
            <a:ext cx="7772400" cy="836613"/>
          </a:xfrm>
        </p:spPr>
        <p:txBody>
          <a:bodyPr/>
          <a:lstStyle/>
          <a:p>
            <a:pPr eaLnBrk="1" hangingPunct="1"/>
            <a:r>
              <a:rPr lang="en-GB" altLang="en-US" sz="2800" dirty="0">
                <a:solidFill>
                  <a:srgbClr val="FFFF00"/>
                </a:solidFill>
              </a:rPr>
              <a:t>Question 1:</a:t>
            </a:r>
          </a:p>
        </p:txBody>
      </p:sp>
      <p:sp>
        <p:nvSpPr>
          <p:cNvPr id="45058" name="Rectangle 3"/>
          <p:cNvSpPr>
            <a:spLocks noGrp="1" noChangeArrowheads="1"/>
          </p:cNvSpPr>
          <p:nvPr>
            <p:ph idx="1"/>
          </p:nvPr>
        </p:nvSpPr>
        <p:spPr>
          <a:xfrm>
            <a:off x="611188" y="369016"/>
            <a:ext cx="7772400" cy="5976938"/>
          </a:xfrm>
        </p:spPr>
        <p:txBody>
          <a:bodyPr>
            <a:normAutofit lnSpcReduction="10000"/>
          </a:bodyPr>
          <a:lstStyle/>
          <a:p>
            <a:pPr eaLnBrk="1" hangingPunct="1"/>
            <a:r>
              <a:rPr lang="en-GB" altLang="en-US" sz="2400" dirty="0">
                <a:solidFill>
                  <a:schemeClr val="bg1"/>
                </a:solidFill>
              </a:rPr>
              <a:t>Complete the Competitive State Anxiety Inventory – 2 (CSAI-2) retrospectively.</a:t>
            </a:r>
          </a:p>
          <a:p>
            <a:pPr eaLnBrk="1" hangingPunct="1"/>
            <a:r>
              <a:rPr lang="en-GB" altLang="en-US" sz="2400" dirty="0">
                <a:solidFill>
                  <a:schemeClr val="bg1"/>
                </a:solidFill>
              </a:rPr>
              <a:t>Think back to an important competition and how you felt just prior to competing….</a:t>
            </a:r>
          </a:p>
          <a:p>
            <a:pPr algn="ctr" eaLnBrk="1" hangingPunct="1"/>
            <a:r>
              <a:rPr lang="en-GB" altLang="en-US" sz="2400" dirty="0">
                <a:solidFill>
                  <a:srgbClr val="0000FF"/>
                </a:solidFill>
              </a:rPr>
              <a:t>Scoring of CSAI-2</a:t>
            </a:r>
          </a:p>
          <a:p>
            <a:pPr eaLnBrk="1" hangingPunct="1">
              <a:buFont typeface="Wingdings" panose="05000000000000000000" pitchFamily="2" charset="2"/>
              <a:buNone/>
            </a:pPr>
            <a:r>
              <a:rPr lang="en-GB" altLang="en-US" sz="2400" dirty="0"/>
              <a:t>Self Confidence (3, 6, 9, 12, 15, 18, 21, 24, 27)</a:t>
            </a:r>
          </a:p>
          <a:p>
            <a:pPr eaLnBrk="1" hangingPunct="1">
              <a:buFont typeface="Wingdings" panose="05000000000000000000" pitchFamily="2" charset="2"/>
              <a:buNone/>
            </a:pPr>
            <a:r>
              <a:rPr lang="en-GB" altLang="en-US" sz="2400" dirty="0"/>
              <a:t>Cognitive (1, 4, 7, 10, 13, 16, 19, 22, 25)</a:t>
            </a:r>
          </a:p>
          <a:p>
            <a:pPr eaLnBrk="1" hangingPunct="1">
              <a:buFont typeface="Wingdings" panose="05000000000000000000" pitchFamily="2" charset="2"/>
              <a:buNone/>
            </a:pPr>
            <a:r>
              <a:rPr lang="en-GB" altLang="en-US" sz="2400" dirty="0"/>
              <a:t>Somatic (2, 5, 8, 11, 14*, 17, 20, 23, 26)</a:t>
            </a:r>
          </a:p>
          <a:p>
            <a:pPr eaLnBrk="1" hangingPunct="1"/>
            <a:r>
              <a:rPr lang="en-GB" altLang="en-US" sz="2400" dirty="0"/>
              <a:t>Your scores for each subscale should be in the range of 9-36</a:t>
            </a:r>
          </a:p>
          <a:p>
            <a:pPr eaLnBrk="1" hangingPunct="1"/>
            <a:r>
              <a:rPr lang="en-GB" altLang="en-US" sz="2400" dirty="0"/>
              <a:t>Add together total scores for cognitive and somatic anxiety (range of 18-72)</a:t>
            </a:r>
          </a:p>
        </p:txBody>
      </p:sp>
    </p:spTree>
    <p:extLst>
      <p:ext uri="{BB962C8B-B14F-4D97-AF65-F5344CB8AC3E}">
        <p14:creationId xmlns:p14="http://schemas.microsoft.com/office/powerpoint/2010/main" val="4263207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Compare your results with others. </a:t>
            </a:r>
          </a:p>
        </p:txBody>
      </p:sp>
    </p:spTree>
    <p:extLst>
      <p:ext uri="{BB962C8B-B14F-4D97-AF65-F5344CB8AC3E}">
        <p14:creationId xmlns:p14="http://schemas.microsoft.com/office/powerpoint/2010/main" val="2183521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550" y="1412875"/>
            <a:ext cx="7772400" cy="371475"/>
          </a:xfrm>
        </p:spPr>
        <p:txBody>
          <a:bodyPr>
            <a:normAutofit fontScale="90000"/>
          </a:bodyPr>
          <a:lstStyle/>
          <a:p>
            <a:pPr eaLnBrk="1" hangingPunct="1"/>
            <a:r>
              <a:rPr lang="en-GB" altLang="en-US" sz="2600" dirty="0">
                <a:solidFill>
                  <a:srgbClr val="FFFF00"/>
                </a:solidFill>
              </a:rPr>
              <a:t>2. In pairs, think back to competitive situations when you have felt anxious…</a:t>
            </a:r>
            <a:br>
              <a:rPr lang="en-GB" altLang="en-US" sz="2600" dirty="0">
                <a:solidFill>
                  <a:srgbClr val="FFFF00"/>
                </a:solidFill>
              </a:rPr>
            </a:br>
            <a:endParaRPr lang="en-GB" altLang="en-US" sz="2600" dirty="0">
              <a:solidFill>
                <a:srgbClr val="FFFF00"/>
              </a:solidFill>
            </a:endParaRPr>
          </a:p>
        </p:txBody>
      </p:sp>
      <p:sp>
        <p:nvSpPr>
          <p:cNvPr id="46082" name="Rectangle 3"/>
          <p:cNvSpPr>
            <a:spLocks noGrp="1" noChangeArrowheads="1"/>
          </p:cNvSpPr>
          <p:nvPr>
            <p:ph idx="1"/>
          </p:nvPr>
        </p:nvSpPr>
        <p:spPr>
          <a:xfrm>
            <a:off x="900113" y="2289438"/>
            <a:ext cx="7772400" cy="3814500"/>
          </a:xfrm>
        </p:spPr>
        <p:txBody>
          <a:bodyPr/>
          <a:lstStyle/>
          <a:p>
            <a:pPr eaLnBrk="1" hangingPunct="1"/>
            <a:endParaRPr lang="en-GB" altLang="en-US" dirty="0">
              <a:solidFill>
                <a:schemeClr val="accent1"/>
              </a:solidFill>
            </a:endParaRPr>
          </a:p>
          <a:p>
            <a:pPr eaLnBrk="1" hangingPunct="1">
              <a:buFont typeface="Wingdings" panose="05000000000000000000" pitchFamily="2" charset="2"/>
              <a:buNone/>
            </a:pPr>
            <a:r>
              <a:rPr lang="en-GB" altLang="en-US" dirty="0"/>
              <a:t>When did the anxiety start?</a:t>
            </a:r>
          </a:p>
          <a:p>
            <a:pPr eaLnBrk="1" hangingPunct="1">
              <a:buFont typeface="Wingdings" panose="05000000000000000000" pitchFamily="2" charset="2"/>
              <a:buNone/>
            </a:pPr>
            <a:r>
              <a:rPr lang="en-GB" altLang="en-US" dirty="0"/>
              <a:t>What caused your anxiety?</a:t>
            </a:r>
          </a:p>
          <a:p>
            <a:pPr eaLnBrk="1" hangingPunct="1">
              <a:buFont typeface="Wingdings" panose="05000000000000000000" pitchFamily="2" charset="2"/>
              <a:buNone/>
            </a:pPr>
            <a:r>
              <a:rPr lang="en-GB" altLang="en-US" dirty="0"/>
              <a:t>What were the symptoms?</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How did you perform?</a:t>
            </a:r>
          </a:p>
        </p:txBody>
      </p:sp>
    </p:spTree>
    <p:extLst>
      <p:ext uri="{BB962C8B-B14F-4D97-AF65-F5344CB8AC3E}">
        <p14:creationId xmlns:p14="http://schemas.microsoft.com/office/powerpoint/2010/main" val="485864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ltLang="en-US" dirty="0"/>
              <a:t>Question 3:</a:t>
            </a:r>
          </a:p>
        </p:txBody>
      </p:sp>
      <p:sp>
        <p:nvSpPr>
          <p:cNvPr id="48130"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a:t>Can anxiety ever be positive?</a:t>
            </a:r>
          </a:p>
        </p:txBody>
      </p:sp>
    </p:spTree>
    <p:extLst>
      <p:ext uri="{BB962C8B-B14F-4D97-AF65-F5344CB8AC3E}">
        <p14:creationId xmlns:p14="http://schemas.microsoft.com/office/powerpoint/2010/main" val="3343813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26" y="465457"/>
            <a:ext cx="8229600" cy="918175"/>
          </a:xfrm>
        </p:spPr>
        <p:txBody>
          <a:bodyPr/>
          <a:lstStyle/>
          <a:p>
            <a:br>
              <a:rPr lang="en-GB" dirty="0"/>
            </a:br>
            <a:r>
              <a:rPr lang="en-GB" sz="2400" dirty="0"/>
              <a:t>A fighter's guide to performance anxiety - Stacey Copeland</a:t>
            </a:r>
            <a:br>
              <a:rPr lang="en-GB" sz="2400" dirty="0"/>
            </a:br>
            <a:br>
              <a:rPr lang="en-GB" sz="2400" dirty="0"/>
            </a:br>
            <a:r>
              <a:rPr lang="en-GB" sz="1800" dirty="0">
                <a:solidFill>
                  <a:srgbClr val="FFFF00"/>
                </a:solidFill>
                <a:hlinkClick r:id="rId2"/>
              </a:rPr>
              <a:t>https://www.youtube.com/watch?v=bhCXqa7vCEk</a:t>
            </a:r>
            <a:br>
              <a:rPr lang="en-GB" sz="1800" dirty="0">
                <a:solidFill>
                  <a:srgbClr val="FFFF00"/>
                </a:solidFill>
              </a:rPr>
            </a:br>
            <a:endParaRPr lang="en-GB" sz="1800" dirty="0">
              <a:solidFill>
                <a:srgbClr val="FFFF00"/>
              </a:solidFill>
            </a:endParaRPr>
          </a:p>
        </p:txBody>
      </p:sp>
      <p:sp>
        <p:nvSpPr>
          <p:cNvPr id="3" name="Content Placeholder 2"/>
          <p:cNvSpPr>
            <a:spLocks noGrp="1"/>
          </p:cNvSpPr>
          <p:nvPr>
            <p:ph idx="1"/>
          </p:nvPr>
        </p:nvSpPr>
        <p:spPr>
          <a:xfrm>
            <a:off x="739775" y="2261938"/>
            <a:ext cx="7662864" cy="3775326"/>
          </a:xfrm>
        </p:spPr>
        <p:txBody>
          <a:bodyPr>
            <a:normAutofit/>
          </a:bodyPr>
          <a:lstStyle/>
          <a:p>
            <a:r>
              <a:rPr lang="en-GB" dirty="0"/>
              <a:t>Question 1: Think about how you feel / have felt prior to an important competition. Can you identify any cognitive (negative thoughts / concerns) and somatic (perception of physiological symptoms - awareness of increased heartrate) symptoms that you have experienced. </a:t>
            </a:r>
          </a:p>
          <a:p>
            <a:r>
              <a:rPr lang="en-GB" dirty="0"/>
              <a:t>Question 2: What symptoms of competitive state anxiety does Stacey identify in the video.</a:t>
            </a:r>
          </a:p>
          <a:p>
            <a:r>
              <a:rPr lang="en-GB" dirty="0"/>
              <a:t>Question 3: What strategies does she put in place in order to deal with the anxiety she experiences?</a:t>
            </a:r>
          </a:p>
          <a:p>
            <a:endParaRPr lang="en-GB" dirty="0"/>
          </a:p>
        </p:txBody>
      </p:sp>
    </p:spTree>
    <p:extLst>
      <p:ext uri="{BB962C8B-B14F-4D97-AF65-F5344CB8AC3E}">
        <p14:creationId xmlns:p14="http://schemas.microsoft.com/office/powerpoint/2010/main" val="1857234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381000"/>
            <a:ext cx="7772400" cy="762000"/>
          </a:xfrm>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Matching Hypothesis</a:t>
            </a:r>
            <a:br>
              <a:rPr lang="en-GB" altLang="en-US" sz="2300">
                <a:cs typeface="Times New Roman" panose="02020603050405020304" pitchFamily="18" charset="0"/>
              </a:rPr>
            </a:br>
            <a:r>
              <a:rPr lang="en-GB" altLang="en-US" sz="2300">
                <a:cs typeface="Times New Roman" panose="02020603050405020304" pitchFamily="18" charset="0"/>
              </a:rPr>
              <a:t>Match treatment to symptom</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29699" name="Rectangle 3"/>
          <p:cNvSpPr>
            <a:spLocks noGrp="1" noChangeArrowheads="1"/>
          </p:cNvSpPr>
          <p:nvPr>
            <p:ph idx="1"/>
          </p:nvPr>
        </p:nvSpPr>
        <p:spPr>
          <a:xfrm>
            <a:off x="381000" y="2289438"/>
            <a:ext cx="7924800" cy="4187562"/>
          </a:xfrm>
        </p:spPr>
        <p:txBody>
          <a:bodyPr>
            <a:normAutofit/>
          </a:bodyPr>
          <a:lstStyle/>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Cognitive (mental)</a:t>
            </a:r>
            <a:r>
              <a:rPr lang="en-GB" altLang="en-US" sz="2400" dirty="0">
                <a:cs typeface="Times New Roman" panose="02020603050405020304" pitchFamily="18" charset="0"/>
              </a:rPr>
              <a:t> Anxiety ---------------Mental Relaxation</a:t>
            </a:r>
          </a:p>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Somatic (physical)</a:t>
            </a:r>
            <a:r>
              <a:rPr lang="en-GB" altLang="en-US" sz="2400" dirty="0">
                <a:cs typeface="Times New Roman" panose="02020603050405020304" pitchFamily="18" charset="0"/>
              </a:rPr>
              <a:t> Anxiety-------------Physical Relaxation</a:t>
            </a:r>
          </a:p>
          <a:p>
            <a:pPr marL="0" indent="0" algn="ctr" eaLnBrk="1" hangingPunct="1">
              <a:lnSpc>
                <a:spcPct val="90000"/>
              </a:lnSpc>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Relaxation = Multidimensional</a:t>
            </a:r>
          </a:p>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*Meditation reduced CA but not SA</a:t>
            </a:r>
          </a:p>
          <a:p>
            <a:pPr algn="ctr" eaLnBrk="1" hangingPunct="1">
              <a:lnSpc>
                <a:spcPct val="90000"/>
              </a:lnSpc>
            </a:pPr>
            <a:r>
              <a:rPr lang="en-GB" altLang="en-US" sz="2400" dirty="0">
                <a:cs typeface="Times New Roman" panose="02020603050405020304" pitchFamily="18" charset="0"/>
              </a:rPr>
              <a:t>*Aerobic exercise reduced SA but not CA </a:t>
            </a: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2400" dirty="0"/>
          </a:p>
        </p:txBody>
      </p:sp>
    </p:spTree>
    <p:extLst>
      <p:ext uri="{BB962C8B-B14F-4D97-AF65-F5344CB8AC3E}">
        <p14:creationId xmlns:p14="http://schemas.microsoft.com/office/powerpoint/2010/main" val="24540728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barn(outVertical)">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3" end="3"/>
                                            </p:txEl>
                                          </p:spTgt>
                                        </p:tgtEl>
                                        <p:attrNameLst>
                                          <p:attrName>style.visibility</p:attrName>
                                        </p:attrNameLst>
                                      </p:cBhvr>
                                      <p:to>
                                        <p:strVal val="visible"/>
                                      </p:to>
                                    </p:set>
                                    <p:animEffect transition="in" filter="barn(outVertical)">
                                      <p:cBhvr>
                                        <p:cTn id="17" dur="500"/>
                                        <p:tgtEl>
                                          <p:spTgt spid="29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5" end="5"/>
                                            </p:txEl>
                                          </p:spTgt>
                                        </p:tgtEl>
                                        <p:attrNameLst>
                                          <p:attrName>style.visibility</p:attrName>
                                        </p:attrNameLst>
                                      </p:cBhvr>
                                      <p:to>
                                        <p:strVal val="visible"/>
                                      </p:to>
                                    </p:set>
                                    <p:animEffect transition="in" filter="barn(outVertical)">
                                      <p:cBhvr>
                                        <p:cTn id="22" dur="500"/>
                                        <p:tgtEl>
                                          <p:spTgt spid="2969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6" end="6"/>
                                            </p:txEl>
                                          </p:spTgt>
                                        </p:tgtEl>
                                        <p:attrNameLst>
                                          <p:attrName>style.visibility</p:attrName>
                                        </p:attrNameLst>
                                      </p:cBhvr>
                                      <p:to>
                                        <p:strVal val="visible"/>
                                      </p:to>
                                    </p:set>
                                    <p:animEffect transition="in" filter="barn(outVertical)">
                                      <p:cBhvr>
                                        <p:cTn id="27" dur="500"/>
                                        <p:tgtEl>
                                          <p:spTgt spid="296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85800" y="228600"/>
            <a:ext cx="7772400" cy="1066800"/>
          </a:xfrm>
        </p:spPr>
        <p:txBody>
          <a:bodyPr/>
          <a:lstStyle/>
          <a:p>
            <a:pPr eaLnBrk="1" hangingPunct="1"/>
            <a:r>
              <a:rPr lang="en-GB" altLang="en-US" dirty="0"/>
              <a:t>Summary – part 1</a:t>
            </a:r>
            <a:endParaRPr lang="en-US" altLang="en-US" dirty="0"/>
          </a:p>
        </p:txBody>
      </p:sp>
      <p:sp>
        <p:nvSpPr>
          <p:cNvPr id="31747" name="Rectangle 3"/>
          <p:cNvSpPr>
            <a:spLocks noGrp="1" noChangeArrowheads="1"/>
          </p:cNvSpPr>
          <p:nvPr>
            <p:ph idx="1"/>
          </p:nvPr>
        </p:nvSpPr>
        <p:spPr>
          <a:xfrm>
            <a:off x="685800" y="1876926"/>
            <a:ext cx="7772400" cy="4342827"/>
          </a:xfrm>
        </p:spPr>
        <p:txBody>
          <a:bodyPr>
            <a:normAutofit fontScale="92500" lnSpcReduction="10000"/>
          </a:bodyPr>
          <a:lstStyle/>
          <a:p>
            <a:pPr eaLnBrk="1" hangingPunct="1">
              <a:lnSpc>
                <a:spcPct val="90000"/>
              </a:lnSpc>
            </a:pPr>
            <a:endParaRPr lang="en-GB" altLang="en-US" sz="2400" dirty="0">
              <a:cs typeface="Times New Roman" panose="02020603050405020304" pitchFamily="18" charset="0"/>
            </a:endParaRPr>
          </a:p>
          <a:p>
            <a:pPr eaLnBrk="1" hangingPunct="1">
              <a:lnSpc>
                <a:spcPct val="90000"/>
              </a:lnSpc>
            </a:pPr>
            <a:r>
              <a:rPr lang="en-GB" altLang="en-US" sz="2400" dirty="0">
                <a:cs typeface="Times New Roman" panose="02020603050405020304" pitchFamily="18" charset="0"/>
              </a:rPr>
              <a:t>Anxiety is a negative response to a stimulus</a:t>
            </a:r>
          </a:p>
          <a:p>
            <a:pPr eaLnBrk="1" hangingPunct="1">
              <a:lnSpc>
                <a:spcPct val="90000"/>
              </a:lnSpc>
            </a:pPr>
            <a:r>
              <a:rPr lang="en-GB" altLang="en-US" sz="2400" dirty="0">
                <a:cs typeface="Times New Roman" panose="02020603050405020304" pitchFamily="18" charset="0"/>
              </a:rPr>
              <a:t>Drive Theory predicts a positive linear relationship between arousal and performance</a:t>
            </a:r>
          </a:p>
          <a:p>
            <a:pPr eaLnBrk="1" hangingPunct="1">
              <a:lnSpc>
                <a:spcPct val="90000"/>
              </a:lnSpc>
            </a:pPr>
            <a:r>
              <a:rPr lang="en-GB" altLang="en-US" sz="2400" dirty="0">
                <a:cs typeface="Times New Roman" panose="02020603050405020304" pitchFamily="18" charset="0"/>
              </a:rPr>
              <a:t>The inverted U hypothesis proposed the notion of optimal arousal levels - that produce maximum performance</a:t>
            </a:r>
          </a:p>
          <a:p>
            <a:pPr eaLnBrk="1" hangingPunct="1">
              <a:lnSpc>
                <a:spcPct val="90000"/>
              </a:lnSpc>
            </a:pPr>
            <a:r>
              <a:rPr lang="en-GB" altLang="en-US" sz="2400" dirty="0">
                <a:cs typeface="Times New Roman" panose="02020603050405020304" pitchFamily="18" charset="0"/>
              </a:rPr>
              <a:t>Limitations of the </a:t>
            </a:r>
            <a:r>
              <a:rPr lang="en-GB" altLang="en-US" sz="2400" dirty="0" err="1">
                <a:cs typeface="Times New Roman" panose="02020603050405020304" pitchFamily="18" charset="0"/>
              </a:rPr>
              <a:t>uni</a:t>
            </a:r>
            <a:r>
              <a:rPr lang="en-GB" altLang="en-US" sz="2400" dirty="0">
                <a:cs typeface="Times New Roman" panose="02020603050405020304" pitchFamily="18" charset="0"/>
              </a:rPr>
              <a:t>-dimensional approach have been presented </a:t>
            </a:r>
          </a:p>
          <a:p>
            <a:pPr eaLnBrk="1" hangingPunct="1">
              <a:lnSpc>
                <a:spcPct val="90000"/>
              </a:lnSpc>
            </a:pPr>
            <a:r>
              <a:rPr lang="en-GB" altLang="en-US" sz="2400" dirty="0">
                <a:cs typeface="Times New Roman" panose="02020603050405020304" pitchFamily="18" charset="0"/>
              </a:rPr>
              <a:t>Matching Hypothesis - Match treatment to symptom</a:t>
            </a:r>
          </a:p>
          <a:p>
            <a:pPr eaLnBrk="1" hangingPunct="1">
              <a:lnSpc>
                <a:spcPct val="90000"/>
              </a:lnSpc>
            </a:pPr>
            <a:r>
              <a:rPr lang="en-GB" altLang="en-US" sz="2400" dirty="0">
                <a:cs typeface="Times New Roman" panose="02020603050405020304" pitchFamily="18" charset="0"/>
              </a:rPr>
              <a:t>Multidimensional approach to anxiety is necessary</a:t>
            </a:r>
          </a:p>
          <a:p>
            <a:pP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1600" dirty="0">
              <a:cs typeface="Times New Roman" panose="02020603050405020304" pitchFamily="18" charset="0"/>
            </a:endParaRPr>
          </a:p>
        </p:txBody>
      </p:sp>
    </p:spTree>
    <p:extLst>
      <p:ext uri="{BB962C8B-B14F-4D97-AF65-F5344CB8AC3E}">
        <p14:creationId xmlns:p14="http://schemas.microsoft.com/office/powerpoint/2010/main" val="1126697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152400"/>
            <a:ext cx="7772400" cy="1143000"/>
          </a:xfrm>
        </p:spPr>
        <p:txBody>
          <a:bodyPr/>
          <a:lstStyle/>
          <a:p>
            <a:pPr eaLnBrk="1" hangingPunct="1"/>
            <a:r>
              <a:rPr lang="en-US" b="1" i="1" dirty="0">
                <a:solidFill>
                  <a:schemeClr val="bg1"/>
                </a:solidFill>
              </a:rPr>
              <a:t>Research Progress</a:t>
            </a:r>
          </a:p>
        </p:txBody>
      </p:sp>
      <p:grpSp>
        <p:nvGrpSpPr>
          <p:cNvPr id="19" name="Group 18"/>
          <p:cNvGrpSpPr>
            <a:grpSpLocks/>
          </p:cNvGrpSpPr>
          <p:nvPr/>
        </p:nvGrpSpPr>
        <p:grpSpPr bwMode="auto">
          <a:xfrm>
            <a:off x="685800" y="2384425"/>
            <a:ext cx="6911975" cy="865188"/>
            <a:chOff x="1079612" y="2636912"/>
            <a:chExt cx="6912768" cy="864096"/>
          </a:xfrm>
        </p:grpSpPr>
        <p:sp>
          <p:nvSpPr>
            <p:cNvPr id="21523" name="Right Arrow 1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4" name="TextBox 9"/>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Quantitative Movement</a:t>
              </a:r>
            </a:p>
          </p:txBody>
        </p:sp>
      </p:grpSp>
      <p:grpSp>
        <p:nvGrpSpPr>
          <p:cNvPr id="20" name="Group 19"/>
          <p:cNvGrpSpPr>
            <a:grpSpLocks/>
          </p:cNvGrpSpPr>
          <p:nvPr/>
        </p:nvGrpSpPr>
        <p:grpSpPr bwMode="auto">
          <a:xfrm>
            <a:off x="2162175" y="3500438"/>
            <a:ext cx="5435600" cy="865187"/>
            <a:chOff x="1079612" y="2636912"/>
            <a:chExt cx="6912768" cy="864096"/>
          </a:xfrm>
        </p:grpSpPr>
        <p:sp>
          <p:nvSpPr>
            <p:cNvPr id="21521" name="Right Arrow 2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2" name="TextBox 21"/>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Qualitative Movement</a:t>
              </a:r>
            </a:p>
          </p:txBody>
        </p:sp>
      </p:grpSp>
      <p:grpSp>
        <p:nvGrpSpPr>
          <p:cNvPr id="23" name="Group 22"/>
          <p:cNvGrpSpPr>
            <a:grpSpLocks/>
          </p:cNvGrpSpPr>
          <p:nvPr/>
        </p:nvGrpSpPr>
        <p:grpSpPr bwMode="auto">
          <a:xfrm>
            <a:off x="2162175" y="4652963"/>
            <a:ext cx="5435600" cy="863600"/>
            <a:chOff x="1079612" y="2636912"/>
            <a:chExt cx="6912768" cy="864096"/>
          </a:xfrm>
        </p:grpSpPr>
        <p:sp>
          <p:nvSpPr>
            <p:cNvPr id="21519" name="Right Arrow 23"/>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0" name="TextBox 24"/>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Applied Movement</a:t>
              </a:r>
            </a:p>
          </p:txBody>
        </p:sp>
      </p:grpSp>
      <p:sp>
        <p:nvSpPr>
          <p:cNvPr id="21510" name="TextBox 25"/>
          <p:cNvSpPr txBox="1">
            <a:spLocks noChangeArrowheads="1"/>
          </p:cNvSpPr>
          <p:nvPr/>
        </p:nvSpPr>
        <p:spPr bwMode="auto">
          <a:xfrm>
            <a:off x="35877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1995</a:t>
            </a:r>
          </a:p>
        </p:txBody>
      </p:sp>
      <p:sp>
        <p:nvSpPr>
          <p:cNvPr id="21511" name="TextBox 26"/>
          <p:cNvSpPr txBox="1">
            <a:spLocks noChangeArrowheads="1"/>
          </p:cNvSpPr>
          <p:nvPr/>
        </p:nvSpPr>
        <p:spPr bwMode="auto">
          <a:xfrm>
            <a:off x="181292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1999</a:t>
            </a:r>
          </a:p>
        </p:txBody>
      </p:sp>
      <p:sp>
        <p:nvSpPr>
          <p:cNvPr id="21512" name="TextBox 27"/>
          <p:cNvSpPr txBox="1">
            <a:spLocks noChangeArrowheads="1"/>
          </p:cNvSpPr>
          <p:nvPr/>
        </p:nvSpPr>
        <p:spPr bwMode="auto">
          <a:xfrm>
            <a:off x="7250113" y="1844675"/>
            <a:ext cx="696912" cy="369888"/>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2012</a:t>
            </a:r>
          </a:p>
        </p:txBody>
      </p:sp>
      <p:cxnSp>
        <p:nvCxnSpPr>
          <p:cNvPr id="21513" name="Straight Connector 29"/>
          <p:cNvCxnSpPr>
            <a:cxnSpLocks noChangeShapeType="1"/>
          </p:cNvCxnSpPr>
          <p:nvPr/>
        </p:nvCxnSpPr>
        <p:spPr bwMode="auto">
          <a:xfrm>
            <a:off x="684213"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4" name="Straight Connector 30"/>
          <p:cNvCxnSpPr>
            <a:cxnSpLocks noChangeShapeType="1"/>
          </p:cNvCxnSpPr>
          <p:nvPr/>
        </p:nvCxnSpPr>
        <p:spPr bwMode="auto">
          <a:xfrm>
            <a:off x="2162175"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5" name="Straight Connector 31"/>
          <p:cNvCxnSpPr>
            <a:cxnSpLocks noChangeShapeType="1"/>
          </p:cNvCxnSpPr>
          <p:nvPr/>
        </p:nvCxnSpPr>
        <p:spPr bwMode="auto">
          <a:xfrm>
            <a:off x="7597775" y="2214563"/>
            <a:ext cx="0" cy="3235325"/>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sp>
        <p:nvSpPr>
          <p:cNvPr id="33" name="Down Arrow 32"/>
          <p:cNvSpPr>
            <a:spLocks noChangeArrowheads="1"/>
          </p:cNvSpPr>
          <p:nvPr/>
        </p:nvSpPr>
        <p:spPr bwMode="auto">
          <a:xfrm>
            <a:off x="2159000" y="3006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34" name="Down Arrow 33"/>
          <p:cNvSpPr>
            <a:spLocks noChangeArrowheads="1"/>
          </p:cNvSpPr>
          <p:nvPr/>
        </p:nvSpPr>
        <p:spPr bwMode="auto">
          <a:xfrm>
            <a:off x="2168525" y="4149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18" name="TextBox 34"/>
          <p:cNvSpPr txBox="1">
            <a:spLocks noChangeArrowheads="1"/>
          </p:cNvSpPr>
          <p:nvPr/>
        </p:nvSpPr>
        <p:spPr bwMode="auto">
          <a:xfrm>
            <a:off x="3322638" y="6448425"/>
            <a:ext cx="554355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dirty="0"/>
              <a:t>See </a:t>
            </a:r>
            <a:r>
              <a:rPr lang="en-GB" dirty="0" err="1"/>
              <a:t>Wagstaff</a:t>
            </a:r>
            <a:r>
              <a:rPr lang="en-GB" dirty="0"/>
              <a:t>, Neil, </a:t>
            </a:r>
            <a:r>
              <a:rPr lang="en-GB" dirty="0" err="1"/>
              <a:t>Mellalieu</a:t>
            </a:r>
            <a:r>
              <a:rPr lang="en-GB" dirty="0"/>
              <a:t>, and </a:t>
            </a:r>
            <a:r>
              <a:rPr lang="en-GB" dirty="0" err="1"/>
              <a:t>Hanton</a:t>
            </a:r>
            <a:r>
              <a:rPr lang="en-GB" dirty="0"/>
              <a:t> (2011)</a:t>
            </a:r>
          </a:p>
        </p:txBody>
      </p:sp>
    </p:spTree>
    <p:extLst>
      <p:ext uri="{BB962C8B-B14F-4D97-AF65-F5344CB8AC3E}">
        <p14:creationId xmlns:p14="http://schemas.microsoft.com/office/powerpoint/2010/main" val="30086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2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up)">
                                      <p:cBhvr>
                                        <p:cTn id="12" dur="2000"/>
                                        <p:tgtEl>
                                          <p:spTgt spid="33"/>
                                        </p:tgtEl>
                                      </p:cBhvr>
                                    </p:animEffect>
                                  </p:childTnLst>
                                </p:cTn>
                              </p:par>
                            </p:childTnLst>
                          </p:cTn>
                        </p:par>
                        <p:par>
                          <p:cTn id="13" fill="hold" nodeType="afterGroup">
                            <p:stCondLst>
                              <p:cond delay="2000"/>
                            </p:stCondLst>
                            <p:childTnLst>
                              <p:par>
                                <p:cTn id="14" presetID="22" presetClass="entr" presetSubtype="8"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2000"/>
                                        <p:tgtEl>
                                          <p:spTgt spid="2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wipe(up)">
                                      <p:cBhvr>
                                        <p:cTn id="21" dur="2000"/>
                                        <p:tgtEl>
                                          <p:spTgt spid="34"/>
                                        </p:tgtEl>
                                      </p:cBhvr>
                                    </p:animEffect>
                                  </p:childTnLst>
                                </p:cTn>
                              </p:par>
                            </p:childTnLst>
                          </p:cTn>
                        </p:par>
                        <p:par>
                          <p:cTn id="22" fill="hold" nodeType="afterGroup">
                            <p:stCondLst>
                              <p:cond delay="2000"/>
                            </p:stCondLst>
                            <p:childTnLst>
                              <p:par>
                                <p:cTn id="23" presetID="22" presetClass="entr" presetSubtype="8"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left)">
                                      <p:cBhvr>
                                        <p:cTn id="25"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r>
              <a:rPr lang="en-GB" b="1" dirty="0"/>
              <a:t>Recap…. </a:t>
            </a:r>
          </a:p>
        </p:txBody>
      </p:sp>
      <p:sp>
        <p:nvSpPr>
          <p:cNvPr id="18436" name="Rectangle 3"/>
          <p:cNvSpPr>
            <a:spLocks noGrp="1" noChangeArrowheads="1"/>
          </p:cNvSpPr>
          <p:nvPr>
            <p:ph type="body" idx="1"/>
          </p:nvPr>
        </p:nvSpPr>
        <p:spPr>
          <a:xfrm>
            <a:off x="739775" y="2110154"/>
            <a:ext cx="7662864" cy="3927109"/>
          </a:xfrm>
        </p:spPr>
        <p:txBody>
          <a:bodyPr>
            <a:normAutofit/>
          </a:bodyPr>
          <a:lstStyle/>
          <a:p>
            <a:pPr eaLnBrk="1" hangingPunct="1">
              <a:defRPr/>
            </a:pPr>
            <a:endParaRPr lang="en-GB" dirty="0"/>
          </a:p>
          <a:p>
            <a:pPr lvl="1" eaLnBrk="1" hangingPunct="1">
              <a:defRPr/>
            </a:pPr>
            <a:r>
              <a:rPr lang="en-GB" dirty="0"/>
              <a:t>Stress is a process</a:t>
            </a:r>
          </a:p>
          <a:p>
            <a:pPr lvl="1" eaLnBrk="1" hangingPunct="1">
              <a:defRPr/>
            </a:pPr>
            <a:r>
              <a:rPr lang="en-GB" dirty="0"/>
              <a:t>Anxiety is a negative emotional (response)</a:t>
            </a:r>
          </a:p>
          <a:p>
            <a:pPr lvl="1" eaLnBrk="1" hangingPunct="1">
              <a:defRPr/>
            </a:pPr>
            <a:r>
              <a:rPr lang="en-GB" dirty="0"/>
              <a:t>Anxiety is multidimensional (cognitive/somatic)</a:t>
            </a:r>
          </a:p>
          <a:p>
            <a:pPr lvl="1" eaLnBrk="1" hangingPunct="1">
              <a:defRPr/>
            </a:pPr>
            <a:r>
              <a:rPr lang="en-GB" dirty="0"/>
              <a:t>Measuring only the </a:t>
            </a:r>
            <a:r>
              <a:rPr lang="en-GB" u="sng" dirty="0"/>
              <a:t>level</a:t>
            </a:r>
            <a:r>
              <a:rPr lang="en-GB" dirty="0"/>
              <a:t> (intensity) of anxiety responses is potentially limited </a:t>
            </a:r>
          </a:p>
          <a:p>
            <a:pPr lvl="2" eaLnBrk="1" hangingPunct="1">
              <a:defRPr/>
            </a:pPr>
            <a:r>
              <a:rPr lang="en-GB" dirty="0"/>
              <a:t>Why??</a:t>
            </a:r>
          </a:p>
          <a:p>
            <a:pPr lvl="1" eaLnBrk="1" hangingPunct="1">
              <a:defRPr/>
            </a:pPr>
            <a:r>
              <a:rPr lang="en-GB" dirty="0"/>
              <a:t>What else should we also consider measuring in addition to the level of anxiety?</a:t>
            </a:r>
          </a:p>
        </p:txBody>
      </p:sp>
    </p:spTree>
    <p:extLst>
      <p:ext uri="{BB962C8B-B14F-4D97-AF65-F5344CB8AC3E}">
        <p14:creationId xmlns:p14="http://schemas.microsoft.com/office/powerpoint/2010/main" val="3021356362"/>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140</TotalTime>
  <Words>1129</Words>
  <Application>Microsoft Macintosh PowerPoint</Application>
  <PresentationFormat>On-screen Show (4:3)</PresentationFormat>
  <Paragraphs>160</Paragraphs>
  <Slides>27</Slides>
  <Notes>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6" baseType="lpstr">
      <vt:lpstr>HGP明朝E</vt:lpstr>
      <vt:lpstr>ＭＳ Ｐゴシック</vt:lpstr>
      <vt:lpstr>Calibri</vt:lpstr>
      <vt:lpstr>Calisto MT</vt:lpstr>
      <vt:lpstr>Times New Roman</vt:lpstr>
      <vt:lpstr>Wingdings</vt:lpstr>
      <vt:lpstr>Wingdings 2</vt:lpstr>
      <vt:lpstr>Genesis</vt:lpstr>
      <vt:lpstr>MS Org Chart</vt:lpstr>
      <vt:lpstr>Introduction to Sport Psychology</vt:lpstr>
      <vt:lpstr>Coursework</vt:lpstr>
      <vt:lpstr>  First topic: Competitive State Anxiety – Part 1  </vt:lpstr>
      <vt:lpstr> Requirement to cope with pressure, stress &amp; anxiety accepted as a necessity in most competitive sports </vt:lpstr>
      <vt:lpstr> Why Study Stress &amp; Anxiety (Jones, 1991)   </vt:lpstr>
      <vt:lpstr>Definition of Terms   </vt:lpstr>
      <vt:lpstr>Relationship with Performance Ideal mental state for optimal performance </vt:lpstr>
      <vt:lpstr>Definitions</vt:lpstr>
      <vt:lpstr>PowerPoint Presentation</vt:lpstr>
      <vt:lpstr>Therefore…</vt:lpstr>
      <vt:lpstr>Jones (1995) Model of Facilitative and Debilitative Anxiety </vt:lpstr>
      <vt:lpstr>State-trait theory of anxiety – two types of anxiety (Spielberger, 1966) </vt:lpstr>
      <vt:lpstr>Uni-dimensional construct theories Drive theory (Hull, 1943; Spence &amp; Spence, 1966) </vt:lpstr>
      <vt:lpstr>Inverted U Hypothesis</vt:lpstr>
      <vt:lpstr>PowerPoint Presentation</vt:lpstr>
      <vt:lpstr>Recognising symptoms of state anxiety and arousal / activation</vt:lpstr>
      <vt:lpstr>Anxiety multidimensional in nature – (needed an appropriate scale)</vt:lpstr>
      <vt:lpstr> Measurement Developments Multidimensional Anxiety </vt:lpstr>
      <vt:lpstr>Question 1:</vt:lpstr>
      <vt:lpstr>PowerPoint Presentation</vt:lpstr>
      <vt:lpstr>2. In pairs, think back to competitive situations when you have felt anxious… </vt:lpstr>
      <vt:lpstr>Question 3:</vt:lpstr>
      <vt:lpstr> A fighter's guide to performance anxiety - Stacey Copeland  https://www.youtube.com/watch?v=bhCXqa7vCEk </vt:lpstr>
      <vt:lpstr> Matching Hypothesis Match treatment to symptom </vt:lpstr>
      <vt:lpstr>Summary – part 1</vt:lpstr>
      <vt:lpstr>Research Progress</vt:lpstr>
      <vt:lpstr>Recap…. </vt:lpstr>
    </vt:vector>
  </TitlesOfParts>
  <Company>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 Levell 5 Sport Psychology</dc:title>
  <dc:creator>SHOE4</dc:creator>
  <cp:lastModifiedBy>Alison Connaughton</cp:lastModifiedBy>
  <cp:revision>18</cp:revision>
  <dcterms:created xsi:type="dcterms:W3CDTF">2016-02-08T21:35:19Z</dcterms:created>
  <dcterms:modified xsi:type="dcterms:W3CDTF">2026-09-16T15:00:05Z</dcterms:modified>
</cp:coreProperties>
</file>