
<file path=[Content_Types].xml><?xml version="1.0" encoding="utf-8"?>
<Types xmlns="http://schemas.openxmlformats.org/package/2006/content-types">
  <Default Extension="emf" ContentType="image/x-emf"/>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sldIdLst>
    <p:sldId id="269" r:id="rId5"/>
    <p:sldId id="260" r:id="rId6"/>
    <p:sldId id="256" r:id="rId7"/>
    <p:sldId id="258" r:id="rId8"/>
    <p:sldId id="262" r:id="rId9"/>
    <p:sldId id="263" r:id="rId10"/>
    <p:sldId id="264" r:id="rId11"/>
    <p:sldId id="265" r:id="rId12"/>
    <p:sldId id="266" r:id="rId13"/>
    <p:sldId id="267" r:id="rId14"/>
    <p:sldId id="268"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43C78A-4910-4BF2-AC79-DD160BC1EBFA}" v="14" dt="2024-05-22T08:07:52.2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63" d="100"/>
          <a:sy n="63" d="100"/>
        </p:scale>
        <p:origin x="84"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ine Evans (2308058)" userId="553153d5-10d2-46d4-9472-8592dfb52565" providerId="ADAL" clId="{2F43C78A-4910-4BF2-AC79-DD160BC1EBFA}"/>
    <pc:docChg chg="undo redo custSel addSld delSld modSld sldOrd">
      <pc:chgData name="Christine Evans (2308058)" userId="553153d5-10d2-46d4-9472-8592dfb52565" providerId="ADAL" clId="{2F43C78A-4910-4BF2-AC79-DD160BC1EBFA}" dt="2024-05-22T08:11:29.463" v="12335" actId="27636"/>
      <pc:docMkLst>
        <pc:docMk/>
      </pc:docMkLst>
      <pc:sldChg chg="modSp mod">
        <pc:chgData name="Christine Evans (2308058)" userId="553153d5-10d2-46d4-9472-8592dfb52565" providerId="ADAL" clId="{2F43C78A-4910-4BF2-AC79-DD160BC1EBFA}" dt="2024-05-22T08:07:42.661" v="12289" actId="27636"/>
        <pc:sldMkLst>
          <pc:docMk/>
          <pc:sldMk cId="2913281500" sldId="256"/>
        </pc:sldMkLst>
        <pc:spChg chg="mod">
          <ac:chgData name="Christine Evans (2308058)" userId="553153d5-10d2-46d4-9472-8592dfb52565" providerId="ADAL" clId="{2F43C78A-4910-4BF2-AC79-DD160BC1EBFA}" dt="2024-05-22T08:07:42.661" v="12289" actId="27636"/>
          <ac:spMkLst>
            <pc:docMk/>
            <pc:sldMk cId="2913281500" sldId="256"/>
            <ac:spMk id="2" creationId="{583752D7-3FE6-B7E6-2EF8-9589A3044139}"/>
          </ac:spMkLst>
        </pc:spChg>
        <pc:spChg chg="mod">
          <ac:chgData name="Christine Evans (2308058)" userId="553153d5-10d2-46d4-9472-8592dfb52565" providerId="ADAL" clId="{2F43C78A-4910-4BF2-AC79-DD160BC1EBFA}" dt="2024-05-21T11:37:57.961" v="11105" actId="20577"/>
          <ac:spMkLst>
            <pc:docMk/>
            <pc:sldMk cId="2913281500" sldId="256"/>
            <ac:spMk id="3" creationId="{B8591970-08A3-2651-76D8-FBF25C3FE270}"/>
          </ac:spMkLst>
        </pc:spChg>
      </pc:sldChg>
      <pc:sldChg chg="modSp del mod ord">
        <pc:chgData name="Christine Evans (2308058)" userId="553153d5-10d2-46d4-9472-8592dfb52565" providerId="ADAL" clId="{2F43C78A-4910-4BF2-AC79-DD160BC1EBFA}" dt="2024-05-22T08:07:31.112" v="12284" actId="2696"/>
        <pc:sldMkLst>
          <pc:docMk/>
          <pc:sldMk cId="179595935" sldId="257"/>
        </pc:sldMkLst>
        <pc:spChg chg="mod">
          <ac:chgData name="Christine Evans (2308058)" userId="553153d5-10d2-46d4-9472-8592dfb52565" providerId="ADAL" clId="{2F43C78A-4910-4BF2-AC79-DD160BC1EBFA}" dt="2024-05-21T10:23:12.205" v="9865" actId="20577"/>
          <ac:spMkLst>
            <pc:docMk/>
            <pc:sldMk cId="179595935" sldId="257"/>
            <ac:spMk id="3" creationId="{D8B57A62-F965-DD38-C893-57E24AFBDBB8}"/>
          </ac:spMkLst>
        </pc:spChg>
      </pc:sldChg>
      <pc:sldChg chg="modSp mod ord">
        <pc:chgData name="Christine Evans (2308058)" userId="553153d5-10d2-46d4-9472-8592dfb52565" providerId="ADAL" clId="{2F43C78A-4910-4BF2-AC79-DD160BC1EBFA}" dt="2024-05-22T08:10:13.897" v="12309" actId="113"/>
        <pc:sldMkLst>
          <pc:docMk/>
          <pc:sldMk cId="1376810729" sldId="258"/>
        </pc:sldMkLst>
        <pc:spChg chg="mod">
          <ac:chgData name="Christine Evans (2308058)" userId="553153d5-10d2-46d4-9472-8592dfb52565" providerId="ADAL" clId="{2F43C78A-4910-4BF2-AC79-DD160BC1EBFA}" dt="2024-05-22T08:10:13.897" v="12309" actId="113"/>
          <ac:spMkLst>
            <pc:docMk/>
            <pc:sldMk cId="1376810729" sldId="258"/>
            <ac:spMk id="2" creationId="{04250804-78B5-AB2A-CB52-0B0F7A30C85C}"/>
          </ac:spMkLst>
        </pc:spChg>
        <pc:spChg chg="mod">
          <ac:chgData name="Christine Evans (2308058)" userId="553153d5-10d2-46d4-9472-8592dfb52565" providerId="ADAL" clId="{2F43C78A-4910-4BF2-AC79-DD160BC1EBFA}" dt="2024-05-22T08:07:52.295" v="12292"/>
          <ac:spMkLst>
            <pc:docMk/>
            <pc:sldMk cId="1376810729" sldId="258"/>
            <ac:spMk id="3" creationId="{DC80C8FE-4E73-2674-E575-99CF48C3E990}"/>
          </ac:spMkLst>
        </pc:spChg>
      </pc:sldChg>
      <pc:sldChg chg="del ord">
        <pc:chgData name="Christine Evans (2308058)" userId="553153d5-10d2-46d4-9472-8592dfb52565" providerId="ADAL" clId="{2F43C78A-4910-4BF2-AC79-DD160BC1EBFA}" dt="2024-05-15T12:23:23.545" v="4983" actId="2696"/>
        <pc:sldMkLst>
          <pc:docMk/>
          <pc:sldMk cId="2877830661" sldId="259"/>
        </pc:sldMkLst>
      </pc:sldChg>
      <pc:sldChg chg="modSp mod ord">
        <pc:chgData name="Christine Evans (2308058)" userId="553153d5-10d2-46d4-9472-8592dfb52565" providerId="ADAL" clId="{2F43C78A-4910-4BF2-AC79-DD160BC1EBFA}" dt="2024-05-22T08:09:34.360" v="12303" actId="255"/>
        <pc:sldMkLst>
          <pc:docMk/>
          <pc:sldMk cId="3047897483" sldId="260"/>
        </pc:sldMkLst>
        <pc:spChg chg="mod">
          <ac:chgData name="Christine Evans (2308058)" userId="553153d5-10d2-46d4-9472-8592dfb52565" providerId="ADAL" clId="{2F43C78A-4910-4BF2-AC79-DD160BC1EBFA}" dt="2024-05-22T08:07:52.295" v="12292"/>
          <ac:spMkLst>
            <pc:docMk/>
            <pc:sldMk cId="3047897483" sldId="260"/>
            <ac:spMk id="2" creationId="{616C1203-511B-1D74-CEDD-75935899268C}"/>
          </ac:spMkLst>
        </pc:spChg>
        <pc:spChg chg="mod">
          <ac:chgData name="Christine Evans (2308058)" userId="553153d5-10d2-46d4-9472-8592dfb52565" providerId="ADAL" clId="{2F43C78A-4910-4BF2-AC79-DD160BC1EBFA}" dt="2024-05-22T08:09:34.360" v="12303" actId="255"/>
          <ac:spMkLst>
            <pc:docMk/>
            <pc:sldMk cId="3047897483" sldId="260"/>
            <ac:spMk id="3" creationId="{44B54248-BBAB-3352-7339-E9F161244D6D}"/>
          </ac:spMkLst>
        </pc:spChg>
      </pc:sldChg>
      <pc:sldChg chg="modSp new del mod ord">
        <pc:chgData name="Christine Evans (2308058)" userId="553153d5-10d2-46d4-9472-8592dfb52565" providerId="ADAL" clId="{2F43C78A-4910-4BF2-AC79-DD160BC1EBFA}" dt="2024-05-22T08:07:34.180" v="12285" actId="2696"/>
        <pc:sldMkLst>
          <pc:docMk/>
          <pc:sldMk cId="263866544" sldId="261"/>
        </pc:sldMkLst>
        <pc:spChg chg="mod">
          <ac:chgData name="Christine Evans (2308058)" userId="553153d5-10d2-46d4-9472-8592dfb52565" providerId="ADAL" clId="{2F43C78A-4910-4BF2-AC79-DD160BC1EBFA}" dt="2024-05-15T11:08:34.807" v="2761" actId="20577"/>
          <ac:spMkLst>
            <pc:docMk/>
            <pc:sldMk cId="263866544" sldId="261"/>
            <ac:spMk id="2" creationId="{28A11265-0F4A-3B47-63F0-57BDDFFFA368}"/>
          </ac:spMkLst>
        </pc:spChg>
        <pc:spChg chg="mod">
          <ac:chgData name="Christine Evans (2308058)" userId="553153d5-10d2-46d4-9472-8592dfb52565" providerId="ADAL" clId="{2F43C78A-4910-4BF2-AC79-DD160BC1EBFA}" dt="2024-05-21T11:22:51.791" v="10392" actId="20577"/>
          <ac:spMkLst>
            <pc:docMk/>
            <pc:sldMk cId="263866544" sldId="261"/>
            <ac:spMk id="3" creationId="{920DBBB6-3C63-0600-A7B3-404855DF2BBB}"/>
          </ac:spMkLst>
        </pc:spChg>
      </pc:sldChg>
      <pc:sldChg chg="modSp new mod ord">
        <pc:chgData name="Christine Evans (2308058)" userId="553153d5-10d2-46d4-9472-8592dfb52565" providerId="ADAL" clId="{2F43C78A-4910-4BF2-AC79-DD160BC1EBFA}" dt="2024-05-22T08:10:08.487" v="12308" actId="113"/>
        <pc:sldMkLst>
          <pc:docMk/>
          <pc:sldMk cId="3737958330" sldId="262"/>
        </pc:sldMkLst>
        <pc:spChg chg="mod">
          <ac:chgData name="Christine Evans (2308058)" userId="553153d5-10d2-46d4-9472-8592dfb52565" providerId="ADAL" clId="{2F43C78A-4910-4BF2-AC79-DD160BC1EBFA}" dt="2024-05-22T08:10:08.487" v="12308" actId="113"/>
          <ac:spMkLst>
            <pc:docMk/>
            <pc:sldMk cId="3737958330" sldId="262"/>
            <ac:spMk id="2" creationId="{9B78BF62-EA37-4542-6CF0-73988BD14C9D}"/>
          </ac:spMkLst>
        </pc:spChg>
        <pc:spChg chg="mod">
          <ac:chgData name="Christine Evans (2308058)" userId="553153d5-10d2-46d4-9472-8592dfb52565" providerId="ADAL" clId="{2F43C78A-4910-4BF2-AC79-DD160BC1EBFA}" dt="2024-05-22T08:07:52.295" v="12292"/>
          <ac:spMkLst>
            <pc:docMk/>
            <pc:sldMk cId="3737958330" sldId="262"/>
            <ac:spMk id="3" creationId="{129C7142-CE9F-7E3C-9B90-ED363BF0DF6C}"/>
          </ac:spMkLst>
        </pc:spChg>
      </pc:sldChg>
      <pc:sldChg chg="modSp new mod ord">
        <pc:chgData name="Christine Evans (2308058)" userId="553153d5-10d2-46d4-9472-8592dfb52565" providerId="ADAL" clId="{2F43C78A-4910-4BF2-AC79-DD160BC1EBFA}" dt="2024-05-22T08:10:24.108" v="12312" actId="115"/>
        <pc:sldMkLst>
          <pc:docMk/>
          <pc:sldMk cId="2951898182" sldId="263"/>
        </pc:sldMkLst>
        <pc:spChg chg="mod">
          <ac:chgData name="Christine Evans (2308058)" userId="553153d5-10d2-46d4-9472-8592dfb52565" providerId="ADAL" clId="{2F43C78A-4910-4BF2-AC79-DD160BC1EBFA}" dt="2024-05-22T08:10:24.108" v="12312" actId="115"/>
          <ac:spMkLst>
            <pc:docMk/>
            <pc:sldMk cId="2951898182" sldId="263"/>
            <ac:spMk id="2" creationId="{94E3D88E-09E0-10D2-33A3-63888A2814D7}"/>
          </ac:spMkLst>
        </pc:spChg>
        <pc:spChg chg="mod">
          <ac:chgData name="Christine Evans (2308058)" userId="553153d5-10d2-46d4-9472-8592dfb52565" providerId="ADAL" clId="{2F43C78A-4910-4BF2-AC79-DD160BC1EBFA}" dt="2024-05-22T08:07:52.451" v="12294" actId="27636"/>
          <ac:spMkLst>
            <pc:docMk/>
            <pc:sldMk cId="2951898182" sldId="263"/>
            <ac:spMk id="3" creationId="{64A56FE4-3579-7CF7-CD1F-329F52822ADD}"/>
          </ac:spMkLst>
        </pc:spChg>
      </pc:sldChg>
      <pc:sldChg chg="modSp new mod ord">
        <pc:chgData name="Christine Evans (2308058)" userId="553153d5-10d2-46d4-9472-8592dfb52565" providerId="ADAL" clId="{2F43C78A-4910-4BF2-AC79-DD160BC1EBFA}" dt="2024-05-22T08:10:34.050" v="12315" actId="115"/>
        <pc:sldMkLst>
          <pc:docMk/>
          <pc:sldMk cId="3235653473" sldId="264"/>
        </pc:sldMkLst>
        <pc:spChg chg="mod">
          <ac:chgData name="Christine Evans (2308058)" userId="553153d5-10d2-46d4-9472-8592dfb52565" providerId="ADAL" clId="{2F43C78A-4910-4BF2-AC79-DD160BC1EBFA}" dt="2024-05-22T08:10:34.050" v="12315" actId="115"/>
          <ac:spMkLst>
            <pc:docMk/>
            <pc:sldMk cId="3235653473" sldId="264"/>
            <ac:spMk id="2" creationId="{FB794A32-3353-8DB1-BB4A-D2B9B5761831}"/>
          </ac:spMkLst>
        </pc:spChg>
        <pc:spChg chg="mod">
          <ac:chgData name="Christine Evans (2308058)" userId="553153d5-10d2-46d4-9472-8592dfb52565" providerId="ADAL" clId="{2F43C78A-4910-4BF2-AC79-DD160BC1EBFA}" dt="2024-05-22T08:07:52.467" v="12295" actId="27636"/>
          <ac:spMkLst>
            <pc:docMk/>
            <pc:sldMk cId="3235653473" sldId="264"/>
            <ac:spMk id="3" creationId="{FA10A421-9492-D631-632E-937CDC918D2E}"/>
          </ac:spMkLst>
        </pc:spChg>
      </pc:sldChg>
      <pc:sldChg chg="modSp new mod">
        <pc:chgData name="Christine Evans (2308058)" userId="553153d5-10d2-46d4-9472-8592dfb52565" providerId="ADAL" clId="{2F43C78A-4910-4BF2-AC79-DD160BC1EBFA}" dt="2024-05-22T08:10:44.380" v="12318" actId="115"/>
        <pc:sldMkLst>
          <pc:docMk/>
          <pc:sldMk cId="217255380" sldId="265"/>
        </pc:sldMkLst>
        <pc:spChg chg="mod">
          <ac:chgData name="Christine Evans (2308058)" userId="553153d5-10d2-46d4-9472-8592dfb52565" providerId="ADAL" clId="{2F43C78A-4910-4BF2-AC79-DD160BC1EBFA}" dt="2024-05-22T08:10:44.380" v="12318" actId="115"/>
          <ac:spMkLst>
            <pc:docMk/>
            <pc:sldMk cId="217255380" sldId="265"/>
            <ac:spMk id="2" creationId="{8AEC9036-EC5A-69D2-46DE-5D31CEF7E4C0}"/>
          </ac:spMkLst>
        </pc:spChg>
        <pc:spChg chg="mod">
          <ac:chgData name="Christine Evans (2308058)" userId="553153d5-10d2-46d4-9472-8592dfb52565" providerId="ADAL" clId="{2F43C78A-4910-4BF2-AC79-DD160BC1EBFA}" dt="2024-05-22T08:07:52.467" v="12296" actId="27636"/>
          <ac:spMkLst>
            <pc:docMk/>
            <pc:sldMk cId="217255380" sldId="265"/>
            <ac:spMk id="3" creationId="{E36DCEDE-3C0F-7BFD-8445-61D31D0D3465}"/>
          </ac:spMkLst>
        </pc:spChg>
      </pc:sldChg>
      <pc:sldChg chg="modSp new mod">
        <pc:chgData name="Christine Evans (2308058)" userId="553153d5-10d2-46d4-9472-8592dfb52565" providerId="ADAL" clId="{2F43C78A-4910-4BF2-AC79-DD160BC1EBFA}" dt="2024-05-22T08:10:55.724" v="12323" actId="113"/>
        <pc:sldMkLst>
          <pc:docMk/>
          <pc:sldMk cId="2436044659" sldId="266"/>
        </pc:sldMkLst>
        <pc:spChg chg="mod">
          <ac:chgData name="Christine Evans (2308058)" userId="553153d5-10d2-46d4-9472-8592dfb52565" providerId="ADAL" clId="{2F43C78A-4910-4BF2-AC79-DD160BC1EBFA}" dt="2024-05-22T08:10:55.724" v="12323" actId="113"/>
          <ac:spMkLst>
            <pc:docMk/>
            <pc:sldMk cId="2436044659" sldId="266"/>
            <ac:spMk id="2" creationId="{F56E792A-92DD-855F-A187-6631CC5E262B}"/>
          </ac:spMkLst>
        </pc:spChg>
        <pc:spChg chg="mod">
          <ac:chgData name="Christine Evans (2308058)" userId="553153d5-10d2-46d4-9472-8592dfb52565" providerId="ADAL" clId="{2F43C78A-4910-4BF2-AC79-DD160BC1EBFA}" dt="2024-05-22T08:07:52.482" v="12297" actId="27636"/>
          <ac:spMkLst>
            <pc:docMk/>
            <pc:sldMk cId="2436044659" sldId="266"/>
            <ac:spMk id="3" creationId="{FB817DC0-E29F-D79A-276E-2D919BDDB136}"/>
          </ac:spMkLst>
        </pc:spChg>
      </pc:sldChg>
      <pc:sldChg chg="modSp new mod ord">
        <pc:chgData name="Christine Evans (2308058)" userId="553153d5-10d2-46d4-9472-8592dfb52565" providerId="ADAL" clId="{2F43C78A-4910-4BF2-AC79-DD160BC1EBFA}" dt="2024-05-22T08:11:03.899" v="12328" actId="114"/>
        <pc:sldMkLst>
          <pc:docMk/>
          <pc:sldMk cId="3239994621" sldId="267"/>
        </pc:sldMkLst>
        <pc:spChg chg="mod">
          <ac:chgData name="Christine Evans (2308058)" userId="553153d5-10d2-46d4-9472-8592dfb52565" providerId="ADAL" clId="{2F43C78A-4910-4BF2-AC79-DD160BC1EBFA}" dt="2024-05-22T08:11:03.899" v="12328" actId="114"/>
          <ac:spMkLst>
            <pc:docMk/>
            <pc:sldMk cId="3239994621" sldId="267"/>
            <ac:spMk id="2" creationId="{63EFE33C-A175-76A6-B90E-2211F8C011BC}"/>
          </ac:spMkLst>
        </pc:spChg>
        <pc:spChg chg="mod">
          <ac:chgData name="Christine Evans (2308058)" userId="553153d5-10d2-46d4-9472-8592dfb52565" providerId="ADAL" clId="{2F43C78A-4910-4BF2-AC79-DD160BC1EBFA}" dt="2024-05-22T08:07:52.295" v="12292"/>
          <ac:spMkLst>
            <pc:docMk/>
            <pc:sldMk cId="3239994621" sldId="267"/>
            <ac:spMk id="3" creationId="{55759BF0-082E-3CBC-1EB3-3753DB5E3862}"/>
          </ac:spMkLst>
        </pc:spChg>
      </pc:sldChg>
      <pc:sldChg chg="modSp new mod">
        <pc:chgData name="Christine Evans (2308058)" userId="553153d5-10d2-46d4-9472-8592dfb52565" providerId="ADAL" clId="{2F43C78A-4910-4BF2-AC79-DD160BC1EBFA}" dt="2024-05-22T08:11:29.463" v="12335" actId="27636"/>
        <pc:sldMkLst>
          <pc:docMk/>
          <pc:sldMk cId="2900196860" sldId="268"/>
        </pc:sldMkLst>
        <pc:spChg chg="mod">
          <ac:chgData name="Christine Evans (2308058)" userId="553153d5-10d2-46d4-9472-8592dfb52565" providerId="ADAL" clId="{2F43C78A-4910-4BF2-AC79-DD160BC1EBFA}" dt="2024-05-22T08:11:20.569" v="12332" actId="14100"/>
          <ac:spMkLst>
            <pc:docMk/>
            <pc:sldMk cId="2900196860" sldId="268"/>
            <ac:spMk id="2" creationId="{1B050D30-B941-E64F-F68E-BA307E1269A6}"/>
          </ac:spMkLst>
        </pc:spChg>
        <pc:spChg chg="mod">
          <ac:chgData name="Christine Evans (2308058)" userId="553153d5-10d2-46d4-9472-8592dfb52565" providerId="ADAL" clId="{2F43C78A-4910-4BF2-AC79-DD160BC1EBFA}" dt="2024-05-22T08:11:29.463" v="12335" actId="27636"/>
          <ac:spMkLst>
            <pc:docMk/>
            <pc:sldMk cId="2900196860" sldId="268"/>
            <ac:spMk id="3" creationId="{618106B2-98A3-F732-469D-659F739BB11A}"/>
          </ac:spMkLst>
        </pc:spChg>
      </pc:sldChg>
      <pc:sldChg chg="new del">
        <pc:chgData name="Christine Evans (2308058)" userId="553153d5-10d2-46d4-9472-8592dfb52565" providerId="ADAL" clId="{2F43C78A-4910-4BF2-AC79-DD160BC1EBFA}" dt="2024-05-22T08:02:46.941" v="12201" actId="2696"/>
        <pc:sldMkLst>
          <pc:docMk/>
          <pc:sldMk cId="900734190" sldId="269"/>
        </pc:sldMkLst>
      </pc:sldChg>
      <pc:sldChg chg="delSp modSp new mod ord">
        <pc:chgData name="Christine Evans (2308058)" userId="553153d5-10d2-46d4-9472-8592dfb52565" providerId="ADAL" clId="{2F43C78A-4910-4BF2-AC79-DD160BC1EBFA}" dt="2024-05-22T08:07:19.516" v="12283"/>
        <pc:sldMkLst>
          <pc:docMk/>
          <pc:sldMk cId="2233626624" sldId="269"/>
        </pc:sldMkLst>
        <pc:spChg chg="mod">
          <ac:chgData name="Christine Evans (2308058)" userId="553153d5-10d2-46d4-9472-8592dfb52565" providerId="ADAL" clId="{2F43C78A-4910-4BF2-AC79-DD160BC1EBFA}" dt="2024-05-22T08:07:04.870" v="12279" actId="20577"/>
          <ac:spMkLst>
            <pc:docMk/>
            <pc:sldMk cId="2233626624" sldId="269"/>
            <ac:spMk id="2" creationId="{3A23CD63-1131-087B-74AC-4E21737D13AA}"/>
          </ac:spMkLst>
        </pc:spChg>
        <pc:spChg chg="del mod">
          <ac:chgData name="Christine Evans (2308058)" userId="553153d5-10d2-46d4-9472-8592dfb52565" providerId="ADAL" clId="{2F43C78A-4910-4BF2-AC79-DD160BC1EBFA}" dt="2024-05-22T08:06:30.884" v="12263" actId="478"/>
          <ac:spMkLst>
            <pc:docMk/>
            <pc:sldMk cId="2233626624" sldId="269"/>
            <ac:spMk id="3" creationId="{A3515DAF-CC55-82E3-8CD2-90A4E7BDAB9B}"/>
          </ac:spMkLst>
        </pc:spChg>
      </pc:sldChg>
      <pc:sldChg chg="new del">
        <pc:chgData name="Christine Evans (2308058)" userId="553153d5-10d2-46d4-9472-8592dfb52565" providerId="ADAL" clId="{2F43C78A-4910-4BF2-AC79-DD160BC1EBFA}" dt="2024-05-22T08:03:15.439" v="12203" actId="2696"/>
        <pc:sldMkLst>
          <pc:docMk/>
          <pc:sldMk cId="2753452771" sldId="269"/>
        </pc:sldMkLst>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28403" y="945913"/>
            <a:ext cx="8637073" cy="2618554"/>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1128404" y="3564467"/>
            <a:ext cx="8637072" cy="1071095"/>
          </a:xfrm>
        </p:spPr>
        <p:txBody>
          <a:bodyPr tIns="91440" bIns="91440">
            <a:normAutofit/>
          </a:bodyPr>
          <a:lstStyle>
            <a:lvl1pPr marL="0" indent="0" algn="l">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99A30CD-4960-44E3-8AB5-89F727D02DE1}" type="datetimeFigureOut">
              <a:rPr lang="en-GB" smtClean="0"/>
              <a:t>21/05/2024</a:t>
            </a:fld>
            <a:endParaRPr lang="en-GB"/>
          </a:p>
        </p:txBody>
      </p:sp>
      <p:sp>
        <p:nvSpPr>
          <p:cNvPr id="5" name="Footer Placeholder 4"/>
          <p:cNvSpPr>
            <a:spLocks noGrp="1"/>
          </p:cNvSpPr>
          <p:nvPr>
            <p:ph type="ftr" sz="quarter" idx="11"/>
          </p:nvPr>
        </p:nvSpPr>
        <p:spPr>
          <a:xfrm>
            <a:off x="1127124" y="329307"/>
            <a:ext cx="5943668" cy="309201"/>
          </a:xfrm>
        </p:spPr>
        <p:txBody>
          <a:bodyPr/>
          <a:lstStyle/>
          <a:p>
            <a:endParaRPr lang="en-GB"/>
          </a:p>
        </p:txBody>
      </p:sp>
      <p:sp>
        <p:nvSpPr>
          <p:cNvPr id="6" name="Slide Number Placeholder 5"/>
          <p:cNvSpPr>
            <a:spLocks noGrp="1"/>
          </p:cNvSpPr>
          <p:nvPr>
            <p:ph type="sldNum" sz="quarter" idx="12"/>
          </p:nvPr>
        </p:nvSpPr>
        <p:spPr>
          <a:xfrm>
            <a:off x="9924392" y="134930"/>
            <a:ext cx="811019" cy="503578"/>
          </a:xfrm>
        </p:spPr>
        <p:txBody>
          <a:bodyPr/>
          <a:lstStyle/>
          <a:p>
            <a:fld id="{1350A39C-9620-4D37-97AA-6DC4DF85988F}" type="slidenum">
              <a:rPr lang="en-GB" smtClean="0"/>
              <a:t>‹#›</a:t>
            </a:fld>
            <a:endParaRPr lang="en-GB"/>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35130173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sz="1200"/>
            </a:lvl1pPr>
          </a:lstStyle>
          <a:p>
            <a:fld id="{E99A30CD-4960-44E3-8AB5-89F727D02DE1}" type="datetimeFigureOut">
              <a:rPr lang="en-GB" smtClean="0"/>
              <a:t>21/05/2024</a:t>
            </a:fld>
            <a:endParaRPr lang="en-GB"/>
          </a:p>
        </p:txBody>
      </p:sp>
      <p:sp>
        <p:nvSpPr>
          <p:cNvPr id="5" name="Footer Placeholder 4"/>
          <p:cNvSpPr>
            <a:spLocks noGrp="1"/>
          </p:cNvSpPr>
          <p:nvPr>
            <p:ph type="ftr" sz="quarter" idx="11"/>
          </p:nvPr>
        </p:nvSpPr>
        <p:spPr/>
        <p:txBody>
          <a:bodyPr/>
          <a:lstStyle>
            <a:lvl1pPr>
              <a:defRPr sz="1200"/>
            </a:lvl1pPr>
          </a:lstStyle>
          <a:p>
            <a:endParaRPr lang="en-GB"/>
          </a:p>
        </p:txBody>
      </p:sp>
      <p:sp>
        <p:nvSpPr>
          <p:cNvPr id="6" name="Slide Number Placeholder 5"/>
          <p:cNvSpPr>
            <a:spLocks noGrp="1"/>
          </p:cNvSpPr>
          <p:nvPr>
            <p:ph type="sldNum" sz="quarter" idx="12"/>
          </p:nvPr>
        </p:nvSpPr>
        <p:spPr/>
        <p:txBody>
          <a:bodyPr/>
          <a:lstStyle/>
          <a:p>
            <a:fld id="{1350A39C-9620-4D37-97AA-6DC4DF85988F}" type="slidenum">
              <a:rPr lang="en-GB" smtClean="0"/>
              <a:t>‹#›</a:t>
            </a:fld>
            <a:endParaRPr lang="en-GB"/>
          </a:p>
        </p:txBody>
      </p:sp>
      <p:pic>
        <p:nvPicPr>
          <p:cNvPr id="24" name="Picture 23"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21151734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29167" y="1756129"/>
            <a:ext cx="8619060" cy="2050065"/>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hasCustomPrompt="1"/>
          </p:nvPr>
        </p:nvSpPr>
        <p:spPr>
          <a:xfrm>
            <a:off x="1129166" y="3806195"/>
            <a:ext cx="8619060"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E99A30CD-4960-44E3-8AB5-89F727D02DE1}" type="datetimeFigureOut">
              <a:rPr lang="en-GB" smtClean="0"/>
              <a:t>21/05/2024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50A39C-9620-4D37-97AA-6DC4DF85988F}" type="slidenum">
              <a:rPr lang="en-GB" smtClean="0"/>
              <a:t>‹#›</a:t>
            </a:fld>
            <a:endParaRPr lang="en-GB"/>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30575907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131052" y="958037"/>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129166" y="2165621"/>
            <a:ext cx="4645152" cy="32938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95606" y="2171769"/>
            <a:ext cx="4645152" cy="32870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99A30CD-4960-44E3-8AB5-89F727D02DE1}" type="datetimeFigureOut">
              <a:rPr lang="en-GB" smtClean="0"/>
              <a:t>21/05/2024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350A39C-9620-4D37-97AA-6DC4DF85988F}" type="slidenum">
              <a:rPr lang="en-GB" smtClean="0"/>
              <a:t>‹#›</a:t>
            </a:fld>
            <a:endParaRPr lang="en-GB"/>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15506311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29166" y="953336"/>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29166" y="2169727"/>
            <a:ext cx="4645152" cy="801943"/>
          </a:xfrm>
        </p:spPr>
        <p:txBody>
          <a:bodyPr anchor="b">
            <a:normAutofit/>
          </a:bodyPr>
          <a:lstStyle>
            <a:lvl1pPr marL="0" indent="0">
              <a:lnSpc>
                <a:spcPct val="100000"/>
              </a:lnSpc>
              <a:buNone/>
              <a:defRPr sz="2800" b="0" cap="none"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29166" y="2974448"/>
            <a:ext cx="4645152" cy="24938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4337" y="2173181"/>
            <a:ext cx="4645152" cy="802237"/>
          </a:xfrm>
        </p:spPr>
        <p:txBody>
          <a:bodyPr anchor="b">
            <a:normAutofit/>
          </a:bodyPr>
          <a:lstStyle>
            <a:lvl1pPr marL="0" indent="0">
              <a:lnSpc>
                <a:spcPct val="100000"/>
              </a:lnSpc>
              <a:buNone/>
              <a:defRPr sz="2800" b="0" cap="none"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94337" y="2971669"/>
            <a:ext cx="4645152" cy="2487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99A30CD-4960-44E3-8AB5-89F727D02DE1}" type="datetimeFigureOut">
              <a:rPr lang="en-GB" smtClean="0"/>
              <a:t>21/05/2024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350A39C-9620-4D37-97AA-6DC4DF85988F}" type="slidenum">
              <a:rPr lang="en-GB" smtClean="0"/>
              <a:t>‹#›</a:t>
            </a:fld>
            <a:endParaRPr lang="en-GB"/>
          </a:p>
        </p:txBody>
      </p:sp>
      <p:pic>
        <p:nvPicPr>
          <p:cNvPr id="18" name="Picture 17"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1973101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99A30CD-4960-44E3-8AB5-89F727D02DE1}" type="datetimeFigureOut">
              <a:rPr lang="en-GB" smtClean="0"/>
              <a:t>21/05/2024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350A39C-9620-4D37-97AA-6DC4DF85988F}" type="slidenum">
              <a:rPr lang="en-GB" smtClean="0"/>
              <a:t>‹#›</a:t>
            </a:fld>
            <a:endParaRPr lang="en-GB"/>
          </a:p>
        </p:txBody>
      </p:sp>
      <p:pic>
        <p:nvPicPr>
          <p:cNvPr id="14" name="Picture 13"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12745851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99A30CD-4960-44E3-8AB5-89F727D02DE1}" type="datetimeFigureOut">
              <a:rPr lang="en-GB" smtClean="0"/>
              <a:t>21/05/2024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350A39C-9620-4D37-97AA-6DC4DF85988F}" type="slidenum">
              <a:rPr lang="en-GB" smtClean="0"/>
              <a:t>‹#›</a:t>
            </a:fld>
            <a:endParaRPr lang="en-GB"/>
          </a:p>
        </p:txBody>
      </p:sp>
    </p:spTree>
    <p:extLst>
      <p:ext uri="{BB962C8B-B14F-4D97-AF65-F5344CB8AC3E}">
        <p14:creationId xmlns:p14="http://schemas.microsoft.com/office/powerpoint/2010/main" val="25572331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4291" y="952578"/>
            <a:ext cx="3275013" cy="2322176"/>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4723334" y="952578"/>
            <a:ext cx="6012470" cy="4505221"/>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24291" y="3274754"/>
            <a:ext cx="3275013" cy="2178918"/>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99A30CD-4960-44E3-8AB5-89F727D02DE1}" type="datetimeFigureOut">
              <a:rPr lang="en-GB" smtClean="0"/>
              <a:t>21/05/2024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350A39C-9620-4D37-97AA-6DC4DF85988F}" type="slidenum">
              <a:rPr lang="en-GB" smtClean="0"/>
              <a:t>‹#›</a:t>
            </a:fld>
            <a:endParaRPr lang="en-GB"/>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4124224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gradFill>
              <a:gsLst>
                <a:gs pos="0">
                  <a:schemeClr val="tx1">
                    <a:lumMod val="85000"/>
                    <a:lumOff val="15000"/>
                  </a:schemeClr>
                </a:gs>
                <a:gs pos="100000">
                  <a:schemeClr val="tx1">
                    <a:lumMod val="95000"/>
                    <a:lumOff val="5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14300" prst="artDeco"/>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129124" y="1129513"/>
            <a:ext cx="5854872" cy="1924208"/>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28247" y="3053721"/>
            <a:ext cx="5846486" cy="2096013"/>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125300" y="5469856"/>
            <a:ext cx="5849605" cy="320123"/>
          </a:xfrm>
        </p:spPr>
        <p:txBody>
          <a:bodyPr/>
          <a:lstStyle>
            <a:lvl1pPr algn="l">
              <a:defRPr/>
            </a:lvl1pPr>
          </a:lstStyle>
          <a:p>
            <a:fld id="{E99A30CD-4960-44E3-8AB5-89F727D02DE1}" type="datetimeFigureOut">
              <a:rPr lang="en-GB" smtClean="0"/>
              <a:t>21/05/2024</a:t>
            </a:fld>
            <a:endParaRPr lang="en-GB"/>
          </a:p>
        </p:txBody>
      </p:sp>
      <p:sp>
        <p:nvSpPr>
          <p:cNvPr id="6" name="Footer Placeholder 5"/>
          <p:cNvSpPr>
            <a:spLocks noGrp="1"/>
          </p:cNvSpPr>
          <p:nvPr>
            <p:ph type="ftr" sz="quarter" idx="11"/>
          </p:nvPr>
        </p:nvSpPr>
        <p:spPr>
          <a:xfrm>
            <a:off x="1125300" y="318640"/>
            <a:ext cx="4877818" cy="320931"/>
          </a:xfrm>
        </p:spPr>
        <p:txBody>
          <a:bodyPr/>
          <a:lstStyle/>
          <a:p>
            <a:endParaRPr lang="en-GB"/>
          </a:p>
        </p:txBody>
      </p:sp>
      <p:sp>
        <p:nvSpPr>
          <p:cNvPr id="7" name="Slide Number Placeholder 6"/>
          <p:cNvSpPr>
            <a:spLocks noGrp="1"/>
          </p:cNvSpPr>
          <p:nvPr>
            <p:ph type="sldNum" sz="quarter" idx="12"/>
          </p:nvPr>
        </p:nvSpPr>
        <p:spPr>
          <a:xfrm>
            <a:off x="6176794" y="137408"/>
            <a:ext cx="811019" cy="503578"/>
          </a:xfrm>
        </p:spPr>
        <p:txBody>
          <a:bodyPr/>
          <a:lstStyle/>
          <a:p>
            <a:fld id="{1350A39C-9620-4D37-97AA-6DC4DF85988F}" type="slidenum">
              <a:rPr lang="en-GB" smtClean="0"/>
              <a:t>‹#›</a:t>
            </a:fld>
            <a:endParaRPr lang="en-GB"/>
          </a:p>
        </p:txBody>
      </p:sp>
      <p:pic>
        <p:nvPicPr>
          <p:cNvPr id="22" name="Picture 21"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6" t="474" r="48549" b="36564"/>
          <a:stretch/>
        </p:blipFill>
        <p:spPr>
          <a:xfrm>
            <a:off x="1125460" y="643464"/>
            <a:ext cx="5879592" cy="155448"/>
          </a:xfrm>
          <a:prstGeom prst="rect">
            <a:avLst/>
          </a:prstGeom>
          <a:noFill/>
          <a:ln>
            <a:noFill/>
          </a:ln>
        </p:spPr>
      </p:pic>
    </p:spTree>
    <p:extLst>
      <p:ext uri="{BB962C8B-B14F-4D97-AF65-F5344CB8AC3E}">
        <p14:creationId xmlns:p14="http://schemas.microsoft.com/office/powerpoint/2010/main" val="16411353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9A30CD-4960-44E3-8AB5-89F727D02DE1}" type="datetimeFigureOut">
              <a:rPr lang="en-GB" smtClean="0"/>
              <a:t>21/05/2024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50A39C-9620-4D37-97AA-6DC4DF85988F}" type="slidenum">
              <a:rPr lang="en-GB" smtClean="0"/>
              <a:t>‹#›</a:t>
            </a:fld>
            <a:endParaRPr lang="en-GB"/>
          </a:p>
        </p:txBody>
      </p:sp>
      <p:pic>
        <p:nvPicPr>
          <p:cNvPr id="15" name="Picture 14"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33399851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4709"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130270"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9A30CD-4960-44E3-8AB5-89F727D02DE1}" type="datetimeFigureOut">
              <a:rPr lang="en-GB" smtClean="0"/>
              <a:t>21/05/2024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50A39C-9620-4D37-97AA-6DC4DF85988F}" type="slidenum">
              <a:rPr lang="en-GB" smtClean="0"/>
              <a:t>‹#›</a:t>
            </a:fld>
            <a:endParaRPr lang="en-GB"/>
          </a:p>
        </p:txBody>
      </p:sp>
      <p:pic>
        <p:nvPicPr>
          <p:cNvPr id="17" name="Picture 16"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59215" b="36435"/>
          <a:stretch/>
        </p:blipFill>
        <p:spPr>
          <a:xfrm rot="5400000">
            <a:off x="8642279" y="3046916"/>
            <a:ext cx="4663440" cy="155448"/>
          </a:xfrm>
          <a:prstGeom prst="rect">
            <a:avLst/>
          </a:prstGeom>
          <a:noFill/>
          <a:ln>
            <a:noFill/>
          </a:ln>
        </p:spPr>
      </p:pic>
    </p:spTree>
    <p:extLst>
      <p:ext uri="{BB962C8B-B14F-4D97-AF65-F5344CB8AC3E}">
        <p14:creationId xmlns:p14="http://schemas.microsoft.com/office/powerpoint/2010/main" val="33856611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2" name="Picture 11"/>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sp>
        <p:nvSpPr>
          <p:cNvPr id="13" name="Rectangle 12"/>
          <p:cNvSpPr/>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p:cNvCxnSpPr/>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130270" y="953324"/>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130270" y="2171769"/>
            <a:ext cx="9603275" cy="329457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32830" y="330370"/>
            <a:ext cx="2515396"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E99A30CD-4960-44E3-8AB5-89F727D02DE1}" type="datetimeFigureOut">
              <a:rPr lang="en-GB" smtClean="0"/>
              <a:t>21/05/2024</a:t>
            </a:fld>
            <a:endParaRPr lang="en-GB"/>
          </a:p>
        </p:txBody>
      </p:sp>
      <p:sp>
        <p:nvSpPr>
          <p:cNvPr id="5" name="Footer Placeholder 4"/>
          <p:cNvSpPr>
            <a:spLocks noGrp="1"/>
          </p:cNvSpPr>
          <p:nvPr>
            <p:ph type="ftr" sz="quarter" idx="3"/>
          </p:nvPr>
        </p:nvSpPr>
        <p:spPr>
          <a:xfrm>
            <a:off x="1130270"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9918076" y="137408"/>
            <a:ext cx="811019" cy="503578"/>
          </a:xfrm>
          <a:prstGeom prst="rect">
            <a:avLst/>
          </a:prstGeom>
        </p:spPr>
        <p:txBody>
          <a:bodyPr vert="horz" lIns="91440" tIns="45720" rIns="91440" bIns="45720" rtlCol="0" anchor="t"/>
          <a:lstStyle>
            <a:lvl1pPr algn="r">
              <a:defRPr sz="2800">
                <a:solidFill>
                  <a:schemeClr val="accent1"/>
                </a:solidFill>
              </a:defRPr>
            </a:lvl1pPr>
          </a:lstStyle>
          <a:p>
            <a:fld id="{1350A39C-9620-4D37-97AA-6DC4DF85988F}" type="slidenum">
              <a:rPr lang="en-GB" smtClean="0"/>
              <a:t>‹#›</a:t>
            </a:fld>
            <a:endParaRPr lang="en-GB"/>
          </a:p>
        </p:txBody>
      </p:sp>
    </p:spTree>
    <p:extLst>
      <p:ext uri="{BB962C8B-B14F-4D97-AF65-F5344CB8AC3E}">
        <p14:creationId xmlns:p14="http://schemas.microsoft.com/office/powerpoint/2010/main" val="389872709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3200" b="0" i="0" kern="1200" cap="none">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commons.clarku.edu/cgi/viewcontent.cgi?article=1075&amp;context=idce_masters_papers" TargetMode="External"/><Relationship Id="rId13" Type="http://schemas.openxmlformats.org/officeDocument/2006/relationships/hyperlink" Target="https://www.gov.scot/publications/using-intersectionality-understand-structural-inequality-scotland-evidence-synthesis/pages/3/" TargetMode="External"/><Relationship Id="rId3" Type="http://schemas.openxmlformats.org/officeDocument/2006/relationships/hyperlink" Target="https://assets.publishing.service.gov.uk/media/605e579bd3bf7f718bb7e737/Code_of_Practice_for_providers_of_online_social_media_platforms.d_V2.pdf" TargetMode="External"/><Relationship Id="rId7" Type="http://schemas.openxmlformats.org/officeDocument/2006/relationships/hyperlink" Target="https://www.gov.uk/guidance/equality-act-2010-guidance" TargetMode="External"/><Relationship Id="rId12" Type="http://schemas.openxmlformats.org/officeDocument/2006/relationships/hyperlink" Target="https://petition.parliament.uk/petitions/591999" TargetMode="External"/><Relationship Id="rId2" Type="http://schemas.openxmlformats.org/officeDocument/2006/relationships/hyperlink" Target="file:///C:\Users\chris\Downloads\3.%20UAS%20SOSIOLOGI%20A_Cindy%20Laurent%20Agustina_30422128_KPI.id.en.edited.pdf" TargetMode="External"/><Relationship Id="rId1" Type="http://schemas.openxmlformats.org/officeDocument/2006/relationships/slideLayout" Target="../slideLayouts/slideLayout2.xml"/><Relationship Id="rId6" Type="http://schemas.openxmlformats.org/officeDocument/2006/relationships/hyperlink" Target="https://www.enar-eu.org/wp-content/uploads/fs44_-_the_legal_implications_of_multiple_discrimination_final_en.pdf" TargetMode="External"/><Relationship Id="rId11" Type="http://schemas.openxmlformats.org/officeDocument/2006/relationships/hyperlink" Target="https://njcasa.org/wp-content/uploads/2019/11/What-is-Intersectionality.pdf" TargetMode="External"/><Relationship Id="rId5" Type="http://schemas.openxmlformats.org/officeDocument/2006/relationships/hyperlink" Target="https://www.legislation.gov.uk/ukpga/2010/15/section/14" TargetMode="External"/><Relationship Id="rId10" Type="http://schemas.openxmlformats.org/officeDocument/2006/relationships/hyperlink" Target="http://dx.doi.org/10.1080/16138171.2018.1452870" TargetMode="External"/><Relationship Id="rId4" Type="http://schemas.openxmlformats.org/officeDocument/2006/relationships/hyperlink" Target="https://www.vox.com/2015/3/11/8189679/serena-williams-indian-wells-racism" TargetMode="External"/><Relationship Id="rId9" Type="http://schemas.openxmlformats.org/officeDocument/2006/relationships/hyperlink" Target="https://www.researchgate.net/publication/259694665_Feminist_Theory" TargetMode="External"/><Relationship Id="rId14" Type="http://schemas.openxmlformats.org/officeDocument/2006/relationships/hyperlink" Target="https://assets.publishing.service.gov.uk/media/57a089ade5274a27b20001e9/What_Works_Inception_Report_June_2014_AnnexW_Interventions_for_abuse_against_WWD.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23CD63-1131-087B-74AC-4E21737D13AA}"/>
              </a:ext>
            </a:extLst>
          </p:cNvPr>
          <p:cNvSpPr>
            <a:spLocks noGrp="1"/>
          </p:cNvSpPr>
          <p:nvPr>
            <p:ph type="ctrTitle"/>
          </p:nvPr>
        </p:nvSpPr>
        <p:spPr>
          <a:xfrm>
            <a:off x="1588168" y="592973"/>
            <a:ext cx="9015663" cy="4107363"/>
          </a:xfrm>
        </p:spPr>
        <p:txBody>
          <a:bodyPr>
            <a:normAutofit/>
          </a:bodyPr>
          <a:lstStyle/>
          <a:p>
            <a:r>
              <a:rPr lang="en-GB" dirty="0"/>
              <a:t>ECSO4004</a:t>
            </a:r>
            <a:br>
              <a:rPr lang="en-GB" dirty="0"/>
            </a:br>
            <a:r>
              <a:rPr lang="en-GB" dirty="0"/>
              <a:t>Student ID: 2308058</a:t>
            </a:r>
            <a:br>
              <a:rPr lang="en-GB" dirty="0"/>
            </a:br>
            <a:r>
              <a:rPr lang="en-GB" dirty="0"/>
              <a:t>Assessment 2</a:t>
            </a:r>
            <a:br>
              <a:rPr lang="en-GB" dirty="0"/>
            </a:br>
            <a:r>
              <a:rPr lang="en-GB" dirty="0"/>
              <a:t>Christine Evans</a:t>
            </a:r>
          </a:p>
        </p:txBody>
      </p:sp>
    </p:spTree>
    <p:extLst>
      <p:ext uri="{BB962C8B-B14F-4D97-AF65-F5344CB8AC3E}">
        <p14:creationId xmlns:p14="http://schemas.microsoft.com/office/powerpoint/2010/main" val="22336266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C1203-511B-1D74-CEDD-75935899268C}"/>
              </a:ext>
            </a:extLst>
          </p:cNvPr>
          <p:cNvSpPr>
            <a:spLocks noGrp="1"/>
          </p:cNvSpPr>
          <p:nvPr>
            <p:ph type="title"/>
          </p:nvPr>
        </p:nvSpPr>
        <p:spPr/>
        <p:txBody>
          <a:bodyPr/>
          <a:lstStyle/>
          <a:p>
            <a:pPr algn="ctr"/>
            <a:r>
              <a:rPr lang="en-GB" dirty="0"/>
              <a:t>Introduction</a:t>
            </a:r>
          </a:p>
        </p:txBody>
      </p:sp>
      <p:sp>
        <p:nvSpPr>
          <p:cNvPr id="3" name="Content Placeholder 2">
            <a:extLst>
              <a:ext uri="{FF2B5EF4-FFF2-40B4-BE49-F238E27FC236}">
                <a16:creationId xmlns:a16="http://schemas.microsoft.com/office/drawing/2014/main" id="{44B54248-BBAB-3352-7339-E9F161244D6D}"/>
              </a:ext>
            </a:extLst>
          </p:cNvPr>
          <p:cNvSpPr>
            <a:spLocks noGrp="1"/>
          </p:cNvSpPr>
          <p:nvPr>
            <p:ph idx="1"/>
          </p:nvPr>
        </p:nvSpPr>
        <p:spPr>
          <a:xfrm>
            <a:off x="1130270" y="1524000"/>
            <a:ext cx="9603275" cy="3942345"/>
          </a:xfrm>
        </p:spPr>
        <p:txBody>
          <a:bodyPr>
            <a:noAutofit/>
          </a:bodyPr>
          <a:lstStyle/>
          <a:p>
            <a:pPr marL="0" indent="0">
              <a:buNone/>
            </a:pPr>
            <a:r>
              <a:rPr lang="en-GB" sz="1200" b="1" dirty="0"/>
              <a:t>Hello, my name is Christine Evans. </a:t>
            </a:r>
          </a:p>
          <a:p>
            <a:pPr marL="0" indent="0">
              <a:buNone/>
            </a:pPr>
            <a:endParaRPr lang="en-GB" sz="1200" b="1" dirty="0"/>
          </a:p>
          <a:p>
            <a:pPr marL="0" indent="0">
              <a:buNone/>
            </a:pPr>
            <a:r>
              <a:rPr lang="en-GB" sz="1200" b="1" dirty="0"/>
              <a:t>This presentation will be  giving an explanation of Intersectionality, including information in regards to the </a:t>
            </a:r>
            <a:r>
              <a:rPr lang="en-GB" sz="1200" b="1" i="1" dirty="0"/>
              <a:t>Equality Act (2010).</a:t>
            </a:r>
            <a:endParaRPr lang="en-GB" sz="1200" b="1" dirty="0"/>
          </a:p>
          <a:p>
            <a:pPr marL="0" indent="0">
              <a:buNone/>
            </a:pPr>
            <a:endParaRPr lang="en-GB" sz="1200" b="1" dirty="0"/>
          </a:p>
          <a:p>
            <a:pPr marL="0" indent="0">
              <a:buNone/>
            </a:pPr>
            <a:r>
              <a:rPr lang="en-GB" sz="1200" b="1" dirty="0"/>
              <a:t>This presentation will study 2 examples of intersectionality, which will be referred to as case study one and case study two, which you will have a handout to refer to.</a:t>
            </a:r>
          </a:p>
          <a:p>
            <a:pPr marL="0" indent="0">
              <a:buNone/>
            </a:pPr>
            <a:r>
              <a:rPr lang="en-GB" sz="1200" b="1" dirty="0"/>
              <a:t>This presentation will look at the intersectionality of race, gender and sexism in case study one.</a:t>
            </a:r>
          </a:p>
          <a:p>
            <a:pPr marL="0" indent="0">
              <a:buNone/>
            </a:pPr>
            <a:r>
              <a:rPr lang="en-GB" sz="1200" b="1" dirty="0"/>
              <a:t>This discrimination will be looked at through the lens of social interaction theory and social media. Augustina, C (</a:t>
            </a:r>
            <a:r>
              <a:rPr lang="en-GB" sz="1200" b="1" dirty="0" err="1"/>
              <a:t>nd</a:t>
            </a:r>
            <a:r>
              <a:rPr lang="en-GB" sz="1200" b="1" dirty="0"/>
              <a:t>) expresses the risks of online bullying and the negative influence this has on influencing and shaping social interactions. </a:t>
            </a:r>
          </a:p>
          <a:p>
            <a:pPr marL="0" indent="0">
              <a:buNone/>
            </a:pPr>
            <a:endParaRPr lang="en-GB" sz="1200" b="1" dirty="0"/>
          </a:p>
          <a:p>
            <a:pPr marL="0" indent="0">
              <a:buNone/>
            </a:pPr>
            <a:r>
              <a:rPr lang="en-GB" sz="1200" b="1" dirty="0"/>
              <a:t>In case study two this presentation will look at the intersectionality of gender and disability within impoverished countries. </a:t>
            </a:r>
          </a:p>
          <a:p>
            <a:pPr marL="0" indent="0">
              <a:buNone/>
            </a:pPr>
            <a:r>
              <a:rPr lang="en-GB" sz="1200" b="1" dirty="0"/>
              <a:t>We will look at this discrimination through the lens of Feminist Theory and disability, as described by Jones, K </a:t>
            </a:r>
            <a:r>
              <a:rPr lang="en-GB" sz="1200" b="1" i="1" dirty="0"/>
              <a:t>et al </a:t>
            </a:r>
            <a:r>
              <a:rPr lang="en-GB" sz="1200" b="1" dirty="0"/>
              <a:t>(2008) as gender being a root of women’s oppression and inequality, and females being controlled through violence.</a:t>
            </a:r>
          </a:p>
        </p:txBody>
      </p:sp>
    </p:spTree>
    <p:extLst>
      <p:ext uri="{BB962C8B-B14F-4D97-AF65-F5344CB8AC3E}">
        <p14:creationId xmlns:p14="http://schemas.microsoft.com/office/powerpoint/2010/main" val="30478974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3752D7-3FE6-B7E6-2EF8-9589A3044139}"/>
              </a:ext>
            </a:extLst>
          </p:cNvPr>
          <p:cNvSpPr>
            <a:spLocks noGrp="1"/>
          </p:cNvSpPr>
          <p:nvPr>
            <p:ph type="ctrTitle"/>
          </p:nvPr>
        </p:nvSpPr>
        <p:spPr>
          <a:xfrm>
            <a:off x="1524000" y="373627"/>
            <a:ext cx="9144000" cy="1386348"/>
          </a:xfrm>
        </p:spPr>
        <p:txBody>
          <a:bodyPr>
            <a:normAutofit fontScale="90000"/>
          </a:bodyPr>
          <a:lstStyle/>
          <a:p>
            <a:r>
              <a:rPr lang="en-GB" dirty="0"/>
              <a:t>What is Intersectionality?</a:t>
            </a:r>
          </a:p>
        </p:txBody>
      </p:sp>
      <p:sp>
        <p:nvSpPr>
          <p:cNvPr id="3" name="Subtitle 2">
            <a:extLst>
              <a:ext uri="{FF2B5EF4-FFF2-40B4-BE49-F238E27FC236}">
                <a16:creationId xmlns:a16="http://schemas.microsoft.com/office/drawing/2014/main" id="{B8591970-08A3-2651-76D8-FBF25C3FE270}"/>
              </a:ext>
            </a:extLst>
          </p:cNvPr>
          <p:cNvSpPr>
            <a:spLocks noGrp="1"/>
          </p:cNvSpPr>
          <p:nvPr>
            <p:ph type="subTitle" idx="1"/>
          </p:nvPr>
        </p:nvSpPr>
        <p:spPr>
          <a:xfrm>
            <a:off x="1524000" y="2399072"/>
            <a:ext cx="9144000" cy="3828946"/>
          </a:xfrm>
        </p:spPr>
        <p:txBody>
          <a:bodyPr>
            <a:normAutofit/>
          </a:bodyPr>
          <a:lstStyle/>
          <a:p>
            <a:r>
              <a:rPr lang="en-GB" dirty="0"/>
              <a:t>New Jersey Coalition against Sexual Assault (2018) define explain:</a:t>
            </a:r>
          </a:p>
          <a:p>
            <a:r>
              <a:rPr lang="en-GB" dirty="0"/>
              <a:t>‘</a:t>
            </a:r>
            <a:r>
              <a:rPr lang="en-GB" i="1" dirty="0"/>
              <a:t>Intersectionality is a way to understand how a person’s various identities – their race, their class, their gender identity, etc. – affect how they move through the world. Intersectionality helps explain why some populations of people may be targeted for violence at higher rates than others or experience multiple forms of violence, and the ways systemic barriers impact people differently depending where they fall on the continuum of power</a:t>
            </a:r>
            <a:r>
              <a:rPr lang="en-GB" dirty="0"/>
              <a:t>.’</a:t>
            </a:r>
          </a:p>
        </p:txBody>
      </p:sp>
    </p:spTree>
    <p:extLst>
      <p:ext uri="{BB962C8B-B14F-4D97-AF65-F5344CB8AC3E}">
        <p14:creationId xmlns:p14="http://schemas.microsoft.com/office/powerpoint/2010/main" val="29132815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50804-78B5-AB2A-CB52-0B0F7A30C85C}"/>
              </a:ext>
            </a:extLst>
          </p:cNvPr>
          <p:cNvSpPr>
            <a:spLocks noGrp="1"/>
          </p:cNvSpPr>
          <p:nvPr>
            <p:ph type="title"/>
          </p:nvPr>
        </p:nvSpPr>
        <p:spPr/>
        <p:txBody>
          <a:bodyPr/>
          <a:lstStyle/>
          <a:p>
            <a:r>
              <a:rPr lang="en-GB" b="1" i="1" u="sng" dirty="0"/>
              <a:t>Case Study One</a:t>
            </a:r>
          </a:p>
        </p:txBody>
      </p:sp>
      <p:sp>
        <p:nvSpPr>
          <p:cNvPr id="3" name="Content Placeholder 2">
            <a:extLst>
              <a:ext uri="{FF2B5EF4-FFF2-40B4-BE49-F238E27FC236}">
                <a16:creationId xmlns:a16="http://schemas.microsoft.com/office/drawing/2014/main" id="{DC80C8FE-4E73-2674-E575-99CF48C3E990}"/>
              </a:ext>
            </a:extLst>
          </p:cNvPr>
          <p:cNvSpPr>
            <a:spLocks noGrp="1"/>
          </p:cNvSpPr>
          <p:nvPr>
            <p:ph idx="1"/>
          </p:nvPr>
        </p:nvSpPr>
        <p:spPr/>
        <p:txBody>
          <a:bodyPr/>
          <a:lstStyle/>
          <a:p>
            <a:pPr marL="0" indent="0">
              <a:buNone/>
            </a:pPr>
            <a:r>
              <a:rPr lang="en-GB" dirty="0"/>
              <a:t>Litchfield, C  </a:t>
            </a:r>
            <a:r>
              <a:rPr lang="en-GB" i="1" dirty="0"/>
              <a:t>et al </a:t>
            </a:r>
            <a:r>
              <a:rPr lang="en-GB" dirty="0"/>
              <a:t>(2018) explores the online abuse received on Social Media in terms of Gender, Race and Identity. </a:t>
            </a:r>
          </a:p>
          <a:p>
            <a:pPr marL="0" indent="0">
              <a:buNone/>
            </a:pPr>
            <a:r>
              <a:rPr lang="en-GB" dirty="0"/>
              <a:t>Litchfield, C </a:t>
            </a:r>
            <a:r>
              <a:rPr lang="en-GB" i="1" dirty="0"/>
              <a:t>et al</a:t>
            </a:r>
            <a:r>
              <a:rPr lang="en-GB" dirty="0"/>
              <a:t> (2018) explains how Serena Williams was the subject of discriminatory comments and abuse across 24 sites on Facebook and Twitter whilst competing at the 2015 Wimbledon Tennis Championships.</a:t>
            </a:r>
          </a:p>
          <a:p>
            <a:pPr marL="0" indent="0">
              <a:buNone/>
            </a:pPr>
            <a:r>
              <a:rPr lang="en-GB" dirty="0"/>
              <a:t>According to Litchfield, C </a:t>
            </a:r>
            <a:r>
              <a:rPr lang="en-GB" i="1" dirty="0"/>
              <a:t>et al</a:t>
            </a:r>
            <a:r>
              <a:rPr lang="en-GB" dirty="0"/>
              <a:t> (2018) due to the colour of Williams’ skin and her physique, her sexuality and femininity often receive criticism. </a:t>
            </a:r>
          </a:p>
        </p:txBody>
      </p:sp>
    </p:spTree>
    <p:extLst>
      <p:ext uri="{BB962C8B-B14F-4D97-AF65-F5344CB8AC3E}">
        <p14:creationId xmlns:p14="http://schemas.microsoft.com/office/powerpoint/2010/main" val="13768107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8BF62-EA37-4542-6CF0-73988BD14C9D}"/>
              </a:ext>
            </a:extLst>
          </p:cNvPr>
          <p:cNvSpPr>
            <a:spLocks noGrp="1"/>
          </p:cNvSpPr>
          <p:nvPr>
            <p:ph type="title"/>
          </p:nvPr>
        </p:nvSpPr>
        <p:spPr/>
        <p:txBody>
          <a:bodyPr/>
          <a:lstStyle/>
          <a:p>
            <a:r>
              <a:rPr lang="en-GB" b="1" i="1" u="sng" dirty="0"/>
              <a:t>Online Abuse </a:t>
            </a:r>
          </a:p>
        </p:txBody>
      </p:sp>
      <p:sp>
        <p:nvSpPr>
          <p:cNvPr id="3" name="Content Placeholder 2">
            <a:extLst>
              <a:ext uri="{FF2B5EF4-FFF2-40B4-BE49-F238E27FC236}">
                <a16:creationId xmlns:a16="http://schemas.microsoft.com/office/drawing/2014/main" id="{129C7142-CE9F-7E3C-9B90-ED363BF0DF6C}"/>
              </a:ext>
            </a:extLst>
          </p:cNvPr>
          <p:cNvSpPr>
            <a:spLocks noGrp="1"/>
          </p:cNvSpPr>
          <p:nvPr>
            <p:ph idx="1"/>
          </p:nvPr>
        </p:nvSpPr>
        <p:spPr/>
        <p:txBody>
          <a:bodyPr>
            <a:normAutofit/>
          </a:bodyPr>
          <a:lstStyle/>
          <a:p>
            <a:pPr marL="0" indent="0">
              <a:buNone/>
            </a:pPr>
            <a:r>
              <a:rPr lang="en-GB" dirty="0" err="1"/>
              <a:t>Vidgen</a:t>
            </a:r>
            <a:r>
              <a:rPr lang="en-GB" dirty="0"/>
              <a:t>, B </a:t>
            </a:r>
            <a:r>
              <a:rPr lang="en-GB" i="1" dirty="0"/>
              <a:t>et al </a:t>
            </a:r>
            <a:r>
              <a:rPr lang="en-GB" dirty="0"/>
              <a:t>(</a:t>
            </a:r>
            <a:r>
              <a:rPr lang="en-GB" dirty="0" err="1"/>
              <a:t>nd</a:t>
            </a:r>
            <a:r>
              <a:rPr lang="en-GB" dirty="0"/>
              <a:t>) explain how findings show that 30-40% have seen abuse taking place online, with figures also showing that 10-20% of people have been a target of abusive online content, these figures are based within the UK. </a:t>
            </a:r>
          </a:p>
          <a:p>
            <a:pPr marL="0" indent="0">
              <a:buNone/>
            </a:pPr>
            <a:r>
              <a:rPr lang="en-GB" dirty="0" err="1"/>
              <a:t>Vidgen</a:t>
            </a:r>
            <a:r>
              <a:rPr lang="en-GB" dirty="0"/>
              <a:t>, B </a:t>
            </a:r>
            <a:r>
              <a:rPr lang="en-GB" i="1" dirty="0"/>
              <a:t>et al </a:t>
            </a:r>
            <a:r>
              <a:rPr lang="en-GB" dirty="0"/>
              <a:t>(</a:t>
            </a:r>
            <a:r>
              <a:rPr lang="en-GB" dirty="0" err="1"/>
              <a:t>nd</a:t>
            </a:r>
            <a:r>
              <a:rPr lang="en-GB" dirty="0"/>
              <a:t>) further express how black people and those of other ethnicities had observed cruel and hateful content and also received obscene and abusive emails more than White and Asian people.</a:t>
            </a:r>
          </a:p>
        </p:txBody>
      </p:sp>
    </p:spTree>
    <p:extLst>
      <p:ext uri="{BB962C8B-B14F-4D97-AF65-F5344CB8AC3E}">
        <p14:creationId xmlns:p14="http://schemas.microsoft.com/office/powerpoint/2010/main" val="37379583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E3D88E-09E0-10D2-33A3-63888A2814D7}"/>
              </a:ext>
            </a:extLst>
          </p:cNvPr>
          <p:cNvSpPr>
            <a:spLocks noGrp="1"/>
          </p:cNvSpPr>
          <p:nvPr>
            <p:ph type="title"/>
          </p:nvPr>
        </p:nvSpPr>
        <p:spPr/>
        <p:txBody>
          <a:bodyPr/>
          <a:lstStyle/>
          <a:p>
            <a:r>
              <a:rPr lang="en-GB" b="1" i="1" u="sng" dirty="0"/>
              <a:t>What is being done about it?</a:t>
            </a:r>
          </a:p>
        </p:txBody>
      </p:sp>
      <p:sp>
        <p:nvSpPr>
          <p:cNvPr id="3" name="Content Placeholder 2">
            <a:extLst>
              <a:ext uri="{FF2B5EF4-FFF2-40B4-BE49-F238E27FC236}">
                <a16:creationId xmlns:a16="http://schemas.microsoft.com/office/drawing/2014/main" id="{64A56FE4-3579-7CF7-CD1F-329F52822ADD}"/>
              </a:ext>
            </a:extLst>
          </p:cNvPr>
          <p:cNvSpPr>
            <a:spLocks noGrp="1"/>
          </p:cNvSpPr>
          <p:nvPr>
            <p:ph idx="1"/>
          </p:nvPr>
        </p:nvSpPr>
        <p:spPr/>
        <p:txBody>
          <a:bodyPr>
            <a:normAutofit fontScale="92500"/>
          </a:bodyPr>
          <a:lstStyle/>
          <a:p>
            <a:r>
              <a:rPr lang="en-GB" dirty="0"/>
              <a:t>Department for Digital, Culture, Media &amp; Sport explain how a code of practice provides guidance that the Government believes social media platforms should be taking in order to prevent discriminatory behaviours on their sites, this code of practice is under section 103 of the </a:t>
            </a:r>
            <a:r>
              <a:rPr lang="en-GB" i="1" dirty="0"/>
              <a:t>Digital Economy Act (2017). </a:t>
            </a:r>
          </a:p>
          <a:p>
            <a:r>
              <a:rPr lang="en-GB" dirty="0"/>
              <a:t>Department for Digital, Culture, Media &amp; Sport express how there is evidence that women and minority racial groups, amongst others are largely at risk of online harmful content and it is expected by the Government that social media providers take in to account under the </a:t>
            </a:r>
            <a:r>
              <a:rPr lang="en-GB" i="1" dirty="0"/>
              <a:t>Equality Act </a:t>
            </a:r>
            <a:r>
              <a:rPr lang="en-GB" dirty="0"/>
              <a:t>(2010). </a:t>
            </a:r>
          </a:p>
        </p:txBody>
      </p:sp>
    </p:spTree>
    <p:extLst>
      <p:ext uri="{BB962C8B-B14F-4D97-AF65-F5344CB8AC3E}">
        <p14:creationId xmlns:p14="http://schemas.microsoft.com/office/powerpoint/2010/main" val="29518981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94A32-3353-8DB1-BB4A-D2B9B5761831}"/>
              </a:ext>
            </a:extLst>
          </p:cNvPr>
          <p:cNvSpPr>
            <a:spLocks noGrp="1"/>
          </p:cNvSpPr>
          <p:nvPr>
            <p:ph type="title"/>
          </p:nvPr>
        </p:nvSpPr>
        <p:spPr/>
        <p:txBody>
          <a:bodyPr/>
          <a:lstStyle/>
          <a:p>
            <a:r>
              <a:rPr lang="en-GB" b="1" i="1" u="sng" dirty="0"/>
              <a:t>Case Study 2</a:t>
            </a:r>
          </a:p>
        </p:txBody>
      </p:sp>
      <p:sp>
        <p:nvSpPr>
          <p:cNvPr id="3" name="Content Placeholder 2">
            <a:extLst>
              <a:ext uri="{FF2B5EF4-FFF2-40B4-BE49-F238E27FC236}">
                <a16:creationId xmlns:a16="http://schemas.microsoft.com/office/drawing/2014/main" id="{FA10A421-9492-D631-632E-937CDC918D2E}"/>
              </a:ext>
            </a:extLst>
          </p:cNvPr>
          <p:cNvSpPr>
            <a:spLocks noGrp="1"/>
          </p:cNvSpPr>
          <p:nvPr>
            <p:ph idx="1"/>
          </p:nvPr>
        </p:nvSpPr>
        <p:spPr/>
        <p:txBody>
          <a:bodyPr>
            <a:normAutofit fontScale="92500" lnSpcReduction="20000"/>
          </a:bodyPr>
          <a:lstStyle/>
          <a:p>
            <a:r>
              <a:rPr lang="en-GB" dirty="0"/>
              <a:t>Humphreys, M. (2016) explains how whilst working in a special education school in Grenada, there was a case of a 16 year old girl attending this school with developmental disabilities, she was taken in to a wooded area and a group of men took it in turns to abuse her sexually, resulting in unplanned pregnancy. </a:t>
            </a:r>
          </a:p>
          <a:p>
            <a:r>
              <a:rPr lang="en-GB" dirty="0"/>
              <a:t>Humphreys, M. (2016) states that due to cultural norms she was unable to attend school once the pregnancy became common </a:t>
            </a:r>
            <a:r>
              <a:rPr lang="en-GB" dirty="0" err="1"/>
              <a:t>knowlegde</a:t>
            </a:r>
            <a:r>
              <a:rPr lang="en-GB" dirty="0"/>
              <a:t> and there was an extreme lack of  support of information in regards to her pregnancy and labour, with the added traumatic experience that the baby would become custody of the State. </a:t>
            </a:r>
          </a:p>
        </p:txBody>
      </p:sp>
    </p:spTree>
    <p:extLst>
      <p:ext uri="{BB962C8B-B14F-4D97-AF65-F5344CB8AC3E}">
        <p14:creationId xmlns:p14="http://schemas.microsoft.com/office/powerpoint/2010/main" val="32356534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C9036-EC5A-69D2-46DE-5D31CEF7E4C0}"/>
              </a:ext>
            </a:extLst>
          </p:cNvPr>
          <p:cNvSpPr>
            <a:spLocks noGrp="1"/>
          </p:cNvSpPr>
          <p:nvPr>
            <p:ph type="title"/>
          </p:nvPr>
        </p:nvSpPr>
        <p:spPr/>
        <p:txBody>
          <a:bodyPr/>
          <a:lstStyle/>
          <a:p>
            <a:r>
              <a:rPr lang="en-GB" b="1" i="1" u="sng" dirty="0"/>
              <a:t>Case Study two</a:t>
            </a:r>
          </a:p>
        </p:txBody>
      </p:sp>
      <p:sp>
        <p:nvSpPr>
          <p:cNvPr id="3" name="Content Placeholder 2">
            <a:extLst>
              <a:ext uri="{FF2B5EF4-FFF2-40B4-BE49-F238E27FC236}">
                <a16:creationId xmlns:a16="http://schemas.microsoft.com/office/drawing/2014/main" id="{E36DCEDE-3C0F-7BFD-8445-61D31D0D3465}"/>
              </a:ext>
            </a:extLst>
          </p:cNvPr>
          <p:cNvSpPr>
            <a:spLocks noGrp="1"/>
          </p:cNvSpPr>
          <p:nvPr>
            <p:ph idx="1"/>
          </p:nvPr>
        </p:nvSpPr>
        <p:spPr/>
        <p:txBody>
          <a:bodyPr>
            <a:normAutofit fontScale="70000" lnSpcReduction="20000"/>
          </a:bodyPr>
          <a:lstStyle/>
          <a:p>
            <a:r>
              <a:rPr lang="en-GB" dirty="0"/>
              <a:t>Humphrey, M. (2016) researches the intersectionality of disabled females living in poverty, explaining how these characteristics contribute to the most isolated people in the world, often being overlooked.</a:t>
            </a:r>
          </a:p>
          <a:p>
            <a:r>
              <a:rPr lang="en-GB" dirty="0"/>
              <a:t>Humphreys, M. (2016) explains how these impoverished women living with a disability are two to four times likely to experience violence as opposed to able-bodied females. </a:t>
            </a:r>
          </a:p>
          <a:p>
            <a:endParaRPr lang="en-GB" dirty="0"/>
          </a:p>
          <a:p>
            <a:r>
              <a:rPr lang="en-GB" dirty="0"/>
              <a:t>Van Der Heijden, I  (</a:t>
            </a:r>
            <a:r>
              <a:rPr lang="en-GB" dirty="0" err="1"/>
              <a:t>nd</a:t>
            </a:r>
            <a:r>
              <a:rPr lang="en-GB" dirty="0"/>
              <a:t>) state how this can also be a non visual disability, as those with mental health conditions are also nearly four times as likely of experiencing violence, with research showing the most common perpetrators of violence are their spouses or male partners. </a:t>
            </a:r>
          </a:p>
          <a:p>
            <a:r>
              <a:rPr lang="en-GB" dirty="0"/>
              <a:t>Agreed by Van Der </a:t>
            </a:r>
            <a:r>
              <a:rPr lang="en-GB" dirty="0" err="1"/>
              <a:t>Hiejden</a:t>
            </a:r>
            <a:r>
              <a:rPr lang="en-GB" dirty="0"/>
              <a:t>, I (</a:t>
            </a:r>
            <a:r>
              <a:rPr lang="en-GB" dirty="0" err="1"/>
              <a:t>nd</a:t>
            </a:r>
            <a:r>
              <a:rPr lang="en-GB" dirty="0"/>
              <a:t>) is that economical factors also contribute to the risk factors, as disabled females may feel trapped in abusive relationships, due to both physical and financial dependence on their partners. </a:t>
            </a:r>
          </a:p>
          <a:p>
            <a:endParaRPr lang="en-GB" dirty="0"/>
          </a:p>
        </p:txBody>
      </p:sp>
    </p:spTree>
    <p:extLst>
      <p:ext uri="{BB962C8B-B14F-4D97-AF65-F5344CB8AC3E}">
        <p14:creationId xmlns:p14="http://schemas.microsoft.com/office/powerpoint/2010/main" val="2172553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E792A-92DD-855F-A187-6631CC5E262B}"/>
              </a:ext>
            </a:extLst>
          </p:cNvPr>
          <p:cNvSpPr>
            <a:spLocks noGrp="1"/>
          </p:cNvSpPr>
          <p:nvPr>
            <p:ph type="title"/>
          </p:nvPr>
        </p:nvSpPr>
        <p:spPr/>
        <p:txBody>
          <a:bodyPr/>
          <a:lstStyle/>
          <a:p>
            <a:r>
              <a:rPr lang="en-GB" b="1" i="1" u="sng" dirty="0"/>
              <a:t>What is being done about it?</a:t>
            </a:r>
          </a:p>
        </p:txBody>
      </p:sp>
      <p:sp>
        <p:nvSpPr>
          <p:cNvPr id="3" name="Content Placeholder 2">
            <a:extLst>
              <a:ext uri="{FF2B5EF4-FFF2-40B4-BE49-F238E27FC236}">
                <a16:creationId xmlns:a16="http://schemas.microsoft.com/office/drawing/2014/main" id="{FB817DC0-E29F-D79A-276E-2D919BDDB136}"/>
              </a:ext>
            </a:extLst>
          </p:cNvPr>
          <p:cNvSpPr>
            <a:spLocks noGrp="1"/>
          </p:cNvSpPr>
          <p:nvPr>
            <p:ph idx="1"/>
          </p:nvPr>
        </p:nvSpPr>
        <p:spPr/>
        <p:txBody>
          <a:bodyPr>
            <a:normAutofit fontScale="70000" lnSpcReduction="20000"/>
          </a:bodyPr>
          <a:lstStyle/>
          <a:p>
            <a:pPr marL="0" indent="0">
              <a:buNone/>
            </a:pPr>
            <a:r>
              <a:rPr lang="en-GB" dirty="0"/>
              <a:t>Unfortunately Van Der Heijden, I (</a:t>
            </a:r>
            <a:r>
              <a:rPr lang="en-GB" dirty="0" err="1"/>
              <a:t>nd</a:t>
            </a:r>
            <a:r>
              <a:rPr lang="en-GB" dirty="0"/>
              <a:t>) explain how these females may not be aware that they are a victim of abuse, this could be due to a </a:t>
            </a:r>
            <a:r>
              <a:rPr lang="en-GB" dirty="0" err="1"/>
              <a:t>cognititve</a:t>
            </a:r>
            <a:r>
              <a:rPr lang="en-GB" dirty="0"/>
              <a:t> inability to understand this is happening to them or fear of loosing their family. </a:t>
            </a:r>
          </a:p>
          <a:p>
            <a:pPr marL="0" indent="0">
              <a:buNone/>
            </a:pPr>
            <a:r>
              <a:rPr lang="en-GB" dirty="0"/>
              <a:t>Van Der Heijden, I (</a:t>
            </a:r>
            <a:r>
              <a:rPr lang="en-GB" dirty="0" err="1"/>
              <a:t>nd</a:t>
            </a:r>
            <a:r>
              <a:rPr lang="en-GB" dirty="0"/>
              <a:t>) argue how they could be unaware of the rights and laws to protect them, if any.</a:t>
            </a:r>
          </a:p>
          <a:p>
            <a:pPr marL="0" indent="0">
              <a:buNone/>
            </a:pPr>
            <a:r>
              <a:rPr lang="en-GB" dirty="0"/>
              <a:t>United Nations Women (</a:t>
            </a:r>
            <a:r>
              <a:rPr lang="en-GB" dirty="0" err="1"/>
              <a:t>nd</a:t>
            </a:r>
            <a:r>
              <a:rPr lang="en-GB" dirty="0"/>
              <a:t>) state how a minimum of 155 countries have passed laws on domestic abuse, but unfortunately there still remains challenges in enforcing these laws, with little prevention and punishment when discovered. </a:t>
            </a:r>
          </a:p>
          <a:p>
            <a:pPr marL="0" indent="0">
              <a:buNone/>
            </a:pPr>
            <a:r>
              <a:rPr lang="en-GB" dirty="0"/>
              <a:t>Gov. </a:t>
            </a:r>
            <a:r>
              <a:rPr lang="en-GB" dirty="0" err="1"/>
              <a:t>Uk</a:t>
            </a:r>
            <a:r>
              <a:rPr lang="en-GB" dirty="0"/>
              <a:t> (2015) express how within Great Britain the </a:t>
            </a:r>
            <a:r>
              <a:rPr lang="en-GB" i="1" dirty="0"/>
              <a:t>Equity Act (2010) </a:t>
            </a:r>
            <a:r>
              <a:rPr lang="en-GB" dirty="0"/>
              <a:t>legally protects people from unlawful treatment from others within the workplace and wider society, including those who are female and disabled, as these are included within the protected characteristics under the act. </a:t>
            </a:r>
          </a:p>
        </p:txBody>
      </p:sp>
    </p:spTree>
    <p:extLst>
      <p:ext uri="{BB962C8B-B14F-4D97-AF65-F5344CB8AC3E}">
        <p14:creationId xmlns:p14="http://schemas.microsoft.com/office/powerpoint/2010/main" val="24360446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FE33C-A175-76A6-B90E-2211F8C011BC}"/>
              </a:ext>
            </a:extLst>
          </p:cNvPr>
          <p:cNvSpPr>
            <a:spLocks noGrp="1"/>
          </p:cNvSpPr>
          <p:nvPr>
            <p:ph type="title"/>
          </p:nvPr>
        </p:nvSpPr>
        <p:spPr/>
        <p:txBody>
          <a:bodyPr/>
          <a:lstStyle/>
          <a:p>
            <a:r>
              <a:rPr lang="en-GB" b="1" i="1" u="sng" dirty="0"/>
              <a:t>Conclusion</a:t>
            </a:r>
          </a:p>
        </p:txBody>
      </p:sp>
      <p:sp>
        <p:nvSpPr>
          <p:cNvPr id="3" name="Content Placeholder 2">
            <a:extLst>
              <a:ext uri="{FF2B5EF4-FFF2-40B4-BE49-F238E27FC236}">
                <a16:creationId xmlns:a16="http://schemas.microsoft.com/office/drawing/2014/main" id="{55759BF0-082E-3CBC-1EB3-3753DB5E3862}"/>
              </a:ext>
            </a:extLst>
          </p:cNvPr>
          <p:cNvSpPr>
            <a:spLocks noGrp="1"/>
          </p:cNvSpPr>
          <p:nvPr>
            <p:ph idx="1"/>
          </p:nvPr>
        </p:nvSpPr>
        <p:spPr/>
        <p:txBody>
          <a:bodyPr/>
          <a:lstStyle/>
          <a:p>
            <a:pPr marL="0" indent="0">
              <a:buNone/>
            </a:pPr>
            <a:r>
              <a:rPr lang="en-GB" dirty="0"/>
              <a:t>To conclude this presentation has explained intersectionality. </a:t>
            </a:r>
          </a:p>
          <a:p>
            <a:pPr marL="0" indent="0">
              <a:buNone/>
            </a:pPr>
            <a:r>
              <a:rPr lang="en-GB" dirty="0"/>
              <a:t>This presentation has looked at the </a:t>
            </a:r>
            <a:r>
              <a:rPr lang="en-GB" i="1" dirty="0"/>
              <a:t>Equality Act (2010) </a:t>
            </a:r>
            <a:r>
              <a:rPr lang="en-GB" dirty="0"/>
              <a:t>and the characteristics protected by the act and with two real life examples it has demonstrated the intersectionality of these and the ways society is attempting to deal with these forms of discrimination and abuse.</a:t>
            </a:r>
          </a:p>
          <a:p>
            <a:pPr marL="0" indent="0">
              <a:buNone/>
            </a:pPr>
            <a:r>
              <a:rPr lang="en-GB" dirty="0"/>
              <a:t>The characteristics shown in this presentation have been race, gender and disability. </a:t>
            </a:r>
          </a:p>
        </p:txBody>
      </p:sp>
    </p:spTree>
    <p:extLst>
      <p:ext uri="{BB962C8B-B14F-4D97-AF65-F5344CB8AC3E}">
        <p14:creationId xmlns:p14="http://schemas.microsoft.com/office/powerpoint/2010/main" val="32399946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050D30-B941-E64F-F68E-BA307E1269A6}"/>
              </a:ext>
            </a:extLst>
          </p:cNvPr>
          <p:cNvSpPr>
            <a:spLocks noGrp="1"/>
          </p:cNvSpPr>
          <p:nvPr>
            <p:ph type="title"/>
          </p:nvPr>
        </p:nvSpPr>
        <p:spPr>
          <a:xfrm>
            <a:off x="1130270" y="953325"/>
            <a:ext cx="9603275" cy="601156"/>
          </a:xfrm>
        </p:spPr>
        <p:txBody>
          <a:bodyPr/>
          <a:lstStyle/>
          <a:p>
            <a:pPr algn="ctr"/>
            <a:r>
              <a:rPr lang="en-GB" b="1" i="1" u="sng" dirty="0"/>
              <a:t>References</a:t>
            </a:r>
          </a:p>
        </p:txBody>
      </p:sp>
      <p:sp>
        <p:nvSpPr>
          <p:cNvPr id="3" name="Content Placeholder 2">
            <a:extLst>
              <a:ext uri="{FF2B5EF4-FFF2-40B4-BE49-F238E27FC236}">
                <a16:creationId xmlns:a16="http://schemas.microsoft.com/office/drawing/2014/main" id="{618106B2-98A3-F732-469D-659F739BB11A}"/>
              </a:ext>
            </a:extLst>
          </p:cNvPr>
          <p:cNvSpPr>
            <a:spLocks noGrp="1"/>
          </p:cNvSpPr>
          <p:nvPr>
            <p:ph idx="1"/>
          </p:nvPr>
        </p:nvSpPr>
        <p:spPr>
          <a:xfrm>
            <a:off x="1130270" y="1554480"/>
            <a:ext cx="9931460" cy="4460239"/>
          </a:xfrm>
        </p:spPr>
        <p:txBody>
          <a:bodyPr>
            <a:normAutofit fontScale="32500" lnSpcReduction="20000"/>
          </a:bodyPr>
          <a:lstStyle/>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Augustina, C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nd</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The Impact of Social Media On Social Interaction: The Sociological Perspective Of Communication.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file:///C:/Users/chris/Downloads/3.%20UAS%20SOSIOLOGI%20A_Cindy%20Laurent%20Agustina_30422128_KPI.id.en.edited.pdf</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15 May 2024). </a:t>
            </a:r>
          </a:p>
          <a:p>
            <a:pPr marL="0" lvl="0" indent="0">
              <a:lnSpc>
                <a:spcPct val="107000"/>
              </a:lnSpc>
              <a:spcAft>
                <a:spcPts val="800"/>
              </a:spcAft>
              <a:buNone/>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Department for Digital, Culture, Media &amp; Sport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nd</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Code of Practice for Providers of Online Social Media Platforms.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https://assets.publishing.service.gov.uk/media/605e579bd3bf7f718bb7e737/Code_of_Practice_for_providers_of_online_social_media_platforms.d_V2.pdf</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15 May 2024). </a:t>
            </a:r>
          </a:p>
          <a:p>
            <a:pPr marL="0" lvl="0" indent="0">
              <a:lnSpc>
                <a:spcPct val="107000"/>
              </a:lnSpc>
              <a:spcAft>
                <a:spcPts val="800"/>
              </a:spcAft>
              <a:buNone/>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Desmond-Harris, J. (2016).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Serena Williams is constantly the target of disgusting racist and sexist attacks.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https://www.vox.com/2015/3/11/8189679/serena-williams-indian-wells-racism</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15 May 2014). </a:t>
            </a:r>
          </a:p>
          <a:p>
            <a:pPr marL="0" lvl="0" indent="0">
              <a:lnSpc>
                <a:spcPct val="107000"/>
              </a:lnSpc>
              <a:spcAft>
                <a:spcPts val="800"/>
              </a:spcAft>
              <a:buNone/>
              <a:tabLst>
                <a:tab pos="457200" algn="l"/>
              </a:tabLst>
            </a:pP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Equality Act 2010, c.15.</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https://www.legislation.gov.uk/ukpga/2010/15/section/14</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15 May 2024). </a:t>
            </a:r>
          </a:p>
          <a:p>
            <a:pPr marL="0" lvl="0" indent="0">
              <a:lnSpc>
                <a:spcPct val="107000"/>
              </a:lnSpc>
              <a:spcAft>
                <a:spcPts val="800"/>
              </a:spcAft>
              <a:buNone/>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European Network Against Racism (2011).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The legal implication of multiple discrimination.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https://www.enar-eu.org/wp-content/uploads/fs44_-_the_legal_implications_of_multiple_discrimination_final_en.pdf</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15 May 2024).</a:t>
            </a:r>
          </a:p>
          <a:p>
            <a:pPr marL="0" lvl="0" indent="0">
              <a:lnSpc>
                <a:spcPct val="107000"/>
              </a:lnSpc>
              <a:spcAft>
                <a:spcPts val="800"/>
              </a:spcAft>
              <a:buNone/>
              <a:tabLst>
                <a:tab pos="457200" algn="l"/>
              </a:tabLst>
            </a:pP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Gov.Uk</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(2015). </a:t>
            </a:r>
            <a:r>
              <a:rPr lang="en-GB" sz="1800" i="1" kern="100" dirty="0" err="1">
                <a:effectLst/>
                <a:latin typeface="Calibri" panose="020F0502020204030204" pitchFamily="34" charset="0"/>
                <a:ea typeface="Calibri" panose="020F0502020204030204" pitchFamily="34" charset="0"/>
                <a:cs typeface="Times New Roman" panose="02020603050405020304" pitchFamily="18" charset="0"/>
              </a:rPr>
              <a:t>Equlaity</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 Act 2010: guidance.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https://www.gov.uk/guidance/equality-act-2010-guidance</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15 May 2024).</a:t>
            </a:r>
          </a:p>
          <a:p>
            <a:pPr marL="0" lvl="0" indent="0">
              <a:lnSpc>
                <a:spcPct val="107000"/>
              </a:lnSpc>
              <a:spcAft>
                <a:spcPts val="800"/>
              </a:spcAft>
              <a:buNone/>
              <a:tabLst>
                <a:tab pos="457200" algn="l"/>
              </a:tabLst>
            </a:pP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Gov.Uk</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nd</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Equality Act 2010: guidance.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https://www.gov.uk/guidance/equality-act-2010-guidance</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21 May 2024).</a:t>
            </a:r>
          </a:p>
          <a:p>
            <a:pPr marL="0" lvl="0" indent="0">
              <a:lnSpc>
                <a:spcPct val="107000"/>
              </a:lnSpc>
              <a:spcAft>
                <a:spcPts val="800"/>
              </a:spcAft>
              <a:buNone/>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Humphrey, M. (2016).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The Intersectionality Of Poverty, Disability, and Gender As A Framework to Understand Violence Against Women with Disabilities: A Case study of South Africa.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https://commons.clarku.edu/cgi/viewcontent.cgi?article=1075&amp;context=idce_masters_papers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21 May 2024). </a:t>
            </a:r>
          </a:p>
          <a:p>
            <a:pPr marL="0" lvl="0" indent="0">
              <a:lnSpc>
                <a:spcPct val="107000"/>
              </a:lnSpc>
              <a:spcAft>
                <a:spcPts val="800"/>
              </a:spcAft>
              <a:buNone/>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Jones, K et al (2008).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Feminist Theory.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9"/>
              </a:rPr>
              <a:t>https://www.researchgate.net/publication/259694665_Feminist_Theory#:~:text=Feminist%20theories%20are%20varied%20and,legal%2C%20social%2C%20political%20and%20economic</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21 May 2024). </a:t>
            </a:r>
          </a:p>
          <a:p>
            <a:pPr marL="0" lvl="0" indent="0">
              <a:lnSpc>
                <a:spcPct val="107000"/>
              </a:lnSpc>
              <a:spcAft>
                <a:spcPts val="800"/>
              </a:spcAft>
              <a:buNone/>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Litchfield, C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et al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(2018). ‘Social Media and the Politics of Gender, Race and Identity: The case of Serena Williams’.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European Journal for Sport  and Society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(15,2 March 2018). P 1-17. DOI: </a:t>
            </a:r>
            <a:r>
              <a:rPr lang="en-GB" sz="1800" u="sng" kern="100" dirty="0">
                <a:solidFill>
                  <a:srgbClr val="0563C1"/>
                </a:solidFill>
                <a:effectLst/>
                <a:highlight>
                  <a:srgbClr val="FFFFFF"/>
                </a:highlight>
                <a:latin typeface="Calibri" panose="020F0502020204030204" pitchFamily="34" charset="0"/>
                <a:ea typeface="Calibri" panose="020F0502020204030204" pitchFamily="34" charset="0"/>
                <a:cs typeface="Times New Roman" panose="02020603050405020304" pitchFamily="18" charset="0"/>
                <a:hlinkClick r:id="rId10"/>
              </a:rPr>
              <a:t>10.1080/16138171.2018.1452870</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15 May 2024). </a:t>
            </a:r>
          </a:p>
          <a:p>
            <a:pPr marL="0" lvl="0" indent="0">
              <a:lnSpc>
                <a:spcPct val="107000"/>
              </a:lnSpc>
              <a:spcAft>
                <a:spcPts val="800"/>
              </a:spcAft>
              <a:buNone/>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New Jersey Coalition Against Sexual Assault (2018).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What is intersectionality.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1"/>
              </a:rPr>
              <a:t>https://njcasa.org/wp-content/uploads/2019/11/What-is-Intersectionality.pdf</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13 May 2024). </a:t>
            </a:r>
          </a:p>
          <a:p>
            <a:pPr marL="0" lvl="0" indent="0">
              <a:lnSpc>
                <a:spcPct val="107000"/>
              </a:lnSpc>
              <a:spcAft>
                <a:spcPts val="800"/>
              </a:spcAft>
              <a:buNone/>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Petitions UK Government and Parliament (2021).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To Amend the Equality Act 2010 to include social media abuse.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2"/>
              </a:rPr>
              <a:t>https://petition.parliament.uk/petitions/591999#:~:text=that%20no%20person%20or%20organisation,%2C%20Twitter%2C%20LinkedIn%20and%20Snapchat</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15 May 2024). </a:t>
            </a:r>
          </a:p>
          <a:p>
            <a:pPr marL="0" lvl="0" indent="0">
              <a:lnSpc>
                <a:spcPct val="107000"/>
              </a:lnSpc>
              <a:spcAft>
                <a:spcPts val="800"/>
              </a:spcAft>
              <a:buNone/>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Scottish Government (2022).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Using intersectionality to understand structural inequality in Scotland: evidence synthesis.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3"/>
              </a:rPr>
              <a:t>https://www.gov.scot/publications/using-intersectionality-understand-structural-inequality-scotland-evidence-synthesis/pages/3/</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13 May 2024). </a:t>
            </a:r>
          </a:p>
          <a:p>
            <a:pPr marL="0" lvl="0" indent="0">
              <a:lnSpc>
                <a:spcPct val="107000"/>
              </a:lnSpc>
              <a:spcAft>
                <a:spcPts val="800"/>
              </a:spcAft>
              <a:buNone/>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Van Der Heijden, I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nd</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What works to prevent violence against women with disabilities.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4"/>
              </a:rPr>
              <a:t>https://assets.publishing.service.gov.uk/media/57a089ade5274a27b20001e9/What_Works_Inception_Report_June_2014_AnnexW_Interventions_for_abuse_against_WWD.pdf</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21 May 2024). </a:t>
            </a:r>
          </a:p>
          <a:p>
            <a:endParaRPr lang="en-GB" dirty="0"/>
          </a:p>
        </p:txBody>
      </p:sp>
    </p:spTree>
    <p:extLst>
      <p:ext uri="{BB962C8B-B14F-4D97-AF65-F5344CB8AC3E}">
        <p14:creationId xmlns:p14="http://schemas.microsoft.com/office/powerpoint/2010/main" val="2900196860"/>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CDCE0"/>
      </a:lt2>
      <a:accent1>
        <a:srgbClr val="415588"/>
      </a:accent1>
      <a:accent2>
        <a:srgbClr val="4294B6"/>
      </a:accent2>
      <a:accent3>
        <a:srgbClr val="087D7C"/>
      </a:accent3>
      <a:accent4>
        <a:srgbClr val="2CB663"/>
      </a:accent4>
      <a:accent5>
        <a:srgbClr val="DF8822"/>
      </a:accent5>
      <a:accent6>
        <a:srgbClr val="BC410A"/>
      </a:accent6>
      <a:hlink>
        <a:srgbClr val="5977C4"/>
      </a:hlink>
      <a:folHlink>
        <a:srgbClr val="A1A9BF"/>
      </a:folHlink>
    </a:clrScheme>
    <a:fontScheme name="Gallery">
      <a:majorFont>
        <a:latin typeface="Century Gothic" panose="020B0502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lumMod val="108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E050AC27-895F-4B90-991D-A6818FC89AB6}"/>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DA2B97165742847ABC519A905693DF8" ma:contentTypeVersion="9" ma:contentTypeDescription="Create a new document." ma:contentTypeScope="" ma:versionID="6407719f2e27fd1dee4398d8e087bde6">
  <xsd:schema xmlns:xsd="http://www.w3.org/2001/XMLSchema" xmlns:xs="http://www.w3.org/2001/XMLSchema" xmlns:p="http://schemas.microsoft.com/office/2006/metadata/properties" xmlns:ns3="0ebdf10f-b5a3-45b6-acdb-7dc1eb398785" xmlns:ns4="550816ce-8156-4f45-b1c4-24236a73d01f" targetNamespace="http://schemas.microsoft.com/office/2006/metadata/properties" ma:root="true" ma:fieldsID="964b136f4583ad0bf20e58367ecf2068" ns3:_="" ns4:_="">
    <xsd:import namespace="0ebdf10f-b5a3-45b6-acdb-7dc1eb398785"/>
    <xsd:import namespace="550816ce-8156-4f45-b1c4-24236a73d01f"/>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bdf10f-b5a3-45b6-acdb-7dc1eb39878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50816ce-8156-4f45-b1c4-24236a73d01f"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ebdf10f-b5a3-45b6-acdb-7dc1eb398785" xsi:nil="true"/>
  </documentManagement>
</p:properties>
</file>

<file path=customXml/itemProps1.xml><?xml version="1.0" encoding="utf-8"?>
<ds:datastoreItem xmlns:ds="http://schemas.openxmlformats.org/officeDocument/2006/customXml" ds:itemID="{5384CFFB-403B-4DE6-9528-BA7F3BD9937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bdf10f-b5a3-45b6-acdb-7dc1eb398785"/>
    <ds:schemaRef ds:uri="550816ce-8156-4f45-b1c4-24236a73d01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F88AD7A-C1D1-4236-A04D-4AFA8D8DB08F}">
  <ds:schemaRefs>
    <ds:schemaRef ds:uri="http://schemas.microsoft.com/sharepoint/v3/contenttype/forms"/>
  </ds:schemaRefs>
</ds:datastoreItem>
</file>

<file path=customXml/itemProps3.xml><?xml version="1.0" encoding="utf-8"?>
<ds:datastoreItem xmlns:ds="http://schemas.openxmlformats.org/officeDocument/2006/customXml" ds:itemID="{EC952E54-7F38-4A9C-95D9-6D0DE9C92FD6}">
  <ds:schemaRefs>
    <ds:schemaRef ds:uri="http://purl.org/dc/elements/1.1/"/>
    <ds:schemaRef ds:uri="http://schemas.microsoft.com/office/2006/documentManagement/types"/>
    <ds:schemaRef ds:uri="http://purl.org/dc/dcmitype/"/>
    <ds:schemaRef ds:uri="http://schemas.openxmlformats.org/package/2006/metadata/core-properties"/>
    <ds:schemaRef ds:uri="http://purl.org/dc/terms/"/>
    <ds:schemaRef ds:uri="0ebdf10f-b5a3-45b6-acdb-7dc1eb398785"/>
    <ds:schemaRef ds:uri="http://www.w3.org/XML/1998/namespace"/>
    <ds:schemaRef ds:uri="http://schemas.microsoft.com/office/infopath/2007/PartnerControls"/>
    <ds:schemaRef ds:uri="550816ce-8156-4f45-b1c4-24236a73d01f"/>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Gallery</Template>
  <TotalTime>3583</TotalTime>
  <Words>1862</Words>
  <Application>Microsoft Office PowerPoint</Application>
  <PresentationFormat>Widescreen</PresentationFormat>
  <Paragraphs>58</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Century Gothic</vt:lpstr>
      <vt:lpstr>Gallery</vt:lpstr>
      <vt:lpstr>ECSO4004 Student ID: 2308058 Assessment 2 Christine Evans</vt:lpstr>
      <vt:lpstr>Introduction</vt:lpstr>
      <vt:lpstr>What is Intersectionality?</vt:lpstr>
      <vt:lpstr>Case Study One</vt:lpstr>
      <vt:lpstr>Online Abuse </vt:lpstr>
      <vt:lpstr>What is being done about it?</vt:lpstr>
      <vt:lpstr>Case Study 2</vt:lpstr>
      <vt:lpstr>Case Study two</vt:lpstr>
      <vt:lpstr>What is being done about it?</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Intersectionality?</dc:title>
  <dc:creator>Christine Evans (2308058)</dc:creator>
  <cp:lastModifiedBy>Christine Evans (2308058)</cp:lastModifiedBy>
  <cp:revision>1</cp:revision>
  <dcterms:created xsi:type="dcterms:W3CDTF">2024-05-13T20:44:58Z</dcterms:created>
  <dcterms:modified xsi:type="dcterms:W3CDTF">2024-05-22T08:11:34Z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0x0101009DA2B97165742847ABC519A905693DF8</vt:lpwstr>
  </property>
</Properties>
</file>