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99"/>
  </p:notesMasterIdLst>
  <p:sldIdLst>
    <p:sldId id="256" r:id="rId2"/>
    <p:sldId id="257" r:id="rId3"/>
    <p:sldId id="261" r:id="rId4"/>
    <p:sldId id="262" r:id="rId5"/>
    <p:sldId id="260" r:id="rId6"/>
    <p:sldId id="263" r:id="rId7"/>
    <p:sldId id="264" r:id="rId8"/>
    <p:sldId id="265" r:id="rId9"/>
    <p:sldId id="266" r:id="rId10"/>
    <p:sldId id="267" r:id="rId11"/>
    <p:sldId id="268" r:id="rId12"/>
    <p:sldId id="269" r:id="rId13"/>
    <p:sldId id="270" r:id="rId14"/>
    <p:sldId id="271" r:id="rId15"/>
    <p:sldId id="272" r:id="rId16"/>
    <p:sldId id="273" r:id="rId17"/>
    <p:sldId id="358" r:id="rId18"/>
    <p:sldId id="274" r:id="rId19"/>
    <p:sldId id="275" r:id="rId20"/>
    <p:sldId id="276" r:id="rId21"/>
    <p:sldId id="355" r:id="rId22"/>
    <p:sldId id="279" r:id="rId23"/>
    <p:sldId id="280" r:id="rId24"/>
    <p:sldId id="281" r:id="rId25"/>
    <p:sldId id="282" r:id="rId26"/>
    <p:sldId id="283" r:id="rId27"/>
    <p:sldId id="284" r:id="rId28"/>
    <p:sldId id="285" r:id="rId29"/>
    <p:sldId id="286" r:id="rId30"/>
    <p:sldId id="287" r:id="rId31"/>
    <p:sldId id="288" r:id="rId32"/>
    <p:sldId id="289" r:id="rId33"/>
    <p:sldId id="290" r:id="rId34"/>
    <p:sldId id="291" r:id="rId35"/>
    <p:sldId id="292" r:id="rId36"/>
    <p:sldId id="356" r:id="rId37"/>
    <p:sldId id="294" r:id="rId38"/>
    <p:sldId id="295" r:id="rId39"/>
    <p:sldId id="296" r:id="rId40"/>
    <p:sldId id="297" r:id="rId41"/>
    <p:sldId id="298" r:id="rId42"/>
    <p:sldId id="299" r:id="rId43"/>
    <p:sldId id="300" r:id="rId44"/>
    <p:sldId id="301" r:id="rId45"/>
    <p:sldId id="302" r:id="rId46"/>
    <p:sldId id="303" r:id="rId47"/>
    <p:sldId id="304" r:id="rId48"/>
    <p:sldId id="305" r:id="rId49"/>
    <p:sldId id="306" r:id="rId50"/>
    <p:sldId id="307" r:id="rId51"/>
    <p:sldId id="308" r:id="rId52"/>
    <p:sldId id="309" r:id="rId53"/>
    <p:sldId id="310" r:id="rId54"/>
    <p:sldId id="311" r:id="rId55"/>
    <p:sldId id="312" r:id="rId56"/>
    <p:sldId id="313" r:id="rId57"/>
    <p:sldId id="314" r:id="rId58"/>
    <p:sldId id="315" r:id="rId59"/>
    <p:sldId id="316" r:id="rId60"/>
    <p:sldId id="317" r:id="rId61"/>
    <p:sldId id="318" r:id="rId62"/>
    <p:sldId id="319" r:id="rId63"/>
    <p:sldId id="320" r:id="rId64"/>
    <p:sldId id="321" r:id="rId65"/>
    <p:sldId id="322" r:id="rId66"/>
    <p:sldId id="323" r:id="rId67"/>
    <p:sldId id="324" r:id="rId68"/>
    <p:sldId id="325" r:id="rId69"/>
    <p:sldId id="326" r:id="rId70"/>
    <p:sldId id="327" r:id="rId71"/>
    <p:sldId id="328" r:id="rId72"/>
    <p:sldId id="357" r:id="rId73"/>
    <p:sldId id="330" r:id="rId74"/>
    <p:sldId id="331" r:id="rId75"/>
    <p:sldId id="332" r:id="rId76"/>
    <p:sldId id="333" r:id="rId77"/>
    <p:sldId id="334" r:id="rId78"/>
    <p:sldId id="335" r:id="rId79"/>
    <p:sldId id="336" r:id="rId80"/>
    <p:sldId id="337" r:id="rId81"/>
    <p:sldId id="338" r:id="rId82"/>
    <p:sldId id="339" r:id="rId83"/>
    <p:sldId id="340" r:id="rId84"/>
    <p:sldId id="341" r:id="rId85"/>
    <p:sldId id="342" r:id="rId86"/>
    <p:sldId id="343" r:id="rId87"/>
    <p:sldId id="344" r:id="rId88"/>
    <p:sldId id="345" r:id="rId89"/>
    <p:sldId id="346" r:id="rId90"/>
    <p:sldId id="347" r:id="rId91"/>
    <p:sldId id="348" r:id="rId92"/>
    <p:sldId id="349" r:id="rId93"/>
    <p:sldId id="350" r:id="rId94"/>
    <p:sldId id="351" r:id="rId95"/>
    <p:sldId id="352" r:id="rId96"/>
    <p:sldId id="353" r:id="rId97"/>
    <p:sldId id="354" r:id="rId9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99" autoAdjust="0"/>
    <p:restoredTop sz="71095" autoAdjust="0"/>
  </p:normalViewPr>
  <p:slideViewPr>
    <p:cSldViewPr snapToGrid="0" snapToObjects="1">
      <p:cViewPr>
        <p:scale>
          <a:sx n="73" d="100"/>
          <a:sy n="73" d="100"/>
        </p:scale>
        <p:origin x="1659" y="57"/>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102"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notesMaster" Target="notesMasters/notesMaster1.xml"/><Relationship Id="rId10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20E22BC-02AC-F54D-B916-D41ABB6F8744}" type="datetimeFigureOut">
              <a:rPr lang="en-US" smtClean="0"/>
              <a:pPr/>
              <a:t>11/25/2018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C62A1D-4582-E74C-92F5-73A3ECD25D2F}" type="slidenum">
              <a:rPr lang="en-US" smtClean="0"/>
              <a:pPr/>
              <a:t>‹#›</a:t>
            </a:fld>
            <a:endParaRPr lang="en-US"/>
          </a:p>
        </p:txBody>
      </p:sp>
    </p:spTree>
    <p:extLst>
      <p:ext uri="{BB962C8B-B14F-4D97-AF65-F5344CB8AC3E}">
        <p14:creationId xmlns:p14="http://schemas.microsoft.com/office/powerpoint/2010/main" val="161208916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1"/>
          <p:cNvSpPr>
            <a:spLocks noGrp="1" noChangeArrowheads="1"/>
          </p:cNvSpPr>
          <p:nvPr>
            <p:ph type="sldNum" sz="quarter" idx="5"/>
          </p:nvPr>
        </p:nvSpPr>
        <p:spPr>
          <a:noFill/>
        </p:spPr>
        <p:txBody>
          <a:bodyPr/>
          <a:lstStyle/>
          <a:p>
            <a:fld id="{13B72244-6AB2-4E00-BFE3-D584A305B2C8}" type="slidenum">
              <a:rPr lang="en-US" smtClean="0"/>
              <a:pPr/>
              <a:t>2</a:t>
            </a:fld>
            <a:endParaRPr lang="en-US" dirty="0"/>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p:spPr>
        <p:txBody>
          <a:bodyPr/>
          <a:lstStyle/>
          <a:p>
            <a:pPr>
              <a:buFontTx/>
              <a:buNone/>
            </a:pPr>
            <a:r>
              <a:rPr lang="en-US" b="1" dirty="0"/>
              <a:t>Chapter 1 Objectives</a:t>
            </a:r>
          </a:p>
        </p:txBody>
      </p:sp>
    </p:spTree>
    <p:extLst>
      <p:ext uri="{BB962C8B-B14F-4D97-AF65-F5344CB8AC3E}">
        <p14:creationId xmlns:p14="http://schemas.microsoft.com/office/powerpoint/2010/main" val="10599571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BPDUs are messages that STP uses to determine current topology information and how to react if any devices added or removed or changed in the topology. By default they are sent out every 2 seconds on all switch ports. BDPUs are discussed later in detail.</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a:t>
            </a:fld>
            <a:endParaRPr lang="en-US" dirty="0"/>
          </a:p>
        </p:txBody>
      </p:sp>
    </p:spTree>
    <p:extLst>
      <p:ext uri="{BB962C8B-B14F-4D97-AF65-F5344CB8AC3E}">
        <p14:creationId xmlns:p14="http://schemas.microsoft.com/office/powerpoint/2010/main" val="29214231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 STP itself is the original IEEE 802.1D version, which provides a loop-free topology in a network with redundant links. STP was created for a bridged network, so it supports only a single LAN or one VLAN.</a:t>
            </a:r>
          </a:p>
          <a:p>
            <a:r>
              <a:rPr lang="en-US" sz="1200" b="0" i="0" u="none" strike="noStrike" kern="1200" baseline="0" dirty="0">
                <a:solidFill>
                  <a:schemeClr val="tx1"/>
                </a:solidFill>
                <a:latin typeface="Arial" charset="0"/>
                <a:ea typeface="+mn-ea"/>
                <a:cs typeface="+mn-cs"/>
              </a:rPr>
              <a:t>■ Common Spanning Tree (CST) assumes one spanning-tree instance for the entire network. Unlike 802.1D, it supports more than one VLAN.</a:t>
            </a:r>
          </a:p>
          <a:p>
            <a:r>
              <a:rPr lang="en-US" sz="1200" b="0" i="0" u="none" strike="noStrike" kern="1200" baseline="0" dirty="0">
                <a:solidFill>
                  <a:schemeClr val="tx1"/>
                </a:solidFill>
                <a:latin typeface="Arial" charset="0"/>
                <a:ea typeface="+mn-ea"/>
                <a:cs typeface="+mn-cs"/>
              </a:rPr>
              <a:t>■ PVST and PVST+ are Cisco proprietary protocols that provide a separate </a:t>
            </a:r>
            <a:r>
              <a:rPr lang="en-US" sz="1200" b="0" i="0" u="none" strike="noStrike" kern="1200" baseline="0" dirty="0" err="1">
                <a:solidFill>
                  <a:schemeClr val="tx1"/>
                </a:solidFill>
                <a:latin typeface="Arial" charset="0"/>
                <a:ea typeface="+mn-ea"/>
                <a:cs typeface="+mn-cs"/>
              </a:rPr>
              <a:t>spanningtree</a:t>
            </a:r>
            <a:r>
              <a:rPr lang="en-US" sz="1200" b="0" i="0" u="none" strike="noStrike" kern="1200" baseline="0" dirty="0">
                <a:solidFill>
                  <a:schemeClr val="tx1"/>
                </a:solidFill>
                <a:latin typeface="Arial" charset="0"/>
                <a:ea typeface="+mn-ea"/>
                <a:cs typeface="+mn-cs"/>
              </a:rPr>
              <a:t> instance for each VLAN configured in the network. PVST protocol is obsolete.</a:t>
            </a:r>
          </a:p>
          <a:p>
            <a:r>
              <a:rPr lang="en-US" sz="1200" b="0" i="0" u="none" strike="noStrike" kern="1200" baseline="0" dirty="0">
                <a:solidFill>
                  <a:schemeClr val="tx1"/>
                </a:solidFill>
                <a:latin typeface="Arial" charset="0"/>
                <a:ea typeface="+mn-ea"/>
                <a:cs typeface="+mn-cs"/>
              </a:rPr>
              <a:t>■ MST maps multiple VLANs into the same spanning-tree instance. MST was defined based on the Cisco </a:t>
            </a:r>
            <a:r>
              <a:rPr lang="en-US" sz="1200" b="0" i="0" u="none" strike="noStrike" kern="1200" baseline="0" dirty="0" err="1">
                <a:solidFill>
                  <a:schemeClr val="tx1"/>
                </a:solidFill>
                <a:latin typeface="Arial" charset="0"/>
                <a:ea typeface="+mn-ea"/>
                <a:cs typeface="+mn-cs"/>
              </a:rPr>
              <a:t>prestandard</a:t>
            </a:r>
            <a:r>
              <a:rPr lang="en-US" sz="1200" b="0" i="0" u="none" strike="noStrike" kern="1200" baseline="0" dirty="0">
                <a:solidFill>
                  <a:schemeClr val="tx1"/>
                </a:solidFill>
                <a:latin typeface="Arial" charset="0"/>
                <a:ea typeface="+mn-ea"/>
                <a:cs typeface="+mn-cs"/>
              </a:rPr>
              <a:t> MST. Cisco switches now use the standard implementation.</a:t>
            </a:r>
          </a:p>
          <a:p>
            <a:r>
              <a:rPr lang="en-US" sz="1200" b="0" i="0" u="none" strike="noStrike" kern="1200" baseline="0" dirty="0">
                <a:solidFill>
                  <a:schemeClr val="tx1"/>
                </a:solidFill>
                <a:latin typeface="Arial" charset="0"/>
                <a:ea typeface="+mn-ea"/>
                <a:cs typeface="+mn-cs"/>
              </a:rPr>
              <a:t>■ RSTP is standard, described in IEEE 802.1w. It is an evolution of STP that provides </a:t>
            </a:r>
            <a:r>
              <a:rPr lang="pt-PT" sz="1200" b="0" i="0" u="none" strike="noStrike" kern="1200" baseline="0" dirty="0" err="1">
                <a:solidFill>
                  <a:schemeClr val="tx1"/>
                </a:solidFill>
                <a:latin typeface="Arial" charset="0"/>
                <a:ea typeface="+mn-ea"/>
                <a:cs typeface="+mn-cs"/>
              </a:rPr>
              <a:t>faster</a:t>
            </a:r>
            <a:r>
              <a:rPr lang="pt-PT" sz="1200" b="0" i="0" u="none" strike="noStrike" kern="1200" baseline="0" dirty="0">
                <a:solidFill>
                  <a:schemeClr val="tx1"/>
                </a:solidFill>
                <a:latin typeface="Arial" charset="0"/>
                <a:ea typeface="+mn-ea"/>
                <a:cs typeface="+mn-cs"/>
              </a:rPr>
              <a:t> </a:t>
            </a:r>
            <a:r>
              <a:rPr lang="pt-PT" sz="1200" b="0" i="0" u="none" strike="noStrike" kern="1200" baseline="0" dirty="0" err="1">
                <a:solidFill>
                  <a:schemeClr val="tx1"/>
                </a:solidFill>
                <a:latin typeface="Arial" charset="0"/>
                <a:ea typeface="+mn-ea"/>
                <a:cs typeface="+mn-cs"/>
              </a:rPr>
              <a:t>convergence</a:t>
            </a:r>
            <a:r>
              <a:rPr lang="pt-PT" sz="1200" b="0" i="0" u="none" strike="noStrike" kern="1200" baseline="0" dirty="0">
                <a:solidFill>
                  <a:schemeClr val="tx1"/>
                </a:solidFill>
                <a:latin typeface="Arial" charset="0"/>
                <a:ea typeface="+mn-ea"/>
                <a:cs typeface="+mn-cs"/>
              </a:rPr>
              <a:t> </a:t>
            </a:r>
            <a:r>
              <a:rPr lang="pt-PT" sz="1200" b="0" i="0" u="none" strike="noStrike" kern="1200" baseline="0" dirty="0" err="1">
                <a:solidFill>
                  <a:schemeClr val="tx1"/>
                </a:solidFill>
                <a:latin typeface="Arial" charset="0"/>
                <a:ea typeface="+mn-ea"/>
                <a:cs typeface="+mn-cs"/>
              </a:rPr>
              <a:t>of</a:t>
            </a:r>
            <a:r>
              <a:rPr lang="pt-PT" sz="1200" b="0" i="0" u="none" strike="noStrike" kern="1200" baseline="0" dirty="0">
                <a:solidFill>
                  <a:schemeClr val="tx1"/>
                </a:solidFill>
                <a:latin typeface="Arial" charset="0"/>
                <a:ea typeface="+mn-ea"/>
                <a:cs typeface="+mn-cs"/>
              </a:rPr>
              <a:t> STP.</a:t>
            </a:r>
          </a:p>
          <a:p>
            <a:r>
              <a:rPr lang="en-US" sz="1200" b="0" i="0" u="none" strike="noStrike" kern="1200" baseline="0" dirty="0">
                <a:solidFill>
                  <a:schemeClr val="tx1"/>
                </a:solidFill>
                <a:latin typeface="Arial" charset="0"/>
                <a:ea typeface="+mn-ea"/>
                <a:cs typeface="+mn-cs"/>
              </a:rPr>
              <a:t>■ RPVST+ is a Cisco implementation of RSTP that is based on PVST+.</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a:t>
            </a:fld>
            <a:endParaRPr lang="en-US" dirty="0"/>
          </a:p>
        </p:txBody>
      </p:sp>
    </p:spTree>
    <p:extLst>
      <p:ext uri="{BB962C8B-B14F-4D97-AF65-F5344CB8AC3E}">
        <p14:creationId xmlns:p14="http://schemas.microsoft.com/office/powerpoint/2010/main" val="1678338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a:solidFill>
                  <a:schemeClr val="tx1"/>
                </a:solidFill>
                <a:latin typeface="Arial" charset="0"/>
                <a:ea typeface="+mn-ea"/>
                <a:cs typeface="+mn-cs"/>
              </a:rPr>
              <a:t>Note </a:t>
            </a:r>
            <a:r>
              <a:rPr lang="en-US" sz="1200" b="0" i="0" u="none" strike="noStrike" kern="1200" baseline="0" dirty="0">
                <a:solidFill>
                  <a:schemeClr val="tx1"/>
                </a:solidFill>
                <a:latin typeface="Arial" charset="0"/>
                <a:ea typeface="+mn-ea"/>
                <a:cs typeface="+mn-cs"/>
              </a:rPr>
              <a:t>Bandwidth of the </a:t>
            </a:r>
            <a:r>
              <a:rPr lang="en-US" sz="1200" b="0" i="0" u="none" strike="noStrike" kern="1200" baseline="0" dirty="0" err="1">
                <a:solidFill>
                  <a:schemeClr val="tx1"/>
                </a:solidFill>
                <a:latin typeface="Arial" charset="0"/>
                <a:ea typeface="+mn-ea"/>
                <a:cs typeface="+mn-cs"/>
              </a:rPr>
              <a:t>EtherChannel</a:t>
            </a:r>
            <a:r>
              <a:rPr lang="en-US" sz="1200" b="0" i="0" u="none" strike="noStrike" kern="1200" baseline="0" dirty="0">
                <a:solidFill>
                  <a:schemeClr val="tx1"/>
                </a:solidFill>
                <a:latin typeface="Arial" charset="0"/>
                <a:ea typeface="+mn-ea"/>
                <a:cs typeface="+mn-cs"/>
              </a:rPr>
              <a:t> is calculated as the sum of all the links that are bundled into the </a:t>
            </a:r>
            <a:r>
              <a:rPr lang="en-US" sz="1200" b="0" i="0" u="none" strike="noStrike" kern="1200" baseline="0" dirty="0" err="1">
                <a:solidFill>
                  <a:schemeClr val="tx1"/>
                </a:solidFill>
                <a:latin typeface="Arial" charset="0"/>
                <a:ea typeface="+mn-ea"/>
                <a:cs typeface="+mn-cs"/>
              </a:rPr>
              <a:t>EtherChannel</a:t>
            </a:r>
            <a:r>
              <a:rPr lang="en-US" sz="1200" b="0" i="0" u="none" strike="noStrike" kern="1200" baseline="0" dirty="0">
                <a:solidFill>
                  <a:schemeClr val="tx1"/>
                </a:solidFill>
                <a:latin typeface="Arial" charset="0"/>
                <a:ea typeface="+mn-ea"/>
                <a:cs typeface="+mn-cs"/>
              </a:rPr>
              <a:t>. The cost of the </a:t>
            </a:r>
            <a:r>
              <a:rPr lang="en-US" sz="1200" b="0" i="0" u="none" strike="noStrike" kern="1200" baseline="0" dirty="0" err="1">
                <a:solidFill>
                  <a:schemeClr val="tx1"/>
                </a:solidFill>
                <a:latin typeface="Arial" charset="0"/>
                <a:ea typeface="+mn-ea"/>
                <a:cs typeface="+mn-cs"/>
              </a:rPr>
              <a:t>EtherChannel</a:t>
            </a:r>
            <a:r>
              <a:rPr lang="en-US" sz="1200" b="0" i="0" u="none" strike="noStrike" kern="1200" baseline="0" dirty="0">
                <a:solidFill>
                  <a:schemeClr val="tx1"/>
                </a:solidFill>
                <a:latin typeface="Arial" charset="0"/>
                <a:ea typeface="+mn-ea"/>
                <a:cs typeface="+mn-cs"/>
              </a:rPr>
              <a:t> link is calculated based </a:t>
            </a:r>
            <a:r>
              <a:rPr lang="pt-PT" sz="1200" b="0" i="0" u="none" strike="noStrike" kern="1200" baseline="0" dirty="0" err="1">
                <a:solidFill>
                  <a:schemeClr val="tx1"/>
                </a:solidFill>
                <a:latin typeface="Arial" charset="0"/>
                <a:ea typeface="+mn-ea"/>
                <a:cs typeface="+mn-cs"/>
              </a:rPr>
              <a:t>on</a:t>
            </a:r>
            <a:r>
              <a:rPr lang="pt-PT" sz="1200" b="0" i="0" u="none" strike="noStrike" kern="1200" baseline="0" dirty="0">
                <a:solidFill>
                  <a:schemeClr val="tx1"/>
                </a:solidFill>
                <a:latin typeface="Arial" charset="0"/>
                <a:ea typeface="+mn-ea"/>
                <a:cs typeface="+mn-cs"/>
              </a:rPr>
              <a:t> </a:t>
            </a:r>
            <a:r>
              <a:rPr lang="pt-PT" sz="1200" b="0" i="0" u="none" strike="noStrike" kern="1200" baseline="0" dirty="0" err="1">
                <a:solidFill>
                  <a:schemeClr val="tx1"/>
                </a:solidFill>
                <a:latin typeface="Arial" charset="0"/>
                <a:ea typeface="+mn-ea"/>
                <a:cs typeface="+mn-cs"/>
              </a:rPr>
              <a:t>the</a:t>
            </a:r>
            <a:r>
              <a:rPr lang="pt-PT" sz="1200" b="0" i="0" u="none" strike="noStrike" kern="1200" baseline="0" dirty="0">
                <a:solidFill>
                  <a:schemeClr val="tx1"/>
                </a:solidFill>
                <a:latin typeface="Arial" charset="0"/>
                <a:ea typeface="+mn-ea"/>
                <a:cs typeface="+mn-cs"/>
              </a:rPr>
              <a:t> </a:t>
            </a:r>
            <a:r>
              <a:rPr lang="pt-PT" sz="1200" b="0" i="0" u="none" strike="noStrike" kern="1200" baseline="0" dirty="0" err="1">
                <a:solidFill>
                  <a:schemeClr val="tx1"/>
                </a:solidFill>
                <a:latin typeface="Arial" charset="0"/>
                <a:ea typeface="+mn-ea"/>
                <a:cs typeface="+mn-cs"/>
              </a:rPr>
              <a:t>summed</a:t>
            </a:r>
            <a:r>
              <a:rPr lang="pt-PT" sz="1200" b="0" i="0" u="none" strike="noStrike" kern="1200" baseline="0" dirty="0">
                <a:solidFill>
                  <a:schemeClr val="tx1"/>
                </a:solidFill>
                <a:latin typeface="Arial" charset="0"/>
                <a:ea typeface="+mn-ea"/>
                <a:cs typeface="+mn-cs"/>
              </a:rPr>
              <a:t> </a:t>
            </a:r>
            <a:r>
              <a:rPr lang="pt-PT" sz="1200" b="0" i="0" u="none" strike="noStrike" kern="1200" baseline="0" dirty="0" err="1">
                <a:solidFill>
                  <a:schemeClr val="tx1"/>
                </a:solidFill>
                <a:latin typeface="Arial" charset="0"/>
                <a:ea typeface="+mn-ea"/>
                <a:cs typeface="+mn-cs"/>
              </a:rPr>
              <a:t>bandwidth</a:t>
            </a:r>
            <a:r>
              <a:rPr lang="pt-PT" sz="1200" b="0" i="0" u="none" strike="noStrike" kern="1200" baseline="0" dirty="0">
                <a:solidFill>
                  <a:schemeClr val="tx1"/>
                </a:solidFill>
                <a:latin typeface="Arial" charset="0"/>
                <a:ea typeface="+mn-ea"/>
                <a:cs typeface="+mn-cs"/>
              </a:rPr>
              <a:t>.</a:t>
            </a:r>
          </a:p>
          <a:p>
            <a:endParaRPr lang="pt-PT" sz="1200" b="0" i="0" u="none" strike="noStrike" kern="1200" baseline="0" dirty="0">
              <a:solidFill>
                <a:schemeClr val="tx1"/>
              </a:solidFill>
              <a:latin typeface="Arial" charset="0"/>
              <a:ea typeface="+mn-ea"/>
              <a:cs typeface="+mn-cs"/>
            </a:endParaRPr>
          </a:p>
          <a:p>
            <a:r>
              <a:rPr lang="en-US" sz="1200" b="0" i="0" u="none" strike="noStrike" kern="1200" baseline="0" dirty="0">
                <a:solidFill>
                  <a:schemeClr val="tx1"/>
                </a:solidFill>
                <a:latin typeface="Arial" charset="0"/>
                <a:ea typeface="+mn-ea"/>
                <a:cs typeface="+mn-cs"/>
              </a:rPr>
              <a:t>When two ports have the same cost, arbitration can be done using the advertised port ID </a:t>
            </a:r>
            <a:r>
              <a:rPr lang="pt-PT" sz="1200" b="0" i="0" u="none" strike="noStrike" kern="1200" baseline="0" dirty="0">
                <a:solidFill>
                  <a:schemeClr val="tx1"/>
                </a:solidFill>
                <a:latin typeface="Arial" charset="0"/>
                <a:ea typeface="+mn-ea"/>
                <a:cs typeface="+mn-cs"/>
              </a:rPr>
              <a:t>(</a:t>
            </a:r>
            <a:r>
              <a:rPr lang="pt-PT" sz="1200" b="0" i="0" u="none" strike="noStrike" kern="1200" baseline="0" dirty="0" err="1">
                <a:solidFill>
                  <a:schemeClr val="tx1"/>
                </a:solidFill>
                <a:latin typeface="Arial" charset="0"/>
                <a:ea typeface="+mn-ea"/>
                <a:cs typeface="+mn-cs"/>
              </a:rPr>
              <a:t>from</a:t>
            </a:r>
            <a:r>
              <a:rPr lang="pt-PT" sz="1200" b="0" i="0" u="none" strike="noStrike" kern="1200" baseline="0" dirty="0">
                <a:solidFill>
                  <a:schemeClr val="tx1"/>
                </a:solidFill>
                <a:latin typeface="Arial" charset="0"/>
                <a:ea typeface="+mn-ea"/>
                <a:cs typeface="+mn-cs"/>
              </a:rPr>
              <a:t> </a:t>
            </a:r>
            <a:r>
              <a:rPr lang="pt-PT" sz="1200" b="0" i="0" u="none" strike="noStrike" kern="1200" baseline="0" dirty="0" err="1">
                <a:solidFill>
                  <a:schemeClr val="tx1"/>
                </a:solidFill>
                <a:latin typeface="Arial" charset="0"/>
                <a:ea typeface="+mn-ea"/>
                <a:cs typeface="+mn-cs"/>
              </a:rPr>
              <a:t>the</a:t>
            </a:r>
            <a:r>
              <a:rPr lang="pt-PT" sz="1200" b="0" i="0" u="none" strike="noStrike" kern="1200" baseline="0" dirty="0">
                <a:solidFill>
                  <a:schemeClr val="tx1"/>
                </a:solidFill>
                <a:latin typeface="Arial" charset="0"/>
                <a:ea typeface="+mn-ea"/>
                <a:cs typeface="+mn-cs"/>
              </a:rPr>
              <a:t> </a:t>
            </a:r>
            <a:r>
              <a:rPr lang="pt-PT" sz="1200" b="0" i="0" u="none" strike="noStrike" kern="1200" baseline="0" dirty="0" err="1">
                <a:solidFill>
                  <a:schemeClr val="tx1"/>
                </a:solidFill>
                <a:latin typeface="Arial" charset="0"/>
                <a:ea typeface="+mn-ea"/>
                <a:cs typeface="+mn-cs"/>
              </a:rPr>
              <a:t>neighboring</a:t>
            </a:r>
            <a:r>
              <a:rPr lang="pt-PT" sz="1200" b="0" i="0" u="none" strike="noStrike" kern="1200" baseline="0" dirty="0">
                <a:solidFill>
                  <a:schemeClr val="tx1"/>
                </a:solidFill>
                <a:latin typeface="Arial" charset="0"/>
                <a:ea typeface="+mn-ea"/>
                <a:cs typeface="+mn-cs"/>
              </a:rPr>
              <a:t> </a:t>
            </a:r>
            <a:r>
              <a:rPr lang="pt-PT" sz="1200" b="0" i="0" u="none" strike="noStrike" kern="1200" baseline="0" dirty="0" err="1">
                <a:solidFill>
                  <a:schemeClr val="tx1"/>
                </a:solidFill>
                <a:latin typeface="Arial" charset="0"/>
                <a:ea typeface="+mn-ea"/>
                <a:cs typeface="+mn-cs"/>
              </a:rPr>
              <a:t>switch</a:t>
            </a:r>
            <a:r>
              <a:rPr lang="pt-PT" sz="1200" b="0" i="0" u="none" strike="noStrike" kern="1200" baseline="0" dirty="0">
                <a:solidFill>
                  <a:schemeClr val="tx1"/>
                </a:solidFill>
                <a:latin typeface="Arial" charset="0"/>
                <a:ea typeface="+mn-ea"/>
                <a:cs typeface="+mn-cs"/>
              </a:rPr>
              <a:t>).</a:t>
            </a:r>
          </a:p>
          <a:p>
            <a:endParaRPr lang="pt-PT" sz="1200" b="0" i="0" u="none" strike="noStrike" kern="1200" baseline="0" dirty="0">
              <a:solidFill>
                <a:schemeClr val="tx1"/>
              </a:solidFill>
              <a:latin typeface="Arial" charset="0"/>
              <a:ea typeface="+mn-ea"/>
              <a:cs typeface="+mn-cs"/>
            </a:endParaRPr>
          </a:p>
          <a:p>
            <a:r>
              <a:rPr lang="en-US" sz="1200" b="1" i="0" u="none" strike="noStrike" kern="1200" baseline="0" dirty="0">
                <a:solidFill>
                  <a:schemeClr val="tx1"/>
                </a:solidFill>
                <a:latin typeface="Arial" charset="0"/>
                <a:ea typeface="+mn-ea"/>
                <a:cs typeface="+mn-cs"/>
              </a:rPr>
              <a:t>Note </a:t>
            </a:r>
            <a:r>
              <a:rPr lang="en-US" sz="1200" b="0" i="0" u="none" strike="noStrike" kern="1200" baseline="0" dirty="0">
                <a:solidFill>
                  <a:schemeClr val="tx1"/>
                </a:solidFill>
                <a:latin typeface="Arial" charset="0"/>
                <a:ea typeface="+mn-ea"/>
                <a:cs typeface="+mn-cs"/>
              </a:rPr>
              <a:t>Remember that the port ID’s selection is based on the port ID of the advertised </a:t>
            </a:r>
            <a:r>
              <a:rPr lang="pt-PT" sz="1200" b="0" i="0" u="none" strike="noStrike" kern="1200" baseline="0" dirty="0" err="1">
                <a:solidFill>
                  <a:schemeClr val="tx1"/>
                </a:solidFill>
                <a:latin typeface="Arial" charset="0"/>
                <a:ea typeface="+mn-ea"/>
                <a:cs typeface="+mn-cs"/>
              </a:rPr>
              <a:t>neighboring</a:t>
            </a:r>
            <a:r>
              <a:rPr lang="pt-PT" sz="1200" b="0" i="0" u="none" strike="noStrike" kern="1200" baseline="0" dirty="0">
                <a:solidFill>
                  <a:schemeClr val="tx1"/>
                </a:solidFill>
                <a:latin typeface="Arial" charset="0"/>
                <a:ea typeface="+mn-ea"/>
                <a:cs typeface="+mn-cs"/>
              </a:rPr>
              <a:t> </a:t>
            </a:r>
            <a:r>
              <a:rPr lang="pt-PT" sz="1200" b="0" i="0" u="none" strike="noStrike" kern="1200" baseline="0" dirty="0" err="1">
                <a:solidFill>
                  <a:schemeClr val="tx1"/>
                </a:solidFill>
                <a:latin typeface="Arial" charset="0"/>
                <a:ea typeface="+mn-ea"/>
                <a:cs typeface="+mn-cs"/>
              </a:rPr>
              <a:t>switch</a:t>
            </a:r>
            <a:r>
              <a:rPr lang="pt-PT" sz="1200" b="0" i="0" u="none" strike="noStrike" kern="1200" baseline="0" dirty="0">
                <a:solidFill>
                  <a:schemeClr val="tx1"/>
                </a:solidFill>
                <a:latin typeface="Arial" charset="0"/>
                <a:ea typeface="+mn-ea"/>
                <a:cs typeface="+mn-cs"/>
              </a:rPr>
              <a:t>.</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13</a:t>
            </a:fld>
            <a:endParaRPr lang="en-US" dirty="0"/>
          </a:p>
        </p:txBody>
      </p:sp>
    </p:spTree>
    <p:extLst>
      <p:ext uri="{BB962C8B-B14F-4D97-AF65-F5344CB8AC3E}">
        <p14:creationId xmlns:p14="http://schemas.microsoft.com/office/powerpoint/2010/main" val="16297067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pt-PT" dirty="0" err="1"/>
              <a:t>Explain</a:t>
            </a:r>
            <a:r>
              <a:rPr lang="pt-PT" dirty="0"/>
              <a:t> </a:t>
            </a:r>
            <a:r>
              <a:rPr lang="pt-PT" dirty="0" err="1"/>
              <a:t>everything</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15</a:t>
            </a:fld>
            <a:endParaRPr lang="en-US" dirty="0"/>
          </a:p>
        </p:txBody>
      </p:sp>
    </p:spTree>
    <p:extLst>
      <p:ext uri="{BB962C8B-B14F-4D97-AF65-F5344CB8AC3E}">
        <p14:creationId xmlns:p14="http://schemas.microsoft.com/office/powerpoint/2010/main" val="37939941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16</a:t>
            </a:fld>
            <a:endParaRPr lang="en-US" dirty="0"/>
          </a:p>
        </p:txBody>
      </p:sp>
    </p:spTree>
    <p:extLst>
      <p:ext uri="{BB962C8B-B14F-4D97-AF65-F5344CB8AC3E}">
        <p14:creationId xmlns:p14="http://schemas.microsoft.com/office/powerpoint/2010/main" val="17074520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a:solidFill>
                  <a:schemeClr val="tx1"/>
                </a:solidFill>
                <a:latin typeface="Arial" charset="0"/>
                <a:ea typeface="+mn-ea"/>
                <a:cs typeface="+mn-cs"/>
              </a:rPr>
              <a:t>Note </a:t>
            </a:r>
            <a:r>
              <a:rPr lang="en-US" sz="1200" b="0" i="0" u="none" strike="noStrike" kern="1200" baseline="0" dirty="0">
                <a:solidFill>
                  <a:schemeClr val="tx1"/>
                </a:solidFill>
                <a:latin typeface="Arial" charset="0"/>
                <a:ea typeface="+mn-ea"/>
                <a:cs typeface="+mn-cs"/>
              </a:rPr>
              <a:t>PVSTP+ is usually the default STP on Cisco switches.</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18</a:t>
            </a:fld>
            <a:endParaRPr lang="en-US" dirty="0"/>
          </a:p>
        </p:txBody>
      </p:sp>
    </p:spTree>
    <p:extLst>
      <p:ext uri="{BB962C8B-B14F-4D97-AF65-F5344CB8AC3E}">
        <p14:creationId xmlns:p14="http://schemas.microsoft.com/office/powerpoint/2010/main" val="6040180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hen a switch receives a BPDU with TC bit set from a neighbor, it clears the MAC addresses learned on all its ports except the one that receives the topology change. </a:t>
            </a:r>
          </a:p>
          <a:p>
            <a:r>
              <a:rPr lang="en-US" dirty="0"/>
              <a:t>The switch also receives BPDUs with the TC bit set on all designated ports and the root port.</a:t>
            </a:r>
          </a:p>
          <a:p>
            <a:r>
              <a:rPr lang="en-US" dirty="0"/>
              <a:t>RSTP no longer uses the specific TCN BPDUs unless a legacy bridge needs to be </a:t>
            </a:r>
            <a:r>
              <a:rPr lang="pt-PT" dirty="0" err="1"/>
              <a:t>notified</a:t>
            </a:r>
            <a:r>
              <a:rPr lang="pt-PT" dirty="0"/>
              <a:t>.</a:t>
            </a:r>
          </a:p>
          <a:p>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27</a:t>
            </a:fld>
            <a:endParaRPr lang="en-US" dirty="0"/>
          </a:p>
        </p:txBody>
      </p:sp>
    </p:spTree>
    <p:extLst>
      <p:ext uri="{BB962C8B-B14F-4D97-AF65-F5344CB8AC3E}">
        <p14:creationId xmlns:p14="http://schemas.microsoft.com/office/powerpoint/2010/main" val="42413528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a:solidFill>
                  <a:schemeClr val="tx1"/>
                </a:solidFill>
                <a:latin typeface="Arial" charset="0"/>
                <a:ea typeface="+mn-ea"/>
                <a:cs typeface="+mn-cs"/>
              </a:rPr>
              <a:t>Note </a:t>
            </a:r>
            <a:r>
              <a:rPr lang="en-US" sz="1200" b="0" i="0" u="none" strike="noStrike" kern="1200" baseline="0" dirty="0">
                <a:solidFill>
                  <a:schemeClr val="tx1"/>
                </a:solidFill>
                <a:latin typeface="Arial" charset="0"/>
                <a:ea typeface="+mn-ea"/>
                <a:cs typeface="+mn-cs"/>
              </a:rPr>
              <a:t>If the priority of the root bridge is set to 0, configuring another switch with the </a:t>
            </a:r>
            <a:r>
              <a:rPr lang="en-US" sz="1200" b="1" i="0" u="none" strike="noStrike" kern="1200" baseline="0" dirty="0">
                <a:solidFill>
                  <a:schemeClr val="tx1"/>
                </a:solidFill>
                <a:latin typeface="Arial" charset="0"/>
                <a:ea typeface="+mn-ea"/>
                <a:cs typeface="+mn-cs"/>
              </a:rPr>
              <a:t>root primary </a:t>
            </a:r>
            <a:r>
              <a:rPr lang="en-US" sz="1200" b="0" i="0" u="none" strike="noStrike" kern="1200" baseline="0" dirty="0">
                <a:solidFill>
                  <a:schemeClr val="tx1"/>
                </a:solidFill>
                <a:latin typeface="Arial" charset="0"/>
                <a:ea typeface="+mn-ea"/>
                <a:cs typeface="+mn-cs"/>
              </a:rPr>
              <a:t>command will yield no results. The command will fail because it cannot make a local switch priority for 4096 lower than that of the root bridge.</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30</a:t>
            </a:fld>
            <a:endParaRPr lang="en-US" dirty="0"/>
          </a:p>
        </p:txBody>
      </p:sp>
    </p:spTree>
    <p:extLst>
      <p:ext uri="{BB962C8B-B14F-4D97-AF65-F5344CB8AC3E}">
        <p14:creationId xmlns:p14="http://schemas.microsoft.com/office/powerpoint/2010/main" val="24154381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dirty="0"/>
              <a:t>As shown in Figure, DSW3 is the root bridge, and DSW2 is the one blocking DSW3’s alternate path to DSW1. When DSW1’s root port fails, DSW1 declares itself the root bridge and starts sending BPDUs to all switches it is connected to (in this case, only DSW2). These BPDUs are inferior. When a switch receives an inferior BPDU on a blocked port, it runs a procedure to validate that it still has an active path to the currently </a:t>
            </a:r>
            <a:r>
              <a:rPr lang="pt-PT" dirty="0" err="1"/>
              <a:t>known</a:t>
            </a:r>
            <a:r>
              <a:rPr lang="pt-PT" dirty="0"/>
              <a:t> </a:t>
            </a:r>
            <a:r>
              <a:rPr lang="pt-PT" dirty="0" err="1"/>
              <a:t>root</a:t>
            </a:r>
            <a:r>
              <a:rPr lang="pt-PT" dirty="0"/>
              <a:t> bridge.</a:t>
            </a:r>
          </a:p>
          <a:p>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41</a:t>
            </a:fld>
            <a:endParaRPr lang="en-US" dirty="0"/>
          </a:p>
        </p:txBody>
      </p:sp>
    </p:spTree>
    <p:extLst>
      <p:ext uri="{BB962C8B-B14F-4D97-AF65-F5344CB8AC3E}">
        <p14:creationId xmlns:p14="http://schemas.microsoft.com/office/powerpoint/2010/main" val="28694879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When a switch, which is either the root bridge or has a connection to the root bridge, receives an RLQ, the switch sends back an RLQ reply. Otherwise, an RLQ gets forwarded until it gets to a switch that is the root bridge or has a connection to the root bridge.</a:t>
            </a:r>
          </a:p>
          <a:p>
            <a:r>
              <a:rPr lang="en-US" sz="1200" b="0" i="0" u="none" strike="noStrike" kern="1200" baseline="0" dirty="0">
                <a:solidFill>
                  <a:schemeClr val="tx1"/>
                </a:solidFill>
                <a:latin typeface="Arial" charset="0"/>
                <a:ea typeface="+mn-ea"/>
                <a:cs typeface="+mn-cs"/>
              </a:rPr>
              <a:t>If exchange of RLQ messages results in validation that the root bridge (DSW3) is still accessible, the switch (DSW2) starts sending existing root bridge information to the bridge that lost connectivity through its root port (DSW1). If this validation fails, DSW2 can start the root bridge election process. In either of these cases, if validation is successful or not, maximum age time is shortened.</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42</a:t>
            </a:fld>
            <a:endParaRPr lang="en-US" dirty="0"/>
          </a:p>
        </p:txBody>
      </p:sp>
    </p:spTree>
    <p:extLst>
      <p:ext uri="{BB962C8B-B14F-4D97-AF65-F5344CB8AC3E}">
        <p14:creationId xmlns:p14="http://schemas.microsoft.com/office/powerpoint/2010/main" val="14977518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pt-PT" dirty="0"/>
              <a:t>NOTA</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44</a:t>
            </a:fld>
            <a:endParaRPr lang="en-US" dirty="0"/>
          </a:p>
        </p:txBody>
      </p:sp>
    </p:spTree>
    <p:extLst>
      <p:ext uri="{BB962C8B-B14F-4D97-AF65-F5344CB8AC3E}">
        <p14:creationId xmlns:p14="http://schemas.microsoft.com/office/powerpoint/2010/main" val="9634155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dirty="0"/>
              <a:t>These connections can cause physical loops, and spanning tree must go through the full initialization procedure in these situations. A spanning-tree loop can bring your network down. If you turn on </a:t>
            </a:r>
            <a:r>
              <a:rPr lang="en-US" dirty="0" err="1"/>
              <a:t>PortFast</a:t>
            </a:r>
            <a:r>
              <a:rPr lang="en-US" dirty="0"/>
              <a:t> for a port that is part of a physical loop, there can be a window of time when packets are continuously forwarded (and can even multiply) in such a way that the network cannot recover.</a:t>
            </a:r>
            <a:endParaRPr lang="pt-PT" dirty="0"/>
          </a:p>
          <a:p>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46</a:t>
            </a:fld>
            <a:endParaRPr lang="en-US" dirty="0"/>
          </a:p>
        </p:txBody>
      </p:sp>
    </p:spTree>
    <p:extLst>
      <p:ext uri="{BB962C8B-B14F-4D97-AF65-F5344CB8AC3E}">
        <p14:creationId xmlns:p14="http://schemas.microsoft.com/office/powerpoint/2010/main" val="25779434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47</a:t>
            </a:fld>
            <a:endParaRPr lang="en-US" dirty="0"/>
          </a:p>
        </p:txBody>
      </p:sp>
    </p:spTree>
    <p:extLst>
      <p:ext uri="{BB962C8B-B14F-4D97-AF65-F5344CB8AC3E}">
        <p14:creationId xmlns:p14="http://schemas.microsoft.com/office/powerpoint/2010/main" val="1647555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Configuring BPDU Filter so that all configuration BPDUs received on a port are dropped can be useful for service provider environments, where a service provider provides Layer 2 Ethernet access for customers. Ideally, the service provider does not want to share any spanning-tree information with customers, because such sharing might jeopardize the stability of the service provider’s internal spanning-tree topology. By configuring </a:t>
            </a:r>
            <a:r>
              <a:rPr lang="en-US" sz="1200" b="0" i="0" u="none" strike="noStrike" kern="1200" baseline="0" dirty="0" err="1">
                <a:solidFill>
                  <a:schemeClr val="tx1"/>
                </a:solidFill>
                <a:latin typeface="Arial" charset="0"/>
                <a:ea typeface="+mn-ea"/>
                <a:cs typeface="+mn-cs"/>
              </a:rPr>
              <a:t>PortFast</a:t>
            </a:r>
            <a:r>
              <a:rPr lang="en-US" sz="1200" b="0" i="0" u="none" strike="noStrike" kern="1200" baseline="0" dirty="0">
                <a:solidFill>
                  <a:schemeClr val="tx1"/>
                </a:solidFill>
                <a:latin typeface="Arial" charset="0"/>
                <a:ea typeface="+mn-ea"/>
                <a:cs typeface="+mn-cs"/>
              </a:rPr>
              <a:t> and BPDU Filter on each customer access port, the service provider will not send any configuration BPDUs to customers and will ignore any configuration BPDUs sent from </a:t>
            </a:r>
            <a:r>
              <a:rPr lang="pt-PT" sz="1200" b="0" i="0" u="none" strike="noStrike" kern="1200" baseline="0" dirty="0" err="1">
                <a:solidFill>
                  <a:schemeClr val="tx1"/>
                </a:solidFill>
                <a:latin typeface="Arial" charset="0"/>
                <a:ea typeface="+mn-ea"/>
                <a:cs typeface="+mn-cs"/>
              </a:rPr>
              <a:t>customers</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49</a:t>
            </a:fld>
            <a:endParaRPr lang="en-US" dirty="0"/>
          </a:p>
        </p:txBody>
      </p:sp>
    </p:spTree>
    <p:extLst>
      <p:ext uri="{BB962C8B-B14F-4D97-AF65-F5344CB8AC3E}">
        <p14:creationId xmlns:p14="http://schemas.microsoft.com/office/powerpoint/2010/main" val="25757101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Both UDLD peers discover each other by exchanging special frames that are sent to </a:t>
            </a:r>
            <a:r>
              <a:rPr lang="pt-PT" sz="1200" b="0" i="0" u="none" strike="noStrike" kern="1200" baseline="0" dirty="0" err="1">
                <a:solidFill>
                  <a:schemeClr val="tx1"/>
                </a:solidFill>
                <a:latin typeface="Arial" charset="0"/>
                <a:ea typeface="+mn-ea"/>
                <a:cs typeface="+mn-cs"/>
              </a:rPr>
              <a:t>well-known</a:t>
            </a:r>
            <a:r>
              <a:rPr lang="pt-PT" sz="1200" b="0" i="0" u="none" strike="noStrike" kern="1200" baseline="0" dirty="0">
                <a:solidFill>
                  <a:schemeClr val="tx1"/>
                </a:solidFill>
                <a:latin typeface="Arial" charset="0"/>
                <a:ea typeface="+mn-ea"/>
                <a:cs typeface="+mn-cs"/>
              </a:rPr>
              <a:t> MAC </a:t>
            </a:r>
            <a:r>
              <a:rPr lang="pt-PT" sz="1200" b="0" i="0" u="none" strike="noStrike" kern="1200" baseline="0" dirty="0" err="1">
                <a:solidFill>
                  <a:schemeClr val="tx1"/>
                </a:solidFill>
                <a:latin typeface="Arial" charset="0"/>
                <a:ea typeface="+mn-ea"/>
                <a:cs typeface="+mn-cs"/>
              </a:rPr>
              <a:t>address</a:t>
            </a:r>
            <a:r>
              <a:rPr lang="pt-PT" sz="1200" b="0" i="0" u="none" strike="noStrike" kern="1200" baseline="0" dirty="0">
                <a:solidFill>
                  <a:schemeClr val="tx1"/>
                </a:solidFill>
                <a:latin typeface="Arial" charset="0"/>
                <a:ea typeface="+mn-ea"/>
                <a:cs typeface="+mn-cs"/>
              </a:rPr>
              <a:t> 01:00:0C:CC:CC:CC</a:t>
            </a:r>
          </a:p>
          <a:p>
            <a:r>
              <a:rPr lang="en-US" sz="1200" b="0" i="0" u="none" strike="noStrike" kern="1200" baseline="0" dirty="0">
                <a:solidFill>
                  <a:schemeClr val="tx1"/>
                </a:solidFill>
                <a:latin typeface="Arial" charset="0"/>
                <a:ea typeface="+mn-ea"/>
                <a:cs typeface="+mn-cs"/>
              </a:rPr>
              <a:t>In an </a:t>
            </a:r>
            <a:r>
              <a:rPr lang="en-US" sz="1200" b="0" i="0" u="none" strike="noStrike" kern="1200" baseline="0" dirty="0" err="1">
                <a:solidFill>
                  <a:schemeClr val="tx1"/>
                </a:solidFill>
                <a:latin typeface="Arial" charset="0"/>
                <a:ea typeface="+mn-ea"/>
                <a:cs typeface="+mn-cs"/>
              </a:rPr>
              <a:t>EtherChannel</a:t>
            </a:r>
            <a:r>
              <a:rPr lang="en-US" sz="1200" b="0" i="0" u="none" strike="noStrike" kern="1200" baseline="0" dirty="0">
                <a:solidFill>
                  <a:schemeClr val="tx1"/>
                </a:solidFill>
                <a:latin typeface="Arial" charset="0"/>
                <a:ea typeface="+mn-ea"/>
                <a:cs typeface="+mn-cs"/>
              </a:rPr>
              <a:t> bundle, UDLD will error-disable only the physical link that has failed.</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61</a:t>
            </a:fld>
            <a:endParaRPr lang="en-US" dirty="0"/>
          </a:p>
        </p:txBody>
      </p:sp>
    </p:spTree>
    <p:extLst>
      <p:ext uri="{BB962C8B-B14F-4D97-AF65-F5344CB8AC3E}">
        <p14:creationId xmlns:p14="http://schemas.microsoft.com/office/powerpoint/2010/main" val="5824160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dirty="0"/>
              <a:t>The use of Root Guard and Loop Guard is mutually exclusive.</a:t>
            </a:r>
            <a:endParaRPr lang="pt-PT" dirty="0"/>
          </a:p>
          <a:p>
            <a:r>
              <a:rPr lang="en-US" sz="1200" b="0" i="0" u="none" strike="noStrike" kern="1200" baseline="0" dirty="0">
                <a:solidFill>
                  <a:schemeClr val="tx1"/>
                </a:solidFill>
                <a:latin typeface="Arial" charset="0"/>
                <a:ea typeface="+mn-ea"/>
                <a:cs typeface="+mn-cs"/>
              </a:rPr>
              <a:t>Examples where you will need to implement BPDU Filters are rare. Under no circumstances should you use BPDU Filter and BPDU Guard on the same interface.</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71</a:t>
            </a:fld>
            <a:endParaRPr lang="en-US" dirty="0"/>
          </a:p>
        </p:txBody>
      </p:sp>
    </p:spTree>
    <p:extLst>
      <p:ext uri="{BB962C8B-B14F-4D97-AF65-F5344CB8AC3E}">
        <p14:creationId xmlns:p14="http://schemas.microsoft.com/office/powerpoint/2010/main" val="25879479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pt-PT" sz="1200" b="0" i="0" u="none" strike="noStrike" kern="1200" baseline="0" dirty="0">
                <a:solidFill>
                  <a:schemeClr val="tx1"/>
                </a:solidFill>
                <a:latin typeface="Arial" charset="0"/>
                <a:ea typeface="+mn-ea"/>
                <a:cs typeface="+mn-cs"/>
              </a:rPr>
              <a:t>MST </a:t>
            </a:r>
            <a:r>
              <a:rPr lang="en-US" sz="1200" b="0" i="0" u="none" strike="noStrike" kern="1200" baseline="0" dirty="0">
                <a:solidFill>
                  <a:schemeClr val="tx1"/>
                </a:solidFill>
                <a:latin typeface="Arial" charset="0"/>
                <a:ea typeface="+mn-ea"/>
                <a:cs typeface="+mn-cs"/>
              </a:rPr>
              <a:t>converges faster than PVRST+ and is backward compatible with 802.1D STP, 802.1w (RSTP), and the Cisco PVST+ architecture.</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74</a:t>
            </a:fld>
            <a:endParaRPr lang="en-US" dirty="0"/>
          </a:p>
        </p:txBody>
      </p:sp>
    </p:spTree>
    <p:extLst>
      <p:ext uri="{BB962C8B-B14F-4D97-AF65-F5344CB8AC3E}">
        <p14:creationId xmlns:p14="http://schemas.microsoft.com/office/powerpoint/2010/main" val="8159095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75</a:t>
            </a:fld>
            <a:endParaRPr lang="en-US" dirty="0"/>
          </a:p>
        </p:txBody>
      </p:sp>
    </p:spTree>
    <p:extLst>
      <p:ext uri="{BB962C8B-B14F-4D97-AF65-F5344CB8AC3E}">
        <p14:creationId xmlns:p14="http://schemas.microsoft.com/office/powerpoint/2010/main" val="31941623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Digest (a numeric value derived from the VLAN-to-instance mapping table through a mathematical</a:t>
            </a:r>
          </a:p>
          <a:p>
            <a:r>
              <a:rPr lang="en-US" dirty="0"/>
              <a:t>function) </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79</a:t>
            </a:fld>
            <a:endParaRPr lang="en-US" dirty="0"/>
          </a:p>
        </p:txBody>
      </p:sp>
    </p:spTree>
    <p:extLst>
      <p:ext uri="{BB962C8B-B14F-4D97-AF65-F5344CB8AC3E}">
        <p14:creationId xmlns:p14="http://schemas.microsoft.com/office/powerpoint/2010/main" val="410061198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MST does not send BPDUs for every active STP instance separately. A special instance (instance 0) is designed to carry all STP-related information. BPDUs carry all the usual STP information, in addition to configuration name, revision number, and hash value that is calculated over VLAN-to-instance mapping tables. If hash values do not match, an MST misconfiguration exists between the two switches.</a:t>
            </a:r>
          </a:p>
          <a:p>
            <a:r>
              <a:rPr lang="en-US" sz="1200" b="0" i="0" u="none" strike="noStrike" kern="1200" baseline="0" dirty="0">
                <a:solidFill>
                  <a:schemeClr val="tx1"/>
                </a:solidFill>
                <a:latin typeface="Arial" charset="0"/>
                <a:ea typeface="+mn-ea"/>
                <a:cs typeface="+mn-cs"/>
              </a:rPr>
              <a:t>Figure shows how different MST instances (MSTIs) exist within a single MST region. MSTI1 and MSTI2 are mapped to different VLANs. Their topologies converge differently because root bridges are configured differently. Within the MST region, there are three independent STP instances: MSTI0 (IST), MSTI1, and MSTI2.</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81</a:t>
            </a:fld>
            <a:endParaRPr lang="en-US" dirty="0"/>
          </a:p>
        </p:txBody>
      </p:sp>
    </p:spTree>
    <p:extLst>
      <p:ext uri="{BB962C8B-B14F-4D97-AF65-F5344CB8AC3E}">
        <p14:creationId xmlns:p14="http://schemas.microsoft.com/office/powerpoint/2010/main" val="230600550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Within the MST region, the IST instance maintains a loop-free topology. IST presents the whole MST region as a single virtual bridge to the outside STP. BPDUs between the MST’s STP instance and the CST’s STP instance are exchanged over the native VLAN, as if a single CST were used.</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83</a:t>
            </a:fld>
            <a:endParaRPr lang="en-US" dirty="0"/>
          </a:p>
        </p:txBody>
      </p:sp>
    </p:spTree>
    <p:extLst>
      <p:ext uri="{BB962C8B-B14F-4D97-AF65-F5344CB8AC3E}">
        <p14:creationId xmlns:p14="http://schemas.microsoft.com/office/powerpoint/2010/main" val="272612554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sz="1200" b="0" i="0" u="none" strike="noStrike" kern="1200" baseline="0" dirty="0">
                <a:solidFill>
                  <a:schemeClr val="tx1"/>
                </a:solidFill>
                <a:latin typeface="Arial" charset="0"/>
                <a:ea typeface="+mn-ea"/>
                <a:cs typeface="+mn-cs"/>
              </a:rPr>
              <a:t>Using the </a:t>
            </a:r>
            <a:r>
              <a:rPr lang="en-US" sz="1200" b="1" i="0" u="none" strike="noStrike" kern="1200" baseline="0" dirty="0">
                <a:solidFill>
                  <a:schemeClr val="tx1"/>
                </a:solidFill>
                <a:latin typeface="Arial" charset="0"/>
                <a:ea typeface="+mn-ea"/>
                <a:cs typeface="+mn-cs"/>
              </a:rPr>
              <a:t>end </a:t>
            </a:r>
            <a:r>
              <a:rPr lang="en-US" sz="1200" b="0" i="0" u="none" strike="noStrike" kern="1200" baseline="0" dirty="0">
                <a:solidFill>
                  <a:schemeClr val="tx1"/>
                </a:solidFill>
                <a:latin typeface="Arial" charset="0"/>
                <a:ea typeface="+mn-ea"/>
                <a:cs typeface="+mn-cs"/>
              </a:rPr>
              <a:t>or </a:t>
            </a:r>
            <a:r>
              <a:rPr lang="en-US" sz="1200" b="1" i="0" u="none" strike="noStrike" kern="1200" baseline="0" dirty="0">
                <a:solidFill>
                  <a:schemeClr val="tx1"/>
                </a:solidFill>
                <a:latin typeface="Arial" charset="0"/>
                <a:ea typeface="+mn-ea"/>
                <a:cs typeface="+mn-cs"/>
              </a:rPr>
              <a:t>exit </a:t>
            </a:r>
            <a:r>
              <a:rPr lang="en-US" sz="1200" b="0" i="0" u="none" strike="noStrike" kern="1200" baseline="0" dirty="0">
                <a:solidFill>
                  <a:schemeClr val="tx1"/>
                </a:solidFill>
                <a:latin typeface="Arial" charset="0"/>
                <a:ea typeface="+mn-ea"/>
                <a:cs typeface="+mn-cs"/>
              </a:rPr>
              <a:t>command will apply configuration. If you want to abort the change use the </a:t>
            </a:r>
            <a:r>
              <a:rPr lang="en-US" sz="1200" b="1" i="0" u="none" strike="noStrike" kern="1200" baseline="0" dirty="0">
                <a:solidFill>
                  <a:schemeClr val="tx1"/>
                </a:solidFill>
                <a:latin typeface="Arial" charset="0"/>
                <a:ea typeface="+mn-ea"/>
                <a:cs typeface="+mn-cs"/>
              </a:rPr>
              <a:t>abort </a:t>
            </a:r>
            <a:r>
              <a:rPr lang="en-US" sz="1200" b="0" i="0" u="none" strike="noStrike" kern="1200" baseline="0" dirty="0">
                <a:solidFill>
                  <a:schemeClr val="tx1"/>
                </a:solidFill>
                <a:latin typeface="Arial" charset="0"/>
                <a:ea typeface="+mn-ea"/>
                <a:cs typeface="+mn-cs"/>
              </a:rPr>
              <a:t>keyword.</a:t>
            </a:r>
          </a:p>
          <a:p>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87</a:t>
            </a:fld>
            <a:endParaRPr lang="en-US" dirty="0"/>
          </a:p>
        </p:txBody>
      </p:sp>
    </p:spTree>
    <p:extLst>
      <p:ext uri="{BB962C8B-B14F-4D97-AF65-F5344CB8AC3E}">
        <p14:creationId xmlns:p14="http://schemas.microsoft.com/office/powerpoint/2010/main" val="112230466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In this example, you have changed the MST switch priority using </a:t>
            </a:r>
            <a:r>
              <a:rPr lang="en-US" sz="1200" b="1" i="0" u="none" strike="noStrike" kern="1200" baseline="0" dirty="0">
                <a:solidFill>
                  <a:schemeClr val="tx1"/>
                </a:solidFill>
                <a:latin typeface="Arial" charset="0"/>
                <a:ea typeface="+mn-ea"/>
                <a:cs typeface="+mn-cs"/>
              </a:rPr>
              <a:t>spanning-tree </a:t>
            </a:r>
            <a:r>
              <a:rPr lang="en-US" sz="1200" b="1" i="0" u="none" strike="noStrike" kern="1200" baseline="0" dirty="0" err="1">
                <a:solidFill>
                  <a:schemeClr val="tx1"/>
                </a:solidFill>
                <a:latin typeface="Arial" charset="0"/>
                <a:ea typeface="+mn-ea"/>
                <a:cs typeface="+mn-cs"/>
              </a:rPr>
              <a:t>mst</a:t>
            </a:r>
            <a:r>
              <a:rPr lang="en-US" sz="1200" b="1" i="0" u="none" strike="noStrike" kern="1200" baseline="0" dirty="0">
                <a:solidFill>
                  <a:schemeClr val="tx1"/>
                </a:solidFill>
                <a:latin typeface="Arial" charset="0"/>
                <a:ea typeface="+mn-ea"/>
                <a:cs typeface="+mn-cs"/>
              </a:rPr>
              <a:t> </a:t>
            </a:r>
            <a:r>
              <a:rPr lang="en-US" sz="1200" b="0" i="1" u="none" strike="noStrike" kern="1200" baseline="0" dirty="0">
                <a:solidFill>
                  <a:schemeClr val="tx1"/>
                </a:solidFill>
                <a:latin typeface="Arial" charset="0"/>
                <a:ea typeface="+mn-ea"/>
                <a:cs typeface="+mn-cs"/>
              </a:rPr>
              <a:t>instance-id </a:t>
            </a:r>
            <a:r>
              <a:rPr lang="en-US" sz="1200" b="1" i="0" u="none" strike="noStrike" kern="1200" baseline="0" dirty="0">
                <a:solidFill>
                  <a:schemeClr val="tx1"/>
                </a:solidFill>
                <a:latin typeface="Arial" charset="0"/>
                <a:ea typeface="+mn-ea"/>
                <a:cs typeface="+mn-cs"/>
              </a:rPr>
              <a:t>root </a:t>
            </a:r>
            <a:r>
              <a:rPr lang="en-US" sz="1200" b="0" i="0" u="none" strike="noStrike" kern="1200" baseline="0" dirty="0">
                <a:solidFill>
                  <a:schemeClr val="tx1"/>
                </a:solidFill>
                <a:latin typeface="Arial" charset="0"/>
                <a:ea typeface="+mn-ea"/>
                <a:cs typeface="+mn-cs"/>
              </a:rPr>
              <a:t>{</a:t>
            </a:r>
            <a:r>
              <a:rPr lang="en-US" sz="1200" b="1" i="0" u="none" strike="noStrike" kern="1200" baseline="0" dirty="0">
                <a:solidFill>
                  <a:schemeClr val="tx1"/>
                </a:solidFill>
                <a:latin typeface="Arial" charset="0"/>
                <a:ea typeface="+mn-ea"/>
                <a:cs typeface="+mn-cs"/>
              </a:rPr>
              <a:t>primary </a:t>
            </a:r>
            <a:r>
              <a:rPr lang="en-US" sz="1200" b="0" i="0" u="none" strike="noStrike" kern="1200" baseline="0" dirty="0">
                <a:solidFill>
                  <a:schemeClr val="tx1"/>
                </a:solidFill>
                <a:latin typeface="Arial" charset="0"/>
                <a:ea typeface="+mn-ea"/>
                <a:cs typeface="+mn-cs"/>
              </a:rPr>
              <a:t>| </a:t>
            </a:r>
            <a:r>
              <a:rPr lang="en-US" sz="1200" b="1" i="0" u="none" strike="noStrike" kern="1200" baseline="0" dirty="0">
                <a:solidFill>
                  <a:schemeClr val="tx1"/>
                </a:solidFill>
                <a:latin typeface="Arial" charset="0"/>
                <a:ea typeface="+mn-ea"/>
                <a:cs typeface="+mn-cs"/>
              </a:rPr>
              <a:t>secondary</a:t>
            </a:r>
            <a:r>
              <a:rPr lang="en-US" sz="1200" b="0" i="0" u="none" strike="noStrike" kern="1200" baseline="0" dirty="0">
                <a:solidFill>
                  <a:schemeClr val="tx1"/>
                </a:solidFill>
                <a:latin typeface="Arial" charset="0"/>
                <a:ea typeface="+mn-ea"/>
                <a:cs typeface="+mn-cs"/>
              </a:rPr>
              <a:t>}. This command is actually a macro that sets the switch’s MST priority, which is a number. If you issue a </a:t>
            </a:r>
            <a:r>
              <a:rPr lang="en-US" sz="1200" b="1" i="0" u="none" strike="noStrike" kern="1200" baseline="0" dirty="0">
                <a:solidFill>
                  <a:schemeClr val="tx1"/>
                </a:solidFill>
                <a:latin typeface="Arial" charset="0"/>
                <a:ea typeface="+mn-ea"/>
                <a:cs typeface="+mn-cs"/>
              </a:rPr>
              <a:t>show running-</a:t>
            </a:r>
            <a:r>
              <a:rPr lang="en-US" sz="1200" b="1" i="0" u="none" strike="noStrike" kern="1200" baseline="0" dirty="0" err="1">
                <a:solidFill>
                  <a:schemeClr val="tx1"/>
                </a:solidFill>
                <a:latin typeface="Arial" charset="0"/>
                <a:ea typeface="+mn-ea"/>
                <a:cs typeface="+mn-cs"/>
              </a:rPr>
              <a:t>config</a:t>
            </a:r>
            <a:r>
              <a:rPr lang="en-US" sz="1200" b="0" i="0" u="none" strike="noStrike" kern="1200" baseline="0" dirty="0">
                <a:solidFill>
                  <a:schemeClr val="tx1"/>
                </a:solidFill>
                <a:latin typeface="Arial" charset="0"/>
                <a:ea typeface="+mn-ea"/>
                <a:cs typeface="+mn-cs"/>
              </a:rPr>
              <a:t>, you will see switch priority as a number, not the primary or secondary keyword</a:t>
            </a:r>
          </a:p>
          <a:p>
            <a:r>
              <a:rPr lang="en-US" sz="1200" b="0" i="0" u="none" strike="noStrike" kern="1200" baseline="0" dirty="0">
                <a:solidFill>
                  <a:schemeClr val="tx1"/>
                </a:solidFill>
                <a:latin typeface="Arial" charset="0"/>
                <a:ea typeface="+mn-ea"/>
                <a:cs typeface="+mn-cs"/>
              </a:rPr>
              <a:t>Changing STP mode to MST before doing the actual VLAN-to-instance mappings is not advisable. Every change in the mapping will result in recalculation of </a:t>
            </a:r>
            <a:r>
              <a:rPr lang="pt-PT" sz="1200" b="0" i="0" u="none" strike="noStrike" kern="1200" baseline="0" dirty="0" err="1">
                <a:solidFill>
                  <a:schemeClr val="tx1"/>
                </a:solidFill>
                <a:latin typeface="Arial" charset="0"/>
                <a:ea typeface="+mn-ea"/>
                <a:cs typeface="+mn-cs"/>
              </a:rPr>
              <a:t>the</a:t>
            </a:r>
            <a:r>
              <a:rPr lang="pt-PT" sz="1200" b="0" i="0" u="none" strike="noStrike" kern="1200" baseline="0" dirty="0">
                <a:solidFill>
                  <a:schemeClr val="tx1"/>
                </a:solidFill>
                <a:latin typeface="Arial" charset="0"/>
                <a:ea typeface="+mn-ea"/>
                <a:cs typeface="+mn-cs"/>
              </a:rPr>
              <a:t> STP </a:t>
            </a:r>
            <a:r>
              <a:rPr lang="pt-PT" sz="1200" b="0" i="0" u="none" strike="noStrike" kern="1200" baseline="0" dirty="0" err="1">
                <a:solidFill>
                  <a:schemeClr val="tx1"/>
                </a:solidFill>
                <a:latin typeface="Arial" charset="0"/>
                <a:ea typeface="+mn-ea"/>
                <a:cs typeface="+mn-cs"/>
              </a:rPr>
              <a:t>tree</a:t>
            </a:r>
            <a:r>
              <a:rPr lang="pt-PT" sz="1200" b="0" i="0" u="none" strike="noStrike" kern="1200" baseline="0" dirty="0">
                <a:solidFill>
                  <a:schemeClr val="tx1"/>
                </a:solidFill>
                <a:latin typeface="Arial" charset="0"/>
                <a:ea typeface="+mn-ea"/>
                <a:cs typeface="+mn-cs"/>
              </a:rPr>
              <a:t>.</a:t>
            </a:r>
          </a:p>
          <a:p>
            <a:r>
              <a:rPr lang="en-US" sz="1200" b="0" i="0" u="none" strike="noStrike" kern="1200" baseline="0" dirty="0">
                <a:solidFill>
                  <a:schemeClr val="tx1"/>
                </a:solidFill>
                <a:latin typeface="Arial" charset="0"/>
                <a:ea typeface="+mn-ea"/>
                <a:cs typeface="+mn-cs"/>
              </a:rPr>
              <a:t>A switch cannot run MST and PVST+ at the same time.</a:t>
            </a:r>
          </a:p>
          <a:p>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88</a:t>
            </a:fld>
            <a:endParaRPr lang="en-US" dirty="0"/>
          </a:p>
        </p:txBody>
      </p:sp>
    </p:spTree>
    <p:extLst>
      <p:ext uri="{BB962C8B-B14F-4D97-AF65-F5344CB8AC3E}">
        <p14:creationId xmlns:p14="http://schemas.microsoft.com/office/powerpoint/2010/main" val="416610225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To verify currently applied MST configuration, use </a:t>
            </a:r>
            <a:r>
              <a:rPr lang="en-US" sz="1200" b="1" i="0" u="none" strike="noStrike" kern="1200" baseline="0" dirty="0">
                <a:solidFill>
                  <a:schemeClr val="tx1"/>
                </a:solidFill>
                <a:latin typeface="Arial" charset="0"/>
                <a:ea typeface="+mn-ea"/>
                <a:cs typeface="+mn-cs"/>
              </a:rPr>
              <a:t>show current </a:t>
            </a:r>
            <a:r>
              <a:rPr lang="en-US" sz="1200" b="0" i="0" u="none" strike="noStrike" kern="1200" baseline="0" dirty="0">
                <a:solidFill>
                  <a:schemeClr val="tx1"/>
                </a:solidFill>
                <a:latin typeface="Arial" charset="0"/>
                <a:ea typeface="+mn-ea"/>
                <a:cs typeface="+mn-cs"/>
              </a:rPr>
              <a:t>under MST configuration mode. To verify pending MST configuration, use </a:t>
            </a:r>
            <a:r>
              <a:rPr lang="en-US" sz="1200" b="1" i="0" u="none" strike="noStrike" kern="1200" baseline="0" dirty="0">
                <a:solidFill>
                  <a:schemeClr val="tx1"/>
                </a:solidFill>
                <a:latin typeface="Arial" charset="0"/>
                <a:ea typeface="+mn-ea"/>
                <a:cs typeface="+mn-cs"/>
              </a:rPr>
              <a:t>show pending </a:t>
            </a:r>
            <a:r>
              <a:rPr lang="en-US" sz="1200" b="0" i="0" u="none" strike="noStrike" kern="1200" baseline="0" dirty="0">
                <a:solidFill>
                  <a:schemeClr val="tx1"/>
                </a:solidFill>
                <a:latin typeface="Arial" charset="0"/>
                <a:ea typeface="+mn-ea"/>
                <a:cs typeface="+mn-cs"/>
              </a:rPr>
              <a:t>under MST configuration mode. When you type </a:t>
            </a:r>
            <a:r>
              <a:rPr lang="en-US" sz="1200" b="1" i="0" u="none" strike="noStrike" kern="1200" baseline="0" dirty="0">
                <a:solidFill>
                  <a:schemeClr val="tx1"/>
                </a:solidFill>
                <a:latin typeface="Arial" charset="0"/>
                <a:ea typeface="+mn-ea"/>
                <a:cs typeface="+mn-cs"/>
              </a:rPr>
              <a:t>exit </a:t>
            </a:r>
            <a:r>
              <a:rPr lang="en-US" sz="1200" b="0" i="0" u="none" strike="noStrike" kern="1200" baseline="0" dirty="0">
                <a:solidFill>
                  <a:schemeClr val="tx1"/>
                </a:solidFill>
                <a:latin typeface="Arial" charset="0"/>
                <a:ea typeface="+mn-ea"/>
                <a:cs typeface="+mn-cs"/>
              </a:rPr>
              <a:t>or </a:t>
            </a:r>
            <a:r>
              <a:rPr lang="en-US" sz="1200" b="1" i="0" u="none" strike="noStrike" kern="1200" baseline="0" dirty="0">
                <a:solidFill>
                  <a:schemeClr val="tx1"/>
                </a:solidFill>
                <a:latin typeface="Arial" charset="0"/>
                <a:ea typeface="+mn-ea"/>
                <a:cs typeface="+mn-cs"/>
              </a:rPr>
              <a:t>end</a:t>
            </a:r>
            <a:r>
              <a:rPr lang="en-US" sz="1200" b="0" i="0" u="none" strike="noStrike" kern="1200" baseline="0" dirty="0">
                <a:solidFill>
                  <a:schemeClr val="tx1"/>
                </a:solidFill>
                <a:latin typeface="Arial" charset="0"/>
                <a:ea typeface="+mn-ea"/>
                <a:cs typeface="+mn-cs"/>
              </a:rPr>
              <a:t>, pending configuration will become current. So, </a:t>
            </a:r>
            <a:r>
              <a:rPr lang="en-US" sz="1200" b="1" i="0" u="none" strike="noStrike" kern="1200" baseline="0" dirty="0">
                <a:solidFill>
                  <a:schemeClr val="tx1"/>
                </a:solidFill>
                <a:latin typeface="Arial" charset="0"/>
                <a:ea typeface="+mn-ea"/>
                <a:cs typeface="+mn-cs"/>
              </a:rPr>
              <a:t>show current </a:t>
            </a:r>
            <a:r>
              <a:rPr lang="en-US" sz="1200" b="0" i="0" u="none" strike="noStrike" kern="1200" baseline="0" dirty="0">
                <a:solidFill>
                  <a:schemeClr val="tx1"/>
                </a:solidFill>
                <a:latin typeface="Arial" charset="0"/>
                <a:ea typeface="+mn-ea"/>
                <a:cs typeface="+mn-cs"/>
              </a:rPr>
              <a:t>and </a:t>
            </a:r>
            <a:r>
              <a:rPr lang="en-US" sz="1200" b="1" i="0" u="none" strike="noStrike" kern="1200" baseline="0" dirty="0">
                <a:solidFill>
                  <a:schemeClr val="tx1"/>
                </a:solidFill>
                <a:latin typeface="Arial" charset="0"/>
                <a:ea typeface="+mn-ea"/>
                <a:cs typeface="+mn-cs"/>
              </a:rPr>
              <a:t>show pending </a:t>
            </a:r>
            <a:r>
              <a:rPr lang="en-US" sz="1200" b="0" i="0" u="none" strike="noStrike" kern="1200" baseline="0" dirty="0">
                <a:solidFill>
                  <a:schemeClr val="tx1"/>
                </a:solidFill>
                <a:latin typeface="Arial" charset="0"/>
                <a:ea typeface="+mn-ea"/>
                <a:cs typeface="+mn-cs"/>
              </a:rPr>
              <a:t>will produce the same outputs.</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89</a:t>
            </a:fld>
            <a:endParaRPr lang="en-US" dirty="0"/>
          </a:p>
        </p:txBody>
      </p:sp>
    </p:spTree>
    <p:extLst>
      <p:ext uri="{BB962C8B-B14F-4D97-AF65-F5344CB8AC3E}">
        <p14:creationId xmlns:p14="http://schemas.microsoft.com/office/powerpoint/2010/main" val="288114268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The Pre-</a:t>
            </a:r>
            <a:r>
              <a:rPr lang="en-US" sz="1200" b="0" i="0" u="none" strike="noStrike" kern="1200" baseline="0" dirty="0" err="1">
                <a:solidFill>
                  <a:schemeClr val="tx1"/>
                </a:solidFill>
                <a:latin typeface="Arial" charset="0"/>
                <a:ea typeface="+mn-ea"/>
                <a:cs typeface="+mn-cs"/>
              </a:rPr>
              <a:t>std</a:t>
            </a:r>
            <a:r>
              <a:rPr lang="en-US" sz="1200" b="0" i="0" u="none" strike="noStrike" kern="1200" baseline="0" dirty="0">
                <a:solidFill>
                  <a:schemeClr val="tx1"/>
                </a:solidFill>
                <a:latin typeface="Arial" charset="0"/>
                <a:ea typeface="+mn-ea"/>
                <a:cs typeface="+mn-cs"/>
              </a:rPr>
              <a:t> Digest refers to Cisco’s legacy </a:t>
            </a:r>
            <a:r>
              <a:rPr lang="en-US" sz="1200" b="0" i="0" u="none" strike="noStrike" kern="1200" baseline="0" dirty="0" err="1">
                <a:solidFill>
                  <a:schemeClr val="tx1"/>
                </a:solidFill>
                <a:latin typeface="Arial" charset="0"/>
                <a:ea typeface="+mn-ea"/>
                <a:cs typeface="+mn-cs"/>
              </a:rPr>
              <a:t>prestandard</a:t>
            </a:r>
            <a:r>
              <a:rPr lang="en-US" sz="1200" b="0" i="0" u="none" strike="noStrike" kern="1200" baseline="0" dirty="0">
                <a:solidFill>
                  <a:schemeClr val="tx1"/>
                </a:solidFill>
                <a:latin typeface="Arial" charset="0"/>
                <a:ea typeface="+mn-ea"/>
                <a:cs typeface="+mn-cs"/>
              </a:rPr>
              <a:t> implementation of MST. Cisco developed a proprietary version of MST before MST was released called </a:t>
            </a:r>
            <a:r>
              <a:rPr lang="en-US" sz="1200" b="0" i="1" u="none" strike="noStrike" kern="1200" baseline="0" dirty="0">
                <a:solidFill>
                  <a:schemeClr val="tx1"/>
                </a:solidFill>
                <a:latin typeface="Arial" charset="0"/>
                <a:ea typeface="+mn-ea"/>
                <a:cs typeface="+mn-cs"/>
              </a:rPr>
              <a:t>MISTP </a:t>
            </a:r>
            <a:r>
              <a:rPr lang="en-US" sz="1200" b="0" i="0" u="none" strike="noStrike" kern="1200" baseline="0" dirty="0">
                <a:solidFill>
                  <a:schemeClr val="tx1"/>
                </a:solidFill>
                <a:latin typeface="Arial" charset="0"/>
                <a:ea typeface="+mn-ea"/>
                <a:cs typeface="+mn-cs"/>
              </a:rPr>
              <a:t>, which </a:t>
            </a:r>
            <a:r>
              <a:rPr lang="pt-PT" sz="1200" b="0" i="0" u="none" strike="noStrike" kern="1200" baseline="0" dirty="0" err="1">
                <a:solidFill>
                  <a:schemeClr val="tx1"/>
                </a:solidFill>
                <a:latin typeface="Arial" charset="0"/>
                <a:ea typeface="+mn-ea"/>
                <a:cs typeface="+mn-cs"/>
              </a:rPr>
              <a:t>has</a:t>
            </a:r>
            <a:r>
              <a:rPr lang="pt-PT" sz="1200" b="0" i="0" u="none" strike="noStrike" kern="1200" baseline="0" dirty="0">
                <a:solidFill>
                  <a:schemeClr val="tx1"/>
                </a:solidFill>
                <a:latin typeface="Arial" charset="0"/>
                <a:ea typeface="+mn-ea"/>
                <a:cs typeface="+mn-cs"/>
              </a:rPr>
              <a:t> similar </a:t>
            </a:r>
            <a:r>
              <a:rPr lang="pt-PT" sz="1200" b="0" i="0" u="none" strike="noStrike" kern="1200" baseline="0" dirty="0" err="1">
                <a:solidFill>
                  <a:schemeClr val="tx1"/>
                </a:solidFill>
                <a:latin typeface="Arial" charset="0"/>
                <a:ea typeface="+mn-ea"/>
                <a:cs typeface="+mn-cs"/>
              </a:rPr>
              <a:t>principles</a:t>
            </a:r>
            <a:r>
              <a:rPr lang="pt-PT" sz="1200" b="0" i="0" u="none" strike="noStrike" kern="1200" baseline="0" dirty="0">
                <a:solidFill>
                  <a:schemeClr val="tx1"/>
                </a:solidFill>
                <a:latin typeface="Arial" charset="0"/>
                <a:ea typeface="+mn-ea"/>
                <a:cs typeface="+mn-cs"/>
              </a:rPr>
              <a:t> as MST.</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90</a:t>
            </a:fld>
            <a:endParaRPr lang="en-US" dirty="0"/>
          </a:p>
        </p:txBody>
      </p:sp>
    </p:spTree>
    <p:extLst>
      <p:ext uri="{BB962C8B-B14F-4D97-AF65-F5344CB8AC3E}">
        <p14:creationId xmlns:p14="http://schemas.microsoft.com/office/powerpoint/2010/main" val="78223793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96</a:t>
            </a:fld>
            <a:endParaRPr lang="en-US" dirty="0"/>
          </a:p>
        </p:txBody>
      </p:sp>
    </p:spTree>
    <p:extLst>
      <p:ext uri="{BB962C8B-B14F-4D97-AF65-F5344CB8AC3E}">
        <p14:creationId xmlns:p14="http://schemas.microsoft.com/office/powerpoint/2010/main" val="171992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11/25/2018</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11/25/2018</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11/25/2018</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11/25/2018</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11/25/2018</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11/25/2018</a:t>
            </a:fld>
            <a:endParaRPr lang="en-US"/>
          </a:p>
        </p:txBody>
      </p:sp>
      <p:sp>
        <p:nvSpPr>
          <p:cNvPr id="8" name="Footer Placeholder 7"/>
          <p:cNvSpPr>
            <a:spLocks noGrp="1"/>
          </p:cNvSpPr>
          <p:nvPr>
            <p:ph type="ftr" sz="quarter" idx="11"/>
          </p:nvPr>
        </p:nvSpPr>
        <p:spPr>
          <a:xfrm>
            <a:off x="264458" y="6442539"/>
            <a:ext cx="4840941"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11/25/2018</a:t>
            </a:fld>
            <a:endParaRPr lang="en-US"/>
          </a:p>
        </p:txBody>
      </p:sp>
      <p:sp>
        <p:nvSpPr>
          <p:cNvPr id="4" name="Footer Placeholder 3"/>
          <p:cNvSpPr>
            <a:spLocks noGrp="1"/>
          </p:cNvSpPr>
          <p:nvPr>
            <p:ph type="ftr" sz="quarter" idx="11"/>
          </p:nvPr>
        </p:nvSpPr>
        <p:spPr>
          <a:xfrm>
            <a:off x="264458" y="6442539"/>
            <a:ext cx="4840941"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11/25/2018</a:t>
            </a:fld>
            <a:endParaRPr lang="en-US"/>
          </a:p>
        </p:txBody>
      </p:sp>
      <p:sp>
        <p:nvSpPr>
          <p:cNvPr id="3" name="Footer Placeholder 2"/>
          <p:cNvSpPr>
            <a:spLocks noGrp="1"/>
          </p:cNvSpPr>
          <p:nvPr>
            <p:ph type="ftr" sz="quarter" idx="11"/>
          </p:nvPr>
        </p:nvSpPr>
        <p:spPr>
          <a:xfrm>
            <a:off x="264458" y="6442539"/>
            <a:ext cx="4840941"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11/25/2018</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11/25/2018</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11/25/2018</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11/25/2018</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Config Example 2 column">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68941" y="365379"/>
            <a:ext cx="8532159" cy="740664"/>
          </a:xfrm>
          <a:prstGeom prst="rect">
            <a:avLst/>
          </a:prstGeom>
        </p:spPr>
        <p:txBody>
          <a:bodyPr>
            <a:normAutofit/>
          </a:bodyPr>
          <a:lstStyle>
            <a:lvl1pPr>
              <a:defRPr/>
            </a:lvl1pPr>
          </a:lstStyle>
          <a:p>
            <a:r>
              <a:rPr lang="en-US"/>
              <a:t>Config Example 2 column</a:t>
            </a:r>
          </a:p>
        </p:txBody>
      </p:sp>
      <p:sp>
        <p:nvSpPr>
          <p:cNvPr id="8" name="Content Placeholder 3"/>
          <p:cNvSpPr>
            <a:spLocks noGrp="1"/>
          </p:cNvSpPr>
          <p:nvPr>
            <p:ph sz="half" idx="10"/>
          </p:nvPr>
        </p:nvSpPr>
        <p:spPr>
          <a:xfrm>
            <a:off x="279399" y="1186191"/>
            <a:ext cx="4152751" cy="3957760"/>
          </a:xfrm>
        </p:spPr>
        <p:txBody>
          <a:bodyPr>
            <a:normAutofit/>
          </a:bodyPr>
          <a:lstStyle>
            <a:lvl1pPr>
              <a:defRPr sz="2400" baseline="0"/>
            </a:lvl1pPr>
            <a:lvl2pPr>
              <a:defRPr sz="2000" baseline="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p:txBody>
      </p:sp>
      <p:sp>
        <p:nvSpPr>
          <p:cNvPr id="10" name="Content Placeholder 3"/>
          <p:cNvSpPr>
            <a:spLocks noGrp="1"/>
          </p:cNvSpPr>
          <p:nvPr>
            <p:ph sz="half" idx="11"/>
          </p:nvPr>
        </p:nvSpPr>
        <p:spPr>
          <a:xfrm>
            <a:off x="4659554" y="1186191"/>
            <a:ext cx="4152751" cy="3957760"/>
          </a:xfrm>
        </p:spPr>
        <p:txBody>
          <a:bodyPr>
            <a:normAutofit/>
          </a:bodyPr>
          <a:lstStyle>
            <a:lvl1pPr>
              <a:defRPr sz="2400" baseline="0"/>
            </a:lvl1pPr>
            <a:lvl2pPr>
              <a:defRPr sz="2000" baseline="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p:txBody>
      </p:sp>
      <p:sp>
        <p:nvSpPr>
          <p:cNvPr id="11" name="Content Placeholder 3"/>
          <p:cNvSpPr>
            <a:spLocks noGrp="1"/>
          </p:cNvSpPr>
          <p:nvPr>
            <p:ph sz="half" idx="12" hasCustomPrompt="1"/>
          </p:nvPr>
        </p:nvSpPr>
        <p:spPr>
          <a:xfrm>
            <a:off x="279400" y="5254375"/>
            <a:ext cx="8552628" cy="1178698"/>
          </a:xfrm>
          <a:ln w="19050">
            <a:solidFill>
              <a:schemeClr val="tx1"/>
            </a:solidFill>
          </a:ln>
        </p:spPr>
        <p:txBody>
          <a:bodyPr>
            <a:noAutofit/>
          </a:bodyPr>
          <a:lstStyle>
            <a:lvl1pPr marL="0" indent="0" algn="l" defTabSz="814388">
              <a:lnSpc>
                <a:spcPct val="100000"/>
              </a:lnSpc>
              <a:spcBef>
                <a:spcPts val="0"/>
              </a:spcBef>
              <a:spcAft>
                <a:spcPts val="0"/>
              </a:spcAft>
              <a:buNone/>
              <a:defRPr sz="1600" baseline="0">
                <a:latin typeface="Courier New" pitchFamily="49" charset="0"/>
                <a:cs typeface="Courier New" pitchFamily="49" charset="0"/>
              </a:defRPr>
            </a:lvl1pPr>
            <a:lvl2pPr>
              <a:buNone/>
              <a:defRPr sz="2000" baseline="0">
                <a:latin typeface="Courier New" pitchFamily="49" charset="0"/>
                <a:cs typeface="Courier New" pitchFamily="49" charset="0"/>
              </a:defRPr>
            </a:lvl2pPr>
            <a:lvl3pPr>
              <a:buNone/>
              <a:defRPr sz="1800">
                <a:latin typeface="Courier New" pitchFamily="49" charset="0"/>
                <a:cs typeface="Courier New" pitchFamily="49" charset="0"/>
              </a:defRPr>
            </a:lvl3pPr>
            <a:lvl4pPr>
              <a:defRPr sz="1800"/>
            </a:lvl4pPr>
            <a:lvl5pPr>
              <a:defRPr sz="1800"/>
            </a:lvl5pPr>
            <a:lvl6pPr>
              <a:defRPr sz="1800"/>
            </a:lvl6pPr>
            <a:lvl7pPr>
              <a:defRPr sz="1800"/>
            </a:lvl7pPr>
            <a:lvl8pPr>
              <a:defRPr sz="1800"/>
            </a:lvl8pPr>
            <a:lvl9pPr>
              <a:defRPr sz="1800"/>
            </a:lvl9pPr>
          </a:lstStyle>
          <a:p>
            <a:pPr algn="l" defTabSz="814388">
              <a:defRPr/>
            </a:pPr>
            <a:r>
              <a:rPr lang="en-US" sz="1800" b="0">
                <a:latin typeface="Courier New" pitchFamily="49" charset="0"/>
              </a:rPr>
              <a:t>RTB(config-if)# </a:t>
            </a:r>
            <a:r>
              <a:rPr lang="en-US" sz="1800" b="1">
                <a:latin typeface="Courier New" pitchFamily="49" charset="0"/>
              </a:rPr>
              <a:t>ip ospf network non-broadcast</a:t>
            </a:r>
          </a:p>
          <a:p>
            <a:pPr algn="l" defTabSz="814388">
              <a:defRPr/>
            </a:pPr>
            <a:r>
              <a:rPr lang="en-US" sz="1800" b="0">
                <a:latin typeface="Courier New" pitchFamily="49" charset="0"/>
              </a:rPr>
              <a:t>RTB(config-router)# </a:t>
            </a:r>
            <a:r>
              <a:rPr lang="en-US" sz="1800" b="1">
                <a:latin typeface="Courier New" pitchFamily="49" charset="0"/>
              </a:rPr>
              <a:t>network 3.1.1.0 0.0.0.255 area 0</a:t>
            </a:r>
          </a:p>
          <a:p>
            <a:pPr algn="l" defTabSz="814388">
              <a:defRPr/>
            </a:pPr>
            <a:r>
              <a:rPr lang="en-US" sz="1800" b="0">
                <a:latin typeface="Courier New" pitchFamily="49" charset="0"/>
              </a:rPr>
              <a:t>RTB(config-router)# </a:t>
            </a:r>
            <a:r>
              <a:rPr lang="en-US" sz="1800" b="1">
                <a:latin typeface="Courier New" pitchFamily="49" charset="0"/>
              </a:rPr>
              <a:t>neighbor 3.1.1.1</a:t>
            </a:r>
          </a:p>
          <a:p>
            <a:pPr algn="l" defTabSz="814388">
              <a:defRPr/>
            </a:pPr>
            <a:r>
              <a:rPr lang="en-US" sz="1800" b="0">
                <a:latin typeface="Courier New" pitchFamily="49" charset="0"/>
              </a:rPr>
              <a:t>RTB(config-router)# </a:t>
            </a:r>
            <a:r>
              <a:rPr lang="en-US" sz="1800" b="1">
                <a:latin typeface="Courier New" pitchFamily="49" charset="0"/>
              </a:rPr>
              <a:t>neighbor 3.1.1.3 </a:t>
            </a:r>
          </a:p>
        </p:txBody>
      </p:sp>
    </p:spTree>
    <p:extLst>
      <p:ext uri="{BB962C8B-B14F-4D97-AF65-F5344CB8AC3E}">
        <p14:creationId xmlns:p14="http://schemas.microsoft.com/office/powerpoint/2010/main" val="32723369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3.jpeg"/><Relationship Id="rId2" Type="http://schemas.openxmlformats.org/officeDocument/2006/relationships/slideLayout" Target="../slideLayouts/slideLayout2.xml"/><Relationship Id="rId16" Type="http://schemas.openxmlformats.org/officeDocument/2006/relationships/image" Target="cid:image001.png@01CE8951.83435F70" TargetMode="Externa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pic>
        <p:nvPicPr>
          <p:cNvPr id="7" name="d5399414-2235-41fb-819d-363ee4936f50" descr="cid:image001.png@01CE8951.83435F70"/>
          <p:cNvPicPr/>
          <p:nvPr userDrawn="1"/>
        </p:nvPicPr>
        <p:blipFill>
          <a:blip r:embed="rId15" r:link="rId16" cstate="print"/>
          <a:srcRect/>
          <a:stretch>
            <a:fillRect/>
          </a:stretch>
        </p:blipFill>
        <p:spPr bwMode="auto">
          <a:xfrm>
            <a:off x="6134986" y="-138223"/>
            <a:ext cx="3189767" cy="1286539"/>
          </a:xfrm>
          <a:prstGeom prst="rect">
            <a:avLst/>
          </a:prstGeom>
          <a:noFill/>
          <a:ln w="9525">
            <a:noFill/>
            <a:miter lim="800000"/>
            <a:headEnd/>
            <a:tailEnd/>
          </a:ln>
        </p:spPr>
      </p:pic>
      <p:pic>
        <p:nvPicPr>
          <p:cNvPr id="6" name="Picture 5" descr="U:\UWTSD Logo.jpg"/>
          <p:cNvPicPr/>
          <p:nvPr userDrawn="1"/>
        </p:nvPicPr>
        <p:blipFill>
          <a:blip r:embed="rId17" cstate="email">
            <a:extLst>
              <a:ext uri="{28A0092B-C50C-407E-A947-70E740481C1C}">
                <a14:useLocalDpi xmlns:a14="http://schemas.microsoft.com/office/drawing/2010/main" val="0"/>
              </a:ext>
            </a:extLst>
          </a:blip>
          <a:srcRect/>
          <a:stretch>
            <a:fillRect/>
          </a:stretch>
        </p:blipFill>
        <p:spPr bwMode="auto">
          <a:xfrm>
            <a:off x="0" y="0"/>
            <a:ext cx="2303780" cy="920115"/>
          </a:xfrm>
          <a:prstGeom prst="rect">
            <a:avLst/>
          </a:prstGeom>
          <a:noFill/>
          <a:ln>
            <a:noFill/>
          </a:ln>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1.emf"/><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2.emf"/><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4.em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26.emf"/><Relationship Id="rId2" Type="http://schemas.openxmlformats.org/officeDocument/2006/relationships/image" Target="../media/image25.emf"/><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31.emf"/><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33.emf"/><Relationship Id="rId2" Type="http://schemas.openxmlformats.org/officeDocument/2006/relationships/image" Target="../media/image32.emf"/><Relationship Id="rId1" Type="http://schemas.openxmlformats.org/officeDocument/2006/relationships/slideLayout" Target="../slideLayouts/slideLayout2.xml"/><Relationship Id="rId4" Type="http://schemas.openxmlformats.org/officeDocument/2006/relationships/image" Target="../media/image34.emf"/></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35.emf"/><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37.emf"/><Relationship Id="rId2" Type="http://schemas.openxmlformats.org/officeDocument/2006/relationships/image" Target="../media/image36.emf"/><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38.emf"/><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40.emf"/><Relationship Id="rId2" Type="http://schemas.openxmlformats.org/officeDocument/2006/relationships/image" Target="../media/image39.emf"/><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42.emf"/><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43.emf"/><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44.emf"/><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45.emf"/><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46.emf"/><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47.em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48.emf"/><Relationship Id="rId1" Type="http://schemas.openxmlformats.org/officeDocument/2006/relationships/slideLayout" Target="../slideLayouts/slideLayout13.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49.emf"/><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image" Target="../media/image50.emf"/><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image" Target="../media/image51.emf"/><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image" Target="../media/image52.emf"/><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3" Type="http://schemas.openxmlformats.org/officeDocument/2006/relationships/image" Target="../media/image54.emf"/><Relationship Id="rId2" Type="http://schemas.openxmlformats.org/officeDocument/2006/relationships/image" Target="../media/image53.emf"/><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image" Target="../media/image55.emf"/><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image" Target="../media/image56.emf"/><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3" Type="http://schemas.openxmlformats.org/officeDocument/2006/relationships/image" Target="../media/image57.emf"/><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58.emf"/></Relationships>
</file>

<file path=ppt/slides/_rels/slide89.xml.rels><?xml version="1.0" encoding="UTF-8" standalone="yes"?>
<Relationships xmlns="http://schemas.openxmlformats.org/package/2006/relationships"><Relationship Id="rId3" Type="http://schemas.openxmlformats.org/officeDocument/2006/relationships/image" Target="../media/image59.emf"/><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60.emf"/></Relationships>
</file>

<file path=ppt/slides/_rels/slide90.xml.rels><?xml version="1.0" encoding="UTF-8" standalone="yes"?>
<Relationships xmlns="http://schemas.openxmlformats.org/package/2006/relationships"><Relationship Id="rId3" Type="http://schemas.openxmlformats.org/officeDocument/2006/relationships/image" Target="../media/image61.emf"/><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62.emf"/></Relationships>
</file>

<file path=ppt/slides/_rels/slide91.xml.rels><?xml version="1.0" encoding="UTF-8" standalone="yes"?>
<Relationships xmlns="http://schemas.openxmlformats.org/package/2006/relationships"><Relationship Id="rId3" Type="http://schemas.openxmlformats.org/officeDocument/2006/relationships/image" Target="../media/image64.emf"/><Relationship Id="rId2" Type="http://schemas.openxmlformats.org/officeDocument/2006/relationships/image" Target="../media/image63.emf"/><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3" Type="http://schemas.openxmlformats.org/officeDocument/2006/relationships/image" Target="../media/image66.emf"/><Relationship Id="rId2" Type="http://schemas.openxmlformats.org/officeDocument/2006/relationships/image" Target="../media/image65.emf"/><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2" Type="http://schemas.openxmlformats.org/officeDocument/2006/relationships/image" Target="../media/image67.emf"/><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2331404"/>
            <a:ext cx="6498158" cy="1037999"/>
          </a:xfrm>
        </p:spPr>
        <p:txBody>
          <a:bodyPr/>
          <a:lstStyle/>
          <a:p>
            <a:r>
              <a:rPr lang="pt-PT" sz="4800" dirty="0"/>
              <a:t>Spanning Tree in Depth</a:t>
            </a:r>
            <a:endParaRPr lang="en-US" sz="2800" dirty="0">
              <a:solidFill>
                <a:srgbClr val="FF0000"/>
              </a:solidFill>
              <a:latin typeface="Times New Roman"/>
              <a:cs typeface="Times New Roman"/>
            </a:endParaRPr>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549275" y="446125"/>
            <a:ext cx="8042276" cy="1336956"/>
          </a:xfrm>
        </p:spPr>
        <p:txBody>
          <a:bodyPr/>
          <a:lstStyle/>
          <a:p>
            <a:pPr eaLnBrk="1" hangingPunct="1"/>
            <a:r>
              <a:rPr lang="en-US" dirty="0"/>
              <a:t>Objectives</a:t>
            </a:r>
          </a:p>
        </p:txBody>
      </p:sp>
      <p:sp>
        <p:nvSpPr>
          <p:cNvPr id="7" name="Content Placeholder 6"/>
          <p:cNvSpPr>
            <a:spLocks noGrp="1"/>
          </p:cNvSpPr>
          <p:nvPr>
            <p:ph idx="1"/>
          </p:nvPr>
        </p:nvSpPr>
        <p:spPr>
          <a:xfrm>
            <a:off x="549275" y="1783081"/>
            <a:ext cx="8042276" cy="4343400"/>
          </a:xfrm>
        </p:spPr>
        <p:txBody>
          <a:bodyPr>
            <a:normAutofit lnSpcReduction="10000"/>
          </a:bodyPr>
          <a:lstStyle/>
          <a:p>
            <a:r>
              <a:rPr lang="en-US" dirty="0">
                <a:solidFill>
                  <a:schemeClr val="tx1"/>
                </a:solidFill>
              </a:rPr>
              <a:t>Spanning Tree Protocol (STP) overview, its operations, and history</a:t>
            </a:r>
          </a:p>
          <a:p>
            <a:r>
              <a:rPr lang="en-US" dirty="0">
                <a:solidFill>
                  <a:schemeClr val="tx1"/>
                </a:solidFill>
              </a:rPr>
              <a:t>Implement Rapid Spanning Tree Protocol (RSTP)</a:t>
            </a:r>
          </a:p>
          <a:p>
            <a:r>
              <a:rPr lang="en-US" dirty="0">
                <a:solidFill>
                  <a:schemeClr val="tx1"/>
                </a:solidFill>
              </a:rPr>
              <a:t>Describe how and where to configure the following features: </a:t>
            </a:r>
            <a:r>
              <a:rPr lang="en-US" dirty="0" err="1">
                <a:solidFill>
                  <a:schemeClr val="tx1"/>
                </a:solidFill>
              </a:rPr>
              <a:t>PortFast</a:t>
            </a:r>
            <a:r>
              <a:rPr lang="en-US" dirty="0">
                <a:solidFill>
                  <a:schemeClr val="tx1"/>
                </a:solidFill>
              </a:rPr>
              <a:t>, </a:t>
            </a:r>
            <a:r>
              <a:rPr lang="en-US" dirty="0" err="1">
                <a:solidFill>
                  <a:schemeClr val="tx1"/>
                </a:solidFill>
              </a:rPr>
              <a:t>UplinkFast</a:t>
            </a:r>
            <a:r>
              <a:rPr lang="en-US" dirty="0">
                <a:solidFill>
                  <a:schemeClr val="tx1"/>
                </a:solidFill>
              </a:rPr>
              <a:t>, </a:t>
            </a:r>
            <a:r>
              <a:rPr lang="pt-PT" dirty="0" err="1">
                <a:solidFill>
                  <a:schemeClr val="tx1"/>
                </a:solidFill>
              </a:rPr>
              <a:t>BackboneFast</a:t>
            </a:r>
            <a:r>
              <a:rPr lang="pt-PT" dirty="0">
                <a:solidFill>
                  <a:schemeClr val="tx1"/>
                </a:solidFill>
              </a:rPr>
              <a:t>, BPDU </a:t>
            </a:r>
            <a:r>
              <a:rPr lang="pt-PT" dirty="0" err="1">
                <a:solidFill>
                  <a:schemeClr val="tx1"/>
                </a:solidFill>
              </a:rPr>
              <a:t>Guard</a:t>
            </a:r>
            <a:r>
              <a:rPr lang="pt-PT" dirty="0">
                <a:solidFill>
                  <a:schemeClr val="tx1"/>
                </a:solidFill>
              </a:rPr>
              <a:t>, BPDU </a:t>
            </a:r>
            <a:r>
              <a:rPr lang="pt-PT" dirty="0" err="1">
                <a:solidFill>
                  <a:schemeClr val="tx1"/>
                </a:solidFill>
              </a:rPr>
              <a:t>Filter</a:t>
            </a:r>
            <a:r>
              <a:rPr lang="pt-PT" dirty="0">
                <a:solidFill>
                  <a:schemeClr val="tx1"/>
                </a:solidFill>
              </a:rPr>
              <a:t>, </a:t>
            </a:r>
            <a:r>
              <a:rPr lang="pt-PT" dirty="0" err="1">
                <a:solidFill>
                  <a:schemeClr val="tx1"/>
                </a:solidFill>
              </a:rPr>
              <a:t>Root</a:t>
            </a:r>
            <a:r>
              <a:rPr lang="pt-PT" dirty="0">
                <a:solidFill>
                  <a:schemeClr val="tx1"/>
                </a:solidFill>
              </a:rPr>
              <a:t> </a:t>
            </a:r>
            <a:r>
              <a:rPr lang="pt-PT" dirty="0" err="1">
                <a:solidFill>
                  <a:schemeClr val="tx1"/>
                </a:solidFill>
              </a:rPr>
              <a:t>Guard</a:t>
            </a:r>
            <a:r>
              <a:rPr lang="pt-PT" dirty="0">
                <a:solidFill>
                  <a:schemeClr val="tx1"/>
                </a:solidFill>
              </a:rPr>
              <a:t>, </a:t>
            </a:r>
            <a:r>
              <a:rPr lang="pt-PT" dirty="0" err="1">
                <a:solidFill>
                  <a:schemeClr val="tx1"/>
                </a:solidFill>
              </a:rPr>
              <a:t>Loop</a:t>
            </a:r>
            <a:r>
              <a:rPr lang="pt-PT" dirty="0">
                <a:solidFill>
                  <a:schemeClr val="tx1"/>
                </a:solidFill>
              </a:rPr>
              <a:t> </a:t>
            </a:r>
            <a:r>
              <a:rPr lang="pt-PT" dirty="0" err="1">
                <a:solidFill>
                  <a:schemeClr val="tx1"/>
                </a:solidFill>
              </a:rPr>
              <a:t>Guard</a:t>
            </a:r>
            <a:r>
              <a:rPr lang="pt-PT" dirty="0">
                <a:solidFill>
                  <a:schemeClr val="tx1"/>
                </a:solidFill>
              </a:rPr>
              <a:t>, </a:t>
            </a:r>
            <a:r>
              <a:rPr lang="pt-PT" dirty="0" err="1">
                <a:solidFill>
                  <a:schemeClr val="tx1"/>
                </a:solidFill>
              </a:rPr>
              <a:t>Unidirectional</a:t>
            </a:r>
            <a:r>
              <a:rPr lang="pt-PT" dirty="0">
                <a:solidFill>
                  <a:schemeClr val="tx1"/>
                </a:solidFill>
              </a:rPr>
              <a:t> Link </a:t>
            </a:r>
            <a:r>
              <a:rPr lang="pt-PT" dirty="0" err="1">
                <a:solidFill>
                  <a:schemeClr val="tx1"/>
                </a:solidFill>
              </a:rPr>
              <a:t>Detection</a:t>
            </a:r>
            <a:r>
              <a:rPr lang="pt-PT" dirty="0">
                <a:solidFill>
                  <a:schemeClr val="tx1"/>
                </a:solidFill>
              </a:rPr>
              <a:t>, </a:t>
            </a:r>
            <a:r>
              <a:rPr lang="pt-PT" dirty="0" err="1">
                <a:solidFill>
                  <a:schemeClr val="tx1"/>
                </a:solidFill>
              </a:rPr>
              <a:t>and</a:t>
            </a:r>
            <a:r>
              <a:rPr lang="pt-PT" dirty="0">
                <a:solidFill>
                  <a:schemeClr val="tx1"/>
                </a:solidFill>
              </a:rPr>
              <a:t> </a:t>
            </a:r>
            <a:r>
              <a:rPr lang="pt-PT" dirty="0" err="1">
                <a:solidFill>
                  <a:schemeClr val="tx1"/>
                </a:solidFill>
              </a:rPr>
              <a:t>FlexLinks</a:t>
            </a:r>
            <a:endParaRPr lang="pt-PT" dirty="0">
              <a:solidFill>
                <a:schemeClr val="tx1"/>
              </a:solidFill>
            </a:endParaRPr>
          </a:p>
          <a:p>
            <a:r>
              <a:rPr lang="en-US" dirty="0">
                <a:solidFill>
                  <a:schemeClr val="tx1"/>
                </a:solidFill>
              </a:rPr>
              <a:t>Configure Multiple Spanning Tree (MST)</a:t>
            </a:r>
          </a:p>
          <a:p>
            <a:r>
              <a:rPr lang="pt-PT" dirty="0" err="1">
                <a:solidFill>
                  <a:schemeClr val="tx1"/>
                </a:solidFill>
              </a:rPr>
              <a:t>Troubleshooting</a:t>
            </a:r>
            <a:r>
              <a:rPr lang="pt-PT" dirty="0">
                <a:solidFill>
                  <a:schemeClr val="tx1"/>
                </a:solidFill>
              </a:rPr>
              <a:t> STP</a:t>
            </a:r>
            <a:endParaRPr lang="en-US" dirty="0">
              <a:solidFill>
                <a:schemeClr val="tx1"/>
              </a:solidFill>
            </a:endParaRPr>
          </a:p>
        </p:txBody>
      </p:sp>
    </p:spTree>
    <p:extLst>
      <p:ext uri="{BB962C8B-B14F-4D97-AF65-F5344CB8AC3E}">
        <p14:creationId xmlns:p14="http://schemas.microsoft.com/office/powerpoint/2010/main" val="41415693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66656"/>
            <a:ext cx="8042276" cy="1336956"/>
          </a:xfrm>
        </p:spPr>
        <p:txBody>
          <a:bodyPr/>
          <a:lstStyle/>
          <a:p>
            <a:r>
              <a:rPr lang="pt-PT" sz="3600" dirty="0" err="1"/>
              <a:t>Redundant</a:t>
            </a:r>
            <a:r>
              <a:rPr lang="pt-PT" sz="3600" dirty="0"/>
              <a:t> </a:t>
            </a:r>
            <a:r>
              <a:rPr lang="pt-PT" sz="3600" dirty="0" err="1"/>
              <a:t>Topology</a:t>
            </a:r>
            <a:r>
              <a:rPr lang="pt-PT" sz="3600" dirty="0"/>
              <a:t> </a:t>
            </a:r>
            <a:r>
              <a:rPr lang="pt-PT" sz="3600" dirty="0" err="1"/>
              <a:t>Problems</a:t>
            </a:r>
            <a:endParaRPr lang="pt-PT" sz="3600" dirty="0"/>
          </a:p>
        </p:txBody>
      </p:sp>
      <p:sp>
        <p:nvSpPr>
          <p:cNvPr id="3" name="Content Placeholder 2"/>
          <p:cNvSpPr>
            <a:spLocks noGrp="1"/>
          </p:cNvSpPr>
          <p:nvPr>
            <p:ph idx="1"/>
          </p:nvPr>
        </p:nvSpPr>
        <p:spPr>
          <a:xfrm>
            <a:off x="549275" y="1851661"/>
            <a:ext cx="8042276" cy="4343400"/>
          </a:xfrm>
        </p:spPr>
        <p:txBody>
          <a:bodyPr>
            <a:normAutofit fontScale="92500" lnSpcReduction="20000"/>
          </a:bodyPr>
          <a:lstStyle/>
          <a:p>
            <a:r>
              <a:rPr lang="en-US" b="1" dirty="0">
                <a:solidFill>
                  <a:schemeClr val="tx1"/>
                </a:solidFill>
              </a:rPr>
              <a:t>Broadcast storms</a:t>
            </a:r>
          </a:p>
          <a:p>
            <a:pPr lvl="1"/>
            <a:r>
              <a:rPr lang="en-US" dirty="0">
                <a:solidFill>
                  <a:schemeClr val="tx1"/>
                </a:solidFill>
              </a:rPr>
              <a:t>Each switch on a redundant network floods broadcast frames endlessly. These frames then travel around the loop in all directions.</a:t>
            </a:r>
          </a:p>
          <a:p>
            <a:r>
              <a:rPr lang="en-US" b="1" dirty="0">
                <a:solidFill>
                  <a:schemeClr val="tx1"/>
                </a:solidFill>
              </a:rPr>
              <a:t>Multiple frame transmission</a:t>
            </a:r>
          </a:p>
          <a:p>
            <a:pPr lvl="1"/>
            <a:r>
              <a:rPr lang="en-US" dirty="0">
                <a:solidFill>
                  <a:schemeClr val="tx1"/>
                </a:solidFill>
              </a:rPr>
              <a:t>Multiple copies of the same unicast frames may be delivered to destination station, which can cause problems with the receiving protocol. Multiple copies of the same frame can cause unrecoverable errors.</a:t>
            </a:r>
          </a:p>
          <a:p>
            <a:r>
              <a:rPr lang="en-US" b="1" dirty="0">
                <a:solidFill>
                  <a:schemeClr val="tx1"/>
                </a:solidFill>
              </a:rPr>
              <a:t>MAC database instability</a:t>
            </a:r>
          </a:p>
          <a:p>
            <a:pPr lvl="1"/>
            <a:r>
              <a:rPr lang="en-US" dirty="0">
                <a:solidFill>
                  <a:schemeClr val="tx1"/>
                </a:solidFill>
              </a:rPr>
              <a:t>If a loop occurs, the same source MAC address could be seen on multiple interfaces causing instability. Data forwarding can be impaired when the switch consumes the resources that are coping with instability in the MAC address table.</a:t>
            </a:r>
            <a:endParaRPr lang="pt-PT" dirty="0">
              <a:solidFill>
                <a:schemeClr val="tx1"/>
              </a:solidFill>
            </a:endParaRPr>
          </a:p>
        </p:txBody>
      </p:sp>
    </p:spTree>
    <p:extLst>
      <p:ext uri="{BB962C8B-B14F-4D97-AF65-F5344CB8AC3E}">
        <p14:creationId xmlns:p14="http://schemas.microsoft.com/office/powerpoint/2010/main" val="28284406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sz="4000" dirty="0" err="1"/>
              <a:t>Solution</a:t>
            </a:r>
            <a:r>
              <a:rPr lang="pt-PT" sz="4000" dirty="0"/>
              <a:t>	</a:t>
            </a:r>
          </a:p>
        </p:txBody>
      </p:sp>
      <p:sp>
        <p:nvSpPr>
          <p:cNvPr id="3" name="Content Placeholder 2"/>
          <p:cNvSpPr>
            <a:spLocks noGrp="1"/>
          </p:cNvSpPr>
          <p:nvPr>
            <p:ph idx="1"/>
          </p:nvPr>
        </p:nvSpPr>
        <p:spPr/>
        <p:txBody>
          <a:bodyPr>
            <a:normAutofit fontScale="92500" lnSpcReduction="10000"/>
          </a:bodyPr>
          <a:lstStyle/>
          <a:p>
            <a:r>
              <a:rPr lang="en-US" dirty="0">
                <a:solidFill>
                  <a:schemeClr val="tx1"/>
                </a:solidFill>
              </a:rPr>
              <a:t>STP allows physical path redundancy while preventing the undesirable effects of active loops in the network. </a:t>
            </a:r>
          </a:p>
          <a:p>
            <a:r>
              <a:rPr lang="en-US" dirty="0">
                <a:solidFill>
                  <a:schemeClr val="tx1"/>
                </a:solidFill>
              </a:rPr>
              <a:t>STP forces certain ports into a standby state so that they do not listen, forward, or flood data frames. </a:t>
            </a:r>
          </a:p>
          <a:p>
            <a:r>
              <a:rPr lang="en-US" dirty="0">
                <a:solidFill>
                  <a:schemeClr val="tx1"/>
                </a:solidFill>
              </a:rPr>
              <a:t>There is only one active path to each network </a:t>
            </a:r>
            <a:r>
              <a:rPr lang="pt-PT" dirty="0" err="1">
                <a:solidFill>
                  <a:schemeClr val="tx1"/>
                </a:solidFill>
              </a:rPr>
              <a:t>segment</a:t>
            </a:r>
            <a:r>
              <a:rPr lang="pt-PT" dirty="0">
                <a:solidFill>
                  <a:schemeClr val="tx1"/>
                </a:solidFill>
              </a:rPr>
              <a:t>.</a:t>
            </a:r>
          </a:p>
          <a:p>
            <a:r>
              <a:rPr lang="en-US" dirty="0">
                <a:solidFill>
                  <a:schemeClr val="tx1"/>
                </a:solidFill>
              </a:rPr>
              <a:t>If there is a problem with connectivity to any of the segments, STP reestablishes connectivity by automatically activating a previously inactive path. </a:t>
            </a:r>
          </a:p>
          <a:p>
            <a:r>
              <a:rPr lang="en-US" dirty="0">
                <a:solidFill>
                  <a:schemeClr val="tx1"/>
                </a:solidFill>
              </a:rPr>
              <a:t>STP uses bridge protocol data units (BPDUs) for its operations. </a:t>
            </a:r>
            <a:endParaRPr lang="pt-PT" dirty="0">
              <a:solidFill>
                <a:schemeClr val="tx1"/>
              </a:solidFill>
            </a:endParaRPr>
          </a:p>
        </p:txBody>
      </p:sp>
    </p:spTree>
    <p:extLst>
      <p:ext uri="{BB962C8B-B14F-4D97-AF65-F5344CB8AC3E}">
        <p14:creationId xmlns:p14="http://schemas.microsoft.com/office/powerpoint/2010/main" val="19894336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86634"/>
            <a:ext cx="8042276" cy="1336956"/>
          </a:xfrm>
        </p:spPr>
        <p:txBody>
          <a:bodyPr/>
          <a:lstStyle/>
          <a:p>
            <a:r>
              <a:rPr lang="pt-PT" dirty="0"/>
              <a:t>STP </a:t>
            </a:r>
            <a:r>
              <a:rPr lang="pt-PT" dirty="0" err="1"/>
              <a:t>Need</a:t>
            </a:r>
            <a:endParaRPr lang="pt-PT" dirty="0"/>
          </a:p>
        </p:txBody>
      </p:sp>
      <p:sp>
        <p:nvSpPr>
          <p:cNvPr id="3" name="Content Placeholder 2"/>
          <p:cNvSpPr>
            <a:spLocks noGrp="1"/>
          </p:cNvSpPr>
          <p:nvPr>
            <p:ph idx="1"/>
          </p:nvPr>
        </p:nvSpPr>
        <p:spPr>
          <a:xfrm>
            <a:off x="549274" y="1783081"/>
            <a:ext cx="8282305" cy="4343400"/>
          </a:xfrm>
        </p:spPr>
        <p:txBody>
          <a:bodyPr/>
          <a:lstStyle/>
          <a:p>
            <a:r>
              <a:rPr lang="en-US" dirty="0">
                <a:solidFill>
                  <a:schemeClr val="tx1"/>
                </a:solidFill>
              </a:rPr>
              <a:t>Redundant topology can eliminate single points of failure in the network , however, STP blocks certain ports, so there is only one active path to each </a:t>
            </a:r>
            <a:r>
              <a:rPr lang="pt-PT" dirty="0">
                <a:solidFill>
                  <a:schemeClr val="tx1"/>
                </a:solidFill>
              </a:rPr>
              <a:t>segment.</a:t>
            </a:r>
          </a:p>
          <a:p>
            <a:endParaRPr lang="pt-PT" dirty="0">
              <a:solidFill>
                <a:schemeClr val="tx1"/>
              </a:solidFill>
            </a:endParaRPr>
          </a:p>
        </p:txBody>
      </p:sp>
      <p:pic>
        <p:nvPicPr>
          <p:cNvPr id="4" name="Picture 3"/>
          <p:cNvPicPr>
            <a:picLocks noChangeAspect="1"/>
          </p:cNvPicPr>
          <p:nvPr/>
        </p:nvPicPr>
        <p:blipFill>
          <a:blip r:embed="rId2"/>
          <a:stretch>
            <a:fillRect/>
          </a:stretch>
        </p:blipFill>
        <p:spPr>
          <a:xfrm>
            <a:off x="667086" y="3639019"/>
            <a:ext cx="7999734" cy="2052169"/>
          </a:xfrm>
          <a:prstGeom prst="rect">
            <a:avLst/>
          </a:prstGeom>
        </p:spPr>
      </p:pic>
    </p:spTree>
    <p:extLst>
      <p:ext uri="{BB962C8B-B14F-4D97-AF65-F5344CB8AC3E}">
        <p14:creationId xmlns:p14="http://schemas.microsoft.com/office/powerpoint/2010/main" val="18887858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66656"/>
            <a:ext cx="8042276" cy="1336956"/>
          </a:xfrm>
        </p:spPr>
        <p:txBody>
          <a:bodyPr/>
          <a:lstStyle/>
          <a:p>
            <a:r>
              <a:rPr lang="pt-PT" sz="4000" dirty="0"/>
              <a:t>STP Standards</a:t>
            </a:r>
          </a:p>
        </p:txBody>
      </p:sp>
      <p:pic>
        <p:nvPicPr>
          <p:cNvPr id="4" name="Picture 3"/>
          <p:cNvPicPr>
            <a:picLocks noChangeAspect="1"/>
          </p:cNvPicPr>
          <p:nvPr/>
        </p:nvPicPr>
        <p:blipFill>
          <a:blip r:embed="rId3"/>
          <a:stretch>
            <a:fillRect/>
          </a:stretch>
        </p:blipFill>
        <p:spPr>
          <a:xfrm>
            <a:off x="257255" y="2357438"/>
            <a:ext cx="8564646" cy="2491567"/>
          </a:xfrm>
          <a:prstGeom prst="rect">
            <a:avLst/>
          </a:prstGeom>
        </p:spPr>
      </p:pic>
    </p:spTree>
    <p:extLst>
      <p:ext uri="{BB962C8B-B14F-4D97-AF65-F5344CB8AC3E}">
        <p14:creationId xmlns:p14="http://schemas.microsoft.com/office/powerpoint/2010/main" val="23798270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37116"/>
            <a:ext cx="8042276" cy="1336956"/>
          </a:xfrm>
        </p:spPr>
        <p:txBody>
          <a:bodyPr/>
          <a:lstStyle/>
          <a:p>
            <a:r>
              <a:rPr lang="pt-PT" sz="4000" dirty="0"/>
              <a:t>STP </a:t>
            </a:r>
            <a:r>
              <a:rPr lang="pt-PT" sz="4000" dirty="0" err="1"/>
              <a:t>Operations</a:t>
            </a:r>
            <a:endParaRPr lang="pt-PT" sz="4000" dirty="0"/>
          </a:p>
        </p:txBody>
      </p:sp>
      <p:sp>
        <p:nvSpPr>
          <p:cNvPr id="3" name="Content Placeholder 2"/>
          <p:cNvSpPr>
            <a:spLocks noGrp="1"/>
          </p:cNvSpPr>
          <p:nvPr>
            <p:ph idx="1"/>
          </p:nvPr>
        </p:nvSpPr>
        <p:spPr>
          <a:xfrm>
            <a:off x="556895" y="2004061"/>
            <a:ext cx="8042276" cy="4343400"/>
          </a:xfrm>
        </p:spPr>
        <p:txBody>
          <a:bodyPr>
            <a:normAutofit fontScale="77500" lnSpcReduction="20000"/>
          </a:bodyPr>
          <a:lstStyle/>
          <a:p>
            <a:pPr marL="0" indent="0">
              <a:buNone/>
            </a:pPr>
            <a:r>
              <a:rPr lang="en-US" dirty="0">
                <a:solidFill>
                  <a:schemeClr val="tx1"/>
                </a:solidFill>
              </a:rPr>
              <a:t>STP provides loop resolution by managing the physical path to the given network segment, by performing the following three steps:</a:t>
            </a:r>
          </a:p>
          <a:p>
            <a:r>
              <a:rPr lang="en-US" b="1" dirty="0">
                <a:solidFill>
                  <a:schemeClr val="tx1"/>
                </a:solidFill>
              </a:rPr>
              <a:t>1. Elects one root bridge</a:t>
            </a:r>
          </a:p>
          <a:p>
            <a:pPr lvl="1"/>
            <a:r>
              <a:rPr lang="en-US" dirty="0">
                <a:solidFill>
                  <a:schemeClr val="tx1"/>
                </a:solidFill>
              </a:rPr>
              <a:t>Only one bridge can act as the root bridge. The root bridge is the reference point; all data flows in the network are from the perspective of this switch. All ports on a root bridge are forwarding traffic.</a:t>
            </a:r>
          </a:p>
          <a:p>
            <a:r>
              <a:rPr lang="en-US" b="1" dirty="0">
                <a:solidFill>
                  <a:schemeClr val="tx1"/>
                </a:solidFill>
              </a:rPr>
              <a:t>2. Selects the root port on the </a:t>
            </a:r>
            <a:r>
              <a:rPr lang="en-US" b="1" dirty="0" err="1">
                <a:solidFill>
                  <a:schemeClr val="tx1"/>
                </a:solidFill>
              </a:rPr>
              <a:t>nonroot</a:t>
            </a:r>
            <a:r>
              <a:rPr lang="en-US" b="1" dirty="0">
                <a:solidFill>
                  <a:schemeClr val="tx1"/>
                </a:solidFill>
              </a:rPr>
              <a:t> bridge</a:t>
            </a:r>
          </a:p>
          <a:p>
            <a:pPr lvl="1"/>
            <a:r>
              <a:rPr lang="en-US" dirty="0">
                <a:solidFill>
                  <a:schemeClr val="tx1"/>
                </a:solidFill>
              </a:rPr>
              <a:t>One port on each </a:t>
            </a:r>
            <a:r>
              <a:rPr lang="en-US" dirty="0" err="1">
                <a:solidFill>
                  <a:schemeClr val="tx1"/>
                </a:solidFill>
              </a:rPr>
              <a:t>nonroot</a:t>
            </a:r>
            <a:r>
              <a:rPr lang="en-US" dirty="0">
                <a:solidFill>
                  <a:schemeClr val="tx1"/>
                </a:solidFill>
              </a:rPr>
              <a:t> bridge I the root port. It is the port with the lowest-cost path from the </a:t>
            </a:r>
            <a:r>
              <a:rPr lang="en-US" dirty="0" err="1">
                <a:solidFill>
                  <a:schemeClr val="tx1"/>
                </a:solidFill>
              </a:rPr>
              <a:t>nonroot</a:t>
            </a:r>
            <a:r>
              <a:rPr lang="en-US" dirty="0">
                <a:solidFill>
                  <a:schemeClr val="tx1"/>
                </a:solidFill>
              </a:rPr>
              <a:t> bridge to the root bridge. By default, STP path cost is calculated from the bandwidth of the link. You can also set STP path cost manually.</a:t>
            </a:r>
          </a:p>
          <a:p>
            <a:r>
              <a:rPr lang="en-US" b="1" dirty="0">
                <a:solidFill>
                  <a:schemeClr val="tx1"/>
                </a:solidFill>
              </a:rPr>
              <a:t>3. Selects the designated port on each segment</a:t>
            </a:r>
          </a:p>
          <a:p>
            <a:pPr lvl="1"/>
            <a:r>
              <a:rPr lang="en-US" dirty="0">
                <a:solidFill>
                  <a:schemeClr val="tx1"/>
                </a:solidFill>
              </a:rPr>
              <a:t>There is one designated port on each segment. It is selected on the bridge with the lowest-cost path to the root </a:t>
            </a:r>
            <a:r>
              <a:rPr lang="pt-PT" dirty="0">
                <a:solidFill>
                  <a:schemeClr val="tx1"/>
                </a:solidFill>
              </a:rPr>
              <a:t>bridge.</a:t>
            </a:r>
          </a:p>
        </p:txBody>
      </p:sp>
    </p:spTree>
    <p:extLst>
      <p:ext uri="{BB962C8B-B14F-4D97-AF65-F5344CB8AC3E}">
        <p14:creationId xmlns:p14="http://schemas.microsoft.com/office/powerpoint/2010/main" val="41871755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sz="3600" dirty="0"/>
              <a:t>STP </a:t>
            </a:r>
            <a:r>
              <a:rPr lang="pt-PT" sz="3600" dirty="0" err="1"/>
              <a:t>Operations</a:t>
            </a:r>
            <a:endParaRPr lang="pt-PT" sz="3600" dirty="0"/>
          </a:p>
        </p:txBody>
      </p:sp>
      <p:sp>
        <p:nvSpPr>
          <p:cNvPr id="3" name="Content Placeholder 2"/>
          <p:cNvSpPr>
            <a:spLocks noGrp="1"/>
          </p:cNvSpPr>
          <p:nvPr>
            <p:ph idx="1"/>
          </p:nvPr>
        </p:nvSpPr>
        <p:spPr/>
        <p:txBody>
          <a:bodyPr/>
          <a:lstStyle/>
          <a:p>
            <a:endParaRPr lang="pt-PT"/>
          </a:p>
        </p:txBody>
      </p:sp>
      <p:pic>
        <p:nvPicPr>
          <p:cNvPr id="4" name="Picture 3"/>
          <p:cNvPicPr>
            <a:picLocks noChangeAspect="1"/>
          </p:cNvPicPr>
          <p:nvPr/>
        </p:nvPicPr>
        <p:blipFill>
          <a:blip r:embed="rId2"/>
          <a:stretch>
            <a:fillRect/>
          </a:stretch>
        </p:blipFill>
        <p:spPr>
          <a:xfrm>
            <a:off x="425450" y="1600201"/>
            <a:ext cx="8228255" cy="5160937"/>
          </a:xfrm>
          <a:prstGeom prst="rect">
            <a:avLst/>
          </a:prstGeom>
        </p:spPr>
      </p:pic>
    </p:spTree>
    <p:extLst>
      <p:ext uri="{BB962C8B-B14F-4D97-AF65-F5344CB8AC3E}">
        <p14:creationId xmlns:p14="http://schemas.microsoft.com/office/powerpoint/2010/main" val="33845081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52719"/>
            <a:ext cx="8042276" cy="1336956"/>
          </a:xfrm>
        </p:spPr>
        <p:txBody>
          <a:bodyPr/>
          <a:lstStyle/>
          <a:p>
            <a:r>
              <a:rPr lang="pt-PT" sz="4000" dirty="0"/>
              <a:t>STP </a:t>
            </a:r>
            <a:r>
              <a:rPr lang="pt-PT" sz="4000" dirty="0" err="1"/>
              <a:t>Port</a:t>
            </a:r>
            <a:r>
              <a:rPr lang="pt-PT" sz="4000" dirty="0"/>
              <a:t> Roles</a:t>
            </a:r>
          </a:p>
        </p:txBody>
      </p:sp>
      <p:pic>
        <p:nvPicPr>
          <p:cNvPr id="4" name="Picture 3"/>
          <p:cNvPicPr>
            <a:picLocks noChangeAspect="1"/>
          </p:cNvPicPr>
          <p:nvPr/>
        </p:nvPicPr>
        <p:blipFill>
          <a:blip r:embed="rId2"/>
          <a:stretch>
            <a:fillRect/>
          </a:stretch>
        </p:blipFill>
        <p:spPr>
          <a:xfrm>
            <a:off x="318843" y="1973944"/>
            <a:ext cx="8480912" cy="4528388"/>
          </a:xfrm>
          <a:prstGeom prst="rect">
            <a:avLst/>
          </a:prstGeom>
        </p:spPr>
      </p:pic>
    </p:spTree>
    <p:extLst>
      <p:ext uri="{BB962C8B-B14F-4D97-AF65-F5344CB8AC3E}">
        <p14:creationId xmlns:p14="http://schemas.microsoft.com/office/powerpoint/2010/main" val="28703346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70433"/>
            <a:ext cx="8042276" cy="1336956"/>
          </a:xfrm>
        </p:spPr>
        <p:txBody>
          <a:bodyPr/>
          <a:lstStyle/>
          <a:p>
            <a:r>
              <a:rPr lang="pt-PT" sz="4000" dirty="0"/>
              <a:t>Bridge </a:t>
            </a:r>
            <a:r>
              <a:rPr lang="pt-PT" sz="4000" dirty="0" err="1"/>
              <a:t>Protocol</a:t>
            </a:r>
            <a:r>
              <a:rPr lang="pt-PT" sz="4000" dirty="0"/>
              <a:t> Data </a:t>
            </a:r>
            <a:r>
              <a:rPr lang="pt-PT" sz="4000" dirty="0" err="1"/>
              <a:t>Units</a:t>
            </a:r>
            <a:endParaRPr lang="pt-PT" sz="4000" dirty="0"/>
          </a:p>
        </p:txBody>
      </p:sp>
      <p:sp>
        <p:nvSpPr>
          <p:cNvPr id="3" name="Content Placeholder 2"/>
          <p:cNvSpPr>
            <a:spLocks noGrp="1"/>
          </p:cNvSpPr>
          <p:nvPr>
            <p:ph idx="1"/>
          </p:nvPr>
        </p:nvSpPr>
        <p:spPr>
          <a:xfrm>
            <a:off x="549275" y="2057401"/>
            <a:ext cx="8042276" cy="4343400"/>
          </a:xfrm>
        </p:spPr>
        <p:txBody>
          <a:bodyPr/>
          <a:lstStyle/>
          <a:p>
            <a:r>
              <a:rPr lang="en-US" dirty="0">
                <a:solidFill>
                  <a:schemeClr val="tx1"/>
                </a:solidFill>
              </a:rPr>
              <a:t>STP uses BPDUs to exchange STP information, specifically for root bridge election and for loop identification. </a:t>
            </a:r>
          </a:p>
          <a:p>
            <a:r>
              <a:rPr lang="en-US" dirty="0">
                <a:solidFill>
                  <a:schemeClr val="tx1"/>
                </a:solidFill>
              </a:rPr>
              <a:t>By default, BPDUs are sent out every 2 seconds. </a:t>
            </a:r>
          </a:p>
          <a:p>
            <a:r>
              <a:rPr lang="en-US" dirty="0">
                <a:solidFill>
                  <a:schemeClr val="tx1"/>
                </a:solidFill>
              </a:rPr>
              <a:t>BPDUs are generally </a:t>
            </a:r>
            <a:r>
              <a:rPr lang="pt-PT" dirty="0" err="1">
                <a:solidFill>
                  <a:schemeClr val="tx1"/>
                </a:solidFill>
              </a:rPr>
              <a:t>categorized</a:t>
            </a:r>
            <a:r>
              <a:rPr lang="pt-PT" dirty="0">
                <a:solidFill>
                  <a:schemeClr val="tx1"/>
                </a:solidFill>
              </a:rPr>
              <a:t> </a:t>
            </a:r>
            <a:r>
              <a:rPr lang="pt-PT" dirty="0" err="1">
                <a:solidFill>
                  <a:schemeClr val="tx1"/>
                </a:solidFill>
              </a:rPr>
              <a:t>into</a:t>
            </a:r>
            <a:r>
              <a:rPr lang="pt-PT" dirty="0">
                <a:solidFill>
                  <a:schemeClr val="tx1"/>
                </a:solidFill>
              </a:rPr>
              <a:t> </a:t>
            </a:r>
            <a:r>
              <a:rPr lang="pt-PT" dirty="0" err="1">
                <a:solidFill>
                  <a:schemeClr val="tx1"/>
                </a:solidFill>
              </a:rPr>
              <a:t>two</a:t>
            </a:r>
            <a:r>
              <a:rPr lang="pt-PT" dirty="0">
                <a:solidFill>
                  <a:schemeClr val="tx1"/>
                </a:solidFill>
              </a:rPr>
              <a:t> </a:t>
            </a:r>
            <a:r>
              <a:rPr lang="pt-PT" dirty="0" err="1">
                <a:solidFill>
                  <a:schemeClr val="tx1"/>
                </a:solidFill>
              </a:rPr>
              <a:t>types</a:t>
            </a:r>
            <a:r>
              <a:rPr lang="pt-PT" dirty="0">
                <a:solidFill>
                  <a:schemeClr val="tx1"/>
                </a:solidFill>
              </a:rPr>
              <a:t>:</a:t>
            </a:r>
          </a:p>
          <a:p>
            <a:pPr lvl="1"/>
            <a:r>
              <a:rPr lang="en-US" b="1" dirty="0">
                <a:solidFill>
                  <a:schemeClr val="tx1"/>
                </a:solidFill>
              </a:rPr>
              <a:t>Configuration BDPUs</a:t>
            </a:r>
          </a:p>
          <a:p>
            <a:pPr lvl="2"/>
            <a:r>
              <a:rPr lang="en-US" dirty="0">
                <a:solidFill>
                  <a:schemeClr val="tx1"/>
                </a:solidFill>
              </a:rPr>
              <a:t>Used for calculating the STP</a:t>
            </a:r>
          </a:p>
          <a:p>
            <a:pPr lvl="1"/>
            <a:r>
              <a:rPr lang="en-US" b="1" dirty="0">
                <a:solidFill>
                  <a:schemeClr val="tx1"/>
                </a:solidFill>
              </a:rPr>
              <a:t>TCN (topology change notification) BPDUs</a:t>
            </a:r>
          </a:p>
          <a:p>
            <a:pPr lvl="2"/>
            <a:r>
              <a:rPr lang="en-US" dirty="0">
                <a:solidFill>
                  <a:schemeClr val="tx1"/>
                </a:solidFill>
              </a:rPr>
              <a:t>Used to inform changes in the network </a:t>
            </a:r>
            <a:r>
              <a:rPr lang="pt-PT" dirty="0" err="1">
                <a:solidFill>
                  <a:schemeClr val="tx1"/>
                </a:solidFill>
              </a:rPr>
              <a:t>topology</a:t>
            </a:r>
            <a:endParaRPr lang="pt-PT" dirty="0">
              <a:solidFill>
                <a:schemeClr val="tx1"/>
              </a:solidFill>
            </a:endParaRPr>
          </a:p>
        </p:txBody>
      </p:sp>
    </p:spTree>
    <p:extLst>
      <p:ext uri="{BB962C8B-B14F-4D97-AF65-F5344CB8AC3E}">
        <p14:creationId xmlns:p14="http://schemas.microsoft.com/office/powerpoint/2010/main" val="39542303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54312"/>
            <a:ext cx="8042276" cy="1336956"/>
          </a:xfrm>
        </p:spPr>
        <p:txBody>
          <a:bodyPr/>
          <a:lstStyle/>
          <a:p>
            <a:r>
              <a:rPr lang="pt-PT" sz="4000" dirty="0" err="1"/>
              <a:t>The</a:t>
            </a:r>
            <a:r>
              <a:rPr lang="pt-PT" sz="4000" dirty="0"/>
              <a:t> BPDU </a:t>
            </a:r>
            <a:r>
              <a:rPr lang="pt-PT" sz="4000" dirty="0" err="1"/>
              <a:t>Frame</a:t>
            </a:r>
            <a:endParaRPr lang="pt-PT" sz="4000" dirty="0"/>
          </a:p>
        </p:txBody>
      </p:sp>
      <p:sp>
        <p:nvSpPr>
          <p:cNvPr id="3" name="Content Placeholder 2"/>
          <p:cNvSpPr>
            <a:spLocks noGrp="1"/>
          </p:cNvSpPr>
          <p:nvPr>
            <p:ph idx="1"/>
          </p:nvPr>
        </p:nvSpPr>
        <p:spPr>
          <a:xfrm>
            <a:off x="270548" y="2656789"/>
            <a:ext cx="4122057" cy="4071600"/>
          </a:xfrm>
        </p:spPr>
        <p:txBody>
          <a:bodyPr>
            <a:normAutofit fontScale="62500" lnSpcReduction="20000"/>
          </a:bodyPr>
          <a:lstStyle/>
          <a:p>
            <a:pPr>
              <a:lnSpc>
                <a:spcPct val="120000"/>
              </a:lnSpc>
            </a:pPr>
            <a:r>
              <a:rPr lang="en-US" b="1" dirty="0">
                <a:solidFill>
                  <a:schemeClr val="tx1"/>
                </a:solidFill>
              </a:rPr>
              <a:t>Protocol ID: </a:t>
            </a:r>
            <a:r>
              <a:rPr lang="en-US" dirty="0">
                <a:solidFill>
                  <a:schemeClr val="tx1"/>
                </a:solidFill>
              </a:rPr>
              <a:t>Identifies the STP</a:t>
            </a:r>
          </a:p>
          <a:p>
            <a:pPr>
              <a:lnSpc>
                <a:spcPct val="120000"/>
              </a:lnSpc>
            </a:pPr>
            <a:r>
              <a:rPr lang="en-US" b="1" dirty="0">
                <a:solidFill>
                  <a:schemeClr val="tx1"/>
                </a:solidFill>
              </a:rPr>
              <a:t>Version: </a:t>
            </a:r>
            <a:r>
              <a:rPr lang="en-US" dirty="0">
                <a:solidFill>
                  <a:schemeClr val="tx1"/>
                </a:solidFill>
              </a:rPr>
              <a:t>Identifies the current version of the protocol</a:t>
            </a:r>
          </a:p>
          <a:p>
            <a:pPr>
              <a:lnSpc>
                <a:spcPct val="120000"/>
              </a:lnSpc>
            </a:pPr>
            <a:r>
              <a:rPr lang="en-US" b="1" dirty="0">
                <a:solidFill>
                  <a:schemeClr val="tx1"/>
                </a:solidFill>
              </a:rPr>
              <a:t>Message Type: </a:t>
            </a:r>
            <a:r>
              <a:rPr lang="en-US" dirty="0">
                <a:solidFill>
                  <a:schemeClr val="tx1"/>
                </a:solidFill>
              </a:rPr>
              <a:t>Identifies the type of BPDU (configuration or TCN BPDU)</a:t>
            </a:r>
          </a:p>
          <a:p>
            <a:pPr>
              <a:lnSpc>
                <a:spcPct val="120000"/>
              </a:lnSpc>
            </a:pPr>
            <a:r>
              <a:rPr lang="en-US" b="1" dirty="0">
                <a:solidFill>
                  <a:schemeClr val="tx1"/>
                </a:solidFill>
              </a:rPr>
              <a:t>Flags: </a:t>
            </a:r>
            <a:r>
              <a:rPr lang="en-US" dirty="0">
                <a:solidFill>
                  <a:schemeClr val="tx1"/>
                </a:solidFill>
              </a:rPr>
              <a:t>Used in response to a TCN BPDU</a:t>
            </a:r>
          </a:p>
          <a:p>
            <a:pPr>
              <a:lnSpc>
                <a:spcPct val="120000"/>
              </a:lnSpc>
            </a:pPr>
            <a:r>
              <a:rPr lang="en-US" b="1" dirty="0">
                <a:solidFill>
                  <a:schemeClr val="tx1"/>
                </a:solidFill>
              </a:rPr>
              <a:t>Root Bridge ID: </a:t>
            </a:r>
            <a:r>
              <a:rPr lang="en-US" dirty="0">
                <a:solidFill>
                  <a:schemeClr val="tx1"/>
                </a:solidFill>
              </a:rPr>
              <a:t>Identifies the bridge ID (BID) of the root bridge</a:t>
            </a:r>
          </a:p>
          <a:p>
            <a:pPr>
              <a:lnSpc>
                <a:spcPct val="120000"/>
              </a:lnSpc>
            </a:pPr>
            <a:r>
              <a:rPr lang="en-US" b="1" dirty="0">
                <a:solidFill>
                  <a:schemeClr val="tx1"/>
                </a:solidFill>
              </a:rPr>
              <a:t>Root Path Cost: </a:t>
            </a:r>
            <a:r>
              <a:rPr lang="en-US" dirty="0">
                <a:solidFill>
                  <a:schemeClr val="tx1"/>
                </a:solidFill>
              </a:rPr>
              <a:t>Identifies the cost from the transmitting switch to the root</a:t>
            </a:r>
          </a:p>
        </p:txBody>
      </p:sp>
      <p:pic>
        <p:nvPicPr>
          <p:cNvPr id="4" name="Picture 3"/>
          <p:cNvPicPr>
            <a:picLocks noChangeAspect="1"/>
          </p:cNvPicPr>
          <p:nvPr/>
        </p:nvPicPr>
        <p:blipFill>
          <a:blip r:embed="rId2"/>
          <a:stretch>
            <a:fillRect/>
          </a:stretch>
        </p:blipFill>
        <p:spPr>
          <a:xfrm>
            <a:off x="516852" y="1778496"/>
            <a:ext cx="7997810" cy="777913"/>
          </a:xfrm>
          <a:prstGeom prst="rect">
            <a:avLst/>
          </a:prstGeom>
        </p:spPr>
      </p:pic>
      <p:sp>
        <p:nvSpPr>
          <p:cNvPr id="5" name="Content Placeholder 2"/>
          <p:cNvSpPr txBox="1">
            <a:spLocks/>
          </p:cNvSpPr>
          <p:nvPr/>
        </p:nvSpPr>
        <p:spPr>
          <a:xfrm>
            <a:off x="4515757" y="2650213"/>
            <a:ext cx="4468586" cy="4071600"/>
          </a:xfrm>
          <a:prstGeom prst="rect">
            <a:avLst/>
          </a:prstGeom>
        </p:spPr>
        <p:txBody>
          <a:bodyPr vert="horz" lIns="91440" tIns="45720" rIns="91440" bIns="45720" rtlCol="0">
            <a:normAutofit fontScale="62500" lnSpcReduction="20000"/>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a:lnSpc>
                <a:spcPct val="120000"/>
              </a:lnSpc>
            </a:pPr>
            <a:r>
              <a:rPr lang="en-US" b="1" dirty="0">
                <a:solidFill>
                  <a:schemeClr val="tx1"/>
                </a:solidFill>
              </a:rPr>
              <a:t>Sender Bridge ID: </a:t>
            </a:r>
            <a:r>
              <a:rPr lang="en-US" dirty="0">
                <a:solidFill>
                  <a:schemeClr val="tx1"/>
                </a:solidFill>
              </a:rPr>
              <a:t>Identifies the BID of the transmitting switch</a:t>
            </a:r>
          </a:p>
          <a:p>
            <a:pPr>
              <a:lnSpc>
                <a:spcPct val="120000"/>
              </a:lnSpc>
            </a:pPr>
            <a:r>
              <a:rPr lang="en-US" b="1" dirty="0">
                <a:solidFill>
                  <a:schemeClr val="tx1"/>
                </a:solidFill>
              </a:rPr>
              <a:t>Port ID: </a:t>
            </a:r>
            <a:r>
              <a:rPr lang="en-US" dirty="0">
                <a:solidFill>
                  <a:schemeClr val="tx1"/>
                </a:solidFill>
              </a:rPr>
              <a:t>Identifies the transmitting port</a:t>
            </a:r>
          </a:p>
          <a:p>
            <a:pPr>
              <a:lnSpc>
                <a:spcPct val="120000"/>
              </a:lnSpc>
            </a:pPr>
            <a:r>
              <a:rPr lang="en-US" b="1" dirty="0">
                <a:solidFill>
                  <a:schemeClr val="tx1"/>
                </a:solidFill>
              </a:rPr>
              <a:t>Message Age: </a:t>
            </a:r>
            <a:r>
              <a:rPr lang="en-US" dirty="0">
                <a:solidFill>
                  <a:schemeClr val="tx1"/>
                </a:solidFill>
              </a:rPr>
              <a:t>Indicates the age of the current BPDU</a:t>
            </a:r>
          </a:p>
          <a:p>
            <a:pPr>
              <a:lnSpc>
                <a:spcPct val="120000"/>
              </a:lnSpc>
            </a:pPr>
            <a:r>
              <a:rPr lang="en-US" b="1" dirty="0">
                <a:solidFill>
                  <a:schemeClr val="tx1"/>
                </a:solidFill>
              </a:rPr>
              <a:t>Max Age: </a:t>
            </a:r>
            <a:r>
              <a:rPr lang="en-US" dirty="0">
                <a:solidFill>
                  <a:schemeClr val="tx1"/>
                </a:solidFill>
              </a:rPr>
              <a:t>Indicates the timeout value</a:t>
            </a:r>
          </a:p>
          <a:p>
            <a:pPr>
              <a:lnSpc>
                <a:spcPct val="120000"/>
              </a:lnSpc>
            </a:pPr>
            <a:r>
              <a:rPr lang="en-US" b="1" dirty="0">
                <a:solidFill>
                  <a:schemeClr val="tx1"/>
                </a:solidFill>
              </a:rPr>
              <a:t>Hello Time: </a:t>
            </a:r>
            <a:r>
              <a:rPr lang="en-US" dirty="0">
                <a:solidFill>
                  <a:schemeClr val="tx1"/>
                </a:solidFill>
              </a:rPr>
              <a:t>Identifies the time interval between generations of configuration </a:t>
            </a:r>
            <a:r>
              <a:rPr lang="pt-PT" dirty="0">
                <a:solidFill>
                  <a:schemeClr val="tx1"/>
                </a:solidFill>
              </a:rPr>
              <a:t>BPDUs by the root</a:t>
            </a:r>
          </a:p>
          <a:p>
            <a:pPr>
              <a:lnSpc>
                <a:spcPct val="120000"/>
              </a:lnSpc>
            </a:pPr>
            <a:r>
              <a:rPr lang="en-US" b="1" dirty="0">
                <a:solidFill>
                  <a:schemeClr val="tx1"/>
                </a:solidFill>
              </a:rPr>
              <a:t>Forward Delay: </a:t>
            </a:r>
            <a:r>
              <a:rPr lang="en-US" dirty="0">
                <a:solidFill>
                  <a:schemeClr val="tx1"/>
                </a:solidFill>
              </a:rPr>
              <a:t>Defines the time a switch port must wait in the listening and learning </a:t>
            </a:r>
            <a:r>
              <a:rPr lang="pt-PT" dirty="0">
                <a:solidFill>
                  <a:schemeClr val="tx1"/>
                </a:solidFill>
              </a:rPr>
              <a:t>state</a:t>
            </a:r>
          </a:p>
        </p:txBody>
      </p:sp>
    </p:spTree>
    <p:extLst>
      <p:ext uri="{BB962C8B-B14F-4D97-AF65-F5344CB8AC3E}">
        <p14:creationId xmlns:p14="http://schemas.microsoft.com/office/powerpoint/2010/main" val="27693854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3617" y="339805"/>
            <a:ext cx="8042276" cy="1336956"/>
          </a:xfrm>
        </p:spPr>
        <p:txBody>
          <a:bodyPr/>
          <a:lstStyle/>
          <a:p>
            <a:r>
              <a:rPr lang="pt-PT" sz="4000" dirty="0" err="1"/>
              <a:t>Root</a:t>
            </a:r>
            <a:r>
              <a:rPr lang="pt-PT" sz="4000" dirty="0"/>
              <a:t> Bridge </a:t>
            </a:r>
            <a:r>
              <a:rPr lang="pt-PT" sz="4000" dirty="0" err="1"/>
              <a:t>Election</a:t>
            </a:r>
            <a:endParaRPr lang="pt-PT" sz="4000" dirty="0"/>
          </a:p>
        </p:txBody>
      </p:sp>
      <p:sp>
        <p:nvSpPr>
          <p:cNvPr id="3" name="Content Placeholder 2"/>
          <p:cNvSpPr>
            <a:spLocks noGrp="1"/>
          </p:cNvSpPr>
          <p:nvPr>
            <p:ph idx="1"/>
          </p:nvPr>
        </p:nvSpPr>
        <p:spPr>
          <a:xfrm>
            <a:off x="549275" y="1868715"/>
            <a:ext cx="8042276" cy="4343400"/>
          </a:xfrm>
        </p:spPr>
        <p:txBody>
          <a:bodyPr>
            <a:normAutofit fontScale="77500" lnSpcReduction="20000"/>
          </a:bodyPr>
          <a:lstStyle/>
          <a:p>
            <a:r>
              <a:rPr lang="en-US" dirty="0">
                <a:solidFill>
                  <a:schemeClr val="tx2"/>
                </a:solidFill>
              </a:rPr>
              <a:t>The root bridge is chosen with an election. </a:t>
            </a:r>
          </a:p>
          <a:p>
            <a:r>
              <a:rPr lang="en-US" dirty="0">
                <a:solidFill>
                  <a:schemeClr val="tx2"/>
                </a:solidFill>
              </a:rPr>
              <a:t>In STP, each switch has a unique BID that consists of the following:</a:t>
            </a:r>
          </a:p>
          <a:p>
            <a:pPr lvl="1"/>
            <a:r>
              <a:rPr lang="en-US" dirty="0">
                <a:solidFill>
                  <a:schemeClr val="tx2"/>
                </a:solidFill>
              </a:rPr>
              <a:t>Bridge priority (a value between 0 and 65,535, with the default being 32,768)</a:t>
            </a:r>
          </a:p>
          <a:p>
            <a:pPr lvl="1"/>
            <a:r>
              <a:rPr lang="pt-PT" dirty="0">
                <a:solidFill>
                  <a:schemeClr val="tx2"/>
                </a:solidFill>
              </a:rPr>
              <a:t>MAC </a:t>
            </a:r>
            <a:r>
              <a:rPr lang="pt-PT" dirty="0" err="1">
                <a:solidFill>
                  <a:schemeClr val="tx2"/>
                </a:solidFill>
              </a:rPr>
              <a:t>address</a:t>
            </a:r>
            <a:endParaRPr lang="pt-PT" dirty="0">
              <a:solidFill>
                <a:schemeClr val="tx2"/>
              </a:solidFill>
            </a:endParaRPr>
          </a:p>
          <a:p>
            <a:pPr lvl="1"/>
            <a:endParaRPr lang="pt-PT" dirty="0">
              <a:solidFill>
                <a:schemeClr val="tx2"/>
              </a:solidFill>
            </a:endParaRPr>
          </a:p>
          <a:p>
            <a:pPr lvl="1"/>
            <a:endParaRPr lang="pt-PT" dirty="0">
              <a:solidFill>
                <a:schemeClr val="tx2"/>
              </a:solidFill>
            </a:endParaRPr>
          </a:p>
          <a:p>
            <a:endParaRPr lang="pt-PT" dirty="0">
              <a:solidFill>
                <a:schemeClr val="tx2"/>
              </a:solidFill>
            </a:endParaRPr>
          </a:p>
          <a:p>
            <a:endParaRPr lang="pt-PT" dirty="0">
              <a:solidFill>
                <a:schemeClr val="tx2"/>
              </a:solidFill>
            </a:endParaRPr>
          </a:p>
          <a:p>
            <a:r>
              <a:rPr lang="en-US" dirty="0">
                <a:solidFill>
                  <a:schemeClr val="tx2"/>
                </a:solidFill>
              </a:rPr>
              <a:t>The root bridge is selected based on the lowest BID.</a:t>
            </a:r>
          </a:p>
          <a:p>
            <a:r>
              <a:rPr lang="en-US" dirty="0">
                <a:solidFill>
                  <a:schemeClr val="tx2"/>
                </a:solidFill>
              </a:rPr>
              <a:t> If all switches in the network have the same priority, the switch with the lowest MAC address becomes the root bridge</a:t>
            </a:r>
            <a:endParaRPr lang="pt-PT" dirty="0">
              <a:solidFill>
                <a:schemeClr val="tx2"/>
              </a:solidFill>
            </a:endParaRPr>
          </a:p>
        </p:txBody>
      </p:sp>
      <p:pic>
        <p:nvPicPr>
          <p:cNvPr id="4" name="Picture 3"/>
          <p:cNvPicPr>
            <a:picLocks noChangeAspect="1"/>
          </p:cNvPicPr>
          <p:nvPr/>
        </p:nvPicPr>
        <p:blipFill>
          <a:blip r:embed="rId2"/>
          <a:stretch>
            <a:fillRect/>
          </a:stretch>
        </p:blipFill>
        <p:spPr>
          <a:xfrm>
            <a:off x="2773251" y="3220627"/>
            <a:ext cx="4112451" cy="1577625"/>
          </a:xfrm>
          <a:prstGeom prst="rect">
            <a:avLst/>
          </a:prstGeom>
        </p:spPr>
      </p:pic>
    </p:spTree>
    <p:extLst>
      <p:ext uri="{BB962C8B-B14F-4D97-AF65-F5344CB8AC3E}">
        <p14:creationId xmlns:p14="http://schemas.microsoft.com/office/powerpoint/2010/main" val="6228392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56348"/>
            <a:ext cx="8042276" cy="1336956"/>
          </a:xfrm>
        </p:spPr>
        <p:txBody>
          <a:bodyPr/>
          <a:lstStyle/>
          <a:p>
            <a:r>
              <a:rPr lang="pt-PT" sz="4000" dirty="0" err="1"/>
              <a:t>Root</a:t>
            </a:r>
            <a:r>
              <a:rPr lang="pt-PT" sz="4000" dirty="0"/>
              <a:t> </a:t>
            </a:r>
            <a:r>
              <a:rPr lang="pt-PT" sz="4000" dirty="0" err="1"/>
              <a:t>Port</a:t>
            </a:r>
            <a:r>
              <a:rPr lang="pt-PT" sz="4000" dirty="0"/>
              <a:t> </a:t>
            </a:r>
            <a:r>
              <a:rPr lang="pt-PT" sz="4000" dirty="0" err="1"/>
              <a:t>Election</a:t>
            </a:r>
            <a:endParaRPr lang="pt-PT" sz="4000" dirty="0"/>
          </a:p>
        </p:txBody>
      </p:sp>
      <p:sp>
        <p:nvSpPr>
          <p:cNvPr id="3" name="Content Placeholder 2"/>
          <p:cNvSpPr>
            <a:spLocks noGrp="1"/>
          </p:cNvSpPr>
          <p:nvPr>
            <p:ph idx="1"/>
          </p:nvPr>
        </p:nvSpPr>
        <p:spPr/>
        <p:txBody>
          <a:bodyPr>
            <a:normAutofit/>
          </a:bodyPr>
          <a:lstStyle/>
          <a:p>
            <a:r>
              <a:rPr lang="en-US" sz="2000" dirty="0">
                <a:solidFill>
                  <a:schemeClr val="tx1"/>
                </a:solidFill>
              </a:rPr>
              <a:t>After the root bridge is elected, each </a:t>
            </a:r>
            <a:r>
              <a:rPr lang="en-US" sz="2000" dirty="0" err="1">
                <a:solidFill>
                  <a:schemeClr val="tx1"/>
                </a:solidFill>
              </a:rPr>
              <a:t>nonroot</a:t>
            </a:r>
            <a:r>
              <a:rPr lang="en-US" sz="2000" dirty="0">
                <a:solidFill>
                  <a:schemeClr val="tx1"/>
                </a:solidFill>
              </a:rPr>
              <a:t> bridge must figure out where it is in relation to the root bridge. </a:t>
            </a:r>
          </a:p>
          <a:p>
            <a:r>
              <a:rPr lang="en-US" sz="2000" dirty="0">
                <a:solidFill>
                  <a:schemeClr val="tx1"/>
                </a:solidFill>
              </a:rPr>
              <a:t>Root port is the port with the best path to the root bridge.</a:t>
            </a:r>
          </a:p>
          <a:p>
            <a:r>
              <a:rPr lang="en-US" sz="2000" dirty="0">
                <a:solidFill>
                  <a:schemeClr val="tx1"/>
                </a:solidFill>
              </a:rPr>
              <a:t>To determine root ports on </a:t>
            </a:r>
            <a:r>
              <a:rPr lang="en-US" sz="2000" dirty="0" err="1">
                <a:solidFill>
                  <a:schemeClr val="tx1"/>
                </a:solidFill>
              </a:rPr>
              <a:t>nonroot</a:t>
            </a:r>
            <a:r>
              <a:rPr lang="en-US" sz="2000" dirty="0">
                <a:solidFill>
                  <a:schemeClr val="tx1"/>
                </a:solidFill>
              </a:rPr>
              <a:t> bridges, cost value is used. </a:t>
            </a:r>
          </a:p>
          <a:p>
            <a:r>
              <a:rPr lang="en-US" sz="2000" dirty="0">
                <a:solidFill>
                  <a:schemeClr val="tx1"/>
                </a:solidFill>
              </a:rPr>
              <a:t>The path cost is the cumulative cost of all links to the root bridge. </a:t>
            </a:r>
          </a:p>
          <a:p>
            <a:r>
              <a:rPr lang="en-US" sz="2000" dirty="0">
                <a:solidFill>
                  <a:schemeClr val="tx1"/>
                </a:solidFill>
              </a:rPr>
              <a:t>Root port indicates the lowest cost to the </a:t>
            </a:r>
            <a:r>
              <a:rPr lang="pt-PT" sz="2000" dirty="0" err="1">
                <a:solidFill>
                  <a:schemeClr val="tx1"/>
                </a:solidFill>
              </a:rPr>
              <a:t>root</a:t>
            </a:r>
            <a:r>
              <a:rPr lang="pt-PT" sz="2000" dirty="0">
                <a:solidFill>
                  <a:schemeClr val="tx1"/>
                </a:solidFill>
              </a:rPr>
              <a:t> bridge.</a:t>
            </a:r>
          </a:p>
        </p:txBody>
      </p:sp>
      <p:pic>
        <p:nvPicPr>
          <p:cNvPr id="4" name="Picture 3"/>
          <p:cNvPicPr>
            <a:picLocks noChangeAspect="1"/>
          </p:cNvPicPr>
          <p:nvPr/>
        </p:nvPicPr>
        <p:blipFill>
          <a:blip r:embed="rId3"/>
          <a:stretch>
            <a:fillRect/>
          </a:stretch>
        </p:blipFill>
        <p:spPr>
          <a:xfrm>
            <a:off x="895350" y="4694230"/>
            <a:ext cx="7350125" cy="1870703"/>
          </a:xfrm>
          <a:prstGeom prst="rect">
            <a:avLst/>
          </a:prstGeom>
        </p:spPr>
      </p:pic>
    </p:spTree>
    <p:extLst>
      <p:ext uri="{BB962C8B-B14F-4D97-AF65-F5344CB8AC3E}">
        <p14:creationId xmlns:p14="http://schemas.microsoft.com/office/powerpoint/2010/main" val="25131662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506719"/>
            <a:ext cx="8042276" cy="1336956"/>
          </a:xfrm>
        </p:spPr>
        <p:txBody>
          <a:bodyPr/>
          <a:lstStyle/>
          <a:p>
            <a:r>
              <a:rPr lang="pt-PT" sz="4000" dirty="0" err="1"/>
              <a:t>Designated</a:t>
            </a:r>
            <a:r>
              <a:rPr lang="pt-PT" sz="4000" dirty="0"/>
              <a:t> </a:t>
            </a:r>
            <a:r>
              <a:rPr lang="pt-PT" sz="4000" dirty="0" err="1"/>
              <a:t>Port</a:t>
            </a:r>
            <a:r>
              <a:rPr lang="pt-PT" sz="4000" dirty="0"/>
              <a:t> </a:t>
            </a:r>
            <a:r>
              <a:rPr lang="pt-PT" sz="4000" dirty="0" err="1"/>
              <a:t>Election</a:t>
            </a:r>
            <a:endParaRPr lang="pt-PT" sz="4000" dirty="0"/>
          </a:p>
        </p:txBody>
      </p:sp>
      <p:sp>
        <p:nvSpPr>
          <p:cNvPr id="3" name="Content Placeholder 2"/>
          <p:cNvSpPr>
            <a:spLocks noGrp="1"/>
          </p:cNvSpPr>
          <p:nvPr>
            <p:ph idx="1"/>
          </p:nvPr>
        </p:nvSpPr>
        <p:spPr>
          <a:xfrm>
            <a:off x="362857" y="1995714"/>
            <a:ext cx="8228694" cy="4535716"/>
          </a:xfrm>
        </p:spPr>
        <p:txBody>
          <a:bodyPr>
            <a:normAutofit fontScale="62500" lnSpcReduction="20000"/>
          </a:bodyPr>
          <a:lstStyle/>
          <a:p>
            <a:pPr>
              <a:lnSpc>
                <a:spcPct val="120000"/>
              </a:lnSpc>
            </a:pPr>
            <a:r>
              <a:rPr lang="en-US" dirty="0">
                <a:solidFill>
                  <a:schemeClr val="tx1"/>
                </a:solidFill>
              </a:rPr>
              <a:t>After the root bridge and root ports on </a:t>
            </a:r>
            <a:r>
              <a:rPr lang="en-US" dirty="0" err="1">
                <a:solidFill>
                  <a:schemeClr val="tx1"/>
                </a:solidFill>
              </a:rPr>
              <a:t>nonroot</a:t>
            </a:r>
            <a:r>
              <a:rPr lang="en-US" dirty="0">
                <a:solidFill>
                  <a:schemeClr val="tx1"/>
                </a:solidFill>
              </a:rPr>
              <a:t> bridges have been elected, to prevent the loops STP has to identify which port on the segment will forward the traffic.</a:t>
            </a:r>
          </a:p>
          <a:p>
            <a:pPr>
              <a:lnSpc>
                <a:spcPct val="120000"/>
              </a:lnSpc>
            </a:pPr>
            <a:r>
              <a:rPr lang="en-US" dirty="0">
                <a:solidFill>
                  <a:schemeClr val="tx1"/>
                </a:solidFill>
              </a:rPr>
              <a:t>Only one of the links on a segment should forward traffic to and from that segment. </a:t>
            </a:r>
          </a:p>
          <a:p>
            <a:pPr>
              <a:lnSpc>
                <a:spcPct val="120000"/>
              </a:lnSpc>
            </a:pPr>
            <a:r>
              <a:rPr lang="en-US" dirty="0">
                <a:solidFill>
                  <a:schemeClr val="tx1"/>
                </a:solidFill>
              </a:rPr>
              <a:t>The designated port, the one forwarding the traffic, is also chosen based on the lowest cost </a:t>
            </a:r>
            <a:r>
              <a:rPr lang="pt-PT" dirty="0">
                <a:solidFill>
                  <a:schemeClr val="tx1"/>
                </a:solidFill>
              </a:rPr>
              <a:t>to </a:t>
            </a:r>
            <a:r>
              <a:rPr lang="pt-PT" dirty="0" err="1">
                <a:solidFill>
                  <a:schemeClr val="tx1"/>
                </a:solidFill>
              </a:rPr>
              <a:t>the</a:t>
            </a:r>
            <a:r>
              <a:rPr lang="pt-PT" dirty="0">
                <a:solidFill>
                  <a:schemeClr val="tx1"/>
                </a:solidFill>
              </a:rPr>
              <a:t> </a:t>
            </a:r>
            <a:r>
              <a:rPr lang="pt-PT" dirty="0" err="1">
                <a:solidFill>
                  <a:schemeClr val="tx1"/>
                </a:solidFill>
              </a:rPr>
              <a:t>root</a:t>
            </a:r>
            <a:r>
              <a:rPr lang="pt-PT" dirty="0">
                <a:solidFill>
                  <a:schemeClr val="tx1"/>
                </a:solidFill>
              </a:rPr>
              <a:t> bridge.</a:t>
            </a:r>
          </a:p>
          <a:p>
            <a:pPr>
              <a:lnSpc>
                <a:spcPct val="120000"/>
              </a:lnSpc>
            </a:pPr>
            <a:r>
              <a:rPr lang="en-US" dirty="0">
                <a:solidFill>
                  <a:schemeClr val="tx1"/>
                </a:solidFill>
              </a:rPr>
              <a:t>On the root bridge, all ports are designated.</a:t>
            </a:r>
          </a:p>
          <a:p>
            <a:pPr>
              <a:lnSpc>
                <a:spcPct val="120000"/>
              </a:lnSpc>
            </a:pPr>
            <a:r>
              <a:rPr lang="en-US" dirty="0">
                <a:solidFill>
                  <a:schemeClr val="tx1"/>
                </a:solidFill>
              </a:rPr>
              <a:t>If there are two paths with equal cost to the root bridge, STP uses the following criteria for best path determination and consequently for determination of designated and </a:t>
            </a:r>
            <a:r>
              <a:rPr lang="en-US" dirty="0" err="1">
                <a:solidFill>
                  <a:schemeClr val="tx1"/>
                </a:solidFill>
              </a:rPr>
              <a:t>nondesignated</a:t>
            </a:r>
            <a:r>
              <a:rPr lang="en-US" dirty="0">
                <a:solidFill>
                  <a:schemeClr val="tx1"/>
                </a:solidFill>
              </a:rPr>
              <a:t> </a:t>
            </a:r>
            <a:r>
              <a:rPr lang="pt-PT" dirty="0" err="1">
                <a:solidFill>
                  <a:schemeClr val="tx1"/>
                </a:solidFill>
              </a:rPr>
              <a:t>ports</a:t>
            </a:r>
            <a:r>
              <a:rPr lang="pt-PT" dirty="0">
                <a:solidFill>
                  <a:schemeClr val="tx1"/>
                </a:solidFill>
              </a:rPr>
              <a:t> </a:t>
            </a:r>
            <a:r>
              <a:rPr lang="pt-PT" dirty="0" err="1">
                <a:solidFill>
                  <a:schemeClr val="tx1"/>
                </a:solidFill>
              </a:rPr>
              <a:t>on</a:t>
            </a:r>
            <a:r>
              <a:rPr lang="pt-PT" dirty="0">
                <a:solidFill>
                  <a:schemeClr val="tx1"/>
                </a:solidFill>
              </a:rPr>
              <a:t> </a:t>
            </a:r>
            <a:r>
              <a:rPr lang="pt-PT" dirty="0" err="1">
                <a:solidFill>
                  <a:schemeClr val="tx1"/>
                </a:solidFill>
              </a:rPr>
              <a:t>the</a:t>
            </a:r>
            <a:r>
              <a:rPr lang="pt-PT" dirty="0">
                <a:solidFill>
                  <a:schemeClr val="tx1"/>
                </a:solidFill>
              </a:rPr>
              <a:t> </a:t>
            </a:r>
            <a:r>
              <a:rPr lang="pt-PT" dirty="0" err="1">
                <a:solidFill>
                  <a:schemeClr val="tx1"/>
                </a:solidFill>
              </a:rPr>
              <a:t>segment</a:t>
            </a:r>
            <a:r>
              <a:rPr lang="pt-PT" dirty="0">
                <a:solidFill>
                  <a:schemeClr val="tx1"/>
                </a:solidFill>
              </a:rPr>
              <a:t>:</a:t>
            </a:r>
          </a:p>
          <a:p>
            <a:pPr lvl="1">
              <a:lnSpc>
                <a:spcPct val="120000"/>
              </a:lnSpc>
            </a:pPr>
            <a:r>
              <a:rPr lang="pt-PT" dirty="0" err="1">
                <a:solidFill>
                  <a:schemeClr val="tx1"/>
                </a:solidFill>
              </a:rPr>
              <a:t>Lowest</a:t>
            </a:r>
            <a:r>
              <a:rPr lang="pt-PT" dirty="0">
                <a:solidFill>
                  <a:schemeClr val="tx1"/>
                </a:solidFill>
              </a:rPr>
              <a:t> </a:t>
            </a:r>
            <a:r>
              <a:rPr lang="pt-PT" dirty="0" err="1">
                <a:solidFill>
                  <a:schemeClr val="tx1"/>
                </a:solidFill>
              </a:rPr>
              <a:t>root</a:t>
            </a:r>
            <a:r>
              <a:rPr lang="pt-PT" dirty="0">
                <a:solidFill>
                  <a:schemeClr val="tx1"/>
                </a:solidFill>
              </a:rPr>
              <a:t> BID</a:t>
            </a:r>
          </a:p>
          <a:p>
            <a:pPr lvl="1">
              <a:lnSpc>
                <a:spcPct val="120000"/>
              </a:lnSpc>
            </a:pPr>
            <a:r>
              <a:rPr lang="en-US" dirty="0">
                <a:solidFill>
                  <a:schemeClr val="tx1"/>
                </a:solidFill>
              </a:rPr>
              <a:t>Lowest root path cost to root bridge</a:t>
            </a:r>
          </a:p>
          <a:p>
            <a:pPr lvl="1">
              <a:lnSpc>
                <a:spcPct val="120000"/>
              </a:lnSpc>
            </a:pPr>
            <a:r>
              <a:rPr lang="pt-PT" dirty="0" err="1">
                <a:solidFill>
                  <a:schemeClr val="tx1"/>
                </a:solidFill>
              </a:rPr>
              <a:t>Lowest</a:t>
            </a:r>
            <a:r>
              <a:rPr lang="pt-PT" dirty="0">
                <a:solidFill>
                  <a:schemeClr val="tx1"/>
                </a:solidFill>
              </a:rPr>
              <a:t> </a:t>
            </a:r>
            <a:r>
              <a:rPr lang="pt-PT" dirty="0" err="1">
                <a:solidFill>
                  <a:schemeClr val="tx1"/>
                </a:solidFill>
              </a:rPr>
              <a:t>sender</a:t>
            </a:r>
            <a:r>
              <a:rPr lang="pt-PT" dirty="0">
                <a:solidFill>
                  <a:schemeClr val="tx1"/>
                </a:solidFill>
              </a:rPr>
              <a:t> BID</a:t>
            </a:r>
          </a:p>
          <a:p>
            <a:pPr lvl="1">
              <a:lnSpc>
                <a:spcPct val="120000"/>
              </a:lnSpc>
            </a:pPr>
            <a:r>
              <a:rPr lang="pt-PT" dirty="0" err="1">
                <a:solidFill>
                  <a:schemeClr val="tx1"/>
                </a:solidFill>
              </a:rPr>
              <a:t>Lowest</a:t>
            </a:r>
            <a:r>
              <a:rPr lang="pt-PT" dirty="0">
                <a:solidFill>
                  <a:schemeClr val="tx1"/>
                </a:solidFill>
              </a:rPr>
              <a:t> </a:t>
            </a:r>
            <a:r>
              <a:rPr lang="pt-PT" dirty="0" err="1">
                <a:solidFill>
                  <a:schemeClr val="tx1"/>
                </a:solidFill>
              </a:rPr>
              <a:t>sender</a:t>
            </a:r>
            <a:r>
              <a:rPr lang="pt-PT" dirty="0">
                <a:solidFill>
                  <a:schemeClr val="tx1"/>
                </a:solidFill>
              </a:rPr>
              <a:t> </a:t>
            </a:r>
            <a:r>
              <a:rPr lang="pt-PT" dirty="0" err="1">
                <a:solidFill>
                  <a:schemeClr val="tx1"/>
                </a:solidFill>
              </a:rPr>
              <a:t>port</a:t>
            </a:r>
            <a:r>
              <a:rPr lang="pt-PT" dirty="0">
                <a:solidFill>
                  <a:schemeClr val="tx1"/>
                </a:solidFill>
              </a:rPr>
              <a:t> ID</a:t>
            </a:r>
          </a:p>
        </p:txBody>
      </p:sp>
    </p:spTree>
    <p:extLst>
      <p:ext uri="{BB962C8B-B14F-4D97-AF65-F5344CB8AC3E}">
        <p14:creationId xmlns:p14="http://schemas.microsoft.com/office/powerpoint/2010/main" val="32610930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49091"/>
            <a:ext cx="8042276" cy="1336956"/>
          </a:xfrm>
        </p:spPr>
        <p:txBody>
          <a:bodyPr/>
          <a:lstStyle/>
          <a:p>
            <a:r>
              <a:rPr lang="pt-PT" sz="4000" dirty="0"/>
              <a:t>STP </a:t>
            </a:r>
            <a:r>
              <a:rPr lang="pt-PT" sz="4000" dirty="0" err="1"/>
              <a:t>Process</a:t>
            </a:r>
            <a:endParaRPr lang="pt-PT" sz="4000" dirty="0"/>
          </a:p>
        </p:txBody>
      </p:sp>
      <p:sp>
        <p:nvSpPr>
          <p:cNvPr id="3" name="Content Placeholder 2"/>
          <p:cNvSpPr>
            <a:spLocks noGrp="1"/>
          </p:cNvSpPr>
          <p:nvPr>
            <p:ph idx="1"/>
          </p:nvPr>
        </p:nvSpPr>
        <p:spPr/>
        <p:txBody>
          <a:bodyPr/>
          <a:lstStyle/>
          <a:p>
            <a:endParaRPr lang="pt-PT"/>
          </a:p>
        </p:txBody>
      </p:sp>
      <p:pic>
        <p:nvPicPr>
          <p:cNvPr id="4" name="Picture 3"/>
          <p:cNvPicPr>
            <a:picLocks noChangeAspect="1"/>
          </p:cNvPicPr>
          <p:nvPr/>
        </p:nvPicPr>
        <p:blipFill>
          <a:blip r:embed="rId3"/>
          <a:stretch>
            <a:fillRect/>
          </a:stretch>
        </p:blipFill>
        <p:spPr>
          <a:xfrm>
            <a:off x="595313" y="1600201"/>
            <a:ext cx="7950200" cy="5151485"/>
          </a:xfrm>
          <a:prstGeom prst="rect">
            <a:avLst/>
          </a:prstGeom>
        </p:spPr>
      </p:pic>
    </p:spTree>
    <p:extLst>
      <p:ext uri="{BB962C8B-B14F-4D97-AF65-F5344CB8AC3E}">
        <p14:creationId xmlns:p14="http://schemas.microsoft.com/office/powerpoint/2010/main" val="21998561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8440" y="332548"/>
            <a:ext cx="8042276" cy="1336956"/>
          </a:xfrm>
        </p:spPr>
        <p:txBody>
          <a:bodyPr/>
          <a:lstStyle/>
          <a:p>
            <a:r>
              <a:rPr lang="pt-PT" sz="4000" dirty="0"/>
              <a:t>STP </a:t>
            </a:r>
            <a:r>
              <a:rPr lang="pt-PT" sz="4000" dirty="0" err="1"/>
              <a:t>Port</a:t>
            </a:r>
            <a:r>
              <a:rPr lang="pt-PT" sz="4000" dirty="0"/>
              <a:t> </a:t>
            </a:r>
            <a:r>
              <a:rPr lang="pt-PT" sz="4000" dirty="0" err="1"/>
              <a:t>States</a:t>
            </a:r>
            <a:endParaRPr lang="pt-PT" sz="4000" dirty="0"/>
          </a:p>
        </p:txBody>
      </p:sp>
      <p:pic>
        <p:nvPicPr>
          <p:cNvPr id="4" name="Picture 3"/>
          <p:cNvPicPr>
            <a:picLocks noChangeAspect="1"/>
          </p:cNvPicPr>
          <p:nvPr/>
        </p:nvPicPr>
        <p:blipFill>
          <a:blip r:embed="rId3"/>
          <a:stretch>
            <a:fillRect/>
          </a:stretch>
        </p:blipFill>
        <p:spPr>
          <a:xfrm>
            <a:off x="313985" y="2706165"/>
            <a:ext cx="8451186" cy="3014663"/>
          </a:xfrm>
          <a:prstGeom prst="rect">
            <a:avLst/>
          </a:prstGeom>
        </p:spPr>
      </p:pic>
    </p:spTree>
    <p:extLst>
      <p:ext uri="{BB962C8B-B14F-4D97-AF65-F5344CB8AC3E}">
        <p14:creationId xmlns:p14="http://schemas.microsoft.com/office/powerpoint/2010/main" val="21043168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a:t>Port States</a:t>
            </a:r>
          </a:p>
        </p:txBody>
      </p:sp>
      <p:sp>
        <p:nvSpPr>
          <p:cNvPr id="3" name="Content Placeholder 2"/>
          <p:cNvSpPr>
            <a:spLocks noGrp="1"/>
          </p:cNvSpPr>
          <p:nvPr>
            <p:ph idx="1"/>
          </p:nvPr>
        </p:nvSpPr>
        <p:spPr>
          <a:xfrm>
            <a:off x="321869" y="1600201"/>
            <a:ext cx="8269682" cy="4343400"/>
          </a:xfrm>
        </p:spPr>
        <p:txBody>
          <a:bodyPr>
            <a:normAutofit fontScale="62500" lnSpcReduction="20000"/>
          </a:bodyPr>
          <a:lstStyle/>
          <a:p>
            <a:r>
              <a:rPr lang="en-US" b="1" dirty="0">
                <a:solidFill>
                  <a:schemeClr val="tx1"/>
                </a:solidFill>
                <a:latin typeface="Arial" charset="0"/>
              </a:rPr>
              <a:t>Blocking: </a:t>
            </a:r>
            <a:r>
              <a:rPr lang="en-US" dirty="0">
                <a:solidFill>
                  <a:schemeClr val="tx1"/>
                </a:solidFill>
                <a:latin typeface="Arial" charset="0"/>
              </a:rPr>
              <a:t>In this state, the port ensures that no bridging loops occur. A port in this state cannot receive or transmit data, but it receives BPDUs, so the switch can hear from its neighbor switches and determine the location, and root ID, of the root switch and port roles of each switch. A port in this state is a </a:t>
            </a:r>
            <a:r>
              <a:rPr lang="en-US" dirty="0" err="1">
                <a:solidFill>
                  <a:schemeClr val="tx1"/>
                </a:solidFill>
                <a:latin typeface="Arial" charset="0"/>
              </a:rPr>
              <a:t>nondesignated</a:t>
            </a:r>
            <a:r>
              <a:rPr lang="en-US" dirty="0">
                <a:solidFill>
                  <a:schemeClr val="tx1"/>
                </a:solidFill>
                <a:latin typeface="Arial" charset="0"/>
              </a:rPr>
              <a:t> port, and therefore it does not participate in active topology.</a:t>
            </a:r>
          </a:p>
          <a:p>
            <a:r>
              <a:rPr lang="en-US" b="1" dirty="0">
                <a:solidFill>
                  <a:schemeClr val="tx1"/>
                </a:solidFill>
                <a:latin typeface="Arial" charset="0"/>
              </a:rPr>
              <a:t>Listening: </a:t>
            </a:r>
            <a:r>
              <a:rPr lang="en-US" dirty="0">
                <a:solidFill>
                  <a:schemeClr val="tx1"/>
                </a:solidFill>
                <a:latin typeface="Arial" charset="0"/>
              </a:rPr>
              <a:t>A port is moved from blocking to listening state if there is a possibility to be selected as the root or designated port. The port in this state still cannot send or receive data frames. But it is allowed to send and receive BPDUs, so it is participating </a:t>
            </a:r>
            <a:r>
              <a:rPr lang="pt-PT" dirty="0">
                <a:solidFill>
                  <a:schemeClr val="tx1"/>
                </a:solidFill>
                <a:latin typeface="Arial" charset="0"/>
              </a:rPr>
              <a:t>in active topology.</a:t>
            </a:r>
          </a:p>
          <a:p>
            <a:r>
              <a:rPr lang="en-US" b="1" dirty="0">
                <a:solidFill>
                  <a:schemeClr val="tx1"/>
                </a:solidFill>
                <a:latin typeface="Arial" charset="0"/>
              </a:rPr>
              <a:t>Learning: </a:t>
            </a:r>
            <a:r>
              <a:rPr lang="en-US" dirty="0">
                <a:solidFill>
                  <a:schemeClr val="tx1"/>
                </a:solidFill>
                <a:latin typeface="Arial" charset="0"/>
              </a:rPr>
              <a:t>After a period of time (forward delay) in listening state, the port is moved to learning state. The port still sends and receives BPDUs; in addition, it can learn and add new MAC addresses to its table. A port in this state cannot send any data </a:t>
            </a:r>
            <a:r>
              <a:rPr lang="pt-PT" dirty="0">
                <a:solidFill>
                  <a:schemeClr val="tx1"/>
                </a:solidFill>
                <a:latin typeface="Arial" charset="0"/>
              </a:rPr>
              <a:t>frames.</a:t>
            </a:r>
          </a:p>
          <a:p>
            <a:r>
              <a:rPr lang="en-US" b="1" dirty="0">
                <a:solidFill>
                  <a:schemeClr val="tx1"/>
                </a:solidFill>
                <a:latin typeface="Arial" charset="0"/>
              </a:rPr>
              <a:t>Forwarding: </a:t>
            </a:r>
            <a:r>
              <a:rPr lang="en-US" dirty="0">
                <a:solidFill>
                  <a:schemeClr val="tx1"/>
                </a:solidFill>
                <a:latin typeface="Arial" charset="0"/>
              </a:rPr>
              <a:t>After another period of time (forward delay) in learning state, the port is moved to forwarding state. It is considered as part of the active topology. It sends and receives frames and also sends and receives BPDUs.</a:t>
            </a:r>
          </a:p>
          <a:p>
            <a:r>
              <a:rPr lang="en-US" b="1" dirty="0">
                <a:solidFill>
                  <a:schemeClr val="tx1"/>
                </a:solidFill>
                <a:latin typeface="Arial" charset="0"/>
              </a:rPr>
              <a:t>Disabled: </a:t>
            </a:r>
            <a:r>
              <a:rPr lang="en-US" dirty="0">
                <a:solidFill>
                  <a:schemeClr val="tx1"/>
                </a:solidFill>
                <a:latin typeface="Arial" charset="0"/>
              </a:rPr>
              <a:t>In this state, a port is administratively shut down. It does not participate in spanning tree, and it does not forward frames.</a:t>
            </a:r>
            <a:endParaRPr lang="pt-PT" dirty="0"/>
          </a:p>
          <a:p>
            <a:endParaRPr lang="en-GB" dirty="0"/>
          </a:p>
        </p:txBody>
      </p:sp>
    </p:spTree>
    <p:extLst>
      <p:ext uri="{BB962C8B-B14F-4D97-AF65-F5344CB8AC3E}">
        <p14:creationId xmlns:p14="http://schemas.microsoft.com/office/powerpoint/2010/main" val="17832037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90604"/>
            <a:ext cx="8042276" cy="1336956"/>
          </a:xfrm>
        </p:spPr>
        <p:txBody>
          <a:bodyPr/>
          <a:lstStyle/>
          <a:p>
            <a:r>
              <a:rPr lang="pt-PT" sz="3600" dirty="0"/>
              <a:t>Per-VLAN STP </a:t>
            </a:r>
            <a:r>
              <a:rPr lang="pt-PT" sz="3600" dirty="0" err="1"/>
              <a:t>Plus</a:t>
            </a:r>
            <a:r>
              <a:rPr lang="pt-PT" sz="3600" dirty="0"/>
              <a:t> (PVST+)</a:t>
            </a:r>
          </a:p>
        </p:txBody>
      </p:sp>
      <p:sp>
        <p:nvSpPr>
          <p:cNvPr id="3" name="Content Placeholder 2"/>
          <p:cNvSpPr>
            <a:spLocks noGrp="1"/>
          </p:cNvSpPr>
          <p:nvPr>
            <p:ph idx="1"/>
          </p:nvPr>
        </p:nvSpPr>
        <p:spPr>
          <a:xfrm>
            <a:off x="312057" y="1687287"/>
            <a:ext cx="8279494" cy="4343400"/>
          </a:xfrm>
        </p:spPr>
        <p:txBody>
          <a:bodyPr/>
          <a:lstStyle/>
          <a:p>
            <a:r>
              <a:rPr lang="en-US" dirty="0">
                <a:solidFill>
                  <a:schemeClr val="tx1"/>
                </a:solidFill>
              </a:rPr>
              <a:t>Per-VLAN STP Plus (PVST+) is a Cisco implementation of STP that provides a separate spanning-tree instance for each configured VLAN in the network.</a:t>
            </a:r>
            <a:endParaRPr lang="pt-PT" dirty="0">
              <a:solidFill>
                <a:schemeClr val="tx1"/>
              </a:solidFill>
            </a:endParaRPr>
          </a:p>
        </p:txBody>
      </p:sp>
      <p:pic>
        <p:nvPicPr>
          <p:cNvPr id="4" name="Picture 3"/>
          <p:cNvPicPr>
            <a:picLocks noChangeAspect="1"/>
          </p:cNvPicPr>
          <p:nvPr/>
        </p:nvPicPr>
        <p:blipFill>
          <a:blip r:embed="rId3"/>
          <a:stretch>
            <a:fillRect/>
          </a:stretch>
        </p:blipFill>
        <p:spPr>
          <a:xfrm>
            <a:off x="1294926" y="3102865"/>
            <a:ext cx="6550973" cy="3686320"/>
          </a:xfrm>
          <a:prstGeom prst="rect">
            <a:avLst/>
          </a:prstGeom>
        </p:spPr>
      </p:pic>
    </p:spTree>
    <p:extLst>
      <p:ext uri="{BB962C8B-B14F-4D97-AF65-F5344CB8AC3E}">
        <p14:creationId xmlns:p14="http://schemas.microsoft.com/office/powerpoint/2010/main" val="35487220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5389" y="426891"/>
            <a:ext cx="8042276" cy="1336956"/>
          </a:xfrm>
        </p:spPr>
        <p:txBody>
          <a:bodyPr/>
          <a:lstStyle/>
          <a:p>
            <a:r>
              <a:rPr lang="pt-PT" sz="4000" dirty="0"/>
              <a:t>Per-VLAN STP </a:t>
            </a:r>
            <a:r>
              <a:rPr lang="pt-PT" sz="4000" dirty="0" err="1"/>
              <a:t>Plus</a:t>
            </a:r>
            <a:r>
              <a:rPr lang="pt-PT" sz="4000" dirty="0"/>
              <a:t> (PVST+)</a:t>
            </a:r>
          </a:p>
        </p:txBody>
      </p:sp>
      <p:sp>
        <p:nvSpPr>
          <p:cNvPr id="3" name="Content Placeholder 2"/>
          <p:cNvSpPr>
            <a:spLocks noGrp="1"/>
          </p:cNvSpPr>
          <p:nvPr>
            <p:ph idx="1"/>
          </p:nvPr>
        </p:nvSpPr>
        <p:spPr>
          <a:xfrm>
            <a:off x="549275" y="1912258"/>
            <a:ext cx="8042276" cy="4343400"/>
          </a:xfrm>
        </p:spPr>
        <p:txBody>
          <a:bodyPr>
            <a:normAutofit fontScale="77500" lnSpcReduction="20000"/>
          </a:bodyPr>
          <a:lstStyle/>
          <a:p>
            <a:r>
              <a:rPr lang="en-US" dirty="0">
                <a:solidFill>
                  <a:schemeClr val="tx1"/>
                </a:solidFill>
              </a:rPr>
              <a:t>Spanning-tree operation requires that each switch has a unique BID. </a:t>
            </a:r>
          </a:p>
          <a:p>
            <a:r>
              <a:rPr lang="en-US" dirty="0">
                <a:solidFill>
                  <a:schemeClr val="tx1"/>
                </a:solidFill>
              </a:rPr>
              <a:t>To carry BID information, the extended system ID is accommodated. </a:t>
            </a:r>
          </a:p>
          <a:p>
            <a:r>
              <a:rPr lang="en-US" dirty="0">
                <a:solidFill>
                  <a:schemeClr val="tx1"/>
                </a:solidFill>
              </a:rPr>
              <a:t>The original 16-bit bridge priority field is split into two fields, resulting in the following components in the BID:</a:t>
            </a:r>
          </a:p>
          <a:p>
            <a:r>
              <a:rPr lang="en-US" b="1" dirty="0">
                <a:solidFill>
                  <a:schemeClr val="tx1"/>
                </a:solidFill>
              </a:rPr>
              <a:t>Bridge priority</a:t>
            </a:r>
          </a:p>
          <a:p>
            <a:pPr lvl="1"/>
            <a:r>
              <a:rPr lang="en-US" dirty="0">
                <a:solidFill>
                  <a:schemeClr val="tx1"/>
                </a:solidFill>
              </a:rPr>
              <a:t>A 4-bit field used to carry bridge priority. The default priority is 32,768, which is the midrange value. The priority is conveyed in discrete values in </a:t>
            </a:r>
            <a:r>
              <a:rPr lang="pt-PT" dirty="0" err="1">
                <a:solidFill>
                  <a:schemeClr val="tx1"/>
                </a:solidFill>
              </a:rPr>
              <a:t>increments</a:t>
            </a:r>
            <a:r>
              <a:rPr lang="pt-PT" dirty="0">
                <a:solidFill>
                  <a:schemeClr val="tx1"/>
                </a:solidFill>
              </a:rPr>
              <a:t> </a:t>
            </a:r>
            <a:r>
              <a:rPr lang="pt-PT" dirty="0" err="1">
                <a:solidFill>
                  <a:schemeClr val="tx1"/>
                </a:solidFill>
              </a:rPr>
              <a:t>of</a:t>
            </a:r>
            <a:r>
              <a:rPr lang="pt-PT" dirty="0">
                <a:solidFill>
                  <a:schemeClr val="tx1"/>
                </a:solidFill>
              </a:rPr>
              <a:t> 4096.</a:t>
            </a:r>
          </a:p>
          <a:p>
            <a:r>
              <a:rPr lang="en-US" b="1" dirty="0">
                <a:solidFill>
                  <a:schemeClr val="tx1"/>
                </a:solidFill>
              </a:rPr>
              <a:t>Extended system ID</a:t>
            </a:r>
          </a:p>
          <a:p>
            <a:pPr lvl="1"/>
            <a:r>
              <a:rPr lang="en-US" dirty="0">
                <a:solidFill>
                  <a:schemeClr val="tx1"/>
                </a:solidFill>
              </a:rPr>
              <a:t>A 12-bit field carrying the VLAN ID.</a:t>
            </a:r>
          </a:p>
          <a:p>
            <a:r>
              <a:rPr lang="en-US" b="1" dirty="0">
                <a:solidFill>
                  <a:schemeClr val="tx1"/>
                </a:solidFill>
              </a:rPr>
              <a:t>MAC address</a:t>
            </a:r>
          </a:p>
          <a:p>
            <a:pPr lvl="1"/>
            <a:r>
              <a:rPr lang="en-US" dirty="0">
                <a:solidFill>
                  <a:schemeClr val="tx1"/>
                </a:solidFill>
              </a:rPr>
              <a:t>A 6-byte field with the MAC address of the switch. </a:t>
            </a:r>
          </a:p>
        </p:txBody>
      </p:sp>
    </p:spTree>
    <p:extLst>
      <p:ext uri="{BB962C8B-B14F-4D97-AF65-F5344CB8AC3E}">
        <p14:creationId xmlns:p14="http://schemas.microsoft.com/office/powerpoint/2010/main" val="23900141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2475" y="249091"/>
            <a:ext cx="8042276" cy="1336956"/>
          </a:xfrm>
        </p:spPr>
        <p:txBody>
          <a:bodyPr/>
          <a:lstStyle/>
          <a:p>
            <a:r>
              <a:rPr lang="pt-PT" sz="4000" dirty="0"/>
              <a:t>STP </a:t>
            </a:r>
            <a:r>
              <a:rPr lang="pt-PT" sz="4000" dirty="0" err="1"/>
              <a:t>Topology</a:t>
            </a:r>
            <a:r>
              <a:rPr lang="pt-PT" sz="4000" dirty="0"/>
              <a:t> </a:t>
            </a:r>
            <a:r>
              <a:rPr lang="pt-PT" sz="4000" dirty="0" err="1"/>
              <a:t>Changes</a:t>
            </a:r>
            <a:endParaRPr lang="pt-PT" sz="4000" dirty="0"/>
          </a:p>
        </p:txBody>
      </p:sp>
      <p:pic>
        <p:nvPicPr>
          <p:cNvPr id="4" name="Picture 3"/>
          <p:cNvPicPr>
            <a:picLocks noChangeAspect="1"/>
          </p:cNvPicPr>
          <p:nvPr/>
        </p:nvPicPr>
        <p:blipFill>
          <a:blip r:embed="rId2"/>
          <a:stretch>
            <a:fillRect/>
          </a:stretch>
        </p:blipFill>
        <p:spPr>
          <a:xfrm>
            <a:off x="1147029" y="1600201"/>
            <a:ext cx="6846768" cy="5131399"/>
          </a:xfrm>
          <a:prstGeom prst="rect">
            <a:avLst/>
          </a:prstGeom>
        </p:spPr>
      </p:pic>
    </p:spTree>
    <p:extLst>
      <p:ext uri="{BB962C8B-B14F-4D97-AF65-F5344CB8AC3E}">
        <p14:creationId xmlns:p14="http://schemas.microsoft.com/office/powerpoint/2010/main" val="12312665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800" kern="0" dirty="0"/>
              <a:t>Rapid Spanning Tree Protocol</a:t>
            </a:r>
            <a:endParaRPr lang="en-GB" dirty="0"/>
          </a:p>
        </p:txBody>
      </p:sp>
    </p:spTree>
    <p:extLst>
      <p:ext uri="{BB962C8B-B14F-4D97-AF65-F5344CB8AC3E}">
        <p14:creationId xmlns:p14="http://schemas.microsoft.com/office/powerpoint/2010/main" val="4702640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19632"/>
            <a:ext cx="8042276" cy="1336956"/>
          </a:xfrm>
        </p:spPr>
        <p:txBody>
          <a:bodyPr/>
          <a:lstStyle/>
          <a:p>
            <a:r>
              <a:rPr lang="pt-PT" sz="4000" dirty="0"/>
              <a:t>RSTP </a:t>
            </a:r>
            <a:r>
              <a:rPr lang="pt-PT" sz="4000" dirty="0" err="1"/>
              <a:t>Port</a:t>
            </a:r>
            <a:r>
              <a:rPr lang="pt-PT" sz="4000" dirty="0"/>
              <a:t> Roles</a:t>
            </a:r>
          </a:p>
        </p:txBody>
      </p:sp>
      <p:sp>
        <p:nvSpPr>
          <p:cNvPr id="5" name="Content Placeholder 2"/>
          <p:cNvSpPr>
            <a:spLocks noGrp="1"/>
          </p:cNvSpPr>
          <p:nvPr>
            <p:ph idx="1"/>
          </p:nvPr>
        </p:nvSpPr>
        <p:spPr>
          <a:xfrm>
            <a:off x="549275" y="1839687"/>
            <a:ext cx="8042276" cy="4343400"/>
          </a:xfrm>
        </p:spPr>
        <p:txBody>
          <a:bodyPr>
            <a:normAutofit fontScale="85000" lnSpcReduction="20000"/>
          </a:bodyPr>
          <a:lstStyle/>
          <a:p>
            <a:pPr marL="0" indent="0">
              <a:buNone/>
            </a:pPr>
            <a:r>
              <a:rPr lang="en-US" dirty="0">
                <a:solidFill>
                  <a:schemeClr val="tx2"/>
                </a:solidFill>
              </a:rPr>
              <a:t>RSTP defines the following port roles </a:t>
            </a:r>
            <a:r>
              <a:rPr lang="pt-PT" dirty="0">
                <a:solidFill>
                  <a:schemeClr val="tx2"/>
                </a:solidFill>
              </a:rPr>
              <a:t>:</a:t>
            </a:r>
          </a:p>
          <a:p>
            <a:r>
              <a:rPr lang="en-US" b="1" dirty="0">
                <a:solidFill>
                  <a:schemeClr val="tx2"/>
                </a:solidFill>
              </a:rPr>
              <a:t>Root</a:t>
            </a:r>
          </a:p>
          <a:p>
            <a:pPr lvl="1"/>
            <a:r>
              <a:rPr lang="en-US" dirty="0">
                <a:solidFill>
                  <a:schemeClr val="tx2"/>
                </a:solidFill>
              </a:rPr>
              <a:t>The root port is the switch port on every </a:t>
            </a:r>
            <a:r>
              <a:rPr lang="en-US" dirty="0" err="1">
                <a:solidFill>
                  <a:schemeClr val="tx2"/>
                </a:solidFill>
              </a:rPr>
              <a:t>nonroot</a:t>
            </a:r>
            <a:r>
              <a:rPr lang="en-US" dirty="0">
                <a:solidFill>
                  <a:schemeClr val="tx2"/>
                </a:solidFill>
              </a:rPr>
              <a:t> bridge that is the chosen path to the root bridge. </a:t>
            </a:r>
          </a:p>
          <a:p>
            <a:pPr lvl="1"/>
            <a:r>
              <a:rPr lang="en-US" dirty="0">
                <a:solidFill>
                  <a:schemeClr val="tx2"/>
                </a:solidFill>
              </a:rPr>
              <a:t>There can be only one root port on every switch. </a:t>
            </a:r>
          </a:p>
          <a:p>
            <a:pPr lvl="1"/>
            <a:r>
              <a:rPr lang="en-US" dirty="0">
                <a:solidFill>
                  <a:schemeClr val="tx2"/>
                </a:solidFill>
              </a:rPr>
              <a:t>The root port is considered as part of active topology. </a:t>
            </a:r>
          </a:p>
          <a:p>
            <a:pPr lvl="1"/>
            <a:r>
              <a:rPr lang="en-US" dirty="0">
                <a:solidFill>
                  <a:schemeClr val="tx2"/>
                </a:solidFill>
              </a:rPr>
              <a:t>It forwards, sends, and receives </a:t>
            </a:r>
            <a:r>
              <a:rPr lang="pt-PT" dirty="0" err="1">
                <a:solidFill>
                  <a:schemeClr val="tx2"/>
                </a:solidFill>
              </a:rPr>
              <a:t>BPDUs</a:t>
            </a:r>
            <a:r>
              <a:rPr lang="pt-PT" dirty="0">
                <a:solidFill>
                  <a:schemeClr val="tx2"/>
                </a:solidFill>
              </a:rPr>
              <a:t> (data </a:t>
            </a:r>
            <a:r>
              <a:rPr lang="pt-PT" dirty="0" err="1">
                <a:solidFill>
                  <a:schemeClr val="tx2"/>
                </a:solidFill>
              </a:rPr>
              <a:t>messages</a:t>
            </a:r>
            <a:r>
              <a:rPr lang="pt-PT" dirty="0">
                <a:solidFill>
                  <a:schemeClr val="tx2"/>
                </a:solidFill>
              </a:rPr>
              <a:t>).</a:t>
            </a:r>
          </a:p>
          <a:p>
            <a:r>
              <a:rPr lang="en-US" b="1" dirty="0">
                <a:solidFill>
                  <a:schemeClr val="tx2"/>
                </a:solidFill>
              </a:rPr>
              <a:t>Designated</a:t>
            </a:r>
          </a:p>
          <a:p>
            <a:pPr lvl="1"/>
            <a:r>
              <a:rPr lang="en-US" dirty="0">
                <a:solidFill>
                  <a:schemeClr val="tx2"/>
                </a:solidFill>
              </a:rPr>
              <a:t>Each switch has at least one switch port as the designated port for the segment. </a:t>
            </a:r>
          </a:p>
          <a:p>
            <a:pPr lvl="1"/>
            <a:r>
              <a:rPr lang="en-US" dirty="0">
                <a:solidFill>
                  <a:schemeClr val="tx2"/>
                </a:solidFill>
              </a:rPr>
              <a:t>In active topology, the switch with the designated port receives frames on the segment that are destined for the root bridge. </a:t>
            </a:r>
          </a:p>
          <a:p>
            <a:pPr lvl="1"/>
            <a:r>
              <a:rPr lang="en-US" dirty="0">
                <a:solidFill>
                  <a:schemeClr val="tx2"/>
                </a:solidFill>
              </a:rPr>
              <a:t>There can be only one designated </a:t>
            </a:r>
            <a:r>
              <a:rPr lang="pt-PT" dirty="0" err="1">
                <a:solidFill>
                  <a:schemeClr val="tx2"/>
                </a:solidFill>
              </a:rPr>
              <a:t>port</a:t>
            </a:r>
            <a:r>
              <a:rPr lang="pt-PT" dirty="0">
                <a:solidFill>
                  <a:schemeClr val="tx2"/>
                </a:solidFill>
              </a:rPr>
              <a:t> per </a:t>
            </a:r>
            <a:r>
              <a:rPr lang="pt-PT" dirty="0" err="1">
                <a:solidFill>
                  <a:schemeClr val="tx2"/>
                </a:solidFill>
              </a:rPr>
              <a:t>segment</a:t>
            </a:r>
            <a:r>
              <a:rPr lang="pt-PT" dirty="0">
                <a:solidFill>
                  <a:schemeClr val="tx2"/>
                </a:solidFill>
              </a:rPr>
              <a:t>.</a:t>
            </a:r>
          </a:p>
        </p:txBody>
      </p:sp>
    </p:spTree>
    <p:extLst>
      <p:ext uri="{BB962C8B-B14F-4D97-AF65-F5344CB8AC3E}">
        <p14:creationId xmlns:p14="http://schemas.microsoft.com/office/powerpoint/2010/main" val="17505666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41404"/>
            <a:ext cx="8042276" cy="1336956"/>
          </a:xfrm>
        </p:spPr>
        <p:txBody>
          <a:bodyPr/>
          <a:lstStyle/>
          <a:p>
            <a:r>
              <a:rPr lang="pt-PT" sz="4000" dirty="0"/>
              <a:t>RSTP </a:t>
            </a:r>
            <a:r>
              <a:rPr lang="pt-PT" sz="4000" dirty="0" err="1"/>
              <a:t>Port</a:t>
            </a:r>
            <a:r>
              <a:rPr lang="pt-PT" sz="4000" dirty="0"/>
              <a:t> Roles</a:t>
            </a:r>
          </a:p>
        </p:txBody>
      </p:sp>
      <p:sp>
        <p:nvSpPr>
          <p:cNvPr id="5" name="Content Placeholder 2"/>
          <p:cNvSpPr>
            <a:spLocks noGrp="1"/>
          </p:cNvSpPr>
          <p:nvPr>
            <p:ph idx="1"/>
          </p:nvPr>
        </p:nvSpPr>
        <p:spPr>
          <a:xfrm>
            <a:off x="549275" y="1897744"/>
            <a:ext cx="8042276" cy="4343400"/>
          </a:xfrm>
        </p:spPr>
        <p:txBody>
          <a:bodyPr>
            <a:normAutofit fontScale="77500" lnSpcReduction="20000"/>
          </a:bodyPr>
          <a:lstStyle/>
          <a:p>
            <a:pPr marL="0" indent="0">
              <a:buNone/>
            </a:pPr>
            <a:r>
              <a:rPr lang="en-US" dirty="0">
                <a:solidFill>
                  <a:schemeClr val="tx2"/>
                </a:solidFill>
              </a:rPr>
              <a:t>RSTP defines the following port roles </a:t>
            </a:r>
            <a:r>
              <a:rPr lang="pt-PT" dirty="0">
                <a:solidFill>
                  <a:schemeClr val="tx2"/>
                </a:solidFill>
              </a:rPr>
              <a:t>:</a:t>
            </a:r>
          </a:p>
          <a:p>
            <a:r>
              <a:rPr lang="en-US" b="1" dirty="0">
                <a:solidFill>
                  <a:schemeClr val="tx2"/>
                </a:solidFill>
              </a:rPr>
              <a:t>Alternate</a:t>
            </a:r>
          </a:p>
          <a:p>
            <a:pPr lvl="1"/>
            <a:r>
              <a:rPr lang="en-US" dirty="0">
                <a:solidFill>
                  <a:schemeClr val="tx2"/>
                </a:solidFill>
              </a:rPr>
              <a:t>The alternate port is a switch port that offers an alternate path toward the root bridge. </a:t>
            </a:r>
          </a:p>
          <a:p>
            <a:pPr lvl="1"/>
            <a:r>
              <a:rPr lang="en-US" dirty="0">
                <a:solidFill>
                  <a:schemeClr val="tx2"/>
                </a:solidFill>
              </a:rPr>
              <a:t>It assumes a discarding state in an active topology. </a:t>
            </a:r>
          </a:p>
          <a:p>
            <a:pPr lvl="1"/>
            <a:r>
              <a:rPr lang="en-US" dirty="0">
                <a:solidFill>
                  <a:schemeClr val="tx2"/>
                </a:solidFill>
              </a:rPr>
              <a:t>The alternate port makes a transition to a designated port if the current designated path fails.</a:t>
            </a:r>
          </a:p>
          <a:p>
            <a:r>
              <a:rPr lang="en-US" b="1" dirty="0">
                <a:solidFill>
                  <a:schemeClr val="tx2"/>
                </a:solidFill>
              </a:rPr>
              <a:t>Disabled</a:t>
            </a:r>
          </a:p>
          <a:p>
            <a:pPr lvl="1"/>
            <a:r>
              <a:rPr lang="en-US" dirty="0">
                <a:solidFill>
                  <a:schemeClr val="tx2"/>
                </a:solidFill>
              </a:rPr>
              <a:t>A disabled port has no role within the operation of spanning tree.</a:t>
            </a:r>
          </a:p>
          <a:p>
            <a:r>
              <a:rPr lang="en-US" b="1" dirty="0">
                <a:solidFill>
                  <a:schemeClr val="tx2"/>
                </a:solidFill>
              </a:rPr>
              <a:t>Backup</a:t>
            </a:r>
          </a:p>
          <a:p>
            <a:pPr lvl="1"/>
            <a:r>
              <a:rPr lang="en-US" dirty="0">
                <a:solidFill>
                  <a:schemeClr val="tx2"/>
                </a:solidFill>
              </a:rPr>
              <a:t>The backup port is an additional switch port on the designated switch with a redundant link to the shared segment for which the switch is designated. </a:t>
            </a:r>
          </a:p>
          <a:p>
            <a:pPr lvl="1"/>
            <a:r>
              <a:rPr lang="en-US" dirty="0">
                <a:solidFill>
                  <a:schemeClr val="tx2"/>
                </a:solidFill>
              </a:rPr>
              <a:t>The backup port has the discarding state in active topology.</a:t>
            </a:r>
            <a:endParaRPr lang="pt-PT" dirty="0">
              <a:solidFill>
                <a:schemeClr val="tx2"/>
              </a:solidFill>
            </a:endParaRPr>
          </a:p>
        </p:txBody>
      </p:sp>
    </p:spTree>
    <p:extLst>
      <p:ext uri="{BB962C8B-B14F-4D97-AF65-F5344CB8AC3E}">
        <p14:creationId xmlns:p14="http://schemas.microsoft.com/office/powerpoint/2010/main" val="35272536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38254"/>
            <a:ext cx="8042276" cy="1336956"/>
          </a:xfrm>
        </p:spPr>
        <p:txBody>
          <a:bodyPr/>
          <a:lstStyle/>
          <a:p>
            <a:r>
              <a:rPr lang="pt-PT" sz="4000" dirty="0"/>
              <a:t>RSTP </a:t>
            </a:r>
            <a:r>
              <a:rPr lang="pt-PT" sz="4000" dirty="0" err="1"/>
              <a:t>Port</a:t>
            </a:r>
            <a:r>
              <a:rPr lang="pt-PT" sz="4000" dirty="0"/>
              <a:t> Roles</a:t>
            </a:r>
          </a:p>
        </p:txBody>
      </p:sp>
      <p:pic>
        <p:nvPicPr>
          <p:cNvPr id="4" name="Content Placeholder 3"/>
          <p:cNvPicPr>
            <a:picLocks noGrp="1" noChangeAspect="1"/>
          </p:cNvPicPr>
          <p:nvPr>
            <p:ph idx="1"/>
          </p:nvPr>
        </p:nvPicPr>
        <p:blipFill>
          <a:blip r:embed="rId2"/>
          <a:stretch>
            <a:fillRect/>
          </a:stretch>
        </p:blipFill>
        <p:spPr>
          <a:xfrm>
            <a:off x="1010104" y="1675210"/>
            <a:ext cx="6915150" cy="5054414"/>
          </a:xfrm>
          <a:prstGeom prst="rect">
            <a:avLst/>
          </a:prstGeom>
        </p:spPr>
      </p:pic>
    </p:spTree>
    <p:extLst>
      <p:ext uri="{BB962C8B-B14F-4D97-AF65-F5344CB8AC3E}">
        <p14:creationId xmlns:p14="http://schemas.microsoft.com/office/powerpoint/2010/main" val="25191540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869576"/>
            <a:ext cx="8042276" cy="1336956"/>
          </a:xfrm>
        </p:spPr>
        <p:txBody>
          <a:bodyPr/>
          <a:lstStyle/>
          <a:p>
            <a:r>
              <a:rPr lang="en-US" sz="4000" dirty="0"/>
              <a:t>Comparison of RSTP and STP Port States</a:t>
            </a:r>
            <a:endParaRPr lang="pt-PT" sz="4000" dirty="0"/>
          </a:p>
        </p:txBody>
      </p:sp>
      <p:pic>
        <p:nvPicPr>
          <p:cNvPr id="4" name="Picture 3"/>
          <p:cNvPicPr>
            <a:picLocks noChangeAspect="1"/>
          </p:cNvPicPr>
          <p:nvPr/>
        </p:nvPicPr>
        <p:blipFill>
          <a:blip r:embed="rId2"/>
          <a:stretch>
            <a:fillRect/>
          </a:stretch>
        </p:blipFill>
        <p:spPr>
          <a:xfrm>
            <a:off x="549275" y="2702152"/>
            <a:ext cx="8508407" cy="2771775"/>
          </a:xfrm>
          <a:prstGeom prst="rect">
            <a:avLst/>
          </a:prstGeom>
        </p:spPr>
      </p:pic>
    </p:spTree>
    <p:extLst>
      <p:ext uri="{BB962C8B-B14F-4D97-AF65-F5344CB8AC3E}">
        <p14:creationId xmlns:p14="http://schemas.microsoft.com/office/powerpoint/2010/main" val="34830090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05119"/>
            <a:ext cx="8042276" cy="1336956"/>
          </a:xfrm>
        </p:spPr>
        <p:txBody>
          <a:bodyPr/>
          <a:lstStyle/>
          <a:p>
            <a:r>
              <a:rPr lang="pt-PT" sz="4000" dirty="0"/>
              <a:t>RSTP </a:t>
            </a:r>
            <a:r>
              <a:rPr lang="pt-PT" sz="4000" dirty="0" err="1"/>
              <a:t>Ports</a:t>
            </a:r>
            <a:r>
              <a:rPr lang="pt-PT" sz="4000" dirty="0"/>
              <a:t> </a:t>
            </a:r>
            <a:r>
              <a:rPr lang="pt-PT" sz="4000" dirty="0" err="1"/>
              <a:t>States</a:t>
            </a:r>
            <a:endParaRPr lang="pt-PT" sz="4000" dirty="0"/>
          </a:p>
        </p:txBody>
      </p:sp>
      <p:pic>
        <p:nvPicPr>
          <p:cNvPr id="4" name="Picture 3"/>
          <p:cNvPicPr>
            <a:picLocks noChangeAspect="1"/>
          </p:cNvPicPr>
          <p:nvPr/>
        </p:nvPicPr>
        <p:blipFill>
          <a:blip r:embed="rId2"/>
          <a:stretch>
            <a:fillRect/>
          </a:stretch>
        </p:blipFill>
        <p:spPr>
          <a:xfrm>
            <a:off x="279400" y="2267082"/>
            <a:ext cx="8520355" cy="3578845"/>
          </a:xfrm>
          <a:prstGeom prst="rect">
            <a:avLst/>
          </a:prstGeom>
        </p:spPr>
      </p:pic>
    </p:spTree>
    <p:extLst>
      <p:ext uri="{BB962C8B-B14F-4D97-AF65-F5344CB8AC3E}">
        <p14:creationId xmlns:p14="http://schemas.microsoft.com/office/powerpoint/2010/main" val="9290658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1" y="1038970"/>
            <a:ext cx="8521700" cy="742659"/>
          </a:xfrm>
        </p:spPr>
        <p:txBody>
          <a:bodyPr/>
          <a:lstStyle/>
          <a:p>
            <a:r>
              <a:rPr lang="pt-PT" sz="4000" dirty="0"/>
              <a:t>RSTP </a:t>
            </a:r>
            <a:r>
              <a:rPr lang="pt-PT" sz="4000" dirty="0" err="1"/>
              <a:t>Topology</a:t>
            </a:r>
            <a:r>
              <a:rPr lang="pt-PT" sz="4000" dirty="0"/>
              <a:t> </a:t>
            </a:r>
            <a:r>
              <a:rPr lang="pt-PT" sz="4000" dirty="0" err="1"/>
              <a:t>Changes</a:t>
            </a:r>
            <a:endParaRPr lang="pt-PT" sz="4000" dirty="0"/>
          </a:p>
        </p:txBody>
      </p:sp>
      <p:sp>
        <p:nvSpPr>
          <p:cNvPr id="3" name="Content Placeholder 2"/>
          <p:cNvSpPr>
            <a:spLocks noGrp="1"/>
          </p:cNvSpPr>
          <p:nvPr>
            <p:ph idx="1"/>
          </p:nvPr>
        </p:nvSpPr>
        <p:spPr>
          <a:xfrm>
            <a:off x="359229" y="1781629"/>
            <a:ext cx="8330934" cy="4343400"/>
          </a:xfrm>
        </p:spPr>
        <p:txBody>
          <a:bodyPr>
            <a:noAutofit/>
          </a:bodyPr>
          <a:lstStyle/>
          <a:p>
            <a:pPr>
              <a:lnSpc>
                <a:spcPct val="120000"/>
              </a:lnSpc>
            </a:pPr>
            <a:r>
              <a:rPr lang="en-US" sz="1400" dirty="0">
                <a:solidFill>
                  <a:schemeClr val="tx2"/>
                </a:solidFill>
              </a:rPr>
              <a:t>With RSTP, the TC propagation is now a one-step process. In fact, the initiator of the topology change floods this information throughout the network, as opposed to 802.1D, where only the root did. </a:t>
            </a:r>
          </a:p>
          <a:p>
            <a:pPr>
              <a:lnSpc>
                <a:spcPct val="120000"/>
              </a:lnSpc>
            </a:pPr>
            <a:r>
              <a:rPr lang="en-US" sz="1400" dirty="0">
                <a:solidFill>
                  <a:schemeClr val="tx2"/>
                </a:solidFill>
              </a:rPr>
              <a:t>This mechanism is much faster than the 802.1D equivalent.</a:t>
            </a:r>
          </a:p>
          <a:p>
            <a:pPr>
              <a:lnSpc>
                <a:spcPct val="120000"/>
              </a:lnSpc>
            </a:pPr>
            <a:r>
              <a:rPr lang="en-US" sz="1400" dirty="0">
                <a:solidFill>
                  <a:schemeClr val="tx2"/>
                </a:solidFill>
              </a:rPr>
              <a:t>In just a few seconds, or a small multiple of hello times, most of the entries in the CAM tables of the entire network (VLAN) flush</a:t>
            </a:r>
            <a:r>
              <a:rPr lang="pt-PT" sz="1400" dirty="0">
                <a:solidFill>
                  <a:schemeClr val="tx2"/>
                </a:solidFill>
              </a:rPr>
              <a:t>.</a:t>
            </a:r>
          </a:p>
          <a:p>
            <a:pPr>
              <a:lnSpc>
                <a:spcPct val="120000"/>
              </a:lnSpc>
            </a:pPr>
            <a:r>
              <a:rPr lang="en-US" sz="1400" dirty="0">
                <a:solidFill>
                  <a:schemeClr val="tx2"/>
                </a:solidFill>
              </a:rPr>
              <a:t>Why does RSTP not consider link failure a topology change? </a:t>
            </a:r>
          </a:p>
          <a:p>
            <a:pPr lvl="1">
              <a:lnSpc>
                <a:spcPct val="120000"/>
              </a:lnSpc>
            </a:pPr>
            <a:r>
              <a:rPr lang="en-US" sz="1400" dirty="0">
                <a:solidFill>
                  <a:schemeClr val="tx2"/>
                </a:solidFill>
              </a:rPr>
              <a:t>Loss of connectivity does not provide new paths in topology. If a switch loses the link to a downstream switch, the downstream switch either has an alternate path to the root bridge or it does not. </a:t>
            </a:r>
          </a:p>
          <a:p>
            <a:pPr lvl="1">
              <a:lnSpc>
                <a:spcPct val="120000"/>
              </a:lnSpc>
            </a:pPr>
            <a:r>
              <a:rPr lang="en-US" sz="1400" dirty="0">
                <a:solidFill>
                  <a:schemeClr val="tx2"/>
                </a:solidFill>
              </a:rPr>
              <a:t>If the downstream switch has no alternate path, no action will be taken to improve convergence.</a:t>
            </a:r>
          </a:p>
          <a:p>
            <a:pPr lvl="1">
              <a:lnSpc>
                <a:spcPct val="120000"/>
              </a:lnSpc>
            </a:pPr>
            <a:r>
              <a:rPr lang="en-US" sz="1400" dirty="0">
                <a:solidFill>
                  <a:schemeClr val="tx2"/>
                </a:solidFill>
              </a:rPr>
              <a:t>If the downstream switch has an alternate path, the downstream switch will unblock it and consequently generate its own BPDUs with the TC bit set.</a:t>
            </a:r>
          </a:p>
          <a:p>
            <a:pPr lvl="1">
              <a:lnSpc>
                <a:spcPct val="120000"/>
              </a:lnSpc>
            </a:pPr>
            <a:r>
              <a:rPr lang="en-US" sz="1400" dirty="0">
                <a:solidFill>
                  <a:schemeClr val="tx2"/>
                </a:solidFill>
              </a:rPr>
              <a:t>Like with STP, </a:t>
            </a:r>
            <a:r>
              <a:rPr lang="en-US" sz="1400" dirty="0" err="1">
                <a:solidFill>
                  <a:schemeClr val="tx2"/>
                </a:solidFill>
              </a:rPr>
              <a:t>PortFast</a:t>
            </a:r>
            <a:r>
              <a:rPr lang="en-US" sz="1400" dirty="0">
                <a:solidFill>
                  <a:schemeClr val="tx2"/>
                </a:solidFill>
              </a:rPr>
              <a:t>-enabled ports do not create topology changes. </a:t>
            </a:r>
            <a:endParaRPr lang="pt-PT" sz="1400" dirty="0">
              <a:solidFill>
                <a:schemeClr val="tx2"/>
              </a:solidFill>
            </a:endParaRPr>
          </a:p>
        </p:txBody>
      </p:sp>
    </p:spTree>
    <p:extLst>
      <p:ext uri="{BB962C8B-B14F-4D97-AF65-F5344CB8AC3E}">
        <p14:creationId xmlns:p14="http://schemas.microsoft.com/office/powerpoint/2010/main" val="1148158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85377"/>
            <a:ext cx="8042276" cy="1336956"/>
          </a:xfrm>
        </p:spPr>
        <p:txBody>
          <a:bodyPr/>
          <a:lstStyle/>
          <a:p>
            <a:r>
              <a:rPr lang="en-US" sz="3200" dirty="0"/>
              <a:t>Configuring and Modifying STP Behavior</a:t>
            </a:r>
            <a:endParaRPr lang="pt-PT" sz="3200" dirty="0"/>
          </a:p>
        </p:txBody>
      </p:sp>
      <p:sp>
        <p:nvSpPr>
          <p:cNvPr id="3" name="Content Placeholder 2"/>
          <p:cNvSpPr>
            <a:spLocks noGrp="1"/>
          </p:cNvSpPr>
          <p:nvPr>
            <p:ph idx="1"/>
          </p:nvPr>
        </p:nvSpPr>
        <p:spPr/>
        <p:txBody>
          <a:bodyPr/>
          <a:lstStyle/>
          <a:p>
            <a:endParaRPr lang="pt-PT"/>
          </a:p>
        </p:txBody>
      </p:sp>
      <p:pic>
        <p:nvPicPr>
          <p:cNvPr id="4" name="Picture 3"/>
          <p:cNvPicPr>
            <a:picLocks noChangeAspect="1"/>
          </p:cNvPicPr>
          <p:nvPr/>
        </p:nvPicPr>
        <p:blipFill>
          <a:blip r:embed="rId2"/>
          <a:stretch>
            <a:fillRect/>
          </a:stretch>
        </p:blipFill>
        <p:spPr>
          <a:xfrm>
            <a:off x="685921" y="1600201"/>
            <a:ext cx="7707313" cy="5170943"/>
          </a:xfrm>
          <a:prstGeom prst="rect">
            <a:avLst/>
          </a:prstGeom>
        </p:spPr>
      </p:pic>
    </p:spTree>
    <p:extLst>
      <p:ext uri="{BB962C8B-B14F-4D97-AF65-F5344CB8AC3E}">
        <p14:creationId xmlns:p14="http://schemas.microsoft.com/office/powerpoint/2010/main" val="15997602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37416"/>
            <a:ext cx="8042276" cy="1336956"/>
          </a:xfrm>
        </p:spPr>
        <p:txBody>
          <a:bodyPr/>
          <a:lstStyle/>
          <a:p>
            <a:r>
              <a:rPr lang="pt-PT" sz="4000" dirty="0" err="1"/>
              <a:t>Changing</a:t>
            </a:r>
            <a:r>
              <a:rPr lang="pt-PT" sz="4000" dirty="0"/>
              <a:t> STP </a:t>
            </a:r>
            <a:r>
              <a:rPr lang="pt-PT" sz="4000" dirty="0" err="1"/>
              <a:t>Priority</a:t>
            </a:r>
            <a:endParaRPr lang="pt-PT" sz="4000" dirty="0"/>
          </a:p>
        </p:txBody>
      </p:sp>
      <p:sp>
        <p:nvSpPr>
          <p:cNvPr id="3" name="Content Placeholder 2"/>
          <p:cNvSpPr>
            <a:spLocks noGrp="1"/>
          </p:cNvSpPr>
          <p:nvPr>
            <p:ph idx="1"/>
          </p:nvPr>
        </p:nvSpPr>
        <p:spPr>
          <a:xfrm>
            <a:off x="549275" y="1774372"/>
            <a:ext cx="8042276" cy="4343400"/>
          </a:xfrm>
        </p:spPr>
        <p:txBody>
          <a:bodyPr>
            <a:normAutofit fontScale="92500" lnSpcReduction="10000"/>
          </a:bodyPr>
          <a:lstStyle/>
          <a:p>
            <a:r>
              <a:rPr lang="en-US" dirty="0">
                <a:solidFill>
                  <a:schemeClr val="tx2"/>
                </a:solidFill>
              </a:rPr>
              <a:t>It is not advised for the network to choose the root bridge by itself. If all switches have default STP priorities, the switch with the lowest MAC address will become the root bridge. </a:t>
            </a:r>
          </a:p>
          <a:p>
            <a:r>
              <a:rPr lang="en-US" dirty="0">
                <a:solidFill>
                  <a:schemeClr val="tx2"/>
                </a:solidFill>
              </a:rPr>
              <a:t>The oldest switch will have the lowest MAC address because the lower MAC addresses were factory-assigned first. </a:t>
            </a:r>
          </a:p>
          <a:p>
            <a:r>
              <a:rPr lang="en-US" dirty="0">
                <a:solidFill>
                  <a:schemeClr val="tx2"/>
                </a:solidFill>
              </a:rPr>
              <a:t>To manually set the root bridge, you can change a </a:t>
            </a:r>
            <a:r>
              <a:rPr lang="pt-PT" dirty="0" err="1">
                <a:solidFill>
                  <a:schemeClr val="tx2"/>
                </a:solidFill>
              </a:rPr>
              <a:t>switch’s</a:t>
            </a:r>
            <a:r>
              <a:rPr lang="pt-PT" dirty="0">
                <a:solidFill>
                  <a:schemeClr val="tx2"/>
                </a:solidFill>
              </a:rPr>
              <a:t> </a:t>
            </a:r>
            <a:r>
              <a:rPr lang="pt-PT" dirty="0" err="1">
                <a:solidFill>
                  <a:schemeClr val="tx2"/>
                </a:solidFill>
              </a:rPr>
              <a:t>priority</a:t>
            </a:r>
            <a:endParaRPr lang="pt-PT" dirty="0">
              <a:solidFill>
                <a:schemeClr val="tx2"/>
              </a:solidFill>
            </a:endParaRPr>
          </a:p>
          <a:p>
            <a:r>
              <a:rPr lang="en-US" b="1" dirty="0">
                <a:solidFill>
                  <a:schemeClr val="tx2"/>
                </a:solidFill>
              </a:rPr>
              <a:t>Note </a:t>
            </a:r>
          </a:p>
          <a:p>
            <a:pPr lvl="1"/>
            <a:r>
              <a:rPr lang="en-US" dirty="0">
                <a:solidFill>
                  <a:schemeClr val="tx2"/>
                </a:solidFill>
              </a:rPr>
              <a:t>It is highly recommended to configure the distribution or core switches to </a:t>
            </a:r>
            <a:r>
              <a:rPr lang="pt-PT" dirty="0" err="1">
                <a:solidFill>
                  <a:schemeClr val="tx2"/>
                </a:solidFill>
              </a:rPr>
              <a:t>become</a:t>
            </a:r>
            <a:r>
              <a:rPr lang="pt-PT" dirty="0">
                <a:solidFill>
                  <a:schemeClr val="tx2"/>
                </a:solidFill>
              </a:rPr>
              <a:t> </a:t>
            </a:r>
            <a:r>
              <a:rPr lang="pt-PT" dirty="0" err="1">
                <a:solidFill>
                  <a:schemeClr val="tx2"/>
                </a:solidFill>
              </a:rPr>
              <a:t>the</a:t>
            </a:r>
            <a:r>
              <a:rPr lang="pt-PT" dirty="0">
                <a:solidFill>
                  <a:schemeClr val="tx2"/>
                </a:solidFill>
              </a:rPr>
              <a:t> </a:t>
            </a:r>
            <a:r>
              <a:rPr lang="pt-PT" dirty="0" err="1">
                <a:solidFill>
                  <a:schemeClr val="tx2"/>
                </a:solidFill>
              </a:rPr>
              <a:t>root</a:t>
            </a:r>
            <a:r>
              <a:rPr lang="pt-PT" dirty="0">
                <a:solidFill>
                  <a:schemeClr val="tx2"/>
                </a:solidFill>
              </a:rPr>
              <a:t> bridge.</a:t>
            </a:r>
          </a:p>
        </p:txBody>
      </p:sp>
    </p:spTree>
    <p:extLst>
      <p:ext uri="{BB962C8B-B14F-4D97-AF65-F5344CB8AC3E}">
        <p14:creationId xmlns:p14="http://schemas.microsoft.com/office/powerpoint/2010/main" val="30421703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83347"/>
            <a:ext cx="8042276" cy="1336956"/>
          </a:xfrm>
        </p:spPr>
        <p:txBody>
          <a:bodyPr/>
          <a:lstStyle/>
          <a:p>
            <a:r>
              <a:rPr lang="pt-PT" sz="4000" dirty="0" err="1"/>
              <a:t>Changing</a:t>
            </a:r>
            <a:r>
              <a:rPr lang="pt-PT" sz="4000" dirty="0"/>
              <a:t> STP </a:t>
            </a:r>
            <a:r>
              <a:rPr lang="pt-PT" sz="4000" dirty="0" err="1"/>
              <a:t>Priority</a:t>
            </a:r>
            <a:endParaRPr lang="pt-PT" sz="4000" dirty="0"/>
          </a:p>
        </p:txBody>
      </p:sp>
      <p:sp>
        <p:nvSpPr>
          <p:cNvPr id="3" name="Content Placeholder 2"/>
          <p:cNvSpPr>
            <a:spLocks noGrp="1"/>
          </p:cNvSpPr>
          <p:nvPr>
            <p:ph idx="1"/>
          </p:nvPr>
        </p:nvSpPr>
        <p:spPr>
          <a:xfrm>
            <a:off x="549275" y="1971339"/>
            <a:ext cx="8042276" cy="4343400"/>
          </a:xfrm>
        </p:spPr>
        <p:txBody>
          <a:bodyPr>
            <a:normAutofit fontScale="85000" lnSpcReduction="20000"/>
          </a:bodyPr>
          <a:lstStyle/>
          <a:p>
            <a:r>
              <a:rPr lang="en-US" dirty="0">
                <a:solidFill>
                  <a:schemeClr val="tx2"/>
                </a:solidFill>
              </a:rPr>
              <a:t>The priority can be a value between 0 and 65,535, in increments of 4096. The default </a:t>
            </a:r>
            <a:r>
              <a:rPr lang="pt-PT" dirty="0" err="1">
                <a:solidFill>
                  <a:schemeClr val="tx2"/>
                </a:solidFill>
              </a:rPr>
              <a:t>value</a:t>
            </a:r>
            <a:r>
              <a:rPr lang="pt-PT" dirty="0">
                <a:solidFill>
                  <a:schemeClr val="tx2"/>
                </a:solidFill>
              </a:rPr>
              <a:t> </a:t>
            </a:r>
            <a:r>
              <a:rPr lang="pt-PT" dirty="0" err="1">
                <a:solidFill>
                  <a:schemeClr val="tx2"/>
                </a:solidFill>
              </a:rPr>
              <a:t>is</a:t>
            </a:r>
            <a:r>
              <a:rPr lang="pt-PT" dirty="0">
                <a:solidFill>
                  <a:schemeClr val="tx2"/>
                </a:solidFill>
              </a:rPr>
              <a:t> 32,768.</a:t>
            </a:r>
          </a:p>
          <a:p>
            <a:r>
              <a:rPr lang="en-US" dirty="0">
                <a:solidFill>
                  <a:schemeClr val="tx2"/>
                </a:solidFill>
              </a:rPr>
              <a:t>The better solution is to use </a:t>
            </a:r>
            <a:r>
              <a:rPr lang="en-US" sz="2000" b="1" dirty="0">
                <a:solidFill>
                  <a:schemeClr val="tx2"/>
                </a:solidFill>
                <a:latin typeface="Consolas" panose="020B0609020204030204" pitchFamily="49" charset="0"/>
              </a:rPr>
              <a:t>spanning-tree </a:t>
            </a:r>
            <a:r>
              <a:rPr lang="en-US" sz="2000" b="1" dirty="0" err="1">
                <a:solidFill>
                  <a:schemeClr val="tx2"/>
                </a:solidFill>
                <a:latin typeface="Consolas" panose="020B0609020204030204" pitchFamily="49" charset="0"/>
              </a:rPr>
              <a:t>vlan</a:t>
            </a:r>
            <a:r>
              <a:rPr lang="en-US" sz="2000" b="1" dirty="0">
                <a:solidFill>
                  <a:schemeClr val="tx2"/>
                </a:solidFill>
                <a:latin typeface="Consolas" panose="020B0609020204030204" pitchFamily="49" charset="0"/>
              </a:rPr>
              <a:t> </a:t>
            </a:r>
            <a:r>
              <a:rPr lang="en-US" sz="2000" i="1" dirty="0" err="1">
                <a:solidFill>
                  <a:schemeClr val="tx2"/>
                </a:solidFill>
                <a:latin typeface="Consolas" panose="020B0609020204030204" pitchFamily="49" charset="0"/>
              </a:rPr>
              <a:t>vlan</a:t>
            </a:r>
            <a:r>
              <a:rPr lang="en-US" sz="2000" i="1" dirty="0">
                <a:solidFill>
                  <a:schemeClr val="tx2"/>
                </a:solidFill>
                <a:latin typeface="Consolas" panose="020B0609020204030204" pitchFamily="49" charset="0"/>
              </a:rPr>
              <a:t>-id </a:t>
            </a:r>
            <a:r>
              <a:rPr lang="en-US" sz="2000" b="1" dirty="0">
                <a:solidFill>
                  <a:schemeClr val="tx2"/>
                </a:solidFill>
                <a:latin typeface="Consolas" panose="020B0609020204030204" pitchFamily="49" charset="0"/>
              </a:rPr>
              <a:t>root </a:t>
            </a:r>
            <a:r>
              <a:rPr lang="en-US" sz="2000" dirty="0">
                <a:solidFill>
                  <a:schemeClr val="tx2"/>
                </a:solidFill>
                <a:latin typeface="Consolas" panose="020B0609020204030204" pitchFamily="49" charset="0"/>
              </a:rPr>
              <a:t>{ </a:t>
            </a:r>
            <a:r>
              <a:rPr lang="en-US" sz="2000" b="1" dirty="0">
                <a:solidFill>
                  <a:schemeClr val="tx2"/>
                </a:solidFill>
                <a:latin typeface="Consolas" panose="020B0609020204030204" pitchFamily="49" charset="0"/>
              </a:rPr>
              <a:t>primary </a:t>
            </a:r>
            <a:r>
              <a:rPr lang="en-US" sz="2000" dirty="0">
                <a:solidFill>
                  <a:schemeClr val="tx2"/>
                </a:solidFill>
                <a:latin typeface="Consolas" panose="020B0609020204030204" pitchFamily="49" charset="0"/>
              </a:rPr>
              <a:t>| </a:t>
            </a:r>
            <a:r>
              <a:rPr lang="en-US" sz="2000" b="1" dirty="0">
                <a:solidFill>
                  <a:schemeClr val="tx2"/>
                </a:solidFill>
                <a:latin typeface="Consolas" panose="020B0609020204030204" pitchFamily="49" charset="0"/>
              </a:rPr>
              <a:t>secondary </a:t>
            </a:r>
            <a:r>
              <a:rPr lang="en-US" sz="2000" dirty="0">
                <a:solidFill>
                  <a:schemeClr val="tx2"/>
                </a:solidFill>
                <a:latin typeface="Consolas" panose="020B0609020204030204" pitchFamily="49" charset="0"/>
              </a:rPr>
              <a:t>}</a:t>
            </a:r>
            <a:r>
              <a:rPr lang="en-US" dirty="0">
                <a:solidFill>
                  <a:schemeClr val="tx2"/>
                </a:solidFill>
              </a:rPr>
              <a:t> command.</a:t>
            </a:r>
          </a:p>
          <a:p>
            <a:r>
              <a:rPr lang="en-US" dirty="0">
                <a:solidFill>
                  <a:schemeClr val="tx2"/>
                </a:solidFill>
              </a:rPr>
              <a:t>This command is actually a macro that lowers the switch’s priority number for it to become the root bridge.</a:t>
            </a:r>
          </a:p>
          <a:p>
            <a:r>
              <a:rPr lang="en-US" dirty="0">
                <a:solidFill>
                  <a:schemeClr val="tx2"/>
                </a:solidFill>
              </a:rPr>
              <a:t>To configure the switch to become the root bridge for a specified VLAN, use the </a:t>
            </a:r>
            <a:r>
              <a:rPr lang="en-US" b="1" dirty="0">
                <a:solidFill>
                  <a:schemeClr val="tx2"/>
                </a:solidFill>
              </a:rPr>
              <a:t>primary </a:t>
            </a:r>
            <a:r>
              <a:rPr lang="en-US" dirty="0">
                <a:solidFill>
                  <a:schemeClr val="tx2"/>
                </a:solidFill>
              </a:rPr>
              <a:t>keyword. </a:t>
            </a:r>
          </a:p>
          <a:p>
            <a:r>
              <a:rPr lang="en-US" dirty="0">
                <a:solidFill>
                  <a:schemeClr val="tx2"/>
                </a:solidFill>
              </a:rPr>
              <a:t>Use the </a:t>
            </a:r>
            <a:r>
              <a:rPr lang="en-US" b="1" dirty="0">
                <a:solidFill>
                  <a:schemeClr val="tx2"/>
                </a:solidFill>
              </a:rPr>
              <a:t>secondary </a:t>
            </a:r>
            <a:r>
              <a:rPr lang="en-US" dirty="0">
                <a:solidFill>
                  <a:schemeClr val="tx2"/>
                </a:solidFill>
              </a:rPr>
              <a:t>keyword to configure a secondary root bridge. </a:t>
            </a:r>
          </a:p>
          <a:p>
            <a:r>
              <a:rPr lang="en-US" dirty="0">
                <a:solidFill>
                  <a:schemeClr val="tx2"/>
                </a:solidFill>
              </a:rPr>
              <a:t>The spanning-tree </a:t>
            </a:r>
            <a:r>
              <a:rPr lang="en-US" b="1" dirty="0">
                <a:solidFill>
                  <a:schemeClr val="tx2"/>
                </a:solidFill>
              </a:rPr>
              <a:t>root </a:t>
            </a:r>
            <a:r>
              <a:rPr lang="en-US" dirty="0">
                <a:solidFill>
                  <a:schemeClr val="tx2"/>
                </a:solidFill>
              </a:rPr>
              <a:t>command calculates the priority by learning the current root priority and lowering the 4096 value to it. </a:t>
            </a:r>
            <a:endParaRPr lang="pt-PT" dirty="0">
              <a:solidFill>
                <a:schemeClr val="tx2"/>
              </a:solidFill>
            </a:endParaRPr>
          </a:p>
        </p:txBody>
      </p:sp>
      <p:pic>
        <p:nvPicPr>
          <p:cNvPr id="4" name="Picture 3"/>
          <p:cNvPicPr>
            <a:picLocks noChangeAspect="1"/>
          </p:cNvPicPr>
          <p:nvPr/>
        </p:nvPicPr>
        <p:blipFill>
          <a:blip r:embed="rId3"/>
          <a:stretch>
            <a:fillRect/>
          </a:stretch>
        </p:blipFill>
        <p:spPr>
          <a:xfrm>
            <a:off x="2048834" y="6314739"/>
            <a:ext cx="5781869" cy="371139"/>
          </a:xfrm>
          <a:prstGeom prst="rect">
            <a:avLst/>
          </a:prstGeom>
          <a:ln>
            <a:solidFill>
              <a:schemeClr val="tx1"/>
            </a:solidFill>
          </a:ln>
        </p:spPr>
      </p:pic>
    </p:spTree>
    <p:extLst>
      <p:ext uri="{BB962C8B-B14F-4D97-AF65-F5344CB8AC3E}">
        <p14:creationId xmlns:p14="http://schemas.microsoft.com/office/powerpoint/2010/main" val="8207378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85376"/>
            <a:ext cx="8042276" cy="1336956"/>
          </a:xfrm>
        </p:spPr>
        <p:txBody>
          <a:bodyPr/>
          <a:lstStyle/>
          <a:p>
            <a:r>
              <a:rPr lang="pt-PT" sz="4000" dirty="0"/>
              <a:t>STP </a:t>
            </a:r>
            <a:r>
              <a:rPr lang="pt-PT" sz="4000" dirty="0" err="1"/>
              <a:t>Path</a:t>
            </a:r>
            <a:r>
              <a:rPr lang="pt-PT" sz="4000" dirty="0"/>
              <a:t> </a:t>
            </a:r>
            <a:r>
              <a:rPr lang="pt-PT" sz="4000" dirty="0" err="1"/>
              <a:t>Manipulation</a:t>
            </a:r>
            <a:endParaRPr lang="pt-PT" sz="4000" dirty="0"/>
          </a:p>
        </p:txBody>
      </p:sp>
      <p:pic>
        <p:nvPicPr>
          <p:cNvPr id="4" name="Picture 3"/>
          <p:cNvPicPr>
            <a:picLocks noChangeAspect="1"/>
          </p:cNvPicPr>
          <p:nvPr/>
        </p:nvPicPr>
        <p:blipFill>
          <a:blip r:embed="rId2"/>
          <a:stretch>
            <a:fillRect/>
          </a:stretch>
        </p:blipFill>
        <p:spPr>
          <a:xfrm>
            <a:off x="1081386" y="1666837"/>
            <a:ext cx="6916384" cy="5125711"/>
          </a:xfrm>
          <a:prstGeom prst="rect">
            <a:avLst/>
          </a:prstGeom>
        </p:spPr>
      </p:pic>
    </p:spTree>
    <p:extLst>
      <p:ext uri="{BB962C8B-B14F-4D97-AF65-F5344CB8AC3E}">
        <p14:creationId xmlns:p14="http://schemas.microsoft.com/office/powerpoint/2010/main" val="18894138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43434"/>
            <a:ext cx="8042276" cy="1336956"/>
          </a:xfrm>
        </p:spPr>
        <p:txBody>
          <a:bodyPr/>
          <a:lstStyle/>
          <a:p>
            <a:r>
              <a:rPr lang="pt-PT" sz="4000" dirty="0"/>
              <a:t>STP </a:t>
            </a:r>
            <a:r>
              <a:rPr lang="pt-PT" sz="4000" dirty="0" err="1"/>
              <a:t>Path</a:t>
            </a:r>
            <a:r>
              <a:rPr lang="pt-PT" sz="4000" dirty="0"/>
              <a:t> </a:t>
            </a:r>
            <a:r>
              <a:rPr lang="pt-PT" sz="4000" dirty="0" err="1"/>
              <a:t>Manipulation</a:t>
            </a:r>
            <a:endParaRPr lang="pt-PT" sz="4000" dirty="0"/>
          </a:p>
        </p:txBody>
      </p:sp>
      <p:sp>
        <p:nvSpPr>
          <p:cNvPr id="3" name="Content Placeholder 2"/>
          <p:cNvSpPr>
            <a:spLocks noGrp="1"/>
          </p:cNvSpPr>
          <p:nvPr>
            <p:ph idx="1"/>
          </p:nvPr>
        </p:nvSpPr>
        <p:spPr>
          <a:xfrm>
            <a:off x="549275" y="1730829"/>
            <a:ext cx="8042276" cy="4343400"/>
          </a:xfrm>
        </p:spPr>
        <p:txBody>
          <a:bodyPr/>
          <a:lstStyle/>
          <a:p>
            <a:r>
              <a:rPr lang="en-US" dirty="0">
                <a:solidFill>
                  <a:schemeClr val="tx2"/>
                </a:solidFill>
              </a:rPr>
              <a:t>You can modify port cost by using the </a:t>
            </a:r>
            <a:r>
              <a:rPr lang="en-US" sz="2000" b="1" dirty="0">
                <a:solidFill>
                  <a:schemeClr val="tx2"/>
                </a:solidFill>
                <a:latin typeface="Consolas" panose="020B0609020204030204" pitchFamily="49" charset="0"/>
              </a:rPr>
              <a:t>spanning-tree </a:t>
            </a:r>
            <a:r>
              <a:rPr lang="en-US" sz="2000" b="1" dirty="0" err="1">
                <a:solidFill>
                  <a:schemeClr val="tx2"/>
                </a:solidFill>
                <a:latin typeface="Consolas" panose="020B0609020204030204" pitchFamily="49" charset="0"/>
              </a:rPr>
              <a:t>vlan</a:t>
            </a:r>
            <a:r>
              <a:rPr lang="en-US" sz="2000" b="1" dirty="0">
                <a:solidFill>
                  <a:schemeClr val="tx2"/>
                </a:solidFill>
                <a:latin typeface="Consolas" panose="020B0609020204030204" pitchFamily="49" charset="0"/>
              </a:rPr>
              <a:t> </a:t>
            </a:r>
            <a:r>
              <a:rPr lang="en-US" sz="2000" i="1" dirty="0" err="1">
                <a:solidFill>
                  <a:schemeClr val="tx2"/>
                </a:solidFill>
                <a:latin typeface="Consolas" panose="020B0609020204030204" pitchFamily="49" charset="0"/>
              </a:rPr>
              <a:t>vlan</a:t>
            </a:r>
            <a:r>
              <a:rPr lang="en-US" sz="2000" i="1" dirty="0">
                <a:solidFill>
                  <a:schemeClr val="tx2"/>
                </a:solidFill>
                <a:latin typeface="Consolas" panose="020B0609020204030204" pitchFamily="49" charset="0"/>
              </a:rPr>
              <a:t>-list </a:t>
            </a:r>
            <a:r>
              <a:rPr lang="en-US" sz="2000" b="1" dirty="0">
                <a:solidFill>
                  <a:schemeClr val="tx2"/>
                </a:solidFill>
                <a:latin typeface="Consolas" panose="020B0609020204030204" pitchFamily="49" charset="0"/>
              </a:rPr>
              <a:t>cost </a:t>
            </a:r>
            <a:r>
              <a:rPr lang="en-US" sz="2000" i="1" dirty="0">
                <a:solidFill>
                  <a:schemeClr val="tx2"/>
                </a:solidFill>
                <a:latin typeface="Consolas" panose="020B0609020204030204" pitchFamily="49" charset="0"/>
              </a:rPr>
              <a:t>cost-value</a:t>
            </a:r>
            <a:r>
              <a:rPr lang="en-US" i="1" dirty="0">
                <a:solidFill>
                  <a:schemeClr val="tx2"/>
                </a:solidFill>
              </a:rPr>
              <a:t> </a:t>
            </a:r>
            <a:r>
              <a:rPr lang="en-US" dirty="0">
                <a:solidFill>
                  <a:schemeClr val="tx2"/>
                </a:solidFill>
              </a:rPr>
              <a:t>command.</a:t>
            </a:r>
          </a:p>
          <a:p>
            <a:r>
              <a:rPr lang="en-US" dirty="0">
                <a:solidFill>
                  <a:schemeClr val="tx2"/>
                </a:solidFill>
              </a:rPr>
              <a:t>The cost value can be between 1 and 65,535.</a:t>
            </a:r>
          </a:p>
          <a:p>
            <a:r>
              <a:rPr lang="en-US" dirty="0">
                <a:solidFill>
                  <a:schemeClr val="tx2"/>
                </a:solidFill>
              </a:rPr>
              <a:t>You can modify the port priority by using the </a:t>
            </a:r>
            <a:r>
              <a:rPr lang="en-US" sz="2000" b="1" dirty="0">
                <a:solidFill>
                  <a:schemeClr val="tx2"/>
                </a:solidFill>
                <a:latin typeface="Consolas" panose="020B0609020204030204" pitchFamily="49" charset="0"/>
              </a:rPr>
              <a:t>spanning-tree </a:t>
            </a:r>
            <a:r>
              <a:rPr lang="en-US" sz="2000" b="1" dirty="0" err="1">
                <a:solidFill>
                  <a:schemeClr val="tx2"/>
                </a:solidFill>
                <a:latin typeface="Consolas" panose="020B0609020204030204" pitchFamily="49" charset="0"/>
              </a:rPr>
              <a:t>vlan</a:t>
            </a:r>
            <a:r>
              <a:rPr lang="en-US" sz="2000" b="1" dirty="0">
                <a:solidFill>
                  <a:schemeClr val="tx2"/>
                </a:solidFill>
                <a:latin typeface="Consolas" panose="020B0609020204030204" pitchFamily="49" charset="0"/>
              </a:rPr>
              <a:t> </a:t>
            </a:r>
            <a:r>
              <a:rPr lang="en-US" sz="2000" i="1" dirty="0" err="1">
                <a:solidFill>
                  <a:schemeClr val="tx2"/>
                </a:solidFill>
                <a:latin typeface="Consolas" panose="020B0609020204030204" pitchFamily="49" charset="0"/>
              </a:rPr>
              <a:t>vlan</a:t>
            </a:r>
            <a:r>
              <a:rPr lang="en-US" sz="2000" i="1" dirty="0">
                <a:solidFill>
                  <a:schemeClr val="tx2"/>
                </a:solidFill>
                <a:latin typeface="Consolas" panose="020B0609020204030204" pitchFamily="49" charset="0"/>
              </a:rPr>
              <a:t>-list </a:t>
            </a:r>
            <a:r>
              <a:rPr lang="en-US" sz="2000" b="1" dirty="0">
                <a:solidFill>
                  <a:schemeClr val="tx2"/>
                </a:solidFill>
                <a:latin typeface="Consolas" panose="020B0609020204030204" pitchFamily="49" charset="0"/>
              </a:rPr>
              <a:t>port-priority </a:t>
            </a:r>
            <a:r>
              <a:rPr lang="en-US" sz="2000" i="1" dirty="0" err="1">
                <a:solidFill>
                  <a:schemeClr val="tx2"/>
                </a:solidFill>
                <a:latin typeface="Consolas" panose="020B0609020204030204" pitchFamily="49" charset="0"/>
              </a:rPr>
              <a:t>port-priority</a:t>
            </a:r>
            <a:r>
              <a:rPr lang="en-US" i="1" dirty="0">
                <a:solidFill>
                  <a:schemeClr val="tx2"/>
                </a:solidFill>
              </a:rPr>
              <a:t> </a:t>
            </a:r>
            <a:r>
              <a:rPr lang="en-US" dirty="0">
                <a:solidFill>
                  <a:schemeClr val="tx2"/>
                </a:solidFill>
              </a:rPr>
              <a:t>command. The value of port priority can be between 0 and 255; the default is 128. </a:t>
            </a:r>
          </a:p>
          <a:p>
            <a:r>
              <a:rPr lang="en-US" dirty="0">
                <a:solidFill>
                  <a:schemeClr val="tx2"/>
                </a:solidFill>
              </a:rPr>
              <a:t>A lower port priority means a more preferred path to the root bridge.</a:t>
            </a:r>
            <a:endParaRPr lang="pt-PT" dirty="0">
              <a:solidFill>
                <a:schemeClr val="tx2"/>
              </a:solidFill>
            </a:endParaRPr>
          </a:p>
        </p:txBody>
      </p:sp>
      <p:pic>
        <p:nvPicPr>
          <p:cNvPr id="4" name="Picture 3"/>
          <p:cNvPicPr>
            <a:picLocks noChangeAspect="1"/>
          </p:cNvPicPr>
          <p:nvPr/>
        </p:nvPicPr>
        <p:blipFill>
          <a:blip r:embed="rId2"/>
          <a:stretch>
            <a:fillRect/>
          </a:stretch>
        </p:blipFill>
        <p:spPr>
          <a:xfrm>
            <a:off x="549275" y="5866947"/>
            <a:ext cx="8348224" cy="850572"/>
          </a:xfrm>
          <a:prstGeom prst="rect">
            <a:avLst/>
          </a:prstGeom>
        </p:spPr>
      </p:pic>
    </p:spTree>
    <p:extLst>
      <p:ext uri="{BB962C8B-B14F-4D97-AF65-F5344CB8AC3E}">
        <p14:creationId xmlns:p14="http://schemas.microsoft.com/office/powerpoint/2010/main" val="153856637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3960" y="477690"/>
            <a:ext cx="8042276" cy="1336956"/>
          </a:xfrm>
        </p:spPr>
        <p:txBody>
          <a:bodyPr/>
          <a:lstStyle/>
          <a:p>
            <a:r>
              <a:rPr lang="pt-PT" sz="4000" dirty="0"/>
              <a:t>STP Timers</a:t>
            </a:r>
          </a:p>
        </p:txBody>
      </p:sp>
      <p:sp>
        <p:nvSpPr>
          <p:cNvPr id="3" name="Content Placeholder 2"/>
          <p:cNvSpPr>
            <a:spLocks noGrp="1"/>
          </p:cNvSpPr>
          <p:nvPr>
            <p:ph idx="1"/>
          </p:nvPr>
        </p:nvSpPr>
        <p:spPr>
          <a:xfrm>
            <a:off x="549275" y="1992087"/>
            <a:ext cx="8042276" cy="4343400"/>
          </a:xfrm>
        </p:spPr>
        <p:txBody>
          <a:bodyPr>
            <a:normAutofit fontScale="85000" lnSpcReduction="20000"/>
          </a:bodyPr>
          <a:lstStyle/>
          <a:p>
            <a:pPr marL="0" indent="0">
              <a:buNone/>
            </a:pPr>
            <a:r>
              <a:rPr lang="en-US" dirty="0">
                <a:solidFill>
                  <a:schemeClr val="tx2"/>
                </a:solidFill>
              </a:rPr>
              <a:t>STP uses three different timers to ensure proper loop-free convergence. The three key STP timers and their default values are as follows:</a:t>
            </a:r>
          </a:p>
          <a:p>
            <a:r>
              <a:rPr lang="en-US" b="1" dirty="0">
                <a:solidFill>
                  <a:schemeClr val="tx2"/>
                </a:solidFill>
              </a:rPr>
              <a:t>Hello time</a:t>
            </a:r>
          </a:p>
          <a:p>
            <a:pPr lvl="1"/>
            <a:r>
              <a:rPr lang="en-US" dirty="0">
                <a:solidFill>
                  <a:schemeClr val="tx2"/>
                </a:solidFill>
              </a:rPr>
              <a:t>The time between each BPDU that is sent on a port. Equals 2 seconds, </a:t>
            </a:r>
            <a:r>
              <a:rPr lang="pt-PT" dirty="0" err="1">
                <a:solidFill>
                  <a:schemeClr val="tx2"/>
                </a:solidFill>
              </a:rPr>
              <a:t>by</a:t>
            </a:r>
            <a:r>
              <a:rPr lang="pt-PT" dirty="0">
                <a:solidFill>
                  <a:schemeClr val="tx2"/>
                </a:solidFill>
              </a:rPr>
              <a:t> </a:t>
            </a:r>
            <a:r>
              <a:rPr lang="pt-PT" dirty="0" err="1">
                <a:solidFill>
                  <a:schemeClr val="tx2"/>
                </a:solidFill>
              </a:rPr>
              <a:t>default</a:t>
            </a:r>
            <a:r>
              <a:rPr lang="pt-PT" dirty="0">
                <a:solidFill>
                  <a:schemeClr val="tx2"/>
                </a:solidFill>
              </a:rPr>
              <a:t>.</a:t>
            </a:r>
          </a:p>
          <a:p>
            <a:r>
              <a:rPr lang="en-US" b="1" dirty="0">
                <a:solidFill>
                  <a:schemeClr val="tx2"/>
                </a:solidFill>
              </a:rPr>
              <a:t>Forward delay</a:t>
            </a:r>
          </a:p>
          <a:p>
            <a:pPr lvl="1"/>
            <a:r>
              <a:rPr lang="en-US" dirty="0">
                <a:solidFill>
                  <a:schemeClr val="tx2"/>
                </a:solidFill>
              </a:rPr>
              <a:t>The time that is spent in the listening and learning state. Equals 15 </a:t>
            </a:r>
            <a:r>
              <a:rPr lang="pt-PT" dirty="0" err="1">
                <a:solidFill>
                  <a:schemeClr val="tx2"/>
                </a:solidFill>
              </a:rPr>
              <a:t>seconds</a:t>
            </a:r>
            <a:r>
              <a:rPr lang="pt-PT" dirty="0">
                <a:solidFill>
                  <a:schemeClr val="tx2"/>
                </a:solidFill>
              </a:rPr>
              <a:t>, </a:t>
            </a:r>
            <a:r>
              <a:rPr lang="pt-PT" dirty="0" err="1">
                <a:solidFill>
                  <a:schemeClr val="tx2"/>
                </a:solidFill>
              </a:rPr>
              <a:t>by</a:t>
            </a:r>
            <a:r>
              <a:rPr lang="pt-PT" dirty="0">
                <a:solidFill>
                  <a:schemeClr val="tx2"/>
                </a:solidFill>
              </a:rPr>
              <a:t> </a:t>
            </a:r>
            <a:r>
              <a:rPr lang="pt-PT" dirty="0" err="1">
                <a:solidFill>
                  <a:schemeClr val="tx2"/>
                </a:solidFill>
              </a:rPr>
              <a:t>default</a:t>
            </a:r>
            <a:r>
              <a:rPr lang="pt-PT" dirty="0">
                <a:solidFill>
                  <a:schemeClr val="tx2"/>
                </a:solidFill>
              </a:rPr>
              <a:t>.</a:t>
            </a:r>
          </a:p>
          <a:p>
            <a:r>
              <a:rPr lang="en-US" b="1" dirty="0">
                <a:solidFill>
                  <a:schemeClr val="tx2"/>
                </a:solidFill>
              </a:rPr>
              <a:t>Max (maximum) age</a:t>
            </a:r>
          </a:p>
          <a:p>
            <a:pPr lvl="1"/>
            <a:r>
              <a:rPr lang="en-US" dirty="0">
                <a:solidFill>
                  <a:schemeClr val="tx2"/>
                </a:solidFill>
              </a:rPr>
              <a:t>Controls the maximum length of time that passes before a bridge port saves its configuration BPDU information. Equals 20 seconds, by default.</a:t>
            </a:r>
            <a:endParaRPr lang="pt-PT" dirty="0">
              <a:solidFill>
                <a:schemeClr val="tx2"/>
              </a:solidFill>
            </a:endParaRPr>
          </a:p>
        </p:txBody>
      </p:sp>
    </p:spTree>
    <p:extLst>
      <p:ext uri="{BB962C8B-B14F-4D97-AF65-F5344CB8AC3E}">
        <p14:creationId xmlns:p14="http://schemas.microsoft.com/office/powerpoint/2010/main" val="141864715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96262"/>
            <a:ext cx="8042276" cy="1336956"/>
          </a:xfrm>
        </p:spPr>
        <p:txBody>
          <a:bodyPr/>
          <a:lstStyle/>
          <a:p>
            <a:r>
              <a:rPr lang="pt-PT" sz="4000" dirty="0"/>
              <a:t>STP Timers</a:t>
            </a:r>
          </a:p>
        </p:txBody>
      </p:sp>
      <p:sp>
        <p:nvSpPr>
          <p:cNvPr id="3" name="Content Placeholder 2"/>
          <p:cNvSpPr>
            <a:spLocks noGrp="1"/>
          </p:cNvSpPr>
          <p:nvPr>
            <p:ph idx="1"/>
          </p:nvPr>
        </p:nvSpPr>
        <p:spPr>
          <a:xfrm>
            <a:off x="549275" y="1868715"/>
            <a:ext cx="8042276" cy="4343400"/>
          </a:xfrm>
        </p:spPr>
        <p:txBody>
          <a:bodyPr/>
          <a:lstStyle/>
          <a:p>
            <a:r>
              <a:rPr lang="en-US" dirty="0">
                <a:solidFill>
                  <a:schemeClr val="tx2"/>
                </a:solidFill>
              </a:rPr>
              <a:t>The transition between port states takes from 30 to 50 seconds, depending on the topology change. </a:t>
            </a:r>
          </a:p>
          <a:p>
            <a:r>
              <a:rPr lang="en-US" dirty="0">
                <a:solidFill>
                  <a:schemeClr val="tx2"/>
                </a:solidFill>
              </a:rPr>
              <a:t>This can be adjusted with STP timers. STP hello time can be tuned between 1 and 10 seconds, forward delay between 4 and 30 seconds, and maximum age between </a:t>
            </a:r>
            <a:r>
              <a:rPr lang="pt-PT" dirty="0">
                <a:solidFill>
                  <a:schemeClr val="tx2"/>
                </a:solidFill>
              </a:rPr>
              <a:t>6 </a:t>
            </a:r>
            <a:r>
              <a:rPr lang="pt-PT" dirty="0" err="1">
                <a:solidFill>
                  <a:schemeClr val="tx2"/>
                </a:solidFill>
              </a:rPr>
              <a:t>and</a:t>
            </a:r>
            <a:r>
              <a:rPr lang="pt-PT" dirty="0">
                <a:solidFill>
                  <a:schemeClr val="tx2"/>
                </a:solidFill>
              </a:rPr>
              <a:t> 40 </a:t>
            </a:r>
            <a:r>
              <a:rPr lang="pt-PT" dirty="0" err="1">
                <a:solidFill>
                  <a:schemeClr val="tx2"/>
                </a:solidFill>
              </a:rPr>
              <a:t>seconds</a:t>
            </a:r>
            <a:r>
              <a:rPr lang="pt-PT" dirty="0">
                <a:solidFill>
                  <a:schemeClr val="tx2"/>
                </a:solidFill>
              </a:rPr>
              <a:t>.</a:t>
            </a:r>
          </a:p>
          <a:p>
            <a:r>
              <a:rPr lang="en-US" dirty="0">
                <a:solidFill>
                  <a:schemeClr val="tx2"/>
                </a:solidFill>
              </a:rPr>
              <a:t>To manually configure timers, use the </a:t>
            </a:r>
            <a:r>
              <a:rPr lang="en-US" sz="2000" b="1" dirty="0">
                <a:solidFill>
                  <a:schemeClr val="tx2"/>
                </a:solidFill>
                <a:latin typeface="Consolas" panose="020B0609020204030204" pitchFamily="49" charset="0"/>
              </a:rPr>
              <a:t>spanning-tree </a:t>
            </a:r>
            <a:r>
              <a:rPr lang="en-US" sz="2000" dirty="0">
                <a:solidFill>
                  <a:schemeClr val="tx2"/>
                </a:solidFill>
                <a:latin typeface="Consolas" panose="020B0609020204030204" pitchFamily="49" charset="0"/>
              </a:rPr>
              <a:t>[ </a:t>
            </a:r>
            <a:r>
              <a:rPr lang="en-US" sz="2000" b="1" dirty="0" err="1">
                <a:solidFill>
                  <a:schemeClr val="tx2"/>
                </a:solidFill>
                <a:latin typeface="Consolas" panose="020B0609020204030204" pitchFamily="49" charset="0"/>
              </a:rPr>
              <a:t>vlan</a:t>
            </a:r>
            <a:r>
              <a:rPr lang="en-US" sz="2000" b="1" dirty="0">
                <a:solidFill>
                  <a:schemeClr val="tx2"/>
                </a:solidFill>
                <a:latin typeface="Consolas" panose="020B0609020204030204" pitchFamily="49" charset="0"/>
              </a:rPr>
              <a:t> </a:t>
            </a:r>
            <a:r>
              <a:rPr lang="en-US" sz="2000" i="1" dirty="0" err="1">
                <a:solidFill>
                  <a:schemeClr val="tx2"/>
                </a:solidFill>
                <a:latin typeface="Consolas" panose="020B0609020204030204" pitchFamily="49" charset="0"/>
              </a:rPr>
              <a:t>vlan</a:t>
            </a:r>
            <a:r>
              <a:rPr lang="en-US" sz="2000" i="1" dirty="0">
                <a:solidFill>
                  <a:schemeClr val="tx2"/>
                </a:solidFill>
                <a:latin typeface="Consolas" panose="020B0609020204030204" pitchFamily="49" charset="0"/>
              </a:rPr>
              <a:t>-id </a:t>
            </a:r>
            <a:r>
              <a:rPr lang="en-US" sz="2000" dirty="0">
                <a:solidFill>
                  <a:schemeClr val="tx2"/>
                </a:solidFill>
                <a:latin typeface="Consolas" panose="020B0609020204030204" pitchFamily="49" charset="0"/>
              </a:rPr>
              <a:t>] { </a:t>
            </a:r>
            <a:r>
              <a:rPr lang="en-US" sz="2000" b="1" dirty="0">
                <a:solidFill>
                  <a:schemeClr val="tx2"/>
                </a:solidFill>
                <a:latin typeface="Consolas" panose="020B0609020204030204" pitchFamily="49" charset="0"/>
              </a:rPr>
              <a:t>hello-time </a:t>
            </a:r>
            <a:r>
              <a:rPr lang="en-US" sz="2000" dirty="0">
                <a:solidFill>
                  <a:schemeClr val="tx2"/>
                </a:solidFill>
                <a:latin typeface="Consolas" panose="020B0609020204030204" pitchFamily="49" charset="0"/>
              </a:rPr>
              <a:t>| </a:t>
            </a:r>
            <a:r>
              <a:rPr lang="en-US" sz="2000" b="1" dirty="0">
                <a:solidFill>
                  <a:schemeClr val="tx2"/>
                </a:solidFill>
                <a:latin typeface="Consolas" panose="020B0609020204030204" pitchFamily="49" charset="0"/>
              </a:rPr>
              <a:t>forward-time </a:t>
            </a:r>
            <a:r>
              <a:rPr lang="en-US" sz="2000" dirty="0">
                <a:solidFill>
                  <a:schemeClr val="tx2"/>
                </a:solidFill>
                <a:latin typeface="Consolas" panose="020B0609020204030204" pitchFamily="49" charset="0"/>
              </a:rPr>
              <a:t>| </a:t>
            </a:r>
            <a:r>
              <a:rPr lang="en-US" sz="2000" b="1" dirty="0">
                <a:solidFill>
                  <a:schemeClr val="tx2"/>
                </a:solidFill>
                <a:latin typeface="Consolas" panose="020B0609020204030204" pitchFamily="49" charset="0"/>
              </a:rPr>
              <a:t>max-age </a:t>
            </a:r>
            <a:r>
              <a:rPr lang="en-US" sz="2000" dirty="0">
                <a:solidFill>
                  <a:schemeClr val="tx2"/>
                </a:solidFill>
                <a:latin typeface="Consolas" panose="020B0609020204030204" pitchFamily="49" charset="0"/>
              </a:rPr>
              <a:t>} </a:t>
            </a:r>
            <a:r>
              <a:rPr lang="en-US" sz="2000" i="1" dirty="0">
                <a:solidFill>
                  <a:schemeClr val="tx2"/>
                </a:solidFill>
                <a:latin typeface="Consolas" panose="020B0609020204030204" pitchFamily="49" charset="0"/>
              </a:rPr>
              <a:t>seconds </a:t>
            </a:r>
            <a:r>
              <a:rPr lang="en-US" dirty="0">
                <a:solidFill>
                  <a:schemeClr val="tx2"/>
                </a:solidFill>
              </a:rPr>
              <a:t>command. </a:t>
            </a:r>
            <a:endParaRPr lang="pt-PT" dirty="0">
              <a:solidFill>
                <a:schemeClr val="tx2"/>
              </a:solidFill>
            </a:endParaRPr>
          </a:p>
        </p:txBody>
      </p:sp>
    </p:spTree>
    <p:extLst>
      <p:ext uri="{BB962C8B-B14F-4D97-AF65-F5344CB8AC3E}">
        <p14:creationId xmlns:p14="http://schemas.microsoft.com/office/powerpoint/2010/main" val="254417605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58263"/>
            <a:ext cx="8042276" cy="857624"/>
          </a:xfrm>
        </p:spPr>
        <p:txBody>
          <a:bodyPr/>
          <a:lstStyle/>
          <a:p>
            <a:r>
              <a:rPr lang="en-US" sz="4000" dirty="0"/>
              <a:t>Changing the STP Mode to RSTP</a:t>
            </a:r>
            <a:endParaRPr lang="pt-PT" sz="4000" dirty="0"/>
          </a:p>
        </p:txBody>
      </p:sp>
      <p:sp>
        <p:nvSpPr>
          <p:cNvPr id="3" name="Content Placeholder 2"/>
          <p:cNvSpPr>
            <a:spLocks noGrp="1"/>
          </p:cNvSpPr>
          <p:nvPr>
            <p:ph idx="1"/>
          </p:nvPr>
        </p:nvSpPr>
        <p:spPr/>
        <p:txBody>
          <a:bodyPr>
            <a:normAutofit fontScale="92500" lnSpcReduction="10000"/>
          </a:bodyPr>
          <a:lstStyle/>
          <a:p>
            <a:endParaRPr lang="en-US" dirty="0">
              <a:solidFill>
                <a:schemeClr val="tx2"/>
              </a:solidFill>
            </a:endParaRPr>
          </a:p>
          <a:p>
            <a:endParaRPr lang="en-US" dirty="0">
              <a:solidFill>
                <a:schemeClr val="tx2"/>
              </a:solidFill>
            </a:endParaRPr>
          </a:p>
          <a:p>
            <a:endParaRPr lang="en-US" dirty="0">
              <a:solidFill>
                <a:schemeClr val="tx2"/>
              </a:solidFill>
            </a:endParaRPr>
          </a:p>
          <a:p>
            <a:endParaRPr lang="en-US" dirty="0">
              <a:solidFill>
                <a:schemeClr val="tx2"/>
              </a:solidFill>
            </a:endParaRPr>
          </a:p>
          <a:p>
            <a:endParaRPr lang="en-US" dirty="0">
              <a:solidFill>
                <a:schemeClr val="tx2"/>
              </a:solidFill>
            </a:endParaRPr>
          </a:p>
          <a:p>
            <a:r>
              <a:rPr lang="en-US" dirty="0">
                <a:solidFill>
                  <a:schemeClr val="tx2"/>
                </a:solidFill>
              </a:rPr>
              <a:t>The convergence time for RSTP is much shorter than for STP. The entire convergence happens at the speed of BPDU transmission. </a:t>
            </a:r>
          </a:p>
          <a:p>
            <a:r>
              <a:rPr lang="en-US" dirty="0">
                <a:solidFill>
                  <a:schemeClr val="tx2"/>
                </a:solidFill>
              </a:rPr>
              <a:t>That can be less than 1 second.</a:t>
            </a:r>
            <a:endParaRPr lang="pt-PT" dirty="0">
              <a:solidFill>
                <a:schemeClr val="tx2"/>
              </a:solidFill>
            </a:endParaRPr>
          </a:p>
        </p:txBody>
      </p:sp>
      <p:pic>
        <p:nvPicPr>
          <p:cNvPr id="6" name="Picture 5"/>
          <p:cNvPicPr>
            <a:picLocks noChangeAspect="1"/>
          </p:cNvPicPr>
          <p:nvPr/>
        </p:nvPicPr>
        <p:blipFill>
          <a:blip r:embed="rId2"/>
          <a:stretch>
            <a:fillRect/>
          </a:stretch>
        </p:blipFill>
        <p:spPr>
          <a:xfrm>
            <a:off x="465231" y="2542493"/>
            <a:ext cx="8148693" cy="1577972"/>
          </a:xfrm>
          <a:prstGeom prst="rect">
            <a:avLst/>
          </a:prstGeom>
        </p:spPr>
      </p:pic>
    </p:spTree>
    <p:extLst>
      <p:ext uri="{BB962C8B-B14F-4D97-AF65-F5344CB8AC3E}">
        <p14:creationId xmlns:p14="http://schemas.microsoft.com/office/powerpoint/2010/main" val="418303099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800" kern="0" dirty="0"/>
              <a:t>Implementing STP Stability Mechanisms</a:t>
            </a:r>
            <a:endParaRPr lang="en-GB" dirty="0"/>
          </a:p>
        </p:txBody>
      </p:sp>
    </p:spTree>
    <p:extLst>
      <p:ext uri="{BB962C8B-B14F-4D97-AF65-F5344CB8AC3E}">
        <p14:creationId xmlns:p14="http://schemas.microsoft.com/office/powerpoint/2010/main" val="125662581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34148"/>
            <a:ext cx="8042276" cy="1336956"/>
          </a:xfrm>
        </p:spPr>
        <p:txBody>
          <a:bodyPr/>
          <a:lstStyle/>
          <a:p>
            <a:r>
              <a:rPr lang="en-US" sz="3600" dirty="0"/>
              <a:t>Cisco Spanning Tree Protocol Toolkit</a:t>
            </a:r>
            <a:endParaRPr lang="pt-PT" sz="3600" dirty="0"/>
          </a:p>
        </p:txBody>
      </p:sp>
      <p:sp>
        <p:nvSpPr>
          <p:cNvPr id="3" name="Content Placeholder 2"/>
          <p:cNvSpPr>
            <a:spLocks noGrp="1"/>
          </p:cNvSpPr>
          <p:nvPr>
            <p:ph idx="1"/>
          </p:nvPr>
        </p:nvSpPr>
        <p:spPr>
          <a:xfrm>
            <a:off x="549275" y="1999344"/>
            <a:ext cx="8042276" cy="4343400"/>
          </a:xfrm>
        </p:spPr>
        <p:txBody>
          <a:bodyPr/>
          <a:lstStyle/>
          <a:p>
            <a:pPr marL="0" indent="0">
              <a:buNone/>
            </a:pPr>
            <a:r>
              <a:rPr lang="en-US" dirty="0">
                <a:solidFill>
                  <a:schemeClr val="tx2"/>
                </a:solidFill>
              </a:rPr>
              <a:t>Provides tools to better manage STP. </a:t>
            </a:r>
          </a:p>
          <a:p>
            <a:pPr marL="0" indent="0">
              <a:buNone/>
            </a:pPr>
            <a:r>
              <a:rPr lang="en-US" dirty="0">
                <a:solidFill>
                  <a:schemeClr val="tx2"/>
                </a:solidFill>
              </a:rPr>
              <a:t>The key features of are as follows:</a:t>
            </a:r>
          </a:p>
          <a:p>
            <a:r>
              <a:rPr lang="en-US" b="1" dirty="0" err="1">
                <a:solidFill>
                  <a:schemeClr val="tx2"/>
                </a:solidFill>
              </a:rPr>
              <a:t>UplinkFast</a:t>
            </a:r>
            <a:r>
              <a:rPr lang="en-US" b="1" dirty="0">
                <a:solidFill>
                  <a:schemeClr val="tx2"/>
                </a:solidFill>
              </a:rPr>
              <a:t>: </a:t>
            </a:r>
            <a:r>
              <a:rPr lang="en-US" dirty="0">
                <a:solidFill>
                  <a:schemeClr val="tx2"/>
                </a:solidFill>
              </a:rPr>
              <a:t>Enables fast uplink failover on access switch</a:t>
            </a:r>
          </a:p>
          <a:p>
            <a:r>
              <a:rPr lang="en-US" b="1" dirty="0" err="1">
                <a:solidFill>
                  <a:schemeClr val="tx2"/>
                </a:solidFill>
              </a:rPr>
              <a:t>BackboneFast</a:t>
            </a:r>
            <a:r>
              <a:rPr lang="en-US" b="1" dirty="0">
                <a:solidFill>
                  <a:schemeClr val="tx2"/>
                </a:solidFill>
              </a:rPr>
              <a:t>: </a:t>
            </a:r>
            <a:r>
              <a:rPr lang="en-US" dirty="0">
                <a:solidFill>
                  <a:schemeClr val="tx2"/>
                </a:solidFill>
              </a:rPr>
              <a:t>Enables fast convergence in distribution or core layer when STP </a:t>
            </a:r>
            <a:r>
              <a:rPr lang="pt-PT" dirty="0" err="1">
                <a:solidFill>
                  <a:schemeClr val="tx2"/>
                </a:solidFill>
              </a:rPr>
              <a:t>change</a:t>
            </a:r>
            <a:r>
              <a:rPr lang="pt-PT" dirty="0">
                <a:solidFill>
                  <a:schemeClr val="tx2"/>
                </a:solidFill>
              </a:rPr>
              <a:t> </a:t>
            </a:r>
            <a:r>
              <a:rPr lang="pt-PT" dirty="0" err="1">
                <a:solidFill>
                  <a:schemeClr val="tx2"/>
                </a:solidFill>
              </a:rPr>
              <a:t>occurs</a:t>
            </a:r>
            <a:endParaRPr lang="pt-PT" dirty="0">
              <a:solidFill>
                <a:schemeClr val="tx2"/>
              </a:solidFill>
            </a:endParaRPr>
          </a:p>
          <a:p>
            <a:r>
              <a:rPr lang="en-US" b="1" dirty="0" err="1">
                <a:solidFill>
                  <a:schemeClr val="tx2"/>
                </a:solidFill>
              </a:rPr>
              <a:t>PortFast</a:t>
            </a:r>
            <a:r>
              <a:rPr lang="en-US" b="1" dirty="0">
                <a:solidFill>
                  <a:schemeClr val="tx2"/>
                </a:solidFill>
              </a:rPr>
              <a:t>: </a:t>
            </a:r>
            <a:r>
              <a:rPr lang="en-US" dirty="0">
                <a:solidFill>
                  <a:schemeClr val="tx2"/>
                </a:solidFill>
              </a:rPr>
              <a:t>Configures access port to transition directly to forwarding state</a:t>
            </a:r>
            <a:endParaRPr lang="pt-PT" dirty="0">
              <a:solidFill>
                <a:schemeClr val="tx2"/>
              </a:solidFill>
            </a:endParaRPr>
          </a:p>
        </p:txBody>
      </p:sp>
    </p:spTree>
    <p:extLst>
      <p:ext uri="{BB962C8B-B14F-4D97-AF65-F5344CB8AC3E}">
        <p14:creationId xmlns:p14="http://schemas.microsoft.com/office/powerpoint/2010/main" val="184523886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050" y="609601"/>
            <a:ext cx="8594725" cy="1336956"/>
          </a:xfrm>
        </p:spPr>
        <p:txBody>
          <a:bodyPr/>
          <a:lstStyle/>
          <a:p>
            <a:r>
              <a:rPr lang="en-US" sz="4000" dirty="0"/>
              <a:t>Cisco Spanning Tree Protocol Toolkit</a:t>
            </a:r>
            <a:endParaRPr lang="pt-PT" sz="4000" dirty="0"/>
          </a:p>
        </p:txBody>
      </p:sp>
      <p:sp>
        <p:nvSpPr>
          <p:cNvPr id="3" name="Content Placeholder 2"/>
          <p:cNvSpPr>
            <a:spLocks noGrp="1"/>
          </p:cNvSpPr>
          <p:nvPr>
            <p:ph idx="1"/>
          </p:nvPr>
        </p:nvSpPr>
        <p:spPr>
          <a:xfrm>
            <a:off x="549275" y="2129972"/>
            <a:ext cx="8042276" cy="4343400"/>
          </a:xfrm>
        </p:spPr>
        <p:txBody>
          <a:bodyPr>
            <a:normAutofit fontScale="92500" lnSpcReduction="20000"/>
          </a:bodyPr>
          <a:lstStyle/>
          <a:p>
            <a:pPr marL="0" indent="0">
              <a:buNone/>
            </a:pPr>
            <a:r>
              <a:rPr lang="en-US" dirty="0">
                <a:solidFill>
                  <a:schemeClr val="tx2"/>
                </a:solidFill>
              </a:rPr>
              <a:t>The key features of the Cisco STP Toolkit that ensure STP stability are as follows:</a:t>
            </a:r>
          </a:p>
          <a:p>
            <a:r>
              <a:rPr lang="en-US" b="1" dirty="0">
                <a:solidFill>
                  <a:schemeClr val="tx2"/>
                </a:solidFill>
              </a:rPr>
              <a:t>BPDU Guard</a:t>
            </a:r>
          </a:p>
          <a:p>
            <a:pPr lvl="1"/>
            <a:r>
              <a:rPr lang="en-US" dirty="0">
                <a:solidFill>
                  <a:schemeClr val="tx2"/>
                </a:solidFill>
              </a:rPr>
              <a:t>Disables the </a:t>
            </a:r>
            <a:r>
              <a:rPr lang="en-US" dirty="0" err="1">
                <a:solidFill>
                  <a:schemeClr val="tx2"/>
                </a:solidFill>
              </a:rPr>
              <a:t>PortFast</a:t>
            </a:r>
            <a:r>
              <a:rPr lang="en-US" dirty="0">
                <a:solidFill>
                  <a:schemeClr val="tx2"/>
                </a:solidFill>
              </a:rPr>
              <a:t>-enabled port if a BPDU is received</a:t>
            </a:r>
          </a:p>
          <a:p>
            <a:r>
              <a:rPr lang="fr-FR" b="1" dirty="0">
                <a:solidFill>
                  <a:schemeClr val="tx2"/>
                </a:solidFill>
              </a:rPr>
              <a:t>BPDU </a:t>
            </a:r>
            <a:r>
              <a:rPr lang="fr-FR" b="1" dirty="0" err="1">
                <a:solidFill>
                  <a:schemeClr val="tx2"/>
                </a:solidFill>
              </a:rPr>
              <a:t>Filter</a:t>
            </a:r>
            <a:endParaRPr lang="fr-FR" b="1" dirty="0">
              <a:solidFill>
                <a:schemeClr val="tx2"/>
              </a:solidFill>
            </a:endParaRPr>
          </a:p>
          <a:p>
            <a:pPr lvl="1"/>
            <a:r>
              <a:rPr lang="fr-FR" dirty="0" err="1">
                <a:solidFill>
                  <a:schemeClr val="tx2"/>
                </a:solidFill>
              </a:rPr>
              <a:t>Suppresses</a:t>
            </a:r>
            <a:r>
              <a:rPr lang="fr-FR" dirty="0">
                <a:solidFill>
                  <a:schemeClr val="tx2"/>
                </a:solidFill>
              </a:rPr>
              <a:t> </a:t>
            </a:r>
            <a:r>
              <a:rPr lang="fr-FR" dirty="0" err="1">
                <a:solidFill>
                  <a:schemeClr val="tx2"/>
                </a:solidFill>
              </a:rPr>
              <a:t>BPDUs</a:t>
            </a:r>
            <a:r>
              <a:rPr lang="fr-FR" dirty="0">
                <a:solidFill>
                  <a:schemeClr val="tx2"/>
                </a:solidFill>
              </a:rPr>
              <a:t> on ports</a:t>
            </a:r>
          </a:p>
          <a:p>
            <a:r>
              <a:rPr lang="en-US" b="1" dirty="0">
                <a:solidFill>
                  <a:schemeClr val="tx2"/>
                </a:solidFill>
              </a:rPr>
              <a:t>Root Guard</a:t>
            </a:r>
          </a:p>
          <a:p>
            <a:pPr lvl="1"/>
            <a:r>
              <a:rPr lang="en-US" dirty="0">
                <a:solidFill>
                  <a:schemeClr val="tx2"/>
                </a:solidFill>
              </a:rPr>
              <a:t>Prevents external switches from becoming roots</a:t>
            </a:r>
          </a:p>
          <a:p>
            <a:r>
              <a:rPr lang="en-US" b="1" dirty="0">
                <a:solidFill>
                  <a:schemeClr val="tx2"/>
                </a:solidFill>
              </a:rPr>
              <a:t>Loop Guard</a:t>
            </a:r>
          </a:p>
          <a:p>
            <a:pPr lvl="1"/>
            <a:r>
              <a:rPr lang="en-US" dirty="0">
                <a:solidFill>
                  <a:schemeClr val="tx2"/>
                </a:solidFill>
              </a:rPr>
              <a:t>Prevents an alternate port from becoming the designated port if no </a:t>
            </a:r>
            <a:r>
              <a:rPr lang="pt-PT" dirty="0" err="1">
                <a:solidFill>
                  <a:schemeClr val="tx2"/>
                </a:solidFill>
              </a:rPr>
              <a:t>BPDUs</a:t>
            </a:r>
            <a:r>
              <a:rPr lang="pt-PT" dirty="0">
                <a:solidFill>
                  <a:schemeClr val="tx2"/>
                </a:solidFill>
              </a:rPr>
              <a:t> are </a:t>
            </a:r>
            <a:r>
              <a:rPr lang="pt-PT" dirty="0" err="1">
                <a:solidFill>
                  <a:schemeClr val="tx2"/>
                </a:solidFill>
              </a:rPr>
              <a:t>received</a:t>
            </a:r>
            <a:endParaRPr lang="pt-PT" dirty="0">
              <a:solidFill>
                <a:schemeClr val="tx2"/>
              </a:solidFill>
            </a:endParaRPr>
          </a:p>
        </p:txBody>
      </p:sp>
    </p:spTree>
    <p:extLst>
      <p:ext uri="{BB962C8B-B14F-4D97-AF65-F5344CB8AC3E}">
        <p14:creationId xmlns:p14="http://schemas.microsoft.com/office/powerpoint/2010/main" val="17703344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68833"/>
            <a:ext cx="8042276" cy="1336956"/>
          </a:xfrm>
        </p:spPr>
        <p:txBody>
          <a:bodyPr/>
          <a:lstStyle/>
          <a:p>
            <a:r>
              <a:rPr lang="pt-PT" sz="4000" dirty="0"/>
              <a:t>Use </a:t>
            </a:r>
            <a:r>
              <a:rPr lang="pt-PT" sz="4000" dirty="0" err="1"/>
              <a:t>UplinkFast</a:t>
            </a:r>
            <a:endParaRPr lang="pt-PT" sz="4000" dirty="0"/>
          </a:p>
        </p:txBody>
      </p:sp>
      <p:sp>
        <p:nvSpPr>
          <p:cNvPr id="3" name="Content Placeholder 2"/>
          <p:cNvSpPr>
            <a:spLocks noGrp="1"/>
          </p:cNvSpPr>
          <p:nvPr>
            <p:ph idx="1"/>
          </p:nvPr>
        </p:nvSpPr>
        <p:spPr>
          <a:xfrm>
            <a:off x="549275" y="1854201"/>
            <a:ext cx="8042276" cy="4343400"/>
          </a:xfrm>
        </p:spPr>
        <p:txBody>
          <a:bodyPr>
            <a:normAutofit fontScale="92500" lnSpcReduction="20000"/>
          </a:bodyPr>
          <a:lstStyle/>
          <a:p>
            <a:r>
              <a:rPr lang="en-US" dirty="0">
                <a:solidFill>
                  <a:schemeClr val="tx2"/>
                </a:solidFill>
              </a:rPr>
              <a:t>If forwarding uplink fails, it will take 30 to 50 seconds for the other uplink to take over.</a:t>
            </a:r>
          </a:p>
          <a:p>
            <a:r>
              <a:rPr lang="en-US" dirty="0" err="1">
                <a:solidFill>
                  <a:schemeClr val="tx2"/>
                </a:solidFill>
              </a:rPr>
              <a:t>UplinkFast</a:t>
            </a:r>
            <a:r>
              <a:rPr lang="en-US" dirty="0">
                <a:solidFill>
                  <a:schemeClr val="tx2"/>
                </a:solidFill>
              </a:rPr>
              <a:t> is a Cisco proprietary solution that greatly reduces convergence time.</a:t>
            </a:r>
          </a:p>
          <a:p>
            <a:r>
              <a:rPr lang="en-US" dirty="0">
                <a:solidFill>
                  <a:schemeClr val="tx2"/>
                </a:solidFill>
              </a:rPr>
              <a:t>The </a:t>
            </a:r>
            <a:r>
              <a:rPr lang="en-US" dirty="0" err="1">
                <a:solidFill>
                  <a:schemeClr val="tx2"/>
                </a:solidFill>
              </a:rPr>
              <a:t>UplinkFast</a:t>
            </a:r>
            <a:r>
              <a:rPr lang="en-US" dirty="0">
                <a:solidFill>
                  <a:schemeClr val="tx2"/>
                </a:solidFill>
              </a:rPr>
              <a:t> feature is based on the definition of an uplink group. On a given switch, the uplink group consists of the root port and all the ports that provide an alternate connection to the root bridge. If the root port fails, which means if the primary uplink fails, a port with the next lowest cost from the uplink group is selected to immediately </a:t>
            </a:r>
            <a:r>
              <a:rPr lang="pt-PT" dirty="0" err="1">
                <a:solidFill>
                  <a:schemeClr val="tx2"/>
                </a:solidFill>
              </a:rPr>
              <a:t>replace</a:t>
            </a:r>
            <a:r>
              <a:rPr lang="pt-PT" dirty="0">
                <a:solidFill>
                  <a:schemeClr val="tx2"/>
                </a:solidFill>
              </a:rPr>
              <a:t> </a:t>
            </a:r>
            <a:r>
              <a:rPr lang="pt-PT" dirty="0" err="1">
                <a:solidFill>
                  <a:schemeClr val="tx2"/>
                </a:solidFill>
              </a:rPr>
              <a:t>it</a:t>
            </a:r>
            <a:r>
              <a:rPr lang="pt-PT" dirty="0">
                <a:solidFill>
                  <a:schemeClr val="tx2"/>
                </a:solidFill>
              </a:rPr>
              <a:t>.</a:t>
            </a:r>
          </a:p>
          <a:p>
            <a:r>
              <a:rPr lang="en-US" dirty="0">
                <a:solidFill>
                  <a:schemeClr val="tx2"/>
                </a:solidFill>
              </a:rPr>
              <a:t>The total time to recover the primary link failure will normally be less than 1 second.</a:t>
            </a:r>
            <a:endParaRPr lang="pt-PT" dirty="0">
              <a:solidFill>
                <a:schemeClr val="tx2"/>
              </a:solidFill>
            </a:endParaRPr>
          </a:p>
        </p:txBody>
      </p:sp>
    </p:spTree>
    <p:extLst>
      <p:ext uri="{BB962C8B-B14F-4D97-AF65-F5344CB8AC3E}">
        <p14:creationId xmlns:p14="http://schemas.microsoft.com/office/powerpoint/2010/main" val="151840509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32611"/>
            <a:ext cx="8042276" cy="1336956"/>
          </a:xfrm>
        </p:spPr>
        <p:txBody>
          <a:bodyPr/>
          <a:lstStyle/>
          <a:p>
            <a:r>
              <a:rPr lang="pt-PT" sz="4000" dirty="0"/>
              <a:t>Use </a:t>
            </a:r>
            <a:r>
              <a:rPr lang="pt-PT" sz="4000" dirty="0" err="1"/>
              <a:t>UplinkFast</a:t>
            </a:r>
            <a:endParaRPr lang="pt-PT" sz="4000" dirty="0"/>
          </a:p>
        </p:txBody>
      </p:sp>
      <p:sp>
        <p:nvSpPr>
          <p:cNvPr id="3" name="Content Placeholder 2"/>
          <p:cNvSpPr>
            <a:spLocks noGrp="1"/>
          </p:cNvSpPr>
          <p:nvPr>
            <p:ph idx="1"/>
          </p:nvPr>
        </p:nvSpPr>
        <p:spPr>
          <a:xfrm>
            <a:off x="4086225" y="1669567"/>
            <a:ext cx="4714875" cy="5131399"/>
          </a:xfrm>
        </p:spPr>
        <p:txBody>
          <a:bodyPr>
            <a:normAutofit lnSpcReduction="10000"/>
          </a:bodyPr>
          <a:lstStyle/>
          <a:p>
            <a:r>
              <a:rPr lang="en-US" dirty="0" err="1">
                <a:solidFill>
                  <a:schemeClr val="tx2"/>
                </a:solidFill>
              </a:rPr>
              <a:t>UplinkFast</a:t>
            </a:r>
            <a:r>
              <a:rPr lang="en-US" dirty="0">
                <a:solidFill>
                  <a:schemeClr val="tx2"/>
                </a:solidFill>
              </a:rPr>
              <a:t> is a Cisco proprietary feature</a:t>
            </a:r>
          </a:p>
          <a:p>
            <a:r>
              <a:rPr lang="en-US" dirty="0">
                <a:solidFill>
                  <a:schemeClr val="tx2"/>
                </a:solidFill>
              </a:rPr>
              <a:t>By default, </a:t>
            </a:r>
            <a:r>
              <a:rPr lang="en-US" dirty="0" err="1">
                <a:solidFill>
                  <a:schemeClr val="tx2"/>
                </a:solidFill>
              </a:rPr>
              <a:t>UplinkFast</a:t>
            </a:r>
            <a:r>
              <a:rPr lang="en-US" dirty="0">
                <a:solidFill>
                  <a:schemeClr val="tx2"/>
                </a:solidFill>
              </a:rPr>
              <a:t> is disabled.</a:t>
            </a:r>
          </a:p>
          <a:p>
            <a:r>
              <a:rPr lang="en-US" dirty="0">
                <a:solidFill>
                  <a:schemeClr val="tx2"/>
                </a:solidFill>
              </a:rPr>
              <a:t>To enable </a:t>
            </a:r>
            <a:r>
              <a:rPr lang="en-US" dirty="0" err="1">
                <a:solidFill>
                  <a:schemeClr val="tx2"/>
                </a:solidFill>
              </a:rPr>
              <a:t>UplinkFast</a:t>
            </a:r>
            <a:r>
              <a:rPr lang="en-US" dirty="0">
                <a:solidFill>
                  <a:schemeClr val="tx2"/>
                </a:solidFill>
              </a:rPr>
              <a:t>, use the following command:</a:t>
            </a:r>
          </a:p>
          <a:p>
            <a:r>
              <a:rPr lang="pt-PT" sz="2000" dirty="0">
                <a:solidFill>
                  <a:schemeClr val="tx2"/>
                </a:solidFill>
                <a:latin typeface="Consolas" panose="020B0609020204030204" pitchFamily="49" charset="0"/>
              </a:rPr>
              <a:t>ASW(</a:t>
            </a:r>
            <a:r>
              <a:rPr lang="pt-PT" sz="2000" dirty="0" err="1">
                <a:solidFill>
                  <a:schemeClr val="tx2"/>
                </a:solidFill>
                <a:latin typeface="Consolas" panose="020B0609020204030204" pitchFamily="49" charset="0"/>
              </a:rPr>
              <a:t>config</a:t>
            </a:r>
            <a:r>
              <a:rPr lang="pt-PT" sz="2000" dirty="0">
                <a:solidFill>
                  <a:schemeClr val="tx2"/>
                </a:solidFill>
                <a:latin typeface="Consolas" panose="020B0609020204030204" pitchFamily="49" charset="0"/>
              </a:rPr>
              <a:t>)# </a:t>
            </a:r>
            <a:r>
              <a:rPr lang="pt-PT" sz="2000" b="1" dirty="0" err="1">
                <a:solidFill>
                  <a:schemeClr val="tx2"/>
                </a:solidFill>
                <a:latin typeface="Consolas" panose="020B0609020204030204" pitchFamily="49" charset="0"/>
              </a:rPr>
              <a:t>spanning-tree</a:t>
            </a:r>
            <a:r>
              <a:rPr lang="pt-PT" sz="2000" b="1" dirty="0">
                <a:solidFill>
                  <a:schemeClr val="tx2"/>
                </a:solidFill>
                <a:latin typeface="Consolas" panose="020B0609020204030204" pitchFamily="49" charset="0"/>
              </a:rPr>
              <a:t> </a:t>
            </a:r>
            <a:r>
              <a:rPr lang="pt-PT" sz="2000" b="1" dirty="0" err="1">
                <a:solidFill>
                  <a:schemeClr val="tx2"/>
                </a:solidFill>
                <a:latin typeface="Consolas" panose="020B0609020204030204" pitchFamily="49" charset="0"/>
              </a:rPr>
              <a:t>uplinkfast</a:t>
            </a:r>
            <a:endParaRPr lang="pt-PT" sz="2000" b="1" dirty="0">
              <a:solidFill>
                <a:schemeClr val="tx2"/>
              </a:solidFill>
              <a:latin typeface="Consolas" panose="020B0609020204030204" pitchFamily="49" charset="0"/>
            </a:endParaRPr>
          </a:p>
          <a:p>
            <a:r>
              <a:rPr lang="en-US" dirty="0">
                <a:solidFill>
                  <a:schemeClr val="tx2"/>
                </a:solidFill>
              </a:rPr>
              <a:t>With RSTP, the </a:t>
            </a:r>
            <a:r>
              <a:rPr lang="en-US" dirty="0" err="1">
                <a:solidFill>
                  <a:schemeClr val="tx2"/>
                </a:solidFill>
              </a:rPr>
              <a:t>UplinkFast</a:t>
            </a:r>
            <a:r>
              <a:rPr lang="en-US" dirty="0">
                <a:solidFill>
                  <a:schemeClr val="tx2"/>
                </a:solidFill>
              </a:rPr>
              <a:t> mechanism is already integrated into the protocol in </a:t>
            </a:r>
            <a:r>
              <a:rPr lang="pt-PT" dirty="0">
                <a:solidFill>
                  <a:schemeClr val="tx2"/>
                </a:solidFill>
              </a:rPr>
              <a:t>a standards-</a:t>
            </a:r>
            <a:r>
              <a:rPr lang="pt-PT" dirty="0" err="1">
                <a:solidFill>
                  <a:schemeClr val="tx2"/>
                </a:solidFill>
              </a:rPr>
              <a:t>based</a:t>
            </a:r>
            <a:r>
              <a:rPr lang="pt-PT" dirty="0">
                <a:solidFill>
                  <a:schemeClr val="tx2"/>
                </a:solidFill>
              </a:rPr>
              <a:t> </a:t>
            </a:r>
            <a:r>
              <a:rPr lang="pt-PT" dirty="0" err="1">
                <a:solidFill>
                  <a:schemeClr val="tx2"/>
                </a:solidFill>
              </a:rPr>
              <a:t>way</a:t>
            </a:r>
            <a:r>
              <a:rPr lang="pt-PT" dirty="0">
                <a:solidFill>
                  <a:schemeClr val="tx2"/>
                </a:solidFill>
              </a:rPr>
              <a:t>.</a:t>
            </a:r>
            <a:endParaRPr lang="pt-PT" sz="2000" dirty="0">
              <a:solidFill>
                <a:schemeClr val="tx2"/>
              </a:solidFill>
              <a:latin typeface="Consolas" panose="020B0609020204030204" pitchFamily="49" charset="0"/>
            </a:endParaRPr>
          </a:p>
        </p:txBody>
      </p:sp>
      <p:pic>
        <p:nvPicPr>
          <p:cNvPr id="4" name="Picture 3"/>
          <p:cNvPicPr>
            <a:picLocks noChangeAspect="1"/>
          </p:cNvPicPr>
          <p:nvPr/>
        </p:nvPicPr>
        <p:blipFill>
          <a:blip r:embed="rId2"/>
          <a:stretch>
            <a:fillRect/>
          </a:stretch>
        </p:blipFill>
        <p:spPr>
          <a:xfrm>
            <a:off x="330200" y="2049180"/>
            <a:ext cx="3597887" cy="4372175"/>
          </a:xfrm>
          <a:prstGeom prst="rect">
            <a:avLst/>
          </a:prstGeom>
        </p:spPr>
      </p:pic>
    </p:spTree>
    <p:extLst>
      <p:ext uri="{BB962C8B-B14F-4D97-AF65-F5344CB8AC3E}">
        <p14:creationId xmlns:p14="http://schemas.microsoft.com/office/powerpoint/2010/main" val="99159846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9104" y="313842"/>
            <a:ext cx="8042276" cy="1336956"/>
          </a:xfrm>
        </p:spPr>
        <p:txBody>
          <a:bodyPr/>
          <a:lstStyle/>
          <a:p>
            <a:r>
              <a:rPr lang="pt-PT" sz="4000" dirty="0"/>
              <a:t>Use </a:t>
            </a:r>
            <a:r>
              <a:rPr lang="pt-PT" sz="4000" dirty="0" err="1"/>
              <a:t>BackboneFast</a:t>
            </a:r>
            <a:endParaRPr lang="pt-PT" sz="4000" dirty="0"/>
          </a:p>
        </p:txBody>
      </p:sp>
      <p:sp>
        <p:nvSpPr>
          <p:cNvPr id="3" name="Content Placeholder 2"/>
          <p:cNvSpPr>
            <a:spLocks noGrp="1"/>
          </p:cNvSpPr>
          <p:nvPr>
            <p:ph idx="1"/>
          </p:nvPr>
        </p:nvSpPr>
        <p:spPr>
          <a:xfrm>
            <a:off x="549275" y="1672772"/>
            <a:ext cx="8042276" cy="4343400"/>
          </a:xfrm>
        </p:spPr>
        <p:txBody>
          <a:bodyPr>
            <a:normAutofit/>
          </a:bodyPr>
          <a:lstStyle/>
          <a:p>
            <a:r>
              <a:rPr lang="en-US" sz="2000" dirty="0">
                <a:solidFill>
                  <a:schemeClr val="tx2"/>
                </a:solidFill>
              </a:rPr>
              <a:t>When an indirect link failure occurs, </a:t>
            </a:r>
            <a:r>
              <a:rPr lang="en-US" sz="2000" dirty="0" err="1">
                <a:solidFill>
                  <a:schemeClr val="tx2"/>
                </a:solidFill>
              </a:rPr>
              <a:t>BackboneFast</a:t>
            </a:r>
            <a:r>
              <a:rPr lang="en-US" sz="2000" dirty="0">
                <a:solidFill>
                  <a:schemeClr val="tx2"/>
                </a:solidFill>
              </a:rPr>
              <a:t> checks whether an alternative path exists to the root bridge. </a:t>
            </a:r>
          </a:p>
          <a:p>
            <a:r>
              <a:rPr lang="en-US" sz="2000" dirty="0">
                <a:solidFill>
                  <a:schemeClr val="tx2"/>
                </a:solidFill>
              </a:rPr>
              <a:t>Indirect failure is when a link that is not directly connected to a switch fails.</a:t>
            </a:r>
          </a:p>
        </p:txBody>
      </p:sp>
      <p:pic>
        <p:nvPicPr>
          <p:cNvPr id="4" name="Picture 3"/>
          <p:cNvPicPr>
            <a:picLocks noChangeAspect="1"/>
          </p:cNvPicPr>
          <p:nvPr/>
        </p:nvPicPr>
        <p:blipFill>
          <a:blip r:embed="rId3"/>
          <a:stretch>
            <a:fillRect/>
          </a:stretch>
        </p:blipFill>
        <p:spPr>
          <a:xfrm>
            <a:off x="2276249" y="3246083"/>
            <a:ext cx="5324490" cy="3460541"/>
          </a:xfrm>
          <a:prstGeom prst="rect">
            <a:avLst/>
          </a:prstGeom>
        </p:spPr>
      </p:pic>
    </p:spTree>
    <p:extLst>
      <p:ext uri="{BB962C8B-B14F-4D97-AF65-F5344CB8AC3E}">
        <p14:creationId xmlns:p14="http://schemas.microsoft.com/office/powerpoint/2010/main" val="43365988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18033"/>
            <a:ext cx="8042276" cy="1336956"/>
          </a:xfrm>
        </p:spPr>
        <p:txBody>
          <a:bodyPr/>
          <a:lstStyle/>
          <a:p>
            <a:r>
              <a:rPr lang="pt-PT" sz="4000" dirty="0"/>
              <a:t>Use </a:t>
            </a:r>
            <a:r>
              <a:rPr lang="pt-PT" sz="4000" dirty="0" err="1"/>
              <a:t>BackboneFast</a:t>
            </a:r>
            <a:endParaRPr lang="pt-PT" sz="4000" dirty="0"/>
          </a:p>
        </p:txBody>
      </p:sp>
      <p:sp>
        <p:nvSpPr>
          <p:cNvPr id="3" name="Content Placeholder 2"/>
          <p:cNvSpPr>
            <a:spLocks noGrp="1"/>
          </p:cNvSpPr>
          <p:nvPr>
            <p:ph idx="1"/>
          </p:nvPr>
        </p:nvSpPr>
        <p:spPr>
          <a:xfrm>
            <a:off x="549275" y="1778722"/>
            <a:ext cx="8042276" cy="4343400"/>
          </a:xfrm>
        </p:spPr>
        <p:txBody>
          <a:bodyPr>
            <a:noAutofit/>
          </a:bodyPr>
          <a:lstStyle/>
          <a:p>
            <a:pPr marL="0" indent="0">
              <a:buNone/>
            </a:pPr>
            <a:r>
              <a:rPr lang="en-US" sz="1800" dirty="0">
                <a:solidFill>
                  <a:schemeClr val="tx2"/>
                </a:solidFill>
              </a:rPr>
              <a:t>Normally a switch must wait for the maximum age timer to expire before responding to the inferior BPDUs. </a:t>
            </a:r>
          </a:p>
          <a:p>
            <a:pPr marL="0" indent="0">
              <a:buNone/>
            </a:pPr>
            <a:r>
              <a:rPr lang="en-US" sz="1800" dirty="0">
                <a:solidFill>
                  <a:schemeClr val="tx2"/>
                </a:solidFill>
              </a:rPr>
              <a:t>However </a:t>
            </a:r>
            <a:r>
              <a:rPr lang="en-US" sz="1800" dirty="0" err="1">
                <a:solidFill>
                  <a:schemeClr val="tx2"/>
                </a:solidFill>
              </a:rPr>
              <a:t>BackboneFast</a:t>
            </a:r>
            <a:r>
              <a:rPr lang="en-US" sz="1800" dirty="0">
                <a:solidFill>
                  <a:schemeClr val="tx2"/>
                </a:solidFill>
              </a:rPr>
              <a:t> searches for an alternative path:</a:t>
            </a:r>
          </a:p>
          <a:p>
            <a:r>
              <a:rPr lang="en-US" sz="1800" dirty="0">
                <a:solidFill>
                  <a:schemeClr val="tx2"/>
                </a:solidFill>
              </a:rPr>
              <a:t>If the inferior BPDU arrives on a port that is blocked, the switch assumes that the root port and all other blocked ports are an alternative path.</a:t>
            </a:r>
          </a:p>
          <a:p>
            <a:r>
              <a:rPr lang="en-US" sz="1800" dirty="0">
                <a:solidFill>
                  <a:schemeClr val="tx2"/>
                </a:solidFill>
              </a:rPr>
              <a:t>If the inferior BPDU arrives on a port that is root, the switch assumes all blocked are an alternate path. </a:t>
            </a:r>
          </a:p>
          <a:p>
            <a:r>
              <a:rPr lang="en-US" sz="1800" dirty="0">
                <a:solidFill>
                  <a:schemeClr val="tx2"/>
                </a:solidFill>
              </a:rPr>
              <a:t>If no ports are blocked, the switch assumes that it lost connectivity with the root bridge and considers itself as the root bridge.</a:t>
            </a:r>
          </a:p>
          <a:p>
            <a:pPr marL="0" indent="0">
              <a:buNone/>
            </a:pPr>
            <a:r>
              <a:rPr lang="en-US" sz="1800" kern="1200" dirty="0">
                <a:solidFill>
                  <a:schemeClr val="tx2"/>
                </a:solidFill>
                <a:latin typeface="Arial" charset="0"/>
              </a:rPr>
              <a:t>After the switch identifies potential alternative ports, it starts sending RLQs (request link queries). By sending these queries, it finds out whether upstream switches have a path to </a:t>
            </a:r>
            <a:r>
              <a:rPr lang="pt-PT" sz="1800" kern="1200" dirty="0" err="1">
                <a:solidFill>
                  <a:schemeClr val="tx2"/>
                </a:solidFill>
                <a:latin typeface="Arial" charset="0"/>
              </a:rPr>
              <a:t>the</a:t>
            </a:r>
            <a:r>
              <a:rPr lang="pt-PT" sz="1800" kern="1200" dirty="0">
                <a:solidFill>
                  <a:schemeClr val="tx2"/>
                </a:solidFill>
                <a:latin typeface="Arial" charset="0"/>
              </a:rPr>
              <a:t> </a:t>
            </a:r>
            <a:r>
              <a:rPr lang="pt-PT" sz="1800" kern="1200" dirty="0" err="1">
                <a:solidFill>
                  <a:schemeClr val="tx2"/>
                </a:solidFill>
                <a:latin typeface="Arial" charset="0"/>
              </a:rPr>
              <a:t>root</a:t>
            </a:r>
            <a:r>
              <a:rPr lang="pt-PT" sz="1800" kern="1200" dirty="0">
                <a:solidFill>
                  <a:schemeClr val="tx2"/>
                </a:solidFill>
                <a:latin typeface="Arial" charset="0"/>
              </a:rPr>
              <a:t> bridge.</a:t>
            </a:r>
          </a:p>
          <a:p>
            <a:endParaRPr lang="pt-PT" sz="1800" dirty="0">
              <a:solidFill>
                <a:schemeClr val="tx2"/>
              </a:solidFill>
            </a:endParaRPr>
          </a:p>
        </p:txBody>
      </p:sp>
    </p:spTree>
    <p:extLst>
      <p:ext uri="{BB962C8B-B14F-4D97-AF65-F5344CB8AC3E}">
        <p14:creationId xmlns:p14="http://schemas.microsoft.com/office/powerpoint/2010/main" val="188521968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63245"/>
            <a:ext cx="8042276" cy="1336956"/>
          </a:xfrm>
        </p:spPr>
        <p:txBody>
          <a:bodyPr/>
          <a:lstStyle/>
          <a:p>
            <a:r>
              <a:rPr lang="pt-PT" sz="4000" dirty="0"/>
              <a:t>Use </a:t>
            </a:r>
            <a:r>
              <a:rPr lang="pt-PT" sz="4000" dirty="0" err="1"/>
              <a:t>BackboneFast</a:t>
            </a:r>
            <a:endParaRPr lang="pt-PT" sz="4000" dirty="0"/>
          </a:p>
        </p:txBody>
      </p:sp>
      <p:sp>
        <p:nvSpPr>
          <p:cNvPr id="3" name="Content Placeholder 2"/>
          <p:cNvSpPr>
            <a:spLocks noGrp="1"/>
          </p:cNvSpPr>
          <p:nvPr>
            <p:ph idx="1"/>
          </p:nvPr>
        </p:nvSpPr>
        <p:spPr/>
        <p:txBody>
          <a:bodyPr>
            <a:normAutofit fontScale="92500" lnSpcReduction="10000"/>
          </a:bodyPr>
          <a:lstStyle/>
          <a:p>
            <a:r>
              <a:rPr lang="en-US" dirty="0">
                <a:solidFill>
                  <a:schemeClr val="tx2"/>
                </a:solidFill>
              </a:rPr>
              <a:t>To configure </a:t>
            </a:r>
            <a:r>
              <a:rPr lang="en-US" dirty="0" err="1">
                <a:solidFill>
                  <a:schemeClr val="tx2"/>
                </a:solidFill>
              </a:rPr>
              <a:t>BackboneFast</a:t>
            </a:r>
            <a:r>
              <a:rPr lang="en-US" dirty="0">
                <a:solidFill>
                  <a:schemeClr val="tx2"/>
                </a:solidFill>
              </a:rPr>
              <a:t>, use the following command:</a:t>
            </a:r>
          </a:p>
          <a:p>
            <a:pPr lvl="1"/>
            <a:r>
              <a:rPr lang="pt-PT" dirty="0">
                <a:solidFill>
                  <a:schemeClr val="tx2"/>
                </a:solidFill>
                <a:latin typeface="Consolas" panose="020B0609020204030204" pitchFamily="49" charset="0"/>
              </a:rPr>
              <a:t>DSW1(</a:t>
            </a:r>
            <a:r>
              <a:rPr lang="pt-PT" dirty="0" err="1">
                <a:solidFill>
                  <a:schemeClr val="tx2"/>
                </a:solidFill>
                <a:latin typeface="Consolas" panose="020B0609020204030204" pitchFamily="49" charset="0"/>
              </a:rPr>
              <a:t>config</a:t>
            </a:r>
            <a:r>
              <a:rPr lang="pt-PT" dirty="0">
                <a:solidFill>
                  <a:schemeClr val="tx2"/>
                </a:solidFill>
                <a:latin typeface="Consolas" panose="020B0609020204030204" pitchFamily="49" charset="0"/>
              </a:rPr>
              <a:t>)# </a:t>
            </a:r>
            <a:r>
              <a:rPr lang="pt-PT" b="1" dirty="0" err="1">
                <a:solidFill>
                  <a:schemeClr val="tx2"/>
                </a:solidFill>
                <a:latin typeface="Consolas" panose="020B0609020204030204" pitchFamily="49" charset="0"/>
              </a:rPr>
              <a:t>spanning-tree</a:t>
            </a:r>
            <a:r>
              <a:rPr lang="pt-PT" b="1" dirty="0">
                <a:solidFill>
                  <a:schemeClr val="tx2"/>
                </a:solidFill>
                <a:latin typeface="Consolas" panose="020B0609020204030204" pitchFamily="49" charset="0"/>
              </a:rPr>
              <a:t> </a:t>
            </a:r>
            <a:r>
              <a:rPr lang="pt-PT" b="1" dirty="0" err="1">
                <a:solidFill>
                  <a:schemeClr val="tx2"/>
                </a:solidFill>
                <a:latin typeface="Consolas" panose="020B0609020204030204" pitchFamily="49" charset="0"/>
              </a:rPr>
              <a:t>backbonefast</a:t>
            </a:r>
            <a:endParaRPr lang="pt-PT" b="1" dirty="0">
              <a:solidFill>
                <a:schemeClr val="tx2"/>
              </a:solidFill>
              <a:latin typeface="Consolas" panose="020B0609020204030204" pitchFamily="49" charset="0"/>
            </a:endParaRPr>
          </a:p>
          <a:p>
            <a:r>
              <a:rPr lang="en-US" dirty="0">
                <a:solidFill>
                  <a:schemeClr val="tx2"/>
                </a:solidFill>
              </a:rPr>
              <a:t>By default, </a:t>
            </a:r>
            <a:r>
              <a:rPr lang="en-US" dirty="0" err="1">
                <a:solidFill>
                  <a:schemeClr val="tx2"/>
                </a:solidFill>
              </a:rPr>
              <a:t>BackboneFast</a:t>
            </a:r>
            <a:r>
              <a:rPr lang="en-US" dirty="0">
                <a:solidFill>
                  <a:schemeClr val="tx2"/>
                </a:solidFill>
              </a:rPr>
              <a:t> is disabled.</a:t>
            </a:r>
          </a:p>
          <a:p>
            <a:r>
              <a:rPr lang="en-US" dirty="0">
                <a:solidFill>
                  <a:schemeClr val="tx2"/>
                </a:solidFill>
              </a:rPr>
              <a:t>To verify the current </a:t>
            </a:r>
            <a:r>
              <a:rPr lang="en-US" dirty="0" err="1">
                <a:solidFill>
                  <a:schemeClr val="tx2"/>
                </a:solidFill>
              </a:rPr>
              <a:t>BackboneFast</a:t>
            </a:r>
            <a:r>
              <a:rPr lang="en-US" dirty="0">
                <a:solidFill>
                  <a:schemeClr val="tx2"/>
                </a:solidFill>
              </a:rPr>
              <a:t> state, issue the following command:</a:t>
            </a:r>
          </a:p>
          <a:p>
            <a:pPr lvl="1"/>
            <a:r>
              <a:rPr lang="pt-PT" dirty="0">
                <a:solidFill>
                  <a:schemeClr val="tx2"/>
                </a:solidFill>
                <a:latin typeface="Consolas" panose="020B0609020204030204" pitchFamily="49" charset="0"/>
              </a:rPr>
              <a:t>DSW1# </a:t>
            </a:r>
            <a:r>
              <a:rPr lang="pt-PT" b="1" dirty="0">
                <a:solidFill>
                  <a:schemeClr val="tx2"/>
                </a:solidFill>
                <a:latin typeface="Consolas" panose="020B0609020204030204" pitchFamily="49" charset="0"/>
              </a:rPr>
              <a:t>show </a:t>
            </a:r>
            <a:r>
              <a:rPr lang="pt-PT" b="1" dirty="0" err="1">
                <a:solidFill>
                  <a:schemeClr val="tx2"/>
                </a:solidFill>
                <a:latin typeface="Consolas" panose="020B0609020204030204" pitchFamily="49" charset="0"/>
              </a:rPr>
              <a:t>spanning-tree</a:t>
            </a:r>
            <a:r>
              <a:rPr lang="pt-PT" b="1" dirty="0">
                <a:solidFill>
                  <a:schemeClr val="tx2"/>
                </a:solidFill>
                <a:latin typeface="Consolas" panose="020B0609020204030204" pitchFamily="49" charset="0"/>
              </a:rPr>
              <a:t> </a:t>
            </a:r>
            <a:r>
              <a:rPr lang="pt-PT" b="1" dirty="0" err="1">
                <a:solidFill>
                  <a:schemeClr val="tx2"/>
                </a:solidFill>
                <a:latin typeface="Consolas" panose="020B0609020204030204" pitchFamily="49" charset="0"/>
              </a:rPr>
              <a:t>backbonefast</a:t>
            </a:r>
            <a:endParaRPr lang="pt-PT" b="1" dirty="0">
              <a:solidFill>
                <a:schemeClr val="tx2"/>
              </a:solidFill>
              <a:latin typeface="Consolas" panose="020B0609020204030204" pitchFamily="49" charset="0"/>
            </a:endParaRPr>
          </a:p>
          <a:p>
            <a:pPr lvl="1"/>
            <a:r>
              <a:rPr lang="pt-PT" dirty="0" err="1">
                <a:solidFill>
                  <a:schemeClr val="tx2"/>
                </a:solidFill>
                <a:latin typeface="Consolas" panose="020B0609020204030204" pitchFamily="49" charset="0"/>
              </a:rPr>
              <a:t>BackboneFast</a:t>
            </a:r>
            <a:r>
              <a:rPr lang="pt-PT" dirty="0">
                <a:solidFill>
                  <a:schemeClr val="tx2"/>
                </a:solidFill>
                <a:latin typeface="Consolas" panose="020B0609020204030204" pitchFamily="49" charset="0"/>
              </a:rPr>
              <a:t> </a:t>
            </a:r>
            <a:r>
              <a:rPr lang="pt-PT" dirty="0" err="1">
                <a:solidFill>
                  <a:schemeClr val="tx2"/>
                </a:solidFill>
                <a:latin typeface="Consolas" panose="020B0609020204030204" pitchFamily="49" charset="0"/>
              </a:rPr>
              <a:t>is</a:t>
            </a:r>
            <a:r>
              <a:rPr lang="pt-PT" dirty="0">
                <a:solidFill>
                  <a:schemeClr val="tx2"/>
                </a:solidFill>
                <a:latin typeface="Consolas" panose="020B0609020204030204" pitchFamily="49" charset="0"/>
              </a:rPr>
              <a:t> </a:t>
            </a:r>
            <a:r>
              <a:rPr lang="pt-PT" dirty="0" err="1">
                <a:solidFill>
                  <a:schemeClr val="tx2"/>
                </a:solidFill>
                <a:latin typeface="Consolas" panose="020B0609020204030204" pitchFamily="49" charset="0"/>
              </a:rPr>
              <a:t>enabled</a:t>
            </a:r>
            <a:endParaRPr lang="pt-PT" dirty="0">
              <a:solidFill>
                <a:schemeClr val="tx2"/>
              </a:solidFill>
              <a:latin typeface="Consolas" panose="020B0609020204030204" pitchFamily="49" charset="0"/>
            </a:endParaRPr>
          </a:p>
          <a:p>
            <a:r>
              <a:rPr lang="en-US" dirty="0" err="1">
                <a:solidFill>
                  <a:schemeClr val="tx2"/>
                </a:solidFill>
              </a:rPr>
              <a:t>BackboneFast</a:t>
            </a:r>
            <a:r>
              <a:rPr lang="en-US" dirty="0">
                <a:solidFill>
                  <a:schemeClr val="tx2"/>
                </a:solidFill>
              </a:rPr>
              <a:t> was implemented into RSTP. RSTP implementation differs a bit from </a:t>
            </a:r>
            <a:r>
              <a:rPr lang="en-US" dirty="0" err="1">
                <a:solidFill>
                  <a:schemeClr val="tx2"/>
                </a:solidFill>
              </a:rPr>
              <a:t>BackboneFast</a:t>
            </a:r>
            <a:r>
              <a:rPr lang="en-US" dirty="0">
                <a:solidFill>
                  <a:schemeClr val="tx2"/>
                </a:solidFill>
              </a:rPr>
              <a:t>. Whereas </a:t>
            </a:r>
            <a:r>
              <a:rPr lang="en-US" dirty="0" err="1">
                <a:solidFill>
                  <a:schemeClr val="tx2"/>
                </a:solidFill>
              </a:rPr>
              <a:t>BackboneFast</a:t>
            </a:r>
            <a:r>
              <a:rPr lang="en-US" dirty="0">
                <a:solidFill>
                  <a:schemeClr val="tx2"/>
                </a:solidFill>
              </a:rPr>
              <a:t> relies on RLQ messages to validate the current root bridge, RSTP relies on cached information.</a:t>
            </a:r>
            <a:endParaRPr lang="pt-PT" dirty="0">
              <a:solidFill>
                <a:schemeClr val="tx2"/>
              </a:solidFill>
              <a:latin typeface="Consolas" panose="020B0609020204030204" pitchFamily="49" charset="0"/>
            </a:endParaRPr>
          </a:p>
        </p:txBody>
      </p:sp>
    </p:spTree>
    <p:extLst>
      <p:ext uri="{BB962C8B-B14F-4D97-AF65-F5344CB8AC3E}">
        <p14:creationId xmlns:p14="http://schemas.microsoft.com/office/powerpoint/2010/main" val="140310410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sz="4000" dirty="0"/>
              <a:t>Use </a:t>
            </a:r>
            <a:r>
              <a:rPr lang="pt-PT" sz="4000" dirty="0" err="1"/>
              <a:t>PortFast</a:t>
            </a:r>
            <a:endParaRPr lang="pt-PT" sz="4000" dirty="0"/>
          </a:p>
        </p:txBody>
      </p:sp>
      <p:sp>
        <p:nvSpPr>
          <p:cNvPr id="3" name="Content Placeholder 2"/>
          <p:cNvSpPr>
            <a:spLocks noGrp="1"/>
          </p:cNvSpPr>
          <p:nvPr>
            <p:ph idx="1"/>
          </p:nvPr>
        </p:nvSpPr>
        <p:spPr/>
        <p:txBody>
          <a:bodyPr>
            <a:normAutofit fontScale="92500" lnSpcReduction="20000"/>
          </a:bodyPr>
          <a:lstStyle/>
          <a:p>
            <a:r>
              <a:rPr lang="en-US" sz="1800" dirty="0">
                <a:solidFill>
                  <a:schemeClr val="tx1"/>
                </a:solidFill>
              </a:rPr>
              <a:t>When </a:t>
            </a:r>
            <a:r>
              <a:rPr lang="en-US" sz="1800" dirty="0" err="1">
                <a:solidFill>
                  <a:schemeClr val="tx1"/>
                </a:solidFill>
              </a:rPr>
              <a:t>PortFast</a:t>
            </a:r>
            <a:r>
              <a:rPr lang="en-US" sz="1800" dirty="0">
                <a:solidFill>
                  <a:schemeClr val="tx1"/>
                </a:solidFill>
              </a:rPr>
              <a:t> is enabled, the port transitions immediately from blocking to forwarding.</a:t>
            </a:r>
          </a:p>
          <a:p>
            <a:r>
              <a:rPr lang="en-US" sz="1800" dirty="0" err="1">
                <a:solidFill>
                  <a:schemeClr val="tx1"/>
                </a:solidFill>
              </a:rPr>
              <a:t>PortFast</a:t>
            </a:r>
            <a:r>
              <a:rPr lang="en-US" sz="1800" dirty="0">
                <a:solidFill>
                  <a:schemeClr val="tx1"/>
                </a:solidFill>
              </a:rPr>
              <a:t> should be enabled on access layer switches where the hosts are connected.</a:t>
            </a:r>
          </a:p>
          <a:p>
            <a:r>
              <a:rPr lang="en-US" sz="1800" dirty="0">
                <a:solidFill>
                  <a:schemeClr val="tx1"/>
                </a:solidFill>
              </a:rPr>
              <a:t>An additional benefit of using </a:t>
            </a:r>
            <a:r>
              <a:rPr lang="en-US" sz="1800" dirty="0" err="1">
                <a:solidFill>
                  <a:schemeClr val="tx1"/>
                </a:solidFill>
              </a:rPr>
              <a:t>PortFast</a:t>
            </a:r>
            <a:r>
              <a:rPr lang="en-US" sz="1800" dirty="0">
                <a:solidFill>
                  <a:schemeClr val="tx1"/>
                </a:solidFill>
              </a:rPr>
              <a:t> is that TCN BPDUs are not sent when a switch port in </a:t>
            </a:r>
            <a:r>
              <a:rPr lang="en-US" sz="1800" dirty="0" err="1">
                <a:solidFill>
                  <a:schemeClr val="tx1"/>
                </a:solidFill>
              </a:rPr>
              <a:t>PortFast</a:t>
            </a:r>
            <a:r>
              <a:rPr lang="en-US" sz="1800" dirty="0">
                <a:solidFill>
                  <a:schemeClr val="tx1"/>
                </a:solidFill>
              </a:rPr>
              <a:t> mode goes up or down.</a:t>
            </a:r>
          </a:p>
          <a:p>
            <a:r>
              <a:rPr lang="en-US" sz="1800" dirty="0">
                <a:solidFill>
                  <a:schemeClr val="tx1"/>
                </a:solidFill>
              </a:rPr>
              <a:t>By default, </a:t>
            </a:r>
            <a:r>
              <a:rPr lang="en-US" sz="1800" dirty="0" err="1">
                <a:solidFill>
                  <a:schemeClr val="tx1"/>
                </a:solidFill>
              </a:rPr>
              <a:t>PortFast</a:t>
            </a:r>
            <a:r>
              <a:rPr lang="en-US" sz="1800" dirty="0">
                <a:solidFill>
                  <a:schemeClr val="tx1"/>
                </a:solidFill>
              </a:rPr>
              <a:t> is disabled on all switch ports. </a:t>
            </a:r>
          </a:p>
          <a:p>
            <a:r>
              <a:rPr lang="en-US" sz="1800" dirty="0">
                <a:solidFill>
                  <a:schemeClr val="tx1"/>
                </a:solidFill>
              </a:rPr>
              <a:t>You can configure </a:t>
            </a:r>
            <a:r>
              <a:rPr lang="en-US" sz="1800" dirty="0" err="1">
                <a:solidFill>
                  <a:schemeClr val="tx1"/>
                </a:solidFill>
              </a:rPr>
              <a:t>PortFast</a:t>
            </a:r>
            <a:r>
              <a:rPr lang="en-US" sz="1800" dirty="0">
                <a:solidFill>
                  <a:schemeClr val="tx1"/>
                </a:solidFill>
              </a:rPr>
              <a:t> in two ways: per port and globally. </a:t>
            </a:r>
          </a:p>
          <a:p>
            <a:pPr lvl="1"/>
            <a:r>
              <a:rPr lang="en-US" sz="1600" dirty="0">
                <a:solidFill>
                  <a:schemeClr val="tx1"/>
                </a:solidFill>
              </a:rPr>
              <a:t>If you configure </a:t>
            </a:r>
            <a:r>
              <a:rPr lang="en-US" sz="1600" dirty="0" err="1">
                <a:solidFill>
                  <a:schemeClr val="tx1"/>
                </a:solidFill>
              </a:rPr>
              <a:t>PortFast</a:t>
            </a:r>
            <a:r>
              <a:rPr lang="en-US" sz="1600" dirty="0">
                <a:solidFill>
                  <a:schemeClr val="tx1"/>
                </a:solidFill>
              </a:rPr>
              <a:t> globally, all ports that are configured as access ports automatically become </a:t>
            </a:r>
            <a:r>
              <a:rPr lang="en-US" sz="1600" dirty="0" err="1">
                <a:solidFill>
                  <a:schemeClr val="tx1"/>
                </a:solidFill>
              </a:rPr>
              <a:t>PortFast</a:t>
            </a:r>
            <a:r>
              <a:rPr lang="en-US" sz="1600" dirty="0">
                <a:solidFill>
                  <a:schemeClr val="tx1"/>
                </a:solidFill>
              </a:rPr>
              <a:t> enabled, and the port will immediately transition to forwarding.</a:t>
            </a:r>
          </a:p>
          <a:p>
            <a:pPr lvl="2"/>
            <a:r>
              <a:rPr lang="en-US" sz="1600" dirty="0">
                <a:solidFill>
                  <a:schemeClr val="tx1"/>
                </a:solidFill>
              </a:rPr>
              <a:t>If a port does receive a BPDU, that port will go into blocking mode. </a:t>
            </a:r>
          </a:p>
          <a:p>
            <a:pPr lvl="1"/>
            <a:r>
              <a:rPr lang="en-US" sz="1600" dirty="0">
                <a:solidFill>
                  <a:schemeClr val="tx1"/>
                </a:solidFill>
              </a:rPr>
              <a:t>If you configure </a:t>
            </a:r>
            <a:r>
              <a:rPr lang="en-US" sz="1600" dirty="0" err="1">
                <a:solidFill>
                  <a:schemeClr val="tx1"/>
                </a:solidFill>
              </a:rPr>
              <a:t>PortFast</a:t>
            </a:r>
            <a:r>
              <a:rPr lang="en-US" sz="1600" dirty="0">
                <a:solidFill>
                  <a:schemeClr val="tx1"/>
                </a:solidFill>
              </a:rPr>
              <a:t> per port</a:t>
            </a:r>
          </a:p>
          <a:p>
            <a:pPr lvl="2"/>
            <a:r>
              <a:rPr lang="en-US" sz="1600" dirty="0">
                <a:solidFill>
                  <a:schemeClr val="tx1"/>
                </a:solidFill>
              </a:rPr>
              <a:t>The port will be </a:t>
            </a:r>
            <a:r>
              <a:rPr lang="en-US" sz="1600" dirty="0" err="1">
                <a:solidFill>
                  <a:schemeClr val="tx1"/>
                </a:solidFill>
              </a:rPr>
              <a:t>PortFast</a:t>
            </a:r>
            <a:r>
              <a:rPr lang="en-US" sz="1600" dirty="0">
                <a:solidFill>
                  <a:schemeClr val="tx1"/>
                </a:solidFill>
              </a:rPr>
              <a:t> enabled even if it receives BPDUs</a:t>
            </a:r>
            <a:endParaRPr lang="pt-PT" sz="1600" dirty="0">
              <a:solidFill>
                <a:schemeClr val="tx1"/>
              </a:solidFill>
            </a:endParaRPr>
          </a:p>
        </p:txBody>
      </p:sp>
    </p:spTree>
    <p:extLst>
      <p:ext uri="{BB962C8B-B14F-4D97-AF65-F5344CB8AC3E}">
        <p14:creationId xmlns:p14="http://schemas.microsoft.com/office/powerpoint/2010/main" val="115355900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63245"/>
            <a:ext cx="8042276" cy="1336956"/>
          </a:xfrm>
        </p:spPr>
        <p:txBody>
          <a:bodyPr/>
          <a:lstStyle/>
          <a:p>
            <a:r>
              <a:rPr lang="pt-PT" sz="4000" dirty="0"/>
              <a:t>Use </a:t>
            </a:r>
            <a:r>
              <a:rPr lang="pt-PT" sz="4000" dirty="0" err="1"/>
              <a:t>PortFast</a:t>
            </a:r>
            <a:endParaRPr lang="pt-PT" sz="4000" dirty="0"/>
          </a:p>
        </p:txBody>
      </p:sp>
      <p:sp>
        <p:nvSpPr>
          <p:cNvPr id="3" name="Content Placeholder 2"/>
          <p:cNvSpPr>
            <a:spLocks noGrp="1"/>
          </p:cNvSpPr>
          <p:nvPr>
            <p:ph idx="1"/>
          </p:nvPr>
        </p:nvSpPr>
        <p:spPr/>
        <p:txBody>
          <a:bodyPr/>
          <a:lstStyle/>
          <a:p>
            <a:endParaRPr lang="pt-PT" dirty="0"/>
          </a:p>
        </p:txBody>
      </p:sp>
      <p:pic>
        <p:nvPicPr>
          <p:cNvPr id="4" name="Picture 3"/>
          <p:cNvPicPr>
            <a:picLocks noChangeAspect="1"/>
          </p:cNvPicPr>
          <p:nvPr/>
        </p:nvPicPr>
        <p:blipFill>
          <a:blip r:embed="rId2"/>
          <a:stretch>
            <a:fillRect/>
          </a:stretch>
        </p:blipFill>
        <p:spPr>
          <a:xfrm>
            <a:off x="390019" y="1600201"/>
            <a:ext cx="3166437" cy="3850741"/>
          </a:xfrm>
          <a:prstGeom prst="rect">
            <a:avLst/>
          </a:prstGeom>
        </p:spPr>
      </p:pic>
      <p:pic>
        <p:nvPicPr>
          <p:cNvPr id="5" name="Picture 4"/>
          <p:cNvPicPr>
            <a:picLocks noChangeAspect="1"/>
          </p:cNvPicPr>
          <p:nvPr/>
        </p:nvPicPr>
        <p:blipFill>
          <a:blip r:embed="rId3"/>
          <a:stretch>
            <a:fillRect/>
          </a:stretch>
        </p:blipFill>
        <p:spPr>
          <a:xfrm>
            <a:off x="1860851" y="4914997"/>
            <a:ext cx="6996961" cy="1582600"/>
          </a:xfrm>
          <a:prstGeom prst="rect">
            <a:avLst/>
          </a:prstGeom>
        </p:spPr>
      </p:pic>
    </p:spTree>
    <p:extLst>
      <p:ext uri="{BB962C8B-B14F-4D97-AF65-F5344CB8AC3E}">
        <p14:creationId xmlns:p14="http://schemas.microsoft.com/office/powerpoint/2010/main" val="420216754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18914"/>
            <a:ext cx="8042276" cy="1336956"/>
          </a:xfrm>
        </p:spPr>
        <p:txBody>
          <a:bodyPr/>
          <a:lstStyle/>
          <a:p>
            <a:r>
              <a:rPr lang="en-US" sz="4000" dirty="0" err="1"/>
              <a:t>PortFast</a:t>
            </a:r>
            <a:r>
              <a:rPr lang="en-US" sz="4000" dirty="0"/>
              <a:t> Configuration for a Trunk</a:t>
            </a:r>
            <a:endParaRPr lang="pt-PT" sz="4000" dirty="0"/>
          </a:p>
        </p:txBody>
      </p:sp>
      <p:sp>
        <p:nvSpPr>
          <p:cNvPr id="3" name="Content Placeholder 2"/>
          <p:cNvSpPr>
            <a:spLocks noGrp="1"/>
          </p:cNvSpPr>
          <p:nvPr>
            <p:ph idx="1"/>
          </p:nvPr>
        </p:nvSpPr>
        <p:spPr>
          <a:xfrm>
            <a:off x="549275" y="1755870"/>
            <a:ext cx="8042276" cy="4343400"/>
          </a:xfrm>
        </p:spPr>
        <p:txBody>
          <a:bodyPr>
            <a:normAutofit/>
          </a:bodyPr>
          <a:lstStyle/>
          <a:p>
            <a:r>
              <a:rPr lang="en-US" sz="2000" dirty="0">
                <a:solidFill>
                  <a:schemeClr val="tx2"/>
                </a:solidFill>
              </a:rPr>
              <a:t>Never use the </a:t>
            </a:r>
            <a:r>
              <a:rPr lang="en-US" sz="2000" dirty="0" err="1">
                <a:solidFill>
                  <a:schemeClr val="tx2"/>
                </a:solidFill>
              </a:rPr>
              <a:t>PortFast</a:t>
            </a:r>
            <a:r>
              <a:rPr lang="en-US" sz="2000" dirty="0">
                <a:solidFill>
                  <a:schemeClr val="tx2"/>
                </a:solidFill>
              </a:rPr>
              <a:t> feature on switch ports that connect to other switches, hubs, or routers. </a:t>
            </a:r>
          </a:p>
          <a:p>
            <a:r>
              <a:rPr lang="en-US" sz="2000" dirty="0">
                <a:solidFill>
                  <a:schemeClr val="tx2"/>
                </a:solidFill>
              </a:rPr>
              <a:t>You can also enable </a:t>
            </a:r>
            <a:r>
              <a:rPr lang="en-US" sz="2000" dirty="0" err="1">
                <a:solidFill>
                  <a:schemeClr val="tx2"/>
                </a:solidFill>
              </a:rPr>
              <a:t>PortFast</a:t>
            </a:r>
            <a:r>
              <a:rPr lang="en-US" sz="2000" dirty="0">
                <a:solidFill>
                  <a:schemeClr val="tx2"/>
                </a:solidFill>
              </a:rPr>
              <a:t> on trunk ports. </a:t>
            </a:r>
          </a:p>
          <a:p>
            <a:r>
              <a:rPr lang="en-US" sz="2000" dirty="0">
                <a:solidFill>
                  <a:schemeClr val="tx2"/>
                </a:solidFill>
              </a:rPr>
              <a:t>This is useful if you have a trunk enabled for a host such as a server that needs multiple VLANs. </a:t>
            </a:r>
          </a:p>
          <a:p>
            <a:r>
              <a:rPr lang="en-US" sz="2000" dirty="0">
                <a:solidFill>
                  <a:schemeClr val="tx2"/>
                </a:solidFill>
              </a:rPr>
              <a:t>To enable a port for </a:t>
            </a:r>
            <a:r>
              <a:rPr lang="en-US" sz="2000" dirty="0" err="1">
                <a:solidFill>
                  <a:schemeClr val="tx2"/>
                </a:solidFill>
              </a:rPr>
              <a:t>PortFast</a:t>
            </a:r>
            <a:r>
              <a:rPr lang="en-US" sz="2000" dirty="0">
                <a:solidFill>
                  <a:schemeClr val="tx2"/>
                </a:solidFill>
              </a:rPr>
              <a:t> on an interface that connects to such a server, use the following interface configuration commands:</a:t>
            </a:r>
            <a:endParaRPr lang="pt-PT" sz="2000" dirty="0">
              <a:solidFill>
                <a:schemeClr val="tx2"/>
              </a:solidFill>
            </a:endParaRPr>
          </a:p>
        </p:txBody>
      </p:sp>
      <p:pic>
        <p:nvPicPr>
          <p:cNvPr id="4" name="Picture 3"/>
          <p:cNvPicPr>
            <a:picLocks noChangeAspect="1"/>
          </p:cNvPicPr>
          <p:nvPr/>
        </p:nvPicPr>
        <p:blipFill>
          <a:blip r:embed="rId3"/>
          <a:stretch>
            <a:fillRect/>
          </a:stretch>
        </p:blipFill>
        <p:spPr>
          <a:xfrm>
            <a:off x="549275" y="5042770"/>
            <a:ext cx="8320330" cy="1367838"/>
          </a:xfrm>
          <a:prstGeom prst="rect">
            <a:avLst/>
          </a:prstGeom>
        </p:spPr>
      </p:pic>
    </p:spTree>
    <p:extLst>
      <p:ext uri="{BB962C8B-B14F-4D97-AF65-F5344CB8AC3E}">
        <p14:creationId xmlns:p14="http://schemas.microsoft.com/office/powerpoint/2010/main" val="270453493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7604" y="742216"/>
            <a:ext cx="8042276" cy="1336956"/>
          </a:xfrm>
        </p:spPr>
        <p:txBody>
          <a:bodyPr>
            <a:normAutofit/>
          </a:bodyPr>
          <a:lstStyle/>
          <a:p>
            <a:r>
              <a:rPr lang="en-US" sz="3600" dirty="0"/>
              <a:t>Securing </a:t>
            </a:r>
            <a:r>
              <a:rPr lang="en-US" sz="3600" dirty="0" err="1"/>
              <a:t>PortFast</a:t>
            </a:r>
            <a:r>
              <a:rPr lang="en-US" sz="3600" dirty="0"/>
              <a:t> Interface with BPDU Guard</a:t>
            </a:r>
            <a:endParaRPr lang="pt-PT" sz="3600" dirty="0"/>
          </a:p>
        </p:txBody>
      </p:sp>
      <p:sp>
        <p:nvSpPr>
          <p:cNvPr id="3" name="Content Placeholder 2"/>
          <p:cNvSpPr>
            <a:spLocks noGrp="1"/>
          </p:cNvSpPr>
          <p:nvPr>
            <p:ph idx="1"/>
          </p:nvPr>
        </p:nvSpPr>
        <p:spPr>
          <a:xfrm>
            <a:off x="549275" y="2245865"/>
            <a:ext cx="8042276" cy="4343400"/>
          </a:xfrm>
        </p:spPr>
        <p:txBody>
          <a:bodyPr>
            <a:normAutofit fontScale="77500" lnSpcReduction="20000"/>
          </a:bodyPr>
          <a:lstStyle/>
          <a:p>
            <a:r>
              <a:rPr lang="en-US" dirty="0">
                <a:solidFill>
                  <a:schemeClr val="tx2"/>
                </a:solidFill>
              </a:rPr>
              <a:t>BPDU Guard protects the integrity of ports that are </a:t>
            </a:r>
            <a:r>
              <a:rPr lang="en-US" dirty="0" err="1">
                <a:solidFill>
                  <a:schemeClr val="tx2"/>
                </a:solidFill>
              </a:rPr>
              <a:t>PortFast</a:t>
            </a:r>
            <a:r>
              <a:rPr lang="en-US" dirty="0">
                <a:solidFill>
                  <a:schemeClr val="tx2"/>
                </a:solidFill>
              </a:rPr>
              <a:t> enabled. </a:t>
            </a:r>
          </a:p>
          <a:p>
            <a:r>
              <a:rPr lang="en-US" dirty="0">
                <a:solidFill>
                  <a:schemeClr val="tx2"/>
                </a:solidFill>
              </a:rPr>
              <a:t>If any BPDU is received on a </a:t>
            </a:r>
            <a:r>
              <a:rPr lang="en-US" dirty="0" err="1">
                <a:solidFill>
                  <a:schemeClr val="tx2"/>
                </a:solidFill>
              </a:rPr>
              <a:t>PortFast</a:t>
            </a:r>
            <a:r>
              <a:rPr lang="en-US" dirty="0">
                <a:solidFill>
                  <a:schemeClr val="tx2"/>
                </a:solidFill>
              </a:rPr>
              <a:t>-enabled port, that port is put into err-disabled state. </a:t>
            </a:r>
          </a:p>
          <a:p>
            <a:r>
              <a:rPr lang="en-US" dirty="0">
                <a:solidFill>
                  <a:schemeClr val="tx2"/>
                </a:solidFill>
              </a:rPr>
              <a:t>That means the port is shut down and must be manually </a:t>
            </a:r>
            <a:r>
              <a:rPr lang="en-US" dirty="0" err="1">
                <a:solidFill>
                  <a:schemeClr val="tx2"/>
                </a:solidFill>
              </a:rPr>
              <a:t>reenabled</a:t>
            </a:r>
            <a:r>
              <a:rPr lang="en-US" dirty="0">
                <a:solidFill>
                  <a:schemeClr val="tx2"/>
                </a:solidFill>
              </a:rPr>
              <a:t> or automatically recovered through </a:t>
            </a:r>
            <a:r>
              <a:rPr lang="pt-PT" dirty="0" err="1">
                <a:solidFill>
                  <a:schemeClr val="tx2"/>
                </a:solidFill>
              </a:rPr>
              <a:t>the</a:t>
            </a:r>
            <a:r>
              <a:rPr lang="pt-PT" dirty="0">
                <a:solidFill>
                  <a:schemeClr val="tx2"/>
                </a:solidFill>
              </a:rPr>
              <a:t> error-</a:t>
            </a:r>
            <a:r>
              <a:rPr lang="pt-PT" dirty="0" err="1">
                <a:solidFill>
                  <a:schemeClr val="tx2"/>
                </a:solidFill>
              </a:rPr>
              <a:t>disabled</a:t>
            </a:r>
            <a:r>
              <a:rPr lang="pt-PT" dirty="0">
                <a:solidFill>
                  <a:schemeClr val="tx2"/>
                </a:solidFill>
              </a:rPr>
              <a:t> </a:t>
            </a:r>
            <a:r>
              <a:rPr lang="pt-PT" dirty="0" err="1">
                <a:solidFill>
                  <a:schemeClr val="tx2"/>
                </a:solidFill>
              </a:rPr>
              <a:t>timeout</a:t>
            </a:r>
            <a:r>
              <a:rPr lang="pt-PT" dirty="0">
                <a:solidFill>
                  <a:schemeClr val="tx2"/>
                </a:solidFill>
              </a:rPr>
              <a:t> </a:t>
            </a:r>
            <a:r>
              <a:rPr lang="pt-PT" dirty="0" err="1">
                <a:solidFill>
                  <a:schemeClr val="tx2"/>
                </a:solidFill>
              </a:rPr>
              <a:t>function</a:t>
            </a:r>
            <a:r>
              <a:rPr lang="pt-PT" dirty="0">
                <a:solidFill>
                  <a:schemeClr val="tx2"/>
                </a:solidFill>
              </a:rPr>
              <a:t>.</a:t>
            </a:r>
          </a:p>
          <a:p>
            <a:endParaRPr lang="pt-PT" dirty="0">
              <a:solidFill>
                <a:schemeClr val="tx2"/>
              </a:solidFill>
            </a:endParaRPr>
          </a:p>
          <a:p>
            <a:endParaRPr lang="pt-PT" dirty="0">
              <a:solidFill>
                <a:schemeClr val="tx2"/>
              </a:solidFill>
            </a:endParaRPr>
          </a:p>
          <a:p>
            <a:endParaRPr lang="pt-PT" dirty="0">
              <a:solidFill>
                <a:schemeClr val="tx2"/>
              </a:solidFill>
            </a:endParaRPr>
          </a:p>
          <a:p>
            <a:r>
              <a:rPr lang="en-US" dirty="0">
                <a:solidFill>
                  <a:schemeClr val="tx2"/>
                </a:solidFill>
              </a:rPr>
              <a:t>It is highly recommended to always enable BPDU Guard on all </a:t>
            </a:r>
            <a:r>
              <a:rPr lang="en-US" dirty="0" err="1">
                <a:solidFill>
                  <a:schemeClr val="tx2"/>
                </a:solidFill>
              </a:rPr>
              <a:t>PortFast</a:t>
            </a:r>
            <a:r>
              <a:rPr lang="en-US" dirty="0">
                <a:solidFill>
                  <a:schemeClr val="tx2"/>
                </a:solidFill>
              </a:rPr>
              <a:t>-enabled ports. </a:t>
            </a:r>
          </a:p>
        </p:txBody>
      </p:sp>
      <p:pic>
        <p:nvPicPr>
          <p:cNvPr id="4" name="Picture 3"/>
          <p:cNvPicPr>
            <a:picLocks noChangeAspect="1"/>
          </p:cNvPicPr>
          <p:nvPr/>
        </p:nvPicPr>
        <p:blipFill>
          <a:blip r:embed="rId3"/>
          <a:stretch>
            <a:fillRect/>
          </a:stretch>
        </p:blipFill>
        <p:spPr>
          <a:xfrm>
            <a:off x="607604" y="4417565"/>
            <a:ext cx="8255833" cy="957500"/>
          </a:xfrm>
          <a:prstGeom prst="rect">
            <a:avLst/>
          </a:prstGeom>
          <a:ln>
            <a:solidFill>
              <a:schemeClr val="accent4">
                <a:lumMod val="50000"/>
                <a:lumOff val="50000"/>
              </a:schemeClr>
            </a:solidFill>
          </a:ln>
        </p:spPr>
      </p:pic>
    </p:spTree>
    <p:extLst>
      <p:ext uri="{BB962C8B-B14F-4D97-AF65-F5344CB8AC3E}">
        <p14:creationId xmlns:p14="http://schemas.microsoft.com/office/powerpoint/2010/main" val="241485668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4296" y="825673"/>
            <a:ext cx="8042276" cy="1336956"/>
          </a:xfrm>
        </p:spPr>
        <p:txBody>
          <a:bodyPr>
            <a:normAutofit/>
          </a:bodyPr>
          <a:lstStyle/>
          <a:p>
            <a:r>
              <a:rPr lang="en-US" sz="4000" dirty="0"/>
              <a:t>Securing </a:t>
            </a:r>
            <a:r>
              <a:rPr lang="en-US" sz="4000" dirty="0" err="1"/>
              <a:t>PortFast</a:t>
            </a:r>
            <a:r>
              <a:rPr lang="en-US" sz="4000" dirty="0"/>
              <a:t> Interface with BPDU Guard</a:t>
            </a:r>
            <a:endParaRPr lang="pt-PT" sz="4000" dirty="0"/>
          </a:p>
        </p:txBody>
      </p:sp>
      <p:sp>
        <p:nvSpPr>
          <p:cNvPr id="3" name="Content Placeholder 2"/>
          <p:cNvSpPr>
            <a:spLocks noGrp="1"/>
          </p:cNvSpPr>
          <p:nvPr>
            <p:ph idx="1"/>
          </p:nvPr>
        </p:nvSpPr>
        <p:spPr>
          <a:xfrm>
            <a:off x="549275" y="2162629"/>
            <a:ext cx="8042276" cy="4216400"/>
          </a:xfrm>
        </p:spPr>
        <p:txBody>
          <a:bodyPr>
            <a:normAutofit fontScale="92500" lnSpcReduction="20000"/>
          </a:bodyPr>
          <a:lstStyle/>
          <a:p>
            <a:r>
              <a:rPr lang="en-US" dirty="0">
                <a:solidFill>
                  <a:schemeClr val="tx2"/>
                </a:solidFill>
              </a:rPr>
              <a:t>By default, BPDU Guard is disabled on all switch ports. </a:t>
            </a:r>
          </a:p>
          <a:p>
            <a:r>
              <a:rPr lang="en-US" dirty="0">
                <a:solidFill>
                  <a:schemeClr val="tx2"/>
                </a:solidFill>
              </a:rPr>
              <a:t>BPDU Guard can be configured in two ways, globally and per port.</a:t>
            </a:r>
          </a:p>
          <a:p>
            <a:endParaRPr lang="en-US" dirty="0">
              <a:solidFill>
                <a:schemeClr val="tx2"/>
              </a:solidFill>
            </a:endParaRPr>
          </a:p>
          <a:p>
            <a:endParaRPr lang="en-US" dirty="0">
              <a:solidFill>
                <a:schemeClr val="tx2"/>
              </a:solidFill>
            </a:endParaRPr>
          </a:p>
          <a:p>
            <a:endParaRPr lang="en-US" dirty="0">
              <a:solidFill>
                <a:schemeClr val="tx2"/>
              </a:solidFill>
            </a:endParaRPr>
          </a:p>
          <a:p>
            <a:endParaRPr lang="en-US" dirty="0">
              <a:solidFill>
                <a:schemeClr val="tx2"/>
              </a:solidFill>
            </a:endParaRPr>
          </a:p>
          <a:p>
            <a:r>
              <a:rPr lang="en-US" dirty="0">
                <a:solidFill>
                  <a:schemeClr val="tx2"/>
                </a:solidFill>
              </a:rPr>
              <a:t>Global configuration is conditional: If the port is not </a:t>
            </a:r>
            <a:r>
              <a:rPr lang="en-US" dirty="0" err="1">
                <a:solidFill>
                  <a:schemeClr val="tx2"/>
                </a:solidFill>
              </a:rPr>
              <a:t>PortFast</a:t>
            </a:r>
            <a:r>
              <a:rPr lang="en-US" dirty="0">
                <a:solidFill>
                  <a:schemeClr val="tx2"/>
                </a:solidFill>
              </a:rPr>
              <a:t> enabled, BPDU Guard will not be activated.</a:t>
            </a:r>
            <a:endParaRPr lang="pt-PT" dirty="0">
              <a:solidFill>
                <a:schemeClr val="tx2"/>
              </a:solidFill>
            </a:endParaRPr>
          </a:p>
        </p:txBody>
      </p:sp>
      <p:pic>
        <p:nvPicPr>
          <p:cNvPr id="4" name="Picture 3"/>
          <p:cNvPicPr>
            <a:picLocks noChangeAspect="1"/>
          </p:cNvPicPr>
          <p:nvPr/>
        </p:nvPicPr>
        <p:blipFill>
          <a:blip r:embed="rId2"/>
          <a:stretch>
            <a:fillRect/>
          </a:stretch>
        </p:blipFill>
        <p:spPr>
          <a:xfrm>
            <a:off x="504253" y="3499585"/>
            <a:ext cx="8132319" cy="1830427"/>
          </a:xfrm>
          <a:prstGeom prst="rect">
            <a:avLst/>
          </a:prstGeom>
        </p:spPr>
      </p:pic>
    </p:spTree>
    <p:extLst>
      <p:ext uri="{BB962C8B-B14F-4D97-AF65-F5344CB8AC3E}">
        <p14:creationId xmlns:p14="http://schemas.microsoft.com/office/powerpoint/2010/main" val="339141061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78450"/>
            <a:ext cx="8042276" cy="1336956"/>
          </a:xfrm>
        </p:spPr>
        <p:txBody>
          <a:bodyPr/>
          <a:lstStyle/>
          <a:p>
            <a:r>
              <a:rPr lang="en-US" sz="4000" dirty="0"/>
              <a:t>Disabling STP with BPDU Filter</a:t>
            </a:r>
            <a:endParaRPr lang="pt-PT" sz="4000" dirty="0"/>
          </a:p>
        </p:txBody>
      </p:sp>
      <p:sp>
        <p:nvSpPr>
          <p:cNvPr id="3" name="Content Placeholder 2"/>
          <p:cNvSpPr>
            <a:spLocks noGrp="1"/>
          </p:cNvSpPr>
          <p:nvPr>
            <p:ph idx="1"/>
          </p:nvPr>
        </p:nvSpPr>
        <p:spPr>
          <a:xfrm>
            <a:off x="549275" y="1763485"/>
            <a:ext cx="8042276" cy="4180115"/>
          </a:xfrm>
        </p:spPr>
        <p:txBody>
          <a:bodyPr>
            <a:normAutofit/>
          </a:bodyPr>
          <a:lstStyle/>
          <a:p>
            <a:r>
              <a:rPr lang="en-US" sz="2000" dirty="0">
                <a:solidFill>
                  <a:schemeClr val="tx2"/>
                </a:solidFill>
              </a:rPr>
              <a:t>BPDUs are sent on all ports, even if they are </a:t>
            </a:r>
            <a:r>
              <a:rPr lang="en-US" sz="2000" dirty="0" err="1">
                <a:solidFill>
                  <a:schemeClr val="tx2"/>
                </a:solidFill>
              </a:rPr>
              <a:t>PortFast</a:t>
            </a:r>
            <a:r>
              <a:rPr lang="en-US" sz="2000" dirty="0">
                <a:solidFill>
                  <a:schemeClr val="tx2"/>
                </a:solidFill>
              </a:rPr>
              <a:t> enabled. </a:t>
            </a:r>
          </a:p>
          <a:p>
            <a:r>
              <a:rPr lang="en-US" sz="2000" dirty="0">
                <a:solidFill>
                  <a:schemeClr val="tx2"/>
                </a:solidFill>
              </a:rPr>
              <a:t>You should always run STP to prevent loops. </a:t>
            </a:r>
          </a:p>
          <a:p>
            <a:r>
              <a:rPr lang="en-US" sz="2000" dirty="0">
                <a:solidFill>
                  <a:schemeClr val="tx2"/>
                </a:solidFill>
              </a:rPr>
              <a:t>However, in special cases, you need to prevent BPDUs from being sent out. </a:t>
            </a:r>
          </a:p>
          <a:p>
            <a:r>
              <a:rPr lang="en-US" sz="2000" dirty="0">
                <a:solidFill>
                  <a:schemeClr val="tx2"/>
                </a:solidFill>
              </a:rPr>
              <a:t>You can achieve that by using BPDU Filter.</a:t>
            </a:r>
            <a:endParaRPr lang="pt-PT" sz="2000" dirty="0">
              <a:solidFill>
                <a:schemeClr val="tx2"/>
              </a:solidFill>
            </a:endParaRPr>
          </a:p>
        </p:txBody>
      </p:sp>
      <p:pic>
        <p:nvPicPr>
          <p:cNvPr id="4" name="Picture 3"/>
          <p:cNvPicPr>
            <a:picLocks noChangeAspect="1"/>
          </p:cNvPicPr>
          <p:nvPr/>
        </p:nvPicPr>
        <p:blipFill>
          <a:blip r:embed="rId3"/>
          <a:stretch>
            <a:fillRect/>
          </a:stretch>
        </p:blipFill>
        <p:spPr>
          <a:xfrm>
            <a:off x="253601" y="4194457"/>
            <a:ext cx="8633624" cy="2565700"/>
          </a:xfrm>
          <a:prstGeom prst="rect">
            <a:avLst/>
          </a:prstGeom>
        </p:spPr>
      </p:pic>
    </p:spTree>
    <p:extLst>
      <p:ext uri="{BB962C8B-B14F-4D97-AF65-F5344CB8AC3E}">
        <p14:creationId xmlns:p14="http://schemas.microsoft.com/office/powerpoint/2010/main" val="145311763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43747"/>
            <a:ext cx="8042276" cy="966482"/>
          </a:xfrm>
        </p:spPr>
        <p:txBody>
          <a:bodyPr/>
          <a:lstStyle/>
          <a:p>
            <a:r>
              <a:rPr lang="en-US" sz="4000" dirty="0"/>
              <a:t>Disabling STP with BPDU Filter</a:t>
            </a:r>
            <a:endParaRPr lang="pt-PT" sz="4000" dirty="0"/>
          </a:p>
        </p:txBody>
      </p:sp>
      <p:sp>
        <p:nvSpPr>
          <p:cNvPr id="3" name="Content Placeholder 2"/>
          <p:cNvSpPr>
            <a:spLocks noGrp="1"/>
          </p:cNvSpPr>
          <p:nvPr>
            <p:ph idx="1"/>
          </p:nvPr>
        </p:nvSpPr>
        <p:spPr>
          <a:xfrm>
            <a:off x="549275" y="2289629"/>
            <a:ext cx="8042276" cy="4343400"/>
          </a:xfrm>
        </p:spPr>
        <p:txBody>
          <a:bodyPr>
            <a:normAutofit fontScale="77500" lnSpcReduction="20000"/>
          </a:bodyPr>
          <a:lstStyle/>
          <a:p>
            <a:pPr marL="0" indent="0">
              <a:lnSpc>
                <a:spcPct val="120000"/>
              </a:lnSpc>
              <a:buNone/>
            </a:pPr>
            <a:r>
              <a:rPr lang="en-US" dirty="0">
                <a:solidFill>
                  <a:schemeClr val="tx2"/>
                </a:solidFill>
              </a:rPr>
              <a:t>BPDU Filter behaves differently if applied globally or on a per-port basis.</a:t>
            </a:r>
          </a:p>
          <a:p>
            <a:pPr>
              <a:lnSpc>
                <a:spcPct val="120000"/>
              </a:lnSpc>
            </a:pPr>
            <a:r>
              <a:rPr lang="en-US" dirty="0">
                <a:solidFill>
                  <a:schemeClr val="tx2"/>
                </a:solidFill>
              </a:rPr>
              <a:t>When enabled globally, BPDU Filter has these attributes:</a:t>
            </a:r>
          </a:p>
          <a:p>
            <a:pPr lvl="1">
              <a:lnSpc>
                <a:spcPct val="120000"/>
              </a:lnSpc>
            </a:pPr>
            <a:r>
              <a:rPr lang="en-US" dirty="0">
                <a:solidFill>
                  <a:schemeClr val="tx2"/>
                </a:solidFill>
              </a:rPr>
              <a:t>It affects all operational </a:t>
            </a:r>
            <a:r>
              <a:rPr lang="en-US" dirty="0" err="1">
                <a:solidFill>
                  <a:schemeClr val="tx2"/>
                </a:solidFill>
              </a:rPr>
              <a:t>PortFast</a:t>
            </a:r>
            <a:r>
              <a:rPr lang="en-US" dirty="0">
                <a:solidFill>
                  <a:schemeClr val="tx2"/>
                </a:solidFill>
              </a:rPr>
              <a:t> ports on switches that do not have BPDU Filter configured on the individual ports.</a:t>
            </a:r>
          </a:p>
          <a:p>
            <a:pPr lvl="1">
              <a:lnSpc>
                <a:spcPct val="120000"/>
              </a:lnSpc>
            </a:pPr>
            <a:r>
              <a:rPr lang="en-US" dirty="0">
                <a:solidFill>
                  <a:schemeClr val="tx2"/>
                </a:solidFill>
              </a:rPr>
              <a:t>If BPDUs are detected, the port loses its </a:t>
            </a:r>
            <a:r>
              <a:rPr lang="en-US" dirty="0" err="1">
                <a:solidFill>
                  <a:schemeClr val="tx2"/>
                </a:solidFill>
              </a:rPr>
              <a:t>PortFast</a:t>
            </a:r>
            <a:r>
              <a:rPr lang="en-US" dirty="0">
                <a:solidFill>
                  <a:schemeClr val="tx2"/>
                </a:solidFill>
              </a:rPr>
              <a:t> status, BPDU Filter is disabled, and the STP sends and receives BPDUs on the port as it would with any other STP </a:t>
            </a:r>
            <a:r>
              <a:rPr lang="pt-PT" dirty="0" err="1">
                <a:solidFill>
                  <a:schemeClr val="tx2"/>
                </a:solidFill>
              </a:rPr>
              <a:t>port</a:t>
            </a:r>
            <a:r>
              <a:rPr lang="pt-PT" dirty="0">
                <a:solidFill>
                  <a:schemeClr val="tx2"/>
                </a:solidFill>
              </a:rPr>
              <a:t> </a:t>
            </a:r>
            <a:r>
              <a:rPr lang="pt-PT" dirty="0" err="1">
                <a:solidFill>
                  <a:schemeClr val="tx2"/>
                </a:solidFill>
              </a:rPr>
              <a:t>on</a:t>
            </a:r>
            <a:r>
              <a:rPr lang="pt-PT" dirty="0">
                <a:solidFill>
                  <a:schemeClr val="tx2"/>
                </a:solidFill>
              </a:rPr>
              <a:t> </a:t>
            </a:r>
            <a:r>
              <a:rPr lang="pt-PT" dirty="0" err="1">
                <a:solidFill>
                  <a:schemeClr val="tx2"/>
                </a:solidFill>
              </a:rPr>
              <a:t>the</a:t>
            </a:r>
            <a:r>
              <a:rPr lang="pt-PT" dirty="0">
                <a:solidFill>
                  <a:schemeClr val="tx2"/>
                </a:solidFill>
              </a:rPr>
              <a:t> </a:t>
            </a:r>
            <a:r>
              <a:rPr lang="pt-PT" dirty="0" err="1">
                <a:solidFill>
                  <a:schemeClr val="tx2"/>
                </a:solidFill>
              </a:rPr>
              <a:t>switch</a:t>
            </a:r>
            <a:r>
              <a:rPr lang="pt-PT" dirty="0">
                <a:solidFill>
                  <a:schemeClr val="tx2"/>
                </a:solidFill>
              </a:rPr>
              <a:t>.</a:t>
            </a:r>
          </a:p>
          <a:p>
            <a:pPr lvl="1">
              <a:lnSpc>
                <a:spcPct val="120000"/>
              </a:lnSpc>
            </a:pPr>
            <a:r>
              <a:rPr lang="en-US" dirty="0">
                <a:solidFill>
                  <a:schemeClr val="tx2"/>
                </a:solidFill>
              </a:rPr>
              <a:t>Upon startup, the port transmits ten BPDUs. If this port receives any BPDUs during that time, </a:t>
            </a:r>
            <a:r>
              <a:rPr lang="en-US" dirty="0" err="1">
                <a:solidFill>
                  <a:schemeClr val="tx2"/>
                </a:solidFill>
              </a:rPr>
              <a:t>PortFast</a:t>
            </a:r>
            <a:r>
              <a:rPr lang="en-US" dirty="0">
                <a:solidFill>
                  <a:schemeClr val="tx2"/>
                </a:solidFill>
              </a:rPr>
              <a:t> and </a:t>
            </a:r>
            <a:r>
              <a:rPr lang="en-US" dirty="0" err="1">
                <a:solidFill>
                  <a:schemeClr val="tx2"/>
                </a:solidFill>
              </a:rPr>
              <a:t>PortFast</a:t>
            </a:r>
            <a:r>
              <a:rPr lang="en-US" dirty="0">
                <a:solidFill>
                  <a:schemeClr val="tx2"/>
                </a:solidFill>
              </a:rPr>
              <a:t> BPDU Filter are disabled.</a:t>
            </a:r>
          </a:p>
          <a:p>
            <a:pPr>
              <a:lnSpc>
                <a:spcPct val="120000"/>
              </a:lnSpc>
            </a:pPr>
            <a:r>
              <a:rPr lang="en-US" dirty="0">
                <a:solidFill>
                  <a:schemeClr val="tx2"/>
                </a:solidFill>
              </a:rPr>
              <a:t>When enabled on an individual port, BPDU Filter has these attributes:</a:t>
            </a:r>
          </a:p>
          <a:p>
            <a:pPr lvl="1">
              <a:lnSpc>
                <a:spcPct val="120000"/>
              </a:lnSpc>
            </a:pPr>
            <a:r>
              <a:rPr lang="en-US" dirty="0">
                <a:solidFill>
                  <a:schemeClr val="tx2"/>
                </a:solidFill>
              </a:rPr>
              <a:t>It ignores all BPDUs received.</a:t>
            </a:r>
          </a:p>
          <a:p>
            <a:pPr lvl="1">
              <a:lnSpc>
                <a:spcPct val="120000"/>
              </a:lnSpc>
            </a:pPr>
            <a:r>
              <a:rPr lang="pt-PT" dirty="0" err="1">
                <a:solidFill>
                  <a:schemeClr val="tx2"/>
                </a:solidFill>
              </a:rPr>
              <a:t>It</a:t>
            </a:r>
            <a:r>
              <a:rPr lang="pt-PT" dirty="0">
                <a:solidFill>
                  <a:schemeClr val="tx2"/>
                </a:solidFill>
              </a:rPr>
              <a:t> </a:t>
            </a:r>
            <a:r>
              <a:rPr lang="pt-PT" dirty="0" err="1">
                <a:solidFill>
                  <a:schemeClr val="tx2"/>
                </a:solidFill>
              </a:rPr>
              <a:t>sends</a:t>
            </a:r>
            <a:r>
              <a:rPr lang="pt-PT" dirty="0">
                <a:solidFill>
                  <a:schemeClr val="tx2"/>
                </a:solidFill>
              </a:rPr>
              <a:t> no </a:t>
            </a:r>
            <a:r>
              <a:rPr lang="pt-PT" dirty="0" err="1">
                <a:solidFill>
                  <a:schemeClr val="tx2"/>
                </a:solidFill>
              </a:rPr>
              <a:t>BPDUs</a:t>
            </a:r>
            <a:r>
              <a:rPr lang="pt-PT" dirty="0">
                <a:solidFill>
                  <a:schemeClr val="tx2"/>
                </a:solidFill>
              </a:rPr>
              <a:t>.</a:t>
            </a:r>
          </a:p>
        </p:txBody>
      </p:sp>
    </p:spTree>
    <p:extLst>
      <p:ext uri="{BB962C8B-B14F-4D97-AF65-F5344CB8AC3E}">
        <p14:creationId xmlns:p14="http://schemas.microsoft.com/office/powerpoint/2010/main" val="277167787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12376"/>
            <a:ext cx="8042276" cy="1336956"/>
          </a:xfrm>
        </p:spPr>
        <p:txBody>
          <a:bodyPr/>
          <a:lstStyle/>
          <a:p>
            <a:r>
              <a:rPr lang="pt-PT" sz="4000" dirty="0"/>
              <a:t>Use </a:t>
            </a:r>
            <a:r>
              <a:rPr lang="pt-PT" sz="4000" dirty="0" err="1"/>
              <a:t>Root</a:t>
            </a:r>
            <a:r>
              <a:rPr lang="pt-PT" sz="4000" dirty="0"/>
              <a:t> </a:t>
            </a:r>
            <a:r>
              <a:rPr lang="pt-PT" sz="4000" dirty="0" err="1"/>
              <a:t>Guard</a:t>
            </a:r>
            <a:endParaRPr lang="pt-PT" sz="4000" dirty="0"/>
          </a:p>
        </p:txBody>
      </p:sp>
      <p:sp>
        <p:nvSpPr>
          <p:cNvPr id="3" name="Content Placeholder 2"/>
          <p:cNvSpPr>
            <a:spLocks noGrp="1"/>
          </p:cNvSpPr>
          <p:nvPr>
            <p:ph idx="1"/>
          </p:nvPr>
        </p:nvSpPr>
        <p:spPr>
          <a:xfrm>
            <a:off x="549275" y="1963058"/>
            <a:ext cx="8042276" cy="4343400"/>
          </a:xfrm>
        </p:spPr>
        <p:txBody>
          <a:bodyPr/>
          <a:lstStyle/>
          <a:p>
            <a:r>
              <a:rPr lang="pt-PT" dirty="0" err="1">
                <a:solidFill>
                  <a:schemeClr val="tx2"/>
                </a:solidFill>
              </a:rPr>
              <a:t>The</a:t>
            </a:r>
            <a:r>
              <a:rPr lang="pt-PT" dirty="0">
                <a:solidFill>
                  <a:schemeClr val="tx2"/>
                </a:solidFill>
              </a:rPr>
              <a:t> </a:t>
            </a:r>
            <a:r>
              <a:rPr lang="pt-PT" dirty="0" err="1">
                <a:solidFill>
                  <a:schemeClr val="tx2"/>
                </a:solidFill>
              </a:rPr>
              <a:t>Root</a:t>
            </a:r>
            <a:r>
              <a:rPr lang="pt-PT" dirty="0">
                <a:solidFill>
                  <a:schemeClr val="tx2"/>
                </a:solidFill>
              </a:rPr>
              <a:t> </a:t>
            </a:r>
            <a:r>
              <a:rPr lang="en-US" dirty="0">
                <a:solidFill>
                  <a:schemeClr val="tx2"/>
                </a:solidFill>
              </a:rPr>
              <a:t>Guard feature forces an interface to become a designated port to prevent surrounding switches from becoming a root switch. </a:t>
            </a:r>
          </a:p>
          <a:p>
            <a:r>
              <a:rPr lang="en-US" dirty="0">
                <a:solidFill>
                  <a:schemeClr val="tx2"/>
                </a:solidFill>
              </a:rPr>
              <a:t>In other words, Root Guard provides a way to enforce the root bridge placement in the network. </a:t>
            </a:r>
          </a:p>
          <a:p>
            <a:r>
              <a:rPr lang="en-US" dirty="0">
                <a:solidFill>
                  <a:schemeClr val="tx2"/>
                </a:solidFill>
              </a:rPr>
              <a:t>If the bridge receives superior STP BPDUs on a Root Guard-enabled port, the port moves to a root-inconsistent STP state and the switch does not forward traffic out of that port.</a:t>
            </a:r>
            <a:endParaRPr lang="pt-PT" dirty="0">
              <a:solidFill>
                <a:schemeClr val="tx2"/>
              </a:solidFill>
            </a:endParaRPr>
          </a:p>
        </p:txBody>
      </p:sp>
    </p:spTree>
    <p:extLst>
      <p:ext uri="{BB962C8B-B14F-4D97-AF65-F5344CB8AC3E}">
        <p14:creationId xmlns:p14="http://schemas.microsoft.com/office/powerpoint/2010/main" val="197976486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89005"/>
            <a:ext cx="8042276" cy="1336956"/>
          </a:xfrm>
        </p:spPr>
        <p:txBody>
          <a:bodyPr/>
          <a:lstStyle/>
          <a:p>
            <a:r>
              <a:rPr lang="pt-PT" sz="4000" dirty="0"/>
              <a:t>Use </a:t>
            </a:r>
            <a:r>
              <a:rPr lang="pt-PT" sz="4000" dirty="0" err="1"/>
              <a:t>Root</a:t>
            </a:r>
            <a:r>
              <a:rPr lang="pt-PT" sz="4000" dirty="0"/>
              <a:t> </a:t>
            </a:r>
            <a:r>
              <a:rPr lang="pt-PT" sz="4000" dirty="0" err="1"/>
              <a:t>Guard</a:t>
            </a:r>
            <a:endParaRPr lang="pt-PT" sz="4000" dirty="0"/>
          </a:p>
        </p:txBody>
      </p:sp>
      <p:sp>
        <p:nvSpPr>
          <p:cNvPr id="3" name="Content Placeholder 2"/>
          <p:cNvSpPr>
            <a:spLocks noGrp="1"/>
          </p:cNvSpPr>
          <p:nvPr>
            <p:ph idx="1"/>
          </p:nvPr>
        </p:nvSpPr>
        <p:spPr>
          <a:xfrm>
            <a:off x="279401" y="4701905"/>
            <a:ext cx="8520354" cy="2028489"/>
          </a:xfrm>
        </p:spPr>
        <p:txBody>
          <a:bodyPr/>
          <a:lstStyle/>
          <a:p>
            <a:r>
              <a:rPr lang="en-US" dirty="0">
                <a:solidFill>
                  <a:schemeClr val="tx2"/>
                </a:solidFill>
              </a:rPr>
              <a:t>The current design recommendation is to enable Root Guard on all access ports so that  a root bridge is not established through these ports. </a:t>
            </a:r>
          </a:p>
        </p:txBody>
      </p:sp>
      <p:pic>
        <p:nvPicPr>
          <p:cNvPr id="4" name="Picture 3"/>
          <p:cNvPicPr>
            <a:picLocks noChangeAspect="1"/>
          </p:cNvPicPr>
          <p:nvPr/>
        </p:nvPicPr>
        <p:blipFill>
          <a:blip r:embed="rId2"/>
          <a:stretch>
            <a:fillRect/>
          </a:stretch>
        </p:blipFill>
        <p:spPr>
          <a:xfrm>
            <a:off x="824252" y="1693273"/>
            <a:ext cx="7492321" cy="2941320"/>
          </a:xfrm>
          <a:prstGeom prst="rect">
            <a:avLst/>
          </a:prstGeom>
        </p:spPr>
      </p:pic>
    </p:spTree>
    <p:extLst>
      <p:ext uri="{BB962C8B-B14F-4D97-AF65-F5344CB8AC3E}">
        <p14:creationId xmlns:p14="http://schemas.microsoft.com/office/powerpoint/2010/main" val="57234777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557510"/>
            <a:ext cx="8042276" cy="1075764"/>
          </a:xfrm>
        </p:spPr>
        <p:txBody>
          <a:bodyPr/>
          <a:lstStyle/>
          <a:p>
            <a:r>
              <a:rPr lang="en-US" sz="3600" dirty="0"/>
              <a:t>Configuring and Verifying Root Guard</a:t>
            </a:r>
            <a:endParaRPr lang="pt-PT" sz="3600" dirty="0"/>
          </a:p>
        </p:txBody>
      </p:sp>
      <p:sp>
        <p:nvSpPr>
          <p:cNvPr id="3" name="Content Placeholder 2"/>
          <p:cNvSpPr>
            <a:spLocks noGrp="1"/>
          </p:cNvSpPr>
          <p:nvPr>
            <p:ph idx="1"/>
          </p:nvPr>
        </p:nvSpPr>
        <p:spPr>
          <a:xfrm>
            <a:off x="549275" y="2050135"/>
            <a:ext cx="8042276" cy="4343400"/>
          </a:xfrm>
        </p:spPr>
        <p:txBody>
          <a:bodyPr/>
          <a:lstStyle/>
          <a:p>
            <a:endParaRPr lang="pt-PT" dirty="0"/>
          </a:p>
        </p:txBody>
      </p:sp>
      <p:pic>
        <p:nvPicPr>
          <p:cNvPr id="4" name="Picture 3"/>
          <p:cNvPicPr>
            <a:picLocks noChangeAspect="1"/>
          </p:cNvPicPr>
          <p:nvPr/>
        </p:nvPicPr>
        <p:blipFill>
          <a:blip r:embed="rId2"/>
          <a:stretch>
            <a:fillRect/>
          </a:stretch>
        </p:blipFill>
        <p:spPr>
          <a:xfrm>
            <a:off x="279400" y="1633274"/>
            <a:ext cx="8605714" cy="2438917"/>
          </a:xfrm>
          <a:prstGeom prst="rect">
            <a:avLst/>
          </a:prstGeom>
        </p:spPr>
      </p:pic>
      <p:pic>
        <p:nvPicPr>
          <p:cNvPr id="5" name="Picture 4"/>
          <p:cNvPicPr>
            <a:picLocks noChangeAspect="1"/>
          </p:cNvPicPr>
          <p:nvPr/>
        </p:nvPicPr>
        <p:blipFill>
          <a:blip r:embed="rId3"/>
          <a:stretch>
            <a:fillRect/>
          </a:stretch>
        </p:blipFill>
        <p:spPr>
          <a:xfrm>
            <a:off x="549028" y="4198973"/>
            <a:ext cx="8066455" cy="541532"/>
          </a:xfrm>
          <a:prstGeom prst="rect">
            <a:avLst/>
          </a:prstGeom>
          <a:ln w="25400">
            <a:solidFill>
              <a:schemeClr val="accent4">
                <a:lumMod val="65000"/>
                <a:lumOff val="35000"/>
              </a:schemeClr>
            </a:solidFill>
          </a:ln>
        </p:spPr>
      </p:pic>
      <p:pic>
        <p:nvPicPr>
          <p:cNvPr id="6" name="Picture 5"/>
          <p:cNvPicPr>
            <a:picLocks noChangeAspect="1"/>
          </p:cNvPicPr>
          <p:nvPr/>
        </p:nvPicPr>
        <p:blipFill>
          <a:blip r:embed="rId4"/>
          <a:stretch>
            <a:fillRect/>
          </a:stretch>
        </p:blipFill>
        <p:spPr>
          <a:xfrm>
            <a:off x="538950" y="4873670"/>
            <a:ext cx="8001256" cy="1757837"/>
          </a:xfrm>
          <a:prstGeom prst="rect">
            <a:avLst/>
          </a:prstGeom>
        </p:spPr>
      </p:pic>
    </p:spTree>
    <p:extLst>
      <p:ext uri="{BB962C8B-B14F-4D97-AF65-F5344CB8AC3E}">
        <p14:creationId xmlns:p14="http://schemas.microsoft.com/office/powerpoint/2010/main" val="328393913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19633"/>
            <a:ext cx="8042276" cy="1336956"/>
          </a:xfrm>
        </p:spPr>
        <p:txBody>
          <a:bodyPr/>
          <a:lstStyle/>
          <a:p>
            <a:r>
              <a:rPr lang="pt-PT" sz="4000" dirty="0" err="1"/>
              <a:t>Loop</a:t>
            </a:r>
            <a:r>
              <a:rPr lang="pt-PT" sz="4000" dirty="0"/>
              <a:t> </a:t>
            </a:r>
            <a:r>
              <a:rPr lang="pt-PT" sz="4000" dirty="0" err="1"/>
              <a:t>Guard</a:t>
            </a:r>
            <a:r>
              <a:rPr lang="pt-PT" sz="4000" dirty="0"/>
              <a:t> </a:t>
            </a:r>
            <a:r>
              <a:rPr lang="pt-PT" sz="4000" dirty="0" err="1"/>
              <a:t>Overview</a:t>
            </a:r>
            <a:endParaRPr lang="pt-PT" sz="4000" dirty="0"/>
          </a:p>
        </p:txBody>
      </p:sp>
      <p:sp>
        <p:nvSpPr>
          <p:cNvPr id="3" name="Content Placeholder 2"/>
          <p:cNvSpPr>
            <a:spLocks noGrp="1"/>
          </p:cNvSpPr>
          <p:nvPr>
            <p:ph idx="1"/>
          </p:nvPr>
        </p:nvSpPr>
        <p:spPr>
          <a:xfrm>
            <a:off x="449943" y="1814286"/>
            <a:ext cx="8141608" cy="4608287"/>
          </a:xfrm>
        </p:spPr>
        <p:txBody>
          <a:bodyPr>
            <a:normAutofit fontScale="85000" lnSpcReduction="20000"/>
          </a:bodyPr>
          <a:lstStyle/>
          <a:p>
            <a:r>
              <a:rPr lang="en-US" dirty="0">
                <a:solidFill>
                  <a:schemeClr val="tx2"/>
                </a:solidFill>
              </a:rPr>
              <a:t>STP relies on continuous reception or transmission of BPDUs based on the port role. </a:t>
            </a:r>
          </a:p>
          <a:p>
            <a:r>
              <a:rPr lang="en-US" dirty="0">
                <a:solidFill>
                  <a:schemeClr val="tx2"/>
                </a:solidFill>
              </a:rPr>
              <a:t>The designated port transmits BPDUs, and the </a:t>
            </a:r>
            <a:r>
              <a:rPr lang="en-US" dirty="0" err="1">
                <a:solidFill>
                  <a:schemeClr val="tx2"/>
                </a:solidFill>
              </a:rPr>
              <a:t>nondesignated</a:t>
            </a:r>
            <a:r>
              <a:rPr lang="en-US" dirty="0">
                <a:solidFill>
                  <a:schemeClr val="tx2"/>
                </a:solidFill>
              </a:rPr>
              <a:t> </a:t>
            </a:r>
            <a:r>
              <a:rPr lang="pt-PT" dirty="0" err="1">
                <a:solidFill>
                  <a:schemeClr val="tx2"/>
                </a:solidFill>
              </a:rPr>
              <a:t>port</a:t>
            </a:r>
            <a:r>
              <a:rPr lang="pt-PT" dirty="0">
                <a:solidFill>
                  <a:schemeClr val="tx2"/>
                </a:solidFill>
              </a:rPr>
              <a:t> </a:t>
            </a:r>
            <a:r>
              <a:rPr lang="pt-PT" dirty="0" err="1">
                <a:solidFill>
                  <a:schemeClr val="tx2"/>
                </a:solidFill>
              </a:rPr>
              <a:t>receives</a:t>
            </a:r>
            <a:r>
              <a:rPr lang="pt-PT" dirty="0">
                <a:solidFill>
                  <a:schemeClr val="tx2"/>
                </a:solidFill>
              </a:rPr>
              <a:t> </a:t>
            </a:r>
            <a:r>
              <a:rPr lang="pt-PT" dirty="0" err="1">
                <a:solidFill>
                  <a:schemeClr val="tx2"/>
                </a:solidFill>
              </a:rPr>
              <a:t>BPDUs</a:t>
            </a:r>
            <a:r>
              <a:rPr lang="pt-PT" dirty="0">
                <a:solidFill>
                  <a:schemeClr val="tx2"/>
                </a:solidFill>
              </a:rPr>
              <a:t>.</a:t>
            </a:r>
          </a:p>
          <a:p>
            <a:r>
              <a:rPr lang="en-US" dirty="0">
                <a:solidFill>
                  <a:schemeClr val="tx2"/>
                </a:solidFill>
              </a:rPr>
              <a:t>When one of the ports in a physically redundant topology no longer receives BPDUs, the STP conceives that the topology is loop free. </a:t>
            </a:r>
          </a:p>
          <a:p>
            <a:r>
              <a:rPr lang="en-US" dirty="0">
                <a:solidFill>
                  <a:schemeClr val="tx2"/>
                </a:solidFill>
              </a:rPr>
              <a:t>Eventually, the blocking port from the alternate or backup port becomes designated and moves to a forwarding state. </a:t>
            </a:r>
          </a:p>
          <a:p>
            <a:r>
              <a:rPr lang="en-US" dirty="0">
                <a:solidFill>
                  <a:schemeClr val="tx2"/>
                </a:solidFill>
              </a:rPr>
              <a:t>This situation </a:t>
            </a:r>
            <a:r>
              <a:rPr lang="pt-PT" dirty="0" err="1">
                <a:solidFill>
                  <a:schemeClr val="tx2"/>
                </a:solidFill>
              </a:rPr>
              <a:t>creates</a:t>
            </a:r>
            <a:r>
              <a:rPr lang="pt-PT" dirty="0">
                <a:solidFill>
                  <a:schemeClr val="tx2"/>
                </a:solidFill>
              </a:rPr>
              <a:t> a </a:t>
            </a:r>
            <a:r>
              <a:rPr lang="pt-PT" dirty="0" err="1">
                <a:solidFill>
                  <a:schemeClr val="tx2"/>
                </a:solidFill>
              </a:rPr>
              <a:t>loop</a:t>
            </a:r>
            <a:r>
              <a:rPr lang="pt-PT" dirty="0">
                <a:solidFill>
                  <a:schemeClr val="tx2"/>
                </a:solidFill>
              </a:rPr>
              <a:t>.</a:t>
            </a:r>
          </a:p>
          <a:p>
            <a:r>
              <a:rPr lang="en-US" dirty="0">
                <a:solidFill>
                  <a:schemeClr val="tx2"/>
                </a:solidFill>
              </a:rPr>
              <a:t>The Loop Guard feature makes additional checks. If BPDUs are not received on a </a:t>
            </a:r>
            <a:r>
              <a:rPr lang="en-US" dirty="0" err="1">
                <a:solidFill>
                  <a:schemeClr val="tx2"/>
                </a:solidFill>
              </a:rPr>
              <a:t>nondesignated</a:t>
            </a:r>
            <a:r>
              <a:rPr lang="en-US" dirty="0">
                <a:solidFill>
                  <a:schemeClr val="tx2"/>
                </a:solidFill>
              </a:rPr>
              <a:t> port, and Loop Guard is enabled, that port is moved into the STP </a:t>
            </a:r>
            <a:r>
              <a:rPr lang="en-US" dirty="0" err="1">
                <a:solidFill>
                  <a:schemeClr val="tx2"/>
                </a:solidFill>
              </a:rPr>
              <a:t>loopinconsistent</a:t>
            </a:r>
            <a:r>
              <a:rPr lang="en-US" dirty="0">
                <a:solidFill>
                  <a:schemeClr val="tx2"/>
                </a:solidFill>
              </a:rPr>
              <a:t> blocking state, instead of the listening/learning/forwarding state. </a:t>
            </a:r>
          </a:p>
          <a:p>
            <a:pPr marL="0" indent="0">
              <a:buNone/>
            </a:pPr>
            <a:endParaRPr lang="pt-PT" dirty="0">
              <a:solidFill>
                <a:schemeClr val="tx2"/>
              </a:solidFill>
            </a:endParaRPr>
          </a:p>
        </p:txBody>
      </p:sp>
    </p:spTree>
    <p:extLst>
      <p:ext uri="{BB962C8B-B14F-4D97-AF65-F5344CB8AC3E}">
        <p14:creationId xmlns:p14="http://schemas.microsoft.com/office/powerpoint/2010/main" val="268537522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2287" y="477690"/>
            <a:ext cx="8042276" cy="1336956"/>
          </a:xfrm>
        </p:spPr>
        <p:txBody>
          <a:bodyPr/>
          <a:lstStyle/>
          <a:p>
            <a:r>
              <a:rPr lang="pt-PT" sz="4000" dirty="0" err="1"/>
              <a:t>Loop</a:t>
            </a:r>
            <a:r>
              <a:rPr lang="pt-PT" sz="4000" dirty="0"/>
              <a:t> </a:t>
            </a:r>
            <a:r>
              <a:rPr lang="pt-PT" sz="4000" dirty="0" err="1"/>
              <a:t>Guard</a:t>
            </a:r>
            <a:r>
              <a:rPr lang="pt-PT" sz="4000" dirty="0"/>
              <a:t> </a:t>
            </a:r>
            <a:r>
              <a:rPr lang="pt-PT" sz="4000" dirty="0" err="1"/>
              <a:t>Overview</a:t>
            </a:r>
            <a:endParaRPr lang="pt-PT" sz="4000" dirty="0"/>
          </a:p>
        </p:txBody>
      </p:sp>
      <p:pic>
        <p:nvPicPr>
          <p:cNvPr id="4" name="Picture 3"/>
          <p:cNvPicPr>
            <a:picLocks noChangeAspect="1"/>
          </p:cNvPicPr>
          <p:nvPr/>
        </p:nvPicPr>
        <p:blipFill>
          <a:blip r:embed="rId2"/>
          <a:stretch>
            <a:fillRect/>
          </a:stretch>
        </p:blipFill>
        <p:spPr>
          <a:xfrm>
            <a:off x="552287" y="2212231"/>
            <a:ext cx="7974581" cy="4147673"/>
          </a:xfrm>
          <a:prstGeom prst="rect">
            <a:avLst/>
          </a:prstGeom>
        </p:spPr>
      </p:pic>
    </p:spTree>
    <p:extLst>
      <p:ext uri="{BB962C8B-B14F-4D97-AF65-F5344CB8AC3E}">
        <p14:creationId xmlns:p14="http://schemas.microsoft.com/office/powerpoint/2010/main" val="142001230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19633"/>
            <a:ext cx="8042276" cy="1336956"/>
          </a:xfrm>
        </p:spPr>
        <p:txBody>
          <a:bodyPr/>
          <a:lstStyle/>
          <a:p>
            <a:r>
              <a:rPr lang="pt-PT" sz="4000" dirty="0" err="1"/>
              <a:t>Loop</a:t>
            </a:r>
            <a:r>
              <a:rPr lang="pt-PT" sz="4000" dirty="0"/>
              <a:t> </a:t>
            </a:r>
            <a:r>
              <a:rPr lang="pt-PT" sz="4000" dirty="0" err="1"/>
              <a:t>Guard</a:t>
            </a:r>
            <a:r>
              <a:rPr lang="pt-PT" sz="4000" dirty="0"/>
              <a:t> </a:t>
            </a:r>
            <a:r>
              <a:rPr lang="pt-PT" sz="4000" dirty="0" err="1"/>
              <a:t>Overview</a:t>
            </a:r>
            <a:endParaRPr lang="pt-PT" sz="4000" dirty="0"/>
          </a:p>
        </p:txBody>
      </p:sp>
      <p:sp>
        <p:nvSpPr>
          <p:cNvPr id="3" name="Content Placeholder 2"/>
          <p:cNvSpPr>
            <a:spLocks noGrp="1"/>
          </p:cNvSpPr>
          <p:nvPr>
            <p:ph idx="1"/>
          </p:nvPr>
        </p:nvSpPr>
        <p:spPr>
          <a:xfrm>
            <a:off x="549275" y="2021115"/>
            <a:ext cx="8042276" cy="4343400"/>
          </a:xfrm>
        </p:spPr>
        <p:txBody>
          <a:bodyPr/>
          <a:lstStyle/>
          <a:p>
            <a:r>
              <a:rPr lang="en-US" dirty="0">
                <a:solidFill>
                  <a:schemeClr val="tx2"/>
                </a:solidFill>
              </a:rPr>
              <a:t>When the Loop Guard blocks an inconsistent port, this message is logged:</a:t>
            </a:r>
          </a:p>
          <a:p>
            <a:pPr marL="0" indent="0">
              <a:buNone/>
            </a:pPr>
            <a:endParaRPr lang="en-US" dirty="0">
              <a:solidFill>
                <a:schemeClr val="tx2"/>
              </a:solidFill>
            </a:endParaRPr>
          </a:p>
          <a:p>
            <a:r>
              <a:rPr lang="en-US" dirty="0">
                <a:solidFill>
                  <a:schemeClr val="tx2"/>
                </a:solidFill>
              </a:rPr>
              <a:t>Once the BPDU is received on a port in a loop-inconsistent STP state, the port transitions into another STP state. After recovery, this message is logged:</a:t>
            </a:r>
            <a:endParaRPr lang="pt-PT" dirty="0">
              <a:solidFill>
                <a:schemeClr val="tx2"/>
              </a:solidFill>
            </a:endParaRPr>
          </a:p>
        </p:txBody>
      </p:sp>
      <p:pic>
        <p:nvPicPr>
          <p:cNvPr id="4" name="Picture 3"/>
          <p:cNvPicPr>
            <a:picLocks noChangeAspect="1"/>
          </p:cNvPicPr>
          <p:nvPr/>
        </p:nvPicPr>
        <p:blipFill>
          <a:blip r:embed="rId2"/>
          <a:stretch>
            <a:fillRect/>
          </a:stretch>
        </p:blipFill>
        <p:spPr>
          <a:xfrm>
            <a:off x="549275" y="3113018"/>
            <a:ext cx="8246263" cy="357187"/>
          </a:xfrm>
          <a:prstGeom prst="rect">
            <a:avLst/>
          </a:prstGeom>
          <a:ln w="25400">
            <a:solidFill>
              <a:schemeClr val="accent4">
                <a:lumMod val="65000"/>
                <a:lumOff val="35000"/>
              </a:schemeClr>
            </a:solidFill>
          </a:ln>
        </p:spPr>
      </p:pic>
      <p:pic>
        <p:nvPicPr>
          <p:cNvPr id="5" name="Content Placeholder 4"/>
          <p:cNvPicPr>
            <a:picLocks noChangeAspect="1"/>
          </p:cNvPicPr>
          <p:nvPr/>
        </p:nvPicPr>
        <p:blipFill>
          <a:blip r:embed="rId3"/>
          <a:stretch>
            <a:fillRect/>
          </a:stretch>
        </p:blipFill>
        <p:spPr bwMode="auto">
          <a:xfrm>
            <a:off x="677496" y="5138691"/>
            <a:ext cx="7655992" cy="698674"/>
          </a:xfrm>
          <a:prstGeom prst="rect">
            <a:avLst/>
          </a:prstGeom>
          <a:noFill/>
          <a:ln w="25400" algn="ctr">
            <a:solidFill>
              <a:schemeClr val="accent4">
                <a:lumMod val="65000"/>
                <a:lumOff val="35000"/>
              </a:schemeClr>
            </a:solidFill>
            <a:miter lim="800000"/>
            <a:headEnd/>
            <a:tailEnd/>
          </a:ln>
        </p:spPr>
      </p:pic>
    </p:spTree>
    <p:extLst>
      <p:ext uri="{BB962C8B-B14F-4D97-AF65-F5344CB8AC3E}">
        <p14:creationId xmlns:p14="http://schemas.microsoft.com/office/powerpoint/2010/main" val="67615806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68833"/>
            <a:ext cx="8042276" cy="1336956"/>
          </a:xfrm>
        </p:spPr>
        <p:txBody>
          <a:bodyPr/>
          <a:lstStyle/>
          <a:p>
            <a:r>
              <a:rPr lang="pt-PT" sz="4000" dirty="0" err="1"/>
              <a:t>Loop</a:t>
            </a:r>
            <a:r>
              <a:rPr lang="pt-PT" sz="4000" dirty="0"/>
              <a:t> </a:t>
            </a:r>
            <a:r>
              <a:rPr lang="pt-PT" sz="4000" dirty="0" err="1"/>
              <a:t>Guard</a:t>
            </a:r>
            <a:r>
              <a:rPr lang="pt-PT" sz="4000" dirty="0"/>
              <a:t> </a:t>
            </a:r>
            <a:r>
              <a:rPr lang="pt-PT" sz="4000" dirty="0" err="1"/>
              <a:t>Placement</a:t>
            </a:r>
            <a:endParaRPr lang="pt-PT" sz="4000" dirty="0"/>
          </a:p>
        </p:txBody>
      </p:sp>
      <p:sp>
        <p:nvSpPr>
          <p:cNvPr id="3" name="Content Placeholder 2"/>
          <p:cNvSpPr>
            <a:spLocks noGrp="1"/>
          </p:cNvSpPr>
          <p:nvPr>
            <p:ph idx="1"/>
          </p:nvPr>
        </p:nvSpPr>
        <p:spPr>
          <a:xfrm>
            <a:off x="549275" y="2002971"/>
            <a:ext cx="8042276" cy="3940630"/>
          </a:xfrm>
        </p:spPr>
        <p:txBody>
          <a:bodyPr>
            <a:normAutofit/>
          </a:bodyPr>
          <a:lstStyle/>
          <a:p>
            <a:r>
              <a:rPr lang="en-US" sz="2000" dirty="0">
                <a:solidFill>
                  <a:schemeClr val="tx1"/>
                </a:solidFill>
              </a:rPr>
              <a:t>The Loop Guard feature is enabled on a per-port basis. </a:t>
            </a:r>
          </a:p>
          <a:p>
            <a:r>
              <a:rPr lang="en-US" sz="2000" dirty="0">
                <a:solidFill>
                  <a:schemeClr val="tx1"/>
                </a:solidFill>
              </a:rPr>
              <a:t>However, as long as it blocks the port on the STP level, Loop Guard blocks inconsistent ports on a per-VLAN basis</a:t>
            </a:r>
          </a:p>
          <a:p>
            <a:r>
              <a:rPr lang="en-US" sz="2000" dirty="0">
                <a:solidFill>
                  <a:schemeClr val="tx1"/>
                </a:solidFill>
              </a:rPr>
              <a:t>By default, Loop Guard is disabled. You can configure Loop Guard globally or on a </a:t>
            </a:r>
            <a:r>
              <a:rPr lang="pt-PT" sz="2000" dirty="0" err="1">
                <a:solidFill>
                  <a:schemeClr val="tx1"/>
                </a:solidFill>
              </a:rPr>
              <a:t>port</a:t>
            </a:r>
            <a:r>
              <a:rPr lang="pt-PT" sz="2000" dirty="0">
                <a:solidFill>
                  <a:schemeClr val="tx1"/>
                </a:solidFill>
              </a:rPr>
              <a:t>-per-</a:t>
            </a:r>
            <a:r>
              <a:rPr lang="pt-PT" sz="2000" dirty="0" err="1">
                <a:solidFill>
                  <a:schemeClr val="tx1"/>
                </a:solidFill>
              </a:rPr>
              <a:t>port</a:t>
            </a:r>
            <a:r>
              <a:rPr lang="pt-PT" sz="2000" dirty="0">
                <a:solidFill>
                  <a:schemeClr val="tx1"/>
                </a:solidFill>
              </a:rPr>
              <a:t> </a:t>
            </a:r>
            <a:r>
              <a:rPr lang="pt-PT" sz="2000" dirty="0" err="1">
                <a:solidFill>
                  <a:schemeClr val="tx1"/>
                </a:solidFill>
              </a:rPr>
              <a:t>basis</a:t>
            </a:r>
            <a:r>
              <a:rPr lang="pt-PT" sz="2000" dirty="0">
                <a:solidFill>
                  <a:schemeClr val="tx1"/>
                </a:solidFill>
              </a:rPr>
              <a:t>.</a:t>
            </a:r>
          </a:p>
          <a:p>
            <a:r>
              <a:rPr lang="en-US" sz="2000" dirty="0">
                <a:solidFill>
                  <a:schemeClr val="tx1"/>
                </a:solidFill>
              </a:rPr>
              <a:t>If you enable Loop Guard globally, then effectively, it is enabled on all point-to-point </a:t>
            </a:r>
            <a:r>
              <a:rPr lang="pt-PT" sz="2000" dirty="0">
                <a:solidFill>
                  <a:schemeClr val="tx1"/>
                </a:solidFill>
              </a:rPr>
              <a:t>links.</a:t>
            </a:r>
          </a:p>
        </p:txBody>
      </p:sp>
      <p:pic>
        <p:nvPicPr>
          <p:cNvPr id="4" name="Picture 3"/>
          <p:cNvPicPr>
            <a:picLocks noChangeAspect="1"/>
          </p:cNvPicPr>
          <p:nvPr/>
        </p:nvPicPr>
        <p:blipFill>
          <a:blip r:embed="rId2"/>
          <a:stretch>
            <a:fillRect/>
          </a:stretch>
        </p:blipFill>
        <p:spPr>
          <a:xfrm>
            <a:off x="327029" y="5126442"/>
            <a:ext cx="8816971" cy="1634318"/>
          </a:xfrm>
          <a:prstGeom prst="rect">
            <a:avLst/>
          </a:prstGeom>
        </p:spPr>
      </p:pic>
    </p:spTree>
    <p:extLst>
      <p:ext uri="{BB962C8B-B14F-4D97-AF65-F5344CB8AC3E}">
        <p14:creationId xmlns:p14="http://schemas.microsoft.com/office/powerpoint/2010/main" val="156911128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68833"/>
            <a:ext cx="8042276" cy="1336956"/>
          </a:xfrm>
        </p:spPr>
        <p:txBody>
          <a:bodyPr/>
          <a:lstStyle/>
          <a:p>
            <a:r>
              <a:rPr lang="pt-PT" sz="4000" dirty="0" err="1"/>
              <a:t>Loop</a:t>
            </a:r>
            <a:r>
              <a:rPr lang="pt-PT" sz="4000" dirty="0"/>
              <a:t> </a:t>
            </a:r>
            <a:r>
              <a:rPr lang="pt-PT" sz="4000" dirty="0" err="1"/>
              <a:t>Guard</a:t>
            </a:r>
            <a:r>
              <a:rPr lang="pt-PT" sz="4000" dirty="0"/>
              <a:t> </a:t>
            </a:r>
            <a:r>
              <a:rPr lang="pt-PT" sz="4000" dirty="0" err="1"/>
              <a:t>vs</a:t>
            </a:r>
            <a:r>
              <a:rPr lang="pt-PT" sz="4000" dirty="0"/>
              <a:t> </a:t>
            </a:r>
            <a:r>
              <a:rPr lang="pt-PT" sz="4000" dirty="0" err="1"/>
              <a:t>Root</a:t>
            </a:r>
            <a:r>
              <a:rPr lang="pt-PT" sz="4000" dirty="0"/>
              <a:t> </a:t>
            </a:r>
            <a:r>
              <a:rPr lang="pt-PT" sz="4000" dirty="0" err="1"/>
              <a:t>Guard</a:t>
            </a:r>
            <a:endParaRPr lang="pt-PT" sz="4000" dirty="0"/>
          </a:p>
        </p:txBody>
      </p:sp>
      <p:sp>
        <p:nvSpPr>
          <p:cNvPr id="3" name="Content Placeholder 2"/>
          <p:cNvSpPr>
            <a:spLocks noGrp="1"/>
          </p:cNvSpPr>
          <p:nvPr>
            <p:ph idx="1"/>
          </p:nvPr>
        </p:nvSpPr>
        <p:spPr>
          <a:xfrm>
            <a:off x="549275" y="1854201"/>
            <a:ext cx="8042276" cy="4343400"/>
          </a:xfrm>
        </p:spPr>
        <p:txBody>
          <a:bodyPr>
            <a:normAutofit fontScale="92500" lnSpcReduction="10000"/>
          </a:bodyPr>
          <a:lstStyle/>
          <a:p>
            <a:r>
              <a:rPr lang="en-US" dirty="0">
                <a:solidFill>
                  <a:schemeClr val="tx2"/>
                </a:solidFill>
              </a:rPr>
              <a:t>The Root Guard is mutually exclusive with the Loop Guard. </a:t>
            </a:r>
          </a:p>
          <a:p>
            <a:r>
              <a:rPr lang="en-US" dirty="0">
                <a:solidFill>
                  <a:schemeClr val="tx2"/>
                </a:solidFill>
              </a:rPr>
              <a:t>The Root Guard is used on designated ports, and it does not allow the port to become </a:t>
            </a:r>
            <a:r>
              <a:rPr lang="en-US" dirty="0" err="1">
                <a:solidFill>
                  <a:schemeClr val="tx2"/>
                </a:solidFill>
              </a:rPr>
              <a:t>nondesignated</a:t>
            </a:r>
            <a:r>
              <a:rPr lang="en-US" dirty="0">
                <a:solidFill>
                  <a:schemeClr val="tx2"/>
                </a:solidFill>
              </a:rPr>
              <a:t>. </a:t>
            </a:r>
          </a:p>
          <a:p>
            <a:r>
              <a:rPr lang="en-US" dirty="0">
                <a:solidFill>
                  <a:schemeClr val="tx2"/>
                </a:solidFill>
              </a:rPr>
              <a:t>The Loop Guard works on </a:t>
            </a:r>
            <a:r>
              <a:rPr lang="en-US" dirty="0" err="1">
                <a:solidFill>
                  <a:schemeClr val="tx2"/>
                </a:solidFill>
              </a:rPr>
              <a:t>nondesignated</a:t>
            </a:r>
            <a:r>
              <a:rPr lang="en-US" dirty="0">
                <a:solidFill>
                  <a:schemeClr val="tx2"/>
                </a:solidFill>
              </a:rPr>
              <a:t> ports and does not allow the port to become designated through the expiration of maximum age. </a:t>
            </a:r>
          </a:p>
          <a:p>
            <a:r>
              <a:rPr lang="en-US" dirty="0">
                <a:solidFill>
                  <a:schemeClr val="tx2"/>
                </a:solidFill>
              </a:rPr>
              <a:t>The Root Guard cannot be enabled on the same port as the Loop Guard.</a:t>
            </a:r>
          </a:p>
          <a:p>
            <a:r>
              <a:rPr lang="en-US" dirty="0">
                <a:solidFill>
                  <a:schemeClr val="tx2"/>
                </a:solidFill>
              </a:rPr>
              <a:t>When the Loop Guard is configured on the port, it disables the Root Guard configured on the same port.</a:t>
            </a:r>
            <a:endParaRPr lang="pt-PT" dirty="0">
              <a:solidFill>
                <a:schemeClr val="tx2"/>
              </a:solidFill>
            </a:endParaRPr>
          </a:p>
        </p:txBody>
      </p:sp>
    </p:spTree>
    <p:extLst>
      <p:ext uri="{BB962C8B-B14F-4D97-AF65-F5344CB8AC3E}">
        <p14:creationId xmlns:p14="http://schemas.microsoft.com/office/powerpoint/2010/main" val="819338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2532" y="535747"/>
            <a:ext cx="8042276" cy="1336956"/>
          </a:xfrm>
        </p:spPr>
        <p:txBody>
          <a:bodyPr/>
          <a:lstStyle/>
          <a:p>
            <a:r>
              <a:rPr lang="pt-PT" sz="4000" dirty="0"/>
              <a:t>Use UDLD</a:t>
            </a:r>
          </a:p>
        </p:txBody>
      </p:sp>
      <p:sp>
        <p:nvSpPr>
          <p:cNvPr id="3" name="Content Placeholder 2"/>
          <p:cNvSpPr>
            <a:spLocks noGrp="1"/>
          </p:cNvSpPr>
          <p:nvPr>
            <p:ph idx="1"/>
          </p:nvPr>
        </p:nvSpPr>
        <p:spPr>
          <a:xfrm>
            <a:off x="600075" y="1970316"/>
            <a:ext cx="8042276" cy="4343400"/>
          </a:xfrm>
        </p:spPr>
        <p:txBody>
          <a:bodyPr>
            <a:normAutofit/>
          </a:bodyPr>
          <a:lstStyle/>
          <a:p>
            <a:r>
              <a:rPr lang="pt-PT" dirty="0" err="1">
                <a:solidFill>
                  <a:schemeClr val="tx2"/>
                </a:solidFill>
              </a:rPr>
              <a:t>Unidirectional</a:t>
            </a:r>
            <a:r>
              <a:rPr lang="pt-PT" dirty="0">
                <a:solidFill>
                  <a:schemeClr val="tx2"/>
                </a:solidFill>
              </a:rPr>
              <a:t> links </a:t>
            </a:r>
            <a:r>
              <a:rPr lang="en-US" dirty="0">
                <a:solidFill>
                  <a:schemeClr val="tx2"/>
                </a:solidFill>
              </a:rPr>
              <a:t>can cause spanning-tree topology loops. </a:t>
            </a:r>
          </a:p>
          <a:p>
            <a:r>
              <a:rPr lang="en-US" dirty="0">
                <a:solidFill>
                  <a:schemeClr val="tx2"/>
                </a:solidFill>
              </a:rPr>
              <a:t>Unidirectional Link Detection (UDLD) enables devices to detect when a unidirectional link exists and also to shut down the affected </a:t>
            </a:r>
            <a:r>
              <a:rPr lang="pt-PT" dirty="0">
                <a:solidFill>
                  <a:schemeClr val="tx2"/>
                </a:solidFill>
              </a:rPr>
              <a:t>interface.</a:t>
            </a:r>
          </a:p>
          <a:p>
            <a:r>
              <a:rPr lang="en-US" dirty="0">
                <a:solidFill>
                  <a:schemeClr val="tx2"/>
                </a:solidFill>
              </a:rPr>
              <a:t>UDLD is useful on a fiber port to prevent network issues resulting in </a:t>
            </a:r>
            <a:r>
              <a:rPr lang="en-US" dirty="0" err="1">
                <a:solidFill>
                  <a:schemeClr val="tx2"/>
                </a:solidFill>
              </a:rPr>
              <a:t>miswiring</a:t>
            </a:r>
            <a:r>
              <a:rPr lang="en-US" dirty="0">
                <a:solidFill>
                  <a:schemeClr val="tx2"/>
                </a:solidFill>
              </a:rPr>
              <a:t> at the patch panel causing the link to be in up/up status but the BPDUs are lost.</a:t>
            </a:r>
            <a:endParaRPr lang="pt-PT" dirty="0">
              <a:solidFill>
                <a:schemeClr val="tx2"/>
              </a:solidFill>
            </a:endParaRPr>
          </a:p>
        </p:txBody>
      </p:sp>
    </p:spTree>
    <p:extLst>
      <p:ext uri="{BB962C8B-B14F-4D97-AF65-F5344CB8AC3E}">
        <p14:creationId xmlns:p14="http://schemas.microsoft.com/office/powerpoint/2010/main" val="94043754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7332" y="332547"/>
            <a:ext cx="8042276" cy="1336956"/>
          </a:xfrm>
        </p:spPr>
        <p:txBody>
          <a:bodyPr/>
          <a:lstStyle/>
          <a:p>
            <a:r>
              <a:rPr lang="pt-PT" sz="4000" dirty="0"/>
              <a:t>UDLD </a:t>
            </a:r>
            <a:r>
              <a:rPr lang="pt-PT" sz="4000" dirty="0" err="1"/>
              <a:t>Overview</a:t>
            </a:r>
            <a:endParaRPr lang="pt-PT" sz="4000" dirty="0"/>
          </a:p>
        </p:txBody>
      </p:sp>
      <p:pic>
        <p:nvPicPr>
          <p:cNvPr id="5" name="Picture 4"/>
          <p:cNvPicPr>
            <a:picLocks noChangeAspect="1"/>
          </p:cNvPicPr>
          <p:nvPr/>
        </p:nvPicPr>
        <p:blipFill>
          <a:blip r:embed="rId2"/>
          <a:stretch>
            <a:fillRect/>
          </a:stretch>
        </p:blipFill>
        <p:spPr>
          <a:xfrm>
            <a:off x="4275554" y="4015300"/>
            <a:ext cx="4868446" cy="2748604"/>
          </a:xfrm>
          <a:prstGeom prst="rect">
            <a:avLst/>
          </a:prstGeom>
        </p:spPr>
      </p:pic>
      <p:pic>
        <p:nvPicPr>
          <p:cNvPr id="6" name="Picture 5"/>
          <p:cNvPicPr>
            <a:picLocks noChangeAspect="1"/>
          </p:cNvPicPr>
          <p:nvPr/>
        </p:nvPicPr>
        <p:blipFill>
          <a:blip r:embed="rId3"/>
          <a:stretch>
            <a:fillRect/>
          </a:stretch>
        </p:blipFill>
        <p:spPr>
          <a:xfrm>
            <a:off x="216927" y="1600201"/>
            <a:ext cx="4822520" cy="2702794"/>
          </a:xfrm>
          <a:prstGeom prst="rect">
            <a:avLst/>
          </a:prstGeom>
        </p:spPr>
      </p:pic>
    </p:spTree>
    <p:extLst>
      <p:ext uri="{BB962C8B-B14F-4D97-AF65-F5344CB8AC3E}">
        <p14:creationId xmlns:p14="http://schemas.microsoft.com/office/powerpoint/2010/main" val="420998010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34148"/>
            <a:ext cx="8042276" cy="1336956"/>
          </a:xfrm>
        </p:spPr>
        <p:txBody>
          <a:bodyPr/>
          <a:lstStyle/>
          <a:p>
            <a:r>
              <a:rPr lang="pt-PT" sz="4000" dirty="0"/>
              <a:t>UDLD </a:t>
            </a:r>
            <a:r>
              <a:rPr lang="pt-PT" sz="4000" dirty="0" err="1"/>
              <a:t>Overview</a:t>
            </a:r>
            <a:endParaRPr lang="pt-PT" sz="4000" dirty="0"/>
          </a:p>
        </p:txBody>
      </p:sp>
      <p:pic>
        <p:nvPicPr>
          <p:cNvPr id="4" name="Picture 3"/>
          <p:cNvPicPr>
            <a:picLocks noChangeAspect="1"/>
          </p:cNvPicPr>
          <p:nvPr/>
        </p:nvPicPr>
        <p:blipFill>
          <a:blip r:embed="rId3"/>
          <a:stretch>
            <a:fillRect/>
          </a:stretch>
        </p:blipFill>
        <p:spPr>
          <a:xfrm>
            <a:off x="1186358" y="2257971"/>
            <a:ext cx="6935040" cy="3883160"/>
          </a:xfrm>
          <a:prstGeom prst="rect">
            <a:avLst/>
          </a:prstGeom>
        </p:spPr>
      </p:pic>
    </p:spTree>
    <p:extLst>
      <p:ext uri="{BB962C8B-B14F-4D97-AF65-F5344CB8AC3E}">
        <p14:creationId xmlns:p14="http://schemas.microsoft.com/office/powerpoint/2010/main" val="133415073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03519"/>
            <a:ext cx="8042276" cy="1336956"/>
          </a:xfrm>
        </p:spPr>
        <p:txBody>
          <a:bodyPr/>
          <a:lstStyle/>
          <a:p>
            <a:r>
              <a:rPr lang="pt-PT" sz="4000" dirty="0"/>
              <a:t>UDLD </a:t>
            </a:r>
            <a:r>
              <a:rPr lang="pt-PT" sz="4000" dirty="0" err="1"/>
              <a:t>Overview</a:t>
            </a:r>
            <a:endParaRPr lang="pt-PT" sz="4000" dirty="0"/>
          </a:p>
        </p:txBody>
      </p:sp>
      <p:sp>
        <p:nvSpPr>
          <p:cNvPr id="3" name="Content Placeholder 2"/>
          <p:cNvSpPr>
            <a:spLocks noGrp="1"/>
          </p:cNvSpPr>
          <p:nvPr>
            <p:ph idx="1"/>
          </p:nvPr>
        </p:nvSpPr>
        <p:spPr>
          <a:xfrm>
            <a:off x="549275" y="1738087"/>
            <a:ext cx="8042276" cy="4343400"/>
          </a:xfrm>
        </p:spPr>
        <p:txBody>
          <a:bodyPr>
            <a:normAutofit fontScale="92500" lnSpcReduction="20000"/>
          </a:bodyPr>
          <a:lstStyle/>
          <a:p>
            <a:r>
              <a:rPr lang="en-US" dirty="0">
                <a:solidFill>
                  <a:schemeClr val="tx2"/>
                </a:solidFill>
              </a:rPr>
              <a:t>UDLD is a Layer 2 protocol that works with the Layer 1 mechanisms to determine the physical status of a link.</a:t>
            </a:r>
          </a:p>
          <a:p>
            <a:r>
              <a:rPr lang="en-US" kern="1200" dirty="0">
                <a:solidFill>
                  <a:schemeClr val="tx2"/>
                </a:solidFill>
              </a:rPr>
              <a:t>Both UDLD peers discover each other by exchanging special frames that are sent to </a:t>
            </a:r>
            <a:r>
              <a:rPr lang="pt-PT" kern="1200" dirty="0" err="1">
                <a:solidFill>
                  <a:schemeClr val="tx2"/>
                </a:solidFill>
              </a:rPr>
              <a:t>well-known</a:t>
            </a:r>
            <a:r>
              <a:rPr lang="pt-PT" kern="1200" dirty="0">
                <a:solidFill>
                  <a:schemeClr val="tx2"/>
                </a:solidFill>
              </a:rPr>
              <a:t> MAC </a:t>
            </a:r>
            <a:r>
              <a:rPr lang="pt-PT" kern="1200" dirty="0" err="1">
                <a:solidFill>
                  <a:schemeClr val="tx2"/>
                </a:solidFill>
              </a:rPr>
              <a:t>address</a:t>
            </a:r>
            <a:r>
              <a:rPr lang="pt-PT" kern="1200" dirty="0">
                <a:solidFill>
                  <a:schemeClr val="tx2"/>
                </a:solidFill>
              </a:rPr>
              <a:t> 01:00:0C:CC:CC:CC</a:t>
            </a:r>
          </a:p>
          <a:p>
            <a:r>
              <a:rPr lang="en-US" kern="1200" dirty="0">
                <a:solidFill>
                  <a:schemeClr val="tx2"/>
                </a:solidFill>
              </a:rPr>
              <a:t>In an </a:t>
            </a:r>
            <a:r>
              <a:rPr lang="en-US" kern="1200" dirty="0" err="1">
                <a:solidFill>
                  <a:schemeClr val="tx2"/>
                </a:solidFill>
              </a:rPr>
              <a:t>EtherChannel</a:t>
            </a:r>
            <a:r>
              <a:rPr lang="en-US" kern="1200" dirty="0">
                <a:solidFill>
                  <a:schemeClr val="tx2"/>
                </a:solidFill>
              </a:rPr>
              <a:t> bundle, UDLD will error-disable only the physical link that has failed.</a:t>
            </a:r>
            <a:endParaRPr lang="pt-PT" dirty="0">
              <a:solidFill>
                <a:schemeClr val="tx2"/>
              </a:solidFill>
            </a:endParaRPr>
          </a:p>
          <a:p>
            <a:r>
              <a:rPr lang="en-US" dirty="0">
                <a:solidFill>
                  <a:schemeClr val="tx2"/>
                </a:solidFill>
              </a:rPr>
              <a:t>UDLD messages are sent at regular intervals. This timer can be modified. The default setting varies between platforms. The typical value is 15 seconds.</a:t>
            </a:r>
          </a:p>
          <a:p>
            <a:r>
              <a:rPr lang="en-US" dirty="0">
                <a:solidFill>
                  <a:schemeClr val="tx2"/>
                </a:solidFill>
              </a:rPr>
              <a:t>UDLD is a Cisco proprietary protocol that is also defined in RFC 5171.</a:t>
            </a:r>
            <a:endParaRPr lang="pt-PT" dirty="0">
              <a:solidFill>
                <a:schemeClr val="tx2"/>
              </a:solidFill>
            </a:endParaRPr>
          </a:p>
        </p:txBody>
      </p:sp>
    </p:spTree>
    <p:extLst>
      <p:ext uri="{BB962C8B-B14F-4D97-AF65-F5344CB8AC3E}">
        <p14:creationId xmlns:p14="http://schemas.microsoft.com/office/powerpoint/2010/main" val="99526295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68834"/>
            <a:ext cx="8042276" cy="1336956"/>
          </a:xfrm>
        </p:spPr>
        <p:txBody>
          <a:bodyPr/>
          <a:lstStyle/>
          <a:p>
            <a:r>
              <a:rPr lang="pt-PT" sz="4000" dirty="0"/>
              <a:t>UDLD </a:t>
            </a:r>
            <a:r>
              <a:rPr lang="pt-PT" sz="4000" dirty="0" err="1"/>
              <a:t>Operation</a:t>
            </a:r>
            <a:endParaRPr lang="pt-PT" sz="4000" dirty="0"/>
          </a:p>
        </p:txBody>
      </p:sp>
      <p:sp>
        <p:nvSpPr>
          <p:cNvPr id="3" name="Content Placeholder 2"/>
          <p:cNvSpPr>
            <a:spLocks noGrp="1"/>
          </p:cNvSpPr>
          <p:nvPr>
            <p:ph idx="1"/>
          </p:nvPr>
        </p:nvSpPr>
        <p:spPr>
          <a:xfrm>
            <a:off x="549275" y="1759859"/>
            <a:ext cx="8042276" cy="4343400"/>
          </a:xfrm>
        </p:spPr>
        <p:txBody>
          <a:bodyPr>
            <a:normAutofit fontScale="92500" lnSpcReduction="10000"/>
          </a:bodyPr>
          <a:lstStyle/>
          <a:p>
            <a:pPr marL="0" indent="0">
              <a:buNone/>
            </a:pPr>
            <a:r>
              <a:rPr lang="en-US" dirty="0">
                <a:solidFill>
                  <a:schemeClr val="tx2"/>
                </a:solidFill>
              </a:rPr>
              <a:t>After UDLD detects a unidirectional link, it can take two courses of action, depending on configured mode. UDLD has two modes:</a:t>
            </a:r>
          </a:p>
          <a:p>
            <a:r>
              <a:rPr lang="en-US" b="1" dirty="0">
                <a:solidFill>
                  <a:schemeClr val="tx2"/>
                </a:solidFill>
              </a:rPr>
              <a:t>Normal mode</a:t>
            </a:r>
          </a:p>
          <a:p>
            <a:pPr lvl="1"/>
            <a:r>
              <a:rPr lang="en-US" dirty="0">
                <a:solidFill>
                  <a:schemeClr val="tx2"/>
                </a:solidFill>
              </a:rPr>
              <a:t>When a unidirectional link is detected, the port is allowed to continue its operation. UDLD just marks the port as having an undetermined state. A </a:t>
            </a:r>
            <a:r>
              <a:rPr lang="pt-PT" dirty="0" err="1">
                <a:solidFill>
                  <a:schemeClr val="tx2"/>
                </a:solidFill>
              </a:rPr>
              <a:t>syslog</a:t>
            </a:r>
            <a:r>
              <a:rPr lang="pt-PT" dirty="0">
                <a:solidFill>
                  <a:schemeClr val="tx2"/>
                </a:solidFill>
              </a:rPr>
              <a:t> </a:t>
            </a:r>
            <a:r>
              <a:rPr lang="pt-PT" dirty="0" err="1">
                <a:solidFill>
                  <a:schemeClr val="tx2"/>
                </a:solidFill>
              </a:rPr>
              <a:t>message</a:t>
            </a:r>
            <a:r>
              <a:rPr lang="pt-PT" dirty="0">
                <a:solidFill>
                  <a:schemeClr val="tx2"/>
                </a:solidFill>
              </a:rPr>
              <a:t> </a:t>
            </a:r>
            <a:r>
              <a:rPr lang="pt-PT" dirty="0" err="1">
                <a:solidFill>
                  <a:schemeClr val="tx2"/>
                </a:solidFill>
              </a:rPr>
              <a:t>is</a:t>
            </a:r>
            <a:r>
              <a:rPr lang="pt-PT" dirty="0">
                <a:solidFill>
                  <a:schemeClr val="tx2"/>
                </a:solidFill>
              </a:rPr>
              <a:t> </a:t>
            </a:r>
            <a:r>
              <a:rPr lang="pt-PT" dirty="0" err="1">
                <a:solidFill>
                  <a:schemeClr val="tx2"/>
                </a:solidFill>
              </a:rPr>
              <a:t>generated</a:t>
            </a:r>
            <a:r>
              <a:rPr lang="pt-PT" dirty="0">
                <a:solidFill>
                  <a:schemeClr val="tx2"/>
                </a:solidFill>
              </a:rPr>
              <a:t>.</a:t>
            </a:r>
          </a:p>
          <a:p>
            <a:r>
              <a:rPr lang="en-US" b="1" dirty="0">
                <a:solidFill>
                  <a:schemeClr val="tx2"/>
                </a:solidFill>
              </a:rPr>
              <a:t>Aggressive mode</a:t>
            </a:r>
          </a:p>
          <a:p>
            <a:pPr lvl="1"/>
            <a:r>
              <a:rPr lang="en-US" dirty="0">
                <a:solidFill>
                  <a:schemeClr val="tx2"/>
                </a:solidFill>
              </a:rPr>
              <a:t>When a unidirectional link is detected, the switch tries to reestablish the link. It sends one message a second, for 8 seconds. If none of these messages is sent back, the port is placed in error-disabled state.</a:t>
            </a:r>
            <a:endParaRPr lang="pt-PT" dirty="0">
              <a:solidFill>
                <a:schemeClr val="tx2"/>
              </a:solidFill>
            </a:endParaRPr>
          </a:p>
        </p:txBody>
      </p:sp>
    </p:spTree>
    <p:extLst>
      <p:ext uri="{BB962C8B-B14F-4D97-AF65-F5344CB8AC3E}">
        <p14:creationId xmlns:p14="http://schemas.microsoft.com/office/powerpoint/2010/main" val="328576623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775236"/>
            <a:ext cx="8042276" cy="995507"/>
          </a:xfrm>
        </p:spPr>
        <p:txBody>
          <a:bodyPr/>
          <a:lstStyle/>
          <a:p>
            <a:r>
              <a:rPr lang="pt-PT" sz="4000" dirty="0"/>
              <a:t>UDLD </a:t>
            </a:r>
            <a:r>
              <a:rPr lang="pt-PT" sz="4000" dirty="0" err="1"/>
              <a:t>Configuration</a:t>
            </a:r>
            <a:endParaRPr lang="pt-PT" sz="4000" dirty="0"/>
          </a:p>
        </p:txBody>
      </p:sp>
      <p:sp>
        <p:nvSpPr>
          <p:cNvPr id="3" name="Content Placeholder 2"/>
          <p:cNvSpPr>
            <a:spLocks noGrp="1"/>
          </p:cNvSpPr>
          <p:nvPr>
            <p:ph idx="1"/>
          </p:nvPr>
        </p:nvSpPr>
        <p:spPr>
          <a:xfrm>
            <a:off x="549275" y="1981200"/>
            <a:ext cx="8042276" cy="4630061"/>
          </a:xfrm>
        </p:spPr>
        <p:txBody>
          <a:bodyPr>
            <a:noAutofit/>
          </a:bodyPr>
          <a:lstStyle/>
          <a:p>
            <a:r>
              <a:rPr lang="en-US" sz="1600" dirty="0">
                <a:solidFill>
                  <a:schemeClr val="tx2"/>
                </a:solidFill>
              </a:rPr>
              <a:t>As with other commands, like </a:t>
            </a:r>
            <a:r>
              <a:rPr lang="en-US" sz="1600" dirty="0" err="1">
                <a:solidFill>
                  <a:schemeClr val="tx2"/>
                </a:solidFill>
              </a:rPr>
              <a:t>PortFast</a:t>
            </a:r>
            <a:r>
              <a:rPr lang="en-US" sz="1600" dirty="0">
                <a:solidFill>
                  <a:schemeClr val="tx2"/>
                </a:solidFill>
              </a:rPr>
              <a:t>, you can enable UDLD on a per-port basis or globally. </a:t>
            </a:r>
          </a:p>
          <a:p>
            <a:r>
              <a:rPr lang="en-US" sz="1600" dirty="0">
                <a:solidFill>
                  <a:schemeClr val="tx2"/>
                </a:solidFill>
              </a:rPr>
              <a:t>It is supported only at the fiber ports.</a:t>
            </a:r>
          </a:p>
          <a:p>
            <a:endParaRPr lang="en-US" sz="1600" dirty="0">
              <a:solidFill>
                <a:schemeClr val="tx2"/>
              </a:solidFill>
            </a:endParaRPr>
          </a:p>
          <a:p>
            <a:endParaRPr lang="en-US" sz="1600" dirty="0">
              <a:solidFill>
                <a:schemeClr val="tx2"/>
              </a:solidFill>
            </a:endParaRPr>
          </a:p>
          <a:p>
            <a:endParaRPr lang="en-US" sz="1600" dirty="0">
              <a:solidFill>
                <a:schemeClr val="tx2"/>
              </a:solidFill>
            </a:endParaRPr>
          </a:p>
          <a:p>
            <a:endParaRPr lang="en-US" sz="1600" dirty="0">
              <a:solidFill>
                <a:schemeClr val="tx2"/>
              </a:solidFill>
            </a:endParaRPr>
          </a:p>
          <a:p>
            <a:pPr marL="0" indent="0">
              <a:buNone/>
            </a:pPr>
            <a:endParaRPr lang="en-US" sz="1600" dirty="0">
              <a:solidFill>
                <a:schemeClr val="tx2"/>
              </a:solidFill>
            </a:endParaRPr>
          </a:p>
          <a:p>
            <a:r>
              <a:rPr lang="en-US" sz="1600" dirty="0">
                <a:solidFill>
                  <a:schemeClr val="tx2"/>
                </a:solidFill>
              </a:rPr>
              <a:t>Use the </a:t>
            </a:r>
            <a:r>
              <a:rPr lang="en-US" sz="1600" b="1" dirty="0" err="1">
                <a:solidFill>
                  <a:schemeClr val="tx2"/>
                </a:solidFill>
              </a:rPr>
              <a:t>udld</a:t>
            </a:r>
            <a:r>
              <a:rPr lang="en-US" sz="1600" b="1" dirty="0">
                <a:solidFill>
                  <a:schemeClr val="tx2"/>
                </a:solidFill>
              </a:rPr>
              <a:t> reset </a:t>
            </a:r>
            <a:r>
              <a:rPr lang="en-US" sz="1600" dirty="0">
                <a:solidFill>
                  <a:schemeClr val="tx2"/>
                </a:solidFill>
              </a:rPr>
              <a:t>command to reset all the interfaces that were shut down by UDLD.</a:t>
            </a:r>
            <a:endParaRPr lang="pt-PT" sz="1600" dirty="0">
              <a:solidFill>
                <a:schemeClr val="tx2"/>
              </a:solidFill>
            </a:endParaRPr>
          </a:p>
        </p:txBody>
      </p:sp>
      <p:pic>
        <p:nvPicPr>
          <p:cNvPr id="4" name="Picture 3"/>
          <p:cNvPicPr>
            <a:picLocks noChangeAspect="1"/>
          </p:cNvPicPr>
          <p:nvPr/>
        </p:nvPicPr>
        <p:blipFill>
          <a:blip r:embed="rId2"/>
          <a:stretch>
            <a:fillRect/>
          </a:stretch>
        </p:blipFill>
        <p:spPr>
          <a:xfrm>
            <a:off x="656918" y="3298606"/>
            <a:ext cx="7765320" cy="2236185"/>
          </a:xfrm>
          <a:prstGeom prst="rect">
            <a:avLst/>
          </a:prstGeom>
        </p:spPr>
      </p:pic>
    </p:spTree>
    <p:extLst>
      <p:ext uri="{BB962C8B-B14F-4D97-AF65-F5344CB8AC3E}">
        <p14:creationId xmlns:p14="http://schemas.microsoft.com/office/powerpoint/2010/main" val="127981005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9903" y="963919"/>
            <a:ext cx="8042276" cy="828595"/>
          </a:xfrm>
        </p:spPr>
        <p:txBody>
          <a:bodyPr/>
          <a:lstStyle/>
          <a:p>
            <a:r>
              <a:rPr lang="en-US" sz="3600" dirty="0"/>
              <a:t>Comparing Loop Guard with UDLD</a:t>
            </a:r>
            <a:endParaRPr lang="pt-PT" sz="3600" dirty="0"/>
          </a:p>
        </p:txBody>
      </p:sp>
      <p:pic>
        <p:nvPicPr>
          <p:cNvPr id="4" name="Picture 3"/>
          <p:cNvPicPr>
            <a:picLocks noChangeAspect="1"/>
          </p:cNvPicPr>
          <p:nvPr/>
        </p:nvPicPr>
        <p:blipFill>
          <a:blip r:embed="rId2"/>
          <a:stretch>
            <a:fillRect/>
          </a:stretch>
        </p:blipFill>
        <p:spPr>
          <a:xfrm>
            <a:off x="377545" y="2060349"/>
            <a:ext cx="8427391" cy="3128962"/>
          </a:xfrm>
          <a:prstGeom prst="rect">
            <a:avLst/>
          </a:prstGeom>
        </p:spPr>
      </p:pic>
    </p:spTree>
    <p:extLst>
      <p:ext uri="{BB962C8B-B14F-4D97-AF65-F5344CB8AC3E}">
        <p14:creationId xmlns:p14="http://schemas.microsoft.com/office/powerpoint/2010/main" val="153663114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778502"/>
            <a:ext cx="8042276" cy="1101098"/>
          </a:xfrm>
        </p:spPr>
        <p:txBody>
          <a:bodyPr/>
          <a:lstStyle/>
          <a:p>
            <a:r>
              <a:rPr lang="pt-PT" sz="4000" dirty="0"/>
              <a:t>UDLD </a:t>
            </a:r>
            <a:r>
              <a:rPr lang="pt-PT" sz="4000" dirty="0" err="1"/>
              <a:t>Recommended</a:t>
            </a:r>
            <a:r>
              <a:rPr lang="pt-PT" sz="4000" dirty="0"/>
              <a:t> </a:t>
            </a:r>
            <a:r>
              <a:rPr lang="pt-PT" sz="4000" dirty="0" err="1"/>
              <a:t>Practices</a:t>
            </a:r>
            <a:endParaRPr lang="pt-PT" sz="4000" dirty="0"/>
          </a:p>
        </p:txBody>
      </p:sp>
      <p:sp>
        <p:nvSpPr>
          <p:cNvPr id="3" name="Content Placeholder 2"/>
          <p:cNvSpPr>
            <a:spLocks noGrp="1"/>
          </p:cNvSpPr>
          <p:nvPr>
            <p:ph idx="1"/>
          </p:nvPr>
        </p:nvSpPr>
        <p:spPr>
          <a:xfrm>
            <a:off x="549275" y="2115458"/>
            <a:ext cx="8042276" cy="4343400"/>
          </a:xfrm>
        </p:spPr>
        <p:txBody>
          <a:bodyPr/>
          <a:lstStyle/>
          <a:p>
            <a:r>
              <a:rPr lang="en-US" dirty="0">
                <a:solidFill>
                  <a:schemeClr val="tx2"/>
                </a:solidFill>
              </a:rPr>
              <a:t>Typically, it is deployed on any fiber-optic interconnection.</a:t>
            </a:r>
          </a:p>
          <a:p>
            <a:r>
              <a:rPr lang="en-US" dirty="0">
                <a:solidFill>
                  <a:schemeClr val="tx2"/>
                </a:solidFill>
              </a:rPr>
              <a:t>Use UDLD aggressive mode for best protection.</a:t>
            </a:r>
          </a:p>
          <a:p>
            <a:r>
              <a:rPr lang="en-US" dirty="0">
                <a:solidFill>
                  <a:schemeClr val="tx2"/>
                </a:solidFill>
              </a:rPr>
              <a:t>Turn on in global configuration to avoid operational errors and misses.</a:t>
            </a:r>
            <a:endParaRPr lang="pt-PT" dirty="0">
              <a:solidFill>
                <a:schemeClr val="tx2"/>
              </a:solidFill>
            </a:endParaRPr>
          </a:p>
        </p:txBody>
      </p:sp>
    </p:spTree>
    <p:extLst>
      <p:ext uri="{BB962C8B-B14F-4D97-AF65-F5344CB8AC3E}">
        <p14:creationId xmlns:p14="http://schemas.microsoft.com/office/powerpoint/2010/main" val="31638398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63245"/>
            <a:ext cx="8042276" cy="1336956"/>
          </a:xfrm>
        </p:spPr>
        <p:txBody>
          <a:bodyPr/>
          <a:lstStyle/>
          <a:p>
            <a:r>
              <a:rPr lang="pt-PT" sz="4000" dirty="0"/>
              <a:t>Use </a:t>
            </a:r>
            <a:r>
              <a:rPr lang="pt-PT" sz="4000" dirty="0" err="1"/>
              <a:t>FlexLinks</a:t>
            </a:r>
            <a:endParaRPr lang="pt-PT" sz="4000" dirty="0"/>
          </a:p>
        </p:txBody>
      </p:sp>
      <p:sp>
        <p:nvSpPr>
          <p:cNvPr id="3" name="Content Placeholder 2"/>
          <p:cNvSpPr>
            <a:spLocks noGrp="1"/>
          </p:cNvSpPr>
          <p:nvPr>
            <p:ph idx="1"/>
          </p:nvPr>
        </p:nvSpPr>
        <p:spPr/>
        <p:txBody>
          <a:bodyPr>
            <a:normAutofit/>
          </a:bodyPr>
          <a:lstStyle/>
          <a:p>
            <a:r>
              <a:rPr lang="en-US" sz="2000" dirty="0" err="1">
                <a:solidFill>
                  <a:schemeClr val="tx2"/>
                </a:solidFill>
              </a:rPr>
              <a:t>FlexLinks</a:t>
            </a:r>
            <a:r>
              <a:rPr lang="en-US" sz="2000" dirty="0">
                <a:solidFill>
                  <a:schemeClr val="tx2"/>
                </a:solidFill>
              </a:rPr>
              <a:t> are a pair of a Layer 2 interfaces, where one interface is configured to act as a backup to the other.</a:t>
            </a:r>
          </a:p>
          <a:p>
            <a:r>
              <a:rPr lang="pt-PT" sz="2000" dirty="0" err="1">
                <a:solidFill>
                  <a:schemeClr val="tx2"/>
                </a:solidFill>
              </a:rPr>
              <a:t>FlexLinks</a:t>
            </a:r>
            <a:r>
              <a:rPr lang="pt-PT" sz="2000" dirty="0">
                <a:solidFill>
                  <a:schemeClr val="tx2"/>
                </a:solidFill>
              </a:rPr>
              <a:t> </a:t>
            </a:r>
            <a:r>
              <a:rPr lang="pt-PT" sz="2000" dirty="0" err="1">
                <a:solidFill>
                  <a:schemeClr val="tx2"/>
                </a:solidFill>
              </a:rPr>
              <a:t>provide</a:t>
            </a:r>
            <a:r>
              <a:rPr lang="pt-PT" sz="2000" dirty="0">
                <a:solidFill>
                  <a:schemeClr val="tx2"/>
                </a:solidFill>
              </a:rPr>
              <a:t> </a:t>
            </a:r>
            <a:r>
              <a:rPr lang="en-US" sz="2000" dirty="0">
                <a:solidFill>
                  <a:schemeClr val="tx2"/>
                </a:solidFill>
              </a:rPr>
              <a:t>link-level redundancy that is an alternative to STP. </a:t>
            </a:r>
          </a:p>
          <a:p>
            <a:r>
              <a:rPr lang="en-US" sz="2000" dirty="0">
                <a:solidFill>
                  <a:schemeClr val="tx2"/>
                </a:solidFill>
              </a:rPr>
              <a:t>STP is automatically disabled on </a:t>
            </a:r>
            <a:r>
              <a:rPr lang="pt-PT" sz="2000" dirty="0" err="1">
                <a:solidFill>
                  <a:schemeClr val="tx2"/>
                </a:solidFill>
              </a:rPr>
              <a:t>FlexLinks</a:t>
            </a:r>
            <a:r>
              <a:rPr lang="pt-PT" sz="2000" dirty="0">
                <a:solidFill>
                  <a:schemeClr val="tx2"/>
                </a:solidFill>
              </a:rPr>
              <a:t> interfaces.</a:t>
            </a:r>
          </a:p>
        </p:txBody>
      </p:sp>
      <p:pic>
        <p:nvPicPr>
          <p:cNvPr id="4" name="Picture 3"/>
          <p:cNvPicPr>
            <a:picLocks noChangeAspect="1"/>
          </p:cNvPicPr>
          <p:nvPr/>
        </p:nvPicPr>
        <p:blipFill>
          <a:blip r:embed="rId2"/>
          <a:stretch>
            <a:fillRect/>
          </a:stretch>
        </p:blipFill>
        <p:spPr>
          <a:xfrm>
            <a:off x="1654504" y="3824514"/>
            <a:ext cx="5944320" cy="2881086"/>
          </a:xfrm>
          <a:prstGeom prst="rect">
            <a:avLst/>
          </a:prstGeom>
        </p:spPr>
      </p:pic>
    </p:spTree>
    <p:extLst>
      <p:ext uri="{BB962C8B-B14F-4D97-AF65-F5344CB8AC3E}">
        <p14:creationId xmlns:p14="http://schemas.microsoft.com/office/powerpoint/2010/main" val="295535271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927633"/>
            <a:ext cx="8042276" cy="1336956"/>
          </a:xfrm>
        </p:spPr>
        <p:txBody>
          <a:bodyPr>
            <a:normAutofit/>
          </a:bodyPr>
          <a:lstStyle/>
          <a:p>
            <a:r>
              <a:rPr lang="pt-PT" sz="4000" dirty="0" err="1"/>
              <a:t>FlexLinks</a:t>
            </a:r>
            <a:r>
              <a:rPr lang="pt-PT" sz="4000" dirty="0"/>
              <a:t> </a:t>
            </a:r>
            <a:r>
              <a:rPr lang="pt-PT" sz="4000" dirty="0" err="1"/>
              <a:t>Configuration</a:t>
            </a:r>
            <a:r>
              <a:rPr lang="pt-PT" sz="4000" dirty="0"/>
              <a:t> </a:t>
            </a:r>
            <a:r>
              <a:rPr lang="pt-PT" sz="4000" dirty="0" err="1"/>
              <a:t>and</a:t>
            </a:r>
            <a:r>
              <a:rPr lang="pt-PT" sz="4000" dirty="0"/>
              <a:t> </a:t>
            </a:r>
            <a:r>
              <a:rPr lang="pt-PT" sz="4000" dirty="0" err="1"/>
              <a:t>Verification</a:t>
            </a:r>
            <a:r>
              <a:rPr lang="pt-PT" sz="4000" dirty="0"/>
              <a:t>	</a:t>
            </a:r>
          </a:p>
        </p:txBody>
      </p:sp>
      <p:pic>
        <p:nvPicPr>
          <p:cNvPr id="4" name="Picture 3"/>
          <p:cNvPicPr>
            <a:picLocks noChangeAspect="1"/>
          </p:cNvPicPr>
          <p:nvPr/>
        </p:nvPicPr>
        <p:blipFill>
          <a:blip r:embed="rId2"/>
          <a:stretch>
            <a:fillRect/>
          </a:stretch>
        </p:blipFill>
        <p:spPr>
          <a:xfrm>
            <a:off x="562896" y="2686771"/>
            <a:ext cx="7953363" cy="3009905"/>
          </a:xfrm>
          <a:prstGeom prst="rect">
            <a:avLst/>
          </a:prstGeom>
        </p:spPr>
      </p:pic>
    </p:spTree>
    <p:extLst>
      <p:ext uri="{BB962C8B-B14F-4D97-AF65-F5344CB8AC3E}">
        <p14:creationId xmlns:p14="http://schemas.microsoft.com/office/powerpoint/2010/main" val="162264434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84947"/>
            <a:ext cx="8042276" cy="1336956"/>
          </a:xfrm>
        </p:spPr>
        <p:txBody>
          <a:bodyPr/>
          <a:lstStyle/>
          <a:p>
            <a:r>
              <a:rPr lang="pt-PT" sz="4000" dirty="0" err="1"/>
              <a:t>FlexLinks</a:t>
            </a:r>
            <a:r>
              <a:rPr lang="pt-PT" sz="4000" dirty="0"/>
              <a:t> </a:t>
            </a:r>
            <a:r>
              <a:rPr lang="pt-PT" sz="4000" dirty="0" err="1"/>
              <a:t>Guidelines</a:t>
            </a:r>
            <a:endParaRPr lang="pt-PT" sz="4000" dirty="0"/>
          </a:p>
        </p:txBody>
      </p:sp>
      <p:sp>
        <p:nvSpPr>
          <p:cNvPr id="3" name="Content Placeholder 2"/>
          <p:cNvSpPr>
            <a:spLocks noGrp="1"/>
          </p:cNvSpPr>
          <p:nvPr>
            <p:ph idx="1"/>
          </p:nvPr>
        </p:nvSpPr>
        <p:spPr>
          <a:xfrm>
            <a:off x="549275" y="1970315"/>
            <a:ext cx="8042276" cy="4343400"/>
          </a:xfrm>
        </p:spPr>
        <p:txBody>
          <a:bodyPr>
            <a:normAutofit fontScale="92500" lnSpcReduction="10000"/>
          </a:bodyPr>
          <a:lstStyle/>
          <a:p>
            <a:r>
              <a:rPr lang="en-US" dirty="0">
                <a:solidFill>
                  <a:schemeClr val="tx2"/>
                </a:solidFill>
              </a:rPr>
              <a:t>You can configure only one </a:t>
            </a:r>
            <a:r>
              <a:rPr lang="en-US" dirty="0" err="1">
                <a:solidFill>
                  <a:schemeClr val="tx2"/>
                </a:solidFill>
              </a:rPr>
              <a:t>FlexLinks</a:t>
            </a:r>
            <a:r>
              <a:rPr lang="en-US" dirty="0">
                <a:solidFill>
                  <a:schemeClr val="tx2"/>
                </a:solidFill>
              </a:rPr>
              <a:t> backup link for any active link</a:t>
            </a:r>
          </a:p>
          <a:p>
            <a:r>
              <a:rPr lang="en-US" dirty="0">
                <a:solidFill>
                  <a:schemeClr val="tx2"/>
                </a:solidFill>
              </a:rPr>
              <a:t>An interface can belong to only one </a:t>
            </a:r>
            <a:r>
              <a:rPr lang="en-US" dirty="0" err="1">
                <a:solidFill>
                  <a:schemeClr val="tx2"/>
                </a:solidFill>
              </a:rPr>
              <a:t>FlexLinks</a:t>
            </a:r>
            <a:r>
              <a:rPr lang="en-US" dirty="0">
                <a:solidFill>
                  <a:schemeClr val="tx2"/>
                </a:solidFill>
              </a:rPr>
              <a:t> pair.</a:t>
            </a:r>
          </a:p>
          <a:p>
            <a:r>
              <a:rPr lang="en-US" dirty="0">
                <a:solidFill>
                  <a:schemeClr val="tx2"/>
                </a:solidFill>
              </a:rPr>
              <a:t>Neither of the links can be a port that belongs to an </a:t>
            </a:r>
            <a:r>
              <a:rPr lang="en-US" dirty="0" err="1">
                <a:solidFill>
                  <a:schemeClr val="tx2"/>
                </a:solidFill>
              </a:rPr>
              <a:t>EtherChannel</a:t>
            </a:r>
            <a:r>
              <a:rPr lang="en-US" dirty="0">
                <a:solidFill>
                  <a:schemeClr val="tx2"/>
                </a:solidFill>
              </a:rPr>
              <a:t>. However, you can configure two port channels as </a:t>
            </a:r>
            <a:r>
              <a:rPr lang="en-US" dirty="0" err="1">
                <a:solidFill>
                  <a:schemeClr val="tx2"/>
                </a:solidFill>
              </a:rPr>
              <a:t>FlexLinks</a:t>
            </a:r>
            <a:r>
              <a:rPr lang="en-US" dirty="0">
                <a:solidFill>
                  <a:schemeClr val="tx2"/>
                </a:solidFill>
              </a:rPr>
              <a:t>.</a:t>
            </a:r>
          </a:p>
          <a:p>
            <a:r>
              <a:rPr lang="en-US" dirty="0">
                <a:solidFill>
                  <a:schemeClr val="tx2"/>
                </a:solidFill>
              </a:rPr>
              <a:t>A backup link does not have to be the same type (Fast Ethernet, Gigabit Ethernet, or port channel) as the active link. </a:t>
            </a:r>
          </a:p>
          <a:p>
            <a:r>
              <a:rPr lang="en-US" dirty="0">
                <a:solidFill>
                  <a:schemeClr val="tx2"/>
                </a:solidFill>
              </a:rPr>
              <a:t>STP is disabled on </a:t>
            </a:r>
            <a:r>
              <a:rPr lang="en-US" dirty="0" err="1">
                <a:solidFill>
                  <a:schemeClr val="tx2"/>
                </a:solidFill>
              </a:rPr>
              <a:t>FlexLinks</a:t>
            </a:r>
            <a:r>
              <a:rPr lang="en-US" dirty="0">
                <a:solidFill>
                  <a:schemeClr val="tx2"/>
                </a:solidFill>
              </a:rPr>
              <a:t> ports</a:t>
            </a:r>
          </a:p>
        </p:txBody>
      </p:sp>
    </p:spTree>
    <p:extLst>
      <p:ext uri="{BB962C8B-B14F-4D97-AF65-F5344CB8AC3E}">
        <p14:creationId xmlns:p14="http://schemas.microsoft.com/office/powerpoint/2010/main" val="147272734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913118"/>
            <a:ext cx="8042276" cy="1336956"/>
          </a:xfrm>
        </p:spPr>
        <p:txBody>
          <a:bodyPr>
            <a:normAutofit/>
          </a:bodyPr>
          <a:lstStyle/>
          <a:p>
            <a:r>
              <a:rPr lang="pt-PT" sz="4000" dirty="0"/>
              <a:t>STP </a:t>
            </a:r>
            <a:r>
              <a:rPr lang="pt-PT" sz="4000" dirty="0" err="1"/>
              <a:t>Stability</a:t>
            </a:r>
            <a:r>
              <a:rPr lang="pt-PT" sz="4000" dirty="0"/>
              <a:t> </a:t>
            </a:r>
            <a:r>
              <a:rPr lang="pt-PT" sz="4000" dirty="0" err="1"/>
              <a:t>Mechanisms</a:t>
            </a:r>
            <a:r>
              <a:rPr lang="pt-PT" sz="4000" dirty="0"/>
              <a:t> </a:t>
            </a:r>
            <a:r>
              <a:rPr lang="pt-PT" sz="4000" dirty="0" err="1"/>
              <a:t>Recommendations</a:t>
            </a:r>
            <a:endParaRPr lang="pt-PT" sz="4000" dirty="0"/>
          </a:p>
        </p:txBody>
      </p:sp>
      <p:pic>
        <p:nvPicPr>
          <p:cNvPr id="4" name="Picture 3"/>
          <p:cNvPicPr>
            <a:picLocks noChangeAspect="1"/>
          </p:cNvPicPr>
          <p:nvPr/>
        </p:nvPicPr>
        <p:blipFill>
          <a:blip r:embed="rId2"/>
          <a:stretch>
            <a:fillRect/>
          </a:stretch>
        </p:blipFill>
        <p:spPr>
          <a:xfrm>
            <a:off x="979177" y="2518227"/>
            <a:ext cx="7120801" cy="3687325"/>
          </a:xfrm>
          <a:prstGeom prst="rect">
            <a:avLst/>
          </a:prstGeom>
        </p:spPr>
      </p:pic>
    </p:spTree>
    <p:extLst>
      <p:ext uri="{BB962C8B-B14F-4D97-AF65-F5344CB8AC3E}">
        <p14:creationId xmlns:p14="http://schemas.microsoft.com/office/powerpoint/2010/main" val="3358713058"/>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25606"/>
            <a:ext cx="8042276" cy="1336956"/>
          </a:xfrm>
        </p:spPr>
        <p:txBody>
          <a:bodyPr>
            <a:normAutofit/>
          </a:bodyPr>
          <a:lstStyle/>
          <a:p>
            <a:r>
              <a:rPr lang="pt-PT" sz="3600" dirty="0"/>
              <a:t>STP </a:t>
            </a:r>
            <a:r>
              <a:rPr lang="pt-PT" sz="3600" dirty="0" err="1"/>
              <a:t>Stability</a:t>
            </a:r>
            <a:r>
              <a:rPr lang="pt-PT" sz="3600" dirty="0"/>
              <a:t> </a:t>
            </a:r>
            <a:r>
              <a:rPr lang="pt-PT" sz="3600" dirty="0" err="1"/>
              <a:t>Mechanisms</a:t>
            </a:r>
            <a:r>
              <a:rPr lang="pt-PT" sz="3600" dirty="0"/>
              <a:t> </a:t>
            </a:r>
            <a:r>
              <a:rPr lang="pt-PT" sz="3600" dirty="0" err="1"/>
              <a:t>Recommendations</a:t>
            </a:r>
            <a:endParaRPr lang="pt-PT" sz="3600" dirty="0"/>
          </a:p>
        </p:txBody>
      </p:sp>
      <p:sp>
        <p:nvSpPr>
          <p:cNvPr id="3" name="Content Placeholder 2"/>
          <p:cNvSpPr>
            <a:spLocks noGrp="1"/>
          </p:cNvSpPr>
          <p:nvPr>
            <p:ph idx="1"/>
          </p:nvPr>
        </p:nvSpPr>
        <p:spPr>
          <a:xfrm>
            <a:off x="549275" y="2514600"/>
            <a:ext cx="8042276" cy="4343400"/>
          </a:xfrm>
        </p:spPr>
        <p:txBody>
          <a:bodyPr>
            <a:normAutofit fontScale="85000" lnSpcReduction="20000"/>
          </a:bodyPr>
          <a:lstStyle/>
          <a:p>
            <a:r>
              <a:rPr lang="en-US" b="1" dirty="0" err="1">
                <a:solidFill>
                  <a:schemeClr val="tx2"/>
                </a:solidFill>
              </a:rPr>
              <a:t>PortFast</a:t>
            </a:r>
            <a:r>
              <a:rPr lang="en-US" b="1" dirty="0">
                <a:solidFill>
                  <a:schemeClr val="tx2"/>
                </a:solidFill>
              </a:rPr>
              <a:t>: </a:t>
            </a:r>
            <a:r>
              <a:rPr lang="en-US" dirty="0">
                <a:solidFill>
                  <a:schemeClr val="tx2"/>
                </a:solidFill>
              </a:rPr>
              <a:t>Apply to all end-user ports. To secure </a:t>
            </a:r>
            <a:r>
              <a:rPr lang="en-US" dirty="0" err="1">
                <a:solidFill>
                  <a:schemeClr val="tx2"/>
                </a:solidFill>
              </a:rPr>
              <a:t>PortFast</a:t>
            </a:r>
            <a:r>
              <a:rPr lang="en-US" dirty="0">
                <a:solidFill>
                  <a:schemeClr val="tx2"/>
                </a:solidFill>
              </a:rPr>
              <a:t>-enabled ports, always combine </a:t>
            </a:r>
            <a:r>
              <a:rPr lang="en-US" dirty="0" err="1">
                <a:solidFill>
                  <a:schemeClr val="tx2"/>
                </a:solidFill>
              </a:rPr>
              <a:t>PortFast</a:t>
            </a:r>
            <a:r>
              <a:rPr lang="en-US" dirty="0">
                <a:solidFill>
                  <a:schemeClr val="tx2"/>
                </a:solidFill>
              </a:rPr>
              <a:t> with </a:t>
            </a:r>
            <a:r>
              <a:rPr lang="en-US" b="1" dirty="0">
                <a:solidFill>
                  <a:schemeClr val="tx2"/>
                </a:solidFill>
              </a:rPr>
              <a:t>BPDU Guard</a:t>
            </a:r>
            <a:r>
              <a:rPr lang="en-US" dirty="0">
                <a:solidFill>
                  <a:schemeClr val="tx2"/>
                </a:solidFill>
              </a:rPr>
              <a:t>.</a:t>
            </a:r>
          </a:p>
          <a:p>
            <a:r>
              <a:rPr lang="en-US" b="1" dirty="0">
                <a:solidFill>
                  <a:schemeClr val="tx2"/>
                </a:solidFill>
              </a:rPr>
              <a:t>Root Guard: </a:t>
            </a:r>
            <a:r>
              <a:rPr lang="en-US" dirty="0">
                <a:solidFill>
                  <a:schemeClr val="tx2"/>
                </a:solidFill>
              </a:rPr>
              <a:t>Apply to all ports where root is never expected.</a:t>
            </a:r>
          </a:p>
          <a:p>
            <a:r>
              <a:rPr lang="en-US" b="1" dirty="0">
                <a:solidFill>
                  <a:schemeClr val="tx2"/>
                </a:solidFill>
              </a:rPr>
              <a:t>Loop Guard: </a:t>
            </a:r>
            <a:r>
              <a:rPr lang="en-US" dirty="0">
                <a:solidFill>
                  <a:schemeClr val="tx2"/>
                </a:solidFill>
              </a:rPr>
              <a:t>Apply to all ports that are or can become </a:t>
            </a:r>
            <a:r>
              <a:rPr lang="en-US" dirty="0" err="1">
                <a:solidFill>
                  <a:schemeClr val="tx2"/>
                </a:solidFill>
              </a:rPr>
              <a:t>nondesignated</a:t>
            </a:r>
            <a:r>
              <a:rPr lang="en-US" dirty="0">
                <a:solidFill>
                  <a:schemeClr val="tx2"/>
                </a:solidFill>
              </a:rPr>
              <a:t>.</a:t>
            </a:r>
          </a:p>
          <a:p>
            <a:r>
              <a:rPr lang="en-US" b="1" dirty="0">
                <a:solidFill>
                  <a:schemeClr val="tx2"/>
                </a:solidFill>
              </a:rPr>
              <a:t>UDLD: </a:t>
            </a:r>
            <a:r>
              <a:rPr lang="en-US" dirty="0">
                <a:solidFill>
                  <a:schemeClr val="tx2"/>
                </a:solidFill>
              </a:rPr>
              <a:t>The UDLD protocol enables devices to monitor the physical configuration of the cables and detect when a unidirectional link exists.</a:t>
            </a:r>
            <a:r>
              <a:rPr lang="pt-PT" dirty="0">
                <a:solidFill>
                  <a:schemeClr val="tx2"/>
                </a:solidFill>
              </a:rPr>
              <a:t>.</a:t>
            </a:r>
          </a:p>
          <a:p>
            <a:r>
              <a:rPr lang="en-US" dirty="0">
                <a:solidFill>
                  <a:schemeClr val="tx2"/>
                </a:solidFill>
              </a:rPr>
              <a:t>Depending on the security requirements of an organization, the port security feature can be used to restrict the ingress traffic of a port by limiting the MAC addresses that are allowed to send traffic into the port.</a:t>
            </a:r>
          </a:p>
        </p:txBody>
      </p:sp>
    </p:spTree>
    <p:extLst>
      <p:ext uri="{BB962C8B-B14F-4D97-AF65-F5344CB8AC3E}">
        <p14:creationId xmlns:p14="http://schemas.microsoft.com/office/powerpoint/2010/main" val="244048068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800" dirty="0"/>
              <a:t>Configuring Multiple Spanning Tree Protocol</a:t>
            </a:r>
            <a:endParaRPr lang="en-GB" dirty="0"/>
          </a:p>
        </p:txBody>
      </p:sp>
    </p:spTree>
    <p:extLst>
      <p:ext uri="{BB962C8B-B14F-4D97-AF65-F5344CB8AC3E}">
        <p14:creationId xmlns:p14="http://schemas.microsoft.com/office/powerpoint/2010/main" val="57133018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4" y="898605"/>
            <a:ext cx="8340725" cy="872138"/>
          </a:xfrm>
        </p:spPr>
        <p:txBody>
          <a:bodyPr/>
          <a:lstStyle/>
          <a:p>
            <a:r>
              <a:rPr lang="pt-PT" sz="3600" dirty="0" err="1"/>
              <a:t>Multiple</a:t>
            </a:r>
            <a:r>
              <a:rPr lang="pt-PT" sz="3600" dirty="0"/>
              <a:t> </a:t>
            </a:r>
            <a:r>
              <a:rPr lang="pt-PT" sz="3600" dirty="0" err="1"/>
              <a:t>Spanning</a:t>
            </a:r>
            <a:r>
              <a:rPr lang="pt-PT" sz="3600" dirty="0"/>
              <a:t> </a:t>
            </a:r>
            <a:r>
              <a:rPr lang="pt-PT" sz="3600" dirty="0" err="1"/>
              <a:t>Tree</a:t>
            </a:r>
            <a:r>
              <a:rPr lang="pt-PT" sz="3600" dirty="0"/>
              <a:t> </a:t>
            </a:r>
            <a:r>
              <a:rPr lang="pt-PT" sz="3600" dirty="0" err="1"/>
              <a:t>Protocol</a:t>
            </a:r>
            <a:r>
              <a:rPr lang="pt-PT" sz="3600" dirty="0"/>
              <a:t> 802.1s</a:t>
            </a:r>
          </a:p>
        </p:txBody>
      </p:sp>
      <p:sp>
        <p:nvSpPr>
          <p:cNvPr id="3" name="Content Placeholder 2"/>
          <p:cNvSpPr>
            <a:spLocks noGrp="1"/>
          </p:cNvSpPr>
          <p:nvPr>
            <p:ph idx="1"/>
          </p:nvPr>
        </p:nvSpPr>
        <p:spPr>
          <a:xfrm>
            <a:off x="549275" y="2108201"/>
            <a:ext cx="8042276" cy="4343400"/>
          </a:xfrm>
        </p:spPr>
        <p:txBody>
          <a:bodyPr>
            <a:normAutofit/>
          </a:bodyPr>
          <a:lstStyle/>
          <a:p>
            <a:r>
              <a:rPr lang="en-US" dirty="0">
                <a:solidFill>
                  <a:schemeClr val="tx2"/>
                </a:solidFill>
              </a:rPr>
              <a:t>The main purpose of MST is to reduce the total number of spanning-tree instances to match the physical topology of the network and thus reduce the CPU cycles </a:t>
            </a:r>
            <a:r>
              <a:rPr lang="pt-PT" dirty="0" err="1">
                <a:solidFill>
                  <a:schemeClr val="tx2"/>
                </a:solidFill>
              </a:rPr>
              <a:t>of</a:t>
            </a:r>
            <a:r>
              <a:rPr lang="pt-PT" dirty="0">
                <a:solidFill>
                  <a:schemeClr val="tx2"/>
                </a:solidFill>
              </a:rPr>
              <a:t> a </a:t>
            </a:r>
            <a:r>
              <a:rPr lang="pt-PT" dirty="0" err="1">
                <a:solidFill>
                  <a:schemeClr val="tx2"/>
                </a:solidFill>
              </a:rPr>
              <a:t>switch</a:t>
            </a:r>
            <a:endParaRPr lang="pt-PT" dirty="0">
              <a:solidFill>
                <a:schemeClr val="tx2"/>
              </a:solidFill>
            </a:endParaRPr>
          </a:p>
          <a:p>
            <a:r>
              <a:rPr lang="en-US" dirty="0">
                <a:solidFill>
                  <a:schemeClr val="tx2"/>
                </a:solidFill>
              </a:rPr>
              <a:t>MST is a concept of mapping one or more VLANs to a single STP instance.</a:t>
            </a:r>
          </a:p>
          <a:p>
            <a:r>
              <a:rPr lang="en-US" dirty="0">
                <a:solidFill>
                  <a:schemeClr val="tx2"/>
                </a:solidFill>
              </a:rPr>
              <a:t>The number of instances of spanning tree is reduced to the number of links that are available.</a:t>
            </a:r>
          </a:p>
        </p:txBody>
      </p:sp>
    </p:spTree>
    <p:extLst>
      <p:ext uri="{BB962C8B-B14F-4D97-AF65-F5344CB8AC3E}">
        <p14:creationId xmlns:p14="http://schemas.microsoft.com/office/powerpoint/2010/main" val="1128649782"/>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41403"/>
            <a:ext cx="8042276" cy="1336956"/>
          </a:xfrm>
        </p:spPr>
        <p:txBody>
          <a:bodyPr/>
          <a:lstStyle/>
          <a:p>
            <a:r>
              <a:rPr lang="pt-PT" sz="4000" dirty="0"/>
              <a:t>VLAN </a:t>
            </a:r>
            <a:r>
              <a:rPr lang="pt-PT" sz="4000" dirty="0" err="1"/>
              <a:t>Load</a:t>
            </a:r>
            <a:r>
              <a:rPr lang="pt-PT" sz="4000" dirty="0"/>
              <a:t> </a:t>
            </a:r>
            <a:r>
              <a:rPr lang="pt-PT" sz="4000" dirty="0" err="1"/>
              <a:t>Balancing</a:t>
            </a:r>
            <a:endParaRPr lang="pt-PT" sz="4000" dirty="0"/>
          </a:p>
        </p:txBody>
      </p:sp>
      <p:sp>
        <p:nvSpPr>
          <p:cNvPr id="3" name="Content Placeholder 2"/>
          <p:cNvSpPr>
            <a:spLocks noGrp="1"/>
          </p:cNvSpPr>
          <p:nvPr>
            <p:ph idx="1"/>
          </p:nvPr>
        </p:nvSpPr>
        <p:spPr>
          <a:xfrm>
            <a:off x="549275" y="1792513"/>
            <a:ext cx="8042276" cy="4151087"/>
          </a:xfrm>
        </p:spPr>
        <p:txBody>
          <a:bodyPr>
            <a:normAutofit/>
          </a:bodyPr>
          <a:lstStyle/>
          <a:p>
            <a:r>
              <a:rPr lang="en-US" sz="2000" dirty="0">
                <a:solidFill>
                  <a:schemeClr val="tx2"/>
                </a:solidFill>
              </a:rPr>
              <a:t>Two links and 1000 VLANs</a:t>
            </a:r>
          </a:p>
          <a:p>
            <a:r>
              <a:rPr lang="en-US" sz="2000" dirty="0">
                <a:solidFill>
                  <a:schemeClr val="tx2"/>
                </a:solidFill>
              </a:rPr>
              <a:t>The 1000 VLANs map to two MST instances. Rather than maintaining 1000 spanning trees, each switch needs to maintain only two spanning trees, reducing the need for switch resources.</a:t>
            </a:r>
            <a:endParaRPr lang="pt-PT" sz="2000" dirty="0">
              <a:solidFill>
                <a:schemeClr val="tx2"/>
              </a:solidFill>
            </a:endParaRPr>
          </a:p>
        </p:txBody>
      </p:sp>
      <p:pic>
        <p:nvPicPr>
          <p:cNvPr id="4" name="Picture 3"/>
          <p:cNvPicPr>
            <a:picLocks noChangeAspect="1"/>
          </p:cNvPicPr>
          <p:nvPr/>
        </p:nvPicPr>
        <p:blipFill>
          <a:blip r:embed="rId3"/>
          <a:stretch>
            <a:fillRect/>
          </a:stretch>
        </p:blipFill>
        <p:spPr>
          <a:xfrm>
            <a:off x="1357313" y="3363592"/>
            <a:ext cx="6186509" cy="3381922"/>
          </a:xfrm>
          <a:prstGeom prst="rect">
            <a:avLst/>
          </a:prstGeom>
        </p:spPr>
      </p:pic>
    </p:spTree>
    <p:extLst>
      <p:ext uri="{BB962C8B-B14F-4D97-AF65-F5344CB8AC3E}">
        <p14:creationId xmlns:p14="http://schemas.microsoft.com/office/powerpoint/2010/main" val="340736106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97862"/>
            <a:ext cx="8042276" cy="1336956"/>
          </a:xfrm>
        </p:spPr>
        <p:txBody>
          <a:bodyPr/>
          <a:lstStyle/>
          <a:p>
            <a:r>
              <a:rPr lang="pt-PT" sz="4000" dirty="0" err="1"/>
              <a:t>Introducing</a:t>
            </a:r>
            <a:r>
              <a:rPr lang="pt-PT" sz="4000" dirty="0"/>
              <a:t> MST</a:t>
            </a:r>
          </a:p>
        </p:txBody>
      </p:sp>
      <p:sp>
        <p:nvSpPr>
          <p:cNvPr id="3" name="Content Placeholder 2"/>
          <p:cNvSpPr>
            <a:spLocks noGrp="1"/>
          </p:cNvSpPr>
          <p:nvPr>
            <p:ph idx="1"/>
          </p:nvPr>
        </p:nvSpPr>
        <p:spPr>
          <a:xfrm>
            <a:off x="549275" y="1919515"/>
            <a:ext cx="8042276" cy="4343400"/>
          </a:xfrm>
        </p:spPr>
        <p:txBody>
          <a:bodyPr>
            <a:normAutofit fontScale="85000" lnSpcReduction="20000"/>
          </a:bodyPr>
          <a:lstStyle/>
          <a:p>
            <a:r>
              <a:rPr lang="en-US" dirty="0">
                <a:solidFill>
                  <a:schemeClr val="tx2"/>
                </a:solidFill>
              </a:rPr>
              <a:t>MST allows for the building of multiple spanning trees over trunks by grouping and associating VLANs to spanning-tree instances. </a:t>
            </a:r>
          </a:p>
          <a:p>
            <a:r>
              <a:rPr lang="en-US" dirty="0">
                <a:solidFill>
                  <a:schemeClr val="tx2"/>
                </a:solidFill>
              </a:rPr>
              <a:t>Each instance may have a topology that is independent of other spanning-tree instances. </a:t>
            </a:r>
          </a:p>
          <a:p>
            <a:r>
              <a:rPr lang="en-US" dirty="0">
                <a:solidFill>
                  <a:schemeClr val="tx2"/>
                </a:solidFill>
              </a:rPr>
              <a:t>This architecture provides multiple forwarding paths for data traffic and enables load balancing. </a:t>
            </a:r>
          </a:p>
          <a:p>
            <a:r>
              <a:rPr lang="en-US" dirty="0">
                <a:solidFill>
                  <a:schemeClr val="tx2"/>
                </a:solidFill>
              </a:rPr>
              <a:t>A failure in one forwarding path does not affect other instances with different forwarding paths; hence, this architecture </a:t>
            </a:r>
            <a:r>
              <a:rPr lang="pt-PT" dirty="0">
                <a:solidFill>
                  <a:schemeClr val="tx2"/>
                </a:solidFill>
              </a:rPr>
              <a:t>improves network </a:t>
            </a:r>
            <a:r>
              <a:rPr lang="pt-PT" dirty="0" err="1">
                <a:solidFill>
                  <a:schemeClr val="tx2"/>
                </a:solidFill>
              </a:rPr>
              <a:t>fault</a:t>
            </a:r>
            <a:r>
              <a:rPr lang="pt-PT" dirty="0">
                <a:solidFill>
                  <a:schemeClr val="tx2"/>
                </a:solidFill>
              </a:rPr>
              <a:t> </a:t>
            </a:r>
            <a:r>
              <a:rPr lang="pt-PT" dirty="0" err="1">
                <a:solidFill>
                  <a:schemeClr val="tx2"/>
                </a:solidFill>
              </a:rPr>
              <a:t>tolerance</a:t>
            </a:r>
            <a:r>
              <a:rPr lang="pt-PT" dirty="0">
                <a:solidFill>
                  <a:schemeClr val="tx2"/>
                </a:solidFill>
              </a:rPr>
              <a:t>.</a:t>
            </a:r>
          </a:p>
          <a:p>
            <a:r>
              <a:rPr lang="pt-PT" kern="1200" dirty="0">
                <a:solidFill>
                  <a:schemeClr val="tx2"/>
                </a:solidFill>
                <a:latin typeface="Arial" charset="0"/>
              </a:rPr>
              <a:t>MST </a:t>
            </a:r>
            <a:r>
              <a:rPr lang="en-US" kern="1200" dirty="0">
                <a:solidFill>
                  <a:schemeClr val="tx2"/>
                </a:solidFill>
                <a:latin typeface="Arial" charset="0"/>
              </a:rPr>
              <a:t>converges faster than PVRST+ and is backward compatible with 802.1D STP, 802.1w (RSTP), and the Cisco PVST+ architecture.</a:t>
            </a:r>
            <a:endParaRPr lang="pt-PT" dirty="0">
              <a:solidFill>
                <a:schemeClr val="tx2"/>
              </a:solidFill>
            </a:endParaRPr>
          </a:p>
        </p:txBody>
      </p:sp>
    </p:spTree>
    <p:extLst>
      <p:ext uri="{BB962C8B-B14F-4D97-AF65-F5344CB8AC3E}">
        <p14:creationId xmlns:p14="http://schemas.microsoft.com/office/powerpoint/2010/main" val="255892820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68941" y="735711"/>
            <a:ext cx="8532159" cy="740664"/>
          </a:xfrm>
        </p:spPr>
        <p:txBody>
          <a:bodyPr>
            <a:normAutofit fontScale="90000"/>
          </a:bodyPr>
          <a:lstStyle/>
          <a:p>
            <a:r>
              <a:rPr lang="pt-PT" dirty="0"/>
              <a:t>MST </a:t>
            </a:r>
          </a:p>
        </p:txBody>
      </p:sp>
      <p:sp>
        <p:nvSpPr>
          <p:cNvPr id="6" name="Content Placeholder 5"/>
          <p:cNvSpPr>
            <a:spLocks noGrp="1"/>
          </p:cNvSpPr>
          <p:nvPr>
            <p:ph sz="half" idx="10"/>
          </p:nvPr>
        </p:nvSpPr>
        <p:spPr>
          <a:xfrm>
            <a:off x="279399" y="1516743"/>
            <a:ext cx="4152751" cy="4872182"/>
          </a:xfrm>
        </p:spPr>
        <p:txBody>
          <a:bodyPr>
            <a:normAutofit/>
          </a:bodyPr>
          <a:lstStyle/>
          <a:p>
            <a:r>
              <a:rPr lang="pt-PT" sz="2000" dirty="0" err="1">
                <a:solidFill>
                  <a:schemeClr val="tx2"/>
                </a:solidFill>
              </a:rPr>
              <a:t>Benefits</a:t>
            </a:r>
            <a:endParaRPr lang="pt-PT" sz="2000" dirty="0">
              <a:solidFill>
                <a:schemeClr val="tx2"/>
              </a:solidFill>
            </a:endParaRPr>
          </a:p>
          <a:p>
            <a:pPr lvl="1"/>
            <a:r>
              <a:rPr lang="en-US" sz="1800" dirty="0">
                <a:solidFill>
                  <a:schemeClr val="tx2"/>
                </a:solidFill>
              </a:rPr>
              <a:t>Load-balancing scheme is still possible because half the VLANs follow </a:t>
            </a:r>
            <a:r>
              <a:rPr lang="pt-PT" sz="1800" dirty="0" err="1">
                <a:solidFill>
                  <a:schemeClr val="tx2"/>
                </a:solidFill>
              </a:rPr>
              <a:t>one</a:t>
            </a:r>
            <a:r>
              <a:rPr lang="pt-PT" sz="1800" dirty="0">
                <a:solidFill>
                  <a:schemeClr val="tx2"/>
                </a:solidFill>
              </a:rPr>
              <a:t> </a:t>
            </a:r>
            <a:r>
              <a:rPr lang="pt-PT" sz="1800" dirty="0" err="1">
                <a:solidFill>
                  <a:schemeClr val="tx2"/>
                </a:solidFill>
              </a:rPr>
              <a:t>separate</a:t>
            </a:r>
            <a:r>
              <a:rPr lang="pt-PT" sz="1800" dirty="0">
                <a:solidFill>
                  <a:schemeClr val="tx2"/>
                </a:solidFill>
              </a:rPr>
              <a:t> </a:t>
            </a:r>
            <a:r>
              <a:rPr lang="pt-PT" sz="1800" dirty="0" err="1">
                <a:solidFill>
                  <a:schemeClr val="tx2"/>
                </a:solidFill>
              </a:rPr>
              <a:t>instance</a:t>
            </a:r>
            <a:r>
              <a:rPr lang="pt-PT" sz="1800" dirty="0">
                <a:solidFill>
                  <a:schemeClr val="tx2"/>
                </a:solidFill>
              </a:rPr>
              <a:t>.</a:t>
            </a:r>
          </a:p>
          <a:p>
            <a:pPr lvl="1"/>
            <a:r>
              <a:rPr lang="en-US" sz="1800" dirty="0">
                <a:solidFill>
                  <a:schemeClr val="tx2"/>
                </a:solidFill>
              </a:rPr>
              <a:t>The switch utilization is low because it has to handle only two instances.</a:t>
            </a:r>
          </a:p>
          <a:p>
            <a:pPr marL="0" indent="0">
              <a:buNone/>
            </a:pPr>
            <a:endParaRPr lang="pt-PT" sz="2000" dirty="0">
              <a:solidFill>
                <a:schemeClr val="tx2"/>
              </a:solidFill>
            </a:endParaRPr>
          </a:p>
        </p:txBody>
      </p:sp>
      <p:sp>
        <p:nvSpPr>
          <p:cNvPr id="7" name="Content Placeholder 6"/>
          <p:cNvSpPr>
            <a:spLocks noGrp="1"/>
          </p:cNvSpPr>
          <p:nvPr>
            <p:ph sz="half" idx="11"/>
          </p:nvPr>
        </p:nvSpPr>
        <p:spPr>
          <a:xfrm>
            <a:off x="4659554" y="1516743"/>
            <a:ext cx="4152751" cy="4872182"/>
          </a:xfrm>
        </p:spPr>
        <p:txBody>
          <a:bodyPr>
            <a:normAutofit/>
          </a:bodyPr>
          <a:lstStyle/>
          <a:p>
            <a:r>
              <a:rPr lang="pt-PT" sz="2000" dirty="0" err="1">
                <a:solidFill>
                  <a:schemeClr val="tx2"/>
                </a:solidFill>
              </a:rPr>
              <a:t>Drawbacks</a:t>
            </a:r>
            <a:endParaRPr lang="pt-PT" sz="2000" dirty="0">
              <a:solidFill>
                <a:schemeClr val="tx2"/>
              </a:solidFill>
            </a:endParaRPr>
          </a:p>
          <a:p>
            <a:pPr lvl="1"/>
            <a:r>
              <a:rPr lang="en-US" sz="1800" dirty="0">
                <a:solidFill>
                  <a:schemeClr val="tx2"/>
                </a:solidFill>
              </a:rPr>
              <a:t>The protocol is more complex than the usual spanning tree and therefore requires additional training of the operation staff.</a:t>
            </a:r>
          </a:p>
          <a:p>
            <a:pPr lvl="1"/>
            <a:r>
              <a:rPr lang="en-US" sz="1800" dirty="0">
                <a:solidFill>
                  <a:schemeClr val="tx2"/>
                </a:solidFill>
              </a:rPr>
              <a:t>Interaction with legacy bridges is sometimes challenging.</a:t>
            </a:r>
            <a:endParaRPr lang="pt-PT" sz="1800" dirty="0">
              <a:solidFill>
                <a:schemeClr val="tx2"/>
              </a:solidFill>
            </a:endParaRPr>
          </a:p>
        </p:txBody>
      </p:sp>
      <p:pic>
        <p:nvPicPr>
          <p:cNvPr id="4" name="Picture 3"/>
          <p:cNvPicPr>
            <a:picLocks noChangeAspect="1"/>
          </p:cNvPicPr>
          <p:nvPr/>
        </p:nvPicPr>
        <p:blipFill>
          <a:blip r:embed="rId2"/>
          <a:stretch>
            <a:fillRect/>
          </a:stretch>
        </p:blipFill>
        <p:spPr>
          <a:xfrm>
            <a:off x="2268688" y="4091764"/>
            <a:ext cx="4148640" cy="2617080"/>
          </a:xfrm>
          <a:prstGeom prst="rect">
            <a:avLst/>
          </a:prstGeom>
        </p:spPr>
      </p:pic>
    </p:spTree>
    <p:extLst>
      <p:ext uri="{BB962C8B-B14F-4D97-AF65-F5344CB8AC3E}">
        <p14:creationId xmlns:p14="http://schemas.microsoft.com/office/powerpoint/2010/main" val="4076409575"/>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24121"/>
            <a:ext cx="8042276" cy="1336956"/>
          </a:xfrm>
        </p:spPr>
        <p:txBody>
          <a:bodyPr/>
          <a:lstStyle/>
          <a:p>
            <a:r>
              <a:rPr lang="pt-PT" dirty="0"/>
              <a:t>MST </a:t>
            </a:r>
            <a:r>
              <a:rPr lang="pt-PT" dirty="0" err="1"/>
              <a:t>Regions</a:t>
            </a:r>
            <a:endParaRPr lang="pt-PT" dirty="0"/>
          </a:p>
        </p:txBody>
      </p:sp>
      <p:sp>
        <p:nvSpPr>
          <p:cNvPr id="3" name="Content Placeholder 2"/>
          <p:cNvSpPr>
            <a:spLocks noGrp="1"/>
          </p:cNvSpPr>
          <p:nvPr>
            <p:ph idx="1"/>
          </p:nvPr>
        </p:nvSpPr>
        <p:spPr/>
        <p:txBody>
          <a:bodyPr>
            <a:noAutofit/>
          </a:bodyPr>
          <a:lstStyle/>
          <a:p>
            <a:r>
              <a:rPr lang="en-US" sz="1800" dirty="0">
                <a:solidFill>
                  <a:schemeClr val="tx1"/>
                </a:solidFill>
              </a:rPr>
              <a:t>MST differs from the other spanning-tree implementations in combining some but not necessarily all VLANs into logical spanning-tree instances. </a:t>
            </a:r>
          </a:p>
          <a:p>
            <a:r>
              <a:rPr lang="en-US" sz="1800" dirty="0">
                <a:solidFill>
                  <a:schemeClr val="tx1"/>
                </a:solidFill>
              </a:rPr>
              <a:t>This difference raises the problem of determining which VLAN is supposed to be associated with which instance.</a:t>
            </a:r>
          </a:p>
          <a:p>
            <a:r>
              <a:rPr lang="en-US" sz="1800" dirty="0">
                <a:solidFill>
                  <a:schemeClr val="tx1"/>
                </a:solidFill>
              </a:rPr>
              <a:t>VLAN-to-instance association is communicated by tagging the BPDUs so that the receiving device can identify the instances and the VLANs to which they apply.</a:t>
            </a:r>
          </a:p>
          <a:p>
            <a:r>
              <a:rPr lang="en-US" sz="1800" dirty="0">
                <a:solidFill>
                  <a:schemeClr val="tx1"/>
                </a:solidFill>
              </a:rPr>
              <a:t>To provide this logical assignment of VLANs to spanning trees, each switch that is running MST in the network has a single MST configuration consisting of following three</a:t>
            </a:r>
          </a:p>
          <a:p>
            <a:pPr lvl="1"/>
            <a:r>
              <a:rPr lang="en-US" sz="1600" dirty="0">
                <a:solidFill>
                  <a:schemeClr val="tx1"/>
                </a:solidFill>
              </a:rPr>
              <a:t>An alphanumeric configuration name (32 bytes)</a:t>
            </a:r>
          </a:p>
          <a:p>
            <a:pPr lvl="1"/>
            <a:r>
              <a:rPr lang="en-US" sz="1600" dirty="0">
                <a:solidFill>
                  <a:schemeClr val="tx1"/>
                </a:solidFill>
              </a:rPr>
              <a:t>A configuration revision number (2 bytes)</a:t>
            </a:r>
          </a:p>
          <a:p>
            <a:pPr lvl="1"/>
            <a:r>
              <a:rPr lang="en-US" sz="1600" dirty="0">
                <a:solidFill>
                  <a:schemeClr val="tx1"/>
                </a:solidFill>
              </a:rPr>
              <a:t>A 4096-element table that associates each of the potential 4096 VLANs supported on the chassis with a given instance</a:t>
            </a:r>
            <a:endParaRPr lang="pt-PT" sz="1600" dirty="0">
              <a:solidFill>
                <a:schemeClr val="tx1"/>
              </a:solidFill>
            </a:endParaRPr>
          </a:p>
        </p:txBody>
      </p:sp>
    </p:spTree>
    <p:extLst>
      <p:ext uri="{BB962C8B-B14F-4D97-AF65-F5344CB8AC3E}">
        <p14:creationId xmlns:p14="http://schemas.microsoft.com/office/powerpoint/2010/main" val="3723631004"/>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8440" y="277557"/>
            <a:ext cx="8042276" cy="1336956"/>
          </a:xfrm>
        </p:spPr>
        <p:txBody>
          <a:bodyPr/>
          <a:lstStyle/>
          <a:p>
            <a:r>
              <a:rPr lang="pt-PT" sz="4000" dirty="0"/>
              <a:t>MST </a:t>
            </a:r>
            <a:r>
              <a:rPr lang="pt-PT" sz="4000" dirty="0" err="1"/>
              <a:t>Regions</a:t>
            </a:r>
            <a:endParaRPr lang="pt-PT" sz="4000" dirty="0"/>
          </a:p>
        </p:txBody>
      </p:sp>
      <p:sp>
        <p:nvSpPr>
          <p:cNvPr id="3" name="Content Placeholder 2"/>
          <p:cNvSpPr>
            <a:spLocks noGrp="1"/>
          </p:cNvSpPr>
          <p:nvPr>
            <p:ph idx="1"/>
          </p:nvPr>
        </p:nvSpPr>
        <p:spPr>
          <a:xfrm>
            <a:off x="549275" y="1709056"/>
            <a:ext cx="8042276" cy="4343400"/>
          </a:xfrm>
        </p:spPr>
        <p:txBody>
          <a:bodyPr/>
          <a:lstStyle/>
          <a:p>
            <a:r>
              <a:rPr lang="en-US" dirty="0">
                <a:solidFill>
                  <a:schemeClr val="tx2"/>
                </a:solidFill>
              </a:rPr>
              <a:t>To be part of a common MST region, a group of switches must share the same configuration attributes. </a:t>
            </a:r>
          </a:p>
          <a:p>
            <a:r>
              <a:rPr lang="en-US" dirty="0">
                <a:solidFill>
                  <a:schemeClr val="tx2"/>
                </a:solidFill>
              </a:rPr>
              <a:t>It is the responsibility of the network administrator to propagate the configuration properly throughout the region.</a:t>
            </a:r>
            <a:endParaRPr lang="pt-PT" dirty="0">
              <a:solidFill>
                <a:schemeClr val="tx2"/>
              </a:solidFill>
            </a:endParaRPr>
          </a:p>
        </p:txBody>
      </p:sp>
      <p:pic>
        <p:nvPicPr>
          <p:cNvPr id="4" name="Picture 3"/>
          <p:cNvPicPr>
            <a:picLocks noChangeAspect="1"/>
          </p:cNvPicPr>
          <p:nvPr/>
        </p:nvPicPr>
        <p:blipFill>
          <a:blip r:embed="rId2"/>
          <a:stretch>
            <a:fillRect/>
          </a:stretch>
        </p:blipFill>
        <p:spPr>
          <a:xfrm>
            <a:off x="1381658" y="4185866"/>
            <a:ext cx="6315840" cy="1837360"/>
          </a:xfrm>
          <a:prstGeom prst="rect">
            <a:avLst/>
          </a:prstGeom>
        </p:spPr>
      </p:pic>
    </p:spTree>
    <p:extLst>
      <p:ext uri="{BB962C8B-B14F-4D97-AF65-F5344CB8AC3E}">
        <p14:creationId xmlns:p14="http://schemas.microsoft.com/office/powerpoint/2010/main" val="2904787726"/>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sz="4000" dirty="0"/>
              <a:t>MST </a:t>
            </a:r>
            <a:r>
              <a:rPr lang="pt-PT" sz="4000" dirty="0" err="1"/>
              <a:t>Regions</a:t>
            </a:r>
            <a:endParaRPr lang="pt-PT" sz="4000" dirty="0"/>
          </a:p>
        </p:txBody>
      </p:sp>
      <p:sp>
        <p:nvSpPr>
          <p:cNvPr id="3" name="Content Placeholder 2"/>
          <p:cNvSpPr>
            <a:spLocks noGrp="1"/>
          </p:cNvSpPr>
          <p:nvPr>
            <p:ph idx="1"/>
          </p:nvPr>
        </p:nvSpPr>
        <p:spPr/>
        <p:txBody>
          <a:bodyPr>
            <a:normAutofit fontScale="92500"/>
          </a:bodyPr>
          <a:lstStyle/>
          <a:p>
            <a:r>
              <a:rPr lang="en-US" dirty="0">
                <a:solidFill>
                  <a:schemeClr val="tx2"/>
                </a:solidFill>
              </a:rPr>
              <a:t>The exact VLAN-to-instance mapping is not propagated in the BPDU because the switches need to know only whether they are in the same region as a neighbor.</a:t>
            </a:r>
          </a:p>
          <a:p>
            <a:r>
              <a:rPr lang="en-US" dirty="0">
                <a:solidFill>
                  <a:schemeClr val="tx2"/>
                </a:solidFill>
              </a:rPr>
              <a:t>Therefore, only a digest of the VLAN-to-instance mapping table is sent, along with the revision number and the name. </a:t>
            </a:r>
          </a:p>
          <a:p>
            <a:r>
              <a:rPr lang="en-US" dirty="0">
                <a:solidFill>
                  <a:schemeClr val="tx2"/>
                </a:solidFill>
              </a:rPr>
              <a:t>After a switch receives a BPDU, it extracts the digest and compares it with its own computed digest. </a:t>
            </a:r>
          </a:p>
          <a:p>
            <a:r>
              <a:rPr lang="en-US" dirty="0">
                <a:solidFill>
                  <a:schemeClr val="tx2"/>
                </a:solidFill>
              </a:rPr>
              <a:t>If the digests differ, the mapping must be different, so the port on which the BPDU was received is at the boundary </a:t>
            </a:r>
            <a:r>
              <a:rPr lang="pt-PT" dirty="0" err="1">
                <a:solidFill>
                  <a:schemeClr val="tx2"/>
                </a:solidFill>
              </a:rPr>
              <a:t>of</a:t>
            </a:r>
            <a:r>
              <a:rPr lang="pt-PT" dirty="0">
                <a:solidFill>
                  <a:schemeClr val="tx2"/>
                </a:solidFill>
              </a:rPr>
              <a:t> a </a:t>
            </a:r>
            <a:r>
              <a:rPr lang="pt-PT" dirty="0" err="1">
                <a:solidFill>
                  <a:schemeClr val="tx2"/>
                </a:solidFill>
              </a:rPr>
              <a:t>region</a:t>
            </a:r>
            <a:r>
              <a:rPr lang="pt-PT" dirty="0">
                <a:solidFill>
                  <a:schemeClr val="tx2"/>
                </a:solidFill>
              </a:rPr>
              <a:t>.</a:t>
            </a:r>
          </a:p>
        </p:txBody>
      </p:sp>
    </p:spTree>
    <p:extLst>
      <p:ext uri="{BB962C8B-B14F-4D97-AF65-F5344CB8AC3E}">
        <p14:creationId xmlns:p14="http://schemas.microsoft.com/office/powerpoint/2010/main" val="3417846311"/>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97862"/>
            <a:ext cx="8042276" cy="1336956"/>
          </a:xfrm>
        </p:spPr>
        <p:txBody>
          <a:bodyPr/>
          <a:lstStyle/>
          <a:p>
            <a:r>
              <a:rPr lang="pt-PT" sz="4000" dirty="0"/>
              <a:t>MST </a:t>
            </a:r>
            <a:r>
              <a:rPr lang="pt-PT" sz="4000" dirty="0" err="1"/>
              <a:t>Configuration</a:t>
            </a:r>
            <a:r>
              <a:rPr lang="pt-PT" sz="4000" dirty="0"/>
              <a:t> </a:t>
            </a:r>
            <a:r>
              <a:rPr lang="pt-PT" sz="4000" dirty="0" err="1"/>
              <a:t>Revision</a:t>
            </a:r>
            <a:endParaRPr lang="pt-PT" sz="4000" dirty="0"/>
          </a:p>
        </p:txBody>
      </p:sp>
      <p:sp>
        <p:nvSpPr>
          <p:cNvPr id="3" name="Content Placeholder 2"/>
          <p:cNvSpPr>
            <a:spLocks noGrp="1"/>
          </p:cNvSpPr>
          <p:nvPr>
            <p:ph idx="1"/>
          </p:nvPr>
        </p:nvSpPr>
        <p:spPr>
          <a:xfrm>
            <a:off x="549275" y="1941287"/>
            <a:ext cx="8042276" cy="4343400"/>
          </a:xfrm>
        </p:spPr>
        <p:txBody>
          <a:bodyPr/>
          <a:lstStyle/>
          <a:p>
            <a:r>
              <a:rPr lang="en-US" dirty="0">
                <a:solidFill>
                  <a:schemeClr val="tx2"/>
                </a:solidFill>
              </a:rPr>
              <a:t>The configuration revision number gives you a method of tracking changes that are made to the MST region. </a:t>
            </a:r>
          </a:p>
          <a:p>
            <a:r>
              <a:rPr lang="en-US" dirty="0">
                <a:solidFill>
                  <a:schemeClr val="tx2"/>
                </a:solidFill>
              </a:rPr>
              <a:t>It does not automatically increase each time that you make changes to the MST configuration. </a:t>
            </a:r>
          </a:p>
          <a:p>
            <a:r>
              <a:rPr lang="en-US" dirty="0">
                <a:solidFill>
                  <a:schemeClr val="tx2"/>
                </a:solidFill>
              </a:rPr>
              <a:t>Each time that you make a change, you should increase the </a:t>
            </a:r>
            <a:r>
              <a:rPr lang="pt-PT" dirty="0" err="1">
                <a:solidFill>
                  <a:schemeClr val="tx2"/>
                </a:solidFill>
              </a:rPr>
              <a:t>revision</a:t>
            </a:r>
            <a:r>
              <a:rPr lang="pt-PT" dirty="0">
                <a:solidFill>
                  <a:schemeClr val="tx2"/>
                </a:solidFill>
              </a:rPr>
              <a:t> </a:t>
            </a:r>
            <a:r>
              <a:rPr lang="pt-PT" dirty="0" err="1">
                <a:solidFill>
                  <a:schemeClr val="tx2"/>
                </a:solidFill>
              </a:rPr>
              <a:t>number</a:t>
            </a:r>
            <a:r>
              <a:rPr lang="pt-PT" dirty="0">
                <a:solidFill>
                  <a:schemeClr val="tx2"/>
                </a:solidFill>
              </a:rPr>
              <a:t> </a:t>
            </a:r>
            <a:r>
              <a:rPr lang="pt-PT" dirty="0" err="1">
                <a:solidFill>
                  <a:schemeClr val="tx2"/>
                </a:solidFill>
              </a:rPr>
              <a:t>by</a:t>
            </a:r>
            <a:r>
              <a:rPr lang="pt-PT" dirty="0">
                <a:solidFill>
                  <a:schemeClr val="tx2"/>
                </a:solidFill>
              </a:rPr>
              <a:t> </a:t>
            </a:r>
            <a:r>
              <a:rPr lang="pt-PT" dirty="0" err="1">
                <a:solidFill>
                  <a:schemeClr val="tx2"/>
                </a:solidFill>
              </a:rPr>
              <a:t>one</a:t>
            </a:r>
            <a:r>
              <a:rPr lang="pt-PT" dirty="0">
                <a:solidFill>
                  <a:schemeClr val="tx2"/>
                </a:solidFill>
              </a:rPr>
              <a:t>.</a:t>
            </a:r>
          </a:p>
        </p:txBody>
      </p:sp>
    </p:spTree>
    <p:extLst>
      <p:ext uri="{BB962C8B-B14F-4D97-AF65-F5344CB8AC3E}">
        <p14:creationId xmlns:p14="http://schemas.microsoft.com/office/powerpoint/2010/main" val="1137838923"/>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91717"/>
            <a:ext cx="8042276" cy="1336956"/>
          </a:xfrm>
        </p:spPr>
        <p:txBody>
          <a:bodyPr/>
          <a:lstStyle/>
          <a:p>
            <a:r>
              <a:rPr lang="pt-PT" sz="4000" dirty="0"/>
              <a:t>STP </a:t>
            </a:r>
            <a:r>
              <a:rPr lang="pt-PT" sz="4000" dirty="0" err="1"/>
              <a:t>Instances</a:t>
            </a:r>
            <a:r>
              <a:rPr lang="pt-PT" sz="4000" dirty="0"/>
              <a:t> </a:t>
            </a:r>
            <a:r>
              <a:rPr lang="pt-PT" sz="4000" dirty="0" err="1"/>
              <a:t>with</a:t>
            </a:r>
            <a:r>
              <a:rPr lang="pt-PT" sz="4000" dirty="0"/>
              <a:t> MST</a:t>
            </a:r>
          </a:p>
        </p:txBody>
      </p:sp>
      <p:sp>
        <p:nvSpPr>
          <p:cNvPr id="3" name="Content Placeholder 2"/>
          <p:cNvSpPr>
            <a:spLocks noGrp="1"/>
          </p:cNvSpPr>
          <p:nvPr>
            <p:ph idx="1"/>
          </p:nvPr>
        </p:nvSpPr>
        <p:spPr>
          <a:xfrm>
            <a:off x="549275" y="1926772"/>
            <a:ext cx="8042276" cy="4343400"/>
          </a:xfrm>
        </p:spPr>
        <p:txBody>
          <a:bodyPr>
            <a:normAutofit/>
          </a:bodyPr>
          <a:lstStyle/>
          <a:p>
            <a:r>
              <a:rPr lang="en-US" sz="2000" dirty="0">
                <a:solidFill>
                  <a:schemeClr val="tx2"/>
                </a:solidFill>
              </a:rPr>
              <a:t>MST supports a number of instances. </a:t>
            </a:r>
          </a:p>
          <a:p>
            <a:r>
              <a:rPr lang="en-US" sz="2000" dirty="0">
                <a:solidFill>
                  <a:schemeClr val="tx2"/>
                </a:solidFill>
              </a:rPr>
              <a:t>Instance 0 is the internal spanning tree (IST).</a:t>
            </a:r>
            <a:endParaRPr lang="pt-PT" sz="2000" dirty="0">
              <a:solidFill>
                <a:schemeClr val="tx2"/>
              </a:solidFill>
            </a:endParaRPr>
          </a:p>
        </p:txBody>
      </p:sp>
      <p:pic>
        <p:nvPicPr>
          <p:cNvPr id="4" name="Picture 3"/>
          <p:cNvPicPr>
            <a:picLocks noChangeAspect="1"/>
          </p:cNvPicPr>
          <p:nvPr/>
        </p:nvPicPr>
        <p:blipFill>
          <a:blip r:embed="rId3"/>
          <a:stretch>
            <a:fillRect/>
          </a:stretch>
        </p:blipFill>
        <p:spPr>
          <a:xfrm>
            <a:off x="1427973" y="3137647"/>
            <a:ext cx="6284880" cy="3230624"/>
          </a:xfrm>
          <a:prstGeom prst="rect">
            <a:avLst/>
          </a:prstGeom>
        </p:spPr>
      </p:pic>
    </p:spTree>
    <p:extLst>
      <p:ext uri="{BB962C8B-B14F-4D97-AF65-F5344CB8AC3E}">
        <p14:creationId xmlns:p14="http://schemas.microsoft.com/office/powerpoint/2010/main" val="366371706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521233"/>
            <a:ext cx="8042276" cy="1336956"/>
          </a:xfrm>
        </p:spPr>
        <p:txBody>
          <a:bodyPr/>
          <a:lstStyle/>
          <a:p>
            <a:r>
              <a:rPr lang="pt-PT" sz="4000" dirty="0"/>
              <a:t>STP </a:t>
            </a:r>
            <a:r>
              <a:rPr lang="pt-PT" sz="4000" dirty="0" err="1"/>
              <a:t>Instances</a:t>
            </a:r>
            <a:r>
              <a:rPr lang="pt-PT" sz="4000" dirty="0"/>
              <a:t> </a:t>
            </a:r>
            <a:r>
              <a:rPr lang="pt-PT" sz="4000" dirty="0" err="1"/>
              <a:t>with</a:t>
            </a:r>
            <a:r>
              <a:rPr lang="pt-PT" sz="4000" dirty="0"/>
              <a:t> MST</a:t>
            </a:r>
          </a:p>
        </p:txBody>
      </p:sp>
      <p:sp>
        <p:nvSpPr>
          <p:cNvPr id="3" name="Content Placeholder 2"/>
          <p:cNvSpPr>
            <a:spLocks noGrp="1"/>
          </p:cNvSpPr>
          <p:nvPr>
            <p:ph idx="1"/>
          </p:nvPr>
        </p:nvSpPr>
        <p:spPr>
          <a:xfrm>
            <a:off x="549275" y="2006601"/>
            <a:ext cx="8042276" cy="4343400"/>
          </a:xfrm>
        </p:spPr>
        <p:txBody>
          <a:bodyPr/>
          <a:lstStyle/>
          <a:p>
            <a:r>
              <a:rPr lang="en-US" dirty="0">
                <a:solidFill>
                  <a:schemeClr val="tx2"/>
                </a:solidFill>
              </a:rPr>
              <a:t>All six VLAN instances initially belong to MSTI0. This is the default behavior. </a:t>
            </a:r>
          </a:p>
          <a:p>
            <a:r>
              <a:rPr lang="en-US" dirty="0">
                <a:solidFill>
                  <a:schemeClr val="tx2"/>
                </a:solidFill>
              </a:rPr>
              <a:t>Then make the half of VLAN instances (11, 22, and 33) mapped to MSTI1, and the other half (44, 55, and 66) mapped to MSTI2. </a:t>
            </a:r>
          </a:p>
          <a:p>
            <a:r>
              <a:rPr lang="en-US" dirty="0">
                <a:solidFill>
                  <a:schemeClr val="tx2"/>
                </a:solidFill>
              </a:rPr>
              <a:t>If different root bridges are configured for MSTI1 and MSTI2, their topologies will converge differently. </a:t>
            </a:r>
          </a:p>
          <a:p>
            <a:r>
              <a:rPr lang="en-US" dirty="0">
                <a:solidFill>
                  <a:schemeClr val="tx2"/>
                </a:solidFill>
              </a:rPr>
              <a:t>By having different Layer 2 topologies between MST instances, links are more evenly utilized.</a:t>
            </a:r>
            <a:endParaRPr lang="pt-PT" dirty="0">
              <a:solidFill>
                <a:schemeClr val="tx2"/>
              </a:solidFill>
            </a:endParaRPr>
          </a:p>
        </p:txBody>
      </p:sp>
    </p:spTree>
    <p:extLst>
      <p:ext uri="{BB962C8B-B14F-4D97-AF65-F5344CB8AC3E}">
        <p14:creationId xmlns:p14="http://schemas.microsoft.com/office/powerpoint/2010/main" val="3053875859"/>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63177"/>
            <a:ext cx="8042276" cy="1336956"/>
          </a:xfrm>
        </p:spPr>
        <p:txBody>
          <a:bodyPr/>
          <a:lstStyle/>
          <a:p>
            <a:r>
              <a:rPr lang="pt-PT" sz="4000" dirty="0"/>
              <a:t>STP </a:t>
            </a:r>
            <a:r>
              <a:rPr lang="pt-PT" sz="4000" dirty="0" err="1"/>
              <a:t>Instances</a:t>
            </a:r>
            <a:r>
              <a:rPr lang="pt-PT" sz="4000" dirty="0"/>
              <a:t> </a:t>
            </a:r>
            <a:r>
              <a:rPr lang="pt-PT" sz="4000" dirty="0" err="1"/>
              <a:t>with</a:t>
            </a:r>
            <a:r>
              <a:rPr lang="pt-PT" sz="4000" dirty="0"/>
              <a:t> MST</a:t>
            </a:r>
          </a:p>
        </p:txBody>
      </p:sp>
      <p:sp>
        <p:nvSpPr>
          <p:cNvPr id="3" name="Content Placeholder 2"/>
          <p:cNvSpPr>
            <a:spLocks noGrp="1"/>
          </p:cNvSpPr>
          <p:nvPr>
            <p:ph idx="1"/>
          </p:nvPr>
        </p:nvSpPr>
        <p:spPr>
          <a:xfrm>
            <a:off x="549275" y="1894113"/>
            <a:ext cx="8042276" cy="4049487"/>
          </a:xfrm>
        </p:spPr>
        <p:txBody>
          <a:bodyPr>
            <a:normAutofit/>
          </a:bodyPr>
          <a:lstStyle/>
          <a:p>
            <a:r>
              <a:rPr lang="en-US" sz="2000" dirty="0">
                <a:solidFill>
                  <a:schemeClr val="tx2"/>
                </a:solidFill>
              </a:rPr>
              <a:t>Within a topology where multiple variations of STP are used, Common Spanning Tree (CST) topology considers an MST region as a single black box. </a:t>
            </a:r>
          </a:p>
          <a:p>
            <a:r>
              <a:rPr lang="en-US" sz="2000" dirty="0">
                <a:solidFill>
                  <a:schemeClr val="tx2"/>
                </a:solidFill>
              </a:rPr>
              <a:t>CST maintains a </a:t>
            </a:r>
            <a:r>
              <a:rPr lang="en-US" sz="2000" dirty="0" err="1">
                <a:solidFill>
                  <a:schemeClr val="tx2"/>
                </a:solidFill>
              </a:rPr>
              <a:t>loopfree</a:t>
            </a:r>
            <a:r>
              <a:rPr lang="en-US" sz="2000" dirty="0">
                <a:solidFill>
                  <a:schemeClr val="tx2"/>
                </a:solidFill>
              </a:rPr>
              <a:t> topology with the links that connect the regions to each other and to switches that </a:t>
            </a:r>
            <a:r>
              <a:rPr lang="pt-PT" sz="2000" dirty="0">
                <a:solidFill>
                  <a:schemeClr val="tx2"/>
                </a:solidFill>
              </a:rPr>
              <a:t>are </a:t>
            </a:r>
            <a:r>
              <a:rPr lang="pt-PT" sz="2000" dirty="0" err="1">
                <a:solidFill>
                  <a:schemeClr val="tx2"/>
                </a:solidFill>
              </a:rPr>
              <a:t>not</a:t>
            </a:r>
            <a:r>
              <a:rPr lang="pt-PT" sz="2000" dirty="0">
                <a:solidFill>
                  <a:schemeClr val="tx2"/>
                </a:solidFill>
              </a:rPr>
              <a:t> </a:t>
            </a:r>
            <a:r>
              <a:rPr lang="pt-PT" sz="2000" dirty="0" err="1">
                <a:solidFill>
                  <a:schemeClr val="tx2"/>
                </a:solidFill>
              </a:rPr>
              <a:t>running</a:t>
            </a:r>
            <a:r>
              <a:rPr lang="pt-PT" sz="2000" dirty="0">
                <a:solidFill>
                  <a:schemeClr val="tx2"/>
                </a:solidFill>
              </a:rPr>
              <a:t> MST</a:t>
            </a:r>
          </a:p>
        </p:txBody>
      </p:sp>
      <p:pic>
        <p:nvPicPr>
          <p:cNvPr id="4" name="Picture 3"/>
          <p:cNvPicPr>
            <a:picLocks noChangeAspect="1"/>
          </p:cNvPicPr>
          <p:nvPr/>
        </p:nvPicPr>
        <p:blipFill>
          <a:blip r:embed="rId3"/>
          <a:stretch>
            <a:fillRect/>
          </a:stretch>
        </p:blipFill>
        <p:spPr>
          <a:xfrm>
            <a:off x="1567418" y="3757420"/>
            <a:ext cx="5944320" cy="2686560"/>
          </a:xfrm>
          <a:prstGeom prst="rect">
            <a:avLst/>
          </a:prstGeom>
        </p:spPr>
      </p:pic>
    </p:spTree>
    <p:extLst>
      <p:ext uri="{BB962C8B-B14F-4D97-AF65-F5344CB8AC3E}">
        <p14:creationId xmlns:p14="http://schemas.microsoft.com/office/powerpoint/2010/main" val="2048418071"/>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4418" y="464587"/>
            <a:ext cx="8042276" cy="1336956"/>
          </a:xfrm>
        </p:spPr>
        <p:txBody>
          <a:bodyPr/>
          <a:lstStyle/>
          <a:p>
            <a:r>
              <a:rPr lang="pt-PT" sz="4000" dirty="0" err="1"/>
              <a:t>Extended</a:t>
            </a:r>
            <a:r>
              <a:rPr lang="pt-PT" sz="4000" dirty="0"/>
              <a:t> </a:t>
            </a:r>
            <a:r>
              <a:rPr lang="pt-PT" sz="4000" dirty="0" err="1"/>
              <a:t>System</a:t>
            </a:r>
            <a:r>
              <a:rPr lang="pt-PT" sz="4000" dirty="0"/>
              <a:t> ID for MST</a:t>
            </a:r>
          </a:p>
        </p:txBody>
      </p:sp>
      <p:sp>
        <p:nvSpPr>
          <p:cNvPr id="3" name="Content Placeholder 2"/>
          <p:cNvSpPr>
            <a:spLocks noGrp="1"/>
          </p:cNvSpPr>
          <p:nvPr>
            <p:ph idx="1"/>
          </p:nvPr>
        </p:nvSpPr>
        <p:spPr>
          <a:xfrm>
            <a:off x="518439" y="1941287"/>
            <a:ext cx="8042276" cy="4343400"/>
          </a:xfrm>
        </p:spPr>
        <p:txBody>
          <a:bodyPr/>
          <a:lstStyle/>
          <a:p>
            <a:r>
              <a:rPr lang="en-US" dirty="0">
                <a:solidFill>
                  <a:schemeClr val="tx2"/>
                </a:solidFill>
              </a:rPr>
              <a:t>As with PVST, the 12-bit Extended System ID field is used in MST. </a:t>
            </a:r>
          </a:p>
          <a:p>
            <a:r>
              <a:rPr lang="en-US" dirty="0">
                <a:solidFill>
                  <a:schemeClr val="tx2"/>
                </a:solidFill>
              </a:rPr>
              <a:t>In MST, this field carries the MST instance number.</a:t>
            </a:r>
            <a:endParaRPr lang="pt-PT" dirty="0">
              <a:solidFill>
                <a:schemeClr val="tx2"/>
              </a:solidFill>
            </a:endParaRPr>
          </a:p>
        </p:txBody>
      </p:sp>
      <p:pic>
        <p:nvPicPr>
          <p:cNvPr id="4" name="Picture 3"/>
          <p:cNvPicPr>
            <a:picLocks noChangeAspect="1"/>
          </p:cNvPicPr>
          <p:nvPr/>
        </p:nvPicPr>
        <p:blipFill>
          <a:blip r:embed="rId2"/>
          <a:stretch>
            <a:fillRect/>
          </a:stretch>
        </p:blipFill>
        <p:spPr>
          <a:xfrm>
            <a:off x="2163719" y="3557732"/>
            <a:ext cx="4751717" cy="2071172"/>
          </a:xfrm>
          <a:prstGeom prst="rect">
            <a:avLst/>
          </a:prstGeom>
        </p:spPr>
      </p:pic>
    </p:spTree>
    <p:extLst>
      <p:ext uri="{BB962C8B-B14F-4D97-AF65-F5344CB8AC3E}">
        <p14:creationId xmlns:p14="http://schemas.microsoft.com/office/powerpoint/2010/main" val="2363641940"/>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19633"/>
            <a:ext cx="8042276" cy="1336956"/>
          </a:xfrm>
        </p:spPr>
        <p:txBody>
          <a:bodyPr/>
          <a:lstStyle/>
          <a:p>
            <a:r>
              <a:rPr lang="pt-PT" sz="4000" dirty="0" err="1"/>
              <a:t>Configuring</a:t>
            </a:r>
            <a:r>
              <a:rPr lang="pt-PT" sz="4000" dirty="0"/>
              <a:t> </a:t>
            </a:r>
            <a:r>
              <a:rPr lang="pt-PT" sz="4000" dirty="0" err="1"/>
              <a:t>and</a:t>
            </a:r>
            <a:r>
              <a:rPr lang="pt-PT" sz="4000" dirty="0"/>
              <a:t> </a:t>
            </a:r>
            <a:r>
              <a:rPr lang="pt-PT" sz="4000" dirty="0" err="1"/>
              <a:t>Verifying</a:t>
            </a:r>
            <a:r>
              <a:rPr lang="pt-PT" sz="4000" dirty="0"/>
              <a:t> MST</a:t>
            </a:r>
          </a:p>
        </p:txBody>
      </p:sp>
      <p:pic>
        <p:nvPicPr>
          <p:cNvPr id="4" name="Picture 3"/>
          <p:cNvPicPr>
            <a:picLocks noChangeAspect="1"/>
          </p:cNvPicPr>
          <p:nvPr/>
        </p:nvPicPr>
        <p:blipFill>
          <a:blip r:embed="rId2"/>
          <a:stretch>
            <a:fillRect/>
          </a:stretch>
        </p:blipFill>
        <p:spPr>
          <a:xfrm>
            <a:off x="660923" y="1849621"/>
            <a:ext cx="7089841" cy="3844560"/>
          </a:xfrm>
          <a:prstGeom prst="rect">
            <a:avLst/>
          </a:prstGeom>
        </p:spPr>
      </p:pic>
      <p:pic>
        <p:nvPicPr>
          <p:cNvPr id="5" name="Picture 4"/>
          <p:cNvPicPr>
            <a:picLocks noChangeAspect="1"/>
          </p:cNvPicPr>
          <p:nvPr/>
        </p:nvPicPr>
        <p:blipFill>
          <a:blip r:embed="rId3"/>
          <a:stretch>
            <a:fillRect/>
          </a:stretch>
        </p:blipFill>
        <p:spPr>
          <a:xfrm>
            <a:off x="6017161" y="4475559"/>
            <a:ext cx="2782594" cy="1839180"/>
          </a:xfrm>
          <a:prstGeom prst="rect">
            <a:avLst/>
          </a:prstGeom>
        </p:spPr>
      </p:pic>
    </p:spTree>
    <p:extLst>
      <p:ext uri="{BB962C8B-B14F-4D97-AF65-F5344CB8AC3E}">
        <p14:creationId xmlns:p14="http://schemas.microsoft.com/office/powerpoint/2010/main" val="461433232"/>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8439" y="1106642"/>
            <a:ext cx="8042276" cy="1336956"/>
          </a:xfrm>
        </p:spPr>
        <p:txBody>
          <a:bodyPr>
            <a:normAutofit/>
          </a:bodyPr>
          <a:lstStyle/>
          <a:p>
            <a:r>
              <a:rPr lang="en-US" sz="4000" dirty="0"/>
              <a:t>Configuring MST with the CCNP Region</a:t>
            </a:r>
            <a:endParaRPr lang="pt-PT" sz="4000" dirty="0"/>
          </a:p>
        </p:txBody>
      </p:sp>
      <p:pic>
        <p:nvPicPr>
          <p:cNvPr id="4" name="Picture 3"/>
          <p:cNvPicPr>
            <a:picLocks noChangeAspect="1"/>
          </p:cNvPicPr>
          <p:nvPr/>
        </p:nvPicPr>
        <p:blipFill>
          <a:blip r:embed="rId2"/>
          <a:stretch>
            <a:fillRect/>
          </a:stretch>
        </p:blipFill>
        <p:spPr>
          <a:xfrm>
            <a:off x="573109" y="2642992"/>
            <a:ext cx="7932937" cy="3053923"/>
          </a:xfrm>
          <a:prstGeom prst="rect">
            <a:avLst/>
          </a:prstGeom>
        </p:spPr>
      </p:pic>
    </p:spTree>
    <p:extLst>
      <p:ext uri="{BB962C8B-B14F-4D97-AF65-F5344CB8AC3E}">
        <p14:creationId xmlns:p14="http://schemas.microsoft.com/office/powerpoint/2010/main" val="1897094325"/>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0420" y="523134"/>
            <a:ext cx="8449582" cy="1336956"/>
          </a:xfrm>
        </p:spPr>
        <p:txBody>
          <a:bodyPr>
            <a:normAutofit/>
          </a:bodyPr>
          <a:lstStyle/>
          <a:p>
            <a:r>
              <a:rPr lang="en-US" sz="4000" dirty="0"/>
              <a:t>MST Instance 1 and 2 Configuration</a:t>
            </a:r>
            <a:endParaRPr lang="pt-PT" sz="4000" dirty="0"/>
          </a:p>
        </p:txBody>
      </p:sp>
      <p:sp>
        <p:nvSpPr>
          <p:cNvPr id="3" name="Content Placeholder 2"/>
          <p:cNvSpPr>
            <a:spLocks noGrp="1"/>
          </p:cNvSpPr>
          <p:nvPr>
            <p:ph idx="1"/>
          </p:nvPr>
        </p:nvSpPr>
        <p:spPr>
          <a:xfrm>
            <a:off x="279401" y="4977625"/>
            <a:ext cx="8520354" cy="1589430"/>
          </a:xfrm>
        </p:spPr>
        <p:txBody>
          <a:bodyPr>
            <a:normAutofit fontScale="62500" lnSpcReduction="20000"/>
          </a:bodyPr>
          <a:lstStyle/>
          <a:p>
            <a:r>
              <a:rPr lang="en-US" dirty="0">
                <a:solidFill>
                  <a:schemeClr val="tx2"/>
                </a:solidFill>
              </a:rPr>
              <a:t>MST is configured with three instances. </a:t>
            </a:r>
          </a:p>
          <a:p>
            <a:r>
              <a:rPr lang="en-US" dirty="0">
                <a:solidFill>
                  <a:schemeClr val="tx2"/>
                </a:solidFill>
              </a:rPr>
              <a:t>VLANs 2 and 3 belong to instance 1. </a:t>
            </a:r>
          </a:p>
          <a:p>
            <a:r>
              <a:rPr lang="en-US" dirty="0">
                <a:solidFill>
                  <a:schemeClr val="tx2"/>
                </a:solidFill>
              </a:rPr>
              <a:t>VLANs 4 and 5 belong to instance 2. </a:t>
            </a:r>
          </a:p>
          <a:p>
            <a:r>
              <a:rPr lang="en-US" dirty="0">
                <a:solidFill>
                  <a:schemeClr val="tx2"/>
                </a:solidFill>
              </a:rPr>
              <a:t>All other VLANs between 1 and 4094, that are not in instances 1 or 2, belong to instance 0.</a:t>
            </a:r>
            <a:endParaRPr lang="pt-PT" dirty="0">
              <a:solidFill>
                <a:schemeClr val="tx2"/>
              </a:solidFill>
            </a:endParaRPr>
          </a:p>
        </p:txBody>
      </p:sp>
      <p:pic>
        <p:nvPicPr>
          <p:cNvPr id="4" name="Picture 3"/>
          <p:cNvPicPr>
            <a:picLocks noChangeAspect="1"/>
          </p:cNvPicPr>
          <p:nvPr/>
        </p:nvPicPr>
        <p:blipFill>
          <a:blip r:embed="rId3"/>
          <a:stretch>
            <a:fillRect/>
          </a:stretch>
        </p:blipFill>
        <p:spPr>
          <a:xfrm>
            <a:off x="638339" y="1988456"/>
            <a:ext cx="7802477" cy="2761465"/>
          </a:xfrm>
          <a:prstGeom prst="rect">
            <a:avLst/>
          </a:prstGeom>
        </p:spPr>
      </p:pic>
    </p:spTree>
    <p:extLst>
      <p:ext uri="{BB962C8B-B14F-4D97-AF65-F5344CB8AC3E}">
        <p14:creationId xmlns:p14="http://schemas.microsoft.com/office/powerpoint/2010/main" val="2937465541"/>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982" y="450448"/>
            <a:ext cx="8042276" cy="1336956"/>
          </a:xfrm>
        </p:spPr>
        <p:txBody>
          <a:bodyPr/>
          <a:lstStyle/>
          <a:p>
            <a:r>
              <a:rPr lang="en-US" sz="4000" dirty="0"/>
              <a:t>SPT Root Bridge Configuration</a:t>
            </a:r>
            <a:endParaRPr lang="pt-PT" sz="4000" dirty="0"/>
          </a:p>
        </p:txBody>
      </p:sp>
      <p:pic>
        <p:nvPicPr>
          <p:cNvPr id="4" name="Picture 3"/>
          <p:cNvPicPr>
            <a:picLocks noChangeAspect="1"/>
          </p:cNvPicPr>
          <p:nvPr/>
        </p:nvPicPr>
        <p:blipFill>
          <a:blip r:embed="rId3"/>
          <a:stretch>
            <a:fillRect/>
          </a:stretch>
        </p:blipFill>
        <p:spPr>
          <a:xfrm>
            <a:off x="416212" y="2131199"/>
            <a:ext cx="8377360" cy="841117"/>
          </a:xfrm>
          <a:prstGeom prst="rect">
            <a:avLst/>
          </a:prstGeom>
        </p:spPr>
      </p:pic>
      <p:pic>
        <p:nvPicPr>
          <p:cNvPr id="5" name="Picture 4"/>
          <p:cNvPicPr>
            <a:picLocks noChangeAspect="1"/>
          </p:cNvPicPr>
          <p:nvPr/>
        </p:nvPicPr>
        <p:blipFill>
          <a:blip r:embed="rId4"/>
          <a:stretch>
            <a:fillRect/>
          </a:stretch>
        </p:blipFill>
        <p:spPr>
          <a:xfrm>
            <a:off x="350898" y="3434013"/>
            <a:ext cx="8377360" cy="2967018"/>
          </a:xfrm>
          <a:prstGeom prst="rect">
            <a:avLst/>
          </a:prstGeom>
        </p:spPr>
      </p:pic>
    </p:spTree>
    <p:extLst>
      <p:ext uri="{BB962C8B-B14F-4D97-AF65-F5344CB8AC3E}">
        <p14:creationId xmlns:p14="http://schemas.microsoft.com/office/powerpoint/2010/main" val="2862409310"/>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75494"/>
            <a:ext cx="8042276" cy="1336956"/>
          </a:xfrm>
        </p:spPr>
        <p:txBody>
          <a:bodyPr>
            <a:normAutofit/>
          </a:bodyPr>
          <a:lstStyle/>
          <a:p>
            <a:r>
              <a:rPr lang="en-US" sz="4000" dirty="0"/>
              <a:t>Verifying MST</a:t>
            </a:r>
            <a:endParaRPr lang="pt-PT" sz="4000" dirty="0"/>
          </a:p>
        </p:txBody>
      </p:sp>
      <p:pic>
        <p:nvPicPr>
          <p:cNvPr id="4" name="Picture 3"/>
          <p:cNvPicPr>
            <a:picLocks noChangeAspect="1"/>
          </p:cNvPicPr>
          <p:nvPr/>
        </p:nvPicPr>
        <p:blipFill>
          <a:blip r:embed="rId3"/>
          <a:stretch>
            <a:fillRect/>
          </a:stretch>
        </p:blipFill>
        <p:spPr>
          <a:xfrm>
            <a:off x="1195877" y="1360789"/>
            <a:ext cx="6226271" cy="2373671"/>
          </a:xfrm>
          <a:prstGeom prst="rect">
            <a:avLst/>
          </a:prstGeom>
        </p:spPr>
      </p:pic>
      <p:pic>
        <p:nvPicPr>
          <p:cNvPr id="6" name="Picture 5"/>
          <p:cNvPicPr>
            <a:picLocks noChangeAspect="1"/>
          </p:cNvPicPr>
          <p:nvPr/>
        </p:nvPicPr>
        <p:blipFill>
          <a:blip r:embed="rId4"/>
          <a:stretch>
            <a:fillRect/>
          </a:stretch>
        </p:blipFill>
        <p:spPr>
          <a:xfrm>
            <a:off x="1195877" y="3807394"/>
            <a:ext cx="6178144" cy="2547034"/>
          </a:xfrm>
          <a:prstGeom prst="rect">
            <a:avLst/>
          </a:prstGeom>
        </p:spPr>
      </p:pic>
    </p:spTree>
    <p:extLst>
      <p:ext uri="{BB962C8B-B14F-4D97-AF65-F5344CB8AC3E}">
        <p14:creationId xmlns:p14="http://schemas.microsoft.com/office/powerpoint/2010/main" val="1239444303"/>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28415"/>
            <a:ext cx="8042276" cy="1336956"/>
          </a:xfrm>
        </p:spPr>
        <p:txBody>
          <a:bodyPr/>
          <a:lstStyle/>
          <a:p>
            <a:r>
              <a:rPr lang="pt-PT" sz="4000" dirty="0" err="1"/>
              <a:t>Verifying</a:t>
            </a:r>
            <a:r>
              <a:rPr lang="pt-PT" sz="4000" dirty="0"/>
              <a:t> MST </a:t>
            </a:r>
            <a:r>
              <a:rPr lang="pt-PT" sz="4000" dirty="0" err="1"/>
              <a:t>Digest</a:t>
            </a:r>
            <a:endParaRPr lang="pt-PT" sz="4000" dirty="0"/>
          </a:p>
        </p:txBody>
      </p:sp>
      <p:grpSp>
        <p:nvGrpSpPr>
          <p:cNvPr id="6" name="Group 5"/>
          <p:cNvGrpSpPr/>
          <p:nvPr/>
        </p:nvGrpSpPr>
        <p:grpSpPr>
          <a:xfrm>
            <a:off x="1044702" y="1797956"/>
            <a:ext cx="6989751" cy="3902165"/>
            <a:chOff x="1088999" y="1931320"/>
            <a:chExt cx="6989751" cy="3902165"/>
          </a:xfrm>
        </p:grpSpPr>
        <p:pic>
          <p:nvPicPr>
            <p:cNvPr id="4" name="Picture 3"/>
            <p:cNvPicPr>
              <a:picLocks noChangeAspect="1"/>
            </p:cNvPicPr>
            <p:nvPr/>
          </p:nvPicPr>
          <p:blipFill>
            <a:blip r:embed="rId3"/>
            <a:stretch>
              <a:fillRect/>
            </a:stretch>
          </p:blipFill>
          <p:spPr>
            <a:xfrm>
              <a:off x="1088999" y="1931320"/>
              <a:ext cx="6966001" cy="2995360"/>
            </a:xfrm>
            <a:prstGeom prst="rect">
              <a:avLst/>
            </a:prstGeom>
          </p:spPr>
        </p:pic>
        <p:pic>
          <p:nvPicPr>
            <p:cNvPr id="5" name="Picture 4"/>
            <p:cNvPicPr>
              <a:picLocks noChangeAspect="1"/>
            </p:cNvPicPr>
            <p:nvPr/>
          </p:nvPicPr>
          <p:blipFill>
            <a:blip r:embed="rId4"/>
            <a:stretch>
              <a:fillRect/>
            </a:stretch>
          </p:blipFill>
          <p:spPr>
            <a:xfrm>
              <a:off x="1112749" y="4914805"/>
              <a:ext cx="6966001" cy="918680"/>
            </a:xfrm>
            <a:prstGeom prst="rect">
              <a:avLst/>
            </a:prstGeom>
          </p:spPr>
        </p:pic>
      </p:grpSp>
    </p:spTree>
    <p:extLst>
      <p:ext uri="{BB962C8B-B14F-4D97-AF65-F5344CB8AC3E}">
        <p14:creationId xmlns:p14="http://schemas.microsoft.com/office/powerpoint/2010/main" val="2583410110"/>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24323"/>
            <a:ext cx="8042276" cy="1336956"/>
          </a:xfrm>
        </p:spPr>
        <p:txBody>
          <a:bodyPr/>
          <a:lstStyle/>
          <a:p>
            <a:r>
              <a:rPr lang="pt-PT" sz="4000" dirty="0" err="1"/>
              <a:t>Verifying</a:t>
            </a:r>
            <a:r>
              <a:rPr lang="pt-PT" sz="4000" dirty="0"/>
              <a:t> MST </a:t>
            </a:r>
            <a:r>
              <a:rPr lang="pt-PT" sz="4000" dirty="0" err="1"/>
              <a:t>Instances</a:t>
            </a:r>
            <a:r>
              <a:rPr lang="pt-PT" sz="4000" dirty="0"/>
              <a:t> </a:t>
            </a:r>
            <a:r>
              <a:rPr lang="pt-PT" sz="4000" dirty="0" err="1"/>
              <a:t>Mappings</a:t>
            </a:r>
            <a:endParaRPr lang="pt-PT" sz="4000" dirty="0"/>
          </a:p>
        </p:txBody>
      </p:sp>
      <p:pic>
        <p:nvPicPr>
          <p:cNvPr id="4" name="Picture 3"/>
          <p:cNvPicPr>
            <a:picLocks noChangeAspect="1"/>
          </p:cNvPicPr>
          <p:nvPr/>
        </p:nvPicPr>
        <p:blipFill>
          <a:blip r:embed="rId2"/>
          <a:stretch>
            <a:fillRect/>
          </a:stretch>
        </p:blipFill>
        <p:spPr>
          <a:xfrm>
            <a:off x="723832" y="1898001"/>
            <a:ext cx="7631489" cy="3915832"/>
          </a:xfrm>
          <a:prstGeom prst="rect">
            <a:avLst/>
          </a:prstGeom>
        </p:spPr>
      </p:pic>
      <p:pic>
        <p:nvPicPr>
          <p:cNvPr id="5" name="Picture 4"/>
          <p:cNvPicPr>
            <a:picLocks noChangeAspect="1"/>
          </p:cNvPicPr>
          <p:nvPr/>
        </p:nvPicPr>
        <p:blipFill>
          <a:blip r:embed="rId3"/>
          <a:stretch>
            <a:fillRect/>
          </a:stretch>
        </p:blipFill>
        <p:spPr>
          <a:xfrm>
            <a:off x="3963890" y="3826791"/>
            <a:ext cx="4966213" cy="2487948"/>
          </a:xfrm>
          <a:prstGeom prst="rect">
            <a:avLst/>
          </a:prstGeom>
        </p:spPr>
      </p:pic>
    </p:spTree>
    <p:extLst>
      <p:ext uri="{BB962C8B-B14F-4D97-AF65-F5344CB8AC3E}">
        <p14:creationId xmlns:p14="http://schemas.microsoft.com/office/powerpoint/2010/main" val="3354836539"/>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519559"/>
            <a:ext cx="8042276" cy="1336956"/>
          </a:xfrm>
        </p:spPr>
        <p:txBody>
          <a:bodyPr/>
          <a:lstStyle/>
          <a:p>
            <a:r>
              <a:rPr lang="pt-PT" sz="4000" dirty="0" err="1"/>
              <a:t>Configuring</a:t>
            </a:r>
            <a:r>
              <a:rPr lang="pt-PT" sz="4000" dirty="0"/>
              <a:t> MST </a:t>
            </a:r>
            <a:r>
              <a:rPr lang="pt-PT" sz="4000" dirty="0" err="1"/>
              <a:t>Path</a:t>
            </a:r>
            <a:r>
              <a:rPr lang="pt-PT" sz="4000" dirty="0"/>
              <a:t> </a:t>
            </a:r>
            <a:r>
              <a:rPr lang="pt-PT" sz="4000" dirty="0" err="1"/>
              <a:t>Cost</a:t>
            </a:r>
            <a:endParaRPr lang="pt-PT" sz="4000" dirty="0"/>
          </a:p>
        </p:txBody>
      </p:sp>
      <p:sp>
        <p:nvSpPr>
          <p:cNvPr id="3" name="Content Placeholder 2"/>
          <p:cNvSpPr>
            <a:spLocks noGrp="1"/>
          </p:cNvSpPr>
          <p:nvPr>
            <p:ph idx="1"/>
          </p:nvPr>
        </p:nvSpPr>
        <p:spPr>
          <a:xfrm>
            <a:off x="549275" y="1917577"/>
            <a:ext cx="8042276" cy="4026024"/>
          </a:xfrm>
        </p:spPr>
        <p:txBody>
          <a:bodyPr>
            <a:normAutofit/>
          </a:bodyPr>
          <a:lstStyle/>
          <a:p>
            <a:r>
              <a:rPr lang="en-US" sz="2000" dirty="0">
                <a:solidFill>
                  <a:schemeClr val="tx2"/>
                </a:solidFill>
              </a:rPr>
              <a:t>Path cost functions the same as with other STPs, except with MST port costs are configured </a:t>
            </a:r>
            <a:r>
              <a:rPr lang="pt-PT" sz="2000" dirty="0">
                <a:solidFill>
                  <a:schemeClr val="tx2"/>
                </a:solidFill>
              </a:rPr>
              <a:t>per </a:t>
            </a:r>
            <a:r>
              <a:rPr lang="pt-PT" sz="2000" dirty="0" err="1">
                <a:solidFill>
                  <a:schemeClr val="tx2"/>
                </a:solidFill>
              </a:rPr>
              <a:t>instance</a:t>
            </a:r>
            <a:r>
              <a:rPr lang="pt-PT" sz="2000" dirty="0">
                <a:solidFill>
                  <a:schemeClr val="tx2"/>
                </a:solidFill>
              </a:rPr>
              <a:t>.</a:t>
            </a:r>
          </a:p>
        </p:txBody>
      </p:sp>
      <p:grpSp>
        <p:nvGrpSpPr>
          <p:cNvPr id="7" name="Group 6"/>
          <p:cNvGrpSpPr/>
          <p:nvPr/>
        </p:nvGrpSpPr>
        <p:grpSpPr>
          <a:xfrm>
            <a:off x="437465" y="2873321"/>
            <a:ext cx="8204226" cy="3225949"/>
            <a:chOff x="1058039" y="3039140"/>
            <a:chExt cx="7027921" cy="2763419"/>
          </a:xfrm>
        </p:grpSpPr>
        <p:pic>
          <p:nvPicPr>
            <p:cNvPr id="5" name="Picture 4"/>
            <p:cNvPicPr>
              <a:picLocks noChangeAspect="1"/>
            </p:cNvPicPr>
            <p:nvPr/>
          </p:nvPicPr>
          <p:blipFill>
            <a:blip r:embed="rId2"/>
            <a:stretch>
              <a:fillRect/>
            </a:stretch>
          </p:blipFill>
          <p:spPr>
            <a:xfrm>
              <a:off x="1058039" y="3039140"/>
              <a:ext cx="7027921" cy="779720"/>
            </a:xfrm>
            <a:prstGeom prst="rect">
              <a:avLst/>
            </a:prstGeom>
          </p:spPr>
        </p:pic>
        <p:pic>
          <p:nvPicPr>
            <p:cNvPr id="6" name="Picture 5"/>
            <p:cNvPicPr>
              <a:picLocks noChangeAspect="1"/>
            </p:cNvPicPr>
            <p:nvPr/>
          </p:nvPicPr>
          <p:blipFill>
            <a:blip r:embed="rId3"/>
            <a:stretch>
              <a:fillRect/>
            </a:stretch>
          </p:blipFill>
          <p:spPr>
            <a:xfrm>
              <a:off x="1088998" y="3749039"/>
              <a:ext cx="6966001" cy="2053520"/>
            </a:xfrm>
            <a:prstGeom prst="rect">
              <a:avLst/>
            </a:prstGeom>
          </p:spPr>
        </p:pic>
      </p:grpSp>
    </p:spTree>
    <p:extLst>
      <p:ext uri="{BB962C8B-B14F-4D97-AF65-F5344CB8AC3E}">
        <p14:creationId xmlns:p14="http://schemas.microsoft.com/office/powerpoint/2010/main" val="3982435998"/>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4589" y="572033"/>
            <a:ext cx="8042276" cy="1336956"/>
          </a:xfrm>
        </p:spPr>
        <p:txBody>
          <a:bodyPr/>
          <a:lstStyle/>
          <a:p>
            <a:r>
              <a:rPr lang="pt-PT" sz="4000" dirty="0" err="1"/>
              <a:t>Configuring</a:t>
            </a:r>
            <a:r>
              <a:rPr lang="pt-PT" sz="4000" dirty="0"/>
              <a:t> MST </a:t>
            </a:r>
            <a:r>
              <a:rPr lang="pt-PT" sz="4000" dirty="0" err="1"/>
              <a:t>Port</a:t>
            </a:r>
            <a:r>
              <a:rPr lang="pt-PT" sz="4000" dirty="0"/>
              <a:t> </a:t>
            </a:r>
            <a:r>
              <a:rPr lang="pt-PT" sz="4000" dirty="0" err="1"/>
              <a:t>Priority</a:t>
            </a:r>
            <a:endParaRPr lang="pt-PT" sz="4000" dirty="0"/>
          </a:p>
        </p:txBody>
      </p:sp>
      <p:sp>
        <p:nvSpPr>
          <p:cNvPr id="3" name="Content Placeholder 2"/>
          <p:cNvSpPr>
            <a:spLocks noGrp="1"/>
          </p:cNvSpPr>
          <p:nvPr>
            <p:ph idx="1"/>
          </p:nvPr>
        </p:nvSpPr>
        <p:spPr>
          <a:xfrm>
            <a:off x="549275" y="2010229"/>
            <a:ext cx="8042276" cy="3933372"/>
          </a:xfrm>
        </p:spPr>
        <p:txBody>
          <a:bodyPr>
            <a:normAutofit/>
          </a:bodyPr>
          <a:lstStyle/>
          <a:p>
            <a:r>
              <a:rPr lang="en-US" sz="2000" dirty="0">
                <a:solidFill>
                  <a:schemeClr val="tx2"/>
                </a:solidFill>
              </a:rPr>
              <a:t>Port priority functions the same as with other STPs, except with MST port priorities are </a:t>
            </a:r>
            <a:r>
              <a:rPr lang="pt-PT" sz="2000" dirty="0" err="1">
                <a:solidFill>
                  <a:schemeClr val="tx2"/>
                </a:solidFill>
              </a:rPr>
              <a:t>configured</a:t>
            </a:r>
            <a:r>
              <a:rPr lang="pt-PT" sz="2000" dirty="0">
                <a:solidFill>
                  <a:schemeClr val="tx2"/>
                </a:solidFill>
              </a:rPr>
              <a:t> per </a:t>
            </a:r>
            <a:r>
              <a:rPr lang="pt-PT" sz="2000" dirty="0" err="1">
                <a:solidFill>
                  <a:schemeClr val="tx2"/>
                </a:solidFill>
              </a:rPr>
              <a:t>instance</a:t>
            </a:r>
            <a:r>
              <a:rPr lang="pt-PT" sz="2000" dirty="0">
                <a:solidFill>
                  <a:schemeClr val="tx2"/>
                </a:solidFill>
              </a:rPr>
              <a:t>.</a:t>
            </a:r>
          </a:p>
        </p:txBody>
      </p:sp>
      <p:pic>
        <p:nvPicPr>
          <p:cNvPr id="4" name="Picture 3"/>
          <p:cNvPicPr>
            <a:picLocks noChangeAspect="1"/>
          </p:cNvPicPr>
          <p:nvPr/>
        </p:nvPicPr>
        <p:blipFill>
          <a:blip r:embed="rId2"/>
          <a:stretch>
            <a:fillRect/>
          </a:stretch>
        </p:blipFill>
        <p:spPr>
          <a:xfrm>
            <a:off x="722569" y="3001819"/>
            <a:ext cx="7634018" cy="3444961"/>
          </a:xfrm>
          <a:prstGeom prst="rect">
            <a:avLst/>
          </a:prstGeom>
        </p:spPr>
      </p:pic>
    </p:spTree>
    <p:extLst>
      <p:ext uri="{BB962C8B-B14F-4D97-AF65-F5344CB8AC3E}">
        <p14:creationId xmlns:p14="http://schemas.microsoft.com/office/powerpoint/2010/main" val="3799859677"/>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3961" y="434148"/>
            <a:ext cx="8042276" cy="1336956"/>
          </a:xfrm>
        </p:spPr>
        <p:txBody>
          <a:bodyPr/>
          <a:lstStyle/>
          <a:p>
            <a:r>
              <a:rPr lang="pt-PT" sz="4000" dirty="0"/>
              <a:t>MST </a:t>
            </a:r>
            <a:r>
              <a:rPr lang="pt-PT" sz="4000" dirty="0" err="1"/>
              <a:t>Protocol</a:t>
            </a:r>
            <a:r>
              <a:rPr lang="pt-PT" sz="4000" dirty="0"/>
              <a:t> </a:t>
            </a:r>
            <a:r>
              <a:rPr lang="pt-PT" sz="4000" dirty="0" err="1"/>
              <a:t>Migration</a:t>
            </a:r>
            <a:endParaRPr lang="pt-PT" sz="4000" dirty="0"/>
          </a:p>
        </p:txBody>
      </p:sp>
      <p:sp>
        <p:nvSpPr>
          <p:cNvPr id="3" name="Content Placeholder 2"/>
          <p:cNvSpPr>
            <a:spLocks noGrp="1"/>
          </p:cNvSpPr>
          <p:nvPr>
            <p:ph idx="1"/>
          </p:nvPr>
        </p:nvSpPr>
        <p:spPr>
          <a:xfrm>
            <a:off x="483961" y="2006601"/>
            <a:ext cx="8042276" cy="4343400"/>
          </a:xfrm>
        </p:spPr>
        <p:txBody>
          <a:bodyPr>
            <a:normAutofit fontScale="85000" lnSpcReduction="20000"/>
          </a:bodyPr>
          <a:lstStyle/>
          <a:p>
            <a:r>
              <a:rPr lang="en-US" dirty="0">
                <a:solidFill>
                  <a:schemeClr val="tx2"/>
                </a:solidFill>
              </a:rPr>
              <a:t>Ensure that all switch-to-switch links on which a rapid transition is desired are full duplex. </a:t>
            </a:r>
          </a:p>
          <a:p>
            <a:r>
              <a:rPr lang="en-US" dirty="0">
                <a:solidFill>
                  <a:schemeClr val="tx2"/>
                </a:solidFill>
              </a:rPr>
              <a:t>Edge ports are defined through the </a:t>
            </a:r>
            <a:r>
              <a:rPr lang="en-US" dirty="0" err="1">
                <a:solidFill>
                  <a:schemeClr val="tx2"/>
                </a:solidFill>
              </a:rPr>
              <a:t>PortFast</a:t>
            </a:r>
            <a:r>
              <a:rPr lang="en-US" dirty="0">
                <a:solidFill>
                  <a:schemeClr val="tx2"/>
                </a:solidFill>
              </a:rPr>
              <a:t> feature.</a:t>
            </a:r>
          </a:p>
          <a:p>
            <a:r>
              <a:rPr lang="en-US" dirty="0">
                <a:solidFill>
                  <a:schemeClr val="tx2"/>
                </a:solidFill>
              </a:rPr>
              <a:t>Carefully decide how many instances are needed in the switched network, and keep in mind that an instance translates to a logical topology.</a:t>
            </a:r>
          </a:p>
          <a:p>
            <a:r>
              <a:rPr lang="en-US" dirty="0">
                <a:solidFill>
                  <a:schemeClr val="tx2"/>
                </a:solidFill>
              </a:rPr>
              <a:t>Decide what VLANs to map onto those instances, and carefully select a root and a backup root for each instance.</a:t>
            </a:r>
          </a:p>
          <a:p>
            <a:r>
              <a:rPr lang="en-US" dirty="0">
                <a:solidFill>
                  <a:schemeClr val="tx2"/>
                </a:solidFill>
              </a:rPr>
              <a:t>Choose a configuration name and a revision number that will be common to all switches in the network. </a:t>
            </a:r>
          </a:p>
          <a:p>
            <a:pPr lvl="1"/>
            <a:r>
              <a:rPr lang="en-US" dirty="0">
                <a:solidFill>
                  <a:schemeClr val="tx2"/>
                </a:solidFill>
              </a:rPr>
              <a:t>Cisco recommends that you place as many switches as possible into a single region; it is not advantageous to segment a network into separate regions.</a:t>
            </a:r>
            <a:endParaRPr lang="pt-PT" dirty="0">
              <a:solidFill>
                <a:schemeClr val="tx2"/>
              </a:solidFill>
            </a:endParaRPr>
          </a:p>
        </p:txBody>
      </p:sp>
    </p:spTree>
    <p:extLst>
      <p:ext uri="{BB962C8B-B14F-4D97-AF65-F5344CB8AC3E}">
        <p14:creationId xmlns:p14="http://schemas.microsoft.com/office/powerpoint/2010/main" val="3246675370"/>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41404"/>
            <a:ext cx="8042276" cy="1336956"/>
          </a:xfrm>
        </p:spPr>
        <p:txBody>
          <a:bodyPr/>
          <a:lstStyle/>
          <a:p>
            <a:r>
              <a:rPr lang="pt-PT" sz="4000" dirty="0"/>
              <a:t>MST </a:t>
            </a:r>
            <a:r>
              <a:rPr lang="pt-PT" sz="4000" dirty="0" err="1"/>
              <a:t>Protocol</a:t>
            </a:r>
            <a:r>
              <a:rPr lang="pt-PT" sz="4000" dirty="0"/>
              <a:t> </a:t>
            </a:r>
            <a:r>
              <a:rPr lang="pt-PT" sz="4000" dirty="0" err="1"/>
              <a:t>Migration</a:t>
            </a:r>
            <a:endParaRPr lang="pt-PT" sz="4000" dirty="0"/>
          </a:p>
        </p:txBody>
      </p:sp>
      <p:sp>
        <p:nvSpPr>
          <p:cNvPr id="3" name="Content Placeholder 2"/>
          <p:cNvSpPr>
            <a:spLocks noGrp="1"/>
          </p:cNvSpPr>
          <p:nvPr>
            <p:ph idx="1"/>
          </p:nvPr>
        </p:nvSpPr>
        <p:spPr>
          <a:xfrm>
            <a:off x="549275" y="1665514"/>
            <a:ext cx="8042276" cy="4343400"/>
          </a:xfrm>
        </p:spPr>
        <p:txBody>
          <a:bodyPr/>
          <a:lstStyle/>
          <a:p>
            <a:r>
              <a:rPr lang="en-US" dirty="0">
                <a:solidFill>
                  <a:schemeClr val="tx2"/>
                </a:solidFill>
              </a:rPr>
              <a:t>Avoid mapping any VLANs onto instance 0.</a:t>
            </a:r>
          </a:p>
          <a:p>
            <a:r>
              <a:rPr lang="en-US" dirty="0">
                <a:solidFill>
                  <a:schemeClr val="tx2"/>
                </a:solidFill>
              </a:rPr>
              <a:t>Migrate the core first. Change the STP type to MST, and work your way down to </a:t>
            </a:r>
            <a:r>
              <a:rPr lang="pt-PT" dirty="0" err="1">
                <a:solidFill>
                  <a:schemeClr val="tx2"/>
                </a:solidFill>
              </a:rPr>
              <a:t>the</a:t>
            </a:r>
            <a:r>
              <a:rPr lang="pt-PT" dirty="0">
                <a:solidFill>
                  <a:schemeClr val="tx2"/>
                </a:solidFill>
              </a:rPr>
              <a:t> </a:t>
            </a:r>
            <a:r>
              <a:rPr lang="pt-PT" dirty="0" err="1">
                <a:solidFill>
                  <a:schemeClr val="tx2"/>
                </a:solidFill>
              </a:rPr>
              <a:t>access</a:t>
            </a:r>
            <a:r>
              <a:rPr lang="pt-PT" dirty="0">
                <a:solidFill>
                  <a:schemeClr val="tx2"/>
                </a:solidFill>
              </a:rPr>
              <a:t> </a:t>
            </a:r>
            <a:r>
              <a:rPr lang="pt-PT" dirty="0" err="1">
                <a:solidFill>
                  <a:schemeClr val="tx2"/>
                </a:solidFill>
              </a:rPr>
              <a:t>switches</a:t>
            </a:r>
            <a:r>
              <a:rPr lang="pt-PT" dirty="0">
                <a:solidFill>
                  <a:schemeClr val="tx2"/>
                </a:solidFill>
              </a:rPr>
              <a:t>.</a:t>
            </a:r>
          </a:p>
          <a:p>
            <a:r>
              <a:rPr lang="en-US" dirty="0">
                <a:solidFill>
                  <a:schemeClr val="tx2"/>
                </a:solidFill>
              </a:rPr>
              <a:t>The configuration of the features such as the </a:t>
            </a:r>
            <a:r>
              <a:rPr lang="en-US" dirty="0" err="1">
                <a:solidFill>
                  <a:schemeClr val="tx2"/>
                </a:solidFill>
              </a:rPr>
              <a:t>PortFast</a:t>
            </a:r>
            <a:r>
              <a:rPr lang="en-US" dirty="0">
                <a:solidFill>
                  <a:schemeClr val="tx2"/>
                </a:solidFill>
              </a:rPr>
              <a:t>, BPDU Guard, BPDUF Filter, Root Guard, and Loop Guard are also applicable in MST mode. </a:t>
            </a:r>
          </a:p>
          <a:p>
            <a:r>
              <a:rPr lang="en-US" dirty="0">
                <a:solidFill>
                  <a:schemeClr val="tx2"/>
                </a:solidFill>
              </a:rPr>
              <a:t>If you have already enabled these features in the PVST+ mode, it remains active after the migration to MST mode.</a:t>
            </a:r>
            <a:endParaRPr lang="pt-PT" dirty="0">
              <a:solidFill>
                <a:schemeClr val="tx2"/>
              </a:solidFill>
            </a:endParaRPr>
          </a:p>
        </p:txBody>
      </p:sp>
    </p:spTree>
    <p:extLst>
      <p:ext uri="{BB962C8B-B14F-4D97-AF65-F5344CB8AC3E}">
        <p14:creationId xmlns:p14="http://schemas.microsoft.com/office/powerpoint/2010/main" val="3801983411"/>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16431"/>
            <a:ext cx="8042276" cy="1336956"/>
          </a:xfrm>
        </p:spPr>
        <p:txBody>
          <a:bodyPr/>
          <a:lstStyle/>
          <a:p>
            <a:r>
              <a:rPr lang="en-US" sz="4000" dirty="0" smtClean="0"/>
              <a:t>Summary</a:t>
            </a:r>
            <a:endParaRPr lang="en-US" sz="4000" dirty="0"/>
          </a:p>
        </p:txBody>
      </p:sp>
      <p:sp>
        <p:nvSpPr>
          <p:cNvPr id="3" name="Content Placeholder 2"/>
          <p:cNvSpPr>
            <a:spLocks noGrp="1"/>
          </p:cNvSpPr>
          <p:nvPr>
            <p:ph idx="1"/>
          </p:nvPr>
        </p:nvSpPr>
        <p:spPr/>
        <p:txBody>
          <a:bodyPr>
            <a:noAutofit/>
          </a:bodyPr>
          <a:lstStyle/>
          <a:p>
            <a:r>
              <a:rPr lang="en-US" dirty="0">
                <a:solidFill>
                  <a:schemeClr val="tx2"/>
                </a:solidFill>
              </a:rPr>
              <a:t>Spanning Tree Protocol (STP) overview, its operations, and history</a:t>
            </a:r>
          </a:p>
          <a:p>
            <a:r>
              <a:rPr lang="en-US" dirty="0">
                <a:solidFill>
                  <a:schemeClr val="tx2"/>
                </a:solidFill>
              </a:rPr>
              <a:t>Implement Rapid Spanning Tree Protocol (RSTP)</a:t>
            </a:r>
          </a:p>
          <a:p>
            <a:r>
              <a:rPr lang="en-US" dirty="0">
                <a:solidFill>
                  <a:schemeClr val="tx2"/>
                </a:solidFill>
              </a:rPr>
              <a:t>Describe how and where to configure the following features: </a:t>
            </a:r>
            <a:r>
              <a:rPr lang="en-US" dirty="0" err="1">
                <a:solidFill>
                  <a:schemeClr val="tx2"/>
                </a:solidFill>
              </a:rPr>
              <a:t>PortFast</a:t>
            </a:r>
            <a:r>
              <a:rPr lang="en-US" dirty="0">
                <a:solidFill>
                  <a:schemeClr val="tx2"/>
                </a:solidFill>
              </a:rPr>
              <a:t>, </a:t>
            </a:r>
            <a:r>
              <a:rPr lang="en-US" dirty="0" err="1">
                <a:solidFill>
                  <a:schemeClr val="tx2"/>
                </a:solidFill>
              </a:rPr>
              <a:t>UplinkFast</a:t>
            </a:r>
            <a:r>
              <a:rPr lang="en-US" dirty="0">
                <a:solidFill>
                  <a:schemeClr val="tx2"/>
                </a:solidFill>
              </a:rPr>
              <a:t>, </a:t>
            </a:r>
            <a:r>
              <a:rPr lang="pt-PT" dirty="0" err="1">
                <a:solidFill>
                  <a:schemeClr val="tx2"/>
                </a:solidFill>
              </a:rPr>
              <a:t>BackboneFast</a:t>
            </a:r>
            <a:r>
              <a:rPr lang="pt-PT" dirty="0">
                <a:solidFill>
                  <a:schemeClr val="tx2"/>
                </a:solidFill>
              </a:rPr>
              <a:t>, BPDU </a:t>
            </a:r>
            <a:r>
              <a:rPr lang="pt-PT" dirty="0" err="1">
                <a:solidFill>
                  <a:schemeClr val="tx2"/>
                </a:solidFill>
              </a:rPr>
              <a:t>Guard</a:t>
            </a:r>
            <a:r>
              <a:rPr lang="pt-PT" dirty="0">
                <a:solidFill>
                  <a:schemeClr val="tx2"/>
                </a:solidFill>
              </a:rPr>
              <a:t>, BPDU </a:t>
            </a:r>
            <a:r>
              <a:rPr lang="pt-PT" dirty="0" err="1">
                <a:solidFill>
                  <a:schemeClr val="tx2"/>
                </a:solidFill>
              </a:rPr>
              <a:t>Filter</a:t>
            </a:r>
            <a:r>
              <a:rPr lang="pt-PT" dirty="0">
                <a:solidFill>
                  <a:schemeClr val="tx2"/>
                </a:solidFill>
              </a:rPr>
              <a:t>, </a:t>
            </a:r>
            <a:r>
              <a:rPr lang="pt-PT" dirty="0" err="1">
                <a:solidFill>
                  <a:schemeClr val="tx2"/>
                </a:solidFill>
              </a:rPr>
              <a:t>Root</a:t>
            </a:r>
            <a:r>
              <a:rPr lang="pt-PT" dirty="0">
                <a:solidFill>
                  <a:schemeClr val="tx2"/>
                </a:solidFill>
              </a:rPr>
              <a:t> </a:t>
            </a:r>
            <a:r>
              <a:rPr lang="pt-PT" dirty="0" err="1">
                <a:solidFill>
                  <a:schemeClr val="tx2"/>
                </a:solidFill>
              </a:rPr>
              <a:t>Guard</a:t>
            </a:r>
            <a:r>
              <a:rPr lang="pt-PT" dirty="0">
                <a:solidFill>
                  <a:schemeClr val="tx2"/>
                </a:solidFill>
              </a:rPr>
              <a:t>, </a:t>
            </a:r>
            <a:r>
              <a:rPr lang="pt-PT" dirty="0" err="1">
                <a:solidFill>
                  <a:schemeClr val="tx2"/>
                </a:solidFill>
              </a:rPr>
              <a:t>Loop</a:t>
            </a:r>
            <a:r>
              <a:rPr lang="pt-PT" dirty="0">
                <a:solidFill>
                  <a:schemeClr val="tx2"/>
                </a:solidFill>
              </a:rPr>
              <a:t> </a:t>
            </a:r>
            <a:r>
              <a:rPr lang="pt-PT" dirty="0" err="1">
                <a:solidFill>
                  <a:schemeClr val="tx2"/>
                </a:solidFill>
              </a:rPr>
              <a:t>Guard</a:t>
            </a:r>
            <a:r>
              <a:rPr lang="pt-PT" dirty="0">
                <a:solidFill>
                  <a:schemeClr val="tx2"/>
                </a:solidFill>
              </a:rPr>
              <a:t>, </a:t>
            </a:r>
            <a:r>
              <a:rPr lang="pt-PT" dirty="0" err="1">
                <a:solidFill>
                  <a:schemeClr val="tx2"/>
                </a:solidFill>
              </a:rPr>
              <a:t>Unidirectional</a:t>
            </a:r>
            <a:r>
              <a:rPr lang="pt-PT" dirty="0">
                <a:solidFill>
                  <a:schemeClr val="tx2"/>
                </a:solidFill>
              </a:rPr>
              <a:t> Link </a:t>
            </a:r>
            <a:r>
              <a:rPr lang="pt-PT" dirty="0" err="1">
                <a:solidFill>
                  <a:schemeClr val="tx2"/>
                </a:solidFill>
              </a:rPr>
              <a:t>Detection</a:t>
            </a:r>
            <a:r>
              <a:rPr lang="pt-PT" dirty="0">
                <a:solidFill>
                  <a:schemeClr val="tx2"/>
                </a:solidFill>
              </a:rPr>
              <a:t>, </a:t>
            </a:r>
            <a:r>
              <a:rPr lang="pt-PT" dirty="0" err="1">
                <a:solidFill>
                  <a:schemeClr val="tx2"/>
                </a:solidFill>
              </a:rPr>
              <a:t>and</a:t>
            </a:r>
            <a:r>
              <a:rPr lang="pt-PT" dirty="0">
                <a:solidFill>
                  <a:schemeClr val="tx2"/>
                </a:solidFill>
              </a:rPr>
              <a:t> </a:t>
            </a:r>
            <a:r>
              <a:rPr lang="pt-PT" dirty="0" err="1">
                <a:solidFill>
                  <a:schemeClr val="tx2"/>
                </a:solidFill>
              </a:rPr>
              <a:t>FlexLinks</a:t>
            </a:r>
            <a:endParaRPr lang="pt-PT" dirty="0">
              <a:solidFill>
                <a:schemeClr val="tx2"/>
              </a:solidFill>
            </a:endParaRPr>
          </a:p>
          <a:p>
            <a:r>
              <a:rPr lang="en-US" dirty="0">
                <a:solidFill>
                  <a:schemeClr val="tx2"/>
                </a:solidFill>
              </a:rPr>
              <a:t>Configure Multiple Spanning Tree (MST)</a:t>
            </a:r>
          </a:p>
          <a:p>
            <a:r>
              <a:rPr lang="pt-PT" dirty="0">
                <a:solidFill>
                  <a:schemeClr val="tx2"/>
                </a:solidFill>
              </a:rPr>
              <a:t>Troubleshooting STP</a:t>
            </a:r>
            <a:endParaRPr lang="en-US" dirty="0">
              <a:solidFill>
                <a:schemeClr val="tx2"/>
              </a:solidFill>
            </a:endParaRPr>
          </a:p>
        </p:txBody>
      </p:sp>
    </p:spTree>
    <p:extLst>
      <p:ext uri="{BB962C8B-B14F-4D97-AF65-F5344CB8AC3E}">
        <p14:creationId xmlns:p14="http://schemas.microsoft.com/office/powerpoint/2010/main" val="1669481871"/>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p:cNvSpPr>
            <a:spLocks noGrp="1"/>
          </p:cNvSpPr>
          <p:nvPr>
            <p:ph idx="1"/>
          </p:nvPr>
        </p:nvSpPr>
        <p:spPr>
          <a:xfrm>
            <a:off x="549275" y="1988457"/>
            <a:ext cx="8042276" cy="3955144"/>
          </a:xfrm>
        </p:spPr>
        <p:txBody>
          <a:bodyPr/>
          <a:lstStyle/>
          <a:p>
            <a:r>
              <a:rPr lang="en-US" b="1" dirty="0">
                <a:solidFill>
                  <a:schemeClr val="tx2"/>
                </a:solidFill>
                <a:ea typeface="Times New Roman"/>
                <a:cs typeface="Arial"/>
              </a:rPr>
              <a:t>CCNPv7.1 SWITCH Lab4.1 STP</a:t>
            </a:r>
          </a:p>
          <a:p>
            <a:r>
              <a:rPr lang="en-US" b="1" dirty="0">
                <a:solidFill>
                  <a:schemeClr val="tx2"/>
                </a:solidFill>
              </a:rPr>
              <a:t>CCNPv7.1 SWITCH Lab4.2 MST</a:t>
            </a:r>
          </a:p>
        </p:txBody>
      </p:sp>
      <p:sp>
        <p:nvSpPr>
          <p:cNvPr id="5" name="Title 4"/>
          <p:cNvSpPr>
            <a:spLocks noGrp="1"/>
          </p:cNvSpPr>
          <p:nvPr>
            <p:ph type="title"/>
          </p:nvPr>
        </p:nvSpPr>
        <p:spPr>
          <a:xfrm>
            <a:off x="433161" y="463176"/>
            <a:ext cx="8042276" cy="1336956"/>
          </a:xfrm>
        </p:spPr>
        <p:txBody>
          <a:bodyPr/>
          <a:lstStyle/>
          <a:p>
            <a:r>
              <a:rPr lang="en-US" sz="4000" dirty="0"/>
              <a:t>Chapter 4 Labs</a:t>
            </a:r>
          </a:p>
        </p:txBody>
      </p:sp>
    </p:spTree>
    <p:extLst>
      <p:ext uri="{BB962C8B-B14F-4D97-AF65-F5344CB8AC3E}">
        <p14:creationId xmlns:p14="http://schemas.microsoft.com/office/powerpoint/2010/main" val="119193122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2773</TotalTime>
  <Words>7004</Words>
  <Application>Microsoft Office PowerPoint</Application>
  <PresentationFormat>On-screen Show (4:3)</PresentationFormat>
  <Paragraphs>508</Paragraphs>
  <Slides>97</Slides>
  <Notes>27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97</vt:i4>
      </vt:variant>
    </vt:vector>
  </HeadingPairs>
  <TitlesOfParts>
    <vt:vector size="105" baseType="lpstr">
      <vt:lpstr>Arial</vt:lpstr>
      <vt:lpstr>Calibri</vt:lpstr>
      <vt:lpstr>Consolas</vt:lpstr>
      <vt:lpstr>Courier New</vt:lpstr>
      <vt:lpstr>News Gothic MT</vt:lpstr>
      <vt:lpstr>Times New Roman</vt:lpstr>
      <vt:lpstr>Wingdings 2</vt:lpstr>
      <vt:lpstr>Breeze</vt:lpstr>
      <vt:lpstr>Spanning Tree in Depth</vt:lpstr>
      <vt:lpstr>Objectives</vt:lpstr>
      <vt:lpstr>Redundant Topology Problems</vt:lpstr>
      <vt:lpstr>Solution </vt:lpstr>
      <vt:lpstr>STP Need</vt:lpstr>
      <vt:lpstr>STP Standards</vt:lpstr>
      <vt:lpstr>STP Operations</vt:lpstr>
      <vt:lpstr>STP Operations</vt:lpstr>
      <vt:lpstr>STP Port Roles</vt:lpstr>
      <vt:lpstr>Bridge Protocol Data Units</vt:lpstr>
      <vt:lpstr>The BPDU Frame</vt:lpstr>
      <vt:lpstr>Root Bridge Election</vt:lpstr>
      <vt:lpstr>Root Port Election</vt:lpstr>
      <vt:lpstr>Designated Port Election</vt:lpstr>
      <vt:lpstr>STP Process</vt:lpstr>
      <vt:lpstr>STP Port States</vt:lpstr>
      <vt:lpstr>Port States</vt:lpstr>
      <vt:lpstr>Per-VLAN STP Plus (PVST+)</vt:lpstr>
      <vt:lpstr>Per-VLAN STP Plus (PVST+)</vt:lpstr>
      <vt:lpstr>STP Topology Changes</vt:lpstr>
      <vt:lpstr>Rapid Spanning Tree Protocol</vt:lpstr>
      <vt:lpstr>RSTP Port Roles</vt:lpstr>
      <vt:lpstr>RSTP Port Roles</vt:lpstr>
      <vt:lpstr>RSTP Port Roles</vt:lpstr>
      <vt:lpstr>Comparison of RSTP and STP Port States</vt:lpstr>
      <vt:lpstr>RSTP Ports States</vt:lpstr>
      <vt:lpstr>RSTP Topology Changes</vt:lpstr>
      <vt:lpstr>Configuring and Modifying STP Behavior</vt:lpstr>
      <vt:lpstr>Changing STP Priority</vt:lpstr>
      <vt:lpstr>Changing STP Priority</vt:lpstr>
      <vt:lpstr>STP Path Manipulation</vt:lpstr>
      <vt:lpstr>STP Path Manipulation</vt:lpstr>
      <vt:lpstr>STP Timers</vt:lpstr>
      <vt:lpstr>STP Timers</vt:lpstr>
      <vt:lpstr>Changing the STP Mode to RSTP</vt:lpstr>
      <vt:lpstr>Implementing STP Stability Mechanisms</vt:lpstr>
      <vt:lpstr>Cisco Spanning Tree Protocol Toolkit</vt:lpstr>
      <vt:lpstr>Cisco Spanning Tree Protocol Toolkit</vt:lpstr>
      <vt:lpstr>Use UplinkFast</vt:lpstr>
      <vt:lpstr>Use UplinkFast</vt:lpstr>
      <vt:lpstr>Use BackboneFast</vt:lpstr>
      <vt:lpstr>Use BackboneFast</vt:lpstr>
      <vt:lpstr>Use BackboneFast</vt:lpstr>
      <vt:lpstr>Use PortFast</vt:lpstr>
      <vt:lpstr>Use PortFast</vt:lpstr>
      <vt:lpstr>PortFast Configuration for a Trunk</vt:lpstr>
      <vt:lpstr>Securing PortFast Interface with BPDU Guard</vt:lpstr>
      <vt:lpstr>Securing PortFast Interface with BPDU Guard</vt:lpstr>
      <vt:lpstr>Disabling STP with BPDU Filter</vt:lpstr>
      <vt:lpstr>Disabling STP with BPDU Filter</vt:lpstr>
      <vt:lpstr>Use Root Guard</vt:lpstr>
      <vt:lpstr>Use Root Guard</vt:lpstr>
      <vt:lpstr>Configuring and Verifying Root Guard</vt:lpstr>
      <vt:lpstr>Loop Guard Overview</vt:lpstr>
      <vt:lpstr>Loop Guard Overview</vt:lpstr>
      <vt:lpstr>Loop Guard Overview</vt:lpstr>
      <vt:lpstr>Loop Guard Placement</vt:lpstr>
      <vt:lpstr>Loop Guard vs Root Guard</vt:lpstr>
      <vt:lpstr>Use UDLD</vt:lpstr>
      <vt:lpstr>UDLD Overview</vt:lpstr>
      <vt:lpstr>UDLD Overview</vt:lpstr>
      <vt:lpstr>UDLD Overview</vt:lpstr>
      <vt:lpstr>UDLD Operation</vt:lpstr>
      <vt:lpstr>UDLD Configuration</vt:lpstr>
      <vt:lpstr>Comparing Loop Guard with UDLD</vt:lpstr>
      <vt:lpstr>UDLD Recommended Practices</vt:lpstr>
      <vt:lpstr>Use FlexLinks</vt:lpstr>
      <vt:lpstr>FlexLinks Configuration and Verification </vt:lpstr>
      <vt:lpstr>FlexLinks Guidelines</vt:lpstr>
      <vt:lpstr>STP Stability Mechanisms Recommendations</vt:lpstr>
      <vt:lpstr>STP Stability Mechanisms Recommendations</vt:lpstr>
      <vt:lpstr>Configuring Multiple Spanning Tree Protocol</vt:lpstr>
      <vt:lpstr>Multiple Spanning Tree Protocol 802.1s</vt:lpstr>
      <vt:lpstr>VLAN Load Balancing</vt:lpstr>
      <vt:lpstr>Introducing MST</vt:lpstr>
      <vt:lpstr>MST </vt:lpstr>
      <vt:lpstr>MST Regions</vt:lpstr>
      <vt:lpstr>MST Regions</vt:lpstr>
      <vt:lpstr>MST Regions</vt:lpstr>
      <vt:lpstr>MST Configuration Revision</vt:lpstr>
      <vt:lpstr>STP Instances with MST</vt:lpstr>
      <vt:lpstr>STP Instances with MST</vt:lpstr>
      <vt:lpstr>STP Instances with MST</vt:lpstr>
      <vt:lpstr>Extended System ID for MST</vt:lpstr>
      <vt:lpstr>Configuring and Verifying MST</vt:lpstr>
      <vt:lpstr>Configuring MST with the CCNP Region</vt:lpstr>
      <vt:lpstr>MST Instance 1 and 2 Configuration</vt:lpstr>
      <vt:lpstr>SPT Root Bridge Configuration</vt:lpstr>
      <vt:lpstr>Verifying MST</vt:lpstr>
      <vt:lpstr>Verifying MST Digest</vt:lpstr>
      <vt:lpstr>Verifying MST Instances Mappings</vt:lpstr>
      <vt:lpstr>Configuring MST Path Cost</vt:lpstr>
      <vt:lpstr>Configuring MST Port Priority</vt:lpstr>
      <vt:lpstr>MST Protocol Migration</vt:lpstr>
      <vt:lpstr>MST Protocol Migration</vt:lpstr>
      <vt:lpstr>Summary</vt:lpstr>
      <vt:lpstr>Chapter 4 Labs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Kapilan Radhakrishnan</cp:lastModifiedBy>
  <cp:revision>231</cp:revision>
  <dcterms:created xsi:type="dcterms:W3CDTF">2011-10-03T10:20:59Z</dcterms:created>
  <dcterms:modified xsi:type="dcterms:W3CDTF">2018-11-25T20:45:18Z</dcterms:modified>
</cp:coreProperties>
</file>