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0" d="100"/>
          <a:sy n="70" d="100"/>
        </p:scale>
        <p:origin x="7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ira Bashir" userId="24eb91007f75d307" providerId="LiveId" clId="{A34CAF43-D494-425F-981D-CDF0899050B2}"/>
    <pc:docChg chg="modSld">
      <pc:chgData name="Humaira Bashir" userId="24eb91007f75d307" providerId="LiveId" clId="{A34CAF43-D494-425F-981D-CDF0899050B2}" dt="2025-10-11T13:28:43.304" v="9" actId="20577"/>
      <pc:docMkLst>
        <pc:docMk/>
      </pc:docMkLst>
      <pc:sldChg chg="modSp mod">
        <pc:chgData name="Humaira Bashir" userId="24eb91007f75d307" providerId="LiveId" clId="{A34CAF43-D494-425F-981D-CDF0899050B2}" dt="2025-10-11T13:28:43.304" v="9" actId="20577"/>
        <pc:sldMkLst>
          <pc:docMk/>
          <pc:sldMk cId="3638337918" sldId="256"/>
        </pc:sldMkLst>
        <pc:spChg chg="mod">
          <ac:chgData name="Humaira Bashir" userId="24eb91007f75d307" providerId="LiveId" clId="{A34CAF43-D494-425F-981D-CDF0899050B2}" dt="2025-10-11T13:28:43.304" v="9" actId="20577"/>
          <ac:spMkLst>
            <pc:docMk/>
            <pc:sldMk cId="3638337918" sldId="256"/>
            <ac:spMk id="2" creationId="{CE72D695-28E0-CF2C-8292-C9BA3C346ED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10/12/2025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10/12/2025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2D695-28E0-CF2C-8292-C9BA3C346ED2}"/>
              </a:ext>
            </a:extLst>
          </p:cNvPr>
          <p:cNvSpPr>
            <a:spLocks noGrp="1"/>
          </p:cNvSpPr>
          <p:nvPr>
            <p:ph type="ctrTitle"/>
          </p:nvPr>
        </p:nvSpPr>
        <p:spPr/>
        <p:txBody>
          <a:bodyPr/>
          <a:lstStyle/>
          <a:p>
            <a:r>
              <a:rPr lang="en-GB" u="sng" dirty="0"/>
              <a:t>INDIVIDUAL Presentation</a:t>
            </a:r>
            <a:endParaRPr lang="en-GB" dirty="0"/>
          </a:p>
        </p:txBody>
      </p:sp>
      <p:sp>
        <p:nvSpPr>
          <p:cNvPr id="3" name="Subtitle 2">
            <a:extLst>
              <a:ext uri="{FF2B5EF4-FFF2-40B4-BE49-F238E27FC236}">
                <a16:creationId xmlns:a16="http://schemas.microsoft.com/office/drawing/2014/main" id="{C4B03BFF-310B-D2DF-DB46-4CB0B45BF1C2}"/>
              </a:ext>
            </a:extLst>
          </p:cNvPr>
          <p:cNvSpPr>
            <a:spLocks noGrp="1"/>
          </p:cNvSpPr>
          <p:nvPr>
            <p:ph type="subTitle" idx="1"/>
          </p:nvPr>
        </p:nvSpPr>
        <p:spPr/>
        <p:txBody>
          <a:bodyPr/>
          <a:lstStyle/>
          <a:p>
            <a:pPr algn="r"/>
            <a:r>
              <a:rPr lang="en-GB" dirty="0" err="1"/>
              <a:t>arooba</a:t>
            </a:r>
            <a:r>
              <a:rPr lang="en-GB" dirty="0"/>
              <a:t> Malik</a:t>
            </a:r>
          </a:p>
          <a:p>
            <a:pPr algn="r"/>
            <a:r>
              <a:rPr lang="en-GB" dirty="0"/>
              <a:t>2331703</a:t>
            </a:r>
          </a:p>
        </p:txBody>
      </p:sp>
    </p:spTree>
    <p:extLst>
      <p:ext uri="{BB962C8B-B14F-4D97-AF65-F5344CB8AC3E}">
        <p14:creationId xmlns:p14="http://schemas.microsoft.com/office/powerpoint/2010/main" val="3638337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1C39F-C312-3ECD-2F6D-3F2CF5EE8780}"/>
              </a:ext>
            </a:extLst>
          </p:cNvPr>
          <p:cNvSpPr>
            <a:spLocks noGrp="1"/>
          </p:cNvSpPr>
          <p:nvPr>
            <p:ph type="title"/>
          </p:nvPr>
        </p:nvSpPr>
        <p:spPr/>
        <p:txBody>
          <a:bodyPr/>
          <a:lstStyle/>
          <a:p>
            <a:r>
              <a:rPr lang="en-GB" b="1" u="sng" dirty="0"/>
              <a:t>Bowlby’s Attachment Theory</a:t>
            </a:r>
            <a:endParaRPr lang="en-GB" dirty="0"/>
          </a:p>
        </p:txBody>
      </p:sp>
      <p:sp>
        <p:nvSpPr>
          <p:cNvPr id="3" name="Content Placeholder 2">
            <a:extLst>
              <a:ext uri="{FF2B5EF4-FFF2-40B4-BE49-F238E27FC236}">
                <a16:creationId xmlns:a16="http://schemas.microsoft.com/office/drawing/2014/main" id="{AF9DBDF4-3B11-0032-0829-E47916082148}"/>
              </a:ext>
            </a:extLst>
          </p:cNvPr>
          <p:cNvSpPr>
            <a:spLocks noGrp="1"/>
          </p:cNvSpPr>
          <p:nvPr>
            <p:ph idx="1"/>
          </p:nvPr>
        </p:nvSpPr>
        <p:spPr/>
        <p:txBody>
          <a:bodyPr>
            <a:normAutofit fontScale="92500" lnSpcReduction="10000"/>
          </a:bodyPr>
          <a:lstStyle/>
          <a:p>
            <a:r>
              <a:rPr lang="en-GB" dirty="0"/>
              <a:t>John Bowlby’s attachment theory says that all babies are born forming a close bond with their primary caregiver. </a:t>
            </a:r>
          </a:p>
          <a:p>
            <a:r>
              <a:rPr lang="en-GB" dirty="0"/>
              <a:t>This “attachment” that they have with the caregiver provides a secure base for the child and helps them explore the world. When they are separated from the caregiver it causes distress and discomfort.</a:t>
            </a:r>
          </a:p>
          <a:p>
            <a:r>
              <a:rPr lang="en-GB" dirty="0"/>
              <a:t>In a child's early years, a strong attachment with caregivers can help children feel safe and supported and also help with learning and regulating their emotions and building healthy relationships. It helps their confidence and ability to adapt.</a:t>
            </a:r>
          </a:p>
          <a:p>
            <a:r>
              <a:rPr lang="en-GB" dirty="0"/>
              <a:t> (Ainsworth 1969)</a:t>
            </a:r>
          </a:p>
          <a:p>
            <a:endParaRPr lang="en-GB" dirty="0"/>
          </a:p>
        </p:txBody>
      </p:sp>
    </p:spTree>
    <p:extLst>
      <p:ext uri="{BB962C8B-B14F-4D97-AF65-F5344CB8AC3E}">
        <p14:creationId xmlns:p14="http://schemas.microsoft.com/office/powerpoint/2010/main" val="2541142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B71B5-7C11-EAF3-F412-4260967C2914}"/>
              </a:ext>
            </a:extLst>
          </p:cNvPr>
          <p:cNvSpPr>
            <a:spLocks noGrp="1"/>
          </p:cNvSpPr>
          <p:nvPr>
            <p:ph type="title"/>
          </p:nvPr>
        </p:nvSpPr>
        <p:spPr/>
        <p:txBody>
          <a:bodyPr>
            <a:normAutofit/>
          </a:bodyPr>
          <a:lstStyle/>
          <a:p>
            <a:r>
              <a:rPr lang="en-GB" b="1" u="sng" dirty="0" err="1"/>
              <a:t>Bowlbys</a:t>
            </a:r>
            <a:r>
              <a:rPr lang="en-GB" b="1" u="sng" dirty="0"/>
              <a:t> Attachment Theory in Amira’s case</a:t>
            </a:r>
            <a:endParaRPr lang="en-GB" dirty="0"/>
          </a:p>
        </p:txBody>
      </p:sp>
      <p:sp>
        <p:nvSpPr>
          <p:cNvPr id="3" name="Content Placeholder 2">
            <a:extLst>
              <a:ext uri="{FF2B5EF4-FFF2-40B4-BE49-F238E27FC236}">
                <a16:creationId xmlns:a16="http://schemas.microsoft.com/office/drawing/2014/main" id="{7DAEB27C-1284-0CC7-E659-8ED3397D6191}"/>
              </a:ext>
            </a:extLst>
          </p:cNvPr>
          <p:cNvSpPr>
            <a:spLocks noGrp="1"/>
          </p:cNvSpPr>
          <p:nvPr>
            <p:ph idx="1"/>
          </p:nvPr>
        </p:nvSpPr>
        <p:spPr/>
        <p:txBody>
          <a:bodyPr>
            <a:normAutofit fontScale="92500" lnSpcReduction="10000"/>
          </a:bodyPr>
          <a:lstStyle/>
          <a:p>
            <a:r>
              <a:rPr lang="en-GB" dirty="0"/>
              <a:t>This theory can be applied to Amiras situation because she has started nursery recently and is separated from her caregivers. She is only 3 years old so she is quite young. Nursery is the first different environment outside her home where she will stay for long periods of time with people who are not her primary caregiver. </a:t>
            </a:r>
          </a:p>
          <a:p>
            <a:r>
              <a:rPr lang="en-GB" dirty="0"/>
              <a:t>At nursery, Amira feels anxious when she is away from her caregiver and does not communicate as much with people. This could be because she is not as comfortable with nursery and staff as she is at home. She may not feel understood by staff the way her caregiver is used to understanding her methods of communication. She has difficulty engaging in group play sessions because she is not used to playing with other children like that and the new environment around her is difficult to adapt to. (Garrett 2023)</a:t>
            </a:r>
          </a:p>
          <a:p>
            <a:endParaRPr lang="en-GB" dirty="0"/>
          </a:p>
        </p:txBody>
      </p:sp>
    </p:spTree>
    <p:extLst>
      <p:ext uri="{BB962C8B-B14F-4D97-AF65-F5344CB8AC3E}">
        <p14:creationId xmlns:p14="http://schemas.microsoft.com/office/powerpoint/2010/main" val="3052796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B3192-AD9E-71E1-21D5-D8068B5A734E}"/>
              </a:ext>
            </a:extLst>
          </p:cNvPr>
          <p:cNvSpPr>
            <a:spLocks noGrp="1"/>
          </p:cNvSpPr>
          <p:nvPr>
            <p:ph type="title"/>
          </p:nvPr>
        </p:nvSpPr>
        <p:spPr/>
        <p:txBody>
          <a:bodyPr>
            <a:normAutofit/>
          </a:bodyPr>
          <a:lstStyle/>
          <a:p>
            <a:r>
              <a:rPr lang="en-GB" b="1" u="sng" dirty="0"/>
              <a:t>Practical strategies and Interventions</a:t>
            </a:r>
            <a:endParaRPr lang="en-GB" dirty="0"/>
          </a:p>
        </p:txBody>
      </p:sp>
      <p:sp>
        <p:nvSpPr>
          <p:cNvPr id="3" name="Content Placeholder 2">
            <a:extLst>
              <a:ext uri="{FF2B5EF4-FFF2-40B4-BE49-F238E27FC236}">
                <a16:creationId xmlns:a16="http://schemas.microsoft.com/office/drawing/2014/main" id="{2F4FFF44-4739-DBA0-6ED7-2AEE81836687}"/>
              </a:ext>
            </a:extLst>
          </p:cNvPr>
          <p:cNvSpPr>
            <a:spLocks noGrp="1"/>
          </p:cNvSpPr>
          <p:nvPr>
            <p:ph idx="1"/>
          </p:nvPr>
        </p:nvSpPr>
        <p:spPr/>
        <p:txBody>
          <a:bodyPr>
            <a:normAutofit fontScale="92500" lnSpcReduction="20000"/>
          </a:bodyPr>
          <a:lstStyle/>
          <a:p>
            <a:r>
              <a:rPr lang="en-GB" dirty="0"/>
              <a:t>Based on </a:t>
            </a:r>
            <a:r>
              <a:rPr lang="en-GB" dirty="0" err="1"/>
              <a:t>Bowlbys</a:t>
            </a:r>
            <a:r>
              <a:rPr lang="en-GB" dirty="0"/>
              <a:t> Attachment theory, these are the following strategies that can be used to help Amira adjust at nursery:</a:t>
            </a:r>
          </a:p>
          <a:p>
            <a:r>
              <a:rPr lang="en-GB" b="1" dirty="0"/>
              <a:t>Increase caregiver sensitivity: </a:t>
            </a:r>
            <a:r>
              <a:rPr lang="en-GB" dirty="0"/>
              <a:t>Train Amiras key nursery staff to notice signs like body tension, hesitation from Amira and quickly respond to her kindly and gently. They can use the right tone and affection to help her.</a:t>
            </a:r>
          </a:p>
          <a:p>
            <a:r>
              <a:rPr lang="en-GB" b="1" dirty="0"/>
              <a:t>Create positive and stable relationships:</a:t>
            </a:r>
            <a:r>
              <a:rPr lang="en-GB" dirty="0"/>
              <a:t> Staff should build a positive relationship with Amira and connect and constantly interact throughout the day with her. Nursery should also reduce the amount of staff turnover so she is familiar with the same people and feels comfortable. It will push her out her comfort zone and help adjust.</a:t>
            </a:r>
          </a:p>
          <a:p>
            <a:r>
              <a:rPr lang="en-GB" dirty="0"/>
              <a:t>(Thompson 2022) </a:t>
            </a:r>
          </a:p>
          <a:p>
            <a:endParaRPr lang="en-GB" dirty="0"/>
          </a:p>
        </p:txBody>
      </p:sp>
    </p:spTree>
    <p:extLst>
      <p:ext uri="{BB962C8B-B14F-4D97-AF65-F5344CB8AC3E}">
        <p14:creationId xmlns:p14="http://schemas.microsoft.com/office/powerpoint/2010/main" val="961639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93D55-39B6-43EB-7466-F20215B5D1B4}"/>
              </a:ext>
            </a:extLst>
          </p:cNvPr>
          <p:cNvSpPr>
            <a:spLocks noGrp="1"/>
          </p:cNvSpPr>
          <p:nvPr>
            <p:ph type="title"/>
          </p:nvPr>
        </p:nvSpPr>
        <p:spPr/>
        <p:txBody>
          <a:bodyPr/>
          <a:lstStyle/>
          <a:p>
            <a:r>
              <a:rPr lang="en-GB" b="1" u="sng" dirty="0"/>
              <a:t>Biological Influences</a:t>
            </a:r>
            <a:endParaRPr lang="en-GB" dirty="0"/>
          </a:p>
        </p:txBody>
      </p:sp>
      <p:sp>
        <p:nvSpPr>
          <p:cNvPr id="3" name="Content Placeholder 2">
            <a:extLst>
              <a:ext uri="{FF2B5EF4-FFF2-40B4-BE49-F238E27FC236}">
                <a16:creationId xmlns:a16="http://schemas.microsoft.com/office/drawing/2014/main" id="{4FE437D4-2DA6-F204-07A2-8F92C28D80AE}"/>
              </a:ext>
            </a:extLst>
          </p:cNvPr>
          <p:cNvSpPr>
            <a:spLocks noGrp="1"/>
          </p:cNvSpPr>
          <p:nvPr>
            <p:ph idx="1"/>
          </p:nvPr>
        </p:nvSpPr>
        <p:spPr/>
        <p:txBody>
          <a:bodyPr/>
          <a:lstStyle/>
          <a:p>
            <a:r>
              <a:rPr lang="en-GB" dirty="0"/>
              <a:t>Can shape a child's psychological development because:</a:t>
            </a:r>
          </a:p>
          <a:p>
            <a:pPr lvl="0" fontAlgn="base"/>
            <a:r>
              <a:rPr lang="en-GB" dirty="0"/>
              <a:t>Brain development of a child can link to how they regulate emotions.</a:t>
            </a:r>
          </a:p>
          <a:p>
            <a:pPr lvl="0" fontAlgn="base"/>
            <a:r>
              <a:rPr lang="en-GB" dirty="0"/>
              <a:t>Genetic differences can affect the quality of caregiving. </a:t>
            </a:r>
          </a:p>
          <a:p>
            <a:pPr lvl="0" fontAlgn="base"/>
            <a:r>
              <a:rPr lang="en-GB" dirty="0"/>
              <a:t>Every child is different and has different temperaments and that can affect their attachment style and even responsiveness in relationships.</a:t>
            </a:r>
          </a:p>
          <a:p>
            <a:r>
              <a:rPr lang="en-GB" dirty="0"/>
              <a:t>(</a:t>
            </a:r>
            <a:r>
              <a:rPr lang="en-GB" dirty="0" err="1"/>
              <a:t>Gervai</a:t>
            </a:r>
            <a:r>
              <a:rPr lang="en-GB" dirty="0"/>
              <a:t> 2009)</a:t>
            </a:r>
          </a:p>
          <a:p>
            <a:endParaRPr lang="en-GB" dirty="0"/>
          </a:p>
        </p:txBody>
      </p:sp>
    </p:spTree>
    <p:extLst>
      <p:ext uri="{BB962C8B-B14F-4D97-AF65-F5344CB8AC3E}">
        <p14:creationId xmlns:p14="http://schemas.microsoft.com/office/powerpoint/2010/main" val="38492410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66F38-3890-ADC6-F9C5-634DBFAB48E7}"/>
              </a:ext>
            </a:extLst>
          </p:cNvPr>
          <p:cNvSpPr>
            <a:spLocks noGrp="1"/>
          </p:cNvSpPr>
          <p:nvPr>
            <p:ph type="title"/>
          </p:nvPr>
        </p:nvSpPr>
        <p:spPr/>
        <p:txBody>
          <a:bodyPr/>
          <a:lstStyle/>
          <a:p>
            <a:r>
              <a:rPr lang="en-GB" b="1" u="sng" dirty="0"/>
              <a:t>Environmental Influences</a:t>
            </a:r>
            <a:endParaRPr lang="en-GB" dirty="0"/>
          </a:p>
        </p:txBody>
      </p:sp>
      <p:sp>
        <p:nvSpPr>
          <p:cNvPr id="3" name="Content Placeholder 2">
            <a:extLst>
              <a:ext uri="{FF2B5EF4-FFF2-40B4-BE49-F238E27FC236}">
                <a16:creationId xmlns:a16="http://schemas.microsoft.com/office/drawing/2014/main" id="{958DF1F9-49B3-3176-3D51-C42D19E1A9A1}"/>
              </a:ext>
            </a:extLst>
          </p:cNvPr>
          <p:cNvSpPr>
            <a:spLocks noGrp="1"/>
          </p:cNvSpPr>
          <p:nvPr>
            <p:ph idx="1"/>
          </p:nvPr>
        </p:nvSpPr>
        <p:spPr/>
        <p:txBody>
          <a:bodyPr>
            <a:normAutofit lnSpcReduction="10000"/>
          </a:bodyPr>
          <a:lstStyle/>
          <a:p>
            <a:r>
              <a:rPr lang="en-GB" dirty="0"/>
              <a:t>Can shape a child's psychological development because:</a:t>
            </a:r>
          </a:p>
          <a:p>
            <a:pPr lvl="0" fontAlgn="base"/>
            <a:r>
              <a:rPr lang="en-GB" dirty="0"/>
              <a:t>The quality of the interactions between a child and caregiver can affect the social and emotional development of a child.</a:t>
            </a:r>
          </a:p>
          <a:p>
            <a:pPr lvl="0" fontAlgn="base"/>
            <a:r>
              <a:rPr lang="en-GB" dirty="0"/>
              <a:t>Any inconsistent caregiving or stressful caregiving can cause an organized attachment between them.</a:t>
            </a:r>
          </a:p>
          <a:p>
            <a:pPr lvl="0" fontAlgn="base"/>
            <a:r>
              <a:rPr lang="en-GB" dirty="0"/>
              <a:t>The responsiveness of a caregiver and their sensitivity can also shape the nature of attachment for a child. (Cassidy 2013)</a:t>
            </a:r>
          </a:p>
          <a:p>
            <a:r>
              <a:rPr lang="en-GB" dirty="0"/>
              <a:t>(</a:t>
            </a:r>
            <a:r>
              <a:rPr lang="en-GB" dirty="0" err="1"/>
              <a:t>Gervai</a:t>
            </a:r>
            <a:r>
              <a:rPr lang="en-GB" dirty="0"/>
              <a:t> 2009)</a:t>
            </a:r>
          </a:p>
          <a:p>
            <a:endParaRPr lang="en-GB" dirty="0"/>
          </a:p>
        </p:txBody>
      </p:sp>
    </p:spTree>
    <p:extLst>
      <p:ext uri="{BB962C8B-B14F-4D97-AF65-F5344CB8AC3E}">
        <p14:creationId xmlns:p14="http://schemas.microsoft.com/office/powerpoint/2010/main" val="14214132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0E99A8-AB8D-1FB5-E073-078B898BE264}"/>
              </a:ext>
            </a:extLst>
          </p:cNvPr>
          <p:cNvSpPr>
            <a:spLocks noGrp="1"/>
          </p:cNvSpPr>
          <p:nvPr>
            <p:ph type="title"/>
          </p:nvPr>
        </p:nvSpPr>
        <p:spPr/>
        <p:txBody>
          <a:bodyPr>
            <a:normAutofit/>
          </a:bodyPr>
          <a:lstStyle/>
          <a:p>
            <a:r>
              <a:rPr lang="en-GB" b="1" u="sng" dirty="0"/>
              <a:t>Usefulness of </a:t>
            </a:r>
            <a:r>
              <a:rPr lang="en-GB" b="1" u="sng" dirty="0" err="1"/>
              <a:t>Bowlbys</a:t>
            </a:r>
            <a:r>
              <a:rPr lang="en-GB" b="1" u="sng" dirty="0"/>
              <a:t> Attachment Theory</a:t>
            </a:r>
            <a:endParaRPr lang="en-GB" dirty="0"/>
          </a:p>
        </p:txBody>
      </p:sp>
      <p:sp>
        <p:nvSpPr>
          <p:cNvPr id="3" name="Content Placeholder 2">
            <a:extLst>
              <a:ext uri="{FF2B5EF4-FFF2-40B4-BE49-F238E27FC236}">
                <a16:creationId xmlns:a16="http://schemas.microsoft.com/office/drawing/2014/main" id="{76D8D133-1C1F-FBBE-6523-0FF07F79EB96}"/>
              </a:ext>
            </a:extLst>
          </p:cNvPr>
          <p:cNvSpPr>
            <a:spLocks noGrp="1"/>
          </p:cNvSpPr>
          <p:nvPr>
            <p:ph idx="1"/>
          </p:nvPr>
        </p:nvSpPr>
        <p:spPr/>
        <p:txBody>
          <a:bodyPr>
            <a:normAutofit/>
          </a:bodyPr>
          <a:lstStyle/>
          <a:p>
            <a:pPr lvl="0" fontAlgn="base"/>
            <a:r>
              <a:rPr lang="en-GB" dirty="0"/>
              <a:t>Helps to support a child's mental health by explaining relationship patterns and behaviours.</a:t>
            </a:r>
          </a:p>
          <a:p>
            <a:pPr lvl="0" fontAlgn="base"/>
            <a:r>
              <a:rPr lang="en-GB" dirty="0"/>
              <a:t>Helps understand the relationship between children and caregivers and a child's emotional needs.</a:t>
            </a:r>
          </a:p>
          <a:p>
            <a:pPr lvl="0" fontAlgn="base"/>
            <a:r>
              <a:rPr lang="en-GB" dirty="0"/>
              <a:t>Helps and guides the intervention process to figure out ways to help and assist children especially around new people and in different environments.</a:t>
            </a:r>
          </a:p>
          <a:p>
            <a:r>
              <a:rPr lang="en-GB" dirty="0"/>
              <a:t>(Abadi 2023)</a:t>
            </a:r>
          </a:p>
          <a:p>
            <a:endParaRPr lang="en-GB" dirty="0"/>
          </a:p>
        </p:txBody>
      </p:sp>
    </p:spTree>
    <p:extLst>
      <p:ext uri="{BB962C8B-B14F-4D97-AF65-F5344CB8AC3E}">
        <p14:creationId xmlns:p14="http://schemas.microsoft.com/office/powerpoint/2010/main" val="2786468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00E9-26E1-641C-DCA8-436E3ACD995C}"/>
              </a:ext>
            </a:extLst>
          </p:cNvPr>
          <p:cNvSpPr>
            <a:spLocks noGrp="1"/>
          </p:cNvSpPr>
          <p:nvPr>
            <p:ph type="title"/>
          </p:nvPr>
        </p:nvSpPr>
        <p:spPr/>
        <p:txBody>
          <a:bodyPr>
            <a:normAutofit/>
          </a:bodyPr>
          <a:lstStyle/>
          <a:p>
            <a:r>
              <a:rPr lang="en-GB" b="1" u="sng" dirty="0"/>
              <a:t>Limitations of </a:t>
            </a:r>
            <a:r>
              <a:rPr lang="en-GB" b="1" u="sng" dirty="0" err="1"/>
              <a:t>Bowlbys</a:t>
            </a:r>
            <a:r>
              <a:rPr lang="en-GB" b="1" u="sng" dirty="0"/>
              <a:t> Attachment Theory</a:t>
            </a:r>
            <a:endParaRPr lang="en-GB" dirty="0"/>
          </a:p>
        </p:txBody>
      </p:sp>
      <p:sp>
        <p:nvSpPr>
          <p:cNvPr id="3" name="Content Placeholder 2">
            <a:extLst>
              <a:ext uri="{FF2B5EF4-FFF2-40B4-BE49-F238E27FC236}">
                <a16:creationId xmlns:a16="http://schemas.microsoft.com/office/drawing/2014/main" id="{3BF45947-7265-C535-B433-A4BCC4D96E54}"/>
              </a:ext>
            </a:extLst>
          </p:cNvPr>
          <p:cNvSpPr>
            <a:spLocks noGrp="1"/>
          </p:cNvSpPr>
          <p:nvPr>
            <p:ph idx="1"/>
          </p:nvPr>
        </p:nvSpPr>
        <p:spPr/>
        <p:txBody>
          <a:bodyPr>
            <a:normAutofit/>
          </a:bodyPr>
          <a:lstStyle/>
          <a:p>
            <a:pPr fontAlgn="base"/>
            <a:r>
              <a:rPr lang="en-GB" dirty="0"/>
              <a:t>It can over emphasise on just the relationship between mother and child and ignore or not focus on other caregivers in a child’s life.</a:t>
            </a:r>
          </a:p>
          <a:p>
            <a:pPr lvl="0" fontAlgn="base"/>
            <a:r>
              <a:rPr lang="en-GB" dirty="0"/>
              <a:t>It may create a stigma and label children or adults as being insecure.</a:t>
            </a:r>
          </a:p>
          <a:p>
            <a:pPr lvl="0" fontAlgn="base"/>
            <a:r>
              <a:rPr lang="en-GB" dirty="0"/>
              <a:t>It underestimates a child’s ability to change or adapt.</a:t>
            </a:r>
          </a:p>
          <a:p>
            <a:pPr lvl="0" fontAlgn="base"/>
            <a:r>
              <a:rPr lang="en-GB" dirty="0"/>
              <a:t>There are not many guidelines available to help approach it.</a:t>
            </a:r>
          </a:p>
          <a:p>
            <a:r>
              <a:rPr lang="en-GB" dirty="0"/>
              <a:t>(Abadi 2023)</a:t>
            </a:r>
          </a:p>
          <a:p>
            <a:pPr marL="0" indent="0">
              <a:buNone/>
            </a:pPr>
            <a:endParaRPr lang="en-GB" dirty="0"/>
          </a:p>
          <a:p>
            <a:endParaRPr lang="en-GB" dirty="0"/>
          </a:p>
        </p:txBody>
      </p:sp>
    </p:spTree>
    <p:extLst>
      <p:ext uri="{BB962C8B-B14F-4D97-AF65-F5344CB8AC3E}">
        <p14:creationId xmlns:p14="http://schemas.microsoft.com/office/powerpoint/2010/main" val="1047652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E440-9AA4-78E2-E3A1-9A24EF55D8A7}"/>
              </a:ext>
            </a:extLst>
          </p:cNvPr>
          <p:cNvSpPr>
            <a:spLocks noGrp="1"/>
          </p:cNvSpPr>
          <p:nvPr>
            <p:ph type="title"/>
          </p:nvPr>
        </p:nvSpPr>
        <p:spPr/>
        <p:txBody>
          <a:bodyPr/>
          <a:lstStyle/>
          <a:p>
            <a:r>
              <a:rPr lang="en-GB" b="1" u="sng" dirty="0" smtClean="0"/>
              <a:t>References:</a:t>
            </a:r>
            <a:endParaRPr lang="en-GB" dirty="0"/>
          </a:p>
        </p:txBody>
      </p:sp>
      <p:sp>
        <p:nvSpPr>
          <p:cNvPr id="3" name="Content Placeholder 2">
            <a:extLst>
              <a:ext uri="{FF2B5EF4-FFF2-40B4-BE49-F238E27FC236}">
                <a16:creationId xmlns:a16="http://schemas.microsoft.com/office/drawing/2014/main" id="{B6D2F95A-670C-CAC7-8881-2D2AC376A1D9}"/>
              </a:ext>
            </a:extLst>
          </p:cNvPr>
          <p:cNvSpPr>
            <a:spLocks noGrp="1"/>
          </p:cNvSpPr>
          <p:nvPr>
            <p:ph idx="1"/>
          </p:nvPr>
        </p:nvSpPr>
        <p:spPr>
          <a:xfrm>
            <a:off x="1451580" y="2015732"/>
            <a:ext cx="8655982" cy="4037749"/>
          </a:xfrm>
        </p:spPr>
        <p:txBody>
          <a:bodyPr>
            <a:normAutofit/>
          </a:bodyPr>
          <a:lstStyle/>
          <a:p>
            <a:r>
              <a:rPr lang="en-GB" sz="1500" dirty="0"/>
              <a:t> Abadi, P.M (2023) Critique of attachment theory: A positive psychology perspective. </a:t>
            </a:r>
          </a:p>
          <a:p>
            <a:r>
              <a:rPr lang="en-GB" sz="1500" dirty="0"/>
              <a:t>ResearchGate. Available at: https://www.researchgate.net/publication/379934072_Critique_of_attachment_theory _</a:t>
            </a:r>
            <a:r>
              <a:rPr lang="en-GB" sz="1500" dirty="0" err="1"/>
              <a:t>A_positive_psychology_perspective</a:t>
            </a:r>
            <a:r>
              <a:rPr lang="en-GB" sz="1500" dirty="0"/>
              <a:t> [Accessed on 9 October 2025].</a:t>
            </a:r>
          </a:p>
          <a:p>
            <a:r>
              <a:rPr lang="en-GB" sz="1500" dirty="0"/>
              <a:t>Ainsworth, M. D. S. (1969) ‘The Bowlby-Ainsworth attachment theory’, </a:t>
            </a:r>
            <a:r>
              <a:rPr lang="en-GB" sz="1500" dirty="0" err="1"/>
              <a:t>Behavioral</a:t>
            </a:r>
            <a:r>
              <a:rPr lang="en-GB" sz="1500" dirty="0"/>
              <a:t> and Brain Sciences, 1(3), pp. 436-438. Available at: https://www.cambridge.org/core/services/aop-cambridge-core/content/view/6D35C7 A344107195D97FD7ADAE06C807/S0140525X00064955a.pdf [Accessed on 8 October 2025]</a:t>
            </a:r>
          </a:p>
          <a:p>
            <a:r>
              <a:rPr lang="en-GB" sz="1500" dirty="0"/>
              <a:t>Cassidy J, Jones J.D, Shaver P.R (2013) Contributions of attachment theory and research: A framework for future research, translation, and policy. Development and Psychopathology, 25(4), pp.1415–1434. Available at: </a:t>
            </a:r>
          </a:p>
          <a:p>
            <a:r>
              <a:rPr lang="en-GB" sz="1500" dirty="0"/>
              <a:t>https://pmc.ncbi.nlm.nih.gov/articles/PMC4085672/ [Accessed 9 October 2025].</a:t>
            </a:r>
          </a:p>
        </p:txBody>
      </p:sp>
    </p:spTree>
    <p:extLst>
      <p:ext uri="{BB962C8B-B14F-4D97-AF65-F5344CB8AC3E}">
        <p14:creationId xmlns:p14="http://schemas.microsoft.com/office/powerpoint/2010/main" val="3644152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CB1E-855B-4533-7EAD-8FADA5980631}"/>
              </a:ext>
            </a:extLst>
          </p:cNvPr>
          <p:cNvSpPr>
            <a:spLocks noGrp="1"/>
          </p:cNvSpPr>
          <p:nvPr>
            <p:ph type="title"/>
          </p:nvPr>
        </p:nvSpPr>
        <p:spPr/>
        <p:txBody>
          <a:bodyPr/>
          <a:lstStyle/>
          <a:p>
            <a:r>
              <a:rPr lang="en-GB" b="1" u="sng" dirty="0" smtClean="0"/>
              <a:t>References:</a:t>
            </a:r>
            <a:endParaRPr lang="en-GB" dirty="0"/>
          </a:p>
        </p:txBody>
      </p:sp>
      <p:sp>
        <p:nvSpPr>
          <p:cNvPr id="3" name="Content Placeholder 2">
            <a:extLst>
              <a:ext uri="{FF2B5EF4-FFF2-40B4-BE49-F238E27FC236}">
                <a16:creationId xmlns:a16="http://schemas.microsoft.com/office/drawing/2014/main" id="{7A00EE18-8ECC-B68A-2358-9A07B85521BA}"/>
              </a:ext>
            </a:extLst>
          </p:cNvPr>
          <p:cNvSpPr>
            <a:spLocks noGrp="1"/>
          </p:cNvSpPr>
          <p:nvPr>
            <p:ph idx="1"/>
          </p:nvPr>
        </p:nvSpPr>
        <p:spPr/>
        <p:txBody>
          <a:bodyPr>
            <a:normAutofit fontScale="85000" lnSpcReduction="10000"/>
          </a:bodyPr>
          <a:lstStyle/>
          <a:p>
            <a:r>
              <a:rPr lang="en-GB" dirty="0"/>
              <a:t>Garrett, P.M  (2023) ‘Bowlby, Attachment and the Potency of a ‘Received Idea’’, British Journal of Social Work, 53(1), pp. 100-117. Available at: doi:10.1093/</a:t>
            </a:r>
            <a:r>
              <a:rPr lang="en-GB" dirty="0" err="1"/>
              <a:t>bjsw</a:t>
            </a:r>
            <a:r>
              <a:rPr lang="en-GB" dirty="0"/>
              <a:t>/bcac091 [Accessed on 6 October 2025]</a:t>
            </a:r>
          </a:p>
          <a:p>
            <a:r>
              <a:rPr lang="en-GB" dirty="0" err="1"/>
              <a:t>Gervai</a:t>
            </a:r>
            <a:r>
              <a:rPr lang="en-GB" dirty="0"/>
              <a:t> J (2009) 'Environmental and genetic influences on early attachment', PMC Central, Available at: https://pmc.ncbi.nlm.nih.gov/articles/PMC2753321/ [Accessed on 6 October 2025] </a:t>
            </a:r>
          </a:p>
          <a:p>
            <a:r>
              <a:rPr lang="en-GB" dirty="0"/>
              <a:t>Thompson R.A, Simpson J.A, Berlin L.J (2022). Taking perspective on attachment </a:t>
            </a:r>
          </a:p>
          <a:p>
            <a:r>
              <a:rPr lang="en-GB" dirty="0"/>
              <a:t>theory and research: nine fundamental questions. Attachment &amp; Human Development, 24(5), pp.543–560. Available at: </a:t>
            </a:r>
          </a:p>
          <a:p>
            <a:r>
              <a:rPr lang="en-GB" dirty="0"/>
              <a:t>https://doi.org/10.1080/14616734.2022.2030132 [Accessed on 8 October 2025]</a:t>
            </a:r>
          </a:p>
        </p:txBody>
      </p:sp>
    </p:spTree>
    <p:extLst>
      <p:ext uri="{BB962C8B-B14F-4D97-AF65-F5344CB8AC3E}">
        <p14:creationId xmlns:p14="http://schemas.microsoft.com/office/powerpoint/2010/main" val="149571407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14</TotalTime>
  <Words>781</Words>
  <Application>Microsoft Office PowerPoint</Application>
  <PresentationFormat>Widescreen</PresentationFormat>
  <Paragraphs>51</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INDIVIDUAL Presentation</vt:lpstr>
      <vt:lpstr>Bowlby’s Attachment Theory</vt:lpstr>
      <vt:lpstr>Bowlbys Attachment Theory in Amira’s case</vt:lpstr>
      <vt:lpstr>Practical strategies and Interventions</vt:lpstr>
      <vt:lpstr>Biological Influences</vt:lpstr>
      <vt:lpstr>Environmental Influences</vt:lpstr>
      <vt:lpstr>Usefulness of Bowlbys Attachment Theory</vt:lpstr>
      <vt:lpstr>Limitations of Bowlbys Attachment Theory</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Humaira Bashir</dc:creator>
  <cp:lastModifiedBy>user</cp:lastModifiedBy>
  <cp:revision>2</cp:revision>
  <dcterms:created xsi:type="dcterms:W3CDTF">2025-10-11T13:15:24Z</dcterms:created>
  <dcterms:modified xsi:type="dcterms:W3CDTF">2025-10-12T16:43:12Z</dcterms:modified>
</cp:coreProperties>
</file>