
<file path=[Content_Types].xml><?xml version="1.0" encoding="utf-8"?>
<Types xmlns="http://schemas.openxmlformats.org/package/2006/content-types">
  <Default Extension="xml" ContentType="application/xml"/>
  <Default Extension="jpeg" ContentType="image/jpeg"/>
  <Default Extension="rels" ContentType="application/vnd.openxmlformats-package.relationships+xml"/>
  <Default Extension="vml" ContentType="application/vnd.openxmlformats-officedocument.vmlDrawing"/>
  <Default Extension="docx" ContentType="application/vnd.openxmlformats-officedocument.wordprocessingml.document"/>
  <Default Extension="bin" ContentType="application/vnd.openxmlformats-officedocument.presentationml.printerSettings"/>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97" r:id="rId1"/>
  </p:sldMasterIdLst>
  <p:notesMasterIdLst>
    <p:notesMasterId r:id="rId13"/>
  </p:notesMasterIdLst>
  <p:sldIdLst>
    <p:sldId id="256" r:id="rId2"/>
    <p:sldId id="257" r:id="rId3"/>
    <p:sldId id="258" r:id="rId4"/>
    <p:sldId id="259" r:id="rId5"/>
    <p:sldId id="261" r:id="rId6"/>
    <p:sldId id="260" r:id="rId7"/>
    <p:sldId id="262" r:id="rId8"/>
    <p:sldId id="263" r:id="rId9"/>
    <p:sldId id="264" r:id="rId10"/>
    <p:sldId id="265" r:id="rId11"/>
    <p:sldId id="266"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195" d="100"/>
          <a:sy n="195" d="100"/>
        </p:scale>
        <p:origin x="-2928" y="-11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notesMaster" Target="notesMasters/notesMaster1.xml"/><Relationship Id="rId14" Type="http://schemas.openxmlformats.org/officeDocument/2006/relationships/printerSettings" Target="printerSettings/printerSettings1.bin"/><Relationship Id="rId15" Type="http://schemas.openxmlformats.org/officeDocument/2006/relationships/presProps" Target="presProps.xml"/><Relationship Id="rId16" Type="http://schemas.openxmlformats.org/officeDocument/2006/relationships/viewProps" Target="viewProps.xml"/><Relationship Id="rId17" Type="http://schemas.openxmlformats.org/officeDocument/2006/relationships/theme" Target="theme/theme1.xml"/><Relationship Id="rId18"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png"/><Relationship Id="rId2" Type="http://schemas.openxmlformats.org/officeDocument/2006/relationships/image" Target="../media/image2.png"/></Relationships>
</file>

<file path=ppt/drawings/_rels/vmlDrawing2.vml.rels><?xml version="1.0" encoding="UTF-8" standalone="yes"?>
<Relationships xmlns="http://schemas.openxmlformats.org/package/2006/relationships"><Relationship Id="rId1" Type="http://schemas.openxmlformats.org/officeDocument/2006/relationships/image" Target="../media/image4.png"/></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2CD9872-DC98-C144-BE73-BE70C4436F08}" type="datetimeFigureOut">
              <a:rPr lang="en-US" smtClean="0"/>
              <a:t>26/11/2013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F898504-832A-9D4A-BC68-FF67929D211D}" type="slidenum">
              <a:rPr lang="en-US" smtClean="0"/>
              <a:t>‹#›</a:t>
            </a:fld>
            <a:endParaRPr lang="en-US"/>
          </a:p>
        </p:txBody>
      </p:sp>
    </p:spTree>
    <p:extLst>
      <p:ext uri="{BB962C8B-B14F-4D97-AF65-F5344CB8AC3E}">
        <p14:creationId xmlns:p14="http://schemas.microsoft.com/office/powerpoint/2010/main" val="695779250"/>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F898504-832A-9D4A-BC68-FF67929D211D}" type="slidenum">
              <a:rPr lang="en-US" smtClean="0"/>
              <a:t>1</a:t>
            </a:fld>
            <a:endParaRPr lang="en-US"/>
          </a:p>
        </p:txBody>
      </p:sp>
    </p:spTree>
    <p:extLst>
      <p:ext uri="{BB962C8B-B14F-4D97-AF65-F5344CB8AC3E}">
        <p14:creationId xmlns:p14="http://schemas.microsoft.com/office/powerpoint/2010/main" val="26313157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2069C06D-4ED8-42C6-905D-CA84CA1B6CBF}" type="datetime2">
              <a:rPr lang="en-US" smtClean="0"/>
              <a:t>Tuesday, 26 November 13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789C0F2-17E0-497A-9BBE-0C73201AAFE3}" type="slidenum">
              <a:rPr lang="en-US" smtClean="0"/>
              <a:pPr/>
              <a:t>‹#›</a:t>
            </a:fld>
            <a:endParaRPr lang="en-US" dirty="0"/>
          </a:p>
        </p:txBody>
      </p:sp>
    </p:spTree>
    <p:extLst>
      <p:ext uri="{BB962C8B-B14F-4D97-AF65-F5344CB8AC3E}">
        <p14:creationId xmlns:p14="http://schemas.microsoft.com/office/powerpoint/2010/main" val="17064181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14CB1CAA-32CD-4B55-B92A-B8F0843CACF4}" type="datetime2">
              <a:rPr lang="en-US" smtClean="0"/>
              <a:t>Tuesday, 26 November 13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789C0F2-17E0-497A-9BBE-0C73201AAFE3}" type="slidenum">
              <a:rPr lang="en-US" smtClean="0"/>
              <a:pPr/>
              <a:t>‹#›</a:t>
            </a:fld>
            <a:endParaRPr lang="en-US" dirty="0"/>
          </a:p>
        </p:txBody>
      </p:sp>
    </p:spTree>
    <p:extLst>
      <p:ext uri="{BB962C8B-B14F-4D97-AF65-F5344CB8AC3E}">
        <p14:creationId xmlns:p14="http://schemas.microsoft.com/office/powerpoint/2010/main" val="12426571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3AD8CDC4-3D19-4983-B478-82F6B8E5AB66}" type="datetime2">
              <a:rPr lang="en-US" smtClean="0"/>
              <a:t>Tuesday, 26 November 13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789C0F2-17E0-497A-9BBE-0C73201AAFE3}" type="slidenum">
              <a:rPr lang="en-US" smtClean="0"/>
              <a:pPr/>
              <a:t>‹#›</a:t>
            </a:fld>
            <a:endParaRPr lang="en-US" dirty="0"/>
          </a:p>
        </p:txBody>
      </p:sp>
    </p:spTree>
    <p:extLst>
      <p:ext uri="{BB962C8B-B14F-4D97-AF65-F5344CB8AC3E}">
        <p14:creationId xmlns:p14="http://schemas.microsoft.com/office/powerpoint/2010/main" val="17749221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84B82477-D5D3-4181-8C11-75D0F2433A87}" type="datetime2">
              <a:rPr lang="en-US" smtClean="0"/>
              <a:t>Tuesday, 26 November 13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789C0F2-17E0-497A-9BBE-0C73201AAFE3}" type="slidenum">
              <a:rPr lang="en-US" smtClean="0"/>
              <a:pPr/>
              <a:t>‹#›</a:t>
            </a:fld>
            <a:endParaRPr lang="en-US" dirty="0"/>
          </a:p>
        </p:txBody>
      </p:sp>
    </p:spTree>
    <p:extLst>
      <p:ext uri="{BB962C8B-B14F-4D97-AF65-F5344CB8AC3E}">
        <p14:creationId xmlns:p14="http://schemas.microsoft.com/office/powerpoint/2010/main" val="13322225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213E253B-1893-4367-8BAE-DF4BC10DC578}" type="datetime2">
              <a:rPr lang="en-US" smtClean="0"/>
              <a:t>Tuesday, 26 November 13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1789C0F2-17E0-497A-9BBE-0C73201AAFE3}" type="slidenum">
              <a:rPr lang="en-US" smtClean="0"/>
              <a:pPr/>
              <a:t>‹#›</a:t>
            </a:fld>
            <a:endParaRPr lang="en-US" dirty="0"/>
          </a:p>
        </p:txBody>
      </p:sp>
    </p:spTree>
    <p:extLst>
      <p:ext uri="{BB962C8B-B14F-4D97-AF65-F5344CB8AC3E}">
        <p14:creationId xmlns:p14="http://schemas.microsoft.com/office/powerpoint/2010/main" val="23130432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8B62300D-25B3-4603-86C9-4CB776489F00}" type="datetime2">
              <a:rPr lang="en-US" smtClean="0"/>
              <a:t>Tuesday, 26 November 13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1789C0F2-17E0-497A-9BBE-0C73201AAFE3}" type="slidenum">
              <a:rPr lang="en-US" smtClean="0"/>
              <a:pPr/>
              <a:t>‹#›</a:t>
            </a:fld>
            <a:endParaRPr lang="en-US" dirty="0"/>
          </a:p>
        </p:txBody>
      </p:sp>
    </p:spTree>
    <p:extLst>
      <p:ext uri="{BB962C8B-B14F-4D97-AF65-F5344CB8AC3E}">
        <p14:creationId xmlns:p14="http://schemas.microsoft.com/office/powerpoint/2010/main" val="8596545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6314AD9-FCC8-48B7-B85B-012A91320DFF}" type="datetime2">
              <a:rPr lang="en-US" smtClean="0"/>
              <a:t>Tuesday, 26 November 13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1789C0F2-17E0-497A-9BBE-0C73201AAFE3}" type="slidenum">
              <a:rPr lang="en-US" smtClean="0"/>
              <a:pPr/>
              <a:t>‹#›</a:t>
            </a:fld>
            <a:endParaRPr lang="en-US" dirty="0"/>
          </a:p>
        </p:txBody>
      </p:sp>
    </p:spTree>
    <p:extLst>
      <p:ext uri="{BB962C8B-B14F-4D97-AF65-F5344CB8AC3E}">
        <p14:creationId xmlns:p14="http://schemas.microsoft.com/office/powerpoint/2010/main" val="17863921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3182DC50-D5DB-4F94-B367-9876CD2C4012}" type="datetime2">
              <a:rPr lang="en-US" smtClean="0"/>
              <a:t>Tuesday, 26 November 13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789C0F2-17E0-497A-9BBE-0C73201AAFE3}" type="slidenum">
              <a:rPr lang="en-US" smtClean="0"/>
              <a:pPr/>
              <a:t>‹#›</a:t>
            </a:fld>
            <a:endParaRPr lang="en-US" dirty="0"/>
          </a:p>
        </p:txBody>
      </p:sp>
    </p:spTree>
    <p:extLst>
      <p:ext uri="{BB962C8B-B14F-4D97-AF65-F5344CB8AC3E}">
        <p14:creationId xmlns:p14="http://schemas.microsoft.com/office/powerpoint/2010/main" val="32850617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92EB412-E790-42EA-81FE-2925D3A43D91}" type="datetime2">
              <a:rPr lang="en-US" smtClean="0"/>
              <a:t>Tuesday, 26 November 13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789C0F2-17E0-497A-9BBE-0C73201AAFE3}" type="slidenum">
              <a:rPr lang="en-US" smtClean="0"/>
              <a:pPr/>
              <a:t>‹#›</a:t>
            </a:fld>
            <a:endParaRPr lang="en-US" dirty="0"/>
          </a:p>
        </p:txBody>
      </p:sp>
    </p:spTree>
    <p:extLst>
      <p:ext uri="{BB962C8B-B14F-4D97-AF65-F5344CB8AC3E}">
        <p14:creationId xmlns:p14="http://schemas.microsoft.com/office/powerpoint/2010/main" val="34033847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A56EEE0E-EDB0-4D84-86B0-50833DF22902}" type="datetime2">
              <a:rPr lang="en-US" smtClean="0"/>
              <a:t>Tuesday, 26 November 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789C0F2-17E0-497A-9BBE-0C73201AAFE3}" type="slidenum">
              <a:rPr lang="en-US" smtClean="0"/>
              <a:pPr/>
              <a:t>‹#›</a:t>
            </a:fld>
            <a:endParaRPr lang="en-US"/>
          </a:p>
        </p:txBody>
      </p:sp>
    </p:spTree>
    <p:extLst>
      <p:ext uri="{BB962C8B-B14F-4D97-AF65-F5344CB8AC3E}">
        <p14:creationId xmlns:p14="http://schemas.microsoft.com/office/powerpoint/2010/main" val="40042072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5114372C-B5AB-4C39-B273-B99224EB4DD5}" type="datetime2">
              <a:rPr lang="en-US" smtClean="0"/>
              <a:t>Tuesday, 26 November 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789C0F2-17E0-497A-9BBE-0C73201AAFE3}" type="slidenum">
              <a:rPr lang="en-US" smtClean="0"/>
              <a:pPr/>
              <a:t>‹#›</a:t>
            </a:fld>
            <a:endParaRPr lang="en-US"/>
          </a:p>
        </p:txBody>
      </p:sp>
    </p:spTree>
    <p:extLst>
      <p:ext uri="{BB962C8B-B14F-4D97-AF65-F5344CB8AC3E}">
        <p14:creationId xmlns:p14="http://schemas.microsoft.com/office/powerpoint/2010/main" val="1891395210"/>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B385921-A91A-409C-921C-0E0EC1E750EC}" type="datetime2">
              <a:rPr lang="en-US" smtClean="0"/>
              <a:t>Tuesday, 26 November 13</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789C0F2-17E0-497A-9BBE-0C73201AAFE3}" type="slidenum">
              <a:rPr lang="en-US" smtClean="0"/>
              <a:pPr/>
              <a:t>‹#›</a:t>
            </a:fld>
            <a:endParaRPr lang="en-US" dirty="0"/>
          </a:p>
        </p:txBody>
      </p:sp>
    </p:spTree>
    <p:extLst>
      <p:ext uri="{BB962C8B-B14F-4D97-AF65-F5344CB8AC3E}">
        <p14:creationId xmlns:p14="http://schemas.microsoft.com/office/powerpoint/2010/main" val="1057885330"/>
      </p:ext>
    </p:extLst>
  </p:cSld>
  <p:clrMap bg1="lt1" tx1="dk1" bg2="lt2" tx2="dk2" accent1="accent1" accent2="accent2" accent3="accent3" accent4="accent4" accent5="accent5" accent6="accent6" hlink="hlink" folHlink="folHlink"/>
  <p:sldLayoutIdLst>
    <p:sldLayoutId id="2147483998" r:id="rId1"/>
    <p:sldLayoutId id="2147483999" r:id="rId2"/>
    <p:sldLayoutId id="2147484000" r:id="rId3"/>
    <p:sldLayoutId id="2147484001" r:id="rId4"/>
    <p:sldLayoutId id="2147484002" r:id="rId5"/>
    <p:sldLayoutId id="2147484003" r:id="rId6"/>
    <p:sldLayoutId id="2147484004" r:id="rId7"/>
    <p:sldLayoutId id="2147484005" r:id="rId8"/>
    <p:sldLayoutId id="2147484006" r:id="rId9"/>
    <p:sldLayoutId id="2147484007" r:id="rId10"/>
    <p:sldLayoutId id="2147484008" r:id="rId11"/>
  </p:sldLayoutIdLst>
  <p:hf sldNum="0" hdr="0" ftr="0" dt="0"/>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package" Target="../embeddings/Microsoft_Word_Document1.docx"/><Relationship Id="rId4" Type="http://schemas.openxmlformats.org/officeDocument/2006/relationships/image" Target="../media/image1.png"/><Relationship Id="rId5" Type="http://schemas.openxmlformats.org/officeDocument/2006/relationships/package" Target="../embeddings/Microsoft_Word_Document2.docx"/><Relationship Id="rId6" Type="http://schemas.openxmlformats.org/officeDocument/2006/relationships/image" Target="../media/image2.png"/><Relationship Id="rId1" Type="http://schemas.openxmlformats.org/officeDocument/2006/relationships/vmlDrawing" Target="../drawings/vmlDrawing1.vml"/><Relationship Id="rId2"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package" Target="../embeddings/Microsoft_Word_Document3.docx"/><Relationship Id="rId4" Type="http://schemas.openxmlformats.org/officeDocument/2006/relationships/image" Target="../media/image4.png"/><Relationship Id="rId1" Type="http://schemas.openxmlformats.org/officeDocument/2006/relationships/vmlDrawing" Target="../drawings/vmlDrawing2.vml"/><Relationship Id="rId2"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US" dirty="0" smtClean="0"/>
              <a:t>Sampling</a:t>
            </a:r>
            <a:endParaRPr lang="en-US" dirty="0"/>
          </a:p>
        </p:txBody>
      </p:sp>
      <p:sp>
        <p:nvSpPr>
          <p:cNvPr id="3" name="Subtitle 2"/>
          <p:cNvSpPr>
            <a:spLocks noGrp="1"/>
          </p:cNvSpPr>
          <p:nvPr>
            <p:ph type="subTitle" idx="1"/>
          </p:nvPr>
        </p:nvSpPr>
        <p:spPr/>
        <p:txBody>
          <a:bodyPr/>
          <a:lstStyle/>
          <a:p>
            <a:pPr algn="ctr"/>
            <a:r>
              <a:rPr lang="en-US" dirty="0" smtClean="0"/>
              <a:t>Rosanna Sutton</a:t>
            </a:r>
            <a:endParaRPr lang="en-US" dirty="0"/>
          </a:p>
        </p:txBody>
      </p:sp>
    </p:spTree>
    <p:extLst>
      <p:ext uri="{BB962C8B-B14F-4D97-AF65-F5344CB8AC3E}">
        <p14:creationId xmlns:p14="http://schemas.microsoft.com/office/powerpoint/2010/main" val="11898139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96871" y="624450"/>
            <a:ext cx="7913078" cy="369332"/>
          </a:xfrm>
          <a:prstGeom prst="rect">
            <a:avLst/>
          </a:prstGeom>
        </p:spPr>
        <p:txBody>
          <a:bodyPr wrap="square">
            <a:spAutoFit/>
          </a:bodyPr>
          <a:lstStyle/>
          <a:p>
            <a:r>
              <a:rPr lang="en-GB" dirty="0"/>
              <a:t>Generally, qualitative sampling consists of small sampling units studied in depth </a:t>
            </a:r>
            <a:endParaRPr lang="en-US" dirty="0"/>
          </a:p>
        </p:txBody>
      </p:sp>
      <p:sp>
        <p:nvSpPr>
          <p:cNvPr id="3" name="Rectangle 2"/>
          <p:cNvSpPr/>
          <p:nvPr/>
        </p:nvSpPr>
        <p:spPr>
          <a:xfrm>
            <a:off x="696871" y="1458092"/>
            <a:ext cx="8271283" cy="369332"/>
          </a:xfrm>
          <a:prstGeom prst="rect">
            <a:avLst/>
          </a:prstGeom>
        </p:spPr>
        <p:txBody>
          <a:bodyPr wrap="square">
            <a:spAutoFit/>
          </a:bodyPr>
          <a:lstStyle/>
          <a:p>
            <a:r>
              <a:rPr lang="en-GB" dirty="0"/>
              <a:t>N</a:t>
            </a:r>
            <a:r>
              <a:rPr lang="en-GB" dirty="0" smtClean="0"/>
              <a:t>o </a:t>
            </a:r>
            <a:r>
              <a:rPr lang="en-GB" dirty="0"/>
              <a:t>guidelines exist for sample size in qualitative research </a:t>
            </a:r>
            <a:endParaRPr lang="en-US" dirty="0"/>
          </a:p>
        </p:txBody>
      </p:sp>
      <p:sp>
        <p:nvSpPr>
          <p:cNvPr id="4" name="Rectangle 3"/>
          <p:cNvSpPr/>
          <p:nvPr/>
        </p:nvSpPr>
        <p:spPr>
          <a:xfrm>
            <a:off x="696871" y="2079861"/>
            <a:ext cx="8075898" cy="646331"/>
          </a:xfrm>
          <a:prstGeom prst="rect">
            <a:avLst/>
          </a:prstGeom>
        </p:spPr>
        <p:txBody>
          <a:bodyPr wrap="square">
            <a:spAutoFit/>
          </a:bodyPr>
          <a:lstStyle/>
          <a:p>
            <a:r>
              <a:rPr lang="en-GB" dirty="0"/>
              <a:t>A</a:t>
            </a:r>
            <a:r>
              <a:rPr lang="en-GB" dirty="0" smtClean="0"/>
              <a:t> </a:t>
            </a:r>
            <a:r>
              <a:rPr lang="en-GB" dirty="0"/>
              <a:t>large sample in qualitative research does not enhance the research, indeed it can do harm as it might lack the depth and richness of a smaller sample </a:t>
            </a:r>
            <a:endParaRPr lang="en-US" dirty="0"/>
          </a:p>
        </p:txBody>
      </p:sp>
      <p:sp>
        <p:nvSpPr>
          <p:cNvPr id="5" name="Rectangle 4"/>
          <p:cNvSpPr/>
          <p:nvPr/>
        </p:nvSpPr>
        <p:spPr>
          <a:xfrm>
            <a:off x="696871" y="3100643"/>
            <a:ext cx="8023795" cy="923330"/>
          </a:xfrm>
          <a:prstGeom prst="rect">
            <a:avLst/>
          </a:prstGeom>
        </p:spPr>
        <p:txBody>
          <a:bodyPr wrap="square">
            <a:spAutoFit/>
          </a:bodyPr>
          <a:lstStyle/>
          <a:p>
            <a:r>
              <a:rPr lang="en-GB" dirty="0"/>
              <a:t>It is obvious in one sense that the more cases selected the merrier, but costs associated with data collection must be weighed up against the greater accuracy of making inferences with larger samples.</a:t>
            </a:r>
          </a:p>
        </p:txBody>
      </p:sp>
      <p:sp>
        <p:nvSpPr>
          <p:cNvPr id="6" name="Rectangle 5"/>
          <p:cNvSpPr/>
          <p:nvPr/>
        </p:nvSpPr>
        <p:spPr>
          <a:xfrm>
            <a:off x="696871" y="4282924"/>
            <a:ext cx="7769796" cy="646331"/>
          </a:xfrm>
          <a:prstGeom prst="rect">
            <a:avLst/>
          </a:prstGeom>
        </p:spPr>
        <p:txBody>
          <a:bodyPr wrap="square">
            <a:spAutoFit/>
          </a:bodyPr>
          <a:lstStyle/>
          <a:p>
            <a:r>
              <a:rPr lang="en-GB" dirty="0"/>
              <a:t>I</a:t>
            </a:r>
            <a:r>
              <a:rPr lang="en-GB" dirty="0" smtClean="0"/>
              <a:t>t </a:t>
            </a:r>
            <a:r>
              <a:rPr lang="en-GB" dirty="0"/>
              <a:t>is ethically necessary to ensure that no more than the bare minimum of subjects is used.</a:t>
            </a:r>
          </a:p>
        </p:txBody>
      </p:sp>
    </p:spTree>
    <p:extLst>
      <p:ext uri="{BB962C8B-B14F-4D97-AF65-F5344CB8AC3E}">
        <p14:creationId xmlns:p14="http://schemas.microsoft.com/office/powerpoint/2010/main" val="25394288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75435" y="303592"/>
            <a:ext cx="8186615" cy="646331"/>
          </a:xfrm>
          <a:prstGeom prst="rect">
            <a:avLst/>
          </a:prstGeom>
        </p:spPr>
        <p:txBody>
          <a:bodyPr wrap="square">
            <a:spAutoFit/>
          </a:bodyPr>
          <a:lstStyle/>
          <a:p>
            <a:r>
              <a:rPr lang="en-GB" dirty="0"/>
              <a:t>The optimum number in a sample depends on the characteristics of an investigation, in the context of which the sample is drawn </a:t>
            </a:r>
            <a:endParaRPr lang="en-US" dirty="0"/>
          </a:p>
        </p:txBody>
      </p:sp>
      <p:sp>
        <p:nvSpPr>
          <p:cNvPr id="3" name="Rectangle 2"/>
          <p:cNvSpPr/>
          <p:nvPr/>
        </p:nvSpPr>
        <p:spPr>
          <a:xfrm>
            <a:off x="534051" y="1312129"/>
            <a:ext cx="8127999" cy="646331"/>
          </a:xfrm>
          <a:prstGeom prst="rect">
            <a:avLst/>
          </a:prstGeom>
        </p:spPr>
        <p:txBody>
          <a:bodyPr wrap="square">
            <a:spAutoFit/>
          </a:bodyPr>
          <a:lstStyle/>
          <a:p>
            <a:r>
              <a:rPr lang="en-GB" dirty="0"/>
              <a:t>In general the optimum sample size is one which is adequate for making correct inferences from a sample to a </a:t>
            </a:r>
            <a:r>
              <a:rPr lang="en-GB" dirty="0" smtClean="0"/>
              <a:t>population</a:t>
            </a:r>
            <a:endParaRPr lang="en-GB" dirty="0"/>
          </a:p>
        </p:txBody>
      </p:sp>
      <p:sp>
        <p:nvSpPr>
          <p:cNvPr id="4" name="Rectangle 3"/>
          <p:cNvSpPr/>
          <p:nvPr/>
        </p:nvSpPr>
        <p:spPr>
          <a:xfrm>
            <a:off x="609316" y="2423719"/>
            <a:ext cx="1620957" cy="369332"/>
          </a:xfrm>
          <a:prstGeom prst="rect">
            <a:avLst/>
          </a:prstGeom>
        </p:spPr>
        <p:txBody>
          <a:bodyPr wrap="none">
            <a:spAutoFit/>
          </a:bodyPr>
          <a:lstStyle/>
          <a:p>
            <a:r>
              <a:rPr lang="en-GB" b="1" u="sng" dirty="0"/>
              <a:t>Sampling Error</a:t>
            </a:r>
            <a:endParaRPr lang="en-GB" b="1" dirty="0"/>
          </a:p>
        </p:txBody>
      </p:sp>
      <p:sp>
        <p:nvSpPr>
          <p:cNvPr id="5" name="Rectangle 4"/>
          <p:cNvSpPr/>
          <p:nvPr/>
        </p:nvSpPr>
        <p:spPr>
          <a:xfrm>
            <a:off x="609316" y="2897425"/>
            <a:ext cx="8104838" cy="646331"/>
          </a:xfrm>
          <a:prstGeom prst="rect">
            <a:avLst/>
          </a:prstGeom>
        </p:spPr>
        <p:txBody>
          <a:bodyPr wrap="square">
            <a:spAutoFit/>
          </a:bodyPr>
          <a:lstStyle/>
          <a:p>
            <a:r>
              <a:rPr lang="en-GB" b="1" dirty="0"/>
              <a:t>Sampling error is the discrepancy between the true parameter and the sample statistic </a:t>
            </a:r>
            <a:endParaRPr lang="en-US" dirty="0"/>
          </a:p>
        </p:txBody>
      </p:sp>
      <p:sp>
        <p:nvSpPr>
          <p:cNvPr id="6" name="Rectangle 5"/>
          <p:cNvSpPr/>
          <p:nvPr/>
        </p:nvSpPr>
        <p:spPr>
          <a:xfrm>
            <a:off x="664306" y="3528867"/>
            <a:ext cx="8049847" cy="1477328"/>
          </a:xfrm>
          <a:prstGeom prst="rect">
            <a:avLst/>
          </a:prstGeom>
        </p:spPr>
        <p:txBody>
          <a:bodyPr wrap="square">
            <a:spAutoFit/>
          </a:bodyPr>
          <a:lstStyle/>
          <a:p>
            <a:r>
              <a:rPr lang="en-GB" dirty="0"/>
              <a:t>e.g. In a study, the information obtained from census data shows that the average age of males in a district is 35 years. However the average age of our sample in that district is 30 years. Therefore we have a sampling error of 5 years. However if we do not have the initial actual population parameters, we can only estimate the probable sampling error.</a:t>
            </a:r>
            <a:endParaRPr lang="en-GB" b="1" dirty="0"/>
          </a:p>
        </p:txBody>
      </p:sp>
    </p:spTree>
    <p:extLst>
      <p:ext uri="{BB962C8B-B14F-4D97-AF65-F5344CB8AC3E}">
        <p14:creationId xmlns:p14="http://schemas.microsoft.com/office/powerpoint/2010/main" val="27075498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449384" y="324861"/>
            <a:ext cx="8219180" cy="369332"/>
          </a:xfrm>
          <a:prstGeom prst="rect">
            <a:avLst/>
          </a:prstGeom>
        </p:spPr>
        <p:txBody>
          <a:bodyPr wrap="square">
            <a:spAutoFit/>
          </a:bodyPr>
          <a:lstStyle/>
          <a:p>
            <a:r>
              <a:rPr lang="en-GB" dirty="0"/>
              <a:t>Sampling error is related to sample size by the following relationship:-</a:t>
            </a:r>
          </a:p>
        </p:txBody>
      </p:sp>
      <p:graphicFrame>
        <p:nvGraphicFramePr>
          <p:cNvPr id="4" name="Object 3"/>
          <p:cNvGraphicFramePr>
            <a:graphicFrameLocks noChangeAspect="1"/>
          </p:cNvGraphicFramePr>
          <p:nvPr>
            <p:extLst>
              <p:ext uri="{D42A27DB-BD31-4B8C-83A1-F6EECF244321}">
                <p14:modId xmlns:p14="http://schemas.microsoft.com/office/powerpoint/2010/main" val="1826520842"/>
              </p:ext>
            </p:extLst>
          </p:nvPr>
        </p:nvGraphicFramePr>
        <p:xfrm>
          <a:off x="482977" y="1228969"/>
          <a:ext cx="8185587" cy="1076570"/>
        </p:xfrm>
        <a:graphic>
          <a:graphicData uri="http://schemas.openxmlformats.org/presentationml/2006/ole">
            <mc:AlternateContent xmlns:mc="http://schemas.openxmlformats.org/markup-compatibility/2006">
              <mc:Choice xmlns:v="urn:schemas-microsoft-com:vml" Requires="v">
                <p:oleObj spid="_x0000_s1036" name="Document" r:id="rId3" imgW="5283200" imgH="609600" progId="Word.Document.12">
                  <p:embed/>
                </p:oleObj>
              </mc:Choice>
              <mc:Fallback>
                <p:oleObj name="Document" r:id="rId3" imgW="5283200" imgH="609600" progId="Word.Document.12">
                  <p:embed/>
                  <p:pic>
                    <p:nvPicPr>
                      <p:cNvPr id="0" name=""/>
                      <p:cNvPicPr/>
                      <p:nvPr/>
                    </p:nvPicPr>
                    <p:blipFill>
                      <a:blip r:embed="rId4"/>
                      <a:stretch>
                        <a:fillRect/>
                      </a:stretch>
                    </p:blipFill>
                    <p:spPr>
                      <a:xfrm>
                        <a:off x="482977" y="1228969"/>
                        <a:ext cx="8185587" cy="1076570"/>
                      </a:xfrm>
                      <a:prstGeom prst="rect">
                        <a:avLst/>
                      </a:prstGeom>
                    </p:spPr>
                  </p:pic>
                </p:oleObj>
              </mc:Fallback>
            </mc:AlternateContent>
          </a:graphicData>
        </a:graphic>
      </p:graphicFrame>
      <p:graphicFrame>
        <p:nvGraphicFramePr>
          <p:cNvPr id="5" name="Object 4"/>
          <p:cNvGraphicFramePr>
            <a:graphicFrameLocks noChangeAspect="1"/>
          </p:cNvGraphicFramePr>
          <p:nvPr>
            <p:extLst>
              <p:ext uri="{D42A27DB-BD31-4B8C-83A1-F6EECF244321}">
                <p14:modId xmlns:p14="http://schemas.microsoft.com/office/powerpoint/2010/main" val="3245527009"/>
              </p:ext>
            </p:extLst>
          </p:nvPr>
        </p:nvGraphicFramePr>
        <p:xfrm>
          <a:off x="986041" y="2796279"/>
          <a:ext cx="7145274" cy="1958080"/>
        </p:xfrm>
        <a:graphic>
          <a:graphicData uri="http://schemas.openxmlformats.org/presentationml/2006/ole">
            <mc:AlternateContent xmlns:mc="http://schemas.openxmlformats.org/markup-compatibility/2006">
              <mc:Choice xmlns:v="urn:schemas-microsoft-com:vml" Requires="v">
                <p:oleObj spid="_x0000_s1037" name="Document" r:id="rId5" imgW="5283200" imgH="1447800" progId="Word.Document.12">
                  <p:embed/>
                </p:oleObj>
              </mc:Choice>
              <mc:Fallback>
                <p:oleObj name="Document" r:id="rId5" imgW="5283200" imgH="1447800" progId="Word.Document.12">
                  <p:embed/>
                  <p:pic>
                    <p:nvPicPr>
                      <p:cNvPr id="0" name=""/>
                      <p:cNvPicPr/>
                      <p:nvPr/>
                    </p:nvPicPr>
                    <p:blipFill>
                      <a:blip r:embed="rId6"/>
                      <a:stretch>
                        <a:fillRect/>
                      </a:stretch>
                    </p:blipFill>
                    <p:spPr>
                      <a:xfrm>
                        <a:off x="986041" y="2796279"/>
                        <a:ext cx="7145274" cy="1958080"/>
                      </a:xfrm>
                      <a:prstGeom prst="rect">
                        <a:avLst/>
                      </a:prstGeom>
                    </p:spPr>
                  </p:pic>
                </p:oleObj>
              </mc:Fallback>
            </mc:AlternateContent>
          </a:graphicData>
        </a:graphic>
      </p:graphicFrame>
    </p:spTree>
    <p:extLst>
      <p:ext uri="{BB962C8B-B14F-4D97-AF65-F5344CB8AC3E}">
        <p14:creationId xmlns:p14="http://schemas.microsoft.com/office/powerpoint/2010/main" val="31740414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392147" y="796039"/>
            <a:ext cx="4983704" cy="3828063"/>
          </a:xfrm>
          <a:prstGeom prst="rect">
            <a:avLst/>
          </a:prstGeom>
        </p:spPr>
      </p:pic>
      <p:sp>
        <p:nvSpPr>
          <p:cNvPr id="3" name="Rectangle 2"/>
          <p:cNvSpPr/>
          <p:nvPr/>
        </p:nvSpPr>
        <p:spPr>
          <a:xfrm>
            <a:off x="286565" y="177302"/>
            <a:ext cx="3966307" cy="3416320"/>
          </a:xfrm>
          <a:prstGeom prst="rect">
            <a:avLst/>
          </a:prstGeom>
        </p:spPr>
        <p:txBody>
          <a:bodyPr wrap="square">
            <a:spAutoFit/>
          </a:bodyPr>
          <a:lstStyle/>
          <a:p>
            <a:r>
              <a:rPr lang="en-US" b="1" dirty="0"/>
              <a:t>Sample Size (n)	Margin of Error (M.E.)	</a:t>
            </a:r>
          </a:p>
          <a:p>
            <a:r>
              <a:rPr lang="en-US" b="1" dirty="0"/>
              <a:t>200	</a:t>
            </a:r>
            <a:r>
              <a:rPr lang="en-US" dirty="0"/>
              <a:t>7.1%	</a:t>
            </a:r>
          </a:p>
          <a:p>
            <a:r>
              <a:rPr lang="en-US" b="1" dirty="0"/>
              <a:t>400	</a:t>
            </a:r>
            <a:r>
              <a:rPr lang="en-US" dirty="0"/>
              <a:t>5.0%	</a:t>
            </a:r>
          </a:p>
          <a:p>
            <a:r>
              <a:rPr lang="en-US" b="1" dirty="0"/>
              <a:t>700	</a:t>
            </a:r>
            <a:r>
              <a:rPr lang="en-US" dirty="0"/>
              <a:t>3.8%	</a:t>
            </a:r>
          </a:p>
          <a:p>
            <a:r>
              <a:rPr lang="en-US" b="1" dirty="0"/>
              <a:t>1000	</a:t>
            </a:r>
            <a:r>
              <a:rPr lang="en-US" dirty="0"/>
              <a:t>3.2%	</a:t>
            </a:r>
          </a:p>
          <a:p>
            <a:r>
              <a:rPr lang="en-US" b="1" dirty="0"/>
              <a:t>1200	</a:t>
            </a:r>
            <a:r>
              <a:rPr lang="en-US" dirty="0"/>
              <a:t>2.9%	</a:t>
            </a:r>
          </a:p>
          <a:p>
            <a:r>
              <a:rPr lang="en-US" b="1" dirty="0"/>
              <a:t>1500	</a:t>
            </a:r>
            <a:r>
              <a:rPr lang="en-US" dirty="0"/>
              <a:t>2.6%	</a:t>
            </a:r>
          </a:p>
          <a:p>
            <a:r>
              <a:rPr lang="en-US" b="1" dirty="0"/>
              <a:t>2000	</a:t>
            </a:r>
            <a:r>
              <a:rPr lang="en-US" dirty="0"/>
              <a:t>2.2%	</a:t>
            </a:r>
          </a:p>
          <a:p>
            <a:r>
              <a:rPr lang="en-US" b="1" dirty="0"/>
              <a:t>3000	</a:t>
            </a:r>
            <a:r>
              <a:rPr lang="en-US" dirty="0"/>
              <a:t>1.8%	</a:t>
            </a:r>
          </a:p>
          <a:p>
            <a:r>
              <a:rPr lang="en-US" b="1" dirty="0"/>
              <a:t>4000	</a:t>
            </a:r>
            <a:r>
              <a:rPr lang="en-US" dirty="0"/>
              <a:t>1.6%	</a:t>
            </a:r>
          </a:p>
          <a:p>
            <a:r>
              <a:rPr lang="en-US" b="1" dirty="0"/>
              <a:t>5000	</a:t>
            </a:r>
            <a:r>
              <a:rPr lang="en-US" dirty="0"/>
              <a:t>1.4%	</a:t>
            </a:r>
          </a:p>
        </p:txBody>
      </p:sp>
    </p:spTree>
    <p:extLst>
      <p:ext uri="{BB962C8B-B14F-4D97-AF65-F5344CB8AC3E}">
        <p14:creationId xmlns:p14="http://schemas.microsoft.com/office/powerpoint/2010/main" val="35146372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Object 1"/>
          <p:cNvGraphicFramePr>
            <a:graphicFrameLocks noChangeAspect="1"/>
          </p:cNvGraphicFramePr>
          <p:nvPr>
            <p:extLst>
              <p:ext uri="{D42A27DB-BD31-4B8C-83A1-F6EECF244321}">
                <p14:modId xmlns:p14="http://schemas.microsoft.com/office/powerpoint/2010/main" val="2268906783"/>
              </p:ext>
            </p:extLst>
          </p:nvPr>
        </p:nvGraphicFramePr>
        <p:xfrm>
          <a:off x="1881921" y="185615"/>
          <a:ext cx="5236592" cy="6587930"/>
        </p:xfrm>
        <a:graphic>
          <a:graphicData uri="http://schemas.openxmlformats.org/presentationml/2006/ole">
            <mc:AlternateContent xmlns:mc="http://schemas.openxmlformats.org/markup-compatibility/2006">
              <mc:Choice xmlns:v="urn:schemas-microsoft-com:vml" Requires="v">
                <p:oleObj spid="_x0000_s2055" name="Document" r:id="rId3" imgW="5740400" imgH="7404100" progId="Word.Document.12">
                  <p:embed/>
                </p:oleObj>
              </mc:Choice>
              <mc:Fallback>
                <p:oleObj name="Document" r:id="rId3" imgW="5740400" imgH="7404100" progId="Word.Document.12">
                  <p:embed/>
                  <p:pic>
                    <p:nvPicPr>
                      <p:cNvPr id="0" name=""/>
                      <p:cNvPicPr/>
                      <p:nvPr/>
                    </p:nvPicPr>
                    <p:blipFill>
                      <a:blip r:embed="rId4"/>
                      <a:stretch>
                        <a:fillRect/>
                      </a:stretch>
                    </p:blipFill>
                    <p:spPr>
                      <a:xfrm>
                        <a:off x="1881921" y="185615"/>
                        <a:ext cx="5236592" cy="6587930"/>
                      </a:xfrm>
                      <a:prstGeom prst="rect">
                        <a:avLst/>
                      </a:prstGeom>
                    </p:spPr>
                  </p:pic>
                </p:oleObj>
              </mc:Fallback>
            </mc:AlternateContent>
          </a:graphicData>
        </a:graphic>
      </p:graphicFrame>
    </p:spTree>
    <p:extLst>
      <p:ext uri="{BB962C8B-B14F-4D97-AF65-F5344CB8AC3E}">
        <p14:creationId xmlns:p14="http://schemas.microsoft.com/office/powerpoint/2010/main" val="3882941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7417" y="196333"/>
            <a:ext cx="2005677" cy="369332"/>
          </a:xfrm>
          <a:prstGeom prst="rect">
            <a:avLst/>
          </a:prstGeom>
        </p:spPr>
        <p:txBody>
          <a:bodyPr wrap="none">
            <a:spAutoFit/>
          </a:bodyPr>
          <a:lstStyle/>
          <a:p>
            <a:r>
              <a:rPr lang="en-GB" b="1" u="sng" dirty="0"/>
              <a:t>Sampling Methods</a:t>
            </a:r>
            <a:endParaRPr lang="en-GB" b="1" dirty="0"/>
          </a:p>
        </p:txBody>
      </p:sp>
      <p:sp>
        <p:nvSpPr>
          <p:cNvPr id="3" name="Rectangle 2"/>
          <p:cNvSpPr/>
          <p:nvPr/>
        </p:nvSpPr>
        <p:spPr>
          <a:xfrm>
            <a:off x="397416" y="689171"/>
            <a:ext cx="8251609" cy="1477328"/>
          </a:xfrm>
          <a:prstGeom prst="rect">
            <a:avLst/>
          </a:prstGeom>
        </p:spPr>
        <p:txBody>
          <a:bodyPr wrap="square">
            <a:spAutoFit/>
          </a:bodyPr>
          <a:lstStyle/>
          <a:p>
            <a:r>
              <a:rPr lang="en-GB" b="1" dirty="0"/>
              <a:t>Probability Sampling:</a:t>
            </a:r>
          </a:p>
          <a:p>
            <a:r>
              <a:rPr lang="en-GB" dirty="0"/>
              <a:t> </a:t>
            </a:r>
          </a:p>
          <a:p>
            <a:r>
              <a:rPr lang="en-GB" dirty="0"/>
              <a:t>In principle, a representative sample of any population should be so drawn that every member of that population has a specified probability of being included in the </a:t>
            </a:r>
            <a:r>
              <a:rPr lang="en-GB" dirty="0" smtClean="0"/>
              <a:t>sample</a:t>
            </a:r>
            <a:endParaRPr lang="en-GB" b="1" dirty="0"/>
          </a:p>
        </p:txBody>
      </p:sp>
      <p:sp>
        <p:nvSpPr>
          <p:cNvPr id="4" name="Rectangle 3"/>
          <p:cNvSpPr/>
          <p:nvPr/>
        </p:nvSpPr>
        <p:spPr>
          <a:xfrm>
            <a:off x="397417" y="2387694"/>
            <a:ext cx="8154051" cy="646331"/>
          </a:xfrm>
          <a:prstGeom prst="rect">
            <a:avLst/>
          </a:prstGeom>
        </p:spPr>
        <p:txBody>
          <a:bodyPr wrap="square">
            <a:spAutoFit/>
          </a:bodyPr>
          <a:lstStyle/>
          <a:p>
            <a:r>
              <a:rPr lang="en-GB" dirty="0"/>
              <a:t>Usually this means that every member of the population has a statistically equal chance of being selected </a:t>
            </a:r>
            <a:endParaRPr lang="en-US" dirty="0"/>
          </a:p>
        </p:txBody>
      </p:sp>
      <p:sp>
        <p:nvSpPr>
          <p:cNvPr id="5" name="Rectangle 4"/>
          <p:cNvSpPr/>
          <p:nvPr/>
        </p:nvSpPr>
        <p:spPr>
          <a:xfrm>
            <a:off x="397416" y="3318621"/>
            <a:ext cx="8251608" cy="2031325"/>
          </a:xfrm>
          <a:prstGeom prst="rect">
            <a:avLst/>
          </a:prstGeom>
        </p:spPr>
        <p:txBody>
          <a:bodyPr wrap="square">
            <a:spAutoFit/>
          </a:bodyPr>
          <a:lstStyle/>
          <a:p>
            <a:r>
              <a:rPr lang="en-GB" b="1" dirty="0"/>
              <a:t>Random Sampling:</a:t>
            </a:r>
          </a:p>
          <a:p>
            <a:r>
              <a:rPr lang="en-GB" dirty="0"/>
              <a:t> </a:t>
            </a:r>
          </a:p>
          <a:p>
            <a:r>
              <a:rPr lang="en-GB" dirty="0"/>
              <a:t>With very large populations, randomness does not mean some sort of </a:t>
            </a:r>
            <a:r>
              <a:rPr lang="en-GB" dirty="0" smtClean="0"/>
              <a:t>arbitrary process </a:t>
            </a:r>
          </a:p>
          <a:p>
            <a:endParaRPr lang="en-GB" dirty="0"/>
          </a:p>
          <a:p>
            <a:r>
              <a:rPr lang="en-GB" dirty="0" smtClean="0"/>
              <a:t>It </a:t>
            </a:r>
            <a:r>
              <a:rPr lang="en-GB" dirty="0"/>
              <a:t>is a statistically defined procedure that requires a table or a set of random numbers which can be generated by a computer. </a:t>
            </a:r>
            <a:endParaRPr lang="en-GB" b="1" dirty="0"/>
          </a:p>
        </p:txBody>
      </p:sp>
    </p:spTree>
    <p:extLst>
      <p:ext uri="{BB962C8B-B14F-4D97-AF65-F5344CB8AC3E}">
        <p14:creationId xmlns:p14="http://schemas.microsoft.com/office/powerpoint/2010/main" val="28402612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06102" y="169467"/>
            <a:ext cx="8505744" cy="2308324"/>
          </a:xfrm>
          <a:prstGeom prst="rect">
            <a:avLst/>
          </a:prstGeom>
        </p:spPr>
        <p:txBody>
          <a:bodyPr wrap="square">
            <a:spAutoFit/>
          </a:bodyPr>
          <a:lstStyle/>
          <a:p>
            <a:r>
              <a:rPr lang="en-GB" b="1" dirty="0"/>
              <a:t>Simple Random Sampling:</a:t>
            </a:r>
          </a:p>
          <a:p>
            <a:r>
              <a:rPr lang="en-GB" dirty="0"/>
              <a:t> </a:t>
            </a:r>
          </a:p>
          <a:p>
            <a:r>
              <a:rPr lang="en-GB" dirty="0"/>
              <a:t>This means that we can run our finger down a list of names for example and choose every 25</a:t>
            </a:r>
            <a:r>
              <a:rPr lang="en-GB" baseline="30000" dirty="0"/>
              <a:t>th </a:t>
            </a:r>
            <a:r>
              <a:rPr lang="en-GB" dirty="0"/>
              <a:t>name or pick numbers</a:t>
            </a:r>
            <a:r>
              <a:rPr lang="en-GB" baseline="30000" dirty="0"/>
              <a:t> </a:t>
            </a:r>
            <a:r>
              <a:rPr lang="en-GB" dirty="0"/>
              <a:t>out of a </a:t>
            </a:r>
            <a:r>
              <a:rPr lang="en-GB" dirty="0" smtClean="0"/>
              <a:t>hat</a:t>
            </a:r>
          </a:p>
          <a:p>
            <a:endParaRPr lang="en-GB" dirty="0"/>
          </a:p>
          <a:p>
            <a:r>
              <a:rPr lang="en-GB" dirty="0" smtClean="0"/>
              <a:t>Simple </a:t>
            </a:r>
            <a:r>
              <a:rPr lang="en-GB" dirty="0"/>
              <a:t>random or equal probability sample is often regarded as ideal but may be too costly or impractical.</a:t>
            </a:r>
            <a:endParaRPr lang="en-GB" b="1" dirty="0"/>
          </a:p>
          <a:p>
            <a:r>
              <a:rPr lang="en-GB" dirty="0"/>
              <a:t> </a:t>
            </a:r>
            <a:endParaRPr lang="en-GB" b="1" dirty="0"/>
          </a:p>
        </p:txBody>
      </p:sp>
      <p:sp>
        <p:nvSpPr>
          <p:cNvPr id="3" name="Rectangle 2"/>
          <p:cNvSpPr/>
          <p:nvPr/>
        </p:nvSpPr>
        <p:spPr>
          <a:xfrm>
            <a:off x="306102" y="2583993"/>
            <a:ext cx="8505744" cy="2308324"/>
          </a:xfrm>
          <a:prstGeom prst="rect">
            <a:avLst/>
          </a:prstGeom>
        </p:spPr>
        <p:txBody>
          <a:bodyPr wrap="square">
            <a:spAutoFit/>
          </a:bodyPr>
          <a:lstStyle/>
          <a:p>
            <a:r>
              <a:rPr lang="en-GB" b="1" dirty="0"/>
              <a:t>Quota Sampling:</a:t>
            </a:r>
          </a:p>
          <a:p>
            <a:r>
              <a:rPr lang="en-GB" b="1" dirty="0"/>
              <a:t> </a:t>
            </a:r>
          </a:p>
          <a:p>
            <a:r>
              <a:rPr lang="en-GB" dirty="0"/>
              <a:t>A ‘quota’ in this context, is a cell within a cell within an overall sample, designed to have the same socio-demographic characteristics as its population </a:t>
            </a:r>
            <a:endParaRPr lang="en-GB" dirty="0" smtClean="0"/>
          </a:p>
          <a:p>
            <a:endParaRPr lang="en-GB" dirty="0"/>
          </a:p>
          <a:p>
            <a:r>
              <a:rPr lang="en-GB" dirty="0" smtClean="0"/>
              <a:t>i.e</a:t>
            </a:r>
            <a:r>
              <a:rPr lang="en-GB" dirty="0"/>
              <a:t>. the sample should have the same sex ratio as the population, same ethnic and socio-economic status groupings etc. This is used where constraints of time and costs apply.</a:t>
            </a:r>
            <a:endParaRPr lang="en-GB" b="1" dirty="0"/>
          </a:p>
        </p:txBody>
      </p:sp>
    </p:spTree>
    <p:extLst>
      <p:ext uri="{BB962C8B-B14F-4D97-AF65-F5344CB8AC3E}">
        <p14:creationId xmlns:p14="http://schemas.microsoft.com/office/powerpoint/2010/main" val="782054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82359" y="185545"/>
            <a:ext cx="8538308" cy="2585323"/>
          </a:xfrm>
          <a:prstGeom prst="rect">
            <a:avLst/>
          </a:prstGeom>
        </p:spPr>
        <p:txBody>
          <a:bodyPr wrap="square">
            <a:spAutoFit/>
          </a:bodyPr>
          <a:lstStyle/>
          <a:p>
            <a:r>
              <a:rPr lang="en-GB" b="1" dirty="0"/>
              <a:t>Stratified Random Sampling</a:t>
            </a:r>
            <a:r>
              <a:rPr lang="en-GB" b="1" dirty="0" smtClean="0"/>
              <a:t>:</a:t>
            </a:r>
          </a:p>
          <a:p>
            <a:endParaRPr lang="en-GB" b="1" dirty="0"/>
          </a:p>
          <a:p>
            <a:r>
              <a:rPr lang="en-GB" dirty="0"/>
              <a:t>This is the same as quota sampling, except that each quota is filled by randomly sampling from each sub-group, rather than sampling </a:t>
            </a:r>
            <a:r>
              <a:rPr lang="en-GB" dirty="0" smtClean="0"/>
              <a:t>incidentally</a:t>
            </a:r>
          </a:p>
          <a:p>
            <a:endParaRPr lang="en-GB" dirty="0"/>
          </a:p>
          <a:p>
            <a:r>
              <a:rPr lang="en-GB" dirty="0" smtClean="0"/>
              <a:t>For </a:t>
            </a:r>
            <a:r>
              <a:rPr lang="en-GB" dirty="0"/>
              <a:t>example, if one were drawing a sample stratified with respect to sex, one would have to prepare a list of all females and all males in the population and then sample randomly from these lists with the numbers of each group in the sample corresponding to the population </a:t>
            </a:r>
            <a:r>
              <a:rPr lang="en-GB" dirty="0" smtClean="0"/>
              <a:t>proportions</a:t>
            </a:r>
            <a:endParaRPr lang="en-GB" b="1" dirty="0"/>
          </a:p>
        </p:txBody>
      </p:sp>
      <p:sp>
        <p:nvSpPr>
          <p:cNvPr id="3" name="Rectangle 2"/>
          <p:cNvSpPr/>
          <p:nvPr/>
        </p:nvSpPr>
        <p:spPr>
          <a:xfrm>
            <a:off x="182359" y="3042164"/>
            <a:ext cx="8251743" cy="2031325"/>
          </a:xfrm>
          <a:prstGeom prst="rect">
            <a:avLst/>
          </a:prstGeom>
        </p:spPr>
        <p:txBody>
          <a:bodyPr wrap="square">
            <a:spAutoFit/>
          </a:bodyPr>
          <a:lstStyle/>
          <a:p>
            <a:r>
              <a:rPr lang="en-GB" dirty="0"/>
              <a:t>Advantages of stratified random sampling</a:t>
            </a:r>
            <a:r>
              <a:rPr lang="en-GB" dirty="0" smtClean="0"/>
              <a:t>:</a:t>
            </a:r>
          </a:p>
          <a:p>
            <a:endParaRPr lang="en-GB" b="1" dirty="0"/>
          </a:p>
          <a:p>
            <a:pPr lvl="0"/>
            <a:r>
              <a:rPr lang="en-GB" dirty="0"/>
              <a:t>All important groups are proportionally represented. It is particularly important when key sub-groups in the population occur in low </a:t>
            </a:r>
            <a:r>
              <a:rPr lang="en-GB" dirty="0" smtClean="0"/>
              <a:t>proportions</a:t>
            </a:r>
          </a:p>
          <a:p>
            <a:pPr lvl="0"/>
            <a:endParaRPr lang="en-GB" b="1" dirty="0"/>
          </a:p>
          <a:p>
            <a:pPr lvl="0"/>
            <a:r>
              <a:rPr lang="en-GB" dirty="0"/>
              <a:t>Exact representativeness of sample is known. This has important statistical ramifications.</a:t>
            </a:r>
            <a:endParaRPr lang="en-GB" b="1" dirty="0"/>
          </a:p>
        </p:txBody>
      </p:sp>
    </p:spTree>
    <p:extLst>
      <p:ext uri="{BB962C8B-B14F-4D97-AF65-F5344CB8AC3E}">
        <p14:creationId xmlns:p14="http://schemas.microsoft.com/office/powerpoint/2010/main" val="33207088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86563" y="216787"/>
            <a:ext cx="8401539" cy="2308324"/>
          </a:xfrm>
          <a:prstGeom prst="rect">
            <a:avLst/>
          </a:prstGeom>
        </p:spPr>
        <p:txBody>
          <a:bodyPr wrap="square">
            <a:spAutoFit/>
          </a:bodyPr>
          <a:lstStyle/>
          <a:p>
            <a:r>
              <a:rPr lang="en-GB" dirty="0"/>
              <a:t>Disadvantages</a:t>
            </a:r>
            <a:r>
              <a:rPr lang="en-GB" dirty="0" smtClean="0"/>
              <a:t>:</a:t>
            </a:r>
          </a:p>
          <a:p>
            <a:endParaRPr lang="en-GB" b="1" dirty="0"/>
          </a:p>
          <a:p>
            <a:pPr lvl="0"/>
            <a:r>
              <a:rPr lang="en-GB" dirty="0"/>
              <a:t>A list of all members of the population, their characteristics and the proportions of the important groups within the population, need to be </a:t>
            </a:r>
            <a:r>
              <a:rPr lang="en-GB" dirty="0" smtClean="0"/>
              <a:t>known</a:t>
            </a:r>
          </a:p>
          <a:p>
            <a:pPr lvl="0"/>
            <a:endParaRPr lang="en-GB" b="1" dirty="0"/>
          </a:p>
          <a:p>
            <a:pPr lvl="0"/>
            <a:r>
              <a:rPr lang="en-GB" dirty="0" smtClean="0"/>
              <a:t>Cost</a:t>
            </a:r>
          </a:p>
          <a:p>
            <a:pPr lvl="0"/>
            <a:endParaRPr lang="en-GB" b="1" dirty="0"/>
          </a:p>
          <a:p>
            <a:pPr lvl="0"/>
            <a:r>
              <a:rPr lang="en-GB" dirty="0"/>
              <a:t>The gain in accuracy is very small in comparison to simple random sampling</a:t>
            </a:r>
            <a:endParaRPr lang="en-GB" b="1" dirty="0"/>
          </a:p>
        </p:txBody>
      </p:sp>
      <p:sp>
        <p:nvSpPr>
          <p:cNvPr id="3" name="Rectangle 2"/>
          <p:cNvSpPr/>
          <p:nvPr/>
        </p:nvSpPr>
        <p:spPr>
          <a:xfrm>
            <a:off x="286563" y="2986972"/>
            <a:ext cx="8368975" cy="3693319"/>
          </a:xfrm>
          <a:prstGeom prst="rect">
            <a:avLst/>
          </a:prstGeom>
        </p:spPr>
        <p:txBody>
          <a:bodyPr wrap="square">
            <a:spAutoFit/>
          </a:bodyPr>
          <a:lstStyle/>
          <a:p>
            <a:endParaRPr lang="en-GB" b="1" dirty="0" smtClean="0"/>
          </a:p>
          <a:p>
            <a:r>
              <a:rPr lang="en-GB" b="1" dirty="0" smtClean="0"/>
              <a:t>Area </a:t>
            </a:r>
            <a:r>
              <a:rPr lang="en-GB" b="1" dirty="0"/>
              <a:t>Sampling</a:t>
            </a:r>
            <a:r>
              <a:rPr lang="en-GB" b="1" dirty="0" smtClean="0"/>
              <a:t>:</a:t>
            </a:r>
          </a:p>
          <a:p>
            <a:endParaRPr lang="en-GB" b="1" dirty="0"/>
          </a:p>
          <a:p>
            <a:r>
              <a:rPr lang="en-GB" dirty="0" smtClean="0"/>
              <a:t>In </a:t>
            </a:r>
            <a:r>
              <a:rPr lang="en-GB" dirty="0"/>
              <a:t>area </a:t>
            </a:r>
            <a:r>
              <a:rPr lang="en-GB" dirty="0" smtClean="0"/>
              <a:t>sampling </a:t>
            </a:r>
            <a:r>
              <a:rPr lang="en-GB" dirty="0"/>
              <a:t>one samples on the basis of location </a:t>
            </a:r>
            <a:r>
              <a:rPr lang="en-GB" dirty="0" smtClean="0"/>
              <a:t>cases </a:t>
            </a:r>
          </a:p>
          <a:p>
            <a:endParaRPr lang="en-GB" dirty="0"/>
          </a:p>
          <a:p>
            <a:r>
              <a:rPr lang="en-GB" dirty="0" smtClean="0"/>
              <a:t>Locations </a:t>
            </a:r>
            <a:r>
              <a:rPr lang="en-GB" dirty="0"/>
              <a:t>are randomly selected </a:t>
            </a:r>
            <a:r>
              <a:rPr lang="en-GB" dirty="0" smtClean="0"/>
              <a:t>and </a:t>
            </a:r>
            <a:r>
              <a:rPr lang="en-GB" dirty="0"/>
              <a:t>one interviews the occupants of those </a:t>
            </a:r>
            <a:r>
              <a:rPr lang="en-GB" dirty="0" smtClean="0"/>
              <a:t>locations </a:t>
            </a:r>
          </a:p>
          <a:p>
            <a:endParaRPr lang="en-GB" dirty="0"/>
          </a:p>
          <a:p>
            <a:r>
              <a:rPr lang="en-GB" dirty="0" smtClean="0"/>
              <a:t>This </a:t>
            </a:r>
            <a:r>
              <a:rPr lang="en-GB" dirty="0"/>
              <a:t>can be a very </a:t>
            </a:r>
            <a:r>
              <a:rPr lang="en-GB" dirty="0" smtClean="0"/>
              <a:t>effective and </a:t>
            </a:r>
            <a:r>
              <a:rPr lang="en-GB" dirty="0"/>
              <a:t>cheap method of sampling in social </a:t>
            </a:r>
            <a:r>
              <a:rPr lang="en-GB" dirty="0" smtClean="0"/>
              <a:t>surveys</a:t>
            </a:r>
          </a:p>
          <a:p>
            <a:endParaRPr lang="en-GB" b="1" dirty="0"/>
          </a:p>
          <a:p>
            <a:r>
              <a:rPr lang="en-GB" dirty="0"/>
              <a:t>To carry out a survey for a population of millions or for a whole nation, would be extremely cumbersome or </a:t>
            </a:r>
            <a:r>
              <a:rPr lang="en-GB" dirty="0" smtClean="0"/>
              <a:t>expensive</a:t>
            </a:r>
            <a:endParaRPr lang="en-GB" b="1" dirty="0"/>
          </a:p>
        </p:txBody>
      </p:sp>
    </p:spTree>
    <p:extLst>
      <p:ext uri="{BB962C8B-B14F-4D97-AF65-F5344CB8AC3E}">
        <p14:creationId xmlns:p14="http://schemas.microsoft.com/office/powerpoint/2010/main" val="42786408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49385" y="271027"/>
            <a:ext cx="8303846" cy="646331"/>
          </a:xfrm>
          <a:prstGeom prst="rect">
            <a:avLst/>
          </a:prstGeom>
        </p:spPr>
        <p:txBody>
          <a:bodyPr wrap="square">
            <a:spAutoFit/>
          </a:bodyPr>
          <a:lstStyle/>
          <a:p>
            <a:r>
              <a:rPr lang="en-GB" dirty="0"/>
              <a:t>There are also practical considerations related to the geographical location of respondents</a:t>
            </a:r>
            <a:endParaRPr lang="en-US" dirty="0"/>
          </a:p>
        </p:txBody>
      </p:sp>
      <p:sp>
        <p:nvSpPr>
          <p:cNvPr id="3" name="Rectangle 2"/>
          <p:cNvSpPr/>
          <p:nvPr/>
        </p:nvSpPr>
        <p:spPr>
          <a:xfrm>
            <a:off x="449385" y="1150259"/>
            <a:ext cx="8212667" cy="646331"/>
          </a:xfrm>
          <a:prstGeom prst="rect">
            <a:avLst/>
          </a:prstGeom>
        </p:spPr>
        <p:txBody>
          <a:bodyPr wrap="square">
            <a:spAutoFit/>
          </a:bodyPr>
          <a:lstStyle/>
          <a:p>
            <a:r>
              <a:rPr lang="en-GB" dirty="0"/>
              <a:t>We might therefore resort to a modified sampling method i.e. cluster sampling method</a:t>
            </a:r>
            <a:endParaRPr lang="en-US" dirty="0"/>
          </a:p>
        </p:txBody>
      </p:sp>
      <p:sp>
        <p:nvSpPr>
          <p:cNvPr id="4" name="Rectangle 3"/>
          <p:cNvSpPr/>
          <p:nvPr/>
        </p:nvSpPr>
        <p:spPr>
          <a:xfrm>
            <a:off x="449384" y="2044005"/>
            <a:ext cx="8141025" cy="369332"/>
          </a:xfrm>
          <a:prstGeom prst="rect">
            <a:avLst/>
          </a:prstGeom>
        </p:spPr>
        <p:txBody>
          <a:bodyPr wrap="square">
            <a:spAutoFit/>
          </a:bodyPr>
          <a:lstStyle/>
          <a:p>
            <a:r>
              <a:rPr lang="en-GB" dirty="0"/>
              <a:t>Here the populations can be divided into sub-sections or </a:t>
            </a:r>
            <a:r>
              <a:rPr lang="en-GB" dirty="0" smtClean="0"/>
              <a:t>areas</a:t>
            </a:r>
            <a:endParaRPr lang="en-US" dirty="0"/>
          </a:p>
        </p:txBody>
      </p:sp>
      <p:sp>
        <p:nvSpPr>
          <p:cNvPr id="5" name="Rectangle 4"/>
          <p:cNvSpPr/>
          <p:nvPr/>
        </p:nvSpPr>
        <p:spPr>
          <a:xfrm>
            <a:off x="449384" y="2845322"/>
            <a:ext cx="8212668" cy="369332"/>
          </a:xfrm>
          <a:prstGeom prst="rect">
            <a:avLst/>
          </a:prstGeom>
        </p:spPr>
        <p:txBody>
          <a:bodyPr wrap="square">
            <a:spAutoFit/>
          </a:bodyPr>
          <a:lstStyle/>
          <a:p>
            <a:r>
              <a:rPr lang="en-GB" dirty="0" smtClean="0"/>
              <a:t>These </a:t>
            </a:r>
            <a:r>
              <a:rPr lang="en-GB" dirty="0"/>
              <a:t>sampling frames offer </a:t>
            </a:r>
            <a:r>
              <a:rPr lang="en-GB" dirty="0" smtClean="0"/>
              <a:t>savings </a:t>
            </a:r>
            <a:r>
              <a:rPr lang="en-GB" dirty="0"/>
              <a:t>but may increase the sampling </a:t>
            </a:r>
            <a:r>
              <a:rPr lang="en-GB" dirty="0" smtClean="0"/>
              <a:t>error</a:t>
            </a:r>
            <a:endParaRPr lang="en-GB" b="1" dirty="0"/>
          </a:p>
        </p:txBody>
      </p:sp>
      <p:sp>
        <p:nvSpPr>
          <p:cNvPr id="6" name="Rectangle 5"/>
          <p:cNvSpPr/>
          <p:nvPr/>
        </p:nvSpPr>
        <p:spPr>
          <a:xfrm>
            <a:off x="540563" y="3720915"/>
            <a:ext cx="8212667" cy="3139321"/>
          </a:xfrm>
          <a:prstGeom prst="rect">
            <a:avLst/>
          </a:prstGeom>
        </p:spPr>
        <p:txBody>
          <a:bodyPr wrap="square">
            <a:spAutoFit/>
          </a:bodyPr>
          <a:lstStyle/>
          <a:p>
            <a:r>
              <a:rPr lang="en-GB" b="1" dirty="0"/>
              <a:t>Multi-phase Sampling:</a:t>
            </a:r>
          </a:p>
          <a:p>
            <a:r>
              <a:rPr lang="en-GB" dirty="0"/>
              <a:t> </a:t>
            </a:r>
          </a:p>
          <a:p>
            <a:r>
              <a:rPr lang="en-GB" dirty="0"/>
              <a:t>M</a:t>
            </a:r>
            <a:r>
              <a:rPr lang="en-GB" dirty="0" smtClean="0"/>
              <a:t>ulti</a:t>
            </a:r>
            <a:r>
              <a:rPr lang="en-GB" dirty="0"/>
              <a:t>-phase sampling is a type of design in which some information is collected from the whole sample and additional information is either at the same time or later, collected from sub samples of the full </a:t>
            </a:r>
            <a:r>
              <a:rPr lang="en-GB" dirty="0" smtClean="0"/>
              <a:t>sample</a:t>
            </a:r>
          </a:p>
          <a:p>
            <a:endParaRPr lang="en-GB" dirty="0"/>
          </a:p>
          <a:p>
            <a:r>
              <a:rPr lang="en-GB" dirty="0" smtClean="0"/>
              <a:t>Multi</a:t>
            </a:r>
            <a:r>
              <a:rPr lang="en-GB" dirty="0"/>
              <a:t>-phase sampling can result in considerable economics and reduce the burden on </a:t>
            </a:r>
            <a:r>
              <a:rPr lang="en-GB" dirty="0" smtClean="0"/>
              <a:t>respondents  </a:t>
            </a:r>
          </a:p>
          <a:p>
            <a:endParaRPr lang="en-GB" dirty="0"/>
          </a:p>
          <a:p>
            <a:r>
              <a:rPr lang="en-GB" dirty="0" smtClean="0"/>
              <a:t>The </a:t>
            </a:r>
            <a:r>
              <a:rPr lang="en-GB" dirty="0"/>
              <a:t>information collected from the full sample </a:t>
            </a:r>
            <a:r>
              <a:rPr lang="en-GB" dirty="0" smtClean="0"/>
              <a:t>is </a:t>
            </a:r>
            <a:r>
              <a:rPr lang="en-GB" dirty="0"/>
              <a:t>used to improve the precision of the sub-samples </a:t>
            </a:r>
            <a:r>
              <a:rPr lang="en-GB" dirty="0" smtClean="0"/>
              <a:t>results</a:t>
            </a:r>
            <a:endParaRPr lang="en-GB" dirty="0"/>
          </a:p>
        </p:txBody>
      </p:sp>
    </p:spTree>
    <p:extLst>
      <p:ext uri="{BB962C8B-B14F-4D97-AF65-F5344CB8AC3E}">
        <p14:creationId xmlns:p14="http://schemas.microsoft.com/office/powerpoint/2010/main" val="29096629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
  <TotalTime>58</TotalTime>
  <Words>570</Words>
  <Application>Microsoft Macintosh PowerPoint</Application>
  <PresentationFormat>On-screen Show (4:3)</PresentationFormat>
  <Paragraphs>84</Paragraphs>
  <Slides>11</Slides>
  <Notes>1</Notes>
  <HiddenSlides>0</HiddenSlides>
  <MMClips>0</MMClips>
  <ScaleCrop>false</ScaleCrop>
  <HeadingPairs>
    <vt:vector size="6" baseType="variant">
      <vt:variant>
        <vt:lpstr>Theme</vt:lpstr>
      </vt:variant>
      <vt:variant>
        <vt:i4>1</vt:i4>
      </vt:variant>
      <vt:variant>
        <vt:lpstr>Embedded OLE Servers</vt:lpstr>
      </vt:variant>
      <vt:variant>
        <vt:i4>1</vt:i4>
      </vt:variant>
      <vt:variant>
        <vt:lpstr>Slide Titles</vt:lpstr>
      </vt:variant>
      <vt:variant>
        <vt:i4>11</vt:i4>
      </vt:variant>
    </vt:vector>
  </HeadingPairs>
  <TitlesOfParts>
    <vt:vector size="13" baseType="lpstr">
      <vt:lpstr>Office Theme</vt:lpstr>
      <vt:lpstr>Document</vt:lpstr>
      <vt:lpstr>Sampling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Rosanna Sutton</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Sampling</dc:title>
  <dc:creator>Rosanna Sutton</dc:creator>
  <cp:lastModifiedBy>Rosanna Sutton</cp:lastModifiedBy>
  <cp:revision>7</cp:revision>
  <dcterms:created xsi:type="dcterms:W3CDTF">2013-11-26T09:23:49Z</dcterms:created>
  <dcterms:modified xsi:type="dcterms:W3CDTF">2013-11-26T10:23:33Z</dcterms:modified>
</cp:coreProperties>
</file>