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69" r:id="rId2"/>
    <p:sldId id="256" r:id="rId3"/>
    <p:sldId id="257" r:id="rId4"/>
    <p:sldId id="258" r:id="rId5"/>
    <p:sldId id="259" r:id="rId6"/>
    <p:sldId id="260" r:id="rId7"/>
    <p:sldId id="261" r:id="rId8"/>
    <p:sldId id="262" r:id="rId9"/>
    <p:sldId id="263" r:id="rId10"/>
    <p:sldId id="264" r:id="rId11"/>
    <p:sldId id="265" r:id="rId12"/>
    <p:sldId id="266"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509AC3-4C78-4D97-BB40-2FDE341E1BDA}" v="1" dt="2023-09-12T22:37:29.6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6868" autoAdjust="0"/>
  </p:normalViewPr>
  <p:slideViewPr>
    <p:cSldViewPr>
      <p:cViewPr varScale="1">
        <p:scale>
          <a:sx n="63" d="100"/>
          <a:sy n="63" d="100"/>
        </p:scale>
        <p:origin x="2026" y="6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ndai dzitiro" userId="bb72c81391f3e3ef" providerId="LiveId" clId="{D2509AC3-4C78-4D97-BB40-2FDE341E1BDA}"/>
    <pc:docChg chg="custSel addSld delSld modSld">
      <pc:chgData name="tendai dzitiro" userId="bb72c81391f3e3ef" providerId="LiveId" clId="{D2509AC3-4C78-4D97-BB40-2FDE341E1BDA}" dt="2023-09-12T23:31:55.457" v="413" actId="20577"/>
      <pc:docMkLst>
        <pc:docMk/>
      </pc:docMkLst>
      <pc:sldChg chg="modNotesTx">
        <pc:chgData name="tendai dzitiro" userId="bb72c81391f3e3ef" providerId="LiveId" clId="{D2509AC3-4C78-4D97-BB40-2FDE341E1BDA}" dt="2023-09-12T21:32:44.588" v="96" actId="313"/>
        <pc:sldMkLst>
          <pc:docMk/>
          <pc:sldMk cId="297527191" sldId="257"/>
        </pc:sldMkLst>
      </pc:sldChg>
      <pc:sldChg chg="modNotesTx">
        <pc:chgData name="tendai dzitiro" userId="bb72c81391f3e3ef" providerId="LiveId" clId="{D2509AC3-4C78-4D97-BB40-2FDE341E1BDA}" dt="2023-09-12T21:29:34.001" v="91" actId="20577"/>
        <pc:sldMkLst>
          <pc:docMk/>
          <pc:sldMk cId="3614878770" sldId="260"/>
        </pc:sldMkLst>
      </pc:sldChg>
      <pc:sldChg chg="modNotesTx">
        <pc:chgData name="tendai dzitiro" userId="bb72c81391f3e3ef" providerId="LiveId" clId="{D2509AC3-4C78-4D97-BB40-2FDE341E1BDA}" dt="2023-09-12T21:20:38.929" v="26" actId="20577"/>
        <pc:sldMkLst>
          <pc:docMk/>
          <pc:sldMk cId="961744527" sldId="262"/>
        </pc:sldMkLst>
      </pc:sldChg>
      <pc:sldChg chg="modSp mod modNotesTx">
        <pc:chgData name="tendai dzitiro" userId="bb72c81391f3e3ef" providerId="LiveId" clId="{D2509AC3-4C78-4D97-BB40-2FDE341E1BDA}" dt="2023-09-12T21:24:35.449" v="53" actId="20577"/>
        <pc:sldMkLst>
          <pc:docMk/>
          <pc:sldMk cId="2739500187" sldId="263"/>
        </pc:sldMkLst>
        <pc:spChg chg="mod">
          <ac:chgData name="tendai dzitiro" userId="bb72c81391f3e3ef" providerId="LiveId" clId="{D2509AC3-4C78-4D97-BB40-2FDE341E1BDA}" dt="2023-09-12T21:24:35.449" v="53" actId="20577"/>
          <ac:spMkLst>
            <pc:docMk/>
            <pc:sldMk cId="2739500187" sldId="263"/>
            <ac:spMk id="3" creationId="{00000000-0000-0000-0000-000000000000}"/>
          </ac:spMkLst>
        </pc:spChg>
      </pc:sldChg>
      <pc:sldChg chg="modNotesTx">
        <pc:chgData name="tendai dzitiro" userId="bb72c81391f3e3ef" providerId="LiveId" clId="{D2509AC3-4C78-4D97-BB40-2FDE341E1BDA}" dt="2023-09-12T21:25:29.729" v="75" actId="20577"/>
        <pc:sldMkLst>
          <pc:docMk/>
          <pc:sldMk cId="1582879384" sldId="264"/>
        </pc:sldMkLst>
      </pc:sldChg>
      <pc:sldChg chg="del">
        <pc:chgData name="tendai dzitiro" userId="bb72c81391f3e3ef" providerId="LiveId" clId="{D2509AC3-4C78-4D97-BB40-2FDE341E1BDA}" dt="2023-09-12T21:25:58.976" v="76" actId="2696"/>
        <pc:sldMkLst>
          <pc:docMk/>
          <pc:sldMk cId="11708919" sldId="267"/>
        </pc:sldMkLst>
      </pc:sldChg>
      <pc:sldChg chg="addSp modSp new mod">
        <pc:chgData name="tendai dzitiro" userId="bb72c81391f3e3ef" providerId="LiveId" clId="{D2509AC3-4C78-4D97-BB40-2FDE341E1BDA}" dt="2023-09-12T23:31:55.457" v="413" actId="20577"/>
        <pc:sldMkLst>
          <pc:docMk/>
          <pc:sldMk cId="2946917469" sldId="269"/>
        </pc:sldMkLst>
        <pc:spChg chg="mod">
          <ac:chgData name="tendai dzitiro" userId="bb72c81391f3e3ef" providerId="LiveId" clId="{D2509AC3-4C78-4D97-BB40-2FDE341E1BDA}" dt="2023-09-12T22:37:23.062" v="108" actId="14100"/>
          <ac:spMkLst>
            <pc:docMk/>
            <pc:sldMk cId="2946917469" sldId="269"/>
            <ac:spMk id="2" creationId="{7B1059D7-E441-FAF2-1F89-CB13C3E75B91}"/>
          </ac:spMkLst>
        </pc:spChg>
        <pc:spChg chg="mod">
          <ac:chgData name="tendai dzitiro" userId="bb72c81391f3e3ef" providerId="LiveId" clId="{D2509AC3-4C78-4D97-BB40-2FDE341E1BDA}" dt="2023-09-12T23:31:55.457" v="413" actId="20577"/>
          <ac:spMkLst>
            <pc:docMk/>
            <pc:sldMk cId="2946917469" sldId="269"/>
            <ac:spMk id="3" creationId="{6D9BE346-036D-03BB-65A0-D4E2407DACD3}"/>
          </ac:spMkLst>
        </pc:spChg>
        <pc:picChg chg="add mod">
          <ac:chgData name="tendai dzitiro" userId="bb72c81391f3e3ef" providerId="LiveId" clId="{D2509AC3-4C78-4D97-BB40-2FDE341E1BDA}" dt="2023-09-12T22:38:00.622" v="113" actId="14100"/>
          <ac:picMkLst>
            <pc:docMk/>
            <pc:sldMk cId="2946917469" sldId="269"/>
            <ac:picMk id="4" creationId="{26623FC7-241C-7DF6-35DF-653A7211F3B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9257CD5-7F0A-4629-8727-DB199FC5D651}" type="datetimeFigureOut">
              <a:rPr lang="en-IN" smtClean="0"/>
              <a:t>12-09-2023</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114F9DF-D52F-45A5-86B8-A6964D4C148F}" type="slidenum">
              <a:rPr lang="en-IN" smtClean="0"/>
              <a:t>‹#›</a:t>
            </a:fld>
            <a:endParaRPr lang="en-IN"/>
          </a:p>
        </p:txBody>
      </p:sp>
    </p:spTree>
    <p:extLst>
      <p:ext uri="{BB962C8B-B14F-4D97-AF65-F5344CB8AC3E}">
        <p14:creationId xmlns:p14="http://schemas.microsoft.com/office/powerpoint/2010/main" val="51185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1" i="0" u="none" strike="noStrike" kern="1200" dirty="0">
                <a:solidFill>
                  <a:schemeClr val="tx1"/>
                </a:solidFill>
                <a:effectLst/>
                <a:latin typeface="+mn-lt"/>
                <a:ea typeface="+mn-ea"/>
                <a:cs typeface="+mn-cs"/>
              </a:rPr>
              <a:t> “Definition of main concepts of the study” </a:t>
            </a:r>
            <a:endParaRPr lang="en-US" b="1" dirty="0">
              <a:effectLst/>
            </a:endParaRPr>
          </a:p>
          <a:p>
            <a:pPr rtl="0"/>
            <a:r>
              <a:rPr lang="en-US" sz="1200" b="0" i="0" u="none" strike="noStrike" kern="1200" dirty="0">
                <a:solidFill>
                  <a:schemeClr val="tx1"/>
                </a:solidFill>
                <a:effectLst/>
                <a:latin typeface="+mn-lt"/>
                <a:ea typeface="+mn-ea"/>
                <a:cs typeface="+mn-cs"/>
              </a:rPr>
              <a:t>The global “</a:t>
            </a:r>
            <a:r>
              <a:rPr lang="en-US" sz="1200" b="0" i="0" u="none" strike="noStrike" kern="1200" dirty="0" err="1">
                <a:solidFill>
                  <a:schemeClr val="tx1"/>
                </a:solidFill>
                <a:effectLst/>
                <a:latin typeface="+mn-lt"/>
                <a:ea typeface="+mn-ea"/>
                <a:cs typeface="+mn-cs"/>
              </a:rPr>
              <a:t>Covid</a:t>
            </a:r>
            <a:r>
              <a:rPr lang="en-US" sz="1200" b="0" i="0" u="none" strike="noStrike" kern="1200" dirty="0">
                <a:solidFill>
                  <a:schemeClr val="tx1"/>
                </a:solidFill>
                <a:effectLst/>
                <a:latin typeface="+mn-lt"/>
                <a:ea typeface="+mn-ea"/>
                <a:cs typeface="+mn-cs"/>
              </a:rPr>
              <a:t> pandemic” has had a devastating influence  on the lifestyle of people. Due to it the countries implement lockdowns and restrictions on travel which have adversely affected the normal life of the people. The “</a:t>
            </a:r>
            <a:r>
              <a:rPr lang="en-US" sz="1200" b="0" i="0" u="none" strike="noStrike" kern="1200" dirty="0" err="1">
                <a:solidFill>
                  <a:schemeClr val="tx1"/>
                </a:solidFill>
                <a:effectLst/>
                <a:latin typeface="+mn-lt"/>
                <a:ea typeface="+mn-ea"/>
                <a:cs typeface="+mn-cs"/>
              </a:rPr>
              <a:t>Covid</a:t>
            </a:r>
            <a:r>
              <a:rPr lang="en-US" sz="1200" b="0" i="0" u="none" strike="noStrike" kern="1200" dirty="0">
                <a:solidFill>
                  <a:schemeClr val="tx1"/>
                </a:solidFill>
                <a:effectLst/>
                <a:latin typeface="+mn-lt"/>
                <a:ea typeface="+mn-ea"/>
                <a:cs typeface="+mn-cs"/>
              </a:rPr>
              <a:t> 19” pandemic has caused uncertainty and fears across the world along with psychological impact. Adults, adolescents and children with autism are specifically more vulnerable populations impacted based on the “stay-at-home orders, social distancing standards and closure of nonessential services' ' (</a:t>
            </a:r>
            <a:r>
              <a:rPr lang="en-US" sz="1200" b="0" i="0" u="none" strike="noStrike" kern="1200" dirty="0" err="1">
                <a:solidFill>
                  <a:schemeClr val="tx1"/>
                </a:solidFill>
                <a:effectLst/>
                <a:latin typeface="+mn-lt"/>
                <a:ea typeface="+mn-ea"/>
                <a:cs typeface="+mn-cs"/>
              </a:rPr>
              <a:t>Sideropoulos</a:t>
            </a:r>
            <a:r>
              <a:rPr lang="en-US" sz="1200" b="0" i="0" u="none" strike="noStrike" kern="1200" dirty="0">
                <a:solidFill>
                  <a:schemeClr val="tx1"/>
                </a:solidFill>
                <a:effectLst/>
                <a:latin typeface="+mn-lt"/>
                <a:ea typeface="+mn-ea"/>
                <a:cs typeface="+mn-cs"/>
              </a:rPr>
              <a:t> </a:t>
            </a:r>
            <a:r>
              <a:rPr lang="en-US" sz="1200" b="0" i="1" u="none" strike="noStrike" kern="1200" dirty="0">
                <a:solidFill>
                  <a:schemeClr val="tx1"/>
                </a:solidFill>
                <a:effectLst/>
                <a:latin typeface="+mn-lt"/>
                <a:ea typeface="+mn-ea"/>
                <a:cs typeface="+mn-cs"/>
              </a:rPr>
              <a:t>et al., </a:t>
            </a:r>
            <a:r>
              <a:rPr lang="en-US" sz="1200" b="0" i="0" u="none" strike="noStrike" kern="1200" dirty="0">
                <a:solidFill>
                  <a:schemeClr val="tx1"/>
                </a:solidFill>
                <a:effectLst/>
                <a:latin typeface="+mn-lt"/>
                <a:ea typeface="+mn-ea"/>
                <a:cs typeface="+mn-cs"/>
              </a:rPr>
              <a:t>2022). In the UK, there has been major concern regarding people with autism and learning disabilities being overlooked by the government at the time of the pandemic. As per the “Public health England study”, people suffering from autism and learning disabilities suffered a higher rate of death at the time of “</a:t>
            </a:r>
            <a:r>
              <a:rPr lang="en-US" sz="1200" b="0" i="0" u="none" strike="noStrike" kern="1200" dirty="0" err="1">
                <a:solidFill>
                  <a:schemeClr val="tx1"/>
                </a:solidFill>
                <a:effectLst/>
                <a:latin typeface="+mn-lt"/>
                <a:ea typeface="+mn-ea"/>
                <a:cs typeface="+mn-cs"/>
              </a:rPr>
              <a:t>Covid</a:t>
            </a:r>
            <a:r>
              <a:rPr lang="en-US" sz="1200" b="0" i="0" u="none" strike="noStrike" kern="1200" dirty="0">
                <a:solidFill>
                  <a:schemeClr val="tx1"/>
                </a:solidFill>
                <a:effectLst/>
                <a:latin typeface="+mn-lt"/>
                <a:ea typeface="+mn-ea"/>
                <a:cs typeface="+mn-cs"/>
              </a:rPr>
              <a:t> 19” which was four times higher as compared to the general population.  Autism and learning disabilities tend to affect the ability of an individual in understanding complex or new information like details regarding self-isolation, lockdown rules and hygienic protocols. The viral pandemic involves a lot of technical and medical language which are not specifically accessible to a wider population and is more challenging  to understand for those who need different means of communication. These comprehensive problems make it challenging for people with “autism and learning disabilities” to </a:t>
            </a:r>
            <a:r>
              <a:rPr lang="en-US" sz="1200" b="0" i="0" u="none" strike="noStrike" kern="1200" dirty="0" err="1">
                <a:solidFill>
                  <a:schemeClr val="tx1"/>
                </a:solidFill>
                <a:effectLst/>
                <a:latin typeface="+mn-lt"/>
                <a:ea typeface="+mn-ea"/>
                <a:cs typeface="+mn-cs"/>
              </a:rPr>
              <a:t>recognise</a:t>
            </a:r>
            <a:r>
              <a:rPr lang="en-US" sz="1200" b="0" i="0" u="none" strike="noStrike" kern="1200" dirty="0">
                <a:solidFill>
                  <a:schemeClr val="tx1"/>
                </a:solidFill>
                <a:effectLst/>
                <a:latin typeface="+mn-lt"/>
                <a:ea typeface="+mn-ea"/>
                <a:cs typeface="+mn-cs"/>
              </a:rPr>
              <a:t> the symptoms, follow advice and communicate with those who are supporting them (Dickinson</a:t>
            </a:r>
            <a:r>
              <a:rPr lang="en-US" sz="1200" b="0" i="1" u="none" strike="noStrike" kern="1200" dirty="0">
                <a:solidFill>
                  <a:schemeClr val="tx1"/>
                </a:solidFill>
                <a:effectLst/>
                <a:latin typeface="+mn-lt"/>
                <a:ea typeface="+mn-ea"/>
                <a:cs typeface="+mn-cs"/>
              </a:rPr>
              <a:t> et al.,</a:t>
            </a:r>
            <a:r>
              <a:rPr lang="en-US" sz="1200" b="0" i="0" u="none" strike="noStrike" kern="1200" dirty="0">
                <a:solidFill>
                  <a:schemeClr val="tx1"/>
                </a:solidFill>
                <a:effectLst/>
                <a:latin typeface="+mn-lt"/>
                <a:ea typeface="+mn-ea"/>
                <a:cs typeface="+mn-cs"/>
              </a:rPr>
              <a:t> 2021).  The pandemic has adversely affected social care providers due to the lack of response from the government, lack of proper communication and more specifically insufficient funding in delivering quality care to people suffering from autism and learning disabilities.</a:t>
            </a:r>
            <a:endParaRPr lang="en-US" b="0" dirty="0">
              <a:effectLst/>
            </a:endParaRPr>
          </a:p>
          <a:p>
            <a:pPr rtl="0"/>
            <a:r>
              <a:rPr lang="en-US" sz="1200" b="1" i="0" u="none" strike="noStrike" kern="1200" dirty="0">
                <a:solidFill>
                  <a:schemeClr val="tx1"/>
                </a:solidFill>
                <a:effectLst/>
                <a:latin typeface="+mn-lt"/>
                <a:ea typeface="+mn-ea"/>
                <a:cs typeface="+mn-cs"/>
              </a:rPr>
              <a:t>“The rationale of the study”</a:t>
            </a:r>
            <a:endParaRPr lang="en-US" b="1" dirty="0">
              <a:effectLst/>
            </a:endParaRPr>
          </a:p>
          <a:p>
            <a:pPr rtl="0"/>
            <a:r>
              <a:rPr lang="en-US" sz="1200" b="0" i="0" u="none" strike="noStrike" kern="1200" dirty="0">
                <a:solidFill>
                  <a:schemeClr val="tx1"/>
                </a:solidFill>
                <a:effectLst/>
                <a:latin typeface="+mn-lt"/>
                <a:ea typeface="+mn-ea"/>
                <a:cs typeface="+mn-cs"/>
              </a:rPr>
              <a:t>The “pandemic of covid-19” has caused an adverse influence  on individuals suffering from autism and learning disabilities. While responding to the pandemic, numerous countries applied restrictions and measures towards limiting the spread of the virus involving lockdowns. The UK has initiated measures such as “social distancing, work-from-home mandates, closure of some educational institutions and self-isolation” (</a:t>
            </a:r>
            <a:r>
              <a:rPr lang="en-US" sz="1200" b="0" i="0" u="none" strike="noStrike" kern="1200" dirty="0" err="1">
                <a:solidFill>
                  <a:schemeClr val="tx1"/>
                </a:solidFill>
                <a:effectLst/>
                <a:latin typeface="+mn-lt"/>
                <a:ea typeface="+mn-ea"/>
                <a:cs typeface="+mn-cs"/>
              </a:rPr>
              <a:t>Pokhrel</a:t>
            </a:r>
            <a:r>
              <a:rPr lang="en-US" sz="1200" b="0" i="0" u="none" strike="noStrike" kern="1200" dirty="0">
                <a:solidFill>
                  <a:schemeClr val="tx1"/>
                </a:solidFill>
                <a:effectLst/>
                <a:latin typeface="+mn-lt"/>
                <a:ea typeface="+mn-ea"/>
                <a:cs typeface="+mn-cs"/>
              </a:rPr>
              <a:t>, S. and </a:t>
            </a:r>
            <a:r>
              <a:rPr lang="en-US" sz="1200" b="0" i="0" u="none" strike="noStrike" kern="1200" dirty="0" err="1">
                <a:solidFill>
                  <a:schemeClr val="tx1"/>
                </a:solidFill>
                <a:effectLst/>
                <a:latin typeface="+mn-lt"/>
                <a:ea typeface="+mn-ea"/>
                <a:cs typeface="+mn-cs"/>
              </a:rPr>
              <a:t>Chhetri</a:t>
            </a:r>
            <a:r>
              <a:rPr lang="en-US" sz="1200" b="0" i="0" u="none" strike="noStrike" kern="1200" dirty="0">
                <a:solidFill>
                  <a:schemeClr val="tx1"/>
                </a:solidFill>
                <a:effectLst/>
                <a:latin typeface="+mn-lt"/>
                <a:ea typeface="+mn-ea"/>
                <a:cs typeface="+mn-cs"/>
              </a:rPr>
              <a:t>, R., 2021).  The provision of health care has changed rapidly and the services which are deemed in providing “non-urgent care” has been suspended for a personal appointment at the hospital and in the home including other community settings. Thus, </a:t>
            </a:r>
            <a:r>
              <a:rPr lang="en-US" sz="1200" b="0" i="0" u="none" strike="noStrike" kern="1200" dirty="0" err="1">
                <a:solidFill>
                  <a:schemeClr val="tx1"/>
                </a:solidFill>
                <a:effectLst/>
                <a:latin typeface="+mn-lt"/>
                <a:ea typeface="+mn-ea"/>
                <a:cs typeface="+mn-cs"/>
              </a:rPr>
              <a:t>telehealth</a:t>
            </a:r>
            <a:r>
              <a:rPr lang="en-US" sz="1200" b="0" i="0" u="none" strike="noStrike" kern="1200" dirty="0">
                <a:solidFill>
                  <a:schemeClr val="tx1"/>
                </a:solidFill>
                <a:effectLst/>
                <a:latin typeface="+mn-lt"/>
                <a:ea typeface="+mn-ea"/>
                <a:cs typeface="+mn-cs"/>
              </a:rPr>
              <a:t> has been implemented in maintaining “contact with service users”. The disruption in service has adversely impacted people with “learning disabilities and autism” including their families. International interviews and surveys with relatives of people with learning disabilities (ID) suggest that the lockdown initiated due to the pandemic had resulted in an increase in the requirements of those with “autism and learning disabilities”, delay in diagnosis and assessment along with deterioration in mental health and wellbeing of </a:t>
            </a:r>
            <a:r>
              <a:rPr lang="en-US" sz="1200" b="0" i="0" u="none" strike="noStrike" kern="1200" dirty="0" err="1">
                <a:solidFill>
                  <a:schemeClr val="tx1"/>
                </a:solidFill>
                <a:effectLst/>
                <a:latin typeface="+mn-lt"/>
                <a:ea typeface="+mn-ea"/>
                <a:cs typeface="+mn-cs"/>
              </a:rPr>
              <a:t>carers</a:t>
            </a:r>
            <a:r>
              <a:rPr lang="en-US" sz="1200" b="0" i="0" u="none" strike="noStrike" kern="1200" dirty="0">
                <a:solidFill>
                  <a:schemeClr val="tx1"/>
                </a:solidFill>
                <a:effectLst/>
                <a:latin typeface="+mn-lt"/>
                <a:ea typeface="+mn-ea"/>
                <a:cs typeface="+mn-cs"/>
              </a:rPr>
              <a:t>. It has impacted the care service provider to deliver their service effectively (</a:t>
            </a:r>
            <a:r>
              <a:rPr lang="en-US" sz="1200" b="0" i="0" u="none" strike="noStrike" kern="1200" dirty="0" err="1">
                <a:solidFill>
                  <a:schemeClr val="tx1"/>
                </a:solidFill>
                <a:effectLst/>
                <a:latin typeface="+mn-lt"/>
                <a:ea typeface="+mn-ea"/>
                <a:cs typeface="+mn-cs"/>
              </a:rPr>
              <a:t>Sparasci</a:t>
            </a:r>
            <a:r>
              <a:rPr lang="en-US" sz="1200" b="0" i="0" u="none" strike="noStrike" kern="1200" dirty="0">
                <a:solidFill>
                  <a:schemeClr val="tx1"/>
                </a:solidFill>
                <a:effectLst/>
                <a:latin typeface="+mn-lt"/>
                <a:ea typeface="+mn-ea"/>
                <a:cs typeface="+mn-cs"/>
              </a:rPr>
              <a:t> </a:t>
            </a:r>
            <a:r>
              <a:rPr lang="en-US" sz="1200" b="0" i="1" u="none" strike="noStrike" kern="1200" dirty="0">
                <a:solidFill>
                  <a:schemeClr val="tx1"/>
                </a:solidFill>
                <a:effectLst/>
                <a:latin typeface="+mn-lt"/>
                <a:ea typeface="+mn-ea"/>
                <a:cs typeface="+mn-cs"/>
              </a:rPr>
              <a:t>et al., </a:t>
            </a:r>
            <a:r>
              <a:rPr lang="en-US" sz="1200" b="0" i="0" u="none" strike="noStrike" kern="1200" dirty="0">
                <a:solidFill>
                  <a:schemeClr val="tx1"/>
                </a:solidFill>
                <a:effectLst/>
                <a:latin typeface="+mn-lt"/>
                <a:ea typeface="+mn-ea"/>
                <a:cs typeface="+mn-cs"/>
              </a:rPr>
              <a:t>2022). Thus, the research study has been conducted to </a:t>
            </a:r>
            <a:r>
              <a:rPr lang="en-US" sz="1200" b="0" i="0" u="none" strike="noStrike" kern="1200" dirty="0" err="1">
                <a:solidFill>
                  <a:schemeClr val="tx1"/>
                </a:solidFill>
                <a:effectLst/>
                <a:latin typeface="+mn-lt"/>
                <a:ea typeface="+mn-ea"/>
                <a:cs typeface="+mn-cs"/>
              </a:rPr>
              <a:t>analyse</a:t>
            </a:r>
            <a:r>
              <a:rPr lang="en-US" sz="1200" b="0" i="0" u="none" strike="noStrike" kern="1200" dirty="0">
                <a:solidFill>
                  <a:schemeClr val="tx1"/>
                </a:solidFill>
                <a:effectLst/>
                <a:latin typeface="+mn-lt"/>
                <a:ea typeface="+mn-ea"/>
                <a:cs typeface="+mn-cs"/>
              </a:rPr>
              <a:t> the major impact of “The </a:t>
            </a:r>
            <a:r>
              <a:rPr lang="en-US" sz="1200" b="0" i="0" u="none" strike="noStrike" kern="1200" dirty="0" err="1">
                <a:solidFill>
                  <a:schemeClr val="tx1"/>
                </a:solidFill>
                <a:effectLst/>
                <a:latin typeface="+mn-lt"/>
                <a:ea typeface="+mn-ea"/>
                <a:cs typeface="+mn-cs"/>
              </a:rPr>
              <a:t>Covid</a:t>
            </a:r>
            <a:r>
              <a:rPr lang="en-US" sz="1200" b="0" i="0" u="none" strike="noStrike" kern="1200" dirty="0">
                <a:solidFill>
                  <a:schemeClr val="tx1"/>
                </a:solidFill>
                <a:effectLst/>
                <a:latin typeface="+mn-lt"/>
                <a:ea typeface="+mn-ea"/>
                <a:cs typeface="+mn-cs"/>
              </a:rPr>
              <a:t> pandemic” on learning disabilities and autism care in the UK. The collected data in the research study will be beneficial for the service provider in acknowledging the major consequences of “The </a:t>
            </a:r>
            <a:r>
              <a:rPr lang="en-US" sz="1200" b="0" i="0" u="none" strike="noStrike" kern="1200" dirty="0" err="1">
                <a:solidFill>
                  <a:schemeClr val="tx1"/>
                </a:solidFill>
                <a:effectLst/>
                <a:latin typeface="+mn-lt"/>
                <a:ea typeface="+mn-ea"/>
                <a:cs typeface="+mn-cs"/>
              </a:rPr>
              <a:t>Covid</a:t>
            </a:r>
            <a:r>
              <a:rPr lang="en-US" sz="1200" b="0" i="0" u="none" strike="noStrike" kern="1200" dirty="0">
                <a:solidFill>
                  <a:schemeClr val="tx1"/>
                </a:solidFill>
                <a:effectLst/>
                <a:latin typeface="+mn-lt"/>
                <a:ea typeface="+mn-ea"/>
                <a:cs typeface="+mn-cs"/>
              </a:rPr>
              <a:t> pandemic” on individuals dealing with “autism and disabilities” in learning.</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3114F9DF-D52F-45A5-86B8-A6964D4C148F}" type="slidenum">
              <a:rPr lang="en-IN" smtClean="0"/>
              <a:t>3</a:t>
            </a:fld>
            <a:endParaRPr lang="en-IN"/>
          </a:p>
        </p:txBody>
      </p:sp>
    </p:spTree>
    <p:extLst>
      <p:ext uri="{BB962C8B-B14F-4D97-AF65-F5344CB8AC3E}">
        <p14:creationId xmlns:p14="http://schemas.microsoft.com/office/powerpoint/2010/main" val="9122813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1" i="0" u="none" strike="noStrike" kern="1200" dirty="0">
                <a:solidFill>
                  <a:schemeClr val="tx1"/>
                </a:solidFill>
                <a:effectLst/>
                <a:latin typeface="+mn-lt"/>
                <a:ea typeface="+mn-ea"/>
                <a:cs typeface="+mn-cs"/>
              </a:rPr>
              <a:t>“Aim of the study”</a:t>
            </a:r>
            <a:endParaRPr lang="en-US" b="1" dirty="0">
              <a:effectLst/>
            </a:endParaRPr>
          </a:p>
          <a:p>
            <a:pPr rtl="0"/>
            <a:r>
              <a:rPr lang="en-US" sz="1200" b="0" i="0" u="none" strike="noStrike" kern="1200" dirty="0">
                <a:solidFill>
                  <a:schemeClr val="tx1"/>
                </a:solidFill>
                <a:effectLst/>
                <a:latin typeface="+mn-lt"/>
                <a:ea typeface="+mn-ea"/>
                <a:cs typeface="+mn-cs"/>
              </a:rPr>
              <a:t>The prime aim of the dissertation is to “identify and study the influence of “The covid-19 pandemic” on “learning disabilities care and autism care in the UK”. There were numerous challenges faced by the children, adults and adolescents with learning disabilities and autism such as disruption caused by the vocational and educational changes, limited access towards “</a:t>
            </a:r>
            <a:r>
              <a:rPr lang="en-US" sz="1200" b="0" i="0" u="none" strike="noStrike" kern="1200" dirty="0" err="1">
                <a:solidFill>
                  <a:schemeClr val="tx1"/>
                </a:solidFill>
                <a:effectLst/>
                <a:latin typeface="+mn-lt"/>
                <a:ea typeface="+mn-ea"/>
                <a:cs typeface="+mn-cs"/>
              </a:rPr>
              <a:t>behavioural</a:t>
            </a:r>
            <a:r>
              <a:rPr lang="en-US" sz="1200" b="0" i="0" u="none" strike="noStrike" kern="1200" dirty="0">
                <a:solidFill>
                  <a:schemeClr val="tx1"/>
                </a:solidFill>
                <a:effectLst/>
                <a:latin typeface="+mn-lt"/>
                <a:ea typeface="+mn-ea"/>
                <a:cs typeface="+mn-cs"/>
              </a:rPr>
              <a:t> health services” challenges towards leisure and home routines along with the change in the delivery of health services.</a:t>
            </a:r>
            <a:endParaRPr lang="en-US" b="0" dirty="0">
              <a:effectLst/>
            </a:endParaRPr>
          </a:p>
          <a:p>
            <a:pPr rtl="0"/>
            <a:r>
              <a:rPr lang="en-US" sz="1200" b="1" i="0" u="none" strike="noStrike" kern="1200" dirty="0">
                <a:solidFill>
                  <a:schemeClr val="tx1"/>
                </a:solidFill>
                <a:effectLst/>
                <a:latin typeface="+mn-lt"/>
                <a:ea typeface="+mn-ea"/>
                <a:cs typeface="+mn-cs"/>
              </a:rPr>
              <a:t>“Objectives of the study”</a:t>
            </a:r>
            <a:endParaRPr lang="en-US" b="1" dirty="0">
              <a:effectLst/>
            </a:endParaRPr>
          </a:p>
          <a:p>
            <a:pPr rtl="0" fontAlgn="base"/>
            <a:r>
              <a:rPr lang="en-US" sz="1200" b="0" i="0" u="none" strike="noStrike" kern="1200" dirty="0">
                <a:solidFill>
                  <a:schemeClr val="tx1"/>
                </a:solidFill>
                <a:effectLst/>
                <a:latin typeface="+mn-lt"/>
                <a:ea typeface="+mn-ea"/>
                <a:cs typeface="+mn-cs"/>
              </a:rPr>
              <a:t>To inspect and evaluate the consequences of the “Covid-19 pandemic” on “learning disabilities care and autism care in the UK”.</a:t>
            </a:r>
          </a:p>
          <a:p>
            <a:pPr rtl="0" fontAlgn="base"/>
            <a:r>
              <a:rPr lang="en-US" sz="1200" b="0" i="0" u="none" strike="noStrike" kern="1200" dirty="0">
                <a:solidFill>
                  <a:schemeClr val="tx1"/>
                </a:solidFill>
                <a:effectLst/>
                <a:latin typeface="+mn-lt"/>
                <a:ea typeface="+mn-ea"/>
                <a:cs typeface="+mn-cs"/>
              </a:rPr>
              <a:t>To identify and evaluate the challenges faced by “learning disabilities care and autism care”</a:t>
            </a:r>
          </a:p>
          <a:p>
            <a:pPr rtl="0" fontAlgn="base"/>
            <a:r>
              <a:rPr lang="en-US" sz="1200" b="0" i="0" u="none" strike="noStrike" kern="1200" dirty="0">
                <a:solidFill>
                  <a:schemeClr val="tx1"/>
                </a:solidFill>
                <a:effectLst/>
                <a:latin typeface="+mn-lt"/>
                <a:ea typeface="+mn-ea"/>
                <a:cs typeface="+mn-cs"/>
              </a:rPr>
              <a:t>To suggest some strategies and techniques which would assist in addressing the challenges faced by “learning disabilities care and autism care”  </a:t>
            </a:r>
          </a:p>
        </p:txBody>
      </p:sp>
      <p:sp>
        <p:nvSpPr>
          <p:cNvPr id="4" name="Slide Number Placeholder 3"/>
          <p:cNvSpPr>
            <a:spLocks noGrp="1"/>
          </p:cNvSpPr>
          <p:nvPr>
            <p:ph type="sldNum" sz="quarter" idx="10"/>
          </p:nvPr>
        </p:nvSpPr>
        <p:spPr/>
        <p:txBody>
          <a:bodyPr/>
          <a:lstStyle/>
          <a:p>
            <a:fld id="{3114F9DF-D52F-45A5-86B8-A6964D4C148F}" type="slidenum">
              <a:rPr lang="en-IN" smtClean="0"/>
              <a:t>4</a:t>
            </a:fld>
            <a:endParaRPr lang="en-IN"/>
          </a:p>
        </p:txBody>
      </p:sp>
    </p:spTree>
    <p:extLst>
      <p:ext uri="{BB962C8B-B14F-4D97-AF65-F5344CB8AC3E}">
        <p14:creationId xmlns:p14="http://schemas.microsoft.com/office/powerpoint/2010/main" val="11949314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1" i="0" u="none" strike="noStrike" kern="1200" dirty="0">
                <a:solidFill>
                  <a:schemeClr val="tx1"/>
                </a:solidFill>
                <a:effectLst/>
                <a:latin typeface="+mn-lt"/>
                <a:ea typeface="+mn-ea"/>
                <a:cs typeface="+mn-cs"/>
              </a:rPr>
              <a:t> Historical background </a:t>
            </a:r>
            <a:endParaRPr lang="en-US" b="1" dirty="0">
              <a:effectLst/>
            </a:endParaRPr>
          </a:p>
          <a:p>
            <a:pPr rtl="0"/>
            <a:r>
              <a:rPr lang="en-US" sz="1200" b="0" i="0" u="none" strike="noStrike" kern="1200" dirty="0">
                <a:solidFill>
                  <a:schemeClr val="tx1"/>
                </a:solidFill>
                <a:effectLst/>
                <a:latin typeface="+mn-lt"/>
                <a:ea typeface="+mn-ea"/>
                <a:cs typeface="+mn-cs"/>
              </a:rPr>
              <a:t>According to Khan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(2020), coronavirus is a set of different viruses and it usually causes issues like the common cold for humans. However, apart from humans, it can infect some animals such as camels, bats and cattle. “The first case of the coronavirus disease was documented in Wuhan, China on 31st of December 2019”. However, after just a few months of its first case, the increasing cases of the virus transmission has been documented at the global level and it has been considered one of the biggest pandemics after the “1918 flu pandemic”. Based on the reports published by “World Health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in September 2021. Within just two years there were almost 200 “million confirmed cases” of virus transfusion and over “4.6 million” people lost their lives due to the impact of the coronavirus (World Health Organization, 2021). There have been many investigations to determine the origin of the coronavirus (SARS-CoV-2), but due to the lack of evidence, the conclusive statement on its origin cannot be presented precisely. However, many researchers and investigators believe that due to the syndrome like “Middle East respiratory syndrome and the severe acute respiratory syndrome”. The virus might have originated from the bats because these two syndromes are mostly found in the species of bats. However, the “Covid-19 pandemic” has influenced “public mental health and well-being” in numerous ways such as loneliness and depression due to the isolation norms, loss of job, financial instability, health-related illness and threats and many more.  </a:t>
            </a:r>
            <a:endParaRPr lang="en-US" b="0" dirty="0">
              <a:effectLst/>
            </a:endParaRPr>
          </a:p>
          <a:p>
            <a:pPr rtl="0"/>
            <a:r>
              <a:rPr lang="en-US" sz="1200" b="0" i="0" u="none" strike="noStrike" kern="1200" dirty="0">
                <a:solidFill>
                  <a:schemeClr val="tx1"/>
                </a:solidFill>
                <a:effectLst/>
                <a:latin typeface="+mn-lt"/>
                <a:ea typeface="+mn-ea"/>
                <a:cs typeface="+mn-cs"/>
              </a:rPr>
              <a:t>As per the view Cullen (2020), the “Covid-19 pandemic” has impacted humans in every aspect of their life such as financial capabilities, well-being and mental health. Moreover, “the Covid-19 pandemic” has had a greater influence on individuals who have been diagnosed with “learning disabilities and autism care”. Learning disabilities are considered neurodevelopmental conditions which mostly impact intellectual processes, academic achievement and skills acquisition necessary for “social functioning and independent living”. On the other hand, people diagnosed with ASD (‘autism spectrum disorder’) usually have an issue with factors such as “social communication and interaction” and repetitive interest or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According to the reports of the NHS Out of 10 every 3 deaths were happening in care homes within England and Wales (NHS, 2021). Due to the result of the “Covid-19 pandemic”, almost 60% of the individuals who have learning disabilities and ASD stated that they were facing lots of issues accessing medicine, food and other necessary merchandise during the pandemic. However, the common issues identified during the Covid-19 pandemic period such as confusing guidance, lack of advice and suggestion and inaccessible information, have increased the level of psychological distress among individuals who have “ASD or learning disabilities”. An individual with “ASD and learning disabilities” are considered to be more exposed to the “outcome of the Covid-19 pandemic”, due to the changes in </a:t>
            </a:r>
            <a:r>
              <a:rPr lang="en-US" sz="1200" b="0" i="0" u="none" strike="noStrike" kern="1200" dirty="0" err="1">
                <a:solidFill>
                  <a:schemeClr val="tx1"/>
                </a:solidFill>
                <a:effectLst/>
                <a:latin typeface="+mn-lt"/>
                <a:ea typeface="+mn-ea"/>
                <a:cs typeface="+mn-cs"/>
              </a:rPr>
              <a:t>socialisation</a:t>
            </a:r>
            <a:r>
              <a:rPr lang="en-US" sz="1200" b="0" i="0" u="none" strike="noStrike" kern="1200" dirty="0">
                <a:solidFill>
                  <a:schemeClr val="tx1"/>
                </a:solidFill>
                <a:effectLst/>
                <a:latin typeface="+mn-lt"/>
                <a:ea typeface="+mn-ea"/>
                <a:cs typeface="+mn-cs"/>
              </a:rPr>
              <a:t>, communication and executive functioning. Due to the adverse consequence of the Covid-19 pandemic, most individuals with ASD and learning disabilities have experienced the difference in common communication skills and had also experienced delays while processing data or information. However, they might also experience challenges with “expressive communication” and they might be unable to communicate pain, symptoms of emotional distress and illness.      </a:t>
            </a:r>
            <a:endParaRPr lang="en-US" b="0" dirty="0">
              <a:effectLst/>
            </a:endParaRPr>
          </a:p>
          <a:p>
            <a:pPr rtl="0"/>
            <a:r>
              <a:rPr lang="en-US" sz="1200" b="1" i="0" u="none" strike="noStrike" kern="1200" dirty="0">
                <a:solidFill>
                  <a:schemeClr val="tx1"/>
                </a:solidFill>
                <a:effectLst/>
                <a:latin typeface="+mn-lt"/>
                <a:ea typeface="+mn-ea"/>
                <a:cs typeface="+mn-cs"/>
              </a:rPr>
              <a:t>Theoretical background </a:t>
            </a:r>
            <a:endParaRPr lang="en-US" b="1" dirty="0">
              <a:effectLst/>
            </a:endParaRPr>
          </a:p>
          <a:p>
            <a:pPr rtl="0"/>
            <a:r>
              <a:rPr lang="en-US" sz="1200" b="0" i="0" u="none" strike="noStrike" kern="1200" dirty="0">
                <a:solidFill>
                  <a:schemeClr val="tx1"/>
                </a:solidFill>
                <a:effectLst/>
                <a:latin typeface="+mn-lt"/>
                <a:ea typeface="+mn-ea"/>
                <a:cs typeface="+mn-cs"/>
              </a:rPr>
              <a:t>According to </a:t>
            </a:r>
            <a:r>
              <a:rPr lang="en-US" sz="1200" b="0" i="0" u="none" strike="noStrike" kern="1200" dirty="0" err="1">
                <a:solidFill>
                  <a:schemeClr val="tx1"/>
                </a:solidFill>
                <a:effectLst/>
                <a:latin typeface="+mn-lt"/>
                <a:ea typeface="+mn-ea"/>
                <a:cs typeface="+mn-cs"/>
              </a:rPr>
              <a:t>Nürnberger</a:t>
            </a:r>
            <a:r>
              <a:rPr lang="en-US" sz="1200" b="0" i="0" u="none" strike="noStrike" kern="1200" dirty="0">
                <a:solidFill>
                  <a:schemeClr val="tx1"/>
                </a:solidFill>
                <a:effectLst/>
                <a:latin typeface="+mn-lt"/>
                <a:ea typeface="+mn-ea"/>
                <a:cs typeface="+mn-cs"/>
              </a:rPr>
              <a:t>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(2020), the </a:t>
            </a:r>
            <a:r>
              <a:rPr lang="en-US" sz="1200" b="0" i="0" u="none" strike="noStrike" kern="1200" dirty="0" err="1">
                <a:solidFill>
                  <a:schemeClr val="tx1"/>
                </a:solidFill>
                <a:effectLst/>
                <a:latin typeface="+mn-lt"/>
                <a:ea typeface="+mn-ea"/>
                <a:cs typeface="+mn-cs"/>
              </a:rPr>
              <a:t>biopsychosocial</a:t>
            </a:r>
            <a:r>
              <a:rPr lang="en-US" sz="1200" b="0" i="0" u="none" strike="noStrike" kern="1200" dirty="0">
                <a:solidFill>
                  <a:schemeClr val="tx1"/>
                </a:solidFill>
                <a:effectLst/>
                <a:latin typeface="+mn-lt"/>
                <a:ea typeface="+mn-ea"/>
                <a:cs typeface="+mn-cs"/>
              </a:rPr>
              <a:t> model tends to provide a beneficial and useful perspective in understanding the features and development of “</a:t>
            </a:r>
            <a:r>
              <a:rPr lang="en-US" sz="1200" b="0" i="0" u="none" strike="noStrike" kern="1200" dirty="0" err="1">
                <a:solidFill>
                  <a:schemeClr val="tx1"/>
                </a:solidFill>
                <a:effectLst/>
                <a:latin typeface="+mn-lt"/>
                <a:ea typeface="+mn-ea"/>
                <a:cs typeface="+mn-cs"/>
              </a:rPr>
              <a:t>Covid</a:t>
            </a:r>
            <a:r>
              <a:rPr lang="en-US" sz="1200" b="0" i="0" u="none" strike="noStrike" kern="1200" dirty="0">
                <a:solidFill>
                  <a:schemeClr val="tx1"/>
                </a:solidFill>
                <a:effectLst/>
                <a:latin typeface="+mn-lt"/>
                <a:ea typeface="+mn-ea"/>
                <a:cs typeface="+mn-cs"/>
              </a:rPr>
              <a:t> 19 pandemic” along with its impact on society and individuals. This model is relevant in understanding the interrelationship between “the risk factors and multidimensional clinical” along with the psychosocial outcomes of the “</a:t>
            </a:r>
            <a:r>
              <a:rPr lang="en-US" sz="1200" b="0" i="0" u="none" strike="noStrike" kern="1200" dirty="0" err="1">
                <a:solidFill>
                  <a:schemeClr val="tx1"/>
                </a:solidFill>
                <a:effectLst/>
                <a:latin typeface="+mn-lt"/>
                <a:ea typeface="+mn-ea"/>
                <a:cs typeface="+mn-cs"/>
              </a:rPr>
              <a:t>Covid</a:t>
            </a:r>
            <a:r>
              <a:rPr lang="en-US" sz="1200" b="0" i="0" u="none" strike="noStrike" kern="1200" dirty="0">
                <a:solidFill>
                  <a:schemeClr val="tx1"/>
                </a:solidFill>
                <a:effectLst/>
                <a:latin typeface="+mn-lt"/>
                <a:ea typeface="+mn-ea"/>
                <a:cs typeface="+mn-cs"/>
              </a:rPr>
              <a:t> 19” pandemic. The clinical consequences tend to be associated directly towards “</a:t>
            </a:r>
            <a:r>
              <a:rPr lang="en-US" sz="1200" b="0" i="0" u="none" strike="noStrike" kern="1200" dirty="0" err="1">
                <a:solidFill>
                  <a:schemeClr val="tx1"/>
                </a:solidFill>
                <a:effectLst/>
                <a:latin typeface="+mn-lt"/>
                <a:ea typeface="+mn-ea"/>
                <a:cs typeface="+mn-cs"/>
              </a:rPr>
              <a:t>Covid</a:t>
            </a:r>
            <a:r>
              <a:rPr lang="en-US" sz="1200" b="0" i="0" u="none" strike="noStrike" kern="1200" dirty="0">
                <a:solidFill>
                  <a:schemeClr val="tx1"/>
                </a:solidFill>
                <a:effectLst/>
                <a:latin typeface="+mn-lt"/>
                <a:ea typeface="+mn-ea"/>
                <a:cs typeface="+mn-cs"/>
              </a:rPr>
              <a:t> 19” ranging from severe and infrequent events towards fewer servers and common outcomes like a "positive screening test" for the “</a:t>
            </a:r>
            <a:r>
              <a:rPr lang="en-US" sz="1200" b="0" i="0" u="none" strike="noStrike" kern="1200" dirty="0" err="1">
                <a:solidFill>
                  <a:schemeClr val="tx1"/>
                </a:solidFill>
                <a:effectLst/>
                <a:latin typeface="+mn-lt"/>
                <a:ea typeface="+mn-ea"/>
                <a:cs typeface="+mn-cs"/>
              </a:rPr>
              <a:t>Covid</a:t>
            </a:r>
            <a:r>
              <a:rPr lang="en-US" sz="1200" b="0" i="0" u="none" strike="noStrike" kern="1200" dirty="0">
                <a:solidFill>
                  <a:schemeClr val="tx1"/>
                </a:solidFill>
                <a:effectLst/>
                <a:latin typeface="+mn-lt"/>
                <a:ea typeface="+mn-ea"/>
                <a:cs typeface="+mn-cs"/>
              </a:rPr>
              <a:t> 19” without or with symptoms. Moreover, the psychological outcomes vary in severity from the frequent observation of reduction of psychological well-being towards less "common clinical mood" and anxiety disorder. As per the model, the “</a:t>
            </a:r>
            <a:r>
              <a:rPr lang="en-US" sz="1200" b="0" i="0" u="none" strike="noStrike" kern="1200" dirty="0" err="1">
                <a:solidFill>
                  <a:schemeClr val="tx1"/>
                </a:solidFill>
                <a:effectLst/>
                <a:latin typeface="+mn-lt"/>
                <a:ea typeface="+mn-ea"/>
                <a:cs typeface="+mn-cs"/>
              </a:rPr>
              <a:t>Covid</a:t>
            </a:r>
            <a:r>
              <a:rPr lang="en-US" sz="1200" b="0" i="0" u="none" strike="noStrike" kern="1200" dirty="0">
                <a:solidFill>
                  <a:schemeClr val="tx1"/>
                </a:solidFill>
                <a:effectLst/>
                <a:latin typeface="+mn-lt"/>
                <a:ea typeface="+mn-ea"/>
                <a:cs typeface="+mn-cs"/>
              </a:rPr>
              <a:t> pandemic” is even </a:t>
            </a:r>
            <a:r>
              <a:rPr lang="en-US" sz="1200" b="0" i="0" u="none" strike="noStrike" kern="1200" dirty="0" err="1">
                <a:solidFill>
                  <a:schemeClr val="tx1"/>
                </a:solidFill>
                <a:effectLst/>
                <a:latin typeface="+mn-lt"/>
                <a:ea typeface="+mn-ea"/>
                <a:cs typeface="+mn-cs"/>
              </a:rPr>
              <a:t>characterised</a:t>
            </a:r>
            <a:r>
              <a:rPr lang="en-US" sz="1200" b="0" i="0" u="none" strike="noStrike" kern="1200" dirty="0">
                <a:solidFill>
                  <a:schemeClr val="tx1"/>
                </a:solidFill>
                <a:effectLst/>
                <a:latin typeface="+mn-lt"/>
                <a:ea typeface="+mn-ea"/>
                <a:cs typeface="+mn-cs"/>
              </a:rPr>
              <a:t> by a strong unusual short-term link between the biological aspect of disease and social factors, with the lack of mediating the psychological factors.  The “</a:t>
            </a:r>
            <a:r>
              <a:rPr lang="en-US" sz="1200" b="0" i="0" u="none" strike="noStrike" kern="1200" dirty="0" err="1">
                <a:solidFill>
                  <a:schemeClr val="tx1"/>
                </a:solidFill>
                <a:effectLst/>
                <a:latin typeface="+mn-lt"/>
                <a:ea typeface="+mn-ea"/>
                <a:cs typeface="+mn-cs"/>
              </a:rPr>
              <a:t>Covid</a:t>
            </a:r>
            <a:r>
              <a:rPr lang="en-US" sz="1200" b="0" i="0" u="none" strike="noStrike" kern="1200" dirty="0">
                <a:solidFill>
                  <a:schemeClr val="tx1"/>
                </a:solidFill>
                <a:effectLst/>
                <a:latin typeface="+mn-lt"/>
                <a:ea typeface="+mn-ea"/>
                <a:cs typeface="+mn-cs"/>
              </a:rPr>
              <a:t> pandemic” is seen as an indirect or direct threat by numerous people across the world and has caused fear among them. It is significant in finding </a:t>
            </a:r>
            <a:r>
              <a:rPr lang="en-US" sz="1200" b="0" i="0" u="none" strike="noStrike" kern="1200" dirty="0" err="1">
                <a:solidFill>
                  <a:schemeClr val="tx1"/>
                </a:solidFill>
                <a:effectLst/>
                <a:latin typeface="+mn-lt"/>
                <a:ea typeface="+mn-ea"/>
                <a:cs typeface="+mn-cs"/>
              </a:rPr>
              <a:t>biopsychosocial</a:t>
            </a:r>
            <a:r>
              <a:rPr lang="en-US" sz="1200" b="0" i="0" u="none" strike="noStrike" kern="1200" dirty="0">
                <a:solidFill>
                  <a:schemeClr val="tx1"/>
                </a:solidFill>
                <a:effectLst/>
                <a:latin typeface="+mn-lt"/>
                <a:ea typeface="+mn-ea"/>
                <a:cs typeface="+mn-cs"/>
              </a:rPr>
              <a:t> factors which can aggregate the fear of the pandemic. International surveys and interviews have found that there is an increase in patient's number of patients with “psychiatric diseases” caused by the pandemic.</a:t>
            </a:r>
            <a:endParaRPr lang="en-US" b="0" dirty="0">
              <a:effectLst/>
            </a:endParaRPr>
          </a:p>
          <a:p>
            <a:pPr rtl="0"/>
            <a:r>
              <a:rPr lang="en-US" sz="1200" b="0" i="0" u="none" strike="noStrike" kern="1200" dirty="0">
                <a:solidFill>
                  <a:schemeClr val="tx1"/>
                </a:solidFill>
                <a:effectLst/>
                <a:latin typeface="+mn-lt"/>
                <a:ea typeface="+mn-ea"/>
                <a:cs typeface="+mn-cs"/>
              </a:rPr>
              <a:t>As per the statement of Nguyen, (2022), the </a:t>
            </a:r>
            <a:r>
              <a:rPr lang="en-US" sz="1200" b="0" i="0" u="none" strike="noStrike" kern="1200" dirty="0" err="1">
                <a:solidFill>
                  <a:schemeClr val="tx1"/>
                </a:solidFill>
                <a:effectLst/>
                <a:latin typeface="+mn-lt"/>
                <a:ea typeface="+mn-ea"/>
                <a:cs typeface="+mn-cs"/>
              </a:rPr>
              <a:t>utilisation</a:t>
            </a:r>
            <a:r>
              <a:rPr lang="en-US" sz="1200" b="0" i="0" u="none" strike="noStrike" kern="1200" dirty="0">
                <a:solidFill>
                  <a:schemeClr val="tx1"/>
                </a:solidFill>
                <a:effectLst/>
                <a:latin typeface="+mn-lt"/>
                <a:ea typeface="+mn-ea"/>
                <a:cs typeface="+mn-cs"/>
              </a:rPr>
              <a:t> of the </a:t>
            </a:r>
            <a:r>
              <a:rPr lang="en-US" sz="1200" b="0" i="0" u="none" strike="noStrike" kern="1200" dirty="0" err="1">
                <a:solidFill>
                  <a:schemeClr val="tx1"/>
                </a:solidFill>
                <a:effectLst/>
                <a:latin typeface="+mn-lt"/>
                <a:ea typeface="+mn-ea"/>
                <a:cs typeface="+mn-cs"/>
              </a:rPr>
              <a:t>biopsychosocial</a:t>
            </a:r>
            <a:r>
              <a:rPr lang="en-US" sz="1200" b="0" i="0" u="none" strike="noStrike" kern="1200" dirty="0">
                <a:solidFill>
                  <a:schemeClr val="tx1"/>
                </a:solidFill>
                <a:effectLst/>
                <a:latin typeface="+mn-lt"/>
                <a:ea typeface="+mn-ea"/>
                <a:cs typeface="+mn-cs"/>
              </a:rPr>
              <a:t> model will provide a better understanding to the researcher regarding the topic. It is effective in identifying characteristics of disease disorder as the model helps in </a:t>
            </a:r>
            <a:r>
              <a:rPr lang="en-US" sz="1200" b="0" i="0" u="none" strike="noStrike" kern="1200" dirty="0" err="1">
                <a:solidFill>
                  <a:schemeClr val="tx1"/>
                </a:solidFill>
                <a:effectLst/>
                <a:latin typeface="+mn-lt"/>
                <a:ea typeface="+mn-ea"/>
                <a:cs typeface="+mn-cs"/>
              </a:rPr>
              <a:t>characterising</a:t>
            </a:r>
            <a:r>
              <a:rPr lang="en-US" sz="1200" b="0" i="0" u="none" strike="noStrike" kern="1200" dirty="0">
                <a:solidFill>
                  <a:schemeClr val="tx1"/>
                </a:solidFill>
                <a:effectLst/>
                <a:latin typeface="+mn-lt"/>
                <a:ea typeface="+mn-ea"/>
                <a:cs typeface="+mn-cs"/>
              </a:rPr>
              <a:t> and enhancing understanding of the “autism spectrum disorder”. The </a:t>
            </a:r>
            <a:r>
              <a:rPr lang="en-US" sz="1200" b="0" i="0" u="none" strike="noStrike" kern="1200" dirty="0" err="1">
                <a:solidFill>
                  <a:schemeClr val="tx1"/>
                </a:solidFill>
                <a:effectLst/>
                <a:latin typeface="+mn-lt"/>
                <a:ea typeface="+mn-ea"/>
                <a:cs typeface="+mn-cs"/>
              </a:rPr>
              <a:t>biopsychosocial</a:t>
            </a:r>
            <a:r>
              <a:rPr lang="en-US" sz="1200" b="0" i="0" u="none" strike="noStrike" kern="1200" dirty="0">
                <a:solidFill>
                  <a:schemeClr val="tx1"/>
                </a:solidFill>
                <a:effectLst/>
                <a:latin typeface="+mn-lt"/>
                <a:ea typeface="+mn-ea"/>
                <a:cs typeface="+mn-cs"/>
              </a:rPr>
              <a:t> model usually works by considering three factors such as social, biological and psychological.  While conjuring these factors and the interconnection between them provides the ability in understanding the disease or disorder of the patients from broader and more detailed factors. With the application of this model, the healthcare professional can create helpful and accurate plans for patients. The biological factors are studied as genetic makeup and provide details on how the biochemical and genetic factors tend to influence the disease and disorder. Moreover, psychological factors usually examine how personality,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and mood are impacted by disorder or disease.  Lastly, the social factor tends to inspect how the socio-economic, work and culture affect the management of disorder or disease.  In terms of biological factors people suffering from autism include early signs such as avoiding eye contact, slow response when called, low or high sensory, difficulty in communicating and upset when there are slight changes in the routine (Courtenay and Cooper, 2021). The psychological factors involve oppositional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like being aggressive, having irritable moods and throwing tantrums. Lastly, the model has considered the social factor which focuses on social interactions which help the individual in overcoming problems. For those people suffering from learning disabilities and autism, it is beneficial for them to have social interaction. However, the pandemic has caused disruption in social interaction which further worsens the condition of people with learning disabilities and autism. It has also affected the services which support this group who require care and health needs.</a:t>
            </a:r>
            <a:endParaRPr lang="en-US" b="0" dirty="0">
              <a:effectLst/>
            </a:endParaRPr>
          </a:p>
          <a:p>
            <a:pPr rtl="0"/>
            <a:r>
              <a:rPr lang="en-US" sz="1200" b="1" i="0" u="none" strike="noStrike" kern="1200" dirty="0">
                <a:solidFill>
                  <a:schemeClr val="tx1"/>
                </a:solidFill>
                <a:effectLst/>
                <a:latin typeface="+mn-lt"/>
                <a:ea typeface="+mn-ea"/>
                <a:cs typeface="+mn-cs"/>
              </a:rPr>
              <a:t>International context </a:t>
            </a:r>
            <a:endParaRPr lang="en-US" b="1" dirty="0">
              <a:effectLst/>
            </a:endParaRPr>
          </a:p>
          <a:p>
            <a:pPr rtl="0"/>
            <a:r>
              <a:rPr lang="en-US" sz="1200" b="0" i="0" u="none" strike="noStrike" kern="1200" dirty="0">
                <a:solidFill>
                  <a:schemeClr val="tx1"/>
                </a:solidFill>
                <a:effectLst/>
                <a:latin typeface="+mn-lt"/>
                <a:ea typeface="+mn-ea"/>
                <a:cs typeface="+mn-cs"/>
              </a:rPr>
              <a:t>As per the statement of Porter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(2021), the “</a:t>
            </a:r>
            <a:r>
              <a:rPr lang="en-US" sz="1200" b="0" i="0" u="none" strike="noStrike" kern="1200" dirty="0" err="1">
                <a:solidFill>
                  <a:schemeClr val="tx1"/>
                </a:solidFill>
                <a:effectLst/>
                <a:latin typeface="+mn-lt"/>
                <a:ea typeface="+mn-ea"/>
                <a:cs typeface="+mn-cs"/>
              </a:rPr>
              <a:t>Covid</a:t>
            </a:r>
            <a:r>
              <a:rPr lang="en-US" sz="1200" b="0" i="0" u="none" strike="noStrike" kern="1200" dirty="0">
                <a:solidFill>
                  <a:schemeClr val="tx1"/>
                </a:solidFill>
                <a:effectLst/>
                <a:latin typeface="+mn-lt"/>
                <a:ea typeface="+mn-ea"/>
                <a:cs typeface="+mn-cs"/>
              </a:rPr>
              <a:t> 19” had disturbing consequences on people with autism and “learning disabilities” across the globe. They got admitted to the hospital eight times more than normal people. Before the arrival of the pandemic, clinicians with disabilities of learning and autism care services and families were fully conscious of the higher occurrence of “comorbid disorders” and the higher mortality rates distressing people with autism and learning disabilities. During the “</a:t>
            </a:r>
            <a:r>
              <a:rPr lang="en-US" sz="1200" b="0" i="0" u="none" strike="noStrike" kern="1200" dirty="0" err="1">
                <a:solidFill>
                  <a:schemeClr val="tx1"/>
                </a:solidFill>
                <a:effectLst/>
                <a:latin typeface="+mn-lt"/>
                <a:ea typeface="+mn-ea"/>
                <a:cs typeface="+mn-cs"/>
              </a:rPr>
              <a:t>Covid</a:t>
            </a:r>
            <a:r>
              <a:rPr lang="en-US" sz="1200" b="0" i="0" u="none" strike="noStrike" kern="1200" dirty="0">
                <a:solidFill>
                  <a:schemeClr val="tx1"/>
                </a:solidFill>
                <a:effectLst/>
                <a:latin typeface="+mn-lt"/>
                <a:ea typeface="+mn-ea"/>
                <a:cs typeface="+mn-cs"/>
              </a:rPr>
              <a:t> 19” pandemic period”, meeting the need in protecting people with disabilities of learning and autism from infection and in supporting those who are infected has been challenging for care services (</a:t>
            </a:r>
            <a:r>
              <a:rPr lang="en-US" sz="1200" b="0" i="0" u="none" strike="noStrike" kern="1200" dirty="0" err="1">
                <a:solidFill>
                  <a:schemeClr val="tx1"/>
                </a:solidFill>
                <a:effectLst/>
                <a:latin typeface="+mn-lt"/>
                <a:ea typeface="+mn-ea"/>
                <a:cs typeface="+mn-cs"/>
              </a:rPr>
              <a:t>Chawla</a:t>
            </a:r>
            <a:r>
              <a:rPr lang="en-US" sz="1200" b="0" i="1" u="none" strike="noStrike" kern="1200" dirty="0">
                <a:solidFill>
                  <a:schemeClr val="tx1"/>
                </a:solidFill>
                <a:effectLst/>
                <a:latin typeface="+mn-lt"/>
                <a:ea typeface="+mn-ea"/>
                <a:cs typeface="+mn-cs"/>
              </a:rPr>
              <a:t> et al., </a:t>
            </a:r>
            <a:r>
              <a:rPr lang="en-US" sz="1200" b="0" i="0" u="none" strike="noStrike" kern="1200" dirty="0">
                <a:solidFill>
                  <a:schemeClr val="tx1"/>
                </a:solidFill>
                <a:effectLst/>
                <a:latin typeface="+mn-lt"/>
                <a:ea typeface="+mn-ea"/>
                <a:cs typeface="+mn-cs"/>
              </a:rPr>
              <a:t>2021).  It is mainly due to the fact that people with learning disabilities and autism tend to have unique characteristics towards adapting to new circumstances. This group is at a higher risk of infection for numerous reasons including social circumstances, physical health problems and understanding limitations. Moreover, the prevalence of “comorbid physical disorders” is higher in people with learning disabilities and autism and their expectancy of life is lower as compared to the general population with a “standard mortality ratio” of 3.18. </a:t>
            </a:r>
            <a:endParaRPr lang="en-US" b="0" dirty="0">
              <a:effectLst/>
            </a:endParaRPr>
          </a:p>
          <a:p>
            <a:pPr rtl="0"/>
            <a:br>
              <a:rPr lang="en-US" dirty="0"/>
            </a:br>
            <a:r>
              <a:rPr lang="en-US" sz="1200" b="1" i="0" u="none" strike="noStrike" kern="1200" dirty="0">
                <a:solidFill>
                  <a:schemeClr val="tx1"/>
                </a:solidFill>
                <a:effectLst/>
                <a:latin typeface="+mn-lt"/>
                <a:ea typeface="+mn-ea"/>
                <a:cs typeface="+mn-cs"/>
              </a:rPr>
              <a:t>National/Local context </a:t>
            </a:r>
            <a:endParaRPr lang="en-US" b="1" dirty="0">
              <a:effectLst/>
            </a:endParaRPr>
          </a:p>
          <a:p>
            <a:r>
              <a:rPr lang="en-US" sz="1200" b="0" i="0" u="none" strike="noStrike" kern="1200" dirty="0">
                <a:solidFill>
                  <a:schemeClr val="tx1"/>
                </a:solidFill>
                <a:effectLst/>
                <a:latin typeface="+mn-lt"/>
                <a:ea typeface="+mn-ea"/>
                <a:cs typeface="+mn-cs"/>
              </a:rPr>
              <a:t>Based on the view of </a:t>
            </a:r>
            <a:r>
              <a:rPr lang="en-US" sz="1200" b="0" i="0" u="none" strike="noStrike" kern="1200" dirty="0" err="1">
                <a:solidFill>
                  <a:schemeClr val="tx1"/>
                </a:solidFill>
                <a:effectLst/>
                <a:latin typeface="+mn-lt"/>
                <a:ea typeface="+mn-ea"/>
                <a:cs typeface="+mn-cs"/>
              </a:rPr>
              <a:t>Frankova</a:t>
            </a:r>
            <a:r>
              <a:rPr lang="en-US" sz="1200" b="0" i="0" u="none" strike="noStrike" kern="1200" dirty="0">
                <a:solidFill>
                  <a:schemeClr val="tx1"/>
                </a:solidFill>
                <a:effectLst/>
                <a:latin typeface="+mn-lt"/>
                <a:ea typeface="+mn-ea"/>
                <a:cs typeface="+mn-cs"/>
              </a:rPr>
              <a:t> (2020), the PIRU (“Policy Innovation and Evaluation Research Unit'') was requested by the DHSC (“Department of Health and Social Care'') to identify the influence of the Covid-19 pandemic on individuals who have “learning difficulties and ASD”. </a:t>
            </a:r>
            <a:endParaRPr lang="en-IN" dirty="0"/>
          </a:p>
        </p:txBody>
      </p:sp>
      <p:sp>
        <p:nvSpPr>
          <p:cNvPr id="4" name="Slide Number Placeholder 3"/>
          <p:cNvSpPr>
            <a:spLocks noGrp="1"/>
          </p:cNvSpPr>
          <p:nvPr>
            <p:ph type="sldNum" sz="quarter" idx="10"/>
          </p:nvPr>
        </p:nvSpPr>
        <p:spPr/>
        <p:txBody>
          <a:bodyPr/>
          <a:lstStyle/>
          <a:p>
            <a:fld id="{3114F9DF-D52F-45A5-86B8-A6964D4C148F}" type="slidenum">
              <a:rPr lang="en-IN" smtClean="0"/>
              <a:t>5</a:t>
            </a:fld>
            <a:endParaRPr lang="en-IN"/>
          </a:p>
        </p:txBody>
      </p:sp>
    </p:spTree>
    <p:extLst>
      <p:ext uri="{BB962C8B-B14F-4D97-AF65-F5344CB8AC3E}">
        <p14:creationId xmlns:p14="http://schemas.microsoft.com/office/powerpoint/2010/main" val="31403028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While conducting the research on the impact of Covid 19 induced pandemic on learning disabilities and autism care,</a:t>
            </a:r>
            <a:r>
              <a:rPr lang="en-US" sz="1200" b="1" i="1" u="none" strike="noStrike" kern="1200" dirty="0">
                <a:solidFill>
                  <a:schemeClr val="tx1"/>
                </a:solidFill>
                <a:effectLst/>
                <a:latin typeface="+mn-lt"/>
                <a:ea typeface="+mn-ea"/>
                <a:cs typeface="+mn-cs"/>
              </a:rPr>
              <a:t> interpretivism research philosophy </a:t>
            </a:r>
            <a:r>
              <a:rPr lang="en-US" sz="1200" b="0" i="0" u="none" strike="noStrike" kern="1200" dirty="0">
                <a:solidFill>
                  <a:schemeClr val="tx1"/>
                </a:solidFill>
                <a:effectLst/>
                <a:latin typeface="+mn-lt"/>
                <a:ea typeface="+mn-ea"/>
                <a:cs typeface="+mn-cs"/>
              </a:rPr>
              <a:t>has been used. One of the biggest advantages of using this research philosophy is that it comprehends the uniqueness of human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one of the parameters which is extremely relevant in this context. </a:t>
            </a:r>
          </a:p>
          <a:p>
            <a:r>
              <a:rPr lang="en-US" sz="1200" b="0" i="0" u="none" strike="noStrike" kern="1200" dirty="0">
                <a:solidFill>
                  <a:schemeClr val="tx1"/>
                </a:solidFill>
                <a:effectLst/>
                <a:latin typeface="+mn-lt"/>
                <a:ea typeface="+mn-ea"/>
                <a:cs typeface="+mn-cs"/>
              </a:rPr>
              <a:t>Among the research approaches the three types of research approaches which have been mostly popular are indicative, deductive and </a:t>
            </a:r>
            <a:r>
              <a:rPr lang="en-US" sz="1200" b="0" i="0" u="none" strike="noStrike" kern="1200" dirty="0" err="1">
                <a:solidFill>
                  <a:schemeClr val="tx1"/>
                </a:solidFill>
                <a:effectLst/>
                <a:latin typeface="+mn-lt"/>
                <a:ea typeface="+mn-ea"/>
                <a:cs typeface="+mn-cs"/>
              </a:rPr>
              <a:t>abductive</a:t>
            </a:r>
            <a:r>
              <a:rPr lang="en-US" sz="1200" b="0" i="0" u="none" strike="noStrike" kern="1200" dirty="0">
                <a:solidFill>
                  <a:schemeClr val="tx1"/>
                </a:solidFill>
                <a:effectLst/>
                <a:latin typeface="+mn-lt"/>
                <a:ea typeface="+mn-ea"/>
                <a:cs typeface="+mn-cs"/>
              </a:rPr>
              <a:t> research approaches. In the present research study on learning disability, an</a:t>
            </a:r>
            <a:r>
              <a:rPr lang="en-US" sz="1200" b="1" i="1" u="none" strike="noStrike" kern="1200" dirty="0">
                <a:solidFill>
                  <a:schemeClr val="tx1"/>
                </a:solidFill>
                <a:effectLst/>
                <a:latin typeface="+mn-lt"/>
                <a:ea typeface="+mn-ea"/>
                <a:cs typeface="+mn-cs"/>
              </a:rPr>
              <a:t> inductive research approach</a:t>
            </a:r>
            <a:r>
              <a:rPr lang="en-US" sz="1200" b="0" i="0" u="none" strike="noStrike" kern="1200" dirty="0">
                <a:solidFill>
                  <a:schemeClr val="tx1"/>
                </a:solidFill>
                <a:effectLst/>
                <a:latin typeface="+mn-lt"/>
                <a:ea typeface="+mn-ea"/>
                <a:cs typeface="+mn-cs"/>
              </a:rPr>
              <a:t> has been appropriately used. In the case of an inductive approach, a hypothesis is not necessarily formed. It usually begins with straight research aims, objectives and questions like this correct research in general, research design is classified into four categories such as experimental, correlational, descriptive and diagnostic research design. In this research work, a</a:t>
            </a:r>
            <a:r>
              <a:rPr lang="en-US" sz="1200" b="1" i="1" u="none" strike="noStrike" kern="1200" dirty="0">
                <a:solidFill>
                  <a:schemeClr val="tx1"/>
                </a:solidFill>
                <a:effectLst/>
                <a:latin typeface="+mn-lt"/>
                <a:ea typeface="+mn-ea"/>
                <a:cs typeface="+mn-cs"/>
              </a:rPr>
              <a:t> correlational design </a:t>
            </a:r>
            <a:r>
              <a:rPr lang="en-US" sz="1200" b="0" i="0" u="none" strike="noStrike" kern="1200" dirty="0">
                <a:solidFill>
                  <a:schemeClr val="tx1"/>
                </a:solidFill>
                <a:effectLst/>
                <a:latin typeface="+mn-lt"/>
                <a:ea typeface="+mn-ea"/>
                <a:cs typeface="+mn-cs"/>
              </a:rPr>
              <a:t>has  been followed. With the use of this design, the new connection between the two important variables are tested.</a:t>
            </a:r>
          </a:p>
          <a:p>
            <a:r>
              <a:rPr lang="en-US" sz="1200" b="0" i="0" u="none" strike="noStrike" kern="1200" dirty="0">
                <a:solidFill>
                  <a:schemeClr val="tx1"/>
                </a:solidFill>
                <a:effectLst/>
                <a:latin typeface="+mn-lt"/>
                <a:ea typeface="+mn-ea"/>
                <a:cs typeface="+mn-cs"/>
              </a:rPr>
              <a:t>A research study is not merely limited to the collection of data and information regarding a specific research work, it is also important to </a:t>
            </a:r>
            <a:r>
              <a:rPr lang="en-US" sz="1200" b="0" i="0" u="none" strike="noStrike" kern="1200" dirty="0" err="1">
                <a:solidFill>
                  <a:schemeClr val="tx1"/>
                </a:solidFill>
                <a:effectLst/>
                <a:latin typeface="+mn-lt"/>
                <a:ea typeface="+mn-ea"/>
                <a:cs typeface="+mn-cs"/>
              </a:rPr>
              <a:t>analyse</a:t>
            </a:r>
            <a:r>
              <a:rPr lang="en-US" sz="1200" b="0" i="0" u="none" strike="noStrike" kern="1200" dirty="0">
                <a:solidFill>
                  <a:schemeClr val="tx1"/>
                </a:solidFill>
                <a:effectLst/>
                <a:latin typeface="+mn-lt"/>
                <a:ea typeface="+mn-ea"/>
                <a:cs typeface="+mn-cs"/>
              </a:rPr>
              <a:t> the data in a systematic manner.  The two types of data analysis method which has been found to be most relevant in contemporary research is qualitative data analysis method and secondary data analysis method. In the current research work, a</a:t>
            </a:r>
            <a:r>
              <a:rPr lang="en-US" sz="1200" b="1" i="1" u="none" strike="noStrike" kern="1200" dirty="0">
                <a:solidFill>
                  <a:schemeClr val="tx1"/>
                </a:solidFill>
                <a:effectLst/>
                <a:latin typeface="+mn-lt"/>
                <a:ea typeface="+mn-ea"/>
                <a:cs typeface="+mn-cs"/>
              </a:rPr>
              <a:t> qualitative data analysis method</a:t>
            </a:r>
            <a:r>
              <a:rPr lang="en-US" sz="1200" b="0" i="0" u="none" strike="noStrike" kern="1200" dirty="0">
                <a:solidFill>
                  <a:schemeClr val="tx1"/>
                </a:solidFill>
                <a:effectLst/>
                <a:latin typeface="+mn-lt"/>
                <a:ea typeface="+mn-ea"/>
                <a:cs typeface="+mn-cs"/>
              </a:rPr>
              <a:t> has been appropriately used.</a:t>
            </a:r>
          </a:p>
          <a:p>
            <a:r>
              <a:rPr lang="en-US" sz="1200" b="0" i="0" u="none" strike="noStrike" kern="1200" dirty="0">
                <a:solidFill>
                  <a:schemeClr val="tx1"/>
                </a:solidFill>
                <a:effectLst/>
                <a:latin typeface="+mn-lt"/>
                <a:ea typeface="+mn-ea"/>
                <a:cs typeface="+mn-cs"/>
              </a:rPr>
              <a:t>The anonymity of the participants which has been found within the research work.</a:t>
            </a:r>
          </a:p>
          <a:p>
            <a:r>
              <a:rPr lang="en-US" sz="1200" b="0" i="0" u="none" strike="noStrike" kern="1200" dirty="0">
                <a:solidFill>
                  <a:schemeClr val="tx1"/>
                </a:solidFill>
                <a:effectLst/>
                <a:latin typeface="+mn-lt"/>
                <a:ea typeface="+mn-ea"/>
                <a:cs typeface="+mn-cs"/>
              </a:rPr>
              <a:t>In the present research on impact of the Covid 19 pandemic onto the learning disabilities and the care for the autistic learners, a secondary research has  been mostly conducted within this research work.  All the information and data which has been collected from the various sources of the research work are somewhat connected to the rules and regulations which have been specified with the data protection act. after using the information from the internet, proper </a:t>
            </a:r>
            <a:r>
              <a:rPr lang="en-US" sz="1200" b="0" i="0" u="none" strike="noStrike" kern="1200" dirty="0" err="1">
                <a:solidFill>
                  <a:schemeClr val="tx1"/>
                </a:solidFill>
                <a:effectLst/>
                <a:latin typeface="+mn-lt"/>
                <a:ea typeface="+mn-ea"/>
                <a:cs typeface="+mn-cs"/>
              </a:rPr>
              <a:t>intext</a:t>
            </a:r>
            <a:r>
              <a:rPr lang="en-US" sz="1200" b="0" i="0" u="none" strike="noStrike" kern="1200" dirty="0">
                <a:solidFill>
                  <a:schemeClr val="tx1"/>
                </a:solidFill>
                <a:effectLst/>
                <a:latin typeface="+mn-lt"/>
                <a:ea typeface="+mn-ea"/>
                <a:cs typeface="+mn-cs"/>
              </a:rPr>
              <a:t> citations and referencing has been used. This has been immensely helpful in  safeguarding the research from any complex issues which might come up in the future. The anonymity of the participants which has been found within the research work has also been vindicated in the most effective manner</a:t>
            </a:r>
            <a:endParaRPr lang="en-IN" dirty="0"/>
          </a:p>
        </p:txBody>
      </p:sp>
      <p:sp>
        <p:nvSpPr>
          <p:cNvPr id="4" name="Slide Number Placeholder 3"/>
          <p:cNvSpPr>
            <a:spLocks noGrp="1"/>
          </p:cNvSpPr>
          <p:nvPr>
            <p:ph type="sldNum" sz="quarter" idx="10"/>
          </p:nvPr>
        </p:nvSpPr>
        <p:spPr/>
        <p:txBody>
          <a:bodyPr/>
          <a:lstStyle/>
          <a:p>
            <a:fld id="{3114F9DF-D52F-45A5-86B8-A6964D4C148F}" type="slidenum">
              <a:rPr lang="en-IN" smtClean="0"/>
              <a:t>6</a:t>
            </a:fld>
            <a:endParaRPr lang="en-IN"/>
          </a:p>
        </p:txBody>
      </p:sp>
    </p:spTree>
    <p:extLst>
      <p:ext uri="{BB962C8B-B14F-4D97-AF65-F5344CB8AC3E}">
        <p14:creationId xmlns:p14="http://schemas.microsoft.com/office/powerpoint/2010/main" val="41613318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The research conducted by Deb </a:t>
            </a:r>
            <a:r>
              <a:rPr lang="en-US" i="1" dirty="0"/>
              <a:t>et al</a:t>
            </a:r>
            <a:r>
              <a:rPr lang="en-US" dirty="0"/>
              <a:t>. (2020) has looked into the steps which are being taken in the UK to tackle autism at its core. The author has defined autism as a “developmental disability” which  generally affects the people who have  a genuine disability to communicate with the individuals from across the globe.</a:t>
            </a:r>
          </a:p>
          <a:p>
            <a:r>
              <a:rPr lang="en-US" dirty="0"/>
              <a:t>Another research conducted by </a:t>
            </a:r>
            <a:r>
              <a:rPr lang="en-US" dirty="0" err="1"/>
              <a:t>Tsermentseli</a:t>
            </a:r>
            <a:r>
              <a:rPr lang="en-US" dirty="0"/>
              <a:t> and </a:t>
            </a:r>
            <a:r>
              <a:rPr lang="en-US" dirty="0" err="1"/>
              <a:t>Kouklari</a:t>
            </a:r>
            <a:r>
              <a:rPr lang="en-US" dirty="0"/>
              <a:t>, (2021) has also </a:t>
            </a:r>
            <a:r>
              <a:rPr lang="en-US" dirty="0" err="1"/>
              <a:t>emphasised</a:t>
            </a:r>
            <a:r>
              <a:rPr lang="en-US" dirty="0"/>
              <a:t> on the rocks which need to be mitigated prior to the implementation of care treatment for the learning disabilities.</a:t>
            </a:r>
            <a:br>
              <a:rPr lang="en-US" dirty="0"/>
            </a:br>
            <a:endParaRPr lang="en-IN" dirty="0"/>
          </a:p>
          <a:p>
            <a:endParaRPr lang="en-IN" dirty="0"/>
          </a:p>
        </p:txBody>
      </p:sp>
      <p:sp>
        <p:nvSpPr>
          <p:cNvPr id="4" name="Slide Number Placeholder 3"/>
          <p:cNvSpPr>
            <a:spLocks noGrp="1"/>
          </p:cNvSpPr>
          <p:nvPr>
            <p:ph type="sldNum" sz="quarter" idx="10"/>
          </p:nvPr>
        </p:nvSpPr>
        <p:spPr/>
        <p:txBody>
          <a:bodyPr/>
          <a:lstStyle/>
          <a:p>
            <a:fld id="{3114F9DF-D52F-45A5-86B8-A6964D4C148F}" type="slidenum">
              <a:rPr lang="en-IN" smtClean="0"/>
              <a:t>7</a:t>
            </a:fld>
            <a:endParaRPr lang="en-IN"/>
          </a:p>
        </p:txBody>
      </p:sp>
    </p:spTree>
    <p:extLst>
      <p:ext uri="{BB962C8B-B14F-4D97-AF65-F5344CB8AC3E}">
        <p14:creationId xmlns:p14="http://schemas.microsoft.com/office/powerpoint/2010/main" val="34586092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 The first step which has been planned by the NHS is to make a genuine difference in the local area. NHS England has documented an article which is aimed at identifying the specific factors which are responsible for the early deaths  amongst the individuals who have been dying earlier than the time for death. A commitment by NHS authority clearly says that the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has been consistently making their best steps forward for the purpose of reducing the inequalities which have been found within the various health and social care units within the united kingdom at many different points of time. Apart from this, making a difference at the national level has also been highlighted within the long-term plan which  has been laid out by the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“Learning into action” has been one  of the major actions which has been designed by the NHS to mitigate the impacts of external factors such as Covid 19 into the learning disabilities and the autism disabilities care within the United Kingdom in recent times. </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3114F9DF-D52F-45A5-86B8-A6964D4C148F}" type="slidenum">
              <a:rPr lang="en-IN" smtClean="0"/>
              <a:t>8</a:t>
            </a:fld>
            <a:endParaRPr lang="en-IN"/>
          </a:p>
        </p:txBody>
      </p:sp>
    </p:spTree>
    <p:extLst>
      <p:ext uri="{BB962C8B-B14F-4D97-AF65-F5344CB8AC3E}">
        <p14:creationId xmlns:p14="http://schemas.microsoft.com/office/powerpoint/2010/main" val="13712467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There is a specific problem related to dealing with provision of services to the intellectual groups even when the government imposed a strict lockdown within the entire country. Although there were tremendous difficulties while dealing with the issues of the ASD and learning disability patients, the services to these patients were mostly endorsed by the staff who had already been giving their best efforts into the team. One of the initiatives which had been taken by the UK government was “</a:t>
            </a:r>
            <a:r>
              <a:rPr lang="en-US" sz="1200" b="0" i="0" u="none" strike="noStrike" kern="1200" dirty="0" err="1">
                <a:solidFill>
                  <a:schemeClr val="tx1"/>
                </a:solidFill>
                <a:effectLst/>
                <a:latin typeface="+mn-lt"/>
                <a:ea typeface="+mn-ea"/>
                <a:cs typeface="+mn-cs"/>
              </a:rPr>
              <a:t>Telemental</a:t>
            </a:r>
            <a:r>
              <a:rPr lang="en-US" sz="1200" b="0" i="0" u="none" strike="noStrike" kern="1200" dirty="0">
                <a:solidFill>
                  <a:schemeClr val="tx1"/>
                </a:solidFill>
                <a:effectLst/>
                <a:latin typeface="+mn-lt"/>
                <a:ea typeface="+mn-ea"/>
                <a:cs typeface="+mn-cs"/>
              </a:rPr>
              <a:t> health”.  This can be marked as one of the most positive impacts of Covid 19 on the individuals with learning disabilities. </a:t>
            </a:r>
            <a:endParaRPr lang="en-US" b="0" dirty="0">
              <a:effectLst/>
            </a:endParaRPr>
          </a:p>
          <a:p>
            <a:r>
              <a:rPr lang="en-US" sz="1200" b="0" i="0" u="none" strike="noStrike" kern="1200" dirty="0">
                <a:solidFill>
                  <a:schemeClr val="tx1"/>
                </a:solidFill>
                <a:effectLst/>
                <a:latin typeface="+mn-lt"/>
                <a:ea typeface="+mn-ea"/>
                <a:cs typeface="+mn-cs"/>
              </a:rPr>
              <a:t>Another research by Sheehan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(2020) has also found out that children with ASD and learning disabilities have exhibited greater amounts of stress during the phase of Covid 19. The regular schooling systems had been beneficial in catering to the needs in the most effective manner as the tools  and equipment were present within the school campus itself. With the advent of Covid, these individuals had to become used to the habit of being confined within their  own living space with monotonous online classes. </a:t>
            </a:r>
          </a:p>
          <a:p>
            <a:r>
              <a:rPr lang="en-US" sz="1200" b="0" i="0" u="none" strike="noStrike" kern="1200" dirty="0">
                <a:solidFill>
                  <a:schemeClr val="tx1"/>
                </a:solidFill>
                <a:effectLst/>
                <a:latin typeface="+mn-lt"/>
                <a:ea typeface="+mn-ea"/>
                <a:cs typeface="+mn-cs"/>
              </a:rPr>
              <a:t>The research by </a:t>
            </a:r>
            <a:r>
              <a:rPr lang="en-US" sz="1200" b="0" i="0" u="none" strike="noStrike" kern="1200" dirty="0" err="1">
                <a:solidFill>
                  <a:schemeClr val="tx1"/>
                </a:solidFill>
                <a:effectLst/>
                <a:latin typeface="+mn-lt"/>
                <a:ea typeface="+mn-ea"/>
                <a:cs typeface="+mn-cs"/>
              </a:rPr>
              <a:t>Tromas</a:t>
            </a:r>
            <a:r>
              <a:rPr lang="en-US" sz="1200" b="0" i="0" u="none" strike="noStrike" kern="1200" dirty="0">
                <a:solidFill>
                  <a:schemeClr val="tx1"/>
                </a:solidFill>
                <a:effectLst/>
                <a:latin typeface="+mn-lt"/>
                <a:ea typeface="+mn-ea"/>
                <a:cs typeface="+mn-cs"/>
              </a:rPr>
              <a:t>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(2020) has also shown that the impacts of Covid 19 on learning disabilities has also been felt with the changes in the learning environment in a specific situation. The new normal anticipated the learners to be well adept with certain skills which were never taught to them before. As a definite result, their learning routine was completely disrupted within this time frame.</a:t>
            </a:r>
            <a:endParaRPr lang="en-IN" dirty="0"/>
          </a:p>
        </p:txBody>
      </p:sp>
      <p:sp>
        <p:nvSpPr>
          <p:cNvPr id="4" name="Slide Number Placeholder 3"/>
          <p:cNvSpPr>
            <a:spLocks noGrp="1"/>
          </p:cNvSpPr>
          <p:nvPr>
            <p:ph type="sldNum" sz="quarter" idx="10"/>
          </p:nvPr>
        </p:nvSpPr>
        <p:spPr/>
        <p:txBody>
          <a:bodyPr/>
          <a:lstStyle/>
          <a:p>
            <a:fld id="{3114F9DF-D52F-45A5-86B8-A6964D4C148F}" type="slidenum">
              <a:rPr lang="en-IN" smtClean="0"/>
              <a:t>9</a:t>
            </a:fld>
            <a:endParaRPr lang="en-IN"/>
          </a:p>
        </p:txBody>
      </p:sp>
    </p:spTree>
    <p:extLst>
      <p:ext uri="{BB962C8B-B14F-4D97-AF65-F5344CB8AC3E}">
        <p14:creationId xmlns:p14="http://schemas.microsoft.com/office/powerpoint/2010/main" val="6152890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According to Green (2019) after being aware of the strengths and the areas of improvement of the child with a learning disability, it is important to make sure that a proper plan is made to meet the needs and demands. the local authorities must be taking steps which would be successful in reducing the inequalities in the health and social care domain which is often being faced by the individuals</a:t>
            </a:r>
          </a:p>
          <a:p>
            <a:pPr rtl="0"/>
            <a:r>
              <a:rPr lang="en-US" sz="1200" b="0" i="0" u="none" strike="noStrike" kern="1200" dirty="0">
                <a:solidFill>
                  <a:schemeClr val="tx1"/>
                </a:solidFill>
                <a:effectLst/>
                <a:latin typeface="+mn-lt"/>
                <a:ea typeface="+mn-ea"/>
                <a:cs typeface="+mn-cs"/>
              </a:rPr>
              <a:t>In the opinion of Kirkpatrick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(2019), parents can provide the best support to their children with learning disabilities and adult care during an extreme crisis. To cater the best support to the patients with learning disabilities, the parents must be well-aware of the types and strategies to tackle the various types of autism spectrum disorder and other types of learning disabilities</a:t>
            </a:r>
            <a:endParaRPr lang="en-IN" dirty="0"/>
          </a:p>
        </p:txBody>
      </p:sp>
      <p:sp>
        <p:nvSpPr>
          <p:cNvPr id="4" name="Slide Number Placeholder 3"/>
          <p:cNvSpPr>
            <a:spLocks noGrp="1"/>
          </p:cNvSpPr>
          <p:nvPr>
            <p:ph type="sldNum" sz="quarter" idx="10"/>
          </p:nvPr>
        </p:nvSpPr>
        <p:spPr/>
        <p:txBody>
          <a:bodyPr/>
          <a:lstStyle/>
          <a:p>
            <a:fld id="{3114F9DF-D52F-45A5-86B8-A6964D4C148F}" type="slidenum">
              <a:rPr lang="en-IN" smtClean="0"/>
              <a:t>10</a:t>
            </a:fld>
            <a:endParaRPr lang="en-IN"/>
          </a:p>
        </p:txBody>
      </p:sp>
    </p:spTree>
    <p:extLst>
      <p:ext uri="{BB962C8B-B14F-4D97-AF65-F5344CB8AC3E}">
        <p14:creationId xmlns:p14="http://schemas.microsoft.com/office/powerpoint/2010/main" val="8132631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A0575FDB-F0B5-4A1D-BC38-C9ACDE9E38AA}" type="datetimeFigureOut">
              <a:rPr lang="en-IN" smtClean="0"/>
              <a:t>12-09-2023</a:t>
            </a:fld>
            <a:endParaRPr lang="en-IN"/>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IN"/>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83C9BDC1-6913-4352-95B4-1400DCECE629}" type="slidenum">
              <a:rPr lang="en-IN" smtClean="0"/>
              <a:t>‹#›</a:t>
            </a:fld>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A0575FDB-F0B5-4A1D-BC38-C9ACDE9E38AA}" type="datetimeFigureOut">
              <a:rPr lang="en-IN" smtClean="0"/>
              <a:t>12-09-2023</a:t>
            </a:fld>
            <a:endParaRPr lang="en-IN"/>
          </a:p>
        </p:txBody>
      </p:sp>
      <p:sp>
        <p:nvSpPr>
          <p:cNvPr id="9" name="Slide Number Placeholder 8"/>
          <p:cNvSpPr>
            <a:spLocks noGrp="1"/>
          </p:cNvSpPr>
          <p:nvPr>
            <p:ph type="sldNum" sz="quarter" idx="15"/>
          </p:nvPr>
        </p:nvSpPr>
        <p:spPr/>
        <p:txBody>
          <a:bodyPr rtlCol="0"/>
          <a:lstStyle/>
          <a:p>
            <a:fld id="{83C9BDC1-6913-4352-95B4-1400DCECE629}" type="slidenum">
              <a:rPr lang="en-IN" smtClean="0"/>
              <a:t>‹#›</a:t>
            </a:fld>
            <a:endParaRPr lang="en-IN"/>
          </a:p>
        </p:txBody>
      </p:sp>
      <p:sp>
        <p:nvSpPr>
          <p:cNvPr id="10" name="Footer Placeholder 9"/>
          <p:cNvSpPr>
            <a:spLocks noGrp="1"/>
          </p:cNvSpPr>
          <p:nvPr>
            <p:ph type="ftr" sz="quarter" idx="16"/>
          </p:nvPr>
        </p:nvSpPr>
        <p:spPr/>
        <p:txBody>
          <a:bodyPr rtlCol="0"/>
          <a:lstStyle/>
          <a:p>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A0575FDB-F0B5-4A1D-BC38-C9ACDE9E38AA}" type="datetimeFigureOut">
              <a:rPr lang="en-IN" smtClean="0"/>
              <a:t>12-09-2023</a:t>
            </a:fld>
            <a:endParaRPr lang="en-IN"/>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IN"/>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83C9BDC1-6913-4352-95B4-1400DCECE629}" type="slidenum">
              <a:rPr lang="en-IN" smtClean="0"/>
              <a:t>‹#›</a:t>
            </a:fld>
            <a:endParaRPr lang="en-IN"/>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A0575FDB-F0B5-4A1D-BC38-C9ACDE9E38AA}" type="datetimeFigureOut">
              <a:rPr lang="en-IN" smtClean="0"/>
              <a:t>12-09-2023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3C9BDC1-6913-4352-95B4-1400DCECE629}" type="slidenum">
              <a:rPr lang="en-IN" smtClean="0"/>
              <a:t>‹#›</a:t>
            </a:fld>
            <a:endParaRPr lang="en-IN"/>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A0575FDB-F0B5-4A1D-BC38-C9ACDE9E38AA}" type="datetimeFigureOut">
              <a:rPr lang="en-IN" smtClean="0"/>
              <a:t>12-09-2023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3C9BDC1-6913-4352-95B4-1400DCECE629}" type="slidenum">
              <a:rPr lang="en-IN" smtClean="0"/>
              <a:t>‹#›</a:t>
            </a:fld>
            <a:endParaRPr lang="en-IN"/>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A0575FDB-F0B5-4A1D-BC38-C9ACDE9E38AA}" type="datetimeFigureOut">
              <a:rPr lang="en-IN" smtClean="0"/>
              <a:t>12-09-2023</a:t>
            </a:fld>
            <a:endParaRPr lang="en-IN"/>
          </a:p>
        </p:txBody>
      </p:sp>
      <p:sp>
        <p:nvSpPr>
          <p:cNvPr id="7" name="Slide Number Placeholder 6"/>
          <p:cNvSpPr>
            <a:spLocks noGrp="1"/>
          </p:cNvSpPr>
          <p:nvPr>
            <p:ph type="sldNum" sz="quarter" idx="11"/>
          </p:nvPr>
        </p:nvSpPr>
        <p:spPr/>
        <p:txBody>
          <a:bodyPr rtlCol="0"/>
          <a:lstStyle/>
          <a:p>
            <a:fld id="{83C9BDC1-6913-4352-95B4-1400DCECE629}" type="slidenum">
              <a:rPr lang="en-IN" smtClean="0"/>
              <a:t>‹#›</a:t>
            </a:fld>
            <a:endParaRPr lang="en-IN"/>
          </a:p>
        </p:txBody>
      </p:sp>
      <p:sp>
        <p:nvSpPr>
          <p:cNvPr id="8" name="Footer Placeholder 7"/>
          <p:cNvSpPr>
            <a:spLocks noGrp="1"/>
          </p:cNvSpPr>
          <p:nvPr>
            <p:ph type="ftr" sz="quarter" idx="12"/>
          </p:nvPr>
        </p:nvSpPr>
        <p:spPr/>
        <p:txBody>
          <a:bodyPr rtlCol="0"/>
          <a:lstStyle/>
          <a:p>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0575FDB-F0B5-4A1D-BC38-C9ACDE9E38AA}" type="datetimeFigureOut">
              <a:rPr lang="en-IN" smtClean="0"/>
              <a:t>12-09-2023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83C9BDC1-6913-4352-95B4-1400DCECE629}" type="slidenum">
              <a:rPr lang="en-IN" smtClean="0"/>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A0575FDB-F0B5-4A1D-BC38-C9ACDE9E38AA}" type="datetimeFigureOut">
              <a:rPr lang="en-IN" smtClean="0"/>
              <a:t>12-09-2023</a:t>
            </a:fld>
            <a:endParaRPr lang="en-IN"/>
          </a:p>
        </p:txBody>
      </p:sp>
      <p:sp>
        <p:nvSpPr>
          <p:cNvPr id="22" name="Slide Number Placeholder 21"/>
          <p:cNvSpPr>
            <a:spLocks noGrp="1"/>
          </p:cNvSpPr>
          <p:nvPr>
            <p:ph type="sldNum" sz="quarter" idx="15"/>
          </p:nvPr>
        </p:nvSpPr>
        <p:spPr/>
        <p:txBody>
          <a:bodyPr rtlCol="0"/>
          <a:lstStyle/>
          <a:p>
            <a:fld id="{83C9BDC1-6913-4352-95B4-1400DCECE629}" type="slidenum">
              <a:rPr lang="en-IN" smtClean="0"/>
              <a:t>‹#›</a:t>
            </a:fld>
            <a:endParaRPr lang="en-IN"/>
          </a:p>
        </p:txBody>
      </p:sp>
      <p:sp>
        <p:nvSpPr>
          <p:cNvPr id="23" name="Footer Placeholder 22"/>
          <p:cNvSpPr>
            <a:spLocks noGrp="1"/>
          </p:cNvSpPr>
          <p:nvPr>
            <p:ph type="ftr" sz="quarter" idx="16"/>
          </p:nvPr>
        </p:nvSpPr>
        <p:spPr/>
        <p:txBody>
          <a:bodyPr rtlCol="0"/>
          <a:lstStyle/>
          <a:p>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A0575FDB-F0B5-4A1D-BC38-C9ACDE9E38AA}" type="datetimeFigureOut">
              <a:rPr lang="en-IN" smtClean="0"/>
              <a:t>12-09-2023</a:t>
            </a:fld>
            <a:endParaRPr lang="en-IN"/>
          </a:p>
        </p:txBody>
      </p:sp>
      <p:sp>
        <p:nvSpPr>
          <p:cNvPr id="18" name="Slide Number Placeholder 17"/>
          <p:cNvSpPr>
            <a:spLocks noGrp="1"/>
          </p:cNvSpPr>
          <p:nvPr>
            <p:ph type="sldNum" sz="quarter" idx="11"/>
          </p:nvPr>
        </p:nvSpPr>
        <p:spPr/>
        <p:txBody>
          <a:bodyPr rtlCol="0"/>
          <a:lstStyle/>
          <a:p>
            <a:fld id="{83C9BDC1-6913-4352-95B4-1400DCECE629}" type="slidenum">
              <a:rPr lang="en-IN" smtClean="0"/>
              <a:t>‹#›</a:t>
            </a:fld>
            <a:endParaRPr lang="en-IN"/>
          </a:p>
        </p:txBody>
      </p:sp>
      <p:sp>
        <p:nvSpPr>
          <p:cNvPr id="21" name="Footer Placeholder 20"/>
          <p:cNvSpPr>
            <a:spLocks noGrp="1"/>
          </p:cNvSpPr>
          <p:nvPr>
            <p:ph type="ftr" sz="quarter" idx="12"/>
          </p:nvPr>
        </p:nvSpPr>
        <p:spPr/>
        <p:txBody>
          <a:bodyPr rtlCol="0"/>
          <a:lstStyle/>
          <a:p>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0575FDB-F0B5-4A1D-BC38-C9ACDE9E38AA}" type="datetimeFigureOut">
              <a:rPr lang="en-IN" smtClean="0"/>
              <a:t>12-09-2023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3C9BDC1-6913-4352-95B4-1400DCECE629}" type="slidenum">
              <a:rPr lang="en-IN" smtClean="0"/>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0575FDB-F0B5-4A1D-BC38-C9ACDE9E38AA}" type="datetimeFigureOut">
              <a:rPr lang="en-IN" smtClean="0"/>
              <a:t>12-09-2023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3C9BDC1-6913-4352-95B4-1400DCECE629}" type="slidenum">
              <a:rPr lang="en-IN" smtClean="0"/>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A0575FDB-F0B5-4A1D-BC38-C9ACDE9E38AA}" type="datetimeFigureOut">
              <a:rPr lang="en-IN" smtClean="0"/>
              <a:t>12-09-2023</a:t>
            </a:fld>
            <a:endParaRPr lang="en-IN"/>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IN"/>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83C9BDC1-6913-4352-95B4-1400DCECE629}" type="slidenum">
              <a:rPr lang="en-IN" smtClean="0"/>
              <a:t>‹#›</a:t>
            </a:fld>
            <a:endParaRPr lang="en-IN"/>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059D7-E441-FAF2-1F89-CB13C3E75B91}"/>
              </a:ext>
            </a:extLst>
          </p:cNvPr>
          <p:cNvSpPr>
            <a:spLocks noGrp="1"/>
          </p:cNvSpPr>
          <p:nvPr>
            <p:ph type="ctrTitle"/>
          </p:nvPr>
        </p:nvSpPr>
        <p:spPr>
          <a:xfrm>
            <a:off x="323528" y="0"/>
            <a:ext cx="8134672" cy="1655089"/>
          </a:xfrm>
        </p:spPr>
        <p:txBody>
          <a:bodyPr/>
          <a:lstStyle/>
          <a:p>
            <a:endParaRPr lang="en-GB" dirty="0"/>
          </a:p>
        </p:txBody>
      </p:sp>
      <p:sp>
        <p:nvSpPr>
          <p:cNvPr id="3" name="Subtitle 2">
            <a:extLst>
              <a:ext uri="{FF2B5EF4-FFF2-40B4-BE49-F238E27FC236}">
                <a16:creationId xmlns:a16="http://schemas.microsoft.com/office/drawing/2014/main" id="{6D9BE346-036D-03BB-65A0-D4E2407DACD3}"/>
              </a:ext>
            </a:extLst>
          </p:cNvPr>
          <p:cNvSpPr>
            <a:spLocks noGrp="1"/>
          </p:cNvSpPr>
          <p:nvPr>
            <p:ph type="subTitle" idx="1"/>
          </p:nvPr>
        </p:nvSpPr>
        <p:spPr>
          <a:xfrm>
            <a:off x="323528" y="1655090"/>
            <a:ext cx="8134672" cy="5202910"/>
          </a:xfrm>
        </p:spPr>
        <p:txBody>
          <a:bodyPr>
            <a:normAutofit/>
          </a:bodyPr>
          <a:lstStyle/>
          <a:p>
            <a:pPr marL="0" lvl="0" indent="0" algn="l" rtl="0">
              <a:lnSpc>
                <a:spcPct val="90000"/>
              </a:lnSpc>
              <a:spcBef>
                <a:spcPts val="0"/>
              </a:spcBef>
              <a:spcAft>
                <a:spcPts val="0"/>
              </a:spcAft>
              <a:buClr>
                <a:schemeClr val="dk1"/>
              </a:buClr>
              <a:buSzPts val="2400"/>
              <a:buNone/>
            </a:pPr>
            <a:r>
              <a:rPr lang="en-GB" sz="1800" b="1" dirty="0">
                <a:latin typeface="Arial"/>
                <a:ea typeface="Arial"/>
                <a:cs typeface="Arial"/>
                <a:sym typeface="Arial"/>
              </a:rPr>
              <a:t>                 </a:t>
            </a:r>
          </a:p>
          <a:p>
            <a:pPr marL="0" lvl="0" indent="0" algn="l" rtl="0">
              <a:lnSpc>
                <a:spcPct val="90000"/>
              </a:lnSpc>
              <a:spcBef>
                <a:spcPts val="0"/>
              </a:spcBef>
              <a:spcAft>
                <a:spcPts val="0"/>
              </a:spcAft>
              <a:buClr>
                <a:schemeClr val="dk1"/>
              </a:buClr>
              <a:buSzPts val="2400"/>
              <a:buNone/>
            </a:pPr>
            <a:endParaRPr lang="en-GB" dirty="0">
              <a:latin typeface="Arial"/>
              <a:ea typeface="Arial"/>
              <a:cs typeface="Arial"/>
              <a:sym typeface="Arial"/>
            </a:endParaRPr>
          </a:p>
          <a:p>
            <a:pPr marL="0" lvl="0" indent="0" algn="l" rtl="0">
              <a:lnSpc>
                <a:spcPct val="90000"/>
              </a:lnSpc>
              <a:spcBef>
                <a:spcPts val="0"/>
              </a:spcBef>
              <a:spcAft>
                <a:spcPts val="0"/>
              </a:spcAft>
              <a:buClr>
                <a:schemeClr val="dk1"/>
              </a:buClr>
              <a:buSzPts val="2400"/>
              <a:buNone/>
            </a:pPr>
            <a:endParaRPr lang="en-GB" sz="1800" b="1" dirty="0">
              <a:latin typeface="Arial"/>
              <a:ea typeface="Arial"/>
              <a:cs typeface="Arial"/>
              <a:sym typeface="Arial"/>
            </a:endParaRPr>
          </a:p>
          <a:p>
            <a:pPr marL="0" lvl="0" indent="0" algn="l" rtl="0">
              <a:lnSpc>
                <a:spcPct val="90000"/>
              </a:lnSpc>
              <a:spcBef>
                <a:spcPts val="0"/>
              </a:spcBef>
              <a:spcAft>
                <a:spcPts val="0"/>
              </a:spcAft>
              <a:buClr>
                <a:schemeClr val="dk1"/>
              </a:buClr>
              <a:buSzPts val="2400"/>
              <a:buNone/>
            </a:pPr>
            <a:endParaRPr lang="en-GB" dirty="0">
              <a:latin typeface="Arial"/>
              <a:ea typeface="Arial"/>
              <a:cs typeface="Arial"/>
              <a:sym typeface="Arial"/>
            </a:endParaRPr>
          </a:p>
          <a:p>
            <a:pPr marL="0" lvl="0" indent="0" algn="l" rtl="0">
              <a:lnSpc>
                <a:spcPct val="90000"/>
              </a:lnSpc>
              <a:spcBef>
                <a:spcPts val="0"/>
              </a:spcBef>
              <a:spcAft>
                <a:spcPts val="0"/>
              </a:spcAft>
              <a:buClr>
                <a:schemeClr val="dk1"/>
              </a:buClr>
              <a:buSzPts val="2400"/>
              <a:buNone/>
            </a:pPr>
            <a:endParaRPr lang="en-GB" sz="1800" b="1" dirty="0">
              <a:latin typeface="Arial"/>
              <a:ea typeface="Arial"/>
              <a:cs typeface="Arial"/>
              <a:sym typeface="Arial"/>
            </a:endParaRPr>
          </a:p>
          <a:p>
            <a:pPr marL="0" lvl="0" indent="0" algn="l" rtl="0">
              <a:lnSpc>
                <a:spcPct val="90000"/>
              </a:lnSpc>
              <a:spcBef>
                <a:spcPts val="0"/>
              </a:spcBef>
              <a:spcAft>
                <a:spcPts val="0"/>
              </a:spcAft>
              <a:buClr>
                <a:schemeClr val="dk1"/>
              </a:buClr>
              <a:buSzPts val="2400"/>
              <a:buNone/>
            </a:pPr>
            <a:r>
              <a:rPr lang="en-GB" sz="2800" b="1" dirty="0">
                <a:latin typeface="Arial"/>
                <a:ea typeface="Arial"/>
                <a:cs typeface="Arial"/>
                <a:sym typeface="Arial"/>
              </a:rPr>
              <a:t>Student name:  Tendai Dzitiro</a:t>
            </a:r>
            <a:endParaRPr lang="en-GB" sz="2800" dirty="0"/>
          </a:p>
          <a:p>
            <a:pPr marL="0" lvl="0" indent="0" algn="l" rtl="0">
              <a:lnSpc>
                <a:spcPct val="90000"/>
              </a:lnSpc>
              <a:spcBef>
                <a:spcPts val="1000"/>
              </a:spcBef>
              <a:spcAft>
                <a:spcPts val="0"/>
              </a:spcAft>
              <a:buClr>
                <a:schemeClr val="dk1"/>
              </a:buClr>
              <a:buSzPts val="2400"/>
              <a:buNone/>
            </a:pPr>
            <a:r>
              <a:rPr lang="en-GB" sz="2800" b="1" dirty="0">
                <a:latin typeface="Arial"/>
                <a:ea typeface="Arial"/>
                <a:cs typeface="Arial"/>
                <a:sym typeface="Arial"/>
              </a:rPr>
              <a:t>Student ID:         2011634</a:t>
            </a:r>
          </a:p>
          <a:p>
            <a:pPr marL="0" lvl="0" indent="0" algn="l" rtl="0">
              <a:lnSpc>
                <a:spcPct val="90000"/>
              </a:lnSpc>
              <a:spcBef>
                <a:spcPts val="1000"/>
              </a:spcBef>
              <a:spcAft>
                <a:spcPts val="0"/>
              </a:spcAft>
              <a:buClr>
                <a:schemeClr val="dk1"/>
              </a:buClr>
              <a:buSzPts val="2400"/>
              <a:buNone/>
            </a:pPr>
            <a:r>
              <a:rPr lang="en-GB" sz="2800" dirty="0">
                <a:latin typeface="Arial"/>
                <a:ea typeface="Arial"/>
                <a:cs typeface="Arial"/>
                <a:sym typeface="Arial"/>
              </a:rPr>
              <a:t>Research Dissertation (BMHP6020_LON)</a:t>
            </a:r>
          </a:p>
          <a:p>
            <a:pPr marL="0" lvl="0" indent="0" algn="l" rtl="0">
              <a:lnSpc>
                <a:spcPct val="90000"/>
              </a:lnSpc>
              <a:spcBef>
                <a:spcPts val="1000"/>
              </a:spcBef>
              <a:spcAft>
                <a:spcPts val="0"/>
              </a:spcAft>
              <a:buClr>
                <a:schemeClr val="dk1"/>
              </a:buClr>
              <a:buSzPts val="2400"/>
              <a:buNone/>
            </a:pPr>
            <a:r>
              <a:rPr lang="en-GB" sz="2800" b="1" dirty="0">
                <a:latin typeface="Arial"/>
                <a:ea typeface="Arial"/>
                <a:cs typeface="Arial"/>
                <a:sym typeface="Arial"/>
              </a:rPr>
              <a:t>Lecturer</a:t>
            </a:r>
            <a:r>
              <a:rPr lang="en-GB" sz="2800" dirty="0">
                <a:latin typeface="Arial"/>
                <a:ea typeface="Arial"/>
                <a:cs typeface="Arial"/>
                <a:sym typeface="Arial"/>
              </a:rPr>
              <a:t>:  </a:t>
            </a:r>
            <a:r>
              <a:rPr lang="en-GB" sz="2800" dirty="0" err="1">
                <a:latin typeface="Arial"/>
                <a:ea typeface="Arial"/>
                <a:cs typeface="Arial"/>
                <a:sym typeface="Arial"/>
              </a:rPr>
              <a:t>Dr.</a:t>
            </a:r>
            <a:r>
              <a:rPr lang="en-GB" sz="2800" dirty="0">
                <a:latin typeface="Arial"/>
                <a:ea typeface="Arial"/>
                <a:cs typeface="Arial"/>
                <a:sym typeface="Arial"/>
              </a:rPr>
              <a:t> Eleni </a:t>
            </a:r>
            <a:r>
              <a:rPr lang="en-GB" sz="2800" dirty="0" err="1">
                <a:latin typeface="Arial"/>
                <a:ea typeface="Arial"/>
                <a:cs typeface="Arial"/>
                <a:sym typeface="Arial"/>
              </a:rPr>
              <a:t>Koutsogeorgou</a:t>
            </a:r>
            <a:r>
              <a:rPr lang="en-GB" sz="2800" dirty="0">
                <a:latin typeface="Arial"/>
                <a:ea typeface="Arial"/>
                <a:cs typeface="Arial"/>
                <a:sym typeface="Arial"/>
              </a:rPr>
              <a:t>-Andreou</a:t>
            </a:r>
          </a:p>
          <a:p>
            <a:pPr marL="0" lvl="0" indent="0" algn="l" rtl="0">
              <a:lnSpc>
                <a:spcPct val="90000"/>
              </a:lnSpc>
              <a:spcBef>
                <a:spcPts val="1000"/>
              </a:spcBef>
              <a:spcAft>
                <a:spcPts val="0"/>
              </a:spcAft>
              <a:buClr>
                <a:schemeClr val="dk1"/>
              </a:buClr>
              <a:buSzPts val="2400"/>
              <a:buNone/>
            </a:pPr>
            <a:r>
              <a:rPr lang="en-GB" sz="2800" b="1" dirty="0">
                <a:latin typeface="Arial"/>
                <a:ea typeface="Arial"/>
                <a:cs typeface="Arial"/>
                <a:sym typeface="Arial"/>
              </a:rPr>
              <a:t>Superviso</a:t>
            </a:r>
            <a:r>
              <a:rPr lang="en-GB" sz="2800" dirty="0">
                <a:latin typeface="Arial"/>
                <a:ea typeface="Arial"/>
                <a:cs typeface="Arial"/>
                <a:sym typeface="Arial"/>
              </a:rPr>
              <a:t>r:  </a:t>
            </a:r>
            <a:r>
              <a:rPr lang="en-GB" sz="2800" dirty="0" err="1">
                <a:latin typeface="Arial"/>
                <a:ea typeface="Arial"/>
                <a:cs typeface="Arial"/>
                <a:sym typeface="Arial"/>
              </a:rPr>
              <a:t>Dr.</a:t>
            </a:r>
            <a:r>
              <a:rPr lang="en-GB" sz="2800" dirty="0">
                <a:latin typeface="Arial"/>
                <a:ea typeface="Arial"/>
                <a:cs typeface="Arial"/>
                <a:sym typeface="Arial"/>
              </a:rPr>
              <a:t> </a:t>
            </a:r>
            <a:r>
              <a:rPr lang="en-GB" sz="2800" dirty="0" err="1">
                <a:latin typeface="Arial"/>
                <a:ea typeface="Arial"/>
                <a:cs typeface="Arial"/>
                <a:sym typeface="Arial"/>
              </a:rPr>
              <a:t>Soban</a:t>
            </a:r>
            <a:r>
              <a:rPr lang="en-GB" sz="2800" dirty="0">
                <a:latin typeface="Arial"/>
                <a:ea typeface="Arial"/>
                <a:cs typeface="Arial"/>
                <a:sym typeface="Arial"/>
              </a:rPr>
              <a:t> Sadiq</a:t>
            </a:r>
            <a:endParaRPr lang="en-GB" sz="2800" b="1" dirty="0">
              <a:latin typeface="Arial"/>
              <a:ea typeface="Arial"/>
              <a:cs typeface="Arial"/>
              <a:sym typeface="Arial"/>
            </a:endParaRPr>
          </a:p>
          <a:p>
            <a:pPr marL="0" lvl="0" indent="0" algn="l" rtl="0">
              <a:lnSpc>
                <a:spcPct val="90000"/>
              </a:lnSpc>
              <a:spcBef>
                <a:spcPts val="1000"/>
              </a:spcBef>
              <a:spcAft>
                <a:spcPts val="0"/>
              </a:spcAft>
              <a:buClr>
                <a:schemeClr val="dk1"/>
              </a:buClr>
              <a:buSzPts val="2400"/>
              <a:buNone/>
            </a:pPr>
            <a:r>
              <a:rPr lang="en-GB" sz="2800" dirty="0">
                <a:latin typeface="Arial"/>
                <a:cs typeface="Arial"/>
                <a:sym typeface="Arial"/>
              </a:rPr>
              <a:t>            </a:t>
            </a:r>
            <a:endParaRPr lang="en-GB" sz="2800" dirty="0"/>
          </a:p>
          <a:p>
            <a:endParaRPr lang="en-GB" dirty="0"/>
          </a:p>
        </p:txBody>
      </p:sp>
      <p:pic>
        <p:nvPicPr>
          <p:cNvPr id="4" name="Picture 3">
            <a:extLst>
              <a:ext uri="{FF2B5EF4-FFF2-40B4-BE49-F238E27FC236}">
                <a16:creationId xmlns:a16="http://schemas.microsoft.com/office/drawing/2014/main" id="{26623FC7-241C-7DF6-35DF-653A7211F3B4}"/>
              </a:ext>
            </a:extLst>
          </p:cNvPr>
          <p:cNvPicPr>
            <a:picLocks noChangeAspect="1"/>
          </p:cNvPicPr>
          <p:nvPr/>
        </p:nvPicPr>
        <p:blipFill>
          <a:blip r:embed="rId2"/>
          <a:stretch>
            <a:fillRect/>
          </a:stretch>
        </p:blipFill>
        <p:spPr>
          <a:xfrm>
            <a:off x="323528" y="0"/>
            <a:ext cx="2880320" cy="1196752"/>
          </a:xfrm>
          <a:prstGeom prst="rect">
            <a:avLst/>
          </a:prstGeom>
        </p:spPr>
      </p:pic>
    </p:spTree>
    <p:extLst>
      <p:ext uri="{BB962C8B-B14F-4D97-AF65-F5344CB8AC3E}">
        <p14:creationId xmlns:p14="http://schemas.microsoft.com/office/powerpoint/2010/main" val="29469174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b="1" u="sng" dirty="0"/>
              <a:t>Research Dissertation</a:t>
            </a:r>
            <a:br>
              <a:rPr lang="en-US" b="0" dirty="0">
                <a:effectLst/>
              </a:rPr>
            </a:br>
            <a:br>
              <a:rPr lang="en-US" dirty="0"/>
            </a:br>
            <a:endParaRPr lang="en-IN" dirty="0"/>
          </a:p>
        </p:txBody>
      </p:sp>
      <p:sp>
        <p:nvSpPr>
          <p:cNvPr id="3" name="Subtitle 2"/>
          <p:cNvSpPr>
            <a:spLocks noGrp="1"/>
          </p:cNvSpPr>
          <p:nvPr>
            <p:ph type="subTitle" idx="1"/>
          </p:nvPr>
        </p:nvSpPr>
        <p:spPr/>
        <p:txBody>
          <a:bodyPr>
            <a:normAutofit/>
          </a:bodyPr>
          <a:lstStyle/>
          <a:p>
            <a:r>
              <a:rPr lang="en-US" sz="2400" b="1" i="1" dirty="0"/>
              <a:t>Topic: The impact of </a:t>
            </a:r>
            <a:r>
              <a:rPr lang="en-US" sz="2400" b="1" i="1" dirty="0" err="1"/>
              <a:t>Covid</a:t>
            </a:r>
            <a:r>
              <a:rPr lang="en-US" sz="2400" b="1" i="1" dirty="0"/>
              <a:t> -19 on learning disabilities and autism care</a:t>
            </a:r>
            <a:br>
              <a:rPr lang="en-US" sz="2400" b="0" i="1" dirty="0">
                <a:effectLst/>
              </a:rPr>
            </a:br>
            <a:endParaRPr lang="en-IN" sz="2400" i="1" dirty="0"/>
          </a:p>
        </p:txBody>
      </p:sp>
    </p:spTree>
    <p:extLst>
      <p:ext uri="{BB962C8B-B14F-4D97-AF65-F5344CB8AC3E}">
        <p14:creationId xmlns:p14="http://schemas.microsoft.com/office/powerpoint/2010/main" val="6994378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354162"/>
          </a:xfrm>
        </p:spPr>
        <p:txBody>
          <a:bodyPr>
            <a:normAutofit/>
          </a:bodyPr>
          <a:lstStyle/>
          <a:p>
            <a:r>
              <a:rPr lang="en-IN" b="1" dirty="0"/>
              <a:t>CHAPTER 1: INTRODUCTION </a:t>
            </a:r>
            <a:br>
              <a:rPr lang="en-IN" b="1" dirty="0">
                <a:effectLst/>
              </a:rPr>
            </a:br>
            <a:endParaRPr lang="en-IN" dirty="0"/>
          </a:p>
        </p:txBody>
      </p:sp>
      <p:sp>
        <p:nvSpPr>
          <p:cNvPr id="3" name="Content Placeholder 2"/>
          <p:cNvSpPr>
            <a:spLocks noGrp="1"/>
          </p:cNvSpPr>
          <p:nvPr>
            <p:ph sz="quarter" idx="1"/>
          </p:nvPr>
        </p:nvSpPr>
        <p:spPr>
          <a:xfrm>
            <a:off x="457200" y="1600200"/>
            <a:ext cx="4978896" cy="4997151"/>
          </a:xfrm>
        </p:spPr>
        <p:txBody>
          <a:bodyPr>
            <a:normAutofit fontScale="55000" lnSpcReduction="20000"/>
          </a:bodyPr>
          <a:lstStyle/>
          <a:p>
            <a:pPr algn="just"/>
            <a:r>
              <a:rPr lang="en-US" sz="3800" b="1" dirty="0">
                <a:latin typeface="Times New Roman" pitchFamily="18" charset="0"/>
                <a:cs typeface="Times New Roman" pitchFamily="18" charset="0"/>
              </a:rPr>
              <a:t> “Definition of main concepts of the study” </a:t>
            </a:r>
            <a:endParaRPr lang="en-US" sz="3800" b="1" dirty="0">
              <a:effectLst/>
              <a:latin typeface="Times New Roman" pitchFamily="18" charset="0"/>
              <a:cs typeface="Times New Roman" pitchFamily="18" charset="0"/>
            </a:endParaRPr>
          </a:p>
          <a:p>
            <a:pPr marL="0" indent="0" algn="just">
              <a:buNone/>
            </a:pPr>
            <a:r>
              <a:rPr lang="en-US" sz="3800" dirty="0">
                <a:latin typeface="Times New Roman" pitchFamily="18" charset="0"/>
                <a:cs typeface="Times New Roman" pitchFamily="18" charset="0"/>
              </a:rPr>
              <a:t>The global “</a:t>
            </a:r>
            <a:r>
              <a:rPr lang="en-US" sz="3800" dirty="0" err="1">
                <a:latin typeface="Times New Roman" pitchFamily="18" charset="0"/>
                <a:cs typeface="Times New Roman" pitchFamily="18" charset="0"/>
              </a:rPr>
              <a:t>Covid</a:t>
            </a:r>
            <a:r>
              <a:rPr lang="en-US" sz="3800" dirty="0">
                <a:latin typeface="Times New Roman" pitchFamily="18" charset="0"/>
                <a:cs typeface="Times New Roman" pitchFamily="18" charset="0"/>
              </a:rPr>
              <a:t> pandemic” has had a devastating influence  on the lifestyle of people. Due to it the countries implement lockdowns and restrictions on travel which have adversely affected the normal life of the people. </a:t>
            </a:r>
            <a:endParaRPr lang="en-US" sz="3800" b="0" dirty="0">
              <a:effectLst/>
              <a:latin typeface="Times New Roman" pitchFamily="18" charset="0"/>
              <a:cs typeface="Times New Roman" pitchFamily="18" charset="0"/>
            </a:endParaRPr>
          </a:p>
          <a:p>
            <a:pPr algn="just"/>
            <a:r>
              <a:rPr lang="en-US" sz="3800" b="1" dirty="0">
                <a:latin typeface="Times New Roman" pitchFamily="18" charset="0"/>
                <a:cs typeface="Times New Roman" pitchFamily="18" charset="0"/>
              </a:rPr>
              <a:t>“The rationale of the study”</a:t>
            </a:r>
            <a:endParaRPr lang="en-US" sz="3800" b="1" dirty="0">
              <a:effectLst/>
              <a:latin typeface="Times New Roman" pitchFamily="18" charset="0"/>
              <a:cs typeface="Times New Roman" pitchFamily="18" charset="0"/>
            </a:endParaRPr>
          </a:p>
          <a:p>
            <a:pPr marL="0" indent="0" algn="just">
              <a:buNone/>
            </a:pPr>
            <a:r>
              <a:rPr lang="en-US" sz="3800" dirty="0">
                <a:latin typeface="Times New Roman" pitchFamily="18" charset="0"/>
                <a:cs typeface="Times New Roman" pitchFamily="18" charset="0"/>
              </a:rPr>
              <a:t>The collected data in the research study will be beneficial for the service provider in acknowledging the major consequences of “The </a:t>
            </a:r>
            <a:r>
              <a:rPr lang="en-US" sz="3800" dirty="0" err="1">
                <a:latin typeface="Times New Roman" pitchFamily="18" charset="0"/>
                <a:cs typeface="Times New Roman" pitchFamily="18" charset="0"/>
              </a:rPr>
              <a:t>Covid</a:t>
            </a:r>
            <a:r>
              <a:rPr lang="en-US" sz="3800" dirty="0">
                <a:latin typeface="Times New Roman" pitchFamily="18" charset="0"/>
                <a:cs typeface="Times New Roman" pitchFamily="18" charset="0"/>
              </a:rPr>
              <a:t> pandemic” on individuals dealing with “autism and disabilities” in learning.</a:t>
            </a:r>
            <a:endParaRPr lang="en-US" sz="3800" b="0" dirty="0">
              <a:effectLst/>
              <a:latin typeface="Times New Roman" pitchFamily="18" charset="0"/>
              <a:cs typeface="Times New Roman" pitchFamily="18" charset="0"/>
            </a:endParaRPr>
          </a:p>
          <a:p>
            <a:pPr marL="0" indent="0">
              <a:buNone/>
            </a:pPr>
            <a:br>
              <a:rPr lang="en-US" dirty="0"/>
            </a:br>
            <a:br>
              <a:rPr lang="en-US" dirty="0"/>
            </a:br>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12160" y="2708920"/>
            <a:ext cx="2238375" cy="2047875"/>
          </a:xfrm>
          <a:prstGeom prst="rect">
            <a:avLst/>
          </a:prstGeom>
        </p:spPr>
      </p:pic>
    </p:spTree>
    <p:extLst>
      <p:ext uri="{BB962C8B-B14F-4D97-AF65-F5344CB8AC3E}">
        <p14:creationId xmlns:p14="http://schemas.microsoft.com/office/powerpoint/2010/main" val="2975271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t>CHAPTER 1: INTRODUCTION </a:t>
            </a:r>
            <a:br>
              <a:rPr lang="en-IN" b="1" dirty="0"/>
            </a:br>
            <a:endParaRPr lang="en-IN" dirty="0"/>
          </a:p>
        </p:txBody>
      </p:sp>
      <p:sp>
        <p:nvSpPr>
          <p:cNvPr id="3" name="Content Placeholder 2"/>
          <p:cNvSpPr>
            <a:spLocks noGrp="1"/>
          </p:cNvSpPr>
          <p:nvPr>
            <p:ph sz="quarter" idx="1"/>
          </p:nvPr>
        </p:nvSpPr>
        <p:spPr>
          <a:xfrm>
            <a:off x="457200" y="1600200"/>
            <a:ext cx="5194920" cy="4873752"/>
          </a:xfrm>
        </p:spPr>
        <p:txBody>
          <a:bodyPr>
            <a:normAutofit fontScale="92500"/>
          </a:bodyPr>
          <a:lstStyle/>
          <a:p>
            <a:pPr marL="0" indent="0" algn="just">
              <a:buNone/>
            </a:pPr>
            <a:r>
              <a:rPr lang="en-US" b="1" i="1" dirty="0"/>
              <a:t>Objectives </a:t>
            </a:r>
          </a:p>
          <a:p>
            <a:pPr algn="just" fontAlgn="base"/>
            <a:r>
              <a:rPr lang="en-US" dirty="0"/>
              <a:t>To inspect and evaluate the consequences of the “Covid-19 pandemic” on “learning disabilities care and autism care in the UK”.</a:t>
            </a:r>
          </a:p>
          <a:p>
            <a:pPr algn="just" fontAlgn="base"/>
            <a:r>
              <a:rPr lang="en-US" dirty="0"/>
              <a:t>To identify and evaluate the challenges faced by “learning disabilities care and autism care”</a:t>
            </a:r>
          </a:p>
          <a:p>
            <a:pPr algn="just" fontAlgn="base"/>
            <a:r>
              <a:rPr lang="en-US" dirty="0"/>
              <a:t>To suggest some strategies and techniques which would assist in addressing the challenges faced by “learning disabilities care and autism care”  </a:t>
            </a:r>
          </a:p>
          <a:p>
            <a:pPr marL="0" indent="0" algn="just">
              <a:buNone/>
            </a:pPr>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12160" y="2852936"/>
            <a:ext cx="2143125" cy="2143125"/>
          </a:xfrm>
          <a:prstGeom prst="rect">
            <a:avLst/>
          </a:prstGeom>
        </p:spPr>
      </p:pic>
    </p:spTree>
    <p:extLst>
      <p:ext uri="{BB962C8B-B14F-4D97-AF65-F5344CB8AC3E}">
        <p14:creationId xmlns:p14="http://schemas.microsoft.com/office/powerpoint/2010/main" val="41829445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t>CHAPTER 2: BACKGROUND</a:t>
            </a:r>
            <a:br>
              <a:rPr lang="en-IN" b="1" dirty="0">
                <a:effectLst/>
              </a:rPr>
            </a:br>
            <a:endParaRPr lang="en-IN" dirty="0"/>
          </a:p>
        </p:txBody>
      </p:sp>
      <p:sp>
        <p:nvSpPr>
          <p:cNvPr id="3" name="Content Placeholder 2"/>
          <p:cNvSpPr>
            <a:spLocks noGrp="1"/>
          </p:cNvSpPr>
          <p:nvPr>
            <p:ph sz="quarter" idx="1"/>
          </p:nvPr>
        </p:nvSpPr>
        <p:spPr>
          <a:xfrm>
            <a:off x="457200" y="1600200"/>
            <a:ext cx="4546848" cy="4873752"/>
          </a:xfrm>
        </p:spPr>
        <p:txBody>
          <a:bodyPr>
            <a:normAutofit fontScale="92500" lnSpcReduction="20000"/>
          </a:bodyPr>
          <a:lstStyle/>
          <a:p>
            <a:pPr algn="just"/>
            <a:r>
              <a:rPr lang="en-US" dirty="0"/>
              <a:t>“The first case of the coronavirus disease was documented in Wuhan, China on 31st of December 2019”</a:t>
            </a:r>
          </a:p>
          <a:p>
            <a:pPr algn="just"/>
            <a:r>
              <a:rPr lang="en-US" dirty="0"/>
              <a:t> reduction of psychological well-being towards less "common clinical mood" and anxiety disorder. </a:t>
            </a:r>
          </a:p>
          <a:p>
            <a:pPr algn="just"/>
            <a:r>
              <a:rPr lang="en-US" dirty="0"/>
              <a:t>he prevalence of “comorbid physical disorders” is higher in people with learning disabilities and autism and their expectancy of life is lower as compared to the general population with a “standard mortality ratio” of 3.18. </a:t>
            </a:r>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92498" y="2708920"/>
            <a:ext cx="2466975" cy="1847850"/>
          </a:xfrm>
          <a:prstGeom prst="rect">
            <a:avLst/>
          </a:prstGeom>
        </p:spPr>
      </p:pic>
    </p:spTree>
    <p:extLst>
      <p:ext uri="{BB962C8B-B14F-4D97-AF65-F5344CB8AC3E}">
        <p14:creationId xmlns:p14="http://schemas.microsoft.com/office/powerpoint/2010/main" val="38304864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83968" y="2852936"/>
            <a:ext cx="3312368" cy="2448272"/>
          </a:xfrm>
          <a:prstGeom prst="rect">
            <a:avLst/>
          </a:prstGeom>
        </p:spPr>
      </p:pic>
      <p:sp>
        <p:nvSpPr>
          <p:cNvPr id="2" name="Title 1"/>
          <p:cNvSpPr>
            <a:spLocks noGrp="1"/>
          </p:cNvSpPr>
          <p:nvPr>
            <p:ph type="title"/>
          </p:nvPr>
        </p:nvSpPr>
        <p:spPr>
          <a:xfrm>
            <a:off x="457200" y="274638"/>
            <a:ext cx="8229600" cy="1570186"/>
          </a:xfrm>
        </p:spPr>
        <p:txBody>
          <a:bodyPr>
            <a:normAutofit/>
          </a:bodyPr>
          <a:lstStyle/>
          <a:p>
            <a:r>
              <a:rPr lang="en-IN" b="1" dirty="0"/>
              <a:t>Chapter 3: Methodology</a:t>
            </a:r>
            <a:br>
              <a:rPr lang="en-IN" b="0" dirty="0">
                <a:effectLst/>
              </a:rPr>
            </a:br>
            <a:br>
              <a:rPr lang="en-IN" dirty="0"/>
            </a:br>
            <a:endParaRPr lang="en-IN" dirty="0"/>
          </a:p>
        </p:txBody>
      </p:sp>
      <p:sp>
        <p:nvSpPr>
          <p:cNvPr id="3" name="Content Placeholder 2"/>
          <p:cNvSpPr>
            <a:spLocks noGrp="1"/>
          </p:cNvSpPr>
          <p:nvPr>
            <p:ph sz="quarter" idx="1"/>
          </p:nvPr>
        </p:nvSpPr>
        <p:spPr>
          <a:xfrm>
            <a:off x="457200" y="1600200"/>
            <a:ext cx="4474840" cy="4873752"/>
          </a:xfrm>
        </p:spPr>
        <p:txBody>
          <a:bodyPr>
            <a:normAutofit fontScale="92500" lnSpcReduction="10000"/>
          </a:bodyPr>
          <a:lstStyle/>
          <a:p>
            <a:pPr algn="just"/>
            <a:r>
              <a:rPr lang="en-US" b="1" i="1" dirty="0" err="1"/>
              <a:t>Interpretivism</a:t>
            </a:r>
            <a:r>
              <a:rPr lang="en-US" b="1" i="1" dirty="0"/>
              <a:t> research philosophy </a:t>
            </a:r>
            <a:r>
              <a:rPr lang="en-US" dirty="0"/>
              <a:t>has been used</a:t>
            </a:r>
          </a:p>
          <a:p>
            <a:pPr algn="just"/>
            <a:r>
              <a:rPr lang="en-US" dirty="0"/>
              <a:t>In the present research study on learning disability, an</a:t>
            </a:r>
            <a:r>
              <a:rPr lang="en-US" b="1" i="1" dirty="0"/>
              <a:t> inductive research approach</a:t>
            </a:r>
            <a:r>
              <a:rPr lang="en-US" dirty="0"/>
              <a:t> has been appropriately used</a:t>
            </a:r>
          </a:p>
          <a:p>
            <a:pPr algn="just"/>
            <a:r>
              <a:rPr lang="en-US" dirty="0"/>
              <a:t> A correlational design has  been followed.</a:t>
            </a:r>
          </a:p>
          <a:p>
            <a:pPr algn="just"/>
            <a:r>
              <a:rPr lang="en-US" dirty="0"/>
              <a:t>Collecting information from the journal  articles and </a:t>
            </a:r>
            <a:r>
              <a:rPr lang="en-US" dirty="0" err="1"/>
              <a:t>ebooks</a:t>
            </a:r>
            <a:r>
              <a:rPr lang="en-US" dirty="0"/>
              <a:t>. </a:t>
            </a:r>
          </a:p>
          <a:p>
            <a:pPr algn="just"/>
            <a:r>
              <a:rPr lang="en-IN" b="1" i="1" dirty="0"/>
              <a:t> Qualitative data analysis method</a:t>
            </a:r>
          </a:p>
          <a:p>
            <a:pPr algn="just"/>
            <a:endParaRPr lang="en-IN" dirty="0"/>
          </a:p>
        </p:txBody>
      </p:sp>
    </p:spTree>
    <p:extLst>
      <p:ext uri="{BB962C8B-B14F-4D97-AF65-F5344CB8AC3E}">
        <p14:creationId xmlns:p14="http://schemas.microsoft.com/office/powerpoint/2010/main" val="36148787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620688"/>
            <a:ext cx="7467600" cy="1143000"/>
          </a:xfrm>
        </p:spPr>
        <p:txBody>
          <a:bodyPr>
            <a:normAutofit fontScale="90000"/>
          </a:bodyPr>
          <a:lstStyle/>
          <a:p>
            <a:br>
              <a:rPr lang="en-US" b="0" dirty="0">
                <a:effectLst/>
              </a:rPr>
            </a:br>
            <a:r>
              <a:rPr lang="en-US" b="1" dirty="0"/>
              <a:t>Chapter 4: Results and Discussion</a:t>
            </a:r>
            <a:br>
              <a:rPr lang="en-US" b="0" dirty="0">
                <a:effectLst/>
              </a:rPr>
            </a:br>
            <a:br>
              <a:rPr lang="en-US" dirty="0"/>
            </a:br>
            <a:endParaRPr lang="en-IN" dirty="0"/>
          </a:p>
        </p:txBody>
      </p:sp>
      <p:sp>
        <p:nvSpPr>
          <p:cNvPr id="3" name="Content Placeholder 2"/>
          <p:cNvSpPr>
            <a:spLocks noGrp="1"/>
          </p:cNvSpPr>
          <p:nvPr>
            <p:ph sz="quarter" idx="1"/>
          </p:nvPr>
        </p:nvSpPr>
        <p:spPr>
          <a:xfrm>
            <a:off x="457200" y="1600200"/>
            <a:ext cx="7715200" cy="4873752"/>
          </a:xfrm>
        </p:spPr>
        <p:txBody>
          <a:bodyPr>
            <a:normAutofit fontScale="92500"/>
          </a:bodyPr>
          <a:lstStyle/>
          <a:p>
            <a:pPr marL="0" indent="0" algn="just">
              <a:buNone/>
            </a:pPr>
            <a:r>
              <a:rPr lang="en-US" b="1" i="1" dirty="0"/>
              <a:t>“Perception of learning disability and autism care” </a:t>
            </a:r>
            <a:endParaRPr lang="en-US" b="0" dirty="0">
              <a:effectLst/>
            </a:endParaRPr>
          </a:p>
          <a:p>
            <a:pPr algn="just"/>
            <a:r>
              <a:rPr lang="en-US" dirty="0"/>
              <a:t> The research conducted by Deb </a:t>
            </a:r>
            <a:r>
              <a:rPr lang="en-US" i="1" dirty="0"/>
              <a:t>et al</a:t>
            </a:r>
            <a:r>
              <a:rPr lang="en-US" dirty="0"/>
              <a:t>. (2020) has looked into the steps which are being taken in the UK to tackle autism at its core. The author has defined autism as a “developmental disability” which  generally affects the people who have  a genuine disability to communicate with the individuals from across the globe.</a:t>
            </a:r>
          </a:p>
          <a:p>
            <a:pPr algn="just"/>
            <a:r>
              <a:rPr lang="en-US" dirty="0"/>
              <a:t>Another research conducted by </a:t>
            </a:r>
            <a:r>
              <a:rPr lang="en-US" dirty="0" err="1"/>
              <a:t>Tsermentseli</a:t>
            </a:r>
            <a:r>
              <a:rPr lang="en-US" dirty="0"/>
              <a:t> and </a:t>
            </a:r>
            <a:r>
              <a:rPr lang="en-US" dirty="0" err="1"/>
              <a:t>Kouklari</a:t>
            </a:r>
            <a:r>
              <a:rPr lang="en-US" dirty="0"/>
              <a:t>, (2021) has also </a:t>
            </a:r>
            <a:r>
              <a:rPr lang="en-US" dirty="0" err="1"/>
              <a:t>emphasised</a:t>
            </a:r>
            <a:r>
              <a:rPr lang="en-US" dirty="0"/>
              <a:t> on the rocks which need to be mitigated prior to the implementation of care treatment for the learning disabilities.</a:t>
            </a:r>
            <a:br>
              <a:rPr lang="en-US" dirty="0"/>
            </a:br>
            <a:endParaRPr lang="en-IN" dirty="0"/>
          </a:p>
        </p:txBody>
      </p:sp>
    </p:spTree>
    <p:extLst>
      <p:ext uri="{BB962C8B-B14F-4D97-AF65-F5344CB8AC3E}">
        <p14:creationId xmlns:p14="http://schemas.microsoft.com/office/powerpoint/2010/main" val="1011677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Chapter 4: Results and Discussion</a:t>
            </a:r>
            <a:endParaRPr lang="en-IN" dirty="0"/>
          </a:p>
        </p:txBody>
      </p:sp>
      <p:sp>
        <p:nvSpPr>
          <p:cNvPr id="3" name="Content Placeholder 2"/>
          <p:cNvSpPr>
            <a:spLocks noGrp="1"/>
          </p:cNvSpPr>
          <p:nvPr>
            <p:ph sz="quarter" idx="1"/>
          </p:nvPr>
        </p:nvSpPr>
        <p:spPr>
          <a:xfrm>
            <a:off x="457200" y="1600200"/>
            <a:ext cx="5915000" cy="4873752"/>
          </a:xfrm>
        </p:spPr>
        <p:txBody>
          <a:bodyPr>
            <a:normAutofit fontScale="85000" lnSpcReduction="20000"/>
          </a:bodyPr>
          <a:lstStyle/>
          <a:p>
            <a:pPr marL="0" indent="0" algn="just">
              <a:buNone/>
            </a:pPr>
            <a:r>
              <a:rPr lang="en-US" b="1" i="1" dirty="0"/>
              <a:t>“Role of NHS UK in the treatment of learning disabilities and autism spectrum disorder”</a:t>
            </a:r>
            <a:endParaRPr lang="en-US" b="0" dirty="0">
              <a:effectLst/>
            </a:endParaRPr>
          </a:p>
          <a:p>
            <a:pPr marL="0" indent="0" algn="just">
              <a:buNone/>
            </a:pPr>
            <a:r>
              <a:rPr lang="en-US" dirty="0"/>
              <a:t>The research conducted by Needs (2019) has clearly indicated that the NHS has been playing a very crucial role in improving the treatment of the disabled children. The research has clearly found that the </a:t>
            </a:r>
            <a:r>
              <a:rPr lang="en-US" dirty="0" err="1"/>
              <a:t>LeDeR</a:t>
            </a:r>
            <a:r>
              <a:rPr lang="en-US" dirty="0"/>
              <a:t> is a pre game which has been developed by NHS in the year 2015 in order to support the people within the local area who had a certain type of learning disability.</a:t>
            </a:r>
          </a:p>
          <a:p>
            <a:pPr marL="0" indent="0" algn="just">
              <a:buNone/>
            </a:pPr>
            <a:r>
              <a:rPr lang="en-US" dirty="0"/>
              <a:t>“Learning into action” has been one  of the major actions which has been designed by the NHS in order to mitigate the impacts of external factors such as </a:t>
            </a:r>
            <a:r>
              <a:rPr lang="en-US" dirty="0" err="1"/>
              <a:t>Covid</a:t>
            </a:r>
            <a:r>
              <a:rPr lang="en-US" dirty="0"/>
              <a:t> 19 into the learning disabilities and the autism disabilities care within the United Kingdom in recent times</a:t>
            </a:r>
            <a:br>
              <a:rPr lang="en-US" dirty="0"/>
            </a:br>
            <a:endParaRPr lang="en-IN"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16216" y="2552700"/>
            <a:ext cx="2249810" cy="2604492"/>
          </a:xfrm>
          <a:prstGeom prst="rect">
            <a:avLst/>
          </a:prstGeom>
        </p:spPr>
      </p:pic>
    </p:spTree>
    <p:extLst>
      <p:ext uri="{BB962C8B-B14F-4D97-AF65-F5344CB8AC3E}">
        <p14:creationId xmlns:p14="http://schemas.microsoft.com/office/powerpoint/2010/main" val="9617445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Chapter 4: Results and Discussion</a:t>
            </a:r>
            <a:endParaRPr lang="en-IN" dirty="0"/>
          </a:p>
        </p:txBody>
      </p:sp>
      <p:sp>
        <p:nvSpPr>
          <p:cNvPr id="3" name="Content Placeholder 2"/>
          <p:cNvSpPr>
            <a:spLocks noGrp="1"/>
          </p:cNvSpPr>
          <p:nvPr>
            <p:ph sz="quarter" idx="1"/>
          </p:nvPr>
        </p:nvSpPr>
        <p:spPr>
          <a:xfrm>
            <a:off x="457200" y="1600200"/>
            <a:ext cx="5194920" cy="4873752"/>
          </a:xfrm>
        </p:spPr>
        <p:txBody>
          <a:bodyPr>
            <a:normAutofit fontScale="92500" lnSpcReduction="10000"/>
          </a:bodyPr>
          <a:lstStyle/>
          <a:p>
            <a:pPr marL="0" indent="0" algn="just">
              <a:buNone/>
            </a:pPr>
            <a:r>
              <a:rPr lang="en-US" b="1" i="1" dirty="0"/>
              <a:t>“Consequences of Covid 19 pandemic on learning disabilities and autism care”</a:t>
            </a:r>
            <a:endParaRPr lang="en-US" b="0" dirty="0">
              <a:effectLst/>
            </a:endParaRPr>
          </a:p>
          <a:p>
            <a:pPr algn="just"/>
            <a:r>
              <a:rPr lang="en-US" dirty="0"/>
              <a:t>There is a specific problem related to dealing with provision of services to the intellectual groups even when the government imposed a strict lockdown within the entire country.</a:t>
            </a:r>
          </a:p>
          <a:p>
            <a:pPr algn="just"/>
            <a:r>
              <a:rPr lang="en-US" dirty="0"/>
              <a:t>The research by Sheehan </a:t>
            </a:r>
            <a:r>
              <a:rPr lang="en-US" i="1" dirty="0"/>
              <a:t>et al</a:t>
            </a:r>
            <a:r>
              <a:rPr lang="en-US" dirty="0"/>
              <a:t>. (2020) has also found out that children with ASD and learning disabilities have exhibited greater amounts of stress during the phase of Covid 19.</a:t>
            </a:r>
            <a:br>
              <a:rPr lang="en-US" dirty="0"/>
            </a:br>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24128" y="2564904"/>
            <a:ext cx="2857500" cy="2304256"/>
          </a:xfrm>
          <a:prstGeom prst="rect">
            <a:avLst/>
          </a:prstGeom>
        </p:spPr>
      </p:pic>
    </p:spTree>
    <p:extLst>
      <p:ext uri="{BB962C8B-B14F-4D97-AF65-F5344CB8AC3E}">
        <p14:creationId xmlns:p14="http://schemas.microsoft.com/office/powerpoint/2010/main" val="27395001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Chapter 4: Results and Discussion</a:t>
            </a:r>
            <a:endParaRPr lang="en-IN" dirty="0"/>
          </a:p>
        </p:txBody>
      </p:sp>
      <p:sp>
        <p:nvSpPr>
          <p:cNvPr id="3" name="Content Placeholder 2"/>
          <p:cNvSpPr>
            <a:spLocks noGrp="1"/>
          </p:cNvSpPr>
          <p:nvPr>
            <p:ph sz="quarter" idx="1"/>
          </p:nvPr>
        </p:nvSpPr>
        <p:spPr>
          <a:xfrm>
            <a:off x="457200" y="1600200"/>
            <a:ext cx="4906888" cy="4873752"/>
          </a:xfrm>
        </p:spPr>
        <p:txBody>
          <a:bodyPr>
            <a:normAutofit fontScale="85000" lnSpcReduction="10000"/>
          </a:bodyPr>
          <a:lstStyle/>
          <a:p>
            <a:pPr marL="0" indent="0" algn="just">
              <a:buNone/>
            </a:pPr>
            <a:r>
              <a:rPr lang="en-US" b="1" i="1" dirty="0"/>
              <a:t>“Strategies to address the issues faced within learning disability and adult care”</a:t>
            </a:r>
          </a:p>
          <a:p>
            <a:pPr marL="0" indent="0" algn="just">
              <a:buNone/>
            </a:pPr>
            <a:r>
              <a:rPr lang="en-US" dirty="0"/>
              <a:t>In the opinion of Kirkpatrick </a:t>
            </a:r>
            <a:r>
              <a:rPr lang="en-US" i="1" dirty="0"/>
              <a:t>et al</a:t>
            </a:r>
            <a:r>
              <a:rPr lang="en-US" dirty="0"/>
              <a:t>. (2019), parents can provide the best support to their children with learning disabilities and adult care during an extreme crisis. </a:t>
            </a:r>
          </a:p>
          <a:p>
            <a:pPr marL="0" indent="0" algn="just">
              <a:buNone/>
            </a:pPr>
            <a:r>
              <a:rPr lang="en-US" dirty="0"/>
              <a:t>According to Green (2019) after being aware of the strengths and the areas of improvement of the child with a learning disability, it is important to make sure that a proper plan is made in order to meet the needs and demands.</a:t>
            </a:r>
            <a:endParaRPr lang="en-US" b="0" dirty="0">
              <a:effectLst/>
            </a:endParaRPr>
          </a:p>
          <a:p>
            <a:pPr marL="0" indent="0" algn="just">
              <a:buNone/>
            </a:pPr>
            <a:br>
              <a:rPr lang="en-US" dirty="0"/>
            </a:br>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52120" y="2638424"/>
            <a:ext cx="2895600" cy="2230735"/>
          </a:xfrm>
          <a:prstGeom prst="rect">
            <a:avLst/>
          </a:prstGeom>
        </p:spPr>
      </p:pic>
    </p:spTree>
    <p:extLst>
      <p:ext uri="{BB962C8B-B14F-4D97-AF65-F5344CB8AC3E}">
        <p14:creationId xmlns:p14="http://schemas.microsoft.com/office/powerpoint/2010/main" val="15828793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Conclusion</a:t>
            </a:r>
            <a:endParaRPr lang="en-IN" b="1" dirty="0"/>
          </a:p>
        </p:txBody>
      </p:sp>
      <p:sp>
        <p:nvSpPr>
          <p:cNvPr id="3" name="Content Placeholder 2"/>
          <p:cNvSpPr>
            <a:spLocks noGrp="1"/>
          </p:cNvSpPr>
          <p:nvPr>
            <p:ph sz="quarter" idx="1"/>
          </p:nvPr>
        </p:nvSpPr>
        <p:spPr>
          <a:xfrm>
            <a:off x="457200" y="1600200"/>
            <a:ext cx="5050904" cy="4873752"/>
          </a:xfrm>
        </p:spPr>
        <p:txBody>
          <a:bodyPr/>
          <a:lstStyle/>
          <a:p>
            <a:pPr algn="just"/>
            <a:r>
              <a:rPr lang="en-US" dirty="0"/>
              <a:t> An </a:t>
            </a:r>
            <a:r>
              <a:rPr lang="en-US" dirty="0" err="1"/>
              <a:t>interpretivism</a:t>
            </a:r>
            <a:r>
              <a:rPr lang="en-US" dirty="0"/>
              <a:t> research philosophy has been used within the research work. </a:t>
            </a:r>
          </a:p>
          <a:p>
            <a:pPr algn="just"/>
            <a:r>
              <a:rPr lang="en-US" dirty="0"/>
              <a:t> a thematic table has been used herein.</a:t>
            </a:r>
          </a:p>
          <a:p>
            <a:pPr algn="just"/>
            <a:r>
              <a:rPr lang="en-US" dirty="0"/>
              <a:t> there are certain limitations which  proves to be the major hindrances in the way of successful completion of the research work</a:t>
            </a:r>
            <a:endParaRPr lang="en-IN"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28184" y="2457450"/>
            <a:ext cx="2343150" cy="1943100"/>
          </a:xfrm>
          <a:prstGeom prst="rect">
            <a:avLst/>
          </a:prstGeom>
        </p:spPr>
      </p:pic>
    </p:spTree>
    <p:extLst>
      <p:ext uri="{BB962C8B-B14F-4D97-AF65-F5344CB8AC3E}">
        <p14:creationId xmlns:p14="http://schemas.microsoft.com/office/powerpoint/2010/main" val="24069091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Recommendations </a:t>
            </a:r>
            <a:endParaRPr lang="en-IN" b="1" dirty="0"/>
          </a:p>
        </p:txBody>
      </p:sp>
      <p:sp>
        <p:nvSpPr>
          <p:cNvPr id="3" name="Content Placeholder 2"/>
          <p:cNvSpPr>
            <a:spLocks noGrp="1"/>
          </p:cNvSpPr>
          <p:nvPr>
            <p:ph sz="quarter" idx="1"/>
          </p:nvPr>
        </p:nvSpPr>
        <p:spPr>
          <a:xfrm>
            <a:off x="457200" y="1600200"/>
            <a:ext cx="4834880" cy="4873752"/>
          </a:xfrm>
        </p:spPr>
        <p:txBody>
          <a:bodyPr>
            <a:normAutofit lnSpcReduction="10000"/>
          </a:bodyPr>
          <a:lstStyle/>
          <a:p>
            <a:pPr algn="just"/>
            <a:r>
              <a:rPr lang="en-US" dirty="0"/>
              <a:t>There is a need to use a primary data collection method</a:t>
            </a:r>
          </a:p>
          <a:p>
            <a:pPr algn="just"/>
            <a:r>
              <a:rPr lang="en-US" dirty="0"/>
              <a:t> A survey could have also been conducted with the service users to become aware of the various types of issues which are being faced by them during the phase of the </a:t>
            </a:r>
            <a:r>
              <a:rPr lang="en-US" dirty="0" err="1"/>
              <a:t>covid</a:t>
            </a:r>
            <a:r>
              <a:rPr lang="en-US" dirty="0"/>
              <a:t> 19 pandemic.</a:t>
            </a:r>
          </a:p>
          <a:p>
            <a:pPr algn="just"/>
            <a:r>
              <a:rPr lang="en-US" dirty="0"/>
              <a:t>A quantitative analysis should also be used to enhance the feasibility of the research work</a:t>
            </a:r>
            <a:endParaRPr lang="en-IN"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36096" y="2327093"/>
            <a:ext cx="2857500" cy="1600200"/>
          </a:xfrm>
          <a:prstGeom prst="rect">
            <a:avLst/>
          </a:prstGeom>
        </p:spPr>
      </p:pic>
    </p:spTree>
    <p:extLst>
      <p:ext uri="{BB962C8B-B14F-4D97-AF65-F5344CB8AC3E}">
        <p14:creationId xmlns:p14="http://schemas.microsoft.com/office/powerpoint/2010/main" val="35437854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 </a:t>
            </a:r>
            <a:endParaRPr lang="en-IN" dirty="0"/>
          </a:p>
        </p:txBody>
      </p:sp>
      <p:sp>
        <p:nvSpPr>
          <p:cNvPr id="3" name="Content Placeholder 2"/>
          <p:cNvSpPr>
            <a:spLocks noGrp="1"/>
          </p:cNvSpPr>
          <p:nvPr>
            <p:ph sz="quarter" idx="1"/>
          </p:nvPr>
        </p:nvSpPr>
        <p:spPr/>
        <p:txBody>
          <a:bodyPr/>
          <a:lstStyle/>
          <a:p>
            <a:pPr marL="0" indent="0" algn="ctr">
              <a:buNone/>
            </a:pPr>
            <a:endParaRPr lang="en-US" dirty="0">
              <a:latin typeface="Algerian" pitchFamily="82" charset="0"/>
            </a:endParaRPr>
          </a:p>
          <a:p>
            <a:pPr marL="0" indent="0" algn="ctr">
              <a:buNone/>
            </a:pPr>
            <a:endParaRPr lang="en-US" dirty="0">
              <a:latin typeface="Algerian" pitchFamily="82" charset="0"/>
            </a:endParaRPr>
          </a:p>
          <a:p>
            <a:pPr marL="0" indent="0" algn="ctr">
              <a:buNone/>
            </a:pPr>
            <a:endParaRPr lang="en-US" dirty="0">
              <a:latin typeface="Algerian" pitchFamily="82" charset="0"/>
            </a:endParaRPr>
          </a:p>
          <a:p>
            <a:pPr marL="0" indent="0" algn="ctr">
              <a:buNone/>
            </a:pPr>
            <a:endParaRPr lang="en-US" dirty="0">
              <a:latin typeface="Algerian" pitchFamily="82" charset="0"/>
            </a:endParaRPr>
          </a:p>
          <a:p>
            <a:pPr marL="0" indent="0" algn="ctr">
              <a:buNone/>
            </a:pPr>
            <a:endParaRPr lang="en-US" sz="6000" dirty="0">
              <a:solidFill>
                <a:srgbClr val="00B0F0"/>
              </a:solidFill>
              <a:latin typeface="Algerian" pitchFamily="82" charset="0"/>
            </a:endParaRPr>
          </a:p>
          <a:p>
            <a:pPr marL="0" indent="0" algn="ctr">
              <a:buNone/>
            </a:pPr>
            <a:r>
              <a:rPr lang="en-US" sz="6000" dirty="0">
                <a:solidFill>
                  <a:srgbClr val="00B0F0"/>
                </a:solidFill>
                <a:latin typeface="Algerian" pitchFamily="82" charset="0"/>
              </a:rPr>
              <a:t>Thank you </a:t>
            </a:r>
            <a:endParaRPr lang="en-IN" sz="6000" dirty="0">
              <a:solidFill>
                <a:srgbClr val="00B0F0"/>
              </a:solidFill>
              <a:latin typeface="Algerian" pitchFamily="82" charset="0"/>
            </a:endParaRPr>
          </a:p>
        </p:txBody>
      </p:sp>
    </p:spTree>
    <p:extLst>
      <p:ext uri="{BB962C8B-B14F-4D97-AF65-F5344CB8AC3E}">
        <p14:creationId xmlns:p14="http://schemas.microsoft.com/office/powerpoint/2010/main" val="15795511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926</TotalTime>
  <Words>4262</Words>
  <Application>Microsoft Office PowerPoint</Application>
  <PresentationFormat>On-screen Show (4:3)</PresentationFormat>
  <Paragraphs>109</Paragraphs>
  <Slides>13</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Algerian</vt:lpstr>
      <vt:lpstr>Arial</vt:lpstr>
      <vt:lpstr>Calibri</vt:lpstr>
      <vt:lpstr>Century Schoolbook</vt:lpstr>
      <vt:lpstr>Times New Roman</vt:lpstr>
      <vt:lpstr>Wingdings</vt:lpstr>
      <vt:lpstr>Wingdings 2</vt:lpstr>
      <vt:lpstr>Oriel</vt:lpstr>
      <vt:lpstr>PowerPoint Presentation</vt:lpstr>
      <vt:lpstr>Research Dissertation  </vt:lpstr>
      <vt:lpstr>CHAPTER 1: INTRODUCTION  </vt:lpstr>
      <vt:lpstr>CHAPTER 1: INTRODUCTION  </vt:lpstr>
      <vt:lpstr>CHAPTER 2: BACKGROUND </vt:lpstr>
      <vt:lpstr>Chapter 3: Methodology  </vt:lpstr>
      <vt:lpstr> Chapter 4: Results and Discussion  </vt:lpstr>
      <vt:lpstr>Chapter 4: Results and Discussion</vt:lpstr>
      <vt:lpstr>Chapter 4: Results and Discussion</vt:lpstr>
      <vt:lpstr>Chapter 4: Results and Discussion</vt:lpstr>
      <vt:lpstr>Conclusion</vt:lpstr>
      <vt:lpstr>Recommendations </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tendai dzitiro</cp:lastModifiedBy>
  <cp:revision>8</cp:revision>
  <dcterms:created xsi:type="dcterms:W3CDTF">2023-07-31T05:36:32Z</dcterms:created>
  <dcterms:modified xsi:type="dcterms:W3CDTF">2023-09-12T23:32:10Z</dcterms:modified>
</cp:coreProperties>
</file>