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0" d="100"/>
          <a:sy n="60" d="100"/>
        </p:scale>
        <p:origin x="276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1009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ubmed.ncbi.nlm.nih.gov/33231974/" TargetMode="External"/><Relationship Id="rId3" Type="http://schemas.openxmlformats.org/officeDocument/2006/relationships/hyperlink" Target="https://doi.org/10.1016/j.ijid.2025.108061" TargetMode="External"/><Relationship Id="rId7" Type="http://schemas.openxmlformats.org/officeDocument/2006/relationships/hyperlink" Target="https://doi.org/10.3390/jcm14176034"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doi.org/10.1371/journal.pmed.1003583" TargetMode="External"/><Relationship Id="rId11" Type="http://schemas.openxmlformats.org/officeDocument/2006/relationships/image" Target="../media/image2.png"/><Relationship Id="rId5" Type="http://schemas.openxmlformats.org/officeDocument/2006/relationships/hyperlink" Target="https://doi.org/10.1136/openhrt-2025-003373" TargetMode="External"/><Relationship Id="rId10" Type="http://schemas.openxmlformats.org/officeDocument/2006/relationships/image" Target="../media/image1.png"/><Relationship Id="rId4" Type="http://schemas.openxmlformats.org/officeDocument/2006/relationships/hyperlink" Target="https://doi.org/10.1080/19439342.2024.2388102" TargetMode="External"/><Relationship Id="rId9" Type="http://schemas.openxmlformats.org/officeDocument/2006/relationships/hyperlink" Target="https://doi.org/10.1161/circulationaha.124.0690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7562088" cy="841248"/>
          </a:xfrm>
          <a:prstGeom prst="rect">
            <a:avLst/>
          </a:prstGeom>
          <a:solidFill>
            <a:srgbClr val="0D3B66"/>
          </a:solidFill>
          <a:ln/>
        </p:spPr>
        <p:txBody>
          <a:bodyPr/>
          <a:lstStyle/>
          <a:p>
            <a:endParaRPr lang="en-IN"/>
          </a:p>
        </p:txBody>
      </p:sp>
      <p:sp>
        <p:nvSpPr>
          <p:cNvPr id="3" name="Shape 1"/>
          <p:cNvSpPr/>
          <p:nvPr/>
        </p:nvSpPr>
        <p:spPr>
          <a:xfrm>
            <a:off x="0" y="841248"/>
            <a:ext cx="7562088" cy="54864"/>
          </a:xfrm>
          <a:prstGeom prst="rect">
            <a:avLst/>
          </a:prstGeom>
          <a:solidFill>
            <a:srgbClr val="F4A261"/>
          </a:solidFill>
          <a:ln/>
        </p:spPr>
        <p:txBody>
          <a:bodyPr/>
          <a:lstStyle/>
          <a:p>
            <a:endParaRPr lang="en-IN"/>
          </a:p>
        </p:txBody>
      </p:sp>
      <p:sp>
        <p:nvSpPr>
          <p:cNvPr id="4" name="Text 2"/>
          <p:cNvSpPr/>
          <p:nvPr/>
        </p:nvSpPr>
        <p:spPr>
          <a:xfrm>
            <a:off x="274320" y="45720"/>
            <a:ext cx="7013448" cy="749808"/>
          </a:xfrm>
          <a:prstGeom prst="rect">
            <a:avLst/>
          </a:prstGeom>
          <a:noFill/>
          <a:ln/>
        </p:spPr>
        <p:txBody>
          <a:bodyPr wrap="square" rtlCol="0" anchor="ctr"/>
          <a:lstStyle/>
          <a:p>
            <a:pPr marL="0" indent="0" algn="ctr">
              <a:buNone/>
            </a:pPr>
            <a:r>
              <a:rPr lang="en-US" sz="1700" b="1" dirty="0">
                <a:solidFill>
                  <a:srgbClr val="FFFFFF"/>
                </a:solidFill>
                <a:latin typeface="Times New Roman" pitchFamily="34" charset="0"/>
                <a:ea typeface="Times New Roman" pitchFamily="34" charset="-122"/>
                <a:cs typeface="Times New Roman" pitchFamily="34" charset="-120"/>
              </a:rPr>
              <a:t>The Impact of Medication Adherence on Health Outcomes Among Older Adults (40–60 years) with Coronary Artery Disease: A Systematic Review</a:t>
            </a:r>
            <a:endParaRPr lang="en-US" sz="1700" dirty="0"/>
          </a:p>
        </p:txBody>
      </p:sp>
      <p:sp>
        <p:nvSpPr>
          <p:cNvPr id="5" name="Shape 3"/>
          <p:cNvSpPr/>
          <p:nvPr/>
        </p:nvSpPr>
        <p:spPr>
          <a:xfrm>
            <a:off x="274320" y="2253996"/>
            <a:ext cx="3502152" cy="256032"/>
          </a:xfrm>
          <a:prstGeom prst="rect">
            <a:avLst/>
          </a:prstGeom>
          <a:solidFill>
            <a:srgbClr val="2A9D8F"/>
          </a:solidFill>
          <a:ln/>
        </p:spPr>
        <p:txBody>
          <a:bodyPr/>
          <a:lstStyle/>
          <a:p>
            <a:endParaRPr lang="en-IN"/>
          </a:p>
        </p:txBody>
      </p:sp>
      <p:sp>
        <p:nvSpPr>
          <p:cNvPr id="6" name="Text 4"/>
          <p:cNvSpPr/>
          <p:nvPr/>
        </p:nvSpPr>
        <p:spPr>
          <a:xfrm>
            <a:off x="329184" y="2253996"/>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AIM</a:t>
            </a:r>
            <a:endParaRPr lang="en-US" sz="1200" dirty="0"/>
          </a:p>
        </p:txBody>
      </p:sp>
      <p:sp>
        <p:nvSpPr>
          <p:cNvPr id="7" name="Shape 5"/>
          <p:cNvSpPr/>
          <p:nvPr/>
        </p:nvSpPr>
        <p:spPr>
          <a:xfrm>
            <a:off x="3785616" y="2253996"/>
            <a:ext cx="3502152" cy="256032"/>
          </a:xfrm>
          <a:prstGeom prst="rect">
            <a:avLst/>
          </a:prstGeom>
          <a:solidFill>
            <a:srgbClr val="2A9D8F"/>
          </a:solidFill>
          <a:ln/>
        </p:spPr>
        <p:txBody>
          <a:bodyPr/>
          <a:lstStyle/>
          <a:p>
            <a:endParaRPr lang="en-IN"/>
          </a:p>
        </p:txBody>
      </p:sp>
      <p:sp>
        <p:nvSpPr>
          <p:cNvPr id="8" name="Text 6"/>
          <p:cNvSpPr/>
          <p:nvPr/>
        </p:nvSpPr>
        <p:spPr>
          <a:xfrm>
            <a:off x="3840480" y="2253996"/>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RESEARCH QUESTION</a:t>
            </a:r>
            <a:endParaRPr lang="en-US" sz="1200" dirty="0"/>
          </a:p>
        </p:txBody>
      </p:sp>
      <p:sp>
        <p:nvSpPr>
          <p:cNvPr id="9" name="Shape 7"/>
          <p:cNvSpPr/>
          <p:nvPr/>
        </p:nvSpPr>
        <p:spPr>
          <a:xfrm>
            <a:off x="274320" y="2510028"/>
            <a:ext cx="3502152" cy="548640"/>
          </a:xfrm>
          <a:prstGeom prst="rect">
            <a:avLst/>
          </a:prstGeom>
          <a:solidFill>
            <a:srgbClr val="E9F7F5"/>
          </a:solidFill>
          <a:ln w="6350">
            <a:solidFill>
              <a:srgbClr val="0D3B66"/>
            </a:solidFill>
            <a:prstDash val="solid"/>
          </a:ln>
        </p:spPr>
        <p:txBody>
          <a:bodyPr/>
          <a:lstStyle/>
          <a:p>
            <a:endParaRPr lang="en-IN"/>
          </a:p>
        </p:txBody>
      </p:sp>
      <p:sp>
        <p:nvSpPr>
          <p:cNvPr id="10" name="Text 8"/>
          <p:cNvSpPr/>
          <p:nvPr/>
        </p:nvSpPr>
        <p:spPr>
          <a:xfrm>
            <a:off x="338328" y="2546604"/>
            <a:ext cx="3374136" cy="475488"/>
          </a:xfrm>
          <a:prstGeom prst="rect">
            <a:avLst/>
          </a:prstGeom>
          <a:noFill/>
          <a:ln/>
        </p:spPr>
        <p:txBody>
          <a:bodyPr wrap="square" lIns="0" tIns="0" rIns="0" bIns="0" rtlCol="0" anchor="t"/>
          <a:lstStyle/>
          <a:p>
            <a:pPr marL="0" indent="0" algn="just">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To critically assess how often taking medication influences clinical and functional outcomes and quality of life in adults aged 40–60 years with coronary artery disease.</a:t>
            </a:r>
            <a:endParaRPr lang="en-US" sz="900" dirty="0"/>
          </a:p>
        </p:txBody>
      </p:sp>
      <p:sp>
        <p:nvSpPr>
          <p:cNvPr id="11" name="Shape 9"/>
          <p:cNvSpPr/>
          <p:nvPr/>
        </p:nvSpPr>
        <p:spPr>
          <a:xfrm>
            <a:off x="3785616" y="2510028"/>
            <a:ext cx="3502152" cy="548640"/>
          </a:xfrm>
          <a:prstGeom prst="rect">
            <a:avLst/>
          </a:prstGeom>
          <a:solidFill>
            <a:srgbClr val="E9F7F5"/>
          </a:solidFill>
          <a:ln w="6350">
            <a:solidFill>
              <a:srgbClr val="0D3B66"/>
            </a:solidFill>
            <a:prstDash val="solid"/>
          </a:ln>
        </p:spPr>
        <p:txBody>
          <a:bodyPr/>
          <a:lstStyle/>
          <a:p>
            <a:endParaRPr lang="en-IN"/>
          </a:p>
        </p:txBody>
      </p:sp>
      <p:sp>
        <p:nvSpPr>
          <p:cNvPr id="12" name="Text 10"/>
          <p:cNvSpPr/>
          <p:nvPr/>
        </p:nvSpPr>
        <p:spPr>
          <a:xfrm>
            <a:off x="3849624" y="2546604"/>
            <a:ext cx="3374136" cy="475488"/>
          </a:xfrm>
          <a:prstGeom prst="rect">
            <a:avLst/>
          </a:prstGeom>
          <a:noFill/>
          <a:ln/>
        </p:spPr>
        <p:txBody>
          <a:bodyPr wrap="square" lIns="0" tIns="0" rIns="0" bIns="0" rtlCol="0" anchor="t"/>
          <a:lstStyle/>
          <a:p>
            <a:pPr marL="0" indent="0" algn="just">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How does medication adherence improve health outcomes in patients (aged 40–60 years) with coronary artery disease, and what interventions are best in increasing medication adherence in the target population?</a:t>
            </a:r>
            <a:endParaRPr lang="en-US" sz="900" dirty="0"/>
          </a:p>
        </p:txBody>
      </p:sp>
      <p:sp>
        <p:nvSpPr>
          <p:cNvPr id="13" name="Shape 11"/>
          <p:cNvSpPr/>
          <p:nvPr/>
        </p:nvSpPr>
        <p:spPr>
          <a:xfrm>
            <a:off x="269748" y="891540"/>
            <a:ext cx="7013448" cy="256032"/>
          </a:xfrm>
          <a:prstGeom prst="rect">
            <a:avLst/>
          </a:prstGeom>
          <a:solidFill>
            <a:srgbClr val="E63946"/>
          </a:solidFill>
          <a:ln/>
        </p:spPr>
        <p:txBody>
          <a:bodyPr/>
          <a:lstStyle/>
          <a:p>
            <a:endParaRPr lang="en-IN"/>
          </a:p>
        </p:txBody>
      </p:sp>
      <p:sp>
        <p:nvSpPr>
          <p:cNvPr id="14" name="Text 12"/>
          <p:cNvSpPr/>
          <p:nvPr/>
        </p:nvSpPr>
        <p:spPr>
          <a:xfrm>
            <a:off x="324612" y="891540"/>
            <a:ext cx="6903720"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INTRODUCTION</a:t>
            </a:r>
            <a:endParaRPr lang="en-US" sz="1200" dirty="0"/>
          </a:p>
        </p:txBody>
      </p:sp>
      <p:sp>
        <p:nvSpPr>
          <p:cNvPr id="15" name="Shape 13"/>
          <p:cNvSpPr/>
          <p:nvPr/>
        </p:nvSpPr>
        <p:spPr>
          <a:xfrm>
            <a:off x="269748" y="1147572"/>
            <a:ext cx="7013448" cy="1051560"/>
          </a:xfrm>
          <a:prstGeom prst="rect">
            <a:avLst/>
          </a:prstGeom>
          <a:solidFill>
            <a:srgbClr val="FFFFFF"/>
          </a:solidFill>
          <a:ln w="6350">
            <a:solidFill>
              <a:srgbClr val="0D3B66"/>
            </a:solidFill>
            <a:prstDash val="solid"/>
          </a:ln>
        </p:spPr>
        <p:txBody>
          <a:bodyPr/>
          <a:lstStyle/>
          <a:p>
            <a:endParaRPr lang="en-IN"/>
          </a:p>
        </p:txBody>
      </p:sp>
      <p:sp>
        <p:nvSpPr>
          <p:cNvPr id="16" name="Text 14"/>
          <p:cNvSpPr/>
          <p:nvPr/>
        </p:nvSpPr>
        <p:spPr>
          <a:xfrm>
            <a:off x="333756" y="1184148"/>
            <a:ext cx="6885432" cy="978408"/>
          </a:xfrm>
          <a:prstGeom prst="rect">
            <a:avLst/>
          </a:prstGeom>
          <a:noFill/>
          <a:ln/>
        </p:spPr>
        <p:txBody>
          <a:bodyPr wrap="square" lIns="0" tIns="0" rIns="0" bIns="0" rtlCol="0" anchor="t"/>
          <a:lstStyle/>
          <a:p>
            <a:pPr marL="0" indent="0" algn="just">
              <a:spcAft>
                <a:spcPts val="100"/>
              </a:spcAft>
              <a:buNone/>
            </a:pPr>
            <a:r>
              <a:rPr lang="en-US" sz="1000" dirty="0">
                <a:solidFill>
                  <a:srgbClr val="1A1A1A"/>
                </a:solidFill>
                <a:latin typeface="Times New Roman" pitchFamily="34" charset="0"/>
                <a:ea typeface="Times New Roman" pitchFamily="34" charset="-122"/>
                <a:cs typeface="Times New Roman" pitchFamily="34" charset="-120"/>
              </a:rPr>
              <a:t>Coronary artery disease (CAD) is the major health issue in the world since it kills about 9.1 million people every year. They include pharmacological management statins, antiplatelets, beta blockers and ACE inhibitors which became the main pillars of secondary prevention. The effectiveness of such regimens in therapy, however, depends on medication compliance. In the elderly population (40 years and above), polypharmacy, comorbidities, and lifestyle disturbances often compromise adherence, compromising clinical outcomes even with the best prescribing (Shahjehan and Bhutta, 2026). This is a systematic review, which summarises the current evidence regarding the influence of adherence patterns on cardiovascular morbidity, mortality and quality of life among this group.</a:t>
            </a:r>
            <a:endParaRPr lang="en-US" sz="1000" dirty="0"/>
          </a:p>
        </p:txBody>
      </p:sp>
      <p:sp>
        <p:nvSpPr>
          <p:cNvPr id="17" name="Shape 15"/>
          <p:cNvSpPr/>
          <p:nvPr/>
        </p:nvSpPr>
        <p:spPr>
          <a:xfrm>
            <a:off x="274320" y="3118104"/>
            <a:ext cx="3749040" cy="256032"/>
          </a:xfrm>
          <a:prstGeom prst="rect">
            <a:avLst/>
          </a:prstGeom>
          <a:solidFill>
            <a:srgbClr val="0D3B66"/>
          </a:solidFill>
          <a:ln/>
        </p:spPr>
        <p:txBody>
          <a:bodyPr/>
          <a:lstStyle/>
          <a:p>
            <a:endParaRPr lang="en-IN"/>
          </a:p>
        </p:txBody>
      </p:sp>
      <p:sp>
        <p:nvSpPr>
          <p:cNvPr id="18" name="Text 16"/>
          <p:cNvSpPr/>
          <p:nvPr/>
        </p:nvSpPr>
        <p:spPr>
          <a:xfrm>
            <a:off x="329184" y="3118104"/>
            <a:ext cx="363931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FIGURE 1: ALL CAUSE OF CAD DEATH</a:t>
            </a:r>
            <a:endParaRPr lang="en-US" sz="1200" dirty="0"/>
          </a:p>
        </p:txBody>
      </p:sp>
      <p:sp>
        <p:nvSpPr>
          <p:cNvPr id="19" name="Shape 17"/>
          <p:cNvSpPr/>
          <p:nvPr/>
        </p:nvSpPr>
        <p:spPr>
          <a:xfrm>
            <a:off x="274320" y="3374136"/>
            <a:ext cx="3749040" cy="1783080"/>
          </a:xfrm>
          <a:prstGeom prst="rect">
            <a:avLst/>
          </a:prstGeom>
          <a:solidFill>
            <a:srgbClr val="FFFFFF"/>
          </a:solidFill>
          <a:ln w="6350">
            <a:solidFill>
              <a:srgbClr val="0D3B66"/>
            </a:solidFill>
            <a:prstDash val="solid"/>
          </a:ln>
        </p:spPr>
        <p:txBody>
          <a:bodyPr/>
          <a:lstStyle/>
          <a:p>
            <a:endParaRPr lang="en-IN"/>
          </a:p>
        </p:txBody>
      </p:sp>
      <p:sp>
        <p:nvSpPr>
          <p:cNvPr id="21" name="Text 18"/>
          <p:cNvSpPr/>
          <p:nvPr/>
        </p:nvSpPr>
        <p:spPr>
          <a:xfrm>
            <a:off x="310896" y="5065776"/>
            <a:ext cx="3675888" cy="91440"/>
          </a:xfrm>
          <a:prstGeom prst="rect">
            <a:avLst/>
          </a:prstGeom>
          <a:noFill/>
          <a:ln/>
        </p:spPr>
        <p:txBody>
          <a:bodyPr wrap="square" lIns="0" tIns="0" rIns="0" bIns="0" rtlCol="0" anchor="ctr"/>
          <a:lstStyle/>
          <a:p>
            <a:pPr marL="0" indent="0" algn="ctr">
              <a:buNone/>
            </a:pPr>
            <a:r>
              <a:rPr lang="en-US" sz="800" i="1" dirty="0">
                <a:solidFill>
                  <a:srgbClr val="555555"/>
                </a:solidFill>
                <a:latin typeface="Times New Roman" pitchFamily="34" charset="0"/>
                <a:ea typeface="Times New Roman" pitchFamily="34" charset="-122"/>
                <a:cs typeface="Times New Roman" pitchFamily="34" charset="-120"/>
              </a:rPr>
              <a:t>(Source: Camps-Vilaró et al. 2025)</a:t>
            </a:r>
            <a:endParaRPr lang="en-US" sz="800" dirty="0"/>
          </a:p>
        </p:txBody>
      </p:sp>
      <p:sp>
        <p:nvSpPr>
          <p:cNvPr id="22" name="Shape 19"/>
          <p:cNvSpPr/>
          <p:nvPr/>
        </p:nvSpPr>
        <p:spPr>
          <a:xfrm>
            <a:off x="4087368" y="3118104"/>
            <a:ext cx="3200400" cy="256032"/>
          </a:xfrm>
          <a:prstGeom prst="rect">
            <a:avLst/>
          </a:prstGeom>
          <a:solidFill>
            <a:srgbClr val="E63946"/>
          </a:solidFill>
          <a:ln/>
        </p:spPr>
        <p:txBody>
          <a:bodyPr/>
          <a:lstStyle/>
          <a:p>
            <a:endParaRPr lang="en-IN"/>
          </a:p>
        </p:txBody>
      </p:sp>
      <p:sp>
        <p:nvSpPr>
          <p:cNvPr id="23" name="Text 20"/>
          <p:cNvSpPr/>
          <p:nvPr/>
        </p:nvSpPr>
        <p:spPr>
          <a:xfrm>
            <a:off x="4142232" y="3118104"/>
            <a:ext cx="309067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IMPACT</a:t>
            </a:r>
            <a:endParaRPr lang="en-US" sz="1200" dirty="0"/>
          </a:p>
        </p:txBody>
      </p:sp>
      <p:sp>
        <p:nvSpPr>
          <p:cNvPr id="24" name="Shape 21"/>
          <p:cNvSpPr/>
          <p:nvPr/>
        </p:nvSpPr>
        <p:spPr>
          <a:xfrm>
            <a:off x="4087368" y="3374136"/>
            <a:ext cx="3200400" cy="1783080"/>
          </a:xfrm>
          <a:prstGeom prst="rect">
            <a:avLst/>
          </a:prstGeom>
          <a:solidFill>
            <a:srgbClr val="FFFFFF"/>
          </a:solidFill>
          <a:ln w="6350">
            <a:solidFill>
              <a:srgbClr val="0D3B66"/>
            </a:solidFill>
            <a:prstDash val="solid"/>
          </a:ln>
        </p:spPr>
        <p:txBody>
          <a:bodyPr/>
          <a:lstStyle/>
          <a:p>
            <a:endParaRPr lang="en-IN"/>
          </a:p>
        </p:txBody>
      </p:sp>
      <p:sp>
        <p:nvSpPr>
          <p:cNvPr id="25" name="Text 22"/>
          <p:cNvSpPr/>
          <p:nvPr/>
        </p:nvSpPr>
        <p:spPr>
          <a:xfrm>
            <a:off x="4151376" y="3410712"/>
            <a:ext cx="3072384" cy="1709928"/>
          </a:xfrm>
          <a:prstGeom prst="rect">
            <a:avLst/>
          </a:prstGeom>
          <a:noFill/>
          <a:ln/>
        </p:spPr>
        <p:txBody>
          <a:bodyPr wrap="square" lIns="0" tIns="0" rIns="0" bIns="0" rtlCol="0" anchor="t"/>
          <a:lstStyle/>
          <a:p>
            <a:pPr marL="0" indent="0" algn="just">
              <a:spcAft>
                <a:spcPts val="100"/>
              </a:spcAft>
              <a:buNone/>
            </a:pPr>
            <a:r>
              <a:rPr lang="en-US" sz="950" dirty="0">
                <a:solidFill>
                  <a:srgbClr val="1A1A1A"/>
                </a:solidFill>
                <a:latin typeface="Times New Roman" pitchFamily="34" charset="0"/>
                <a:ea typeface="Times New Roman" pitchFamily="34" charset="-122"/>
                <a:cs typeface="Times New Roman" pitchFamily="34" charset="-120"/>
              </a:rPr>
              <a:t>Inability to adhere to cardiovascular medication presupposes 38%–50% greater risk of major adverse cardiac events (MACE), higher hospital readmission rates, and higher all-cause mortality rates (Murray-Thomas et al., 2025). It is also an economical burden to the world estimated at USD 300 billion annually due to avoidable admissions and advancement of diseases. In non-adherence together with newer age (40–60) patients, who are usually productive, have lesser functional status and psychological distress, which adds to the disease progression.</a:t>
            </a:r>
            <a:endParaRPr lang="en-US" sz="950" dirty="0"/>
          </a:p>
        </p:txBody>
      </p:sp>
      <p:sp>
        <p:nvSpPr>
          <p:cNvPr id="26" name="Shape 23"/>
          <p:cNvSpPr/>
          <p:nvPr/>
        </p:nvSpPr>
        <p:spPr>
          <a:xfrm>
            <a:off x="274320" y="5202936"/>
            <a:ext cx="3200400" cy="256032"/>
          </a:xfrm>
          <a:prstGeom prst="rect">
            <a:avLst/>
          </a:prstGeom>
          <a:solidFill>
            <a:srgbClr val="E63946"/>
          </a:solidFill>
          <a:ln/>
        </p:spPr>
        <p:txBody>
          <a:bodyPr/>
          <a:lstStyle/>
          <a:p>
            <a:endParaRPr lang="en-IN"/>
          </a:p>
        </p:txBody>
      </p:sp>
      <p:sp>
        <p:nvSpPr>
          <p:cNvPr id="27" name="Text 24"/>
          <p:cNvSpPr/>
          <p:nvPr/>
        </p:nvSpPr>
        <p:spPr>
          <a:xfrm>
            <a:off x="329184" y="5202936"/>
            <a:ext cx="309067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PREVALENCE</a:t>
            </a:r>
            <a:endParaRPr lang="en-US" sz="1200" dirty="0"/>
          </a:p>
        </p:txBody>
      </p:sp>
      <p:sp>
        <p:nvSpPr>
          <p:cNvPr id="28" name="Shape 25"/>
          <p:cNvSpPr/>
          <p:nvPr/>
        </p:nvSpPr>
        <p:spPr>
          <a:xfrm>
            <a:off x="274320" y="5458968"/>
            <a:ext cx="3200400" cy="1783080"/>
          </a:xfrm>
          <a:prstGeom prst="rect">
            <a:avLst/>
          </a:prstGeom>
          <a:solidFill>
            <a:srgbClr val="FFFFFF"/>
          </a:solidFill>
          <a:ln w="6350">
            <a:solidFill>
              <a:srgbClr val="0D3B66"/>
            </a:solidFill>
            <a:prstDash val="solid"/>
          </a:ln>
        </p:spPr>
        <p:txBody>
          <a:bodyPr/>
          <a:lstStyle/>
          <a:p>
            <a:endParaRPr lang="en-IN"/>
          </a:p>
        </p:txBody>
      </p:sp>
      <p:sp>
        <p:nvSpPr>
          <p:cNvPr id="29" name="Text 26"/>
          <p:cNvSpPr/>
          <p:nvPr/>
        </p:nvSpPr>
        <p:spPr>
          <a:xfrm>
            <a:off x="338328" y="5495544"/>
            <a:ext cx="3072384" cy="1709928"/>
          </a:xfrm>
          <a:prstGeom prst="rect">
            <a:avLst/>
          </a:prstGeom>
          <a:noFill/>
          <a:ln/>
        </p:spPr>
        <p:txBody>
          <a:bodyPr wrap="square" lIns="0" tIns="0" rIns="0" bIns="0" rtlCol="0" anchor="t"/>
          <a:lstStyle/>
          <a:p>
            <a:pPr marL="0" indent="0" algn="just">
              <a:spcAft>
                <a:spcPts val="100"/>
              </a:spcAft>
              <a:buNone/>
            </a:pPr>
            <a:r>
              <a:rPr lang="en-US" sz="950" dirty="0">
                <a:solidFill>
                  <a:srgbClr val="1A1A1A"/>
                </a:solidFill>
                <a:latin typeface="Times New Roman" pitchFamily="34" charset="0"/>
                <a:ea typeface="Times New Roman" pitchFamily="34" charset="-122"/>
                <a:cs typeface="Times New Roman" pitchFamily="34" charset="-120"/>
              </a:rPr>
              <a:t>Recent meta-analytic information means that only half to two-thirds of CAD patients can continue to adhere optimally after twelve months after diagnosis (Valgimigli et al., 2024). According to Patel, Huang and Miliara (2025), the level of adherence is as low as 43% in the low-income and middle-income environments. In the 40–65 age group, compliance is paradoxically less than with elderly patients (&gt;65 years) due to work requirements, little perceived symptoms and intolerance of side effects.</a:t>
            </a:r>
            <a:endParaRPr lang="en-US" sz="950" dirty="0"/>
          </a:p>
        </p:txBody>
      </p:sp>
      <p:sp>
        <p:nvSpPr>
          <p:cNvPr id="30" name="Shape 27"/>
          <p:cNvSpPr/>
          <p:nvPr/>
        </p:nvSpPr>
        <p:spPr>
          <a:xfrm>
            <a:off x="3538728" y="5202936"/>
            <a:ext cx="3749040" cy="256032"/>
          </a:xfrm>
          <a:prstGeom prst="rect">
            <a:avLst/>
          </a:prstGeom>
          <a:solidFill>
            <a:srgbClr val="0D3B66"/>
          </a:solidFill>
          <a:ln/>
        </p:spPr>
        <p:txBody>
          <a:bodyPr/>
          <a:lstStyle/>
          <a:p>
            <a:endParaRPr lang="en-IN"/>
          </a:p>
        </p:txBody>
      </p:sp>
      <p:sp>
        <p:nvSpPr>
          <p:cNvPr id="31" name="Text 28"/>
          <p:cNvSpPr/>
          <p:nvPr/>
        </p:nvSpPr>
        <p:spPr>
          <a:xfrm>
            <a:off x="3593592" y="5202936"/>
            <a:ext cx="363931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FIGURE 2: INCIDENCE RATE AMONG MEN</a:t>
            </a:r>
            <a:endParaRPr lang="en-US" sz="1200" dirty="0"/>
          </a:p>
        </p:txBody>
      </p:sp>
      <p:sp>
        <p:nvSpPr>
          <p:cNvPr id="32" name="Shape 29"/>
          <p:cNvSpPr/>
          <p:nvPr/>
        </p:nvSpPr>
        <p:spPr>
          <a:xfrm>
            <a:off x="3538728" y="5458968"/>
            <a:ext cx="3749040" cy="1783080"/>
          </a:xfrm>
          <a:prstGeom prst="rect">
            <a:avLst/>
          </a:prstGeom>
          <a:solidFill>
            <a:srgbClr val="FFFFFF"/>
          </a:solidFill>
          <a:ln w="6350">
            <a:solidFill>
              <a:srgbClr val="0D3B66"/>
            </a:solidFill>
            <a:prstDash val="solid"/>
          </a:ln>
        </p:spPr>
        <p:txBody>
          <a:bodyPr/>
          <a:lstStyle/>
          <a:p>
            <a:endParaRPr lang="en-IN"/>
          </a:p>
        </p:txBody>
      </p:sp>
      <p:sp>
        <p:nvSpPr>
          <p:cNvPr id="34" name="Text 30"/>
          <p:cNvSpPr/>
          <p:nvPr/>
        </p:nvSpPr>
        <p:spPr>
          <a:xfrm>
            <a:off x="3575304" y="7150608"/>
            <a:ext cx="3675888" cy="91440"/>
          </a:xfrm>
          <a:prstGeom prst="rect">
            <a:avLst/>
          </a:prstGeom>
          <a:noFill/>
          <a:ln/>
        </p:spPr>
        <p:txBody>
          <a:bodyPr wrap="square" lIns="0" tIns="0" rIns="0" bIns="0" rtlCol="0" anchor="ctr"/>
          <a:lstStyle/>
          <a:p>
            <a:pPr marL="0" indent="0" algn="ctr">
              <a:buNone/>
            </a:pPr>
            <a:r>
              <a:rPr lang="en-US" sz="800" i="1" dirty="0">
                <a:solidFill>
                  <a:srgbClr val="555555"/>
                </a:solidFill>
                <a:latin typeface="Times New Roman" pitchFamily="34" charset="0"/>
                <a:ea typeface="Times New Roman" pitchFamily="34" charset="-122"/>
                <a:cs typeface="Times New Roman" pitchFamily="34" charset="-120"/>
              </a:rPr>
              <a:t>(Source: Camps-Vilaró et al. 2025)</a:t>
            </a:r>
            <a:endParaRPr lang="en-US" sz="800" dirty="0"/>
          </a:p>
        </p:txBody>
      </p:sp>
      <p:sp>
        <p:nvSpPr>
          <p:cNvPr id="35" name="Shape 31"/>
          <p:cNvSpPr/>
          <p:nvPr/>
        </p:nvSpPr>
        <p:spPr>
          <a:xfrm>
            <a:off x="274320" y="7287768"/>
            <a:ext cx="3502152" cy="256032"/>
          </a:xfrm>
          <a:prstGeom prst="rect">
            <a:avLst/>
          </a:prstGeom>
          <a:solidFill>
            <a:srgbClr val="F4A261"/>
          </a:solidFill>
          <a:ln/>
        </p:spPr>
        <p:txBody>
          <a:bodyPr/>
          <a:lstStyle/>
          <a:p>
            <a:endParaRPr lang="en-IN"/>
          </a:p>
        </p:txBody>
      </p:sp>
      <p:sp>
        <p:nvSpPr>
          <p:cNvPr id="36" name="Text 32"/>
          <p:cNvSpPr/>
          <p:nvPr/>
        </p:nvSpPr>
        <p:spPr>
          <a:xfrm>
            <a:off x="329184" y="7287768"/>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OBJECTIVES</a:t>
            </a:r>
            <a:endParaRPr lang="en-US" sz="1200" dirty="0"/>
          </a:p>
        </p:txBody>
      </p:sp>
      <p:sp>
        <p:nvSpPr>
          <p:cNvPr id="37" name="Shape 33"/>
          <p:cNvSpPr/>
          <p:nvPr/>
        </p:nvSpPr>
        <p:spPr>
          <a:xfrm>
            <a:off x="3785616" y="7287768"/>
            <a:ext cx="3502152" cy="256032"/>
          </a:xfrm>
          <a:prstGeom prst="rect">
            <a:avLst/>
          </a:prstGeom>
          <a:solidFill>
            <a:srgbClr val="F4A261"/>
          </a:solidFill>
          <a:ln/>
        </p:spPr>
        <p:txBody>
          <a:bodyPr/>
          <a:lstStyle/>
          <a:p>
            <a:endParaRPr lang="en-IN"/>
          </a:p>
        </p:txBody>
      </p:sp>
      <p:sp>
        <p:nvSpPr>
          <p:cNvPr id="38" name="Text 34"/>
          <p:cNvSpPr/>
          <p:nvPr/>
        </p:nvSpPr>
        <p:spPr>
          <a:xfrm>
            <a:off x="3840480" y="7287768"/>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METHODOLOGY</a:t>
            </a:r>
            <a:endParaRPr lang="en-US" sz="1200" dirty="0"/>
          </a:p>
        </p:txBody>
      </p:sp>
      <p:sp>
        <p:nvSpPr>
          <p:cNvPr id="39" name="Shape 35"/>
          <p:cNvSpPr/>
          <p:nvPr/>
        </p:nvSpPr>
        <p:spPr>
          <a:xfrm>
            <a:off x="274320" y="7543800"/>
            <a:ext cx="3502152" cy="1280160"/>
          </a:xfrm>
          <a:prstGeom prst="rect">
            <a:avLst/>
          </a:prstGeom>
          <a:solidFill>
            <a:srgbClr val="FFF3E0"/>
          </a:solidFill>
          <a:ln w="6350">
            <a:solidFill>
              <a:srgbClr val="0D3B66"/>
            </a:solidFill>
            <a:prstDash val="solid"/>
          </a:ln>
        </p:spPr>
        <p:txBody>
          <a:bodyPr/>
          <a:lstStyle/>
          <a:p>
            <a:endParaRPr lang="en-IN"/>
          </a:p>
        </p:txBody>
      </p:sp>
      <p:sp>
        <p:nvSpPr>
          <p:cNvPr id="40" name="Text 36"/>
          <p:cNvSpPr/>
          <p:nvPr/>
        </p:nvSpPr>
        <p:spPr>
          <a:xfrm>
            <a:off x="338328" y="7580376"/>
            <a:ext cx="3374136" cy="1207008"/>
          </a:xfrm>
          <a:prstGeom prst="rect">
            <a:avLst/>
          </a:prstGeom>
          <a:noFill/>
          <a:ln/>
        </p:spPr>
        <p:txBody>
          <a:bodyPr wrap="square" lIns="0" tIns="0" rIns="0" bIns="0" rtlCol="0" anchor="t"/>
          <a:lstStyle/>
          <a:p>
            <a:pPr marL="0" indent="0" algn="l">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 To determine the factors that contribute to medication adherence among 40 to 60 years old with CAD.</a:t>
            </a:r>
            <a:endParaRPr lang="en-US" sz="900" dirty="0"/>
          </a:p>
          <a:p>
            <a:pPr marL="0" indent="0" algn="l">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 To evaluate the level of adherence and cardiovascular outcomes (MACE, readmission, and mortality).</a:t>
            </a:r>
            <a:endParaRPr lang="en-US" sz="900" dirty="0"/>
          </a:p>
          <a:p>
            <a:pPr marL="0" indent="0" algn="l">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 To look at the effect of adherence on health related quality of life.</a:t>
            </a:r>
            <a:endParaRPr lang="en-US" sz="900" dirty="0"/>
          </a:p>
          <a:p>
            <a:pPr marL="0" indent="0" algn="l">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 To compare the effectiveness of the behavioural, digital, and pharmacist-led interventions to enhance adherence.</a:t>
            </a:r>
            <a:endParaRPr lang="en-US" sz="900" dirty="0"/>
          </a:p>
        </p:txBody>
      </p:sp>
      <p:sp>
        <p:nvSpPr>
          <p:cNvPr id="41" name="Shape 37"/>
          <p:cNvSpPr/>
          <p:nvPr/>
        </p:nvSpPr>
        <p:spPr>
          <a:xfrm>
            <a:off x="3785616" y="7543800"/>
            <a:ext cx="3502152" cy="1280160"/>
          </a:xfrm>
          <a:prstGeom prst="rect">
            <a:avLst/>
          </a:prstGeom>
          <a:solidFill>
            <a:srgbClr val="FFF3E0"/>
          </a:solidFill>
          <a:ln w="6350">
            <a:solidFill>
              <a:srgbClr val="0D3B66"/>
            </a:solidFill>
            <a:prstDash val="solid"/>
          </a:ln>
        </p:spPr>
        <p:txBody>
          <a:bodyPr/>
          <a:lstStyle/>
          <a:p>
            <a:endParaRPr lang="en-IN"/>
          </a:p>
        </p:txBody>
      </p:sp>
      <p:sp>
        <p:nvSpPr>
          <p:cNvPr id="42" name="Text 38"/>
          <p:cNvSpPr/>
          <p:nvPr/>
        </p:nvSpPr>
        <p:spPr>
          <a:xfrm>
            <a:off x="3849624" y="7580376"/>
            <a:ext cx="3374136" cy="1207008"/>
          </a:xfrm>
          <a:prstGeom prst="rect">
            <a:avLst/>
          </a:prstGeom>
          <a:noFill/>
          <a:ln/>
        </p:spPr>
        <p:txBody>
          <a:bodyPr wrap="square" lIns="0" tIns="0" rIns="0" bIns="0" rtlCol="0" anchor="t"/>
          <a:lstStyle/>
          <a:p>
            <a:pPr marL="0" indent="0" algn="just">
              <a:spcAft>
                <a:spcPts val="100"/>
              </a:spcAft>
              <a:buNone/>
            </a:pPr>
            <a:r>
              <a:rPr lang="en-US" sz="780" dirty="0">
                <a:solidFill>
                  <a:srgbClr val="1A1A1A"/>
                </a:solidFill>
                <a:latin typeface="Times New Roman" pitchFamily="34" charset="0"/>
                <a:ea typeface="Times New Roman" pitchFamily="34" charset="-122"/>
                <a:cs typeface="Times New Roman" pitchFamily="34" charset="-120"/>
              </a:rPr>
              <a:t>The review will be done according to PRISMA 2020. Peer-reviewed research articles in the period 2015–2026 published in PubMed, CINAHL, Scopus, Cochrane Library, and Web of Science will be systematically searched (Page et al., 2021). Relevant studies on medication adherence, coronary artery disease, middle-aged adults, and health outcomes will be identified with the help of MeSH terms and Boolean operators. The levels of quality will be evaluated on the Joanna Briggs Institute Critical Appraisal Checklists and results will be synthesised by means of thematic narrative synthesis. There will be no need to involve ethics since only published secondary data will be analysed (Grant and Khatua, 2024).</a:t>
            </a:r>
            <a:endParaRPr lang="en-US" sz="780" dirty="0"/>
          </a:p>
        </p:txBody>
      </p:sp>
      <p:sp>
        <p:nvSpPr>
          <p:cNvPr id="43" name="Shape 39"/>
          <p:cNvSpPr/>
          <p:nvPr/>
        </p:nvSpPr>
        <p:spPr>
          <a:xfrm>
            <a:off x="274320" y="8869680"/>
            <a:ext cx="7013448" cy="256032"/>
          </a:xfrm>
          <a:prstGeom prst="rect">
            <a:avLst/>
          </a:prstGeom>
          <a:solidFill>
            <a:srgbClr val="0D3B66"/>
          </a:solidFill>
          <a:ln/>
        </p:spPr>
        <p:txBody>
          <a:bodyPr/>
          <a:lstStyle/>
          <a:p>
            <a:endParaRPr lang="en-IN"/>
          </a:p>
        </p:txBody>
      </p:sp>
      <p:sp>
        <p:nvSpPr>
          <p:cNvPr id="44" name="Text 40"/>
          <p:cNvSpPr/>
          <p:nvPr/>
        </p:nvSpPr>
        <p:spPr>
          <a:xfrm>
            <a:off x="329184" y="8869680"/>
            <a:ext cx="6903720"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REFERENCE LIST</a:t>
            </a:r>
            <a:endParaRPr lang="en-US" sz="1200" dirty="0"/>
          </a:p>
        </p:txBody>
      </p:sp>
      <p:sp>
        <p:nvSpPr>
          <p:cNvPr id="45" name="Shape 41"/>
          <p:cNvSpPr/>
          <p:nvPr/>
        </p:nvSpPr>
        <p:spPr>
          <a:xfrm>
            <a:off x="274320" y="9125712"/>
            <a:ext cx="7013448" cy="1508760"/>
          </a:xfrm>
          <a:prstGeom prst="rect">
            <a:avLst/>
          </a:prstGeom>
          <a:solidFill>
            <a:srgbClr val="FFFFFF"/>
          </a:solidFill>
          <a:ln w="6350">
            <a:solidFill>
              <a:srgbClr val="0D3B66"/>
            </a:solidFill>
            <a:prstDash val="solid"/>
          </a:ln>
        </p:spPr>
        <p:txBody>
          <a:bodyPr/>
          <a:lstStyle/>
          <a:p>
            <a:endParaRPr lang="en-IN"/>
          </a:p>
        </p:txBody>
      </p:sp>
      <p:sp>
        <p:nvSpPr>
          <p:cNvPr id="46" name="Text 42"/>
          <p:cNvSpPr/>
          <p:nvPr/>
        </p:nvSpPr>
        <p:spPr>
          <a:xfrm>
            <a:off x="338328" y="9162288"/>
            <a:ext cx="6885432" cy="1435608"/>
          </a:xfrm>
          <a:prstGeom prst="rect">
            <a:avLst/>
          </a:prstGeom>
          <a:noFill/>
          <a:ln/>
        </p:spPr>
        <p:txBody>
          <a:bodyPr wrap="square" lIns="0" tIns="0" rIns="0" bIns="0" rtlCol="0" anchor="t"/>
          <a:lstStyle/>
          <a:p>
            <a:pPr algn="just"/>
            <a:r>
              <a:rPr lang="en-IN" sz="600" dirty="0">
                <a:latin typeface="Times New Roman" panose="02020603050405020304" pitchFamily="18" charset="0"/>
                <a:cs typeface="Times New Roman" panose="02020603050405020304" pitchFamily="18" charset="0"/>
              </a:rPr>
              <a:t>Camps-Vilaró, A., Teira, R., Subirana, I., </a:t>
            </a:r>
            <a:r>
              <a:rPr lang="en-IN" sz="600" dirty="0" err="1">
                <a:latin typeface="Times New Roman" panose="02020603050405020304" pitchFamily="18" charset="0"/>
                <a:cs typeface="Times New Roman" panose="02020603050405020304" pitchFamily="18" charset="0"/>
              </a:rPr>
              <a:t>Dégano</a:t>
            </a:r>
            <a:r>
              <a:rPr lang="en-IN" sz="600" dirty="0">
                <a:latin typeface="Times New Roman" panose="02020603050405020304" pitchFamily="18" charset="0"/>
                <a:cs typeface="Times New Roman" panose="02020603050405020304" pitchFamily="18" charset="0"/>
              </a:rPr>
              <a:t>, I.R., Domingo, P., Curran, A., Galindo, M.J., Montero-Alonso, M., Romero, A. and </a:t>
            </a:r>
            <a:r>
              <a:rPr lang="en-IN" sz="600" dirty="0" err="1">
                <a:latin typeface="Times New Roman" panose="02020603050405020304" pitchFamily="18" charset="0"/>
                <a:cs typeface="Times New Roman" panose="02020603050405020304" pitchFamily="18" charset="0"/>
              </a:rPr>
              <a:t>Marrugat</a:t>
            </a:r>
            <a:r>
              <a:rPr lang="en-IN" sz="600" dirty="0">
                <a:latin typeface="Times New Roman" panose="02020603050405020304" pitchFamily="18" charset="0"/>
                <a:cs typeface="Times New Roman" panose="02020603050405020304" pitchFamily="18" charset="0"/>
              </a:rPr>
              <a:t>, J. (2025). Age-standardized comparison of coronary artery disease, stroke incidence, and all-cause mortality between people living with HIV and the general population in Spain. </a:t>
            </a:r>
            <a:r>
              <a:rPr lang="en-IN" sz="600" i="1" dirty="0">
                <a:latin typeface="Times New Roman" panose="02020603050405020304" pitchFamily="18" charset="0"/>
                <a:cs typeface="Times New Roman" panose="02020603050405020304" pitchFamily="18" charset="0"/>
              </a:rPr>
              <a:t>International Journal of Infectious Diseases</a:t>
            </a:r>
            <a:r>
              <a:rPr lang="en-IN" sz="600" dirty="0">
                <a:latin typeface="Times New Roman" panose="02020603050405020304" pitchFamily="18" charset="0"/>
                <a:cs typeface="Times New Roman" panose="02020603050405020304" pitchFamily="18" charset="0"/>
              </a:rPr>
              <a:t>, 160, p.108061. </a:t>
            </a:r>
            <a:r>
              <a:rPr lang="en-IN" sz="600" dirty="0" err="1">
                <a:latin typeface="Times New Roman" panose="02020603050405020304" pitchFamily="18" charset="0"/>
                <a:cs typeface="Times New Roman" panose="02020603050405020304" pitchFamily="18" charset="0"/>
              </a:rPr>
              <a:t>doi:</a:t>
            </a:r>
            <a:r>
              <a:rPr lang="en-IN" sz="600" dirty="0" err="1">
                <a:latin typeface="Times New Roman" panose="02020603050405020304" pitchFamily="18" charset="0"/>
                <a:cs typeface="Times New Roman" panose="02020603050405020304" pitchFamily="18" charset="0"/>
                <a:hlinkClick r:id="rId3"/>
              </a:rPr>
              <a:t>https</a:t>
            </a:r>
            <a:r>
              <a:rPr lang="en-IN" sz="600" dirty="0">
                <a:latin typeface="Times New Roman" panose="02020603050405020304" pitchFamily="18" charset="0"/>
                <a:cs typeface="Times New Roman" panose="02020603050405020304" pitchFamily="18" charset="0"/>
                <a:hlinkClick r:id="rId3"/>
              </a:rPr>
              <a:t>://doi.org/10.1016/j.ijid.2025.108061</a:t>
            </a:r>
            <a:r>
              <a:rPr lang="en-IN" sz="600" dirty="0">
                <a:latin typeface="Times New Roman" panose="02020603050405020304" pitchFamily="18" charset="0"/>
                <a:cs typeface="Times New Roman" panose="02020603050405020304" pitchFamily="18" charset="0"/>
              </a:rPr>
              <a:t>. </a:t>
            </a:r>
          </a:p>
          <a:p>
            <a:pPr algn="just"/>
            <a:r>
              <a:rPr lang="en-IN" sz="600" dirty="0">
                <a:latin typeface="Times New Roman" panose="02020603050405020304" pitchFamily="18" charset="0"/>
                <a:cs typeface="Times New Roman" panose="02020603050405020304" pitchFamily="18" charset="0"/>
              </a:rPr>
              <a:t>Grant, S. and Khatua, S. (2024). Research transparency and reproducibility policies and programmes at the international initiative for impact evaluation. </a:t>
            </a:r>
            <a:r>
              <a:rPr lang="en-IN" sz="600" i="1" dirty="0">
                <a:latin typeface="Times New Roman" panose="02020603050405020304" pitchFamily="18" charset="0"/>
                <a:cs typeface="Times New Roman" panose="02020603050405020304" pitchFamily="18" charset="0"/>
              </a:rPr>
              <a:t>Journal of Development Effectiveness</a:t>
            </a:r>
            <a:r>
              <a:rPr lang="en-IN" sz="600" dirty="0">
                <a:latin typeface="Times New Roman" panose="02020603050405020304" pitchFamily="18" charset="0"/>
                <a:cs typeface="Times New Roman" panose="02020603050405020304" pitchFamily="18" charset="0"/>
              </a:rPr>
              <a:t>, 16(3), pp.363–373. </a:t>
            </a:r>
            <a:r>
              <a:rPr lang="en-IN" sz="600" dirty="0" err="1">
                <a:latin typeface="Times New Roman" panose="02020603050405020304" pitchFamily="18" charset="0"/>
                <a:cs typeface="Times New Roman" panose="02020603050405020304" pitchFamily="18" charset="0"/>
              </a:rPr>
              <a:t>doi:</a:t>
            </a:r>
            <a:r>
              <a:rPr lang="en-IN" sz="600" dirty="0" err="1">
                <a:latin typeface="Times New Roman" panose="02020603050405020304" pitchFamily="18" charset="0"/>
                <a:cs typeface="Times New Roman" panose="02020603050405020304" pitchFamily="18" charset="0"/>
                <a:hlinkClick r:id="rId4"/>
              </a:rPr>
              <a:t>https</a:t>
            </a:r>
            <a:r>
              <a:rPr lang="en-IN" sz="600" dirty="0">
                <a:latin typeface="Times New Roman" panose="02020603050405020304" pitchFamily="18" charset="0"/>
                <a:cs typeface="Times New Roman" panose="02020603050405020304" pitchFamily="18" charset="0"/>
                <a:hlinkClick r:id="rId4"/>
              </a:rPr>
              <a:t>://doi.org/10.1080/19439342.2024.2388102</a:t>
            </a:r>
            <a:r>
              <a:rPr lang="en-IN" sz="600" dirty="0">
                <a:latin typeface="Times New Roman" panose="02020603050405020304" pitchFamily="18" charset="0"/>
                <a:cs typeface="Times New Roman" panose="02020603050405020304" pitchFamily="18" charset="0"/>
              </a:rPr>
              <a:t>. </a:t>
            </a:r>
          </a:p>
          <a:p>
            <a:pPr algn="just"/>
            <a:r>
              <a:rPr lang="en-IN" sz="600" dirty="0">
                <a:latin typeface="Times New Roman" panose="02020603050405020304" pitchFamily="18" charset="0"/>
                <a:cs typeface="Times New Roman" panose="02020603050405020304" pitchFamily="18" charset="0"/>
              </a:rPr>
              <a:t>Murray-Thomas, T., Bottle, A., Mayet, J. and Myles, P. (2025). Non-adherence to medications prescribed to patients with heart failure in general practice: prevalence, risk factors and association with mortality and hospitalisation. </a:t>
            </a:r>
            <a:r>
              <a:rPr lang="en-IN" sz="600" i="1" dirty="0">
                <a:latin typeface="Times New Roman" panose="02020603050405020304" pitchFamily="18" charset="0"/>
                <a:cs typeface="Times New Roman" panose="02020603050405020304" pitchFamily="18" charset="0"/>
              </a:rPr>
              <a:t>Open heart</a:t>
            </a:r>
            <a:r>
              <a:rPr lang="en-IN" sz="600" dirty="0">
                <a:latin typeface="Times New Roman" panose="02020603050405020304" pitchFamily="18" charset="0"/>
                <a:cs typeface="Times New Roman" panose="02020603050405020304" pitchFamily="18" charset="0"/>
              </a:rPr>
              <a:t>, [online] 12(2), p.e003373. </a:t>
            </a:r>
            <a:r>
              <a:rPr lang="en-IN" sz="600" dirty="0" err="1">
                <a:latin typeface="Times New Roman" panose="02020603050405020304" pitchFamily="18" charset="0"/>
                <a:cs typeface="Times New Roman" panose="02020603050405020304" pitchFamily="18" charset="0"/>
              </a:rPr>
              <a:t>doi:</a:t>
            </a:r>
            <a:r>
              <a:rPr lang="en-IN" sz="600" dirty="0" err="1">
                <a:latin typeface="Times New Roman" panose="02020603050405020304" pitchFamily="18" charset="0"/>
                <a:cs typeface="Times New Roman" panose="02020603050405020304" pitchFamily="18" charset="0"/>
                <a:hlinkClick r:id="rId5"/>
              </a:rPr>
              <a:t>https</a:t>
            </a:r>
            <a:r>
              <a:rPr lang="en-IN" sz="600" dirty="0">
                <a:latin typeface="Times New Roman" panose="02020603050405020304" pitchFamily="18" charset="0"/>
                <a:cs typeface="Times New Roman" panose="02020603050405020304" pitchFamily="18" charset="0"/>
                <a:hlinkClick r:id="rId5"/>
              </a:rPr>
              <a:t>://doi.org/10.1136/openhrt-2025-003373</a:t>
            </a:r>
            <a:r>
              <a:rPr lang="en-IN" sz="600" dirty="0">
                <a:latin typeface="Times New Roman" panose="02020603050405020304" pitchFamily="18" charset="0"/>
                <a:cs typeface="Times New Roman" panose="02020603050405020304" pitchFamily="18" charset="0"/>
              </a:rPr>
              <a:t>. </a:t>
            </a:r>
          </a:p>
          <a:p>
            <a:pPr algn="just"/>
            <a:r>
              <a:rPr lang="en-IN" sz="600" dirty="0">
                <a:latin typeface="Times New Roman" panose="02020603050405020304" pitchFamily="18" charset="0"/>
                <a:cs typeface="Times New Roman" panose="02020603050405020304" pitchFamily="18" charset="0"/>
              </a:rPr>
              <a:t>Page, M.J., McKenzie, J.E., Bossuyt, P.M., </a:t>
            </a:r>
            <a:r>
              <a:rPr lang="en-IN" sz="600" dirty="0" err="1">
                <a:latin typeface="Times New Roman" panose="02020603050405020304" pitchFamily="18" charset="0"/>
                <a:cs typeface="Times New Roman" panose="02020603050405020304" pitchFamily="18" charset="0"/>
              </a:rPr>
              <a:t>Boutron</a:t>
            </a:r>
            <a:r>
              <a:rPr lang="en-IN" sz="600" dirty="0">
                <a:latin typeface="Times New Roman" panose="02020603050405020304" pitchFamily="18" charset="0"/>
                <a:cs typeface="Times New Roman" panose="02020603050405020304" pitchFamily="18" charset="0"/>
              </a:rPr>
              <a:t>, I., Hoffmann, T.C., Mulrow, C.D., </a:t>
            </a:r>
            <a:r>
              <a:rPr lang="en-IN" sz="600" dirty="0" err="1">
                <a:latin typeface="Times New Roman" panose="02020603050405020304" pitchFamily="18" charset="0"/>
                <a:cs typeface="Times New Roman" panose="02020603050405020304" pitchFamily="18" charset="0"/>
              </a:rPr>
              <a:t>Shamseer</a:t>
            </a:r>
            <a:r>
              <a:rPr lang="en-IN" sz="600" dirty="0">
                <a:latin typeface="Times New Roman" panose="02020603050405020304" pitchFamily="18" charset="0"/>
                <a:cs typeface="Times New Roman" panose="02020603050405020304" pitchFamily="18" charset="0"/>
              </a:rPr>
              <a:t>, L., Tetzlaff, J.M., Akl, E.A., Brennan, S.E., Chou, R., Glanville, J., Grimshaw, J.M., Hróbjartsson, A., Lalu, M.M., Li, T., Loder, E.W., Mayo-Wilson, E., McDonald, S. and McGuinness, L.A. (2021). The PRISMA 2020 statement: An updated guideline for reporting systematic reviews. </a:t>
            </a:r>
            <a:r>
              <a:rPr lang="en-IN" sz="600" i="1" dirty="0">
                <a:latin typeface="Times New Roman" panose="02020603050405020304" pitchFamily="18" charset="0"/>
                <a:cs typeface="Times New Roman" panose="02020603050405020304" pitchFamily="18" charset="0"/>
              </a:rPr>
              <a:t>PLOS Medicine</a:t>
            </a:r>
            <a:r>
              <a:rPr lang="en-IN" sz="600" dirty="0">
                <a:latin typeface="Times New Roman" panose="02020603050405020304" pitchFamily="18" charset="0"/>
                <a:cs typeface="Times New Roman" panose="02020603050405020304" pitchFamily="18" charset="0"/>
              </a:rPr>
              <a:t>, [online] 18(3), p.e1003583. </a:t>
            </a:r>
            <a:r>
              <a:rPr lang="en-IN" sz="600" dirty="0" err="1">
                <a:latin typeface="Times New Roman" panose="02020603050405020304" pitchFamily="18" charset="0"/>
                <a:cs typeface="Times New Roman" panose="02020603050405020304" pitchFamily="18" charset="0"/>
              </a:rPr>
              <a:t>doi:</a:t>
            </a:r>
            <a:r>
              <a:rPr lang="en-IN" sz="600" dirty="0" err="1">
                <a:latin typeface="Times New Roman" panose="02020603050405020304" pitchFamily="18" charset="0"/>
                <a:cs typeface="Times New Roman" panose="02020603050405020304" pitchFamily="18" charset="0"/>
                <a:hlinkClick r:id="rId6"/>
              </a:rPr>
              <a:t>https</a:t>
            </a:r>
            <a:r>
              <a:rPr lang="en-IN" sz="600" dirty="0">
                <a:latin typeface="Times New Roman" panose="02020603050405020304" pitchFamily="18" charset="0"/>
                <a:cs typeface="Times New Roman" panose="02020603050405020304" pitchFamily="18" charset="0"/>
                <a:hlinkClick r:id="rId6"/>
              </a:rPr>
              <a:t>://doi.org/10.1371/journal.pmed.1003583</a:t>
            </a:r>
            <a:r>
              <a:rPr lang="en-IN" sz="600" dirty="0">
                <a:latin typeface="Times New Roman" panose="02020603050405020304" pitchFamily="18" charset="0"/>
                <a:cs typeface="Times New Roman" panose="02020603050405020304" pitchFamily="18" charset="0"/>
              </a:rPr>
              <a:t>. </a:t>
            </a:r>
          </a:p>
          <a:p>
            <a:pPr algn="just"/>
            <a:r>
              <a:rPr lang="en-IN" sz="600" dirty="0">
                <a:latin typeface="Times New Roman" panose="02020603050405020304" pitchFamily="18" charset="0"/>
                <a:cs typeface="Times New Roman" panose="02020603050405020304" pitchFamily="18" charset="0"/>
              </a:rPr>
              <a:t>Patel, S., Huang, M. and </a:t>
            </a:r>
            <a:r>
              <a:rPr lang="en-IN" sz="600" dirty="0" err="1">
                <a:latin typeface="Times New Roman" panose="02020603050405020304" pitchFamily="18" charset="0"/>
                <a:cs typeface="Times New Roman" panose="02020603050405020304" pitchFamily="18" charset="0"/>
              </a:rPr>
              <a:t>Miliara</a:t>
            </a:r>
            <a:r>
              <a:rPr lang="en-IN" sz="600" dirty="0">
                <a:latin typeface="Times New Roman" panose="02020603050405020304" pitchFamily="18" charset="0"/>
                <a:cs typeface="Times New Roman" panose="02020603050405020304" pitchFamily="18" charset="0"/>
              </a:rPr>
              <a:t>, S. (2025). Understanding Treatment Adherence in Chronic Diseases: Challenges, Consequences, and Strategies for Improvement. </a:t>
            </a:r>
            <a:r>
              <a:rPr lang="en-IN" sz="600" i="1" dirty="0">
                <a:latin typeface="Times New Roman" panose="02020603050405020304" pitchFamily="18" charset="0"/>
                <a:cs typeface="Times New Roman" panose="02020603050405020304" pitchFamily="18" charset="0"/>
              </a:rPr>
              <a:t>Journal of Clinical Medicine</a:t>
            </a:r>
            <a:r>
              <a:rPr lang="en-IN" sz="600" dirty="0">
                <a:latin typeface="Times New Roman" panose="02020603050405020304" pitchFamily="18" charset="0"/>
                <a:cs typeface="Times New Roman" panose="02020603050405020304" pitchFamily="18" charset="0"/>
              </a:rPr>
              <a:t>, [online] 14(17), pp.6034–6034. </a:t>
            </a:r>
            <a:r>
              <a:rPr lang="en-IN" sz="600" dirty="0" err="1">
                <a:latin typeface="Times New Roman" panose="02020603050405020304" pitchFamily="18" charset="0"/>
                <a:cs typeface="Times New Roman" panose="02020603050405020304" pitchFamily="18" charset="0"/>
              </a:rPr>
              <a:t>doi:</a:t>
            </a:r>
            <a:r>
              <a:rPr lang="en-IN" sz="600" dirty="0" err="1">
                <a:latin typeface="Times New Roman" panose="02020603050405020304" pitchFamily="18" charset="0"/>
                <a:cs typeface="Times New Roman" panose="02020603050405020304" pitchFamily="18" charset="0"/>
                <a:hlinkClick r:id="rId7"/>
              </a:rPr>
              <a:t>https</a:t>
            </a:r>
            <a:r>
              <a:rPr lang="en-IN" sz="600" dirty="0">
                <a:latin typeface="Times New Roman" panose="02020603050405020304" pitchFamily="18" charset="0"/>
                <a:cs typeface="Times New Roman" panose="02020603050405020304" pitchFamily="18" charset="0"/>
                <a:hlinkClick r:id="rId7"/>
              </a:rPr>
              <a:t>://doi.org/10.3390/jcm14176034</a:t>
            </a:r>
            <a:r>
              <a:rPr lang="en-IN" sz="600" dirty="0">
                <a:latin typeface="Times New Roman" panose="02020603050405020304" pitchFamily="18" charset="0"/>
                <a:cs typeface="Times New Roman" panose="02020603050405020304" pitchFamily="18" charset="0"/>
              </a:rPr>
              <a:t>. </a:t>
            </a:r>
          </a:p>
          <a:p>
            <a:pPr algn="just"/>
            <a:r>
              <a:rPr lang="en-IN" sz="600" dirty="0" err="1">
                <a:latin typeface="Times New Roman" panose="02020603050405020304" pitchFamily="18" charset="0"/>
                <a:cs typeface="Times New Roman" panose="02020603050405020304" pitchFamily="18" charset="0"/>
              </a:rPr>
              <a:t>Shahjehan</a:t>
            </a:r>
            <a:r>
              <a:rPr lang="en-IN" sz="600" dirty="0">
                <a:latin typeface="Times New Roman" panose="02020603050405020304" pitchFamily="18" charset="0"/>
                <a:cs typeface="Times New Roman" panose="02020603050405020304" pitchFamily="18" charset="0"/>
              </a:rPr>
              <a:t>, R.D. and Bhutta, B.S. (2026). </a:t>
            </a:r>
            <a:r>
              <a:rPr lang="en-IN" sz="600" i="1" dirty="0">
                <a:latin typeface="Times New Roman" panose="02020603050405020304" pitchFamily="18" charset="0"/>
                <a:cs typeface="Times New Roman" panose="02020603050405020304" pitchFamily="18" charset="0"/>
              </a:rPr>
              <a:t>Coronary Artery Disease</a:t>
            </a:r>
            <a:r>
              <a:rPr lang="en-IN" sz="600" dirty="0">
                <a:latin typeface="Times New Roman" panose="02020603050405020304" pitchFamily="18" charset="0"/>
                <a:cs typeface="Times New Roman" panose="02020603050405020304" pitchFamily="18" charset="0"/>
              </a:rPr>
              <a:t>. [online] PubMed. Available at: </a:t>
            </a:r>
            <a:r>
              <a:rPr lang="en-IN" sz="600" dirty="0">
                <a:latin typeface="Times New Roman" panose="02020603050405020304" pitchFamily="18" charset="0"/>
                <a:cs typeface="Times New Roman" panose="02020603050405020304" pitchFamily="18" charset="0"/>
                <a:hlinkClick r:id="rId8"/>
              </a:rPr>
              <a:t>https://pubmed.ncbi.nlm.nih.gov/33231974/</a:t>
            </a:r>
            <a:r>
              <a:rPr lang="en-IN" sz="600" dirty="0">
                <a:latin typeface="Times New Roman" panose="02020603050405020304" pitchFamily="18" charset="0"/>
                <a:cs typeface="Times New Roman" panose="02020603050405020304" pitchFamily="18" charset="0"/>
              </a:rPr>
              <a:t>. </a:t>
            </a:r>
          </a:p>
          <a:p>
            <a:pPr algn="just"/>
            <a:r>
              <a:rPr lang="en-IN" sz="600" dirty="0" err="1">
                <a:latin typeface="Times New Roman" panose="02020603050405020304" pitchFamily="18" charset="0"/>
                <a:cs typeface="Times New Roman" panose="02020603050405020304" pitchFamily="18" charset="0"/>
              </a:rPr>
              <a:t>Valgimigli</a:t>
            </a:r>
            <a:r>
              <a:rPr lang="en-IN" sz="600" dirty="0">
                <a:latin typeface="Times New Roman" panose="02020603050405020304" pitchFamily="18" charset="0"/>
                <a:cs typeface="Times New Roman" panose="02020603050405020304" pitchFamily="18" charset="0"/>
              </a:rPr>
              <a:t>, M., Landi, A., Angiolillo, D.J., Baber, U., Bhatt, D.L., </a:t>
            </a:r>
            <a:r>
              <a:rPr lang="en-IN" sz="600" dirty="0" err="1">
                <a:latin typeface="Times New Roman" panose="02020603050405020304" pitchFamily="18" charset="0"/>
                <a:cs typeface="Times New Roman" panose="02020603050405020304" pitchFamily="18" charset="0"/>
              </a:rPr>
              <a:t>Bonaca</a:t>
            </a:r>
            <a:r>
              <a:rPr lang="en-IN" sz="600" dirty="0">
                <a:latin typeface="Times New Roman" panose="02020603050405020304" pitchFamily="18" charset="0"/>
                <a:cs typeface="Times New Roman" panose="02020603050405020304" pitchFamily="18" charset="0"/>
              </a:rPr>
              <a:t>, M.P., Capodanno, D., Cohen, D.J., C. Michael Gibson, James, S., Kimura, T., Lopes, R.D., Mehta, S.R., Gilles </a:t>
            </a:r>
            <a:r>
              <a:rPr lang="en-IN" sz="600" dirty="0" err="1">
                <a:latin typeface="Times New Roman" panose="02020603050405020304" pitchFamily="18" charset="0"/>
                <a:cs typeface="Times New Roman" panose="02020603050405020304" pitchFamily="18" charset="0"/>
              </a:rPr>
              <a:t>Montalescot</a:t>
            </a:r>
            <a:r>
              <a:rPr lang="en-IN" sz="600" dirty="0">
                <a:latin typeface="Times New Roman" panose="02020603050405020304" pitchFamily="18" charset="0"/>
                <a:cs typeface="Times New Roman" panose="02020603050405020304" pitchFamily="18" charset="0"/>
              </a:rPr>
              <a:t>, Sibbing, D., P. Gabriel Steg, Stone, G.W., Storey, R.F., Pascal </a:t>
            </a:r>
            <a:r>
              <a:rPr lang="en-IN" sz="600" dirty="0" err="1">
                <a:latin typeface="Times New Roman" panose="02020603050405020304" pitchFamily="18" charset="0"/>
                <a:cs typeface="Times New Roman" panose="02020603050405020304" pitchFamily="18" charset="0"/>
              </a:rPr>
              <a:t>Vranckx</a:t>
            </a:r>
            <a:r>
              <a:rPr lang="en-IN" sz="600" dirty="0">
                <a:latin typeface="Times New Roman" panose="02020603050405020304" pitchFamily="18" charset="0"/>
                <a:cs typeface="Times New Roman" panose="02020603050405020304" pitchFamily="18" charset="0"/>
              </a:rPr>
              <a:t> and Windecker, S. (2024). Demystifying the Contemporary Role of 12-Month Dual Antiplatelet Therapy After Acute Coronary Syndrome. </a:t>
            </a:r>
            <a:r>
              <a:rPr lang="en-IN" sz="600" i="1" dirty="0">
                <a:latin typeface="Times New Roman" panose="02020603050405020304" pitchFamily="18" charset="0"/>
                <a:cs typeface="Times New Roman" panose="02020603050405020304" pitchFamily="18" charset="0"/>
              </a:rPr>
              <a:t>Circulation</a:t>
            </a:r>
            <a:r>
              <a:rPr lang="en-IN" sz="600" dirty="0">
                <a:latin typeface="Times New Roman" panose="02020603050405020304" pitchFamily="18" charset="0"/>
                <a:cs typeface="Times New Roman" panose="02020603050405020304" pitchFamily="18" charset="0"/>
              </a:rPr>
              <a:t>, 150(4), pp.317–335. </a:t>
            </a:r>
            <a:r>
              <a:rPr lang="en-IN" sz="600" dirty="0" err="1">
                <a:latin typeface="Times New Roman" panose="02020603050405020304" pitchFamily="18" charset="0"/>
                <a:cs typeface="Times New Roman" panose="02020603050405020304" pitchFamily="18" charset="0"/>
              </a:rPr>
              <a:t>doi:</a:t>
            </a:r>
            <a:r>
              <a:rPr lang="en-IN" sz="600" dirty="0" err="1">
                <a:latin typeface="Times New Roman" panose="02020603050405020304" pitchFamily="18" charset="0"/>
                <a:cs typeface="Times New Roman" panose="02020603050405020304" pitchFamily="18" charset="0"/>
                <a:hlinkClick r:id="rId9"/>
              </a:rPr>
              <a:t>https</a:t>
            </a:r>
            <a:r>
              <a:rPr lang="en-IN" sz="600" dirty="0">
                <a:latin typeface="Times New Roman" panose="02020603050405020304" pitchFamily="18" charset="0"/>
                <a:cs typeface="Times New Roman" panose="02020603050405020304" pitchFamily="18" charset="0"/>
                <a:hlinkClick r:id="rId9"/>
              </a:rPr>
              <a:t>://doi.org/10.1161/circulationaha.124.069012</a:t>
            </a:r>
            <a:r>
              <a:rPr lang="en-IN" sz="600" dirty="0">
                <a:latin typeface="Times New Roman" panose="02020603050405020304" pitchFamily="18" charset="0"/>
                <a:cs typeface="Times New Roman" panose="02020603050405020304" pitchFamily="18" charset="0"/>
              </a:rPr>
              <a:t>. </a:t>
            </a:r>
          </a:p>
        </p:txBody>
      </p:sp>
      <p:pic>
        <p:nvPicPr>
          <p:cNvPr id="50" name="Picture 49">
            <a:extLst>
              <a:ext uri="{FF2B5EF4-FFF2-40B4-BE49-F238E27FC236}">
                <a16:creationId xmlns:a16="http://schemas.microsoft.com/office/drawing/2014/main" id="{76F7E899-7DC1-8CA9-EDF7-F011A3D56CCC}"/>
              </a:ext>
            </a:extLst>
          </p:cNvPr>
          <p:cNvPicPr>
            <a:picLocks noChangeAspect="1"/>
          </p:cNvPicPr>
          <p:nvPr/>
        </p:nvPicPr>
        <p:blipFill>
          <a:blip r:embed="rId10"/>
          <a:stretch>
            <a:fillRect/>
          </a:stretch>
        </p:blipFill>
        <p:spPr>
          <a:xfrm>
            <a:off x="310896" y="3439154"/>
            <a:ext cx="3657600" cy="1580919"/>
          </a:xfrm>
          <a:prstGeom prst="rect">
            <a:avLst/>
          </a:prstGeom>
        </p:spPr>
      </p:pic>
      <p:pic>
        <p:nvPicPr>
          <p:cNvPr id="53" name="Picture 52">
            <a:extLst>
              <a:ext uri="{FF2B5EF4-FFF2-40B4-BE49-F238E27FC236}">
                <a16:creationId xmlns:a16="http://schemas.microsoft.com/office/drawing/2014/main" id="{CFD8B330-04CC-0DB9-47F5-F68C09BB2940}"/>
              </a:ext>
            </a:extLst>
          </p:cNvPr>
          <p:cNvPicPr>
            <a:picLocks noChangeAspect="1"/>
          </p:cNvPicPr>
          <p:nvPr/>
        </p:nvPicPr>
        <p:blipFill>
          <a:blip r:embed="rId11"/>
          <a:stretch>
            <a:fillRect/>
          </a:stretch>
        </p:blipFill>
        <p:spPr>
          <a:xfrm>
            <a:off x="3593592" y="5551459"/>
            <a:ext cx="3657600" cy="150665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1227</Words>
  <Application>Microsoft Office PowerPoint</Application>
  <PresentationFormat>Custom</PresentationFormat>
  <Paragraphs>31</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Bending Moments</cp:lastModifiedBy>
  <cp:revision>1</cp:revision>
  <dcterms:created xsi:type="dcterms:W3CDTF">2026-06-30T09:25:37Z</dcterms:created>
  <dcterms:modified xsi:type="dcterms:W3CDTF">2026-07-01T16:46:44Z</dcterms:modified>
</cp:coreProperties>
</file>