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4.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5.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6.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744" r:id="rId3"/>
    <p:sldMasterId id="2147483755" r:id="rId4"/>
    <p:sldMasterId id="2147483764" r:id="rId5"/>
    <p:sldMasterId id="2147483768" r:id="rId6"/>
    <p:sldMasterId id="2147483772" r:id="rId7"/>
    <p:sldMasterId id="2147483777" r:id="rId8"/>
  </p:sldMasterIdLst>
  <p:notesMasterIdLst>
    <p:notesMasterId r:id="rId33"/>
  </p:notesMasterIdLst>
  <p:sldIdLst>
    <p:sldId id="256" r:id="rId9"/>
    <p:sldId id="331" r:id="rId10"/>
    <p:sldId id="327" r:id="rId11"/>
    <p:sldId id="328" r:id="rId12"/>
    <p:sldId id="329" r:id="rId13"/>
    <p:sldId id="330" r:id="rId14"/>
    <p:sldId id="343" r:id="rId15"/>
    <p:sldId id="417" r:id="rId16"/>
    <p:sldId id="409" r:id="rId17"/>
    <p:sldId id="280" r:id="rId18"/>
    <p:sldId id="410" r:id="rId19"/>
    <p:sldId id="411" r:id="rId20"/>
    <p:sldId id="412" r:id="rId21"/>
    <p:sldId id="413" r:id="rId22"/>
    <p:sldId id="414" r:id="rId23"/>
    <p:sldId id="415" r:id="rId24"/>
    <p:sldId id="418" r:id="rId25"/>
    <p:sldId id="419" r:id="rId26"/>
    <p:sldId id="281" r:id="rId27"/>
    <p:sldId id="342" r:id="rId28"/>
    <p:sldId id="339" r:id="rId29"/>
    <p:sldId id="340" r:id="rId30"/>
    <p:sldId id="284" r:id="rId31"/>
    <p:sldId id="341"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EDD3CC-88B8-4E3F-9B67-493CA6CAECD4}" v="25" dt="2025-07-17T12:09:48.0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2" d="100"/>
          <a:sy n="102" d="100"/>
        </p:scale>
        <p:origin x="87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microsoft.com/office/2015/10/relationships/revisionInfo" Target="revisionInfo.xml"/><Relationship Id="rId21" Type="http://schemas.openxmlformats.org/officeDocument/2006/relationships/slide" Target="slides/slide13.xml"/><Relationship Id="rId34" Type="http://schemas.openxmlformats.org/officeDocument/2006/relationships/presProps" Target="presProps.xml"/><Relationship Id="rId7" Type="http://schemas.openxmlformats.org/officeDocument/2006/relationships/slideMaster" Target="slideMasters/slideMaster7.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viewProps" Target="viewProps.xml"/><Relationship Id="rId8" Type="http://schemas.openxmlformats.org/officeDocument/2006/relationships/slideMaster" Target="slideMasters/slideMaster8.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F1EDD3CC-88B8-4E3F-9B67-493CA6CAECD4}"/>
    <pc:docChg chg="undo custSel addSld delSld modSld sldOrd modMainMaster">
      <pc:chgData name="Paul Tinkler" userId="bcebf29c-73c2-433d-80d2-6bad896374bf" providerId="ADAL" clId="{F1EDD3CC-88B8-4E3F-9B67-493CA6CAECD4}" dt="2025-07-17T12:12:16.890" v="1419" actId="20577"/>
      <pc:docMkLst>
        <pc:docMk/>
      </pc:docMkLst>
      <pc:sldChg chg="addSp delSp modSp mod delDesignElem">
        <pc:chgData name="Paul Tinkler" userId="bcebf29c-73c2-433d-80d2-6bad896374bf" providerId="ADAL" clId="{F1EDD3CC-88B8-4E3F-9B67-493CA6CAECD4}" dt="2025-07-15T14:31:26.466" v="184" actId="1076"/>
        <pc:sldMkLst>
          <pc:docMk/>
          <pc:sldMk cId="47110445" sldId="256"/>
        </pc:sldMkLst>
        <pc:spChg chg="mod">
          <ac:chgData name="Paul Tinkler" userId="bcebf29c-73c2-433d-80d2-6bad896374bf" providerId="ADAL" clId="{F1EDD3CC-88B8-4E3F-9B67-493CA6CAECD4}" dt="2025-07-15T14:31:26.466" v="184" actId="1076"/>
          <ac:spMkLst>
            <pc:docMk/>
            <pc:sldMk cId="47110445" sldId="256"/>
            <ac:spMk id="2" creationId="{BBA0BA32-2011-8FE6-196A-35BC08696BEC}"/>
          </ac:spMkLst>
        </pc:spChg>
        <pc:spChg chg="add mod">
          <ac:chgData name="Paul Tinkler" userId="bcebf29c-73c2-433d-80d2-6bad896374bf" providerId="ADAL" clId="{F1EDD3CC-88B8-4E3F-9B67-493CA6CAECD4}" dt="2025-07-15T14:31:17.986" v="182" actId="1076"/>
          <ac:spMkLst>
            <pc:docMk/>
            <pc:sldMk cId="47110445" sldId="256"/>
            <ac:spMk id="3" creationId="{4BB28D6C-C574-AB77-D94B-92C48D394612}"/>
          </ac:spMkLst>
        </pc:spChg>
        <pc:picChg chg="mod">
          <ac:chgData name="Paul Tinkler" userId="bcebf29c-73c2-433d-80d2-6bad896374bf" providerId="ADAL" clId="{F1EDD3CC-88B8-4E3F-9B67-493CA6CAECD4}" dt="2025-07-15T14:30:19.801" v="159" actId="1076"/>
          <ac:picMkLst>
            <pc:docMk/>
            <pc:sldMk cId="47110445" sldId="256"/>
            <ac:picMk id="5" creationId="{B5C6C916-703A-D261-3FE5-67266E6B288F}"/>
          </ac:picMkLst>
        </pc:picChg>
      </pc:sldChg>
      <pc:sldChg chg="modSp mod">
        <pc:chgData name="Paul Tinkler" userId="bcebf29c-73c2-433d-80d2-6bad896374bf" providerId="ADAL" clId="{F1EDD3CC-88B8-4E3F-9B67-493CA6CAECD4}" dt="2025-07-15T13:49:01.699" v="123" actId="27636"/>
        <pc:sldMkLst>
          <pc:docMk/>
          <pc:sldMk cId="1495638808" sldId="281"/>
        </pc:sldMkLst>
        <pc:spChg chg="mod">
          <ac:chgData name="Paul Tinkler" userId="bcebf29c-73c2-433d-80d2-6bad896374bf" providerId="ADAL" clId="{F1EDD3CC-88B8-4E3F-9B67-493CA6CAECD4}" dt="2025-07-15T13:49:01.699" v="123" actId="27636"/>
          <ac:spMkLst>
            <pc:docMk/>
            <pc:sldMk cId="1495638808" sldId="281"/>
            <ac:spMk id="2" creationId="{5ADEC5BD-76EC-4B76-A531-0CB1CD3497C7}"/>
          </ac:spMkLst>
        </pc:spChg>
        <pc:spChg chg="mod">
          <ac:chgData name="Paul Tinkler" userId="bcebf29c-73c2-433d-80d2-6bad896374bf" providerId="ADAL" clId="{F1EDD3CC-88B8-4E3F-9B67-493CA6CAECD4}" dt="2025-07-15T13:49:01.478" v="121"/>
          <ac:spMkLst>
            <pc:docMk/>
            <pc:sldMk cId="1495638808" sldId="281"/>
            <ac:spMk id="3" creationId="{7BC9E42E-0130-436F-B67A-5CF22A6AF2D4}"/>
          </ac:spMkLst>
        </pc:spChg>
      </pc:sldChg>
      <pc:sldChg chg="modSp del mod">
        <pc:chgData name="Paul Tinkler" userId="bcebf29c-73c2-433d-80d2-6bad896374bf" providerId="ADAL" clId="{F1EDD3CC-88B8-4E3F-9B67-493CA6CAECD4}" dt="2025-07-15T15:07:35.402" v="1355" actId="47"/>
        <pc:sldMkLst>
          <pc:docMk/>
          <pc:sldMk cId="751262767" sldId="283"/>
        </pc:sldMkLst>
      </pc:sldChg>
      <pc:sldChg chg="modSp mod">
        <pc:chgData name="Paul Tinkler" userId="bcebf29c-73c2-433d-80d2-6bad896374bf" providerId="ADAL" clId="{F1EDD3CC-88B8-4E3F-9B67-493CA6CAECD4}" dt="2025-07-15T11:19:31.751" v="81" actId="20577"/>
        <pc:sldMkLst>
          <pc:docMk/>
          <pc:sldMk cId="2515117606" sldId="284"/>
        </pc:sldMkLst>
        <pc:spChg chg="mod">
          <ac:chgData name="Paul Tinkler" userId="bcebf29c-73c2-433d-80d2-6bad896374bf" providerId="ADAL" clId="{F1EDD3CC-88B8-4E3F-9B67-493CA6CAECD4}" dt="2025-07-15T11:19:31.751" v="81" actId="20577"/>
          <ac:spMkLst>
            <pc:docMk/>
            <pc:sldMk cId="2515117606" sldId="284"/>
            <ac:spMk id="4" creationId="{8B613BD5-9EC3-4571-87F4-D4AEB0DB4573}"/>
          </ac:spMkLst>
        </pc:spChg>
      </pc:sldChg>
      <pc:sldChg chg="modSp mod">
        <pc:chgData name="Paul Tinkler" userId="bcebf29c-73c2-433d-80d2-6bad896374bf" providerId="ADAL" clId="{F1EDD3CC-88B8-4E3F-9B67-493CA6CAECD4}" dt="2025-07-15T13:49:01.689" v="122" actId="27636"/>
        <pc:sldMkLst>
          <pc:docMk/>
          <pc:sldMk cId="2395847189" sldId="327"/>
        </pc:sldMkLst>
        <pc:spChg chg="mod">
          <ac:chgData name="Paul Tinkler" userId="bcebf29c-73c2-433d-80d2-6bad896374bf" providerId="ADAL" clId="{F1EDD3CC-88B8-4E3F-9B67-493CA6CAECD4}" dt="2025-07-15T13:49:01.689" v="122" actId="27636"/>
          <ac:spMkLst>
            <pc:docMk/>
            <pc:sldMk cId="2395847189" sldId="327"/>
            <ac:spMk id="2" creationId="{CA176A3A-A6EF-4EE9-B7F7-97E717CD765D}"/>
          </ac:spMkLst>
        </pc:spChg>
      </pc:sldChg>
      <pc:sldChg chg="modSp mod">
        <pc:chgData name="Paul Tinkler" userId="bcebf29c-73c2-433d-80d2-6bad896374bf" providerId="ADAL" clId="{F1EDD3CC-88B8-4E3F-9B67-493CA6CAECD4}" dt="2025-07-15T13:49:01.478" v="121"/>
        <pc:sldMkLst>
          <pc:docMk/>
          <pc:sldMk cId="1186554519" sldId="329"/>
        </pc:sldMkLst>
        <pc:spChg chg="mod">
          <ac:chgData name="Paul Tinkler" userId="bcebf29c-73c2-433d-80d2-6bad896374bf" providerId="ADAL" clId="{F1EDD3CC-88B8-4E3F-9B67-493CA6CAECD4}" dt="2025-07-15T13:49:01.478" v="121"/>
          <ac:spMkLst>
            <pc:docMk/>
            <pc:sldMk cId="1186554519" sldId="329"/>
            <ac:spMk id="2" creationId="{3CBE9FCD-06D2-4820-AF5F-D75864AF42D4}"/>
          </ac:spMkLst>
        </pc:spChg>
        <pc:spChg chg="mod">
          <ac:chgData name="Paul Tinkler" userId="bcebf29c-73c2-433d-80d2-6bad896374bf" providerId="ADAL" clId="{F1EDD3CC-88B8-4E3F-9B67-493CA6CAECD4}" dt="2025-07-15T13:47:27.513" v="100" actId="27636"/>
          <ac:spMkLst>
            <pc:docMk/>
            <pc:sldMk cId="1186554519" sldId="329"/>
            <ac:spMk id="3" creationId="{939129CE-0B5C-4E78-8B7B-58339AFB1BF6}"/>
          </ac:spMkLst>
        </pc:spChg>
      </pc:sldChg>
      <pc:sldChg chg="modSp">
        <pc:chgData name="Paul Tinkler" userId="bcebf29c-73c2-433d-80d2-6bad896374bf" providerId="ADAL" clId="{F1EDD3CC-88B8-4E3F-9B67-493CA6CAECD4}" dt="2025-07-15T13:49:01.478" v="121"/>
        <pc:sldMkLst>
          <pc:docMk/>
          <pc:sldMk cId="1573315986" sldId="330"/>
        </pc:sldMkLst>
        <pc:spChg chg="mod">
          <ac:chgData name="Paul Tinkler" userId="bcebf29c-73c2-433d-80d2-6bad896374bf" providerId="ADAL" clId="{F1EDD3CC-88B8-4E3F-9B67-493CA6CAECD4}" dt="2025-07-15T13:49:01.478" v="121"/>
          <ac:spMkLst>
            <pc:docMk/>
            <pc:sldMk cId="1573315986" sldId="330"/>
            <ac:spMk id="2" creationId="{B32D15B9-8412-419A-8BB6-F79F4EAEFEAF}"/>
          </ac:spMkLst>
        </pc:spChg>
      </pc:sldChg>
      <pc:sldChg chg="delSp modSp del mod delAnim">
        <pc:chgData name="Paul Tinkler" userId="bcebf29c-73c2-433d-80d2-6bad896374bf" providerId="ADAL" clId="{F1EDD3CC-88B8-4E3F-9B67-493CA6CAECD4}" dt="2025-07-15T13:33:29.189" v="84" actId="47"/>
        <pc:sldMkLst>
          <pc:docMk/>
          <pc:sldMk cId="915511500" sldId="336"/>
        </pc:sldMkLst>
      </pc:sldChg>
      <pc:sldChg chg="modSp del mod">
        <pc:chgData name="Paul Tinkler" userId="bcebf29c-73c2-433d-80d2-6bad896374bf" providerId="ADAL" clId="{F1EDD3CC-88B8-4E3F-9B67-493CA6CAECD4}" dt="2025-07-15T13:57:14.863" v="135" actId="47"/>
        <pc:sldMkLst>
          <pc:docMk/>
          <pc:sldMk cId="2412609209" sldId="338"/>
        </pc:sldMkLst>
      </pc:sldChg>
      <pc:sldChg chg="modSp mod">
        <pc:chgData name="Paul Tinkler" userId="bcebf29c-73c2-433d-80d2-6bad896374bf" providerId="ADAL" clId="{F1EDD3CC-88B8-4E3F-9B67-493CA6CAECD4}" dt="2025-07-15T13:47:34.405" v="110" actId="27636"/>
        <pc:sldMkLst>
          <pc:docMk/>
          <pc:sldMk cId="1767566130" sldId="339"/>
        </pc:sldMkLst>
        <pc:spChg chg="mod">
          <ac:chgData name="Paul Tinkler" userId="bcebf29c-73c2-433d-80d2-6bad896374bf" providerId="ADAL" clId="{F1EDD3CC-88B8-4E3F-9B67-493CA6CAECD4}" dt="2025-07-15T13:47:34.405" v="110" actId="27636"/>
          <ac:spMkLst>
            <pc:docMk/>
            <pc:sldMk cId="1767566130" sldId="339"/>
            <ac:spMk id="3" creationId="{B85187F6-46F6-4767-8E15-898395F27B07}"/>
          </ac:spMkLst>
        </pc:spChg>
      </pc:sldChg>
      <pc:sldChg chg="modSp">
        <pc:chgData name="Paul Tinkler" userId="bcebf29c-73c2-433d-80d2-6bad896374bf" providerId="ADAL" clId="{F1EDD3CC-88B8-4E3F-9B67-493CA6CAECD4}" dt="2025-07-15T13:49:01.478" v="121"/>
        <pc:sldMkLst>
          <pc:docMk/>
          <pc:sldMk cId="484613003" sldId="340"/>
        </pc:sldMkLst>
        <pc:spChg chg="mod">
          <ac:chgData name="Paul Tinkler" userId="bcebf29c-73c2-433d-80d2-6bad896374bf" providerId="ADAL" clId="{F1EDD3CC-88B8-4E3F-9B67-493CA6CAECD4}" dt="2025-07-15T13:49:01.478" v="121"/>
          <ac:spMkLst>
            <pc:docMk/>
            <pc:sldMk cId="484613003" sldId="340"/>
            <ac:spMk id="2" creationId="{46D679AB-5FE6-451D-AC34-A845420D33DB}"/>
          </ac:spMkLst>
        </pc:spChg>
        <pc:spChg chg="mod">
          <ac:chgData name="Paul Tinkler" userId="bcebf29c-73c2-433d-80d2-6bad896374bf" providerId="ADAL" clId="{F1EDD3CC-88B8-4E3F-9B67-493CA6CAECD4}" dt="2025-07-15T13:49:01.478" v="121"/>
          <ac:spMkLst>
            <pc:docMk/>
            <pc:sldMk cId="484613003" sldId="340"/>
            <ac:spMk id="3" creationId="{14010B67-F485-4658-85A9-908082C1F48F}"/>
          </ac:spMkLst>
        </pc:spChg>
      </pc:sldChg>
      <pc:sldChg chg="modSp mod">
        <pc:chgData name="Paul Tinkler" userId="bcebf29c-73c2-433d-80d2-6bad896374bf" providerId="ADAL" clId="{F1EDD3CC-88B8-4E3F-9B67-493CA6CAECD4}" dt="2025-07-17T12:12:16.890" v="1419" actId="20577"/>
        <pc:sldMkLst>
          <pc:docMk/>
          <pc:sldMk cId="1113769426" sldId="341"/>
        </pc:sldMkLst>
        <pc:spChg chg="mod">
          <ac:chgData name="Paul Tinkler" userId="bcebf29c-73c2-433d-80d2-6bad896374bf" providerId="ADAL" clId="{F1EDD3CC-88B8-4E3F-9B67-493CA6CAECD4}" dt="2025-07-17T12:12:13.860" v="1416" actId="20577"/>
          <ac:spMkLst>
            <pc:docMk/>
            <pc:sldMk cId="1113769426" sldId="341"/>
            <ac:spMk id="2" creationId="{4165B561-2AF3-40F5-B1A2-5DD06236E49C}"/>
          </ac:spMkLst>
        </pc:spChg>
        <pc:spChg chg="mod">
          <ac:chgData name="Paul Tinkler" userId="bcebf29c-73c2-433d-80d2-6bad896374bf" providerId="ADAL" clId="{F1EDD3CC-88B8-4E3F-9B67-493CA6CAECD4}" dt="2025-07-17T12:12:16.890" v="1419" actId="20577"/>
          <ac:spMkLst>
            <pc:docMk/>
            <pc:sldMk cId="1113769426" sldId="341"/>
            <ac:spMk id="3" creationId="{206CA051-F290-46A3-9088-FA33509CB029}"/>
          </ac:spMkLst>
        </pc:spChg>
      </pc:sldChg>
      <pc:sldChg chg="modSp new mod">
        <pc:chgData name="Paul Tinkler" userId="bcebf29c-73c2-433d-80d2-6bad896374bf" providerId="ADAL" clId="{F1EDD3CC-88B8-4E3F-9B67-493CA6CAECD4}" dt="2025-07-17T09:36:40.213" v="1389" actId="207"/>
        <pc:sldMkLst>
          <pc:docMk/>
          <pc:sldMk cId="2321243871" sldId="342"/>
        </pc:sldMkLst>
        <pc:spChg chg="mod">
          <ac:chgData name="Paul Tinkler" userId="bcebf29c-73c2-433d-80d2-6bad896374bf" providerId="ADAL" clId="{F1EDD3CC-88B8-4E3F-9B67-493CA6CAECD4}" dt="2025-07-15T14:56:01.514" v="1066" actId="1076"/>
          <ac:spMkLst>
            <pc:docMk/>
            <pc:sldMk cId="2321243871" sldId="342"/>
            <ac:spMk id="2" creationId="{7F5205F7-CDAC-0966-A7EB-A125D60A1496}"/>
          </ac:spMkLst>
        </pc:spChg>
        <pc:spChg chg="mod">
          <ac:chgData name="Paul Tinkler" userId="bcebf29c-73c2-433d-80d2-6bad896374bf" providerId="ADAL" clId="{F1EDD3CC-88B8-4E3F-9B67-493CA6CAECD4}" dt="2025-07-17T09:36:40.213" v="1389" actId="207"/>
          <ac:spMkLst>
            <pc:docMk/>
            <pc:sldMk cId="2321243871" sldId="342"/>
            <ac:spMk id="3" creationId="{1AECE33B-3DE9-6843-9E3A-8A8D319D90CC}"/>
          </ac:spMkLst>
        </pc:spChg>
      </pc:sldChg>
      <pc:sldChg chg="addSp modSp new mod ord">
        <pc:chgData name="Paul Tinkler" userId="bcebf29c-73c2-433d-80d2-6bad896374bf" providerId="ADAL" clId="{F1EDD3CC-88B8-4E3F-9B67-493CA6CAECD4}" dt="2025-07-15T14:37:34.838" v="322" actId="115"/>
        <pc:sldMkLst>
          <pc:docMk/>
          <pc:sldMk cId="4088447117" sldId="343"/>
        </pc:sldMkLst>
        <pc:spChg chg="mod">
          <ac:chgData name="Paul Tinkler" userId="bcebf29c-73c2-433d-80d2-6bad896374bf" providerId="ADAL" clId="{F1EDD3CC-88B8-4E3F-9B67-493CA6CAECD4}" dt="2025-07-15T14:37:34.838" v="322" actId="115"/>
          <ac:spMkLst>
            <pc:docMk/>
            <pc:sldMk cId="4088447117" sldId="343"/>
            <ac:spMk id="2" creationId="{11B4767D-B7BD-5D66-FC72-D846AA2618F8}"/>
          </ac:spMkLst>
        </pc:spChg>
        <pc:spChg chg="mod">
          <ac:chgData name="Paul Tinkler" userId="bcebf29c-73c2-433d-80d2-6bad896374bf" providerId="ADAL" clId="{F1EDD3CC-88B8-4E3F-9B67-493CA6CAECD4}" dt="2025-07-15T14:35:09.820" v="315" actId="14100"/>
          <ac:spMkLst>
            <pc:docMk/>
            <pc:sldMk cId="4088447117" sldId="343"/>
            <ac:spMk id="3" creationId="{B54C4085-EA82-FE3A-5DDD-20F07B2F596B}"/>
          </ac:spMkLst>
        </pc:spChg>
        <pc:picChg chg="add mod">
          <ac:chgData name="Paul Tinkler" userId="bcebf29c-73c2-433d-80d2-6bad896374bf" providerId="ADAL" clId="{F1EDD3CC-88B8-4E3F-9B67-493CA6CAECD4}" dt="2025-07-15T14:37:07.454" v="318" actId="14100"/>
          <ac:picMkLst>
            <pc:docMk/>
            <pc:sldMk cId="4088447117" sldId="343"/>
            <ac:picMk id="5" creationId="{1524D652-34F2-445A-1AD9-B2144B6FBC38}"/>
          </ac:picMkLst>
        </pc:picChg>
      </pc:sldChg>
      <pc:sldChg chg="modSp add mod">
        <pc:chgData name="Paul Tinkler" userId="bcebf29c-73c2-433d-80d2-6bad896374bf" providerId="ADAL" clId="{F1EDD3CC-88B8-4E3F-9B67-493CA6CAECD4}" dt="2025-07-17T12:09:07.594" v="1393" actId="27636"/>
        <pc:sldMkLst>
          <pc:docMk/>
          <pc:sldMk cId="1727901888" sldId="409"/>
        </pc:sldMkLst>
        <pc:spChg chg="mod">
          <ac:chgData name="Paul Tinkler" userId="bcebf29c-73c2-433d-80d2-6bad896374bf" providerId="ADAL" clId="{F1EDD3CC-88B8-4E3F-9B67-493CA6CAECD4}" dt="2025-07-17T12:09:07.588" v="1392" actId="27636"/>
          <ac:spMkLst>
            <pc:docMk/>
            <pc:sldMk cId="1727901888" sldId="409"/>
            <ac:spMk id="2" creationId="{F3BB76B0-5A60-4F2A-A595-41D268CA2EB4}"/>
          </ac:spMkLst>
        </pc:spChg>
        <pc:spChg chg="mod">
          <ac:chgData name="Paul Tinkler" userId="bcebf29c-73c2-433d-80d2-6bad896374bf" providerId="ADAL" clId="{F1EDD3CC-88B8-4E3F-9B67-493CA6CAECD4}" dt="2025-07-17T12:09:07.594" v="1393" actId="27636"/>
          <ac:spMkLst>
            <pc:docMk/>
            <pc:sldMk cId="1727901888" sldId="409"/>
            <ac:spMk id="3" creationId="{2680073A-6C69-4402-B0B9-E015AC9EE6BA}"/>
          </ac:spMkLst>
        </pc:spChg>
      </pc:sldChg>
      <pc:sldChg chg="modSp add mod">
        <pc:chgData name="Paul Tinkler" userId="bcebf29c-73c2-433d-80d2-6bad896374bf" providerId="ADAL" clId="{F1EDD3CC-88B8-4E3F-9B67-493CA6CAECD4}" dt="2025-07-17T12:09:48.204" v="1395" actId="27636"/>
        <pc:sldMkLst>
          <pc:docMk/>
          <pc:sldMk cId="3511067575" sldId="410"/>
        </pc:sldMkLst>
        <pc:spChg chg="mod">
          <ac:chgData name="Paul Tinkler" userId="bcebf29c-73c2-433d-80d2-6bad896374bf" providerId="ADAL" clId="{F1EDD3CC-88B8-4E3F-9B67-493CA6CAECD4}" dt="2025-07-17T12:09:48.204" v="1395" actId="27636"/>
          <ac:spMkLst>
            <pc:docMk/>
            <pc:sldMk cId="3511067575" sldId="410"/>
            <ac:spMk id="3" creationId="{821732DB-5243-404D-B687-01CC1F54F912}"/>
          </ac:spMkLst>
        </pc:spChg>
      </pc:sldChg>
      <pc:sldChg chg="modSp add mod">
        <pc:chgData name="Paul Tinkler" userId="bcebf29c-73c2-433d-80d2-6bad896374bf" providerId="ADAL" clId="{F1EDD3CC-88B8-4E3F-9B67-493CA6CAECD4}" dt="2025-07-17T12:09:48.293" v="1396" actId="27636"/>
        <pc:sldMkLst>
          <pc:docMk/>
          <pc:sldMk cId="1633864183" sldId="411"/>
        </pc:sldMkLst>
        <pc:spChg chg="mod">
          <ac:chgData name="Paul Tinkler" userId="bcebf29c-73c2-433d-80d2-6bad896374bf" providerId="ADAL" clId="{F1EDD3CC-88B8-4E3F-9B67-493CA6CAECD4}" dt="2025-07-17T12:09:48.293" v="1396" actId="27636"/>
          <ac:spMkLst>
            <pc:docMk/>
            <pc:sldMk cId="1633864183" sldId="411"/>
            <ac:spMk id="2" creationId="{1FF95AAC-D574-404A-B6D2-1D6B50044E71}"/>
          </ac:spMkLst>
        </pc:spChg>
      </pc:sldChg>
      <pc:sldChg chg="modSp add mod">
        <pc:chgData name="Paul Tinkler" userId="bcebf29c-73c2-433d-80d2-6bad896374bf" providerId="ADAL" clId="{F1EDD3CC-88B8-4E3F-9B67-493CA6CAECD4}" dt="2025-07-17T12:09:48.301" v="1398" actId="27636"/>
        <pc:sldMkLst>
          <pc:docMk/>
          <pc:sldMk cId="1095133254" sldId="412"/>
        </pc:sldMkLst>
        <pc:spChg chg="mod">
          <ac:chgData name="Paul Tinkler" userId="bcebf29c-73c2-433d-80d2-6bad896374bf" providerId="ADAL" clId="{F1EDD3CC-88B8-4E3F-9B67-493CA6CAECD4}" dt="2025-07-17T12:09:48.301" v="1398" actId="27636"/>
          <ac:spMkLst>
            <pc:docMk/>
            <pc:sldMk cId="1095133254" sldId="412"/>
            <ac:spMk id="2" creationId="{E36226B5-A80F-490B-8540-E2DECB3423B5}"/>
          </ac:spMkLst>
        </pc:spChg>
        <pc:spChg chg="mod">
          <ac:chgData name="Paul Tinkler" userId="bcebf29c-73c2-433d-80d2-6bad896374bf" providerId="ADAL" clId="{F1EDD3CC-88B8-4E3F-9B67-493CA6CAECD4}" dt="2025-07-17T12:09:48.300" v="1397" actId="27636"/>
          <ac:spMkLst>
            <pc:docMk/>
            <pc:sldMk cId="1095133254" sldId="412"/>
            <ac:spMk id="3" creationId="{EBC249D9-D48B-4BA2-A54E-3C0A0E0E8000}"/>
          </ac:spMkLst>
        </pc:spChg>
      </pc:sldChg>
      <pc:sldChg chg="modSp add mod">
        <pc:chgData name="Paul Tinkler" userId="bcebf29c-73c2-433d-80d2-6bad896374bf" providerId="ADAL" clId="{F1EDD3CC-88B8-4E3F-9B67-493CA6CAECD4}" dt="2025-07-17T12:09:48.308" v="1400" actId="27636"/>
        <pc:sldMkLst>
          <pc:docMk/>
          <pc:sldMk cId="321163606" sldId="413"/>
        </pc:sldMkLst>
        <pc:spChg chg="mod">
          <ac:chgData name="Paul Tinkler" userId="bcebf29c-73c2-433d-80d2-6bad896374bf" providerId="ADAL" clId="{F1EDD3CC-88B8-4E3F-9B67-493CA6CAECD4}" dt="2025-07-17T12:09:48.304" v="1399" actId="27636"/>
          <ac:spMkLst>
            <pc:docMk/>
            <pc:sldMk cId="321163606" sldId="413"/>
            <ac:spMk id="2" creationId="{9CA583E3-3805-4830-8C2B-3C2E0FB2140E}"/>
          </ac:spMkLst>
        </pc:spChg>
        <pc:spChg chg="mod">
          <ac:chgData name="Paul Tinkler" userId="bcebf29c-73c2-433d-80d2-6bad896374bf" providerId="ADAL" clId="{F1EDD3CC-88B8-4E3F-9B67-493CA6CAECD4}" dt="2025-07-17T12:09:48.308" v="1400" actId="27636"/>
          <ac:spMkLst>
            <pc:docMk/>
            <pc:sldMk cId="321163606" sldId="413"/>
            <ac:spMk id="3" creationId="{51FAFBFC-4EEE-4323-96D0-384D0C47AC76}"/>
          </ac:spMkLst>
        </pc:spChg>
      </pc:sldChg>
      <pc:sldChg chg="add">
        <pc:chgData name="Paul Tinkler" userId="bcebf29c-73c2-433d-80d2-6bad896374bf" providerId="ADAL" clId="{F1EDD3CC-88B8-4E3F-9B67-493CA6CAECD4}" dt="2025-07-17T12:09:48.055" v="1394"/>
        <pc:sldMkLst>
          <pc:docMk/>
          <pc:sldMk cId="143372950" sldId="414"/>
        </pc:sldMkLst>
      </pc:sldChg>
      <pc:sldChg chg="modSp add mod">
        <pc:chgData name="Paul Tinkler" userId="bcebf29c-73c2-433d-80d2-6bad896374bf" providerId="ADAL" clId="{F1EDD3CC-88B8-4E3F-9B67-493CA6CAECD4}" dt="2025-07-17T12:09:48.316" v="1401" actId="27636"/>
        <pc:sldMkLst>
          <pc:docMk/>
          <pc:sldMk cId="3746153665" sldId="415"/>
        </pc:sldMkLst>
        <pc:spChg chg="mod">
          <ac:chgData name="Paul Tinkler" userId="bcebf29c-73c2-433d-80d2-6bad896374bf" providerId="ADAL" clId="{F1EDD3CC-88B8-4E3F-9B67-493CA6CAECD4}" dt="2025-07-17T12:09:48.316" v="1401" actId="27636"/>
          <ac:spMkLst>
            <pc:docMk/>
            <pc:sldMk cId="3746153665" sldId="415"/>
            <ac:spMk id="3" creationId="{0CE27B9F-A755-432F-A948-3645481C9A71}"/>
          </ac:spMkLst>
        </pc:spChg>
      </pc:sldChg>
      <pc:sldChg chg="add">
        <pc:chgData name="Paul Tinkler" userId="bcebf29c-73c2-433d-80d2-6bad896374bf" providerId="ADAL" clId="{F1EDD3CC-88B8-4E3F-9B67-493CA6CAECD4}" dt="2025-07-17T12:08:58.769" v="1390"/>
        <pc:sldMkLst>
          <pc:docMk/>
          <pc:sldMk cId="1957523229" sldId="417"/>
        </pc:sldMkLst>
      </pc:sldChg>
      <pc:sldChg chg="add">
        <pc:chgData name="Paul Tinkler" userId="bcebf29c-73c2-433d-80d2-6bad896374bf" providerId="ADAL" clId="{F1EDD3CC-88B8-4E3F-9B67-493CA6CAECD4}" dt="2025-07-17T12:09:48.055" v="1394"/>
        <pc:sldMkLst>
          <pc:docMk/>
          <pc:sldMk cId="2954404634" sldId="418"/>
        </pc:sldMkLst>
      </pc:sldChg>
      <pc:sldChg chg="add">
        <pc:chgData name="Paul Tinkler" userId="bcebf29c-73c2-433d-80d2-6bad896374bf" providerId="ADAL" clId="{F1EDD3CC-88B8-4E3F-9B67-493CA6CAECD4}" dt="2025-07-17T12:09:48.055" v="1394"/>
        <pc:sldMkLst>
          <pc:docMk/>
          <pc:sldMk cId="406343910" sldId="419"/>
        </pc:sldMkLst>
      </pc:sldChg>
      <pc:sldMasterChg chg="modSldLayout">
        <pc:chgData name="Paul Tinkler" userId="bcebf29c-73c2-433d-80d2-6bad896374bf" providerId="ADAL" clId="{F1EDD3CC-88B8-4E3F-9B67-493CA6CAECD4}" dt="2025-07-15T13:47:33.478" v="106"/>
        <pc:sldMasterMkLst>
          <pc:docMk/>
          <pc:sldMasterMk cId="2153514604" sldId="2147483744"/>
        </pc:sldMasterMkLst>
        <pc:sldLayoutChg chg="delSp">
          <pc:chgData name="Paul Tinkler" userId="bcebf29c-73c2-433d-80d2-6bad896374bf" providerId="ADAL" clId="{F1EDD3CC-88B8-4E3F-9B67-493CA6CAECD4}" dt="2025-07-15T13:47:33.478" v="106"/>
          <pc:sldLayoutMkLst>
            <pc:docMk/>
            <pc:sldMasterMk cId="2153514604" sldId="2147483744"/>
            <pc:sldLayoutMk cId="2397068805" sldId="2147483752"/>
          </pc:sldLayoutMkLst>
        </pc:sldLayoutChg>
        <pc:sldLayoutChg chg="delSp">
          <pc:chgData name="Paul Tinkler" userId="bcebf29c-73c2-433d-80d2-6bad896374bf" providerId="ADAL" clId="{F1EDD3CC-88B8-4E3F-9B67-493CA6CAECD4}" dt="2025-07-15T13:47:33.478" v="106"/>
          <pc:sldLayoutMkLst>
            <pc:docMk/>
            <pc:sldMasterMk cId="2153514604" sldId="2147483744"/>
            <pc:sldLayoutMk cId="1776270345" sldId="2147483753"/>
          </pc:sldLayoutMkLst>
        </pc:sldLayoutChg>
        <pc:sldLayoutChg chg="delSp">
          <pc:chgData name="Paul Tinkler" userId="bcebf29c-73c2-433d-80d2-6bad896374bf" providerId="ADAL" clId="{F1EDD3CC-88B8-4E3F-9B67-493CA6CAECD4}" dt="2025-07-15T13:47:33.478" v="106"/>
          <pc:sldLayoutMkLst>
            <pc:docMk/>
            <pc:sldMasterMk cId="2153514604" sldId="2147483744"/>
            <pc:sldLayoutMk cId="603884029" sldId="2147483754"/>
          </pc:sldLayoutMkLst>
        </pc:sldLayoutChg>
      </pc:sldMasterChg>
      <pc:sldMasterChg chg="delSldLayout">
        <pc:chgData name="Paul Tinkler" userId="bcebf29c-73c2-433d-80d2-6bad896374bf" providerId="ADAL" clId="{F1EDD3CC-88B8-4E3F-9B67-493CA6CAECD4}" dt="2025-07-15T13:57:14.863" v="135" actId="47"/>
        <pc:sldMasterMkLst>
          <pc:docMk/>
          <pc:sldMasterMk cId="4179546722" sldId="2147483764"/>
        </pc:sldMasterMkLst>
        <pc:sldLayoutChg chg="del">
          <pc:chgData name="Paul Tinkler" userId="bcebf29c-73c2-433d-80d2-6bad896374bf" providerId="ADAL" clId="{F1EDD3CC-88B8-4E3F-9B67-493CA6CAECD4}" dt="2025-07-15T13:57:14.863" v="135" actId="47"/>
          <pc:sldLayoutMkLst>
            <pc:docMk/>
            <pc:sldMasterMk cId="4179546722" sldId="2147483764"/>
            <pc:sldLayoutMk cId="2733042962" sldId="214748378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D77CEA-918F-4F80-83E7-15926CC79C24}" type="datetimeFigureOut">
              <a:rPr lang="en-GB" smtClean="0"/>
              <a:t>09/07/2025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0DF504-2845-4735-B371-6B62402238A9}" type="slidenum">
              <a:rPr lang="en-GB" smtClean="0"/>
              <a:t>‹#›</a:t>
            </a:fld>
            <a:endParaRPr lang="en-GB"/>
          </a:p>
        </p:txBody>
      </p:sp>
    </p:spTree>
    <p:extLst>
      <p:ext uri="{BB962C8B-B14F-4D97-AF65-F5344CB8AC3E}">
        <p14:creationId xmlns:p14="http://schemas.microsoft.com/office/powerpoint/2010/main" val="3036080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rpkoCZ4vBSI"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8</a:t>
            </a:fld>
            <a:endParaRPr lang="en-GB"/>
          </a:p>
        </p:txBody>
      </p:sp>
    </p:spTree>
    <p:extLst>
      <p:ext uri="{BB962C8B-B14F-4D97-AF65-F5344CB8AC3E}">
        <p14:creationId xmlns:p14="http://schemas.microsoft.com/office/powerpoint/2010/main" val="2120771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Initial thoughts on ‘</a:t>
            </a:r>
            <a:r>
              <a:rPr lang="en-GB" b="1" i="1" dirty="0"/>
              <a:t>Destructive Innovation</a:t>
            </a:r>
            <a:r>
              <a:rPr lang="en-GB" dirty="0"/>
              <a:t>’ formulated by Joseph L. Bower and Clayton M. Christensen in a Harvard Business Review article in the early 1990’s, but developed further by Christensen in his book, ‘The Innovator’s dilemma’, where he coined the term </a:t>
            </a:r>
            <a:r>
              <a:rPr lang="en-GB" b="1" i="1" u="sng" dirty="0"/>
              <a:t>‘Disruptive Innovation</a:t>
            </a:r>
            <a:r>
              <a:rPr lang="en-GB" dirty="0"/>
              <a:t>’.</a:t>
            </a:r>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9</a:t>
            </a:fld>
            <a:endParaRPr lang="en-GB"/>
          </a:p>
        </p:txBody>
      </p:sp>
    </p:spTree>
    <p:extLst>
      <p:ext uri="{BB962C8B-B14F-4D97-AF65-F5344CB8AC3E}">
        <p14:creationId xmlns:p14="http://schemas.microsoft.com/office/powerpoint/2010/main" val="1120810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Clayton Christensen…. Have a look at another excellent video on Disruptive Innovation </a:t>
            </a:r>
            <a:r>
              <a:rPr lang="en-GB" dirty="0">
                <a:hlinkClick r:id="rId3"/>
              </a:rPr>
              <a:t>https://www.youtube.com/watch?v=rpkoCZ4vBSI</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10</a:t>
            </a:fld>
            <a:endParaRPr lang="en-GB"/>
          </a:p>
        </p:txBody>
      </p:sp>
    </p:spTree>
    <p:extLst>
      <p:ext uri="{BB962C8B-B14F-4D97-AF65-F5344CB8AC3E}">
        <p14:creationId xmlns:p14="http://schemas.microsoft.com/office/powerpoint/2010/main" val="34205101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point that Christensen is making is that disruptive innovations, whilst initially underperforming, often over time cause fundamental changes in the marketplace!</a:t>
            </a:r>
          </a:p>
        </p:txBody>
      </p:sp>
      <p:sp>
        <p:nvSpPr>
          <p:cNvPr id="4" name="Slide Number Placeholder 3"/>
          <p:cNvSpPr>
            <a:spLocks noGrp="1"/>
          </p:cNvSpPr>
          <p:nvPr>
            <p:ph type="sldNum" sz="quarter" idx="5"/>
          </p:nvPr>
        </p:nvSpPr>
        <p:spPr/>
        <p:txBody>
          <a:bodyPr/>
          <a:lstStyle/>
          <a:p>
            <a:fld id="{5A651D80-B2C2-482F-8142-881402B33ACC}" type="slidenum">
              <a:rPr lang="en-GB" smtClean="0"/>
              <a:t>12</a:t>
            </a:fld>
            <a:endParaRPr lang="en-GB"/>
          </a:p>
        </p:txBody>
      </p:sp>
    </p:spTree>
    <p:extLst>
      <p:ext uri="{BB962C8B-B14F-4D97-AF65-F5344CB8AC3E}">
        <p14:creationId xmlns:p14="http://schemas.microsoft.com/office/powerpoint/2010/main" val="11264669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Christensen wrote that in most cases, companies will opt for strategies that sustain innovations that support their existing business model and are seen to reaffirm that dominant market position.  The way a company evaluates opportunities or responds to market shifts is seen to be influenced by resources (assets of the organisation), and values and ways of working (processes), in which the decision not to compete with disruptive innovations is often seen as the right business decision to make.</a:t>
            </a:r>
          </a:p>
        </p:txBody>
      </p:sp>
      <p:sp>
        <p:nvSpPr>
          <p:cNvPr id="4" name="Slide Number Placeholder 3"/>
          <p:cNvSpPr>
            <a:spLocks noGrp="1"/>
          </p:cNvSpPr>
          <p:nvPr>
            <p:ph type="sldNum" sz="quarter" idx="5"/>
          </p:nvPr>
        </p:nvSpPr>
        <p:spPr/>
        <p:txBody>
          <a:bodyPr/>
          <a:lstStyle/>
          <a:p>
            <a:fld id="{5A651D80-B2C2-482F-8142-881402B33ACC}" type="slidenum">
              <a:rPr lang="en-GB" smtClean="0"/>
              <a:t>14</a:t>
            </a:fld>
            <a:endParaRPr lang="en-GB"/>
          </a:p>
        </p:txBody>
      </p:sp>
    </p:spTree>
    <p:extLst>
      <p:ext uri="{BB962C8B-B14F-4D97-AF65-F5344CB8AC3E}">
        <p14:creationId xmlns:p14="http://schemas.microsoft.com/office/powerpoint/2010/main" val="34201212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16</a:t>
            </a:fld>
            <a:endParaRPr lang="en-GB"/>
          </a:p>
        </p:txBody>
      </p:sp>
    </p:spTree>
    <p:extLst>
      <p:ext uri="{BB962C8B-B14F-4D97-AF65-F5344CB8AC3E}">
        <p14:creationId xmlns:p14="http://schemas.microsoft.com/office/powerpoint/2010/main" val="42090947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19</a:t>
            </a:fld>
            <a:endParaRPr lang="en-GB"/>
          </a:p>
        </p:txBody>
      </p:sp>
    </p:spTree>
    <p:extLst>
      <p:ext uri="{BB962C8B-B14F-4D97-AF65-F5344CB8AC3E}">
        <p14:creationId xmlns:p14="http://schemas.microsoft.com/office/powerpoint/2010/main" val="25460793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13171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3896924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32043158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33980510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2675002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1204575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121046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4183214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2529813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384614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15729927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3923970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21484745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9616150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14498634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40578509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29296685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16458975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389488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14797935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33756710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FDD935BF-7A30-453A-B28C-3BFECD7E13B3}" type="datetimeFigureOut">
              <a:rPr lang="en-GB" smtClean="0"/>
              <a:t>09/07/2025</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26531142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17900883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918716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2996450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379591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7698624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85837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793475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7/15/2025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970688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D935BF-7A30-453A-B28C-3BFECD7E13B3}" type="datetimeFigureOut">
              <a:rPr lang="en-GB" smtClean="0"/>
              <a:t>09/07/2025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17762703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D935BF-7A30-453A-B28C-3BFECD7E13B3}" type="datetimeFigureOut">
              <a:rPr lang="en-GB" smtClean="0"/>
              <a:t>09/07/2025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60388402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792853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09047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5246168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995257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389355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2110562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871024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476676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9960925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1744065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370587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7/15/2025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633184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D935BF-7A30-453A-B28C-3BFECD7E13B3}" type="datetimeFigureOut">
              <a:rPr lang="en-GB" smtClean="0"/>
              <a:t>09/07/2025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0C6F0-6AE4-43B4-881F-1A1CADD9B27A}" type="slidenum">
              <a:rPr lang="en-GB" smtClean="0"/>
              <a:t>‹#›</a:t>
            </a:fld>
            <a:endParaRPr lang="en-GB"/>
          </a:p>
        </p:txBody>
      </p:sp>
    </p:spTree>
    <p:extLst>
      <p:ext uri="{BB962C8B-B14F-4D97-AF65-F5344CB8AC3E}">
        <p14:creationId xmlns:p14="http://schemas.microsoft.com/office/powerpoint/2010/main" val="173621649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1687770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1124056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190065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915728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3162218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3194348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6602237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710222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0912536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6181272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82109049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419306464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4873018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96015949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71094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image" Target="../media/image3.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theme" Target="../theme/theme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0.xml"/><Relationship Id="rId3" Type="http://schemas.openxmlformats.org/officeDocument/2006/relationships/slideLayout" Target="../slideLayouts/slideLayout35.xml"/><Relationship Id="rId7" Type="http://schemas.openxmlformats.org/officeDocument/2006/relationships/slideLayout" Target="../slideLayouts/slideLayout39.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5" Type="http://schemas.openxmlformats.org/officeDocument/2006/relationships/slideLayout" Target="../slideLayouts/slideLayout37.xml"/><Relationship Id="rId10" Type="http://schemas.openxmlformats.org/officeDocument/2006/relationships/image" Target="../media/image8.png"/><Relationship Id="rId4" Type="http://schemas.openxmlformats.org/officeDocument/2006/relationships/slideLayout" Target="../slideLayouts/slideLayout36.xml"/><Relationship Id="rId9"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43.xml"/><Relationship Id="rId7" Type="http://schemas.openxmlformats.org/officeDocument/2006/relationships/image" Target="../media/image15.png"/><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theme" Target="../theme/theme5.xml"/><Relationship Id="rId5" Type="http://schemas.openxmlformats.org/officeDocument/2006/relationships/slideLayout" Target="../slideLayouts/slideLayout45.xml"/><Relationship Id="rId4" Type="http://schemas.openxmlformats.org/officeDocument/2006/relationships/slideLayout" Target="../slideLayouts/slideLayout44.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48.xml"/><Relationship Id="rId2" Type="http://schemas.openxmlformats.org/officeDocument/2006/relationships/slideLayout" Target="../slideLayouts/slideLayout47.xml"/><Relationship Id="rId1" Type="http://schemas.openxmlformats.org/officeDocument/2006/relationships/slideLayout" Target="../slideLayouts/slideLayout46.xml"/><Relationship Id="rId5" Type="http://schemas.openxmlformats.org/officeDocument/2006/relationships/image" Target="../media/image17.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51.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image" Target="../media/image20.png"/><Relationship Id="rId5" Type="http://schemas.openxmlformats.org/officeDocument/2006/relationships/theme" Target="../theme/theme7.xml"/><Relationship Id="rId4" Type="http://schemas.openxmlformats.org/officeDocument/2006/relationships/slideLayout" Target="../slideLayouts/slideLayout52.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36081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10769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2153514604"/>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325044302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4179546722"/>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86" r:id="rId4"/>
    <p:sldLayoutId id="214748378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10345978"/>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36765721"/>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25333425"/>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urses.lumenlearning.com/wmopen-organizationalbehavior/chapter/leadership-vs-management/" TargetMode="External"/><Relationship Id="rId2" Type="http://schemas.openxmlformats.org/officeDocument/2006/relationships/image" Target="../media/image30.jpg"/><Relationship Id="rId1" Type="http://schemas.openxmlformats.org/officeDocument/2006/relationships/slideLayout" Target="../slideLayouts/slideLayout44.xml"/></Relationships>
</file>

<file path=ppt/slides/_rels/slide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45.xml"/><Relationship Id="rId1" Type="http://schemas.openxmlformats.org/officeDocument/2006/relationships/video" Target="https://www.youtube.com/embed/lFkJw6T7ZKw?feature=oembed"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5.xml"/></Relationships>
</file>

<file path=ppt/slides/_rels/slide4.xml.rels><?xml version="1.0" encoding="UTF-8" standalone="yes"?>
<Relationships xmlns="http://schemas.openxmlformats.org/package/2006/relationships"><Relationship Id="rId3" Type="http://schemas.openxmlformats.org/officeDocument/2006/relationships/hyperlink" Target="http://www.managementexchange.com/feature/what-matters-now" TargetMode="External"/><Relationship Id="rId2" Type="http://schemas.openxmlformats.org/officeDocument/2006/relationships/image" Target="../media/image33.jpg"/><Relationship Id="rId1" Type="http://schemas.openxmlformats.org/officeDocument/2006/relationships/slideLayout" Target="../slideLayouts/slideLayout45.xml"/></Relationships>
</file>

<file path=ppt/slides/_rels/slide5.xml.rels><?xml version="1.0" encoding="UTF-8" standalone="yes"?>
<Relationships xmlns="http://schemas.openxmlformats.org/package/2006/relationships"><Relationship Id="rId3" Type="http://schemas.openxmlformats.org/officeDocument/2006/relationships/hyperlink" Target="https://theconversation.com/the-seventh-megatrend-why-australia-must-embrace-innovation-41232" TargetMode="External"/><Relationship Id="rId2" Type="http://schemas.openxmlformats.org/officeDocument/2006/relationships/image" Target="../media/image34.jpg"/><Relationship Id="rId1" Type="http://schemas.openxmlformats.org/officeDocument/2006/relationships/slideLayout" Target="../slideLayouts/slideLayout45.xml"/></Relationships>
</file>

<file path=ppt/slides/_rels/slide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5.xml"/></Relationships>
</file>

<file path=ppt/slides/_rels/slide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1.xml"/></Relationships>
</file>

<file path=ppt/slides/_rels/slide8.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xml"/><Relationship Id="rId1" Type="http://schemas.openxmlformats.org/officeDocument/2006/relationships/slideLayout" Target="../slideLayouts/slideLayout45.xml"/><Relationship Id="rId6" Type="http://schemas.openxmlformats.org/officeDocument/2006/relationships/hyperlink" Target="http://www.kbridge.org/clayton-christensens-roadmap-for-navigating-the-digital-disruption/" TargetMode="External"/><Relationship Id="rId5" Type="http://schemas.openxmlformats.org/officeDocument/2006/relationships/image" Target="../media/image38.jpg"/><Relationship Id="rId4" Type="http://schemas.openxmlformats.org/officeDocument/2006/relationships/hyperlink" Target="http://steve-wheeler.blogspot.com/2011/01/social-impact-of-disruptive-technology.html"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5.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5.xml"/><Relationship Id="rId1" Type="http://schemas.openxmlformats.org/officeDocument/2006/relationships/video" Target="https://www.youtube.com/embed/Cu6J6taqOSg?feature=oembed" TargetMode="External"/><Relationship Id="rId4" Type="http://schemas.openxmlformats.org/officeDocument/2006/relationships/image" Target="../media/image39.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5.xml"/></Relationships>
</file>

<file path=ppt/slides/_rels/slide13.xml.rels><?xml version="1.0" encoding="UTF-8" standalone="yes"?>
<Relationships xmlns="http://schemas.openxmlformats.org/package/2006/relationships"><Relationship Id="rId2" Type="http://schemas.openxmlformats.org/officeDocument/2006/relationships/image" Target="../media/image40.gif"/><Relationship Id="rId1" Type="http://schemas.openxmlformats.org/officeDocument/2006/relationships/slideLayout" Target="../slideLayouts/slideLayout45.xml"/></Relationships>
</file>

<file path=ppt/slides/_rels/slide1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xml"/><Relationship Id="rId1" Type="http://schemas.openxmlformats.org/officeDocument/2006/relationships/slideLayout" Target="../slideLayouts/slideLayout4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8.xml.rels><?xml version="1.0" encoding="UTF-8" standalone="yes"?>
<Relationships xmlns="http://schemas.openxmlformats.org/package/2006/relationships"><Relationship Id="rId2" Type="http://schemas.openxmlformats.org/officeDocument/2006/relationships/hyperlink" Target="https://www.christenseninstitute.org/key-concepts/disruptive-innovation-2/" TargetMode="External"/><Relationship Id="rId1" Type="http://schemas.openxmlformats.org/officeDocument/2006/relationships/slideLayout" Target="../slideLayouts/slideLayout45.xml"/></Relationships>
</file>

<file path=ppt/slides/_rels/slide19.xml.rels><?xml version="1.0" encoding="UTF-8" standalone="yes"?>
<Relationships xmlns="http://schemas.openxmlformats.org/package/2006/relationships"><Relationship Id="rId3" Type="http://schemas.openxmlformats.org/officeDocument/2006/relationships/image" Target="../media/image42.gif"/><Relationship Id="rId2" Type="http://schemas.openxmlformats.org/officeDocument/2006/relationships/notesSlide" Target="../notesSlides/notesSlide7.xml"/><Relationship Id="rId1" Type="http://schemas.openxmlformats.org/officeDocument/2006/relationships/slideLayout" Target="../slideLayouts/slideLayout4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1.xml.rels><?xml version="1.0" encoding="UTF-8" standalone="yes"?>
<Relationships xmlns="http://schemas.openxmlformats.org/package/2006/relationships"><Relationship Id="rId3" Type="http://schemas.openxmlformats.org/officeDocument/2006/relationships/hyperlink" Target="http://cute-pictures.blogspot.com/2010/06/women-eyes-wallpapers-photos.html" TargetMode="External"/><Relationship Id="rId2" Type="http://schemas.openxmlformats.org/officeDocument/2006/relationships/image" Target="../media/image43.JPG"/><Relationship Id="rId1" Type="http://schemas.openxmlformats.org/officeDocument/2006/relationships/slideLayout" Target="../slideLayouts/slideLayout45.xml"/></Relationships>
</file>

<file path=ppt/slides/_rels/slide22.xml.rels><?xml version="1.0" encoding="UTF-8" standalone="yes"?>
<Relationships xmlns="http://schemas.openxmlformats.org/package/2006/relationships"><Relationship Id="rId3" Type="http://schemas.openxmlformats.org/officeDocument/2006/relationships/hyperlink" Target="http://cute-pictures.blogspot.co.uk/2010/06/women-eyes-wallpapers-photos.html" TargetMode="External"/><Relationship Id="rId2" Type="http://schemas.openxmlformats.org/officeDocument/2006/relationships/image" Target="../media/image43.JPG"/><Relationship Id="rId1" Type="http://schemas.openxmlformats.org/officeDocument/2006/relationships/slideLayout" Target="../slideLayouts/slideLayout4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4.xml.rels><?xml version="1.0" encoding="UTF-8" standalone="yes"?>
<Relationships xmlns="http://schemas.openxmlformats.org/package/2006/relationships"><Relationship Id="rId2" Type="http://schemas.openxmlformats.org/officeDocument/2006/relationships/image" Target="../media/image44.gif"/><Relationship Id="rId1" Type="http://schemas.openxmlformats.org/officeDocument/2006/relationships/slideLayout" Target="../slideLayouts/slideLayout4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hess board with chess pieces&#10;&#10;Description automatically generated">
            <a:extLst>
              <a:ext uri="{FF2B5EF4-FFF2-40B4-BE49-F238E27FC236}">
                <a16:creationId xmlns:a16="http://schemas.microsoft.com/office/drawing/2014/main" id="{B5C6C916-703A-D261-3FE5-67266E6B288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10815" y="886267"/>
            <a:ext cx="7181185" cy="4053379"/>
          </a:xfrm>
          <a:prstGeom prst="rect">
            <a:avLst/>
          </a:prstGeom>
        </p:spPr>
      </p:pic>
      <p:sp>
        <p:nvSpPr>
          <p:cNvPr id="2" name="Title 1">
            <a:extLst>
              <a:ext uri="{FF2B5EF4-FFF2-40B4-BE49-F238E27FC236}">
                <a16:creationId xmlns:a16="http://schemas.microsoft.com/office/drawing/2014/main" id="{BBA0BA32-2011-8FE6-196A-35BC08696BEC}"/>
              </a:ext>
            </a:extLst>
          </p:cNvPr>
          <p:cNvSpPr>
            <a:spLocks noGrp="1"/>
          </p:cNvSpPr>
          <p:nvPr>
            <p:ph type="ctrTitle"/>
          </p:nvPr>
        </p:nvSpPr>
        <p:spPr>
          <a:xfrm>
            <a:off x="346747" y="3318382"/>
            <a:ext cx="4299409" cy="2308324"/>
          </a:xfrm>
        </p:spPr>
        <p:txBody>
          <a:bodyPr>
            <a:normAutofit fontScale="90000"/>
          </a:bodyPr>
          <a:lstStyle/>
          <a:p>
            <a:pPr algn="ctr"/>
            <a:r>
              <a:rPr lang="en-GB" sz="7200" dirty="0">
                <a:solidFill>
                  <a:srgbClr val="0000CC"/>
                </a:solidFill>
              </a:rPr>
              <a:t>The Role of Leadership</a:t>
            </a:r>
          </a:p>
        </p:txBody>
      </p:sp>
      <p:sp>
        <p:nvSpPr>
          <p:cNvPr id="3" name="TextBox 2">
            <a:extLst>
              <a:ext uri="{FF2B5EF4-FFF2-40B4-BE49-F238E27FC236}">
                <a16:creationId xmlns:a16="http://schemas.microsoft.com/office/drawing/2014/main" id="{4BB28D6C-C574-AB77-D94B-92C48D394612}"/>
              </a:ext>
            </a:extLst>
          </p:cNvPr>
          <p:cNvSpPr txBox="1"/>
          <p:nvPr/>
        </p:nvSpPr>
        <p:spPr>
          <a:xfrm rot="19731295">
            <a:off x="-141449" y="1297796"/>
            <a:ext cx="5275803" cy="923330"/>
          </a:xfrm>
          <a:prstGeom prst="rect">
            <a:avLst/>
          </a:prstGeom>
          <a:noFill/>
        </p:spPr>
        <p:txBody>
          <a:bodyPr wrap="none" rtlCol="0">
            <a:spAutoFit/>
          </a:bodyPr>
          <a:lstStyle/>
          <a:p>
            <a:r>
              <a:rPr lang="en-GB" sz="5400" dirty="0">
                <a:solidFill>
                  <a:srgbClr val="0070C0"/>
                </a:solidFill>
                <a:latin typeface="ADLaM Display" panose="02010000000000000000" pitchFamily="2" charset="0"/>
                <a:ea typeface="ADLaM Display" panose="02010000000000000000" pitchFamily="2" charset="0"/>
                <a:cs typeface="ADLaM Display" panose="02010000000000000000" pitchFamily="2" charset="0"/>
              </a:rPr>
              <a:t>Session 7 and 8</a:t>
            </a:r>
          </a:p>
        </p:txBody>
      </p:sp>
    </p:spTree>
    <p:extLst>
      <p:ext uri="{BB962C8B-B14F-4D97-AF65-F5344CB8AC3E}">
        <p14:creationId xmlns:p14="http://schemas.microsoft.com/office/powerpoint/2010/main" val="47110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401E1-AA19-4CF2-BFF3-6CE74C13DB01}"/>
              </a:ext>
            </a:extLst>
          </p:cNvPr>
          <p:cNvSpPr>
            <a:spLocks noGrp="1"/>
          </p:cNvSpPr>
          <p:nvPr>
            <p:ph type="title"/>
          </p:nvPr>
        </p:nvSpPr>
        <p:spPr>
          <a:xfrm>
            <a:off x="3743092" y="0"/>
            <a:ext cx="4449337" cy="769434"/>
          </a:xfrm>
        </p:spPr>
        <p:txBody>
          <a:bodyPr>
            <a:normAutofit/>
          </a:bodyPr>
          <a:lstStyle/>
          <a:p>
            <a:pPr algn="ctr"/>
            <a:r>
              <a:rPr lang="en-GB" sz="3600" dirty="0"/>
              <a:t>Gary Hamel</a:t>
            </a:r>
          </a:p>
        </p:txBody>
      </p:sp>
      <p:pic>
        <p:nvPicPr>
          <p:cNvPr id="4" name="Online Media 3" title="Gary Hamel - Management Innovation">
            <a:hlinkClick r:id="" action="ppaction://media"/>
            <a:extLst>
              <a:ext uri="{FF2B5EF4-FFF2-40B4-BE49-F238E27FC236}">
                <a16:creationId xmlns:a16="http://schemas.microsoft.com/office/drawing/2014/main" id="{71444A44-E6D4-404C-A844-788050E0C266}"/>
              </a:ext>
            </a:extLst>
          </p:cNvPr>
          <p:cNvPicPr>
            <a:picLocks noRot="1" noChangeAspect="1"/>
          </p:cNvPicPr>
          <p:nvPr>
            <a:videoFile r:link="rId1"/>
          </p:nvPr>
        </p:nvPicPr>
        <p:blipFill>
          <a:blip r:embed="rId3"/>
          <a:stretch>
            <a:fillRect/>
          </a:stretch>
        </p:blipFill>
        <p:spPr>
          <a:xfrm>
            <a:off x="2427250" y="697653"/>
            <a:ext cx="7092175" cy="5000620"/>
          </a:xfrm>
          <a:prstGeom prst="rect">
            <a:avLst/>
          </a:prstGeom>
        </p:spPr>
      </p:pic>
    </p:spTree>
    <p:extLst>
      <p:ext uri="{BB962C8B-B14F-4D97-AF65-F5344CB8AC3E}">
        <p14:creationId xmlns:p14="http://schemas.microsoft.com/office/powerpoint/2010/main" val="4231633978"/>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76A3A-A6EF-4EE9-B7F7-97E717CD765D}"/>
              </a:ext>
            </a:extLst>
          </p:cNvPr>
          <p:cNvSpPr>
            <a:spLocks noGrp="1"/>
          </p:cNvSpPr>
          <p:nvPr>
            <p:ph type="title"/>
          </p:nvPr>
        </p:nvSpPr>
        <p:spPr/>
        <p:txBody>
          <a:bodyPr>
            <a:normAutofit/>
          </a:bodyPr>
          <a:lstStyle/>
          <a:p>
            <a:r>
              <a:rPr lang="en-GB" dirty="0"/>
              <a:t>Gary Hamel – Management Innovation</a:t>
            </a:r>
          </a:p>
        </p:txBody>
      </p:sp>
      <p:pic>
        <p:nvPicPr>
          <p:cNvPr id="4" name="Picture 3">
            <a:extLst>
              <a:ext uri="{FF2B5EF4-FFF2-40B4-BE49-F238E27FC236}">
                <a16:creationId xmlns:a16="http://schemas.microsoft.com/office/drawing/2014/main" id="{9C522D50-39BC-428A-A5C8-FDD4AD1B12A0}"/>
              </a:ext>
            </a:extLst>
          </p:cNvPr>
          <p:cNvPicPr>
            <a:picLocks noChangeAspect="1"/>
          </p:cNvPicPr>
          <p:nvPr/>
        </p:nvPicPr>
        <p:blipFill>
          <a:blip r:embed="rId2"/>
          <a:stretch>
            <a:fillRect/>
          </a:stretch>
        </p:blipFill>
        <p:spPr>
          <a:xfrm>
            <a:off x="1669283" y="1815155"/>
            <a:ext cx="4361909" cy="3227693"/>
          </a:xfrm>
          <a:prstGeom prst="rect">
            <a:avLst/>
          </a:prstGeom>
        </p:spPr>
      </p:pic>
      <p:sp>
        <p:nvSpPr>
          <p:cNvPr id="5" name="Isosceles Triangle 4">
            <a:extLst>
              <a:ext uri="{FF2B5EF4-FFF2-40B4-BE49-F238E27FC236}">
                <a16:creationId xmlns:a16="http://schemas.microsoft.com/office/drawing/2014/main" id="{AFF2EF83-310C-474E-8444-E7CEEB1B1C6A}"/>
              </a:ext>
            </a:extLst>
          </p:cNvPr>
          <p:cNvSpPr/>
          <p:nvPr/>
        </p:nvSpPr>
        <p:spPr>
          <a:xfrm>
            <a:off x="6446556" y="1920480"/>
            <a:ext cx="4076163" cy="303225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Passion &amp; Zeal</a:t>
            </a:r>
          </a:p>
          <a:p>
            <a:pPr algn="ctr"/>
            <a:endParaRPr lang="en-GB" sz="1350" dirty="0"/>
          </a:p>
          <a:p>
            <a:pPr algn="ctr"/>
            <a:r>
              <a:rPr lang="en-GB" sz="1350" dirty="0"/>
              <a:t>Human Creativity</a:t>
            </a:r>
          </a:p>
          <a:p>
            <a:pPr algn="ctr"/>
            <a:endParaRPr lang="en-GB" sz="1350" dirty="0"/>
          </a:p>
          <a:p>
            <a:pPr algn="ctr"/>
            <a:r>
              <a:rPr lang="en-GB" sz="1350" dirty="0"/>
              <a:t>Initiative</a:t>
            </a:r>
          </a:p>
          <a:p>
            <a:pPr algn="ctr"/>
            <a:endParaRPr lang="en-GB" sz="1350" dirty="0"/>
          </a:p>
          <a:p>
            <a:pPr algn="ctr"/>
            <a:r>
              <a:rPr lang="en-GB" sz="1350" dirty="0"/>
              <a:t>Intellect</a:t>
            </a:r>
          </a:p>
          <a:p>
            <a:pPr algn="ctr"/>
            <a:endParaRPr lang="en-GB" sz="1350" dirty="0"/>
          </a:p>
          <a:p>
            <a:pPr algn="ctr"/>
            <a:r>
              <a:rPr lang="en-GB" sz="1350" dirty="0"/>
              <a:t>Diligence</a:t>
            </a:r>
          </a:p>
          <a:p>
            <a:pPr algn="ctr"/>
            <a:endParaRPr lang="en-GB" sz="1350" dirty="0"/>
          </a:p>
          <a:p>
            <a:pPr algn="ctr"/>
            <a:r>
              <a:rPr lang="en-GB" sz="1350" dirty="0"/>
              <a:t>Obedience</a:t>
            </a:r>
          </a:p>
          <a:p>
            <a:pPr algn="ctr"/>
            <a:endParaRPr lang="en-GB" sz="1350" dirty="0"/>
          </a:p>
          <a:p>
            <a:pPr algn="ctr"/>
            <a:endParaRPr lang="en-GB" sz="1350" dirty="0"/>
          </a:p>
          <a:p>
            <a:pPr algn="ctr"/>
            <a:endParaRPr lang="en-GB" sz="1350" dirty="0"/>
          </a:p>
          <a:p>
            <a:pPr algn="ctr"/>
            <a:endParaRPr lang="en-GB" sz="1350" dirty="0"/>
          </a:p>
        </p:txBody>
      </p:sp>
      <p:sp>
        <p:nvSpPr>
          <p:cNvPr id="6" name="TextBox 5">
            <a:extLst>
              <a:ext uri="{FF2B5EF4-FFF2-40B4-BE49-F238E27FC236}">
                <a16:creationId xmlns:a16="http://schemas.microsoft.com/office/drawing/2014/main" id="{08444F36-5E76-40D7-AD7D-C0A931223C75}"/>
              </a:ext>
            </a:extLst>
          </p:cNvPr>
          <p:cNvSpPr txBox="1"/>
          <p:nvPr/>
        </p:nvSpPr>
        <p:spPr>
          <a:xfrm>
            <a:off x="1823436" y="1979908"/>
            <a:ext cx="1516487" cy="715581"/>
          </a:xfrm>
          <a:prstGeom prst="rect">
            <a:avLst/>
          </a:prstGeom>
          <a:noFill/>
        </p:spPr>
        <p:txBody>
          <a:bodyPr wrap="square" rtlCol="0">
            <a:spAutoFit/>
          </a:bodyPr>
          <a:lstStyle/>
          <a:p>
            <a:r>
              <a:rPr lang="en-GB" sz="1350" b="1" dirty="0">
                <a:solidFill>
                  <a:srgbClr val="FF0000"/>
                </a:solidFill>
              </a:rPr>
              <a:t>Maslow’s Hierarchy of Needs</a:t>
            </a:r>
          </a:p>
        </p:txBody>
      </p:sp>
      <p:sp>
        <p:nvSpPr>
          <p:cNvPr id="7" name="TextBox 6">
            <a:extLst>
              <a:ext uri="{FF2B5EF4-FFF2-40B4-BE49-F238E27FC236}">
                <a16:creationId xmlns:a16="http://schemas.microsoft.com/office/drawing/2014/main" id="{7A338BF5-A9AB-4FD1-9CF6-B29B28F6B34C}"/>
              </a:ext>
            </a:extLst>
          </p:cNvPr>
          <p:cNvSpPr txBox="1"/>
          <p:nvPr/>
        </p:nvSpPr>
        <p:spPr>
          <a:xfrm>
            <a:off x="6185345" y="1979908"/>
            <a:ext cx="1516487" cy="507831"/>
          </a:xfrm>
          <a:prstGeom prst="rect">
            <a:avLst/>
          </a:prstGeom>
          <a:noFill/>
        </p:spPr>
        <p:txBody>
          <a:bodyPr wrap="square" rtlCol="0">
            <a:spAutoFit/>
          </a:bodyPr>
          <a:lstStyle/>
          <a:p>
            <a:r>
              <a:rPr lang="en-GB" sz="1350" b="1" dirty="0">
                <a:solidFill>
                  <a:srgbClr val="FF0000"/>
                </a:solidFill>
              </a:rPr>
              <a:t>Gary’s Hierarchy of Capabilities</a:t>
            </a:r>
          </a:p>
        </p:txBody>
      </p:sp>
      <p:cxnSp>
        <p:nvCxnSpPr>
          <p:cNvPr id="9" name="Straight Connector 8">
            <a:extLst>
              <a:ext uri="{FF2B5EF4-FFF2-40B4-BE49-F238E27FC236}">
                <a16:creationId xmlns:a16="http://schemas.microsoft.com/office/drawing/2014/main" id="{FC5B1670-8D24-4061-82A6-9DEFC1717202}"/>
              </a:ext>
            </a:extLst>
          </p:cNvPr>
          <p:cNvCxnSpPr/>
          <p:nvPr/>
        </p:nvCxnSpPr>
        <p:spPr>
          <a:xfrm flipV="1">
            <a:off x="6403918" y="1920478"/>
            <a:ext cx="1989786" cy="2916344"/>
          </a:xfrm>
          <a:prstGeom prst="line">
            <a:avLst/>
          </a:prstGeom>
          <a:ln w="28575">
            <a:headEnd type="triangle" w="med" len="med"/>
            <a:tailEnd type="triangle" w="med" len="med"/>
          </a:ln>
        </p:spPr>
        <p:style>
          <a:lnRef idx="1">
            <a:schemeClr val="dk1"/>
          </a:lnRef>
          <a:fillRef idx="0">
            <a:schemeClr val="dk1"/>
          </a:fillRef>
          <a:effectRef idx="0">
            <a:schemeClr val="dk1"/>
          </a:effectRef>
          <a:fontRef idx="minor">
            <a:schemeClr val="tx1"/>
          </a:fontRef>
        </p:style>
      </p:cxnSp>
      <p:sp>
        <p:nvSpPr>
          <p:cNvPr id="10" name="TextBox 9">
            <a:extLst>
              <a:ext uri="{FF2B5EF4-FFF2-40B4-BE49-F238E27FC236}">
                <a16:creationId xmlns:a16="http://schemas.microsoft.com/office/drawing/2014/main" id="{FCBAC18C-239F-417B-8BC4-14E6C21FC4AF}"/>
              </a:ext>
            </a:extLst>
          </p:cNvPr>
          <p:cNvSpPr txBox="1"/>
          <p:nvPr/>
        </p:nvSpPr>
        <p:spPr>
          <a:xfrm>
            <a:off x="7781144" y="1839934"/>
            <a:ext cx="633507" cy="300082"/>
          </a:xfrm>
          <a:prstGeom prst="rect">
            <a:avLst/>
          </a:prstGeom>
          <a:noFill/>
        </p:spPr>
        <p:txBody>
          <a:bodyPr wrap="none" rtlCol="0">
            <a:spAutoFit/>
          </a:bodyPr>
          <a:lstStyle/>
          <a:p>
            <a:r>
              <a:rPr lang="en-GB" sz="1350" b="1" dirty="0"/>
              <a:t>120%</a:t>
            </a:r>
          </a:p>
        </p:txBody>
      </p:sp>
      <p:sp>
        <p:nvSpPr>
          <p:cNvPr id="11" name="TextBox 10">
            <a:extLst>
              <a:ext uri="{FF2B5EF4-FFF2-40B4-BE49-F238E27FC236}">
                <a16:creationId xmlns:a16="http://schemas.microsoft.com/office/drawing/2014/main" id="{B48EDED0-BE38-48B1-B565-FC6ACAA10C13}"/>
              </a:ext>
            </a:extLst>
          </p:cNvPr>
          <p:cNvSpPr txBox="1"/>
          <p:nvPr/>
        </p:nvSpPr>
        <p:spPr>
          <a:xfrm>
            <a:off x="5994697" y="4559823"/>
            <a:ext cx="534121" cy="300082"/>
          </a:xfrm>
          <a:prstGeom prst="rect">
            <a:avLst/>
          </a:prstGeom>
          <a:noFill/>
        </p:spPr>
        <p:txBody>
          <a:bodyPr wrap="none" rtlCol="0">
            <a:spAutoFit/>
          </a:bodyPr>
          <a:lstStyle/>
          <a:p>
            <a:r>
              <a:rPr lang="en-GB" sz="1350" b="1" dirty="0"/>
              <a:t>20%</a:t>
            </a:r>
          </a:p>
        </p:txBody>
      </p:sp>
      <p:sp>
        <p:nvSpPr>
          <p:cNvPr id="12" name="TextBox 11">
            <a:extLst>
              <a:ext uri="{FF2B5EF4-FFF2-40B4-BE49-F238E27FC236}">
                <a16:creationId xmlns:a16="http://schemas.microsoft.com/office/drawing/2014/main" id="{F81AAB05-E45A-4B50-9168-41D1EBC2EB4B}"/>
              </a:ext>
            </a:extLst>
          </p:cNvPr>
          <p:cNvSpPr txBox="1"/>
          <p:nvPr/>
        </p:nvSpPr>
        <p:spPr>
          <a:xfrm>
            <a:off x="5994697" y="3378650"/>
            <a:ext cx="1343829" cy="300082"/>
          </a:xfrm>
          <a:prstGeom prst="rect">
            <a:avLst/>
          </a:prstGeom>
          <a:noFill/>
        </p:spPr>
        <p:txBody>
          <a:bodyPr wrap="none" rtlCol="0">
            <a:spAutoFit/>
          </a:bodyPr>
          <a:lstStyle/>
          <a:p>
            <a:r>
              <a:rPr lang="en-GB" sz="1350" b="1" dirty="0"/>
              <a:t>“Average 55%”</a:t>
            </a:r>
          </a:p>
        </p:txBody>
      </p:sp>
      <p:cxnSp>
        <p:nvCxnSpPr>
          <p:cNvPr id="14" name="Straight Connector 13">
            <a:extLst>
              <a:ext uri="{FF2B5EF4-FFF2-40B4-BE49-F238E27FC236}">
                <a16:creationId xmlns:a16="http://schemas.microsoft.com/office/drawing/2014/main" id="{B1BEC1B5-6F86-45E5-BD4E-7F4117F3025F}"/>
              </a:ext>
            </a:extLst>
          </p:cNvPr>
          <p:cNvCxnSpPr/>
          <p:nvPr/>
        </p:nvCxnSpPr>
        <p:spPr>
          <a:xfrm>
            <a:off x="7781142" y="2933439"/>
            <a:ext cx="136181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C4E0A46-20B7-4713-A359-109D1ABB609F}"/>
              </a:ext>
            </a:extLst>
          </p:cNvPr>
          <p:cNvCxnSpPr>
            <a:stCxn id="5" idx="1"/>
            <a:endCxn id="5" idx="5"/>
          </p:cNvCxnSpPr>
          <p:nvPr/>
        </p:nvCxnSpPr>
        <p:spPr>
          <a:xfrm>
            <a:off x="7465596" y="3436605"/>
            <a:ext cx="2038082" cy="0"/>
          </a:xfrm>
          <a:prstGeom prst="line">
            <a:avLst/>
          </a:prstGeom>
        </p:spPr>
        <p:style>
          <a:lnRef idx="1">
            <a:schemeClr val="dk1"/>
          </a:lnRef>
          <a:fillRef idx="0">
            <a:schemeClr val="dk1"/>
          </a:fillRef>
          <a:effectRef idx="0">
            <a:schemeClr val="dk1"/>
          </a:effectRef>
          <a:fontRef idx="minor">
            <a:schemeClr val="tx1"/>
          </a:fontRef>
        </p:style>
      </p:cxnSp>
      <p:cxnSp>
        <p:nvCxnSpPr>
          <p:cNvPr id="18" name="Straight Connector 17">
            <a:extLst>
              <a:ext uri="{FF2B5EF4-FFF2-40B4-BE49-F238E27FC236}">
                <a16:creationId xmlns:a16="http://schemas.microsoft.com/office/drawing/2014/main" id="{972DD4E0-2A72-4137-8560-295E21EF225C}"/>
              </a:ext>
            </a:extLst>
          </p:cNvPr>
          <p:cNvCxnSpPr/>
          <p:nvPr/>
        </p:nvCxnSpPr>
        <p:spPr>
          <a:xfrm>
            <a:off x="7245265" y="3788341"/>
            <a:ext cx="2517731" cy="0"/>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9">
            <a:extLst>
              <a:ext uri="{FF2B5EF4-FFF2-40B4-BE49-F238E27FC236}">
                <a16:creationId xmlns:a16="http://schemas.microsoft.com/office/drawing/2014/main" id="{9689B281-6040-481C-A9A2-61BE6A9CFD00}"/>
              </a:ext>
            </a:extLst>
          </p:cNvPr>
          <p:cNvCxnSpPr/>
          <p:nvPr/>
        </p:nvCxnSpPr>
        <p:spPr>
          <a:xfrm>
            <a:off x="6943587" y="4182911"/>
            <a:ext cx="3035482" cy="0"/>
          </a:xfrm>
          <a:prstGeom prst="line">
            <a:avLst/>
          </a:prstGeom>
        </p:spPr>
        <p:style>
          <a:lnRef idx="1">
            <a:schemeClr val="dk1"/>
          </a:lnRef>
          <a:fillRef idx="0">
            <a:schemeClr val="dk1"/>
          </a:fillRef>
          <a:effectRef idx="0">
            <a:schemeClr val="dk1"/>
          </a:effectRef>
          <a:fontRef idx="minor">
            <a:schemeClr val="tx1"/>
          </a:fontRef>
        </p:style>
      </p:cxnSp>
      <p:cxnSp>
        <p:nvCxnSpPr>
          <p:cNvPr id="26" name="Straight Connector 25">
            <a:extLst>
              <a:ext uri="{FF2B5EF4-FFF2-40B4-BE49-F238E27FC236}">
                <a16:creationId xmlns:a16="http://schemas.microsoft.com/office/drawing/2014/main" id="{0AF64302-2786-46DF-A358-0127E2558FDA}"/>
              </a:ext>
            </a:extLst>
          </p:cNvPr>
          <p:cNvCxnSpPr>
            <a:cxnSpLocks/>
          </p:cNvCxnSpPr>
          <p:nvPr/>
        </p:nvCxnSpPr>
        <p:spPr>
          <a:xfrm>
            <a:off x="6730250" y="4559823"/>
            <a:ext cx="3480551"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395847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par>
                          <p:cTn id="16" fill="hold">
                            <p:stCondLst>
                              <p:cond delay="500"/>
                            </p:stCondLst>
                            <p:childTnLst>
                              <p:par>
                                <p:cTn id="17" presetID="10" presetClass="entr" presetSubtype="0" fill="hold"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par>
                          <p:cTn id="20" fill="hold">
                            <p:stCondLst>
                              <p:cond delay="1000"/>
                            </p:stCondLst>
                            <p:childTnLst>
                              <p:par>
                                <p:cTn id="21" presetID="10" presetClass="entr" presetSubtype="0" fill="hold" nodeType="after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childTnLst>
                          </p:cTn>
                        </p:par>
                        <p:par>
                          <p:cTn id="24" fill="hold">
                            <p:stCondLst>
                              <p:cond delay="1500"/>
                            </p:stCondLst>
                            <p:childTnLst>
                              <p:par>
                                <p:cTn id="25" presetID="10" presetClass="entr" presetSubtype="0" fill="hold"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par>
                          <p:cTn id="28" fill="hold">
                            <p:stCondLst>
                              <p:cond delay="2000"/>
                            </p:stCondLst>
                            <p:childTnLst>
                              <p:par>
                                <p:cTn id="29" presetID="10" presetClass="entr" presetSubtype="0" fill="hold" nodeType="after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fade">
                                      <p:cBhvr>
                                        <p:cTn id="31" dur="500"/>
                                        <p:tgtEl>
                                          <p:spTgt spid="20"/>
                                        </p:tgtEl>
                                      </p:cBhvr>
                                    </p:animEffect>
                                  </p:childTnLst>
                                </p:cTn>
                              </p:par>
                            </p:childTnLst>
                          </p:cTn>
                        </p:par>
                        <p:par>
                          <p:cTn id="32" fill="hold">
                            <p:stCondLst>
                              <p:cond delay="2500"/>
                            </p:stCondLst>
                            <p:childTnLst>
                              <p:par>
                                <p:cTn id="33" presetID="10" presetClass="entr" presetSubtype="0" fill="hold" nodeType="after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fade">
                                      <p:cBhvr>
                                        <p:cTn id="35" dur="500"/>
                                        <p:tgtEl>
                                          <p:spTgt spid="26"/>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fade">
                                      <p:cBhvr>
                                        <p:cTn id="38" dur="500"/>
                                        <p:tgtEl>
                                          <p:spTgt spid="11"/>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fade">
                                      <p:cBhvr>
                                        <p:cTn id="43" dur="500"/>
                                        <p:tgtEl>
                                          <p:spTgt spid="10"/>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2"/>
                                        </p:tgtEl>
                                        <p:attrNameLst>
                                          <p:attrName>style.visibility</p:attrName>
                                        </p:attrNameLst>
                                      </p:cBhvr>
                                      <p:to>
                                        <p:strVal val="visible"/>
                                      </p:to>
                                    </p:set>
                                    <p:animEffect transition="in" filter="fade">
                                      <p:cBhvr>
                                        <p:cTn id="4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p:bldP spid="11" grpId="0"/>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wearing a suit and tie&#10;&#10;Description generated with very high confidence">
            <a:extLst>
              <a:ext uri="{FF2B5EF4-FFF2-40B4-BE49-F238E27FC236}">
                <a16:creationId xmlns:a16="http://schemas.microsoft.com/office/drawing/2014/main" id="{7336EBB0-8644-42B2-95A7-D32E107B695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27976" y="2222500"/>
            <a:ext cx="3027136" cy="3027136"/>
          </a:xfrm>
          <a:prstGeom prst="rect">
            <a:avLst/>
          </a:prstGeom>
        </p:spPr>
      </p:pic>
      <p:sp>
        <p:nvSpPr>
          <p:cNvPr id="2" name="Title 1">
            <a:extLst>
              <a:ext uri="{FF2B5EF4-FFF2-40B4-BE49-F238E27FC236}">
                <a16:creationId xmlns:a16="http://schemas.microsoft.com/office/drawing/2014/main" id="{F3EDA49C-4B1A-479B-83DB-365A1535096A}"/>
              </a:ext>
            </a:extLst>
          </p:cNvPr>
          <p:cNvSpPr>
            <a:spLocks noGrp="1"/>
          </p:cNvSpPr>
          <p:nvPr>
            <p:ph type="title"/>
          </p:nvPr>
        </p:nvSpPr>
        <p:spPr>
          <a:xfrm>
            <a:off x="2152651" y="1131094"/>
            <a:ext cx="4147457" cy="994172"/>
          </a:xfrm>
        </p:spPr>
        <p:txBody>
          <a:bodyPr>
            <a:normAutofit/>
          </a:bodyPr>
          <a:lstStyle/>
          <a:p>
            <a:r>
              <a:rPr lang="en-GB" dirty="0">
                <a:solidFill>
                  <a:srgbClr val="0000FF"/>
                </a:solidFill>
              </a:rPr>
              <a:t>Key question</a:t>
            </a:r>
          </a:p>
        </p:txBody>
      </p:sp>
      <p:sp>
        <p:nvSpPr>
          <p:cNvPr id="3" name="Content Placeholder 2">
            <a:extLst>
              <a:ext uri="{FF2B5EF4-FFF2-40B4-BE49-F238E27FC236}">
                <a16:creationId xmlns:a16="http://schemas.microsoft.com/office/drawing/2014/main" id="{7E6E326C-E085-47E5-8206-4918C7EC21DD}"/>
              </a:ext>
            </a:extLst>
          </p:cNvPr>
          <p:cNvSpPr>
            <a:spLocks noGrp="1"/>
          </p:cNvSpPr>
          <p:nvPr>
            <p:ph idx="1"/>
          </p:nvPr>
        </p:nvSpPr>
        <p:spPr>
          <a:xfrm>
            <a:off x="2152651" y="2226470"/>
            <a:ext cx="3096127" cy="2549639"/>
          </a:xfrm>
        </p:spPr>
        <p:txBody>
          <a:bodyPr>
            <a:normAutofit/>
          </a:bodyPr>
          <a:lstStyle/>
          <a:p>
            <a:r>
              <a:rPr lang="en-GB" sz="1800" dirty="0"/>
              <a:t>“How do I create an organisation that allows people to serve their goal whilst simultaneously serving customers and creating wealth?”  </a:t>
            </a:r>
            <a:r>
              <a:rPr lang="en-GB" sz="1800" i="1" dirty="0"/>
              <a:t>Gary Hamel</a:t>
            </a:r>
          </a:p>
        </p:txBody>
      </p:sp>
    </p:spTree>
    <p:extLst>
      <p:ext uri="{BB962C8B-B14F-4D97-AF65-F5344CB8AC3E}">
        <p14:creationId xmlns:p14="http://schemas.microsoft.com/office/powerpoint/2010/main" val="409592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E9FCD-06D2-4820-AF5F-D75864AF42D4}"/>
              </a:ext>
            </a:extLst>
          </p:cNvPr>
          <p:cNvSpPr>
            <a:spLocks noGrp="1"/>
          </p:cNvSpPr>
          <p:nvPr>
            <p:ph type="title"/>
          </p:nvPr>
        </p:nvSpPr>
        <p:spPr/>
        <p:txBody>
          <a:bodyPr/>
          <a:lstStyle/>
          <a:p>
            <a:r>
              <a:rPr lang="en-GB" dirty="0"/>
              <a:t>Management Innovation</a:t>
            </a:r>
          </a:p>
        </p:txBody>
      </p:sp>
      <p:sp>
        <p:nvSpPr>
          <p:cNvPr id="3" name="Content Placeholder 2">
            <a:extLst>
              <a:ext uri="{FF2B5EF4-FFF2-40B4-BE49-F238E27FC236}">
                <a16:creationId xmlns:a16="http://schemas.microsoft.com/office/drawing/2014/main" id="{939129CE-0B5C-4E78-8B7B-58339AFB1BF6}"/>
              </a:ext>
            </a:extLst>
          </p:cNvPr>
          <p:cNvSpPr>
            <a:spLocks noGrp="1"/>
          </p:cNvSpPr>
          <p:nvPr>
            <p:ph idx="1"/>
          </p:nvPr>
        </p:nvSpPr>
        <p:spPr>
          <a:xfrm>
            <a:off x="1657815" y="1718210"/>
            <a:ext cx="6133170" cy="3846249"/>
          </a:xfrm>
        </p:spPr>
        <p:txBody>
          <a:bodyPr>
            <a:normAutofit/>
          </a:bodyPr>
          <a:lstStyle/>
          <a:p>
            <a:r>
              <a:rPr lang="en-GB" dirty="0">
                <a:solidFill>
                  <a:srgbClr val="FF0000"/>
                </a:solidFill>
              </a:rPr>
              <a:t>Phase 1</a:t>
            </a:r>
          </a:p>
          <a:p>
            <a:pPr lvl="1"/>
            <a:r>
              <a:rPr lang="en-GB" dirty="0">
                <a:solidFill>
                  <a:srgbClr val="FF0000"/>
                </a:solidFill>
              </a:rPr>
              <a:t>Embrace New Challenges</a:t>
            </a:r>
          </a:p>
          <a:p>
            <a:r>
              <a:rPr lang="en-GB" dirty="0">
                <a:solidFill>
                  <a:srgbClr val="CC3300"/>
                </a:solidFill>
              </a:rPr>
              <a:t>Phase 2</a:t>
            </a:r>
          </a:p>
          <a:p>
            <a:pPr lvl="1"/>
            <a:r>
              <a:rPr lang="en-GB" dirty="0">
                <a:solidFill>
                  <a:srgbClr val="C00000"/>
                </a:solidFill>
              </a:rPr>
              <a:t>Deconstruct Management Orthodoxies</a:t>
            </a:r>
          </a:p>
          <a:p>
            <a:r>
              <a:rPr lang="en-GB" dirty="0">
                <a:solidFill>
                  <a:srgbClr val="0000FF"/>
                </a:solidFill>
              </a:rPr>
              <a:t>Phase 3</a:t>
            </a:r>
          </a:p>
          <a:p>
            <a:pPr lvl="1"/>
            <a:r>
              <a:rPr lang="en-GB" dirty="0">
                <a:solidFill>
                  <a:srgbClr val="0000FF"/>
                </a:solidFill>
              </a:rPr>
              <a:t>Search For New Principles and Exemplars</a:t>
            </a:r>
          </a:p>
          <a:p>
            <a:r>
              <a:rPr lang="en-GB" dirty="0">
                <a:solidFill>
                  <a:srgbClr val="009900"/>
                </a:solidFill>
              </a:rPr>
              <a:t>Phase 4</a:t>
            </a:r>
          </a:p>
          <a:p>
            <a:pPr lvl="1"/>
            <a:r>
              <a:rPr lang="en-GB" dirty="0">
                <a:solidFill>
                  <a:srgbClr val="009900"/>
                </a:solidFill>
              </a:rPr>
              <a:t>Experiment</a:t>
            </a:r>
          </a:p>
        </p:txBody>
      </p:sp>
      <p:pic>
        <p:nvPicPr>
          <p:cNvPr id="5" name="Picture 4" descr="A person standing next to a tree&#10;&#10;Description generated with high confidence">
            <a:extLst>
              <a:ext uri="{FF2B5EF4-FFF2-40B4-BE49-F238E27FC236}">
                <a16:creationId xmlns:a16="http://schemas.microsoft.com/office/drawing/2014/main" id="{842EB036-D17F-4E0F-AAE8-A2ED9815DF0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20307" y="2077961"/>
            <a:ext cx="3133493" cy="1881678"/>
          </a:xfrm>
          <a:prstGeom prst="rect">
            <a:avLst/>
          </a:prstGeom>
        </p:spPr>
      </p:pic>
    </p:spTree>
    <p:extLst>
      <p:ext uri="{BB962C8B-B14F-4D97-AF65-F5344CB8AC3E}">
        <p14:creationId xmlns:p14="http://schemas.microsoft.com/office/powerpoint/2010/main" val="1186554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D15B9-8412-419A-8BB6-F79F4EAEFEAF}"/>
              </a:ext>
            </a:extLst>
          </p:cNvPr>
          <p:cNvSpPr>
            <a:spLocks noGrp="1"/>
          </p:cNvSpPr>
          <p:nvPr>
            <p:ph type="title"/>
          </p:nvPr>
        </p:nvSpPr>
        <p:spPr/>
        <p:txBody>
          <a:bodyPr/>
          <a:lstStyle/>
          <a:p>
            <a:r>
              <a:rPr lang="en-GB" dirty="0"/>
              <a:t>A ‘Key’ limiting factor</a:t>
            </a:r>
          </a:p>
        </p:txBody>
      </p:sp>
      <p:sp>
        <p:nvSpPr>
          <p:cNvPr id="7" name="TextBox 6">
            <a:extLst>
              <a:ext uri="{FF2B5EF4-FFF2-40B4-BE49-F238E27FC236}">
                <a16:creationId xmlns:a16="http://schemas.microsoft.com/office/drawing/2014/main" id="{2D65CFC9-A865-4A03-B018-3E3B214B3649}"/>
              </a:ext>
            </a:extLst>
          </p:cNvPr>
          <p:cNvSpPr txBox="1"/>
          <p:nvPr/>
        </p:nvSpPr>
        <p:spPr>
          <a:xfrm>
            <a:off x="6465342" y="2809164"/>
            <a:ext cx="2761653" cy="646331"/>
          </a:xfrm>
          <a:prstGeom prst="rect">
            <a:avLst/>
          </a:prstGeom>
          <a:noFill/>
        </p:spPr>
        <p:txBody>
          <a:bodyPr wrap="none" rtlCol="0">
            <a:spAutoFit/>
          </a:bodyPr>
          <a:lstStyle/>
          <a:p>
            <a:r>
              <a:rPr lang="en-GB" sz="3600" b="1" dirty="0">
                <a:solidFill>
                  <a:srgbClr val="FF0000"/>
                </a:solidFill>
              </a:rPr>
              <a:t>Monopsony!</a:t>
            </a:r>
          </a:p>
        </p:txBody>
      </p:sp>
      <p:pic>
        <p:nvPicPr>
          <p:cNvPr id="12" name="Picture 11">
            <a:extLst>
              <a:ext uri="{FF2B5EF4-FFF2-40B4-BE49-F238E27FC236}">
                <a16:creationId xmlns:a16="http://schemas.microsoft.com/office/drawing/2014/main" id="{445BF9C9-0535-4D30-A479-AD54F11B7169}"/>
              </a:ext>
            </a:extLst>
          </p:cNvPr>
          <p:cNvPicPr>
            <a:picLocks noChangeAspect="1"/>
          </p:cNvPicPr>
          <p:nvPr/>
        </p:nvPicPr>
        <p:blipFill>
          <a:blip r:embed="rId2"/>
          <a:stretch>
            <a:fillRect/>
          </a:stretch>
        </p:blipFill>
        <p:spPr>
          <a:xfrm>
            <a:off x="1805494" y="1725916"/>
            <a:ext cx="3457526" cy="3344875"/>
          </a:xfrm>
          <a:prstGeom prst="rect">
            <a:avLst/>
          </a:prstGeom>
        </p:spPr>
      </p:pic>
    </p:spTree>
    <p:extLst>
      <p:ext uri="{BB962C8B-B14F-4D97-AF65-F5344CB8AC3E}">
        <p14:creationId xmlns:p14="http://schemas.microsoft.com/office/powerpoint/2010/main" val="1573315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4767D-B7BD-5D66-FC72-D846AA2618F8}"/>
              </a:ext>
            </a:extLst>
          </p:cNvPr>
          <p:cNvSpPr>
            <a:spLocks noGrp="1"/>
          </p:cNvSpPr>
          <p:nvPr>
            <p:ph type="title"/>
          </p:nvPr>
        </p:nvSpPr>
        <p:spPr/>
        <p:txBody>
          <a:bodyPr/>
          <a:lstStyle/>
          <a:p>
            <a:pPr algn="ctr"/>
            <a:r>
              <a:rPr lang="en-GB" dirty="0"/>
              <a:t>So...What ‘style’ of leadership is required, and ‘</a:t>
            </a:r>
            <a:r>
              <a:rPr lang="en-GB" i="1" u="sng" dirty="0"/>
              <a:t>why</a:t>
            </a:r>
            <a:r>
              <a:rPr lang="en-GB" dirty="0"/>
              <a:t>’?</a:t>
            </a:r>
          </a:p>
        </p:txBody>
      </p:sp>
      <p:sp>
        <p:nvSpPr>
          <p:cNvPr id="3" name="Content Placeholder 2">
            <a:extLst>
              <a:ext uri="{FF2B5EF4-FFF2-40B4-BE49-F238E27FC236}">
                <a16:creationId xmlns:a16="http://schemas.microsoft.com/office/drawing/2014/main" id="{B54C4085-EA82-FE3A-5DDD-20F07B2F596B}"/>
              </a:ext>
            </a:extLst>
          </p:cNvPr>
          <p:cNvSpPr>
            <a:spLocks noGrp="1"/>
          </p:cNvSpPr>
          <p:nvPr>
            <p:ph idx="1"/>
          </p:nvPr>
        </p:nvSpPr>
        <p:spPr>
          <a:xfrm>
            <a:off x="358219" y="1825625"/>
            <a:ext cx="5081047" cy="3575934"/>
          </a:xfrm>
        </p:spPr>
        <p:txBody>
          <a:bodyPr/>
          <a:lstStyle/>
          <a:p>
            <a:pPr marL="0" indent="0">
              <a:buNone/>
            </a:pPr>
            <a:r>
              <a:rPr lang="en-GB" dirty="0">
                <a:solidFill>
                  <a:srgbClr val="0000CC"/>
                </a:solidFill>
              </a:rPr>
              <a:t>Open group discussion</a:t>
            </a:r>
          </a:p>
          <a:p>
            <a:pPr marL="0" indent="0">
              <a:buNone/>
            </a:pPr>
            <a:endParaRPr lang="en-GB" dirty="0">
              <a:solidFill>
                <a:srgbClr val="0000CC"/>
              </a:solidFill>
            </a:endParaRPr>
          </a:p>
          <a:p>
            <a:r>
              <a:rPr lang="en-GB" dirty="0">
                <a:solidFill>
                  <a:srgbClr val="0000CC"/>
                </a:solidFill>
              </a:rPr>
              <a:t>5 mins to think and prepare</a:t>
            </a:r>
          </a:p>
        </p:txBody>
      </p:sp>
      <p:pic>
        <p:nvPicPr>
          <p:cNvPr id="5" name="Picture 4">
            <a:extLst>
              <a:ext uri="{FF2B5EF4-FFF2-40B4-BE49-F238E27FC236}">
                <a16:creationId xmlns:a16="http://schemas.microsoft.com/office/drawing/2014/main" id="{1524D652-34F2-445A-1AD9-B2144B6FBC38}"/>
              </a:ext>
            </a:extLst>
          </p:cNvPr>
          <p:cNvPicPr>
            <a:picLocks noChangeAspect="1"/>
          </p:cNvPicPr>
          <p:nvPr/>
        </p:nvPicPr>
        <p:blipFill>
          <a:blip r:embed="rId2"/>
          <a:stretch>
            <a:fillRect/>
          </a:stretch>
        </p:blipFill>
        <p:spPr>
          <a:xfrm>
            <a:off x="8314441" y="2999117"/>
            <a:ext cx="3877559" cy="2708326"/>
          </a:xfrm>
          <a:prstGeom prst="rect">
            <a:avLst/>
          </a:prstGeom>
        </p:spPr>
      </p:pic>
    </p:spTree>
    <p:extLst>
      <p:ext uri="{BB962C8B-B14F-4D97-AF65-F5344CB8AC3E}">
        <p14:creationId xmlns:p14="http://schemas.microsoft.com/office/powerpoint/2010/main" val="4088447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BCA4D50-4ADE-4597-A29B-1CFE0893A64A}"/>
              </a:ext>
            </a:extLst>
          </p:cNvPr>
          <p:cNvSpPr txBox="1"/>
          <p:nvPr/>
        </p:nvSpPr>
        <p:spPr>
          <a:xfrm>
            <a:off x="5619750" y="0"/>
            <a:ext cx="4352926" cy="3416320"/>
          </a:xfrm>
          <a:prstGeom prst="rect">
            <a:avLst/>
          </a:prstGeom>
          <a:noFill/>
        </p:spPr>
        <p:txBody>
          <a:bodyPr wrap="square" rtlCol="0">
            <a:spAutoFit/>
          </a:bodyPr>
          <a:lstStyle/>
          <a:p>
            <a:r>
              <a:rPr lang="en-GB" sz="2400" dirty="0">
                <a:solidFill>
                  <a:srgbClr val="002060"/>
                </a:solidFill>
              </a:rPr>
              <a:t>So, we have looked at various models of innovation including ‘Open’ and ‘Closed’ models, New Product Development, innovation in groups and inter-organisational innovation.  We have also looked at the barriers to innovation – of which there are many!</a:t>
            </a:r>
          </a:p>
        </p:txBody>
      </p:sp>
      <p:pic>
        <p:nvPicPr>
          <p:cNvPr id="6" name="Picture 5" descr="A picture containing face, comb, head, teeth&#10;&#10;Description automatically generated">
            <a:extLst>
              <a:ext uri="{FF2B5EF4-FFF2-40B4-BE49-F238E27FC236}">
                <a16:creationId xmlns:a16="http://schemas.microsoft.com/office/drawing/2014/main" id="{6A2679F4-696A-4941-915A-E080E16A6BF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24000" y="1"/>
            <a:ext cx="3670300" cy="2752725"/>
          </a:xfrm>
          <a:prstGeom prst="rect">
            <a:avLst/>
          </a:prstGeom>
        </p:spPr>
      </p:pic>
      <p:pic>
        <p:nvPicPr>
          <p:cNvPr id="9" name="Picture 8" descr="A person holding a microphone&#10;&#10;Description automatically generated">
            <a:extLst>
              <a:ext uri="{FF2B5EF4-FFF2-40B4-BE49-F238E27FC236}">
                <a16:creationId xmlns:a16="http://schemas.microsoft.com/office/drawing/2014/main" id="{A22F38D3-E483-4029-8337-AB8CC5AFD86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296150" y="3476625"/>
            <a:ext cx="3357563" cy="2238375"/>
          </a:xfrm>
          <a:prstGeom prst="rect">
            <a:avLst/>
          </a:prstGeom>
        </p:spPr>
      </p:pic>
      <p:sp>
        <p:nvSpPr>
          <p:cNvPr id="11" name="TextBox 10">
            <a:extLst>
              <a:ext uri="{FF2B5EF4-FFF2-40B4-BE49-F238E27FC236}">
                <a16:creationId xmlns:a16="http://schemas.microsoft.com/office/drawing/2014/main" id="{181D83EC-D02F-455C-B7C7-02AFDDB11504}"/>
              </a:ext>
            </a:extLst>
          </p:cNvPr>
          <p:cNvSpPr txBox="1"/>
          <p:nvPr/>
        </p:nvSpPr>
        <p:spPr>
          <a:xfrm>
            <a:off x="2514600" y="3626315"/>
            <a:ext cx="3829050" cy="1938992"/>
          </a:xfrm>
          <a:prstGeom prst="rect">
            <a:avLst/>
          </a:prstGeom>
          <a:noFill/>
        </p:spPr>
        <p:txBody>
          <a:bodyPr wrap="square" rtlCol="0">
            <a:spAutoFit/>
          </a:bodyPr>
          <a:lstStyle/>
          <a:p>
            <a:r>
              <a:rPr lang="en-GB" sz="2400" dirty="0">
                <a:solidFill>
                  <a:srgbClr val="0000FF"/>
                </a:solidFill>
              </a:rPr>
              <a:t>Now, let us take a look at another key theory relating to this topic, namely ‘</a:t>
            </a:r>
            <a:r>
              <a:rPr lang="en-GB" sz="2400" i="1" dirty="0">
                <a:solidFill>
                  <a:srgbClr val="0000FF"/>
                </a:solidFill>
              </a:rPr>
              <a:t>Disruptive Innovation</a:t>
            </a:r>
            <a:r>
              <a:rPr lang="en-GB" sz="2400" dirty="0">
                <a:solidFill>
                  <a:srgbClr val="0000FF"/>
                </a:solidFill>
              </a:rPr>
              <a:t>’.</a:t>
            </a:r>
          </a:p>
          <a:p>
            <a:endParaRPr lang="en-GB" sz="2400" dirty="0"/>
          </a:p>
        </p:txBody>
      </p:sp>
    </p:spTree>
    <p:extLst>
      <p:ext uri="{BB962C8B-B14F-4D97-AF65-F5344CB8AC3E}">
        <p14:creationId xmlns:p14="http://schemas.microsoft.com/office/powerpoint/2010/main" val="1957523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B76B0-5A60-4F2A-A595-41D268CA2EB4}"/>
              </a:ext>
            </a:extLst>
          </p:cNvPr>
          <p:cNvSpPr>
            <a:spLocks noGrp="1"/>
          </p:cNvSpPr>
          <p:nvPr>
            <p:ph type="title"/>
          </p:nvPr>
        </p:nvSpPr>
        <p:spPr>
          <a:xfrm>
            <a:off x="2152650" y="127001"/>
            <a:ext cx="7886700" cy="606425"/>
          </a:xfrm>
        </p:spPr>
        <p:txBody>
          <a:bodyPr>
            <a:normAutofit fontScale="90000"/>
          </a:bodyPr>
          <a:lstStyle/>
          <a:p>
            <a:pPr algn="ctr"/>
            <a:r>
              <a:rPr lang="en-GB" dirty="0"/>
              <a:t>Disruptive Innovation</a:t>
            </a:r>
          </a:p>
        </p:txBody>
      </p:sp>
      <p:sp>
        <p:nvSpPr>
          <p:cNvPr id="3" name="Content Placeholder 2">
            <a:extLst>
              <a:ext uri="{FF2B5EF4-FFF2-40B4-BE49-F238E27FC236}">
                <a16:creationId xmlns:a16="http://schemas.microsoft.com/office/drawing/2014/main" id="{2680073A-6C69-4402-B0B9-E015AC9EE6BA}"/>
              </a:ext>
            </a:extLst>
          </p:cNvPr>
          <p:cNvSpPr>
            <a:spLocks noGrp="1"/>
          </p:cNvSpPr>
          <p:nvPr>
            <p:ph idx="1"/>
          </p:nvPr>
        </p:nvSpPr>
        <p:spPr>
          <a:xfrm>
            <a:off x="1524000" y="967581"/>
            <a:ext cx="7886700" cy="4351338"/>
          </a:xfrm>
        </p:spPr>
        <p:txBody>
          <a:bodyPr>
            <a:normAutofit lnSpcReduction="10000"/>
          </a:bodyPr>
          <a:lstStyle/>
          <a:p>
            <a:r>
              <a:rPr lang="en-GB" dirty="0">
                <a:solidFill>
                  <a:srgbClr val="0000FF"/>
                </a:solidFill>
              </a:rPr>
              <a:t>Breaks away from established patterns</a:t>
            </a:r>
          </a:p>
          <a:p>
            <a:r>
              <a:rPr lang="en-GB" dirty="0"/>
              <a:t>Reframe ways of doing things</a:t>
            </a:r>
          </a:p>
          <a:p>
            <a:r>
              <a:rPr lang="en-GB" dirty="0">
                <a:solidFill>
                  <a:srgbClr val="0000FF"/>
                </a:solidFill>
              </a:rPr>
              <a:t>Open up new opportunities for further innovations</a:t>
            </a:r>
          </a:p>
          <a:p>
            <a:r>
              <a:rPr lang="en-GB" dirty="0"/>
              <a:t>Bower and Christensen – ‘</a:t>
            </a:r>
            <a:r>
              <a:rPr lang="en-GB" i="1" u="sng" dirty="0"/>
              <a:t>Destructive Innovations</a:t>
            </a:r>
            <a:r>
              <a:rPr lang="en-GB" i="1" dirty="0"/>
              <a:t>’</a:t>
            </a:r>
          </a:p>
          <a:p>
            <a:r>
              <a:rPr lang="en-GB" i="1" u="sng" dirty="0">
                <a:solidFill>
                  <a:srgbClr val="0000FF"/>
                </a:solidFill>
              </a:rPr>
              <a:t>Do not seek to </a:t>
            </a:r>
            <a:r>
              <a:rPr lang="en-GB" dirty="0">
                <a:solidFill>
                  <a:srgbClr val="0000FF"/>
                </a:solidFill>
              </a:rPr>
              <a:t>emulate, replicate or outperform existing products that dominate particular markets</a:t>
            </a:r>
          </a:p>
          <a:p>
            <a:r>
              <a:rPr lang="en-GB" dirty="0"/>
              <a:t>Rather, focus on </a:t>
            </a:r>
            <a:r>
              <a:rPr lang="en-GB" i="1" u="sng" dirty="0"/>
              <a:t>creating new markets </a:t>
            </a:r>
            <a:r>
              <a:rPr lang="en-GB" dirty="0"/>
              <a:t>with products that often perform less well </a:t>
            </a:r>
            <a:r>
              <a:rPr lang="en-GB" i="1" u="sng" dirty="0"/>
              <a:t>but are affordable</a:t>
            </a:r>
          </a:p>
          <a:p>
            <a:r>
              <a:rPr lang="en-GB" dirty="0">
                <a:solidFill>
                  <a:srgbClr val="0000FF"/>
                </a:solidFill>
              </a:rPr>
              <a:t>Christensen – </a:t>
            </a:r>
            <a:r>
              <a:rPr lang="en-GB" i="1" dirty="0">
                <a:solidFill>
                  <a:srgbClr val="0000FF"/>
                </a:solidFill>
              </a:rPr>
              <a:t>‘</a:t>
            </a:r>
            <a:r>
              <a:rPr lang="en-GB" i="1" u="sng" dirty="0">
                <a:solidFill>
                  <a:srgbClr val="0000FF"/>
                </a:solidFill>
              </a:rPr>
              <a:t>Disruptive Innovation’</a:t>
            </a:r>
          </a:p>
        </p:txBody>
      </p:sp>
    </p:spTree>
    <p:extLst>
      <p:ext uri="{BB962C8B-B14F-4D97-AF65-F5344CB8AC3E}">
        <p14:creationId xmlns:p14="http://schemas.microsoft.com/office/powerpoint/2010/main" val="1727901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FC40F-72EB-4690-85B6-9224EBFF0D1E}"/>
              </a:ext>
            </a:extLst>
          </p:cNvPr>
          <p:cNvSpPr>
            <a:spLocks noGrp="1"/>
          </p:cNvSpPr>
          <p:nvPr>
            <p:ph type="title"/>
          </p:nvPr>
        </p:nvSpPr>
        <p:spPr>
          <a:xfrm>
            <a:off x="1981200" y="0"/>
            <a:ext cx="8229600" cy="735980"/>
          </a:xfrm>
        </p:spPr>
        <p:txBody>
          <a:bodyPr>
            <a:normAutofit/>
          </a:bodyPr>
          <a:lstStyle/>
          <a:p>
            <a:r>
              <a:rPr lang="en-GB" dirty="0"/>
              <a:t>Disruptive Technology</a:t>
            </a:r>
          </a:p>
        </p:txBody>
      </p:sp>
      <p:pic>
        <p:nvPicPr>
          <p:cNvPr id="4" name="Online Media 3" title="Disruptive Innovation">
            <a:hlinkClick r:id="" action="ppaction://media"/>
            <a:extLst>
              <a:ext uri="{FF2B5EF4-FFF2-40B4-BE49-F238E27FC236}">
                <a16:creationId xmlns:a16="http://schemas.microsoft.com/office/drawing/2014/main" id="{2E7507EA-779C-47D8-8578-AEB3D9C59C58}"/>
              </a:ext>
            </a:extLst>
          </p:cNvPr>
          <p:cNvPicPr>
            <a:picLocks noRot="1" noChangeAspect="1"/>
          </p:cNvPicPr>
          <p:nvPr>
            <a:videoFile r:link="rId1"/>
          </p:nvPr>
        </p:nvPicPr>
        <p:blipFill>
          <a:blip r:embed="rId4"/>
          <a:stretch>
            <a:fillRect/>
          </a:stretch>
        </p:blipFill>
        <p:spPr>
          <a:xfrm>
            <a:off x="1813933" y="735981"/>
            <a:ext cx="8731405" cy="4885629"/>
          </a:xfrm>
          <a:prstGeom prst="rect">
            <a:avLst/>
          </a:prstGeom>
        </p:spPr>
      </p:pic>
    </p:spTree>
    <p:extLst>
      <p:ext uri="{BB962C8B-B14F-4D97-AF65-F5344CB8AC3E}">
        <p14:creationId xmlns:p14="http://schemas.microsoft.com/office/powerpoint/2010/main" val="1140295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767D7-8BAA-4BFD-9061-38BA782CCE10}"/>
              </a:ext>
            </a:extLst>
          </p:cNvPr>
          <p:cNvSpPr>
            <a:spLocks noGrp="1"/>
          </p:cNvSpPr>
          <p:nvPr>
            <p:ph type="title"/>
          </p:nvPr>
        </p:nvSpPr>
        <p:spPr>
          <a:xfrm>
            <a:off x="2152650" y="18256"/>
            <a:ext cx="7886700" cy="829470"/>
          </a:xfrm>
        </p:spPr>
        <p:txBody>
          <a:bodyPr/>
          <a:lstStyle/>
          <a:p>
            <a:pPr algn="ctr"/>
            <a:r>
              <a:rPr lang="en-GB" dirty="0"/>
              <a:t>Disruptive Innovation</a:t>
            </a:r>
          </a:p>
        </p:txBody>
      </p:sp>
      <p:sp>
        <p:nvSpPr>
          <p:cNvPr id="3" name="Content Placeholder 2">
            <a:extLst>
              <a:ext uri="{FF2B5EF4-FFF2-40B4-BE49-F238E27FC236}">
                <a16:creationId xmlns:a16="http://schemas.microsoft.com/office/drawing/2014/main" id="{821732DB-5243-404D-B687-01CC1F54F912}"/>
              </a:ext>
            </a:extLst>
          </p:cNvPr>
          <p:cNvSpPr>
            <a:spLocks noGrp="1"/>
          </p:cNvSpPr>
          <p:nvPr>
            <p:ph idx="1"/>
          </p:nvPr>
        </p:nvSpPr>
        <p:spPr>
          <a:xfrm>
            <a:off x="2152650" y="847726"/>
            <a:ext cx="7886700" cy="4351338"/>
          </a:xfrm>
        </p:spPr>
        <p:txBody>
          <a:bodyPr>
            <a:normAutofit lnSpcReduction="10000"/>
          </a:bodyPr>
          <a:lstStyle/>
          <a:p>
            <a:r>
              <a:rPr lang="en-GB" dirty="0">
                <a:solidFill>
                  <a:srgbClr val="002060"/>
                </a:solidFill>
              </a:rPr>
              <a:t>“The research shows that most well-managed, established companies are consistently ahead of their industries in developing and commercialising new technologies – from incremental improvements to radically new approaches – </a:t>
            </a:r>
            <a:r>
              <a:rPr lang="en-GB" i="1" dirty="0">
                <a:solidFill>
                  <a:srgbClr val="002060"/>
                </a:solidFill>
              </a:rPr>
              <a:t>as long as those technologies address the next generation performance needs of their customers</a:t>
            </a:r>
            <a:r>
              <a:rPr lang="en-GB" dirty="0">
                <a:solidFill>
                  <a:srgbClr val="002060"/>
                </a:solidFill>
              </a:rPr>
              <a:t>. </a:t>
            </a:r>
          </a:p>
          <a:p>
            <a:r>
              <a:rPr lang="en-GB" dirty="0"/>
              <a:t> </a:t>
            </a:r>
            <a:r>
              <a:rPr lang="en-GB" dirty="0">
                <a:solidFill>
                  <a:srgbClr val="0000FF"/>
                </a:solidFill>
              </a:rPr>
              <a:t>However, these same companies are rarely in the forefront of commercialising new technologies that don’t initially meet the needs of mainstream customers and appeal only to small or emerging markets”.  </a:t>
            </a:r>
          </a:p>
        </p:txBody>
      </p:sp>
      <p:sp>
        <p:nvSpPr>
          <p:cNvPr id="4" name="TextBox 3">
            <a:extLst>
              <a:ext uri="{FF2B5EF4-FFF2-40B4-BE49-F238E27FC236}">
                <a16:creationId xmlns:a16="http://schemas.microsoft.com/office/drawing/2014/main" id="{22C595B0-B08D-4BA0-9BFA-DB89DBC6071B}"/>
              </a:ext>
            </a:extLst>
          </p:cNvPr>
          <p:cNvSpPr txBox="1"/>
          <p:nvPr/>
        </p:nvSpPr>
        <p:spPr>
          <a:xfrm>
            <a:off x="6419851" y="5295900"/>
            <a:ext cx="4135043" cy="369332"/>
          </a:xfrm>
          <a:prstGeom prst="rect">
            <a:avLst/>
          </a:prstGeom>
          <a:noFill/>
        </p:spPr>
        <p:txBody>
          <a:bodyPr wrap="none" rtlCol="0">
            <a:spAutoFit/>
          </a:bodyPr>
          <a:lstStyle/>
          <a:p>
            <a:r>
              <a:rPr lang="en-GB" dirty="0"/>
              <a:t>Dawson, P. &amp; Andriopoulos, C. (2017) p.61</a:t>
            </a:r>
          </a:p>
        </p:txBody>
      </p:sp>
    </p:spTree>
    <p:extLst>
      <p:ext uri="{BB962C8B-B14F-4D97-AF65-F5344CB8AC3E}">
        <p14:creationId xmlns:p14="http://schemas.microsoft.com/office/powerpoint/2010/main" val="3511067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95AAC-D574-404A-B6D2-1D6B50044E71}"/>
              </a:ext>
            </a:extLst>
          </p:cNvPr>
          <p:cNvSpPr>
            <a:spLocks noGrp="1"/>
          </p:cNvSpPr>
          <p:nvPr>
            <p:ph type="title"/>
          </p:nvPr>
        </p:nvSpPr>
        <p:spPr>
          <a:xfrm>
            <a:off x="2152650" y="98426"/>
            <a:ext cx="7886700" cy="663575"/>
          </a:xfrm>
        </p:spPr>
        <p:txBody>
          <a:bodyPr>
            <a:normAutofit fontScale="90000"/>
          </a:bodyPr>
          <a:lstStyle/>
          <a:p>
            <a:r>
              <a:rPr lang="en-GB" dirty="0"/>
              <a:t>Disruptive Innovations - Example</a:t>
            </a:r>
          </a:p>
        </p:txBody>
      </p:sp>
      <p:sp>
        <p:nvSpPr>
          <p:cNvPr id="3" name="Content Placeholder 2">
            <a:extLst>
              <a:ext uri="{FF2B5EF4-FFF2-40B4-BE49-F238E27FC236}">
                <a16:creationId xmlns:a16="http://schemas.microsoft.com/office/drawing/2014/main" id="{C7E9FEEF-1913-4549-83CF-0025EB4887DF}"/>
              </a:ext>
            </a:extLst>
          </p:cNvPr>
          <p:cNvSpPr>
            <a:spLocks noGrp="1"/>
          </p:cNvSpPr>
          <p:nvPr>
            <p:ph idx="1"/>
          </p:nvPr>
        </p:nvSpPr>
        <p:spPr>
          <a:xfrm>
            <a:off x="2152650" y="1044575"/>
            <a:ext cx="7886700" cy="4351338"/>
          </a:xfrm>
        </p:spPr>
        <p:txBody>
          <a:bodyPr/>
          <a:lstStyle/>
          <a:p>
            <a:r>
              <a:rPr lang="en-GB"/>
              <a:t>Sony’s early transistor radios</a:t>
            </a:r>
          </a:p>
          <a:p>
            <a:r>
              <a:rPr lang="en-GB"/>
              <a:t>Poor sound quality – but cheap, small &amp; portable</a:t>
            </a:r>
          </a:p>
          <a:p>
            <a:r>
              <a:rPr lang="en-GB"/>
              <a:t>Appealed to teenagers who could ‘listen outside the home’</a:t>
            </a:r>
          </a:p>
          <a:p>
            <a:r>
              <a:rPr lang="en-GB"/>
              <a:t>Transistor technology developed rapidly over time</a:t>
            </a:r>
          </a:p>
          <a:p>
            <a:r>
              <a:rPr lang="en-GB"/>
              <a:t>Replaced the vacuum tubes seen as essential for good quality TVs and radios</a:t>
            </a:r>
          </a:p>
          <a:p>
            <a:r>
              <a:rPr lang="en-GB"/>
              <a:t>By the late 1960s, the market for vacuum tubes ‘imploded’</a:t>
            </a:r>
            <a:endParaRPr lang="en-GB" dirty="0"/>
          </a:p>
        </p:txBody>
      </p:sp>
      <p:sp>
        <p:nvSpPr>
          <p:cNvPr id="5" name="TextBox 4">
            <a:extLst>
              <a:ext uri="{FF2B5EF4-FFF2-40B4-BE49-F238E27FC236}">
                <a16:creationId xmlns:a16="http://schemas.microsoft.com/office/drawing/2014/main" id="{7CC669F5-7672-4879-91C4-3404CF47E7C4}"/>
              </a:ext>
            </a:extLst>
          </p:cNvPr>
          <p:cNvSpPr txBox="1"/>
          <p:nvPr/>
        </p:nvSpPr>
        <p:spPr>
          <a:xfrm>
            <a:off x="5372100" y="5211247"/>
            <a:ext cx="4572000" cy="369332"/>
          </a:xfrm>
          <a:prstGeom prst="rect">
            <a:avLst/>
          </a:prstGeom>
          <a:noFill/>
        </p:spPr>
        <p:txBody>
          <a:bodyPr wrap="square">
            <a:spAutoFit/>
          </a:bodyPr>
          <a:lstStyle/>
          <a:p>
            <a:r>
              <a:rPr lang="en-GB" dirty="0"/>
              <a:t>Dawson, P. &amp; Andriopoulos, C. (2017)</a:t>
            </a:r>
          </a:p>
        </p:txBody>
      </p:sp>
    </p:spTree>
    <p:extLst>
      <p:ext uri="{BB962C8B-B14F-4D97-AF65-F5344CB8AC3E}">
        <p14:creationId xmlns:p14="http://schemas.microsoft.com/office/powerpoint/2010/main" val="1633864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226B5-A80F-490B-8540-E2DECB3423B5}"/>
              </a:ext>
            </a:extLst>
          </p:cNvPr>
          <p:cNvSpPr>
            <a:spLocks noGrp="1"/>
          </p:cNvSpPr>
          <p:nvPr>
            <p:ph type="title"/>
          </p:nvPr>
        </p:nvSpPr>
        <p:spPr>
          <a:xfrm>
            <a:off x="2152650" y="365126"/>
            <a:ext cx="7886700" cy="682625"/>
          </a:xfrm>
        </p:spPr>
        <p:txBody>
          <a:bodyPr>
            <a:normAutofit fontScale="90000"/>
          </a:bodyPr>
          <a:lstStyle/>
          <a:p>
            <a:r>
              <a:rPr lang="en-GB" dirty="0"/>
              <a:t>Disruptive Innovations - ignored</a:t>
            </a:r>
          </a:p>
        </p:txBody>
      </p:sp>
      <p:sp>
        <p:nvSpPr>
          <p:cNvPr id="3" name="Content Placeholder 2">
            <a:extLst>
              <a:ext uri="{FF2B5EF4-FFF2-40B4-BE49-F238E27FC236}">
                <a16:creationId xmlns:a16="http://schemas.microsoft.com/office/drawing/2014/main" id="{EBC249D9-D48B-4BA2-A54E-3C0A0E0E8000}"/>
              </a:ext>
            </a:extLst>
          </p:cNvPr>
          <p:cNvSpPr>
            <a:spLocks noGrp="1"/>
          </p:cNvSpPr>
          <p:nvPr>
            <p:ph idx="1"/>
          </p:nvPr>
        </p:nvSpPr>
        <p:spPr>
          <a:xfrm>
            <a:off x="1924051" y="1377156"/>
            <a:ext cx="5086350" cy="3118644"/>
          </a:xfrm>
        </p:spPr>
        <p:txBody>
          <a:bodyPr>
            <a:normAutofit fontScale="92500" lnSpcReduction="10000"/>
          </a:bodyPr>
          <a:lstStyle/>
          <a:p>
            <a:r>
              <a:rPr lang="en-GB" dirty="0">
                <a:solidFill>
                  <a:srgbClr val="0000FF"/>
                </a:solidFill>
              </a:rPr>
              <a:t>Disruptions at the ‘bottom end’ of the market are often ignored or disparaged by market leaders</a:t>
            </a:r>
          </a:p>
          <a:p>
            <a:r>
              <a:rPr lang="en-GB" dirty="0">
                <a:solidFill>
                  <a:srgbClr val="660066"/>
                </a:solidFill>
              </a:rPr>
              <a:t>Seen as inferior, clumsy, of poorer quality with limited functionality</a:t>
            </a:r>
          </a:p>
          <a:p>
            <a:r>
              <a:rPr lang="en-GB" dirty="0">
                <a:solidFill>
                  <a:srgbClr val="0000FF"/>
                </a:solidFill>
              </a:rPr>
              <a:t>Often financially unattractive to companies in the established markets</a:t>
            </a:r>
          </a:p>
        </p:txBody>
      </p:sp>
      <p:pic>
        <p:nvPicPr>
          <p:cNvPr id="1026" name="Picture 2" descr="Sneak Away Homer Simpson GIF by Cheezburger">
            <a:extLst>
              <a:ext uri="{FF2B5EF4-FFF2-40B4-BE49-F238E27FC236}">
                <a16:creationId xmlns:a16="http://schemas.microsoft.com/office/drawing/2014/main" id="{1D634C53-9BB7-439B-8713-ED5BE25C0E8F}"/>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7214246" y="1850628"/>
            <a:ext cx="3453755" cy="251182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6B0E2DB-5056-4856-85FC-78B1EB7514A5}"/>
              </a:ext>
            </a:extLst>
          </p:cNvPr>
          <p:cNvSpPr txBox="1"/>
          <p:nvPr/>
        </p:nvSpPr>
        <p:spPr>
          <a:xfrm>
            <a:off x="5248275" y="5114012"/>
            <a:ext cx="4572000" cy="369332"/>
          </a:xfrm>
          <a:prstGeom prst="rect">
            <a:avLst/>
          </a:prstGeom>
          <a:noFill/>
        </p:spPr>
        <p:txBody>
          <a:bodyPr wrap="square">
            <a:spAutoFit/>
          </a:bodyPr>
          <a:lstStyle/>
          <a:p>
            <a:r>
              <a:rPr lang="en-GB" dirty="0"/>
              <a:t>Dawson, P. &amp; Andriopoulos, C. (2017)</a:t>
            </a:r>
          </a:p>
        </p:txBody>
      </p:sp>
    </p:spTree>
    <p:extLst>
      <p:ext uri="{BB962C8B-B14F-4D97-AF65-F5344CB8AC3E}">
        <p14:creationId xmlns:p14="http://schemas.microsoft.com/office/powerpoint/2010/main" val="1095133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583E3-3805-4830-8C2B-3C2E0FB2140E}"/>
              </a:ext>
            </a:extLst>
          </p:cNvPr>
          <p:cNvSpPr>
            <a:spLocks noGrp="1"/>
          </p:cNvSpPr>
          <p:nvPr>
            <p:ph type="title"/>
          </p:nvPr>
        </p:nvSpPr>
        <p:spPr>
          <a:xfrm>
            <a:off x="2152650" y="36513"/>
            <a:ext cx="7886700" cy="644525"/>
          </a:xfrm>
        </p:spPr>
        <p:txBody>
          <a:bodyPr>
            <a:normAutofit fontScale="90000"/>
          </a:bodyPr>
          <a:lstStyle/>
          <a:p>
            <a:pPr algn="ctr"/>
            <a:r>
              <a:rPr lang="en-GB" dirty="0"/>
              <a:t>The innovator’s dilemma</a:t>
            </a:r>
          </a:p>
        </p:txBody>
      </p:sp>
      <p:sp>
        <p:nvSpPr>
          <p:cNvPr id="3" name="Content Placeholder 2">
            <a:extLst>
              <a:ext uri="{FF2B5EF4-FFF2-40B4-BE49-F238E27FC236}">
                <a16:creationId xmlns:a16="http://schemas.microsoft.com/office/drawing/2014/main" id="{51FAFBFC-4EEE-4323-96D0-384D0C47AC76}"/>
              </a:ext>
            </a:extLst>
          </p:cNvPr>
          <p:cNvSpPr>
            <a:spLocks noGrp="1"/>
          </p:cNvSpPr>
          <p:nvPr>
            <p:ph idx="1"/>
          </p:nvPr>
        </p:nvSpPr>
        <p:spPr>
          <a:xfrm>
            <a:off x="2152650" y="911226"/>
            <a:ext cx="7886700" cy="1774825"/>
          </a:xfrm>
        </p:spPr>
        <p:txBody>
          <a:bodyPr>
            <a:normAutofit fontScale="92500" lnSpcReduction="20000"/>
          </a:bodyPr>
          <a:lstStyle/>
          <a:p>
            <a:pPr marL="0" indent="0">
              <a:buNone/>
            </a:pPr>
            <a:r>
              <a:rPr lang="en-GB" sz="3200" dirty="0">
                <a:solidFill>
                  <a:srgbClr val="002060"/>
                </a:solidFill>
              </a:rPr>
              <a:t>Q.  Whether to focus on making better products for existing customers that generate more profits, or to make worse products that existing customers do not want and that will worsen business margins?</a:t>
            </a:r>
          </a:p>
          <a:p>
            <a:endParaRPr lang="en-GB" sz="3200" dirty="0"/>
          </a:p>
        </p:txBody>
      </p:sp>
      <p:sp>
        <p:nvSpPr>
          <p:cNvPr id="4" name="TextBox 3">
            <a:extLst>
              <a:ext uri="{FF2B5EF4-FFF2-40B4-BE49-F238E27FC236}">
                <a16:creationId xmlns:a16="http://schemas.microsoft.com/office/drawing/2014/main" id="{320FF007-B15B-4026-BF19-3FFD6F24477F}"/>
              </a:ext>
            </a:extLst>
          </p:cNvPr>
          <p:cNvSpPr txBox="1"/>
          <p:nvPr/>
        </p:nvSpPr>
        <p:spPr>
          <a:xfrm>
            <a:off x="3028950" y="3357781"/>
            <a:ext cx="4382866" cy="1754326"/>
          </a:xfrm>
          <a:prstGeom prst="rect">
            <a:avLst/>
          </a:prstGeom>
          <a:noFill/>
        </p:spPr>
        <p:txBody>
          <a:bodyPr wrap="none" rtlCol="0">
            <a:spAutoFit/>
          </a:bodyPr>
          <a:lstStyle/>
          <a:p>
            <a:r>
              <a:rPr lang="en-GB" sz="3600" dirty="0">
                <a:solidFill>
                  <a:srgbClr val="0000FF"/>
                </a:solidFill>
              </a:rPr>
              <a:t>What do you think?     </a:t>
            </a:r>
          </a:p>
          <a:p>
            <a:endParaRPr lang="en-GB" sz="3600" i="1" dirty="0">
              <a:solidFill>
                <a:srgbClr val="0000FF"/>
              </a:solidFill>
            </a:endParaRPr>
          </a:p>
          <a:p>
            <a:r>
              <a:rPr lang="en-GB" sz="3600" i="1" dirty="0">
                <a:solidFill>
                  <a:srgbClr val="0000FF"/>
                </a:solidFill>
              </a:rPr>
              <a:t>	</a:t>
            </a:r>
            <a:r>
              <a:rPr lang="en-GB" sz="3600" i="1" dirty="0">
                <a:solidFill>
                  <a:srgbClr val="660066"/>
                </a:solidFill>
              </a:rPr>
              <a:t>Discuss</a:t>
            </a:r>
          </a:p>
        </p:txBody>
      </p:sp>
      <p:pic>
        <p:nvPicPr>
          <p:cNvPr id="5" name="Picture 4">
            <a:extLst>
              <a:ext uri="{FF2B5EF4-FFF2-40B4-BE49-F238E27FC236}">
                <a16:creationId xmlns:a16="http://schemas.microsoft.com/office/drawing/2014/main" id="{621AEF75-2066-4D41-90C3-FA47780A7FA1}"/>
              </a:ext>
            </a:extLst>
          </p:cNvPr>
          <p:cNvPicPr>
            <a:picLocks noChangeAspect="1"/>
          </p:cNvPicPr>
          <p:nvPr/>
        </p:nvPicPr>
        <p:blipFill>
          <a:blip r:embed="rId3"/>
          <a:stretch>
            <a:fillRect/>
          </a:stretch>
        </p:blipFill>
        <p:spPr>
          <a:xfrm>
            <a:off x="7950096" y="3114675"/>
            <a:ext cx="2717905" cy="2614612"/>
          </a:xfrm>
          <a:prstGeom prst="rect">
            <a:avLst/>
          </a:prstGeom>
        </p:spPr>
      </p:pic>
    </p:spTree>
    <p:extLst>
      <p:ext uri="{BB962C8B-B14F-4D97-AF65-F5344CB8AC3E}">
        <p14:creationId xmlns:p14="http://schemas.microsoft.com/office/powerpoint/2010/main" val="321163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CDD69-E359-498C-8044-684A1A79AFF2}"/>
              </a:ext>
            </a:extLst>
          </p:cNvPr>
          <p:cNvSpPr>
            <a:spLocks noGrp="1"/>
          </p:cNvSpPr>
          <p:nvPr>
            <p:ph type="title"/>
          </p:nvPr>
        </p:nvSpPr>
        <p:spPr>
          <a:xfrm>
            <a:off x="1971676" y="147717"/>
            <a:ext cx="8397457" cy="815975"/>
          </a:xfrm>
        </p:spPr>
        <p:txBody>
          <a:bodyPr/>
          <a:lstStyle/>
          <a:p>
            <a:r>
              <a:rPr lang="en-GB" dirty="0"/>
              <a:t>Christensen – ‘Seeing What’s Next’</a:t>
            </a:r>
          </a:p>
        </p:txBody>
      </p:sp>
      <p:sp>
        <p:nvSpPr>
          <p:cNvPr id="3" name="Content Placeholder 2">
            <a:extLst>
              <a:ext uri="{FF2B5EF4-FFF2-40B4-BE49-F238E27FC236}">
                <a16:creationId xmlns:a16="http://schemas.microsoft.com/office/drawing/2014/main" id="{2C228175-8A24-4735-AB7C-8403E5FAE18C}"/>
              </a:ext>
            </a:extLst>
          </p:cNvPr>
          <p:cNvSpPr>
            <a:spLocks noGrp="1"/>
          </p:cNvSpPr>
          <p:nvPr>
            <p:ph idx="1"/>
          </p:nvPr>
        </p:nvSpPr>
        <p:spPr>
          <a:xfrm>
            <a:off x="1832393" y="2023566"/>
            <a:ext cx="7886700" cy="3460750"/>
          </a:xfrm>
        </p:spPr>
        <p:txBody>
          <a:bodyPr/>
          <a:lstStyle/>
          <a:p>
            <a:r>
              <a:rPr lang="en-GB" dirty="0">
                <a:solidFill>
                  <a:srgbClr val="002060"/>
                </a:solidFill>
              </a:rPr>
              <a:t>Improve existing products for high-margin customers</a:t>
            </a:r>
          </a:p>
          <a:p>
            <a:r>
              <a:rPr lang="en-GB" dirty="0">
                <a:solidFill>
                  <a:srgbClr val="660066"/>
                </a:solidFill>
              </a:rPr>
              <a:t>Introduce cheap alternatives to customers at the low end of the market, especially if they feel that they are paying for more technology than they are using</a:t>
            </a:r>
          </a:p>
          <a:p>
            <a:r>
              <a:rPr lang="en-GB" dirty="0">
                <a:solidFill>
                  <a:srgbClr val="0000FF"/>
                </a:solidFill>
              </a:rPr>
              <a:t>Create a new market for non-consumers who are not currently in the market at all</a:t>
            </a:r>
          </a:p>
        </p:txBody>
      </p:sp>
      <p:sp>
        <p:nvSpPr>
          <p:cNvPr id="4" name="TextBox 3">
            <a:extLst>
              <a:ext uri="{FF2B5EF4-FFF2-40B4-BE49-F238E27FC236}">
                <a16:creationId xmlns:a16="http://schemas.microsoft.com/office/drawing/2014/main" id="{F36FDE59-630C-496F-B43A-ABFCB631E2AA}"/>
              </a:ext>
            </a:extLst>
          </p:cNvPr>
          <p:cNvSpPr txBox="1"/>
          <p:nvPr/>
        </p:nvSpPr>
        <p:spPr>
          <a:xfrm>
            <a:off x="1832394" y="1016576"/>
            <a:ext cx="8321257" cy="954107"/>
          </a:xfrm>
          <a:prstGeom prst="rect">
            <a:avLst/>
          </a:prstGeom>
          <a:noFill/>
        </p:spPr>
        <p:txBody>
          <a:bodyPr wrap="square" rtlCol="0">
            <a:spAutoFit/>
          </a:bodyPr>
          <a:lstStyle/>
          <a:p>
            <a:r>
              <a:rPr lang="en-GB" sz="2800" dirty="0"/>
              <a:t>In 2004, Christensen and his colleagues identified three roads to innovation, comprising: -</a:t>
            </a:r>
          </a:p>
        </p:txBody>
      </p:sp>
      <p:sp>
        <p:nvSpPr>
          <p:cNvPr id="6" name="TextBox 5">
            <a:extLst>
              <a:ext uri="{FF2B5EF4-FFF2-40B4-BE49-F238E27FC236}">
                <a16:creationId xmlns:a16="http://schemas.microsoft.com/office/drawing/2014/main" id="{223727DD-5EF4-4A53-B43C-27C1BAC633DD}"/>
              </a:ext>
            </a:extLst>
          </p:cNvPr>
          <p:cNvSpPr txBox="1"/>
          <p:nvPr/>
        </p:nvSpPr>
        <p:spPr>
          <a:xfrm>
            <a:off x="6524625" y="5352871"/>
            <a:ext cx="4572000" cy="369332"/>
          </a:xfrm>
          <a:prstGeom prst="rect">
            <a:avLst/>
          </a:prstGeom>
          <a:noFill/>
        </p:spPr>
        <p:txBody>
          <a:bodyPr wrap="square">
            <a:spAutoFit/>
          </a:bodyPr>
          <a:lstStyle/>
          <a:p>
            <a:r>
              <a:rPr lang="en-GB" dirty="0"/>
              <a:t>Dawson, P. &amp; Andriopoulos, C. (2017) p.62</a:t>
            </a:r>
          </a:p>
        </p:txBody>
      </p:sp>
    </p:spTree>
    <p:extLst>
      <p:ext uri="{BB962C8B-B14F-4D97-AF65-F5344CB8AC3E}">
        <p14:creationId xmlns:p14="http://schemas.microsoft.com/office/powerpoint/2010/main" val="143372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31B18-FD32-413D-8734-E4E383F8EE26}"/>
              </a:ext>
            </a:extLst>
          </p:cNvPr>
          <p:cNvSpPr>
            <a:spLocks noGrp="1"/>
          </p:cNvSpPr>
          <p:nvPr>
            <p:ph type="title"/>
          </p:nvPr>
        </p:nvSpPr>
        <p:spPr>
          <a:xfrm>
            <a:off x="2152650" y="152401"/>
            <a:ext cx="7886700" cy="809625"/>
          </a:xfrm>
        </p:spPr>
        <p:txBody>
          <a:bodyPr/>
          <a:lstStyle/>
          <a:p>
            <a:r>
              <a:rPr lang="en-GB" dirty="0"/>
              <a:t>Companies must…</a:t>
            </a:r>
          </a:p>
        </p:txBody>
      </p:sp>
      <p:sp>
        <p:nvSpPr>
          <p:cNvPr id="3" name="Content Placeholder 2">
            <a:extLst>
              <a:ext uri="{FF2B5EF4-FFF2-40B4-BE49-F238E27FC236}">
                <a16:creationId xmlns:a16="http://schemas.microsoft.com/office/drawing/2014/main" id="{0CE27B9F-A755-432F-A948-3645481C9A71}"/>
              </a:ext>
            </a:extLst>
          </p:cNvPr>
          <p:cNvSpPr>
            <a:spLocks noGrp="1"/>
          </p:cNvSpPr>
          <p:nvPr>
            <p:ph idx="1"/>
          </p:nvPr>
        </p:nvSpPr>
        <p:spPr>
          <a:xfrm>
            <a:off x="1895475" y="847725"/>
            <a:ext cx="8401050" cy="4351338"/>
          </a:xfrm>
        </p:spPr>
        <p:txBody>
          <a:bodyPr>
            <a:normAutofit lnSpcReduction="10000"/>
          </a:bodyPr>
          <a:lstStyle/>
          <a:p>
            <a:r>
              <a:rPr lang="en-GB" dirty="0"/>
              <a:t>Distinguish between </a:t>
            </a:r>
            <a:r>
              <a:rPr lang="en-GB" i="1" dirty="0"/>
              <a:t>sustaining</a:t>
            </a:r>
            <a:r>
              <a:rPr lang="en-GB" dirty="0"/>
              <a:t> and </a:t>
            </a:r>
            <a:r>
              <a:rPr lang="en-GB" i="1" dirty="0"/>
              <a:t>disruptive</a:t>
            </a:r>
            <a:r>
              <a:rPr lang="en-GB" dirty="0"/>
              <a:t> innovations</a:t>
            </a:r>
          </a:p>
          <a:p>
            <a:r>
              <a:rPr lang="en-GB" dirty="0"/>
              <a:t>Mini steel mills ultimately undermined larger integrated steel mills</a:t>
            </a:r>
          </a:p>
          <a:p>
            <a:r>
              <a:rPr lang="en-GB" dirty="0"/>
              <a:t>Initially, low quality steel only fit for reinforcing bars for concrete…</a:t>
            </a:r>
            <a:r>
              <a:rPr lang="en-GB" i="1" dirty="0"/>
              <a:t>not seen as a threat</a:t>
            </a:r>
          </a:p>
          <a:p>
            <a:r>
              <a:rPr lang="en-GB" dirty="0"/>
              <a:t>By 1980, mini mills quality improved – angle iron, bars and rods market…encroaching on major markets</a:t>
            </a:r>
          </a:p>
          <a:p>
            <a:r>
              <a:rPr lang="en-GB" dirty="0"/>
              <a:t>1990s – Structural steel</a:t>
            </a:r>
          </a:p>
          <a:p>
            <a:r>
              <a:rPr lang="en-GB" dirty="0"/>
              <a:t>Market share from 19% in 1970, to 57% in 2006</a:t>
            </a:r>
          </a:p>
        </p:txBody>
      </p:sp>
      <p:sp>
        <p:nvSpPr>
          <p:cNvPr id="5" name="TextBox 4">
            <a:extLst>
              <a:ext uri="{FF2B5EF4-FFF2-40B4-BE49-F238E27FC236}">
                <a16:creationId xmlns:a16="http://schemas.microsoft.com/office/drawing/2014/main" id="{26932B58-EA58-4972-BE48-CFB2E754A7C4}"/>
              </a:ext>
            </a:extLst>
          </p:cNvPr>
          <p:cNvSpPr txBox="1"/>
          <p:nvPr/>
        </p:nvSpPr>
        <p:spPr>
          <a:xfrm>
            <a:off x="6000750" y="5339834"/>
            <a:ext cx="4572000" cy="369332"/>
          </a:xfrm>
          <a:prstGeom prst="rect">
            <a:avLst/>
          </a:prstGeom>
          <a:noFill/>
        </p:spPr>
        <p:txBody>
          <a:bodyPr wrap="square">
            <a:spAutoFit/>
          </a:bodyPr>
          <a:lstStyle/>
          <a:p>
            <a:r>
              <a:rPr lang="en-GB" dirty="0"/>
              <a:t>Dawson, P. &amp; Andriopoulos, C. (2017)</a:t>
            </a:r>
          </a:p>
        </p:txBody>
      </p:sp>
    </p:spTree>
    <p:extLst>
      <p:ext uri="{BB962C8B-B14F-4D97-AF65-F5344CB8AC3E}">
        <p14:creationId xmlns:p14="http://schemas.microsoft.com/office/powerpoint/2010/main" val="3746153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16E5-A093-495F-AC3E-90E140AB2837}"/>
              </a:ext>
            </a:extLst>
          </p:cNvPr>
          <p:cNvSpPr>
            <a:spLocks noGrp="1"/>
          </p:cNvSpPr>
          <p:nvPr>
            <p:ph type="title"/>
          </p:nvPr>
        </p:nvSpPr>
        <p:spPr>
          <a:xfrm>
            <a:off x="2152650" y="365126"/>
            <a:ext cx="7886700" cy="815975"/>
          </a:xfrm>
        </p:spPr>
        <p:txBody>
          <a:bodyPr/>
          <a:lstStyle/>
          <a:p>
            <a:pPr algn="ctr"/>
            <a:r>
              <a:rPr lang="en-GB" dirty="0"/>
              <a:t>The Irony…</a:t>
            </a:r>
          </a:p>
        </p:txBody>
      </p:sp>
      <p:sp>
        <p:nvSpPr>
          <p:cNvPr id="3" name="Content Placeholder 2">
            <a:extLst>
              <a:ext uri="{FF2B5EF4-FFF2-40B4-BE49-F238E27FC236}">
                <a16:creationId xmlns:a16="http://schemas.microsoft.com/office/drawing/2014/main" id="{17EC07E6-A271-42A3-A311-F41C6247CD31}"/>
              </a:ext>
            </a:extLst>
          </p:cNvPr>
          <p:cNvSpPr>
            <a:spLocks noGrp="1"/>
          </p:cNvSpPr>
          <p:nvPr>
            <p:ph idx="1"/>
          </p:nvPr>
        </p:nvSpPr>
        <p:spPr>
          <a:xfrm>
            <a:off x="2228850" y="1253331"/>
            <a:ext cx="7886700" cy="4351338"/>
          </a:xfrm>
        </p:spPr>
        <p:txBody>
          <a:bodyPr/>
          <a:lstStyle/>
          <a:p>
            <a:r>
              <a:rPr lang="en-GB" dirty="0"/>
              <a:t>Small innovators, like mini – mills, begin taking more and more market share</a:t>
            </a:r>
          </a:p>
          <a:p>
            <a:r>
              <a:rPr lang="en-GB" dirty="0"/>
              <a:t>As they disrupt the market, the established companies lose market share</a:t>
            </a:r>
          </a:p>
          <a:p>
            <a:r>
              <a:rPr lang="en-GB" dirty="0"/>
              <a:t>The innovators soon become large players and replace the established companies</a:t>
            </a:r>
          </a:p>
          <a:p>
            <a:r>
              <a:rPr lang="en-GB" dirty="0"/>
              <a:t>Then they have to compete with each other – usually on price – and their profits can diminish as a result</a:t>
            </a:r>
          </a:p>
        </p:txBody>
      </p:sp>
    </p:spTree>
    <p:extLst>
      <p:ext uri="{BB962C8B-B14F-4D97-AF65-F5344CB8AC3E}">
        <p14:creationId xmlns:p14="http://schemas.microsoft.com/office/powerpoint/2010/main" val="29544046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E8014-A92C-4410-BA76-BA79DBB65546}"/>
              </a:ext>
            </a:extLst>
          </p:cNvPr>
          <p:cNvSpPr>
            <a:spLocks noGrp="1"/>
          </p:cNvSpPr>
          <p:nvPr>
            <p:ph type="title"/>
          </p:nvPr>
        </p:nvSpPr>
        <p:spPr>
          <a:xfrm>
            <a:off x="2152650" y="365126"/>
            <a:ext cx="7886700" cy="806450"/>
          </a:xfrm>
        </p:spPr>
        <p:txBody>
          <a:bodyPr/>
          <a:lstStyle/>
          <a:p>
            <a:r>
              <a:rPr lang="en-GB" dirty="0"/>
              <a:t>So, What Do We Need To Do?</a:t>
            </a:r>
          </a:p>
        </p:txBody>
      </p:sp>
      <p:sp>
        <p:nvSpPr>
          <p:cNvPr id="3" name="Content Placeholder 2">
            <a:extLst>
              <a:ext uri="{FF2B5EF4-FFF2-40B4-BE49-F238E27FC236}">
                <a16:creationId xmlns:a16="http://schemas.microsoft.com/office/drawing/2014/main" id="{19989302-B5CA-4332-9719-F0703554A871}"/>
              </a:ext>
            </a:extLst>
          </p:cNvPr>
          <p:cNvSpPr>
            <a:spLocks noGrp="1"/>
          </p:cNvSpPr>
          <p:nvPr>
            <p:ph idx="1"/>
          </p:nvPr>
        </p:nvSpPr>
        <p:spPr>
          <a:xfrm>
            <a:off x="2152650" y="1253331"/>
            <a:ext cx="7886700" cy="4351338"/>
          </a:xfrm>
        </p:spPr>
        <p:txBody>
          <a:bodyPr/>
          <a:lstStyle/>
          <a:p>
            <a:r>
              <a:rPr lang="en-GB" dirty="0"/>
              <a:t>As Clayton Christensen outlined, there are three roads.  So, do we choose one, or try to travel down all three?</a:t>
            </a:r>
          </a:p>
          <a:p>
            <a:endParaRPr lang="en-GB" dirty="0"/>
          </a:p>
          <a:p>
            <a:r>
              <a:rPr lang="en-GB" dirty="0"/>
              <a:t>Visit the Christensen Institute website to read up more on this topic.</a:t>
            </a:r>
          </a:p>
          <a:p>
            <a:pPr marL="0" indent="0">
              <a:buNone/>
            </a:pPr>
            <a:r>
              <a:rPr lang="en-GB" dirty="0">
                <a:hlinkClick r:id="rId2"/>
              </a:rPr>
              <a:t>https://www.christenseninstitute.org/key-concepts/disruptive-innovation-2/</a:t>
            </a:r>
            <a:r>
              <a:rPr lang="en-GB" dirty="0"/>
              <a:t>	</a:t>
            </a:r>
          </a:p>
        </p:txBody>
      </p:sp>
    </p:spTree>
    <p:extLst>
      <p:ext uri="{BB962C8B-B14F-4D97-AF65-F5344CB8AC3E}">
        <p14:creationId xmlns:p14="http://schemas.microsoft.com/office/powerpoint/2010/main" val="4063439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EC5BD-76EC-4B76-A531-0CB1CD3497C7}"/>
              </a:ext>
            </a:extLst>
          </p:cNvPr>
          <p:cNvSpPr>
            <a:spLocks noGrp="1"/>
          </p:cNvSpPr>
          <p:nvPr>
            <p:ph type="title"/>
          </p:nvPr>
        </p:nvSpPr>
        <p:spPr/>
        <p:txBody>
          <a:bodyPr>
            <a:normAutofit/>
          </a:bodyPr>
          <a:lstStyle/>
          <a:p>
            <a:r>
              <a:rPr lang="en-GB" dirty="0"/>
              <a:t>Review of Creativity &amp; Innovation</a:t>
            </a:r>
          </a:p>
        </p:txBody>
      </p:sp>
      <p:sp>
        <p:nvSpPr>
          <p:cNvPr id="3" name="Content Placeholder 2">
            <a:extLst>
              <a:ext uri="{FF2B5EF4-FFF2-40B4-BE49-F238E27FC236}">
                <a16:creationId xmlns:a16="http://schemas.microsoft.com/office/drawing/2014/main" id="{7BC9E42E-0130-436F-B67A-5CF22A6AF2D4}"/>
              </a:ext>
            </a:extLst>
          </p:cNvPr>
          <p:cNvSpPr>
            <a:spLocks noGrp="1"/>
          </p:cNvSpPr>
          <p:nvPr>
            <p:ph idx="1"/>
          </p:nvPr>
        </p:nvSpPr>
        <p:spPr/>
        <p:txBody>
          <a:bodyPr/>
          <a:lstStyle/>
          <a:p>
            <a:r>
              <a:rPr lang="en-GB" dirty="0">
                <a:solidFill>
                  <a:srgbClr val="0000FF"/>
                </a:solidFill>
              </a:rPr>
              <a:t>Open discussion to review all the key concepts we have covered…</a:t>
            </a:r>
          </a:p>
        </p:txBody>
      </p:sp>
      <p:pic>
        <p:nvPicPr>
          <p:cNvPr id="52226" name="Picture 2" descr="https://media.tenor.com/images/36db5746740e6eb3cd4e757b874b802d/tenor.gif">
            <a:extLst>
              <a:ext uri="{FF2B5EF4-FFF2-40B4-BE49-F238E27FC236}">
                <a16:creationId xmlns:a16="http://schemas.microsoft.com/office/drawing/2014/main" id="{E88815E5-0EFD-4649-B630-A00CC952EB56}"/>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3263766" y="2774430"/>
            <a:ext cx="5909971" cy="2832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5638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2226"/>
                                        </p:tgtEl>
                                        <p:attrNameLst>
                                          <p:attrName>style.visibility</p:attrName>
                                        </p:attrNameLst>
                                      </p:cBhvr>
                                      <p:to>
                                        <p:strVal val="visible"/>
                                      </p:to>
                                    </p:set>
                                    <p:animEffect transition="in" filter="fade">
                                      <p:cBhvr>
                                        <p:cTn id="12" dur="500"/>
                                        <p:tgtEl>
                                          <p:spTgt spid="522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205F7-CDAC-0966-A7EB-A125D60A1496}"/>
              </a:ext>
            </a:extLst>
          </p:cNvPr>
          <p:cNvSpPr>
            <a:spLocks noGrp="1"/>
          </p:cNvSpPr>
          <p:nvPr>
            <p:ph type="title"/>
          </p:nvPr>
        </p:nvSpPr>
        <p:spPr>
          <a:xfrm>
            <a:off x="3767578" y="72895"/>
            <a:ext cx="4656841" cy="681249"/>
          </a:xfrm>
        </p:spPr>
        <p:txBody>
          <a:bodyPr>
            <a:normAutofit fontScale="90000"/>
          </a:bodyPr>
          <a:lstStyle/>
          <a:p>
            <a:pPr algn="ctr"/>
            <a:r>
              <a:rPr lang="en-GB" dirty="0"/>
              <a:t>Syndicate Exercise</a:t>
            </a:r>
          </a:p>
        </p:txBody>
      </p:sp>
      <p:sp>
        <p:nvSpPr>
          <p:cNvPr id="3" name="Content Placeholder 2">
            <a:extLst>
              <a:ext uri="{FF2B5EF4-FFF2-40B4-BE49-F238E27FC236}">
                <a16:creationId xmlns:a16="http://schemas.microsoft.com/office/drawing/2014/main" id="{1AECE33B-3DE9-6843-9E3A-8A8D319D90CC}"/>
              </a:ext>
            </a:extLst>
          </p:cNvPr>
          <p:cNvSpPr>
            <a:spLocks noGrp="1"/>
          </p:cNvSpPr>
          <p:nvPr>
            <p:ph idx="1"/>
          </p:nvPr>
        </p:nvSpPr>
        <p:spPr>
          <a:xfrm>
            <a:off x="355076" y="942682"/>
            <a:ext cx="11481847" cy="4694547"/>
          </a:xfrm>
        </p:spPr>
        <p:txBody>
          <a:bodyPr>
            <a:normAutofit fontScale="92500" lnSpcReduction="20000"/>
          </a:bodyPr>
          <a:lstStyle/>
          <a:p>
            <a:pPr marL="0" indent="0">
              <a:buNone/>
            </a:pPr>
            <a:r>
              <a:rPr lang="en-GB" dirty="0">
                <a:solidFill>
                  <a:srgbClr val="0000CC"/>
                </a:solidFill>
              </a:rPr>
              <a:t>A major manufacturing company is seeing its market share eroded, its sales flatlining, and its profits plunging.  It has not introduced a new product or service in a couple of years, and there is increasing frustration at the lack of quality in its product lines.  In addition, it has a high level of waste associated with both its manufacturing and customer service operations.  There is a lack of energy, and morale in the organisation is low.</a:t>
            </a:r>
          </a:p>
          <a:p>
            <a:pPr marL="0" indent="0">
              <a:buNone/>
            </a:pPr>
            <a:r>
              <a:rPr lang="en-GB" dirty="0">
                <a:solidFill>
                  <a:srgbClr val="0000CC"/>
                </a:solidFill>
              </a:rPr>
              <a:t>As a result, you and your colleagues have been headhunted as the new leadership team - brought into the company to lead a turnaround.</a:t>
            </a:r>
          </a:p>
          <a:p>
            <a:pPr>
              <a:spcBef>
                <a:spcPts val="2400"/>
              </a:spcBef>
            </a:pPr>
            <a:r>
              <a:rPr lang="en-GB" b="1" i="1" dirty="0">
                <a:solidFill>
                  <a:srgbClr val="0000CC"/>
                </a:solidFill>
              </a:rPr>
              <a:t>What would you do to create a culture of creativity and innovation?</a:t>
            </a:r>
          </a:p>
          <a:p>
            <a:pPr marL="0" indent="0">
              <a:buNone/>
            </a:pPr>
            <a:endParaRPr lang="en-GB" dirty="0">
              <a:solidFill>
                <a:srgbClr val="0000CC"/>
              </a:solidFill>
            </a:endParaRPr>
          </a:p>
          <a:p>
            <a:pPr marL="0" indent="0">
              <a:buNone/>
            </a:pPr>
            <a:r>
              <a:rPr lang="en-GB" sz="2400" dirty="0">
                <a:solidFill>
                  <a:srgbClr val="002060"/>
                </a:solidFill>
                <a:latin typeface="Times New Roman" panose="02020603050405020304" pitchFamily="18" charset="0"/>
                <a:cs typeface="Times New Roman" panose="02020603050405020304" pitchFamily="18" charset="0"/>
              </a:rPr>
              <a:t>You have </a:t>
            </a:r>
            <a:r>
              <a:rPr lang="en-GB" sz="2400" dirty="0">
                <a:solidFill>
                  <a:srgbClr val="FF0000"/>
                </a:solidFill>
                <a:latin typeface="Times New Roman" panose="02020603050405020304" pitchFamily="18" charset="0"/>
                <a:cs typeface="Times New Roman" panose="02020603050405020304" pitchFamily="18" charset="0"/>
              </a:rPr>
              <a:t>45 minutes </a:t>
            </a:r>
            <a:r>
              <a:rPr lang="en-GB" sz="2400" dirty="0">
                <a:solidFill>
                  <a:srgbClr val="002060"/>
                </a:solidFill>
                <a:latin typeface="Times New Roman" panose="02020603050405020304" pitchFamily="18" charset="0"/>
                <a:cs typeface="Times New Roman" panose="02020603050405020304" pitchFamily="18" charset="0"/>
              </a:rPr>
              <a:t>to </a:t>
            </a:r>
            <a:r>
              <a:rPr lang="en-GB" sz="2400" i="1" dirty="0">
                <a:solidFill>
                  <a:srgbClr val="002060"/>
                </a:solidFill>
                <a:latin typeface="Times New Roman" panose="02020603050405020304" pitchFamily="18" charset="0"/>
                <a:cs typeface="Times New Roman" panose="02020603050405020304" pitchFamily="18" charset="0"/>
              </a:rPr>
              <a:t>detail the actions you would take and record them on flipcharts </a:t>
            </a:r>
            <a:r>
              <a:rPr lang="en-GB" sz="2400" dirty="0">
                <a:solidFill>
                  <a:srgbClr val="002060"/>
                </a:solidFill>
                <a:latin typeface="Times New Roman" panose="02020603050405020304" pitchFamily="18" charset="0"/>
                <a:cs typeface="Times New Roman" panose="02020603050405020304" pitchFamily="18" charset="0"/>
              </a:rPr>
              <a:t>– ready for discussion.</a:t>
            </a:r>
          </a:p>
          <a:p>
            <a:pPr marL="0" indent="0">
              <a:buNone/>
            </a:pPr>
            <a:r>
              <a:rPr lang="en-GB" sz="2400" dirty="0">
                <a:solidFill>
                  <a:srgbClr val="002060"/>
                </a:solidFill>
                <a:latin typeface="Times New Roman" panose="02020603050405020304" pitchFamily="18" charset="0"/>
                <a:cs typeface="Times New Roman" panose="02020603050405020304" pitchFamily="18" charset="0"/>
              </a:rPr>
              <a:t>Ensure that you have the reasoning behind your actions, so that you can justify them professionally.</a:t>
            </a:r>
          </a:p>
        </p:txBody>
      </p:sp>
    </p:spTree>
    <p:extLst>
      <p:ext uri="{BB962C8B-B14F-4D97-AF65-F5344CB8AC3E}">
        <p14:creationId xmlns:p14="http://schemas.microsoft.com/office/powerpoint/2010/main" val="23212438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person&#10;&#10;Description automatically generated">
            <a:extLst>
              <a:ext uri="{FF2B5EF4-FFF2-40B4-BE49-F238E27FC236}">
                <a16:creationId xmlns:a16="http://schemas.microsoft.com/office/drawing/2014/main" id="{DC988A2F-937C-4CBB-8C85-2F822EE3009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24000" y="0"/>
            <a:ext cx="2157984" cy="1618488"/>
          </a:xfrm>
          <a:prstGeom prst="rect">
            <a:avLst/>
          </a:prstGeom>
        </p:spPr>
      </p:pic>
      <p:sp>
        <p:nvSpPr>
          <p:cNvPr id="2" name="Title 1">
            <a:extLst>
              <a:ext uri="{FF2B5EF4-FFF2-40B4-BE49-F238E27FC236}">
                <a16:creationId xmlns:a16="http://schemas.microsoft.com/office/drawing/2014/main" id="{CB0616C5-ADB6-4478-87F0-B2E5DC293484}"/>
              </a:ext>
            </a:extLst>
          </p:cNvPr>
          <p:cNvSpPr>
            <a:spLocks noGrp="1"/>
          </p:cNvSpPr>
          <p:nvPr>
            <p:ph type="title"/>
          </p:nvPr>
        </p:nvSpPr>
        <p:spPr>
          <a:xfrm>
            <a:off x="4792720" y="292926"/>
            <a:ext cx="4457447" cy="1325563"/>
          </a:xfrm>
        </p:spPr>
        <p:txBody>
          <a:bodyPr/>
          <a:lstStyle/>
          <a:p>
            <a:r>
              <a:rPr lang="en-GB" dirty="0"/>
              <a:t>A </a:t>
            </a:r>
            <a:r>
              <a:rPr lang="en-GB" i="1" dirty="0"/>
              <a:t>last </a:t>
            </a:r>
            <a:r>
              <a:rPr lang="en-GB" dirty="0"/>
              <a:t>look……..</a:t>
            </a:r>
          </a:p>
        </p:txBody>
      </p:sp>
      <p:sp>
        <p:nvSpPr>
          <p:cNvPr id="3" name="Content Placeholder 2">
            <a:extLst>
              <a:ext uri="{FF2B5EF4-FFF2-40B4-BE49-F238E27FC236}">
                <a16:creationId xmlns:a16="http://schemas.microsoft.com/office/drawing/2014/main" id="{B85187F6-46F6-4767-8E15-898395F27B07}"/>
              </a:ext>
            </a:extLst>
          </p:cNvPr>
          <p:cNvSpPr>
            <a:spLocks noGrp="1"/>
          </p:cNvSpPr>
          <p:nvPr>
            <p:ph idx="1"/>
          </p:nvPr>
        </p:nvSpPr>
        <p:spPr>
          <a:xfrm>
            <a:off x="1991474" y="2504326"/>
            <a:ext cx="8564880" cy="1618488"/>
          </a:xfrm>
        </p:spPr>
        <p:txBody>
          <a:bodyPr>
            <a:normAutofit fontScale="85000" lnSpcReduction="10000"/>
          </a:bodyPr>
          <a:lstStyle/>
          <a:p>
            <a:r>
              <a:rPr lang="en-GB" dirty="0">
                <a:solidFill>
                  <a:srgbClr val="D60093"/>
                </a:solidFill>
              </a:rPr>
              <a:t>Using </a:t>
            </a:r>
            <a:r>
              <a:rPr lang="en-GB" i="1" dirty="0">
                <a:solidFill>
                  <a:srgbClr val="D60093"/>
                </a:solidFill>
              </a:rPr>
              <a:t>at least two</a:t>
            </a:r>
            <a:r>
              <a:rPr lang="en-GB" dirty="0">
                <a:solidFill>
                  <a:srgbClr val="D60093"/>
                </a:solidFill>
              </a:rPr>
              <a:t> recognised models of innovation, critically examine the ability of the organisation to innovate effectively. </a:t>
            </a:r>
            <a:endParaRPr lang="en-GB" b="1" dirty="0">
              <a:solidFill>
                <a:srgbClr val="D60093"/>
              </a:solidFill>
            </a:endParaRPr>
          </a:p>
          <a:p>
            <a:r>
              <a:rPr lang="en-GB" dirty="0">
                <a:solidFill>
                  <a:srgbClr val="002060"/>
                </a:solidFill>
              </a:rPr>
              <a:t>Evaluate an organisations’ ability to harness creativity and foster a creative culture in the workplace</a:t>
            </a:r>
          </a:p>
        </p:txBody>
      </p:sp>
    </p:spTree>
    <p:extLst>
      <p:ext uri="{BB962C8B-B14F-4D97-AF65-F5344CB8AC3E}">
        <p14:creationId xmlns:p14="http://schemas.microsoft.com/office/powerpoint/2010/main" val="1767566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person&#10;&#10;Description automatically generated">
            <a:extLst>
              <a:ext uri="{FF2B5EF4-FFF2-40B4-BE49-F238E27FC236}">
                <a16:creationId xmlns:a16="http://schemas.microsoft.com/office/drawing/2014/main" id="{0BF18933-4060-4BE1-A81D-1028AE047DF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8388096" y="0"/>
            <a:ext cx="2279904" cy="1714214"/>
          </a:xfrm>
          <a:prstGeom prst="rect">
            <a:avLst/>
          </a:prstGeom>
        </p:spPr>
      </p:pic>
      <p:sp>
        <p:nvSpPr>
          <p:cNvPr id="2" name="Title 1">
            <a:extLst>
              <a:ext uri="{FF2B5EF4-FFF2-40B4-BE49-F238E27FC236}">
                <a16:creationId xmlns:a16="http://schemas.microsoft.com/office/drawing/2014/main" id="{46D679AB-5FE6-451D-AC34-A845420D33DB}"/>
              </a:ext>
            </a:extLst>
          </p:cNvPr>
          <p:cNvSpPr>
            <a:spLocks noGrp="1"/>
          </p:cNvSpPr>
          <p:nvPr>
            <p:ph type="title"/>
          </p:nvPr>
        </p:nvSpPr>
        <p:spPr/>
        <p:txBody>
          <a:bodyPr/>
          <a:lstStyle/>
          <a:p>
            <a:r>
              <a:rPr lang="en-GB" dirty="0"/>
              <a:t>A </a:t>
            </a:r>
            <a:r>
              <a:rPr lang="en-GB" i="1" dirty="0"/>
              <a:t>last</a:t>
            </a:r>
            <a:r>
              <a:rPr lang="en-GB" dirty="0"/>
              <a:t> look……..</a:t>
            </a:r>
          </a:p>
        </p:txBody>
      </p:sp>
      <p:sp>
        <p:nvSpPr>
          <p:cNvPr id="3" name="Content Placeholder 2">
            <a:extLst>
              <a:ext uri="{FF2B5EF4-FFF2-40B4-BE49-F238E27FC236}">
                <a16:creationId xmlns:a16="http://schemas.microsoft.com/office/drawing/2014/main" id="{14010B67-F485-4658-85A9-908082C1F48F}"/>
              </a:ext>
            </a:extLst>
          </p:cNvPr>
          <p:cNvSpPr>
            <a:spLocks noGrp="1"/>
          </p:cNvSpPr>
          <p:nvPr>
            <p:ph idx="1"/>
          </p:nvPr>
        </p:nvSpPr>
        <p:spPr/>
        <p:txBody>
          <a:bodyPr/>
          <a:lstStyle/>
          <a:p>
            <a:endParaRPr lang="en-GB" dirty="0"/>
          </a:p>
          <a:p>
            <a:r>
              <a:rPr lang="en-GB" dirty="0">
                <a:solidFill>
                  <a:srgbClr val="0000FF"/>
                </a:solidFill>
              </a:rPr>
              <a:t>Evidence of wide reading and research, encompassing application of relevant academic theories and models. 10%</a:t>
            </a:r>
          </a:p>
          <a:p>
            <a:r>
              <a:rPr lang="en-GB" dirty="0">
                <a:solidFill>
                  <a:srgbClr val="009900"/>
                </a:solidFill>
              </a:rPr>
              <a:t>Citation/ referencing, report structure, syntax, grammar and punctuation. 10%</a:t>
            </a:r>
          </a:p>
          <a:p>
            <a:endParaRPr lang="en-GB" dirty="0"/>
          </a:p>
        </p:txBody>
      </p:sp>
    </p:spTree>
    <p:extLst>
      <p:ext uri="{BB962C8B-B14F-4D97-AF65-F5344CB8AC3E}">
        <p14:creationId xmlns:p14="http://schemas.microsoft.com/office/powerpoint/2010/main" val="484613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1618786" y="152728"/>
            <a:ext cx="8954429" cy="4955203"/>
          </a:xfrm>
          <a:prstGeom prst="rect">
            <a:avLst/>
          </a:prstGeom>
        </p:spPr>
        <p:txBody>
          <a:bodyPr wrap="square">
            <a:spAutoFit/>
          </a:bodyPr>
          <a:lstStyle/>
          <a:p>
            <a:pPr algn="ct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2800" dirty="0">
                <a:latin typeface="Times New Roman" panose="02020603050405020304" pitchFamily="18" charset="0"/>
                <a:ea typeface="Times New Roman" panose="02020603050405020304" pitchFamily="18" charset="0"/>
                <a:cs typeface="Times New Roman" panose="02020603050405020304" pitchFamily="18" charset="0"/>
              </a:rPr>
              <a:t>(BMSK6012)</a:t>
            </a:r>
            <a:endParaRPr lang="en-GB" sz="2800" dirty="0">
              <a:latin typeface="Calibri" panose="020F0502020204030204" pitchFamily="34" charset="0"/>
              <a:ea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ea typeface="Times New Roman" panose="02020603050405020304" pitchFamily="18" charset="0"/>
                <a:cs typeface="Times New Roman" panose="02020603050405020304" pitchFamily="18" charset="0"/>
              </a:rPr>
              <a:t>Key Text</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Maund, A. (2018) (ed.). </a:t>
            </a:r>
            <a:r>
              <a:rPr lang="en-GB" i="1" dirty="0">
                <a:latin typeface="Times New Roman" panose="02020603050405020304" pitchFamily="18" charset="0"/>
                <a:ea typeface="Times New Roman" panose="02020603050405020304" pitchFamily="18" charset="0"/>
                <a:cs typeface="Times New Roman" panose="02020603050405020304" pitchFamily="18" charset="0"/>
              </a:rPr>
              <a:t>BA in Leadership and Management: Skills for the workplace student yearbook, final year</a:t>
            </a:r>
            <a:r>
              <a:rPr lang="en-GB" dirty="0">
                <a:latin typeface="Times New Roman" panose="02020603050405020304" pitchFamily="18" charset="0"/>
                <a:ea typeface="Times New Roman" panose="02020603050405020304" pitchFamily="18" charset="0"/>
                <a:cs typeface="Times New Roman" panose="02020603050405020304" pitchFamily="18" charset="0"/>
              </a:rPr>
              <a:t>. Sage Publ.</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ea typeface="Times New Roman" panose="02020603050405020304" pitchFamily="18" charset="0"/>
                <a:cs typeface="Times New Roman" panose="02020603050405020304" pitchFamily="18" charset="0"/>
              </a:rPr>
              <a:t>Supporting Texts</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Blundel, R., Lockett, N. and Wang, C. (2018.). </a:t>
            </a:r>
            <a:r>
              <a:rPr lang="en-GB" i="1" dirty="0">
                <a:latin typeface="Times New Roman" panose="02020603050405020304" pitchFamily="18" charset="0"/>
                <a:ea typeface="Times New Roman" panose="02020603050405020304" pitchFamily="18" charset="0"/>
                <a:cs typeface="Times New Roman" panose="02020603050405020304" pitchFamily="18" charset="0"/>
              </a:rPr>
              <a:t>Exploring entrepreneurship</a:t>
            </a:r>
            <a:r>
              <a:rPr lang="en-GB" dirty="0">
                <a:latin typeface="Times New Roman" panose="02020603050405020304" pitchFamily="18" charset="0"/>
                <a:ea typeface="Times New Roman" panose="02020603050405020304" pitchFamily="18" charset="0"/>
                <a:cs typeface="Times New Roman" panose="02020603050405020304" pitchFamily="18" charset="0"/>
              </a:rPr>
              <a:t>. Sage Publ.</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Dawson, P. and Andriopoulos, C. (2017). </a:t>
            </a:r>
            <a:r>
              <a:rPr lang="en-GB" i="1" dirty="0">
                <a:latin typeface="Times New Roman" panose="02020603050405020304" pitchFamily="18" charset="0"/>
                <a:ea typeface="Times New Roman" panose="02020603050405020304" pitchFamily="18" charset="0"/>
                <a:cs typeface="Times New Roman" panose="02020603050405020304" pitchFamily="18" charset="0"/>
              </a:rPr>
              <a:t>Managing change, creativity and innovation</a:t>
            </a: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Hisrich, R. and Kearney, C. (2014). </a:t>
            </a:r>
            <a:r>
              <a:rPr lang="en-GB" i="1" dirty="0">
                <a:latin typeface="Times New Roman" panose="02020603050405020304" pitchFamily="18" charset="0"/>
                <a:ea typeface="Times New Roman" panose="02020603050405020304" pitchFamily="18" charset="0"/>
                <a:cs typeface="Times New Roman" panose="02020603050405020304" pitchFamily="18" charset="0"/>
              </a:rPr>
              <a:t>Managing Innovation and Entrepreneurship</a:t>
            </a:r>
            <a:r>
              <a:rPr lang="en-GB" dirty="0">
                <a:latin typeface="Times New Roman" panose="02020603050405020304" pitchFamily="18" charset="0"/>
                <a:ea typeface="Times New Roman" panose="02020603050405020304" pitchFamily="18" charset="0"/>
                <a:cs typeface="Times New Roman" panose="02020603050405020304" pitchFamily="18" charset="0"/>
              </a:rPr>
              <a:t>. </a:t>
            </a:r>
          </a:p>
          <a:p>
            <a:pPr marL="285750" indent="-285750">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Mahajan, G. (2016). </a:t>
            </a:r>
            <a:r>
              <a:rPr lang="en-GB" i="1" dirty="0">
                <a:latin typeface="Times New Roman" panose="02020603050405020304" pitchFamily="18" charset="0"/>
                <a:ea typeface="Times New Roman" panose="02020603050405020304" pitchFamily="18" charset="0"/>
                <a:cs typeface="Times New Roman" panose="02020603050405020304" pitchFamily="18" charset="0"/>
              </a:rPr>
              <a:t>Value creation</a:t>
            </a:r>
            <a:r>
              <a:rPr lang="en-GB" dirty="0">
                <a:latin typeface="Times New Roman" panose="02020603050405020304" pitchFamily="18" charset="0"/>
                <a:ea typeface="Times New Roman" panose="02020603050405020304" pitchFamily="18" charset="0"/>
                <a:cs typeface="Times New Roman" panose="02020603050405020304" pitchFamily="18" charset="0"/>
              </a:rPr>
              <a:t>. SAGE Publications India Pvt Ltd.</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Mayle, D. (2010). </a:t>
            </a:r>
            <a:r>
              <a:rPr lang="en-GB" i="1" dirty="0">
                <a:latin typeface="Times New Roman" panose="02020603050405020304" pitchFamily="18" charset="0"/>
                <a:ea typeface="Times New Roman" panose="02020603050405020304" pitchFamily="18" charset="0"/>
                <a:cs typeface="Times New Roman" panose="02020603050405020304" pitchFamily="18" charset="0"/>
              </a:rPr>
              <a:t>Managing innovation and change</a:t>
            </a:r>
            <a:r>
              <a:rPr lang="en-GB" dirty="0">
                <a:latin typeface="Times New Roman" panose="02020603050405020304" pitchFamily="18" charset="0"/>
                <a:ea typeface="Times New Roman" panose="02020603050405020304" pitchFamily="18" charset="0"/>
                <a:cs typeface="Times New Roman" panose="02020603050405020304" pitchFamily="18" charset="0"/>
              </a:rPr>
              <a:t>. Sage Publ. </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Osborne, S. and Brown, K. (2010). </a:t>
            </a:r>
            <a:r>
              <a:rPr lang="en-GB" i="1" dirty="0">
                <a:latin typeface="Times New Roman" panose="02020603050405020304" pitchFamily="18" charset="0"/>
                <a:ea typeface="Times New Roman" panose="02020603050405020304" pitchFamily="18" charset="0"/>
                <a:cs typeface="Times New Roman" panose="02020603050405020304" pitchFamily="18" charset="0"/>
              </a:rPr>
              <a:t>Managing change and innovation in public service organizations</a:t>
            </a:r>
            <a:r>
              <a:rPr lang="en-GB" dirty="0">
                <a:latin typeface="Times New Roman" panose="02020603050405020304" pitchFamily="18" charset="0"/>
                <a:ea typeface="Times New Roman" panose="02020603050405020304" pitchFamily="18" charset="0"/>
                <a:cs typeface="Times New Roman" panose="02020603050405020304" pitchFamily="18" charset="0"/>
              </a:rPr>
              <a:t>. Routledge. </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Patrick, D. and Andriopoulos, C. (2014). </a:t>
            </a:r>
            <a:r>
              <a:rPr lang="en-GB" i="1" dirty="0">
                <a:latin typeface="Times New Roman" panose="02020603050405020304" pitchFamily="18" charset="0"/>
                <a:ea typeface="Times New Roman" panose="02020603050405020304" pitchFamily="18" charset="0"/>
                <a:cs typeface="Times New Roman" panose="02020603050405020304" pitchFamily="18" charset="0"/>
              </a:rPr>
              <a:t>Managing change, creativity and innovation</a:t>
            </a:r>
            <a:r>
              <a:rPr lang="en-GB" dirty="0">
                <a:latin typeface="Times New Roman" panose="02020603050405020304" pitchFamily="18" charset="0"/>
                <a:ea typeface="Times New Roman" panose="02020603050405020304" pitchFamily="18" charset="0"/>
                <a:cs typeface="Times New Roman" panose="02020603050405020304" pitchFamily="18" charset="0"/>
              </a:rPr>
              <a:t>. SAGE Publications.</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Tidd, J. and Bessant, J. (2012). </a:t>
            </a:r>
            <a:r>
              <a:rPr lang="en-GB" i="1" dirty="0">
                <a:latin typeface="Times New Roman" panose="02020603050405020304" pitchFamily="18" charset="0"/>
                <a:ea typeface="Times New Roman" panose="02020603050405020304" pitchFamily="18" charset="0"/>
                <a:cs typeface="Times New Roman" panose="02020603050405020304" pitchFamily="18" charset="0"/>
              </a:rPr>
              <a:t>Managing innovation</a:t>
            </a:r>
            <a:r>
              <a:rPr lang="en-GB" dirty="0">
                <a:latin typeface="Times New Roman" panose="02020603050405020304" pitchFamily="18" charset="0"/>
                <a:ea typeface="Times New Roman" panose="02020603050405020304" pitchFamily="18" charset="0"/>
                <a:cs typeface="Times New Roman" panose="02020603050405020304" pitchFamily="18" charset="0"/>
              </a:rPr>
              <a:t>. John Wiley &amp; Sons</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151176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5B561-2AF3-40F5-B1A2-5DD06236E49C}"/>
              </a:ext>
            </a:extLst>
          </p:cNvPr>
          <p:cNvSpPr>
            <a:spLocks noGrp="1"/>
          </p:cNvSpPr>
          <p:nvPr>
            <p:ph type="title"/>
          </p:nvPr>
        </p:nvSpPr>
        <p:spPr>
          <a:xfrm>
            <a:off x="1981200" y="156118"/>
            <a:ext cx="8229600" cy="535259"/>
          </a:xfrm>
        </p:spPr>
        <p:txBody>
          <a:bodyPr>
            <a:normAutofit fontScale="90000"/>
          </a:bodyPr>
          <a:lstStyle/>
          <a:p>
            <a:r>
              <a:rPr lang="en-GB" dirty="0"/>
              <a:t>Thank You...</a:t>
            </a:r>
          </a:p>
        </p:txBody>
      </p:sp>
      <p:sp>
        <p:nvSpPr>
          <p:cNvPr id="3" name="Content Placeholder 2">
            <a:extLst>
              <a:ext uri="{FF2B5EF4-FFF2-40B4-BE49-F238E27FC236}">
                <a16:creationId xmlns:a16="http://schemas.microsoft.com/office/drawing/2014/main" id="{206CA051-F290-46A3-9088-FA33509CB029}"/>
              </a:ext>
            </a:extLst>
          </p:cNvPr>
          <p:cNvSpPr>
            <a:spLocks noGrp="1"/>
          </p:cNvSpPr>
          <p:nvPr>
            <p:ph idx="1"/>
          </p:nvPr>
        </p:nvSpPr>
        <p:spPr>
          <a:xfrm>
            <a:off x="480766" y="1143000"/>
            <a:ext cx="9433089" cy="1298542"/>
          </a:xfrm>
        </p:spPr>
        <p:txBody>
          <a:bodyPr/>
          <a:lstStyle/>
          <a:p>
            <a:pPr marL="0" indent="0">
              <a:buNone/>
            </a:pPr>
            <a:r>
              <a:rPr lang="en-GB" dirty="0"/>
              <a:t>...And enjoy researching and writing your assignment…</a:t>
            </a:r>
          </a:p>
          <a:p>
            <a:pPr marL="0" indent="0">
              <a:buNone/>
            </a:pPr>
            <a:r>
              <a:rPr lang="en-GB" dirty="0"/>
              <a:t>Due Date on </a:t>
            </a:r>
            <a:r>
              <a:rPr lang="en-GB" b="1" dirty="0">
                <a:solidFill>
                  <a:srgbClr val="FF3300"/>
                </a:solidFill>
              </a:rPr>
              <a:t>TURNITIN</a:t>
            </a:r>
            <a:r>
              <a:rPr lang="en-GB" dirty="0"/>
              <a:t>: - </a:t>
            </a:r>
            <a:r>
              <a:rPr lang="en-GB" b="1" i="1" u="sng" dirty="0">
                <a:solidFill>
                  <a:srgbClr val="FF3300"/>
                </a:solidFill>
              </a:rPr>
              <a:t>11:59pm on 31st August, 2025</a:t>
            </a:r>
          </a:p>
        </p:txBody>
      </p:sp>
      <p:pic>
        <p:nvPicPr>
          <p:cNvPr id="5122" name="Picture 2" descr="https://media.giphy.com/media/xU9TT471DTGJq/giphy.gif">
            <a:extLst>
              <a:ext uri="{FF2B5EF4-FFF2-40B4-BE49-F238E27FC236}">
                <a16:creationId xmlns:a16="http://schemas.microsoft.com/office/drawing/2014/main" id="{B8139E00-B135-46BC-B415-318FB2E0108F}"/>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6653561" y="2666059"/>
            <a:ext cx="4014439" cy="30489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3769426"/>
      </p:ext>
    </p:extLst>
  </p:cSld>
  <p:clrMapOvr>
    <a:masterClrMapping/>
  </p:clrMapOvr>
</p:sld>
</file>

<file path=ppt/theme/theme1.xml><?xml version="1.0" encoding="utf-8"?>
<a:theme xmlns:a="http://schemas.openxmlformats.org/drawingml/2006/main" name="UWTSD 20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id="{A2252541-C108-43CA-B53D-693B3DC5A1AD}" vid="{DFF6F1B2-2D13-4EE2-ADDC-75D7B8EB10D6}"/>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4.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200</Template>
  <TotalTime>18341</TotalTime>
  <Words>1491</Words>
  <Application>Microsoft Office PowerPoint</Application>
  <PresentationFormat>Widescreen</PresentationFormat>
  <Paragraphs>140</Paragraphs>
  <Slides>24</Slides>
  <Notes>7</Notes>
  <HiddenSlides>0</HiddenSlides>
  <MMClips>2</MMClips>
  <ScaleCrop>false</ScaleCrop>
  <HeadingPairs>
    <vt:vector size="6" baseType="variant">
      <vt:variant>
        <vt:lpstr>Fonts Used</vt:lpstr>
      </vt:variant>
      <vt:variant>
        <vt:i4>6</vt:i4>
      </vt:variant>
      <vt:variant>
        <vt:lpstr>Theme</vt:lpstr>
      </vt:variant>
      <vt:variant>
        <vt:i4>8</vt:i4>
      </vt:variant>
      <vt:variant>
        <vt:lpstr>Slide Titles</vt:lpstr>
      </vt:variant>
      <vt:variant>
        <vt:i4>24</vt:i4>
      </vt:variant>
    </vt:vector>
  </HeadingPairs>
  <TitlesOfParts>
    <vt:vector size="38" baseType="lpstr">
      <vt:lpstr>ADLaM Display</vt:lpstr>
      <vt:lpstr>Aptos</vt:lpstr>
      <vt:lpstr>Arial</vt:lpstr>
      <vt:lpstr>Calibri</vt:lpstr>
      <vt:lpstr>Calibri Light</vt:lpstr>
      <vt:lpstr>Times New Roman</vt:lpstr>
      <vt:lpstr>UWTSD 200</vt:lpstr>
      <vt:lpstr>UWTSD 200 B</vt:lpstr>
      <vt:lpstr>UWTSD 2024</vt:lpstr>
      <vt:lpstr>UWTSD Text 1</vt:lpstr>
      <vt:lpstr>UWTSD Text 2</vt:lpstr>
      <vt:lpstr>UWTSD Text 3</vt:lpstr>
      <vt:lpstr>UWTSD Text 4</vt:lpstr>
      <vt:lpstr>UWTSD Logo Variations place image in Background</vt:lpstr>
      <vt:lpstr>The Role of Leadership</vt:lpstr>
      <vt:lpstr>Gary Hamel</vt:lpstr>
      <vt:lpstr>Gary Hamel – Management Innovation</vt:lpstr>
      <vt:lpstr>Key question</vt:lpstr>
      <vt:lpstr>Management Innovation</vt:lpstr>
      <vt:lpstr>A ‘Key’ limiting factor</vt:lpstr>
      <vt:lpstr>So...What ‘style’ of leadership is required, and ‘why’?</vt:lpstr>
      <vt:lpstr>PowerPoint Presentation</vt:lpstr>
      <vt:lpstr>Disruptive Innovation</vt:lpstr>
      <vt:lpstr>Disruptive Technology</vt:lpstr>
      <vt:lpstr>Disruptive Innovation</vt:lpstr>
      <vt:lpstr>Disruptive Innovations - Example</vt:lpstr>
      <vt:lpstr>Disruptive Innovations - ignored</vt:lpstr>
      <vt:lpstr>The innovator’s dilemma</vt:lpstr>
      <vt:lpstr>Christensen – ‘Seeing What’s Next’</vt:lpstr>
      <vt:lpstr>Companies must…</vt:lpstr>
      <vt:lpstr>The Irony…</vt:lpstr>
      <vt:lpstr>So, What Do We Need To Do?</vt:lpstr>
      <vt:lpstr>Review of Creativity &amp; Innovation</vt:lpstr>
      <vt:lpstr>Syndicate Exercise</vt:lpstr>
      <vt:lpstr>A last look……..</vt:lpstr>
      <vt:lpstr>A last look……..</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 Tinkler</dc:creator>
  <cp:lastModifiedBy>Paul Tinkler</cp:lastModifiedBy>
  <cp:revision>2</cp:revision>
  <dcterms:created xsi:type="dcterms:W3CDTF">2024-08-05T09:52:43Z</dcterms:created>
  <dcterms:modified xsi:type="dcterms:W3CDTF">2025-07-17T12:12:20Z</dcterms:modified>
</cp:coreProperties>
</file>