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1pPr>
    <a:lvl2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2pPr>
    <a:lvl3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3pPr>
    <a:lvl4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4pPr>
    <a:lvl5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5pPr>
    <a:lvl6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6pPr>
    <a:lvl7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7pPr>
    <a:lvl8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8pPr>
    <a:lvl9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200" b="0" i="0" u="none" strike="noStrike" cap="none" spc="0" normalizeH="0" baseline="0">
        <a:ln>
          <a:noFill/>
        </a:ln>
        <a:solidFill>
          <a:srgbClr val="414141"/>
        </a:solidFill>
        <a:effectLst/>
        <a:uFillTx/>
        <a:latin typeface="Palatino"/>
        <a:ea typeface="Palatino"/>
        <a:cs typeface="Palatino"/>
        <a:sym typeface="Palatino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-375889"/>
              <a:satOff val="-9195"/>
              <a:lumOff val="-14901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right>
          <a:top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H>
          <a:insideV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7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solidFill>
                <a:srgbClr val="C9C3BA"/>
              </a:solidFill>
              <a:prstDash val="solid"/>
              <a:miter lim="400000"/>
            </a:ln>
          </a:left>
          <a:right>
            <a:ln w="12700" cap="flat">
              <a:solidFill>
                <a:srgbClr val="C9C3BA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C9C3BA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solidFill>
                <a:srgbClr val="C9C3BA"/>
              </a:solidFill>
              <a:prstDash val="solid"/>
              <a:miter lim="400000"/>
            </a:ln>
          </a:left>
          <a:right>
            <a:ln w="12700" cap="flat">
              <a:solidFill>
                <a:srgbClr val="C9C3BA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C9C3BA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39D60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3">
              <a:hueOff val="708446"/>
              <a:satOff val="-4821"/>
              <a:lumOff val="-14251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left>
          <a:right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right>
          <a:top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1">
              <a:hueOff val="-113918"/>
              <a:satOff val="19024"/>
              <a:lumOff val="19749"/>
              <a:alpha val="35000"/>
            </a:scheme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38AA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369196"/>
              <a:satOff val="13972"/>
              <a:lumOff val="-24493"/>
            </a:schemeClr>
          </a:solidFill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chemeClr val="accent1">
                  <a:hueOff val="-113918"/>
                  <a:satOff val="19024"/>
                  <a:lumOff val="19749"/>
                </a:scheme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369194"/>
              <a:satOff val="6343"/>
              <a:lumOff val="-13963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rgbClr val="C9C3BA"/>
              </a:solidFill>
              <a:prstDash val="solid"/>
              <a:miter lim="400000"/>
            </a:ln>
          </a:left>
          <a:right>
            <a:ln w="12700" cap="flat">
              <a:solidFill>
                <a:srgbClr val="C9C3BA"/>
              </a:solidFill>
              <a:prstDash val="solid"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solidFill>
                <a:srgbClr val="C9C3B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6635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3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5" name="Shape 135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Line"/>
          <p:cNvSpPr/>
          <p:nvPr/>
        </p:nvSpPr>
        <p:spPr>
          <a:xfrm>
            <a:off x="952500" y="9245600"/>
            <a:ext cx="22498974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4" name="Line"/>
          <p:cNvSpPr/>
          <p:nvPr/>
        </p:nvSpPr>
        <p:spPr>
          <a:xfrm>
            <a:off x="952500" y="5765800"/>
            <a:ext cx="22500035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5" name="Line"/>
          <p:cNvSpPr/>
          <p:nvPr/>
        </p:nvSpPr>
        <p:spPr>
          <a:xfrm flipV="1">
            <a:off x="14989317" y="6339647"/>
            <a:ext cx="1" cy="2310129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6" name="Lorem Ipsum Dolor"/>
          <p:cNvSpPr txBox="1">
            <a:spLocks noGrp="1"/>
          </p:cNvSpPr>
          <p:nvPr>
            <p:ph type="body" sz="quarter" idx="21"/>
          </p:nvPr>
        </p:nvSpPr>
        <p:spPr>
          <a:xfrm>
            <a:off x="952500" y="4965700"/>
            <a:ext cx="13500100" cy="635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3200" i="1"/>
            </a:lvl1pPr>
          </a:lstStyle>
          <a:p>
            <a:r>
              <a:t>Lorem Ipsum Dolor</a:t>
            </a:r>
          </a:p>
        </p:txBody>
      </p:sp>
      <p:sp>
        <p:nvSpPr>
          <p:cNvPr id="17" name="Title Text"/>
          <p:cNvSpPr txBox="1">
            <a:spLocks noGrp="1"/>
          </p:cNvSpPr>
          <p:nvPr>
            <p:ph type="title"/>
          </p:nvPr>
        </p:nvSpPr>
        <p:spPr>
          <a:xfrm>
            <a:off x="952500" y="5829300"/>
            <a:ext cx="13500100" cy="33401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1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32100" y="5829300"/>
            <a:ext cx="7950200" cy="33401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3200"/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3200"/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3200"/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3200"/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Line"/>
          <p:cNvSpPr/>
          <p:nvPr/>
        </p:nvSpPr>
        <p:spPr>
          <a:xfrm flipV="1">
            <a:off x="14989317" y="9919062"/>
            <a:ext cx="1" cy="231013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7" name="Line"/>
          <p:cNvSpPr/>
          <p:nvPr/>
        </p:nvSpPr>
        <p:spPr>
          <a:xfrm>
            <a:off x="952500" y="12801600"/>
            <a:ext cx="22498974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8" name="Line"/>
          <p:cNvSpPr/>
          <p:nvPr/>
        </p:nvSpPr>
        <p:spPr>
          <a:xfrm>
            <a:off x="952500" y="9321800"/>
            <a:ext cx="22500035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9" name="Line"/>
          <p:cNvSpPr/>
          <p:nvPr/>
        </p:nvSpPr>
        <p:spPr>
          <a:xfrm flipV="1">
            <a:off x="14989317" y="9919062"/>
            <a:ext cx="1" cy="231013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0" name="Lorem Ipsum Dolor"/>
          <p:cNvSpPr txBox="1">
            <a:spLocks noGrp="1"/>
          </p:cNvSpPr>
          <p:nvPr>
            <p:ph type="body" sz="quarter" idx="21"/>
          </p:nvPr>
        </p:nvSpPr>
        <p:spPr>
          <a:xfrm>
            <a:off x="952500" y="8610600"/>
            <a:ext cx="13500100" cy="635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3200" i="1"/>
            </a:lvl1pPr>
          </a:lstStyle>
          <a:p>
            <a:r>
              <a:t>Lorem Ipsum Dolor</a:t>
            </a:r>
          </a:p>
        </p:txBody>
      </p:sp>
      <p:sp>
        <p:nvSpPr>
          <p:cNvPr id="31" name="Black and white photo of the Zeeland Bridge in the Netherlands"/>
          <p:cNvSpPr>
            <a:spLocks noGrp="1"/>
          </p:cNvSpPr>
          <p:nvPr>
            <p:ph type="pic" idx="22"/>
          </p:nvPr>
        </p:nvSpPr>
        <p:spPr>
          <a:xfrm>
            <a:off x="952500" y="-1460500"/>
            <a:ext cx="22479000" cy="138938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2" name="Title Text"/>
          <p:cNvSpPr txBox="1">
            <a:spLocks noGrp="1"/>
          </p:cNvSpPr>
          <p:nvPr>
            <p:ph type="title"/>
          </p:nvPr>
        </p:nvSpPr>
        <p:spPr>
          <a:xfrm>
            <a:off x="952500" y="9398000"/>
            <a:ext cx="13500100" cy="3340100"/>
          </a:xfrm>
          <a:prstGeom prst="rect">
            <a:avLst/>
          </a:prstGeom>
        </p:spPr>
        <p:txBody>
          <a:bodyPr/>
          <a:lstStyle>
            <a:lvl1pPr algn="l"/>
          </a:lstStyle>
          <a:p>
            <a:r>
              <a:t>Title Text</a:t>
            </a:r>
          </a:p>
        </p:txBody>
      </p:sp>
      <p:sp>
        <p:nvSpPr>
          <p:cNvPr id="33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32100" y="9398000"/>
            <a:ext cx="7950200" cy="33401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3200"/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3200"/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3200"/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3200"/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Text"/>
          <p:cNvSpPr txBox="1">
            <a:spLocks noGrp="1"/>
          </p:cNvSpPr>
          <p:nvPr>
            <p:ph type="title"/>
          </p:nvPr>
        </p:nvSpPr>
        <p:spPr>
          <a:xfrm>
            <a:off x="952500" y="5194300"/>
            <a:ext cx="22479000" cy="33401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Line"/>
          <p:cNvSpPr/>
          <p:nvPr/>
        </p:nvSpPr>
        <p:spPr>
          <a:xfrm>
            <a:off x="952500" y="6858000"/>
            <a:ext cx="10643200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0" name="Line"/>
          <p:cNvSpPr/>
          <p:nvPr/>
        </p:nvSpPr>
        <p:spPr>
          <a:xfrm>
            <a:off x="952500" y="3898900"/>
            <a:ext cx="10643093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1" name="Lorem Ipsum Dolor"/>
          <p:cNvSpPr txBox="1">
            <a:spLocks noGrp="1"/>
          </p:cNvSpPr>
          <p:nvPr>
            <p:ph type="body" sz="quarter" idx="21"/>
          </p:nvPr>
        </p:nvSpPr>
        <p:spPr>
          <a:xfrm>
            <a:off x="952500" y="3124200"/>
            <a:ext cx="10642600" cy="635000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ClrTx/>
              <a:buSzTx/>
              <a:buFontTx/>
              <a:buNone/>
              <a:defRPr sz="3200" i="1"/>
            </a:lvl1pPr>
          </a:lstStyle>
          <a:p>
            <a:r>
              <a:t>Lorem Ipsum Dolor</a:t>
            </a:r>
          </a:p>
        </p:txBody>
      </p:sp>
      <p:sp>
        <p:nvSpPr>
          <p:cNvPr id="52" name="Black and white photo of the underside of a bridge going over a river and against the sky "/>
          <p:cNvSpPr>
            <a:spLocks noGrp="1"/>
          </p:cNvSpPr>
          <p:nvPr>
            <p:ph type="pic" idx="22"/>
          </p:nvPr>
        </p:nvSpPr>
        <p:spPr>
          <a:xfrm>
            <a:off x="12534900" y="-1651000"/>
            <a:ext cx="10799069" cy="158242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xfrm>
            <a:off x="952500" y="3975100"/>
            <a:ext cx="10642600" cy="2806700"/>
          </a:xfrm>
          <a:prstGeom prst="rect">
            <a:avLst/>
          </a:prstGeom>
        </p:spPr>
        <p:txBody>
          <a:bodyPr/>
          <a:lstStyle>
            <a:lvl1pPr algn="l">
              <a:defRPr sz="7800"/>
            </a:lvl1pPr>
          </a:lstStyle>
          <a:p>
            <a:r>
              <a:t>Title Text</a:t>
            </a:r>
          </a:p>
        </p:txBody>
      </p:sp>
      <p:sp>
        <p:nvSpPr>
          <p:cNvPr id="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952500" y="7086600"/>
            <a:ext cx="10642600" cy="5638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3200"/>
            </a:lvl1pPr>
            <a:lvl2pPr marL="0" indent="0">
              <a:spcBef>
                <a:spcPts val="0"/>
              </a:spcBef>
              <a:buClrTx/>
              <a:buSzTx/>
              <a:buFontTx/>
              <a:buNone/>
              <a:defRPr sz="3200"/>
            </a:lvl2pPr>
            <a:lvl3pPr marL="0" indent="0">
              <a:spcBef>
                <a:spcPts val="0"/>
              </a:spcBef>
              <a:buClrTx/>
              <a:buSzTx/>
              <a:buFontTx/>
              <a:buNone/>
              <a:defRPr sz="3200"/>
            </a:lvl3pPr>
            <a:lvl4pPr marL="0" indent="0">
              <a:spcBef>
                <a:spcPts val="0"/>
              </a:spcBef>
              <a:buClrTx/>
              <a:buSzTx/>
              <a:buFontTx/>
              <a:buNone/>
              <a:defRPr sz="3200"/>
            </a:lvl4pPr>
            <a:lvl5pPr marL="0" indent="0">
              <a:spcBef>
                <a:spcPts val="0"/>
              </a:spcBef>
              <a:buClrTx/>
              <a:buSzTx/>
              <a:buFont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Line"/>
          <p:cNvSpPr/>
          <p:nvPr/>
        </p:nvSpPr>
        <p:spPr>
          <a:xfrm>
            <a:off x="952500" y="3048000"/>
            <a:ext cx="2249492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71" name="Line"/>
          <p:cNvSpPr/>
          <p:nvPr/>
        </p:nvSpPr>
        <p:spPr>
          <a:xfrm>
            <a:off x="952500" y="889000"/>
            <a:ext cx="2249492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Line"/>
          <p:cNvSpPr/>
          <p:nvPr/>
        </p:nvSpPr>
        <p:spPr>
          <a:xfrm>
            <a:off x="952500" y="3048000"/>
            <a:ext cx="2249492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82" name="Line"/>
          <p:cNvSpPr/>
          <p:nvPr/>
        </p:nvSpPr>
        <p:spPr>
          <a:xfrm>
            <a:off x="952500" y="889000"/>
            <a:ext cx="2249492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83" name="Black and white photo of the underside of a bridge going over a river and against the sky "/>
          <p:cNvSpPr>
            <a:spLocks noGrp="1"/>
          </p:cNvSpPr>
          <p:nvPr>
            <p:ph type="pic" idx="21"/>
          </p:nvPr>
        </p:nvSpPr>
        <p:spPr>
          <a:xfrm>
            <a:off x="12636500" y="-2413000"/>
            <a:ext cx="11024412" cy="161544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85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952500" y="3797300"/>
            <a:ext cx="10909300" cy="8928100"/>
          </a:xfrm>
          <a:prstGeom prst="rect">
            <a:avLst/>
          </a:prstGeom>
        </p:spPr>
        <p:txBody>
          <a:bodyPr/>
          <a:lstStyle>
            <a:lvl1pPr marL="508000" indent="-508000">
              <a:spcBef>
                <a:spcPts val="2500"/>
              </a:spcBef>
              <a:buSzPct val="65000"/>
              <a:defRPr sz="4200"/>
            </a:lvl1pPr>
            <a:lvl2pPr marL="1016000" indent="-508000">
              <a:spcBef>
                <a:spcPts val="2500"/>
              </a:spcBef>
              <a:buSzPct val="65000"/>
              <a:defRPr sz="4200"/>
            </a:lvl2pPr>
            <a:lvl3pPr marL="1524000" indent="-508000">
              <a:spcBef>
                <a:spcPts val="2500"/>
              </a:spcBef>
              <a:buSzPct val="65000"/>
              <a:defRPr sz="4200"/>
            </a:lvl3pPr>
            <a:lvl4pPr marL="2032000" indent="-508000">
              <a:spcBef>
                <a:spcPts val="2500"/>
              </a:spcBef>
              <a:buSzPct val="65000"/>
              <a:defRPr sz="4200"/>
            </a:lvl4pPr>
            <a:lvl5pPr marL="2540000" indent="-508000">
              <a:spcBef>
                <a:spcPts val="2500"/>
              </a:spcBef>
              <a:buSzPct val="65000"/>
              <a:defRPr sz="4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1778000"/>
            <a:ext cx="22479000" cy="10147300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Black and white photo looking up at the suspension cables of a bridge with clouds in the background"/>
          <p:cNvSpPr>
            <a:spLocks noGrp="1"/>
          </p:cNvSpPr>
          <p:nvPr>
            <p:ph type="pic" sz="half" idx="21"/>
          </p:nvPr>
        </p:nvSpPr>
        <p:spPr>
          <a:xfrm>
            <a:off x="12232231" y="6024722"/>
            <a:ext cx="11497993" cy="8088517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2" name="Black and white photo of the Zeeland Bridge in the Netherlands"/>
          <p:cNvSpPr>
            <a:spLocks noGrp="1"/>
          </p:cNvSpPr>
          <p:nvPr>
            <p:ph type="pic" sz="half" idx="22"/>
          </p:nvPr>
        </p:nvSpPr>
        <p:spPr>
          <a:xfrm>
            <a:off x="12349986" y="635000"/>
            <a:ext cx="11226801" cy="68072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Black and white photo of the underside of a bridge going over a river and against the sky "/>
          <p:cNvSpPr>
            <a:spLocks noGrp="1"/>
          </p:cNvSpPr>
          <p:nvPr>
            <p:ph type="pic" idx="23"/>
          </p:nvPr>
        </p:nvSpPr>
        <p:spPr>
          <a:xfrm>
            <a:off x="730989" y="-2438400"/>
            <a:ext cx="11050413" cy="161925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–Johnny Appleseed"/>
          <p:cNvSpPr txBox="1">
            <a:spLocks noGrp="1"/>
          </p:cNvSpPr>
          <p:nvPr>
            <p:ph type="body" sz="quarter" idx="21"/>
          </p:nvPr>
        </p:nvSpPr>
        <p:spPr>
          <a:xfrm>
            <a:off x="990600" y="8420100"/>
            <a:ext cx="22390100" cy="8128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1700"/>
              </a:spcBef>
              <a:buClrTx/>
              <a:buSzTx/>
              <a:buFontTx/>
              <a:buNone/>
              <a:defRPr sz="4200" i="1"/>
            </a:lvl1pPr>
          </a:lstStyle>
          <a:p>
            <a:r>
              <a:t>–Johnny Appleseed</a:t>
            </a:r>
          </a:p>
        </p:txBody>
      </p:sp>
      <p:sp>
        <p:nvSpPr>
          <p:cNvPr id="112" name="“Type a quote here.”"/>
          <p:cNvSpPr txBox="1">
            <a:spLocks noGrp="1"/>
          </p:cNvSpPr>
          <p:nvPr>
            <p:ph type="body" sz="quarter" idx="22"/>
          </p:nvPr>
        </p:nvSpPr>
        <p:spPr>
          <a:xfrm>
            <a:off x="2374900" y="6000750"/>
            <a:ext cx="19621500" cy="9398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FontTx/>
              <a:buNone/>
            </a:lvl1pPr>
          </a:lstStyle>
          <a:p>
            <a:r>
              <a:t>“Type a quote here.” </a:t>
            </a:r>
          </a:p>
        </p:txBody>
      </p:sp>
      <p:sp>
        <p:nvSpPr>
          <p:cNvPr id="1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Black and white photo looking up at the suspension cables of a bridge with clouds in the background"/>
          <p:cNvSpPr>
            <a:spLocks noGrp="1"/>
          </p:cNvSpPr>
          <p:nvPr>
            <p:ph type="pic" idx="21"/>
          </p:nvPr>
        </p:nvSpPr>
        <p:spPr>
          <a:xfrm>
            <a:off x="0" y="-2654300"/>
            <a:ext cx="24384000" cy="17153467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2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"/>
          <p:cNvSpPr/>
          <p:nvPr/>
        </p:nvSpPr>
        <p:spPr>
          <a:xfrm>
            <a:off x="952500" y="3060700"/>
            <a:ext cx="2249492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" name="Line"/>
          <p:cNvSpPr/>
          <p:nvPr/>
        </p:nvSpPr>
        <p:spPr>
          <a:xfrm>
            <a:off x="952500" y="889000"/>
            <a:ext cx="22494922" cy="0"/>
          </a:xfrm>
          <a:prstGeom prst="line">
            <a:avLst/>
          </a:pr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" name="Title Text"/>
          <p:cNvSpPr txBox="1">
            <a:spLocks noGrp="1"/>
          </p:cNvSpPr>
          <p:nvPr>
            <p:ph type="title"/>
          </p:nvPr>
        </p:nvSpPr>
        <p:spPr>
          <a:xfrm>
            <a:off x="952500" y="1143000"/>
            <a:ext cx="22479000" cy="1663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5" name="Body Level One…"/>
          <p:cNvSpPr txBox="1">
            <a:spLocks noGrp="1"/>
          </p:cNvSpPr>
          <p:nvPr>
            <p:ph type="body" idx="1"/>
          </p:nvPr>
        </p:nvSpPr>
        <p:spPr>
          <a:xfrm>
            <a:off x="952500" y="3695700"/>
            <a:ext cx="22479000" cy="8572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976100" y="13017500"/>
            <a:ext cx="419100" cy="5080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400">
                <a:solidFill>
                  <a:srgbClr val="4C4946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1pPr>
      <a:lvl2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2pPr>
      <a:lvl3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3pPr>
      <a:lvl4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4pPr>
      <a:lvl5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5pPr>
      <a:lvl6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6pPr>
      <a:lvl7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7pPr>
      <a:lvl8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8pPr>
      <a:lvl9pPr marL="0" marR="0" indent="0" algn="ctr" defTabSz="825500" rtl="0" latinLnBrk="0">
        <a:lnSpc>
          <a:spcPct val="90000"/>
        </a:lnSpc>
        <a:spcBef>
          <a:spcPts val="2300"/>
        </a:spcBef>
        <a:spcAft>
          <a:spcPts val="0"/>
        </a:spcAft>
        <a:buClrTx/>
        <a:buSzTx/>
        <a:buFontTx/>
        <a:buNone/>
        <a:tabLst/>
        <a:defRPr sz="9800" b="0" i="0" u="none" strike="noStrike" cap="none" spc="0" baseline="0">
          <a:solidFill>
            <a:srgbClr val="D93E2B"/>
          </a:solidFill>
          <a:uFillTx/>
          <a:latin typeface="+mn-lt"/>
          <a:ea typeface="+mn-ea"/>
          <a:cs typeface="+mn-cs"/>
          <a:sym typeface="Bodoni SvtyTwo ITC TT-Book"/>
        </a:defRPr>
      </a:lvl9pPr>
    </p:titleStyle>
    <p:bodyStyle>
      <a:lvl1pPr marL="6096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1pPr>
      <a:lvl2pPr marL="12192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2pPr>
      <a:lvl3pPr marL="18288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3pPr>
      <a:lvl4pPr marL="24384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4pPr>
      <a:lvl5pPr marL="30480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5pPr>
      <a:lvl6pPr marL="36576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6pPr>
      <a:lvl7pPr marL="42672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7pPr>
      <a:lvl8pPr marL="48768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8pPr>
      <a:lvl9pPr marL="5486400" marR="0" indent="-609600" algn="l" defTabSz="825500" rtl="0" latinLnBrk="0">
        <a:lnSpc>
          <a:spcPct val="100000"/>
        </a:lnSpc>
        <a:spcBef>
          <a:spcPts val="3400"/>
        </a:spcBef>
        <a:spcAft>
          <a:spcPts val="0"/>
        </a:spcAft>
        <a:buClr>
          <a:srgbClr val="929292"/>
        </a:buClr>
        <a:buSzPct val="60000"/>
        <a:buFont typeface="Zapf Dingbats"/>
        <a:buChar char="❖"/>
        <a:tabLst/>
        <a:defRPr sz="5000" b="0" i="0" u="none" strike="noStrike" cap="none" spc="0" baseline="0">
          <a:solidFill>
            <a:srgbClr val="414141"/>
          </a:solidFill>
          <a:uFillTx/>
          <a:latin typeface="Palatino"/>
          <a:ea typeface="Palatino"/>
          <a:cs typeface="Palatino"/>
          <a:sym typeface="Palatino"/>
        </a:defRPr>
      </a:lvl9pPr>
    </p:bodyStyle>
    <p:otherStyle>
      <a:lvl1pPr marL="0" marR="0" indent="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1pPr>
      <a:lvl2pPr marL="0" marR="0" indent="228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2pPr>
      <a:lvl3pPr marL="0" marR="0" indent="457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3pPr>
      <a:lvl4pPr marL="0" marR="0" indent="685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4pPr>
      <a:lvl5pPr marL="0" marR="0" indent="9144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5pPr>
      <a:lvl6pPr marL="0" marR="0" indent="11430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6pPr>
      <a:lvl7pPr marL="0" marR="0" indent="1371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7pPr>
      <a:lvl8pPr marL="0" marR="0" indent="1600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8pPr>
      <a:lvl9pPr marL="0" marR="0" indent="1828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Palatin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8.png"/><Relationship Id="rId5" Type="http://schemas.openxmlformats.org/officeDocument/2006/relationships/image" Target="../media/image9.png"/><Relationship Id="rId4" Type="http://schemas.openxmlformats.org/officeDocument/2006/relationships/image" Target="../media/image10.png"/><Relationship Id="rId9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icture from Maximum performance"/>
          <p:cNvSpPr txBox="1">
            <a:spLocks noGrp="1"/>
          </p:cNvSpPr>
          <p:nvPr>
            <p:ph type="body" idx="2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Picture from Maximum performance</a:t>
            </a:r>
          </a:p>
        </p:txBody>
      </p:sp>
      <p:pic>
        <p:nvPicPr>
          <p:cNvPr id="138" name="IMG_0004.jpeg" descr="IMG_0004.jpeg"/>
          <p:cNvPicPr>
            <a:picLocks noGrp="1"/>
          </p:cNvPicPr>
          <p:nvPr>
            <p:ph type="pic" idx="22"/>
          </p:nvPr>
        </p:nvPicPr>
        <p:blipFill>
          <a:blip r:embed="rId4"/>
          <a:stretch>
            <a:fillRect/>
          </a:stretch>
        </p:blipFill>
        <p:spPr>
          <a:xfrm>
            <a:off x="825500" y="1066437"/>
            <a:ext cx="22733000" cy="7658101"/>
          </a:xfrm>
          <a:prstGeom prst="rect">
            <a:avLst/>
          </a:prstGeom>
        </p:spPr>
      </p:pic>
      <p:sp>
        <p:nvSpPr>
          <p:cNvPr id="139" name="The importance of resilience, health and wellbeing as a university student"/>
          <p:cNvSpPr txBox="1">
            <a:spLocks noGrp="1"/>
          </p:cNvSpPr>
          <p:nvPr>
            <p:ph type="title"/>
          </p:nvPr>
        </p:nvSpPr>
        <p:spPr>
          <a:xfrm>
            <a:off x="952500" y="9321800"/>
            <a:ext cx="13500100" cy="3340100"/>
          </a:xfrm>
          <a:prstGeom prst="rect">
            <a:avLst/>
          </a:prstGeom>
        </p:spPr>
        <p:txBody>
          <a:bodyPr/>
          <a:lstStyle>
            <a:lvl1pPr defTabSz="652145">
              <a:spcBef>
                <a:spcPts val="1800"/>
              </a:spcBef>
              <a:defRPr sz="7742"/>
            </a:lvl1pPr>
          </a:lstStyle>
          <a:p>
            <a:r>
              <a:t>The importance of resilience, health and wellbeing as a university student</a:t>
            </a:r>
          </a:p>
        </p:txBody>
      </p:sp>
      <p:sp>
        <p:nvSpPr>
          <p:cNvPr id="140" name="By Chloe Fender…"/>
          <p:cNvSpPr txBox="1">
            <a:spLocks noGrp="1"/>
          </p:cNvSpPr>
          <p:nvPr>
            <p:ph type="body" sz="quarter" idx="1"/>
          </p:nvPr>
        </p:nvSpPr>
        <p:spPr>
          <a:xfrm>
            <a:off x="15526035" y="9398000"/>
            <a:ext cx="7950201" cy="33401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10000"/>
              </a:lnSpc>
              <a:defRPr i="1"/>
            </a:pPr>
            <a:r>
              <a:t>By Chloe Fender </a:t>
            </a:r>
          </a:p>
          <a:p>
            <a:pPr>
              <a:lnSpc>
                <a:spcPct val="110000"/>
              </a:lnSpc>
              <a:defRPr i="1"/>
            </a:pPr>
            <a:r>
              <a:t>Student number: 2303787</a:t>
            </a:r>
          </a:p>
          <a:p>
            <a:pPr>
              <a:lnSpc>
                <a:spcPct val="110000"/>
              </a:lnSpc>
              <a:defRPr i="1"/>
            </a:pPr>
            <a:r>
              <a:t>please tap above time to hear audio</a:t>
            </a:r>
          </a:p>
        </p:txBody>
      </p:sp>
      <p:sp>
        <p:nvSpPr>
          <p:cNvPr id="141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12052300" y="13017500"/>
            <a:ext cx="266701" cy="508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1</a:t>
            </a:fld>
            <a:endParaRPr/>
          </a:p>
        </p:txBody>
      </p:sp>
      <p:pic>
        <p:nvPicPr>
          <p:cNvPr id="142" name="Audio Recording.m4a" descr="Audio Recording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696061" y="10427764"/>
            <a:ext cx="571501" cy="571501"/>
          </a:xfrm>
          <a:prstGeom prst="rect">
            <a:avLst/>
          </a:prstGeom>
          <a:ln w="12700">
            <a:miter lim="400000"/>
          </a:ln>
        </p:spPr>
      </p:pic>
      <p:sp>
        <p:nvSpPr>
          <p:cNvPr id="143" name="4 seconds"/>
          <p:cNvSpPr txBox="1"/>
          <p:nvPr/>
        </p:nvSpPr>
        <p:spPr>
          <a:xfrm>
            <a:off x="21163128" y="11950700"/>
            <a:ext cx="2708708" cy="635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4 seconds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4" fill="hold"/>
                                        <p:tgtEl>
                                          <p:spTgt spid="1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4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Resilience, health and wellbeing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Resilience, health and wellbeing</a:t>
            </a:r>
          </a:p>
        </p:txBody>
      </p:sp>
      <p:sp>
        <p:nvSpPr>
          <p:cNvPr id="146" name="What is resilience, health and wellbeing?…"/>
          <p:cNvSpPr txBox="1">
            <a:spLocks noGrp="1"/>
          </p:cNvSpPr>
          <p:nvPr>
            <p:ph type="body" idx="1"/>
          </p:nvPr>
        </p:nvSpPr>
        <p:spPr>
          <a:xfrm>
            <a:off x="2845667" y="3485688"/>
            <a:ext cx="22479001" cy="8572501"/>
          </a:xfrm>
          <a:prstGeom prst="rect">
            <a:avLst/>
          </a:prstGeom>
        </p:spPr>
        <p:txBody>
          <a:bodyPr/>
          <a:lstStyle/>
          <a:p>
            <a:r>
              <a:t>What is resilience, health and wellbeing?</a:t>
            </a:r>
          </a:p>
          <a:p>
            <a:r>
              <a:t>Impact of university on resilience, health and wellbeing.</a:t>
            </a:r>
          </a:p>
          <a:p>
            <a:r>
              <a:t>How to maintain or improve resilience, health and wellbeing.</a:t>
            </a:r>
          </a:p>
          <a:p>
            <a:r>
              <a:t>Helpful resources.</a:t>
            </a:r>
          </a:p>
        </p:txBody>
      </p:sp>
      <p:sp>
        <p:nvSpPr>
          <p:cNvPr id="147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12052300" y="13017500"/>
            <a:ext cx="266701" cy="508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2</a:t>
            </a:fld>
            <a:endParaRPr/>
          </a:p>
        </p:txBody>
      </p:sp>
      <p:pic>
        <p:nvPicPr>
          <p:cNvPr id="148" name="Audio Recording.m4a" descr="Audio Recording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349526" y="10229956"/>
            <a:ext cx="571501" cy="571501"/>
          </a:xfrm>
          <a:prstGeom prst="rect">
            <a:avLst/>
          </a:prstGeom>
          <a:ln w="12700">
            <a:miter lim="400000"/>
          </a:ln>
        </p:spPr>
      </p:pic>
      <p:sp>
        <p:nvSpPr>
          <p:cNvPr id="149" name="19 seconds"/>
          <p:cNvSpPr txBox="1"/>
          <p:nvPr/>
        </p:nvSpPr>
        <p:spPr>
          <a:xfrm>
            <a:off x="19782206" y="12489526"/>
            <a:ext cx="4927101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19 seconds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96" fill="hold"/>
                                        <p:tgtEl>
                                          <p:spTgt spid="1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4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What is resilience, health and wellbeing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What is resilience, health and wellbeing?</a:t>
            </a:r>
          </a:p>
        </p:txBody>
      </p:sp>
      <p:sp>
        <p:nvSpPr>
          <p:cNvPr id="152" name="Resilience…"/>
          <p:cNvSpPr txBox="1">
            <a:spLocks noGrp="1"/>
          </p:cNvSpPr>
          <p:nvPr>
            <p:ph type="body" sz="half" idx="1"/>
          </p:nvPr>
        </p:nvSpPr>
        <p:spPr>
          <a:xfrm>
            <a:off x="10026401" y="3504572"/>
            <a:ext cx="11255221" cy="8572501"/>
          </a:xfrm>
          <a:prstGeom prst="rect">
            <a:avLst/>
          </a:prstGeom>
        </p:spPr>
        <p:txBody>
          <a:bodyPr/>
          <a:lstStyle/>
          <a:p>
            <a:r>
              <a:t>Resilience</a:t>
            </a:r>
          </a:p>
          <a:p>
            <a:r>
              <a:t>Health</a:t>
            </a:r>
          </a:p>
          <a:p>
            <a:r>
              <a:t>Wellbeing</a:t>
            </a:r>
          </a:p>
          <a:p>
            <a:r>
              <a:t>Their relationship to each other </a:t>
            </a:r>
          </a:p>
        </p:txBody>
      </p:sp>
      <p:pic>
        <p:nvPicPr>
          <p:cNvPr id="153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51753" y="2623828"/>
            <a:ext cx="6550477" cy="6550478"/>
          </a:xfrm>
          <a:prstGeom prst="rect">
            <a:avLst/>
          </a:prstGeom>
          <a:ln w="12700">
            <a:miter lim="400000"/>
          </a:ln>
        </p:spPr>
      </p:pic>
      <p:pic>
        <p:nvPicPr>
          <p:cNvPr id="154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563804" y="4203529"/>
            <a:ext cx="13004801" cy="11798301"/>
          </a:xfrm>
          <a:prstGeom prst="rect">
            <a:avLst/>
          </a:prstGeom>
          <a:ln w="12700">
            <a:miter lim="400000"/>
          </a:ln>
        </p:spPr>
      </p:pic>
      <p:sp>
        <p:nvSpPr>
          <p:cNvPr id="155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12052300" y="13017500"/>
            <a:ext cx="266701" cy="508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3</a:t>
            </a:fld>
            <a:endParaRPr/>
          </a:p>
        </p:txBody>
      </p:sp>
      <p:pic>
        <p:nvPicPr>
          <p:cNvPr id="156" name="Audio Recording.m4a" descr="Audio Recording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172053" y="10336439"/>
            <a:ext cx="571501" cy="571501"/>
          </a:xfrm>
          <a:prstGeom prst="rect">
            <a:avLst/>
          </a:prstGeom>
          <a:ln w="12700">
            <a:miter lim="400000"/>
          </a:ln>
        </p:spPr>
      </p:pic>
      <p:sp>
        <p:nvSpPr>
          <p:cNvPr id="157" name="1 minuet"/>
          <p:cNvSpPr txBox="1"/>
          <p:nvPr/>
        </p:nvSpPr>
        <p:spPr>
          <a:xfrm>
            <a:off x="20811540" y="12527294"/>
            <a:ext cx="2868433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1 minuet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79" fill="hold"/>
                                        <p:tgtEl>
                                          <p:spTgt spid="1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5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How does university affect resilience, health and wellbeing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68655">
              <a:spcBef>
                <a:spcPts val="1800"/>
              </a:spcBef>
              <a:defRPr sz="7937"/>
            </a:lvl1pPr>
          </a:lstStyle>
          <a:p>
            <a:r>
              <a:t>How does university affect resilience, health and wellbeing?</a:t>
            </a:r>
          </a:p>
        </p:txBody>
      </p:sp>
      <p:sp>
        <p:nvSpPr>
          <p:cNvPr id="160" name="Difficulties at University…"/>
          <p:cNvSpPr txBox="1">
            <a:spLocks noGrp="1"/>
          </p:cNvSpPr>
          <p:nvPr>
            <p:ph type="body" sz="quarter" idx="1"/>
          </p:nvPr>
        </p:nvSpPr>
        <p:spPr>
          <a:xfrm>
            <a:off x="15928841" y="4855913"/>
            <a:ext cx="10623336" cy="4703625"/>
          </a:xfrm>
          <a:prstGeom prst="rect">
            <a:avLst/>
          </a:prstGeom>
        </p:spPr>
        <p:txBody>
          <a:bodyPr/>
          <a:lstStyle/>
          <a:p>
            <a:r>
              <a:t>Difficulties at University </a:t>
            </a:r>
          </a:p>
          <a:p>
            <a:r>
              <a:t>Student Minds (2022)</a:t>
            </a:r>
          </a:p>
          <a:p>
            <a:r>
              <a:t>UCAS (2023)</a:t>
            </a:r>
          </a:p>
        </p:txBody>
      </p:sp>
      <p:pic>
        <p:nvPicPr>
          <p:cNvPr id="161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5563" y="4857081"/>
            <a:ext cx="14714918" cy="7248943"/>
          </a:xfrm>
          <a:prstGeom prst="rect">
            <a:avLst/>
          </a:prstGeom>
          <a:ln w="12700">
            <a:miter lim="400000"/>
          </a:ln>
        </p:spPr>
      </p:pic>
      <p:sp>
        <p:nvSpPr>
          <p:cNvPr id="162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12052300" y="13017500"/>
            <a:ext cx="266701" cy="508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/>
          </a:p>
        </p:txBody>
      </p:sp>
      <p:pic>
        <p:nvPicPr>
          <p:cNvPr id="163" name="Audio Recording.m4a" descr="Audio Recording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101065" y="9378094"/>
            <a:ext cx="571501" cy="571501"/>
          </a:xfrm>
          <a:prstGeom prst="rect">
            <a:avLst/>
          </a:prstGeom>
          <a:ln w="12700">
            <a:miter lim="400000"/>
          </a:ln>
        </p:spPr>
      </p:pic>
      <p:sp>
        <p:nvSpPr>
          <p:cNvPr id="164" name="38 seconds"/>
          <p:cNvSpPr txBox="1"/>
          <p:nvPr/>
        </p:nvSpPr>
        <p:spPr>
          <a:xfrm>
            <a:off x="20847034" y="11609919"/>
            <a:ext cx="2566731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38 seconds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85" fill="hold"/>
                                        <p:tgtEl>
                                          <p:spTgt spid="1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6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Improving/maintining health and wellbeing.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Improving/maintining health and wellbeing.</a:t>
            </a:r>
          </a:p>
        </p:txBody>
      </p:sp>
      <p:sp>
        <p:nvSpPr>
          <p:cNvPr id="167" name="Excersise - Minds (2023)…"/>
          <p:cNvSpPr txBox="1">
            <a:spLocks noGrp="1"/>
          </p:cNvSpPr>
          <p:nvPr>
            <p:ph type="body" sz="half" idx="1"/>
          </p:nvPr>
        </p:nvSpPr>
        <p:spPr>
          <a:xfrm>
            <a:off x="2359332" y="3702050"/>
            <a:ext cx="11666348" cy="8572500"/>
          </a:xfrm>
          <a:prstGeom prst="rect">
            <a:avLst/>
          </a:prstGeom>
        </p:spPr>
        <p:txBody>
          <a:bodyPr/>
          <a:lstStyle/>
          <a:p>
            <a:r>
              <a:t>Excersise - Minds (2023)</a:t>
            </a:r>
          </a:p>
          <a:p>
            <a:r>
              <a:t>Mindfulness - Right as Rain (2020)</a:t>
            </a:r>
          </a:p>
          <a:p>
            <a:r>
              <a:t>More tips from Minds (2023)</a:t>
            </a:r>
          </a:p>
        </p:txBody>
      </p:sp>
      <p:pic>
        <p:nvPicPr>
          <p:cNvPr id="168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74119" y="4073427"/>
            <a:ext cx="7777894" cy="7829746"/>
          </a:xfrm>
          <a:prstGeom prst="rect">
            <a:avLst/>
          </a:prstGeom>
          <a:ln w="12700">
            <a:miter lim="400000"/>
          </a:ln>
        </p:spPr>
      </p:pic>
      <p:sp>
        <p:nvSpPr>
          <p:cNvPr id="169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12052300" y="13017500"/>
            <a:ext cx="266701" cy="508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5</a:t>
            </a:fld>
            <a:endParaRPr/>
          </a:p>
        </p:txBody>
      </p:sp>
      <p:pic>
        <p:nvPicPr>
          <p:cNvPr id="170" name="Audio Recording.m4a" descr="Audio Recording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491502" y="10300945"/>
            <a:ext cx="571501" cy="571501"/>
          </a:xfrm>
          <a:prstGeom prst="rect">
            <a:avLst/>
          </a:prstGeom>
          <a:ln w="12700">
            <a:miter lim="400000"/>
          </a:ln>
        </p:spPr>
      </p:pic>
      <p:sp>
        <p:nvSpPr>
          <p:cNvPr id="171" name="41 seconds"/>
          <p:cNvSpPr txBox="1"/>
          <p:nvPr/>
        </p:nvSpPr>
        <p:spPr>
          <a:xfrm>
            <a:off x="20492091" y="12397057"/>
            <a:ext cx="4039745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41 seconds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48" fill="hold"/>
                                        <p:tgtEl>
                                          <p:spTgt spid="17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7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Further Suppor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Further Support</a:t>
            </a:r>
          </a:p>
        </p:txBody>
      </p:sp>
      <p:sp>
        <p:nvSpPr>
          <p:cNvPr id="174" name="Mental health and wellbeing charities:…"/>
          <p:cNvSpPr txBox="1">
            <a:spLocks noGrp="1"/>
          </p:cNvSpPr>
          <p:nvPr>
            <p:ph type="body" sz="quarter" idx="1"/>
          </p:nvPr>
        </p:nvSpPr>
        <p:spPr>
          <a:xfrm>
            <a:off x="952500" y="3571964"/>
            <a:ext cx="8460089" cy="3401087"/>
          </a:xfrm>
          <a:prstGeom prst="rect">
            <a:avLst/>
          </a:prstGeom>
        </p:spPr>
        <p:txBody>
          <a:bodyPr/>
          <a:lstStyle/>
          <a:p>
            <a:pPr marL="426719" indent="-426719" defTabSz="577850">
              <a:spcBef>
                <a:spcPts val="2300"/>
              </a:spcBef>
              <a:defRPr sz="3500"/>
            </a:pPr>
            <a:r>
              <a:t>Mental health and wellbeing charities:</a:t>
            </a:r>
          </a:p>
          <a:p>
            <a:pPr marL="426719" indent="-426719" defTabSz="577850">
              <a:spcBef>
                <a:spcPts val="2300"/>
              </a:spcBef>
              <a:defRPr sz="3500"/>
            </a:pPr>
            <a:r>
              <a:t>Student minds</a:t>
            </a:r>
          </a:p>
          <a:p>
            <a:pPr marL="426719" indent="-426719" defTabSz="577850">
              <a:spcBef>
                <a:spcPts val="2300"/>
              </a:spcBef>
              <a:defRPr sz="3500"/>
            </a:pPr>
            <a:r>
              <a:t>Mind</a:t>
            </a:r>
          </a:p>
          <a:p>
            <a:pPr marL="426719" indent="-426719" defTabSz="577850">
              <a:spcBef>
                <a:spcPts val="2300"/>
              </a:spcBef>
              <a:defRPr sz="3500"/>
            </a:pPr>
            <a:r>
              <a:t>Young minds</a:t>
            </a:r>
          </a:p>
        </p:txBody>
      </p:sp>
      <p:sp>
        <p:nvSpPr>
          <p:cNvPr id="175" name="Financial support charities:…"/>
          <p:cNvSpPr txBox="1"/>
          <p:nvPr/>
        </p:nvSpPr>
        <p:spPr>
          <a:xfrm>
            <a:off x="17612376" y="3289300"/>
            <a:ext cx="6404650" cy="34010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pPr marL="426719" indent="-426719" algn="l" defTabSz="577850">
              <a:spcBef>
                <a:spcPts val="2300"/>
              </a:spcBef>
              <a:buClr>
                <a:srgbClr val="929292"/>
              </a:buClr>
              <a:buSzPct val="60000"/>
              <a:buFont typeface="Zapf Dingbats"/>
              <a:buChar char="❖"/>
              <a:defRPr sz="3500"/>
            </a:pPr>
            <a:r>
              <a:t>Financial support charities:</a:t>
            </a:r>
          </a:p>
          <a:p>
            <a:pPr marL="426719" indent="-426719" algn="l" defTabSz="577850">
              <a:spcBef>
                <a:spcPts val="2300"/>
              </a:spcBef>
              <a:buClr>
                <a:srgbClr val="929292"/>
              </a:buClr>
              <a:buSzPct val="60000"/>
              <a:buFont typeface="Zapf Dingbats"/>
              <a:buChar char="❖"/>
              <a:defRPr sz="3500"/>
            </a:pPr>
            <a:r>
              <a:t>British Red Cross</a:t>
            </a:r>
          </a:p>
          <a:p>
            <a:pPr marL="426719" indent="-426719" algn="l" defTabSz="577850">
              <a:spcBef>
                <a:spcPts val="2300"/>
              </a:spcBef>
              <a:buClr>
                <a:srgbClr val="929292"/>
              </a:buClr>
              <a:buSzPct val="60000"/>
              <a:buFont typeface="Zapf Dingbats"/>
              <a:buChar char="❖"/>
              <a:defRPr sz="3500"/>
            </a:pPr>
            <a:r>
              <a:t>The Price's Trust</a:t>
            </a:r>
          </a:p>
          <a:p>
            <a:pPr marL="426719" indent="-426719" algn="l" defTabSz="577850">
              <a:spcBef>
                <a:spcPts val="2300"/>
              </a:spcBef>
              <a:buClr>
                <a:srgbClr val="929292"/>
              </a:buClr>
              <a:buSzPct val="60000"/>
              <a:buFont typeface="Zapf Dingbats"/>
              <a:buChar char="❖"/>
              <a:defRPr sz="3500"/>
            </a:pPr>
            <a:r>
              <a:t>Care to Learn</a:t>
            </a:r>
          </a:p>
        </p:txBody>
      </p:sp>
      <p:sp>
        <p:nvSpPr>
          <p:cNvPr id="176" name="Spiritual support:…"/>
          <p:cNvSpPr txBox="1"/>
          <p:nvPr/>
        </p:nvSpPr>
        <p:spPr>
          <a:xfrm>
            <a:off x="1238393" y="9649665"/>
            <a:ext cx="7122575" cy="28633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pPr marL="432815" indent="-432815" algn="l" defTabSz="586104">
              <a:spcBef>
                <a:spcPts val="2400"/>
              </a:spcBef>
              <a:buClr>
                <a:srgbClr val="929292"/>
              </a:buClr>
              <a:buSzPct val="60000"/>
              <a:buFont typeface="Zapf Dingbats"/>
              <a:buChar char="❖"/>
              <a:defRPr sz="3550"/>
            </a:pPr>
            <a:r>
              <a:t>Spiritual support:</a:t>
            </a:r>
          </a:p>
          <a:p>
            <a:pPr marL="432815" indent="-432815" algn="l" defTabSz="586104">
              <a:spcBef>
                <a:spcPts val="2400"/>
              </a:spcBef>
              <a:buClr>
                <a:srgbClr val="929292"/>
              </a:buClr>
              <a:buSzPct val="60000"/>
              <a:buFont typeface="Zapf Dingbats"/>
              <a:buChar char="❖"/>
              <a:defRPr sz="3550"/>
            </a:pPr>
            <a:r>
              <a:t>Local places of worship</a:t>
            </a:r>
          </a:p>
          <a:p>
            <a:pPr marL="432815" indent="-432815" algn="l" defTabSz="586104">
              <a:spcBef>
                <a:spcPts val="2400"/>
              </a:spcBef>
              <a:buClr>
                <a:srgbClr val="929292"/>
              </a:buClr>
              <a:buSzPct val="60000"/>
              <a:buFont typeface="Zapf Dingbats"/>
              <a:buChar char="❖"/>
              <a:defRPr sz="3550"/>
            </a:pPr>
            <a:r>
              <a:t>Online groups and organisations</a:t>
            </a:r>
          </a:p>
        </p:txBody>
      </p:sp>
      <p:sp>
        <p:nvSpPr>
          <p:cNvPr id="177" name="Slide Number"/>
          <p:cNvSpPr txBox="1">
            <a:spLocks noGrp="1"/>
          </p:cNvSpPr>
          <p:nvPr>
            <p:ph type="sldNum" sz="quarter" idx="4294967295"/>
          </p:nvPr>
        </p:nvSpPr>
        <p:spPr>
          <a:xfrm>
            <a:off x="12052300" y="13017500"/>
            <a:ext cx="266701" cy="508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/>
          <a:p>
            <a:fld id="{86CB4B4D-7CA3-9044-876B-883B54F8677D}" type="slidenum">
              <a:t>6</a:t>
            </a:fld>
            <a:endParaRPr/>
          </a:p>
        </p:txBody>
      </p:sp>
      <p:sp>
        <p:nvSpPr>
          <p:cNvPr id="178" name="Support is also available from your university, speak to a member of staff for advice."/>
          <p:cNvSpPr txBox="1"/>
          <p:nvPr/>
        </p:nvSpPr>
        <p:spPr>
          <a:xfrm>
            <a:off x="17452669" y="8311346"/>
            <a:ext cx="5622970" cy="17018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Support is also available from your university, speak to a member of staff for advice.</a:t>
            </a:r>
          </a:p>
        </p:txBody>
      </p:sp>
      <p:pic>
        <p:nvPicPr>
          <p:cNvPr id="179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4016" y="5001946"/>
            <a:ext cx="9635969" cy="597270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0" name="Audio Recording.m4a" descr="Audio Recording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384232" y="10623440"/>
            <a:ext cx="571501" cy="571501"/>
          </a:xfrm>
          <a:prstGeom prst="rect">
            <a:avLst/>
          </a:prstGeom>
          <a:ln w="12700">
            <a:miter lim="400000"/>
          </a:ln>
        </p:spPr>
      </p:pic>
      <p:sp>
        <p:nvSpPr>
          <p:cNvPr id="181" name="10 seconds"/>
          <p:cNvSpPr txBox="1"/>
          <p:nvPr/>
        </p:nvSpPr>
        <p:spPr>
          <a:xfrm>
            <a:off x="19132740" y="12360618"/>
            <a:ext cx="2262828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10 seconds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88" fill="hold"/>
                                        <p:tgtEl>
                                          <p:spTgt spid="18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8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Image" descr="Imag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9407" y="-64593"/>
            <a:ext cx="13845186" cy="13845186"/>
          </a:xfrm>
          <a:prstGeom prst="rect">
            <a:avLst/>
          </a:prstGeom>
          <a:ln w="12700">
            <a:miter lim="400000"/>
          </a:ln>
        </p:spPr>
      </p:pic>
      <p:pic>
        <p:nvPicPr>
          <p:cNvPr id="184" name="Image" descr="Imag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20426" y="431298"/>
            <a:ext cx="6359052" cy="3941562"/>
          </a:xfrm>
          <a:prstGeom prst="rect">
            <a:avLst/>
          </a:prstGeom>
          <a:ln w="12700">
            <a:miter lim="400000"/>
          </a:ln>
        </p:spPr>
      </p:pic>
      <p:pic>
        <p:nvPicPr>
          <p:cNvPr id="185" name="Image" descr="Image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447" y="6615681"/>
            <a:ext cx="5794053" cy="583267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6" name="Image" descr="Image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18907" y="4338756"/>
            <a:ext cx="10196979" cy="9250969"/>
          </a:xfrm>
          <a:prstGeom prst="rect">
            <a:avLst/>
          </a:prstGeom>
          <a:ln w="12700">
            <a:miter lim="400000"/>
          </a:ln>
        </p:spPr>
      </p:pic>
      <p:pic>
        <p:nvPicPr>
          <p:cNvPr id="187" name="Image" descr="Image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0434323">
            <a:off x="-616979" y="-648648"/>
            <a:ext cx="6854737" cy="6854737"/>
          </a:xfrm>
          <a:prstGeom prst="rect">
            <a:avLst/>
          </a:prstGeom>
          <a:ln w="12700">
            <a:miter lim="400000"/>
          </a:ln>
        </p:spPr>
      </p:pic>
      <p:pic>
        <p:nvPicPr>
          <p:cNvPr id="188" name="Audio Recording.m4a" descr="Audio Recording.m4a"/>
          <p:cNvPicPr>
            <a:picLocks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7024873" y="10636108"/>
            <a:ext cx="571501" cy="571501"/>
          </a:xfrm>
          <a:prstGeom prst="rect">
            <a:avLst/>
          </a:prstGeom>
          <a:ln w="12700">
            <a:miter lim="400000"/>
          </a:ln>
        </p:spPr>
      </p:pic>
      <p:sp>
        <p:nvSpPr>
          <p:cNvPr id="189" name="1 second"/>
          <p:cNvSpPr txBox="1"/>
          <p:nvPr/>
        </p:nvSpPr>
        <p:spPr>
          <a:xfrm>
            <a:off x="16377009" y="12292912"/>
            <a:ext cx="2904922" cy="635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r>
              <a:t>1 second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9" fill="hold"/>
                                        <p:tgtEl>
                                          <p:spTgt spid="1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 showWhenStopped="0">
                <p:cTn id="7" fill="hold" display="0">
                  <p:stCondLst>
                    <p:cond delay="indefinite"/>
                  </p:stCondLst>
                </p:cTn>
                <p:tgtEl>
                  <p:spTgt spid="18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Referenc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References</a:t>
            </a:r>
          </a:p>
        </p:txBody>
      </p:sp>
      <p:sp>
        <p:nvSpPr>
          <p:cNvPr id="192" name="Boynton. E. (2020) How meditation affects your brain and boosts well-being. Available at: https://rightasrain.uwmedicine.org/mind/well-being/science-behind-meditation#:~:text=The%20practice%20can%20also%20help,%2C%20stress%2C%20anxiety%20and%20depression"/>
          <p:cNvSpPr txBox="1">
            <a:spLocks noGrp="1"/>
          </p:cNvSpPr>
          <p:nvPr>
            <p:ph type="body" idx="1"/>
          </p:nvPr>
        </p:nvSpPr>
        <p:spPr>
          <a:xfrm>
            <a:off x="952500" y="3289300"/>
            <a:ext cx="22479000" cy="9682077"/>
          </a:xfrm>
          <a:prstGeom prst="rect">
            <a:avLst/>
          </a:prstGeom>
        </p:spPr>
        <p:txBody>
          <a:bodyPr/>
          <a:lstStyle/>
          <a:p>
            <a:pPr marL="347472" indent="-347472" defTabSz="470534">
              <a:spcBef>
                <a:spcPts val="1900"/>
              </a:spcBef>
              <a:defRPr sz="2850"/>
            </a:pPr>
            <a:r>
              <a:t>Boynton. E. (2020) How meditation affects your brain and boosts well-being. Available at: https://rightasrain.uwmedicine.org/mind/well-being/science-behind-meditation#:~:text=The%20practice%20can%20also%20help,%2C%20stress%2C%20anxiety%20and%20depression. (Accessed: 29.10.2023)</a:t>
            </a:r>
          </a:p>
          <a:p>
            <a:pPr marL="347472" indent="-347472" defTabSz="470534">
              <a:spcBef>
                <a:spcPts val="1900"/>
              </a:spcBef>
              <a:defRPr sz="2850"/>
            </a:pPr>
            <a:r>
              <a:t>Cambridge University Press. (2011). Cambridge business english dictionary. 1st ed. [Online]. Available at: https://dictionary.cambridge.org/dictionary/english/resilience (Accessed: 29.10.2023)</a:t>
            </a:r>
          </a:p>
          <a:p>
            <a:pPr marL="347472" indent="-347472" defTabSz="470534">
              <a:spcBef>
                <a:spcPts val="1900"/>
              </a:spcBef>
              <a:defRPr sz="2850"/>
            </a:pPr>
            <a:r>
              <a:t>Mind. (2023) How to improve your mental wellbeing. Available at: https://www.mind.org.uk/information-support/tips-for-everyday-living/wellbeing/ (Accessed: 31.10.2023)</a:t>
            </a:r>
          </a:p>
          <a:p>
            <a:pPr marL="347472" indent="-347472" defTabSz="470534">
              <a:spcBef>
                <a:spcPts val="1900"/>
              </a:spcBef>
              <a:defRPr sz="2850"/>
            </a:pPr>
            <a:r>
              <a:t>Obe. R. T. (2021). UCAS Report on Student Mental Health. Available at:   https://www.ucas.com/file/513961/download?token=wAaKRniC (Accessed: 03.10.2023)</a:t>
            </a:r>
          </a:p>
          <a:p>
            <a:pPr marL="347472" indent="-347472" defTabSz="470534">
              <a:spcBef>
                <a:spcPts val="1900"/>
              </a:spcBef>
              <a:defRPr sz="2850"/>
            </a:pPr>
            <a:r>
              <a:t>Simpson. J, Weiner. E, (1989). Oxford English Dictionary. 2nd ed. Revised 2014. [Online]. Available at: https://www.oed.com/dictionary/well-being_n?tab=meaning_and_use (Accessed: 29.10.2023)</a:t>
            </a:r>
          </a:p>
          <a:p>
            <a:pPr marL="347472" indent="-347472" defTabSz="470534">
              <a:spcBef>
                <a:spcPts val="1900"/>
              </a:spcBef>
              <a:defRPr sz="2850"/>
            </a:pPr>
            <a:r>
              <a:t>Student Minds. (2023). Student Minds Research Briefing. Available at:  https://www.studentminds.org.uk/uploads/3/7/8/4/3784584/student_minds_insight_briefing_feb23.pdf (Accessed: 29.10.2023)</a:t>
            </a:r>
          </a:p>
          <a:p>
            <a:pPr marL="347472" indent="-347472" defTabSz="470534">
              <a:spcBef>
                <a:spcPts val="1900"/>
              </a:spcBef>
              <a:defRPr sz="2850"/>
            </a:pPr>
            <a:r>
              <a:t>The World Health Organisation (2023). Health and Wellbeing. Available at:  https://www.who.int/data/gho/data/major-themes/health-and-well-being#:~:text=The%20WHO%20constitution%20states%3A%20%22Health,of%20mental%20disorders%20or%20disabilities. (Accessed: 29.10.2023)</a:t>
            </a:r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New_Template4">
  <a:themeElements>
    <a:clrScheme name="New_Template4">
      <a:dk1>
        <a:srgbClr val="414141"/>
      </a:dk1>
      <a:lt1>
        <a:srgbClr val="004141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New_Template4">
  <a:themeElements>
    <a:clrScheme name="New_Template4">
      <a:dk1>
        <a:srgbClr val="000000"/>
      </a:dk1>
      <a:lt1>
        <a:srgbClr val="FFFFFF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4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New_Template4</vt:lpstr>
      <vt:lpstr>The importance of resilience, health and wellbeing as a university student</vt:lpstr>
      <vt:lpstr>Resilience, health and wellbeing</vt:lpstr>
      <vt:lpstr>What is resilience, health and wellbeing?</vt:lpstr>
      <vt:lpstr>How does university affect resilience, health and wellbeing?</vt:lpstr>
      <vt:lpstr>Improving/maintining health and wellbeing.</vt:lpstr>
      <vt:lpstr>Further Support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resilience, health and wellbeing as a university student</dc:title>
  <cp:lastModifiedBy>Chloe Fender (2303787)</cp:lastModifiedBy>
  <cp:revision>1</cp:revision>
  <dcterms:modified xsi:type="dcterms:W3CDTF">2023-11-10T09:36:39Z</dcterms:modified>
</cp:coreProperties>
</file>