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8" r:id="rId1"/>
  </p:sldMasterIdLst>
  <p:sldIdLst>
    <p:sldId id="256" r:id="rId2"/>
    <p:sldId id="269" r:id="rId3"/>
    <p:sldId id="284" r:id="rId4"/>
    <p:sldId id="270" r:id="rId5"/>
    <p:sldId id="271" r:id="rId6"/>
    <p:sldId id="272" r:id="rId7"/>
    <p:sldId id="273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64" r:id="rId19"/>
    <p:sldId id="265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83" d="100"/>
          <a:sy n="83" d="100"/>
        </p:scale>
        <p:origin x="249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5EF58D-B62B-40BB-83AA-9D07CFC4ED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2648" y="557783"/>
            <a:ext cx="10969752" cy="313080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6AC06D3-F571-4213-A2A4-6A1915120C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2648" y="3902206"/>
            <a:ext cx="10969752" cy="2240529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A10580-AD31-4B8F-8448-55A666AC1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5A860-F335-4252-AA00-24FB67ED2982}" type="datetime1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EC99C8-515A-4FEA-9CD2-6D0BF46CF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72AF1B-1868-4C05-B6C3-9EBF29A50A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6496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6D384-B2C5-42A4-9774-A931C39BA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D736C-5FCC-43BC-B824-A90F2CC5D19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4A3A50-B922-45BE-945D-7ED3EBD83F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4BC802-30E3-4658-9CCA-F873646FEC67}" type="datetime1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241F78-20DE-4D53-BB25-79E5C4E1A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643084-C669-4FDF-87D4-F22D36BB82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120816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C6C559-800C-489A-9174-7901F92B0D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57784"/>
            <a:ext cx="10969752" cy="3146400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42B5C3-320B-4CFD-B6A7-A28C7E435B4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8" y="3902207"/>
            <a:ext cx="10969752" cy="2187443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FCA372-3F42-4113-A73B-5FDCF93CB5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B227A3-19CE-4153-81CE-64EB7AB094B3}" type="datetime1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0DA1197-0C78-4878-B086-5D206EA491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1B83D8-FD42-44FF-AA20-944A519CC0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5973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D685AA-B5C7-4E3D-85FA-94F3C73E59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3AFEEA-6F3F-4630-A950-61C05D2FAFB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AC36817-B869-4D19-9EE8-A3166B0E159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2081369"/>
            <a:ext cx="5410200" cy="40955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74146-2374-4321-AEBB-3E9B09D779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819A100-10F6-477E-8847-29D479EF1C92}" type="datetime1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42337B-B902-4DC2-BB94-02B8A7549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4AD585-B83C-4ECF-AF42-8DDF6996B7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3579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3A9ADB-3495-481F-BB4E-9C7128B17B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5125"/>
            <a:ext cx="10745788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D6FF4C-26CB-4281-A2F7-6CBE451867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895096"/>
            <a:ext cx="5387975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F2E72A9-F222-45B4-9355-C04C058641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842211"/>
            <a:ext cx="5387975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A699F6E-77AD-4EBC-BAF9-5A43CDEC41E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67890" y="1895096"/>
            <a:ext cx="5414510" cy="823912"/>
          </a:xfrm>
        </p:spPr>
        <p:txBody>
          <a:bodyPr anchor="b"/>
          <a:lstStyle>
            <a:lvl1pPr marL="0" indent="0">
              <a:buNone/>
              <a:defRPr sz="2400" b="0" i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0F77677-7169-4591-B047-0678815F48E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67890" y="2842211"/>
            <a:ext cx="5414510" cy="33474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482A6EB-0285-4FA4-A00C-A7F716084F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F128AB-198A-495F-8475-FDB360C9873F}" type="datetime1">
              <a:rPr lang="en-US" smtClean="0"/>
              <a:t>10/9/2025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6D39526-82B8-402C-8A2B-82EF8F3F3A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55EC9E6-6FF1-4541-9CB1-A2FF9D852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51679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170F54-6CED-4251-A0A6-32CCD1213F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572C8E6-49D6-46A5-8DC3-B0D8E683C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1A235E-F8FD-479F-9FC7-18BE84110877}" type="datetime1">
              <a:rPr lang="en-US" smtClean="0"/>
              <a:t>10/9/2025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883CBA-77CD-4490-A5F3-BAA8FC254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EA5FF79-61B6-4693-8547-95B1F2F7A1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0814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FBDCB94-13E9-41CB-88F0-D30A1791DC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90F09B-68DA-462E-9DB4-4C9ADAB8CBCC}" type="datetime1">
              <a:rPr lang="en-US" smtClean="0"/>
              <a:t>10/9/2025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4795A4-736C-426D-8559-5AD5892756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B2A2ACD-17F3-4C16-8E77-86EC92CCD5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76742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FCB2E-B68A-48F9-8B20-CDED818FB6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020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081C83-64B5-4BFD-A163-75C2EA7F89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457200"/>
            <a:ext cx="5483352" cy="5744003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25D44AD-E361-48A3-936D-DDA0D514451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9989"/>
            <a:ext cx="4970822" cy="2871216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EED06C-E016-489C-8863-EA1BE998BC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AC4E36-FABE-47EB-AA7F-C19A93824617}" type="datetime1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9161F0-D253-49A7-9A08-7A0A228146C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42C61A-B326-40A7-A286-90D0544BBC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70168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F2DF6F-D00F-4CE4-8701-B006273461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9" y="457199"/>
            <a:ext cx="4970822" cy="266748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A0FF7AB-F851-4425-8407-996C920E684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096000" y="457199"/>
            <a:ext cx="5483352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2ED6CF5-154F-4615-8CDC-E2BFA61FAB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12649" y="3322708"/>
            <a:ext cx="4970822" cy="254628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1A5C400-0D13-495F-8C4E-EC3CDF5F22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99CE6B-5DE6-4A2D-B72E-5E8969F9F56F}" type="datetime1">
              <a:rPr lang="en-US" smtClean="0"/>
              <a:t>10/9/2025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B290D7-98AC-45E5-A7D6-73520AFC7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94276C-2BD2-4C4F-AC04-DD3D73768A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22728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5170B0-C1C5-4976-80E8-6B4F90EB36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97593EE-493E-4BCE-8992-24CA63E1E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80919F-FDDD-42FB-8422-A0665D558D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AB1048-0047-48CA-88BA-D69B470942CF}" type="datetime1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16D38A-35F8-4667-A1F4-49644471E9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9CC230-78B7-487B-9C95-CB00868F6F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44084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14CB826-D9AA-4689-B8C0-38D999F0D06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57784"/>
            <a:ext cx="2854452" cy="564342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61F1CDD-16FB-45E0-9887-24374C5676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557784"/>
            <a:ext cx="7734300" cy="564342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846397-BBD2-4426-B1F5-FD6EA3CDC8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D83879-648C-49A9-81A2-0EF5946532D0}" type="datetime1">
              <a:rPr lang="en-US" smtClean="0"/>
              <a:t>10/9/2025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AB91E4-73D0-4ACD-8F54-00EE6FB1D6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B28C61-59FE-44D6-A7D6-AAD2922327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F646F3F-274D-499B-ABBE-824EB4ABDC3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459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</a:extLst>
          </p:cNvPr>
          <p:cNvSpPr/>
          <p:nvPr/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60C036-BBCE-4F9E-AD56-DD36D4407B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7784"/>
            <a:ext cx="10972800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A5D7EC-1E6A-473F-B5A4-18CDFB6CF95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2106204"/>
            <a:ext cx="10972800" cy="40365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9981C7-34D5-49A4-949D-715FD4BD8FE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09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F481A142-DA77-4A5F-AD1F-14E6C18F0F5F}" type="datetime1">
              <a:rPr lang="en-US" smtClean="0"/>
              <a:t>10/9/2025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85CE6E-733D-4C60-B40B-C7C10CB5AFB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lang="en-US" sz="800" kern="1200" cap="all" spc="200" dirty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D80D8B-7909-4114-8EBA-C3086DC62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134600" y="6356350"/>
            <a:ext cx="1447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lang="en-US" sz="800" kern="1200" cap="all" spc="200" smtClean="0">
                <a:solidFill>
                  <a:schemeClr val="tx1"/>
                </a:solidFill>
                <a:latin typeface="+mn-lt"/>
                <a:ea typeface="+mn-ea"/>
                <a:cs typeface="Segoe UI Semilight" panose="020B0402040204020203" pitchFamily="34" charset="0"/>
              </a:defRPr>
            </a:lvl1pPr>
          </a:lstStyle>
          <a:p>
            <a:fld id="{1F646F3F-274D-499B-ABBE-824EB4ABDC3D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62743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1" r:id="rId6"/>
    <p:sldLayoutId id="2147483727" r:id="rId7"/>
    <p:sldLayoutId id="2147483728" r:id="rId8"/>
    <p:sldLayoutId id="2147483729" r:id="rId9"/>
    <p:sldLayoutId id="2147483730" r:id="rId10"/>
    <p:sldLayoutId id="214748373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Clr>
          <a:schemeClr val="accent5"/>
        </a:buClr>
        <a:buFont typeface="Avenir Next LT Pro" panose="020B05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Clr>
          <a:schemeClr val="accent5"/>
        </a:buClr>
        <a:buFont typeface="Avenir Next LT Pro" panose="020B05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mailto:studyskillsdistance@uwtsd.ac.uk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hyperlink" Target="https://digitalservices.uwtsd.ac.uk/library/academic-and-infoskills/finding-and-using-information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082C27-7D2E-8DC3-F169-5B31B767084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868964"/>
            <a:ext cx="5598097" cy="2819626"/>
          </a:xfrm>
        </p:spPr>
        <p:txBody>
          <a:bodyPr>
            <a:noAutofit/>
          </a:bodyPr>
          <a:lstStyle/>
          <a:p>
            <a:r>
              <a:rPr lang="en-GB" sz="3600" dirty="0"/>
              <a:t>HPFY3001: Academic Survival Skills</a:t>
            </a:r>
            <a:br>
              <a:rPr lang="en-GB" sz="3600" dirty="0"/>
            </a:br>
            <a:br>
              <a:rPr lang="en-GB" sz="3600" dirty="0"/>
            </a:br>
            <a:r>
              <a:rPr lang="en-GB" sz="3600" dirty="0"/>
              <a:t>Session 2: Planning and managing your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EBD55B8-F95C-494B-638D-97B6629168D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3902206"/>
            <a:ext cx="5598097" cy="2240529"/>
          </a:xfrm>
        </p:spPr>
        <p:txBody>
          <a:bodyPr>
            <a:normAutofit/>
          </a:bodyPr>
          <a:lstStyle/>
          <a:p>
            <a:r>
              <a:rPr lang="en-GB" dirty="0"/>
              <a:t>Dr Rhian Elinor Keyse</a:t>
            </a:r>
          </a:p>
          <a:p>
            <a:r>
              <a:rPr lang="en-GB" dirty="0"/>
              <a:t>Lecturer in Global Historical Studies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93D0B61-3602-B5B1-EE0A-12A18DA9FA8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241" r="1" b="17027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484916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FBDBB-0755-54BB-6F2B-F9AC1464E9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 this session: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0D7596-8140-A811-B2F0-094CB12960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Planning and prioritising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Study goals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Distractions and procrastination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4000" dirty="0"/>
              <a:t>Time management tips</a:t>
            </a:r>
          </a:p>
          <a:p>
            <a:endParaRPr lang="en-GB" dirty="0"/>
          </a:p>
          <a:p>
            <a:r>
              <a:rPr lang="en-GB" dirty="0"/>
              <a:t>(Some of the content this week is adapted from the Open University)</a:t>
            </a:r>
          </a:p>
        </p:txBody>
      </p:sp>
    </p:spTree>
    <p:extLst>
      <p:ext uri="{BB962C8B-B14F-4D97-AF65-F5344CB8AC3E}">
        <p14:creationId xmlns:p14="http://schemas.microsoft.com/office/powerpoint/2010/main" val="35849311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F4C6AF-128A-CB85-9E8C-40662FC223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Pre-class activity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EFCA01-1F3B-16D3-DB45-9C4BCB625A5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sz="3200" dirty="0"/>
              <a:t>Think of a topic that you’d like to research (it can be anything you’re interested in!)</a:t>
            </a:r>
          </a:p>
          <a:p>
            <a:r>
              <a:rPr lang="en-GB" sz="3200" dirty="0"/>
              <a:t>Using the library catalogue (</a:t>
            </a:r>
            <a:r>
              <a:rPr lang="en-GB" sz="3200" dirty="0">
                <a:hlinkClick r:id="rId2"/>
              </a:rPr>
              <a:t>https://librarysearch.uwtsd.ac.uk/</a:t>
            </a:r>
            <a:r>
              <a:rPr lang="en-GB" sz="3200" dirty="0"/>
              <a:t>), find 3 items that you think might be useful for your research</a:t>
            </a:r>
          </a:p>
          <a:p>
            <a:r>
              <a:rPr lang="en-GB" sz="3200" dirty="0"/>
              <a:t>Bring a list to class</a:t>
            </a:r>
          </a:p>
          <a:p>
            <a:endParaRPr lang="en-GB" sz="3200" dirty="0"/>
          </a:p>
          <a:p>
            <a:r>
              <a:rPr lang="en-GB" sz="3200" dirty="0"/>
              <a:t>How did you find it?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351273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2787EC-0CD3-510E-E494-A472ECFC7C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Starting to plan…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8DCD9-D145-7328-6CA0-D4A4D39A23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995318" cy="4104339"/>
          </a:xfrm>
        </p:spPr>
        <p:txBody>
          <a:bodyPr anchor="t">
            <a:normAutofit lnSpcReduction="10000"/>
          </a:bodyPr>
          <a:lstStyle/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Which modules are you taking?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When are they taught?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are the module learning aims and outcomes?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What is required to pass the module?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When are the assignment deadlines?</a:t>
            </a:r>
          </a:p>
          <a:p>
            <a:pPr marL="342900" indent="-34290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dirty="0"/>
              <a:t>How much time do you need to allocate to study?</a:t>
            </a:r>
          </a:p>
          <a:p>
            <a:pPr>
              <a:lnSpc>
                <a:spcPct val="100000"/>
              </a:lnSpc>
            </a:pP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Where can you find this information if you don’t have it</a:t>
            </a:r>
            <a:r>
              <a:rPr lang="en-GB" sz="1600" dirty="0"/>
              <a:t>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92E079B-4506-75EF-EF3A-979F3E657B8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b="21447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371869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CF0D65-DBC3-9624-21B4-0F9AB7352C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Deadlines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46B56E3-B699-8AC2-4DA2-B3F14881861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Fixed, not a moving target (except if you have agreed differentiated deadlines)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3200" dirty="0"/>
              <a:t>Make a note of them now and work backwards when you’re planning your time</a:t>
            </a:r>
          </a:p>
        </p:txBody>
      </p:sp>
    </p:spTree>
    <p:extLst>
      <p:ext uri="{BB962C8B-B14F-4D97-AF65-F5344CB8AC3E}">
        <p14:creationId xmlns:p14="http://schemas.microsoft.com/office/powerpoint/2010/main" val="15858274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3DDFD51-B0B8-190C-05B0-4882B01299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400"/>
              <a:t>How much time do you need to allocate to study?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31DF25-2319-A94A-9283-E033FA39454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5"/>
            <a:ext cx="5355276" cy="3174788"/>
          </a:xfrm>
        </p:spPr>
        <p:txBody>
          <a:bodyPr anchor="t">
            <a:normAutofit fontScale="85000" lnSpcReduction="10000"/>
          </a:bodyPr>
          <a:lstStyle/>
          <a:p>
            <a:r>
              <a:rPr lang="en-GB" sz="2800" dirty="0"/>
              <a:t>Module descriptions for each module explain: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much scheduled (in-class) time is allocated to each module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How much time you will need to set aside for independent study of the module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238C540-335E-1A79-846C-900119D7FCC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3279" b="-1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6503937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938A7-1FE9-7005-223E-564A14BF5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48752" y="552782"/>
            <a:ext cx="5919373" cy="1611920"/>
          </a:xfrm>
        </p:spPr>
        <p:txBody>
          <a:bodyPr>
            <a:normAutofit/>
          </a:bodyPr>
          <a:lstStyle/>
          <a:p>
            <a:r>
              <a:rPr lang="en-GB" dirty="0"/>
              <a:t>Planning your time</a:t>
            </a:r>
          </a:p>
        </p:txBody>
      </p:sp>
      <p:pic>
        <p:nvPicPr>
          <p:cNvPr id="5" name="Picture 4" descr="Coloured pins pinned on a calendar">
            <a:extLst>
              <a:ext uri="{FF2B5EF4-FFF2-40B4-BE49-F238E27FC236}">
                <a16:creationId xmlns:a16="http://schemas.microsoft.com/office/drawing/2014/main" id="{6D6579EB-6031-7FD6-F4C7-79B7284D884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439" r="15978" b="-1"/>
          <a:stretch/>
        </p:blipFill>
        <p:spPr>
          <a:xfrm>
            <a:off x="20" y="10"/>
            <a:ext cx="5710632" cy="6857990"/>
          </a:xfrm>
          <a:custGeom>
            <a:avLst/>
            <a:gdLst/>
            <a:ahLst/>
            <a:cxnLst/>
            <a:rect l="l" t="t" r="r" b="b"/>
            <a:pathLst>
              <a:path w="5710652" h="6858000">
                <a:moveTo>
                  <a:pt x="4831301" y="0"/>
                </a:moveTo>
                <a:lnTo>
                  <a:pt x="5696109" y="0"/>
                </a:lnTo>
                <a:lnTo>
                  <a:pt x="5706418" y="42969"/>
                </a:lnTo>
                <a:cubicBezTo>
                  <a:pt x="5714414" y="100391"/>
                  <a:pt x="5711283" y="160329"/>
                  <a:pt x="5695333" y="219852"/>
                </a:cubicBezTo>
                <a:cubicBezTo>
                  <a:pt x="5631536" y="457945"/>
                  <a:pt x="5386806" y="599240"/>
                  <a:pt x="5148712" y="535443"/>
                </a:cubicBezTo>
                <a:cubicBezTo>
                  <a:pt x="4940381" y="479621"/>
                  <a:pt x="4806160" y="285271"/>
                  <a:pt x="4818599" y="78052"/>
                </a:cubicBezTo>
                <a:close/>
                <a:moveTo>
                  <a:pt x="0" y="0"/>
                </a:moveTo>
                <a:lnTo>
                  <a:pt x="545808" y="0"/>
                </a:lnTo>
                <a:lnTo>
                  <a:pt x="4212872" y="0"/>
                </a:lnTo>
                <a:lnTo>
                  <a:pt x="4204748" y="184996"/>
                </a:lnTo>
                <a:cubicBezTo>
                  <a:pt x="4203390" y="263520"/>
                  <a:pt x="4204263" y="341910"/>
                  <a:pt x="4207775" y="419995"/>
                </a:cubicBezTo>
                <a:cubicBezTo>
                  <a:pt x="4220964" y="709488"/>
                  <a:pt x="4449625" y="891535"/>
                  <a:pt x="4655737" y="1068099"/>
                </a:cubicBezTo>
                <a:cubicBezTo>
                  <a:pt x="5169527" y="1508061"/>
                  <a:pt x="5344373" y="2032158"/>
                  <a:pt x="5103604" y="2589405"/>
                </a:cubicBezTo>
                <a:cubicBezTo>
                  <a:pt x="5010230" y="2805523"/>
                  <a:pt x="4828675" y="2993264"/>
                  <a:pt x="4657611" y="3164269"/>
                </a:cubicBezTo>
                <a:cubicBezTo>
                  <a:pt x="4198817" y="3622744"/>
                  <a:pt x="4217616" y="4154456"/>
                  <a:pt x="4499219" y="4641255"/>
                </a:cubicBezTo>
                <a:cubicBezTo>
                  <a:pt x="4699839" y="4986832"/>
                  <a:pt x="4940395" y="5311556"/>
                  <a:pt x="5110950" y="5670858"/>
                </a:cubicBezTo>
                <a:cubicBezTo>
                  <a:pt x="5277001" y="6019042"/>
                  <a:pt x="5375520" y="6366409"/>
                  <a:pt x="5396522" y="6707670"/>
                </a:cubicBezTo>
                <a:lnTo>
                  <a:pt x="539889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0167AE-A4E8-66DA-BADA-AABA6FC7679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45083" y="2391995"/>
            <a:ext cx="5904056" cy="3174788"/>
          </a:xfrm>
        </p:spPr>
        <p:txBody>
          <a:bodyPr anchor="t">
            <a:normAutofit fontScale="92500" lnSpcReduction="2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Plan ahead: anticipate points in your schedule where you might not be able to dedicate yourself 100% to your studies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Create a schedule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Set aside time for studying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800" dirty="0"/>
              <a:t>Try to organise competing priorities</a:t>
            </a:r>
          </a:p>
        </p:txBody>
      </p:sp>
    </p:spTree>
    <p:extLst>
      <p:ext uri="{BB962C8B-B14F-4D97-AF65-F5344CB8AC3E}">
        <p14:creationId xmlns:p14="http://schemas.microsoft.com/office/powerpoint/2010/main" val="10519687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EB5CA2-4A2B-D4DB-14E2-A2CEC2DA6A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Planning your time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3D59F-325A-737F-A293-54377A941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600" dirty="0"/>
              <a:t>But also give yourself a break (or several breaks!)</a:t>
            </a:r>
          </a:p>
          <a:p>
            <a:r>
              <a:rPr lang="en-GB" sz="3600" dirty="0"/>
              <a:t>Find time for family, friends, hobbies, etc.</a:t>
            </a:r>
          </a:p>
          <a:p>
            <a:r>
              <a:rPr lang="en-GB" sz="3600" dirty="0"/>
              <a:t>Listen to your own mind and body – your ways of studying might not be the same as your colleagues.</a:t>
            </a:r>
          </a:p>
          <a:p>
            <a:r>
              <a:rPr lang="en-GB" sz="3600" dirty="0"/>
              <a:t>Think about – when do you work well? When is your concentration strongest?</a:t>
            </a:r>
          </a:p>
        </p:txBody>
      </p:sp>
    </p:spTree>
    <p:extLst>
      <p:ext uri="{BB962C8B-B14F-4D97-AF65-F5344CB8AC3E}">
        <p14:creationId xmlns:p14="http://schemas.microsoft.com/office/powerpoint/2010/main" val="38248763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DA42AE-7F0F-AA08-DEB2-18F1FB0719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to study?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149E7E-4D7D-73F5-CDF5-5139D4164D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Find a place that suits your learning style and strategies</a:t>
            </a:r>
          </a:p>
          <a:p>
            <a:r>
              <a:rPr lang="en-GB" sz="2400" dirty="0"/>
              <a:t>Consider where you can: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Work comfortably, without distractions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/>
              <a:t>Work in a comfortable temperature with adequate light and ventilation</a:t>
            </a:r>
          </a:p>
          <a:p>
            <a:r>
              <a:rPr lang="en-GB" sz="2400" dirty="0"/>
              <a:t>(Kathleen McMillan and Jonathan Weyers, </a:t>
            </a:r>
            <a:r>
              <a:rPr lang="en-GB" sz="2400" i="1" dirty="0"/>
              <a:t>The Study Skills Book, </a:t>
            </a:r>
            <a:r>
              <a:rPr lang="en-GB" sz="2400" dirty="0"/>
              <a:t>4</a:t>
            </a:r>
            <a:r>
              <a:rPr lang="en-GB" sz="2400" baseline="30000" dirty="0"/>
              <a:t>th</a:t>
            </a:r>
            <a:r>
              <a:rPr lang="en-GB" sz="2400" dirty="0"/>
              <a:t> </a:t>
            </a:r>
            <a:r>
              <a:rPr lang="en-GB" sz="2400" dirty="0" err="1"/>
              <a:t>edn</a:t>
            </a:r>
            <a:r>
              <a:rPr lang="en-GB" sz="2400" dirty="0"/>
              <a:t>. (Pearson Education Limited, 2021), p. 40.</a:t>
            </a:r>
          </a:p>
        </p:txBody>
      </p:sp>
    </p:spTree>
    <p:extLst>
      <p:ext uri="{BB962C8B-B14F-4D97-AF65-F5344CB8AC3E}">
        <p14:creationId xmlns:p14="http://schemas.microsoft.com/office/powerpoint/2010/main" val="5546048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1" name="Background Fill">
            <a:extLst>
              <a:ext uri="{FF2B5EF4-FFF2-40B4-BE49-F238E27FC236}">
                <a16:creationId xmlns:a16="http://schemas.microsoft.com/office/drawing/2014/main" id="{D0DA90F4-B24A-49DA-9477-972BFC4B10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Background Fill">
            <a:extLst>
              <a:ext uri="{FF2B5EF4-FFF2-40B4-BE49-F238E27FC236}">
                <a16:creationId xmlns:a16="http://schemas.microsoft.com/office/drawing/2014/main" id="{6DA65B90-7B06-4499-91BA-CDDD361324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5ADAF001-055A-4E35-BF24-AF70A5FE24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37986" y="0"/>
            <a:ext cx="10615628" cy="6858000"/>
          </a:xfrm>
          <a:custGeom>
            <a:avLst/>
            <a:gdLst>
              <a:gd name="connsiteX0" fmla="*/ 7169275 w 10615628"/>
              <a:gd name="connsiteY0" fmla="*/ 5665108 h 6858000"/>
              <a:gd name="connsiteX1" fmla="*/ 7514896 w 10615628"/>
              <a:gd name="connsiteY1" fmla="*/ 6010729 h 6858000"/>
              <a:gd name="connsiteX2" fmla="*/ 7169275 w 10615628"/>
              <a:gd name="connsiteY2" fmla="*/ 6356350 h 6858000"/>
              <a:gd name="connsiteX3" fmla="*/ 6823654 w 10615628"/>
              <a:gd name="connsiteY3" fmla="*/ 6010729 h 6858000"/>
              <a:gd name="connsiteX4" fmla="*/ 7169275 w 10615628"/>
              <a:gd name="connsiteY4" fmla="*/ 5665108 h 6858000"/>
              <a:gd name="connsiteX5" fmla="*/ 10010445 w 10615628"/>
              <a:gd name="connsiteY5" fmla="*/ 2285547 h 6858000"/>
              <a:gd name="connsiteX6" fmla="*/ 10456759 w 10615628"/>
              <a:gd name="connsiteY6" fmla="*/ 2731861 h 6858000"/>
              <a:gd name="connsiteX7" fmla="*/ 10010445 w 10615628"/>
              <a:gd name="connsiteY7" fmla="*/ 3178175 h 6858000"/>
              <a:gd name="connsiteX8" fmla="*/ 9564131 w 10615628"/>
              <a:gd name="connsiteY8" fmla="*/ 2731861 h 6858000"/>
              <a:gd name="connsiteX9" fmla="*/ 10010445 w 10615628"/>
              <a:gd name="connsiteY9" fmla="*/ 2285547 h 6858000"/>
              <a:gd name="connsiteX10" fmla="*/ 10354144 w 10615628"/>
              <a:gd name="connsiteY10" fmla="*/ 1626055 h 6858000"/>
              <a:gd name="connsiteX11" fmla="*/ 10615628 w 10615628"/>
              <a:gd name="connsiteY11" fmla="*/ 1887539 h 6858000"/>
              <a:gd name="connsiteX12" fmla="*/ 10354144 w 10615628"/>
              <a:gd name="connsiteY12" fmla="*/ 2149023 h 6858000"/>
              <a:gd name="connsiteX13" fmla="*/ 10092660 w 10615628"/>
              <a:gd name="connsiteY13" fmla="*/ 1887539 h 6858000"/>
              <a:gd name="connsiteX14" fmla="*/ 10354144 w 10615628"/>
              <a:gd name="connsiteY14" fmla="*/ 1626055 h 6858000"/>
              <a:gd name="connsiteX15" fmla="*/ 1458900 w 10615628"/>
              <a:gd name="connsiteY15" fmla="*/ 620486 h 6858000"/>
              <a:gd name="connsiteX16" fmla="*/ 1905214 w 10615628"/>
              <a:gd name="connsiteY16" fmla="*/ 1066801 h 6858000"/>
              <a:gd name="connsiteX17" fmla="*/ 1458900 w 10615628"/>
              <a:gd name="connsiteY17" fmla="*/ 1513115 h 6858000"/>
              <a:gd name="connsiteX18" fmla="*/ 1012586 w 10615628"/>
              <a:gd name="connsiteY18" fmla="*/ 1066801 h 6858000"/>
              <a:gd name="connsiteX19" fmla="*/ 1458900 w 10615628"/>
              <a:gd name="connsiteY19" fmla="*/ 620486 h 6858000"/>
              <a:gd name="connsiteX20" fmla="*/ 6634576 w 10615628"/>
              <a:gd name="connsiteY20" fmla="*/ 0 h 6858000"/>
              <a:gd name="connsiteX21" fmla="*/ 10141833 w 10615628"/>
              <a:gd name="connsiteY21" fmla="*/ 0 h 6858000"/>
              <a:gd name="connsiteX22" fmla="*/ 10200259 w 10615628"/>
              <a:gd name="connsiteY22" fmla="*/ 112226 h 6858000"/>
              <a:gd name="connsiteX23" fmla="*/ 9914574 w 10615628"/>
              <a:gd name="connsiteY23" fmla="*/ 1675664 h 6858000"/>
              <a:gd name="connsiteX24" fmla="*/ 9361608 w 10615628"/>
              <a:gd name="connsiteY24" fmla="*/ 2357295 h 6858000"/>
              <a:gd name="connsiteX25" fmla="*/ 9334634 w 10615628"/>
              <a:gd name="connsiteY25" fmla="*/ 3068329 h 6858000"/>
              <a:gd name="connsiteX26" fmla="*/ 9815041 w 10615628"/>
              <a:gd name="connsiteY26" fmla="*/ 3852733 h 6858000"/>
              <a:gd name="connsiteX27" fmla="*/ 9376175 w 10615628"/>
              <a:gd name="connsiteY27" fmla="*/ 5163128 h 6858000"/>
              <a:gd name="connsiteX28" fmla="*/ 7869812 w 10615628"/>
              <a:gd name="connsiteY28" fmla="*/ 5397802 h 6858000"/>
              <a:gd name="connsiteX29" fmla="*/ 6545391 w 10615628"/>
              <a:gd name="connsiteY29" fmla="*/ 5591204 h 6858000"/>
              <a:gd name="connsiteX30" fmla="*/ 5772722 w 10615628"/>
              <a:gd name="connsiteY30" fmla="*/ 6463273 h 6858000"/>
              <a:gd name="connsiteX31" fmla="*/ 5542128 w 10615628"/>
              <a:gd name="connsiteY31" fmla="*/ 6751894 h 6858000"/>
              <a:gd name="connsiteX32" fmla="*/ 5455474 w 10615628"/>
              <a:gd name="connsiteY32" fmla="*/ 6858000 h 6858000"/>
              <a:gd name="connsiteX33" fmla="*/ 3884321 w 10615628"/>
              <a:gd name="connsiteY33" fmla="*/ 6858000 h 6858000"/>
              <a:gd name="connsiteX34" fmla="*/ 3874161 w 10615628"/>
              <a:gd name="connsiteY34" fmla="*/ 6844415 h 6858000"/>
              <a:gd name="connsiteX35" fmla="*/ 3692625 w 10615628"/>
              <a:gd name="connsiteY35" fmla="*/ 6276208 h 6858000"/>
              <a:gd name="connsiteX36" fmla="*/ 2561203 w 10615628"/>
              <a:gd name="connsiteY36" fmla="*/ 5655807 h 6858000"/>
              <a:gd name="connsiteX37" fmla="*/ 69616 w 10615628"/>
              <a:gd name="connsiteY37" fmla="*/ 4277707 h 6858000"/>
              <a:gd name="connsiteX38" fmla="*/ 1642 w 10615628"/>
              <a:gd name="connsiteY38" fmla="*/ 3679829 h 6858000"/>
              <a:gd name="connsiteX39" fmla="*/ 368893 w 10615628"/>
              <a:gd name="connsiteY39" fmla="*/ 2516307 h 6858000"/>
              <a:gd name="connsiteX40" fmla="*/ 1113509 w 10615628"/>
              <a:gd name="connsiteY40" fmla="*/ 2192619 h 6858000"/>
              <a:gd name="connsiteX41" fmla="*/ 2037232 w 10615628"/>
              <a:gd name="connsiteY41" fmla="*/ 2005556 h 6858000"/>
              <a:gd name="connsiteX42" fmla="*/ 2547311 w 10615628"/>
              <a:gd name="connsiteY42" fmla="*/ 1405116 h 6858000"/>
              <a:gd name="connsiteX43" fmla="*/ 3900863 w 10615628"/>
              <a:gd name="connsiteY43" fmla="*/ 578768 h 6858000"/>
              <a:gd name="connsiteX44" fmla="*/ 4571571 w 10615628"/>
              <a:gd name="connsiteY44" fmla="*/ 860779 h 6858000"/>
              <a:gd name="connsiteX45" fmla="*/ 6039225 w 10615628"/>
              <a:gd name="connsiteY45" fmla="*/ 631501 h 6858000"/>
              <a:gd name="connsiteX46" fmla="*/ 6449432 w 10615628"/>
              <a:gd name="connsiteY46" fmla="*/ 19325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10615628" h="6858000">
                <a:moveTo>
                  <a:pt x="7169275" y="5665108"/>
                </a:moveTo>
                <a:cubicBezTo>
                  <a:pt x="7360156" y="5665108"/>
                  <a:pt x="7514896" y="5819848"/>
                  <a:pt x="7514896" y="6010729"/>
                </a:cubicBezTo>
                <a:cubicBezTo>
                  <a:pt x="7514896" y="6201610"/>
                  <a:pt x="7360156" y="6356350"/>
                  <a:pt x="7169275" y="6356350"/>
                </a:cubicBezTo>
                <a:cubicBezTo>
                  <a:pt x="6978394" y="6356350"/>
                  <a:pt x="6823654" y="6201610"/>
                  <a:pt x="6823654" y="6010729"/>
                </a:cubicBezTo>
                <a:cubicBezTo>
                  <a:pt x="6823654" y="5819848"/>
                  <a:pt x="6978394" y="5665108"/>
                  <a:pt x="7169275" y="5665108"/>
                </a:cubicBezTo>
                <a:close/>
                <a:moveTo>
                  <a:pt x="10010445" y="2285547"/>
                </a:moveTo>
                <a:cubicBezTo>
                  <a:pt x="10256937" y="2285547"/>
                  <a:pt x="10456759" y="2485369"/>
                  <a:pt x="10456759" y="2731861"/>
                </a:cubicBezTo>
                <a:cubicBezTo>
                  <a:pt x="10456759" y="2978353"/>
                  <a:pt x="10256937" y="3178175"/>
                  <a:pt x="10010445" y="3178175"/>
                </a:cubicBezTo>
                <a:cubicBezTo>
                  <a:pt x="9763953" y="3178175"/>
                  <a:pt x="9564131" y="2978353"/>
                  <a:pt x="9564131" y="2731861"/>
                </a:cubicBezTo>
                <a:cubicBezTo>
                  <a:pt x="9564131" y="2485369"/>
                  <a:pt x="9763953" y="2285547"/>
                  <a:pt x="10010445" y="2285547"/>
                </a:cubicBezTo>
                <a:close/>
                <a:moveTo>
                  <a:pt x="10354144" y="1626055"/>
                </a:moveTo>
                <a:cubicBezTo>
                  <a:pt x="10498558" y="1626055"/>
                  <a:pt x="10615628" y="1743125"/>
                  <a:pt x="10615628" y="1887539"/>
                </a:cubicBezTo>
                <a:cubicBezTo>
                  <a:pt x="10615628" y="2031953"/>
                  <a:pt x="10498558" y="2149023"/>
                  <a:pt x="10354144" y="2149023"/>
                </a:cubicBezTo>
                <a:cubicBezTo>
                  <a:pt x="10209730" y="2149023"/>
                  <a:pt x="10092660" y="2031953"/>
                  <a:pt x="10092660" y="1887539"/>
                </a:cubicBezTo>
                <a:cubicBezTo>
                  <a:pt x="10092660" y="1743125"/>
                  <a:pt x="10209730" y="1626055"/>
                  <a:pt x="10354144" y="1626055"/>
                </a:cubicBezTo>
                <a:close/>
                <a:moveTo>
                  <a:pt x="1458900" y="620486"/>
                </a:moveTo>
                <a:cubicBezTo>
                  <a:pt x="1705392" y="620486"/>
                  <a:pt x="1905214" y="820308"/>
                  <a:pt x="1905214" y="1066801"/>
                </a:cubicBezTo>
                <a:cubicBezTo>
                  <a:pt x="1905214" y="1313293"/>
                  <a:pt x="1705392" y="1513115"/>
                  <a:pt x="1458900" y="1513115"/>
                </a:cubicBezTo>
                <a:cubicBezTo>
                  <a:pt x="1212408" y="1513115"/>
                  <a:pt x="1012586" y="1313293"/>
                  <a:pt x="1012586" y="1066801"/>
                </a:cubicBezTo>
                <a:cubicBezTo>
                  <a:pt x="1012586" y="820308"/>
                  <a:pt x="1212408" y="620486"/>
                  <a:pt x="1458900" y="620486"/>
                </a:cubicBezTo>
                <a:close/>
                <a:moveTo>
                  <a:pt x="6634576" y="0"/>
                </a:moveTo>
                <a:lnTo>
                  <a:pt x="10141833" y="0"/>
                </a:lnTo>
                <a:lnTo>
                  <a:pt x="10200259" y="112226"/>
                </a:lnTo>
                <a:cubicBezTo>
                  <a:pt x="10410238" y="575267"/>
                  <a:pt x="10394871" y="1153566"/>
                  <a:pt x="9914574" y="1675664"/>
                </a:cubicBezTo>
                <a:cubicBezTo>
                  <a:pt x="9716855" y="1890647"/>
                  <a:pt x="9539637" y="2125050"/>
                  <a:pt x="9361608" y="2357295"/>
                </a:cubicBezTo>
                <a:cubicBezTo>
                  <a:pt x="9193291" y="2576999"/>
                  <a:pt x="9188571" y="2830555"/>
                  <a:pt x="9334634" y="3068329"/>
                </a:cubicBezTo>
                <a:cubicBezTo>
                  <a:pt x="9495669" y="3329572"/>
                  <a:pt x="9683003" y="3577867"/>
                  <a:pt x="9815041" y="3852733"/>
                </a:cubicBezTo>
                <a:cubicBezTo>
                  <a:pt x="10050524" y="4342849"/>
                  <a:pt x="9955574" y="4825683"/>
                  <a:pt x="9376175" y="5163128"/>
                </a:cubicBezTo>
                <a:cubicBezTo>
                  <a:pt x="8901028" y="5439881"/>
                  <a:pt x="8396076" y="5450671"/>
                  <a:pt x="7869812" y="5397802"/>
                </a:cubicBezTo>
                <a:cubicBezTo>
                  <a:pt x="7414763" y="5352215"/>
                  <a:pt x="6924916" y="5316880"/>
                  <a:pt x="6545391" y="5591204"/>
                </a:cubicBezTo>
                <a:cubicBezTo>
                  <a:pt x="6238293" y="5813470"/>
                  <a:pt x="6024794" y="6166020"/>
                  <a:pt x="5772722" y="6463273"/>
                </a:cubicBezTo>
                <a:cubicBezTo>
                  <a:pt x="5693284" y="6557075"/>
                  <a:pt x="5618532" y="6655327"/>
                  <a:pt x="5542128" y="6751894"/>
                </a:cubicBezTo>
                <a:lnTo>
                  <a:pt x="5455474" y="6858000"/>
                </a:lnTo>
                <a:lnTo>
                  <a:pt x="3884321" y="6858000"/>
                </a:lnTo>
                <a:lnTo>
                  <a:pt x="3874161" y="6844415"/>
                </a:lnTo>
                <a:cubicBezTo>
                  <a:pt x="3769501" y="6682571"/>
                  <a:pt x="3725803" y="6471500"/>
                  <a:pt x="3692625" y="6276208"/>
                </a:cubicBezTo>
                <a:cubicBezTo>
                  <a:pt x="3594979" y="5704765"/>
                  <a:pt x="2996562" y="5529974"/>
                  <a:pt x="2561203" y="5655807"/>
                </a:cubicBezTo>
                <a:cubicBezTo>
                  <a:pt x="1295583" y="6024676"/>
                  <a:pt x="405172" y="5378784"/>
                  <a:pt x="69616" y="4277707"/>
                </a:cubicBezTo>
                <a:cubicBezTo>
                  <a:pt x="12162" y="4089023"/>
                  <a:pt x="22817" y="3880246"/>
                  <a:pt x="1642" y="3679829"/>
                </a:cubicBezTo>
                <a:cubicBezTo>
                  <a:pt x="-11845" y="3246492"/>
                  <a:pt x="53163" y="2840534"/>
                  <a:pt x="368893" y="2516307"/>
                </a:cubicBezTo>
                <a:cubicBezTo>
                  <a:pt x="570253" y="2309552"/>
                  <a:pt x="826642" y="2227146"/>
                  <a:pt x="1113509" y="2192619"/>
                </a:cubicBezTo>
                <a:cubicBezTo>
                  <a:pt x="1425464" y="2154856"/>
                  <a:pt x="1739170" y="2099965"/>
                  <a:pt x="2037232" y="2005556"/>
                </a:cubicBezTo>
                <a:cubicBezTo>
                  <a:pt x="2313447" y="1917890"/>
                  <a:pt x="2430109" y="1649903"/>
                  <a:pt x="2547311" y="1405116"/>
                </a:cubicBezTo>
                <a:cubicBezTo>
                  <a:pt x="2839303" y="794963"/>
                  <a:pt x="3300289" y="490428"/>
                  <a:pt x="3900863" y="578768"/>
                </a:cubicBezTo>
                <a:cubicBezTo>
                  <a:pt x="4133784" y="613024"/>
                  <a:pt x="4362118" y="739802"/>
                  <a:pt x="4571571" y="860779"/>
                </a:cubicBezTo>
                <a:cubicBezTo>
                  <a:pt x="5133169" y="1185277"/>
                  <a:pt x="5641898" y="1029502"/>
                  <a:pt x="6039225" y="631501"/>
                </a:cubicBezTo>
                <a:cubicBezTo>
                  <a:pt x="6180164" y="489888"/>
                  <a:pt x="6313483" y="339980"/>
                  <a:pt x="6449432" y="193259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A2E504B-1771-BD61-AB1D-BDDBF1F719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87214" y="1762125"/>
            <a:ext cx="6798833" cy="1926465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4600"/>
              <a:t>Study goals: What are your goals for the year?</a:t>
            </a:r>
          </a:p>
        </p:txBody>
      </p:sp>
    </p:spTree>
    <p:extLst>
      <p:ext uri="{BB962C8B-B14F-4D97-AF65-F5344CB8AC3E}">
        <p14:creationId xmlns:p14="http://schemas.microsoft.com/office/powerpoint/2010/main" val="30830376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CD57CC9-DBD0-1935-F110-77B459605C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52782"/>
            <a:ext cx="5369169" cy="1591902"/>
          </a:xfrm>
        </p:spPr>
        <p:txBody>
          <a:bodyPr>
            <a:normAutofit/>
          </a:bodyPr>
          <a:lstStyle/>
          <a:p>
            <a:r>
              <a:rPr lang="en-GB" dirty="0"/>
              <a:t>Study goals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E6E9EC-D418-E1A5-DA1D-54D945119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0198" y="2391994"/>
            <a:ext cx="5485802" cy="4083567"/>
          </a:xfrm>
        </p:spPr>
        <p:txBody>
          <a:bodyPr anchor="t">
            <a:normAutofit fontScale="92500" lnSpcReduction="2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Decide BA degree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Take part in social and extracurricular activities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Improve IT skills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Improve writing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Gain confidence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Gain knowledge/skills (for career plans or for their own sake!)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See if academia is ‘for you’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Good physical, emotional, and mental health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F41E09-33B0-364B-F2A7-CFE08AA85A5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958" b="10489"/>
          <a:stretch/>
        </p:blipFill>
        <p:spPr>
          <a:xfrm>
            <a:off x="6364448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391440" y="4232571"/>
                </a:moveTo>
                <a:cubicBezTo>
                  <a:pt x="581049" y="4232571"/>
                  <a:pt x="734757" y="4386279"/>
                  <a:pt x="734757" y="4575888"/>
                </a:cubicBezTo>
                <a:cubicBezTo>
                  <a:pt x="734757" y="4765497"/>
                  <a:pt x="581049" y="4919205"/>
                  <a:pt x="391440" y="4919205"/>
                </a:cubicBezTo>
                <a:cubicBezTo>
                  <a:pt x="201831" y="4919205"/>
                  <a:pt x="48123" y="4765497"/>
                  <a:pt x="48123" y="4575888"/>
                </a:cubicBezTo>
                <a:cubicBezTo>
                  <a:pt x="48123" y="4386279"/>
                  <a:pt x="201831" y="4232571"/>
                  <a:pt x="391440" y="4232571"/>
                </a:cubicBezTo>
                <a:close/>
                <a:moveTo>
                  <a:pt x="247368" y="1806694"/>
                </a:moveTo>
                <a:cubicBezTo>
                  <a:pt x="383986" y="1806694"/>
                  <a:pt x="494736" y="1917444"/>
                  <a:pt x="494736" y="2054062"/>
                </a:cubicBezTo>
                <a:cubicBezTo>
                  <a:pt x="494736" y="2190680"/>
                  <a:pt x="383986" y="2301430"/>
                  <a:pt x="247368" y="2301430"/>
                </a:cubicBezTo>
                <a:cubicBezTo>
                  <a:pt x="110750" y="2301430"/>
                  <a:pt x="0" y="2190680"/>
                  <a:pt x="0" y="2054062"/>
                </a:cubicBezTo>
                <a:cubicBezTo>
                  <a:pt x="0" y="1917444"/>
                  <a:pt x="110750" y="1806694"/>
                  <a:pt x="247368" y="1806694"/>
                </a:cubicBezTo>
                <a:close/>
                <a:moveTo>
                  <a:pt x="247369" y="1294715"/>
                </a:moveTo>
                <a:cubicBezTo>
                  <a:pt x="326938" y="1294715"/>
                  <a:pt x="391441" y="1359218"/>
                  <a:pt x="391441" y="1438787"/>
                </a:cubicBezTo>
                <a:cubicBezTo>
                  <a:pt x="391441" y="1518356"/>
                  <a:pt x="326938" y="1582859"/>
                  <a:pt x="247369" y="1582859"/>
                </a:cubicBezTo>
                <a:cubicBezTo>
                  <a:pt x="167800" y="1582859"/>
                  <a:pt x="103297" y="1518356"/>
                  <a:pt x="103297" y="1438787"/>
                </a:cubicBezTo>
                <a:cubicBezTo>
                  <a:pt x="103297" y="1359218"/>
                  <a:pt x="167800" y="1294715"/>
                  <a:pt x="247369" y="1294715"/>
                </a:cubicBezTo>
                <a:close/>
                <a:moveTo>
                  <a:pt x="480671" y="0"/>
                </a:moveTo>
                <a:lnTo>
                  <a:pt x="5827552" y="0"/>
                </a:lnTo>
                <a:lnTo>
                  <a:pt x="5827552" y="6858000"/>
                </a:lnTo>
                <a:lnTo>
                  <a:pt x="5825818" y="6858000"/>
                </a:lnTo>
                <a:lnTo>
                  <a:pt x="236731" y="6858000"/>
                </a:lnTo>
                <a:lnTo>
                  <a:pt x="225831" y="6841105"/>
                </a:lnTo>
                <a:cubicBezTo>
                  <a:pt x="35993" y="6490332"/>
                  <a:pt x="58970" y="6027176"/>
                  <a:pt x="314550" y="5720066"/>
                </a:cubicBezTo>
                <a:cubicBezTo>
                  <a:pt x="1530043" y="4259025"/>
                  <a:pt x="615593" y="4079388"/>
                  <a:pt x="503588" y="3464278"/>
                </a:cubicBezTo>
                <a:cubicBezTo>
                  <a:pt x="330606" y="2514465"/>
                  <a:pt x="722867" y="2276432"/>
                  <a:pt x="675681" y="1809180"/>
                </a:cubicBezTo>
                <a:cubicBezTo>
                  <a:pt x="624359" y="1301070"/>
                  <a:pt x="219491" y="1102027"/>
                  <a:pt x="245003" y="646882"/>
                </a:cubicBezTo>
                <a:cubicBezTo>
                  <a:pt x="249830" y="424885"/>
                  <a:pt x="318025" y="228632"/>
                  <a:pt x="431196" y="6414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54237862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BB1B0-8F79-E665-17DC-BC361DFC04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Action plans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7A8D6D-5F5D-8435-ADAC-C2D18513B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5400" dirty="0"/>
              <a:t>What is my goal?</a:t>
            </a:r>
          </a:p>
          <a:p>
            <a:r>
              <a:rPr lang="en-GB" sz="5400" dirty="0"/>
              <a:t>What do I need to do to achieve it?</a:t>
            </a:r>
          </a:p>
          <a:p>
            <a:r>
              <a:rPr lang="en-GB" sz="5400" dirty="0"/>
              <a:t>What resources will I need?</a:t>
            </a:r>
          </a:p>
          <a:p>
            <a:r>
              <a:rPr lang="en-GB" sz="5400" dirty="0"/>
              <a:t>When can I take action?</a:t>
            </a:r>
          </a:p>
        </p:txBody>
      </p:sp>
    </p:spTree>
    <p:extLst>
      <p:ext uri="{BB962C8B-B14F-4D97-AF65-F5344CB8AC3E}">
        <p14:creationId xmlns:p14="http://schemas.microsoft.com/office/powerpoint/2010/main" val="11874020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3" name="Background Fill">
            <a:extLst>
              <a:ext uri="{FF2B5EF4-FFF2-40B4-BE49-F238E27FC236}">
                <a16:creationId xmlns:a16="http://schemas.microsoft.com/office/drawing/2014/main" id="{68CA250C-CF5A-4736-9249-D6111F7C55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C978CD5-696C-47A1-9AEC-EEB8D7D44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8B7C54-DA1D-F711-5A52-0F4FEBC1B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868964"/>
            <a:ext cx="5598097" cy="281962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/>
              <a:t>Obstacles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51F9C3-6007-46BC-66AA-8F17295F68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3902206"/>
            <a:ext cx="5598097" cy="2240529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r>
              <a:rPr lang="en-US" sz="4800" dirty="0"/>
              <a:t>What are some obstacles to effective study?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51FDA6C-6643-5A7D-3136-AF7F9BFF8F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193" r="26067" b="-2"/>
          <a:stretch/>
        </p:blipFill>
        <p:spPr>
          <a:xfrm>
            <a:off x="6480316" y="1"/>
            <a:ext cx="5726654" cy="6857999"/>
          </a:xfrm>
          <a:custGeom>
            <a:avLst/>
            <a:gdLst/>
            <a:ahLst/>
            <a:cxnLst/>
            <a:rect l="l" t="t" r="r" b="b"/>
            <a:pathLst>
              <a:path w="5726654" h="6857999">
                <a:moveTo>
                  <a:pt x="615191" y="3536634"/>
                </a:moveTo>
                <a:cubicBezTo>
                  <a:pt x="896629" y="3536634"/>
                  <a:pt x="1124779" y="3764784"/>
                  <a:pt x="1124779" y="4046222"/>
                </a:cubicBezTo>
                <a:cubicBezTo>
                  <a:pt x="1124779" y="4327660"/>
                  <a:pt x="896629" y="4555810"/>
                  <a:pt x="615191" y="4555810"/>
                </a:cubicBezTo>
                <a:cubicBezTo>
                  <a:pt x="333753" y="4555810"/>
                  <a:pt x="105603" y="4327660"/>
                  <a:pt x="105603" y="4046222"/>
                </a:cubicBezTo>
                <a:cubicBezTo>
                  <a:pt x="105603" y="3764784"/>
                  <a:pt x="333753" y="3536634"/>
                  <a:pt x="615191" y="3536634"/>
                </a:cubicBezTo>
                <a:close/>
                <a:moveTo>
                  <a:pt x="1497781" y="0"/>
                </a:moveTo>
                <a:lnTo>
                  <a:pt x="5726654" y="0"/>
                </a:lnTo>
                <a:lnTo>
                  <a:pt x="5726654" y="6857999"/>
                </a:lnTo>
                <a:lnTo>
                  <a:pt x="311758" y="6857999"/>
                </a:lnTo>
                <a:lnTo>
                  <a:pt x="314131" y="6707669"/>
                </a:lnTo>
                <a:cubicBezTo>
                  <a:pt x="335133" y="6366408"/>
                  <a:pt x="433652" y="6019041"/>
                  <a:pt x="599703" y="5670857"/>
                </a:cubicBezTo>
                <a:cubicBezTo>
                  <a:pt x="770258" y="5311555"/>
                  <a:pt x="1010814" y="4986831"/>
                  <a:pt x="1211434" y="4641254"/>
                </a:cubicBezTo>
                <a:cubicBezTo>
                  <a:pt x="1493037" y="4154455"/>
                  <a:pt x="1511836" y="3622743"/>
                  <a:pt x="1053042" y="3164268"/>
                </a:cubicBezTo>
                <a:cubicBezTo>
                  <a:pt x="881978" y="2993263"/>
                  <a:pt x="700423" y="2805522"/>
                  <a:pt x="607049" y="2589404"/>
                </a:cubicBezTo>
                <a:cubicBezTo>
                  <a:pt x="366280" y="2032157"/>
                  <a:pt x="541126" y="1508060"/>
                  <a:pt x="1054916" y="1068098"/>
                </a:cubicBezTo>
                <a:cubicBezTo>
                  <a:pt x="1261028" y="891534"/>
                  <a:pt x="1489689" y="709487"/>
                  <a:pt x="1502878" y="419994"/>
                </a:cubicBezTo>
                <a:cubicBezTo>
                  <a:pt x="1506390" y="341909"/>
                  <a:pt x="1507263" y="263519"/>
                  <a:pt x="1505905" y="184995"/>
                </a:cubicBezTo>
                <a:close/>
                <a:moveTo>
                  <a:pt x="14544" y="0"/>
                </a:moveTo>
                <a:lnTo>
                  <a:pt x="879353" y="0"/>
                </a:lnTo>
                <a:lnTo>
                  <a:pt x="892054" y="78051"/>
                </a:lnTo>
                <a:cubicBezTo>
                  <a:pt x="904493" y="285270"/>
                  <a:pt x="770272" y="479620"/>
                  <a:pt x="561941" y="535442"/>
                </a:cubicBezTo>
                <a:cubicBezTo>
                  <a:pt x="323847" y="599239"/>
                  <a:pt x="79117" y="457944"/>
                  <a:pt x="15320" y="219851"/>
                </a:cubicBezTo>
                <a:cubicBezTo>
                  <a:pt x="-630" y="160328"/>
                  <a:pt x="-3761" y="100390"/>
                  <a:pt x="4235" y="42968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70278242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Background Fill">
            <a:extLst>
              <a:ext uri="{FF2B5EF4-FFF2-40B4-BE49-F238E27FC236}">
                <a16:creationId xmlns:a16="http://schemas.microsoft.com/office/drawing/2014/main" id="{B937640E-EF7A-4A6C-A950-D12B7D5C92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6ADA084-C86B-4F3C-8077-6A8999CC46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20A7346-7992-F020-3212-11063DE83E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7494" y="552782"/>
            <a:ext cx="5369169" cy="1619611"/>
          </a:xfrm>
        </p:spPr>
        <p:txBody>
          <a:bodyPr>
            <a:normAutofit/>
          </a:bodyPr>
          <a:lstStyle/>
          <a:p>
            <a:r>
              <a:rPr lang="en-GB" dirty="0"/>
              <a:t>Dealing with distractions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B89C52B-4BC1-FDEC-47BB-C039D807BD8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5062" r="27140"/>
          <a:stretch/>
        </p:blipFill>
        <p:spPr>
          <a:xfrm>
            <a:off x="-52346" y="10"/>
            <a:ext cx="5827552" cy="6857990"/>
          </a:xfrm>
          <a:custGeom>
            <a:avLst/>
            <a:gdLst/>
            <a:ahLst/>
            <a:cxnLst/>
            <a:rect l="l" t="t" r="r" b="b"/>
            <a:pathLst>
              <a:path w="5827552" h="6858000">
                <a:moveTo>
                  <a:pt x="5436113" y="4232571"/>
                </a:moveTo>
                <a:cubicBezTo>
                  <a:pt x="5625722" y="4232571"/>
                  <a:pt x="5779430" y="4386279"/>
                  <a:pt x="5779430" y="4575888"/>
                </a:cubicBezTo>
                <a:cubicBezTo>
                  <a:pt x="5779430" y="4765497"/>
                  <a:pt x="5625722" y="4919205"/>
                  <a:pt x="5436113" y="4919205"/>
                </a:cubicBezTo>
                <a:cubicBezTo>
                  <a:pt x="5246504" y="4919205"/>
                  <a:pt x="5092796" y="4765497"/>
                  <a:pt x="5092796" y="4575888"/>
                </a:cubicBezTo>
                <a:cubicBezTo>
                  <a:pt x="5092796" y="4386279"/>
                  <a:pt x="5246504" y="4232571"/>
                  <a:pt x="5436113" y="4232571"/>
                </a:cubicBezTo>
                <a:close/>
                <a:moveTo>
                  <a:pt x="5580185" y="1806694"/>
                </a:moveTo>
                <a:cubicBezTo>
                  <a:pt x="5699726" y="1806694"/>
                  <a:pt x="5799461" y="1891487"/>
                  <a:pt x="5822527" y="2004209"/>
                </a:cubicBezTo>
                <a:lnTo>
                  <a:pt x="5827552" y="2054052"/>
                </a:lnTo>
                <a:lnTo>
                  <a:pt x="5827552" y="2054073"/>
                </a:lnTo>
                <a:lnTo>
                  <a:pt x="5822527" y="2103916"/>
                </a:lnTo>
                <a:cubicBezTo>
                  <a:pt x="5799461" y="2216637"/>
                  <a:pt x="5699726" y="2301430"/>
                  <a:pt x="5580185" y="2301430"/>
                </a:cubicBezTo>
                <a:cubicBezTo>
                  <a:pt x="5443567" y="2301430"/>
                  <a:pt x="5332817" y="2190680"/>
                  <a:pt x="5332817" y="2054062"/>
                </a:cubicBezTo>
                <a:cubicBezTo>
                  <a:pt x="5332817" y="1917444"/>
                  <a:pt x="5443567" y="1806694"/>
                  <a:pt x="5580185" y="1806694"/>
                </a:cubicBezTo>
                <a:close/>
                <a:moveTo>
                  <a:pt x="5580184" y="1294715"/>
                </a:moveTo>
                <a:cubicBezTo>
                  <a:pt x="5659753" y="1294715"/>
                  <a:pt x="5724256" y="1359218"/>
                  <a:pt x="5724256" y="1438787"/>
                </a:cubicBezTo>
                <a:cubicBezTo>
                  <a:pt x="5724256" y="1518356"/>
                  <a:pt x="5659753" y="1582859"/>
                  <a:pt x="5580184" y="1582859"/>
                </a:cubicBezTo>
                <a:cubicBezTo>
                  <a:pt x="5500615" y="1582859"/>
                  <a:pt x="5436112" y="1518356"/>
                  <a:pt x="5436112" y="1438787"/>
                </a:cubicBezTo>
                <a:cubicBezTo>
                  <a:pt x="5436112" y="1359218"/>
                  <a:pt x="5500615" y="1294715"/>
                  <a:pt x="5580184" y="1294715"/>
                </a:cubicBezTo>
                <a:close/>
                <a:moveTo>
                  <a:pt x="0" y="0"/>
                </a:moveTo>
                <a:lnTo>
                  <a:pt x="5346882" y="0"/>
                </a:lnTo>
                <a:lnTo>
                  <a:pt x="5396357" y="64140"/>
                </a:lnTo>
                <a:cubicBezTo>
                  <a:pt x="5509528" y="228632"/>
                  <a:pt x="5577723" y="424885"/>
                  <a:pt x="5582550" y="646882"/>
                </a:cubicBezTo>
                <a:cubicBezTo>
                  <a:pt x="5608062" y="1102027"/>
                  <a:pt x="5203194" y="1301070"/>
                  <a:pt x="5151872" y="1809180"/>
                </a:cubicBezTo>
                <a:cubicBezTo>
                  <a:pt x="5104686" y="2276432"/>
                  <a:pt x="5496947" y="2514465"/>
                  <a:pt x="5323965" y="3464278"/>
                </a:cubicBezTo>
                <a:cubicBezTo>
                  <a:pt x="5211960" y="4079388"/>
                  <a:pt x="4297510" y="4259025"/>
                  <a:pt x="5513003" y="5720066"/>
                </a:cubicBezTo>
                <a:cubicBezTo>
                  <a:pt x="5768583" y="6027176"/>
                  <a:pt x="5791560" y="6490332"/>
                  <a:pt x="5601722" y="6841105"/>
                </a:cubicBezTo>
                <a:lnTo>
                  <a:pt x="5590822" y="6858000"/>
                </a:lnTo>
                <a:lnTo>
                  <a:pt x="1735" y="6858000"/>
                </a:lnTo>
                <a:lnTo>
                  <a:pt x="0" y="6858000"/>
                </a:lnTo>
                <a:lnTo>
                  <a:pt x="0" y="6849812"/>
                </a:lnTo>
                <a:lnTo>
                  <a:pt x="0" y="6483067"/>
                </a:lnTo>
                <a:lnTo>
                  <a:pt x="0" y="1250146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ACCE52-3B79-E1FE-FCAF-6AF6E9A3BD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8092" y="2391995"/>
            <a:ext cx="5355276" cy="4112322"/>
          </a:xfrm>
        </p:spPr>
        <p:txBody>
          <a:bodyPr anchor="t">
            <a:normAutofit fontScale="92500" lnSpcReduction="10000"/>
          </a:bodyPr>
          <a:lstStyle/>
          <a:p>
            <a:pPr>
              <a:lnSpc>
                <a:spcPct val="100000"/>
              </a:lnSpc>
            </a:pPr>
            <a:r>
              <a:rPr lang="en-GB" sz="2400" dirty="0"/>
              <a:t>Set realistic goals for your study session (e.g. read 1 section, or work for 40 minutes)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Aim to minimise interruptions (e.g. switch off your phone)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Set yourself short-term, realistic deadlines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Try not to feel that your work needs to be perfect!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Avoid taking on too many commitments</a:t>
            </a:r>
          </a:p>
          <a:p>
            <a:pPr>
              <a:lnSpc>
                <a:spcPct val="100000"/>
              </a:lnSpc>
            </a:pPr>
            <a:r>
              <a:rPr lang="en-GB" sz="2400" dirty="0"/>
              <a:t>Give yourself breaks</a:t>
            </a:r>
          </a:p>
        </p:txBody>
      </p:sp>
    </p:spTree>
    <p:extLst>
      <p:ext uri="{BB962C8B-B14F-4D97-AF65-F5344CB8AC3E}">
        <p14:creationId xmlns:p14="http://schemas.microsoft.com/office/powerpoint/2010/main" val="29089672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D18C1-EAC5-E8C2-2C31-1645649E3A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Tips from the Open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5B0EF-688C-BFE1-15A6-49B8ACCEED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400" dirty="0"/>
              <a:t>If things don’t go to plan, don’t get discouraged – consider how you can use your limited time to the best advantage</a:t>
            </a:r>
          </a:p>
          <a:p>
            <a:r>
              <a:rPr lang="en-GB" sz="2400" dirty="0"/>
              <a:t>Make a study calendar and check it regularly – be aware of approaching deadlines so there are no surprises.</a:t>
            </a:r>
          </a:p>
          <a:p>
            <a:r>
              <a:rPr lang="en-GB" sz="2400" dirty="0"/>
              <a:t>Mark or highlight parts of your reading that are holding you up and move past them – return to them when you have read more as generally they will make more sense</a:t>
            </a:r>
          </a:p>
          <a:p>
            <a:r>
              <a:rPr lang="en-GB" sz="2400" dirty="0"/>
              <a:t>Attend classes – learning with fellow students and guided by the tutor adds depth to your study and helps you to feel less alone!</a:t>
            </a:r>
          </a:p>
        </p:txBody>
      </p:sp>
    </p:spTree>
    <p:extLst>
      <p:ext uri="{BB962C8B-B14F-4D97-AF65-F5344CB8AC3E}">
        <p14:creationId xmlns:p14="http://schemas.microsoft.com/office/powerpoint/2010/main" val="3393171845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B407CC-1BAE-7B03-84A8-03AD9FB2E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Tips from the Open University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E4F30C-BB05-5EB5-06B2-F85C3DA064A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/>
              <a:t>Write out the next assignment question – use it as a bookmark and keep it in front of you while you’re reading, so your notes are focused and relevant</a:t>
            </a:r>
          </a:p>
          <a:p>
            <a:r>
              <a:rPr lang="en-GB" sz="2800" dirty="0"/>
              <a:t>Highlight and make a note of references you need in an assignment as you go along – this can save you time later</a:t>
            </a:r>
          </a:p>
          <a:p>
            <a:r>
              <a:rPr lang="en-GB" sz="2800" dirty="0"/>
              <a:t>Tell your tutor or student support team of any difficulties you are experiencing – they will offer you help and guidance</a:t>
            </a:r>
          </a:p>
        </p:txBody>
      </p:sp>
    </p:spTree>
    <p:extLst>
      <p:ext uri="{BB962C8B-B14F-4D97-AF65-F5344CB8AC3E}">
        <p14:creationId xmlns:p14="http://schemas.microsoft.com/office/powerpoint/2010/main" val="223179291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FBA6B-4475-74D9-56E3-ECFAA1750B2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Study skills support at UWTSD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230E84-CE92-8EEC-4855-8550A4C706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Can help with: academic writing; avoiding plagiarism; critical thinking; planning and organisation; presentation skills; referencing; research skills</a:t>
            </a:r>
          </a:p>
          <a:p>
            <a:r>
              <a:rPr lang="en-GB" sz="3200" dirty="0"/>
              <a:t>Available through Student Services: </a:t>
            </a:r>
            <a:r>
              <a:rPr lang="en-GB" sz="3200" b="1" i="0" u="sng" dirty="0">
                <a:solidFill>
                  <a:srgbClr val="003E5B"/>
                </a:solidFill>
                <a:effectLst/>
                <a:hlinkClick r:id="rId2"/>
              </a:rPr>
              <a:t>studyskillsdistance@uwtsd.ac.uk</a:t>
            </a:r>
            <a:endParaRPr lang="en-GB" sz="3200" b="1" i="0" u="sng" dirty="0">
              <a:solidFill>
                <a:srgbClr val="003E5B"/>
              </a:solidFill>
              <a:effectLst/>
            </a:endParaRPr>
          </a:p>
          <a:p>
            <a:r>
              <a:rPr lang="en-GB" sz="3200" dirty="0">
                <a:solidFill>
                  <a:srgbClr val="003E5B"/>
                </a:solidFill>
              </a:rPr>
              <a:t>All sessions are currently being delivered remotely</a:t>
            </a:r>
          </a:p>
          <a:p>
            <a:r>
              <a:rPr lang="en-GB" sz="3200" i="0" dirty="0">
                <a:solidFill>
                  <a:srgbClr val="003E5B"/>
                </a:solidFill>
                <a:effectLst/>
              </a:rPr>
              <a:t>Sessions in Welsh are available</a:t>
            </a:r>
          </a:p>
        </p:txBody>
      </p:sp>
    </p:spTree>
    <p:extLst>
      <p:ext uri="{BB962C8B-B14F-4D97-AF65-F5344CB8AC3E}">
        <p14:creationId xmlns:p14="http://schemas.microsoft.com/office/powerpoint/2010/main" val="292040298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42E603F-28B7-4831-BF23-65FBAB13D5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D39700F-2B10-4402-A7DD-06EE224588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32968"/>
            <a:ext cx="9560477" cy="6625032"/>
          </a:xfrm>
          <a:custGeom>
            <a:avLst/>
            <a:gdLst>
              <a:gd name="connsiteX0" fmla="*/ 8831314 w 9263816"/>
              <a:gd name="connsiteY0" fmla="*/ 5943878 h 6858000"/>
              <a:gd name="connsiteX1" fmla="*/ 9179783 w 9263816"/>
              <a:gd name="connsiteY1" fmla="*/ 6086141 h 6858000"/>
              <a:gd name="connsiteX2" fmla="*/ 9260887 w 9263816"/>
              <a:gd name="connsiteY2" fmla="*/ 6279156 h 6858000"/>
              <a:gd name="connsiteX3" fmla="*/ 8925621 w 9263816"/>
              <a:gd name="connsiteY3" fmla="*/ 6708712 h 6858000"/>
              <a:gd name="connsiteX4" fmla="*/ 8496050 w 9263816"/>
              <a:gd name="connsiteY4" fmla="*/ 6373449 h 6858000"/>
              <a:gd name="connsiteX5" fmla="*/ 8831314 w 9263816"/>
              <a:gd name="connsiteY5" fmla="*/ 5943878 h 6858000"/>
              <a:gd name="connsiteX6" fmla="*/ 7397485 w 9263816"/>
              <a:gd name="connsiteY6" fmla="*/ 5931706 h 6858000"/>
              <a:gd name="connsiteX7" fmla="*/ 7917779 w 9263816"/>
              <a:gd name="connsiteY7" fmla="*/ 6191864 h 6858000"/>
              <a:gd name="connsiteX8" fmla="*/ 8013467 w 9263816"/>
              <a:gd name="connsiteY8" fmla="*/ 6375784 h 6858000"/>
              <a:gd name="connsiteX9" fmla="*/ 8021879 w 9263816"/>
              <a:gd name="connsiteY9" fmla="*/ 6753751 h 6858000"/>
              <a:gd name="connsiteX10" fmla="*/ 7981316 w 9263816"/>
              <a:gd name="connsiteY10" fmla="*/ 6858000 h 6858000"/>
              <a:gd name="connsiteX11" fmla="*/ 6819486 w 9263816"/>
              <a:gd name="connsiteY11" fmla="*/ 6858000 h 6858000"/>
              <a:gd name="connsiteX12" fmla="*/ 6785199 w 9263816"/>
              <a:gd name="connsiteY12" fmla="*/ 6781101 h 6858000"/>
              <a:gd name="connsiteX13" fmla="*/ 7196747 w 9263816"/>
              <a:gd name="connsiteY13" fmla="*/ 5964309 h 6858000"/>
              <a:gd name="connsiteX14" fmla="*/ 7397485 w 9263816"/>
              <a:gd name="connsiteY14" fmla="*/ 5931706 h 6858000"/>
              <a:gd name="connsiteX15" fmla="*/ 1505570 w 9263816"/>
              <a:gd name="connsiteY15" fmla="*/ 227178 h 6858000"/>
              <a:gd name="connsiteX16" fmla="*/ 2026489 w 9263816"/>
              <a:gd name="connsiteY16" fmla="*/ 392370 h 6858000"/>
              <a:gd name="connsiteX17" fmla="*/ 2444553 w 9263816"/>
              <a:gd name="connsiteY17" fmla="*/ 1654853 h 6858000"/>
              <a:gd name="connsiteX18" fmla="*/ 3183153 w 9263816"/>
              <a:gd name="connsiteY18" fmla="*/ 2116208 h 6858000"/>
              <a:gd name="connsiteX19" fmla="*/ 4288384 w 9263816"/>
              <a:gd name="connsiteY19" fmla="*/ 1291908 h 6858000"/>
              <a:gd name="connsiteX20" fmla="*/ 5472602 w 9263816"/>
              <a:gd name="connsiteY20" fmla="*/ 1697818 h 6858000"/>
              <a:gd name="connsiteX21" fmla="*/ 5844697 w 9263816"/>
              <a:gd name="connsiteY21" fmla="*/ 3444791 h 6858000"/>
              <a:gd name="connsiteX22" fmla="*/ 6715674 w 9263816"/>
              <a:gd name="connsiteY22" fmla="*/ 4065208 h 6858000"/>
              <a:gd name="connsiteX23" fmla="*/ 8130429 w 9263816"/>
              <a:gd name="connsiteY23" fmla="*/ 4101787 h 6858000"/>
              <a:gd name="connsiteX24" fmla="*/ 8624630 w 9263816"/>
              <a:gd name="connsiteY24" fmla="*/ 4686202 h 6858000"/>
              <a:gd name="connsiteX25" fmla="*/ 8623843 w 9263816"/>
              <a:gd name="connsiteY25" fmla="*/ 4685749 h 6858000"/>
              <a:gd name="connsiteX26" fmla="*/ 8646859 w 9263816"/>
              <a:gd name="connsiteY26" fmla="*/ 4835156 h 6858000"/>
              <a:gd name="connsiteX27" fmla="*/ 8079403 w 9263816"/>
              <a:gd name="connsiteY27" fmla="*/ 5661624 h 6858000"/>
              <a:gd name="connsiteX28" fmla="*/ 6833105 w 9263816"/>
              <a:gd name="connsiteY28" fmla="*/ 5397208 h 6858000"/>
              <a:gd name="connsiteX29" fmla="*/ 5900832 w 9263816"/>
              <a:gd name="connsiteY29" fmla="*/ 5944462 h 6858000"/>
              <a:gd name="connsiteX30" fmla="*/ 6067212 w 9263816"/>
              <a:gd name="connsiteY30" fmla="*/ 6811916 h 6858000"/>
              <a:gd name="connsiteX31" fmla="*/ 6089565 w 9263816"/>
              <a:gd name="connsiteY31" fmla="*/ 6858000 h 6858000"/>
              <a:gd name="connsiteX32" fmla="*/ 0 w 9263816"/>
              <a:gd name="connsiteY32" fmla="*/ 6858000 h 6858000"/>
              <a:gd name="connsiteX33" fmla="*/ 0 w 9263816"/>
              <a:gd name="connsiteY33" fmla="*/ 2181377 h 6858000"/>
              <a:gd name="connsiteX34" fmla="*/ 73069 w 9263816"/>
              <a:gd name="connsiteY34" fmla="*/ 2215839 h 6858000"/>
              <a:gd name="connsiteX35" fmla="*/ 335445 w 9263816"/>
              <a:gd name="connsiteY35" fmla="*/ 2237140 h 6858000"/>
              <a:gd name="connsiteX36" fmla="*/ 752878 w 9263816"/>
              <a:gd name="connsiteY36" fmla="*/ 1445285 h 6858000"/>
              <a:gd name="connsiteX37" fmla="*/ 1202551 w 9263816"/>
              <a:gd name="connsiteY37" fmla="*/ 314229 h 6858000"/>
              <a:gd name="connsiteX38" fmla="*/ 1505570 w 9263816"/>
              <a:gd name="connsiteY38" fmla="*/ 227178 h 6858000"/>
              <a:gd name="connsiteX39" fmla="*/ 3142509 w 9263816"/>
              <a:gd name="connsiteY39" fmla="*/ 68854 h 6858000"/>
              <a:gd name="connsiteX40" fmla="*/ 3490978 w 9263816"/>
              <a:gd name="connsiteY40" fmla="*/ 211117 h 6858000"/>
              <a:gd name="connsiteX41" fmla="*/ 3572083 w 9263816"/>
              <a:gd name="connsiteY41" fmla="*/ 404131 h 6858000"/>
              <a:gd name="connsiteX42" fmla="*/ 3236814 w 9263816"/>
              <a:gd name="connsiteY42" fmla="*/ 833688 h 6858000"/>
              <a:gd name="connsiteX43" fmla="*/ 2807245 w 9263816"/>
              <a:gd name="connsiteY43" fmla="*/ 498425 h 6858000"/>
              <a:gd name="connsiteX44" fmla="*/ 3142509 w 9263816"/>
              <a:gd name="connsiteY44" fmla="*/ 68854 h 6858000"/>
              <a:gd name="connsiteX45" fmla="*/ 0 w 9263816"/>
              <a:gd name="connsiteY45" fmla="*/ 0 h 6858000"/>
              <a:gd name="connsiteX46" fmla="*/ 39858 w 9263816"/>
              <a:gd name="connsiteY46" fmla="*/ 0 h 6858000"/>
              <a:gd name="connsiteX47" fmla="*/ 65022 w 9263816"/>
              <a:gd name="connsiteY47" fmla="*/ 5834 h 6858000"/>
              <a:gd name="connsiteX48" fmla="*/ 389258 w 9263816"/>
              <a:gd name="connsiteY48" fmla="*/ 235630 h 6858000"/>
              <a:gd name="connsiteX49" fmla="*/ 485484 w 9263816"/>
              <a:gd name="connsiteY49" fmla="*/ 420070 h 6858000"/>
              <a:gd name="connsiteX50" fmla="*/ 74229 w 9263816"/>
              <a:gd name="connsiteY50" fmla="*/ 1237955 h 6858000"/>
              <a:gd name="connsiteX51" fmla="*/ 0 w 9263816"/>
              <a:gd name="connsiteY51" fmla="*/ 125447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9263816" h="6858000">
                <a:moveTo>
                  <a:pt x="8831314" y="5943878"/>
                </a:moveTo>
                <a:cubicBezTo>
                  <a:pt x="8964281" y="5927490"/>
                  <a:pt x="9096260" y="5981362"/>
                  <a:pt x="9179783" y="6086141"/>
                </a:cubicBezTo>
                <a:cubicBezTo>
                  <a:pt x="9224074" y="6141769"/>
                  <a:pt x="9252211" y="6208560"/>
                  <a:pt x="9260887" y="6279156"/>
                </a:cubicBezTo>
                <a:cubicBezTo>
                  <a:pt x="9286897" y="6490362"/>
                  <a:pt x="9136845" y="6682672"/>
                  <a:pt x="8925621" y="6708712"/>
                </a:cubicBezTo>
                <a:cubicBezTo>
                  <a:pt x="8714398" y="6734766"/>
                  <a:pt x="8522062" y="6584655"/>
                  <a:pt x="8496050" y="6373449"/>
                </a:cubicBezTo>
                <a:cubicBezTo>
                  <a:pt x="8470038" y="6162229"/>
                  <a:pt x="8620090" y="5969920"/>
                  <a:pt x="8831314" y="5943878"/>
                </a:cubicBezTo>
                <a:close/>
                <a:moveTo>
                  <a:pt x="7397485" y="5931706"/>
                </a:moveTo>
                <a:cubicBezTo>
                  <a:pt x="7598431" y="5931157"/>
                  <a:pt x="7792965" y="6024548"/>
                  <a:pt x="7917779" y="6191864"/>
                </a:cubicBezTo>
                <a:cubicBezTo>
                  <a:pt x="7959204" y="6247714"/>
                  <a:pt x="7991530" y="6309792"/>
                  <a:pt x="8013467" y="6375784"/>
                </a:cubicBezTo>
                <a:cubicBezTo>
                  <a:pt x="8055425" y="6502973"/>
                  <a:pt x="8055748" y="6633888"/>
                  <a:pt x="8021879" y="6753751"/>
                </a:cubicBezTo>
                <a:lnTo>
                  <a:pt x="7981316" y="6858000"/>
                </a:lnTo>
                <a:lnTo>
                  <a:pt x="6819486" y="6858000"/>
                </a:lnTo>
                <a:lnTo>
                  <a:pt x="6785199" y="6781101"/>
                </a:lnTo>
                <a:cubicBezTo>
                  <a:pt x="6673307" y="6441922"/>
                  <a:pt x="6857485" y="6076251"/>
                  <a:pt x="7196747" y="5964309"/>
                </a:cubicBezTo>
                <a:cubicBezTo>
                  <a:pt x="7262809" y="5942509"/>
                  <a:pt x="7330503" y="5931889"/>
                  <a:pt x="7397485" y="5931706"/>
                </a:cubicBezTo>
                <a:close/>
                <a:moveTo>
                  <a:pt x="1505570" y="227178"/>
                </a:moveTo>
                <a:cubicBezTo>
                  <a:pt x="1691018" y="218628"/>
                  <a:pt x="1889853" y="275403"/>
                  <a:pt x="2026489" y="392370"/>
                </a:cubicBezTo>
                <a:cubicBezTo>
                  <a:pt x="2369898" y="685965"/>
                  <a:pt x="2078266" y="1147857"/>
                  <a:pt x="2444553" y="1654853"/>
                </a:cubicBezTo>
                <a:cubicBezTo>
                  <a:pt x="2492906" y="1721679"/>
                  <a:pt x="2800482" y="2144546"/>
                  <a:pt x="3183153" y="2116208"/>
                </a:cubicBezTo>
                <a:cubicBezTo>
                  <a:pt x="3673561" y="2080541"/>
                  <a:pt x="3723222" y="1441614"/>
                  <a:pt x="4288384" y="1291908"/>
                </a:cubicBezTo>
                <a:cubicBezTo>
                  <a:pt x="4689065" y="1185875"/>
                  <a:pt x="5207943" y="1366633"/>
                  <a:pt x="5472602" y="1697818"/>
                </a:cubicBezTo>
                <a:cubicBezTo>
                  <a:pt x="5891294" y="2221754"/>
                  <a:pt x="5408012" y="2790179"/>
                  <a:pt x="5844697" y="3444791"/>
                </a:cubicBezTo>
                <a:cubicBezTo>
                  <a:pt x="6149900" y="3902467"/>
                  <a:pt x="6672672" y="4053594"/>
                  <a:pt x="6715674" y="4065208"/>
                </a:cubicBezTo>
                <a:cubicBezTo>
                  <a:pt x="7326423" y="4232519"/>
                  <a:pt x="7677158" y="3817020"/>
                  <a:pt x="8130429" y="4101787"/>
                </a:cubicBezTo>
                <a:cubicBezTo>
                  <a:pt x="8226340" y="4161985"/>
                  <a:pt x="8536372" y="4356819"/>
                  <a:pt x="8624630" y="4686202"/>
                </a:cubicBezTo>
                <a:lnTo>
                  <a:pt x="8623843" y="4685749"/>
                </a:lnTo>
                <a:cubicBezTo>
                  <a:pt x="8636924" y="4734567"/>
                  <a:pt x="8644635" y="4784678"/>
                  <a:pt x="8646859" y="4835156"/>
                </a:cubicBezTo>
                <a:cubicBezTo>
                  <a:pt x="8662596" y="5196604"/>
                  <a:pt x="8398383" y="5562326"/>
                  <a:pt x="8079403" y="5661624"/>
                </a:cubicBezTo>
                <a:cubicBezTo>
                  <a:pt x="7649807" y="5795217"/>
                  <a:pt x="7430996" y="5350293"/>
                  <a:pt x="6833105" y="5397208"/>
                </a:cubicBezTo>
                <a:cubicBezTo>
                  <a:pt x="6519033" y="5421527"/>
                  <a:pt x="6056658" y="5595550"/>
                  <a:pt x="5900832" y="5944462"/>
                </a:cubicBezTo>
                <a:cubicBezTo>
                  <a:pt x="5770548" y="6236600"/>
                  <a:pt x="5916359" y="6515160"/>
                  <a:pt x="6067212" y="6811916"/>
                </a:cubicBezTo>
                <a:lnTo>
                  <a:pt x="6089565" y="6858000"/>
                </a:lnTo>
                <a:lnTo>
                  <a:pt x="0" y="6858000"/>
                </a:lnTo>
                <a:lnTo>
                  <a:pt x="0" y="2181377"/>
                </a:lnTo>
                <a:lnTo>
                  <a:pt x="73069" y="2215839"/>
                </a:lnTo>
                <a:cubicBezTo>
                  <a:pt x="165116" y="2251829"/>
                  <a:pt x="254486" y="2263171"/>
                  <a:pt x="335445" y="2237140"/>
                </a:cubicBezTo>
                <a:cubicBezTo>
                  <a:pt x="594718" y="2153707"/>
                  <a:pt x="688441" y="1733807"/>
                  <a:pt x="752878" y="1445285"/>
                </a:cubicBezTo>
                <a:cubicBezTo>
                  <a:pt x="925059" y="674068"/>
                  <a:pt x="975076" y="456292"/>
                  <a:pt x="1202551" y="314229"/>
                </a:cubicBezTo>
                <a:cubicBezTo>
                  <a:pt x="1287853" y="260956"/>
                  <a:pt x="1394302" y="232308"/>
                  <a:pt x="1505570" y="227178"/>
                </a:cubicBezTo>
                <a:close/>
                <a:moveTo>
                  <a:pt x="3142509" y="68854"/>
                </a:moveTo>
                <a:cubicBezTo>
                  <a:pt x="3275474" y="52467"/>
                  <a:pt x="3407455" y="106339"/>
                  <a:pt x="3490978" y="211117"/>
                </a:cubicBezTo>
                <a:cubicBezTo>
                  <a:pt x="3535271" y="266744"/>
                  <a:pt x="3563404" y="333535"/>
                  <a:pt x="3572083" y="404131"/>
                </a:cubicBezTo>
                <a:cubicBezTo>
                  <a:pt x="3598092" y="615337"/>
                  <a:pt x="3448040" y="807648"/>
                  <a:pt x="3236814" y="833688"/>
                </a:cubicBezTo>
                <a:cubicBezTo>
                  <a:pt x="3025594" y="859741"/>
                  <a:pt x="2833255" y="709631"/>
                  <a:pt x="2807245" y="498425"/>
                </a:cubicBezTo>
                <a:cubicBezTo>
                  <a:pt x="2781232" y="287207"/>
                  <a:pt x="2931283" y="94896"/>
                  <a:pt x="3142509" y="68854"/>
                </a:cubicBezTo>
                <a:close/>
                <a:moveTo>
                  <a:pt x="0" y="0"/>
                </a:moveTo>
                <a:lnTo>
                  <a:pt x="39858" y="0"/>
                </a:lnTo>
                <a:lnTo>
                  <a:pt x="65022" y="5834"/>
                </a:lnTo>
                <a:cubicBezTo>
                  <a:pt x="191545" y="45606"/>
                  <a:pt x="305874" y="124173"/>
                  <a:pt x="389258" y="235630"/>
                </a:cubicBezTo>
                <a:cubicBezTo>
                  <a:pt x="430983" y="291600"/>
                  <a:pt x="463360" y="353876"/>
                  <a:pt x="485484" y="420070"/>
                </a:cubicBezTo>
                <a:cubicBezTo>
                  <a:pt x="597711" y="759508"/>
                  <a:pt x="413661" y="1125662"/>
                  <a:pt x="74229" y="1237955"/>
                </a:cubicBezTo>
                <a:lnTo>
                  <a:pt x="0" y="1254477"/>
                </a:lnTo>
                <a:close/>
              </a:path>
            </a:pathLst>
          </a:custGeom>
          <a:solidFill>
            <a:schemeClr val="bg1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E15305-164C-44CD-9E0F-420C2DC1B3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2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1D983374-3839-4F06-972D-B4C3CF2380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solidFill>
            <a:srgbClr val="AEAEAE">
              <a:alpha val="1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Different coloured question marks">
            <a:extLst>
              <a:ext uri="{FF2B5EF4-FFF2-40B4-BE49-F238E27FC236}">
                <a16:creationId xmlns:a16="http://schemas.microsoft.com/office/drawing/2014/main" id="{4405E96B-B834-EF61-6168-17C8C5DCFA0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621" r="19533"/>
          <a:stretch/>
        </p:blipFill>
        <p:spPr>
          <a:xfrm>
            <a:off x="4285860" y="10"/>
            <a:ext cx="7906139" cy="6857989"/>
          </a:xfrm>
          <a:prstGeom prst="rect">
            <a:avLst/>
          </a:prstGeom>
        </p:spPr>
      </p:pic>
      <p:sp useBgFill="1">
        <p:nvSpPr>
          <p:cNvPr id="16" name="Freeform: Shape 15">
            <a:extLst>
              <a:ext uri="{FF2B5EF4-FFF2-40B4-BE49-F238E27FC236}">
                <a16:creationId xmlns:a16="http://schemas.microsoft.com/office/drawing/2014/main" id="{F1D5403D-09EC-41DB-B916-A09C0E5AEC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5592970" cy="6858000"/>
          </a:xfrm>
          <a:custGeom>
            <a:avLst/>
            <a:gdLst>
              <a:gd name="connsiteX0" fmla="*/ 4912746 w 5592970"/>
              <a:gd name="connsiteY0" fmla="*/ 2355321 h 6897159"/>
              <a:gd name="connsiteX1" fmla="*/ 4714738 w 5592970"/>
              <a:gd name="connsiteY1" fmla="*/ 2553329 h 6897159"/>
              <a:gd name="connsiteX2" fmla="*/ 4912746 w 5592970"/>
              <a:gd name="connsiteY2" fmla="*/ 2751337 h 6897159"/>
              <a:gd name="connsiteX3" fmla="*/ 5110754 w 5592970"/>
              <a:gd name="connsiteY3" fmla="*/ 2553329 h 6897159"/>
              <a:gd name="connsiteX4" fmla="*/ 4912746 w 5592970"/>
              <a:gd name="connsiteY4" fmla="*/ 2355321 h 6897159"/>
              <a:gd name="connsiteX5" fmla="*/ 4769785 w 5592970"/>
              <a:gd name="connsiteY5" fmla="*/ 1301525 h 6897159"/>
              <a:gd name="connsiteX6" fmla="*/ 4358192 w 5592970"/>
              <a:gd name="connsiteY6" fmla="*/ 1713118 h 6897159"/>
              <a:gd name="connsiteX7" fmla="*/ 4769785 w 5592970"/>
              <a:gd name="connsiteY7" fmla="*/ 2124711 h 6897159"/>
              <a:gd name="connsiteX8" fmla="*/ 5181378 w 5592970"/>
              <a:gd name="connsiteY8" fmla="*/ 1713118 h 6897159"/>
              <a:gd name="connsiteX9" fmla="*/ 4769785 w 5592970"/>
              <a:gd name="connsiteY9" fmla="*/ 1301525 h 6897159"/>
              <a:gd name="connsiteX10" fmla="*/ 1485712 w 5592970"/>
              <a:gd name="connsiteY10" fmla="*/ 0 h 6897159"/>
              <a:gd name="connsiteX11" fmla="*/ 1911850 w 5592970"/>
              <a:gd name="connsiteY11" fmla="*/ 0 h 6897159"/>
              <a:gd name="connsiteX12" fmla="*/ 4693359 w 5592970"/>
              <a:gd name="connsiteY12" fmla="*/ 0 h 6897159"/>
              <a:gd name="connsiteX13" fmla="*/ 4687196 w 5592970"/>
              <a:gd name="connsiteY13" fmla="*/ 186052 h 6897159"/>
              <a:gd name="connsiteX14" fmla="*/ 4689492 w 5592970"/>
              <a:gd name="connsiteY14" fmla="*/ 422393 h 6897159"/>
              <a:gd name="connsiteX15" fmla="*/ 5029277 w 5592970"/>
              <a:gd name="connsiteY15" fmla="*/ 1074198 h 6897159"/>
              <a:gd name="connsiteX16" fmla="*/ 5368989 w 5592970"/>
              <a:gd name="connsiteY16" fmla="*/ 2604190 h 6897159"/>
              <a:gd name="connsiteX17" fmla="*/ 5030698 w 5592970"/>
              <a:gd name="connsiteY17" fmla="*/ 3182337 h 6897159"/>
              <a:gd name="connsiteX18" fmla="*/ 4910556 w 5592970"/>
              <a:gd name="connsiteY18" fmla="*/ 4667756 h 6897159"/>
              <a:gd name="connsiteX19" fmla="*/ 5374561 w 5592970"/>
              <a:gd name="connsiteY19" fmla="*/ 5703238 h 6897159"/>
              <a:gd name="connsiteX20" fmla="*/ 5591170 w 5592970"/>
              <a:gd name="connsiteY20" fmla="*/ 6745970 h 6897159"/>
              <a:gd name="connsiteX21" fmla="*/ 5592970 w 5592970"/>
              <a:gd name="connsiteY21" fmla="*/ 6897158 h 6897159"/>
              <a:gd name="connsiteX22" fmla="*/ 2734191 w 5592970"/>
              <a:gd name="connsiteY22" fmla="*/ 6897158 h 6897159"/>
              <a:gd name="connsiteX23" fmla="*/ 2734191 w 5592970"/>
              <a:gd name="connsiteY23" fmla="*/ 6897159 h 6897159"/>
              <a:gd name="connsiteX24" fmla="*/ 0 w 5592970"/>
              <a:gd name="connsiteY24" fmla="*/ 6897159 h 6897159"/>
              <a:gd name="connsiteX25" fmla="*/ 0 w 5592970"/>
              <a:gd name="connsiteY25" fmla="*/ 1 h 6897159"/>
              <a:gd name="connsiteX26" fmla="*/ 1485712 w 5592970"/>
              <a:gd name="connsiteY26" fmla="*/ 1 h 689715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5592970" h="6897159">
                <a:moveTo>
                  <a:pt x="4912746" y="2355321"/>
                </a:moveTo>
                <a:cubicBezTo>
                  <a:pt x="4803389" y="2355321"/>
                  <a:pt x="4714738" y="2443972"/>
                  <a:pt x="4714738" y="2553329"/>
                </a:cubicBezTo>
                <a:cubicBezTo>
                  <a:pt x="4714738" y="2662686"/>
                  <a:pt x="4803389" y="2751337"/>
                  <a:pt x="4912746" y="2751337"/>
                </a:cubicBezTo>
                <a:cubicBezTo>
                  <a:pt x="5022103" y="2751337"/>
                  <a:pt x="5110754" y="2662686"/>
                  <a:pt x="5110754" y="2553329"/>
                </a:cubicBezTo>
                <a:cubicBezTo>
                  <a:pt x="5110754" y="2443972"/>
                  <a:pt x="5022103" y="2355321"/>
                  <a:pt x="4912746" y="2355321"/>
                </a:cubicBezTo>
                <a:close/>
                <a:moveTo>
                  <a:pt x="4769785" y="1301525"/>
                </a:moveTo>
                <a:cubicBezTo>
                  <a:pt x="4542468" y="1301525"/>
                  <a:pt x="4358192" y="1485801"/>
                  <a:pt x="4358192" y="1713118"/>
                </a:cubicBezTo>
                <a:cubicBezTo>
                  <a:pt x="4358192" y="1940435"/>
                  <a:pt x="4542468" y="2124711"/>
                  <a:pt x="4769785" y="2124711"/>
                </a:cubicBezTo>
                <a:cubicBezTo>
                  <a:pt x="4997102" y="2124711"/>
                  <a:pt x="5181378" y="1940435"/>
                  <a:pt x="5181378" y="1713118"/>
                </a:cubicBezTo>
                <a:cubicBezTo>
                  <a:pt x="5181378" y="1485801"/>
                  <a:pt x="4997102" y="1301525"/>
                  <a:pt x="4769785" y="1301525"/>
                </a:cubicBezTo>
                <a:close/>
                <a:moveTo>
                  <a:pt x="1485712" y="0"/>
                </a:moveTo>
                <a:lnTo>
                  <a:pt x="1911850" y="0"/>
                </a:lnTo>
                <a:lnTo>
                  <a:pt x="4693359" y="0"/>
                </a:lnTo>
                <a:lnTo>
                  <a:pt x="4687196" y="186052"/>
                </a:lnTo>
                <a:cubicBezTo>
                  <a:pt x="4686166" y="265025"/>
                  <a:pt x="4686829" y="343862"/>
                  <a:pt x="4689492" y="422393"/>
                </a:cubicBezTo>
                <a:cubicBezTo>
                  <a:pt x="4699496" y="713539"/>
                  <a:pt x="4872938" y="896626"/>
                  <a:pt x="5029277" y="1074198"/>
                </a:cubicBezTo>
                <a:cubicBezTo>
                  <a:pt x="5418992" y="1516672"/>
                  <a:pt x="5551614" y="2043761"/>
                  <a:pt x="5368989" y="2604190"/>
                </a:cubicBezTo>
                <a:cubicBezTo>
                  <a:pt x="5298163" y="2821542"/>
                  <a:pt x="5160452" y="3010355"/>
                  <a:pt x="5030698" y="3182337"/>
                </a:cubicBezTo>
                <a:cubicBezTo>
                  <a:pt x="4682698" y="3643429"/>
                  <a:pt x="4696957" y="4178177"/>
                  <a:pt x="4910556" y="4667756"/>
                </a:cubicBezTo>
                <a:cubicBezTo>
                  <a:pt x="5062728" y="5015306"/>
                  <a:pt x="5245193" y="5341884"/>
                  <a:pt x="5374561" y="5703238"/>
                </a:cubicBezTo>
                <a:cubicBezTo>
                  <a:pt x="5500512" y="6053410"/>
                  <a:pt x="5575240" y="6402760"/>
                  <a:pt x="5591170" y="6745970"/>
                </a:cubicBezTo>
                <a:lnTo>
                  <a:pt x="5592970" y="6897158"/>
                </a:lnTo>
                <a:lnTo>
                  <a:pt x="2734191" y="6897158"/>
                </a:lnTo>
                <a:lnTo>
                  <a:pt x="2734191" y="6897159"/>
                </a:lnTo>
                <a:lnTo>
                  <a:pt x="0" y="6897159"/>
                </a:lnTo>
                <a:lnTo>
                  <a:pt x="0" y="1"/>
                </a:lnTo>
                <a:lnTo>
                  <a:pt x="1485712" y="1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D4AA31-097C-EEDA-1E4B-C044705E9D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0613" y="1122363"/>
            <a:ext cx="3541909" cy="238760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 dirty="0"/>
              <a:t>Over to you: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81272264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56DA42-BDF0-5AC6-C3E4-04DD578D4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time: Library Skills and Referencing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F2BDA8-5283-C11A-E9C3-7CAE41DDAF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sz="3200" dirty="0"/>
              <a:t>We’ll be meeting on </a:t>
            </a:r>
            <a:r>
              <a:rPr lang="en-GB" sz="3200" b="1" dirty="0"/>
              <a:t>Friday 17 October at 10am in T&amp;L 08</a:t>
            </a:r>
          </a:p>
          <a:p>
            <a:r>
              <a:rPr lang="en-GB" sz="3200" dirty="0"/>
              <a:t>To prepare for class, please complete the Library e-learning course on Finding and Using Information: </a:t>
            </a:r>
          </a:p>
          <a:p>
            <a:r>
              <a:rPr lang="en-GB" sz="3200" dirty="0">
                <a:hlinkClick r:id="rId2"/>
              </a:rPr>
              <a:t>Finding and Using Information - Digital Services | University of Wales Trinity Saint David</a:t>
            </a:r>
            <a:endParaRPr lang="en-GB" sz="3200" dirty="0"/>
          </a:p>
          <a:p>
            <a:r>
              <a:rPr lang="en-GB" sz="3200" dirty="0"/>
              <a:t>Please do email me if you have questions between classes!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16227188"/>
      </p:ext>
    </p:extLst>
  </p:cSld>
  <p:clrMapOvr>
    <a:masterClrMapping/>
  </p:clrMapOvr>
</p:sld>
</file>

<file path=ppt/theme/theme1.xml><?xml version="1.0" encoding="utf-8"?>
<a:theme xmlns:a="http://schemas.openxmlformats.org/drawingml/2006/main" name="SplashVTI">
  <a:themeElements>
    <a:clrScheme name="Custom 11">
      <a:dk1>
        <a:srgbClr val="262626"/>
      </a:dk1>
      <a:lt1>
        <a:sysClr val="window" lastClr="FFFFFF"/>
      </a:lt1>
      <a:dk2>
        <a:srgbClr val="2F333D"/>
      </a:dk2>
      <a:lt2>
        <a:srgbClr val="E9F3F3"/>
      </a:lt2>
      <a:accent1>
        <a:srgbClr val="1EBE9B"/>
      </a:accent1>
      <a:accent2>
        <a:srgbClr val="FD8686"/>
      </a:accent2>
      <a:accent3>
        <a:srgbClr val="0AC8AD"/>
      </a:accent3>
      <a:accent4>
        <a:srgbClr val="E69500"/>
      </a:accent4>
      <a:accent5>
        <a:srgbClr val="EC4E70"/>
      </a:accent5>
      <a:accent6>
        <a:srgbClr val="794DFF"/>
      </a:accent6>
      <a:hlink>
        <a:srgbClr val="3E8FF1"/>
      </a:hlink>
      <a:folHlink>
        <a:srgbClr val="939393"/>
      </a:folHlink>
    </a:clrScheme>
    <a:fontScheme name="Custom 23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plashVTI" id="{CD38C481-21EC-466B-953B-A1440B42712A}" vid="{D3E4813C-1D98-48C2-AF59-2D0D78E2550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877</Words>
  <Application>Microsoft Office PowerPoint</Application>
  <PresentationFormat>Widescreen</PresentationFormat>
  <Paragraphs>92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3" baseType="lpstr">
      <vt:lpstr>Arial</vt:lpstr>
      <vt:lpstr>Avenir Next LT Pro</vt:lpstr>
      <vt:lpstr>Posterama</vt:lpstr>
      <vt:lpstr>SplashVTI</vt:lpstr>
      <vt:lpstr>HPFY3001: Academic Survival Skills  Session 2: Planning and managing your time</vt:lpstr>
      <vt:lpstr>In this session:</vt:lpstr>
      <vt:lpstr>Pre-class activity</vt:lpstr>
      <vt:lpstr>Starting to plan…</vt:lpstr>
      <vt:lpstr>Deadlines</vt:lpstr>
      <vt:lpstr>How much time do you need to allocate to study?</vt:lpstr>
      <vt:lpstr>Planning your time</vt:lpstr>
      <vt:lpstr>Planning your time</vt:lpstr>
      <vt:lpstr>Where to study?</vt:lpstr>
      <vt:lpstr>Study goals: What are your goals for the year?</vt:lpstr>
      <vt:lpstr>Study goals</vt:lpstr>
      <vt:lpstr>Action plans</vt:lpstr>
      <vt:lpstr>Obstacles</vt:lpstr>
      <vt:lpstr>Dealing with distractions</vt:lpstr>
      <vt:lpstr>Tips from the Open University</vt:lpstr>
      <vt:lpstr>Tips from the Open University</vt:lpstr>
      <vt:lpstr>Study skills support at UWTSD</vt:lpstr>
      <vt:lpstr>Over to you: any questions?</vt:lpstr>
      <vt:lpstr>Next time: Library Skills and Referencing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Rhian Keyse</dc:creator>
  <cp:lastModifiedBy>Rhian Keyse</cp:lastModifiedBy>
  <cp:revision>4</cp:revision>
  <dcterms:created xsi:type="dcterms:W3CDTF">2024-09-11T12:44:55Z</dcterms:created>
  <dcterms:modified xsi:type="dcterms:W3CDTF">2025-10-09T12:25:19Z</dcterms:modified>
</cp:coreProperties>
</file>