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6" r:id="rId2"/>
    <p:sldId id="257" r:id="rId3"/>
    <p:sldId id="345" r:id="rId4"/>
    <p:sldId id="344" r:id="rId5"/>
    <p:sldId id="346" r:id="rId6"/>
    <p:sldId id="258" r:id="rId7"/>
    <p:sldId id="328" r:id="rId8"/>
    <p:sldId id="354" r:id="rId9"/>
    <p:sldId id="350" r:id="rId10"/>
    <p:sldId id="347" r:id="rId11"/>
    <p:sldId id="355" r:id="rId12"/>
    <p:sldId id="2586" r:id="rId13"/>
    <p:sldId id="2587" r:id="rId14"/>
    <p:sldId id="2588" r:id="rId15"/>
    <p:sldId id="329" r:id="rId16"/>
    <p:sldId id="332" r:id="rId17"/>
    <p:sldId id="340" r:id="rId18"/>
    <p:sldId id="333" r:id="rId19"/>
    <p:sldId id="334" r:id="rId20"/>
    <p:sldId id="341" r:id="rId21"/>
    <p:sldId id="342" r:id="rId22"/>
    <p:sldId id="348" r:id="rId23"/>
    <p:sldId id="349" r:id="rId24"/>
    <p:sldId id="286" r:id="rId25"/>
    <p:sldId id="259" r:id="rId26"/>
    <p:sldId id="313" r:id="rId27"/>
    <p:sldId id="317" r:id="rId28"/>
    <p:sldId id="319" r:id="rId29"/>
    <p:sldId id="289" r:id="rId30"/>
    <p:sldId id="288" r:id="rId31"/>
    <p:sldId id="291" r:id="rId32"/>
    <p:sldId id="292" r:id="rId33"/>
    <p:sldId id="297" r:id="rId34"/>
    <p:sldId id="296" r:id="rId35"/>
    <p:sldId id="295" r:id="rId36"/>
    <p:sldId id="314" r:id="rId37"/>
    <p:sldId id="324" r:id="rId38"/>
    <p:sldId id="326" r:id="rId39"/>
    <p:sldId id="2591" r:id="rId40"/>
    <p:sldId id="337" r:id="rId41"/>
    <p:sldId id="310" r:id="rId42"/>
    <p:sldId id="2589" r:id="rId43"/>
    <p:sldId id="2590" r:id="rId44"/>
    <p:sldId id="2562" r:id="rId45"/>
    <p:sldId id="2563" r:id="rId46"/>
    <p:sldId id="2564" r:id="rId47"/>
    <p:sldId id="2566" r:id="rId48"/>
    <p:sldId id="2573" r:id="rId49"/>
    <p:sldId id="2568" r:id="rId50"/>
    <p:sldId id="2569" r:id="rId51"/>
    <p:sldId id="2571" r:id="rId52"/>
    <p:sldId id="2575" r:id="rId53"/>
    <p:sldId id="2577" r:id="rId54"/>
    <p:sldId id="2584" r:id="rId55"/>
    <p:sldId id="2585" r:id="rId56"/>
    <p:sldId id="312" r:id="rId5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2AF4EC-01EE-45E3-806F-69F232DF1D64}" v="145" dt="2026-02-17T12:28:31.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69" autoAdjust="0"/>
    <p:restoredTop sz="40096" autoAdjust="0"/>
  </p:normalViewPr>
  <p:slideViewPr>
    <p:cSldViewPr snapToGrid="0">
      <p:cViewPr varScale="1">
        <p:scale>
          <a:sx n="44" d="100"/>
          <a:sy n="44" d="100"/>
        </p:scale>
        <p:origin x="3342" y="60"/>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2FA30-444B-4D63-A9E6-87F66B820E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BC7C0E-E642-45C1-A34E-377B28D8DBB8}">
      <dgm:prSet/>
      <dgm:spPr/>
      <dgm:t>
        <a:bodyPr/>
        <a:lstStyle/>
        <a:p>
          <a:r>
            <a:rPr lang="en-GB" dirty="0"/>
            <a:t>The abuse can happen by anyone and in any setting. The Children Act 1989 (s 31(9)) states that harm can include:</a:t>
          </a:r>
          <a:endParaRPr lang="en-US" dirty="0"/>
        </a:p>
      </dgm:t>
    </dgm:pt>
    <dgm:pt modelId="{683FE22E-06B5-41AB-9741-FE6A134AE276}" type="parTrans" cxnId="{BD1025DB-83F0-4421-B980-33D9EDF95005}">
      <dgm:prSet/>
      <dgm:spPr/>
      <dgm:t>
        <a:bodyPr/>
        <a:lstStyle/>
        <a:p>
          <a:endParaRPr lang="en-US"/>
        </a:p>
      </dgm:t>
    </dgm:pt>
    <dgm:pt modelId="{70E858B7-93D8-462F-AFFC-2A06B6727458}" type="sibTrans" cxnId="{BD1025DB-83F0-4421-B980-33D9EDF95005}">
      <dgm:prSet/>
      <dgm:spPr/>
      <dgm:t>
        <a:bodyPr/>
        <a:lstStyle/>
        <a:p>
          <a:endParaRPr lang="en-US"/>
        </a:p>
      </dgm:t>
    </dgm:pt>
    <dgm:pt modelId="{28A05C3D-D23D-415A-A14B-43016C72B2B4}">
      <dgm:prSet/>
      <dgm:spPr/>
      <dgm:t>
        <a:bodyPr/>
        <a:lstStyle/>
        <a:p>
          <a:r>
            <a:rPr lang="en-GB"/>
            <a:t>1.ill-treatment or the impairment of health or development;</a:t>
          </a:r>
          <a:endParaRPr lang="en-US"/>
        </a:p>
      </dgm:t>
    </dgm:pt>
    <dgm:pt modelId="{95499A24-19BA-4DB6-B5C7-4F973F876D5F}" type="parTrans" cxnId="{4A8605CA-9721-4D78-A20B-5895A01B404C}">
      <dgm:prSet/>
      <dgm:spPr/>
      <dgm:t>
        <a:bodyPr/>
        <a:lstStyle/>
        <a:p>
          <a:endParaRPr lang="en-US"/>
        </a:p>
      </dgm:t>
    </dgm:pt>
    <dgm:pt modelId="{0DFB89F3-CE9E-44A4-BA5A-E712F7FF79BE}" type="sibTrans" cxnId="{4A8605CA-9721-4D78-A20B-5895A01B404C}">
      <dgm:prSet/>
      <dgm:spPr/>
      <dgm:t>
        <a:bodyPr/>
        <a:lstStyle/>
        <a:p>
          <a:endParaRPr lang="en-US"/>
        </a:p>
      </dgm:t>
    </dgm:pt>
    <dgm:pt modelId="{B903A204-3D24-417C-86DC-EE68D2A1375C}">
      <dgm:prSet/>
      <dgm:spPr/>
      <dgm:t>
        <a:bodyPr/>
        <a:lstStyle/>
        <a:p>
          <a:r>
            <a:rPr lang="en-GB"/>
            <a:t>2.impairment suffered from seeing or hearing the ill-treatment of another;</a:t>
          </a:r>
          <a:endParaRPr lang="en-US"/>
        </a:p>
      </dgm:t>
    </dgm:pt>
    <dgm:pt modelId="{DE776567-D227-44C6-A985-983EAC98118E}" type="parTrans" cxnId="{6C69787C-E82A-4C49-A559-FC836767CF9D}">
      <dgm:prSet/>
      <dgm:spPr/>
      <dgm:t>
        <a:bodyPr/>
        <a:lstStyle/>
        <a:p>
          <a:endParaRPr lang="en-US"/>
        </a:p>
      </dgm:t>
    </dgm:pt>
    <dgm:pt modelId="{4FC394E2-115A-4A80-811A-4AB79B98FC54}" type="sibTrans" cxnId="{6C69787C-E82A-4C49-A559-FC836767CF9D}">
      <dgm:prSet/>
      <dgm:spPr/>
      <dgm:t>
        <a:bodyPr/>
        <a:lstStyle/>
        <a:p>
          <a:endParaRPr lang="en-US"/>
        </a:p>
      </dgm:t>
    </dgm:pt>
    <dgm:pt modelId="{E0FE87BA-215E-4203-B2A8-D6170D72484A}">
      <dgm:prSet/>
      <dgm:spPr/>
      <dgm:t>
        <a:bodyPr/>
        <a:lstStyle/>
        <a:p>
          <a:r>
            <a:rPr lang="en-GB"/>
            <a:t>3.sexual abuse; and</a:t>
          </a:r>
          <a:endParaRPr lang="en-US"/>
        </a:p>
      </dgm:t>
    </dgm:pt>
    <dgm:pt modelId="{65162BFB-690B-4885-B451-448738C2B132}" type="parTrans" cxnId="{E8B23D73-BB8B-48E8-824E-9925A1D7DE19}">
      <dgm:prSet/>
      <dgm:spPr/>
      <dgm:t>
        <a:bodyPr/>
        <a:lstStyle/>
        <a:p>
          <a:endParaRPr lang="en-US"/>
        </a:p>
      </dgm:t>
    </dgm:pt>
    <dgm:pt modelId="{7D6836E8-719D-481F-97B8-2B5A057EAFAA}" type="sibTrans" cxnId="{E8B23D73-BB8B-48E8-824E-9925A1D7DE19}">
      <dgm:prSet/>
      <dgm:spPr/>
      <dgm:t>
        <a:bodyPr/>
        <a:lstStyle/>
        <a:p>
          <a:endParaRPr lang="en-US"/>
        </a:p>
      </dgm:t>
    </dgm:pt>
    <dgm:pt modelId="{446B89FD-FA56-4F4F-9E87-D7D7F2DF7A90}">
      <dgm:prSet/>
      <dgm:spPr/>
      <dgm:t>
        <a:bodyPr/>
        <a:lstStyle/>
        <a:p>
          <a:r>
            <a:rPr lang="en-GB"/>
            <a:t>4.forms of ill-treatment which are not physical.</a:t>
          </a:r>
          <a:endParaRPr lang="en-US"/>
        </a:p>
      </dgm:t>
    </dgm:pt>
    <dgm:pt modelId="{20599D33-11F1-47D0-8E68-D7A730AB9A3E}" type="parTrans" cxnId="{5D92EDD4-50FB-4A25-B6FB-A76CCC7CB1E4}">
      <dgm:prSet/>
      <dgm:spPr/>
      <dgm:t>
        <a:bodyPr/>
        <a:lstStyle/>
        <a:p>
          <a:endParaRPr lang="en-US"/>
        </a:p>
      </dgm:t>
    </dgm:pt>
    <dgm:pt modelId="{72DB4368-9E4C-4011-8F2A-3B899BC002B2}" type="sibTrans" cxnId="{5D92EDD4-50FB-4A25-B6FB-A76CCC7CB1E4}">
      <dgm:prSet/>
      <dgm:spPr/>
      <dgm:t>
        <a:bodyPr/>
        <a:lstStyle/>
        <a:p>
          <a:endParaRPr lang="en-US"/>
        </a:p>
      </dgm:t>
    </dgm:pt>
    <dgm:pt modelId="{8EA554CF-C0E8-4251-84D9-623839A6EC71}" type="pres">
      <dgm:prSet presAssocID="{CED2FA30-444B-4D63-A9E6-87F66B820E6F}" presName="linear" presStyleCnt="0">
        <dgm:presLayoutVars>
          <dgm:animLvl val="lvl"/>
          <dgm:resizeHandles val="exact"/>
        </dgm:presLayoutVars>
      </dgm:prSet>
      <dgm:spPr/>
    </dgm:pt>
    <dgm:pt modelId="{CCA7EBF1-B233-4439-B145-C587C34C7FC4}" type="pres">
      <dgm:prSet presAssocID="{9EBC7C0E-E642-45C1-A34E-377B28D8DBB8}" presName="parentText" presStyleLbl="node1" presStyleIdx="0" presStyleCnt="5">
        <dgm:presLayoutVars>
          <dgm:chMax val="0"/>
          <dgm:bulletEnabled val="1"/>
        </dgm:presLayoutVars>
      </dgm:prSet>
      <dgm:spPr/>
    </dgm:pt>
    <dgm:pt modelId="{DCA42093-BA9D-498B-AB8B-C0B4F82E91F0}" type="pres">
      <dgm:prSet presAssocID="{70E858B7-93D8-462F-AFFC-2A06B6727458}" presName="spacer" presStyleCnt="0"/>
      <dgm:spPr/>
    </dgm:pt>
    <dgm:pt modelId="{111E7D21-E660-4EC5-AEFF-DD703F6310EB}" type="pres">
      <dgm:prSet presAssocID="{28A05C3D-D23D-415A-A14B-43016C72B2B4}" presName="parentText" presStyleLbl="node1" presStyleIdx="1" presStyleCnt="5">
        <dgm:presLayoutVars>
          <dgm:chMax val="0"/>
          <dgm:bulletEnabled val="1"/>
        </dgm:presLayoutVars>
      </dgm:prSet>
      <dgm:spPr/>
    </dgm:pt>
    <dgm:pt modelId="{0FFF59EA-922E-4CD6-8FDA-686477BE3B75}" type="pres">
      <dgm:prSet presAssocID="{0DFB89F3-CE9E-44A4-BA5A-E712F7FF79BE}" presName="spacer" presStyleCnt="0"/>
      <dgm:spPr/>
    </dgm:pt>
    <dgm:pt modelId="{A8C66790-F7AE-4149-B57C-31524F93C2A7}" type="pres">
      <dgm:prSet presAssocID="{B903A204-3D24-417C-86DC-EE68D2A1375C}" presName="parentText" presStyleLbl="node1" presStyleIdx="2" presStyleCnt="5">
        <dgm:presLayoutVars>
          <dgm:chMax val="0"/>
          <dgm:bulletEnabled val="1"/>
        </dgm:presLayoutVars>
      </dgm:prSet>
      <dgm:spPr/>
    </dgm:pt>
    <dgm:pt modelId="{2507F839-70ED-44E3-AAAA-5E05544083CD}" type="pres">
      <dgm:prSet presAssocID="{4FC394E2-115A-4A80-811A-4AB79B98FC54}" presName="spacer" presStyleCnt="0"/>
      <dgm:spPr/>
    </dgm:pt>
    <dgm:pt modelId="{6F8C07C7-3088-4DBC-B93C-F815294A159E}" type="pres">
      <dgm:prSet presAssocID="{E0FE87BA-215E-4203-B2A8-D6170D72484A}" presName="parentText" presStyleLbl="node1" presStyleIdx="3" presStyleCnt="5">
        <dgm:presLayoutVars>
          <dgm:chMax val="0"/>
          <dgm:bulletEnabled val="1"/>
        </dgm:presLayoutVars>
      </dgm:prSet>
      <dgm:spPr/>
    </dgm:pt>
    <dgm:pt modelId="{81776FCD-13F3-4F3A-B2BD-78881971F95A}" type="pres">
      <dgm:prSet presAssocID="{7D6836E8-719D-481F-97B8-2B5A057EAFAA}" presName="spacer" presStyleCnt="0"/>
      <dgm:spPr/>
    </dgm:pt>
    <dgm:pt modelId="{37D1B93D-7538-4188-BE4B-376106EDC74C}" type="pres">
      <dgm:prSet presAssocID="{446B89FD-FA56-4F4F-9E87-D7D7F2DF7A90}" presName="parentText" presStyleLbl="node1" presStyleIdx="4" presStyleCnt="5">
        <dgm:presLayoutVars>
          <dgm:chMax val="0"/>
          <dgm:bulletEnabled val="1"/>
        </dgm:presLayoutVars>
      </dgm:prSet>
      <dgm:spPr/>
    </dgm:pt>
  </dgm:ptLst>
  <dgm:cxnLst>
    <dgm:cxn modelId="{BDBE4F35-E94C-4144-B39A-E06CBD4AC06D}" type="presOf" srcId="{E0FE87BA-215E-4203-B2A8-D6170D72484A}" destId="{6F8C07C7-3088-4DBC-B93C-F815294A159E}" srcOrd="0" destOrd="0" presId="urn:microsoft.com/office/officeart/2005/8/layout/vList2"/>
    <dgm:cxn modelId="{776DEE36-59C4-4F97-BC71-5C0A4CAEA454}" type="presOf" srcId="{9EBC7C0E-E642-45C1-A34E-377B28D8DBB8}" destId="{CCA7EBF1-B233-4439-B145-C587C34C7FC4}" srcOrd="0" destOrd="0" presId="urn:microsoft.com/office/officeart/2005/8/layout/vList2"/>
    <dgm:cxn modelId="{3358CF42-EE85-4B0D-8F3C-96F5F641728C}" type="presOf" srcId="{28A05C3D-D23D-415A-A14B-43016C72B2B4}" destId="{111E7D21-E660-4EC5-AEFF-DD703F6310EB}" srcOrd="0" destOrd="0" presId="urn:microsoft.com/office/officeart/2005/8/layout/vList2"/>
    <dgm:cxn modelId="{C2C61969-5AC0-4B4F-A316-B5C69605E1B6}" type="presOf" srcId="{446B89FD-FA56-4F4F-9E87-D7D7F2DF7A90}" destId="{37D1B93D-7538-4188-BE4B-376106EDC74C}" srcOrd="0" destOrd="0" presId="urn:microsoft.com/office/officeart/2005/8/layout/vList2"/>
    <dgm:cxn modelId="{E8B23D73-BB8B-48E8-824E-9925A1D7DE19}" srcId="{CED2FA30-444B-4D63-A9E6-87F66B820E6F}" destId="{E0FE87BA-215E-4203-B2A8-D6170D72484A}" srcOrd="3" destOrd="0" parTransId="{65162BFB-690B-4885-B451-448738C2B132}" sibTransId="{7D6836E8-719D-481F-97B8-2B5A057EAFAA}"/>
    <dgm:cxn modelId="{6C69787C-E82A-4C49-A559-FC836767CF9D}" srcId="{CED2FA30-444B-4D63-A9E6-87F66B820E6F}" destId="{B903A204-3D24-417C-86DC-EE68D2A1375C}" srcOrd="2" destOrd="0" parTransId="{DE776567-D227-44C6-A985-983EAC98118E}" sibTransId="{4FC394E2-115A-4A80-811A-4AB79B98FC54}"/>
    <dgm:cxn modelId="{7E0521A4-472E-470E-8EE6-DA59A76ECFF0}" type="presOf" srcId="{CED2FA30-444B-4D63-A9E6-87F66B820E6F}" destId="{8EA554CF-C0E8-4251-84D9-623839A6EC71}" srcOrd="0" destOrd="0" presId="urn:microsoft.com/office/officeart/2005/8/layout/vList2"/>
    <dgm:cxn modelId="{4A8605CA-9721-4D78-A20B-5895A01B404C}" srcId="{CED2FA30-444B-4D63-A9E6-87F66B820E6F}" destId="{28A05C3D-D23D-415A-A14B-43016C72B2B4}" srcOrd="1" destOrd="0" parTransId="{95499A24-19BA-4DB6-B5C7-4F973F876D5F}" sibTransId="{0DFB89F3-CE9E-44A4-BA5A-E712F7FF79BE}"/>
    <dgm:cxn modelId="{5D92EDD4-50FB-4A25-B6FB-A76CCC7CB1E4}" srcId="{CED2FA30-444B-4D63-A9E6-87F66B820E6F}" destId="{446B89FD-FA56-4F4F-9E87-D7D7F2DF7A90}" srcOrd="4" destOrd="0" parTransId="{20599D33-11F1-47D0-8E68-D7A730AB9A3E}" sibTransId="{72DB4368-9E4C-4011-8F2A-3B899BC002B2}"/>
    <dgm:cxn modelId="{BD1025DB-83F0-4421-B980-33D9EDF95005}" srcId="{CED2FA30-444B-4D63-A9E6-87F66B820E6F}" destId="{9EBC7C0E-E642-45C1-A34E-377B28D8DBB8}" srcOrd="0" destOrd="0" parTransId="{683FE22E-06B5-41AB-9741-FE6A134AE276}" sibTransId="{70E858B7-93D8-462F-AFFC-2A06B6727458}"/>
    <dgm:cxn modelId="{DC5711EE-34E9-4569-9021-724C22DB402A}" type="presOf" srcId="{B903A204-3D24-417C-86DC-EE68D2A1375C}" destId="{A8C66790-F7AE-4149-B57C-31524F93C2A7}" srcOrd="0" destOrd="0" presId="urn:microsoft.com/office/officeart/2005/8/layout/vList2"/>
    <dgm:cxn modelId="{1CD79C20-971D-4B99-A172-C59A21FBD3A8}" type="presParOf" srcId="{8EA554CF-C0E8-4251-84D9-623839A6EC71}" destId="{CCA7EBF1-B233-4439-B145-C587C34C7FC4}" srcOrd="0" destOrd="0" presId="urn:microsoft.com/office/officeart/2005/8/layout/vList2"/>
    <dgm:cxn modelId="{F1128497-E5EC-4715-B5A7-196A58E7817C}" type="presParOf" srcId="{8EA554CF-C0E8-4251-84D9-623839A6EC71}" destId="{DCA42093-BA9D-498B-AB8B-C0B4F82E91F0}" srcOrd="1" destOrd="0" presId="urn:microsoft.com/office/officeart/2005/8/layout/vList2"/>
    <dgm:cxn modelId="{4279C969-17BA-4E26-B2B2-7831C7959EDD}" type="presParOf" srcId="{8EA554CF-C0E8-4251-84D9-623839A6EC71}" destId="{111E7D21-E660-4EC5-AEFF-DD703F6310EB}" srcOrd="2" destOrd="0" presId="urn:microsoft.com/office/officeart/2005/8/layout/vList2"/>
    <dgm:cxn modelId="{B7E311DA-7F75-4510-BBEB-2FE45BEE8AC1}" type="presParOf" srcId="{8EA554CF-C0E8-4251-84D9-623839A6EC71}" destId="{0FFF59EA-922E-4CD6-8FDA-686477BE3B75}" srcOrd="3" destOrd="0" presId="urn:microsoft.com/office/officeart/2005/8/layout/vList2"/>
    <dgm:cxn modelId="{B3F76746-D9DA-4B7D-8B6D-EFD1D5F0A0F3}" type="presParOf" srcId="{8EA554CF-C0E8-4251-84D9-623839A6EC71}" destId="{A8C66790-F7AE-4149-B57C-31524F93C2A7}" srcOrd="4" destOrd="0" presId="urn:microsoft.com/office/officeart/2005/8/layout/vList2"/>
    <dgm:cxn modelId="{E8ACF0CA-A10B-4FB9-9E31-CB97556CE578}" type="presParOf" srcId="{8EA554CF-C0E8-4251-84D9-623839A6EC71}" destId="{2507F839-70ED-44E3-AAAA-5E05544083CD}" srcOrd="5" destOrd="0" presId="urn:microsoft.com/office/officeart/2005/8/layout/vList2"/>
    <dgm:cxn modelId="{C9547E52-DA40-43B4-AD9C-F36C597A9449}" type="presParOf" srcId="{8EA554CF-C0E8-4251-84D9-623839A6EC71}" destId="{6F8C07C7-3088-4DBC-B93C-F815294A159E}" srcOrd="6" destOrd="0" presId="urn:microsoft.com/office/officeart/2005/8/layout/vList2"/>
    <dgm:cxn modelId="{641EFB98-1C6E-4E1F-BC39-3B1835F217EC}" type="presParOf" srcId="{8EA554CF-C0E8-4251-84D9-623839A6EC71}" destId="{81776FCD-13F3-4F3A-B2BD-78881971F95A}" srcOrd="7" destOrd="0" presId="urn:microsoft.com/office/officeart/2005/8/layout/vList2"/>
    <dgm:cxn modelId="{F1BF42CB-5F75-4B2C-82E0-DEA244E13DC6}" type="presParOf" srcId="{8EA554CF-C0E8-4251-84D9-623839A6EC71}" destId="{37D1B93D-7538-4188-BE4B-376106EDC74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51F994-79B7-4899-8885-AFC66961FA66}"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6289A2C1-6BCA-4CC8-BE86-C59CB0CB25B9}">
      <dgm:prSet/>
      <dgm:spPr/>
      <dgm:t>
        <a:bodyPr/>
        <a:lstStyle/>
        <a:p>
          <a:r>
            <a:rPr lang="en-GB"/>
            <a:t>What is Child Sexual Abuse?</a:t>
          </a:r>
          <a:endParaRPr lang="en-US"/>
        </a:p>
      </dgm:t>
    </dgm:pt>
    <dgm:pt modelId="{D63D68F1-06B0-424C-9623-13D0728E71C9}" type="parTrans" cxnId="{C4F851AC-EF55-4318-A9C5-6F0B740392D2}">
      <dgm:prSet/>
      <dgm:spPr/>
      <dgm:t>
        <a:bodyPr/>
        <a:lstStyle/>
        <a:p>
          <a:endParaRPr lang="en-US"/>
        </a:p>
      </dgm:t>
    </dgm:pt>
    <dgm:pt modelId="{22DCFE52-3FCF-4433-A0A9-F059F2D06E63}" type="sibTrans" cxnId="{C4F851AC-EF55-4318-A9C5-6F0B740392D2}">
      <dgm:prSet/>
      <dgm:spPr/>
      <dgm:t>
        <a:bodyPr/>
        <a:lstStyle/>
        <a:p>
          <a:endParaRPr lang="en-US"/>
        </a:p>
      </dgm:t>
    </dgm:pt>
    <dgm:pt modelId="{365DA89C-C9E6-47D1-B6FA-C8FFBF399364}">
      <dgm:prSet/>
      <dgm:spPr/>
      <dgm:t>
        <a:bodyPr/>
        <a:lstStyle/>
        <a:p>
          <a:r>
            <a:rPr lang="en-GB"/>
            <a:t>What is Child Sexual Exploitation?</a:t>
          </a:r>
          <a:endParaRPr lang="en-US"/>
        </a:p>
      </dgm:t>
    </dgm:pt>
    <dgm:pt modelId="{FFB871EA-2EED-4334-A7DE-D208643BD4A5}" type="parTrans" cxnId="{C04976ED-AC33-4560-9688-A6870406E48D}">
      <dgm:prSet/>
      <dgm:spPr/>
      <dgm:t>
        <a:bodyPr/>
        <a:lstStyle/>
        <a:p>
          <a:endParaRPr lang="en-US"/>
        </a:p>
      </dgm:t>
    </dgm:pt>
    <dgm:pt modelId="{F84CB6DF-AC76-414D-825D-801B3AA8433B}" type="sibTrans" cxnId="{C04976ED-AC33-4560-9688-A6870406E48D}">
      <dgm:prSet/>
      <dgm:spPr/>
      <dgm:t>
        <a:bodyPr/>
        <a:lstStyle/>
        <a:p>
          <a:endParaRPr lang="en-US"/>
        </a:p>
      </dgm:t>
    </dgm:pt>
    <dgm:pt modelId="{E3AC74AD-7C7D-4869-B837-6213920E7E98}">
      <dgm:prSet/>
      <dgm:spPr/>
      <dgm:t>
        <a:bodyPr/>
        <a:lstStyle/>
        <a:p>
          <a:r>
            <a:rPr lang="en-GB"/>
            <a:t>What’s the difference?</a:t>
          </a:r>
          <a:endParaRPr lang="en-US"/>
        </a:p>
      </dgm:t>
    </dgm:pt>
    <dgm:pt modelId="{58CFFE6B-3FA9-49C1-B31C-82A8555509E5}" type="parTrans" cxnId="{EAC86320-AD22-48C1-AC76-2D66938241AB}">
      <dgm:prSet/>
      <dgm:spPr/>
      <dgm:t>
        <a:bodyPr/>
        <a:lstStyle/>
        <a:p>
          <a:endParaRPr lang="en-US"/>
        </a:p>
      </dgm:t>
    </dgm:pt>
    <dgm:pt modelId="{560E6023-494E-43F6-AD9D-6FF54ABC1C6D}" type="sibTrans" cxnId="{EAC86320-AD22-48C1-AC76-2D66938241AB}">
      <dgm:prSet/>
      <dgm:spPr/>
      <dgm:t>
        <a:bodyPr/>
        <a:lstStyle/>
        <a:p>
          <a:endParaRPr lang="en-US"/>
        </a:p>
      </dgm:t>
    </dgm:pt>
    <dgm:pt modelId="{5715E82E-B349-4A7E-8BD4-ADB77B8D0A06}" type="pres">
      <dgm:prSet presAssocID="{C451F994-79B7-4899-8885-AFC66961FA66}" presName="hierChild1" presStyleCnt="0">
        <dgm:presLayoutVars>
          <dgm:chPref val="1"/>
          <dgm:dir/>
          <dgm:animOne val="branch"/>
          <dgm:animLvl val="lvl"/>
          <dgm:resizeHandles/>
        </dgm:presLayoutVars>
      </dgm:prSet>
      <dgm:spPr/>
    </dgm:pt>
    <dgm:pt modelId="{8B606EB0-DFCD-4EA8-BE3B-AB22B02D0AFA}" type="pres">
      <dgm:prSet presAssocID="{6289A2C1-6BCA-4CC8-BE86-C59CB0CB25B9}" presName="hierRoot1" presStyleCnt="0"/>
      <dgm:spPr/>
    </dgm:pt>
    <dgm:pt modelId="{D18A7659-4EA4-4284-953D-87474CE79325}" type="pres">
      <dgm:prSet presAssocID="{6289A2C1-6BCA-4CC8-BE86-C59CB0CB25B9}" presName="composite" presStyleCnt="0"/>
      <dgm:spPr/>
    </dgm:pt>
    <dgm:pt modelId="{86FFACC6-634E-47F4-9D99-676A16DCF7DA}" type="pres">
      <dgm:prSet presAssocID="{6289A2C1-6BCA-4CC8-BE86-C59CB0CB25B9}" presName="background" presStyleLbl="node0" presStyleIdx="0" presStyleCnt="3"/>
      <dgm:spPr/>
    </dgm:pt>
    <dgm:pt modelId="{F19F6354-7079-415E-B2CF-822B59334A14}" type="pres">
      <dgm:prSet presAssocID="{6289A2C1-6BCA-4CC8-BE86-C59CB0CB25B9}" presName="text" presStyleLbl="fgAcc0" presStyleIdx="0" presStyleCnt="3">
        <dgm:presLayoutVars>
          <dgm:chPref val="3"/>
        </dgm:presLayoutVars>
      </dgm:prSet>
      <dgm:spPr/>
    </dgm:pt>
    <dgm:pt modelId="{C121B30A-9800-44F8-BD8C-DBD93BB1FC3C}" type="pres">
      <dgm:prSet presAssocID="{6289A2C1-6BCA-4CC8-BE86-C59CB0CB25B9}" presName="hierChild2" presStyleCnt="0"/>
      <dgm:spPr/>
    </dgm:pt>
    <dgm:pt modelId="{7488DDA3-E592-4001-9055-330EF4A278CE}" type="pres">
      <dgm:prSet presAssocID="{365DA89C-C9E6-47D1-B6FA-C8FFBF399364}" presName="hierRoot1" presStyleCnt="0"/>
      <dgm:spPr/>
    </dgm:pt>
    <dgm:pt modelId="{38939DB0-96A4-43AD-A073-151949E0C157}" type="pres">
      <dgm:prSet presAssocID="{365DA89C-C9E6-47D1-B6FA-C8FFBF399364}" presName="composite" presStyleCnt="0"/>
      <dgm:spPr/>
    </dgm:pt>
    <dgm:pt modelId="{0592DD43-D40B-491C-86D7-6EE799C14F7B}" type="pres">
      <dgm:prSet presAssocID="{365DA89C-C9E6-47D1-B6FA-C8FFBF399364}" presName="background" presStyleLbl="node0" presStyleIdx="1" presStyleCnt="3"/>
      <dgm:spPr/>
    </dgm:pt>
    <dgm:pt modelId="{AE4552E8-251E-40D5-B2FA-16B4D8825BED}" type="pres">
      <dgm:prSet presAssocID="{365DA89C-C9E6-47D1-B6FA-C8FFBF399364}" presName="text" presStyleLbl="fgAcc0" presStyleIdx="1" presStyleCnt="3">
        <dgm:presLayoutVars>
          <dgm:chPref val="3"/>
        </dgm:presLayoutVars>
      </dgm:prSet>
      <dgm:spPr/>
    </dgm:pt>
    <dgm:pt modelId="{891C9F9D-86D9-4368-97EC-256A12FCAC8F}" type="pres">
      <dgm:prSet presAssocID="{365DA89C-C9E6-47D1-B6FA-C8FFBF399364}" presName="hierChild2" presStyleCnt="0"/>
      <dgm:spPr/>
    </dgm:pt>
    <dgm:pt modelId="{C615FA80-E3BE-43BF-873F-CEF61BC38843}" type="pres">
      <dgm:prSet presAssocID="{E3AC74AD-7C7D-4869-B837-6213920E7E98}" presName="hierRoot1" presStyleCnt="0"/>
      <dgm:spPr/>
    </dgm:pt>
    <dgm:pt modelId="{71B44AB8-6EEB-4EFF-AE4F-7B6301EC49A1}" type="pres">
      <dgm:prSet presAssocID="{E3AC74AD-7C7D-4869-B837-6213920E7E98}" presName="composite" presStyleCnt="0"/>
      <dgm:spPr/>
    </dgm:pt>
    <dgm:pt modelId="{8B0DDC7D-BFFA-47FC-A304-5E9558618E97}" type="pres">
      <dgm:prSet presAssocID="{E3AC74AD-7C7D-4869-B837-6213920E7E98}" presName="background" presStyleLbl="node0" presStyleIdx="2" presStyleCnt="3"/>
      <dgm:spPr/>
    </dgm:pt>
    <dgm:pt modelId="{159D91D9-F10A-4338-9540-42FC7DF30352}" type="pres">
      <dgm:prSet presAssocID="{E3AC74AD-7C7D-4869-B837-6213920E7E98}" presName="text" presStyleLbl="fgAcc0" presStyleIdx="2" presStyleCnt="3">
        <dgm:presLayoutVars>
          <dgm:chPref val="3"/>
        </dgm:presLayoutVars>
      </dgm:prSet>
      <dgm:spPr/>
    </dgm:pt>
    <dgm:pt modelId="{4C5BAB7A-5072-46F5-9FDA-DAC74827A67A}" type="pres">
      <dgm:prSet presAssocID="{E3AC74AD-7C7D-4869-B837-6213920E7E98}" presName="hierChild2" presStyleCnt="0"/>
      <dgm:spPr/>
    </dgm:pt>
  </dgm:ptLst>
  <dgm:cxnLst>
    <dgm:cxn modelId="{EAC86320-AD22-48C1-AC76-2D66938241AB}" srcId="{C451F994-79B7-4899-8885-AFC66961FA66}" destId="{E3AC74AD-7C7D-4869-B837-6213920E7E98}" srcOrd="2" destOrd="0" parTransId="{58CFFE6B-3FA9-49C1-B31C-82A8555509E5}" sibTransId="{560E6023-494E-43F6-AD9D-6FF54ABC1C6D}"/>
    <dgm:cxn modelId="{873B1286-428A-4625-AB13-525BA1582F1F}" type="presOf" srcId="{E3AC74AD-7C7D-4869-B837-6213920E7E98}" destId="{159D91D9-F10A-4338-9540-42FC7DF30352}" srcOrd="0" destOrd="0" presId="urn:microsoft.com/office/officeart/2005/8/layout/hierarchy1"/>
    <dgm:cxn modelId="{33517092-035E-447C-89AF-377A30C69656}" type="presOf" srcId="{365DA89C-C9E6-47D1-B6FA-C8FFBF399364}" destId="{AE4552E8-251E-40D5-B2FA-16B4D8825BED}" srcOrd="0" destOrd="0" presId="urn:microsoft.com/office/officeart/2005/8/layout/hierarchy1"/>
    <dgm:cxn modelId="{C4F851AC-EF55-4318-A9C5-6F0B740392D2}" srcId="{C451F994-79B7-4899-8885-AFC66961FA66}" destId="{6289A2C1-6BCA-4CC8-BE86-C59CB0CB25B9}" srcOrd="0" destOrd="0" parTransId="{D63D68F1-06B0-424C-9623-13D0728E71C9}" sibTransId="{22DCFE52-3FCF-4433-A0A9-F059F2D06E63}"/>
    <dgm:cxn modelId="{55913ED1-1B7D-48A3-B5BE-A37C73C0A6D7}" type="presOf" srcId="{6289A2C1-6BCA-4CC8-BE86-C59CB0CB25B9}" destId="{F19F6354-7079-415E-B2CF-822B59334A14}" srcOrd="0" destOrd="0" presId="urn:microsoft.com/office/officeart/2005/8/layout/hierarchy1"/>
    <dgm:cxn modelId="{EBF1EDDB-7B1C-489E-8B64-1B94DB8459B4}" type="presOf" srcId="{C451F994-79B7-4899-8885-AFC66961FA66}" destId="{5715E82E-B349-4A7E-8BD4-ADB77B8D0A06}" srcOrd="0" destOrd="0" presId="urn:microsoft.com/office/officeart/2005/8/layout/hierarchy1"/>
    <dgm:cxn modelId="{C04976ED-AC33-4560-9688-A6870406E48D}" srcId="{C451F994-79B7-4899-8885-AFC66961FA66}" destId="{365DA89C-C9E6-47D1-B6FA-C8FFBF399364}" srcOrd="1" destOrd="0" parTransId="{FFB871EA-2EED-4334-A7DE-D208643BD4A5}" sibTransId="{F84CB6DF-AC76-414D-825D-801B3AA8433B}"/>
    <dgm:cxn modelId="{972EBEED-6DB4-4871-B280-53254BF5C4CD}" type="presParOf" srcId="{5715E82E-B349-4A7E-8BD4-ADB77B8D0A06}" destId="{8B606EB0-DFCD-4EA8-BE3B-AB22B02D0AFA}" srcOrd="0" destOrd="0" presId="urn:microsoft.com/office/officeart/2005/8/layout/hierarchy1"/>
    <dgm:cxn modelId="{9DFF9728-F518-48BF-A1AA-BBC62807A26B}" type="presParOf" srcId="{8B606EB0-DFCD-4EA8-BE3B-AB22B02D0AFA}" destId="{D18A7659-4EA4-4284-953D-87474CE79325}" srcOrd="0" destOrd="0" presId="urn:microsoft.com/office/officeart/2005/8/layout/hierarchy1"/>
    <dgm:cxn modelId="{9B9271CD-F166-40FB-AE55-DD340503DDA3}" type="presParOf" srcId="{D18A7659-4EA4-4284-953D-87474CE79325}" destId="{86FFACC6-634E-47F4-9D99-676A16DCF7DA}" srcOrd="0" destOrd="0" presId="urn:microsoft.com/office/officeart/2005/8/layout/hierarchy1"/>
    <dgm:cxn modelId="{22DB3522-D9FC-4BC9-B9EB-A0E866C3B95A}" type="presParOf" srcId="{D18A7659-4EA4-4284-953D-87474CE79325}" destId="{F19F6354-7079-415E-B2CF-822B59334A14}" srcOrd="1" destOrd="0" presId="urn:microsoft.com/office/officeart/2005/8/layout/hierarchy1"/>
    <dgm:cxn modelId="{60DA3810-16A7-442E-B61A-F01099AD0F6C}" type="presParOf" srcId="{8B606EB0-DFCD-4EA8-BE3B-AB22B02D0AFA}" destId="{C121B30A-9800-44F8-BD8C-DBD93BB1FC3C}" srcOrd="1" destOrd="0" presId="urn:microsoft.com/office/officeart/2005/8/layout/hierarchy1"/>
    <dgm:cxn modelId="{0AF5F1AE-C983-4989-8274-DE3ADA1DC9DD}" type="presParOf" srcId="{5715E82E-B349-4A7E-8BD4-ADB77B8D0A06}" destId="{7488DDA3-E592-4001-9055-330EF4A278CE}" srcOrd="1" destOrd="0" presId="urn:microsoft.com/office/officeart/2005/8/layout/hierarchy1"/>
    <dgm:cxn modelId="{9D0A0F23-47F7-4B77-B024-D280FEC8A375}" type="presParOf" srcId="{7488DDA3-E592-4001-9055-330EF4A278CE}" destId="{38939DB0-96A4-43AD-A073-151949E0C157}" srcOrd="0" destOrd="0" presId="urn:microsoft.com/office/officeart/2005/8/layout/hierarchy1"/>
    <dgm:cxn modelId="{93D1698C-5AC8-4D3C-AA3E-E9EF432815A6}" type="presParOf" srcId="{38939DB0-96A4-43AD-A073-151949E0C157}" destId="{0592DD43-D40B-491C-86D7-6EE799C14F7B}" srcOrd="0" destOrd="0" presId="urn:microsoft.com/office/officeart/2005/8/layout/hierarchy1"/>
    <dgm:cxn modelId="{FA6327E0-6480-44A2-8BA6-F176641CADE7}" type="presParOf" srcId="{38939DB0-96A4-43AD-A073-151949E0C157}" destId="{AE4552E8-251E-40D5-B2FA-16B4D8825BED}" srcOrd="1" destOrd="0" presId="urn:microsoft.com/office/officeart/2005/8/layout/hierarchy1"/>
    <dgm:cxn modelId="{5CA786AF-FBEE-437A-BABA-355812FD1067}" type="presParOf" srcId="{7488DDA3-E592-4001-9055-330EF4A278CE}" destId="{891C9F9D-86D9-4368-97EC-256A12FCAC8F}" srcOrd="1" destOrd="0" presId="urn:microsoft.com/office/officeart/2005/8/layout/hierarchy1"/>
    <dgm:cxn modelId="{961E596C-5B5C-4619-87D7-85D2DC4300A8}" type="presParOf" srcId="{5715E82E-B349-4A7E-8BD4-ADB77B8D0A06}" destId="{C615FA80-E3BE-43BF-873F-CEF61BC38843}" srcOrd="2" destOrd="0" presId="urn:microsoft.com/office/officeart/2005/8/layout/hierarchy1"/>
    <dgm:cxn modelId="{55693BBD-6AA5-4095-90C3-E24DC2F7CCCE}" type="presParOf" srcId="{C615FA80-E3BE-43BF-873F-CEF61BC38843}" destId="{71B44AB8-6EEB-4EFF-AE4F-7B6301EC49A1}" srcOrd="0" destOrd="0" presId="urn:microsoft.com/office/officeart/2005/8/layout/hierarchy1"/>
    <dgm:cxn modelId="{F2B460BE-FD13-4E6C-8B0E-07EDCF756995}" type="presParOf" srcId="{71B44AB8-6EEB-4EFF-AE4F-7B6301EC49A1}" destId="{8B0DDC7D-BFFA-47FC-A304-5E9558618E97}" srcOrd="0" destOrd="0" presId="urn:microsoft.com/office/officeart/2005/8/layout/hierarchy1"/>
    <dgm:cxn modelId="{6F5BB8DC-A09E-4FFB-A07B-FFB8020F8A3B}" type="presParOf" srcId="{71B44AB8-6EEB-4EFF-AE4F-7B6301EC49A1}" destId="{159D91D9-F10A-4338-9540-42FC7DF30352}" srcOrd="1" destOrd="0" presId="urn:microsoft.com/office/officeart/2005/8/layout/hierarchy1"/>
    <dgm:cxn modelId="{F091A278-3832-4980-8F97-4F2379B6B8D8}" type="presParOf" srcId="{C615FA80-E3BE-43BF-873F-CEF61BC38843}" destId="{4C5BAB7A-5072-46F5-9FDA-DAC74827A6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32FE13-ED5B-429D-8C66-DB089364F464}" type="doc">
      <dgm:prSet loTypeId="urn:microsoft.com/office/officeart/2005/8/layout/process2" loCatId="process" qsTypeId="urn:microsoft.com/office/officeart/2005/8/quickstyle/simple1" qsCatId="simple" csTypeId="urn:microsoft.com/office/officeart/2005/8/colors/colorful4" csCatId="colorful" phldr="1"/>
      <dgm:spPr/>
    </dgm:pt>
    <dgm:pt modelId="{3C039F93-E92C-427D-80C9-D6E07503254C}">
      <dgm:prSet phldrT="[Text]" custT="1"/>
      <dgm:spPr/>
      <dgm:t>
        <a:bodyPr/>
        <a:lstStyle/>
        <a:p>
          <a:r>
            <a:rPr lang="en-US" sz="2400" dirty="0"/>
            <a:t>CSE is a form of child sexual abuse. It occurs where an individual or group takes advantage of an imbalance of power to coerce, manipulate or deceive a child or young person under the age of 18 into sexual activity</a:t>
          </a:r>
        </a:p>
      </dgm:t>
    </dgm:pt>
    <dgm:pt modelId="{0F6C96A8-7E62-4CA4-B6B7-EAD52E94032F}" type="parTrans" cxnId="{7679D11B-BEDE-47F1-949A-CE0736A127CA}">
      <dgm:prSet/>
      <dgm:spPr/>
      <dgm:t>
        <a:bodyPr/>
        <a:lstStyle/>
        <a:p>
          <a:endParaRPr lang="en-US"/>
        </a:p>
      </dgm:t>
    </dgm:pt>
    <dgm:pt modelId="{92A22195-2B7A-41B1-BE96-D0B4980F16CE}" type="sibTrans" cxnId="{7679D11B-BEDE-47F1-949A-CE0736A127CA}">
      <dgm:prSet/>
      <dgm:spPr/>
      <dgm:t>
        <a:bodyPr/>
        <a:lstStyle/>
        <a:p>
          <a:endParaRPr lang="en-US"/>
        </a:p>
      </dgm:t>
    </dgm:pt>
    <dgm:pt modelId="{6300B672-1C8B-40EB-BAC6-F9353D52C84C}">
      <dgm:prSet phldrT="[Text]" custT="1"/>
      <dgm:spPr/>
      <dgm:t>
        <a:bodyPr/>
        <a:lstStyle/>
        <a:p>
          <a:r>
            <a:rPr lang="en-US" sz="2400"/>
            <a:t>(a) In exchange for </a:t>
          </a:r>
          <a:r>
            <a:rPr lang="en-US" sz="2400" b="1" i="1" u="sng"/>
            <a:t>something</a:t>
          </a:r>
          <a:r>
            <a:rPr lang="en-US" sz="2400"/>
            <a:t> they need or want &amp;/or</a:t>
          </a:r>
        </a:p>
        <a:p>
          <a:r>
            <a:rPr lang="en-US" sz="2400"/>
            <a:t>(b) For the financial advantage or increased status of the perpetrator or facilitator</a:t>
          </a:r>
          <a:endParaRPr lang="en-US" sz="2400" dirty="0"/>
        </a:p>
      </dgm:t>
    </dgm:pt>
    <dgm:pt modelId="{E779DD21-CA40-4859-A3E5-D9088C8ED649}" type="parTrans" cxnId="{CC3BA1EA-044D-4557-B0AE-A96A004BC193}">
      <dgm:prSet/>
      <dgm:spPr/>
      <dgm:t>
        <a:bodyPr/>
        <a:lstStyle/>
        <a:p>
          <a:endParaRPr lang="en-US"/>
        </a:p>
      </dgm:t>
    </dgm:pt>
    <dgm:pt modelId="{0EC03E2D-95A2-4E31-B837-4A39ED2DDE21}" type="sibTrans" cxnId="{CC3BA1EA-044D-4557-B0AE-A96A004BC193}">
      <dgm:prSet/>
      <dgm:spPr/>
      <dgm:t>
        <a:bodyPr/>
        <a:lstStyle/>
        <a:p>
          <a:endParaRPr lang="en-US"/>
        </a:p>
      </dgm:t>
    </dgm:pt>
    <dgm:pt modelId="{85B649DD-CD7B-4F7F-8273-EEACA5D21CFF}">
      <dgm:prSet phldrT="[Text]" custT="1"/>
      <dgm:spPr/>
      <dgm:t>
        <a:bodyPr/>
        <a:lstStyle/>
        <a:p>
          <a:r>
            <a:rPr lang="en-US" sz="2400"/>
            <a:t>The victim may have been sexually exploited even if the sexual activity appears consensual</a:t>
          </a:r>
        </a:p>
        <a:p>
          <a:r>
            <a:rPr lang="en-US" sz="2400" b="1" i="1" u="sng"/>
            <a:t>CSE does not always involve physical contact, it can also occur through the use of technology</a:t>
          </a:r>
          <a:endParaRPr lang="en-US" sz="2400" b="1" i="1" u="sng" dirty="0"/>
        </a:p>
      </dgm:t>
    </dgm:pt>
    <dgm:pt modelId="{3128A062-B1D9-4DD5-BF35-A53D50A7EE55}" type="parTrans" cxnId="{9ABC12C5-CF43-4C10-A146-2DE094111A8A}">
      <dgm:prSet/>
      <dgm:spPr/>
      <dgm:t>
        <a:bodyPr/>
        <a:lstStyle/>
        <a:p>
          <a:endParaRPr lang="en-US"/>
        </a:p>
      </dgm:t>
    </dgm:pt>
    <dgm:pt modelId="{C0E1AA1D-8BFD-4F1F-9C2F-FDF650A8B9F0}" type="sibTrans" cxnId="{9ABC12C5-CF43-4C10-A146-2DE094111A8A}">
      <dgm:prSet/>
      <dgm:spPr/>
      <dgm:t>
        <a:bodyPr/>
        <a:lstStyle/>
        <a:p>
          <a:endParaRPr lang="en-US"/>
        </a:p>
      </dgm:t>
    </dgm:pt>
    <dgm:pt modelId="{6A3207B7-6BC0-4515-9A4D-3FACAA75B854}" type="pres">
      <dgm:prSet presAssocID="{2C32FE13-ED5B-429D-8C66-DB089364F464}" presName="linearFlow" presStyleCnt="0">
        <dgm:presLayoutVars>
          <dgm:resizeHandles val="exact"/>
        </dgm:presLayoutVars>
      </dgm:prSet>
      <dgm:spPr/>
    </dgm:pt>
    <dgm:pt modelId="{F7A90C1B-4E05-4BFD-A306-270EDDBC4852}" type="pres">
      <dgm:prSet presAssocID="{3C039F93-E92C-427D-80C9-D6E07503254C}" presName="node" presStyleLbl="node1" presStyleIdx="0" presStyleCnt="3" custScaleX="213202">
        <dgm:presLayoutVars>
          <dgm:bulletEnabled val="1"/>
        </dgm:presLayoutVars>
      </dgm:prSet>
      <dgm:spPr/>
    </dgm:pt>
    <dgm:pt modelId="{20EE2CE3-EFE7-4472-BE11-9F055277C070}" type="pres">
      <dgm:prSet presAssocID="{92A22195-2B7A-41B1-BE96-D0B4980F16CE}" presName="sibTrans" presStyleLbl="sibTrans2D1" presStyleIdx="0" presStyleCnt="2"/>
      <dgm:spPr/>
    </dgm:pt>
    <dgm:pt modelId="{B2A62F33-8969-4949-BFBB-08EF4CC032F7}" type="pres">
      <dgm:prSet presAssocID="{92A22195-2B7A-41B1-BE96-D0B4980F16CE}" presName="connectorText" presStyleLbl="sibTrans2D1" presStyleIdx="0" presStyleCnt="2"/>
      <dgm:spPr/>
    </dgm:pt>
    <dgm:pt modelId="{FB330954-9EE8-43E6-AB73-3AFA4254DD11}" type="pres">
      <dgm:prSet presAssocID="{6300B672-1C8B-40EB-BAC6-F9353D52C84C}" presName="node" presStyleLbl="node1" presStyleIdx="1" presStyleCnt="3" custScaleX="213202" custScaleY="90799">
        <dgm:presLayoutVars>
          <dgm:bulletEnabled val="1"/>
        </dgm:presLayoutVars>
      </dgm:prSet>
      <dgm:spPr/>
    </dgm:pt>
    <dgm:pt modelId="{006C084F-8D7B-4E2B-ADE2-926D6E8B9144}" type="pres">
      <dgm:prSet presAssocID="{0EC03E2D-95A2-4E31-B837-4A39ED2DDE21}" presName="sibTrans" presStyleLbl="sibTrans2D1" presStyleIdx="1" presStyleCnt="2"/>
      <dgm:spPr/>
    </dgm:pt>
    <dgm:pt modelId="{15FD5F52-23C7-4060-ADB7-52F9F2AFBC71}" type="pres">
      <dgm:prSet presAssocID="{0EC03E2D-95A2-4E31-B837-4A39ED2DDE21}" presName="connectorText" presStyleLbl="sibTrans2D1" presStyleIdx="1" presStyleCnt="2"/>
      <dgm:spPr/>
    </dgm:pt>
    <dgm:pt modelId="{C8DCF949-CCA7-4530-BA36-12AF2FB31387}" type="pres">
      <dgm:prSet presAssocID="{85B649DD-CD7B-4F7F-8273-EEACA5D21CFF}" presName="node" presStyleLbl="node1" presStyleIdx="2" presStyleCnt="3" custScaleX="187360" custScaleY="123866">
        <dgm:presLayoutVars>
          <dgm:bulletEnabled val="1"/>
        </dgm:presLayoutVars>
      </dgm:prSet>
      <dgm:spPr/>
    </dgm:pt>
  </dgm:ptLst>
  <dgm:cxnLst>
    <dgm:cxn modelId="{9DA5FF0B-6955-4BE5-A302-8790D2C7EEDB}" type="presOf" srcId="{6300B672-1C8B-40EB-BAC6-F9353D52C84C}" destId="{FB330954-9EE8-43E6-AB73-3AFA4254DD11}" srcOrd="0" destOrd="0" presId="urn:microsoft.com/office/officeart/2005/8/layout/process2"/>
    <dgm:cxn modelId="{7679D11B-BEDE-47F1-949A-CE0736A127CA}" srcId="{2C32FE13-ED5B-429D-8C66-DB089364F464}" destId="{3C039F93-E92C-427D-80C9-D6E07503254C}" srcOrd="0" destOrd="0" parTransId="{0F6C96A8-7E62-4CA4-B6B7-EAD52E94032F}" sibTransId="{92A22195-2B7A-41B1-BE96-D0B4980F16CE}"/>
    <dgm:cxn modelId="{3957EA20-028B-42D8-921A-82BB49353D2C}" type="presOf" srcId="{85B649DD-CD7B-4F7F-8273-EEACA5D21CFF}" destId="{C8DCF949-CCA7-4530-BA36-12AF2FB31387}" srcOrd="0" destOrd="0" presId="urn:microsoft.com/office/officeart/2005/8/layout/process2"/>
    <dgm:cxn modelId="{CD7F209C-A16A-4C93-BFCC-9DA2AADBD80B}" type="presOf" srcId="{0EC03E2D-95A2-4E31-B837-4A39ED2DDE21}" destId="{006C084F-8D7B-4E2B-ADE2-926D6E8B9144}" srcOrd="0" destOrd="0" presId="urn:microsoft.com/office/officeart/2005/8/layout/process2"/>
    <dgm:cxn modelId="{616636A5-41B0-48FF-8768-AADB23F080AB}" type="presOf" srcId="{2C32FE13-ED5B-429D-8C66-DB089364F464}" destId="{6A3207B7-6BC0-4515-9A4D-3FACAA75B854}" srcOrd="0" destOrd="0" presId="urn:microsoft.com/office/officeart/2005/8/layout/process2"/>
    <dgm:cxn modelId="{7D9F04AD-4702-4773-9531-5D4CDCEC7AD1}" type="presOf" srcId="{3C039F93-E92C-427D-80C9-D6E07503254C}" destId="{F7A90C1B-4E05-4BFD-A306-270EDDBC4852}" srcOrd="0" destOrd="0" presId="urn:microsoft.com/office/officeart/2005/8/layout/process2"/>
    <dgm:cxn modelId="{C796D2BB-55D7-4719-B87A-04367232994C}" type="presOf" srcId="{92A22195-2B7A-41B1-BE96-D0B4980F16CE}" destId="{20EE2CE3-EFE7-4472-BE11-9F055277C070}" srcOrd="0" destOrd="0" presId="urn:microsoft.com/office/officeart/2005/8/layout/process2"/>
    <dgm:cxn modelId="{9ABC12C5-CF43-4C10-A146-2DE094111A8A}" srcId="{2C32FE13-ED5B-429D-8C66-DB089364F464}" destId="{85B649DD-CD7B-4F7F-8273-EEACA5D21CFF}" srcOrd="2" destOrd="0" parTransId="{3128A062-B1D9-4DD5-BF35-A53D50A7EE55}" sibTransId="{C0E1AA1D-8BFD-4F1F-9C2F-FDF650A8B9F0}"/>
    <dgm:cxn modelId="{AA651CEA-6A7A-4FBE-8057-829245700B8D}" type="presOf" srcId="{92A22195-2B7A-41B1-BE96-D0B4980F16CE}" destId="{B2A62F33-8969-4949-BFBB-08EF4CC032F7}" srcOrd="1" destOrd="0" presId="urn:microsoft.com/office/officeart/2005/8/layout/process2"/>
    <dgm:cxn modelId="{CC3BA1EA-044D-4557-B0AE-A96A004BC193}" srcId="{2C32FE13-ED5B-429D-8C66-DB089364F464}" destId="{6300B672-1C8B-40EB-BAC6-F9353D52C84C}" srcOrd="1" destOrd="0" parTransId="{E779DD21-CA40-4859-A3E5-D9088C8ED649}" sibTransId="{0EC03E2D-95A2-4E31-B837-4A39ED2DDE21}"/>
    <dgm:cxn modelId="{0DB862EF-CD97-401D-96B1-ACA9AAE5EBE8}" type="presOf" srcId="{0EC03E2D-95A2-4E31-B837-4A39ED2DDE21}" destId="{15FD5F52-23C7-4060-ADB7-52F9F2AFBC71}" srcOrd="1" destOrd="0" presId="urn:microsoft.com/office/officeart/2005/8/layout/process2"/>
    <dgm:cxn modelId="{9F53F101-31A3-486B-A9AF-A4501D5C72F0}" type="presParOf" srcId="{6A3207B7-6BC0-4515-9A4D-3FACAA75B854}" destId="{F7A90C1B-4E05-4BFD-A306-270EDDBC4852}" srcOrd="0" destOrd="0" presId="urn:microsoft.com/office/officeart/2005/8/layout/process2"/>
    <dgm:cxn modelId="{0350B5FF-5D5B-4475-86A2-8D17AFB57C5C}" type="presParOf" srcId="{6A3207B7-6BC0-4515-9A4D-3FACAA75B854}" destId="{20EE2CE3-EFE7-4472-BE11-9F055277C070}" srcOrd="1" destOrd="0" presId="urn:microsoft.com/office/officeart/2005/8/layout/process2"/>
    <dgm:cxn modelId="{67846809-3AF1-40D5-BB84-36F08A8AF010}" type="presParOf" srcId="{20EE2CE3-EFE7-4472-BE11-9F055277C070}" destId="{B2A62F33-8969-4949-BFBB-08EF4CC032F7}" srcOrd="0" destOrd="0" presId="urn:microsoft.com/office/officeart/2005/8/layout/process2"/>
    <dgm:cxn modelId="{5D256BE9-E351-4210-8F9D-EEDB00C1677E}" type="presParOf" srcId="{6A3207B7-6BC0-4515-9A4D-3FACAA75B854}" destId="{FB330954-9EE8-43E6-AB73-3AFA4254DD11}" srcOrd="2" destOrd="0" presId="urn:microsoft.com/office/officeart/2005/8/layout/process2"/>
    <dgm:cxn modelId="{76D4E73D-0F64-400D-B9E8-A53F50569945}" type="presParOf" srcId="{6A3207B7-6BC0-4515-9A4D-3FACAA75B854}" destId="{006C084F-8D7B-4E2B-ADE2-926D6E8B9144}" srcOrd="3" destOrd="0" presId="urn:microsoft.com/office/officeart/2005/8/layout/process2"/>
    <dgm:cxn modelId="{27BD05C5-190C-4444-8FE5-D46DB585C3E7}" type="presParOf" srcId="{006C084F-8D7B-4E2B-ADE2-926D6E8B9144}" destId="{15FD5F52-23C7-4060-ADB7-52F9F2AFBC71}" srcOrd="0" destOrd="0" presId="urn:microsoft.com/office/officeart/2005/8/layout/process2"/>
    <dgm:cxn modelId="{63E196FF-A4F2-4D53-B2B5-09B4AD74866D}" type="presParOf" srcId="{6A3207B7-6BC0-4515-9A4D-3FACAA75B854}" destId="{C8DCF949-CCA7-4530-BA36-12AF2FB31387}"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4F1D8D-1285-4779-9104-D077BE828244}"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US"/>
        </a:p>
      </dgm:t>
    </dgm:pt>
    <dgm:pt modelId="{6ACE1A31-7B2C-4072-9726-B771552097B3}">
      <dgm:prSet phldrT="[Text]" custT="1"/>
      <dgm:spPr/>
      <dgm:t>
        <a:bodyPr/>
        <a:lstStyle/>
        <a:p>
          <a:r>
            <a:rPr lang="en-US" sz="2400"/>
            <a:t>Inappropriate relationships</a:t>
          </a:r>
          <a:endParaRPr lang="en-US" sz="2400" dirty="0"/>
        </a:p>
      </dgm:t>
    </dgm:pt>
    <dgm:pt modelId="{27736794-1030-4CFF-A0A5-26322966982E}" type="parTrans" cxnId="{8CD2FC4C-4B72-47F6-ACED-50F554450F1E}">
      <dgm:prSet/>
      <dgm:spPr/>
      <dgm:t>
        <a:bodyPr/>
        <a:lstStyle/>
        <a:p>
          <a:endParaRPr lang="en-US"/>
        </a:p>
      </dgm:t>
    </dgm:pt>
    <dgm:pt modelId="{79C19907-C9C8-4A7C-B1CC-DBF8909708C7}" type="sibTrans" cxnId="{8CD2FC4C-4B72-47F6-ACED-50F554450F1E}">
      <dgm:prSet/>
      <dgm:spPr/>
      <dgm:t>
        <a:bodyPr/>
        <a:lstStyle/>
        <a:p>
          <a:endParaRPr lang="en-US"/>
        </a:p>
      </dgm:t>
    </dgm:pt>
    <dgm:pt modelId="{34732C81-3A53-4DAB-BF47-D97A96EE13A8}">
      <dgm:prSet phldrT="[Text]" custT="1"/>
      <dgm:spPr/>
      <dgm:t>
        <a:bodyPr/>
        <a:lstStyle/>
        <a:p>
          <a:r>
            <a:rPr lang="en-US" sz="2400"/>
            <a:t>The “fake relationship” model</a:t>
          </a:r>
          <a:endParaRPr lang="en-US" sz="2400" dirty="0"/>
        </a:p>
      </dgm:t>
    </dgm:pt>
    <dgm:pt modelId="{10EBFA58-C9BD-4003-BF7A-B214A9BB8518}" type="parTrans" cxnId="{F8E5B2B0-4305-4FD5-961A-389E9672C0CB}">
      <dgm:prSet/>
      <dgm:spPr/>
      <dgm:t>
        <a:bodyPr/>
        <a:lstStyle/>
        <a:p>
          <a:endParaRPr lang="en-US"/>
        </a:p>
      </dgm:t>
    </dgm:pt>
    <dgm:pt modelId="{099A8299-5843-4B81-83B8-092F2892294E}" type="sibTrans" cxnId="{F8E5B2B0-4305-4FD5-961A-389E9672C0CB}">
      <dgm:prSet/>
      <dgm:spPr/>
      <dgm:t>
        <a:bodyPr/>
        <a:lstStyle/>
        <a:p>
          <a:endParaRPr lang="en-US"/>
        </a:p>
      </dgm:t>
    </dgm:pt>
    <dgm:pt modelId="{D2CBA25A-68B5-44B4-B7F0-DB6060FADDFC}">
      <dgm:prSet phldrT="[Text]" custT="1"/>
      <dgm:spPr/>
      <dgm:t>
        <a:bodyPr/>
        <a:lstStyle/>
        <a:p>
          <a:r>
            <a:rPr lang="en-US" sz="2400"/>
            <a:t>Organised exploitation and trafficking</a:t>
          </a:r>
          <a:endParaRPr lang="en-US" sz="2400" dirty="0"/>
        </a:p>
      </dgm:t>
    </dgm:pt>
    <dgm:pt modelId="{492803A0-E6A8-4DBC-BD98-44EEA2147B29}" type="parTrans" cxnId="{96CA1E04-5CB8-4CE0-9C8A-60D85343D093}">
      <dgm:prSet/>
      <dgm:spPr/>
      <dgm:t>
        <a:bodyPr/>
        <a:lstStyle/>
        <a:p>
          <a:endParaRPr lang="en-US"/>
        </a:p>
      </dgm:t>
    </dgm:pt>
    <dgm:pt modelId="{8DAF6EA8-101D-4B51-BDF2-4AAA2F7936BC}" type="sibTrans" cxnId="{96CA1E04-5CB8-4CE0-9C8A-60D85343D093}">
      <dgm:prSet/>
      <dgm:spPr/>
      <dgm:t>
        <a:bodyPr/>
        <a:lstStyle/>
        <a:p>
          <a:endParaRPr lang="en-US"/>
        </a:p>
      </dgm:t>
    </dgm:pt>
    <dgm:pt modelId="{AA4FA0D4-B580-4D0C-A48D-7221D7B7516C}" type="pres">
      <dgm:prSet presAssocID="{F84F1D8D-1285-4779-9104-D077BE828244}" presName="linear" presStyleCnt="0">
        <dgm:presLayoutVars>
          <dgm:dir/>
          <dgm:animLvl val="lvl"/>
          <dgm:resizeHandles val="exact"/>
        </dgm:presLayoutVars>
      </dgm:prSet>
      <dgm:spPr/>
    </dgm:pt>
    <dgm:pt modelId="{CD9BA49B-6B26-40D7-8FB0-8F98B16DBA3E}" type="pres">
      <dgm:prSet presAssocID="{6ACE1A31-7B2C-4072-9726-B771552097B3}" presName="parentLin" presStyleCnt="0"/>
      <dgm:spPr/>
    </dgm:pt>
    <dgm:pt modelId="{7F9DD0C5-E4CF-46E8-A867-21465E658D49}" type="pres">
      <dgm:prSet presAssocID="{6ACE1A31-7B2C-4072-9726-B771552097B3}" presName="parentLeftMargin" presStyleLbl="node1" presStyleIdx="0" presStyleCnt="3"/>
      <dgm:spPr/>
    </dgm:pt>
    <dgm:pt modelId="{C11969D4-5BF7-4FB0-8C96-AABF23209EA1}" type="pres">
      <dgm:prSet presAssocID="{6ACE1A31-7B2C-4072-9726-B771552097B3}" presName="parentText" presStyleLbl="node1" presStyleIdx="0" presStyleCnt="3">
        <dgm:presLayoutVars>
          <dgm:chMax val="0"/>
          <dgm:bulletEnabled val="1"/>
        </dgm:presLayoutVars>
      </dgm:prSet>
      <dgm:spPr/>
    </dgm:pt>
    <dgm:pt modelId="{7A377DC0-51BF-4B6A-A7B5-49B9A63C934A}" type="pres">
      <dgm:prSet presAssocID="{6ACE1A31-7B2C-4072-9726-B771552097B3}" presName="negativeSpace" presStyleCnt="0"/>
      <dgm:spPr/>
    </dgm:pt>
    <dgm:pt modelId="{C8E82B2D-18EC-445B-BDEB-8CD8C3532586}" type="pres">
      <dgm:prSet presAssocID="{6ACE1A31-7B2C-4072-9726-B771552097B3}" presName="childText" presStyleLbl="conFgAcc1" presStyleIdx="0" presStyleCnt="3">
        <dgm:presLayoutVars>
          <dgm:bulletEnabled val="1"/>
        </dgm:presLayoutVars>
      </dgm:prSet>
      <dgm:spPr/>
    </dgm:pt>
    <dgm:pt modelId="{A6DB6226-00B8-4F8C-B927-70968D87DAB4}" type="pres">
      <dgm:prSet presAssocID="{79C19907-C9C8-4A7C-B1CC-DBF8909708C7}" presName="spaceBetweenRectangles" presStyleCnt="0"/>
      <dgm:spPr/>
    </dgm:pt>
    <dgm:pt modelId="{764B37F6-0BFE-470A-A574-9398F163F4ED}" type="pres">
      <dgm:prSet presAssocID="{34732C81-3A53-4DAB-BF47-D97A96EE13A8}" presName="parentLin" presStyleCnt="0"/>
      <dgm:spPr/>
    </dgm:pt>
    <dgm:pt modelId="{EA4C62A5-537B-44E1-BDEE-9EE1E09D71EC}" type="pres">
      <dgm:prSet presAssocID="{34732C81-3A53-4DAB-BF47-D97A96EE13A8}" presName="parentLeftMargin" presStyleLbl="node1" presStyleIdx="0" presStyleCnt="3"/>
      <dgm:spPr/>
    </dgm:pt>
    <dgm:pt modelId="{C7BC5FDB-8E78-45E7-AD19-933392B01B3D}" type="pres">
      <dgm:prSet presAssocID="{34732C81-3A53-4DAB-BF47-D97A96EE13A8}" presName="parentText" presStyleLbl="node1" presStyleIdx="1" presStyleCnt="3">
        <dgm:presLayoutVars>
          <dgm:chMax val="0"/>
          <dgm:bulletEnabled val="1"/>
        </dgm:presLayoutVars>
      </dgm:prSet>
      <dgm:spPr/>
    </dgm:pt>
    <dgm:pt modelId="{B22B0E7E-9537-4D47-8DDA-9D5550284458}" type="pres">
      <dgm:prSet presAssocID="{34732C81-3A53-4DAB-BF47-D97A96EE13A8}" presName="negativeSpace" presStyleCnt="0"/>
      <dgm:spPr/>
    </dgm:pt>
    <dgm:pt modelId="{72E41968-A698-49BC-BE99-4C70F84D63CD}" type="pres">
      <dgm:prSet presAssocID="{34732C81-3A53-4DAB-BF47-D97A96EE13A8}" presName="childText" presStyleLbl="conFgAcc1" presStyleIdx="1" presStyleCnt="3">
        <dgm:presLayoutVars>
          <dgm:bulletEnabled val="1"/>
        </dgm:presLayoutVars>
      </dgm:prSet>
      <dgm:spPr/>
    </dgm:pt>
    <dgm:pt modelId="{5DD65F0E-0B18-48FC-B146-E063C40896C8}" type="pres">
      <dgm:prSet presAssocID="{099A8299-5843-4B81-83B8-092F2892294E}" presName="spaceBetweenRectangles" presStyleCnt="0"/>
      <dgm:spPr/>
    </dgm:pt>
    <dgm:pt modelId="{F5512C9F-CC25-470E-8540-F0BAA889D4BF}" type="pres">
      <dgm:prSet presAssocID="{D2CBA25A-68B5-44B4-B7F0-DB6060FADDFC}" presName="parentLin" presStyleCnt="0"/>
      <dgm:spPr/>
    </dgm:pt>
    <dgm:pt modelId="{8C91EA4B-D9C9-494F-8D23-C617E4D67277}" type="pres">
      <dgm:prSet presAssocID="{D2CBA25A-68B5-44B4-B7F0-DB6060FADDFC}" presName="parentLeftMargin" presStyleLbl="node1" presStyleIdx="1" presStyleCnt="3"/>
      <dgm:spPr/>
    </dgm:pt>
    <dgm:pt modelId="{E2CA3DC2-E1DE-417B-9FB9-F41210C6AF34}" type="pres">
      <dgm:prSet presAssocID="{D2CBA25A-68B5-44B4-B7F0-DB6060FADDFC}" presName="parentText" presStyleLbl="node1" presStyleIdx="2" presStyleCnt="3">
        <dgm:presLayoutVars>
          <dgm:chMax val="0"/>
          <dgm:bulletEnabled val="1"/>
        </dgm:presLayoutVars>
      </dgm:prSet>
      <dgm:spPr/>
    </dgm:pt>
    <dgm:pt modelId="{EA2A0D4D-8270-4794-A7A6-17A44535B58E}" type="pres">
      <dgm:prSet presAssocID="{D2CBA25A-68B5-44B4-B7F0-DB6060FADDFC}" presName="negativeSpace" presStyleCnt="0"/>
      <dgm:spPr/>
    </dgm:pt>
    <dgm:pt modelId="{22C6BA32-6BDA-44FE-8EA1-20BD64BDA5A1}" type="pres">
      <dgm:prSet presAssocID="{D2CBA25A-68B5-44B4-B7F0-DB6060FADDFC}" presName="childText" presStyleLbl="conFgAcc1" presStyleIdx="2" presStyleCnt="3">
        <dgm:presLayoutVars>
          <dgm:bulletEnabled val="1"/>
        </dgm:presLayoutVars>
      </dgm:prSet>
      <dgm:spPr/>
    </dgm:pt>
  </dgm:ptLst>
  <dgm:cxnLst>
    <dgm:cxn modelId="{96CA1E04-5CB8-4CE0-9C8A-60D85343D093}" srcId="{F84F1D8D-1285-4779-9104-D077BE828244}" destId="{D2CBA25A-68B5-44B4-B7F0-DB6060FADDFC}" srcOrd="2" destOrd="0" parTransId="{492803A0-E6A8-4DBC-BD98-44EEA2147B29}" sibTransId="{8DAF6EA8-101D-4B51-BDF2-4AAA2F7936BC}"/>
    <dgm:cxn modelId="{F469A11E-0BC3-4FB7-8743-3AFA5CC85FFB}" type="presOf" srcId="{F84F1D8D-1285-4779-9104-D077BE828244}" destId="{AA4FA0D4-B580-4D0C-A48D-7221D7B7516C}" srcOrd="0" destOrd="0" presId="urn:microsoft.com/office/officeart/2005/8/layout/list1"/>
    <dgm:cxn modelId="{C2C1A54B-96A9-4A41-8D38-29988523B977}" type="presOf" srcId="{6ACE1A31-7B2C-4072-9726-B771552097B3}" destId="{C11969D4-5BF7-4FB0-8C96-AABF23209EA1}" srcOrd="1" destOrd="0" presId="urn:microsoft.com/office/officeart/2005/8/layout/list1"/>
    <dgm:cxn modelId="{8CD2FC4C-4B72-47F6-ACED-50F554450F1E}" srcId="{F84F1D8D-1285-4779-9104-D077BE828244}" destId="{6ACE1A31-7B2C-4072-9726-B771552097B3}" srcOrd="0" destOrd="0" parTransId="{27736794-1030-4CFF-A0A5-26322966982E}" sibTransId="{79C19907-C9C8-4A7C-B1CC-DBF8909708C7}"/>
    <dgm:cxn modelId="{8EB55151-DD5A-4AB1-A3CC-D35BE2F3A8EA}" type="presOf" srcId="{34732C81-3A53-4DAB-BF47-D97A96EE13A8}" destId="{EA4C62A5-537B-44E1-BDEE-9EE1E09D71EC}" srcOrd="0" destOrd="0" presId="urn:microsoft.com/office/officeart/2005/8/layout/list1"/>
    <dgm:cxn modelId="{5D4C1FAC-164E-4707-9D41-BCB2B073909A}" type="presOf" srcId="{D2CBA25A-68B5-44B4-B7F0-DB6060FADDFC}" destId="{8C91EA4B-D9C9-494F-8D23-C617E4D67277}" srcOrd="0" destOrd="0" presId="urn:microsoft.com/office/officeart/2005/8/layout/list1"/>
    <dgm:cxn modelId="{F8E5B2B0-4305-4FD5-961A-389E9672C0CB}" srcId="{F84F1D8D-1285-4779-9104-D077BE828244}" destId="{34732C81-3A53-4DAB-BF47-D97A96EE13A8}" srcOrd="1" destOrd="0" parTransId="{10EBFA58-C9BD-4003-BF7A-B214A9BB8518}" sibTransId="{099A8299-5843-4B81-83B8-092F2892294E}"/>
    <dgm:cxn modelId="{589554BF-54FD-4ECE-A673-2AE5E33EDBCF}" type="presOf" srcId="{6ACE1A31-7B2C-4072-9726-B771552097B3}" destId="{7F9DD0C5-E4CF-46E8-A867-21465E658D49}" srcOrd="0" destOrd="0" presId="urn:microsoft.com/office/officeart/2005/8/layout/list1"/>
    <dgm:cxn modelId="{9912A1D6-FF73-4B16-A468-B9DC0DC26E81}" type="presOf" srcId="{D2CBA25A-68B5-44B4-B7F0-DB6060FADDFC}" destId="{E2CA3DC2-E1DE-417B-9FB9-F41210C6AF34}" srcOrd="1" destOrd="0" presId="urn:microsoft.com/office/officeart/2005/8/layout/list1"/>
    <dgm:cxn modelId="{E0DB3DD9-EA27-4C55-AD9F-24A994E05D73}" type="presOf" srcId="{34732C81-3A53-4DAB-BF47-D97A96EE13A8}" destId="{C7BC5FDB-8E78-45E7-AD19-933392B01B3D}" srcOrd="1" destOrd="0" presId="urn:microsoft.com/office/officeart/2005/8/layout/list1"/>
    <dgm:cxn modelId="{FB9F0ADC-C121-496E-9689-3C844319018A}" type="presParOf" srcId="{AA4FA0D4-B580-4D0C-A48D-7221D7B7516C}" destId="{CD9BA49B-6B26-40D7-8FB0-8F98B16DBA3E}" srcOrd="0" destOrd="0" presId="urn:microsoft.com/office/officeart/2005/8/layout/list1"/>
    <dgm:cxn modelId="{B6637A5D-C13E-4766-A050-84185749A55B}" type="presParOf" srcId="{CD9BA49B-6B26-40D7-8FB0-8F98B16DBA3E}" destId="{7F9DD0C5-E4CF-46E8-A867-21465E658D49}" srcOrd="0" destOrd="0" presId="urn:microsoft.com/office/officeart/2005/8/layout/list1"/>
    <dgm:cxn modelId="{812CFED9-E474-49EE-8812-E81AD6F1716E}" type="presParOf" srcId="{CD9BA49B-6B26-40D7-8FB0-8F98B16DBA3E}" destId="{C11969D4-5BF7-4FB0-8C96-AABF23209EA1}" srcOrd="1" destOrd="0" presId="urn:microsoft.com/office/officeart/2005/8/layout/list1"/>
    <dgm:cxn modelId="{1F415619-9E2B-4FF7-9C29-AB64E10AB373}" type="presParOf" srcId="{AA4FA0D4-B580-4D0C-A48D-7221D7B7516C}" destId="{7A377DC0-51BF-4B6A-A7B5-49B9A63C934A}" srcOrd="1" destOrd="0" presId="urn:microsoft.com/office/officeart/2005/8/layout/list1"/>
    <dgm:cxn modelId="{8E99A4A1-6104-4985-BDA6-78F763138B3C}" type="presParOf" srcId="{AA4FA0D4-B580-4D0C-A48D-7221D7B7516C}" destId="{C8E82B2D-18EC-445B-BDEB-8CD8C3532586}" srcOrd="2" destOrd="0" presId="urn:microsoft.com/office/officeart/2005/8/layout/list1"/>
    <dgm:cxn modelId="{FE5F6854-491E-4ED1-A6A6-8F63F412F6FD}" type="presParOf" srcId="{AA4FA0D4-B580-4D0C-A48D-7221D7B7516C}" destId="{A6DB6226-00B8-4F8C-B927-70968D87DAB4}" srcOrd="3" destOrd="0" presId="urn:microsoft.com/office/officeart/2005/8/layout/list1"/>
    <dgm:cxn modelId="{8E5612BC-47F7-47A7-915C-6EB394AF83A1}" type="presParOf" srcId="{AA4FA0D4-B580-4D0C-A48D-7221D7B7516C}" destId="{764B37F6-0BFE-470A-A574-9398F163F4ED}" srcOrd="4" destOrd="0" presId="urn:microsoft.com/office/officeart/2005/8/layout/list1"/>
    <dgm:cxn modelId="{E90EAE44-EFC0-4CD0-A901-CD06ADDC66B7}" type="presParOf" srcId="{764B37F6-0BFE-470A-A574-9398F163F4ED}" destId="{EA4C62A5-537B-44E1-BDEE-9EE1E09D71EC}" srcOrd="0" destOrd="0" presId="urn:microsoft.com/office/officeart/2005/8/layout/list1"/>
    <dgm:cxn modelId="{79DD1854-B912-4FBB-9BDC-BAE9B725DC56}" type="presParOf" srcId="{764B37F6-0BFE-470A-A574-9398F163F4ED}" destId="{C7BC5FDB-8E78-45E7-AD19-933392B01B3D}" srcOrd="1" destOrd="0" presId="urn:microsoft.com/office/officeart/2005/8/layout/list1"/>
    <dgm:cxn modelId="{4F798097-2EA9-4C2B-9471-0F803CEA294D}" type="presParOf" srcId="{AA4FA0D4-B580-4D0C-A48D-7221D7B7516C}" destId="{B22B0E7E-9537-4D47-8DDA-9D5550284458}" srcOrd="5" destOrd="0" presId="urn:microsoft.com/office/officeart/2005/8/layout/list1"/>
    <dgm:cxn modelId="{072D3E71-DEDD-4594-81B3-70692102E020}" type="presParOf" srcId="{AA4FA0D4-B580-4D0C-A48D-7221D7B7516C}" destId="{72E41968-A698-49BC-BE99-4C70F84D63CD}" srcOrd="6" destOrd="0" presId="urn:microsoft.com/office/officeart/2005/8/layout/list1"/>
    <dgm:cxn modelId="{88BE8EDA-7A3E-4426-90FE-477D81569D99}" type="presParOf" srcId="{AA4FA0D4-B580-4D0C-A48D-7221D7B7516C}" destId="{5DD65F0E-0B18-48FC-B146-E063C40896C8}" srcOrd="7" destOrd="0" presId="urn:microsoft.com/office/officeart/2005/8/layout/list1"/>
    <dgm:cxn modelId="{8864FE19-2416-4D2C-A57E-4F88A6927961}" type="presParOf" srcId="{AA4FA0D4-B580-4D0C-A48D-7221D7B7516C}" destId="{F5512C9F-CC25-470E-8540-F0BAA889D4BF}" srcOrd="8" destOrd="0" presId="urn:microsoft.com/office/officeart/2005/8/layout/list1"/>
    <dgm:cxn modelId="{F684C357-0AD4-43E8-9414-B56FD3798B97}" type="presParOf" srcId="{F5512C9F-CC25-470E-8540-F0BAA889D4BF}" destId="{8C91EA4B-D9C9-494F-8D23-C617E4D67277}" srcOrd="0" destOrd="0" presId="urn:microsoft.com/office/officeart/2005/8/layout/list1"/>
    <dgm:cxn modelId="{7BC151F2-2E46-473C-8004-455298D4E893}" type="presParOf" srcId="{F5512C9F-CC25-470E-8540-F0BAA889D4BF}" destId="{E2CA3DC2-E1DE-417B-9FB9-F41210C6AF34}" srcOrd="1" destOrd="0" presId="urn:microsoft.com/office/officeart/2005/8/layout/list1"/>
    <dgm:cxn modelId="{9BC69D1A-709D-448A-82D3-25A2D59ACD0F}" type="presParOf" srcId="{AA4FA0D4-B580-4D0C-A48D-7221D7B7516C}" destId="{EA2A0D4D-8270-4794-A7A6-17A44535B58E}" srcOrd="9" destOrd="0" presId="urn:microsoft.com/office/officeart/2005/8/layout/list1"/>
    <dgm:cxn modelId="{85AF82AE-9AC3-4053-A654-E45C6751D26E}" type="presParOf" srcId="{AA4FA0D4-B580-4D0C-A48D-7221D7B7516C}" destId="{22C6BA32-6BDA-44FE-8EA1-20BD64BDA5A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95D9A9-E882-48DE-B3B6-0354AC4B0AF5}"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802704DE-57F7-4F30-ABD5-FF7794AA81D0}">
      <dgm:prSet phldrT="[Text]" custT="1"/>
      <dgm:spPr/>
      <dgm:t>
        <a:bodyPr/>
        <a:lstStyle/>
        <a:p>
          <a:r>
            <a:rPr lang="en-US" sz="2400"/>
            <a:t>Abuse through exchange of sexual activity for some form of payment</a:t>
          </a:r>
          <a:endParaRPr lang="en-US" sz="2400" dirty="0"/>
        </a:p>
      </dgm:t>
    </dgm:pt>
    <dgm:pt modelId="{51648077-4552-4818-A46F-EA40E53CF060}" type="parTrans" cxnId="{096BFD17-BB9A-4FD1-BE80-B208B81CB324}">
      <dgm:prSet/>
      <dgm:spPr/>
      <dgm:t>
        <a:bodyPr/>
        <a:lstStyle/>
        <a:p>
          <a:endParaRPr lang="en-US"/>
        </a:p>
      </dgm:t>
    </dgm:pt>
    <dgm:pt modelId="{7C7C615A-4A30-4031-83F4-B1EC1BEEBDE2}" type="sibTrans" cxnId="{096BFD17-BB9A-4FD1-BE80-B208B81CB324}">
      <dgm:prSet/>
      <dgm:spPr/>
      <dgm:t>
        <a:bodyPr/>
        <a:lstStyle/>
        <a:p>
          <a:endParaRPr lang="en-US"/>
        </a:p>
      </dgm:t>
    </dgm:pt>
    <dgm:pt modelId="{EFC8017A-EC68-438E-89D7-D817C81C8740}">
      <dgm:prSet phldrT="[Text]" custT="1"/>
      <dgm:spPr/>
      <dgm:t>
        <a:bodyPr/>
        <a:lstStyle/>
        <a:p>
          <a:r>
            <a:rPr lang="en-US" sz="2400"/>
            <a:t>Abuse through the production of indecent images  &amp;/or any other indecent material involving children whether photographs, films or other technologies</a:t>
          </a:r>
          <a:endParaRPr lang="en-US" sz="2400" dirty="0"/>
        </a:p>
      </dgm:t>
    </dgm:pt>
    <dgm:pt modelId="{DA555E94-DBE3-492A-9F3D-5AB4D6482EB2}" type="parTrans" cxnId="{1DF917AF-B8F2-46C4-9693-E115CB54CB6F}">
      <dgm:prSet/>
      <dgm:spPr/>
      <dgm:t>
        <a:bodyPr/>
        <a:lstStyle/>
        <a:p>
          <a:endParaRPr lang="en-US"/>
        </a:p>
      </dgm:t>
    </dgm:pt>
    <dgm:pt modelId="{8B14E4B2-2E93-4E47-BB35-C5B40FAB8BDB}" type="sibTrans" cxnId="{1DF917AF-B8F2-46C4-9693-E115CB54CB6F}">
      <dgm:prSet/>
      <dgm:spPr/>
      <dgm:t>
        <a:bodyPr/>
        <a:lstStyle/>
        <a:p>
          <a:endParaRPr lang="en-US"/>
        </a:p>
      </dgm:t>
    </dgm:pt>
    <dgm:pt modelId="{BF456A4E-2255-4874-84BF-8D67699466EB}">
      <dgm:prSet phldrT="[Text]" custT="1"/>
      <dgm:spPr/>
      <dgm:t>
        <a:bodyPr/>
        <a:lstStyle/>
        <a:p>
          <a:r>
            <a:rPr lang="en-US" sz="2400"/>
            <a:t>Abuse through grooming whether via direct contact or the use of technologies such as mobile phones &amp; the internet</a:t>
          </a:r>
          <a:endParaRPr lang="en-US" sz="2400" dirty="0"/>
        </a:p>
      </dgm:t>
    </dgm:pt>
    <dgm:pt modelId="{DF288F36-6536-444D-B2E7-49F8813AA054}" type="parTrans" cxnId="{5CF3FD52-8852-4273-961C-C27433945A3A}">
      <dgm:prSet/>
      <dgm:spPr/>
      <dgm:t>
        <a:bodyPr/>
        <a:lstStyle/>
        <a:p>
          <a:endParaRPr lang="en-US"/>
        </a:p>
      </dgm:t>
    </dgm:pt>
    <dgm:pt modelId="{0B71DA88-82EE-4AD9-8370-9A24CA19F33D}" type="sibTrans" cxnId="{5CF3FD52-8852-4273-961C-C27433945A3A}">
      <dgm:prSet/>
      <dgm:spPr/>
      <dgm:t>
        <a:bodyPr/>
        <a:lstStyle/>
        <a:p>
          <a:endParaRPr lang="en-US"/>
        </a:p>
      </dgm:t>
    </dgm:pt>
    <dgm:pt modelId="{9FDB2AF5-0D07-44B2-B448-3298D32A4B7A}">
      <dgm:prSet phldrT="[Text]" custT="1"/>
      <dgm:spPr/>
      <dgm:t>
        <a:bodyPr/>
        <a:lstStyle/>
        <a:p>
          <a:r>
            <a:rPr lang="en-US" sz="2400"/>
            <a:t>Abuse through trafficking for sexual purposes</a:t>
          </a:r>
          <a:endParaRPr lang="en-US" sz="2400" dirty="0"/>
        </a:p>
      </dgm:t>
    </dgm:pt>
    <dgm:pt modelId="{B259E7FD-BFAE-47BB-B927-51FC2B647DF0}" type="parTrans" cxnId="{278B5AE1-FD62-4321-AD46-646210998D9E}">
      <dgm:prSet/>
      <dgm:spPr/>
      <dgm:t>
        <a:bodyPr/>
        <a:lstStyle/>
        <a:p>
          <a:endParaRPr lang="en-US"/>
        </a:p>
      </dgm:t>
    </dgm:pt>
    <dgm:pt modelId="{25021F62-677D-4B08-ADD5-6883E6B93F7D}" type="sibTrans" cxnId="{278B5AE1-FD62-4321-AD46-646210998D9E}">
      <dgm:prSet/>
      <dgm:spPr/>
      <dgm:t>
        <a:bodyPr/>
        <a:lstStyle/>
        <a:p>
          <a:endParaRPr lang="en-US"/>
        </a:p>
      </dgm:t>
    </dgm:pt>
    <dgm:pt modelId="{DEBD5409-ED87-43E8-B1AF-A38C6119AACC}" type="pres">
      <dgm:prSet presAssocID="{1595D9A9-E882-48DE-B3B6-0354AC4B0AF5}" presName="diagram" presStyleCnt="0">
        <dgm:presLayoutVars>
          <dgm:dir/>
          <dgm:resizeHandles val="exact"/>
        </dgm:presLayoutVars>
      </dgm:prSet>
      <dgm:spPr/>
    </dgm:pt>
    <dgm:pt modelId="{6F84F090-3C2C-4136-AEB2-A40576F5E2C3}" type="pres">
      <dgm:prSet presAssocID="{802704DE-57F7-4F30-ABD5-FF7794AA81D0}" presName="node" presStyleLbl="node1" presStyleIdx="0" presStyleCnt="4" custLinFactNeighborY="-2928">
        <dgm:presLayoutVars>
          <dgm:bulletEnabled val="1"/>
        </dgm:presLayoutVars>
      </dgm:prSet>
      <dgm:spPr/>
    </dgm:pt>
    <dgm:pt modelId="{2AF1C923-8394-48A8-8105-598C24BF4745}" type="pres">
      <dgm:prSet presAssocID="{7C7C615A-4A30-4031-83F4-B1EC1BEEBDE2}" presName="sibTrans" presStyleCnt="0"/>
      <dgm:spPr/>
    </dgm:pt>
    <dgm:pt modelId="{CC027BDD-6035-4C3E-B462-29A1C403C85E}" type="pres">
      <dgm:prSet presAssocID="{EFC8017A-EC68-438E-89D7-D817C81C8740}" presName="node" presStyleLbl="node1" presStyleIdx="1" presStyleCnt="4">
        <dgm:presLayoutVars>
          <dgm:bulletEnabled val="1"/>
        </dgm:presLayoutVars>
      </dgm:prSet>
      <dgm:spPr/>
    </dgm:pt>
    <dgm:pt modelId="{0A500866-D48F-4542-A2E0-DB996299ED21}" type="pres">
      <dgm:prSet presAssocID="{8B14E4B2-2E93-4E47-BB35-C5B40FAB8BDB}" presName="sibTrans" presStyleCnt="0"/>
      <dgm:spPr/>
    </dgm:pt>
    <dgm:pt modelId="{3347E163-949D-440C-8544-DD2697552677}" type="pres">
      <dgm:prSet presAssocID="{BF456A4E-2255-4874-84BF-8D67699466EB}" presName="node" presStyleLbl="node1" presStyleIdx="2" presStyleCnt="4" custScaleY="86500">
        <dgm:presLayoutVars>
          <dgm:bulletEnabled val="1"/>
        </dgm:presLayoutVars>
      </dgm:prSet>
      <dgm:spPr/>
    </dgm:pt>
    <dgm:pt modelId="{DACA784B-258D-4615-911E-D796485613F5}" type="pres">
      <dgm:prSet presAssocID="{0B71DA88-82EE-4AD9-8370-9A24CA19F33D}" presName="sibTrans" presStyleCnt="0"/>
      <dgm:spPr/>
    </dgm:pt>
    <dgm:pt modelId="{7433980A-699C-4993-A85B-B59A307108D0}" type="pres">
      <dgm:prSet presAssocID="{9FDB2AF5-0D07-44B2-B448-3298D32A4B7A}" presName="node" presStyleLbl="node1" presStyleIdx="3" presStyleCnt="4" custScaleY="84913">
        <dgm:presLayoutVars>
          <dgm:bulletEnabled val="1"/>
        </dgm:presLayoutVars>
      </dgm:prSet>
      <dgm:spPr/>
    </dgm:pt>
  </dgm:ptLst>
  <dgm:cxnLst>
    <dgm:cxn modelId="{8229DE03-67BC-4E57-8442-CED8CFC6B6D4}" type="presOf" srcId="{802704DE-57F7-4F30-ABD5-FF7794AA81D0}" destId="{6F84F090-3C2C-4136-AEB2-A40576F5E2C3}" srcOrd="0" destOrd="0" presId="urn:microsoft.com/office/officeart/2005/8/layout/default"/>
    <dgm:cxn modelId="{096BFD17-BB9A-4FD1-BE80-B208B81CB324}" srcId="{1595D9A9-E882-48DE-B3B6-0354AC4B0AF5}" destId="{802704DE-57F7-4F30-ABD5-FF7794AA81D0}" srcOrd="0" destOrd="0" parTransId="{51648077-4552-4818-A46F-EA40E53CF060}" sibTransId="{7C7C615A-4A30-4031-83F4-B1EC1BEEBDE2}"/>
    <dgm:cxn modelId="{5CF3FD52-8852-4273-961C-C27433945A3A}" srcId="{1595D9A9-E882-48DE-B3B6-0354AC4B0AF5}" destId="{BF456A4E-2255-4874-84BF-8D67699466EB}" srcOrd="2" destOrd="0" parTransId="{DF288F36-6536-444D-B2E7-49F8813AA054}" sibTransId="{0B71DA88-82EE-4AD9-8370-9A24CA19F33D}"/>
    <dgm:cxn modelId="{6801C576-12CE-4552-9764-C685143B037A}" type="presOf" srcId="{9FDB2AF5-0D07-44B2-B448-3298D32A4B7A}" destId="{7433980A-699C-4993-A85B-B59A307108D0}" srcOrd="0" destOrd="0" presId="urn:microsoft.com/office/officeart/2005/8/layout/default"/>
    <dgm:cxn modelId="{84966397-8A23-4218-842F-C388D75E8E03}" type="presOf" srcId="{1595D9A9-E882-48DE-B3B6-0354AC4B0AF5}" destId="{DEBD5409-ED87-43E8-B1AF-A38C6119AACC}" srcOrd="0" destOrd="0" presId="urn:microsoft.com/office/officeart/2005/8/layout/default"/>
    <dgm:cxn modelId="{1DF917AF-B8F2-46C4-9693-E115CB54CB6F}" srcId="{1595D9A9-E882-48DE-B3B6-0354AC4B0AF5}" destId="{EFC8017A-EC68-438E-89D7-D817C81C8740}" srcOrd="1" destOrd="0" parTransId="{DA555E94-DBE3-492A-9F3D-5AB4D6482EB2}" sibTransId="{8B14E4B2-2E93-4E47-BB35-C5B40FAB8BDB}"/>
    <dgm:cxn modelId="{4B310BD4-7B9C-4917-B225-5F6D0BF91558}" type="presOf" srcId="{EFC8017A-EC68-438E-89D7-D817C81C8740}" destId="{CC027BDD-6035-4C3E-B462-29A1C403C85E}" srcOrd="0" destOrd="0" presId="urn:microsoft.com/office/officeart/2005/8/layout/default"/>
    <dgm:cxn modelId="{278B5AE1-FD62-4321-AD46-646210998D9E}" srcId="{1595D9A9-E882-48DE-B3B6-0354AC4B0AF5}" destId="{9FDB2AF5-0D07-44B2-B448-3298D32A4B7A}" srcOrd="3" destOrd="0" parTransId="{B259E7FD-BFAE-47BB-B927-51FC2B647DF0}" sibTransId="{25021F62-677D-4B08-ADD5-6883E6B93F7D}"/>
    <dgm:cxn modelId="{88CBBCFD-EBDF-4DDB-8261-3CD6A5C90B55}" type="presOf" srcId="{BF456A4E-2255-4874-84BF-8D67699466EB}" destId="{3347E163-949D-440C-8544-DD2697552677}" srcOrd="0" destOrd="0" presId="urn:microsoft.com/office/officeart/2005/8/layout/default"/>
    <dgm:cxn modelId="{6EB62F0E-B1E7-4BA2-A119-AD1B7DA200EB}" type="presParOf" srcId="{DEBD5409-ED87-43E8-B1AF-A38C6119AACC}" destId="{6F84F090-3C2C-4136-AEB2-A40576F5E2C3}" srcOrd="0" destOrd="0" presId="urn:microsoft.com/office/officeart/2005/8/layout/default"/>
    <dgm:cxn modelId="{17D69203-7A70-48E9-BD10-E4EAE7C84294}" type="presParOf" srcId="{DEBD5409-ED87-43E8-B1AF-A38C6119AACC}" destId="{2AF1C923-8394-48A8-8105-598C24BF4745}" srcOrd="1" destOrd="0" presId="urn:microsoft.com/office/officeart/2005/8/layout/default"/>
    <dgm:cxn modelId="{DB2D1764-618A-451F-830C-B83F1D8AE605}" type="presParOf" srcId="{DEBD5409-ED87-43E8-B1AF-A38C6119AACC}" destId="{CC027BDD-6035-4C3E-B462-29A1C403C85E}" srcOrd="2" destOrd="0" presId="urn:microsoft.com/office/officeart/2005/8/layout/default"/>
    <dgm:cxn modelId="{4B76B2A3-3064-4E7F-8E97-A5834B0A8012}" type="presParOf" srcId="{DEBD5409-ED87-43E8-B1AF-A38C6119AACC}" destId="{0A500866-D48F-4542-A2E0-DB996299ED21}" srcOrd="3" destOrd="0" presId="urn:microsoft.com/office/officeart/2005/8/layout/default"/>
    <dgm:cxn modelId="{627E7FC8-799D-474E-8EDC-16695D004A64}" type="presParOf" srcId="{DEBD5409-ED87-43E8-B1AF-A38C6119AACC}" destId="{3347E163-949D-440C-8544-DD2697552677}" srcOrd="4" destOrd="0" presId="urn:microsoft.com/office/officeart/2005/8/layout/default"/>
    <dgm:cxn modelId="{7E41B13B-7D04-404D-A23D-12C1B443BA7E}" type="presParOf" srcId="{DEBD5409-ED87-43E8-B1AF-A38C6119AACC}" destId="{DACA784B-258D-4615-911E-D796485613F5}" srcOrd="5" destOrd="0" presId="urn:microsoft.com/office/officeart/2005/8/layout/default"/>
    <dgm:cxn modelId="{4AE7D939-9868-4F0D-809C-2FD1914A20F4}" type="presParOf" srcId="{DEBD5409-ED87-43E8-B1AF-A38C6119AACC}" destId="{7433980A-699C-4993-A85B-B59A307108D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A3E005-2E4E-432F-A561-21770E098E34}"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DCF69FF2-EE98-4641-A166-7EE441DC0C44}">
      <dgm:prSet phldrT="[Text]" custT="1"/>
      <dgm:spPr/>
      <dgm:t>
        <a:bodyPr/>
        <a:lstStyle/>
        <a:p>
          <a:r>
            <a:rPr lang="en-US" sz="2400"/>
            <a:t>Chaotic or dysfunctional household</a:t>
          </a:r>
          <a:endParaRPr lang="en-US" sz="2400" dirty="0"/>
        </a:p>
      </dgm:t>
    </dgm:pt>
    <dgm:pt modelId="{CCC3A8D8-F35B-4D04-9FA7-79833611D04D}" type="parTrans" cxnId="{842896A8-F071-4458-B1CF-E96D06AE88EE}">
      <dgm:prSet/>
      <dgm:spPr/>
      <dgm:t>
        <a:bodyPr/>
        <a:lstStyle/>
        <a:p>
          <a:endParaRPr lang="en-US"/>
        </a:p>
      </dgm:t>
    </dgm:pt>
    <dgm:pt modelId="{937D4027-668F-4016-AB4E-CD3C6F3B2E7C}" type="sibTrans" cxnId="{842896A8-F071-4458-B1CF-E96D06AE88EE}">
      <dgm:prSet/>
      <dgm:spPr/>
      <dgm:t>
        <a:bodyPr/>
        <a:lstStyle/>
        <a:p>
          <a:endParaRPr lang="en-US"/>
        </a:p>
      </dgm:t>
    </dgm:pt>
    <dgm:pt modelId="{D8614C42-F254-43FF-BE88-88357EAF7FD3}">
      <dgm:prSet phldrT="[Text]" custT="1"/>
      <dgm:spPr/>
      <dgm:t>
        <a:bodyPr/>
        <a:lstStyle/>
        <a:p>
          <a:r>
            <a:rPr lang="en-US" sz="2400"/>
            <a:t>History of abuse</a:t>
          </a:r>
          <a:endParaRPr lang="en-US" sz="2400" dirty="0"/>
        </a:p>
      </dgm:t>
    </dgm:pt>
    <dgm:pt modelId="{68B7DAFF-1F84-4EA9-87FD-71BBC0B93C0A}" type="parTrans" cxnId="{81AD8C83-02AB-48D9-8CF7-2DA707B95AD7}">
      <dgm:prSet/>
      <dgm:spPr/>
      <dgm:t>
        <a:bodyPr/>
        <a:lstStyle/>
        <a:p>
          <a:endParaRPr lang="en-US"/>
        </a:p>
      </dgm:t>
    </dgm:pt>
    <dgm:pt modelId="{410001E2-A981-49CB-8060-CA55AB3CBB61}" type="sibTrans" cxnId="{81AD8C83-02AB-48D9-8CF7-2DA707B95AD7}">
      <dgm:prSet/>
      <dgm:spPr/>
      <dgm:t>
        <a:bodyPr/>
        <a:lstStyle/>
        <a:p>
          <a:endParaRPr lang="en-US"/>
        </a:p>
      </dgm:t>
    </dgm:pt>
    <dgm:pt modelId="{8333A9D8-7106-41ED-8573-506DF8215496}">
      <dgm:prSet phldrT="[Text]" custT="1"/>
      <dgm:spPr/>
      <dgm:t>
        <a:bodyPr/>
        <a:lstStyle/>
        <a:p>
          <a:r>
            <a:rPr lang="en-US" sz="2400"/>
            <a:t>Recent bereavement or loss</a:t>
          </a:r>
          <a:endParaRPr lang="en-US" sz="2400" dirty="0"/>
        </a:p>
      </dgm:t>
    </dgm:pt>
    <dgm:pt modelId="{A296472D-1857-4E23-9392-3ABE3CD1165B}" type="parTrans" cxnId="{7FF33069-6875-4C73-A3F0-5A9663F5B233}">
      <dgm:prSet/>
      <dgm:spPr/>
      <dgm:t>
        <a:bodyPr/>
        <a:lstStyle/>
        <a:p>
          <a:endParaRPr lang="en-US"/>
        </a:p>
      </dgm:t>
    </dgm:pt>
    <dgm:pt modelId="{63D90C54-C484-49A9-88C1-A9FB630B1493}" type="sibTrans" cxnId="{7FF33069-6875-4C73-A3F0-5A9663F5B233}">
      <dgm:prSet/>
      <dgm:spPr/>
      <dgm:t>
        <a:bodyPr/>
        <a:lstStyle/>
        <a:p>
          <a:endParaRPr lang="en-US"/>
        </a:p>
      </dgm:t>
    </dgm:pt>
    <dgm:pt modelId="{8ECA0DC0-7B9C-4224-8F07-FB2D90042F8F}">
      <dgm:prSet phldrT="[Text]" custT="1"/>
      <dgm:spPr/>
      <dgm:t>
        <a:bodyPr/>
        <a:lstStyle/>
        <a:p>
          <a:r>
            <a:rPr lang="en-US" sz="2400"/>
            <a:t>Friends or associates who are CSE victims</a:t>
          </a:r>
          <a:endParaRPr lang="en-US" sz="2400" dirty="0"/>
        </a:p>
      </dgm:t>
    </dgm:pt>
    <dgm:pt modelId="{6FFE8E22-DF60-4C05-8CCF-50B041FCEC2A}" type="parTrans" cxnId="{A9DBE64E-F4BC-47D6-AFC9-38F6C503CA57}">
      <dgm:prSet/>
      <dgm:spPr/>
      <dgm:t>
        <a:bodyPr/>
        <a:lstStyle/>
        <a:p>
          <a:endParaRPr lang="en-US"/>
        </a:p>
      </dgm:t>
    </dgm:pt>
    <dgm:pt modelId="{78E69023-8F00-4825-B66B-9B0290428CEA}" type="sibTrans" cxnId="{A9DBE64E-F4BC-47D6-AFC9-38F6C503CA57}">
      <dgm:prSet/>
      <dgm:spPr/>
      <dgm:t>
        <a:bodyPr/>
        <a:lstStyle/>
        <a:p>
          <a:endParaRPr lang="en-US"/>
        </a:p>
      </dgm:t>
    </dgm:pt>
    <dgm:pt modelId="{8A64ECAE-D47C-4F14-A688-170FC7A67F31}">
      <dgm:prSet phldrT="[Text]" custT="1"/>
      <dgm:spPr/>
      <dgm:t>
        <a:bodyPr/>
        <a:lstStyle/>
        <a:p>
          <a:r>
            <a:rPr lang="en-US" sz="2400"/>
            <a:t>Learning disabilities</a:t>
          </a:r>
          <a:endParaRPr lang="en-US" sz="2400" dirty="0"/>
        </a:p>
      </dgm:t>
    </dgm:pt>
    <dgm:pt modelId="{AE74C341-7DED-4E57-BB84-6540FFB0ADCC}" type="parTrans" cxnId="{ABEA7F2B-1317-4690-9A5D-5664E3294908}">
      <dgm:prSet/>
      <dgm:spPr/>
      <dgm:t>
        <a:bodyPr/>
        <a:lstStyle/>
        <a:p>
          <a:endParaRPr lang="en-US"/>
        </a:p>
      </dgm:t>
    </dgm:pt>
    <dgm:pt modelId="{38528DC1-6FDD-411C-84B8-2E83FC11049D}" type="sibTrans" cxnId="{ABEA7F2B-1317-4690-9A5D-5664E3294908}">
      <dgm:prSet/>
      <dgm:spPr/>
      <dgm:t>
        <a:bodyPr/>
        <a:lstStyle/>
        <a:p>
          <a:endParaRPr lang="en-US"/>
        </a:p>
      </dgm:t>
    </dgm:pt>
    <dgm:pt modelId="{51F97421-0662-4F93-BCEF-61CA9D167A15}">
      <dgm:prSet phldrT="[Text]" custT="1"/>
      <dgm:spPr/>
      <dgm:t>
        <a:bodyPr/>
        <a:lstStyle/>
        <a:p>
          <a:r>
            <a:rPr lang="en-US" sz="2400"/>
            <a:t>Unaware of sexual orientation</a:t>
          </a:r>
          <a:endParaRPr lang="en-US" sz="2400" dirty="0"/>
        </a:p>
      </dgm:t>
    </dgm:pt>
    <dgm:pt modelId="{0D4D89B5-0DE9-45E4-BBB5-684DBA8C187C}" type="parTrans" cxnId="{FE0B1FC0-ADB1-4FB9-B144-2CD470B36DE0}">
      <dgm:prSet/>
      <dgm:spPr/>
      <dgm:t>
        <a:bodyPr/>
        <a:lstStyle/>
        <a:p>
          <a:endParaRPr lang="en-US"/>
        </a:p>
      </dgm:t>
    </dgm:pt>
    <dgm:pt modelId="{D221D10B-E19A-4A63-8A8D-20F40E8F65DE}" type="sibTrans" cxnId="{FE0B1FC0-ADB1-4FB9-B144-2CD470B36DE0}">
      <dgm:prSet/>
      <dgm:spPr/>
      <dgm:t>
        <a:bodyPr/>
        <a:lstStyle/>
        <a:p>
          <a:endParaRPr lang="en-US"/>
        </a:p>
      </dgm:t>
    </dgm:pt>
    <dgm:pt modelId="{4BD3C5D6-E517-41F1-B991-3A7E578210C5}">
      <dgm:prSet phldrT="[Text]" custT="1"/>
      <dgm:spPr/>
      <dgm:t>
        <a:bodyPr/>
        <a:lstStyle/>
        <a:p>
          <a:r>
            <a:rPr lang="en-US" sz="2400"/>
            <a:t>Homelessness</a:t>
          </a:r>
          <a:endParaRPr lang="en-US" sz="2400" dirty="0"/>
        </a:p>
      </dgm:t>
    </dgm:pt>
    <dgm:pt modelId="{1D4BB8AA-046F-44F8-98E5-15758FEFE2CC}" type="parTrans" cxnId="{FCED25E5-4741-4F7A-9134-2C4B5498F9CC}">
      <dgm:prSet/>
      <dgm:spPr/>
      <dgm:t>
        <a:bodyPr/>
        <a:lstStyle/>
        <a:p>
          <a:endParaRPr lang="en-US"/>
        </a:p>
      </dgm:t>
    </dgm:pt>
    <dgm:pt modelId="{2C4C460D-2F0C-4575-A6BB-DBE131227F2F}" type="sibTrans" cxnId="{FCED25E5-4741-4F7A-9134-2C4B5498F9CC}">
      <dgm:prSet/>
      <dgm:spPr/>
      <dgm:t>
        <a:bodyPr/>
        <a:lstStyle/>
        <a:p>
          <a:endParaRPr lang="en-US"/>
        </a:p>
      </dgm:t>
    </dgm:pt>
    <dgm:pt modelId="{66738AF4-AFA6-4142-ACBB-02A0B47D2A4F}">
      <dgm:prSet phldrT="[Text]" custT="1"/>
      <dgm:spPr/>
      <dgm:t>
        <a:bodyPr/>
        <a:lstStyle/>
        <a:p>
          <a:r>
            <a:rPr lang="en-US" sz="2400"/>
            <a:t>Low self-esteem</a:t>
          </a:r>
          <a:endParaRPr lang="en-US" sz="2400" dirty="0"/>
        </a:p>
      </dgm:t>
    </dgm:pt>
    <dgm:pt modelId="{E68C0A7A-6FBB-4056-A377-E00B6113E41E}" type="parTrans" cxnId="{36D62329-8635-45C3-A109-A997085CFB49}">
      <dgm:prSet/>
      <dgm:spPr/>
      <dgm:t>
        <a:bodyPr/>
        <a:lstStyle/>
        <a:p>
          <a:endParaRPr lang="en-US"/>
        </a:p>
      </dgm:t>
    </dgm:pt>
    <dgm:pt modelId="{8CE1D57D-9E76-4A5A-A3A6-7ED98A82C4F1}" type="sibTrans" cxnId="{36D62329-8635-45C3-A109-A997085CFB49}">
      <dgm:prSet/>
      <dgm:spPr/>
      <dgm:t>
        <a:bodyPr/>
        <a:lstStyle/>
        <a:p>
          <a:endParaRPr lang="en-US"/>
        </a:p>
      </dgm:t>
    </dgm:pt>
    <dgm:pt modelId="{2F9155D2-C362-4BD5-8500-CE4042E8194B}">
      <dgm:prSet phldrT="[Text]" custT="1"/>
      <dgm:spPr/>
      <dgm:t>
        <a:bodyPr/>
        <a:lstStyle/>
        <a:p>
          <a:r>
            <a:rPr lang="en-US" sz="2400"/>
            <a:t>Lacking friends of the same age group</a:t>
          </a:r>
          <a:endParaRPr lang="en-US" sz="2400" dirty="0"/>
        </a:p>
      </dgm:t>
    </dgm:pt>
    <dgm:pt modelId="{2F21C545-F1A5-438A-8FB9-F2F92ABC4740}" type="parTrans" cxnId="{52642A4B-11D5-4BBE-8A2D-E8B501F9F926}">
      <dgm:prSet/>
      <dgm:spPr/>
      <dgm:t>
        <a:bodyPr/>
        <a:lstStyle/>
        <a:p>
          <a:endParaRPr lang="en-US"/>
        </a:p>
      </dgm:t>
    </dgm:pt>
    <dgm:pt modelId="{B4100816-C4B2-4478-AD73-3E3A8D8D28EF}" type="sibTrans" cxnId="{52642A4B-11D5-4BBE-8A2D-E8B501F9F926}">
      <dgm:prSet/>
      <dgm:spPr/>
      <dgm:t>
        <a:bodyPr/>
        <a:lstStyle/>
        <a:p>
          <a:endParaRPr lang="en-US"/>
        </a:p>
      </dgm:t>
    </dgm:pt>
    <dgm:pt modelId="{87B61970-268D-4F36-9A25-FDE4E5D95558}" type="pres">
      <dgm:prSet presAssocID="{78A3E005-2E4E-432F-A561-21770E098E34}" presName="Name0" presStyleCnt="0">
        <dgm:presLayoutVars>
          <dgm:dir/>
          <dgm:resizeHandles/>
        </dgm:presLayoutVars>
      </dgm:prSet>
      <dgm:spPr/>
    </dgm:pt>
    <dgm:pt modelId="{8046520D-ADDE-4F43-B24E-5E61BFFA0464}" type="pres">
      <dgm:prSet presAssocID="{DCF69FF2-EE98-4641-A166-7EE441DC0C44}" presName="compNode" presStyleCnt="0"/>
      <dgm:spPr/>
    </dgm:pt>
    <dgm:pt modelId="{176AD3A6-E993-4F3B-AF26-762FE43816DA}" type="pres">
      <dgm:prSet presAssocID="{DCF69FF2-EE98-4641-A166-7EE441DC0C44}" presName="dummyConnPt" presStyleCnt="0"/>
      <dgm:spPr/>
    </dgm:pt>
    <dgm:pt modelId="{3A3E96F2-C89B-4592-8AFF-A738D506B15C}" type="pres">
      <dgm:prSet presAssocID="{DCF69FF2-EE98-4641-A166-7EE441DC0C44}" presName="node" presStyleLbl="node1" presStyleIdx="0" presStyleCnt="9">
        <dgm:presLayoutVars>
          <dgm:bulletEnabled val="1"/>
        </dgm:presLayoutVars>
      </dgm:prSet>
      <dgm:spPr/>
    </dgm:pt>
    <dgm:pt modelId="{D3B3F5DF-E6F2-4C47-A23F-9C5CECAC23EF}" type="pres">
      <dgm:prSet presAssocID="{937D4027-668F-4016-AB4E-CD3C6F3B2E7C}" presName="sibTrans" presStyleLbl="bgSibTrans2D1" presStyleIdx="0" presStyleCnt="8"/>
      <dgm:spPr/>
    </dgm:pt>
    <dgm:pt modelId="{2CBB9001-8E93-44FD-9D8F-9E4FAE320949}" type="pres">
      <dgm:prSet presAssocID="{D8614C42-F254-43FF-BE88-88357EAF7FD3}" presName="compNode" presStyleCnt="0"/>
      <dgm:spPr/>
    </dgm:pt>
    <dgm:pt modelId="{B9034439-BA24-4BDE-8D76-E494AB315111}" type="pres">
      <dgm:prSet presAssocID="{D8614C42-F254-43FF-BE88-88357EAF7FD3}" presName="dummyConnPt" presStyleCnt="0"/>
      <dgm:spPr/>
    </dgm:pt>
    <dgm:pt modelId="{EF59791F-3242-45F3-A7D8-DA688EBEE295}" type="pres">
      <dgm:prSet presAssocID="{D8614C42-F254-43FF-BE88-88357EAF7FD3}" presName="node" presStyleLbl="node1" presStyleIdx="1" presStyleCnt="9">
        <dgm:presLayoutVars>
          <dgm:bulletEnabled val="1"/>
        </dgm:presLayoutVars>
      </dgm:prSet>
      <dgm:spPr/>
    </dgm:pt>
    <dgm:pt modelId="{ED37C0C2-4849-4AE8-8016-81C2DBC88CF6}" type="pres">
      <dgm:prSet presAssocID="{410001E2-A981-49CB-8060-CA55AB3CBB61}" presName="sibTrans" presStyleLbl="bgSibTrans2D1" presStyleIdx="1" presStyleCnt="8"/>
      <dgm:spPr/>
    </dgm:pt>
    <dgm:pt modelId="{810BC182-EEFD-4906-8BB4-0C054904F536}" type="pres">
      <dgm:prSet presAssocID="{8333A9D8-7106-41ED-8573-506DF8215496}" presName="compNode" presStyleCnt="0"/>
      <dgm:spPr/>
    </dgm:pt>
    <dgm:pt modelId="{9006FBA8-2286-413D-9689-E8781DAAE080}" type="pres">
      <dgm:prSet presAssocID="{8333A9D8-7106-41ED-8573-506DF8215496}" presName="dummyConnPt" presStyleCnt="0"/>
      <dgm:spPr/>
    </dgm:pt>
    <dgm:pt modelId="{16A197BC-FF54-4B1E-8431-391423589A68}" type="pres">
      <dgm:prSet presAssocID="{8333A9D8-7106-41ED-8573-506DF8215496}" presName="node" presStyleLbl="node1" presStyleIdx="2" presStyleCnt="9">
        <dgm:presLayoutVars>
          <dgm:bulletEnabled val="1"/>
        </dgm:presLayoutVars>
      </dgm:prSet>
      <dgm:spPr/>
    </dgm:pt>
    <dgm:pt modelId="{7FF1102F-D55E-40F0-B55F-80EB7BC59869}" type="pres">
      <dgm:prSet presAssocID="{63D90C54-C484-49A9-88C1-A9FB630B1493}" presName="sibTrans" presStyleLbl="bgSibTrans2D1" presStyleIdx="2" presStyleCnt="8"/>
      <dgm:spPr/>
    </dgm:pt>
    <dgm:pt modelId="{9EF77432-8C13-432A-B540-FB8D8F01761F}" type="pres">
      <dgm:prSet presAssocID="{8ECA0DC0-7B9C-4224-8F07-FB2D90042F8F}" presName="compNode" presStyleCnt="0"/>
      <dgm:spPr/>
    </dgm:pt>
    <dgm:pt modelId="{798B13B0-BB2A-4629-B2B9-3B83C0A37D0A}" type="pres">
      <dgm:prSet presAssocID="{8ECA0DC0-7B9C-4224-8F07-FB2D90042F8F}" presName="dummyConnPt" presStyleCnt="0"/>
      <dgm:spPr/>
    </dgm:pt>
    <dgm:pt modelId="{2615DD7B-D0C1-469A-A766-C4CA414F5D91}" type="pres">
      <dgm:prSet presAssocID="{8ECA0DC0-7B9C-4224-8F07-FB2D90042F8F}" presName="node" presStyleLbl="node1" presStyleIdx="3" presStyleCnt="9">
        <dgm:presLayoutVars>
          <dgm:bulletEnabled val="1"/>
        </dgm:presLayoutVars>
      </dgm:prSet>
      <dgm:spPr/>
    </dgm:pt>
    <dgm:pt modelId="{9E77928E-F70E-40DA-BC83-02761DA05994}" type="pres">
      <dgm:prSet presAssocID="{78E69023-8F00-4825-B66B-9B0290428CEA}" presName="sibTrans" presStyleLbl="bgSibTrans2D1" presStyleIdx="3" presStyleCnt="8"/>
      <dgm:spPr/>
    </dgm:pt>
    <dgm:pt modelId="{2D85C2BC-6068-42BF-90DB-F183B55E7EB5}" type="pres">
      <dgm:prSet presAssocID="{8A64ECAE-D47C-4F14-A688-170FC7A67F31}" presName="compNode" presStyleCnt="0"/>
      <dgm:spPr/>
    </dgm:pt>
    <dgm:pt modelId="{A7A6D249-2604-469A-9D42-855B96D4E101}" type="pres">
      <dgm:prSet presAssocID="{8A64ECAE-D47C-4F14-A688-170FC7A67F31}" presName="dummyConnPt" presStyleCnt="0"/>
      <dgm:spPr/>
    </dgm:pt>
    <dgm:pt modelId="{5209ECAE-F7A7-4FBF-BEAE-171CDF37E949}" type="pres">
      <dgm:prSet presAssocID="{8A64ECAE-D47C-4F14-A688-170FC7A67F31}" presName="node" presStyleLbl="node1" presStyleIdx="4" presStyleCnt="9">
        <dgm:presLayoutVars>
          <dgm:bulletEnabled val="1"/>
        </dgm:presLayoutVars>
      </dgm:prSet>
      <dgm:spPr/>
    </dgm:pt>
    <dgm:pt modelId="{5C09FDBE-CAA9-4163-A530-0FBBCA8C9B24}" type="pres">
      <dgm:prSet presAssocID="{38528DC1-6FDD-411C-84B8-2E83FC11049D}" presName="sibTrans" presStyleLbl="bgSibTrans2D1" presStyleIdx="4" presStyleCnt="8"/>
      <dgm:spPr/>
    </dgm:pt>
    <dgm:pt modelId="{9DA6A548-9A18-456B-90F7-5E7098ED5DE0}" type="pres">
      <dgm:prSet presAssocID="{51F97421-0662-4F93-BCEF-61CA9D167A15}" presName="compNode" presStyleCnt="0"/>
      <dgm:spPr/>
    </dgm:pt>
    <dgm:pt modelId="{8D0529C5-6F41-47FD-91E2-1324BB8A6A66}" type="pres">
      <dgm:prSet presAssocID="{51F97421-0662-4F93-BCEF-61CA9D167A15}" presName="dummyConnPt" presStyleCnt="0"/>
      <dgm:spPr/>
    </dgm:pt>
    <dgm:pt modelId="{8AFFB6F4-CA21-4370-8382-94410D6F6123}" type="pres">
      <dgm:prSet presAssocID="{51F97421-0662-4F93-BCEF-61CA9D167A15}" presName="node" presStyleLbl="node1" presStyleIdx="5" presStyleCnt="9">
        <dgm:presLayoutVars>
          <dgm:bulletEnabled val="1"/>
        </dgm:presLayoutVars>
      </dgm:prSet>
      <dgm:spPr/>
    </dgm:pt>
    <dgm:pt modelId="{4A69FDB5-B2D5-47E5-A33D-814B25EFE63E}" type="pres">
      <dgm:prSet presAssocID="{D221D10B-E19A-4A63-8A8D-20F40E8F65DE}" presName="sibTrans" presStyleLbl="bgSibTrans2D1" presStyleIdx="5" presStyleCnt="8"/>
      <dgm:spPr/>
    </dgm:pt>
    <dgm:pt modelId="{955409BF-4598-4E03-82C1-CBAAB29F5FFA}" type="pres">
      <dgm:prSet presAssocID="{4BD3C5D6-E517-41F1-B991-3A7E578210C5}" presName="compNode" presStyleCnt="0"/>
      <dgm:spPr/>
    </dgm:pt>
    <dgm:pt modelId="{F93BD00E-2283-40B4-B188-92DFFCFD3DB2}" type="pres">
      <dgm:prSet presAssocID="{4BD3C5D6-E517-41F1-B991-3A7E578210C5}" presName="dummyConnPt" presStyleCnt="0"/>
      <dgm:spPr/>
    </dgm:pt>
    <dgm:pt modelId="{91D054FE-E1A7-49D9-B5E3-541EA96BE449}" type="pres">
      <dgm:prSet presAssocID="{4BD3C5D6-E517-41F1-B991-3A7E578210C5}" presName="node" presStyleLbl="node1" presStyleIdx="6" presStyleCnt="9">
        <dgm:presLayoutVars>
          <dgm:bulletEnabled val="1"/>
        </dgm:presLayoutVars>
      </dgm:prSet>
      <dgm:spPr/>
    </dgm:pt>
    <dgm:pt modelId="{1764B78B-803E-4778-9375-F7C8512F8A34}" type="pres">
      <dgm:prSet presAssocID="{2C4C460D-2F0C-4575-A6BB-DBE131227F2F}" presName="sibTrans" presStyleLbl="bgSibTrans2D1" presStyleIdx="6" presStyleCnt="8"/>
      <dgm:spPr/>
    </dgm:pt>
    <dgm:pt modelId="{B33C1CDC-9064-4FCB-904F-9EFB5FA01F4F}" type="pres">
      <dgm:prSet presAssocID="{66738AF4-AFA6-4142-ACBB-02A0B47D2A4F}" presName="compNode" presStyleCnt="0"/>
      <dgm:spPr/>
    </dgm:pt>
    <dgm:pt modelId="{7F21B5B7-9544-44F5-9D97-3E2F2CE159CD}" type="pres">
      <dgm:prSet presAssocID="{66738AF4-AFA6-4142-ACBB-02A0B47D2A4F}" presName="dummyConnPt" presStyleCnt="0"/>
      <dgm:spPr/>
    </dgm:pt>
    <dgm:pt modelId="{6BA5B69C-D060-4E84-B7D2-25D42EAA9D46}" type="pres">
      <dgm:prSet presAssocID="{66738AF4-AFA6-4142-ACBB-02A0B47D2A4F}" presName="node" presStyleLbl="node1" presStyleIdx="7" presStyleCnt="9">
        <dgm:presLayoutVars>
          <dgm:bulletEnabled val="1"/>
        </dgm:presLayoutVars>
      </dgm:prSet>
      <dgm:spPr/>
    </dgm:pt>
    <dgm:pt modelId="{62A08AD4-E984-4749-8100-750A25986831}" type="pres">
      <dgm:prSet presAssocID="{8CE1D57D-9E76-4A5A-A3A6-7ED98A82C4F1}" presName="sibTrans" presStyleLbl="bgSibTrans2D1" presStyleIdx="7" presStyleCnt="8"/>
      <dgm:spPr/>
    </dgm:pt>
    <dgm:pt modelId="{89E31E8E-3A00-4D43-8308-8AACAE650E4F}" type="pres">
      <dgm:prSet presAssocID="{2F9155D2-C362-4BD5-8500-CE4042E8194B}" presName="compNode" presStyleCnt="0"/>
      <dgm:spPr/>
    </dgm:pt>
    <dgm:pt modelId="{2FF73F8F-D6E7-4BC5-B105-6B51910396C6}" type="pres">
      <dgm:prSet presAssocID="{2F9155D2-C362-4BD5-8500-CE4042E8194B}" presName="dummyConnPt" presStyleCnt="0"/>
      <dgm:spPr/>
    </dgm:pt>
    <dgm:pt modelId="{574AA34E-D5D0-49F6-A0F0-04192570F9A1}" type="pres">
      <dgm:prSet presAssocID="{2F9155D2-C362-4BD5-8500-CE4042E8194B}" presName="node" presStyleLbl="node1" presStyleIdx="8" presStyleCnt="9">
        <dgm:presLayoutVars>
          <dgm:bulletEnabled val="1"/>
        </dgm:presLayoutVars>
      </dgm:prSet>
      <dgm:spPr/>
    </dgm:pt>
  </dgm:ptLst>
  <dgm:cxnLst>
    <dgm:cxn modelId="{A402590D-445A-403F-8EF4-6FF53FD1F513}" type="presOf" srcId="{8CE1D57D-9E76-4A5A-A3A6-7ED98A82C4F1}" destId="{62A08AD4-E984-4749-8100-750A25986831}" srcOrd="0" destOrd="0" presId="urn:microsoft.com/office/officeart/2005/8/layout/bProcess4"/>
    <dgm:cxn modelId="{1ECC8212-973B-4F1D-80CD-785B2CFA1D2E}" type="presOf" srcId="{8A64ECAE-D47C-4F14-A688-170FC7A67F31}" destId="{5209ECAE-F7A7-4FBF-BEAE-171CDF37E949}" srcOrd="0" destOrd="0" presId="urn:microsoft.com/office/officeart/2005/8/layout/bProcess4"/>
    <dgm:cxn modelId="{33807E16-15B7-4993-8DE7-4B8598DC5BAC}" type="presOf" srcId="{D221D10B-E19A-4A63-8A8D-20F40E8F65DE}" destId="{4A69FDB5-B2D5-47E5-A33D-814B25EFE63E}" srcOrd="0" destOrd="0" presId="urn:microsoft.com/office/officeart/2005/8/layout/bProcess4"/>
    <dgm:cxn modelId="{95125D1A-462A-4DBF-9C0A-D2A185D8F952}" type="presOf" srcId="{51F97421-0662-4F93-BCEF-61CA9D167A15}" destId="{8AFFB6F4-CA21-4370-8382-94410D6F6123}" srcOrd="0" destOrd="0" presId="urn:microsoft.com/office/officeart/2005/8/layout/bProcess4"/>
    <dgm:cxn modelId="{2D5DD71C-A610-4DA3-B698-E3FF66A29001}" type="presOf" srcId="{2C4C460D-2F0C-4575-A6BB-DBE131227F2F}" destId="{1764B78B-803E-4778-9375-F7C8512F8A34}" srcOrd="0" destOrd="0" presId="urn:microsoft.com/office/officeart/2005/8/layout/bProcess4"/>
    <dgm:cxn modelId="{36D62329-8635-45C3-A109-A997085CFB49}" srcId="{78A3E005-2E4E-432F-A561-21770E098E34}" destId="{66738AF4-AFA6-4142-ACBB-02A0B47D2A4F}" srcOrd="7" destOrd="0" parTransId="{E68C0A7A-6FBB-4056-A377-E00B6113E41E}" sibTransId="{8CE1D57D-9E76-4A5A-A3A6-7ED98A82C4F1}"/>
    <dgm:cxn modelId="{ABEA7F2B-1317-4690-9A5D-5664E3294908}" srcId="{78A3E005-2E4E-432F-A561-21770E098E34}" destId="{8A64ECAE-D47C-4F14-A688-170FC7A67F31}" srcOrd="4" destOrd="0" parTransId="{AE74C341-7DED-4E57-BB84-6540FFB0ADCC}" sibTransId="{38528DC1-6FDD-411C-84B8-2E83FC11049D}"/>
    <dgm:cxn modelId="{5DC3093B-0D0F-42F1-AD32-728C1FAD1EA9}" type="presOf" srcId="{66738AF4-AFA6-4142-ACBB-02A0B47D2A4F}" destId="{6BA5B69C-D060-4E84-B7D2-25D42EAA9D46}" srcOrd="0" destOrd="0" presId="urn:microsoft.com/office/officeart/2005/8/layout/bProcess4"/>
    <dgm:cxn modelId="{71A1E642-12BF-4054-AFB5-DF8F191EC411}" type="presOf" srcId="{8ECA0DC0-7B9C-4224-8F07-FB2D90042F8F}" destId="{2615DD7B-D0C1-469A-A766-C4CA414F5D91}" srcOrd="0" destOrd="0" presId="urn:microsoft.com/office/officeart/2005/8/layout/bProcess4"/>
    <dgm:cxn modelId="{7FF33069-6875-4C73-A3F0-5A9663F5B233}" srcId="{78A3E005-2E4E-432F-A561-21770E098E34}" destId="{8333A9D8-7106-41ED-8573-506DF8215496}" srcOrd="2" destOrd="0" parTransId="{A296472D-1857-4E23-9392-3ABE3CD1165B}" sibTransId="{63D90C54-C484-49A9-88C1-A9FB630B1493}"/>
    <dgm:cxn modelId="{52642A4B-11D5-4BBE-8A2D-E8B501F9F926}" srcId="{78A3E005-2E4E-432F-A561-21770E098E34}" destId="{2F9155D2-C362-4BD5-8500-CE4042E8194B}" srcOrd="8" destOrd="0" parTransId="{2F21C545-F1A5-438A-8FB9-F2F92ABC4740}" sibTransId="{B4100816-C4B2-4478-AD73-3E3A8D8D28EF}"/>
    <dgm:cxn modelId="{A9DBE64E-F4BC-47D6-AFC9-38F6C503CA57}" srcId="{78A3E005-2E4E-432F-A561-21770E098E34}" destId="{8ECA0DC0-7B9C-4224-8F07-FB2D90042F8F}" srcOrd="3" destOrd="0" parTransId="{6FFE8E22-DF60-4C05-8CCF-50B041FCEC2A}" sibTransId="{78E69023-8F00-4825-B66B-9B0290428CEA}"/>
    <dgm:cxn modelId="{5880D14F-5D42-4B15-8C30-81C848E15F1F}" type="presOf" srcId="{410001E2-A981-49CB-8060-CA55AB3CBB61}" destId="{ED37C0C2-4849-4AE8-8016-81C2DBC88CF6}" srcOrd="0" destOrd="0" presId="urn:microsoft.com/office/officeart/2005/8/layout/bProcess4"/>
    <dgm:cxn modelId="{1D2BD773-3C62-4605-BAE7-BF86B0626376}" type="presOf" srcId="{2F9155D2-C362-4BD5-8500-CE4042E8194B}" destId="{574AA34E-D5D0-49F6-A0F0-04192570F9A1}" srcOrd="0" destOrd="0" presId="urn:microsoft.com/office/officeart/2005/8/layout/bProcess4"/>
    <dgm:cxn modelId="{6F47587A-9C82-447F-BBD1-4EC1CFD53B3A}" type="presOf" srcId="{63D90C54-C484-49A9-88C1-A9FB630B1493}" destId="{7FF1102F-D55E-40F0-B55F-80EB7BC59869}" srcOrd="0" destOrd="0" presId="urn:microsoft.com/office/officeart/2005/8/layout/bProcess4"/>
    <dgm:cxn modelId="{81AD8C83-02AB-48D9-8CF7-2DA707B95AD7}" srcId="{78A3E005-2E4E-432F-A561-21770E098E34}" destId="{D8614C42-F254-43FF-BE88-88357EAF7FD3}" srcOrd="1" destOrd="0" parTransId="{68B7DAFF-1F84-4EA9-87FD-71BBC0B93C0A}" sibTransId="{410001E2-A981-49CB-8060-CA55AB3CBB61}"/>
    <dgm:cxn modelId="{848EAE8B-4D52-438D-8B2D-9771EC35BC1A}" type="presOf" srcId="{937D4027-668F-4016-AB4E-CD3C6F3B2E7C}" destId="{D3B3F5DF-E6F2-4C47-A23F-9C5CECAC23EF}" srcOrd="0" destOrd="0" presId="urn:microsoft.com/office/officeart/2005/8/layout/bProcess4"/>
    <dgm:cxn modelId="{C50B0292-C685-47A6-B098-83EFEB5E6338}" type="presOf" srcId="{78E69023-8F00-4825-B66B-9B0290428CEA}" destId="{9E77928E-F70E-40DA-BC83-02761DA05994}" srcOrd="0" destOrd="0" presId="urn:microsoft.com/office/officeart/2005/8/layout/bProcess4"/>
    <dgm:cxn modelId="{780A4AA1-11F0-407F-AABE-59968802EA19}" type="presOf" srcId="{8333A9D8-7106-41ED-8573-506DF8215496}" destId="{16A197BC-FF54-4B1E-8431-391423589A68}" srcOrd="0" destOrd="0" presId="urn:microsoft.com/office/officeart/2005/8/layout/bProcess4"/>
    <dgm:cxn modelId="{842896A8-F071-4458-B1CF-E96D06AE88EE}" srcId="{78A3E005-2E4E-432F-A561-21770E098E34}" destId="{DCF69FF2-EE98-4641-A166-7EE441DC0C44}" srcOrd="0" destOrd="0" parTransId="{CCC3A8D8-F35B-4D04-9FA7-79833611D04D}" sibTransId="{937D4027-668F-4016-AB4E-CD3C6F3B2E7C}"/>
    <dgm:cxn modelId="{C3321AAB-CF73-49B1-B22C-564B072AA942}" type="presOf" srcId="{38528DC1-6FDD-411C-84B8-2E83FC11049D}" destId="{5C09FDBE-CAA9-4163-A530-0FBBCA8C9B24}" srcOrd="0" destOrd="0" presId="urn:microsoft.com/office/officeart/2005/8/layout/bProcess4"/>
    <dgm:cxn modelId="{F29529AF-24B9-4BAB-8DCB-4B6951EC665C}" type="presOf" srcId="{D8614C42-F254-43FF-BE88-88357EAF7FD3}" destId="{EF59791F-3242-45F3-A7D8-DA688EBEE295}" srcOrd="0" destOrd="0" presId="urn:microsoft.com/office/officeart/2005/8/layout/bProcess4"/>
    <dgm:cxn modelId="{6D6B4FBE-7ED4-4C5C-9303-190C0947F9E7}" type="presOf" srcId="{78A3E005-2E4E-432F-A561-21770E098E34}" destId="{87B61970-268D-4F36-9A25-FDE4E5D95558}" srcOrd="0" destOrd="0" presId="urn:microsoft.com/office/officeart/2005/8/layout/bProcess4"/>
    <dgm:cxn modelId="{FE0B1FC0-ADB1-4FB9-B144-2CD470B36DE0}" srcId="{78A3E005-2E4E-432F-A561-21770E098E34}" destId="{51F97421-0662-4F93-BCEF-61CA9D167A15}" srcOrd="5" destOrd="0" parTransId="{0D4D89B5-0DE9-45E4-BBB5-684DBA8C187C}" sibTransId="{D221D10B-E19A-4A63-8A8D-20F40E8F65DE}"/>
    <dgm:cxn modelId="{106439C4-E467-4F4B-91A1-C9097DF011EC}" type="presOf" srcId="{DCF69FF2-EE98-4641-A166-7EE441DC0C44}" destId="{3A3E96F2-C89B-4592-8AFF-A738D506B15C}" srcOrd="0" destOrd="0" presId="urn:microsoft.com/office/officeart/2005/8/layout/bProcess4"/>
    <dgm:cxn modelId="{EF52E7C7-A971-4E76-BFF5-9E144FE93396}" type="presOf" srcId="{4BD3C5D6-E517-41F1-B991-3A7E578210C5}" destId="{91D054FE-E1A7-49D9-B5E3-541EA96BE449}" srcOrd="0" destOrd="0" presId="urn:microsoft.com/office/officeart/2005/8/layout/bProcess4"/>
    <dgm:cxn modelId="{FCED25E5-4741-4F7A-9134-2C4B5498F9CC}" srcId="{78A3E005-2E4E-432F-A561-21770E098E34}" destId="{4BD3C5D6-E517-41F1-B991-3A7E578210C5}" srcOrd="6" destOrd="0" parTransId="{1D4BB8AA-046F-44F8-98E5-15758FEFE2CC}" sibTransId="{2C4C460D-2F0C-4575-A6BB-DBE131227F2F}"/>
    <dgm:cxn modelId="{9401D176-D095-4A14-B0C1-AEC23491FA89}" type="presParOf" srcId="{87B61970-268D-4F36-9A25-FDE4E5D95558}" destId="{8046520D-ADDE-4F43-B24E-5E61BFFA0464}" srcOrd="0" destOrd="0" presId="urn:microsoft.com/office/officeart/2005/8/layout/bProcess4"/>
    <dgm:cxn modelId="{BA1E0CCC-2B48-4C0F-8CEE-532F3DE1627F}" type="presParOf" srcId="{8046520D-ADDE-4F43-B24E-5E61BFFA0464}" destId="{176AD3A6-E993-4F3B-AF26-762FE43816DA}" srcOrd="0" destOrd="0" presId="urn:microsoft.com/office/officeart/2005/8/layout/bProcess4"/>
    <dgm:cxn modelId="{853A739A-120D-4909-BDF9-5D7D83927F8C}" type="presParOf" srcId="{8046520D-ADDE-4F43-B24E-5E61BFFA0464}" destId="{3A3E96F2-C89B-4592-8AFF-A738D506B15C}" srcOrd="1" destOrd="0" presId="urn:microsoft.com/office/officeart/2005/8/layout/bProcess4"/>
    <dgm:cxn modelId="{41CE594D-907E-4CE4-9D24-A9ABAA8CAA7D}" type="presParOf" srcId="{87B61970-268D-4F36-9A25-FDE4E5D95558}" destId="{D3B3F5DF-E6F2-4C47-A23F-9C5CECAC23EF}" srcOrd="1" destOrd="0" presId="urn:microsoft.com/office/officeart/2005/8/layout/bProcess4"/>
    <dgm:cxn modelId="{31070D42-D2F5-4578-9884-502409F99718}" type="presParOf" srcId="{87B61970-268D-4F36-9A25-FDE4E5D95558}" destId="{2CBB9001-8E93-44FD-9D8F-9E4FAE320949}" srcOrd="2" destOrd="0" presId="urn:microsoft.com/office/officeart/2005/8/layout/bProcess4"/>
    <dgm:cxn modelId="{BE4B124D-078A-4806-8248-10B636EA3BA6}" type="presParOf" srcId="{2CBB9001-8E93-44FD-9D8F-9E4FAE320949}" destId="{B9034439-BA24-4BDE-8D76-E494AB315111}" srcOrd="0" destOrd="0" presId="urn:microsoft.com/office/officeart/2005/8/layout/bProcess4"/>
    <dgm:cxn modelId="{8096C9E8-4904-4DCB-A707-4B1F06249B60}" type="presParOf" srcId="{2CBB9001-8E93-44FD-9D8F-9E4FAE320949}" destId="{EF59791F-3242-45F3-A7D8-DA688EBEE295}" srcOrd="1" destOrd="0" presId="urn:microsoft.com/office/officeart/2005/8/layout/bProcess4"/>
    <dgm:cxn modelId="{00B3BB9A-B02E-45E4-BEB5-5B1231A5FFD0}" type="presParOf" srcId="{87B61970-268D-4F36-9A25-FDE4E5D95558}" destId="{ED37C0C2-4849-4AE8-8016-81C2DBC88CF6}" srcOrd="3" destOrd="0" presId="urn:microsoft.com/office/officeart/2005/8/layout/bProcess4"/>
    <dgm:cxn modelId="{8CD4A62E-79DA-4152-970B-30A7764A3365}" type="presParOf" srcId="{87B61970-268D-4F36-9A25-FDE4E5D95558}" destId="{810BC182-EEFD-4906-8BB4-0C054904F536}" srcOrd="4" destOrd="0" presId="urn:microsoft.com/office/officeart/2005/8/layout/bProcess4"/>
    <dgm:cxn modelId="{6F8D2B9E-9477-4EB4-B537-D31686949C19}" type="presParOf" srcId="{810BC182-EEFD-4906-8BB4-0C054904F536}" destId="{9006FBA8-2286-413D-9689-E8781DAAE080}" srcOrd="0" destOrd="0" presId="urn:microsoft.com/office/officeart/2005/8/layout/bProcess4"/>
    <dgm:cxn modelId="{A47E8EC6-C69A-4879-A6E8-17FC8A1FDA55}" type="presParOf" srcId="{810BC182-EEFD-4906-8BB4-0C054904F536}" destId="{16A197BC-FF54-4B1E-8431-391423589A68}" srcOrd="1" destOrd="0" presId="urn:microsoft.com/office/officeart/2005/8/layout/bProcess4"/>
    <dgm:cxn modelId="{1F87F9A0-2EFC-415B-BAA1-6A3E303682F7}" type="presParOf" srcId="{87B61970-268D-4F36-9A25-FDE4E5D95558}" destId="{7FF1102F-D55E-40F0-B55F-80EB7BC59869}" srcOrd="5" destOrd="0" presId="urn:microsoft.com/office/officeart/2005/8/layout/bProcess4"/>
    <dgm:cxn modelId="{668B6E98-63EF-4DBE-B6F1-819072184592}" type="presParOf" srcId="{87B61970-268D-4F36-9A25-FDE4E5D95558}" destId="{9EF77432-8C13-432A-B540-FB8D8F01761F}" srcOrd="6" destOrd="0" presId="urn:microsoft.com/office/officeart/2005/8/layout/bProcess4"/>
    <dgm:cxn modelId="{2E8783EE-1040-4A3A-907C-0496B4F94404}" type="presParOf" srcId="{9EF77432-8C13-432A-B540-FB8D8F01761F}" destId="{798B13B0-BB2A-4629-B2B9-3B83C0A37D0A}" srcOrd="0" destOrd="0" presId="urn:microsoft.com/office/officeart/2005/8/layout/bProcess4"/>
    <dgm:cxn modelId="{5E15AB6A-5A80-49C1-B70B-B19C651CDA54}" type="presParOf" srcId="{9EF77432-8C13-432A-B540-FB8D8F01761F}" destId="{2615DD7B-D0C1-469A-A766-C4CA414F5D91}" srcOrd="1" destOrd="0" presId="urn:microsoft.com/office/officeart/2005/8/layout/bProcess4"/>
    <dgm:cxn modelId="{29F6BC45-75E4-454F-8A3F-CAEE6FC343CA}" type="presParOf" srcId="{87B61970-268D-4F36-9A25-FDE4E5D95558}" destId="{9E77928E-F70E-40DA-BC83-02761DA05994}" srcOrd="7" destOrd="0" presId="urn:microsoft.com/office/officeart/2005/8/layout/bProcess4"/>
    <dgm:cxn modelId="{06058608-0116-46FD-994F-717A4982E3B9}" type="presParOf" srcId="{87B61970-268D-4F36-9A25-FDE4E5D95558}" destId="{2D85C2BC-6068-42BF-90DB-F183B55E7EB5}" srcOrd="8" destOrd="0" presId="urn:microsoft.com/office/officeart/2005/8/layout/bProcess4"/>
    <dgm:cxn modelId="{96D49EF4-7756-4370-BAFC-04DBD59C4FED}" type="presParOf" srcId="{2D85C2BC-6068-42BF-90DB-F183B55E7EB5}" destId="{A7A6D249-2604-469A-9D42-855B96D4E101}" srcOrd="0" destOrd="0" presId="urn:microsoft.com/office/officeart/2005/8/layout/bProcess4"/>
    <dgm:cxn modelId="{A94450D1-899A-40DE-A5D7-1C239052DB03}" type="presParOf" srcId="{2D85C2BC-6068-42BF-90DB-F183B55E7EB5}" destId="{5209ECAE-F7A7-4FBF-BEAE-171CDF37E949}" srcOrd="1" destOrd="0" presId="urn:microsoft.com/office/officeart/2005/8/layout/bProcess4"/>
    <dgm:cxn modelId="{EDF17D4A-4F33-44F4-B217-0D287F44E8FE}" type="presParOf" srcId="{87B61970-268D-4F36-9A25-FDE4E5D95558}" destId="{5C09FDBE-CAA9-4163-A530-0FBBCA8C9B24}" srcOrd="9" destOrd="0" presId="urn:microsoft.com/office/officeart/2005/8/layout/bProcess4"/>
    <dgm:cxn modelId="{3297B5DD-3207-402C-8C42-7A0C53FF2FAE}" type="presParOf" srcId="{87B61970-268D-4F36-9A25-FDE4E5D95558}" destId="{9DA6A548-9A18-456B-90F7-5E7098ED5DE0}" srcOrd="10" destOrd="0" presId="urn:microsoft.com/office/officeart/2005/8/layout/bProcess4"/>
    <dgm:cxn modelId="{52A1E9DD-F4B6-4F5A-A38B-5DF45C23BB01}" type="presParOf" srcId="{9DA6A548-9A18-456B-90F7-5E7098ED5DE0}" destId="{8D0529C5-6F41-47FD-91E2-1324BB8A6A66}" srcOrd="0" destOrd="0" presId="urn:microsoft.com/office/officeart/2005/8/layout/bProcess4"/>
    <dgm:cxn modelId="{C11F0779-2DE4-4FF6-B9FD-1C82C6C7DF3E}" type="presParOf" srcId="{9DA6A548-9A18-456B-90F7-5E7098ED5DE0}" destId="{8AFFB6F4-CA21-4370-8382-94410D6F6123}" srcOrd="1" destOrd="0" presId="urn:microsoft.com/office/officeart/2005/8/layout/bProcess4"/>
    <dgm:cxn modelId="{3BB5224D-CA88-495B-B779-D6E82EF53537}" type="presParOf" srcId="{87B61970-268D-4F36-9A25-FDE4E5D95558}" destId="{4A69FDB5-B2D5-47E5-A33D-814B25EFE63E}" srcOrd="11" destOrd="0" presId="urn:microsoft.com/office/officeart/2005/8/layout/bProcess4"/>
    <dgm:cxn modelId="{08EC5650-34DC-4C17-AEA2-36BC99E1B078}" type="presParOf" srcId="{87B61970-268D-4F36-9A25-FDE4E5D95558}" destId="{955409BF-4598-4E03-82C1-CBAAB29F5FFA}" srcOrd="12" destOrd="0" presId="urn:microsoft.com/office/officeart/2005/8/layout/bProcess4"/>
    <dgm:cxn modelId="{85F435CE-1DD1-4371-B1CF-565534B364A9}" type="presParOf" srcId="{955409BF-4598-4E03-82C1-CBAAB29F5FFA}" destId="{F93BD00E-2283-40B4-B188-92DFFCFD3DB2}" srcOrd="0" destOrd="0" presId="urn:microsoft.com/office/officeart/2005/8/layout/bProcess4"/>
    <dgm:cxn modelId="{26A8B4C3-0B45-4590-9385-AF31DFC64895}" type="presParOf" srcId="{955409BF-4598-4E03-82C1-CBAAB29F5FFA}" destId="{91D054FE-E1A7-49D9-B5E3-541EA96BE449}" srcOrd="1" destOrd="0" presId="urn:microsoft.com/office/officeart/2005/8/layout/bProcess4"/>
    <dgm:cxn modelId="{966115DD-EFFB-4691-8FFF-BEF818B7111E}" type="presParOf" srcId="{87B61970-268D-4F36-9A25-FDE4E5D95558}" destId="{1764B78B-803E-4778-9375-F7C8512F8A34}" srcOrd="13" destOrd="0" presId="urn:microsoft.com/office/officeart/2005/8/layout/bProcess4"/>
    <dgm:cxn modelId="{F551AB3F-D75D-4AAD-B75A-8CB5BCC93633}" type="presParOf" srcId="{87B61970-268D-4F36-9A25-FDE4E5D95558}" destId="{B33C1CDC-9064-4FCB-904F-9EFB5FA01F4F}" srcOrd="14" destOrd="0" presId="urn:microsoft.com/office/officeart/2005/8/layout/bProcess4"/>
    <dgm:cxn modelId="{A141948A-6218-4DB5-BEC9-A8D802833BAC}" type="presParOf" srcId="{B33C1CDC-9064-4FCB-904F-9EFB5FA01F4F}" destId="{7F21B5B7-9544-44F5-9D97-3E2F2CE159CD}" srcOrd="0" destOrd="0" presId="urn:microsoft.com/office/officeart/2005/8/layout/bProcess4"/>
    <dgm:cxn modelId="{9213BCA4-AA01-4E0C-A632-E2A6556C15B5}" type="presParOf" srcId="{B33C1CDC-9064-4FCB-904F-9EFB5FA01F4F}" destId="{6BA5B69C-D060-4E84-B7D2-25D42EAA9D46}" srcOrd="1" destOrd="0" presId="urn:microsoft.com/office/officeart/2005/8/layout/bProcess4"/>
    <dgm:cxn modelId="{817E24A0-C7D6-4EEE-AC99-CFB5649B4088}" type="presParOf" srcId="{87B61970-268D-4F36-9A25-FDE4E5D95558}" destId="{62A08AD4-E984-4749-8100-750A25986831}" srcOrd="15" destOrd="0" presId="urn:microsoft.com/office/officeart/2005/8/layout/bProcess4"/>
    <dgm:cxn modelId="{7D5FF30B-F0D2-4EEE-B690-A2D947E2FC50}" type="presParOf" srcId="{87B61970-268D-4F36-9A25-FDE4E5D95558}" destId="{89E31E8E-3A00-4D43-8308-8AACAE650E4F}" srcOrd="16" destOrd="0" presId="urn:microsoft.com/office/officeart/2005/8/layout/bProcess4"/>
    <dgm:cxn modelId="{E152F842-3AA2-40AF-AEBC-6387A8F9FFCD}" type="presParOf" srcId="{89E31E8E-3A00-4D43-8308-8AACAE650E4F}" destId="{2FF73F8F-D6E7-4BC5-B105-6B51910396C6}" srcOrd="0" destOrd="0" presId="urn:microsoft.com/office/officeart/2005/8/layout/bProcess4"/>
    <dgm:cxn modelId="{7B84EB24-A356-4895-9FFF-1D7480621FEB}" type="presParOf" srcId="{89E31E8E-3A00-4D43-8308-8AACAE650E4F}" destId="{574AA34E-D5D0-49F6-A0F0-04192570F9A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F66DB7-39FE-4B95-A667-4A97B9A3378F}"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97D0C066-C556-4063-B467-2B5BEEABE679}">
      <dgm:prSet phldrT="[Text]" custT="1"/>
      <dgm:spPr/>
      <dgm:t>
        <a:bodyPr/>
        <a:lstStyle/>
        <a:p>
          <a:r>
            <a:rPr lang="en-US" sz="2400"/>
            <a:t>Evidence of drug/alcohol use</a:t>
          </a:r>
          <a:endParaRPr lang="en-US" sz="2400" dirty="0"/>
        </a:p>
      </dgm:t>
    </dgm:pt>
    <dgm:pt modelId="{1EF55AD3-CCD9-4325-9770-CF51205BAF02}" type="parTrans" cxnId="{C0BC7762-2D31-4610-87F1-428EFF0EE00B}">
      <dgm:prSet/>
      <dgm:spPr/>
      <dgm:t>
        <a:bodyPr/>
        <a:lstStyle/>
        <a:p>
          <a:endParaRPr lang="en-US"/>
        </a:p>
      </dgm:t>
    </dgm:pt>
    <dgm:pt modelId="{E866C02B-C1C1-48D8-8FA5-09EAF04AED35}" type="sibTrans" cxnId="{C0BC7762-2D31-4610-87F1-428EFF0EE00B}">
      <dgm:prSet/>
      <dgm:spPr/>
      <dgm:t>
        <a:bodyPr/>
        <a:lstStyle/>
        <a:p>
          <a:endParaRPr lang="en-US"/>
        </a:p>
      </dgm:t>
    </dgm:pt>
    <dgm:pt modelId="{09FB4760-C378-4FAE-854B-E5A84EABF26F}">
      <dgm:prSet phldrT="[Text]" custT="1"/>
      <dgm:spPr/>
      <dgm:t>
        <a:bodyPr/>
        <a:lstStyle/>
        <a:p>
          <a:r>
            <a:rPr lang="en-US" sz="2400"/>
            <a:t>Unexplained physical injuries</a:t>
          </a:r>
          <a:endParaRPr lang="en-US" sz="2400" dirty="0"/>
        </a:p>
      </dgm:t>
    </dgm:pt>
    <dgm:pt modelId="{ABFC80DA-83C7-400E-8DAE-C2BD50B81924}" type="parTrans" cxnId="{ADC9F30B-284F-4831-A1C7-C68535577697}">
      <dgm:prSet/>
      <dgm:spPr/>
      <dgm:t>
        <a:bodyPr/>
        <a:lstStyle/>
        <a:p>
          <a:endParaRPr lang="en-US"/>
        </a:p>
      </dgm:t>
    </dgm:pt>
    <dgm:pt modelId="{6DBCCD24-44C7-4865-B606-7E15ADD839AE}" type="sibTrans" cxnId="{ADC9F30B-284F-4831-A1C7-C68535577697}">
      <dgm:prSet/>
      <dgm:spPr/>
      <dgm:t>
        <a:bodyPr/>
        <a:lstStyle/>
        <a:p>
          <a:endParaRPr lang="en-US"/>
        </a:p>
      </dgm:t>
    </dgm:pt>
    <dgm:pt modelId="{7832963D-1B37-462E-97A4-76C2639D6A66}">
      <dgm:prSet phldrT="[Text]" custT="1"/>
      <dgm:spPr/>
      <dgm:t>
        <a:bodyPr/>
        <a:lstStyle/>
        <a:p>
          <a:r>
            <a:rPr lang="en-US" sz="2400"/>
            <a:t>Self harming/suicidal thoughts or tendencies</a:t>
          </a:r>
          <a:endParaRPr lang="en-US" sz="2400" dirty="0"/>
        </a:p>
      </dgm:t>
    </dgm:pt>
    <dgm:pt modelId="{74AD36FF-5BA3-4003-BC84-D04A638DFDF3}" type="parTrans" cxnId="{5AFFCE7C-E9F4-4983-965F-94413B1B0A49}">
      <dgm:prSet/>
      <dgm:spPr/>
      <dgm:t>
        <a:bodyPr/>
        <a:lstStyle/>
        <a:p>
          <a:endParaRPr lang="en-US"/>
        </a:p>
      </dgm:t>
    </dgm:pt>
    <dgm:pt modelId="{B8B50D30-94D2-4714-A217-E80A5A6D9BA7}" type="sibTrans" cxnId="{5AFFCE7C-E9F4-4983-965F-94413B1B0A49}">
      <dgm:prSet/>
      <dgm:spPr/>
      <dgm:t>
        <a:bodyPr/>
        <a:lstStyle/>
        <a:p>
          <a:endParaRPr lang="en-US"/>
        </a:p>
      </dgm:t>
    </dgm:pt>
    <dgm:pt modelId="{03A5CF29-6650-44AD-B823-4088ED4DA9B4}">
      <dgm:prSet phldrT="[Text]" custT="1"/>
      <dgm:spPr/>
      <dgm:t>
        <a:bodyPr/>
        <a:lstStyle/>
        <a:p>
          <a:r>
            <a:rPr lang="en-US" sz="2400"/>
            <a:t>Displaying inappropriate sexualized behaviour</a:t>
          </a:r>
          <a:endParaRPr lang="en-US" sz="2400" dirty="0"/>
        </a:p>
      </dgm:t>
    </dgm:pt>
    <dgm:pt modelId="{2FD98644-F6FB-4C0F-B91E-92554C9E5A83}" type="parTrans" cxnId="{447CE47A-E73D-4B41-9FDF-0841BEEE01D0}">
      <dgm:prSet/>
      <dgm:spPr/>
      <dgm:t>
        <a:bodyPr/>
        <a:lstStyle/>
        <a:p>
          <a:endParaRPr lang="en-US"/>
        </a:p>
      </dgm:t>
    </dgm:pt>
    <dgm:pt modelId="{ADD95898-E984-4460-945C-58D6F05D10D9}" type="sibTrans" cxnId="{447CE47A-E73D-4B41-9FDF-0841BEEE01D0}">
      <dgm:prSet/>
      <dgm:spPr/>
      <dgm:t>
        <a:bodyPr/>
        <a:lstStyle/>
        <a:p>
          <a:endParaRPr lang="en-US"/>
        </a:p>
      </dgm:t>
    </dgm:pt>
    <dgm:pt modelId="{35C871C3-CE68-44FE-AABF-4B11A72A0E59}">
      <dgm:prSet phldrT="[Text]" custT="1"/>
      <dgm:spPr/>
      <dgm:t>
        <a:bodyPr/>
        <a:lstStyle/>
        <a:p>
          <a:r>
            <a:rPr lang="en-US" sz="2400"/>
            <a:t>Truancy</a:t>
          </a:r>
          <a:endParaRPr lang="en-US" sz="2400" dirty="0"/>
        </a:p>
      </dgm:t>
    </dgm:pt>
    <dgm:pt modelId="{3A63E8D1-FBF9-48D9-844C-3875B04EF564}" type="parTrans" cxnId="{4B65CF6E-A7A7-4BAA-BCCF-C4966BB8B9D4}">
      <dgm:prSet/>
      <dgm:spPr/>
      <dgm:t>
        <a:bodyPr/>
        <a:lstStyle/>
        <a:p>
          <a:endParaRPr lang="en-US"/>
        </a:p>
      </dgm:t>
    </dgm:pt>
    <dgm:pt modelId="{8ADF0116-8B7C-4455-9CBA-0B3F23397177}" type="sibTrans" cxnId="{4B65CF6E-A7A7-4BAA-BCCF-C4966BB8B9D4}">
      <dgm:prSet/>
      <dgm:spPr/>
      <dgm:t>
        <a:bodyPr/>
        <a:lstStyle/>
        <a:p>
          <a:endParaRPr lang="en-US"/>
        </a:p>
      </dgm:t>
    </dgm:pt>
    <dgm:pt modelId="{82A6A91B-371C-4979-B893-81F3633660D9}">
      <dgm:prSet phldrT="[Text]" custT="1"/>
      <dgm:spPr/>
      <dgm:t>
        <a:bodyPr/>
        <a:lstStyle/>
        <a:p>
          <a:r>
            <a:rPr lang="en-US" sz="2400"/>
            <a:t>Unexplained gifts or new possessions</a:t>
          </a:r>
          <a:endParaRPr lang="en-US" sz="2400" dirty="0"/>
        </a:p>
      </dgm:t>
    </dgm:pt>
    <dgm:pt modelId="{4FD017B3-2494-416C-AB24-89CC834A6F20}" type="parTrans" cxnId="{B8C2D3D4-E884-4D17-99D2-7819C5E25854}">
      <dgm:prSet/>
      <dgm:spPr/>
      <dgm:t>
        <a:bodyPr/>
        <a:lstStyle/>
        <a:p>
          <a:endParaRPr lang="en-US"/>
        </a:p>
      </dgm:t>
    </dgm:pt>
    <dgm:pt modelId="{4B25D68D-8926-412B-8641-86280D7E2643}" type="sibTrans" cxnId="{B8C2D3D4-E884-4D17-99D2-7819C5E25854}">
      <dgm:prSet/>
      <dgm:spPr/>
      <dgm:t>
        <a:bodyPr/>
        <a:lstStyle/>
        <a:p>
          <a:endParaRPr lang="en-US"/>
        </a:p>
      </dgm:t>
    </dgm:pt>
    <dgm:pt modelId="{7E328AC3-F1D1-4C5B-BE3C-658D3F169907}">
      <dgm:prSet phldrT="[Text]" custT="1"/>
      <dgm:spPr/>
      <dgm:t>
        <a:bodyPr/>
        <a:lstStyle/>
        <a:p>
          <a:r>
            <a:rPr lang="en-US" sz="2400"/>
            <a:t>Going missing/ regularly returning home late</a:t>
          </a:r>
          <a:endParaRPr lang="en-US" sz="2400" dirty="0"/>
        </a:p>
      </dgm:t>
    </dgm:pt>
    <dgm:pt modelId="{29E920C7-FAB7-471C-8FBF-A692D38B60DE}" type="parTrans" cxnId="{A6E89EAF-7EB8-4148-BB52-14C06D441C18}">
      <dgm:prSet/>
      <dgm:spPr/>
      <dgm:t>
        <a:bodyPr/>
        <a:lstStyle/>
        <a:p>
          <a:endParaRPr lang="en-US"/>
        </a:p>
      </dgm:t>
    </dgm:pt>
    <dgm:pt modelId="{3AFB5EA0-DDAE-4F74-A175-E007E127E0B9}" type="sibTrans" cxnId="{A6E89EAF-7EB8-4148-BB52-14C06D441C18}">
      <dgm:prSet/>
      <dgm:spPr/>
      <dgm:t>
        <a:bodyPr/>
        <a:lstStyle/>
        <a:p>
          <a:endParaRPr lang="en-US"/>
        </a:p>
      </dgm:t>
    </dgm:pt>
    <dgm:pt modelId="{E485420D-0231-4D2E-A1AF-81E533511558}">
      <dgm:prSet phldrT="[Text]" custT="1"/>
      <dgm:spPr/>
      <dgm:t>
        <a:bodyPr/>
        <a:lstStyle/>
        <a:p>
          <a:r>
            <a:rPr lang="en-US" sz="2400"/>
            <a:t>Estranged from family</a:t>
          </a:r>
          <a:endParaRPr lang="en-US" sz="2400" dirty="0"/>
        </a:p>
      </dgm:t>
    </dgm:pt>
    <dgm:pt modelId="{8C165044-9999-4008-9F87-1D4CA1227C39}" type="parTrans" cxnId="{2258DC32-81EC-4E38-913D-10AA9EC1E93E}">
      <dgm:prSet/>
      <dgm:spPr/>
      <dgm:t>
        <a:bodyPr/>
        <a:lstStyle/>
        <a:p>
          <a:endParaRPr lang="en-US"/>
        </a:p>
      </dgm:t>
    </dgm:pt>
    <dgm:pt modelId="{FDE1F3A3-EE31-4849-BB4B-3306AE7D3ACE}" type="sibTrans" cxnId="{2258DC32-81EC-4E38-913D-10AA9EC1E93E}">
      <dgm:prSet/>
      <dgm:spPr/>
      <dgm:t>
        <a:bodyPr/>
        <a:lstStyle/>
        <a:p>
          <a:endParaRPr lang="en-US"/>
        </a:p>
      </dgm:t>
    </dgm:pt>
    <dgm:pt modelId="{93518474-5D16-4FF0-8229-35F534B3E0DD}" type="pres">
      <dgm:prSet presAssocID="{E2F66DB7-39FE-4B95-A667-4A97B9A3378F}" presName="Name0" presStyleCnt="0">
        <dgm:presLayoutVars>
          <dgm:dir/>
          <dgm:resizeHandles/>
        </dgm:presLayoutVars>
      </dgm:prSet>
      <dgm:spPr/>
    </dgm:pt>
    <dgm:pt modelId="{7814926E-4C14-49F0-9ABE-45BE0B1D2CFE}" type="pres">
      <dgm:prSet presAssocID="{97D0C066-C556-4063-B467-2B5BEEABE679}" presName="compNode" presStyleCnt="0"/>
      <dgm:spPr/>
    </dgm:pt>
    <dgm:pt modelId="{95702BA7-6BA1-4034-A268-F5883DFB15A5}" type="pres">
      <dgm:prSet presAssocID="{97D0C066-C556-4063-B467-2B5BEEABE679}" presName="dummyConnPt" presStyleCnt="0"/>
      <dgm:spPr/>
    </dgm:pt>
    <dgm:pt modelId="{132AB83A-4D5C-43F5-B9FA-DB7ABE23A4EA}" type="pres">
      <dgm:prSet presAssocID="{97D0C066-C556-4063-B467-2B5BEEABE679}" presName="node" presStyleLbl="node1" presStyleIdx="0" presStyleCnt="8">
        <dgm:presLayoutVars>
          <dgm:bulletEnabled val="1"/>
        </dgm:presLayoutVars>
      </dgm:prSet>
      <dgm:spPr/>
    </dgm:pt>
    <dgm:pt modelId="{43EF09B1-E4D5-4A97-BC9A-4DE682532159}" type="pres">
      <dgm:prSet presAssocID="{E866C02B-C1C1-48D8-8FA5-09EAF04AED35}" presName="sibTrans" presStyleLbl="bgSibTrans2D1" presStyleIdx="0" presStyleCnt="7"/>
      <dgm:spPr/>
    </dgm:pt>
    <dgm:pt modelId="{A3BD4F7F-2803-4FD8-AD1D-F19E1CB5C6D8}" type="pres">
      <dgm:prSet presAssocID="{09FB4760-C378-4FAE-854B-E5A84EABF26F}" presName="compNode" presStyleCnt="0"/>
      <dgm:spPr/>
    </dgm:pt>
    <dgm:pt modelId="{2379C358-8930-481B-BF11-27576E1898F5}" type="pres">
      <dgm:prSet presAssocID="{09FB4760-C378-4FAE-854B-E5A84EABF26F}" presName="dummyConnPt" presStyleCnt="0"/>
      <dgm:spPr/>
    </dgm:pt>
    <dgm:pt modelId="{EE19779F-EFB1-444B-B0EA-7EECE9674CAA}" type="pres">
      <dgm:prSet presAssocID="{09FB4760-C378-4FAE-854B-E5A84EABF26F}" presName="node" presStyleLbl="node1" presStyleIdx="1" presStyleCnt="8">
        <dgm:presLayoutVars>
          <dgm:bulletEnabled val="1"/>
        </dgm:presLayoutVars>
      </dgm:prSet>
      <dgm:spPr/>
    </dgm:pt>
    <dgm:pt modelId="{3C8C87D3-76CA-4E21-A00F-10AD17D8E704}" type="pres">
      <dgm:prSet presAssocID="{6DBCCD24-44C7-4865-B606-7E15ADD839AE}" presName="sibTrans" presStyleLbl="bgSibTrans2D1" presStyleIdx="1" presStyleCnt="7"/>
      <dgm:spPr/>
    </dgm:pt>
    <dgm:pt modelId="{0C9F15B9-E13A-4CCB-94CD-C9CE213168F7}" type="pres">
      <dgm:prSet presAssocID="{7832963D-1B37-462E-97A4-76C2639D6A66}" presName="compNode" presStyleCnt="0"/>
      <dgm:spPr/>
    </dgm:pt>
    <dgm:pt modelId="{5A27E1E1-4FD5-4141-82FC-3E5868867AC0}" type="pres">
      <dgm:prSet presAssocID="{7832963D-1B37-462E-97A4-76C2639D6A66}" presName="dummyConnPt" presStyleCnt="0"/>
      <dgm:spPr/>
    </dgm:pt>
    <dgm:pt modelId="{6A669EE7-9EF2-4D6B-A40D-7A70015DB304}" type="pres">
      <dgm:prSet presAssocID="{7832963D-1B37-462E-97A4-76C2639D6A66}" presName="node" presStyleLbl="node1" presStyleIdx="2" presStyleCnt="8">
        <dgm:presLayoutVars>
          <dgm:bulletEnabled val="1"/>
        </dgm:presLayoutVars>
      </dgm:prSet>
      <dgm:spPr/>
    </dgm:pt>
    <dgm:pt modelId="{1D59E732-3635-4CE5-AF48-5446C8397F4C}" type="pres">
      <dgm:prSet presAssocID="{B8B50D30-94D2-4714-A217-E80A5A6D9BA7}" presName="sibTrans" presStyleLbl="bgSibTrans2D1" presStyleIdx="2" presStyleCnt="7"/>
      <dgm:spPr/>
    </dgm:pt>
    <dgm:pt modelId="{48CC6230-FFA0-4DF5-AF01-5A99263AEB8A}" type="pres">
      <dgm:prSet presAssocID="{03A5CF29-6650-44AD-B823-4088ED4DA9B4}" presName="compNode" presStyleCnt="0"/>
      <dgm:spPr/>
    </dgm:pt>
    <dgm:pt modelId="{40A4FB15-5CFA-476C-A8ED-62565DD62ADF}" type="pres">
      <dgm:prSet presAssocID="{03A5CF29-6650-44AD-B823-4088ED4DA9B4}" presName="dummyConnPt" presStyleCnt="0"/>
      <dgm:spPr/>
    </dgm:pt>
    <dgm:pt modelId="{FC6677E9-17F7-41CF-8CA0-8AE61AA4BD47}" type="pres">
      <dgm:prSet presAssocID="{03A5CF29-6650-44AD-B823-4088ED4DA9B4}" presName="node" presStyleLbl="node1" presStyleIdx="3" presStyleCnt="8">
        <dgm:presLayoutVars>
          <dgm:bulletEnabled val="1"/>
        </dgm:presLayoutVars>
      </dgm:prSet>
      <dgm:spPr/>
    </dgm:pt>
    <dgm:pt modelId="{1D17EF9B-853D-445C-9396-5A9A4F0F6916}" type="pres">
      <dgm:prSet presAssocID="{ADD95898-E984-4460-945C-58D6F05D10D9}" presName="sibTrans" presStyleLbl="bgSibTrans2D1" presStyleIdx="3" presStyleCnt="7"/>
      <dgm:spPr/>
    </dgm:pt>
    <dgm:pt modelId="{A07FC3D7-6E55-42A0-A551-CD42FE2F70D7}" type="pres">
      <dgm:prSet presAssocID="{35C871C3-CE68-44FE-AABF-4B11A72A0E59}" presName="compNode" presStyleCnt="0"/>
      <dgm:spPr/>
    </dgm:pt>
    <dgm:pt modelId="{36EA278A-540A-4CCB-9550-3A0B9A46AFD0}" type="pres">
      <dgm:prSet presAssocID="{35C871C3-CE68-44FE-AABF-4B11A72A0E59}" presName="dummyConnPt" presStyleCnt="0"/>
      <dgm:spPr/>
    </dgm:pt>
    <dgm:pt modelId="{0C71C6D2-8097-4351-B262-F675BFD2BCA3}" type="pres">
      <dgm:prSet presAssocID="{35C871C3-CE68-44FE-AABF-4B11A72A0E59}" presName="node" presStyleLbl="node1" presStyleIdx="4" presStyleCnt="8">
        <dgm:presLayoutVars>
          <dgm:bulletEnabled val="1"/>
        </dgm:presLayoutVars>
      </dgm:prSet>
      <dgm:spPr/>
    </dgm:pt>
    <dgm:pt modelId="{0B54EBE7-6D0E-49C8-90B9-FCC5EF16B388}" type="pres">
      <dgm:prSet presAssocID="{8ADF0116-8B7C-4455-9CBA-0B3F23397177}" presName="sibTrans" presStyleLbl="bgSibTrans2D1" presStyleIdx="4" presStyleCnt="7"/>
      <dgm:spPr/>
    </dgm:pt>
    <dgm:pt modelId="{3CA5BCBC-99EE-419A-B847-D6AAF51BC03F}" type="pres">
      <dgm:prSet presAssocID="{82A6A91B-371C-4979-B893-81F3633660D9}" presName="compNode" presStyleCnt="0"/>
      <dgm:spPr/>
    </dgm:pt>
    <dgm:pt modelId="{A9A509DB-7326-4054-890F-DBB608CD0E06}" type="pres">
      <dgm:prSet presAssocID="{82A6A91B-371C-4979-B893-81F3633660D9}" presName="dummyConnPt" presStyleCnt="0"/>
      <dgm:spPr/>
    </dgm:pt>
    <dgm:pt modelId="{9A921C93-B5A0-49EF-9CDD-5FD1EB23BEC6}" type="pres">
      <dgm:prSet presAssocID="{82A6A91B-371C-4979-B893-81F3633660D9}" presName="node" presStyleLbl="node1" presStyleIdx="5" presStyleCnt="8">
        <dgm:presLayoutVars>
          <dgm:bulletEnabled val="1"/>
        </dgm:presLayoutVars>
      </dgm:prSet>
      <dgm:spPr/>
    </dgm:pt>
    <dgm:pt modelId="{3964E808-EC8C-4DE7-8907-D101AAB9B64A}" type="pres">
      <dgm:prSet presAssocID="{4B25D68D-8926-412B-8641-86280D7E2643}" presName="sibTrans" presStyleLbl="bgSibTrans2D1" presStyleIdx="5" presStyleCnt="7"/>
      <dgm:spPr/>
    </dgm:pt>
    <dgm:pt modelId="{E7C8D848-D81E-4E54-A5A5-6BB6D89EBD98}" type="pres">
      <dgm:prSet presAssocID="{7E328AC3-F1D1-4C5B-BE3C-658D3F169907}" presName="compNode" presStyleCnt="0"/>
      <dgm:spPr/>
    </dgm:pt>
    <dgm:pt modelId="{9C8D147A-19CF-4EAC-A37A-78F9A3C3A0DF}" type="pres">
      <dgm:prSet presAssocID="{7E328AC3-F1D1-4C5B-BE3C-658D3F169907}" presName="dummyConnPt" presStyleCnt="0"/>
      <dgm:spPr/>
    </dgm:pt>
    <dgm:pt modelId="{DEEF4B74-1BCC-4565-A97D-C733F6277A67}" type="pres">
      <dgm:prSet presAssocID="{7E328AC3-F1D1-4C5B-BE3C-658D3F169907}" presName="node" presStyleLbl="node1" presStyleIdx="6" presStyleCnt="8">
        <dgm:presLayoutVars>
          <dgm:bulletEnabled val="1"/>
        </dgm:presLayoutVars>
      </dgm:prSet>
      <dgm:spPr/>
    </dgm:pt>
    <dgm:pt modelId="{F3697A74-2E62-4B6C-82EE-53F98D586CFF}" type="pres">
      <dgm:prSet presAssocID="{3AFB5EA0-DDAE-4F74-A175-E007E127E0B9}" presName="sibTrans" presStyleLbl="bgSibTrans2D1" presStyleIdx="6" presStyleCnt="7"/>
      <dgm:spPr/>
    </dgm:pt>
    <dgm:pt modelId="{63732A00-E60E-422D-A273-F8C7775DC16D}" type="pres">
      <dgm:prSet presAssocID="{E485420D-0231-4D2E-A1AF-81E533511558}" presName="compNode" presStyleCnt="0"/>
      <dgm:spPr/>
    </dgm:pt>
    <dgm:pt modelId="{6AD00547-50F3-4E9F-89BE-53486C1F2D51}" type="pres">
      <dgm:prSet presAssocID="{E485420D-0231-4D2E-A1AF-81E533511558}" presName="dummyConnPt" presStyleCnt="0"/>
      <dgm:spPr/>
    </dgm:pt>
    <dgm:pt modelId="{522B8C46-8BDB-4266-857E-C97C905D84D5}" type="pres">
      <dgm:prSet presAssocID="{E485420D-0231-4D2E-A1AF-81E533511558}" presName="node" presStyleLbl="node1" presStyleIdx="7" presStyleCnt="8">
        <dgm:presLayoutVars>
          <dgm:bulletEnabled val="1"/>
        </dgm:presLayoutVars>
      </dgm:prSet>
      <dgm:spPr/>
    </dgm:pt>
  </dgm:ptLst>
  <dgm:cxnLst>
    <dgm:cxn modelId="{ADC9F30B-284F-4831-A1C7-C68535577697}" srcId="{E2F66DB7-39FE-4B95-A667-4A97B9A3378F}" destId="{09FB4760-C378-4FAE-854B-E5A84EABF26F}" srcOrd="1" destOrd="0" parTransId="{ABFC80DA-83C7-400E-8DAE-C2BD50B81924}" sibTransId="{6DBCCD24-44C7-4865-B606-7E15ADD839AE}"/>
    <dgm:cxn modelId="{C141E711-FD76-4390-A419-C8F5EAA0E122}" type="presOf" srcId="{6DBCCD24-44C7-4865-B606-7E15ADD839AE}" destId="{3C8C87D3-76CA-4E21-A00F-10AD17D8E704}" srcOrd="0" destOrd="0" presId="urn:microsoft.com/office/officeart/2005/8/layout/bProcess4"/>
    <dgm:cxn modelId="{C00CF213-3E9B-4B04-A121-26AB82028D3B}" type="presOf" srcId="{ADD95898-E984-4460-945C-58D6F05D10D9}" destId="{1D17EF9B-853D-445C-9396-5A9A4F0F6916}" srcOrd="0" destOrd="0" presId="urn:microsoft.com/office/officeart/2005/8/layout/bProcess4"/>
    <dgm:cxn modelId="{33A33A14-368D-43EE-A87A-F01ED195182E}" type="presOf" srcId="{82A6A91B-371C-4979-B893-81F3633660D9}" destId="{9A921C93-B5A0-49EF-9CDD-5FD1EB23BEC6}" srcOrd="0" destOrd="0" presId="urn:microsoft.com/office/officeart/2005/8/layout/bProcess4"/>
    <dgm:cxn modelId="{091C7616-5F8E-4782-830A-3B8D2EE0BDF4}" type="presOf" srcId="{7E328AC3-F1D1-4C5B-BE3C-658D3F169907}" destId="{DEEF4B74-1BCC-4565-A97D-C733F6277A67}" srcOrd="0" destOrd="0" presId="urn:microsoft.com/office/officeart/2005/8/layout/bProcess4"/>
    <dgm:cxn modelId="{47A98523-B149-4024-8217-E95BC7B83E31}" type="presOf" srcId="{E485420D-0231-4D2E-A1AF-81E533511558}" destId="{522B8C46-8BDB-4266-857E-C97C905D84D5}" srcOrd="0" destOrd="0" presId="urn:microsoft.com/office/officeart/2005/8/layout/bProcess4"/>
    <dgm:cxn modelId="{96836B25-266B-4472-A355-8589CB0B1170}" type="presOf" srcId="{97D0C066-C556-4063-B467-2B5BEEABE679}" destId="{132AB83A-4D5C-43F5-B9FA-DB7ABE23A4EA}" srcOrd="0" destOrd="0" presId="urn:microsoft.com/office/officeart/2005/8/layout/bProcess4"/>
    <dgm:cxn modelId="{A4F7A828-B791-4552-97E8-B0FFA82B80A0}" type="presOf" srcId="{8ADF0116-8B7C-4455-9CBA-0B3F23397177}" destId="{0B54EBE7-6D0E-49C8-90B9-FCC5EF16B388}" srcOrd="0" destOrd="0" presId="urn:microsoft.com/office/officeart/2005/8/layout/bProcess4"/>
    <dgm:cxn modelId="{060CF830-A45E-45B7-974F-CF398351AFA8}" type="presOf" srcId="{4B25D68D-8926-412B-8641-86280D7E2643}" destId="{3964E808-EC8C-4DE7-8907-D101AAB9B64A}" srcOrd="0" destOrd="0" presId="urn:microsoft.com/office/officeart/2005/8/layout/bProcess4"/>
    <dgm:cxn modelId="{2258DC32-81EC-4E38-913D-10AA9EC1E93E}" srcId="{E2F66DB7-39FE-4B95-A667-4A97B9A3378F}" destId="{E485420D-0231-4D2E-A1AF-81E533511558}" srcOrd="7" destOrd="0" parTransId="{8C165044-9999-4008-9F87-1D4CA1227C39}" sibTransId="{FDE1F3A3-EE31-4849-BB4B-3306AE7D3ACE}"/>
    <dgm:cxn modelId="{64699038-2D78-40D0-86BD-EDFB2367AECF}" type="presOf" srcId="{3AFB5EA0-DDAE-4F74-A175-E007E127E0B9}" destId="{F3697A74-2E62-4B6C-82EE-53F98D586CFF}" srcOrd="0" destOrd="0" presId="urn:microsoft.com/office/officeart/2005/8/layout/bProcess4"/>
    <dgm:cxn modelId="{C0BC7762-2D31-4610-87F1-428EFF0EE00B}" srcId="{E2F66DB7-39FE-4B95-A667-4A97B9A3378F}" destId="{97D0C066-C556-4063-B467-2B5BEEABE679}" srcOrd="0" destOrd="0" parTransId="{1EF55AD3-CCD9-4325-9770-CF51205BAF02}" sibTransId="{E866C02B-C1C1-48D8-8FA5-09EAF04AED35}"/>
    <dgm:cxn modelId="{6F45A849-3F11-4855-9792-BA500513A39E}" type="presOf" srcId="{E866C02B-C1C1-48D8-8FA5-09EAF04AED35}" destId="{43EF09B1-E4D5-4A97-BC9A-4DE682532159}" srcOrd="0" destOrd="0" presId="urn:microsoft.com/office/officeart/2005/8/layout/bProcess4"/>
    <dgm:cxn modelId="{7F1B596A-CA06-480B-AC9D-C4CC96975C0A}" type="presOf" srcId="{7832963D-1B37-462E-97A4-76C2639D6A66}" destId="{6A669EE7-9EF2-4D6B-A40D-7A70015DB304}" srcOrd="0" destOrd="0" presId="urn:microsoft.com/office/officeart/2005/8/layout/bProcess4"/>
    <dgm:cxn modelId="{4B65CF6E-A7A7-4BAA-BCCF-C4966BB8B9D4}" srcId="{E2F66DB7-39FE-4B95-A667-4A97B9A3378F}" destId="{35C871C3-CE68-44FE-AABF-4B11A72A0E59}" srcOrd="4" destOrd="0" parTransId="{3A63E8D1-FBF9-48D9-844C-3875B04EF564}" sibTransId="{8ADF0116-8B7C-4455-9CBA-0B3F23397177}"/>
    <dgm:cxn modelId="{B121DE73-12D4-437D-80CC-6338392580DF}" type="presOf" srcId="{E2F66DB7-39FE-4B95-A667-4A97B9A3378F}" destId="{93518474-5D16-4FF0-8229-35F534B3E0DD}" srcOrd="0" destOrd="0" presId="urn:microsoft.com/office/officeart/2005/8/layout/bProcess4"/>
    <dgm:cxn modelId="{447CE47A-E73D-4B41-9FDF-0841BEEE01D0}" srcId="{E2F66DB7-39FE-4B95-A667-4A97B9A3378F}" destId="{03A5CF29-6650-44AD-B823-4088ED4DA9B4}" srcOrd="3" destOrd="0" parTransId="{2FD98644-F6FB-4C0F-B91E-92554C9E5A83}" sibTransId="{ADD95898-E984-4460-945C-58D6F05D10D9}"/>
    <dgm:cxn modelId="{5AFFCE7C-E9F4-4983-965F-94413B1B0A49}" srcId="{E2F66DB7-39FE-4B95-A667-4A97B9A3378F}" destId="{7832963D-1B37-462E-97A4-76C2639D6A66}" srcOrd="2" destOrd="0" parTransId="{74AD36FF-5BA3-4003-BC84-D04A638DFDF3}" sibTransId="{B8B50D30-94D2-4714-A217-E80A5A6D9BA7}"/>
    <dgm:cxn modelId="{D5D1229F-96BF-45B4-824D-449FAA8A4438}" type="presOf" srcId="{09FB4760-C378-4FAE-854B-E5A84EABF26F}" destId="{EE19779F-EFB1-444B-B0EA-7EECE9674CAA}" srcOrd="0" destOrd="0" presId="urn:microsoft.com/office/officeart/2005/8/layout/bProcess4"/>
    <dgm:cxn modelId="{A6E89EAF-7EB8-4148-BB52-14C06D441C18}" srcId="{E2F66DB7-39FE-4B95-A667-4A97B9A3378F}" destId="{7E328AC3-F1D1-4C5B-BE3C-658D3F169907}" srcOrd="6" destOrd="0" parTransId="{29E920C7-FAB7-471C-8FBF-A692D38B60DE}" sibTransId="{3AFB5EA0-DDAE-4F74-A175-E007E127E0B9}"/>
    <dgm:cxn modelId="{B8C2D3D4-E884-4D17-99D2-7819C5E25854}" srcId="{E2F66DB7-39FE-4B95-A667-4A97B9A3378F}" destId="{82A6A91B-371C-4979-B893-81F3633660D9}" srcOrd="5" destOrd="0" parTransId="{4FD017B3-2494-416C-AB24-89CC834A6F20}" sibTransId="{4B25D68D-8926-412B-8641-86280D7E2643}"/>
    <dgm:cxn modelId="{B7E2C0DF-2A2B-46A9-A121-8673B63B1C00}" type="presOf" srcId="{03A5CF29-6650-44AD-B823-4088ED4DA9B4}" destId="{FC6677E9-17F7-41CF-8CA0-8AE61AA4BD47}" srcOrd="0" destOrd="0" presId="urn:microsoft.com/office/officeart/2005/8/layout/bProcess4"/>
    <dgm:cxn modelId="{AA82E3E1-1831-4EB1-9D39-E00548CDB7CE}" type="presOf" srcId="{35C871C3-CE68-44FE-AABF-4B11A72A0E59}" destId="{0C71C6D2-8097-4351-B262-F675BFD2BCA3}" srcOrd="0" destOrd="0" presId="urn:microsoft.com/office/officeart/2005/8/layout/bProcess4"/>
    <dgm:cxn modelId="{B960EEF7-5B69-4C52-8D3D-2A876AF336CE}" type="presOf" srcId="{B8B50D30-94D2-4714-A217-E80A5A6D9BA7}" destId="{1D59E732-3635-4CE5-AF48-5446C8397F4C}" srcOrd="0" destOrd="0" presId="urn:microsoft.com/office/officeart/2005/8/layout/bProcess4"/>
    <dgm:cxn modelId="{0063D7EF-AB04-4323-BAAB-C333BB076AAA}" type="presParOf" srcId="{93518474-5D16-4FF0-8229-35F534B3E0DD}" destId="{7814926E-4C14-49F0-9ABE-45BE0B1D2CFE}" srcOrd="0" destOrd="0" presId="urn:microsoft.com/office/officeart/2005/8/layout/bProcess4"/>
    <dgm:cxn modelId="{7224141B-0D6D-4CDD-A1F6-5BAE10B29B2C}" type="presParOf" srcId="{7814926E-4C14-49F0-9ABE-45BE0B1D2CFE}" destId="{95702BA7-6BA1-4034-A268-F5883DFB15A5}" srcOrd="0" destOrd="0" presId="urn:microsoft.com/office/officeart/2005/8/layout/bProcess4"/>
    <dgm:cxn modelId="{8DA28D68-CB30-4910-BF60-FD993CE0525B}" type="presParOf" srcId="{7814926E-4C14-49F0-9ABE-45BE0B1D2CFE}" destId="{132AB83A-4D5C-43F5-B9FA-DB7ABE23A4EA}" srcOrd="1" destOrd="0" presId="urn:microsoft.com/office/officeart/2005/8/layout/bProcess4"/>
    <dgm:cxn modelId="{B69BF9FD-079C-483F-8F49-5FD8CF3F40C7}" type="presParOf" srcId="{93518474-5D16-4FF0-8229-35F534B3E0DD}" destId="{43EF09B1-E4D5-4A97-BC9A-4DE682532159}" srcOrd="1" destOrd="0" presId="urn:microsoft.com/office/officeart/2005/8/layout/bProcess4"/>
    <dgm:cxn modelId="{78A4BF62-780E-4618-A5F3-94E7FBDAEB57}" type="presParOf" srcId="{93518474-5D16-4FF0-8229-35F534B3E0DD}" destId="{A3BD4F7F-2803-4FD8-AD1D-F19E1CB5C6D8}" srcOrd="2" destOrd="0" presId="urn:microsoft.com/office/officeart/2005/8/layout/bProcess4"/>
    <dgm:cxn modelId="{F22E9FBB-A304-4E15-9250-05CE413510A0}" type="presParOf" srcId="{A3BD4F7F-2803-4FD8-AD1D-F19E1CB5C6D8}" destId="{2379C358-8930-481B-BF11-27576E1898F5}" srcOrd="0" destOrd="0" presId="urn:microsoft.com/office/officeart/2005/8/layout/bProcess4"/>
    <dgm:cxn modelId="{10FCA0CA-1C57-4F1D-A9B8-133AEF1D80CC}" type="presParOf" srcId="{A3BD4F7F-2803-4FD8-AD1D-F19E1CB5C6D8}" destId="{EE19779F-EFB1-444B-B0EA-7EECE9674CAA}" srcOrd="1" destOrd="0" presId="urn:microsoft.com/office/officeart/2005/8/layout/bProcess4"/>
    <dgm:cxn modelId="{A5FF0755-7D3C-4553-AA43-EA86B3781A2D}" type="presParOf" srcId="{93518474-5D16-4FF0-8229-35F534B3E0DD}" destId="{3C8C87D3-76CA-4E21-A00F-10AD17D8E704}" srcOrd="3" destOrd="0" presId="urn:microsoft.com/office/officeart/2005/8/layout/bProcess4"/>
    <dgm:cxn modelId="{BF4BF48E-6CDB-4EAE-ADA4-CAFA7212F3BC}" type="presParOf" srcId="{93518474-5D16-4FF0-8229-35F534B3E0DD}" destId="{0C9F15B9-E13A-4CCB-94CD-C9CE213168F7}" srcOrd="4" destOrd="0" presId="urn:microsoft.com/office/officeart/2005/8/layout/bProcess4"/>
    <dgm:cxn modelId="{45826A0F-3160-4CB5-81E1-9D12B8527D3A}" type="presParOf" srcId="{0C9F15B9-E13A-4CCB-94CD-C9CE213168F7}" destId="{5A27E1E1-4FD5-4141-82FC-3E5868867AC0}" srcOrd="0" destOrd="0" presId="urn:microsoft.com/office/officeart/2005/8/layout/bProcess4"/>
    <dgm:cxn modelId="{A1410497-3037-4C6C-8660-376674DE47AB}" type="presParOf" srcId="{0C9F15B9-E13A-4CCB-94CD-C9CE213168F7}" destId="{6A669EE7-9EF2-4D6B-A40D-7A70015DB304}" srcOrd="1" destOrd="0" presId="urn:microsoft.com/office/officeart/2005/8/layout/bProcess4"/>
    <dgm:cxn modelId="{235733E0-3FE4-477E-9C48-D0E8246B39FD}" type="presParOf" srcId="{93518474-5D16-4FF0-8229-35F534B3E0DD}" destId="{1D59E732-3635-4CE5-AF48-5446C8397F4C}" srcOrd="5" destOrd="0" presId="urn:microsoft.com/office/officeart/2005/8/layout/bProcess4"/>
    <dgm:cxn modelId="{83DED25E-ED46-4E1B-B06E-7722AEB67A97}" type="presParOf" srcId="{93518474-5D16-4FF0-8229-35F534B3E0DD}" destId="{48CC6230-FFA0-4DF5-AF01-5A99263AEB8A}" srcOrd="6" destOrd="0" presId="urn:microsoft.com/office/officeart/2005/8/layout/bProcess4"/>
    <dgm:cxn modelId="{C9B0FC7B-DABE-424D-BE83-3AB0E8F94AF7}" type="presParOf" srcId="{48CC6230-FFA0-4DF5-AF01-5A99263AEB8A}" destId="{40A4FB15-5CFA-476C-A8ED-62565DD62ADF}" srcOrd="0" destOrd="0" presId="urn:microsoft.com/office/officeart/2005/8/layout/bProcess4"/>
    <dgm:cxn modelId="{CFFF5527-64B6-478A-A588-ACE004CD2497}" type="presParOf" srcId="{48CC6230-FFA0-4DF5-AF01-5A99263AEB8A}" destId="{FC6677E9-17F7-41CF-8CA0-8AE61AA4BD47}" srcOrd="1" destOrd="0" presId="urn:microsoft.com/office/officeart/2005/8/layout/bProcess4"/>
    <dgm:cxn modelId="{E63896E9-8E40-416A-85B3-E44DD3B46B01}" type="presParOf" srcId="{93518474-5D16-4FF0-8229-35F534B3E0DD}" destId="{1D17EF9B-853D-445C-9396-5A9A4F0F6916}" srcOrd="7" destOrd="0" presId="urn:microsoft.com/office/officeart/2005/8/layout/bProcess4"/>
    <dgm:cxn modelId="{E6857E81-FBD8-4918-AB97-41B6BEE34AC7}" type="presParOf" srcId="{93518474-5D16-4FF0-8229-35F534B3E0DD}" destId="{A07FC3D7-6E55-42A0-A551-CD42FE2F70D7}" srcOrd="8" destOrd="0" presId="urn:microsoft.com/office/officeart/2005/8/layout/bProcess4"/>
    <dgm:cxn modelId="{226226A7-8396-45A6-A886-803737003675}" type="presParOf" srcId="{A07FC3D7-6E55-42A0-A551-CD42FE2F70D7}" destId="{36EA278A-540A-4CCB-9550-3A0B9A46AFD0}" srcOrd="0" destOrd="0" presId="urn:microsoft.com/office/officeart/2005/8/layout/bProcess4"/>
    <dgm:cxn modelId="{61B70FF6-C9FA-4103-9D56-66F328450302}" type="presParOf" srcId="{A07FC3D7-6E55-42A0-A551-CD42FE2F70D7}" destId="{0C71C6D2-8097-4351-B262-F675BFD2BCA3}" srcOrd="1" destOrd="0" presId="urn:microsoft.com/office/officeart/2005/8/layout/bProcess4"/>
    <dgm:cxn modelId="{EBA9D60E-6E83-4424-BAEF-DDBCD6120A65}" type="presParOf" srcId="{93518474-5D16-4FF0-8229-35F534B3E0DD}" destId="{0B54EBE7-6D0E-49C8-90B9-FCC5EF16B388}" srcOrd="9" destOrd="0" presId="urn:microsoft.com/office/officeart/2005/8/layout/bProcess4"/>
    <dgm:cxn modelId="{5B4D3E0C-9CD6-4C42-8454-DAF6D74AE3A8}" type="presParOf" srcId="{93518474-5D16-4FF0-8229-35F534B3E0DD}" destId="{3CA5BCBC-99EE-419A-B847-D6AAF51BC03F}" srcOrd="10" destOrd="0" presId="urn:microsoft.com/office/officeart/2005/8/layout/bProcess4"/>
    <dgm:cxn modelId="{77DE9527-D922-4EFB-B3EF-621D0399D972}" type="presParOf" srcId="{3CA5BCBC-99EE-419A-B847-D6AAF51BC03F}" destId="{A9A509DB-7326-4054-890F-DBB608CD0E06}" srcOrd="0" destOrd="0" presId="urn:microsoft.com/office/officeart/2005/8/layout/bProcess4"/>
    <dgm:cxn modelId="{7FC609FF-FF5D-480E-A33E-CF075661386C}" type="presParOf" srcId="{3CA5BCBC-99EE-419A-B847-D6AAF51BC03F}" destId="{9A921C93-B5A0-49EF-9CDD-5FD1EB23BEC6}" srcOrd="1" destOrd="0" presId="urn:microsoft.com/office/officeart/2005/8/layout/bProcess4"/>
    <dgm:cxn modelId="{0423EE80-7DA5-41E6-9B49-36EF11A2114D}" type="presParOf" srcId="{93518474-5D16-4FF0-8229-35F534B3E0DD}" destId="{3964E808-EC8C-4DE7-8907-D101AAB9B64A}" srcOrd="11" destOrd="0" presId="urn:microsoft.com/office/officeart/2005/8/layout/bProcess4"/>
    <dgm:cxn modelId="{C9876983-874D-46E5-BAD1-B411331E7580}" type="presParOf" srcId="{93518474-5D16-4FF0-8229-35F534B3E0DD}" destId="{E7C8D848-D81E-4E54-A5A5-6BB6D89EBD98}" srcOrd="12" destOrd="0" presId="urn:microsoft.com/office/officeart/2005/8/layout/bProcess4"/>
    <dgm:cxn modelId="{2BB9646D-156C-46E3-B7E4-C530FCE7C1C3}" type="presParOf" srcId="{E7C8D848-D81E-4E54-A5A5-6BB6D89EBD98}" destId="{9C8D147A-19CF-4EAC-A37A-78F9A3C3A0DF}" srcOrd="0" destOrd="0" presId="urn:microsoft.com/office/officeart/2005/8/layout/bProcess4"/>
    <dgm:cxn modelId="{4346A52F-55B0-4F53-9E0D-771E4871FA30}" type="presParOf" srcId="{E7C8D848-D81E-4E54-A5A5-6BB6D89EBD98}" destId="{DEEF4B74-1BCC-4565-A97D-C733F6277A67}" srcOrd="1" destOrd="0" presId="urn:microsoft.com/office/officeart/2005/8/layout/bProcess4"/>
    <dgm:cxn modelId="{1631D2DB-BCB3-4574-A667-AF03B8D70196}" type="presParOf" srcId="{93518474-5D16-4FF0-8229-35F534B3E0DD}" destId="{F3697A74-2E62-4B6C-82EE-53F98D586CFF}" srcOrd="13" destOrd="0" presId="urn:microsoft.com/office/officeart/2005/8/layout/bProcess4"/>
    <dgm:cxn modelId="{FE2597A9-0595-4A4F-A577-F751C3485514}" type="presParOf" srcId="{93518474-5D16-4FF0-8229-35F534B3E0DD}" destId="{63732A00-E60E-422D-A273-F8C7775DC16D}" srcOrd="14" destOrd="0" presId="urn:microsoft.com/office/officeart/2005/8/layout/bProcess4"/>
    <dgm:cxn modelId="{FA42CC42-DE05-48B1-8892-507D32FB4315}" type="presParOf" srcId="{63732A00-E60E-422D-A273-F8C7775DC16D}" destId="{6AD00547-50F3-4E9F-89BE-53486C1F2D51}" srcOrd="0" destOrd="0" presId="urn:microsoft.com/office/officeart/2005/8/layout/bProcess4"/>
    <dgm:cxn modelId="{2084DB51-7C30-4FFE-9EBD-9D4A5CC1024E}" type="presParOf" srcId="{63732A00-E60E-422D-A273-F8C7775DC16D}" destId="{522B8C46-8BDB-4266-857E-C97C905D84D5}"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767E1D-B13A-4306-8238-189208BB7A46}"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66EE47B7-59C3-4451-9E55-E8AA7742723B}">
      <dgm:prSet phldrT="[Text]" custT="1"/>
      <dgm:spPr/>
      <dgm:t>
        <a:bodyPr/>
        <a:lstStyle/>
        <a:p>
          <a:r>
            <a:rPr lang="en-US" sz="2400"/>
            <a:t>The secretive nature of teenagers</a:t>
          </a:r>
          <a:endParaRPr lang="en-US" sz="2400" dirty="0"/>
        </a:p>
      </dgm:t>
    </dgm:pt>
    <dgm:pt modelId="{0B48617A-196D-4CFF-8C37-1F2894BF1AA9}" type="parTrans" cxnId="{4EBAAA6D-E7A3-45FC-8905-7B755F15A228}">
      <dgm:prSet/>
      <dgm:spPr/>
      <dgm:t>
        <a:bodyPr/>
        <a:lstStyle/>
        <a:p>
          <a:endParaRPr lang="en-US"/>
        </a:p>
      </dgm:t>
    </dgm:pt>
    <dgm:pt modelId="{0E324286-DC19-4D6D-BAE4-36DC90BD4D6F}" type="sibTrans" cxnId="{4EBAAA6D-E7A3-45FC-8905-7B755F15A228}">
      <dgm:prSet/>
      <dgm:spPr/>
      <dgm:t>
        <a:bodyPr/>
        <a:lstStyle/>
        <a:p>
          <a:endParaRPr lang="en-US"/>
        </a:p>
      </dgm:t>
    </dgm:pt>
    <dgm:pt modelId="{AA982F64-05BC-4B6D-AB56-635CBE57588D}">
      <dgm:prSet phldrT="[Text]" custT="1"/>
      <dgm:spPr/>
      <dgm:t>
        <a:bodyPr/>
        <a:lstStyle/>
        <a:p>
          <a:r>
            <a:rPr lang="en-US" sz="2400"/>
            <a:t>Sex Offenders identify &amp; target vulnerability</a:t>
          </a:r>
          <a:endParaRPr lang="en-US" sz="2400" dirty="0"/>
        </a:p>
      </dgm:t>
    </dgm:pt>
    <dgm:pt modelId="{89B54136-DB9E-46CC-B6DD-149DEF89407F}" type="parTrans" cxnId="{EA61E28D-7FDF-428B-8F88-6C99660DD241}">
      <dgm:prSet/>
      <dgm:spPr/>
      <dgm:t>
        <a:bodyPr/>
        <a:lstStyle/>
        <a:p>
          <a:endParaRPr lang="en-US"/>
        </a:p>
      </dgm:t>
    </dgm:pt>
    <dgm:pt modelId="{FB25F0B2-06F0-44E3-9BEE-1C46F1DAAF60}" type="sibTrans" cxnId="{EA61E28D-7FDF-428B-8F88-6C99660DD241}">
      <dgm:prSet/>
      <dgm:spPr/>
      <dgm:t>
        <a:bodyPr/>
        <a:lstStyle/>
        <a:p>
          <a:endParaRPr lang="en-US"/>
        </a:p>
      </dgm:t>
    </dgm:pt>
    <dgm:pt modelId="{E0D4BB85-FEF5-4E20-876E-75FEFDE6BE75}">
      <dgm:prSet phldrT="[Text]" custT="1"/>
      <dgm:spPr/>
      <dgm:t>
        <a:bodyPr/>
        <a:lstStyle/>
        <a:p>
          <a:r>
            <a:rPr lang="en-US" sz="2400"/>
            <a:t>Teenagers separate from their attachments (parents/carers)</a:t>
          </a:r>
          <a:endParaRPr lang="en-US" sz="2400" dirty="0"/>
        </a:p>
      </dgm:t>
    </dgm:pt>
    <dgm:pt modelId="{3CCE0584-0165-4280-8AD3-33F3A4811FA8}" type="parTrans" cxnId="{360AE216-2B2A-44B1-A2EA-5267F04F7CDB}">
      <dgm:prSet/>
      <dgm:spPr/>
      <dgm:t>
        <a:bodyPr/>
        <a:lstStyle/>
        <a:p>
          <a:endParaRPr lang="en-US"/>
        </a:p>
      </dgm:t>
    </dgm:pt>
    <dgm:pt modelId="{DD3EE7B9-FD64-4289-971B-3B4126D57AB7}" type="sibTrans" cxnId="{360AE216-2B2A-44B1-A2EA-5267F04F7CDB}">
      <dgm:prSet/>
      <dgm:spPr/>
      <dgm:t>
        <a:bodyPr/>
        <a:lstStyle/>
        <a:p>
          <a:endParaRPr lang="en-US"/>
        </a:p>
      </dgm:t>
    </dgm:pt>
    <dgm:pt modelId="{40A25658-6E45-4CBC-85F5-605C535AF881}">
      <dgm:prSet phldrT="[Text]" custT="1"/>
      <dgm:spPr/>
      <dgm:t>
        <a:bodyPr/>
        <a:lstStyle/>
        <a:p>
          <a:r>
            <a:rPr lang="en-US" sz="2400"/>
            <a:t>The separation is essential however it leaves them very vulnerable</a:t>
          </a:r>
          <a:endParaRPr lang="en-US" sz="2400" dirty="0"/>
        </a:p>
      </dgm:t>
    </dgm:pt>
    <dgm:pt modelId="{2D1FBA2F-66BA-4C0A-B3D3-0FF0987E3122}" type="parTrans" cxnId="{1708DCC1-1AA2-4CAE-9B2A-74E1DD63B7E3}">
      <dgm:prSet/>
      <dgm:spPr/>
      <dgm:t>
        <a:bodyPr/>
        <a:lstStyle/>
        <a:p>
          <a:endParaRPr lang="en-US"/>
        </a:p>
      </dgm:t>
    </dgm:pt>
    <dgm:pt modelId="{8D5A7B8A-AF1E-45EC-BD75-71D08ED82897}" type="sibTrans" cxnId="{1708DCC1-1AA2-4CAE-9B2A-74E1DD63B7E3}">
      <dgm:prSet/>
      <dgm:spPr/>
      <dgm:t>
        <a:bodyPr/>
        <a:lstStyle/>
        <a:p>
          <a:endParaRPr lang="en-US"/>
        </a:p>
      </dgm:t>
    </dgm:pt>
    <dgm:pt modelId="{BCFFC8EB-C3EE-4A5D-AD0A-ED1B05931E96}">
      <dgm:prSet phldrT="[Text]" custT="1"/>
      <dgm:spPr/>
      <dgm:t>
        <a:bodyPr/>
        <a:lstStyle/>
        <a:p>
          <a:r>
            <a:rPr lang="en-US" sz="2400"/>
            <a:t>They then seek different attachments</a:t>
          </a:r>
          <a:endParaRPr lang="en-US" sz="2400" dirty="0"/>
        </a:p>
      </dgm:t>
    </dgm:pt>
    <dgm:pt modelId="{D30D3293-6BE6-4B64-ABB7-33D9B29AB4BD}" type="parTrans" cxnId="{27946B77-B3CE-4B48-AF42-3C8DF1260E2D}">
      <dgm:prSet/>
      <dgm:spPr/>
      <dgm:t>
        <a:bodyPr/>
        <a:lstStyle/>
        <a:p>
          <a:endParaRPr lang="en-US"/>
        </a:p>
      </dgm:t>
    </dgm:pt>
    <dgm:pt modelId="{678422BA-7A33-4959-9933-F367D93D5957}" type="sibTrans" cxnId="{27946B77-B3CE-4B48-AF42-3C8DF1260E2D}">
      <dgm:prSet/>
      <dgm:spPr/>
      <dgm:t>
        <a:bodyPr/>
        <a:lstStyle/>
        <a:p>
          <a:endParaRPr lang="en-US"/>
        </a:p>
      </dgm:t>
    </dgm:pt>
    <dgm:pt modelId="{224B6DA7-08E2-42D7-8C5E-DAB768F9084F}" type="pres">
      <dgm:prSet presAssocID="{29767E1D-B13A-4306-8238-189208BB7A46}" presName="diagram" presStyleCnt="0">
        <dgm:presLayoutVars>
          <dgm:dir/>
          <dgm:resizeHandles val="exact"/>
        </dgm:presLayoutVars>
      </dgm:prSet>
      <dgm:spPr/>
    </dgm:pt>
    <dgm:pt modelId="{95862311-31CC-44FA-96C2-C92F269ED697}" type="pres">
      <dgm:prSet presAssocID="{66EE47B7-59C3-4451-9E55-E8AA7742723B}" presName="node" presStyleLbl="node1" presStyleIdx="0" presStyleCnt="5">
        <dgm:presLayoutVars>
          <dgm:bulletEnabled val="1"/>
        </dgm:presLayoutVars>
      </dgm:prSet>
      <dgm:spPr/>
    </dgm:pt>
    <dgm:pt modelId="{9C669A08-14B9-4F45-A118-14C049A8AE79}" type="pres">
      <dgm:prSet presAssocID="{0E324286-DC19-4D6D-BAE4-36DC90BD4D6F}" presName="sibTrans" presStyleCnt="0"/>
      <dgm:spPr/>
    </dgm:pt>
    <dgm:pt modelId="{8A8C5A5F-7417-4975-A06E-6D5E89CC38BA}" type="pres">
      <dgm:prSet presAssocID="{AA982F64-05BC-4B6D-AB56-635CBE57588D}" presName="node" presStyleLbl="node1" presStyleIdx="1" presStyleCnt="5">
        <dgm:presLayoutVars>
          <dgm:bulletEnabled val="1"/>
        </dgm:presLayoutVars>
      </dgm:prSet>
      <dgm:spPr/>
    </dgm:pt>
    <dgm:pt modelId="{2D0EAE73-8B12-4FFB-A21C-6CAEFBFFAD92}" type="pres">
      <dgm:prSet presAssocID="{FB25F0B2-06F0-44E3-9BEE-1C46F1DAAF60}" presName="sibTrans" presStyleCnt="0"/>
      <dgm:spPr/>
    </dgm:pt>
    <dgm:pt modelId="{6E72B48C-9942-4F0C-B413-8DE666748EE0}" type="pres">
      <dgm:prSet presAssocID="{E0D4BB85-FEF5-4E20-876E-75FEFDE6BE75}" presName="node" presStyleLbl="node1" presStyleIdx="2" presStyleCnt="5">
        <dgm:presLayoutVars>
          <dgm:bulletEnabled val="1"/>
        </dgm:presLayoutVars>
      </dgm:prSet>
      <dgm:spPr/>
    </dgm:pt>
    <dgm:pt modelId="{CB1D59C3-F876-4F12-B18A-353435C280CC}" type="pres">
      <dgm:prSet presAssocID="{DD3EE7B9-FD64-4289-971B-3B4126D57AB7}" presName="sibTrans" presStyleCnt="0"/>
      <dgm:spPr/>
    </dgm:pt>
    <dgm:pt modelId="{504DB33F-44A9-4F40-AB26-F6F363514D68}" type="pres">
      <dgm:prSet presAssocID="{40A25658-6E45-4CBC-85F5-605C535AF881}" presName="node" presStyleLbl="node1" presStyleIdx="3" presStyleCnt="5" custLinFactNeighborX="55671" custLinFactNeighborY="-9222">
        <dgm:presLayoutVars>
          <dgm:bulletEnabled val="1"/>
        </dgm:presLayoutVars>
      </dgm:prSet>
      <dgm:spPr/>
    </dgm:pt>
    <dgm:pt modelId="{C50760E6-5883-414F-A153-8CACEA6892EC}" type="pres">
      <dgm:prSet presAssocID="{8D5A7B8A-AF1E-45EC-BD75-71D08ED82897}" presName="sibTrans" presStyleCnt="0"/>
      <dgm:spPr/>
    </dgm:pt>
    <dgm:pt modelId="{298295A4-9A7B-49EB-ACB7-9F2CC375F048}" type="pres">
      <dgm:prSet presAssocID="{BCFFC8EB-C3EE-4A5D-AD0A-ED1B05931E96}" presName="node" presStyleLbl="node1" presStyleIdx="4" presStyleCnt="5" custLinFactNeighborX="54128" custLinFactNeighborY="-9458">
        <dgm:presLayoutVars>
          <dgm:bulletEnabled val="1"/>
        </dgm:presLayoutVars>
      </dgm:prSet>
      <dgm:spPr/>
    </dgm:pt>
  </dgm:ptLst>
  <dgm:cxnLst>
    <dgm:cxn modelId="{360AE216-2B2A-44B1-A2EA-5267F04F7CDB}" srcId="{29767E1D-B13A-4306-8238-189208BB7A46}" destId="{E0D4BB85-FEF5-4E20-876E-75FEFDE6BE75}" srcOrd="2" destOrd="0" parTransId="{3CCE0584-0165-4280-8AD3-33F3A4811FA8}" sibTransId="{DD3EE7B9-FD64-4289-971B-3B4126D57AB7}"/>
    <dgm:cxn modelId="{6981AC18-BD6C-40CF-80DD-1C4FCF63B1CC}" type="presOf" srcId="{66EE47B7-59C3-4451-9E55-E8AA7742723B}" destId="{95862311-31CC-44FA-96C2-C92F269ED697}" srcOrd="0" destOrd="0" presId="urn:microsoft.com/office/officeart/2005/8/layout/default"/>
    <dgm:cxn modelId="{537E9C2E-35D5-48D4-8BEE-85780D335082}" type="presOf" srcId="{E0D4BB85-FEF5-4E20-876E-75FEFDE6BE75}" destId="{6E72B48C-9942-4F0C-B413-8DE666748EE0}" srcOrd="0" destOrd="0" presId="urn:microsoft.com/office/officeart/2005/8/layout/default"/>
    <dgm:cxn modelId="{4EBAAA6D-E7A3-45FC-8905-7B755F15A228}" srcId="{29767E1D-B13A-4306-8238-189208BB7A46}" destId="{66EE47B7-59C3-4451-9E55-E8AA7742723B}" srcOrd="0" destOrd="0" parTransId="{0B48617A-196D-4CFF-8C37-1F2894BF1AA9}" sibTransId="{0E324286-DC19-4D6D-BAE4-36DC90BD4D6F}"/>
    <dgm:cxn modelId="{0816EF71-2530-4D29-AAB8-A5DABB7CBD34}" type="presOf" srcId="{BCFFC8EB-C3EE-4A5D-AD0A-ED1B05931E96}" destId="{298295A4-9A7B-49EB-ACB7-9F2CC375F048}" srcOrd="0" destOrd="0" presId="urn:microsoft.com/office/officeart/2005/8/layout/default"/>
    <dgm:cxn modelId="{27946B77-B3CE-4B48-AF42-3C8DF1260E2D}" srcId="{29767E1D-B13A-4306-8238-189208BB7A46}" destId="{BCFFC8EB-C3EE-4A5D-AD0A-ED1B05931E96}" srcOrd="4" destOrd="0" parTransId="{D30D3293-6BE6-4B64-ABB7-33D9B29AB4BD}" sibTransId="{678422BA-7A33-4959-9933-F367D93D5957}"/>
    <dgm:cxn modelId="{EA61E28D-7FDF-428B-8F88-6C99660DD241}" srcId="{29767E1D-B13A-4306-8238-189208BB7A46}" destId="{AA982F64-05BC-4B6D-AB56-635CBE57588D}" srcOrd="1" destOrd="0" parTransId="{89B54136-DB9E-46CC-B6DD-149DEF89407F}" sibTransId="{FB25F0B2-06F0-44E3-9BEE-1C46F1DAAF60}"/>
    <dgm:cxn modelId="{B0411C9F-A3E2-4248-8D73-38F0BA881BD9}" type="presOf" srcId="{40A25658-6E45-4CBC-85F5-605C535AF881}" destId="{504DB33F-44A9-4F40-AB26-F6F363514D68}" srcOrd="0" destOrd="0" presId="urn:microsoft.com/office/officeart/2005/8/layout/default"/>
    <dgm:cxn modelId="{174D47BC-2808-4283-BC25-D6E4F4BE4568}" type="presOf" srcId="{29767E1D-B13A-4306-8238-189208BB7A46}" destId="{224B6DA7-08E2-42D7-8C5E-DAB768F9084F}" srcOrd="0" destOrd="0" presId="urn:microsoft.com/office/officeart/2005/8/layout/default"/>
    <dgm:cxn modelId="{D28875BC-1B2E-464C-A4A6-3E6FBCDEDCCC}" type="presOf" srcId="{AA982F64-05BC-4B6D-AB56-635CBE57588D}" destId="{8A8C5A5F-7417-4975-A06E-6D5E89CC38BA}" srcOrd="0" destOrd="0" presId="urn:microsoft.com/office/officeart/2005/8/layout/default"/>
    <dgm:cxn modelId="{1708DCC1-1AA2-4CAE-9B2A-74E1DD63B7E3}" srcId="{29767E1D-B13A-4306-8238-189208BB7A46}" destId="{40A25658-6E45-4CBC-85F5-605C535AF881}" srcOrd="3" destOrd="0" parTransId="{2D1FBA2F-66BA-4C0A-B3D3-0FF0987E3122}" sibTransId="{8D5A7B8A-AF1E-45EC-BD75-71D08ED82897}"/>
    <dgm:cxn modelId="{39895EDF-954E-4F82-8D36-DCABEEF58271}" type="presParOf" srcId="{224B6DA7-08E2-42D7-8C5E-DAB768F9084F}" destId="{95862311-31CC-44FA-96C2-C92F269ED697}" srcOrd="0" destOrd="0" presId="urn:microsoft.com/office/officeart/2005/8/layout/default"/>
    <dgm:cxn modelId="{2B832C6E-8F44-4F2F-AE92-1C6C64315849}" type="presParOf" srcId="{224B6DA7-08E2-42D7-8C5E-DAB768F9084F}" destId="{9C669A08-14B9-4F45-A118-14C049A8AE79}" srcOrd="1" destOrd="0" presId="urn:microsoft.com/office/officeart/2005/8/layout/default"/>
    <dgm:cxn modelId="{1E51641B-9E7C-4C57-897C-27E0A029376C}" type="presParOf" srcId="{224B6DA7-08E2-42D7-8C5E-DAB768F9084F}" destId="{8A8C5A5F-7417-4975-A06E-6D5E89CC38BA}" srcOrd="2" destOrd="0" presId="urn:microsoft.com/office/officeart/2005/8/layout/default"/>
    <dgm:cxn modelId="{1BF13B39-B210-4B15-AB26-BE44C31817E4}" type="presParOf" srcId="{224B6DA7-08E2-42D7-8C5E-DAB768F9084F}" destId="{2D0EAE73-8B12-4FFB-A21C-6CAEFBFFAD92}" srcOrd="3" destOrd="0" presId="urn:microsoft.com/office/officeart/2005/8/layout/default"/>
    <dgm:cxn modelId="{6BCC6F62-F16B-4506-B130-626F864FB4D7}" type="presParOf" srcId="{224B6DA7-08E2-42D7-8C5E-DAB768F9084F}" destId="{6E72B48C-9942-4F0C-B413-8DE666748EE0}" srcOrd="4" destOrd="0" presId="urn:microsoft.com/office/officeart/2005/8/layout/default"/>
    <dgm:cxn modelId="{64C35CD8-0892-4022-9601-4FFBB3A09802}" type="presParOf" srcId="{224B6DA7-08E2-42D7-8C5E-DAB768F9084F}" destId="{CB1D59C3-F876-4F12-B18A-353435C280CC}" srcOrd="5" destOrd="0" presId="urn:microsoft.com/office/officeart/2005/8/layout/default"/>
    <dgm:cxn modelId="{5FF5D40D-E94A-4B3F-9CE6-BB134E2DC50D}" type="presParOf" srcId="{224B6DA7-08E2-42D7-8C5E-DAB768F9084F}" destId="{504DB33F-44A9-4F40-AB26-F6F363514D68}" srcOrd="6" destOrd="0" presId="urn:microsoft.com/office/officeart/2005/8/layout/default"/>
    <dgm:cxn modelId="{BDE6C458-1EA2-41A1-911B-4EA336D8C395}" type="presParOf" srcId="{224B6DA7-08E2-42D7-8C5E-DAB768F9084F}" destId="{C50760E6-5883-414F-A153-8CACEA6892EC}" srcOrd="7" destOrd="0" presId="urn:microsoft.com/office/officeart/2005/8/layout/default"/>
    <dgm:cxn modelId="{6BB2124A-B6D2-45A4-A034-4D1D256109E2}" type="presParOf" srcId="{224B6DA7-08E2-42D7-8C5E-DAB768F9084F}" destId="{298295A4-9A7B-49EB-ACB7-9F2CC375F0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87749BD-B461-4F6B-BC01-0682ED4F971B}"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31318C2E-ED8F-4D7C-921C-B94B359D3799}">
      <dgm:prSet phldrT="[Text]" custT="1"/>
      <dgm:spPr/>
      <dgm:t>
        <a:bodyPr/>
        <a:lstStyle/>
        <a:p>
          <a:r>
            <a:rPr lang="en-US" sz="2400"/>
            <a:t>Use of new technologies</a:t>
          </a:r>
          <a:endParaRPr lang="en-US" sz="2400" dirty="0"/>
        </a:p>
      </dgm:t>
    </dgm:pt>
    <dgm:pt modelId="{FBD739A8-BA17-440C-8EDC-22B2F4FF7073}" type="parTrans" cxnId="{C6E12C5D-234E-4DAA-BBB0-CAE6E55A7AD5}">
      <dgm:prSet/>
      <dgm:spPr/>
      <dgm:t>
        <a:bodyPr/>
        <a:lstStyle/>
        <a:p>
          <a:endParaRPr lang="en-US"/>
        </a:p>
      </dgm:t>
    </dgm:pt>
    <dgm:pt modelId="{D96CFEA2-F7E5-40F2-A424-A241CD5B404D}" type="sibTrans" cxnId="{C6E12C5D-234E-4DAA-BBB0-CAE6E55A7AD5}">
      <dgm:prSet/>
      <dgm:spPr/>
      <dgm:t>
        <a:bodyPr/>
        <a:lstStyle/>
        <a:p>
          <a:endParaRPr lang="en-US"/>
        </a:p>
      </dgm:t>
    </dgm:pt>
    <dgm:pt modelId="{BF28BA85-9EA0-443F-98EC-1DEEF989F5B4}">
      <dgm:prSet phldrT="[Text]" custT="1"/>
      <dgm:spPr/>
      <dgm:t>
        <a:bodyPr/>
        <a:lstStyle/>
        <a:p>
          <a:r>
            <a:rPr lang="en-US" sz="2400"/>
            <a:t>Mobile phones</a:t>
          </a:r>
          <a:endParaRPr lang="en-US" sz="2400" dirty="0"/>
        </a:p>
      </dgm:t>
    </dgm:pt>
    <dgm:pt modelId="{AAC35A51-4313-45CA-A853-67DB78D015FE}" type="parTrans" cxnId="{2CCCA3AD-39F7-4BBD-A3F0-FF1435323ABF}">
      <dgm:prSet/>
      <dgm:spPr/>
      <dgm:t>
        <a:bodyPr/>
        <a:lstStyle/>
        <a:p>
          <a:endParaRPr lang="en-US"/>
        </a:p>
      </dgm:t>
    </dgm:pt>
    <dgm:pt modelId="{74B54FC7-E5F2-45D9-93F5-C9A1B8160E9E}" type="sibTrans" cxnId="{2CCCA3AD-39F7-4BBD-A3F0-FF1435323ABF}">
      <dgm:prSet/>
      <dgm:spPr/>
      <dgm:t>
        <a:bodyPr/>
        <a:lstStyle/>
        <a:p>
          <a:endParaRPr lang="en-US"/>
        </a:p>
      </dgm:t>
    </dgm:pt>
    <dgm:pt modelId="{5F5469CD-07E7-473F-8255-72B797AD6D7E}">
      <dgm:prSet phldrT="[Text]" custT="1"/>
      <dgm:spPr/>
      <dgm:t>
        <a:bodyPr/>
        <a:lstStyle/>
        <a:p>
          <a:r>
            <a:rPr lang="en-US" sz="2400"/>
            <a:t>Alcohol/drugs</a:t>
          </a:r>
          <a:endParaRPr lang="en-US" sz="2400" dirty="0"/>
        </a:p>
      </dgm:t>
    </dgm:pt>
    <dgm:pt modelId="{B91970BE-1E34-4922-B3C6-59145835A2F7}" type="parTrans" cxnId="{E58D3CDD-A5D6-4BA3-AB52-E8316BA68ED0}">
      <dgm:prSet/>
      <dgm:spPr/>
      <dgm:t>
        <a:bodyPr/>
        <a:lstStyle/>
        <a:p>
          <a:endParaRPr lang="en-US"/>
        </a:p>
      </dgm:t>
    </dgm:pt>
    <dgm:pt modelId="{B083FA3A-9CF9-4E58-88F8-4320A81AEA1A}" type="sibTrans" cxnId="{E58D3CDD-A5D6-4BA3-AB52-E8316BA68ED0}">
      <dgm:prSet/>
      <dgm:spPr/>
      <dgm:t>
        <a:bodyPr/>
        <a:lstStyle/>
        <a:p>
          <a:endParaRPr lang="en-US"/>
        </a:p>
      </dgm:t>
    </dgm:pt>
    <dgm:pt modelId="{04D5B4EC-41AA-47A9-9CA3-69B3368CDE90}">
      <dgm:prSet phldrT="[Text]" custT="1"/>
      <dgm:spPr/>
      <dgm:t>
        <a:bodyPr/>
        <a:lstStyle/>
        <a:p>
          <a:r>
            <a:rPr lang="en-US" sz="2400"/>
            <a:t>Money/ gifts</a:t>
          </a:r>
          <a:endParaRPr lang="en-US" sz="2400" dirty="0"/>
        </a:p>
      </dgm:t>
    </dgm:pt>
    <dgm:pt modelId="{7430C0AD-B21C-4ECF-892B-486B00D564FA}" type="parTrans" cxnId="{58C8C57A-9435-452A-A721-613556350929}">
      <dgm:prSet/>
      <dgm:spPr/>
      <dgm:t>
        <a:bodyPr/>
        <a:lstStyle/>
        <a:p>
          <a:endParaRPr lang="en-US"/>
        </a:p>
      </dgm:t>
    </dgm:pt>
    <dgm:pt modelId="{53D5329B-2AEB-4D3A-B178-B9DDD271D0BA}" type="sibTrans" cxnId="{58C8C57A-9435-452A-A721-613556350929}">
      <dgm:prSet/>
      <dgm:spPr/>
      <dgm:t>
        <a:bodyPr/>
        <a:lstStyle/>
        <a:p>
          <a:endParaRPr lang="en-US"/>
        </a:p>
      </dgm:t>
    </dgm:pt>
    <dgm:pt modelId="{39A42A9A-10E0-46A4-81FE-BC7AAE8FE160}">
      <dgm:prSet phldrT="[Text]" custT="1"/>
      <dgm:spPr/>
      <dgm:t>
        <a:bodyPr/>
        <a:lstStyle/>
        <a:p>
          <a:r>
            <a:rPr lang="en-US" sz="2400"/>
            <a:t>Blackmail – ‘Sexting’</a:t>
          </a:r>
          <a:endParaRPr lang="en-US" sz="2400" dirty="0"/>
        </a:p>
      </dgm:t>
    </dgm:pt>
    <dgm:pt modelId="{E0AFA9FB-3C6E-432E-B765-036F8223473A}" type="parTrans" cxnId="{CA0E465B-DA59-4778-AC5B-D97BD6CD3285}">
      <dgm:prSet/>
      <dgm:spPr/>
      <dgm:t>
        <a:bodyPr/>
        <a:lstStyle/>
        <a:p>
          <a:endParaRPr lang="en-US"/>
        </a:p>
      </dgm:t>
    </dgm:pt>
    <dgm:pt modelId="{811BDA3C-BB76-4923-A5C0-25B91A5FBDA6}" type="sibTrans" cxnId="{CA0E465B-DA59-4778-AC5B-D97BD6CD3285}">
      <dgm:prSet/>
      <dgm:spPr/>
      <dgm:t>
        <a:bodyPr/>
        <a:lstStyle/>
        <a:p>
          <a:endParaRPr lang="en-US"/>
        </a:p>
      </dgm:t>
    </dgm:pt>
    <dgm:pt modelId="{621A43D9-ABEE-453F-B051-F649DAFA049F}">
      <dgm:prSet phldrT="[Text]" custT="1"/>
      <dgm:spPr/>
      <dgm:t>
        <a:bodyPr/>
        <a:lstStyle/>
        <a:p>
          <a:r>
            <a:rPr lang="en-US" sz="2400"/>
            <a:t>‘Love’</a:t>
          </a:r>
          <a:endParaRPr lang="en-US" sz="2400" dirty="0"/>
        </a:p>
      </dgm:t>
    </dgm:pt>
    <dgm:pt modelId="{250DDE41-0F1A-4955-B5AC-D8B1B8FEF1EC}" type="parTrans" cxnId="{18C56AE9-7E21-49FD-A6B0-1F869CEA91D1}">
      <dgm:prSet/>
      <dgm:spPr/>
      <dgm:t>
        <a:bodyPr/>
        <a:lstStyle/>
        <a:p>
          <a:endParaRPr lang="en-US"/>
        </a:p>
      </dgm:t>
    </dgm:pt>
    <dgm:pt modelId="{1DF96FB7-4B13-4870-A383-CD9753C3318E}" type="sibTrans" cxnId="{18C56AE9-7E21-49FD-A6B0-1F869CEA91D1}">
      <dgm:prSet/>
      <dgm:spPr/>
      <dgm:t>
        <a:bodyPr/>
        <a:lstStyle/>
        <a:p>
          <a:endParaRPr lang="en-US"/>
        </a:p>
      </dgm:t>
    </dgm:pt>
    <dgm:pt modelId="{BFFB5BB6-DE80-418A-AE6E-6C5756E39B4F}" type="pres">
      <dgm:prSet presAssocID="{087749BD-B461-4F6B-BC01-0682ED4F971B}" presName="diagram" presStyleCnt="0">
        <dgm:presLayoutVars>
          <dgm:dir/>
          <dgm:resizeHandles val="exact"/>
        </dgm:presLayoutVars>
      </dgm:prSet>
      <dgm:spPr/>
    </dgm:pt>
    <dgm:pt modelId="{0F672F67-2A4C-4ACC-9214-9A9EBDD9F3E5}" type="pres">
      <dgm:prSet presAssocID="{31318C2E-ED8F-4D7C-921C-B94B359D3799}" presName="node" presStyleLbl="node1" presStyleIdx="0" presStyleCnt="6">
        <dgm:presLayoutVars>
          <dgm:bulletEnabled val="1"/>
        </dgm:presLayoutVars>
      </dgm:prSet>
      <dgm:spPr/>
    </dgm:pt>
    <dgm:pt modelId="{46F6BB30-DC4F-48F3-BA2E-B19579FBEB14}" type="pres">
      <dgm:prSet presAssocID="{D96CFEA2-F7E5-40F2-A424-A241CD5B404D}" presName="sibTrans" presStyleLbl="sibTrans2D1" presStyleIdx="0" presStyleCnt="5"/>
      <dgm:spPr/>
    </dgm:pt>
    <dgm:pt modelId="{F690DC44-602C-49EA-8F8B-7927BBEFF2BC}" type="pres">
      <dgm:prSet presAssocID="{D96CFEA2-F7E5-40F2-A424-A241CD5B404D}" presName="connectorText" presStyleLbl="sibTrans2D1" presStyleIdx="0" presStyleCnt="5"/>
      <dgm:spPr/>
    </dgm:pt>
    <dgm:pt modelId="{80A1CD88-B7EF-4146-A8FD-B906FDD85544}" type="pres">
      <dgm:prSet presAssocID="{BF28BA85-9EA0-443F-98EC-1DEEF989F5B4}" presName="node" presStyleLbl="node1" presStyleIdx="1" presStyleCnt="6">
        <dgm:presLayoutVars>
          <dgm:bulletEnabled val="1"/>
        </dgm:presLayoutVars>
      </dgm:prSet>
      <dgm:spPr/>
    </dgm:pt>
    <dgm:pt modelId="{2274D4B6-7A9A-478F-B31A-56D70F5765A0}" type="pres">
      <dgm:prSet presAssocID="{74B54FC7-E5F2-45D9-93F5-C9A1B8160E9E}" presName="sibTrans" presStyleLbl="sibTrans2D1" presStyleIdx="1" presStyleCnt="5"/>
      <dgm:spPr/>
    </dgm:pt>
    <dgm:pt modelId="{CB2FBFC9-D133-4A8B-8CFE-9DD0B772D845}" type="pres">
      <dgm:prSet presAssocID="{74B54FC7-E5F2-45D9-93F5-C9A1B8160E9E}" presName="connectorText" presStyleLbl="sibTrans2D1" presStyleIdx="1" presStyleCnt="5"/>
      <dgm:spPr/>
    </dgm:pt>
    <dgm:pt modelId="{7D002D99-5A59-4EBB-B793-C0D9F9499C4A}" type="pres">
      <dgm:prSet presAssocID="{5F5469CD-07E7-473F-8255-72B797AD6D7E}" presName="node" presStyleLbl="node1" presStyleIdx="2" presStyleCnt="6">
        <dgm:presLayoutVars>
          <dgm:bulletEnabled val="1"/>
        </dgm:presLayoutVars>
      </dgm:prSet>
      <dgm:spPr/>
    </dgm:pt>
    <dgm:pt modelId="{CB8769B5-B0F9-4FA8-BBF7-0D1F09B79FF1}" type="pres">
      <dgm:prSet presAssocID="{B083FA3A-9CF9-4E58-88F8-4320A81AEA1A}" presName="sibTrans" presStyleLbl="sibTrans2D1" presStyleIdx="2" presStyleCnt="5"/>
      <dgm:spPr/>
    </dgm:pt>
    <dgm:pt modelId="{151563CC-93F5-44DE-973A-5001AB09E06D}" type="pres">
      <dgm:prSet presAssocID="{B083FA3A-9CF9-4E58-88F8-4320A81AEA1A}" presName="connectorText" presStyleLbl="sibTrans2D1" presStyleIdx="2" presStyleCnt="5"/>
      <dgm:spPr/>
    </dgm:pt>
    <dgm:pt modelId="{602F41FD-8C5C-43E2-8F69-B46582EA5DEF}" type="pres">
      <dgm:prSet presAssocID="{04D5B4EC-41AA-47A9-9CA3-69B3368CDE90}" presName="node" presStyleLbl="node1" presStyleIdx="3" presStyleCnt="6">
        <dgm:presLayoutVars>
          <dgm:bulletEnabled val="1"/>
        </dgm:presLayoutVars>
      </dgm:prSet>
      <dgm:spPr/>
    </dgm:pt>
    <dgm:pt modelId="{B4F1208A-F71F-4A7B-A7AA-D8A3CC954717}" type="pres">
      <dgm:prSet presAssocID="{53D5329B-2AEB-4D3A-B178-B9DDD271D0BA}" presName="sibTrans" presStyleLbl="sibTrans2D1" presStyleIdx="3" presStyleCnt="5"/>
      <dgm:spPr/>
    </dgm:pt>
    <dgm:pt modelId="{986322A9-950B-470A-9155-6E8A66E6818B}" type="pres">
      <dgm:prSet presAssocID="{53D5329B-2AEB-4D3A-B178-B9DDD271D0BA}" presName="connectorText" presStyleLbl="sibTrans2D1" presStyleIdx="3" presStyleCnt="5"/>
      <dgm:spPr/>
    </dgm:pt>
    <dgm:pt modelId="{040D23DA-3531-4CBB-BE73-216C91D2F975}" type="pres">
      <dgm:prSet presAssocID="{39A42A9A-10E0-46A4-81FE-BC7AAE8FE160}" presName="node" presStyleLbl="node1" presStyleIdx="4" presStyleCnt="6">
        <dgm:presLayoutVars>
          <dgm:bulletEnabled val="1"/>
        </dgm:presLayoutVars>
      </dgm:prSet>
      <dgm:spPr/>
    </dgm:pt>
    <dgm:pt modelId="{DEA7F57F-708C-4D16-A340-BDF3BA133C7B}" type="pres">
      <dgm:prSet presAssocID="{811BDA3C-BB76-4923-A5C0-25B91A5FBDA6}" presName="sibTrans" presStyleLbl="sibTrans2D1" presStyleIdx="4" presStyleCnt="5"/>
      <dgm:spPr/>
    </dgm:pt>
    <dgm:pt modelId="{753A1CA9-AA1C-4D24-9FF2-64F1198410BB}" type="pres">
      <dgm:prSet presAssocID="{811BDA3C-BB76-4923-A5C0-25B91A5FBDA6}" presName="connectorText" presStyleLbl="sibTrans2D1" presStyleIdx="4" presStyleCnt="5"/>
      <dgm:spPr/>
    </dgm:pt>
    <dgm:pt modelId="{2E096490-97D5-41D5-92E9-B38C2E20FA66}" type="pres">
      <dgm:prSet presAssocID="{621A43D9-ABEE-453F-B051-F649DAFA049F}" presName="node" presStyleLbl="node1" presStyleIdx="5" presStyleCnt="6">
        <dgm:presLayoutVars>
          <dgm:bulletEnabled val="1"/>
        </dgm:presLayoutVars>
      </dgm:prSet>
      <dgm:spPr/>
    </dgm:pt>
  </dgm:ptLst>
  <dgm:cxnLst>
    <dgm:cxn modelId="{6A66F726-4A4A-4F03-8FEE-57BC82F4F9D2}" type="presOf" srcId="{04D5B4EC-41AA-47A9-9CA3-69B3368CDE90}" destId="{602F41FD-8C5C-43E2-8F69-B46582EA5DEF}" srcOrd="0" destOrd="0" presId="urn:microsoft.com/office/officeart/2005/8/layout/process5"/>
    <dgm:cxn modelId="{CA0E465B-DA59-4778-AC5B-D97BD6CD3285}" srcId="{087749BD-B461-4F6B-BC01-0682ED4F971B}" destId="{39A42A9A-10E0-46A4-81FE-BC7AAE8FE160}" srcOrd="4" destOrd="0" parTransId="{E0AFA9FB-3C6E-432E-B765-036F8223473A}" sibTransId="{811BDA3C-BB76-4923-A5C0-25B91A5FBDA6}"/>
    <dgm:cxn modelId="{C6E12C5D-234E-4DAA-BBB0-CAE6E55A7AD5}" srcId="{087749BD-B461-4F6B-BC01-0682ED4F971B}" destId="{31318C2E-ED8F-4D7C-921C-B94B359D3799}" srcOrd="0" destOrd="0" parTransId="{FBD739A8-BA17-440C-8EDC-22B2F4FF7073}" sibTransId="{D96CFEA2-F7E5-40F2-A424-A241CD5B404D}"/>
    <dgm:cxn modelId="{60F7F664-BB4D-43E0-9A85-C534803785A6}" type="presOf" srcId="{74B54FC7-E5F2-45D9-93F5-C9A1B8160E9E}" destId="{2274D4B6-7A9A-478F-B31A-56D70F5765A0}" srcOrd="0" destOrd="0" presId="urn:microsoft.com/office/officeart/2005/8/layout/process5"/>
    <dgm:cxn modelId="{16D1DC6A-DD01-4F66-906C-EB65E43AFF2D}" type="presOf" srcId="{39A42A9A-10E0-46A4-81FE-BC7AAE8FE160}" destId="{040D23DA-3531-4CBB-BE73-216C91D2F975}" srcOrd="0" destOrd="0" presId="urn:microsoft.com/office/officeart/2005/8/layout/process5"/>
    <dgm:cxn modelId="{D89B144E-23D9-4B01-B4AD-1C39946B2A09}" type="presOf" srcId="{B083FA3A-9CF9-4E58-88F8-4320A81AEA1A}" destId="{151563CC-93F5-44DE-973A-5001AB09E06D}" srcOrd="1" destOrd="0" presId="urn:microsoft.com/office/officeart/2005/8/layout/process5"/>
    <dgm:cxn modelId="{9C80E44E-0090-448E-8862-898C56818DE5}" type="presOf" srcId="{B083FA3A-9CF9-4E58-88F8-4320A81AEA1A}" destId="{CB8769B5-B0F9-4FA8-BBF7-0D1F09B79FF1}" srcOrd="0" destOrd="0" presId="urn:microsoft.com/office/officeart/2005/8/layout/process5"/>
    <dgm:cxn modelId="{7C4A8172-913B-4547-B859-03033F240E00}" type="presOf" srcId="{811BDA3C-BB76-4923-A5C0-25B91A5FBDA6}" destId="{DEA7F57F-708C-4D16-A340-BDF3BA133C7B}" srcOrd="0" destOrd="0" presId="urn:microsoft.com/office/officeart/2005/8/layout/process5"/>
    <dgm:cxn modelId="{D3526C53-4D5B-4B4D-A72B-88758F62AB5A}" type="presOf" srcId="{811BDA3C-BB76-4923-A5C0-25B91A5FBDA6}" destId="{753A1CA9-AA1C-4D24-9FF2-64F1198410BB}" srcOrd="1" destOrd="0" presId="urn:microsoft.com/office/officeart/2005/8/layout/process5"/>
    <dgm:cxn modelId="{4F640C75-92EB-453C-A41A-9F86328C70A1}" type="presOf" srcId="{D96CFEA2-F7E5-40F2-A424-A241CD5B404D}" destId="{46F6BB30-DC4F-48F3-BA2E-B19579FBEB14}" srcOrd="0" destOrd="0" presId="urn:microsoft.com/office/officeart/2005/8/layout/process5"/>
    <dgm:cxn modelId="{58C8C57A-9435-452A-A721-613556350929}" srcId="{087749BD-B461-4F6B-BC01-0682ED4F971B}" destId="{04D5B4EC-41AA-47A9-9CA3-69B3368CDE90}" srcOrd="3" destOrd="0" parTransId="{7430C0AD-B21C-4ECF-892B-486B00D564FA}" sibTransId="{53D5329B-2AEB-4D3A-B178-B9DDD271D0BA}"/>
    <dgm:cxn modelId="{31A13E90-18A7-4F2B-BEBA-0BD49D4D890C}" type="presOf" srcId="{621A43D9-ABEE-453F-B051-F649DAFA049F}" destId="{2E096490-97D5-41D5-92E9-B38C2E20FA66}" srcOrd="0" destOrd="0" presId="urn:microsoft.com/office/officeart/2005/8/layout/process5"/>
    <dgm:cxn modelId="{1DE01F92-3499-42AA-B954-0D6BE5737642}" type="presOf" srcId="{5F5469CD-07E7-473F-8255-72B797AD6D7E}" destId="{7D002D99-5A59-4EBB-B793-C0D9F9499C4A}" srcOrd="0" destOrd="0" presId="urn:microsoft.com/office/officeart/2005/8/layout/process5"/>
    <dgm:cxn modelId="{2CCCA3AD-39F7-4BBD-A3F0-FF1435323ABF}" srcId="{087749BD-B461-4F6B-BC01-0682ED4F971B}" destId="{BF28BA85-9EA0-443F-98EC-1DEEF989F5B4}" srcOrd="1" destOrd="0" parTransId="{AAC35A51-4313-45CA-A853-67DB78D015FE}" sibTransId="{74B54FC7-E5F2-45D9-93F5-C9A1B8160E9E}"/>
    <dgm:cxn modelId="{4C347CCF-5540-4C30-94E3-C97A51E88E57}" type="presOf" srcId="{BF28BA85-9EA0-443F-98EC-1DEEF989F5B4}" destId="{80A1CD88-B7EF-4146-A8FD-B906FDD85544}" srcOrd="0" destOrd="0" presId="urn:microsoft.com/office/officeart/2005/8/layout/process5"/>
    <dgm:cxn modelId="{33FAB9D5-DCBB-446A-AB2B-3889CD714967}" type="presOf" srcId="{53D5329B-2AEB-4D3A-B178-B9DDD271D0BA}" destId="{986322A9-950B-470A-9155-6E8A66E6818B}" srcOrd="1" destOrd="0" presId="urn:microsoft.com/office/officeart/2005/8/layout/process5"/>
    <dgm:cxn modelId="{E58D3CDD-A5D6-4BA3-AB52-E8316BA68ED0}" srcId="{087749BD-B461-4F6B-BC01-0682ED4F971B}" destId="{5F5469CD-07E7-473F-8255-72B797AD6D7E}" srcOrd="2" destOrd="0" parTransId="{B91970BE-1E34-4922-B3C6-59145835A2F7}" sibTransId="{B083FA3A-9CF9-4E58-88F8-4320A81AEA1A}"/>
    <dgm:cxn modelId="{18C56AE9-7E21-49FD-A6B0-1F869CEA91D1}" srcId="{087749BD-B461-4F6B-BC01-0682ED4F971B}" destId="{621A43D9-ABEE-453F-B051-F649DAFA049F}" srcOrd="5" destOrd="0" parTransId="{250DDE41-0F1A-4955-B5AC-D8B1B8FEF1EC}" sibTransId="{1DF96FB7-4B13-4870-A383-CD9753C3318E}"/>
    <dgm:cxn modelId="{A22A7AED-EAB8-4F9F-872C-315A4786C224}" type="presOf" srcId="{087749BD-B461-4F6B-BC01-0682ED4F971B}" destId="{BFFB5BB6-DE80-418A-AE6E-6C5756E39B4F}" srcOrd="0" destOrd="0" presId="urn:microsoft.com/office/officeart/2005/8/layout/process5"/>
    <dgm:cxn modelId="{7D6750F7-FAA2-455F-8292-CDA9ECA338E4}" type="presOf" srcId="{D96CFEA2-F7E5-40F2-A424-A241CD5B404D}" destId="{F690DC44-602C-49EA-8F8B-7927BBEFF2BC}" srcOrd="1" destOrd="0" presId="urn:microsoft.com/office/officeart/2005/8/layout/process5"/>
    <dgm:cxn modelId="{E41E8BFB-E271-46DF-8897-11AF78F6FCF5}" type="presOf" srcId="{74B54FC7-E5F2-45D9-93F5-C9A1B8160E9E}" destId="{CB2FBFC9-D133-4A8B-8CFE-9DD0B772D845}" srcOrd="1" destOrd="0" presId="urn:microsoft.com/office/officeart/2005/8/layout/process5"/>
    <dgm:cxn modelId="{F65BDFFC-40A7-46E8-93C5-B5777297EB48}" type="presOf" srcId="{31318C2E-ED8F-4D7C-921C-B94B359D3799}" destId="{0F672F67-2A4C-4ACC-9214-9A9EBDD9F3E5}" srcOrd="0" destOrd="0" presId="urn:microsoft.com/office/officeart/2005/8/layout/process5"/>
    <dgm:cxn modelId="{322FAEFF-E943-459A-9E04-24EAB7BD8512}" type="presOf" srcId="{53D5329B-2AEB-4D3A-B178-B9DDD271D0BA}" destId="{B4F1208A-F71F-4A7B-A7AA-D8A3CC954717}" srcOrd="0" destOrd="0" presId="urn:microsoft.com/office/officeart/2005/8/layout/process5"/>
    <dgm:cxn modelId="{F666EE9E-CB61-434A-A62D-5AF156B050FC}" type="presParOf" srcId="{BFFB5BB6-DE80-418A-AE6E-6C5756E39B4F}" destId="{0F672F67-2A4C-4ACC-9214-9A9EBDD9F3E5}" srcOrd="0" destOrd="0" presId="urn:microsoft.com/office/officeart/2005/8/layout/process5"/>
    <dgm:cxn modelId="{86A12CBE-DC48-4107-B4DE-C5449600442D}" type="presParOf" srcId="{BFFB5BB6-DE80-418A-AE6E-6C5756E39B4F}" destId="{46F6BB30-DC4F-48F3-BA2E-B19579FBEB14}" srcOrd="1" destOrd="0" presId="urn:microsoft.com/office/officeart/2005/8/layout/process5"/>
    <dgm:cxn modelId="{4EF3FDC4-AC37-40FE-B28D-E2AD99C9C6EB}" type="presParOf" srcId="{46F6BB30-DC4F-48F3-BA2E-B19579FBEB14}" destId="{F690DC44-602C-49EA-8F8B-7927BBEFF2BC}" srcOrd="0" destOrd="0" presId="urn:microsoft.com/office/officeart/2005/8/layout/process5"/>
    <dgm:cxn modelId="{C128A56F-3559-4BB6-8BDB-CC22A8AEAC97}" type="presParOf" srcId="{BFFB5BB6-DE80-418A-AE6E-6C5756E39B4F}" destId="{80A1CD88-B7EF-4146-A8FD-B906FDD85544}" srcOrd="2" destOrd="0" presId="urn:microsoft.com/office/officeart/2005/8/layout/process5"/>
    <dgm:cxn modelId="{213D33A6-BF67-4163-871E-16207EEEF1A3}" type="presParOf" srcId="{BFFB5BB6-DE80-418A-AE6E-6C5756E39B4F}" destId="{2274D4B6-7A9A-478F-B31A-56D70F5765A0}" srcOrd="3" destOrd="0" presId="urn:microsoft.com/office/officeart/2005/8/layout/process5"/>
    <dgm:cxn modelId="{29E0BA14-AAF0-439F-AB0E-F62E4C09F2CE}" type="presParOf" srcId="{2274D4B6-7A9A-478F-B31A-56D70F5765A0}" destId="{CB2FBFC9-D133-4A8B-8CFE-9DD0B772D845}" srcOrd="0" destOrd="0" presId="urn:microsoft.com/office/officeart/2005/8/layout/process5"/>
    <dgm:cxn modelId="{48430413-B899-477A-9B29-95E0E69FD292}" type="presParOf" srcId="{BFFB5BB6-DE80-418A-AE6E-6C5756E39B4F}" destId="{7D002D99-5A59-4EBB-B793-C0D9F9499C4A}" srcOrd="4" destOrd="0" presId="urn:microsoft.com/office/officeart/2005/8/layout/process5"/>
    <dgm:cxn modelId="{5750861F-C4A2-455A-81F9-6E698733C85B}" type="presParOf" srcId="{BFFB5BB6-DE80-418A-AE6E-6C5756E39B4F}" destId="{CB8769B5-B0F9-4FA8-BBF7-0D1F09B79FF1}" srcOrd="5" destOrd="0" presId="urn:microsoft.com/office/officeart/2005/8/layout/process5"/>
    <dgm:cxn modelId="{F1D71B55-22B5-4D69-A17D-4CE96A46349B}" type="presParOf" srcId="{CB8769B5-B0F9-4FA8-BBF7-0D1F09B79FF1}" destId="{151563CC-93F5-44DE-973A-5001AB09E06D}" srcOrd="0" destOrd="0" presId="urn:microsoft.com/office/officeart/2005/8/layout/process5"/>
    <dgm:cxn modelId="{0B68181B-E659-48F4-8F4A-883FC296166B}" type="presParOf" srcId="{BFFB5BB6-DE80-418A-AE6E-6C5756E39B4F}" destId="{602F41FD-8C5C-43E2-8F69-B46582EA5DEF}" srcOrd="6" destOrd="0" presId="urn:microsoft.com/office/officeart/2005/8/layout/process5"/>
    <dgm:cxn modelId="{3DD6EC6C-A373-4A2B-87EA-6F29FFA5D3E6}" type="presParOf" srcId="{BFFB5BB6-DE80-418A-AE6E-6C5756E39B4F}" destId="{B4F1208A-F71F-4A7B-A7AA-D8A3CC954717}" srcOrd="7" destOrd="0" presId="urn:microsoft.com/office/officeart/2005/8/layout/process5"/>
    <dgm:cxn modelId="{7597F9E5-F2D5-4F13-A649-413DF6DCF4CB}" type="presParOf" srcId="{B4F1208A-F71F-4A7B-A7AA-D8A3CC954717}" destId="{986322A9-950B-470A-9155-6E8A66E6818B}" srcOrd="0" destOrd="0" presId="urn:microsoft.com/office/officeart/2005/8/layout/process5"/>
    <dgm:cxn modelId="{5AFB3A5C-DADF-4AD6-8357-8C4E8E83EA6D}" type="presParOf" srcId="{BFFB5BB6-DE80-418A-AE6E-6C5756E39B4F}" destId="{040D23DA-3531-4CBB-BE73-216C91D2F975}" srcOrd="8" destOrd="0" presId="urn:microsoft.com/office/officeart/2005/8/layout/process5"/>
    <dgm:cxn modelId="{B46F634F-8BEF-49B4-A85A-93F806CD159B}" type="presParOf" srcId="{BFFB5BB6-DE80-418A-AE6E-6C5756E39B4F}" destId="{DEA7F57F-708C-4D16-A340-BDF3BA133C7B}" srcOrd="9" destOrd="0" presId="urn:microsoft.com/office/officeart/2005/8/layout/process5"/>
    <dgm:cxn modelId="{1C1DC6A8-64A1-41E3-AC47-A7FC8519D219}" type="presParOf" srcId="{DEA7F57F-708C-4D16-A340-BDF3BA133C7B}" destId="{753A1CA9-AA1C-4D24-9FF2-64F1198410BB}" srcOrd="0" destOrd="0" presId="urn:microsoft.com/office/officeart/2005/8/layout/process5"/>
    <dgm:cxn modelId="{43F25FD6-A62C-4F61-ACD6-2AEA45B277C6}" type="presParOf" srcId="{BFFB5BB6-DE80-418A-AE6E-6C5756E39B4F}" destId="{2E096490-97D5-41D5-92E9-B38C2E20FA66}"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58D45B9-27FA-42F1-8BF8-A2240637533B}"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C14C92A6-179F-46A0-B5C1-28DD7BBC709C}">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Grooming</a:t>
          </a:r>
        </a:p>
      </dgm:t>
    </dgm:pt>
    <dgm:pt modelId="{2B530BDD-063E-4934-B24A-EC37DFA4CBAC}" type="parTrans" cxnId="{93A78842-87EA-4A4F-8425-729D5335C7BE}">
      <dgm:prSet/>
      <dgm:spPr/>
      <dgm:t>
        <a:bodyPr/>
        <a:lstStyle/>
        <a:p>
          <a:endParaRPr lang="en-US"/>
        </a:p>
      </dgm:t>
    </dgm:pt>
    <dgm:pt modelId="{11C4EA31-2FB6-4F6A-93BD-2851E1AE7BDA}" type="sibTrans" cxnId="{93A78842-87EA-4A4F-8425-729D5335C7BE}">
      <dgm:prSet/>
      <dgm:spPr/>
      <dgm:t>
        <a:bodyPr/>
        <a:lstStyle/>
        <a:p>
          <a:endParaRPr lang="en-US"/>
        </a:p>
      </dgm:t>
    </dgm:pt>
    <dgm:pt modelId="{7CF48E19-1DF7-4EB3-9BFF-B32E3452B9A9}">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Controlling</a:t>
          </a:r>
        </a:p>
      </dgm:t>
    </dgm:pt>
    <dgm:pt modelId="{863ADF9D-B5C1-419F-95B4-E364C40184C3}" type="parTrans" cxnId="{E655D482-8045-45A2-8114-ACFA8D347770}">
      <dgm:prSet/>
      <dgm:spPr/>
      <dgm:t>
        <a:bodyPr/>
        <a:lstStyle/>
        <a:p>
          <a:endParaRPr lang="en-US"/>
        </a:p>
      </dgm:t>
    </dgm:pt>
    <dgm:pt modelId="{E762AD54-8648-4FBE-BF66-ED048B5C5091}" type="sibTrans" cxnId="{E655D482-8045-45A2-8114-ACFA8D347770}">
      <dgm:prSet/>
      <dgm:spPr/>
      <dgm:t>
        <a:bodyPr/>
        <a:lstStyle/>
        <a:p>
          <a:endParaRPr lang="en-US"/>
        </a:p>
      </dgm:t>
    </dgm:pt>
    <dgm:pt modelId="{BAB144C8-8B23-4519-9799-113D375495C4}">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Pursuing</a:t>
          </a:r>
        </a:p>
      </dgm:t>
    </dgm:pt>
    <dgm:pt modelId="{CB4AF91A-5397-4010-9C94-DF117EF41303}" type="parTrans" cxnId="{A8EBEB75-A0AE-454D-8930-A49AA4F27F84}">
      <dgm:prSet/>
      <dgm:spPr/>
      <dgm:t>
        <a:bodyPr/>
        <a:lstStyle/>
        <a:p>
          <a:endParaRPr lang="en-US"/>
        </a:p>
      </dgm:t>
    </dgm:pt>
    <dgm:pt modelId="{E15B13F6-EC94-4E85-9D57-137B05069F36}" type="sibTrans" cxnId="{A8EBEB75-A0AE-454D-8930-A49AA4F27F84}">
      <dgm:prSet/>
      <dgm:spPr/>
      <dgm:t>
        <a:bodyPr/>
        <a:lstStyle/>
        <a:p>
          <a:endParaRPr lang="en-US"/>
        </a:p>
      </dgm:t>
    </dgm:pt>
    <dgm:pt modelId="{08B40B86-E277-49EB-A2B5-886DCEBC094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Sharing</a:t>
          </a:r>
        </a:p>
      </dgm:t>
    </dgm:pt>
    <dgm:pt modelId="{5D536FFD-4277-4A51-98A1-B20CF0A8EF29}" type="parTrans" cxnId="{BA5E15F6-0406-436A-9934-D321B7B4EFE6}">
      <dgm:prSet/>
      <dgm:spPr/>
      <dgm:t>
        <a:bodyPr/>
        <a:lstStyle/>
        <a:p>
          <a:endParaRPr lang="en-US"/>
        </a:p>
      </dgm:t>
    </dgm:pt>
    <dgm:pt modelId="{9AD945E8-FC0B-4D17-AB8B-757E651A5754}" type="sibTrans" cxnId="{BA5E15F6-0406-436A-9934-D321B7B4EFE6}">
      <dgm:prSet/>
      <dgm:spPr/>
      <dgm:t>
        <a:bodyPr/>
        <a:lstStyle/>
        <a:p>
          <a:endParaRPr lang="en-US"/>
        </a:p>
      </dgm:t>
    </dgm:pt>
    <dgm:pt modelId="{00AA1A4C-A77B-4513-8C6B-9306AF7C80BD}" type="pres">
      <dgm:prSet presAssocID="{158D45B9-27FA-42F1-8BF8-A2240637533B}" presName="CompostProcess" presStyleCnt="0">
        <dgm:presLayoutVars>
          <dgm:dir/>
          <dgm:resizeHandles val="exact"/>
        </dgm:presLayoutVars>
      </dgm:prSet>
      <dgm:spPr/>
    </dgm:pt>
    <dgm:pt modelId="{EA24F053-B899-4A09-B8A9-021DB56D79C3}" type="pres">
      <dgm:prSet presAssocID="{158D45B9-27FA-42F1-8BF8-A2240637533B}" presName="arrow" presStyleLbl="bgShp" presStyleIdx="0" presStyleCnt="1"/>
      <dgm:spPr>
        <a:solidFill>
          <a:schemeClr val="accent2">
            <a:lumMod val="75000"/>
          </a:schemeClr>
        </a:solidFill>
        <a:ln>
          <a:solidFill>
            <a:schemeClr val="tx1"/>
          </a:solidFill>
        </a:ln>
      </dgm:spPr>
    </dgm:pt>
    <dgm:pt modelId="{68CF3F73-7D37-4110-A571-1B1AC800761B}" type="pres">
      <dgm:prSet presAssocID="{158D45B9-27FA-42F1-8BF8-A2240637533B}" presName="linearProcess" presStyleCnt="0"/>
      <dgm:spPr/>
    </dgm:pt>
    <dgm:pt modelId="{CB6E9BCC-42F4-4335-A1F7-F8618AF3D332}" type="pres">
      <dgm:prSet presAssocID="{C14C92A6-179F-46A0-B5C1-28DD7BBC709C}" presName="textNode" presStyleLbl="node1" presStyleIdx="0" presStyleCnt="4">
        <dgm:presLayoutVars>
          <dgm:bulletEnabled val="1"/>
        </dgm:presLayoutVars>
      </dgm:prSet>
      <dgm:spPr/>
    </dgm:pt>
    <dgm:pt modelId="{58C31932-698C-4E6F-BA53-20EE4B099645}" type="pres">
      <dgm:prSet presAssocID="{11C4EA31-2FB6-4F6A-93BD-2851E1AE7BDA}" presName="sibTrans" presStyleCnt="0"/>
      <dgm:spPr/>
    </dgm:pt>
    <dgm:pt modelId="{BDDA2D08-2F94-40D5-AF1B-647A66400DC1}" type="pres">
      <dgm:prSet presAssocID="{7CF48E19-1DF7-4EB3-9BFF-B32E3452B9A9}" presName="textNode" presStyleLbl="node1" presStyleIdx="1" presStyleCnt="4">
        <dgm:presLayoutVars>
          <dgm:bulletEnabled val="1"/>
        </dgm:presLayoutVars>
      </dgm:prSet>
      <dgm:spPr/>
    </dgm:pt>
    <dgm:pt modelId="{7E6BB930-0BFA-41AC-BE78-F5A3F508F6FC}" type="pres">
      <dgm:prSet presAssocID="{E762AD54-8648-4FBE-BF66-ED048B5C5091}" presName="sibTrans" presStyleCnt="0"/>
      <dgm:spPr/>
    </dgm:pt>
    <dgm:pt modelId="{6858BCA4-A441-4FF5-802B-E53288398336}" type="pres">
      <dgm:prSet presAssocID="{BAB144C8-8B23-4519-9799-113D375495C4}" presName="textNode" presStyleLbl="node1" presStyleIdx="2" presStyleCnt="4">
        <dgm:presLayoutVars>
          <dgm:bulletEnabled val="1"/>
        </dgm:presLayoutVars>
      </dgm:prSet>
      <dgm:spPr/>
    </dgm:pt>
    <dgm:pt modelId="{1AB77197-8DB1-4FDE-8DEE-1C3FD2A8FA65}" type="pres">
      <dgm:prSet presAssocID="{E15B13F6-EC94-4E85-9D57-137B05069F36}" presName="sibTrans" presStyleCnt="0"/>
      <dgm:spPr/>
    </dgm:pt>
    <dgm:pt modelId="{915D2E4A-C529-479F-BB5D-55AD119DC9DB}" type="pres">
      <dgm:prSet presAssocID="{08B40B86-E277-49EB-A2B5-886DCEBC0940}" presName="textNode" presStyleLbl="node1" presStyleIdx="3" presStyleCnt="4">
        <dgm:presLayoutVars>
          <dgm:bulletEnabled val="1"/>
        </dgm:presLayoutVars>
      </dgm:prSet>
      <dgm:spPr/>
    </dgm:pt>
  </dgm:ptLst>
  <dgm:cxnLst>
    <dgm:cxn modelId="{8660352F-D45A-46AA-809F-8A4E8A88D1CD}" type="presOf" srcId="{BAB144C8-8B23-4519-9799-113D375495C4}" destId="{6858BCA4-A441-4FF5-802B-E53288398336}" srcOrd="0" destOrd="0" presId="urn:microsoft.com/office/officeart/2005/8/layout/hProcess9"/>
    <dgm:cxn modelId="{DAC10E31-7D9D-483D-B1CC-50EB79A1D7C3}" type="presOf" srcId="{08B40B86-E277-49EB-A2B5-886DCEBC0940}" destId="{915D2E4A-C529-479F-BB5D-55AD119DC9DB}" srcOrd="0" destOrd="0" presId="urn:microsoft.com/office/officeart/2005/8/layout/hProcess9"/>
    <dgm:cxn modelId="{F7079F3A-DD48-40A0-8FED-DC0E5DBE7525}" type="presOf" srcId="{7CF48E19-1DF7-4EB3-9BFF-B32E3452B9A9}" destId="{BDDA2D08-2F94-40D5-AF1B-647A66400DC1}" srcOrd="0" destOrd="0" presId="urn:microsoft.com/office/officeart/2005/8/layout/hProcess9"/>
    <dgm:cxn modelId="{200BAC60-62F4-4206-B7C2-65D688931733}" type="presOf" srcId="{158D45B9-27FA-42F1-8BF8-A2240637533B}" destId="{00AA1A4C-A77B-4513-8C6B-9306AF7C80BD}" srcOrd="0" destOrd="0" presId="urn:microsoft.com/office/officeart/2005/8/layout/hProcess9"/>
    <dgm:cxn modelId="{93A78842-87EA-4A4F-8425-729D5335C7BE}" srcId="{158D45B9-27FA-42F1-8BF8-A2240637533B}" destId="{C14C92A6-179F-46A0-B5C1-28DD7BBC709C}" srcOrd="0" destOrd="0" parTransId="{2B530BDD-063E-4934-B24A-EC37DFA4CBAC}" sibTransId="{11C4EA31-2FB6-4F6A-93BD-2851E1AE7BDA}"/>
    <dgm:cxn modelId="{5842B842-297A-4E51-AE5B-6ACFBDC86BC1}" type="presOf" srcId="{C14C92A6-179F-46A0-B5C1-28DD7BBC709C}" destId="{CB6E9BCC-42F4-4335-A1F7-F8618AF3D332}" srcOrd="0" destOrd="0" presId="urn:microsoft.com/office/officeart/2005/8/layout/hProcess9"/>
    <dgm:cxn modelId="{A8EBEB75-A0AE-454D-8930-A49AA4F27F84}" srcId="{158D45B9-27FA-42F1-8BF8-A2240637533B}" destId="{BAB144C8-8B23-4519-9799-113D375495C4}" srcOrd="2" destOrd="0" parTransId="{CB4AF91A-5397-4010-9C94-DF117EF41303}" sibTransId="{E15B13F6-EC94-4E85-9D57-137B05069F36}"/>
    <dgm:cxn modelId="{E655D482-8045-45A2-8114-ACFA8D347770}" srcId="{158D45B9-27FA-42F1-8BF8-A2240637533B}" destId="{7CF48E19-1DF7-4EB3-9BFF-B32E3452B9A9}" srcOrd="1" destOrd="0" parTransId="{863ADF9D-B5C1-419F-95B4-E364C40184C3}" sibTransId="{E762AD54-8648-4FBE-BF66-ED048B5C5091}"/>
    <dgm:cxn modelId="{BA5E15F6-0406-436A-9934-D321B7B4EFE6}" srcId="{158D45B9-27FA-42F1-8BF8-A2240637533B}" destId="{08B40B86-E277-49EB-A2B5-886DCEBC0940}" srcOrd="3" destOrd="0" parTransId="{5D536FFD-4277-4A51-98A1-B20CF0A8EF29}" sibTransId="{9AD945E8-FC0B-4D17-AB8B-757E651A5754}"/>
    <dgm:cxn modelId="{B9E7F0C8-E275-4C76-AE49-564C987D73A6}" type="presParOf" srcId="{00AA1A4C-A77B-4513-8C6B-9306AF7C80BD}" destId="{EA24F053-B899-4A09-B8A9-021DB56D79C3}" srcOrd="0" destOrd="0" presId="urn:microsoft.com/office/officeart/2005/8/layout/hProcess9"/>
    <dgm:cxn modelId="{B046FEDD-AE0D-4C26-B8E8-2CBB32D41128}" type="presParOf" srcId="{00AA1A4C-A77B-4513-8C6B-9306AF7C80BD}" destId="{68CF3F73-7D37-4110-A571-1B1AC800761B}" srcOrd="1" destOrd="0" presId="urn:microsoft.com/office/officeart/2005/8/layout/hProcess9"/>
    <dgm:cxn modelId="{B621CB09-E221-46FB-9B47-893CC2810617}" type="presParOf" srcId="{68CF3F73-7D37-4110-A571-1B1AC800761B}" destId="{CB6E9BCC-42F4-4335-A1F7-F8618AF3D332}" srcOrd="0" destOrd="0" presId="urn:microsoft.com/office/officeart/2005/8/layout/hProcess9"/>
    <dgm:cxn modelId="{BCD66703-DCFA-4D54-AD02-DD618516F50A}" type="presParOf" srcId="{68CF3F73-7D37-4110-A571-1B1AC800761B}" destId="{58C31932-698C-4E6F-BA53-20EE4B099645}" srcOrd="1" destOrd="0" presId="urn:microsoft.com/office/officeart/2005/8/layout/hProcess9"/>
    <dgm:cxn modelId="{3DE2BAFF-94B7-4809-8F04-C5A97412BB74}" type="presParOf" srcId="{68CF3F73-7D37-4110-A571-1B1AC800761B}" destId="{BDDA2D08-2F94-40D5-AF1B-647A66400DC1}" srcOrd="2" destOrd="0" presId="urn:microsoft.com/office/officeart/2005/8/layout/hProcess9"/>
    <dgm:cxn modelId="{978D857E-4C54-4A2A-9077-AD4D418D1F72}" type="presParOf" srcId="{68CF3F73-7D37-4110-A571-1B1AC800761B}" destId="{7E6BB930-0BFA-41AC-BE78-F5A3F508F6FC}" srcOrd="3" destOrd="0" presId="urn:microsoft.com/office/officeart/2005/8/layout/hProcess9"/>
    <dgm:cxn modelId="{DF375E4C-D2EC-4FBB-8917-061172262E96}" type="presParOf" srcId="{68CF3F73-7D37-4110-A571-1B1AC800761B}" destId="{6858BCA4-A441-4FF5-802B-E53288398336}" srcOrd="4" destOrd="0" presId="urn:microsoft.com/office/officeart/2005/8/layout/hProcess9"/>
    <dgm:cxn modelId="{83E09EE4-1D7A-4EF6-9013-64099F9452F2}" type="presParOf" srcId="{68CF3F73-7D37-4110-A571-1B1AC800761B}" destId="{1AB77197-8DB1-4FDE-8DEE-1C3FD2A8FA65}" srcOrd="5" destOrd="0" presId="urn:microsoft.com/office/officeart/2005/8/layout/hProcess9"/>
    <dgm:cxn modelId="{03ECD370-D34F-40B9-91A0-4A20A14756C3}" type="presParOf" srcId="{68CF3F73-7D37-4110-A571-1B1AC800761B}" destId="{915D2E4A-C529-479F-BB5D-55AD119DC9DB}"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7EBF1-B233-4439-B145-C587C34C7FC4}">
      <dsp:nvSpPr>
        <dsp:cNvPr id="0" name=""/>
        <dsp:cNvSpPr/>
      </dsp:nvSpPr>
      <dsp:spPr>
        <a:xfrm>
          <a:off x="0" y="453450"/>
          <a:ext cx="6900512" cy="8751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abuse can happen by anyone and in any setting. The Children Act 1989 (s 31(9)) states that harm can include:</a:t>
          </a:r>
          <a:endParaRPr lang="en-US" sz="2200" kern="1200" dirty="0"/>
        </a:p>
      </dsp:txBody>
      <dsp:txXfrm>
        <a:off x="42722" y="496172"/>
        <a:ext cx="6815068" cy="789716"/>
      </dsp:txXfrm>
    </dsp:sp>
    <dsp:sp modelId="{111E7D21-E660-4EC5-AEFF-DD703F6310EB}">
      <dsp:nvSpPr>
        <dsp:cNvPr id="0" name=""/>
        <dsp:cNvSpPr/>
      </dsp:nvSpPr>
      <dsp:spPr>
        <a:xfrm>
          <a:off x="0" y="1391970"/>
          <a:ext cx="6900512" cy="87516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1.ill-treatment or the impairment of health or development;</a:t>
          </a:r>
          <a:endParaRPr lang="en-US" sz="2200" kern="1200"/>
        </a:p>
      </dsp:txBody>
      <dsp:txXfrm>
        <a:off x="42722" y="1434692"/>
        <a:ext cx="6815068" cy="789716"/>
      </dsp:txXfrm>
    </dsp:sp>
    <dsp:sp modelId="{A8C66790-F7AE-4149-B57C-31524F93C2A7}">
      <dsp:nvSpPr>
        <dsp:cNvPr id="0" name=""/>
        <dsp:cNvSpPr/>
      </dsp:nvSpPr>
      <dsp:spPr>
        <a:xfrm>
          <a:off x="0" y="2330490"/>
          <a:ext cx="6900512" cy="8751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2.impairment suffered from seeing or hearing the ill-treatment of another;</a:t>
          </a:r>
          <a:endParaRPr lang="en-US" sz="2200" kern="1200"/>
        </a:p>
      </dsp:txBody>
      <dsp:txXfrm>
        <a:off x="42722" y="2373212"/>
        <a:ext cx="6815068" cy="789716"/>
      </dsp:txXfrm>
    </dsp:sp>
    <dsp:sp modelId="{6F8C07C7-3088-4DBC-B93C-F815294A159E}">
      <dsp:nvSpPr>
        <dsp:cNvPr id="0" name=""/>
        <dsp:cNvSpPr/>
      </dsp:nvSpPr>
      <dsp:spPr>
        <a:xfrm>
          <a:off x="0" y="3269010"/>
          <a:ext cx="6900512" cy="87516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3.sexual abuse; and</a:t>
          </a:r>
          <a:endParaRPr lang="en-US" sz="2200" kern="1200"/>
        </a:p>
      </dsp:txBody>
      <dsp:txXfrm>
        <a:off x="42722" y="3311732"/>
        <a:ext cx="6815068" cy="789716"/>
      </dsp:txXfrm>
    </dsp:sp>
    <dsp:sp modelId="{37D1B93D-7538-4188-BE4B-376106EDC74C}">
      <dsp:nvSpPr>
        <dsp:cNvPr id="0" name=""/>
        <dsp:cNvSpPr/>
      </dsp:nvSpPr>
      <dsp:spPr>
        <a:xfrm>
          <a:off x="0" y="4207530"/>
          <a:ext cx="6900512" cy="8751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4.forms of ill-treatment which are not physical.</a:t>
          </a:r>
          <a:endParaRPr lang="en-US" sz="2200" kern="1200"/>
        </a:p>
      </dsp:txBody>
      <dsp:txXfrm>
        <a:off x="42722" y="4250252"/>
        <a:ext cx="6815068" cy="7897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FACC6-634E-47F4-9D99-676A16DCF7DA}">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F6354-7079-415E-B2CF-822B59334A1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is Child Sexual Abuse?</a:t>
          </a:r>
          <a:endParaRPr lang="en-US" sz="3700" kern="1200"/>
        </a:p>
      </dsp:txBody>
      <dsp:txXfrm>
        <a:off x="398656" y="1088253"/>
        <a:ext cx="2959127" cy="1837317"/>
      </dsp:txXfrm>
    </dsp:sp>
    <dsp:sp modelId="{0592DD43-D40B-491C-86D7-6EE799C14F7B}">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552E8-251E-40D5-B2FA-16B4D8825BE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 is Child Sexual Exploitation?</a:t>
          </a:r>
          <a:endParaRPr lang="en-US" sz="3700" kern="1200"/>
        </a:p>
      </dsp:txBody>
      <dsp:txXfrm>
        <a:off x="4155097" y="1088253"/>
        <a:ext cx="2959127" cy="1837317"/>
      </dsp:txXfrm>
    </dsp:sp>
    <dsp:sp modelId="{8B0DDC7D-BFFA-47FC-A304-5E9558618E97}">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9D91D9-F10A-4338-9540-42FC7DF3035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What’s the difference?</a:t>
          </a:r>
          <a:endParaRPr lang="en-US" sz="3700" kern="120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90C1B-4E05-4BFD-A306-270EDDBC4852}">
      <dsp:nvSpPr>
        <dsp:cNvPr id="0" name=""/>
        <dsp:cNvSpPr/>
      </dsp:nvSpPr>
      <dsp:spPr>
        <a:xfrm>
          <a:off x="377874" y="4589"/>
          <a:ext cx="10640796" cy="124773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CSE is a form of child sexual abuse. It occurs where an individual or group takes advantage of an imbalance of power to coerce, manipulate or deceive a child or young person under the age of 18 into sexual activity</a:t>
          </a:r>
        </a:p>
      </dsp:txBody>
      <dsp:txXfrm>
        <a:off x="414419" y="41134"/>
        <a:ext cx="10567706" cy="1174646"/>
      </dsp:txXfrm>
    </dsp:sp>
    <dsp:sp modelId="{20EE2CE3-EFE7-4472-BE11-9F055277C070}">
      <dsp:nvSpPr>
        <dsp:cNvPr id="0" name=""/>
        <dsp:cNvSpPr/>
      </dsp:nvSpPr>
      <dsp:spPr>
        <a:xfrm rot="5400000">
          <a:off x="5464321" y="1283519"/>
          <a:ext cx="467901" cy="56148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1330309"/>
        <a:ext cx="336889" cy="327531"/>
      </dsp:txXfrm>
    </dsp:sp>
    <dsp:sp modelId="{FB330954-9EE8-43E6-AB73-3AFA4254DD11}">
      <dsp:nvSpPr>
        <dsp:cNvPr id="0" name=""/>
        <dsp:cNvSpPr/>
      </dsp:nvSpPr>
      <dsp:spPr>
        <a:xfrm>
          <a:off x="377874" y="1876193"/>
          <a:ext cx="10640796" cy="1132932"/>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In exchange for </a:t>
          </a:r>
          <a:r>
            <a:rPr lang="en-US" sz="2400" b="1" i="1" u="sng" kern="1200"/>
            <a:t>something</a:t>
          </a:r>
          <a:r>
            <a:rPr lang="en-US" sz="2400" kern="1200"/>
            <a:t> they need or want &amp;/or</a:t>
          </a:r>
        </a:p>
        <a:p>
          <a:pPr marL="0" lvl="0" indent="0" algn="ctr" defTabSz="1066800">
            <a:lnSpc>
              <a:spcPct val="90000"/>
            </a:lnSpc>
            <a:spcBef>
              <a:spcPct val="0"/>
            </a:spcBef>
            <a:spcAft>
              <a:spcPct val="35000"/>
            </a:spcAft>
            <a:buNone/>
          </a:pPr>
          <a:r>
            <a:rPr lang="en-US" sz="2400" kern="1200"/>
            <a:t>(b) For the financial advantage or increased status of the perpetrator or facilitator</a:t>
          </a:r>
          <a:endParaRPr lang="en-US" sz="2400" kern="1200" dirty="0"/>
        </a:p>
      </dsp:txBody>
      <dsp:txXfrm>
        <a:off x="411056" y="1909375"/>
        <a:ext cx="10574432" cy="1066568"/>
      </dsp:txXfrm>
    </dsp:sp>
    <dsp:sp modelId="{006C084F-8D7B-4E2B-ADE2-926D6E8B9144}">
      <dsp:nvSpPr>
        <dsp:cNvPr id="0" name=""/>
        <dsp:cNvSpPr/>
      </dsp:nvSpPr>
      <dsp:spPr>
        <a:xfrm rot="5400000">
          <a:off x="5464321" y="3040319"/>
          <a:ext cx="467901" cy="56148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529827" y="3087109"/>
        <a:ext cx="336889" cy="327531"/>
      </dsp:txXfrm>
    </dsp:sp>
    <dsp:sp modelId="{C8DCF949-CCA7-4530-BA36-12AF2FB31387}">
      <dsp:nvSpPr>
        <dsp:cNvPr id="0" name=""/>
        <dsp:cNvSpPr/>
      </dsp:nvSpPr>
      <dsp:spPr>
        <a:xfrm>
          <a:off x="1022754" y="3632994"/>
          <a:ext cx="9351036" cy="1545521"/>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victim may have been sexually exploited even if the sexual activity appears consensual</a:t>
          </a:r>
        </a:p>
        <a:p>
          <a:pPr marL="0" lvl="0" indent="0" algn="ctr" defTabSz="1066800">
            <a:lnSpc>
              <a:spcPct val="90000"/>
            </a:lnSpc>
            <a:spcBef>
              <a:spcPct val="0"/>
            </a:spcBef>
            <a:spcAft>
              <a:spcPct val="35000"/>
            </a:spcAft>
            <a:buNone/>
          </a:pPr>
          <a:r>
            <a:rPr lang="en-US" sz="2400" b="1" i="1" u="sng" kern="1200"/>
            <a:t>CSE does not always involve physical contact, it can also occur through the use of technology</a:t>
          </a:r>
          <a:endParaRPr lang="en-US" sz="2400" b="1" i="1" u="sng" kern="1200" dirty="0"/>
        </a:p>
      </dsp:txBody>
      <dsp:txXfrm>
        <a:off x="1068021" y="3678261"/>
        <a:ext cx="9260502" cy="14549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82B2D-18EC-445B-BDEB-8CD8C3532586}">
      <dsp:nvSpPr>
        <dsp:cNvPr id="0" name=""/>
        <dsp:cNvSpPr/>
      </dsp:nvSpPr>
      <dsp:spPr>
        <a:xfrm>
          <a:off x="0" y="56628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11969D4-5BF7-4FB0-8C96-AABF23209EA1}">
      <dsp:nvSpPr>
        <dsp:cNvPr id="0" name=""/>
        <dsp:cNvSpPr/>
      </dsp:nvSpPr>
      <dsp:spPr>
        <a:xfrm>
          <a:off x="406400" y="64439"/>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Inappropriate relationships</a:t>
          </a:r>
          <a:endParaRPr lang="en-US" sz="2400" kern="1200" dirty="0"/>
        </a:p>
      </dsp:txBody>
      <dsp:txXfrm>
        <a:off x="455396" y="113435"/>
        <a:ext cx="5591608" cy="905688"/>
      </dsp:txXfrm>
    </dsp:sp>
    <dsp:sp modelId="{72E41968-A698-49BC-BE99-4C70F84D63CD}">
      <dsp:nvSpPr>
        <dsp:cNvPr id="0" name=""/>
        <dsp:cNvSpPr/>
      </dsp:nvSpPr>
      <dsp:spPr>
        <a:xfrm>
          <a:off x="0" y="210852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7BC5FDB-8E78-45E7-AD19-933392B01B3D}">
      <dsp:nvSpPr>
        <dsp:cNvPr id="0" name=""/>
        <dsp:cNvSpPr/>
      </dsp:nvSpPr>
      <dsp:spPr>
        <a:xfrm>
          <a:off x="406400" y="1606680"/>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The “fake relationship” model</a:t>
          </a:r>
          <a:endParaRPr lang="en-US" sz="2400" kern="1200" dirty="0"/>
        </a:p>
      </dsp:txBody>
      <dsp:txXfrm>
        <a:off x="455396" y="1655676"/>
        <a:ext cx="5591608" cy="905688"/>
      </dsp:txXfrm>
    </dsp:sp>
    <dsp:sp modelId="{22C6BA32-6BDA-44FE-8EA1-20BD64BDA5A1}">
      <dsp:nvSpPr>
        <dsp:cNvPr id="0" name=""/>
        <dsp:cNvSpPr/>
      </dsp:nvSpPr>
      <dsp:spPr>
        <a:xfrm>
          <a:off x="0" y="3650760"/>
          <a:ext cx="8128000" cy="856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2CA3DC2-E1DE-417B-9FB9-F41210C6AF34}">
      <dsp:nvSpPr>
        <dsp:cNvPr id="0" name=""/>
        <dsp:cNvSpPr/>
      </dsp:nvSpPr>
      <dsp:spPr>
        <a:xfrm>
          <a:off x="406400" y="3148920"/>
          <a:ext cx="5689600" cy="100368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US" sz="2400" kern="1200"/>
            <a:t>Organised exploitation and trafficking</a:t>
          </a:r>
          <a:endParaRPr lang="en-US" sz="2400" kern="1200" dirty="0"/>
        </a:p>
      </dsp:txBody>
      <dsp:txXfrm>
        <a:off x="455396" y="3197916"/>
        <a:ext cx="5591608" cy="9056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4F090-3C2C-4136-AEB2-A40576F5E2C3}">
      <dsp:nvSpPr>
        <dsp:cNvPr id="0" name=""/>
        <dsp:cNvSpPr/>
      </dsp:nvSpPr>
      <dsp:spPr>
        <a:xfrm>
          <a:off x="750674" y="0"/>
          <a:ext cx="4292500" cy="25755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exchange of sexual activity for some form of payment</a:t>
          </a:r>
          <a:endParaRPr lang="en-US" sz="2400" kern="1200" dirty="0"/>
        </a:p>
      </dsp:txBody>
      <dsp:txXfrm>
        <a:off x="750674" y="0"/>
        <a:ext cx="4292500" cy="2575500"/>
      </dsp:txXfrm>
    </dsp:sp>
    <dsp:sp modelId="{CC027BDD-6035-4C3E-B462-29A1C403C85E}">
      <dsp:nvSpPr>
        <dsp:cNvPr id="0" name=""/>
        <dsp:cNvSpPr/>
      </dsp:nvSpPr>
      <dsp:spPr>
        <a:xfrm>
          <a:off x="5472425" y="569"/>
          <a:ext cx="4292500" cy="2575500"/>
        </a:xfrm>
        <a:prstGeom prst="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the production of indecent images  &amp;/or any other indecent material involving children whether photographs, films or other technologies</a:t>
          </a:r>
          <a:endParaRPr lang="en-US" sz="2400" kern="1200" dirty="0"/>
        </a:p>
      </dsp:txBody>
      <dsp:txXfrm>
        <a:off x="5472425" y="569"/>
        <a:ext cx="4292500" cy="2575500"/>
      </dsp:txXfrm>
    </dsp:sp>
    <dsp:sp modelId="{3347E163-949D-440C-8544-DD2697552677}">
      <dsp:nvSpPr>
        <dsp:cNvPr id="0" name=""/>
        <dsp:cNvSpPr/>
      </dsp:nvSpPr>
      <dsp:spPr>
        <a:xfrm>
          <a:off x="750674" y="3005320"/>
          <a:ext cx="4292500" cy="2227807"/>
        </a:xfrm>
        <a:prstGeom prst="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grooming whether via direct contact or the use of technologies such as mobile phones &amp; the internet</a:t>
          </a:r>
          <a:endParaRPr lang="en-US" sz="2400" kern="1200" dirty="0"/>
        </a:p>
      </dsp:txBody>
      <dsp:txXfrm>
        <a:off x="750674" y="3005320"/>
        <a:ext cx="4292500" cy="2227807"/>
      </dsp:txXfrm>
    </dsp:sp>
    <dsp:sp modelId="{7433980A-699C-4993-A85B-B59A307108D0}">
      <dsp:nvSpPr>
        <dsp:cNvPr id="0" name=""/>
        <dsp:cNvSpPr/>
      </dsp:nvSpPr>
      <dsp:spPr>
        <a:xfrm>
          <a:off x="5472425" y="3025756"/>
          <a:ext cx="4292500" cy="2186934"/>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Abuse through trafficking for sexual purposes</a:t>
          </a:r>
          <a:endParaRPr lang="en-US" sz="2400" kern="1200" dirty="0"/>
        </a:p>
      </dsp:txBody>
      <dsp:txXfrm>
        <a:off x="5472425" y="3025756"/>
        <a:ext cx="4292500" cy="21869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F5DF-E6F2-4C47-A23F-9C5CECAC23EF}">
      <dsp:nvSpPr>
        <dsp:cNvPr id="0" name=""/>
        <dsp:cNvSpPr/>
      </dsp:nvSpPr>
      <dsp:spPr>
        <a:xfrm rot="5400000">
          <a:off x="-374328" y="1438591"/>
          <a:ext cx="1654072" cy="19966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A3E96F2-C89B-4592-8AFF-A738D506B15C}">
      <dsp:nvSpPr>
        <dsp:cNvPr id="0" name=""/>
        <dsp:cNvSpPr/>
      </dsp:nvSpPr>
      <dsp:spPr>
        <a:xfrm>
          <a:off x="4087" y="379875"/>
          <a:ext cx="2218531" cy="13311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Chaotic or dysfunctional household</a:t>
          </a:r>
          <a:endParaRPr lang="en-US" sz="2400" kern="1200" dirty="0"/>
        </a:p>
      </dsp:txBody>
      <dsp:txXfrm>
        <a:off x="43074" y="418862"/>
        <a:ext cx="2140557" cy="1253144"/>
      </dsp:txXfrm>
    </dsp:sp>
    <dsp:sp modelId="{ED37C0C2-4849-4AE8-8016-81C2DBC88CF6}">
      <dsp:nvSpPr>
        <dsp:cNvPr id="0" name=""/>
        <dsp:cNvSpPr/>
      </dsp:nvSpPr>
      <dsp:spPr>
        <a:xfrm rot="5400000">
          <a:off x="-374328" y="3102489"/>
          <a:ext cx="1654072" cy="19966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59791F-3242-45F3-A7D8-DA688EBEE295}">
      <dsp:nvSpPr>
        <dsp:cNvPr id="0" name=""/>
        <dsp:cNvSpPr/>
      </dsp:nvSpPr>
      <dsp:spPr>
        <a:xfrm>
          <a:off x="4087" y="2043774"/>
          <a:ext cx="2218531" cy="13311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History of abuse</a:t>
          </a:r>
          <a:endParaRPr lang="en-US" sz="2400" kern="1200" dirty="0"/>
        </a:p>
      </dsp:txBody>
      <dsp:txXfrm>
        <a:off x="43074" y="2082761"/>
        <a:ext cx="2140557" cy="1253144"/>
      </dsp:txXfrm>
    </dsp:sp>
    <dsp:sp modelId="{7FF1102F-D55E-40F0-B55F-80EB7BC59869}">
      <dsp:nvSpPr>
        <dsp:cNvPr id="0" name=""/>
        <dsp:cNvSpPr/>
      </dsp:nvSpPr>
      <dsp:spPr>
        <a:xfrm>
          <a:off x="457620" y="3934438"/>
          <a:ext cx="2940820" cy="19966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A197BC-FF54-4B1E-8431-391423589A68}">
      <dsp:nvSpPr>
        <dsp:cNvPr id="0" name=""/>
        <dsp:cNvSpPr/>
      </dsp:nvSpPr>
      <dsp:spPr>
        <a:xfrm>
          <a:off x="4087" y="3707672"/>
          <a:ext cx="2218531" cy="13311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Recent bereavement or loss</a:t>
          </a:r>
          <a:endParaRPr lang="en-US" sz="2400" kern="1200" dirty="0"/>
        </a:p>
      </dsp:txBody>
      <dsp:txXfrm>
        <a:off x="43074" y="3746659"/>
        <a:ext cx="2140557" cy="1253144"/>
      </dsp:txXfrm>
    </dsp:sp>
    <dsp:sp modelId="{9E77928E-F70E-40DA-BC83-02761DA05994}">
      <dsp:nvSpPr>
        <dsp:cNvPr id="0" name=""/>
        <dsp:cNvSpPr/>
      </dsp:nvSpPr>
      <dsp:spPr>
        <a:xfrm rot="16200000">
          <a:off x="2576317" y="3102489"/>
          <a:ext cx="1654072" cy="199667"/>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15DD7B-D0C1-469A-A766-C4CA414F5D91}">
      <dsp:nvSpPr>
        <dsp:cNvPr id="0" name=""/>
        <dsp:cNvSpPr/>
      </dsp:nvSpPr>
      <dsp:spPr>
        <a:xfrm>
          <a:off x="2954734" y="3707672"/>
          <a:ext cx="2218531" cy="13311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Friends or associates who are CSE victims</a:t>
          </a:r>
          <a:endParaRPr lang="en-US" sz="2400" kern="1200" dirty="0"/>
        </a:p>
      </dsp:txBody>
      <dsp:txXfrm>
        <a:off x="2993721" y="3746659"/>
        <a:ext cx="2140557" cy="1253144"/>
      </dsp:txXfrm>
    </dsp:sp>
    <dsp:sp modelId="{5C09FDBE-CAA9-4163-A530-0FBBCA8C9B24}">
      <dsp:nvSpPr>
        <dsp:cNvPr id="0" name=""/>
        <dsp:cNvSpPr/>
      </dsp:nvSpPr>
      <dsp:spPr>
        <a:xfrm rot="16200000">
          <a:off x="2576317" y="1438591"/>
          <a:ext cx="1654072" cy="199667"/>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09ECAE-F7A7-4FBF-BEAE-171CDF37E949}">
      <dsp:nvSpPr>
        <dsp:cNvPr id="0" name=""/>
        <dsp:cNvSpPr/>
      </dsp:nvSpPr>
      <dsp:spPr>
        <a:xfrm>
          <a:off x="2954734" y="2043774"/>
          <a:ext cx="2218531" cy="133111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Learning disabilities</a:t>
          </a:r>
          <a:endParaRPr lang="en-US" sz="2400" kern="1200" dirty="0"/>
        </a:p>
      </dsp:txBody>
      <dsp:txXfrm>
        <a:off x="2993721" y="2082761"/>
        <a:ext cx="2140557" cy="1253144"/>
      </dsp:txXfrm>
    </dsp:sp>
    <dsp:sp modelId="{4A69FDB5-B2D5-47E5-A33D-814B25EFE63E}">
      <dsp:nvSpPr>
        <dsp:cNvPr id="0" name=""/>
        <dsp:cNvSpPr/>
      </dsp:nvSpPr>
      <dsp:spPr>
        <a:xfrm>
          <a:off x="3408266" y="606641"/>
          <a:ext cx="2940820" cy="199667"/>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FFB6F4-CA21-4370-8382-94410D6F6123}">
      <dsp:nvSpPr>
        <dsp:cNvPr id="0" name=""/>
        <dsp:cNvSpPr/>
      </dsp:nvSpPr>
      <dsp:spPr>
        <a:xfrm>
          <a:off x="2954734" y="379875"/>
          <a:ext cx="2218531" cy="133111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Unaware of sexual orientation</a:t>
          </a:r>
          <a:endParaRPr lang="en-US" sz="2400" kern="1200" dirty="0"/>
        </a:p>
      </dsp:txBody>
      <dsp:txXfrm>
        <a:off x="2993721" y="418862"/>
        <a:ext cx="2140557" cy="1253144"/>
      </dsp:txXfrm>
    </dsp:sp>
    <dsp:sp modelId="{1764B78B-803E-4778-9375-F7C8512F8A34}">
      <dsp:nvSpPr>
        <dsp:cNvPr id="0" name=""/>
        <dsp:cNvSpPr/>
      </dsp:nvSpPr>
      <dsp:spPr>
        <a:xfrm rot="5400000">
          <a:off x="5526964" y="1438591"/>
          <a:ext cx="1654072" cy="199667"/>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D054FE-E1A7-49D9-B5E3-541EA96BE449}">
      <dsp:nvSpPr>
        <dsp:cNvPr id="0" name=""/>
        <dsp:cNvSpPr/>
      </dsp:nvSpPr>
      <dsp:spPr>
        <a:xfrm>
          <a:off x="5905380" y="379875"/>
          <a:ext cx="2218531" cy="13311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Homelessness</a:t>
          </a:r>
          <a:endParaRPr lang="en-US" sz="2400" kern="1200" dirty="0"/>
        </a:p>
      </dsp:txBody>
      <dsp:txXfrm>
        <a:off x="5944367" y="418862"/>
        <a:ext cx="2140557" cy="1253144"/>
      </dsp:txXfrm>
    </dsp:sp>
    <dsp:sp modelId="{62A08AD4-E984-4749-8100-750A25986831}">
      <dsp:nvSpPr>
        <dsp:cNvPr id="0" name=""/>
        <dsp:cNvSpPr/>
      </dsp:nvSpPr>
      <dsp:spPr>
        <a:xfrm rot="5400000">
          <a:off x="5526964" y="3102489"/>
          <a:ext cx="1654072" cy="199667"/>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A5B69C-D060-4E84-B7D2-25D42EAA9D46}">
      <dsp:nvSpPr>
        <dsp:cNvPr id="0" name=""/>
        <dsp:cNvSpPr/>
      </dsp:nvSpPr>
      <dsp:spPr>
        <a:xfrm>
          <a:off x="5905380" y="2043774"/>
          <a:ext cx="2218531" cy="133111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Low self-esteem</a:t>
          </a:r>
          <a:endParaRPr lang="en-US" sz="2400" kern="1200" dirty="0"/>
        </a:p>
      </dsp:txBody>
      <dsp:txXfrm>
        <a:off x="5944367" y="2082761"/>
        <a:ext cx="2140557" cy="1253144"/>
      </dsp:txXfrm>
    </dsp:sp>
    <dsp:sp modelId="{574AA34E-D5D0-49F6-A0F0-04192570F9A1}">
      <dsp:nvSpPr>
        <dsp:cNvPr id="0" name=""/>
        <dsp:cNvSpPr/>
      </dsp:nvSpPr>
      <dsp:spPr>
        <a:xfrm>
          <a:off x="5905380" y="3707672"/>
          <a:ext cx="2218531" cy="133111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Lacking friends of the same age group</a:t>
          </a:r>
          <a:endParaRPr lang="en-US" sz="2400" kern="1200" dirty="0"/>
        </a:p>
      </dsp:txBody>
      <dsp:txXfrm>
        <a:off x="5944367" y="3746659"/>
        <a:ext cx="2140557" cy="12531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F09B1-E4D5-4A97-BC9A-4DE682532159}">
      <dsp:nvSpPr>
        <dsp:cNvPr id="0" name=""/>
        <dsp:cNvSpPr/>
      </dsp:nvSpPr>
      <dsp:spPr>
        <a:xfrm rot="5400000">
          <a:off x="407786" y="1192705"/>
          <a:ext cx="1865327" cy="22483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2AB83A-4D5C-43F5-B9FA-DB7ABE23A4EA}">
      <dsp:nvSpPr>
        <dsp:cNvPr id="0" name=""/>
        <dsp:cNvSpPr/>
      </dsp:nvSpPr>
      <dsp:spPr>
        <a:xfrm>
          <a:off x="836655" y="1908"/>
          <a:ext cx="2498188" cy="14989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Evidence of drug/alcohol use</a:t>
          </a:r>
          <a:endParaRPr lang="en-US" sz="2400" kern="1200" dirty="0"/>
        </a:p>
      </dsp:txBody>
      <dsp:txXfrm>
        <a:off x="880557" y="45810"/>
        <a:ext cx="2410384" cy="1411109"/>
      </dsp:txXfrm>
    </dsp:sp>
    <dsp:sp modelId="{3C8C87D3-76CA-4E21-A00F-10AD17D8E704}">
      <dsp:nvSpPr>
        <dsp:cNvPr id="0" name=""/>
        <dsp:cNvSpPr/>
      </dsp:nvSpPr>
      <dsp:spPr>
        <a:xfrm rot="5400000">
          <a:off x="407786" y="3066346"/>
          <a:ext cx="1865327" cy="22483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19779F-EFB1-444B-B0EA-7EECE9674CAA}">
      <dsp:nvSpPr>
        <dsp:cNvPr id="0" name=""/>
        <dsp:cNvSpPr/>
      </dsp:nvSpPr>
      <dsp:spPr>
        <a:xfrm>
          <a:off x="836655" y="1875549"/>
          <a:ext cx="2498188" cy="14989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Unexplained physical injuries</a:t>
          </a:r>
          <a:endParaRPr lang="en-US" sz="2400" kern="1200" dirty="0"/>
        </a:p>
      </dsp:txBody>
      <dsp:txXfrm>
        <a:off x="880557" y="1919451"/>
        <a:ext cx="2410384" cy="1411109"/>
      </dsp:txXfrm>
    </dsp:sp>
    <dsp:sp modelId="{1D59E732-3635-4CE5-AF48-5446C8397F4C}">
      <dsp:nvSpPr>
        <dsp:cNvPr id="0" name=""/>
        <dsp:cNvSpPr/>
      </dsp:nvSpPr>
      <dsp:spPr>
        <a:xfrm>
          <a:off x="1344607" y="4003167"/>
          <a:ext cx="3314276" cy="224836"/>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669EE7-9EF2-4D6B-A40D-7A70015DB304}">
      <dsp:nvSpPr>
        <dsp:cNvPr id="0" name=""/>
        <dsp:cNvSpPr/>
      </dsp:nvSpPr>
      <dsp:spPr>
        <a:xfrm>
          <a:off x="836655" y="3749191"/>
          <a:ext cx="2498188" cy="14989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Self harming/suicidal thoughts or tendencies</a:t>
          </a:r>
          <a:endParaRPr lang="en-US" sz="2400" kern="1200" dirty="0"/>
        </a:p>
      </dsp:txBody>
      <dsp:txXfrm>
        <a:off x="880557" y="3793093"/>
        <a:ext cx="2410384" cy="1411109"/>
      </dsp:txXfrm>
    </dsp:sp>
    <dsp:sp modelId="{1D17EF9B-853D-445C-9396-5A9A4F0F6916}">
      <dsp:nvSpPr>
        <dsp:cNvPr id="0" name=""/>
        <dsp:cNvSpPr/>
      </dsp:nvSpPr>
      <dsp:spPr>
        <a:xfrm rot="16200000">
          <a:off x="3730378" y="3066346"/>
          <a:ext cx="1865327" cy="22483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6677E9-17F7-41CF-8CA0-8AE61AA4BD47}">
      <dsp:nvSpPr>
        <dsp:cNvPr id="0" name=""/>
        <dsp:cNvSpPr/>
      </dsp:nvSpPr>
      <dsp:spPr>
        <a:xfrm>
          <a:off x="4159246" y="3749191"/>
          <a:ext cx="2498188" cy="14989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Displaying inappropriate sexualized behaviour</a:t>
          </a:r>
          <a:endParaRPr lang="en-US" sz="2400" kern="1200" dirty="0"/>
        </a:p>
      </dsp:txBody>
      <dsp:txXfrm>
        <a:off x="4203148" y="3793093"/>
        <a:ext cx="2410384" cy="1411109"/>
      </dsp:txXfrm>
    </dsp:sp>
    <dsp:sp modelId="{0B54EBE7-6D0E-49C8-90B9-FCC5EF16B388}">
      <dsp:nvSpPr>
        <dsp:cNvPr id="0" name=""/>
        <dsp:cNvSpPr/>
      </dsp:nvSpPr>
      <dsp:spPr>
        <a:xfrm rot="16200000">
          <a:off x="3730378" y="1192705"/>
          <a:ext cx="1865327" cy="224836"/>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71C6D2-8097-4351-B262-F675BFD2BCA3}">
      <dsp:nvSpPr>
        <dsp:cNvPr id="0" name=""/>
        <dsp:cNvSpPr/>
      </dsp:nvSpPr>
      <dsp:spPr>
        <a:xfrm>
          <a:off x="4159246" y="1875549"/>
          <a:ext cx="2498188" cy="149891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Truancy</a:t>
          </a:r>
          <a:endParaRPr lang="en-US" sz="2400" kern="1200" dirty="0"/>
        </a:p>
      </dsp:txBody>
      <dsp:txXfrm>
        <a:off x="4203148" y="1919451"/>
        <a:ext cx="2410384" cy="1411109"/>
      </dsp:txXfrm>
    </dsp:sp>
    <dsp:sp modelId="{3964E808-EC8C-4DE7-8907-D101AAB9B64A}">
      <dsp:nvSpPr>
        <dsp:cNvPr id="0" name=""/>
        <dsp:cNvSpPr/>
      </dsp:nvSpPr>
      <dsp:spPr>
        <a:xfrm>
          <a:off x="4667198" y="255884"/>
          <a:ext cx="3314276" cy="22483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21C93-B5A0-49EF-9CDD-5FD1EB23BEC6}">
      <dsp:nvSpPr>
        <dsp:cNvPr id="0" name=""/>
        <dsp:cNvSpPr/>
      </dsp:nvSpPr>
      <dsp:spPr>
        <a:xfrm>
          <a:off x="4159246" y="1908"/>
          <a:ext cx="2498188" cy="149891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Unexplained gifts or new possessions</a:t>
          </a:r>
          <a:endParaRPr lang="en-US" sz="2400" kern="1200" dirty="0"/>
        </a:p>
      </dsp:txBody>
      <dsp:txXfrm>
        <a:off x="4203148" y="45810"/>
        <a:ext cx="2410384" cy="1411109"/>
      </dsp:txXfrm>
    </dsp:sp>
    <dsp:sp modelId="{F3697A74-2E62-4B6C-82EE-53F98D586CFF}">
      <dsp:nvSpPr>
        <dsp:cNvPr id="0" name=""/>
        <dsp:cNvSpPr/>
      </dsp:nvSpPr>
      <dsp:spPr>
        <a:xfrm rot="5400000">
          <a:off x="7052969" y="1192705"/>
          <a:ext cx="1865327" cy="22483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EEF4B74-1BCC-4565-A97D-C733F6277A67}">
      <dsp:nvSpPr>
        <dsp:cNvPr id="0" name=""/>
        <dsp:cNvSpPr/>
      </dsp:nvSpPr>
      <dsp:spPr>
        <a:xfrm>
          <a:off x="7481837" y="1908"/>
          <a:ext cx="2498188" cy="149891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Going missing/ regularly returning home late</a:t>
          </a:r>
          <a:endParaRPr lang="en-US" sz="2400" kern="1200" dirty="0"/>
        </a:p>
      </dsp:txBody>
      <dsp:txXfrm>
        <a:off x="7525739" y="45810"/>
        <a:ext cx="2410384" cy="1411109"/>
      </dsp:txXfrm>
    </dsp:sp>
    <dsp:sp modelId="{522B8C46-8BDB-4266-857E-C97C905D84D5}">
      <dsp:nvSpPr>
        <dsp:cNvPr id="0" name=""/>
        <dsp:cNvSpPr/>
      </dsp:nvSpPr>
      <dsp:spPr>
        <a:xfrm>
          <a:off x="7481837" y="1875549"/>
          <a:ext cx="2498188" cy="149891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Estranged from family</a:t>
          </a:r>
          <a:endParaRPr lang="en-US" sz="2400" kern="1200" dirty="0"/>
        </a:p>
      </dsp:txBody>
      <dsp:txXfrm>
        <a:off x="7525739" y="1919451"/>
        <a:ext cx="2410384" cy="14111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62311-31CC-44FA-96C2-C92F269ED697}">
      <dsp:nvSpPr>
        <dsp:cNvPr id="0" name=""/>
        <dsp:cNvSpPr/>
      </dsp:nvSpPr>
      <dsp:spPr>
        <a:xfrm>
          <a:off x="0"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secretive nature of teenagers</a:t>
          </a:r>
          <a:endParaRPr lang="en-US" sz="2400" kern="1200" dirty="0"/>
        </a:p>
      </dsp:txBody>
      <dsp:txXfrm>
        <a:off x="0" y="551584"/>
        <a:ext cx="2912481" cy="1747488"/>
      </dsp:txXfrm>
    </dsp:sp>
    <dsp:sp modelId="{8A8C5A5F-7417-4975-A06E-6D5E89CC38BA}">
      <dsp:nvSpPr>
        <dsp:cNvPr id="0" name=""/>
        <dsp:cNvSpPr/>
      </dsp:nvSpPr>
      <dsp:spPr>
        <a:xfrm>
          <a:off x="3203729"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Sex Offenders identify &amp; target vulnerability</a:t>
          </a:r>
          <a:endParaRPr lang="en-US" sz="2400" kern="1200" dirty="0"/>
        </a:p>
      </dsp:txBody>
      <dsp:txXfrm>
        <a:off x="3203729" y="551584"/>
        <a:ext cx="2912481" cy="1747488"/>
      </dsp:txXfrm>
    </dsp:sp>
    <dsp:sp modelId="{6E72B48C-9942-4F0C-B413-8DE666748EE0}">
      <dsp:nvSpPr>
        <dsp:cNvPr id="0" name=""/>
        <dsp:cNvSpPr/>
      </dsp:nvSpPr>
      <dsp:spPr>
        <a:xfrm>
          <a:off x="6407459" y="55158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Teenagers separate from their attachments (parents/carers)</a:t>
          </a:r>
          <a:endParaRPr lang="en-US" sz="2400" kern="1200" dirty="0"/>
        </a:p>
      </dsp:txBody>
      <dsp:txXfrm>
        <a:off x="6407459" y="551584"/>
        <a:ext cx="2912481" cy="1747488"/>
      </dsp:txXfrm>
    </dsp:sp>
    <dsp:sp modelId="{504DB33F-44A9-4F40-AB26-F6F363514D68}">
      <dsp:nvSpPr>
        <dsp:cNvPr id="0" name=""/>
        <dsp:cNvSpPr/>
      </dsp:nvSpPr>
      <dsp:spPr>
        <a:xfrm>
          <a:off x="3223272" y="2429168"/>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separation is essential however it leaves them very vulnerable</a:t>
          </a:r>
          <a:endParaRPr lang="en-US" sz="2400" kern="1200" dirty="0"/>
        </a:p>
      </dsp:txBody>
      <dsp:txXfrm>
        <a:off x="3223272" y="2429168"/>
        <a:ext cx="2912481" cy="1747488"/>
      </dsp:txXfrm>
    </dsp:sp>
    <dsp:sp modelId="{298295A4-9A7B-49EB-ACB7-9F2CC375F048}">
      <dsp:nvSpPr>
        <dsp:cNvPr id="0" name=""/>
        <dsp:cNvSpPr/>
      </dsp:nvSpPr>
      <dsp:spPr>
        <a:xfrm>
          <a:off x="6382062" y="2425044"/>
          <a:ext cx="2912481" cy="174748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then seek different attachments</a:t>
          </a:r>
          <a:endParaRPr lang="en-US" sz="2400" kern="1200" dirty="0"/>
        </a:p>
      </dsp:txBody>
      <dsp:txXfrm>
        <a:off x="6382062" y="2425044"/>
        <a:ext cx="2912481" cy="17474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672F67-2A4C-4ACC-9214-9A9EBDD9F3E5}">
      <dsp:nvSpPr>
        <dsp:cNvPr id="0" name=""/>
        <dsp:cNvSpPr/>
      </dsp:nvSpPr>
      <dsp:spPr>
        <a:xfrm>
          <a:off x="8563" y="661636"/>
          <a:ext cx="2559621" cy="15357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 of new technologies</a:t>
          </a:r>
          <a:endParaRPr lang="en-US" sz="2400" kern="1200" dirty="0"/>
        </a:p>
      </dsp:txBody>
      <dsp:txXfrm>
        <a:off x="53544" y="706617"/>
        <a:ext cx="2469659" cy="1445810"/>
      </dsp:txXfrm>
    </dsp:sp>
    <dsp:sp modelId="{46F6BB30-DC4F-48F3-BA2E-B19579FBEB14}">
      <dsp:nvSpPr>
        <dsp:cNvPr id="0" name=""/>
        <dsp:cNvSpPr/>
      </dsp:nvSpPr>
      <dsp:spPr>
        <a:xfrm>
          <a:off x="2793431" y="1112129"/>
          <a:ext cx="542639" cy="63478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93431" y="1239086"/>
        <a:ext cx="379847" cy="380872"/>
      </dsp:txXfrm>
    </dsp:sp>
    <dsp:sp modelId="{80A1CD88-B7EF-4146-A8FD-B906FDD85544}">
      <dsp:nvSpPr>
        <dsp:cNvPr id="0" name=""/>
        <dsp:cNvSpPr/>
      </dsp:nvSpPr>
      <dsp:spPr>
        <a:xfrm>
          <a:off x="3592033" y="661636"/>
          <a:ext cx="2559621" cy="1535772"/>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Mobile phones</a:t>
          </a:r>
          <a:endParaRPr lang="en-US" sz="2400" kern="1200" dirty="0"/>
        </a:p>
      </dsp:txBody>
      <dsp:txXfrm>
        <a:off x="3637014" y="706617"/>
        <a:ext cx="2469659" cy="1445810"/>
      </dsp:txXfrm>
    </dsp:sp>
    <dsp:sp modelId="{2274D4B6-7A9A-478F-B31A-56D70F5765A0}">
      <dsp:nvSpPr>
        <dsp:cNvPr id="0" name=""/>
        <dsp:cNvSpPr/>
      </dsp:nvSpPr>
      <dsp:spPr>
        <a:xfrm>
          <a:off x="6376901" y="1112129"/>
          <a:ext cx="542639" cy="634786"/>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376901" y="1239086"/>
        <a:ext cx="379847" cy="380872"/>
      </dsp:txXfrm>
    </dsp:sp>
    <dsp:sp modelId="{7D002D99-5A59-4EBB-B793-C0D9F9499C4A}">
      <dsp:nvSpPr>
        <dsp:cNvPr id="0" name=""/>
        <dsp:cNvSpPr/>
      </dsp:nvSpPr>
      <dsp:spPr>
        <a:xfrm>
          <a:off x="7175503" y="661636"/>
          <a:ext cx="2559621" cy="1535772"/>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Alcohol/drugs</a:t>
          </a:r>
          <a:endParaRPr lang="en-US" sz="2400" kern="1200" dirty="0"/>
        </a:p>
      </dsp:txBody>
      <dsp:txXfrm>
        <a:off x="7220484" y="706617"/>
        <a:ext cx="2469659" cy="1445810"/>
      </dsp:txXfrm>
    </dsp:sp>
    <dsp:sp modelId="{CB8769B5-B0F9-4FA8-BBF7-0D1F09B79FF1}">
      <dsp:nvSpPr>
        <dsp:cNvPr id="0" name=""/>
        <dsp:cNvSpPr/>
      </dsp:nvSpPr>
      <dsp:spPr>
        <a:xfrm rot="5400000">
          <a:off x="8183993" y="2376582"/>
          <a:ext cx="542639" cy="634786"/>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8264877" y="2422655"/>
        <a:ext cx="380872" cy="379847"/>
      </dsp:txXfrm>
    </dsp:sp>
    <dsp:sp modelId="{602F41FD-8C5C-43E2-8F69-B46582EA5DEF}">
      <dsp:nvSpPr>
        <dsp:cNvPr id="0" name=""/>
        <dsp:cNvSpPr/>
      </dsp:nvSpPr>
      <dsp:spPr>
        <a:xfrm>
          <a:off x="7175503" y="3221257"/>
          <a:ext cx="2559621" cy="1535772"/>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Money/ gifts</a:t>
          </a:r>
          <a:endParaRPr lang="en-US" sz="2400" kern="1200" dirty="0"/>
        </a:p>
      </dsp:txBody>
      <dsp:txXfrm>
        <a:off x="7220484" y="3266238"/>
        <a:ext cx="2469659" cy="1445810"/>
      </dsp:txXfrm>
    </dsp:sp>
    <dsp:sp modelId="{B4F1208A-F71F-4A7B-A7AA-D8A3CC954717}">
      <dsp:nvSpPr>
        <dsp:cNvPr id="0" name=""/>
        <dsp:cNvSpPr/>
      </dsp:nvSpPr>
      <dsp:spPr>
        <a:xfrm rot="10800000">
          <a:off x="6407616" y="3671751"/>
          <a:ext cx="542639" cy="634786"/>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570408" y="3798708"/>
        <a:ext cx="379847" cy="380872"/>
      </dsp:txXfrm>
    </dsp:sp>
    <dsp:sp modelId="{040D23DA-3531-4CBB-BE73-216C91D2F975}">
      <dsp:nvSpPr>
        <dsp:cNvPr id="0" name=""/>
        <dsp:cNvSpPr/>
      </dsp:nvSpPr>
      <dsp:spPr>
        <a:xfrm>
          <a:off x="3592033" y="3221257"/>
          <a:ext cx="2559621" cy="1535772"/>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Blackmail – ‘Sexting’</a:t>
          </a:r>
          <a:endParaRPr lang="en-US" sz="2400" kern="1200" dirty="0"/>
        </a:p>
      </dsp:txBody>
      <dsp:txXfrm>
        <a:off x="3637014" y="3266238"/>
        <a:ext cx="2469659" cy="1445810"/>
      </dsp:txXfrm>
    </dsp:sp>
    <dsp:sp modelId="{DEA7F57F-708C-4D16-A340-BDF3BA133C7B}">
      <dsp:nvSpPr>
        <dsp:cNvPr id="0" name=""/>
        <dsp:cNvSpPr/>
      </dsp:nvSpPr>
      <dsp:spPr>
        <a:xfrm rot="10800000">
          <a:off x="2824147" y="3671751"/>
          <a:ext cx="542639" cy="63478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2986939" y="3798708"/>
        <a:ext cx="379847" cy="380872"/>
      </dsp:txXfrm>
    </dsp:sp>
    <dsp:sp modelId="{2E096490-97D5-41D5-92E9-B38C2E20FA66}">
      <dsp:nvSpPr>
        <dsp:cNvPr id="0" name=""/>
        <dsp:cNvSpPr/>
      </dsp:nvSpPr>
      <dsp:spPr>
        <a:xfrm>
          <a:off x="8563" y="3221257"/>
          <a:ext cx="2559621" cy="153577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‘Love’</a:t>
          </a:r>
          <a:endParaRPr lang="en-US" sz="2400" kern="1200" dirty="0"/>
        </a:p>
      </dsp:txBody>
      <dsp:txXfrm>
        <a:off x="53544" y="3266238"/>
        <a:ext cx="2469659" cy="14458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F053-B899-4A09-B8A9-021DB56D79C3}">
      <dsp:nvSpPr>
        <dsp:cNvPr id="0" name=""/>
        <dsp:cNvSpPr/>
      </dsp:nvSpPr>
      <dsp:spPr>
        <a:xfrm>
          <a:off x="693977" y="0"/>
          <a:ext cx="7865078" cy="4781602"/>
        </a:xfrm>
        <a:prstGeom prst="rightArrow">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sp>
    <dsp:sp modelId="{CB6E9BCC-42F4-4335-A1F7-F8618AF3D332}">
      <dsp:nvSpPr>
        <dsp:cNvPr id="0" name=""/>
        <dsp:cNvSpPr/>
      </dsp:nvSpPr>
      <dsp:spPr>
        <a:xfrm>
          <a:off x="316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Grooming</a:t>
          </a:r>
        </a:p>
      </dsp:txBody>
      <dsp:txXfrm>
        <a:off x="96529" y="1527847"/>
        <a:ext cx="1868090" cy="1725907"/>
      </dsp:txXfrm>
    </dsp:sp>
    <dsp:sp modelId="{BDDA2D08-2F94-40D5-AF1B-647A66400DC1}">
      <dsp:nvSpPr>
        <dsp:cNvPr id="0" name=""/>
        <dsp:cNvSpPr/>
      </dsp:nvSpPr>
      <dsp:spPr>
        <a:xfrm>
          <a:off x="240045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Controlling</a:t>
          </a:r>
        </a:p>
      </dsp:txBody>
      <dsp:txXfrm>
        <a:off x="2493824" y="1527847"/>
        <a:ext cx="1868090" cy="1725907"/>
      </dsp:txXfrm>
    </dsp:sp>
    <dsp:sp modelId="{6858BCA4-A441-4FF5-802B-E53288398336}">
      <dsp:nvSpPr>
        <dsp:cNvPr id="0" name=""/>
        <dsp:cNvSpPr/>
      </dsp:nvSpPr>
      <dsp:spPr>
        <a:xfrm>
          <a:off x="4797752"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Pursuing</a:t>
          </a:r>
        </a:p>
      </dsp:txBody>
      <dsp:txXfrm>
        <a:off x="4891119" y="1527847"/>
        <a:ext cx="1868090" cy="1725907"/>
      </dsp:txXfrm>
    </dsp:sp>
    <dsp:sp modelId="{915D2E4A-C529-479F-BB5D-55AD119DC9DB}">
      <dsp:nvSpPr>
        <dsp:cNvPr id="0" name=""/>
        <dsp:cNvSpPr/>
      </dsp:nvSpPr>
      <dsp:spPr>
        <a:xfrm>
          <a:off x="7195047" y="1434480"/>
          <a:ext cx="2054824" cy="1912641"/>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Sharing</a:t>
          </a:r>
        </a:p>
      </dsp:txBody>
      <dsp:txXfrm>
        <a:off x="7288414" y="1527847"/>
        <a:ext cx="1868090" cy="17259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86000D18-D10F-4D6E-9985-A2CD782CC8BE}" type="datetimeFigureOut">
              <a:rPr lang="en-GB" smtClean="0"/>
              <a:t>17/02/2026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5443FF-DE52-4264-99CD-347E016AEC8C}" type="slidenum">
              <a:rPr lang="en-GB" smtClean="0"/>
              <a:t>‹#›</a:t>
            </a:fld>
            <a:endParaRPr lang="en-GB"/>
          </a:p>
        </p:txBody>
      </p:sp>
    </p:spTree>
    <p:extLst>
      <p:ext uri="{BB962C8B-B14F-4D97-AF65-F5344CB8AC3E}">
        <p14:creationId xmlns:p14="http://schemas.microsoft.com/office/powerpoint/2010/main" val="36865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news.npcc.police.uk/releases/vkpp-launch-national-analysis-of-police-recorded-child-sexual-abuse-and-exploitation-csae-crimes-report-2022"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nationalcrimeagency.gov.uk/threats-2025/nsa-csa-2025"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gov.uk/government/publications/group-based-child-sexual-exploitation-characteristics-of-offending/characteristics-of-group-based-child-sexual-exploitation-in-the-community-literature-review-accessible-version"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3" Type="http://schemas.openxmlformats.org/officeDocument/2006/relationships/hyperlink" Target="http://www.barnardos.org.uk/" TargetMode="External"/><Relationship Id="rId2" Type="http://schemas.openxmlformats.org/officeDocument/2006/relationships/slide" Target="../slides/slide56.xml"/><Relationship Id="rId1" Type="http://schemas.openxmlformats.org/officeDocument/2006/relationships/notesMaster" Target="../notesMasters/notesMaster1.xml"/><Relationship Id="rId5" Type="http://schemas.openxmlformats.org/officeDocument/2006/relationships/hyperlink" Target="https://www.thinkuknow.co.uk/" TargetMode="External"/><Relationship Id="rId4" Type="http://schemas.openxmlformats.org/officeDocument/2006/relationships/hyperlink" Target="https://www.nspcc.org.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1</a:t>
            </a:fld>
            <a:endParaRPr lang="en-GB"/>
          </a:p>
        </p:txBody>
      </p:sp>
    </p:spTree>
    <p:extLst>
      <p:ext uri="{BB962C8B-B14F-4D97-AF65-F5344CB8AC3E}">
        <p14:creationId xmlns:p14="http://schemas.microsoft.com/office/powerpoint/2010/main" val="1374516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5443FF-DE52-4264-99CD-347E016AEC8C}" type="slidenum">
              <a:rPr lang="en-GB" smtClean="0"/>
              <a:t>2</a:t>
            </a:fld>
            <a:endParaRPr lang="en-GB"/>
          </a:p>
        </p:txBody>
      </p:sp>
    </p:spTree>
    <p:extLst>
      <p:ext uri="{BB962C8B-B14F-4D97-AF65-F5344CB8AC3E}">
        <p14:creationId xmlns:p14="http://schemas.microsoft.com/office/powerpoint/2010/main" val="629406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Latest cases from CPS website 2026</a:t>
            </a:r>
          </a:p>
        </p:txBody>
      </p:sp>
      <p:sp>
        <p:nvSpPr>
          <p:cNvPr id="4" name="Slide Number Placeholder 3"/>
          <p:cNvSpPr>
            <a:spLocks noGrp="1"/>
          </p:cNvSpPr>
          <p:nvPr>
            <p:ph type="sldNum" sz="quarter" idx="5"/>
          </p:nvPr>
        </p:nvSpPr>
        <p:spPr/>
        <p:txBody>
          <a:bodyPr/>
          <a:lstStyle/>
          <a:p>
            <a:fld id="{A95443FF-DE52-4264-99CD-347E016AEC8C}" type="slidenum">
              <a:rPr lang="en-GB" smtClean="0"/>
              <a:t>3</a:t>
            </a:fld>
            <a:endParaRPr lang="en-GB"/>
          </a:p>
        </p:txBody>
      </p:sp>
    </p:spTree>
    <p:extLst>
      <p:ext uri="{BB962C8B-B14F-4D97-AF65-F5344CB8AC3E}">
        <p14:creationId xmlns:p14="http://schemas.microsoft.com/office/powerpoint/2010/main" val="2832039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a:t>
            </a:fld>
            <a:endParaRPr lang="en-GB"/>
          </a:p>
        </p:txBody>
      </p:sp>
    </p:spTree>
    <p:extLst>
      <p:ext uri="{BB962C8B-B14F-4D97-AF65-F5344CB8AC3E}">
        <p14:creationId xmlns:p14="http://schemas.microsoft.com/office/powerpoint/2010/main" val="3056551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5</a:t>
            </a:fld>
            <a:endParaRPr lang="en-GB"/>
          </a:p>
        </p:txBody>
      </p:sp>
    </p:spTree>
    <p:extLst>
      <p:ext uri="{BB962C8B-B14F-4D97-AF65-F5344CB8AC3E}">
        <p14:creationId xmlns:p14="http://schemas.microsoft.com/office/powerpoint/2010/main" val="1318641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Arial" panose="020B0604020202020204" pitchFamily="34" charset="0"/>
                <a:ea typeface="ＭＳ Ｐゴシック" panose="020B0600070205080204" pitchFamily="34" charset="-128"/>
              </a:rPr>
              <a:t> </a:t>
            </a: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6</a:t>
            </a:fld>
            <a:endParaRPr lang="en-GB"/>
          </a:p>
        </p:txBody>
      </p:sp>
    </p:spTree>
    <p:extLst>
      <p:ext uri="{BB962C8B-B14F-4D97-AF65-F5344CB8AC3E}">
        <p14:creationId xmlns:p14="http://schemas.microsoft.com/office/powerpoint/2010/main" val="1196484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7</a:t>
            </a:fld>
            <a:endParaRPr lang="en-GB"/>
          </a:p>
        </p:txBody>
      </p:sp>
    </p:spTree>
    <p:extLst>
      <p:ext uri="{BB962C8B-B14F-4D97-AF65-F5344CB8AC3E}">
        <p14:creationId xmlns:p14="http://schemas.microsoft.com/office/powerpoint/2010/main" val="2138350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8</a:t>
            </a:fld>
            <a:endParaRPr lang="en-GB"/>
          </a:p>
        </p:txBody>
      </p:sp>
    </p:spTree>
    <p:extLst>
      <p:ext uri="{BB962C8B-B14F-4D97-AF65-F5344CB8AC3E}">
        <p14:creationId xmlns:p14="http://schemas.microsoft.com/office/powerpoint/2010/main" val="3609241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Char char="•"/>
            </a:pPr>
            <a:r>
              <a:rPr lang="en-GB" dirty="0">
                <a:hlinkClick r:id="rId3"/>
              </a:rPr>
              <a:t>Child Sexual Abuse and Exploitation Analysis Launched</a:t>
            </a:r>
            <a:endParaRPr lang="en-GB" dirty="0"/>
          </a:p>
          <a:p>
            <a:pPr algn="l" fontAlgn="base">
              <a:buFont typeface="Arial" panose="020B0604020202020204" pitchFamily="34" charset="0"/>
              <a:buChar char="•"/>
            </a:pPr>
            <a:endParaRPr lang="en-GB" b="0" i="0" dirty="0">
              <a:solidFill>
                <a:srgbClr val="1F2025"/>
              </a:solidFill>
              <a:effectLst/>
              <a:latin typeface="LatoWebBold"/>
            </a:endParaRPr>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9</a:t>
            </a:fld>
            <a:endParaRPr lang="en-GB"/>
          </a:p>
        </p:txBody>
      </p:sp>
    </p:spTree>
    <p:extLst>
      <p:ext uri="{BB962C8B-B14F-4D97-AF65-F5344CB8AC3E}">
        <p14:creationId xmlns:p14="http://schemas.microsoft.com/office/powerpoint/2010/main" val="1892689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10</a:t>
            </a:fld>
            <a:endParaRPr lang="en-GB"/>
          </a:p>
        </p:txBody>
      </p:sp>
    </p:spTree>
    <p:extLst>
      <p:ext uri="{BB962C8B-B14F-4D97-AF65-F5344CB8AC3E}">
        <p14:creationId xmlns:p14="http://schemas.microsoft.com/office/powerpoint/2010/main" val="37154744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NSA 2025 - Child Sexual Abuse - National Crime Agency</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11</a:t>
            </a:fld>
            <a:endParaRPr lang="en-GB"/>
          </a:p>
        </p:txBody>
      </p:sp>
    </p:spTree>
    <p:extLst>
      <p:ext uri="{BB962C8B-B14F-4D97-AF65-F5344CB8AC3E}">
        <p14:creationId xmlns:p14="http://schemas.microsoft.com/office/powerpoint/2010/main" val="32632546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12</a:t>
            </a:fld>
            <a:endParaRPr lang="en-GB"/>
          </a:p>
        </p:txBody>
      </p:sp>
    </p:spTree>
    <p:extLst>
      <p:ext uri="{BB962C8B-B14F-4D97-AF65-F5344CB8AC3E}">
        <p14:creationId xmlns:p14="http://schemas.microsoft.com/office/powerpoint/2010/main" val="2203798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13</a:t>
            </a:fld>
            <a:endParaRPr lang="en-GB"/>
          </a:p>
        </p:txBody>
      </p:sp>
    </p:spTree>
    <p:extLst>
      <p:ext uri="{BB962C8B-B14F-4D97-AF65-F5344CB8AC3E}">
        <p14:creationId xmlns:p14="http://schemas.microsoft.com/office/powerpoint/2010/main" val="1016623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14</a:t>
            </a:fld>
            <a:endParaRPr lang="en-GB"/>
          </a:p>
        </p:txBody>
      </p:sp>
    </p:spTree>
    <p:extLst>
      <p:ext uri="{BB962C8B-B14F-4D97-AF65-F5344CB8AC3E}">
        <p14:creationId xmlns:p14="http://schemas.microsoft.com/office/powerpoint/2010/main" val="14358346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15</a:t>
            </a:fld>
            <a:endParaRPr lang="en-GB"/>
          </a:p>
        </p:txBody>
      </p:sp>
    </p:spTree>
    <p:extLst>
      <p:ext uri="{BB962C8B-B14F-4D97-AF65-F5344CB8AC3E}">
        <p14:creationId xmlns:p14="http://schemas.microsoft.com/office/powerpoint/2010/main" val="3622248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16</a:t>
            </a:fld>
            <a:endParaRPr lang="en-GB"/>
          </a:p>
        </p:txBody>
      </p:sp>
    </p:spTree>
    <p:extLst>
      <p:ext uri="{BB962C8B-B14F-4D97-AF65-F5344CB8AC3E}">
        <p14:creationId xmlns:p14="http://schemas.microsoft.com/office/powerpoint/2010/main" val="35723312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17</a:t>
            </a:fld>
            <a:endParaRPr lang="en-GB"/>
          </a:p>
        </p:txBody>
      </p:sp>
    </p:spTree>
    <p:extLst>
      <p:ext uri="{BB962C8B-B14F-4D97-AF65-F5344CB8AC3E}">
        <p14:creationId xmlns:p14="http://schemas.microsoft.com/office/powerpoint/2010/main" val="14643865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18</a:t>
            </a:fld>
            <a:endParaRPr lang="en-GB"/>
          </a:p>
        </p:txBody>
      </p:sp>
    </p:spTree>
    <p:extLst>
      <p:ext uri="{BB962C8B-B14F-4D97-AF65-F5344CB8AC3E}">
        <p14:creationId xmlns:p14="http://schemas.microsoft.com/office/powerpoint/2010/main" val="1944009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19</a:t>
            </a:fld>
            <a:endParaRPr lang="en-GB"/>
          </a:p>
        </p:txBody>
      </p:sp>
    </p:spTree>
    <p:extLst>
      <p:ext uri="{BB962C8B-B14F-4D97-AF65-F5344CB8AC3E}">
        <p14:creationId xmlns:p14="http://schemas.microsoft.com/office/powerpoint/2010/main" val="2300343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20</a:t>
            </a:fld>
            <a:endParaRPr lang="en-GB"/>
          </a:p>
        </p:txBody>
      </p:sp>
    </p:spTree>
    <p:extLst>
      <p:ext uri="{BB962C8B-B14F-4D97-AF65-F5344CB8AC3E}">
        <p14:creationId xmlns:p14="http://schemas.microsoft.com/office/powerpoint/2010/main" val="2251362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600"/>
              </a:spcAft>
            </a:pPr>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21</a:t>
            </a:fld>
            <a:endParaRPr lang="en-GB"/>
          </a:p>
        </p:txBody>
      </p:sp>
    </p:spTree>
    <p:extLst>
      <p:ext uri="{BB962C8B-B14F-4D97-AF65-F5344CB8AC3E}">
        <p14:creationId xmlns:p14="http://schemas.microsoft.com/office/powerpoint/2010/main" val="14537167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22</a:t>
            </a:fld>
            <a:endParaRPr lang="en-GB"/>
          </a:p>
        </p:txBody>
      </p:sp>
    </p:spTree>
    <p:extLst>
      <p:ext uri="{BB962C8B-B14F-4D97-AF65-F5344CB8AC3E}">
        <p14:creationId xmlns:p14="http://schemas.microsoft.com/office/powerpoint/2010/main" val="5680361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23</a:t>
            </a:fld>
            <a:endParaRPr lang="en-GB"/>
          </a:p>
        </p:txBody>
      </p:sp>
    </p:spTree>
    <p:extLst>
      <p:ext uri="{BB962C8B-B14F-4D97-AF65-F5344CB8AC3E}">
        <p14:creationId xmlns:p14="http://schemas.microsoft.com/office/powerpoint/2010/main" val="32018887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3903271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JAY video 2 minutes</a:t>
            </a:r>
          </a:p>
        </p:txBody>
      </p:sp>
      <p:sp>
        <p:nvSpPr>
          <p:cNvPr id="4" name="Slide Number Placeholder 3"/>
          <p:cNvSpPr>
            <a:spLocks noGrp="1"/>
          </p:cNvSpPr>
          <p:nvPr>
            <p:ph type="sldNum" sz="quarter" idx="5"/>
          </p:nvPr>
        </p:nvSpPr>
        <p:spPr/>
        <p:txBody>
          <a:bodyPr/>
          <a:lstStyle/>
          <a:p>
            <a:fld id="{A95443FF-DE52-4264-99CD-347E016AEC8C}" type="slidenum">
              <a:rPr lang="en-GB" smtClean="0"/>
              <a:t>25</a:t>
            </a:fld>
            <a:endParaRPr lang="en-GB"/>
          </a:p>
        </p:txBody>
      </p:sp>
    </p:spTree>
    <p:extLst>
      <p:ext uri="{BB962C8B-B14F-4D97-AF65-F5344CB8AC3E}">
        <p14:creationId xmlns:p14="http://schemas.microsoft.com/office/powerpoint/2010/main" val="7751995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5447775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pP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3686411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41172550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1080565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41664025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00000"/>
              </a:lnSpc>
              <a:spcBef>
                <a:spcPct val="0"/>
              </a:spcBef>
            </a:pPr>
            <a:endParaRPr lang="en-US" altLang="en-US" sz="1100" b="1" dirty="0">
              <a:solidFill>
                <a:srgbClr val="0000FF"/>
              </a:solidFill>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4503600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6582078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9950029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32911029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4513074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8708288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a:t>
            </a:r>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22679060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38</a:t>
            </a:fld>
            <a:endParaRPr lang="en-GB"/>
          </a:p>
        </p:txBody>
      </p:sp>
    </p:spTree>
    <p:extLst>
      <p:ext uri="{BB962C8B-B14F-4D97-AF65-F5344CB8AC3E}">
        <p14:creationId xmlns:p14="http://schemas.microsoft.com/office/powerpoint/2010/main" val="33063097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Characteristics of group-based child sexual exploitation in the community: literature review (accessible version) - GOV.UK (www.gov.uk)</a:t>
            </a:r>
            <a:endParaRPr lang="en-GB" dirty="0"/>
          </a:p>
          <a:p>
            <a:pPr algn="l"/>
            <a:endParaRPr lang="en-GB" b="0" i="0" dirty="0">
              <a:solidFill>
                <a:srgbClr val="0B0C0C"/>
              </a:solidFill>
              <a:effectLst/>
              <a:latin typeface="GDS Transport"/>
            </a:endParaRPr>
          </a:p>
          <a:p>
            <a:pPr algn="l"/>
            <a:endParaRPr lang="en-GB" b="0" i="0" dirty="0">
              <a:solidFill>
                <a:srgbClr val="0B0C0C"/>
              </a:solidFill>
              <a:effectLst/>
              <a:latin typeface="GDS Transport"/>
            </a:endParaRPr>
          </a:p>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40</a:t>
            </a:fld>
            <a:endParaRPr lang="en-GB"/>
          </a:p>
        </p:txBody>
      </p:sp>
    </p:spTree>
    <p:extLst>
      <p:ext uri="{BB962C8B-B14F-4D97-AF65-F5344CB8AC3E}">
        <p14:creationId xmlns:p14="http://schemas.microsoft.com/office/powerpoint/2010/main" val="13750025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a:latin typeface="Arial" panose="020B0604020202020204" pitchFamily="34" charset="0"/>
                <a:cs typeface="Arial" panose="020B0604020202020204" pitchFamily="34" charset="0"/>
              </a:rPr>
              <a:t>QTS – what was the impact on these two women in relation to their abuse?</a:t>
            </a:r>
          </a:p>
          <a:p>
            <a:pPr>
              <a:lnSpc>
                <a:spcPct val="100000"/>
              </a:lnSpc>
              <a:defRPr/>
            </a:pPr>
            <a:endParaRPr lang="en-GB"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6586370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Latest National Reviews &amp; Findings (2024–2026)</a:t>
            </a:r>
          </a:p>
        </p:txBody>
      </p:sp>
      <p:sp>
        <p:nvSpPr>
          <p:cNvPr id="4" name="Slide Number Placeholder 3"/>
          <p:cNvSpPr>
            <a:spLocks noGrp="1"/>
          </p:cNvSpPr>
          <p:nvPr>
            <p:ph type="sldNum" sz="quarter" idx="5"/>
          </p:nvPr>
        </p:nvSpPr>
        <p:spPr/>
        <p:txBody>
          <a:bodyPr/>
          <a:lstStyle/>
          <a:p>
            <a:fld id="{A95443FF-DE52-4264-99CD-347E016AEC8C}" type="slidenum">
              <a:rPr lang="en-GB" smtClean="0"/>
              <a:t>42</a:t>
            </a:fld>
            <a:endParaRPr lang="en-GB"/>
          </a:p>
        </p:txBody>
      </p:sp>
    </p:spTree>
    <p:extLst>
      <p:ext uri="{BB962C8B-B14F-4D97-AF65-F5344CB8AC3E}">
        <p14:creationId xmlns:p14="http://schemas.microsoft.com/office/powerpoint/2010/main" val="39781565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5443FF-DE52-4264-99CD-347E016AEC8C}" type="slidenum">
              <a:rPr lang="en-GB" smtClean="0"/>
              <a:t>43</a:t>
            </a:fld>
            <a:endParaRPr lang="en-GB"/>
          </a:p>
        </p:txBody>
      </p:sp>
    </p:spTree>
    <p:extLst>
      <p:ext uri="{BB962C8B-B14F-4D97-AF65-F5344CB8AC3E}">
        <p14:creationId xmlns:p14="http://schemas.microsoft.com/office/powerpoint/2010/main" val="23867326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427BA8-1343-4AB1-9D6F-7B0690A35E98}" type="slidenum">
              <a:t>44</a:t>
            </a:fld>
            <a:endParaRPr lang="en-US"/>
          </a:p>
        </p:txBody>
      </p:sp>
    </p:spTree>
    <p:extLst>
      <p:ext uri="{BB962C8B-B14F-4D97-AF65-F5344CB8AC3E}">
        <p14:creationId xmlns:p14="http://schemas.microsoft.com/office/powerpoint/2010/main" val="185871512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r>
              <a:rPr lang="en-US" dirty="0"/>
              <a:t>.</a:t>
            </a:r>
          </a:p>
        </p:txBody>
      </p:sp>
      <p:sp>
        <p:nvSpPr>
          <p:cNvPr id="4" name="Slide Number Placeholder 3"/>
          <p:cNvSpPr>
            <a:spLocks noGrp="1"/>
          </p:cNvSpPr>
          <p:nvPr>
            <p:ph type="sldNum" sz="quarter" idx="5"/>
          </p:nvPr>
        </p:nvSpPr>
        <p:spPr/>
        <p:txBody>
          <a:bodyPr/>
          <a:lstStyle/>
          <a:p>
            <a:fld id="{F1427BA8-1343-4AB1-9D6F-7B0690A35E98}" type="slidenum">
              <a:t>45</a:t>
            </a:fld>
            <a:endParaRPr lang="en-US"/>
          </a:p>
        </p:txBody>
      </p:sp>
    </p:spTree>
    <p:extLst>
      <p:ext uri="{BB962C8B-B14F-4D97-AF65-F5344CB8AC3E}">
        <p14:creationId xmlns:p14="http://schemas.microsoft.com/office/powerpoint/2010/main" val="25229611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427BA8-1343-4AB1-9D6F-7B0690A35E98}" type="slidenum">
              <a:t>46</a:t>
            </a:fld>
            <a:endParaRPr lang="en-US"/>
          </a:p>
        </p:txBody>
      </p:sp>
    </p:spTree>
    <p:extLst>
      <p:ext uri="{BB962C8B-B14F-4D97-AF65-F5344CB8AC3E}">
        <p14:creationId xmlns:p14="http://schemas.microsoft.com/office/powerpoint/2010/main" val="13220749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
Key evidential challenges to prosecuting child sexual abuse cases in the UK. </a:t>
            </a:r>
          </a:p>
          <a:p>
            <a:endParaRPr lang="en-US" dirty="0"/>
          </a:p>
          <a:p>
            <a:endParaRPr lang="en-US" dirty="0"/>
          </a:p>
        </p:txBody>
      </p:sp>
      <p:sp>
        <p:nvSpPr>
          <p:cNvPr id="4" name="Slide Number Placeholder 3"/>
          <p:cNvSpPr>
            <a:spLocks noGrp="1"/>
          </p:cNvSpPr>
          <p:nvPr>
            <p:ph type="sldNum" sz="quarter" idx="5"/>
          </p:nvPr>
        </p:nvSpPr>
        <p:spPr/>
        <p:txBody>
          <a:bodyPr/>
          <a:lstStyle/>
          <a:p>
            <a:fld id="{F1427BA8-1343-4AB1-9D6F-7B0690A35E98}" type="slidenum">
              <a:t>47</a:t>
            </a:fld>
            <a:endParaRPr lang="en-US"/>
          </a:p>
        </p:txBody>
      </p:sp>
    </p:spTree>
    <p:extLst>
      <p:ext uri="{BB962C8B-B14F-4D97-AF65-F5344CB8AC3E}">
        <p14:creationId xmlns:p14="http://schemas.microsoft.com/office/powerpoint/2010/main" val="344338959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F1427BA8-1343-4AB1-9D6F-7B0690A35E98}" type="slidenum">
              <a:t>48</a:t>
            </a:fld>
            <a:endParaRPr lang="en-US"/>
          </a:p>
        </p:txBody>
      </p:sp>
    </p:spTree>
    <p:extLst>
      <p:ext uri="{BB962C8B-B14F-4D97-AF65-F5344CB8AC3E}">
        <p14:creationId xmlns:p14="http://schemas.microsoft.com/office/powerpoint/2010/main" val="257915194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427BA8-1343-4AB1-9D6F-7B0690A35E98}" type="slidenum">
              <a:t>49</a:t>
            </a:fld>
            <a:endParaRPr lang="en-US"/>
          </a:p>
        </p:txBody>
      </p:sp>
    </p:spTree>
    <p:extLst>
      <p:ext uri="{BB962C8B-B14F-4D97-AF65-F5344CB8AC3E}">
        <p14:creationId xmlns:p14="http://schemas.microsoft.com/office/powerpoint/2010/main" val="100760376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F1427BA8-1343-4AB1-9D6F-7B0690A35E98}" type="slidenum">
              <a:t>50</a:t>
            </a:fld>
            <a:endParaRPr lang="en-US"/>
          </a:p>
        </p:txBody>
      </p:sp>
    </p:spTree>
    <p:extLst>
      <p:ext uri="{BB962C8B-B14F-4D97-AF65-F5344CB8AC3E}">
        <p14:creationId xmlns:p14="http://schemas.microsoft.com/office/powerpoint/2010/main" val="329210623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1427BA8-1343-4AB1-9D6F-7B0690A35E98}" type="slidenum">
              <a:t>51</a:t>
            </a:fld>
            <a:endParaRPr lang="en-US"/>
          </a:p>
        </p:txBody>
      </p:sp>
    </p:spTree>
    <p:extLst>
      <p:ext uri="{BB962C8B-B14F-4D97-AF65-F5344CB8AC3E}">
        <p14:creationId xmlns:p14="http://schemas.microsoft.com/office/powerpoint/2010/main" val="148712602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F1427BA8-1343-4AB1-9D6F-7B0690A35E98}" type="slidenum">
              <a:t>52</a:t>
            </a:fld>
            <a:endParaRPr lang="en-US"/>
          </a:p>
        </p:txBody>
      </p:sp>
    </p:spTree>
    <p:extLst>
      <p:ext uri="{BB962C8B-B14F-4D97-AF65-F5344CB8AC3E}">
        <p14:creationId xmlns:p14="http://schemas.microsoft.com/office/powerpoint/2010/main" val="235226343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F1427BA8-1343-4AB1-9D6F-7B0690A35E98}" type="slidenum">
              <a:t>53</a:t>
            </a:fld>
            <a:endParaRPr lang="en-US"/>
          </a:p>
        </p:txBody>
      </p:sp>
    </p:spTree>
    <p:extLst>
      <p:ext uri="{BB962C8B-B14F-4D97-AF65-F5344CB8AC3E}">
        <p14:creationId xmlns:p14="http://schemas.microsoft.com/office/powerpoint/2010/main" val="291099486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F1427BA8-1343-4AB1-9D6F-7B0690A35E98}" type="slidenum">
              <a:t>54</a:t>
            </a:fld>
            <a:endParaRPr lang="en-US"/>
          </a:p>
        </p:txBody>
      </p:sp>
    </p:spTree>
    <p:extLst>
      <p:ext uri="{BB962C8B-B14F-4D97-AF65-F5344CB8AC3E}">
        <p14:creationId xmlns:p14="http://schemas.microsoft.com/office/powerpoint/2010/main" val="130125354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F1427BA8-1343-4AB1-9D6F-7B0690A35E98}" type="slidenum">
              <a:t>55</a:t>
            </a:fld>
            <a:endParaRPr lang="en-US"/>
          </a:p>
        </p:txBody>
      </p:sp>
    </p:spTree>
    <p:extLst>
      <p:ext uri="{BB962C8B-B14F-4D97-AF65-F5344CB8AC3E}">
        <p14:creationId xmlns:p14="http://schemas.microsoft.com/office/powerpoint/2010/main" val="426084183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effectLst/>
                <a:latin typeface="Arial" panose="020B0604020202020204" pitchFamily="34" charset="0"/>
                <a:cs typeface="Arial" panose="020B0604020202020204" pitchFamily="34" charset="0"/>
              </a:rPr>
              <a:t>For</a:t>
            </a:r>
            <a:r>
              <a:rPr lang="en-GB" sz="1100" baseline="0" dirty="0">
                <a:effectLst/>
                <a:latin typeface="Arial" panose="020B0604020202020204" pitchFamily="34" charset="0"/>
                <a:cs typeface="Arial" panose="020B0604020202020204" pitchFamily="34" charset="0"/>
              </a:rPr>
              <a:t> </a:t>
            </a:r>
            <a:r>
              <a:rPr lang="en-GB" sz="1100" dirty="0">
                <a:effectLst/>
                <a:latin typeface="Arial" panose="020B0604020202020204" pitchFamily="34" charset="0"/>
                <a:cs typeface="Arial" panose="020B0604020202020204" pitchFamily="34" charset="0"/>
              </a:rPr>
              <a:t>further information about Child Sexual Exploitation, or need for advice or support</a:t>
            </a:r>
          </a:p>
          <a:p>
            <a:endParaRPr lang="en-GB" sz="1100" b="1"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Barnardo’s</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Children’s charity </a:t>
            </a:r>
            <a:r>
              <a:rPr lang="en-GB" sz="1100" dirty="0" err="1">
                <a:effectLst/>
                <a:latin typeface="Arial" panose="020B0604020202020204" pitchFamily="34" charset="0"/>
                <a:cs typeface="Arial" panose="020B0604020202020204" pitchFamily="34" charset="0"/>
                <a:hlinkClick r:id="rId3"/>
              </a:rPr>
              <a:t>Barnardo’s</a:t>
            </a:r>
            <a:r>
              <a:rPr lang="en-GB" sz="1100" dirty="0">
                <a:effectLst/>
                <a:latin typeface="Arial" panose="020B0604020202020204" pitchFamily="34" charset="0"/>
                <a:cs typeface="Arial" panose="020B0604020202020204" pitchFamily="34" charset="0"/>
              </a:rPr>
              <a:t> support children and families affected by issues such as sexual exploitation and domestic abuse.</a:t>
            </a:r>
          </a:p>
          <a:p>
            <a:r>
              <a:rPr lang="en-GB" sz="1100" dirty="0">
                <a:effectLst/>
                <a:latin typeface="Arial" panose="020B0604020202020204" pitchFamily="34" charset="0"/>
                <a:cs typeface="Arial" panose="020B0604020202020204" pitchFamily="34" charset="0"/>
              </a:rPr>
              <a:t>Every year thousands of children across the UK are affected by sexual exploitation. The internet and mobile devices make it even easier for adults to trick vulnerable children. </a:t>
            </a:r>
            <a:r>
              <a:rPr lang="en-GB" sz="1100" dirty="0" err="1">
                <a:effectLst/>
                <a:latin typeface="Arial" panose="020B0604020202020204" pitchFamily="34" charset="0"/>
                <a:cs typeface="Arial" panose="020B0604020202020204" pitchFamily="34" charset="0"/>
              </a:rPr>
              <a:t>Barnardo’s</a:t>
            </a:r>
            <a:r>
              <a:rPr lang="en-GB" sz="1100" dirty="0">
                <a:effectLst/>
                <a:latin typeface="Arial" panose="020B0604020202020204" pitchFamily="34" charset="0"/>
                <a:cs typeface="Arial" panose="020B0604020202020204" pitchFamily="34" charset="0"/>
              </a:rPr>
              <a:t> free guide tells you how to spot when a child is at risk, and help keep them safe.</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NSPCC</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a:effectLst/>
                <a:latin typeface="Arial" panose="020B0604020202020204" pitchFamily="34" charset="0"/>
                <a:cs typeface="Arial" panose="020B0604020202020204" pitchFamily="34" charset="0"/>
                <a:hlinkClick r:id="rId4"/>
              </a:rPr>
              <a:t>NSPCC </a:t>
            </a:r>
            <a:r>
              <a:rPr lang="en-GB" sz="1100" dirty="0">
                <a:effectLst/>
                <a:latin typeface="Arial" panose="020B0604020202020204" pitchFamily="34" charset="0"/>
                <a:cs typeface="Arial" panose="020B0604020202020204" pitchFamily="34" charset="0"/>
              </a:rPr>
              <a:t>provide a wide range of services for both children and adults, including national helplines staffed by trained helpline counsellors for 24/7 help and advice.</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Thinkuknow</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The </a:t>
            </a:r>
            <a:r>
              <a:rPr lang="en-GB" sz="1100" dirty="0" err="1">
                <a:effectLst/>
                <a:latin typeface="Arial" panose="020B0604020202020204" pitchFamily="34" charset="0"/>
                <a:cs typeface="Arial" panose="020B0604020202020204" pitchFamily="34" charset="0"/>
                <a:hlinkClick r:id="rId5"/>
              </a:rPr>
              <a:t>Thinkuknow</a:t>
            </a:r>
            <a:r>
              <a:rPr lang="en-GB" sz="1100" dirty="0">
                <a:effectLst/>
                <a:latin typeface="Arial" panose="020B0604020202020204" pitchFamily="34" charset="0"/>
                <a:cs typeface="Arial" panose="020B0604020202020204" pitchFamily="34" charset="0"/>
              </a:rPr>
              <a:t> website for children and young people. Gives honest and frank advice on topics including sex and relationships, and the internet.</a:t>
            </a:r>
          </a:p>
          <a:p>
            <a:endParaRPr lang="en-GB" sz="1100" dirty="0">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CEOP safety centre</a:t>
            </a:r>
            <a:endParaRPr lang="en-GB" sz="1100" dirty="0">
              <a:effectLst/>
              <a:latin typeface="Arial" panose="020B0604020202020204" pitchFamily="34" charset="0"/>
              <a:cs typeface="Arial" panose="020B0604020202020204" pitchFamily="34" charset="0"/>
            </a:endParaRPr>
          </a:p>
          <a:p>
            <a:r>
              <a:rPr lang="en-GB" sz="1100" dirty="0">
                <a:effectLst/>
                <a:latin typeface="Arial" panose="020B0604020202020204" pitchFamily="34" charset="0"/>
                <a:cs typeface="Arial" panose="020B0604020202020204" pitchFamily="34" charset="0"/>
              </a:rPr>
              <a:t>If someone has acted inappropriately online towards you, a child or young person, or someone you know, find out what to do, and how to report it to police</a:t>
            </a: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Safe &amp; Sound </a:t>
            </a:r>
          </a:p>
          <a:p>
            <a:r>
              <a:rPr lang="en-GB" sz="1100" dirty="0">
                <a:latin typeface="Arial" panose="020B0604020202020204" pitchFamily="34" charset="0"/>
                <a:cs typeface="Arial" panose="020B0604020202020204" pitchFamily="34" charset="0"/>
              </a:rPr>
              <a:t>We are committed to raising awareness which is why we deliver education and awareness to children, parents, professionals and the public to ensure that those at risk of or affected by sexual abuse are responded to effectively.</a:t>
            </a:r>
          </a:p>
          <a:p>
            <a:r>
              <a:rPr lang="en-GB" sz="1100" dirty="0">
                <a:latin typeface="Arial" panose="020B0604020202020204" pitchFamily="34" charset="0"/>
                <a:cs typeface="Arial" panose="020B0604020202020204" pitchFamily="34" charset="0"/>
              </a:rPr>
              <a:t>We also provide opportunities for any young person we have supported that has been affected by sexual exploitation, to take part in positive events and activities that help build confidence and self-esteem.</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Pace - Parents Against Child Sexual Exploitation </a:t>
            </a:r>
          </a:p>
          <a:p>
            <a:r>
              <a:rPr lang="en-GB" sz="1100" b="0" dirty="0">
                <a:latin typeface="Arial" panose="020B0604020202020204" pitchFamily="34" charset="0"/>
                <a:cs typeface="Arial" panose="020B0604020202020204" pitchFamily="34" charset="0"/>
              </a:rPr>
              <a:t>Pace works alongside parents and carers of children who are – or are at risk of being – sexually exploited by perpetrators external to the family. We offer guidance and training to professionals on how child sexual exploitation affects the whole family</a:t>
            </a:r>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3577928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6DE96-760D-8A36-AA3A-F579206B37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8DEA5-A7A5-7679-D903-98068D0BA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711C9C-7C47-3C56-D4A4-6617232CB857}"/>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5" name="Footer Placeholder 4">
            <a:extLst>
              <a:ext uri="{FF2B5EF4-FFF2-40B4-BE49-F238E27FC236}">
                <a16:creationId xmlns:a16="http://schemas.microsoft.com/office/drawing/2014/main" id="{7DDFF24C-6D8E-D854-6C59-C2D8DBD803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99830-FF87-9142-A4F6-C5696DB0D02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15988016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10FFD-C7C1-BFAE-14A5-974C8E4F8B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086A89-90CA-FD26-8286-DA37AE0614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2DCB-B126-8239-AB08-1265FE368B53}"/>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5" name="Footer Placeholder 4">
            <a:extLst>
              <a:ext uri="{FF2B5EF4-FFF2-40B4-BE49-F238E27FC236}">
                <a16:creationId xmlns:a16="http://schemas.microsoft.com/office/drawing/2014/main" id="{D9D6CDD0-05F4-6265-89F1-054BE64815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EA7D5-AED8-04F4-BA15-2DA418EA4091}"/>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46687147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778F-215B-3A64-7091-D670B4AF36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003228-8696-29DB-E1AA-2017B84043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DE1F0F-F46F-BD9D-E025-8ABC819E28C4}"/>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5" name="Footer Placeholder 4">
            <a:extLst>
              <a:ext uri="{FF2B5EF4-FFF2-40B4-BE49-F238E27FC236}">
                <a16:creationId xmlns:a16="http://schemas.microsoft.com/office/drawing/2014/main" id="{1DED0E47-871E-85E0-8958-658F2019C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FE819-F05A-CCD9-1643-3F77D300176D}"/>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23516124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DBE77-3FB5-BA37-38B5-CDE78AC1D7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1D706E-F2AC-F767-B6E5-E1979D73F0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CC3E5A-6049-FDD6-A0F1-B02247C893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6F2EF6-F715-BECC-2088-994AB996A916}"/>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6" name="Footer Placeholder 5">
            <a:extLst>
              <a:ext uri="{FF2B5EF4-FFF2-40B4-BE49-F238E27FC236}">
                <a16:creationId xmlns:a16="http://schemas.microsoft.com/office/drawing/2014/main" id="{B05BE91D-16DC-3CEA-D820-EDAC694B4F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D52DCC-D1FE-7286-C1AA-998004333E94}"/>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42815067"/>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FCB4D-9EC2-18DD-FB6B-13D377F164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C81FE6-B1FA-F79E-FF3E-3F5A4A913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63B41A-2491-02A1-D017-6BA83CAE99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EB45E9-074D-6D73-1C68-1D9062FC08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C29A18-5DF8-E9BB-2138-A52BD341FC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FABFF7-6BE2-4683-3178-EF0144CA5E42}"/>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8" name="Footer Placeholder 7">
            <a:extLst>
              <a:ext uri="{FF2B5EF4-FFF2-40B4-BE49-F238E27FC236}">
                <a16:creationId xmlns:a16="http://schemas.microsoft.com/office/drawing/2014/main" id="{741BAB32-F310-0EE1-851C-6021CFB3D2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8EC27A-B931-558C-48CE-B90E0EF00E99}"/>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010840385"/>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AFF5-EB45-B39A-99B8-09967E282D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913935-2521-5DA4-65CA-446878E3D26F}"/>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4" name="Footer Placeholder 3">
            <a:extLst>
              <a:ext uri="{FF2B5EF4-FFF2-40B4-BE49-F238E27FC236}">
                <a16:creationId xmlns:a16="http://schemas.microsoft.com/office/drawing/2014/main" id="{83756815-7D29-E496-949F-78D32952FB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B99F7E-CDE6-CE0A-100C-FEE442F28C34}"/>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407957608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707BBD-EB88-C7B6-0380-9E9D9A06AFB6}"/>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3" name="Footer Placeholder 2">
            <a:extLst>
              <a:ext uri="{FF2B5EF4-FFF2-40B4-BE49-F238E27FC236}">
                <a16:creationId xmlns:a16="http://schemas.microsoft.com/office/drawing/2014/main" id="{037F4F11-2706-1D6B-3B23-1A4E238FB6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C81256-1689-75C7-AEF1-85CDAE55AF58}"/>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1219815674"/>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5180D-B5FD-789D-74EC-866283271E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1D9FB-21EA-78AF-6742-C9FDC49D3F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3C1302-620C-4E0A-6C10-323E487271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85B6D1-0400-33F9-4068-6A3BCA92E7CF}"/>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6" name="Footer Placeholder 5">
            <a:extLst>
              <a:ext uri="{FF2B5EF4-FFF2-40B4-BE49-F238E27FC236}">
                <a16:creationId xmlns:a16="http://schemas.microsoft.com/office/drawing/2014/main" id="{412A5553-C829-36D2-F85F-A4610B42C2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8193FD-1172-2D27-597B-07CADC6F0E6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799061924"/>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B037F-8961-81B9-C650-53916281BC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6614C5-8271-9F14-FBAF-FBB742C536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623C58-B972-BEEB-15B6-87EB8D55F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D84989-93C8-48E0-7A99-4A110E36C377}"/>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6" name="Footer Placeholder 5">
            <a:extLst>
              <a:ext uri="{FF2B5EF4-FFF2-40B4-BE49-F238E27FC236}">
                <a16:creationId xmlns:a16="http://schemas.microsoft.com/office/drawing/2014/main" id="{C0262621-924B-796F-4FEC-45A3C73AF7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97221B-1106-D218-6B44-F694EFBA1960}"/>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160488270"/>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2E776-8474-411E-D029-860E39E53A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F5D55A-B942-6AB9-9710-E8C0FBA9C0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1C2B4-493B-1CAC-B745-566E0E46BD55}"/>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5" name="Footer Placeholder 4">
            <a:extLst>
              <a:ext uri="{FF2B5EF4-FFF2-40B4-BE49-F238E27FC236}">
                <a16:creationId xmlns:a16="http://schemas.microsoft.com/office/drawing/2014/main" id="{B7C7F0B1-5A38-7FB6-D84A-6DF296D46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5CD90-2AF7-E6EB-B40F-AA004D39BBCC}"/>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272604317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8FA9A6-2E70-04F3-603B-3A643283A9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E4B597-33F0-1A83-608E-C3B09BCF2B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5A2FF0-696E-3E4C-1762-E55B1F07F0AA}"/>
              </a:ext>
            </a:extLst>
          </p:cNvPr>
          <p:cNvSpPr>
            <a:spLocks noGrp="1"/>
          </p:cNvSpPr>
          <p:nvPr>
            <p:ph type="dt" sz="half" idx="10"/>
          </p:nvPr>
        </p:nvSpPr>
        <p:spPr/>
        <p:txBody>
          <a:bodyPr/>
          <a:lstStyle/>
          <a:p>
            <a:fld id="{79AAE39A-3EBF-4AA7-A1C4-F9902BD7CE37}" type="datetimeFigureOut">
              <a:rPr lang="en-GB" smtClean="0"/>
              <a:t>17/02/2026</a:t>
            </a:fld>
            <a:endParaRPr lang="en-GB"/>
          </a:p>
        </p:txBody>
      </p:sp>
      <p:sp>
        <p:nvSpPr>
          <p:cNvPr id="5" name="Footer Placeholder 4">
            <a:extLst>
              <a:ext uri="{FF2B5EF4-FFF2-40B4-BE49-F238E27FC236}">
                <a16:creationId xmlns:a16="http://schemas.microsoft.com/office/drawing/2014/main" id="{732548CE-258E-D08C-16F7-7E70A2ACF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9E858-B11C-70B1-0DB9-94C3FDDA4252}"/>
              </a:ext>
            </a:extLst>
          </p:cNvPr>
          <p:cNvSpPr>
            <a:spLocks noGrp="1"/>
          </p:cNvSpPr>
          <p:nvPr>
            <p:ph type="sldNum" sz="quarter" idx="12"/>
          </p:nvPr>
        </p:nvSpPr>
        <p:spPr/>
        <p:txBody>
          <a:bodyPr/>
          <a:lstStyle/>
          <a:p>
            <a:fld id="{090BD7CC-5401-41DE-BFCD-D307F55C4728}" type="slidenum">
              <a:rPr lang="en-GB" smtClean="0"/>
              <a:t>‹#›</a:t>
            </a:fld>
            <a:endParaRPr lang="en-GB"/>
          </a:p>
        </p:txBody>
      </p:sp>
    </p:spTree>
    <p:extLst>
      <p:ext uri="{BB962C8B-B14F-4D97-AF65-F5344CB8AC3E}">
        <p14:creationId xmlns:p14="http://schemas.microsoft.com/office/powerpoint/2010/main" val="384989522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2/17/2026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216767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2/17/2026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867987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2/17/2026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256744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2/17/2026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214663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A4AB6D-0D36-2265-D26B-82A490B3BF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6D8F23-8899-24F6-DB69-F24B833490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CAB8D-D26B-FBAB-63C4-69A27DC0F1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AAE39A-3EBF-4AA7-A1C4-F9902BD7CE37}" type="datetimeFigureOut">
              <a:rPr lang="en-GB" smtClean="0"/>
              <a:t>17/02/2026</a:t>
            </a:fld>
            <a:endParaRPr lang="en-GB"/>
          </a:p>
        </p:txBody>
      </p:sp>
      <p:sp>
        <p:nvSpPr>
          <p:cNvPr id="5" name="Footer Placeholder 4">
            <a:extLst>
              <a:ext uri="{FF2B5EF4-FFF2-40B4-BE49-F238E27FC236}">
                <a16:creationId xmlns:a16="http://schemas.microsoft.com/office/drawing/2014/main" id="{57E29696-AC1D-C5D3-5855-22FD962AD6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0E046D-AB6E-262C-7310-99DE1903AA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BD7CC-5401-41DE-BFCD-D307F55C4728}" type="slidenum">
              <a:rPr lang="en-GB" smtClean="0"/>
              <a:t>‹#›</a:t>
            </a:fld>
            <a:endParaRPr lang="en-GB"/>
          </a:p>
        </p:txBody>
      </p:sp>
    </p:spTree>
    <p:extLst>
      <p:ext uri="{BB962C8B-B14F-4D97-AF65-F5344CB8AC3E}">
        <p14:creationId xmlns:p14="http://schemas.microsoft.com/office/powerpoint/2010/main" val="1454375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kpp.org.uk/assets/Files/Publications/National-Analysis-of-police-recorded-CSAE-Crimes-Report-2022-external.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www.csacentre.org.uk/app/uploads/2024/02/Trends-in-Offical-Data-2022-23-FINAL.pdf" TargetMode="External"/><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hyperlink" Target="https://www.nationalcrimeagency.gov.uk/threats-2025/nsa-csa-202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hyperlink" Target="https://news.stv.tv/west-central/they-killed-our-son-the-devastating-impact-of-sextortion-scams-as-cases-soa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www.nottinghamshire.police.uk/news/nottinghamshire/news/news/2024/june/team-of-detectives-arrest-24-year-old-man-on-suspicion-of-sextortion-following-early-morning-warrant/"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d2l.org/7-myths-about-child-sexual-abuse/#collapse_1208" TargetMode="External"/><Relationship Id="rId3" Type="http://schemas.openxmlformats.org/officeDocument/2006/relationships/hyperlink" Target="https://www.d2l.org/7-myths-about-child-sexual-abuse/#collapse_1770" TargetMode="External"/><Relationship Id="rId7" Type="http://schemas.openxmlformats.org/officeDocument/2006/relationships/hyperlink" Target="https://www.d2l.org/7-myths-about-child-sexual-abuse/#collapse_2497"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d2l.org/7-myths-about-child-sexual-abuse/#collapse_1221" TargetMode="External"/><Relationship Id="rId11" Type="http://schemas.openxmlformats.org/officeDocument/2006/relationships/image" Target="../media/image28.png"/><Relationship Id="rId5" Type="http://schemas.openxmlformats.org/officeDocument/2006/relationships/hyperlink" Target="https://www.d2l.org/7-myths-about-child-sexual-abuse/#collapse_3591" TargetMode="External"/><Relationship Id="rId10" Type="http://schemas.openxmlformats.org/officeDocument/2006/relationships/hyperlink" Target="https://www.d2l.org/7-myths-about-child-sexual-abuse/#collapse_3682" TargetMode="External"/><Relationship Id="rId4" Type="http://schemas.openxmlformats.org/officeDocument/2006/relationships/hyperlink" Target="https://www.d2l.org/7-myths-about-child-sexual-abuse/#collapse_490" TargetMode="External"/><Relationship Id="rId9" Type="http://schemas.openxmlformats.org/officeDocument/2006/relationships/hyperlink" Target="https://www.d2l.org/7-myths-about-child-sexual-abuse/#collapse_1398"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1.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6.xml"/><Relationship Id="rId4" Type="http://schemas.openxmlformats.org/officeDocument/2006/relationships/hyperlink" Target="https://www.bbc.co.uk/news/uk-england-14651830" TargetMode="Externa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7.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news.sky.com/story/children-sexually-exploited-in-all-parts-of-england-and-wales-as-abusers-find-new-ways-to-groom-them-inquiry-finds-12530214" TargetMode="External"/><Relationship Id="rId4" Type="http://schemas.openxmlformats.org/officeDocument/2006/relationships/image" Target="../media/image39.png"/></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video" Target="https://www.youtube.com/embed/TAI7xa8P3ns?feature=oembed" TargetMode="External"/><Relationship Id="rId4" Type="http://schemas.openxmlformats.org/officeDocument/2006/relationships/image" Target="../media/image41.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6.xml"/><Relationship Id="rId1" Type="http://schemas.openxmlformats.org/officeDocument/2006/relationships/video" Target="https://www.youtube.com/embed/DAvRj6BQ0AM?feature=oembed" TargetMode="External"/><Relationship Id="rId4" Type="http://schemas.openxmlformats.org/officeDocument/2006/relationships/image" Target="../media/image42.jpeg"/></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publications/national-audit-on-group-based-child-sexual-exploitation-and-abuse/national-audit-on-group-based-child-sexual-exploitation-and-abuse-accessible" TargetMode="External"/><Relationship Id="rId2" Type="http://schemas.openxmlformats.org/officeDocument/2006/relationships/notesSlide" Target="../notesSlides/notesSlide41.xml"/><Relationship Id="rId1" Type="http://schemas.openxmlformats.org/officeDocument/2006/relationships/slideLayout" Target="../slideLayouts/slideLayout4.xml"/><Relationship Id="rId4" Type="http://schemas.openxmlformats.org/officeDocument/2006/relationships/image" Target="../media/image43.png"/></Relationships>
</file>

<file path=ppt/slides/_rels/slide43.xml.rels><?xml version="1.0" encoding="UTF-8" standalone="yes"?>
<Relationships xmlns="http://schemas.openxmlformats.org/package/2006/relationships"><Relationship Id="rId3" Type="http://schemas.openxmlformats.org/officeDocument/2006/relationships/hyperlink" Target="https://www.gov.uk/government/collections/independent-inquiry-into-grooming-gangs" TargetMode="External"/><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4.xml"/><Relationship Id="rId1" Type="http://schemas.openxmlformats.org/officeDocument/2006/relationships/slideLayout" Target="../slideLayouts/slideLayout13.xml"/><Relationship Id="rId5" Type="http://schemas.openxmlformats.org/officeDocument/2006/relationships/image" Target="../media/image46.png"/><Relationship Id="rId4" Type="http://schemas.openxmlformats.org/officeDocument/2006/relationships/hyperlink" Target="https://www.gov.uk/government/publications/tackling-child-sexual-abuse-progress-update/tackling-child-sexual-abuse-progress-update-accessible-version"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hyperlink" Target="https://assets.publishing.service.gov.uk/media/6492e26c103ca6001303a331/achieving-best-evidence-criminal-proceedings-2023.pdf" TargetMode="External"/><Relationship Id="rId2" Type="http://schemas.openxmlformats.org/officeDocument/2006/relationships/notesSlide" Target="../notesSlides/notesSlide46.xml"/><Relationship Id="rId1" Type="http://schemas.openxmlformats.org/officeDocument/2006/relationships/slideLayout" Target="../slideLayouts/slideLayout13.xml"/><Relationship Id="rId6" Type="http://schemas.openxmlformats.org/officeDocument/2006/relationships/image" Target="../media/image49.png"/><Relationship Id="rId5" Type="http://schemas.openxmlformats.org/officeDocument/2006/relationships/hyperlink" Target="https://victimscommissioner.org.uk/news/section-28-victims-commissioner-welcomes-special-measures-report-findings/" TargetMode="External"/><Relationship Id="rId4" Type="http://schemas.openxmlformats.org/officeDocument/2006/relationships/image" Target="../media/image48.png"/></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50.xml"/><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51.xml"/><Relationship Id="rId1" Type="http://schemas.openxmlformats.org/officeDocument/2006/relationships/slideLayout" Target="../slideLayouts/slideLayout13.xml"/><Relationship Id="rId5" Type="http://schemas.openxmlformats.org/officeDocument/2006/relationships/image" Target="../media/image55.png"/><Relationship Id="rId4" Type="http://schemas.openxmlformats.org/officeDocument/2006/relationships/hyperlink" Target="https://www.gov.uk/government/publications/iicsa-report-of-the-independent-inquiry-into-child-sexual-abuse/the-report-of-the-independent-inquiry-into-child-sexual-abuse-section-1-and-section-2-parts-a-to-j-accessible"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2.xml"/><Relationship Id="rId1" Type="http://schemas.openxmlformats.org/officeDocument/2006/relationships/slideLayout" Target="../slideLayouts/slideLayout15.xml"/><Relationship Id="rId4" Type="http://schemas.openxmlformats.org/officeDocument/2006/relationships/image" Target="../media/image57.png"/></Relationships>
</file>

<file path=ppt/slides/_rels/slide5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53.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gif"/><Relationship Id="rId7" Type="http://schemas.openxmlformats.org/officeDocument/2006/relationships/image" Target="../media/image63.png"/><Relationship Id="rId2" Type="http://schemas.openxmlformats.org/officeDocument/2006/relationships/notesSlide" Target="../notesSlides/notesSlide55.xml"/><Relationship Id="rId1" Type="http://schemas.openxmlformats.org/officeDocument/2006/relationships/slideLayout" Target="../slideLayouts/slideLayout6.xml"/><Relationship Id="rId6" Type="http://schemas.openxmlformats.org/officeDocument/2006/relationships/image" Target="../media/image62.png"/><Relationship Id="rId5" Type="http://schemas.openxmlformats.org/officeDocument/2006/relationships/image" Target="../media/image61.png"/><Relationship Id="rId4" Type="http://schemas.openxmlformats.org/officeDocument/2006/relationships/image" Target="../media/image6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70B7A7-C254-DA56-0133-24A83285A82D}"/>
              </a:ext>
            </a:extLst>
          </p:cNvPr>
          <p:cNvPicPr>
            <a:picLocks noChangeAspect="1"/>
          </p:cNvPicPr>
          <p:nvPr/>
        </p:nvPicPr>
        <p:blipFill rotWithShape="1">
          <a:blip r:embed="rId3"/>
          <a:srcRect r="26371" b="-1"/>
          <a:stretch/>
        </p:blipFill>
        <p:spPr>
          <a:xfrm>
            <a:off x="3523488" y="10"/>
            <a:ext cx="8668512" cy="6857990"/>
          </a:xfrm>
          <a:prstGeom prst="rect">
            <a:avLst/>
          </a:prstGeom>
        </p:spPr>
      </p:pic>
      <p:sp>
        <p:nvSpPr>
          <p:cNvPr id="16"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BF845A-85C3-CA7D-F0CB-46FF377AD23F}"/>
              </a:ext>
            </a:extLst>
          </p:cNvPr>
          <p:cNvSpPr>
            <a:spLocks noGrp="1"/>
          </p:cNvSpPr>
          <p:nvPr>
            <p:ph type="ctrTitle"/>
          </p:nvPr>
        </p:nvSpPr>
        <p:spPr>
          <a:xfrm>
            <a:off x="477981" y="1122363"/>
            <a:ext cx="4023360" cy="3204134"/>
          </a:xfrm>
        </p:spPr>
        <p:txBody>
          <a:bodyPr anchor="b">
            <a:normAutofit/>
          </a:bodyPr>
          <a:lstStyle/>
          <a:p>
            <a:pPr algn="l"/>
            <a:r>
              <a:rPr lang="en-GB" sz="4500" dirty="0"/>
              <a:t>Child Sexual Abuse/</a:t>
            </a:r>
            <a:br>
              <a:rPr lang="en-GB" sz="4500" dirty="0"/>
            </a:br>
            <a:r>
              <a:rPr lang="en-GB" sz="4500" dirty="0"/>
              <a:t>Exploitation</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6311738"/>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B6696-6990-2D2B-028B-6D18EFB0BB7A}"/>
              </a:ext>
            </a:extLst>
          </p:cNvPr>
          <p:cNvSpPr>
            <a:spLocks noGrp="1"/>
          </p:cNvSpPr>
          <p:nvPr>
            <p:ph type="title"/>
          </p:nvPr>
        </p:nvSpPr>
        <p:spPr>
          <a:xfrm>
            <a:off x="838200" y="585216"/>
            <a:ext cx="10515600" cy="1325563"/>
          </a:xfrm>
        </p:spPr>
        <p:txBody>
          <a:bodyPr>
            <a:normAutofit/>
          </a:bodyPr>
          <a:lstStyle/>
          <a:p>
            <a:r>
              <a:rPr lang="en-GB">
                <a:solidFill>
                  <a:schemeClr val="bg1"/>
                </a:solidFill>
              </a:rPr>
              <a:t>Learning objectives</a:t>
            </a:r>
          </a:p>
        </p:txBody>
      </p:sp>
      <p:pic>
        <p:nvPicPr>
          <p:cNvPr id="4" name="Picture 3">
            <a:extLst>
              <a:ext uri="{FF2B5EF4-FFF2-40B4-BE49-F238E27FC236}">
                <a16:creationId xmlns:a16="http://schemas.microsoft.com/office/drawing/2014/main" id="{EC314AEA-B1B8-EC11-ED43-B1484900437F}"/>
              </a:ext>
            </a:extLst>
          </p:cNvPr>
          <p:cNvPicPr>
            <a:picLocks noChangeAspect="1"/>
          </p:cNvPicPr>
          <p:nvPr/>
        </p:nvPicPr>
        <p:blipFill rotWithShape="1">
          <a:blip r:embed="rId3"/>
          <a:srcRect t="9513" r="3" b="2560"/>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4B36B1C2-C336-C6DB-4017-35AE0F1A3865}"/>
              </a:ext>
            </a:extLst>
          </p:cNvPr>
          <p:cNvSpPr>
            <a:spLocks noGrp="1"/>
          </p:cNvSpPr>
          <p:nvPr>
            <p:ph idx="1"/>
          </p:nvPr>
        </p:nvSpPr>
        <p:spPr>
          <a:xfrm>
            <a:off x="7546848" y="2516777"/>
            <a:ext cx="3803904" cy="3660185"/>
          </a:xfrm>
        </p:spPr>
        <p:txBody>
          <a:bodyPr anchor="ctr">
            <a:normAutofit lnSpcReduction="10000"/>
          </a:bodyPr>
          <a:lstStyle/>
          <a:p>
            <a:r>
              <a:rPr lang="en-GB" dirty="0"/>
              <a:t>Explain the difference between child sexual abuse and child sexual exploitation</a:t>
            </a:r>
          </a:p>
          <a:p>
            <a:r>
              <a:rPr lang="en-GB" dirty="0"/>
              <a:t>To provide examples of each</a:t>
            </a:r>
          </a:p>
          <a:p>
            <a:r>
              <a:rPr lang="en-GB" dirty="0"/>
              <a:t>Identify key challenges surrounding these crimes </a:t>
            </a:r>
          </a:p>
        </p:txBody>
      </p:sp>
    </p:spTree>
    <p:extLst>
      <p:ext uri="{BB962C8B-B14F-4D97-AF65-F5344CB8AC3E}">
        <p14:creationId xmlns:p14="http://schemas.microsoft.com/office/powerpoint/2010/main" val="198948205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3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94CC603-6B96-0406-A58D-0B57B319DF5A}"/>
              </a:ext>
            </a:extLst>
          </p:cNvPr>
          <p:cNvPicPr>
            <a:picLocks noChangeAspect="1"/>
          </p:cNvPicPr>
          <p:nvPr/>
        </p:nvPicPr>
        <p:blipFill>
          <a:blip r:embed="rId3"/>
          <a:stretch>
            <a:fillRect/>
          </a:stretch>
        </p:blipFill>
        <p:spPr>
          <a:xfrm>
            <a:off x="666587" y="1236182"/>
            <a:ext cx="6431744" cy="4250217"/>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A656424A-0809-93A4-FFA2-9EDC8A41260F}"/>
              </a:ext>
            </a:extLst>
          </p:cNvPr>
          <p:cNvPicPr>
            <a:picLocks noChangeAspect="1"/>
          </p:cNvPicPr>
          <p:nvPr/>
        </p:nvPicPr>
        <p:blipFill>
          <a:blip r:embed="rId4"/>
          <a:stretch>
            <a:fillRect/>
          </a:stretch>
        </p:blipFill>
        <p:spPr>
          <a:xfrm>
            <a:off x="2153003" y="1097136"/>
            <a:ext cx="6533661" cy="4800744"/>
          </a:xfrm>
          <a:prstGeom prst="rect">
            <a:avLst/>
          </a:prstGeom>
        </p:spPr>
      </p:pic>
      <p:pic>
        <p:nvPicPr>
          <p:cNvPr id="9" name="Picture 8">
            <a:extLst>
              <a:ext uri="{FF2B5EF4-FFF2-40B4-BE49-F238E27FC236}">
                <a16:creationId xmlns:a16="http://schemas.microsoft.com/office/drawing/2014/main" id="{8470EA17-474B-F1CA-F691-EBAB21C901D1}"/>
              </a:ext>
            </a:extLst>
          </p:cNvPr>
          <p:cNvPicPr>
            <a:picLocks noChangeAspect="1"/>
          </p:cNvPicPr>
          <p:nvPr/>
        </p:nvPicPr>
        <p:blipFill>
          <a:blip r:embed="rId5"/>
          <a:stretch>
            <a:fillRect/>
          </a:stretch>
        </p:blipFill>
        <p:spPr>
          <a:xfrm>
            <a:off x="3450042" y="838690"/>
            <a:ext cx="7296577" cy="5440190"/>
          </a:xfrm>
          <a:prstGeom prst="rect">
            <a:avLst/>
          </a:prstGeom>
        </p:spPr>
      </p:pic>
    </p:spTree>
    <p:extLst>
      <p:ext uri="{BB962C8B-B14F-4D97-AF65-F5344CB8AC3E}">
        <p14:creationId xmlns:p14="http://schemas.microsoft.com/office/powerpoint/2010/main" val="216842450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of two adults and a kid on top of each other">
            <a:extLst>
              <a:ext uri="{FF2B5EF4-FFF2-40B4-BE49-F238E27FC236}">
                <a16:creationId xmlns:a16="http://schemas.microsoft.com/office/drawing/2014/main" id="{1C06E90C-6F82-2ABF-4195-599B6E3DFAB0}"/>
              </a:ext>
            </a:extLst>
          </p:cNvPr>
          <p:cNvPicPr>
            <a:picLocks noChangeAspect="1"/>
          </p:cNvPicPr>
          <p:nvPr/>
        </p:nvPicPr>
        <p:blipFill>
          <a:blip r:embed="rId3">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DC012D0-502B-119E-1D4D-4E72F3FD078A}"/>
              </a:ext>
            </a:extLst>
          </p:cNvPr>
          <p:cNvSpPr>
            <a:spLocks noGrp="1"/>
          </p:cNvSpPr>
          <p:nvPr>
            <p:ph type="ctrTitle"/>
          </p:nvPr>
        </p:nvSpPr>
        <p:spPr>
          <a:xfrm>
            <a:off x="1524000" y="1122362"/>
            <a:ext cx="9144000" cy="2900518"/>
          </a:xfrm>
        </p:spPr>
        <p:txBody>
          <a:bodyPr>
            <a:normAutofit/>
          </a:bodyPr>
          <a:lstStyle/>
          <a:p>
            <a:r>
              <a:rPr lang="en-GB">
                <a:solidFill>
                  <a:srgbClr val="FFFFFF"/>
                </a:solidFill>
              </a:rPr>
              <a:t>WHAT IS A CHILD?</a:t>
            </a:r>
          </a:p>
        </p:txBody>
      </p:sp>
    </p:spTree>
    <p:extLst>
      <p:ext uri="{BB962C8B-B14F-4D97-AF65-F5344CB8AC3E}">
        <p14:creationId xmlns:p14="http://schemas.microsoft.com/office/powerpoint/2010/main" val="1781067439"/>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73DDA-E9AF-EE95-5249-9E132E658861}"/>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dirty="0">
                <a:solidFill>
                  <a:schemeClr val="tx1"/>
                </a:solidFill>
                <a:latin typeface="+mj-lt"/>
                <a:ea typeface="+mj-ea"/>
                <a:cs typeface="+mj-cs"/>
              </a:rPr>
              <a:t>Child abuse</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486A8C-E38F-F13A-8DD7-13706C04FEF9}"/>
              </a:ext>
            </a:extLst>
          </p:cNvPr>
          <p:cNvSpPr txBox="1"/>
          <p:nvPr/>
        </p:nvSpPr>
        <p:spPr>
          <a:xfrm>
            <a:off x="277876" y="3886834"/>
            <a:ext cx="10515600" cy="2677656"/>
          </a:xfrm>
          <a:prstGeom prst="rect">
            <a:avLst/>
          </a:prstGeom>
          <a:solidFill>
            <a:schemeClr val="bg2"/>
          </a:solidFill>
        </p:spPr>
        <p:txBody>
          <a:bodyPr wrap="square" rtlCol="0">
            <a:spAutoFit/>
          </a:bodyPr>
          <a:lstStyle/>
          <a:p>
            <a:pPr algn="ctr">
              <a:spcAft>
                <a:spcPts val="600"/>
              </a:spcAft>
            </a:pPr>
            <a:r>
              <a:rPr lang="en-GB" sz="2800" b="1" dirty="0"/>
              <a:t>‘Any form of maltreatment of a child. Somebody may abuse or neglect a child by inflicting harm on them, or by failing to act to prevent harm. Children may be abused in a family or in an institutional or community setting by those known to them or by others (</a:t>
            </a:r>
            <a:r>
              <a:rPr lang="en-GB" sz="2800" b="1" dirty="0" err="1"/>
              <a:t>eg</a:t>
            </a:r>
            <a:r>
              <a:rPr lang="en-GB" sz="2800" b="1" dirty="0"/>
              <a:t>, via the internet). They may be abused by an adult or adults, or by another child or children’ </a:t>
            </a:r>
            <a:r>
              <a:rPr lang="en-GB" sz="2800" dirty="0"/>
              <a:t>(College of Policing, 2022).</a:t>
            </a:r>
          </a:p>
        </p:txBody>
      </p:sp>
      <p:graphicFrame>
        <p:nvGraphicFramePr>
          <p:cNvPr id="7" name="TextBox 4">
            <a:extLst>
              <a:ext uri="{FF2B5EF4-FFF2-40B4-BE49-F238E27FC236}">
                <a16:creationId xmlns:a16="http://schemas.microsoft.com/office/drawing/2014/main" id="{E7AE7BB4-863D-B413-7A20-CBD39F54ED86}"/>
              </a:ext>
            </a:extLst>
          </p:cNvPr>
          <p:cNvGraphicFramePr/>
          <p:nvPr>
            <p:extLst>
              <p:ext uri="{D42A27DB-BD31-4B8C-83A1-F6EECF244321}">
                <p14:modId xmlns:p14="http://schemas.microsoft.com/office/powerpoint/2010/main" val="167234514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49140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xit" presetSubtype="32" fill="hold" grpId="1" nodeType="clickEffect">
                                  <p:stCondLst>
                                    <p:cond delay="0"/>
                                  </p:stCondLst>
                                  <p:childTnLst>
                                    <p:anim calcmode="lin" valueType="num">
                                      <p:cBhvr>
                                        <p:cTn id="17" dur="500"/>
                                        <p:tgtEl>
                                          <p:spTgt spid="3"/>
                                        </p:tgtEl>
                                        <p:attrNameLst>
                                          <p:attrName>ppt_w</p:attrName>
                                        </p:attrNameLst>
                                      </p:cBhvr>
                                      <p:tavLst>
                                        <p:tav tm="0">
                                          <p:val>
                                            <p:strVal val="ppt_w"/>
                                          </p:val>
                                        </p:tav>
                                        <p:tav tm="100000">
                                          <p:val>
                                            <p:fltVal val="0"/>
                                          </p:val>
                                        </p:tav>
                                      </p:tavLst>
                                    </p:anim>
                                    <p:anim calcmode="lin" valueType="num">
                                      <p:cBhvr>
                                        <p:cTn id="18" dur="500"/>
                                        <p:tgtEl>
                                          <p:spTgt spid="3"/>
                                        </p:tgtEl>
                                        <p:attrNameLst>
                                          <p:attrName>ppt_h</p:attrName>
                                        </p:attrNameLst>
                                      </p:cBhvr>
                                      <p:tavLst>
                                        <p:tav tm="0">
                                          <p:val>
                                            <p:strVal val="ppt_h"/>
                                          </p:val>
                                        </p:tav>
                                        <p:tav tm="100000">
                                          <p:val>
                                            <p:fltVal val="0"/>
                                          </p:val>
                                        </p:tav>
                                      </p:tavLst>
                                    </p:anim>
                                    <p:animEffect transition="out" filter="fade">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3" grpId="1" animBg="1"/>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C95F1A-1C87-8E12-6E29-11B24742221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Defining CSA/CSE</a:t>
            </a:r>
          </a:p>
        </p:txBody>
      </p:sp>
      <p:graphicFrame>
        <p:nvGraphicFramePr>
          <p:cNvPr id="5" name="Content Placeholder 2">
            <a:extLst>
              <a:ext uri="{FF2B5EF4-FFF2-40B4-BE49-F238E27FC236}">
                <a16:creationId xmlns:a16="http://schemas.microsoft.com/office/drawing/2014/main" id="{25F79EBB-F6C2-FF2E-2555-271450452F32}"/>
              </a:ext>
            </a:extLst>
          </p:cNvPr>
          <p:cNvGraphicFramePr>
            <a:graphicFrameLocks noGrp="1"/>
          </p:cNvGraphicFramePr>
          <p:nvPr>
            <p:ph idx="1"/>
            <p:extLst>
              <p:ext uri="{D42A27DB-BD31-4B8C-83A1-F6EECF244321}">
                <p14:modId xmlns:p14="http://schemas.microsoft.com/office/powerpoint/2010/main" val="68956254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86834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2C0C63A-B05B-45A5-AE88-7A3D061A2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EBAD34AF-5414-49A5-AB75-F1CA854B30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26" name="Rectangle 25">
              <a:extLst>
                <a:ext uri="{FF2B5EF4-FFF2-40B4-BE49-F238E27FC236}">
                  <a16:creationId xmlns:a16="http://schemas.microsoft.com/office/drawing/2014/main" id="{7BAD3960-6DE9-4457-8083-F6FFBD58D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bg1"/>
            </a:solidFill>
            <a:ln w="0">
              <a:noFill/>
              <a:prstDash val="solid"/>
              <a:round/>
              <a:headEnd/>
              <a:tailEnd/>
            </a:ln>
          </p:spPr>
          <p:txBody>
            <a:bodyPr rtlCol="0" anchor="ctr"/>
            <a:lstStyle/>
            <a:p>
              <a:pPr algn="ctr" defTabSz="457200"/>
              <a:endParaRPr lang="en-US">
                <a:solidFill>
                  <a:schemeClr val="tx1"/>
                </a:solidFill>
              </a:endParaRPr>
            </a:p>
          </p:txBody>
        </p:sp>
        <p:sp>
          <p:nvSpPr>
            <p:cNvPr id="27" name="Rectangle 26">
              <a:extLst>
                <a:ext uri="{FF2B5EF4-FFF2-40B4-BE49-F238E27FC236}">
                  <a16:creationId xmlns:a16="http://schemas.microsoft.com/office/drawing/2014/main" id="{F3F5E368-26F9-408D-9C1D-D007FCE0C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p:nvSpPr>
          <p:cNvPr id="3" name="Content Placeholder 2">
            <a:extLst>
              <a:ext uri="{FF2B5EF4-FFF2-40B4-BE49-F238E27FC236}">
                <a16:creationId xmlns:a16="http://schemas.microsoft.com/office/drawing/2014/main" id="{DC636DDA-1291-CAF0-DAAE-F5931CDFE577}"/>
              </a:ext>
            </a:extLst>
          </p:cNvPr>
          <p:cNvSpPr>
            <a:spLocks noGrp="1"/>
          </p:cNvSpPr>
          <p:nvPr>
            <p:ph idx="1"/>
          </p:nvPr>
        </p:nvSpPr>
        <p:spPr>
          <a:xfrm>
            <a:off x="630502" y="164309"/>
            <a:ext cx="7007349" cy="3844800"/>
          </a:xfrm>
        </p:spPr>
        <p:txBody>
          <a:bodyPr>
            <a:noAutofit/>
          </a:bodyPr>
          <a:lstStyle/>
          <a:p>
            <a:pPr marL="0" indent="0">
              <a:buNone/>
            </a:pPr>
            <a:r>
              <a:rPr lang="en-GB" sz="3600" b="1" i="0" dirty="0">
                <a:solidFill>
                  <a:schemeClr val="tx1">
                    <a:alpha val="60000"/>
                  </a:schemeClr>
                </a:solidFill>
                <a:effectLst/>
                <a:latin typeface="NSPCC-Regular"/>
              </a:rPr>
              <a:t>‘Child sexual abuse (CSA) is when a child is forced or persuaded to take part in sexual activities. This may involve physical contact or non-contact activities and can happen online or offline (Department for Education, 2018; Department of Health 2017; Scottish Government, 2021a; Wales Safeguarding Procedures Project Board, 2020). Children and young people may not always understand that they are being sexually abused. ’</a:t>
            </a:r>
            <a:endParaRPr lang="en-GB" sz="3600" b="1" dirty="0">
              <a:solidFill>
                <a:schemeClr val="tx1">
                  <a:alpha val="60000"/>
                </a:schemeClr>
              </a:solidFill>
            </a:endParaRPr>
          </a:p>
        </p:txBody>
      </p:sp>
      <p:sp>
        <p:nvSpPr>
          <p:cNvPr id="29" name="Freeform: Shape 28">
            <a:extLst>
              <a:ext uri="{FF2B5EF4-FFF2-40B4-BE49-F238E27FC236}">
                <a16:creationId xmlns:a16="http://schemas.microsoft.com/office/drawing/2014/main" id="{8C4F1A0C-BD28-4977-9745-E2A4FB752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6D32E310-1144-4755-A1D0-5F2886009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5117" y="-4"/>
            <a:ext cx="4116885" cy="3585722"/>
          </a:xfrm>
          <a:custGeom>
            <a:avLst/>
            <a:gdLst>
              <a:gd name="connsiteX0" fmla="*/ 371204 w 4116885"/>
              <a:gd name="connsiteY0" fmla="*/ 0 h 3585722"/>
              <a:gd name="connsiteX1" fmla="*/ 4116885 w 4116885"/>
              <a:gd name="connsiteY1" fmla="*/ 0 h 3585722"/>
              <a:gd name="connsiteX2" fmla="*/ 4116885 w 4116885"/>
              <a:gd name="connsiteY2" fmla="*/ 2920084 h 3585722"/>
              <a:gd name="connsiteX3" fmla="*/ 4083518 w 4116885"/>
              <a:gd name="connsiteY3" fmla="*/ 2934914 h 3585722"/>
              <a:gd name="connsiteX4" fmla="*/ 4040331 w 4116885"/>
              <a:gd name="connsiteY4" fmla="*/ 2949806 h 3585722"/>
              <a:gd name="connsiteX5" fmla="*/ 3997143 w 4116885"/>
              <a:gd name="connsiteY5" fmla="*/ 2963209 h 3585722"/>
              <a:gd name="connsiteX6" fmla="*/ 3950976 w 4116885"/>
              <a:gd name="connsiteY6" fmla="*/ 2975125 h 3585722"/>
              <a:gd name="connsiteX7" fmla="*/ 3906298 w 4116885"/>
              <a:gd name="connsiteY7" fmla="*/ 2987039 h 3585722"/>
              <a:gd name="connsiteX8" fmla="*/ 3861622 w 4116885"/>
              <a:gd name="connsiteY8" fmla="*/ 3000442 h 3585722"/>
              <a:gd name="connsiteX9" fmla="*/ 3818433 w 4116885"/>
              <a:gd name="connsiteY9" fmla="*/ 3015336 h 3585722"/>
              <a:gd name="connsiteX10" fmla="*/ 3778225 w 4116885"/>
              <a:gd name="connsiteY10" fmla="*/ 3033207 h 3585722"/>
              <a:gd name="connsiteX11" fmla="*/ 3740994 w 4116885"/>
              <a:gd name="connsiteY11" fmla="*/ 3054056 h 3585722"/>
              <a:gd name="connsiteX12" fmla="*/ 3708230 w 4116885"/>
              <a:gd name="connsiteY12" fmla="*/ 3080861 h 3585722"/>
              <a:gd name="connsiteX13" fmla="*/ 3673977 w 4116885"/>
              <a:gd name="connsiteY13" fmla="*/ 3110649 h 3585722"/>
              <a:gd name="connsiteX14" fmla="*/ 3644190 w 4116885"/>
              <a:gd name="connsiteY14" fmla="*/ 3144902 h 3585722"/>
              <a:gd name="connsiteX15" fmla="*/ 3615895 w 4116885"/>
              <a:gd name="connsiteY15" fmla="*/ 3180643 h 3585722"/>
              <a:gd name="connsiteX16" fmla="*/ 3587600 w 4116885"/>
              <a:gd name="connsiteY16" fmla="*/ 3217874 h 3585722"/>
              <a:gd name="connsiteX17" fmla="*/ 3559305 w 4116885"/>
              <a:gd name="connsiteY17" fmla="*/ 3255107 h 3585722"/>
              <a:gd name="connsiteX18" fmla="*/ 3531009 w 4116885"/>
              <a:gd name="connsiteY18" fmla="*/ 3290849 h 3585722"/>
              <a:gd name="connsiteX19" fmla="*/ 3499734 w 4116885"/>
              <a:gd name="connsiteY19" fmla="*/ 3325101 h 3585722"/>
              <a:gd name="connsiteX20" fmla="*/ 3468459 w 4116885"/>
              <a:gd name="connsiteY20" fmla="*/ 3354887 h 3585722"/>
              <a:gd name="connsiteX21" fmla="*/ 3432719 w 4116885"/>
              <a:gd name="connsiteY21" fmla="*/ 3380204 h 3585722"/>
              <a:gd name="connsiteX22" fmla="*/ 3395487 w 4116885"/>
              <a:gd name="connsiteY22" fmla="*/ 3399565 h 3585722"/>
              <a:gd name="connsiteX23" fmla="*/ 3350809 w 4116885"/>
              <a:gd name="connsiteY23" fmla="*/ 3412968 h 3585722"/>
              <a:gd name="connsiteX24" fmla="*/ 3304642 w 4116885"/>
              <a:gd name="connsiteY24" fmla="*/ 3418925 h 3585722"/>
              <a:gd name="connsiteX25" fmla="*/ 3256988 w 4116885"/>
              <a:gd name="connsiteY25" fmla="*/ 3420415 h 3585722"/>
              <a:gd name="connsiteX26" fmla="*/ 3206353 w 4116885"/>
              <a:gd name="connsiteY26" fmla="*/ 3415946 h 3585722"/>
              <a:gd name="connsiteX27" fmla="*/ 3155719 w 4116885"/>
              <a:gd name="connsiteY27" fmla="*/ 3409991 h 3585722"/>
              <a:gd name="connsiteX28" fmla="*/ 3105083 w 4116885"/>
              <a:gd name="connsiteY28" fmla="*/ 3402543 h 3585722"/>
              <a:gd name="connsiteX29" fmla="*/ 3054450 w 4116885"/>
              <a:gd name="connsiteY29" fmla="*/ 3396587 h 3585722"/>
              <a:gd name="connsiteX30" fmla="*/ 3003814 w 4116885"/>
              <a:gd name="connsiteY30" fmla="*/ 3393607 h 3585722"/>
              <a:gd name="connsiteX31" fmla="*/ 2954669 w 4116885"/>
              <a:gd name="connsiteY31" fmla="*/ 3393607 h 3585722"/>
              <a:gd name="connsiteX32" fmla="*/ 2908503 w 4116885"/>
              <a:gd name="connsiteY32" fmla="*/ 3399565 h 3585722"/>
              <a:gd name="connsiteX33" fmla="*/ 2860847 w 4116885"/>
              <a:gd name="connsiteY33" fmla="*/ 3411479 h 3585722"/>
              <a:gd name="connsiteX34" fmla="*/ 2817659 w 4116885"/>
              <a:gd name="connsiteY34" fmla="*/ 3429350 h 3585722"/>
              <a:gd name="connsiteX35" fmla="*/ 2772981 w 4116885"/>
              <a:gd name="connsiteY35" fmla="*/ 3453178 h 3585722"/>
              <a:gd name="connsiteX36" fmla="*/ 2728305 w 4116885"/>
              <a:gd name="connsiteY36" fmla="*/ 3477008 h 3585722"/>
              <a:gd name="connsiteX37" fmla="*/ 2683627 w 4116885"/>
              <a:gd name="connsiteY37" fmla="*/ 3503814 h 3585722"/>
              <a:gd name="connsiteX38" fmla="*/ 2640437 w 4116885"/>
              <a:gd name="connsiteY38" fmla="*/ 3529131 h 3585722"/>
              <a:gd name="connsiteX39" fmla="*/ 2594272 w 4116885"/>
              <a:gd name="connsiteY39" fmla="*/ 3551469 h 3585722"/>
              <a:gd name="connsiteX40" fmla="*/ 2549594 w 4116885"/>
              <a:gd name="connsiteY40" fmla="*/ 3569341 h 3585722"/>
              <a:gd name="connsiteX41" fmla="*/ 2503426 w 4116885"/>
              <a:gd name="connsiteY41" fmla="*/ 3581255 h 3585722"/>
              <a:gd name="connsiteX42" fmla="*/ 2455772 w 4116885"/>
              <a:gd name="connsiteY42" fmla="*/ 3585722 h 3585722"/>
              <a:gd name="connsiteX43" fmla="*/ 2408116 w 4116885"/>
              <a:gd name="connsiteY43" fmla="*/ 3581255 h 3585722"/>
              <a:gd name="connsiteX44" fmla="*/ 2361949 w 4116885"/>
              <a:gd name="connsiteY44" fmla="*/ 3569341 h 3585722"/>
              <a:gd name="connsiteX45" fmla="*/ 2317272 w 4116885"/>
              <a:gd name="connsiteY45" fmla="*/ 3551469 h 3585722"/>
              <a:gd name="connsiteX46" fmla="*/ 2271105 w 4116885"/>
              <a:gd name="connsiteY46" fmla="*/ 3529131 h 3585722"/>
              <a:gd name="connsiteX47" fmla="*/ 2227917 w 4116885"/>
              <a:gd name="connsiteY47" fmla="*/ 3503814 h 3585722"/>
              <a:gd name="connsiteX48" fmla="*/ 2183239 w 4116885"/>
              <a:gd name="connsiteY48" fmla="*/ 3477008 h 3585722"/>
              <a:gd name="connsiteX49" fmla="*/ 2138561 w 4116885"/>
              <a:gd name="connsiteY49" fmla="*/ 3453178 h 3585722"/>
              <a:gd name="connsiteX50" fmla="*/ 2093885 w 4116885"/>
              <a:gd name="connsiteY50" fmla="*/ 3429350 h 3585722"/>
              <a:gd name="connsiteX51" fmla="*/ 2049208 w 4116885"/>
              <a:gd name="connsiteY51" fmla="*/ 3411479 h 3585722"/>
              <a:gd name="connsiteX52" fmla="*/ 2003041 w 4116885"/>
              <a:gd name="connsiteY52" fmla="*/ 3399565 h 3585722"/>
              <a:gd name="connsiteX53" fmla="*/ 1956874 w 4116885"/>
              <a:gd name="connsiteY53" fmla="*/ 3393607 h 3585722"/>
              <a:gd name="connsiteX54" fmla="*/ 1907728 w 4116885"/>
              <a:gd name="connsiteY54" fmla="*/ 3393607 h 3585722"/>
              <a:gd name="connsiteX55" fmla="*/ 1857094 w 4116885"/>
              <a:gd name="connsiteY55" fmla="*/ 3396587 h 3585722"/>
              <a:gd name="connsiteX56" fmla="*/ 1806460 w 4116885"/>
              <a:gd name="connsiteY56" fmla="*/ 3402543 h 3585722"/>
              <a:gd name="connsiteX57" fmla="*/ 1755825 w 4116885"/>
              <a:gd name="connsiteY57" fmla="*/ 3409991 h 3585722"/>
              <a:gd name="connsiteX58" fmla="*/ 1705189 w 4116885"/>
              <a:gd name="connsiteY58" fmla="*/ 3415946 h 3585722"/>
              <a:gd name="connsiteX59" fmla="*/ 1654555 w 4116885"/>
              <a:gd name="connsiteY59" fmla="*/ 3420415 h 3585722"/>
              <a:gd name="connsiteX60" fmla="*/ 1606901 w 4116885"/>
              <a:gd name="connsiteY60" fmla="*/ 3418925 h 3585722"/>
              <a:gd name="connsiteX61" fmla="*/ 1560733 w 4116885"/>
              <a:gd name="connsiteY61" fmla="*/ 3412968 h 3585722"/>
              <a:gd name="connsiteX62" fmla="*/ 1516055 w 4116885"/>
              <a:gd name="connsiteY62" fmla="*/ 3399565 h 3585722"/>
              <a:gd name="connsiteX63" fmla="*/ 1478825 w 4116885"/>
              <a:gd name="connsiteY63" fmla="*/ 3380204 h 3585722"/>
              <a:gd name="connsiteX64" fmla="*/ 1443081 w 4116885"/>
              <a:gd name="connsiteY64" fmla="*/ 3354887 h 3585722"/>
              <a:gd name="connsiteX65" fmla="*/ 1411808 w 4116885"/>
              <a:gd name="connsiteY65" fmla="*/ 3325101 h 3585722"/>
              <a:gd name="connsiteX66" fmla="*/ 1380533 w 4116885"/>
              <a:gd name="connsiteY66" fmla="*/ 3290849 h 3585722"/>
              <a:gd name="connsiteX67" fmla="*/ 1352239 w 4116885"/>
              <a:gd name="connsiteY67" fmla="*/ 3255107 h 3585722"/>
              <a:gd name="connsiteX68" fmla="*/ 1323942 w 4116885"/>
              <a:gd name="connsiteY68" fmla="*/ 3217874 h 3585722"/>
              <a:gd name="connsiteX69" fmla="*/ 1295647 w 4116885"/>
              <a:gd name="connsiteY69" fmla="*/ 3180643 h 3585722"/>
              <a:gd name="connsiteX70" fmla="*/ 1267352 w 4116885"/>
              <a:gd name="connsiteY70" fmla="*/ 3144902 h 3585722"/>
              <a:gd name="connsiteX71" fmla="*/ 1237566 w 4116885"/>
              <a:gd name="connsiteY71" fmla="*/ 3110649 h 3585722"/>
              <a:gd name="connsiteX72" fmla="*/ 1203314 w 4116885"/>
              <a:gd name="connsiteY72" fmla="*/ 3080861 h 3585722"/>
              <a:gd name="connsiteX73" fmla="*/ 1170550 w 4116885"/>
              <a:gd name="connsiteY73" fmla="*/ 3054056 h 3585722"/>
              <a:gd name="connsiteX74" fmla="*/ 1133319 w 4116885"/>
              <a:gd name="connsiteY74" fmla="*/ 3033207 h 3585722"/>
              <a:gd name="connsiteX75" fmla="*/ 1093109 w 4116885"/>
              <a:gd name="connsiteY75" fmla="*/ 3015336 h 3585722"/>
              <a:gd name="connsiteX76" fmla="*/ 1049921 w 4116885"/>
              <a:gd name="connsiteY76" fmla="*/ 3000442 h 3585722"/>
              <a:gd name="connsiteX77" fmla="*/ 1005242 w 4116885"/>
              <a:gd name="connsiteY77" fmla="*/ 2987039 h 3585722"/>
              <a:gd name="connsiteX78" fmla="*/ 960566 w 4116885"/>
              <a:gd name="connsiteY78" fmla="*/ 2975125 h 3585722"/>
              <a:gd name="connsiteX79" fmla="*/ 914400 w 4116885"/>
              <a:gd name="connsiteY79" fmla="*/ 2963209 h 3585722"/>
              <a:gd name="connsiteX80" fmla="*/ 871211 w 4116885"/>
              <a:gd name="connsiteY80" fmla="*/ 2949806 h 3585722"/>
              <a:gd name="connsiteX81" fmla="*/ 828022 w 4116885"/>
              <a:gd name="connsiteY81" fmla="*/ 2934914 h 3585722"/>
              <a:gd name="connsiteX82" fmla="*/ 787813 w 4116885"/>
              <a:gd name="connsiteY82" fmla="*/ 2917043 h 3585722"/>
              <a:gd name="connsiteX83" fmla="*/ 752072 w 4116885"/>
              <a:gd name="connsiteY83" fmla="*/ 2894704 h 3585722"/>
              <a:gd name="connsiteX84" fmla="*/ 719306 w 4116885"/>
              <a:gd name="connsiteY84" fmla="*/ 2867898 h 3585722"/>
              <a:gd name="connsiteX85" fmla="*/ 692502 w 4116885"/>
              <a:gd name="connsiteY85" fmla="*/ 2835134 h 3585722"/>
              <a:gd name="connsiteX86" fmla="*/ 670163 w 4116885"/>
              <a:gd name="connsiteY86" fmla="*/ 2799391 h 3585722"/>
              <a:gd name="connsiteX87" fmla="*/ 652291 w 4116885"/>
              <a:gd name="connsiteY87" fmla="*/ 2759180 h 3585722"/>
              <a:gd name="connsiteX88" fmla="*/ 637399 w 4116885"/>
              <a:gd name="connsiteY88" fmla="*/ 2715993 h 3585722"/>
              <a:gd name="connsiteX89" fmla="*/ 623997 w 4116885"/>
              <a:gd name="connsiteY89" fmla="*/ 2672804 h 3585722"/>
              <a:gd name="connsiteX90" fmla="*/ 612083 w 4116885"/>
              <a:gd name="connsiteY90" fmla="*/ 2626638 h 3585722"/>
              <a:gd name="connsiteX91" fmla="*/ 600169 w 4116885"/>
              <a:gd name="connsiteY91" fmla="*/ 2581960 h 3585722"/>
              <a:gd name="connsiteX92" fmla="*/ 586764 w 4116885"/>
              <a:gd name="connsiteY92" fmla="*/ 2537281 h 3585722"/>
              <a:gd name="connsiteX93" fmla="*/ 571872 w 4116885"/>
              <a:gd name="connsiteY93" fmla="*/ 2494092 h 3585722"/>
              <a:gd name="connsiteX94" fmla="*/ 554000 w 4116885"/>
              <a:gd name="connsiteY94" fmla="*/ 2453882 h 3585722"/>
              <a:gd name="connsiteX95" fmla="*/ 533152 w 4116885"/>
              <a:gd name="connsiteY95" fmla="*/ 2416651 h 3585722"/>
              <a:gd name="connsiteX96" fmla="*/ 506346 w 4116885"/>
              <a:gd name="connsiteY96" fmla="*/ 2383887 h 3585722"/>
              <a:gd name="connsiteX97" fmla="*/ 476561 w 4116885"/>
              <a:gd name="connsiteY97" fmla="*/ 2349633 h 3585722"/>
              <a:gd name="connsiteX98" fmla="*/ 442308 w 4116885"/>
              <a:gd name="connsiteY98" fmla="*/ 2319849 h 3585722"/>
              <a:gd name="connsiteX99" fmla="*/ 405075 w 4116885"/>
              <a:gd name="connsiteY99" fmla="*/ 2291554 h 3585722"/>
              <a:gd name="connsiteX100" fmla="*/ 367844 w 4116885"/>
              <a:gd name="connsiteY100" fmla="*/ 2263257 h 3585722"/>
              <a:gd name="connsiteX101" fmla="*/ 330615 w 4116885"/>
              <a:gd name="connsiteY101" fmla="*/ 2234962 h 3585722"/>
              <a:gd name="connsiteX102" fmla="*/ 294872 w 4116885"/>
              <a:gd name="connsiteY102" fmla="*/ 2206664 h 3585722"/>
              <a:gd name="connsiteX103" fmla="*/ 260619 w 4116885"/>
              <a:gd name="connsiteY103" fmla="*/ 2175390 h 3585722"/>
              <a:gd name="connsiteX104" fmla="*/ 230835 w 4116885"/>
              <a:gd name="connsiteY104" fmla="*/ 2144116 h 3585722"/>
              <a:gd name="connsiteX105" fmla="*/ 205519 w 4116885"/>
              <a:gd name="connsiteY105" fmla="*/ 2108372 h 3585722"/>
              <a:gd name="connsiteX106" fmla="*/ 186158 w 4116885"/>
              <a:gd name="connsiteY106" fmla="*/ 2071141 h 3585722"/>
              <a:gd name="connsiteX107" fmla="*/ 172755 w 4116885"/>
              <a:gd name="connsiteY107" fmla="*/ 2026465 h 3585722"/>
              <a:gd name="connsiteX108" fmla="*/ 166797 w 4116885"/>
              <a:gd name="connsiteY108" fmla="*/ 1980297 h 3585722"/>
              <a:gd name="connsiteX109" fmla="*/ 165306 w 4116885"/>
              <a:gd name="connsiteY109" fmla="*/ 1932640 h 3585722"/>
              <a:gd name="connsiteX110" fmla="*/ 169775 w 4116885"/>
              <a:gd name="connsiteY110" fmla="*/ 1882006 h 3585722"/>
              <a:gd name="connsiteX111" fmla="*/ 175733 w 4116885"/>
              <a:gd name="connsiteY111" fmla="*/ 1831370 h 3585722"/>
              <a:gd name="connsiteX112" fmla="*/ 183178 w 4116885"/>
              <a:gd name="connsiteY112" fmla="*/ 1780735 h 3585722"/>
              <a:gd name="connsiteX113" fmla="*/ 189136 w 4116885"/>
              <a:gd name="connsiteY113" fmla="*/ 1730101 h 3585722"/>
              <a:gd name="connsiteX114" fmla="*/ 192116 w 4116885"/>
              <a:gd name="connsiteY114" fmla="*/ 1679466 h 3585722"/>
              <a:gd name="connsiteX115" fmla="*/ 192116 w 4116885"/>
              <a:gd name="connsiteY115" fmla="*/ 1630319 h 3585722"/>
              <a:gd name="connsiteX116" fmla="*/ 186158 w 4116885"/>
              <a:gd name="connsiteY116" fmla="*/ 1584152 h 3585722"/>
              <a:gd name="connsiteX117" fmla="*/ 174244 w 4116885"/>
              <a:gd name="connsiteY117" fmla="*/ 1537986 h 3585722"/>
              <a:gd name="connsiteX118" fmla="*/ 156372 w 4116885"/>
              <a:gd name="connsiteY118" fmla="*/ 1494795 h 3585722"/>
              <a:gd name="connsiteX119" fmla="*/ 134033 w 4116885"/>
              <a:gd name="connsiteY119" fmla="*/ 1450119 h 3585722"/>
              <a:gd name="connsiteX120" fmla="*/ 108716 w 4116885"/>
              <a:gd name="connsiteY120" fmla="*/ 1405442 h 3585722"/>
              <a:gd name="connsiteX121" fmla="*/ 81910 w 4116885"/>
              <a:gd name="connsiteY121" fmla="*/ 1360762 h 3585722"/>
              <a:gd name="connsiteX122" fmla="*/ 56594 w 4116885"/>
              <a:gd name="connsiteY122" fmla="*/ 1317574 h 3585722"/>
              <a:gd name="connsiteX123" fmla="*/ 34253 w 4116885"/>
              <a:gd name="connsiteY123" fmla="*/ 1271407 h 3585722"/>
              <a:gd name="connsiteX124" fmla="*/ 16383 w 4116885"/>
              <a:gd name="connsiteY124" fmla="*/ 1226729 h 3585722"/>
              <a:gd name="connsiteX125" fmla="*/ 4469 w 4116885"/>
              <a:gd name="connsiteY125" fmla="*/ 1180561 h 3585722"/>
              <a:gd name="connsiteX126" fmla="*/ 0 w 4116885"/>
              <a:gd name="connsiteY126" fmla="*/ 1132905 h 3585722"/>
              <a:gd name="connsiteX127" fmla="*/ 4469 w 4116885"/>
              <a:gd name="connsiteY127" fmla="*/ 1085249 h 3585722"/>
              <a:gd name="connsiteX128" fmla="*/ 16383 w 4116885"/>
              <a:gd name="connsiteY128" fmla="*/ 1039083 h 3585722"/>
              <a:gd name="connsiteX129" fmla="*/ 34253 w 4116885"/>
              <a:gd name="connsiteY129" fmla="*/ 994403 h 3585722"/>
              <a:gd name="connsiteX130" fmla="*/ 56594 w 4116885"/>
              <a:gd name="connsiteY130" fmla="*/ 948238 h 3585722"/>
              <a:gd name="connsiteX131" fmla="*/ 81910 w 4116885"/>
              <a:gd name="connsiteY131" fmla="*/ 905048 h 3585722"/>
              <a:gd name="connsiteX132" fmla="*/ 108716 w 4116885"/>
              <a:gd name="connsiteY132" fmla="*/ 860370 h 3585722"/>
              <a:gd name="connsiteX133" fmla="*/ 134033 w 4116885"/>
              <a:gd name="connsiteY133" fmla="*/ 815693 h 3585722"/>
              <a:gd name="connsiteX134" fmla="*/ 156372 w 4116885"/>
              <a:gd name="connsiteY134" fmla="*/ 771015 h 3585722"/>
              <a:gd name="connsiteX135" fmla="*/ 174244 w 4116885"/>
              <a:gd name="connsiteY135" fmla="*/ 727825 h 3585722"/>
              <a:gd name="connsiteX136" fmla="*/ 186158 w 4116885"/>
              <a:gd name="connsiteY136" fmla="*/ 681658 h 3585722"/>
              <a:gd name="connsiteX137" fmla="*/ 192116 w 4116885"/>
              <a:gd name="connsiteY137" fmla="*/ 635491 h 3585722"/>
              <a:gd name="connsiteX138" fmla="*/ 192116 w 4116885"/>
              <a:gd name="connsiteY138" fmla="*/ 586346 h 3585722"/>
              <a:gd name="connsiteX139" fmla="*/ 189136 w 4116885"/>
              <a:gd name="connsiteY139" fmla="*/ 535711 h 3585722"/>
              <a:gd name="connsiteX140" fmla="*/ 183178 w 4116885"/>
              <a:gd name="connsiteY140" fmla="*/ 485075 h 3585722"/>
              <a:gd name="connsiteX141" fmla="*/ 175733 w 4116885"/>
              <a:gd name="connsiteY141" fmla="*/ 434440 h 3585722"/>
              <a:gd name="connsiteX142" fmla="*/ 169775 w 4116885"/>
              <a:gd name="connsiteY142" fmla="*/ 383806 h 3585722"/>
              <a:gd name="connsiteX143" fmla="*/ 165306 w 4116885"/>
              <a:gd name="connsiteY143" fmla="*/ 333172 h 3585722"/>
              <a:gd name="connsiteX144" fmla="*/ 166797 w 4116885"/>
              <a:gd name="connsiteY144" fmla="*/ 285515 h 3585722"/>
              <a:gd name="connsiteX145" fmla="*/ 172755 w 4116885"/>
              <a:gd name="connsiteY145" fmla="*/ 239348 h 3585722"/>
              <a:gd name="connsiteX146" fmla="*/ 186158 w 4116885"/>
              <a:gd name="connsiteY146" fmla="*/ 194669 h 3585722"/>
              <a:gd name="connsiteX147" fmla="*/ 205519 w 4116885"/>
              <a:gd name="connsiteY147" fmla="*/ 157438 h 3585722"/>
              <a:gd name="connsiteX148" fmla="*/ 230835 w 4116885"/>
              <a:gd name="connsiteY148" fmla="*/ 121696 h 3585722"/>
              <a:gd name="connsiteX149" fmla="*/ 260619 w 4116885"/>
              <a:gd name="connsiteY149" fmla="*/ 90421 h 3585722"/>
              <a:gd name="connsiteX150" fmla="*/ 294872 w 4116885"/>
              <a:gd name="connsiteY150" fmla="*/ 59147 h 3585722"/>
              <a:gd name="connsiteX151" fmla="*/ 330615 w 4116885"/>
              <a:gd name="connsiteY151" fmla="*/ 30850 h 3585722"/>
              <a:gd name="connsiteX152" fmla="*/ 367844 w 4116885"/>
              <a:gd name="connsiteY152" fmla="*/ 2553 h 358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86F0A11C-FCA2-53BB-BD93-4627C5A6FAD8}"/>
              </a:ext>
            </a:extLst>
          </p:cNvPr>
          <p:cNvPicPr>
            <a:picLocks noChangeAspect="1"/>
          </p:cNvPicPr>
          <p:nvPr/>
        </p:nvPicPr>
        <p:blipFill>
          <a:blip r:embed="rId3"/>
          <a:stretch>
            <a:fillRect/>
          </a:stretch>
        </p:blipFill>
        <p:spPr>
          <a:xfrm>
            <a:off x="9243378" y="209550"/>
            <a:ext cx="2511353" cy="2505075"/>
          </a:xfrm>
          <a:prstGeom prst="rect">
            <a:avLst/>
          </a:prstGeom>
        </p:spPr>
      </p:pic>
      <p:sp>
        <p:nvSpPr>
          <p:cNvPr id="33" name="Freeform: Shape 32">
            <a:extLst>
              <a:ext uri="{FF2B5EF4-FFF2-40B4-BE49-F238E27FC236}">
                <a16:creationId xmlns:a16="http://schemas.microsoft.com/office/drawing/2014/main" id="{2AD292BD-58D8-4261-AD54-80C939F13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35" name="Freeform: Shape 34">
            <a:extLst>
              <a:ext uri="{FF2B5EF4-FFF2-40B4-BE49-F238E27FC236}">
                <a16:creationId xmlns:a16="http://schemas.microsoft.com/office/drawing/2014/main" id="{875C1B52-15CE-4113-A420-BFFE2103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1066" y="4009109"/>
            <a:ext cx="3200935" cy="2848897"/>
          </a:xfrm>
          <a:custGeom>
            <a:avLst/>
            <a:gdLst>
              <a:gd name="connsiteX0" fmla="*/ 1822480 w 3200935"/>
              <a:gd name="connsiteY0" fmla="*/ 0 h 2848897"/>
              <a:gd name="connsiteX1" fmla="*/ 1858100 w 3200935"/>
              <a:gd name="connsiteY1" fmla="*/ 3339 h 2848897"/>
              <a:gd name="connsiteX2" fmla="*/ 1892611 w 3200935"/>
              <a:gd name="connsiteY2" fmla="*/ 12245 h 2848897"/>
              <a:gd name="connsiteX3" fmla="*/ 1926007 w 3200935"/>
              <a:gd name="connsiteY3" fmla="*/ 25604 h 2848897"/>
              <a:gd name="connsiteX4" fmla="*/ 1960514 w 3200935"/>
              <a:gd name="connsiteY4" fmla="*/ 42302 h 2848897"/>
              <a:gd name="connsiteX5" fmla="*/ 1992798 w 3200935"/>
              <a:gd name="connsiteY5" fmla="*/ 61227 h 2848897"/>
              <a:gd name="connsiteX6" fmla="*/ 2026194 w 3200935"/>
              <a:gd name="connsiteY6" fmla="*/ 81264 h 2848897"/>
              <a:gd name="connsiteX7" fmla="*/ 2059589 w 3200935"/>
              <a:gd name="connsiteY7" fmla="*/ 99075 h 2848897"/>
              <a:gd name="connsiteX8" fmla="*/ 2092985 w 3200935"/>
              <a:gd name="connsiteY8" fmla="*/ 116887 h 2848897"/>
              <a:gd name="connsiteX9" fmla="*/ 2125268 w 3200935"/>
              <a:gd name="connsiteY9" fmla="*/ 130245 h 2848897"/>
              <a:gd name="connsiteX10" fmla="*/ 2160890 w 3200935"/>
              <a:gd name="connsiteY10" fmla="*/ 139150 h 2848897"/>
              <a:gd name="connsiteX11" fmla="*/ 2195399 w 3200935"/>
              <a:gd name="connsiteY11" fmla="*/ 143604 h 2848897"/>
              <a:gd name="connsiteX12" fmla="*/ 2232134 w 3200935"/>
              <a:gd name="connsiteY12" fmla="*/ 143604 h 2848897"/>
              <a:gd name="connsiteX13" fmla="*/ 2269983 w 3200935"/>
              <a:gd name="connsiteY13" fmla="*/ 141378 h 2848897"/>
              <a:gd name="connsiteX14" fmla="*/ 2307831 w 3200935"/>
              <a:gd name="connsiteY14" fmla="*/ 136924 h 2848897"/>
              <a:gd name="connsiteX15" fmla="*/ 2345681 w 3200935"/>
              <a:gd name="connsiteY15" fmla="*/ 131359 h 2848897"/>
              <a:gd name="connsiteX16" fmla="*/ 2383529 w 3200935"/>
              <a:gd name="connsiteY16" fmla="*/ 126906 h 2848897"/>
              <a:gd name="connsiteX17" fmla="*/ 2421378 w 3200935"/>
              <a:gd name="connsiteY17" fmla="*/ 123565 h 2848897"/>
              <a:gd name="connsiteX18" fmla="*/ 2456999 w 3200935"/>
              <a:gd name="connsiteY18" fmla="*/ 124678 h 2848897"/>
              <a:gd name="connsiteX19" fmla="*/ 2491507 w 3200935"/>
              <a:gd name="connsiteY19" fmla="*/ 129132 h 2848897"/>
              <a:gd name="connsiteX20" fmla="*/ 2524903 w 3200935"/>
              <a:gd name="connsiteY20" fmla="*/ 139150 h 2848897"/>
              <a:gd name="connsiteX21" fmla="*/ 2552734 w 3200935"/>
              <a:gd name="connsiteY21" fmla="*/ 153622 h 2848897"/>
              <a:gd name="connsiteX22" fmla="*/ 2579449 w 3200935"/>
              <a:gd name="connsiteY22" fmla="*/ 172547 h 2848897"/>
              <a:gd name="connsiteX23" fmla="*/ 2602827 w 3200935"/>
              <a:gd name="connsiteY23" fmla="*/ 194811 h 2848897"/>
              <a:gd name="connsiteX24" fmla="*/ 2626204 w 3200935"/>
              <a:gd name="connsiteY24" fmla="*/ 220414 h 2848897"/>
              <a:gd name="connsiteX25" fmla="*/ 2647355 w 3200935"/>
              <a:gd name="connsiteY25" fmla="*/ 247131 h 2848897"/>
              <a:gd name="connsiteX26" fmla="*/ 2668506 w 3200935"/>
              <a:gd name="connsiteY26" fmla="*/ 274961 h 2848897"/>
              <a:gd name="connsiteX27" fmla="*/ 2689656 w 3200935"/>
              <a:gd name="connsiteY27" fmla="*/ 302791 h 2848897"/>
              <a:gd name="connsiteX28" fmla="*/ 2710806 w 3200935"/>
              <a:gd name="connsiteY28" fmla="*/ 329509 h 2848897"/>
              <a:gd name="connsiteX29" fmla="*/ 2733071 w 3200935"/>
              <a:gd name="connsiteY29" fmla="*/ 355112 h 2848897"/>
              <a:gd name="connsiteX30" fmla="*/ 2758675 w 3200935"/>
              <a:gd name="connsiteY30" fmla="*/ 377377 h 2848897"/>
              <a:gd name="connsiteX31" fmla="*/ 2783165 w 3200935"/>
              <a:gd name="connsiteY31" fmla="*/ 397415 h 2848897"/>
              <a:gd name="connsiteX32" fmla="*/ 2810995 w 3200935"/>
              <a:gd name="connsiteY32" fmla="*/ 412999 h 2848897"/>
              <a:gd name="connsiteX33" fmla="*/ 2841051 w 3200935"/>
              <a:gd name="connsiteY33" fmla="*/ 426357 h 2848897"/>
              <a:gd name="connsiteX34" fmla="*/ 2873333 w 3200935"/>
              <a:gd name="connsiteY34" fmla="*/ 437489 h 2848897"/>
              <a:gd name="connsiteX35" fmla="*/ 2906728 w 3200935"/>
              <a:gd name="connsiteY35" fmla="*/ 447507 h 2848897"/>
              <a:gd name="connsiteX36" fmla="*/ 2940124 w 3200935"/>
              <a:gd name="connsiteY36" fmla="*/ 456413 h 2848897"/>
              <a:gd name="connsiteX37" fmla="*/ 2974633 w 3200935"/>
              <a:gd name="connsiteY37" fmla="*/ 465320 h 2848897"/>
              <a:gd name="connsiteX38" fmla="*/ 3006916 w 3200935"/>
              <a:gd name="connsiteY38" fmla="*/ 475338 h 2848897"/>
              <a:gd name="connsiteX39" fmla="*/ 3039197 w 3200935"/>
              <a:gd name="connsiteY39" fmla="*/ 486470 h 2848897"/>
              <a:gd name="connsiteX40" fmla="*/ 3069254 w 3200935"/>
              <a:gd name="connsiteY40" fmla="*/ 499829 h 2848897"/>
              <a:gd name="connsiteX41" fmla="*/ 3095972 w 3200935"/>
              <a:gd name="connsiteY41" fmla="*/ 516527 h 2848897"/>
              <a:gd name="connsiteX42" fmla="*/ 3120463 w 3200935"/>
              <a:gd name="connsiteY42" fmla="*/ 536565 h 2848897"/>
              <a:gd name="connsiteX43" fmla="*/ 3140498 w 3200935"/>
              <a:gd name="connsiteY43" fmla="*/ 561055 h 2848897"/>
              <a:gd name="connsiteX44" fmla="*/ 3157197 w 3200935"/>
              <a:gd name="connsiteY44" fmla="*/ 587772 h 2848897"/>
              <a:gd name="connsiteX45" fmla="*/ 3170555 w 3200935"/>
              <a:gd name="connsiteY45" fmla="*/ 617827 h 2848897"/>
              <a:gd name="connsiteX46" fmla="*/ 3181687 w 3200935"/>
              <a:gd name="connsiteY46" fmla="*/ 650112 h 2848897"/>
              <a:gd name="connsiteX47" fmla="*/ 3191705 w 3200935"/>
              <a:gd name="connsiteY47" fmla="*/ 682393 h 2848897"/>
              <a:gd name="connsiteX48" fmla="*/ 3200612 w 3200935"/>
              <a:gd name="connsiteY48" fmla="*/ 716904 h 2848897"/>
              <a:gd name="connsiteX49" fmla="*/ 3200935 w 3200935"/>
              <a:gd name="connsiteY49" fmla="*/ 718115 h 2848897"/>
              <a:gd name="connsiteX50" fmla="*/ 3200935 w 3200935"/>
              <a:gd name="connsiteY50" fmla="*/ 2848897 h 2848897"/>
              <a:gd name="connsiteX51" fmla="*/ 413394 w 3200935"/>
              <a:gd name="connsiteY51" fmla="*/ 2848897 h 2848897"/>
              <a:gd name="connsiteX52" fmla="*/ 400932 w 3200935"/>
              <a:gd name="connsiteY52" fmla="*/ 2820857 h 2848897"/>
              <a:gd name="connsiteX53" fmla="*/ 385348 w 3200935"/>
              <a:gd name="connsiteY53" fmla="*/ 2793028 h 2848897"/>
              <a:gd name="connsiteX54" fmla="*/ 365311 w 3200935"/>
              <a:gd name="connsiteY54" fmla="*/ 2768537 h 2848897"/>
              <a:gd name="connsiteX55" fmla="*/ 343046 w 3200935"/>
              <a:gd name="connsiteY55" fmla="*/ 2742933 h 2848897"/>
              <a:gd name="connsiteX56" fmla="*/ 317443 w 3200935"/>
              <a:gd name="connsiteY56" fmla="*/ 2720669 h 2848897"/>
              <a:gd name="connsiteX57" fmla="*/ 289612 w 3200935"/>
              <a:gd name="connsiteY57" fmla="*/ 2699519 h 2848897"/>
              <a:gd name="connsiteX58" fmla="*/ 261783 w 3200935"/>
              <a:gd name="connsiteY58" fmla="*/ 2678368 h 2848897"/>
              <a:gd name="connsiteX59" fmla="*/ 233954 w 3200935"/>
              <a:gd name="connsiteY59" fmla="*/ 2657218 h 2848897"/>
              <a:gd name="connsiteX60" fmla="*/ 207237 w 3200935"/>
              <a:gd name="connsiteY60" fmla="*/ 2636065 h 2848897"/>
              <a:gd name="connsiteX61" fmla="*/ 181633 w 3200935"/>
              <a:gd name="connsiteY61" fmla="*/ 2612689 h 2848897"/>
              <a:gd name="connsiteX62" fmla="*/ 159370 w 3200935"/>
              <a:gd name="connsiteY62" fmla="*/ 2589312 h 2848897"/>
              <a:gd name="connsiteX63" fmla="*/ 140446 w 3200935"/>
              <a:gd name="connsiteY63" fmla="*/ 2562594 h 2848897"/>
              <a:gd name="connsiteX64" fmla="*/ 125974 w 3200935"/>
              <a:gd name="connsiteY64" fmla="*/ 2534764 h 2848897"/>
              <a:gd name="connsiteX65" fmla="*/ 115956 w 3200935"/>
              <a:gd name="connsiteY65" fmla="*/ 2501370 h 2848897"/>
              <a:gd name="connsiteX66" fmla="*/ 111502 w 3200935"/>
              <a:gd name="connsiteY66" fmla="*/ 2466860 h 2848897"/>
              <a:gd name="connsiteX67" fmla="*/ 110388 w 3200935"/>
              <a:gd name="connsiteY67" fmla="*/ 2431236 h 2848897"/>
              <a:gd name="connsiteX68" fmla="*/ 113728 w 3200935"/>
              <a:gd name="connsiteY68" fmla="*/ 2393388 h 2848897"/>
              <a:gd name="connsiteX69" fmla="*/ 118182 w 3200935"/>
              <a:gd name="connsiteY69" fmla="*/ 2355539 h 2848897"/>
              <a:gd name="connsiteX70" fmla="*/ 123747 w 3200935"/>
              <a:gd name="connsiteY70" fmla="*/ 2317690 h 2848897"/>
              <a:gd name="connsiteX71" fmla="*/ 128200 w 3200935"/>
              <a:gd name="connsiteY71" fmla="*/ 2279842 h 2848897"/>
              <a:gd name="connsiteX72" fmla="*/ 130428 w 3200935"/>
              <a:gd name="connsiteY72" fmla="*/ 2241992 h 2848897"/>
              <a:gd name="connsiteX73" fmla="*/ 130428 w 3200935"/>
              <a:gd name="connsiteY73" fmla="*/ 2205256 h 2848897"/>
              <a:gd name="connsiteX74" fmla="*/ 125974 w 3200935"/>
              <a:gd name="connsiteY74" fmla="*/ 2170747 h 2848897"/>
              <a:gd name="connsiteX75" fmla="*/ 117069 w 3200935"/>
              <a:gd name="connsiteY75" fmla="*/ 2136238 h 2848897"/>
              <a:gd name="connsiteX76" fmla="*/ 103710 w 3200935"/>
              <a:gd name="connsiteY76" fmla="*/ 2103954 h 2848897"/>
              <a:gd name="connsiteX77" fmla="*/ 87012 w 3200935"/>
              <a:gd name="connsiteY77" fmla="*/ 2070559 h 2848897"/>
              <a:gd name="connsiteX78" fmla="*/ 68088 w 3200935"/>
              <a:gd name="connsiteY78" fmla="*/ 2037163 h 2848897"/>
              <a:gd name="connsiteX79" fmla="*/ 48051 w 3200935"/>
              <a:gd name="connsiteY79" fmla="*/ 2003766 h 2848897"/>
              <a:gd name="connsiteX80" fmla="*/ 29127 w 3200935"/>
              <a:gd name="connsiteY80" fmla="*/ 1971483 h 2848897"/>
              <a:gd name="connsiteX81" fmla="*/ 12427 w 3200935"/>
              <a:gd name="connsiteY81" fmla="*/ 1936974 h 2848897"/>
              <a:gd name="connsiteX82" fmla="*/ 0 w 3200935"/>
              <a:gd name="connsiteY82" fmla="*/ 1905903 h 2848897"/>
              <a:gd name="connsiteX83" fmla="*/ 0 w 3200935"/>
              <a:gd name="connsiteY83" fmla="*/ 1760990 h 2848897"/>
              <a:gd name="connsiteX84" fmla="*/ 12427 w 3200935"/>
              <a:gd name="connsiteY84" fmla="*/ 1729918 h 2848897"/>
              <a:gd name="connsiteX85" fmla="*/ 29127 w 3200935"/>
              <a:gd name="connsiteY85" fmla="*/ 1695410 h 2848897"/>
              <a:gd name="connsiteX86" fmla="*/ 48051 w 3200935"/>
              <a:gd name="connsiteY86" fmla="*/ 1663126 h 2848897"/>
              <a:gd name="connsiteX87" fmla="*/ 68088 w 3200935"/>
              <a:gd name="connsiteY87" fmla="*/ 1629730 h 2848897"/>
              <a:gd name="connsiteX88" fmla="*/ 87012 w 3200935"/>
              <a:gd name="connsiteY88" fmla="*/ 1596334 h 2848897"/>
              <a:gd name="connsiteX89" fmla="*/ 103710 w 3200935"/>
              <a:gd name="connsiteY89" fmla="*/ 1562938 h 2848897"/>
              <a:gd name="connsiteX90" fmla="*/ 117069 w 3200935"/>
              <a:gd name="connsiteY90" fmla="*/ 1530654 h 2848897"/>
              <a:gd name="connsiteX91" fmla="*/ 125974 w 3200935"/>
              <a:gd name="connsiteY91" fmla="*/ 1496145 h 2848897"/>
              <a:gd name="connsiteX92" fmla="*/ 130428 w 3200935"/>
              <a:gd name="connsiteY92" fmla="*/ 1461636 h 2848897"/>
              <a:gd name="connsiteX93" fmla="*/ 130428 w 3200935"/>
              <a:gd name="connsiteY93" fmla="*/ 1424901 h 2848897"/>
              <a:gd name="connsiteX94" fmla="*/ 128200 w 3200935"/>
              <a:gd name="connsiteY94" fmla="*/ 1387052 h 2848897"/>
              <a:gd name="connsiteX95" fmla="*/ 123747 w 3200935"/>
              <a:gd name="connsiteY95" fmla="*/ 1349203 h 2848897"/>
              <a:gd name="connsiteX96" fmla="*/ 118182 w 3200935"/>
              <a:gd name="connsiteY96" fmla="*/ 1311353 h 2848897"/>
              <a:gd name="connsiteX97" fmla="*/ 113728 w 3200935"/>
              <a:gd name="connsiteY97" fmla="*/ 1273505 h 2848897"/>
              <a:gd name="connsiteX98" fmla="*/ 110388 w 3200935"/>
              <a:gd name="connsiteY98" fmla="*/ 1235657 h 2848897"/>
              <a:gd name="connsiteX99" fmla="*/ 111502 w 3200935"/>
              <a:gd name="connsiteY99" fmla="*/ 1200034 h 2848897"/>
              <a:gd name="connsiteX100" fmla="*/ 115956 w 3200935"/>
              <a:gd name="connsiteY100" fmla="*/ 1165525 h 2848897"/>
              <a:gd name="connsiteX101" fmla="*/ 125974 w 3200935"/>
              <a:gd name="connsiteY101" fmla="*/ 1132128 h 2848897"/>
              <a:gd name="connsiteX102" fmla="*/ 140446 w 3200935"/>
              <a:gd name="connsiteY102" fmla="*/ 1104298 h 2848897"/>
              <a:gd name="connsiteX103" fmla="*/ 159370 w 3200935"/>
              <a:gd name="connsiteY103" fmla="*/ 1077582 h 2848897"/>
              <a:gd name="connsiteX104" fmla="*/ 181633 w 3200935"/>
              <a:gd name="connsiteY104" fmla="*/ 1054204 h 2848897"/>
              <a:gd name="connsiteX105" fmla="*/ 207237 w 3200935"/>
              <a:gd name="connsiteY105" fmla="*/ 1030827 h 2848897"/>
              <a:gd name="connsiteX106" fmla="*/ 233954 w 3200935"/>
              <a:gd name="connsiteY106" fmla="*/ 1009676 h 2848897"/>
              <a:gd name="connsiteX107" fmla="*/ 261783 w 3200935"/>
              <a:gd name="connsiteY107" fmla="*/ 988524 h 2848897"/>
              <a:gd name="connsiteX108" fmla="*/ 289612 w 3200935"/>
              <a:gd name="connsiteY108" fmla="*/ 967374 h 2848897"/>
              <a:gd name="connsiteX109" fmla="*/ 317443 w 3200935"/>
              <a:gd name="connsiteY109" fmla="*/ 946223 h 2848897"/>
              <a:gd name="connsiteX110" fmla="*/ 343046 w 3200935"/>
              <a:gd name="connsiteY110" fmla="*/ 923960 h 2848897"/>
              <a:gd name="connsiteX111" fmla="*/ 365311 w 3200935"/>
              <a:gd name="connsiteY111" fmla="*/ 898356 h 2848897"/>
              <a:gd name="connsiteX112" fmla="*/ 385348 w 3200935"/>
              <a:gd name="connsiteY112" fmla="*/ 873865 h 2848897"/>
              <a:gd name="connsiteX113" fmla="*/ 400932 w 3200935"/>
              <a:gd name="connsiteY113" fmla="*/ 846035 h 2848897"/>
              <a:gd name="connsiteX114" fmla="*/ 414290 w 3200935"/>
              <a:gd name="connsiteY114" fmla="*/ 815980 h 2848897"/>
              <a:gd name="connsiteX115" fmla="*/ 425422 w 3200935"/>
              <a:gd name="connsiteY115" fmla="*/ 783695 h 2848897"/>
              <a:gd name="connsiteX116" fmla="*/ 435442 w 3200935"/>
              <a:gd name="connsiteY116" fmla="*/ 750298 h 2848897"/>
              <a:gd name="connsiteX117" fmla="*/ 444347 w 3200935"/>
              <a:gd name="connsiteY117" fmla="*/ 716904 h 2848897"/>
              <a:gd name="connsiteX118" fmla="*/ 453253 w 3200935"/>
              <a:gd name="connsiteY118" fmla="*/ 682393 h 2848897"/>
              <a:gd name="connsiteX119" fmla="*/ 463271 w 3200935"/>
              <a:gd name="connsiteY119" fmla="*/ 650112 h 2848897"/>
              <a:gd name="connsiteX120" fmla="*/ 474403 w 3200935"/>
              <a:gd name="connsiteY120" fmla="*/ 617827 h 2848897"/>
              <a:gd name="connsiteX121" fmla="*/ 487762 w 3200935"/>
              <a:gd name="connsiteY121" fmla="*/ 587772 h 2848897"/>
              <a:gd name="connsiteX122" fmla="*/ 504460 w 3200935"/>
              <a:gd name="connsiteY122" fmla="*/ 561055 h 2848897"/>
              <a:gd name="connsiteX123" fmla="*/ 524495 w 3200935"/>
              <a:gd name="connsiteY123" fmla="*/ 536565 h 2848897"/>
              <a:gd name="connsiteX124" fmla="*/ 548987 w 3200935"/>
              <a:gd name="connsiteY124" fmla="*/ 516527 h 2848897"/>
              <a:gd name="connsiteX125" fmla="*/ 575704 w 3200935"/>
              <a:gd name="connsiteY125" fmla="*/ 499829 h 2848897"/>
              <a:gd name="connsiteX126" fmla="*/ 605759 w 3200935"/>
              <a:gd name="connsiteY126" fmla="*/ 486470 h 2848897"/>
              <a:gd name="connsiteX127" fmla="*/ 638042 w 3200935"/>
              <a:gd name="connsiteY127" fmla="*/ 475338 h 2848897"/>
              <a:gd name="connsiteX128" fmla="*/ 670325 w 3200935"/>
              <a:gd name="connsiteY128" fmla="*/ 465320 h 2848897"/>
              <a:gd name="connsiteX129" fmla="*/ 704834 w 3200935"/>
              <a:gd name="connsiteY129" fmla="*/ 456413 h 2848897"/>
              <a:gd name="connsiteX130" fmla="*/ 738229 w 3200935"/>
              <a:gd name="connsiteY130" fmla="*/ 447507 h 2848897"/>
              <a:gd name="connsiteX131" fmla="*/ 771626 w 3200935"/>
              <a:gd name="connsiteY131" fmla="*/ 437489 h 2848897"/>
              <a:gd name="connsiteX132" fmla="*/ 803907 w 3200935"/>
              <a:gd name="connsiteY132" fmla="*/ 426357 h 2848897"/>
              <a:gd name="connsiteX133" fmla="*/ 833964 w 3200935"/>
              <a:gd name="connsiteY133" fmla="*/ 412999 h 2848897"/>
              <a:gd name="connsiteX134" fmla="*/ 861794 w 3200935"/>
              <a:gd name="connsiteY134" fmla="*/ 397415 h 2848897"/>
              <a:gd name="connsiteX135" fmla="*/ 886284 w 3200935"/>
              <a:gd name="connsiteY135" fmla="*/ 377377 h 2848897"/>
              <a:gd name="connsiteX136" fmla="*/ 911888 w 3200935"/>
              <a:gd name="connsiteY136" fmla="*/ 355112 h 2848897"/>
              <a:gd name="connsiteX137" fmla="*/ 934152 w 3200935"/>
              <a:gd name="connsiteY137" fmla="*/ 329509 h 2848897"/>
              <a:gd name="connsiteX138" fmla="*/ 955302 w 3200935"/>
              <a:gd name="connsiteY138" fmla="*/ 302791 h 2848897"/>
              <a:gd name="connsiteX139" fmla="*/ 976452 w 3200935"/>
              <a:gd name="connsiteY139" fmla="*/ 274961 h 2848897"/>
              <a:gd name="connsiteX140" fmla="*/ 997604 w 3200935"/>
              <a:gd name="connsiteY140" fmla="*/ 247131 h 2848897"/>
              <a:gd name="connsiteX141" fmla="*/ 1018754 w 3200935"/>
              <a:gd name="connsiteY141" fmla="*/ 220414 h 2848897"/>
              <a:gd name="connsiteX142" fmla="*/ 1042131 w 3200935"/>
              <a:gd name="connsiteY142" fmla="*/ 194811 h 2848897"/>
              <a:gd name="connsiteX143" fmla="*/ 1065507 w 3200935"/>
              <a:gd name="connsiteY143" fmla="*/ 172547 h 2848897"/>
              <a:gd name="connsiteX144" fmla="*/ 1092225 w 3200935"/>
              <a:gd name="connsiteY144" fmla="*/ 153622 h 2848897"/>
              <a:gd name="connsiteX145" fmla="*/ 1120055 w 3200935"/>
              <a:gd name="connsiteY145" fmla="*/ 139150 h 2848897"/>
              <a:gd name="connsiteX146" fmla="*/ 1153451 w 3200935"/>
              <a:gd name="connsiteY146" fmla="*/ 129132 h 2848897"/>
              <a:gd name="connsiteX147" fmla="*/ 1187961 w 3200935"/>
              <a:gd name="connsiteY147" fmla="*/ 124678 h 2848897"/>
              <a:gd name="connsiteX148" fmla="*/ 1223581 w 3200935"/>
              <a:gd name="connsiteY148" fmla="*/ 123565 h 2848897"/>
              <a:gd name="connsiteX149" fmla="*/ 1261429 w 3200935"/>
              <a:gd name="connsiteY149" fmla="*/ 126906 h 2848897"/>
              <a:gd name="connsiteX150" fmla="*/ 1299279 w 3200935"/>
              <a:gd name="connsiteY150" fmla="*/ 131359 h 2848897"/>
              <a:gd name="connsiteX151" fmla="*/ 1337128 w 3200935"/>
              <a:gd name="connsiteY151" fmla="*/ 136924 h 2848897"/>
              <a:gd name="connsiteX152" fmla="*/ 1374976 w 3200935"/>
              <a:gd name="connsiteY152" fmla="*/ 141378 h 2848897"/>
              <a:gd name="connsiteX153" fmla="*/ 1412824 w 3200935"/>
              <a:gd name="connsiteY153" fmla="*/ 143604 h 2848897"/>
              <a:gd name="connsiteX154" fmla="*/ 1449561 w 3200935"/>
              <a:gd name="connsiteY154" fmla="*/ 143604 h 2848897"/>
              <a:gd name="connsiteX155" fmla="*/ 1484069 w 3200935"/>
              <a:gd name="connsiteY155" fmla="*/ 139150 h 2848897"/>
              <a:gd name="connsiteX156" fmla="*/ 1518579 w 3200935"/>
              <a:gd name="connsiteY156" fmla="*/ 130245 h 2848897"/>
              <a:gd name="connsiteX157" fmla="*/ 1551974 w 3200935"/>
              <a:gd name="connsiteY157" fmla="*/ 116887 h 2848897"/>
              <a:gd name="connsiteX158" fmla="*/ 1585369 w 3200935"/>
              <a:gd name="connsiteY158" fmla="*/ 99075 h 2848897"/>
              <a:gd name="connsiteX159" fmla="*/ 1618765 w 3200935"/>
              <a:gd name="connsiteY159" fmla="*/ 81264 h 2848897"/>
              <a:gd name="connsiteX160" fmla="*/ 1652161 w 3200935"/>
              <a:gd name="connsiteY160" fmla="*/ 61227 h 2848897"/>
              <a:gd name="connsiteX161" fmla="*/ 1684444 w 3200935"/>
              <a:gd name="connsiteY161" fmla="*/ 42302 h 2848897"/>
              <a:gd name="connsiteX162" fmla="*/ 1718953 w 3200935"/>
              <a:gd name="connsiteY162" fmla="*/ 25604 h 2848897"/>
              <a:gd name="connsiteX163" fmla="*/ 1752349 w 3200935"/>
              <a:gd name="connsiteY163" fmla="*/ 12245 h 2848897"/>
              <a:gd name="connsiteX164" fmla="*/ 1786858 w 3200935"/>
              <a:gd name="connsiteY164" fmla="*/ 3339 h 284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Lst>
            <a:rect l="l" t="t" r="r" b="b"/>
            <a:pathLst>
              <a:path w="3200935" h="2848897">
                <a:moveTo>
                  <a:pt x="1822480" y="0"/>
                </a:moveTo>
                <a:lnTo>
                  <a:pt x="1858100" y="3339"/>
                </a:lnTo>
                <a:lnTo>
                  <a:pt x="1892611" y="12245"/>
                </a:lnTo>
                <a:lnTo>
                  <a:pt x="1926007" y="25604"/>
                </a:lnTo>
                <a:lnTo>
                  <a:pt x="1960514" y="42302"/>
                </a:lnTo>
                <a:lnTo>
                  <a:pt x="1992798" y="61227"/>
                </a:lnTo>
                <a:lnTo>
                  <a:pt x="2026194" y="81264"/>
                </a:lnTo>
                <a:lnTo>
                  <a:pt x="2059589" y="99075"/>
                </a:lnTo>
                <a:lnTo>
                  <a:pt x="2092985" y="116887"/>
                </a:lnTo>
                <a:lnTo>
                  <a:pt x="2125268" y="130245"/>
                </a:lnTo>
                <a:lnTo>
                  <a:pt x="2160890" y="139150"/>
                </a:lnTo>
                <a:lnTo>
                  <a:pt x="2195399" y="143604"/>
                </a:lnTo>
                <a:lnTo>
                  <a:pt x="2232134" y="143604"/>
                </a:lnTo>
                <a:lnTo>
                  <a:pt x="2269983" y="141378"/>
                </a:lnTo>
                <a:lnTo>
                  <a:pt x="2307831" y="136924"/>
                </a:lnTo>
                <a:lnTo>
                  <a:pt x="2345681" y="131359"/>
                </a:lnTo>
                <a:lnTo>
                  <a:pt x="2383529" y="126906"/>
                </a:lnTo>
                <a:lnTo>
                  <a:pt x="2421378" y="123565"/>
                </a:lnTo>
                <a:lnTo>
                  <a:pt x="2456999" y="124678"/>
                </a:lnTo>
                <a:lnTo>
                  <a:pt x="2491507" y="129132"/>
                </a:lnTo>
                <a:lnTo>
                  <a:pt x="2524903" y="139150"/>
                </a:lnTo>
                <a:lnTo>
                  <a:pt x="2552734" y="153622"/>
                </a:lnTo>
                <a:lnTo>
                  <a:pt x="2579449" y="172547"/>
                </a:lnTo>
                <a:lnTo>
                  <a:pt x="2602827" y="194811"/>
                </a:lnTo>
                <a:lnTo>
                  <a:pt x="2626204" y="220414"/>
                </a:lnTo>
                <a:lnTo>
                  <a:pt x="2647355" y="247131"/>
                </a:lnTo>
                <a:lnTo>
                  <a:pt x="2668506" y="274961"/>
                </a:lnTo>
                <a:lnTo>
                  <a:pt x="2689656" y="302791"/>
                </a:lnTo>
                <a:lnTo>
                  <a:pt x="2710806" y="329509"/>
                </a:lnTo>
                <a:lnTo>
                  <a:pt x="2733071" y="355112"/>
                </a:lnTo>
                <a:lnTo>
                  <a:pt x="2758675" y="377377"/>
                </a:lnTo>
                <a:lnTo>
                  <a:pt x="2783165" y="397415"/>
                </a:lnTo>
                <a:lnTo>
                  <a:pt x="2810995" y="412999"/>
                </a:lnTo>
                <a:lnTo>
                  <a:pt x="2841051" y="426357"/>
                </a:lnTo>
                <a:lnTo>
                  <a:pt x="2873333" y="437489"/>
                </a:lnTo>
                <a:lnTo>
                  <a:pt x="2906728" y="447507"/>
                </a:lnTo>
                <a:lnTo>
                  <a:pt x="2940124" y="456413"/>
                </a:lnTo>
                <a:lnTo>
                  <a:pt x="2974633" y="465320"/>
                </a:lnTo>
                <a:lnTo>
                  <a:pt x="3006916" y="475338"/>
                </a:lnTo>
                <a:lnTo>
                  <a:pt x="3039197" y="486470"/>
                </a:lnTo>
                <a:lnTo>
                  <a:pt x="3069254" y="499829"/>
                </a:lnTo>
                <a:lnTo>
                  <a:pt x="3095972" y="516527"/>
                </a:lnTo>
                <a:lnTo>
                  <a:pt x="3120463" y="536565"/>
                </a:lnTo>
                <a:lnTo>
                  <a:pt x="3140498" y="561055"/>
                </a:lnTo>
                <a:lnTo>
                  <a:pt x="3157197" y="587772"/>
                </a:lnTo>
                <a:lnTo>
                  <a:pt x="3170555" y="617827"/>
                </a:lnTo>
                <a:lnTo>
                  <a:pt x="3181687" y="650112"/>
                </a:lnTo>
                <a:lnTo>
                  <a:pt x="3191705" y="682393"/>
                </a:lnTo>
                <a:lnTo>
                  <a:pt x="3200612" y="716904"/>
                </a:lnTo>
                <a:lnTo>
                  <a:pt x="3200935" y="718115"/>
                </a:lnTo>
                <a:lnTo>
                  <a:pt x="3200935" y="2848897"/>
                </a:lnTo>
                <a:lnTo>
                  <a:pt x="413394" y="2848897"/>
                </a:lnTo>
                <a:lnTo>
                  <a:pt x="400932" y="2820857"/>
                </a:lnTo>
                <a:lnTo>
                  <a:pt x="385348" y="2793028"/>
                </a:lnTo>
                <a:lnTo>
                  <a:pt x="365311" y="2768537"/>
                </a:lnTo>
                <a:lnTo>
                  <a:pt x="343046" y="2742933"/>
                </a:lnTo>
                <a:lnTo>
                  <a:pt x="317443" y="2720669"/>
                </a:lnTo>
                <a:lnTo>
                  <a:pt x="289612" y="2699519"/>
                </a:lnTo>
                <a:lnTo>
                  <a:pt x="261783" y="2678368"/>
                </a:lnTo>
                <a:lnTo>
                  <a:pt x="233954" y="2657218"/>
                </a:lnTo>
                <a:lnTo>
                  <a:pt x="207237" y="2636065"/>
                </a:lnTo>
                <a:lnTo>
                  <a:pt x="181633" y="2612689"/>
                </a:lnTo>
                <a:lnTo>
                  <a:pt x="159370" y="2589312"/>
                </a:lnTo>
                <a:lnTo>
                  <a:pt x="140446" y="2562594"/>
                </a:lnTo>
                <a:lnTo>
                  <a:pt x="125974" y="2534764"/>
                </a:lnTo>
                <a:lnTo>
                  <a:pt x="115956" y="2501370"/>
                </a:lnTo>
                <a:lnTo>
                  <a:pt x="111502" y="2466860"/>
                </a:lnTo>
                <a:lnTo>
                  <a:pt x="110388" y="2431236"/>
                </a:lnTo>
                <a:lnTo>
                  <a:pt x="113728" y="2393388"/>
                </a:lnTo>
                <a:lnTo>
                  <a:pt x="118182" y="2355539"/>
                </a:lnTo>
                <a:lnTo>
                  <a:pt x="123747" y="2317690"/>
                </a:lnTo>
                <a:lnTo>
                  <a:pt x="128200" y="2279842"/>
                </a:lnTo>
                <a:lnTo>
                  <a:pt x="130428" y="2241992"/>
                </a:lnTo>
                <a:lnTo>
                  <a:pt x="130428" y="2205256"/>
                </a:lnTo>
                <a:lnTo>
                  <a:pt x="125974" y="2170747"/>
                </a:lnTo>
                <a:lnTo>
                  <a:pt x="117069" y="2136238"/>
                </a:lnTo>
                <a:lnTo>
                  <a:pt x="103710" y="2103954"/>
                </a:lnTo>
                <a:lnTo>
                  <a:pt x="87012" y="2070559"/>
                </a:lnTo>
                <a:lnTo>
                  <a:pt x="68088" y="2037163"/>
                </a:lnTo>
                <a:lnTo>
                  <a:pt x="48051" y="2003766"/>
                </a:lnTo>
                <a:lnTo>
                  <a:pt x="29127" y="1971483"/>
                </a:lnTo>
                <a:lnTo>
                  <a:pt x="12427" y="1936974"/>
                </a:lnTo>
                <a:lnTo>
                  <a:pt x="0" y="1905903"/>
                </a:lnTo>
                <a:lnTo>
                  <a:pt x="0" y="1760990"/>
                </a:lnTo>
                <a:lnTo>
                  <a:pt x="12427" y="1729918"/>
                </a:lnTo>
                <a:lnTo>
                  <a:pt x="29127" y="1695410"/>
                </a:lnTo>
                <a:lnTo>
                  <a:pt x="48051" y="1663126"/>
                </a:lnTo>
                <a:lnTo>
                  <a:pt x="68088" y="1629730"/>
                </a:lnTo>
                <a:lnTo>
                  <a:pt x="87012" y="1596334"/>
                </a:lnTo>
                <a:lnTo>
                  <a:pt x="103710" y="1562938"/>
                </a:lnTo>
                <a:lnTo>
                  <a:pt x="117069" y="1530654"/>
                </a:lnTo>
                <a:lnTo>
                  <a:pt x="125974" y="1496145"/>
                </a:lnTo>
                <a:lnTo>
                  <a:pt x="130428" y="1461636"/>
                </a:lnTo>
                <a:lnTo>
                  <a:pt x="130428" y="1424901"/>
                </a:lnTo>
                <a:lnTo>
                  <a:pt x="128200" y="1387052"/>
                </a:lnTo>
                <a:lnTo>
                  <a:pt x="123747" y="1349203"/>
                </a:lnTo>
                <a:lnTo>
                  <a:pt x="118182" y="1311353"/>
                </a:lnTo>
                <a:lnTo>
                  <a:pt x="113728" y="1273505"/>
                </a:lnTo>
                <a:lnTo>
                  <a:pt x="110388" y="1235657"/>
                </a:lnTo>
                <a:lnTo>
                  <a:pt x="111502" y="1200034"/>
                </a:lnTo>
                <a:lnTo>
                  <a:pt x="115956" y="1165525"/>
                </a:lnTo>
                <a:lnTo>
                  <a:pt x="125974" y="1132128"/>
                </a:lnTo>
                <a:lnTo>
                  <a:pt x="140446" y="1104298"/>
                </a:lnTo>
                <a:lnTo>
                  <a:pt x="159370" y="1077582"/>
                </a:lnTo>
                <a:lnTo>
                  <a:pt x="181633" y="1054204"/>
                </a:lnTo>
                <a:lnTo>
                  <a:pt x="207237" y="1030827"/>
                </a:lnTo>
                <a:lnTo>
                  <a:pt x="233954" y="1009676"/>
                </a:lnTo>
                <a:lnTo>
                  <a:pt x="261783" y="988524"/>
                </a:lnTo>
                <a:lnTo>
                  <a:pt x="289612" y="967374"/>
                </a:lnTo>
                <a:lnTo>
                  <a:pt x="317443" y="946223"/>
                </a:lnTo>
                <a:lnTo>
                  <a:pt x="343046" y="923960"/>
                </a:lnTo>
                <a:lnTo>
                  <a:pt x="365311" y="898356"/>
                </a:lnTo>
                <a:lnTo>
                  <a:pt x="385348" y="873865"/>
                </a:lnTo>
                <a:lnTo>
                  <a:pt x="400932" y="846035"/>
                </a:lnTo>
                <a:lnTo>
                  <a:pt x="414290" y="815980"/>
                </a:lnTo>
                <a:lnTo>
                  <a:pt x="425422" y="783695"/>
                </a:lnTo>
                <a:lnTo>
                  <a:pt x="435442" y="750298"/>
                </a:lnTo>
                <a:lnTo>
                  <a:pt x="444347" y="716904"/>
                </a:lnTo>
                <a:lnTo>
                  <a:pt x="453253" y="682393"/>
                </a:lnTo>
                <a:lnTo>
                  <a:pt x="463271" y="650112"/>
                </a:lnTo>
                <a:lnTo>
                  <a:pt x="474403" y="617827"/>
                </a:lnTo>
                <a:lnTo>
                  <a:pt x="487762" y="587772"/>
                </a:lnTo>
                <a:lnTo>
                  <a:pt x="504460" y="561055"/>
                </a:lnTo>
                <a:lnTo>
                  <a:pt x="524495" y="536565"/>
                </a:lnTo>
                <a:lnTo>
                  <a:pt x="548987" y="516527"/>
                </a:lnTo>
                <a:lnTo>
                  <a:pt x="575704" y="499829"/>
                </a:lnTo>
                <a:lnTo>
                  <a:pt x="605759" y="486470"/>
                </a:lnTo>
                <a:lnTo>
                  <a:pt x="638042" y="475338"/>
                </a:lnTo>
                <a:lnTo>
                  <a:pt x="670325" y="465320"/>
                </a:lnTo>
                <a:lnTo>
                  <a:pt x="704834" y="456413"/>
                </a:lnTo>
                <a:lnTo>
                  <a:pt x="738229" y="447507"/>
                </a:lnTo>
                <a:lnTo>
                  <a:pt x="771626" y="437489"/>
                </a:lnTo>
                <a:lnTo>
                  <a:pt x="803907" y="426357"/>
                </a:lnTo>
                <a:lnTo>
                  <a:pt x="833964" y="412999"/>
                </a:lnTo>
                <a:lnTo>
                  <a:pt x="861794" y="397415"/>
                </a:lnTo>
                <a:lnTo>
                  <a:pt x="886284" y="377377"/>
                </a:lnTo>
                <a:lnTo>
                  <a:pt x="911888" y="355112"/>
                </a:lnTo>
                <a:lnTo>
                  <a:pt x="934152" y="329509"/>
                </a:lnTo>
                <a:lnTo>
                  <a:pt x="955302" y="302791"/>
                </a:lnTo>
                <a:lnTo>
                  <a:pt x="976452" y="274961"/>
                </a:lnTo>
                <a:lnTo>
                  <a:pt x="997604" y="247131"/>
                </a:lnTo>
                <a:lnTo>
                  <a:pt x="1018754" y="220414"/>
                </a:lnTo>
                <a:lnTo>
                  <a:pt x="1042131" y="194811"/>
                </a:lnTo>
                <a:lnTo>
                  <a:pt x="1065507" y="172547"/>
                </a:lnTo>
                <a:lnTo>
                  <a:pt x="1092225" y="153622"/>
                </a:lnTo>
                <a:lnTo>
                  <a:pt x="1120055" y="139150"/>
                </a:lnTo>
                <a:lnTo>
                  <a:pt x="1153451" y="129132"/>
                </a:lnTo>
                <a:lnTo>
                  <a:pt x="1187961" y="124678"/>
                </a:lnTo>
                <a:lnTo>
                  <a:pt x="1223581" y="123565"/>
                </a:lnTo>
                <a:lnTo>
                  <a:pt x="1261429" y="126906"/>
                </a:lnTo>
                <a:lnTo>
                  <a:pt x="1299279" y="131359"/>
                </a:lnTo>
                <a:lnTo>
                  <a:pt x="1337128" y="136924"/>
                </a:lnTo>
                <a:lnTo>
                  <a:pt x="1374976" y="141378"/>
                </a:lnTo>
                <a:lnTo>
                  <a:pt x="1412824" y="143604"/>
                </a:lnTo>
                <a:lnTo>
                  <a:pt x="1449561" y="143604"/>
                </a:lnTo>
                <a:lnTo>
                  <a:pt x="1484069" y="139150"/>
                </a:lnTo>
                <a:lnTo>
                  <a:pt x="1518579" y="130245"/>
                </a:lnTo>
                <a:lnTo>
                  <a:pt x="1551974" y="116887"/>
                </a:lnTo>
                <a:lnTo>
                  <a:pt x="1585369" y="99075"/>
                </a:lnTo>
                <a:lnTo>
                  <a:pt x="1618765" y="81264"/>
                </a:lnTo>
                <a:lnTo>
                  <a:pt x="1652161" y="61227"/>
                </a:lnTo>
                <a:lnTo>
                  <a:pt x="1684444" y="42302"/>
                </a:lnTo>
                <a:lnTo>
                  <a:pt x="1718953" y="25604"/>
                </a:lnTo>
                <a:lnTo>
                  <a:pt x="1752349" y="12245"/>
                </a:lnTo>
                <a:lnTo>
                  <a:pt x="1786858" y="333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A6E7E20-F791-2B97-3ECE-9004BCD92C30}"/>
              </a:ext>
            </a:extLst>
          </p:cNvPr>
          <p:cNvPicPr>
            <a:picLocks noChangeAspect="1"/>
          </p:cNvPicPr>
          <p:nvPr/>
        </p:nvPicPr>
        <p:blipFill>
          <a:blip r:embed="rId4"/>
          <a:stretch>
            <a:fillRect/>
          </a:stretch>
        </p:blipFill>
        <p:spPr>
          <a:xfrm>
            <a:off x="9524999" y="4971530"/>
            <a:ext cx="2499853" cy="1337130"/>
          </a:xfrm>
          <a:prstGeom prst="rect">
            <a:avLst/>
          </a:prstGeom>
        </p:spPr>
      </p:pic>
    </p:spTree>
    <p:extLst>
      <p:ext uri="{BB962C8B-B14F-4D97-AF65-F5344CB8AC3E}">
        <p14:creationId xmlns:p14="http://schemas.microsoft.com/office/powerpoint/2010/main" val="312630264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hopscotch on a sidewalk">
            <a:extLst>
              <a:ext uri="{FF2B5EF4-FFF2-40B4-BE49-F238E27FC236}">
                <a16:creationId xmlns:a16="http://schemas.microsoft.com/office/drawing/2014/main" id="{2DCDEC4D-AEC9-B57A-256E-C201733E0184}"/>
              </a:ext>
            </a:extLst>
          </p:cNvPr>
          <p:cNvPicPr>
            <a:picLocks noChangeAspect="1"/>
          </p:cNvPicPr>
          <p:nvPr/>
        </p:nvPicPr>
        <p:blipFill>
          <a:blip r:embed="rId3"/>
          <a:srcRect l="3284" t="23391" r="5807"/>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3B5E13-5163-5347-DE95-DE094425E2A6}"/>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Prevalence of CSAE</a:t>
            </a:r>
          </a:p>
        </p:txBody>
      </p:sp>
      <p:sp>
        <p:nvSpPr>
          <p:cNvPr id="22" name="Rectangle: Rounded Corners 2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866493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DF5CABC1-7A13-96F9-EE7E-17C0A91C960B}"/>
              </a:ext>
            </a:extLst>
          </p:cNvPr>
          <p:cNvPicPr>
            <a:picLocks noGrp="1" noChangeAspect="1"/>
          </p:cNvPicPr>
          <p:nvPr>
            <p:ph idx="1"/>
          </p:nvPr>
        </p:nvPicPr>
        <p:blipFill>
          <a:blip r:embed="rId4"/>
          <a:stretch>
            <a:fillRect/>
          </a:stretch>
        </p:blipFill>
        <p:spPr>
          <a:xfrm>
            <a:off x="209809" y="807429"/>
            <a:ext cx="4031991" cy="52431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2EA9239-3B12-0AA9-4F8D-C40F7B55B0E7}"/>
              </a:ext>
            </a:extLst>
          </p:cNvPr>
          <p:cNvSpPr txBox="1"/>
          <p:nvPr/>
        </p:nvSpPr>
        <p:spPr>
          <a:xfrm>
            <a:off x="4648200" y="807429"/>
            <a:ext cx="6527800" cy="5491771"/>
          </a:xfrm>
          <a:prstGeom prst="rect">
            <a:avLst/>
          </a:prstGeom>
          <a:noFill/>
        </p:spPr>
        <p:txBody>
          <a:bodyPr wrap="square" rtlCol="0">
            <a:spAutoFit/>
          </a:bodyPr>
          <a:lstStyle/>
          <a:p>
            <a:pPr marL="285750" indent="-285750">
              <a:buFont typeface="Arial" panose="020B0604020202020204" pitchFamily="34" charset="0"/>
              <a:buChar char="•"/>
            </a:pPr>
            <a:r>
              <a:rPr lang="en-GB"/>
              <a:t>There were around 107,000 offences reported in 2022 – a 7.6% increase compared to 2021, nearly quadruple what it is was 10 years ago. Evidence continues to suggest many crimes remains unreported. </a:t>
            </a:r>
          </a:p>
          <a:p>
            <a:pPr marL="285750" indent="-285750">
              <a:buFont typeface="Arial" panose="020B0604020202020204" pitchFamily="34" charset="0"/>
              <a:buChar char="•"/>
            </a:pPr>
            <a:r>
              <a:rPr lang="en-GB"/>
              <a:t>Around 75% of CSAE offences related to sexual offences committed directly against children, and around 25% relate to online offences of Indecent Images of Children.   </a:t>
            </a:r>
          </a:p>
          <a:p>
            <a:pPr marL="285750" indent="-285750">
              <a:buFont typeface="Arial" panose="020B0604020202020204" pitchFamily="34" charset="0"/>
              <a:buChar char="•"/>
            </a:pPr>
            <a:r>
              <a:rPr lang="en-GB"/>
              <a:t>The crime types regarding CSAE are changing. For example, historically Child-on-Child abuse accounted for around third of offences. The data in the report suggests that today this is just over half.  </a:t>
            </a:r>
          </a:p>
          <a:p>
            <a:pPr marL="285750" indent="-285750">
              <a:buFont typeface="Arial" panose="020B0604020202020204" pitchFamily="34" charset="0"/>
              <a:buChar char="•"/>
            </a:pPr>
            <a:r>
              <a:rPr lang="en-GB"/>
              <a:t>CSAE within the family environment remains a common form of reported abuse, accounting for an estimated 33% of reported contact CSAE crime. Parents and siblings were the two most common relationships featuring. </a:t>
            </a:r>
          </a:p>
          <a:p>
            <a:pPr marL="285750" indent="-285750">
              <a:buFont typeface="Arial" panose="020B0604020202020204" pitchFamily="34" charset="0"/>
              <a:buChar char="•"/>
            </a:pPr>
            <a:r>
              <a:rPr lang="en-GB"/>
              <a:t>Group-based CSAE accounts for 5% of all identified and reported CSAE ranging from unorganised peer group sharing of imagery, to more organised complex high harm cases with high community impact. </a:t>
            </a:r>
            <a:endParaRPr lang="en-GB" dirty="0"/>
          </a:p>
        </p:txBody>
      </p:sp>
    </p:spTree>
    <p:extLst>
      <p:ext uri="{BB962C8B-B14F-4D97-AF65-F5344CB8AC3E}">
        <p14:creationId xmlns:p14="http://schemas.microsoft.com/office/powerpoint/2010/main" val="105440881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90B0FBDA-3DF2-5DCB-4870-BA42809D3973}"/>
              </a:ext>
            </a:extLst>
          </p:cNvPr>
          <p:cNvPicPr>
            <a:picLocks noChangeAspect="1"/>
          </p:cNvPicPr>
          <p:nvPr/>
        </p:nvPicPr>
        <p:blipFill>
          <a:blip r:embed="rId4"/>
          <a:stretch>
            <a:fillRect/>
          </a:stretch>
        </p:blipFill>
        <p:spPr>
          <a:xfrm>
            <a:off x="409219" y="584200"/>
            <a:ext cx="3716515" cy="5232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206A41D7-D9EA-2231-1048-2D9D39B82DC9}"/>
              </a:ext>
            </a:extLst>
          </p:cNvPr>
          <p:cNvPicPr>
            <a:picLocks noChangeAspect="1"/>
          </p:cNvPicPr>
          <p:nvPr/>
        </p:nvPicPr>
        <p:blipFill>
          <a:blip r:embed="rId5"/>
          <a:stretch>
            <a:fillRect/>
          </a:stretch>
        </p:blipFill>
        <p:spPr>
          <a:xfrm>
            <a:off x="4554537" y="4625975"/>
            <a:ext cx="4048125" cy="1924050"/>
          </a:xfrm>
          <a:prstGeom prst="rect">
            <a:avLst/>
          </a:prstGeom>
        </p:spPr>
      </p:pic>
      <p:pic>
        <p:nvPicPr>
          <p:cNvPr id="7" name="Picture 6">
            <a:extLst>
              <a:ext uri="{FF2B5EF4-FFF2-40B4-BE49-F238E27FC236}">
                <a16:creationId xmlns:a16="http://schemas.microsoft.com/office/drawing/2014/main" id="{98ADC68C-176A-F86E-7848-07887D81AB6A}"/>
              </a:ext>
            </a:extLst>
          </p:cNvPr>
          <p:cNvPicPr>
            <a:picLocks noChangeAspect="1"/>
          </p:cNvPicPr>
          <p:nvPr/>
        </p:nvPicPr>
        <p:blipFill>
          <a:blip r:embed="rId6"/>
          <a:stretch>
            <a:fillRect/>
          </a:stretch>
        </p:blipFill>
        <p:spPr>
          <a:xfrm>
            <a:off x="4262437" y="2428875"/>
            <a:ext cx="3667125" cy="2000250"/>
          </a:xfrm>
          <a:prstGeom prst="rect">
            <a:avLst/>
          </a:prstGeom>
        </p:spPr>
      </p:pic>
      <p:pic>
        <p:nvPicPr>
          <p:cNvPr id="9" name="Picture 8">
            <a:extLst>
              <a:ext uri="{FF2B5EF4-FFF2-40B4-BE49-F238E27FC236}">
                <a16:creationId xmlns:a16="http://schemas.microsoft.com/office/drawing/2014/main" id="{8E17F270-B84A-31ED-6854-E8AC07CB7CFC}"/>
              </a:ext>
            </a:extLst>
          </p:cNvPr>
          <p:cNvPicPr>
            <a:picLocks noChangeAspect="1"/>
          </p:cNvPicPr>
          <p:nvPr/>
        </p:nvPicPr>
        <p:blipFill>
          <a:blip r:embed="rId7"/>
          <a:stretch>
            <a:fillRect/>
          </a:stretch>
        </p:blipFill>
        <p:spPr>
          <a:xfrm>
            <a:off x="7964665" y="1027113"/>
            <a:ext cx="4038600" cy="1924050"/>
          </a:xfrm>
          <a:prstGeom prst="rect">
            <a:avLst/>
          </a:prstGeom>
        </p:spPr>
      </p:pic>
      <p:pic>
        <p:nvPicPr>
          <p:cNvPr id="11" name="Picture 10">
            <a:extLst>
              <a:ext uri="{FF2B5EF4-FFF2-40B4-BE49-F238E27FC236}">
                <a16:creationId xmlns:a16="http://schemas.microsoft.com/office/drawing/2014/main" id="{A9DF92D4-751D-AD9A-EA6A-368D8DB8E191}"/>
              </a:ext>
            </a:extLst>
          </p:cNvPr>
          <p:cNvPicPr>
            <a:picLocks noChangeAspect="1"/>
          </p:cNvPicPr>
          <p:nvPr/>
        </p:nvPicPr>
        <p:blipFill>
          <a:blip r:embed="rId8"/>
          <a:stretch>
            <a:fillRect/>
          </a:stretch>
        </p:blipFill>
        <p:spPr>
          <a:xfrm>
            <a:off x="7753706" y="3200400"/>
            <a:ext cx="4029075" cy="1971675"/>
          </a:xfrm>
          <a:prstGeom prst="rect">
            <a:avLst/>
          </a:prstGeom>
        </p:spPr>
      </p:pic>
      <p:pic>
        <p:nvPicPr>
          <p:cNvPr id="13" name="Picture 12">
            <a:extLst>
              <a:ext uri="{FF2B5EF4-FFF2-40B4-BE49-F238E27FC236}">
                <a16:creationId xmlns:a16="http://schemas.microsoft.com/office/drawing/2014/main" id="{8B684872-F802-3E50-CEF1-9B441B20DDE4}"/>
              </a:ext>
            </a:extLst>
          </p:cNvPr>
          <p:cNvPicPr>
            <a:picLocks noChangeAspect="1"/>
          </p:cNvPicPr>
          <p:nvPr/>
        </p:nvPicPr>
        <p:blipFill>
          <a:blip r:embed="rId9"/>
          <a:stretch>
            <a:fillRect/>
          </a:stretch>
        </p:blipFill>
        <p:spPr>
          <a:xfrm>
            <a:off x="4052887" y="330200"/>
            <a:ext cx="4086225" cy="2228850"/>
          </a:xfrm>
          <a:prstGeom prst="rect">
            <a:avLst/>
          </a:prstGeom>
        </p:spPr>
      </p:pic>
      <p:sp>
        <p:nvSpPr>
          <p:cNvPr id="14" name="TextBox 13">
            <a:extLst>
              <a:ext uri="{FF2B5EF4-FFF2-40B4-BE49-F238E27FC236}">
                <a16:creationId xmlns:a16="http://schemas.microsoft.com/office/drawing/2014/main" id="{3CE3A044-6E5E-6E42-D692-6EC47985F91E}"/>
              </a:ext>
            </a:extLst>
          </p:cNvPr>
          <p:cNvSpPr txBox="1"/>
          <p:nvPr/>
        </p:nvSpPr>
        <p:spPr>
          <a:xfrm>
            <a:off x="609600" y="584200"/>
            <a:ext cx="11173181" cy="1323439"/>
          </a:xfrm>
          <a:prstGeom prst="rect">
            <a:avLst/>
          </a:prstGeom>
          <a:solidFill>
            <a:schemeClr val="bg1"/>
          </a:solidFill>
        </p:spPr>
        <p:txBody>
          <a:bodyPr wrap="square" rtlCol="0">
            <a:spAutoFit/>
          </a:bodyPr>
          <a:lstStyle/>
          <a:p>
            <a:pPr algn="ctr"/>
            <a:r>
              <a:rPr lang="en-GB" sz="2000" dirty="0"/>
              <a:t>Far more children are sexually abused than come to official agencies’ attention. Based on the available survey evidence, we estimate that at least one in 10 children in England and Wales is sexually abused before the age of 16 (</a:t>
            </a:r>
            <a:r>
              <a:rPr lang="en-GB" sz="2000" dirty="0" err="1"/>
              <a:t>Karsna</a:t>
            </a:r>
            <a:r>
              <a:rPr lang="en-GB" sz="2000" dirty="0"/>
              <a:t> and Kelly, 2021). At a conservative estimate, the number of children sexually abused in a single year is around 500,000.</a:t>
            </a:r>
          </a:p>
        </p:txBody>
      </p:sp>
    </p:spTree>
    <p:extLst>
      <p:ext uri="{BB962C8B-B14F-4D97-AF65-F5344CB8AC3E}">
        <p14:creationId xmlns:p14="http://schemas.microsoft.com/office/powerpoint/2010/main" val="5330357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1000"/>
                                        <p:tgtEl>
                                          <p:spTgt spid="13"/>
                                        </p:tgtEl>
                                      </p:cBhvr>
                                    </p:animEffect>
                                    <p:anim calcmode="lin" valueType="num">
                                      <p:cBhvr>
                                        <p:cTn id="12" dur="1000" fill="hold"/>
                                        <p:tgtEl>
                                          <p:spTgt spid="13"/>
                                        </p:tgtEl>
                                        <p:attrNameLst>
                                          <p:attrName>ppt_x</p:attrName>
                                        </p:attrNameLst>
                                      </p:cBhvr>
                                      <p:tavLst>
                                        <p:tav tm="0">
                                          <p:val>
                                            <p:strVal val="#ppt_x"/>
                                          </p:val>
                                        </p:tav>
                                        <p:tav tm="100000">
                                          <p:val>
                                            <p:strVal val="#ppt_x"/>
                                          </p:val>
                                        </p:tav>
                                      </p:tavLst>
                                    </p:anim>
                                    <p:anim calcmode="lin" valueType="num">
                                      <p:cBhvr>
                                        <p:cTn id="13" dur="1000" fill="hold"/>
                                        <p:tgtEl>
                                          <p:spTgt spid="13"/>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5" presetClass="exit" presetSubtype="0" fill="hold" nodeType="clickEffect">
                                  <p:stCondLst>
                                    <p:cond delay="0"/>
                                  </p:stCondLst>
                                  <p:childTnLst>
                                    <p:animEffect transition="out" filter="fade">
                                      <p:cBhvr>
                                        <p:cTn id="37" dur="2000"/>
                                        <p:tgtEl>
                                          <p:spTgt spid="13"/>
                                        </p:tgtEl>
                                      </p:cBhvr>
                                    </p:animEffect>
                                    <p:anim calcmode="lin" valueType="num">
                                      <p:cBhvr>
                                        <p:cTn id="38"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9" dur="2000"/>
                                        <p:tgtEl>
                                          <p:spTgt spid="13"/>
                                        </p:tgtEl>
                                        <p:attrNameLst>
                                          <p:attrName>ppt_h</p:attrName>
                                        </p:attrNameLst>
                                      </p:cBhvr>
                                      <p:tavLst>
                                        <p:tav tm="0">
                                          <p:val>
                                            <p:strVal val="ppt_h"/>
                                          </p:val>
                                        </p:tav>
                                        <p:tav tm="100000">
                                          <p:val>
                                            <p:strVal val="ppt_h"/>
                                          </p:val>
                                        </p:tav>
                                      </p:tavLst>
                                    </p:anim>
                                    <p:set>
                                      <p:cBhvr>
                                        <p:cTn id="40" dur="1" fill="hold">
                                          <p:stCondLst>
                                            <p:cond delay="1999"/>
                                          </p:stCondLst>
                                        </p:cTn>
                                        <p:tgtEl>
                                          <p:spTgt spid="13"/>
                                        </p:tgtEl>
                                        <p:attrNameLst>
                                          <p:attrName>style.visibility</p:attrName>
                                        </p:attrNameLst>
                                      </p:cBhvr>
                                      <p:to>
                                        <p:strVal val="hidden"/>
                                      </p:to>
                                    </p:set>
                                  </p:childTnLst>
                                </p:cTn>
                              </p:par>
                              <p:par>
                                <p:cTn id="41" presetID="45" presetClass="exit" presetSubtype="0" fill="hold" nodeType="withEffect">
                                  <p:stCondLst>
                                    <p:cond delay="0"/>
                                  </p:stCondLst>
                                  <p:childTnLst>
                                    <p:animEffect transition="out" filter="fade">
                                      <p:cBhvr>
                                        <p:cTn id="42" dur="2000"/>
                                        <p:tgtEl>
                                          <p:spTgt spid="7"/>
                                        </p:tgtEl>
                                      </p:cBhvr>
                                    </p:animEffect>
                                    <p:anim calcmode="lin" valueType="num">
                                      <p:cBhvr>
                                        <p:cTn id="43"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4" dur="2000"/>
                                        <p:tgtEl>
                                          <p:spTgt spid="7"/>
                                        </p:tgtEl>
                                        <p:attrNameLst>
                                          <p:attrName>ppt_h</p:attrName>
                                        </p:attrNameLst>
                                      </p:cBhvr>
                                      <p:tavLst>
                                        <p:tav tm="0">
                                          <p:val>
                                            <p:strVal val="ppt_h"/>
                                          </p:val>
                                        </p:tav>
                                        <p:tav tm="100000">
                                          <p:val>
                                            <p:strVal val="ppt_h"/>
                                          </p:val>
                                        </p:tav>
                                      </p:tavLst>
                                    </p:anim>
                                    <p:set>
                                      <p:cBhvr>
                                        <p:cTn id="45" dur="1" fill="hold">
                                          <p:stCondLst>
                                            <p:cond delay="1999"/>
                                          </p:stCondLst>
                                        </p:cTn>
                                        <p:tgtEl>
                                          <p:spTgt spid="7"/>
                                        </p:tgtEl>
                                        <p:attrNameLst>
                                          <p:attrName>style.visibility</p:attrName>
                                        </p:attrNameLst>
                                      </p:cBhvr>
                                      <p:to>
                                        <p:strVal val="hidden"/>
                                      </p:to>
                                    </p:set>
                                  </p:childTnLst>
                                </p:cTn>
                              </p:par>
                              <p:par>
                                <p:cTn id="46" presetID="45" presetClass="exit" presetSubtype="0" fill="hold" nodeType="withEffect">
                                  <p:stCondLst>
                                    <p:cond delay="0"/>
                                  </p:stCondLst>
                                  <p:childTnLst>
                                    <p:animEffect transition="out" filter="fade">
                                      <p:cBhvr>
                                        <p:cTn id="47" dur="2000"/>
                                        <p:tgtEl>
                                          <p:spTgt spid="5"/>
                                        </p:tgtEl>
                                      </p:cBhvr>
                                    </p:animEffect>
                                    <p:anim calcmode="lin" valueType="num">
                                      <p:cBhvr>
                                        <p:cTn id="48"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9" dur="2000"/>
                                        <p:tgtEl>
                                          <p:spTgt spid="5"/>
                                        </p:tgtEl>
                                        <p:attrNameLst>
                                          <p:attrName>ppt_h</p:attrName>
                                        </p:attrNameLst>
                                      </p:cBhvr>
                                      <p:tavLst>
                                        <p:tav tm="0">
                                          <p:val>
                                            <p:strVal val="ppt_h"/>
                                          </p:val>
                                        </p:tav>
                                        <p:tav tm="100000">
                                          <p:val>
                                            <p:strVal val="ppt_h"/>
                                          </p:val>
                                        </p:tav>
                                      </p:tavLst>
                                    </p:anim>
                                    <p:set>
                                      <p:cBhvr>
                                        <p:cTn id="50" dur="1" fill="hold">
                                          <p:stCondLst>
                                            <p:cond delay="1999"/>
                                          </p:stCondLst>
                                        </p:cTn>
                                        <p:tgtEl>
                                          <p:spTgt spid="5"/>
                                        </p:tgtEl>
                                        <p:attrNameLst>
                                          <p:attrName>style.visibility</p:attrName>
                                        </p:attrNameLst>
                                      </p:cBhvr>
                                      <p:to>
                                        <p:strVal val="hidden"/>
                                      </p:to>
                                    </p:set>
                                  </p:childTnLst>
                                </p:cTn>
                              </p:par>
                              <p:par>
                                <p:cTn id="51" presetID="45" presetClass="exit" presetSubtype="0" fill="hold" nodeType="withEffect">
                                  <p:stCondLst>
                                    <p:cond delay="0"/>
                                  </p:stCondLst>
                                  <p:childTnLst>
                                    <p:animEffect transition="out" filter="fade">
                                      <p:cBhvr>
                                        <p:cTn id="52" dur="2000"/>
                                        <p:tgtEl>
                                          <p:spTgt spid="9"/>
                                        </p:tgtEl>
                                      </p:cBhvr>
                                    </p:animEffect>
                                    <p:anim calcmode="lin" valueType="num">
                                      <p:cBhvr>
                                        <p:cTn id="53"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4" dur="2000"/>
                                        <p:tgtEl>
                                          <p:spTgt spid="9"/>
                                        </p:tgtEl>
                                        <p:attrNameLst>
                                          <p:attrName>ppt_h</p:attrName>
                                        </p:attrNameLst>
                                      </p:cBhvr>
                                      <p:tavLst>
                                        <p:tav tm="0">
                                          <p:val>
                                            <p:strVal val="ppt_h"/>
                                          </p:val>
                                        </p:tav>
                                        <p:tav tm="100000">
                                          <p:val>
                                            <p:strVal val="ppt_h"/>
                                          </p:val>
                                        </p:tav>
                                      </p:tavLst>
                                    </p:anim>
                                    <p:set>
                                      <p:cBhvr>
                                        <p:cTn id="55" dur="1" fill="hold">
                                          <p:stCondLst>
                                            <p:cond delay="1999"/>
                                          </p:stCondLst>
                                        </p:cTn>
                                        <p:tgtEl>
                                          <p:spTgt spid="9"/>
                                        </p:tgtEl>
                                        <p:attrNameLst>
                                          <p:attrName>style.visibility</p:attrName>
                                        </p:attrNameLst>
                                      </p:cBhvr>
                                      <p:to>
                                        <p:strVal val="hidden"/>
                                      </p:to>
                                    </p:set>
                                  </p:childTnLst>
                                </p:cTn>
                              </p:par>
                              <p:par>
                                <p:cTn id="56" presetID="45" presetClass="exit" presetSubtype="0" fill="hold" nodeType="withEffect">
                                  <p:stCondLst>
                                    <p:cond delay="0"/>
                                  </p:stCondLst>
                                  <p:childTnLst>
                                    <p:animEffect transition="out" filter="fade">
                                      <p:cBhvr>
                                        <p:cTn id="57" dur="2000"/>
                                        <p:tgtEl>
                                          <p:spTgt spid="11"/>
                                        </p:tgtEl>
                                      </p:cBhvr>
                                    </p:animEffect>
                                    <p:anim calcmode="lin" valueType="num">
                                      <p:cBhvr>
                                        <p:cTn id="58"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9" dur="2000"/>
                                        <p:tgtEl>
                                          <p:spTgt spid="11"/>
                                        </p:tgtEl>
                                        <p:attrNameLst>
                                          <p:attrName>ppt_h</p:attrName>
                                        </p:attrNameLst>
                                      </p:cBhvr>
                                      <p:tavLst>
                                        <p:tav tm="0">
                                          <p:val>
                                            <p:strVal val="ppt_h"/>
                                          </p:val>
                                        </p:tav>
                                        <p:tav tm="100000">
                                          <p:val>
                                            <p:strVal val="ppt_h"/>
                                          </p:val>
                                        </p:tav>
                                      </p:tavLst>
                                    </p:anim>
                                    <p:set>
                                      <p:cBhvr>
                                        <p:cTn id="60" dur="1" fill="hold">
                                          <p:stCondLst>
                                            <p:cond delay="1999"/>
                                          </p:stCondLst>
                                        </p:cTn>
                                        <p:tgtEl>
                                          <p:spTgt spid="11"/>
                                        </p:tgtEl>
                                        <p:attrNameLst>
                                          <p:attrName>style.visibility</p:attrName>
                                        </p:attrNameLst>
                                      </p:cBhvr>
                                      <p:to>
                                        <p:strVal val="hidden"/>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hlinkClick r:id="rId3"/>
            <a:extLst>
              <a:ext uri="{FF2B5EF4-FFF2-40B4-BE49-F238E27FC236}">
                <a16:creationId xmlns:a16="http://schemas.microsoft.com/office/drawing/2014/main" id="{3F6A9483-F759-04B8-27A6-9BEC3756774B}"/>
              </a:ext>
            </a:extLst>
          </p:cNvPr>
          <p:cNvPicPr>
            <a:picLocks noGrp="1" noChangeAspect="1"/>
          </p:cNvPicPr>
          <p:nvPr>
            <p:ph idx="1"/>
          </p:nvPr>
        </p:nvPicPr>
        <p:blipFill>
          <a:blip r:embed="rId4"/>
          <a:srcRect b="1334"/>
          <a:stretch>
            <a:fillRect/>
          </a:stretch>
        </p:blipFill>
        <p:spPr>
          <a:xfrm>
            <a:off x="20" y="1282"/>
            <a:ext cx="12191980" cy="6856718"/>
          </a:xfrm>
          <a:prstGeom prst="rect">
            <a:avLst/>
          </a:prstGeom>
        </p:spPr>
      </p:pic>
    </p:spTree>
    <p:extLst>
      <p:ext uri="{BB962C8B-B14F-4D97-AF65-F5344CB8AC3E}">
        <p14:creationId xmlns:p14="http://schemas.microsoft.com/office/powerpoint/2010/main" val="187451698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06EA3FED-AE9F-3659-1599-AC5992D96168}"/>
              </a:ext>
            </a:extLst>
          </p:cNvPr>
          <p:cNvPicPr>
            <a:picLocks noGrp="1" noChangeAspect="1"/>
          </p:cNvPicPr>
          <p:nvPr>
            <p:ph idx="1"/>
          </p:nvPr>
        </p:nvPicPr>
        <p:blipFill>
          <a:blip r:embed="rId4"/>
          <a:srcRect t="22830" b="15616"/>
          <a:stretch>
            <a:fillRect/>
          </a:stretch>
        </p:blipFill>
        <p:spPr>
          <a:xfrm>
            <a:off x="20" y="310242"/>
            <a:ext cx="12191980" cy="6547757"/>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D34D6-3CFC-AB8A-FF6A-F1BC1A26206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Murray Dowey </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330586"/>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C83092E7-4EF2-F279-E984-8F09674D3BD1}"/>
              </a:ext>
            </a:extLst>
          </p:cNvPr>
          <p:cNvPicPr>
            <a:picLocks noGrp="1" noChangeAspect="1"/>
          </p:cNvPicPr>
          <p:nvPr>
            <p:ph idx="1"/>
          </p:nvPr>
        </p:nvPicPr>
        <p:blipFill>
          <a:blip r:embed="rId3"/>
          <a:srcRect t="13071" b="29395"/>
          <a:stretch>
            <a:fillRect/>
          </a:stretch>
        </p:blipFill>
        <p:spPr>
          <a:xfrm>
            <a:off x="20" y="1282"/>
            <a:ext cx="12191980" cy="6856718"/>
          </a:xfrm>
          <a:prstGeom prst="rect">
            <a:avLst/>
          </a:prstGeom>
        </p:spPr>
      </p:pic>
    </p:spTree>
    <p:extLst>
      <p:ext uri="{BB962C8B-B14F-4D97-AF65-F5344CB8AC3E}">
        <p14:creationId xmlns:p14="http://schemas.microsoft.com/office/powerpoint/2010/main" val="222582347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ACE6D51-CA34-FB23-2DCF-0DA54959CE66}"/>
              </a:ext>
            </a:extLst>
          </p:cNvPr>
          <p:cNvPicPr>
            <a:picLocks noGrp="1" noChangeAspect="1"/>
          </p:cNvPicPr>
          <p:nvPr>
            <p:ph idx="1"/>
          </p:nvPr>
        </p:nvPicPr>
        <p:blipFill>
          <a:blip r:embed="rId3"/>
          <a:stretch>
            <a:fillRect/>
          </a:stretch>
        </p:blipFill>
        <p:spPr>
          <a:xfrm>
            <a:off x="5626080" y="2086882"/>
            <a:ext cx="6201308" cy="4351338"/>
          </a:xfrm>
          <a:prstGeom prst="rect">
            <a:avLst/>
          </a:prstGeom>
          <a:ln w="88900" cap="sq" cmpd="thickThin">
            <a:solidFill>
              <a:srgbClr val="000000"/>
            </a:solidFill>
            <a:prstDash val="solid"/>
            <a:miter lim="800000"/>
          </a:ln>
          <a:effectLst>
            <a:innerShdw blurRad="76200">
              <a:srgbClr val="000000"/>
            </a:innerShdw>
          </a:effectLst>
        </p:spPr>
      </p:pic>
      <p:pic>
        <p:nvPicPr>
          <p:cNvPr id="7" name="Picture 6">
            <a:hlinkClick r:id="rId4"/>
            <a:extLst>
              <a:ext uri="{FF2B5EF4-FFF2-40B4-BE49-F238E27FC236}">
                <a16:creationId xmlns:a16="http://schemas.microsoft.com/office/drawing/2014/main" id="{CF6324BB-25F6-767D-D170-0CA80131CDD6}"/>
              </a:ext>
            </a:extLst>
          </p:cNvPr>
          <p:cNvPicPr>
            <a:picLocks noChangeAspect="1"/>
          </p:cNvPicPr>
          <p:nvPr/>
        </p:nvPicPr>
        <p:blipFill>
          <a:blip r:embed="rId5"/>
          <a:stretch>
            <a:fillRect/>
          </a:stretch>
        </p:blipFill>
        <p:spPr>
          <a:xfrm>
            <a:off x="444481" y="274639"/>
            <a:ext cx="5181599" cy="288131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288400197"/>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05216-CF27-0DFD-4801-30D246033E94}"/>
              </a:ext>
            </a:extLst>
          </p:cNvPr>
          <p:cNvSpPr>
            <a:spLocks noGrp="1"/>
          </p:cNvSpPr>
          <p:nvPr>
            <p:ph type="title"/>
          </p:nvPr>
        </p:nvSpPr>
        <p:spPr/>
        <p:txBody>
          <a:bodyPr/>
          <a:lstStyle/>
          <a:p>
            <a:r>
              <a:rPr lang="en-GB" dirty="0"/>
              <a:t>IMPACT OF CSA</a:t>
            </a:r>
          </a:p>
        </p:txBody>
      </p:sp>
      <p:sp>
        <p:nvSpPr>
          <p:cNvPr id="3" name="Content Placeholder 2">
            <a:extLst>
              <a:ext uri="{FF2B5EF4-FFF2-40B4-BE49-F238E27FC236}">
                <a16:creationId xmlns:a16="http://schemas.microsoft.com/office/drawing/2014/main" id="{F1A11E32-19A0-7337-9510-B9C06766D96C}"/>
              </a:ext>
            </a:extLst>
          </p:cNvPr>
          <p:cNvSpPr>
            <a:spLocks noGrp="1"/>
          </p:cNvSpPr>
          <p:nvPr>
            <p:ph idx="1"/>
          </p:nvPr>
        </p:nvSpPr>
        <p:spPr>
          <a:xfrm>
            <a:off x="583677" y="1595011"/>
            <a:ext cx="5298649" cy="4198103"/>
          </a:xfrm>
        </p:spPr>
        <p:txBody>
          <a:bodyPr>
            <a:normAutofit fontScale="92500" lnSpcReduction="10000"/>
          </a:bodyPr>
          <a:lstStyle/>
          <a:p>
            <a:pPr algn="l">
              <a:buFont typeface="Arial" panose="020B0604020202020204" pitchFamily="34" charset="0"/>
              <a:buChar char="•"/>
            </a:pPr>
            <a:r>
              <a:rPr lang="en-GB" b="1" i="0" dirty="0">
                <a:solidFill>
                  <a:srgbClr val="000000"/>
                </a:solidFill>
                <a:effectLst/>
                <a:latin typeface="NSPCC-Regular"/>
              </a:rPr>
              <a:t>mental health issues </a:t>
            </a:r>
            <a:r>
              <a:rPr lang="en-GB" b="0" i="0" dirty="0">
                <a:solidFill>
                  <a:srgbClr val="000000"/>
                </a:solidFill>
                <a:effectLst/>
                <a:latin typeface="NSPCC-Regular"/>
              </a:rPr>
              <a:t>– such as post-traumatic stress disorder (PTSD), anxiety and depression</a:t>
            </a:r>
          </a:p>
          <a:p>
            <a:pPr algn="l">
              <a:buFont typeface="Arial" panose="020B0604020202020204" pitchFamily="34" charset="0"/>
              <a:buChar char="•"/>
            </a:pPr>
            <a:r>
              <a:rPr lang="en-GB" b="1" i="0" dirty="0">
                <a:solidFill>
                  <a:srgbClr val="000000"/>
                </a:solidFill>
                <a:effectLst/>
                <a:latin typeface="NSPCC-Regular"/>
              </a:rPr>
              <a:t>challenging behaviour </a:t>
            </a:r>
            <a:r>
              <a:rPr lang="en-GB" b="0" i="0" dirty="0">
                <a:solidFill>
                  <a:srgbClr val="000000"/>
                </a:solidFill>
                <a:effectLst/>
                <a:latin typeface="NSPCC-Regular"/>
              </a:rPr>
              <a:t>– such as substance misuse, sexualised behaviour, offending</a:t>
            </a:r>
          </a:p>
          <a:p>
            <a:pPr algn="l">
              <a:buFont typeface="Arial" panose="020B0604020202020204" pitchFamily="34" charset="0"/>
              <a:buChar char="•"/>
            </a:pPr>
            <a:r>
              <a:rPr lang="en-GB" b="1" i="0" dirty="0">
                <a:solidFill>
                  <a:srgbClr val="000000"/>
                </a:solidFill>
                <a:effectLst/>
                <a:latin typeface="NSPCC-Regular"/>
              </a:rPr>
              <a:t>relationship problems </a:t>
            </a:r>
            <a:r>
              <a:rPr lang="en-GB" b="0" i="0" dirty="0">
                <a:solidFill>
                  <a:srgbClr val="000000"/>
                </a:solidFill>
                <a:effectLst/>
                <a:latin typeface="NSPCC-Regular"/>
              </a:rPr>
              <a:t>– for example intimacy issues, having unstable relationships</a:t>
            </a:r>
          </a:p>
          <a:p>
            <a:pPr algn="l">
              <a:buFont typeface="Arial" panose="020B0604020202020204" pitchFamily="34" charset="0"/>
              <a:buChar char="•"/>
            </a:pPr>
            <a:r>
              <a:rPr lang="en-GB" b="1" i="0" dirty="0">
                <a:solidFill>
                  <a:srgbClr val="000000"/>
                </a:solidFill>
                <a:effectLst/>
                <a:latin typeface="NSPCC-Regular"/>
              </a:rPr>
              <a:t>being vulnerable to further sexual abuse or other types of abuse</a:t>
            </a:r>
          </a:p>
          <a:p>
            <a:endParaRPr lang="en-GB" dirty="0"/>
          </a:p>
        </p:txBody>
      </p:sp>
      <p:sp>
        <p:nvSpPr>
          <p:cNvPr id="4" name="TextBox 3">
            <a:extLst>
              <a:ext uri="{FF2B5EF4-FFF2-40B4-BE49-F238E27FC236}">
                <a16:creationId xmlns:a16="http://schemas.microsoft.com/office/drawing/2014/main" id="{0426426C-1734-78FA-EC33-6536E8035709}"/>
              </a:ext>
            </a:extLst>
          </p:cNvPr>
          <p:cNvSpPr txBox="1"/>
          <p:nvPr/>
        </p:nvSpPr>
        <p:spPr>
          <a:xfrm>
            <a:off x="1071120" y="5961637"/>
            <a:ext cx="4323761" cy="646331"/>
          </a:xfrm>
          <a:prstGeom prst="rect">
            <a:avLst/>
          </a:prstGeom>
          <a:noFill/>
        </p:spPr>
        <p:txBody>
          <a:bodyPr wrap="square" rtlCol="0">
            <a:spAutoFit/>
          </a:bodyPr>
          <a:lstStyle/>
          <a:p>
            <a:r>
              <a:rPr lang="en-GB" b="0" i="0" dirty="0">
                <a:solidFill>
                  <a:srgbClr val="000000"/>
                </a:solidFill>
                <a:effectLst/>
                <a:latin typeface="NSPCC-Regular"/>
              </a:rPr>
              <a:t>(Independent Inquiry into Child Sexual Abuse, 2017)</a:t>
            </a:r>
            <a:endParaRPr lang="en-GB" dirty="0"/>
          </a:p>
        </p:txBody>
      </p:sp>
      <p:pic>
        <p:nvPicPr>
          <p:cNvPr id="6" name="Picture 5">
            <a:extLst>
              <a:ext uri="{FF2B5EF4-FFF2-40B4-BE49-F238E27FC236}">
                <a16:creationId xmlns:a16="http://schemas.microsoft.com/office/drawing/2014/main" id="{481A3E2B-7256-9F70-94CD-5BA3E80B6900}"/>
              </a:ext>
            </a:extLst>
          </p:cNvPr>
          <p:cNvPicPr>
            <a:picLocks noChangeAspect="1"/>
          </p:cNvPicPr>
          <p:nvPr/>
        </p:nvPicPr>
        <p:blipFill>
          <a:blip r:embed="rId3"/>
          <a:stretch>
            <a:fillRect/>
          </a:stretch>
        </p:blipFill>
        <p:spPr>
          <a:xfrm>
            <a:off x="6378314" y="103351"/>
            <a:ext cx="5581650" cy="6010275"/>
          </a:xfrm>
          <a:prstGeom prst="rect">
            <a:avLst/>
          </a:prstGeom>
        </p:spPr>
      </p:pic>
    </p:spTree>
    <p:extLst>
      <p:ext uri="{BB962C8B-B14F-4D97-AF65-F5344CB8AC3E}">
        <p14:creationId xmlns:p14="http://schemas.microsoft.com/office/powerpoint/2010/main" val="142206832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1DEA99D-DD5E-77DC-C8A6-3C8B2650B5E1}"/>
              </a:ext>
            </a:extLst>
          </p:cNvPr>
          <p:cNvPicPr>
            <a:picLocks noGrp="1" noChangeAspect="1"/>
          </p:cNvPicPr>
          <p:nvPr>
            <p:ph idx="1"/>
          </p:nvPr>
        </p:nvPicPr>
        <p:blipFill>
          <a:blip r:embed="rId3"/>
          <a:stretch>
            <a:fillRect/>
          </a:stretch>
        </p:blipFill>
        <p:spPr>
          <a:xfrm>
            <a:off x="2908765" y="838986"/>
            <a:ext cx="7819840" cy="5337977"/>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647263512"/>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F0446-2638-1626-2C40-F6BCF5C39FAB}"/>
              </a:ext>
            </a:extLst>
          </p:cNvPr>
          <p:cNvSpPr>
            <a:spLocks noGrp="1"/>
          </p:cNvSpPr>
          <p:nvPr>
            <p:ph type="title"/>
          </p:nvPr>
        </p:nvSpPr>
        <p:spPr>
          <a:xfrm>
            <a:off x="838200" y="365760"/>
            <a:ext cx="10515600" cy="1325563"/>
          </a:xfrm>
        </p:spPr>
        <p:txBody>
          <a:bodyPr>
            <a:normAutofit/>
          </a:bodyPr>
          <a:lstStyle/>
          <a:p>
            <a:r>
              <a:rPr lang="en-GB">
                <a:solidFill>
                  <a:schemeClr val="bg1"/>
                </a:solidFill>
              </a:rPr>
              <a:t>CSA myths</a:t>
            </a:r>
          </a:p>
        </p:txBody>
      </p:sp>
      <p:sp>
        <p:nvSpPr>
          <p:cNvPr id="3" name="Content Placeholder 2">
            <a:extLst>
              <a:ext uri="{FF2B5EF4-FFF2-40B4-BE49-F238E27FC236}">
                <a16:creationId xmlns:a16="http://schemas.microsoft.com/office/drawing/2014/main" id="{7A897B7A-E50C-5BD4-AD3F-3D36322FABD8}"/>
              </a:ext>
            </a:extLst>
          </p:cNvPr>
          <p:cNvSpPr>
            <a:spLocks noGrp="1"/>
          </p:cNvSpPr>
          <p:nvPr>
            <p:ph idx="1"/>
          </p:nvPr>
        </p:nvSpPr>
        <p:spPr>
          <a:xfrm>
            <a:off x="841248" y="2276857"/>
            <a:ext cx="5015484" cy="3900106"/>
          </a:xfrm>
        </p:spPr>
        <p:txBody>
          <a:bodyPr anchor="ctr">
            <a:noAutofit/>
          </a:bodyPr>
          <a:lstStyle/>
          <a:p>
            <a:pPr marL="0" indent="0">
              <a:buNone/>
            </a:pPr>
            <a:r>
              <a:rPr lang="en-GB" dirty="0">
                <a:solidFill>
                  <a:srgbClr val="00B0F0"/>
                </a:solidFill>
              </a:rPr>
              <a:t>Cromer and Goldsmith (2010): </a:t>
            </a:r>
            <a:r>
              <a:rPr lang="en-GB" dirty="0"/>
              <a:t>‘incorrect beliefs and stereotyped assumptions about CSA, victims and perpetrators’.</a:t>
            </a:r>
          </a:p>
          <a:p>
            <a:pPr>
              <a:buFontTx/>
              <a:buChar char="-"/>
            </a:pPr>
            <a:r>
              <a:rPr lang="en-GB" dirty="0"/>
              <a:t>These group of offenders are ‘different’</a:t>
            </a:r>
          </a:p>
          <a:p>
            <a:pPr>
              <a:buFontTx/>
              <a:buChar char="-"/>
            </a:pPr>
            <a:endParaRPr lang="en-GB" dirty="0"/>
          </a:p>
          <a:p>
            <a:pPr marL="0" indent="0" algn="ctr">
              <a:buNone/>
            </a:pPr>
            <a:r>
              <a:rPr lang="en-GB" dirty="0"/>
              <a:t>CAN YOU THINK OF ANY MYTHS THAT MAY EXIST IN RELATION TO CSA?</a:t>
            </a:r>
          </a:p>
        </p:txBody>
      </p:sp>
      <p:pic>
        <p:nvPicPr>
          <p:cNvPr id="4" name="Picture 3">
            <a:extLst>
              <a:ext uri="{FF2B5EF4-FFF2-40B4-BE49-F238E27FC236}">
                <a16:creationId xmlns:a16="http://schemas.microsoft.com/office/drawing/2014/main" id="{DBED093D-4C6E-3669-F5E8-C2477AFFF746}"/>
              </a:ext>
            </a:extLst>
          </p:cNvPr>
          <p:cNvPicPr>
            <a:picLocks noChangeAspect="1"/>
          </p:cNvPicPr>
          <p:nvPr/>
        </p:nvPicPr>
        <p:blipFill rotWithShape="1">
          <a:blip r:embed="rId3"/>
          <a:srcRect r="2" b="13394"/>
          <a:stretch/>
        </p:blipFill>
        <p:spPr>
          <a:xfrm>
            <a:off x="6335270" y="2276857"/>
            <a:ext cx="5015484" cy="3388137"/>
          </a:xfrm>
          <a:prstGeom prst="rect">
            <a:avLst/>
          </a:prstGeom>
        </p:spPr>
      </p:pic>
    </p:spTree>
    <p:extLst>
      <p:ext uri="{BB962C8B-B14F-4D97-AF65-F5344CB8AC3E}">
        <p14:creationId xmlns:p14="http://schemas.microsoft.com/office/powerpoint/2010/main" val="23681762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E0F00E-942F-3EB3-CB6C-AF9BB5C99883}"/>
              </a:ext>
            </a:extLst>
          </p:cNvPr>
          <p:cNvSpPr>
            <a:spLocks noGrp="1"/>
          </p:cNvSpPr>
          <p:nvPr>
            <p:ph type="title"/>
          </p:nvPr>
        </p:nvSpPr>
        <p:spPr>
          <a:xfrm>
            <a:off x="643467" y="640080"/>
            <a:ext cx="3096427" cy="5613236"/>
          </a:xfrm>
        </p:spPr>
        <p:txBody>
          <a:bodyPr anchor="ctr">
            <a:normAutofit/>
          </a:bodyPr>
          <a:lstStyle/>
          <a:p>
            <a:r>
              <a:rPr lang="en-GB">
                <a:solidFill>
                  <a:srgbClr val="FFFFFF"/>
                </a:solidFill>
              </a:rPr>
              <a:t>Myths</a:t>
            </a:r>
          </a:p>
        </p:txBody>
      </p:sp>
      <p:sp>
        <p:nvSpPr>
          <p:cNvPr id="3" name="Content Placeholder 2">
            <a:extLst>
              <a:ext uri="{FF2B5EF4-FFF2-40B4-BE49-F238E27FC236}">
                <a16:creationId xmlns:a16="http://schemas.microsoft.com/office/drawing/2014/main" id="{A78B6A54-189D-4781-B4A1-4F4B1BA5B675}"/>
              </a:ext>
            </a:extLst>
          </p:cNvPr>
          <p:cNvSpPr>
            <a:spLocks noGrp="1"/>
          </p:cNvSpPr>
          <p:nvPr>
            <p:ph idx="1"/>
          </p:nvPr>
        </p:nvSpPr>
        <p:spPr>
          <a:xfrm>
            <a:off x="4699818" y="640082"/>
            <a:ext cx="6848715" cy="4739162"/>
          </a:xfrm>
        </p:spPr>
        <p:txBody>
          <a:bodyPr anchor="ctr">
            <a:normAutofit/>
          </a:bodyPr>
          <a:lstStyle/>
          <a:p>
            <a:r>
              <a:rPr lang="en-GB" sz="1700" b="1" i="0" dirty="0">
                <a:effectLst/>
                <a:latin typeface="futura-pt"/>
                <a:hlinkClick r:id="rId3"/>
              </a:rPr>
              <a:t>Myth 1: Child sexual abuse doesn’t happen in “good” communities</a:t>
            </a:r>
            <a:endParaRPr lang="en-GB" sz="1700" dirty="0">
              <a:hlinkClick r:id="rId3"/>
            </a:endParaRPr>
          </a:p>
          <a:p>
            <a:r>
              <a:rPr lang="en-GB" sz="1700" b="1" i="0" dirty="0">
                <a:effectLst/>
                <a:latin typeface="futura-pt"/>
                <a:hlinkClick r:id="rId4"/>
              </a:rPr>
              <a:t>Myth 2: Children are sexually abused by strange or unknown adults</a:t>
            </a:r>
            <a:endParaRPr lang="en-GB" sz="1700" dirty="0">
              <a:hlinkClick r:id="rId4"/>
            </a:endParaRPr>
          </a:p>
          <a:p>
            <a:r>
              <a:rPr lang="en-GB" sz="1700" b="1" i="0" dirty="0">
                <a:effectLst/>
                <a:latin typeface="futura-pt"/>
                <a:hlinkClick r:id="rId5"/>
              </a:rPr>
              <a:t>Myth 3: Children are only at risk of sexual abuse from men who are paedophiles</a:t>
            </a:r>
            <a:endParaRPr lang="en-GB" sz="1700" dirty="0">
              <a:hlinkClick r:id="rId5"/>
            </a:endParaRPr>
          </a:p>
          <a:p>
            <a:r>
              <a:rPr lang="en-GB" sz="1700" b="1" i="0" dirty="0">
                <a:effectLst/>
                <a:latin typeface="futura-pt"/>
                <a:hlinkClick r:id="rId6"/>
              </a:rPr>
              <a:t>Myth 4: Child sexual abuse happens mostly to girls</a:t>
            </a:r>
            <a:endParaRPr lang="en-GB" sz="1700" dirty="0">
              <a:hlinkClick r:id="rId6"/>
            </a:endParaRPr>
          </a:p>
          <a:p>
            <a:r>
              <a:rPr lang="en-GB" sz="1700" b="1" i="0" dirty="0">
                <a:effectLst/>
                <a:latin typeface="futura-pt"/>
                <a:hlinkClick r:id="rId7"/>
              </a:rPr>
              <a:t>Myth 5: Child sexual abuse can cause a child to identify as “gay”</a:t>
            </a:r>
            <a:endParaRPr lang="en-GB" sz="1700" dirty="0">
              <a:hlinkClick r:id="rId7"/>
            </a:endParaRPr>
          </a:p>
          <a:p>
            <a:r>
              <a:rPr lang="en-GB" sz="1700" b="1" i="0" dirty="0">
                <a:effectLst/>
                <a:latin typeface="futura-pt"/>
                <a:hlinkClick r:id="rId8"/>
              </a:rPr>
              <a:t>Myth 6: LGBTQ+ adults are more likely to abuse children than straight adults</a:t>
            </a:r>
            <a:endParaRPr lang="en-GB" sz="1700" dirty="0">
              <a:hlinkClick r:id="rId8"/>
            </a:endParaRPr>
          </a:p>
          <a:p>
            <a:r>
              <a:rPr lang="en-GB" sz="1700" b="1" i="0" dirty="0">
                <a:effectLst/>
                <a:latin typeface="futura-pt"/>
                <a:hlinkClick r:id="rId9"/>
              </a:rPr>
              <a:t>Myth 7: Children lie about being abused, often for attention</a:t>
            </a:r>
            <a:endParaRPr lang="en-GB" sz="1700" dirty="0">
              <a:hlinkClick r:id="rId9"/>
            </a:endParaRPr>
          </a:p>
          <a:p>
            <a:r>
              <a:rPr lang="en-GB" sz="1700" b="1" i="0" dirty="0">
                <a:effectLst/>
                <a:latin typeface="futura-pt"/>
                <a:hlinkClick r:id="rId10"/>
              </a:rPr>
              <a:t>Bonus Myth: 16-year-olds can consent to have sex with adults</a:t>
            </a:r>
            <a:endParaRPr lang="en-GB" sz="1700" dirty="0">
              <a:hlinkClick r:id="rId10"/>
            </a:endParaRPr>
          </a:p>
          <a:p>
            <a:endParaRPr lang="en-GB" sz="1300" dirty="0"/>
          </a:p>
        </p:txBody>
      </p:sp>
      <p:pic>
        <p:nvPicPr>
          <p:cNvPr id="5" name="Picture 4">
            <a:extLst>
              <a:ext uri="{FF2B5EF4-FFF2-40B4-BE49-F238E27FC236}">
                <a16:creationId xmlns:a16="http://schemas.microsoft.com/office/drawing/2014/main" id="{687E69BF-7A99-13EF-93EB-982A6B6602C8}"/>
              </a:ext>
            </a:extLst>
          </p:cNvPr>
          <p:cNvPicPr>
            <a:picLocks noChangeAspect="1"/>
          </p:cNvPicPr>
          <p:nvPr/>
        </p:nvPicPr>
        <p:blipFill>
          <a:blip r:embed="rId11"/>
          <a:stretch>
            <a:fillRect/>
          </a:stretch>
        </p:blipFill>
        <p:spPr>
          <a:xfrm>
            <a:off x="4597147" y="5142741"/>
            <a:ext cx="6894236" cy="1482260"/>
          </a:xfrm>
          <a:prstGeom prst="rect">
            <a:avLst/>
          </a:prstGeom>
        </p:spPr>
      </p:pic>
    </p:spTree>
    <p:extLst>
      <p:ext uri="{BB962C8B-B14F-4D97-AF65-F5344CB8AC3E}">
        <p14:creationId xmlns:p14="http://schemas.microsoft.com/office/powerpoint/2010/main" val="29088183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9B277880-7752-5A5A-FED8-4519BE973B30}"/>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0C7922A-D0C4-BAFD-74A2-90A369DFA43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Why are these myths problematic?</a:t>
            </a:r>
          </a:p>
        </p:txBody>
      </p:sp>
    </p:spTree>
    <p:extLst>
      <p:ext uri="{BB962C8B-B14F-4D97-AF65-F5344CB8AC3E}">
        <p14:creationId xmlns:p14="http://schemas.microsoft.com/office/powerpoint/2010/main" val="1014134025"/>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FD1C8-5862-2B7C-3599-269E4D395D52}"/>
              </a:ext>
            </a:extLst>
          </p:cNvPr>
          <p:cNvSpPr>
            <a:spLocks noGrp="1"/>
          </p:cNvSpPr>
          <p:nvPr>
            <p:ph type="title"/>
          </p:nvPr>
        </p:nvSpPr>
        <p:spPr>
          <a:xfrm>
            <a:off x="1166648" y="655591"/>
            <a:ext cx="4929352" cy="2315616"/>
          </a:xfrm>
        </p:spPr>
        <p:txBody>
          <a:bodyPr>
            <a:normAutofit/>
          </a:bodyPr>
          <a:lstStyle/>
          <a:p>
            <a:r>
              <a:rPr lang="en-GB"/>
              <a:t>How do the public perceive sex offenders?</a:t>
            </a:r>
            <a:endParaRPr lang="en-GB" dirty="0"/>
          </a:p>
        </p:txBody>
      </p:sp>
      <p:sp>
        <p:nvSpPr>
          <p:cNvPr id="13" name="Rectangle 12">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6"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10;&#10;Description automatically generated">
            <a:extLst>
              <a:ext uri="{FF2B5EF4-FFF2-40B4-BE49-F238E27FC236}">
                <a16:creationId xmlns:a16="http://schemas.microsoft.com/office/drawing/2014/main" id="{73EA7ECF-BA6C-7D68-40D1-18F1888B5860}"/>
              </a:ext>
            </a:extLst>
          </p:cNvPr>
          <p:cNvPicPr>
            <a:picLocks noChangeAspect="1"/>
          </p:cNvPicPr>
          <p:nvPr/>
        </p:nvPicPr>
        <p:blipFill>
          <a:blip r:embed="rId3"/>
          <a:stretch>
            <a:fillRect/>
          </a:stretch>
        </p:blipFill>
        <p:spPr>
          <a:xfrm>
            <a:off x="885814" y="3462949"/>
            <a:ext cx="5491019" cy="3171063"/>
          </a:xfrm>
          <a:prstGeom prst="rect">
            <a:avLst/>
          </a:prstGeom>
        </p:spPr>
      </p:pic>
      <p:sp>
        <p:nvSpPr>
          <p:cNvPr id="3" name="Content Placeholder 2">
            <a:extLst>
              <a:ext uri="{FF2B5EF4-FFF2-40B4-BE49-F238E27FC236}">
                <a16:creationId xmlns:a16="http://schemas.microsoft.com/office/drawing/2014/main" id="{CD776D32-3A1B-B258-3DC1-519070A41A25}"/>
              </a:ext>
            </a:extLst>
          </p:cNvPr>
          <p:cNvSpPr>
            <a:spLocks noGrp="1"/>
          </p:cNvSpPr>
          <p:nvPr>
            <p:ph idx="1"/>
          </p:nvPr>
        </p:nvSpPr>
        <p:spPr>
          <a:xfrm>
            <a:off x="7169101" y="521207"/>
            <a:ext cx="4496426" cy="5957789"/>
          </a:xfrm>
        </p:spPr>
        <p:txBody>
          <a:bodyPr anchor="ctr">
            <a:normAutofit fontScale="85000" lnSpcReduction="10000"/>
          </a:bodyPr>
          <a:lstStyle/>
          <a:p>
            <a:r>
              <a:rPr lang="en-GB" sz="3200" dirty="0"/>
              <a:t>Very few studies have looked at public perception of sex offenders</a:t>
            </a:r>
          </a:p>
          <a:p>
            <a:r>
              <a:rPr lang="en-GB" sz="3200" dirty="0"/>
              <a:t>Serious types of offenders</a:t>
            </a:r>
          </a:p>
          <a:p>
            <a:r>
              <a:rPr lang="en-GB" sz="3200" dirty="0"/>
              <a:t>‘Evil’, ‘dangerous’, ‘incapable of change’</a:t>
            </a:r>
          </a:p>
          <a:p>
            <a:r>
              <a:rPr lang="en-GB" sz="3200" dirty="0"/>
              <a:t>Policy has a ‘get tough’ attitude – is this effective? (Cohen &amp; </a:t>
            </a:r>
            <a:r>
              <a:rPr lang="en-GB" sz="3200" dirty="0" err="1"/>
              <a:t>Jeglic</a:t>
            </a:r>
            <a:r>
              <a:rPr lang="en-GB" sz="3200" dirty="0"/>
              <a:t>, 2007)</a:t>
            </a:r>
          </a:p>
          <a:p>
            <a:r>
              <a:rPr lang="en-GB" sz="3200" dirty="0"/>
              <a:t>Pickett et al., 2013 – opposition to sex offender treatment is being significantly influenced by misconceptions</a:t>
            </a:r>
          </a:p>
          <a:p>
            <a:r>
              <a:rPr lang="en-GB" sz="3200" dirty="0" err="1"/>
              <a:t>Sahlstrom</a:t>
            </a:r>
            <a:r>
              <a:rPr lang="en-GB" sz="3200" dirty="0"/>
              <a:t> and </a:t>
            </a:r>
            <a:r>
              <a:rPr lang="en-GB" sz="3200" dirty="0" err="1"/>
              <a:t>Jeglic</a:t>
            </a:r>
            <a:r>
              <a:rPr lang="en-GB" sz="3200" dirty="0"/>
              <a:t> (2008)</a:t>
            </a:r>
          </a:p>
        </p:txBody>
      </p:sp>
    </p:spTree>
    <p:extLst>
      <p:ext uri="{BB962C8B-B14F-4D97-AF65-F5344CB8AC3E}">
        <p14:creationId xmlns:p14="http://schemas.microsoft.com/office/powerpoint/2010/main" val="27615332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0E03-9EA1-CA47-4B25-CA87C7650DBA}"/>
              </a:ext>
            </a:extLst>
          </p:cNvPr>
          <p:cNvSpPr>
            <a:spLocks noGrp="1"/>
          </p:cNvSpPr>
          <p:nvPr>
            <p:ph type="title"/>
          </p:nvPr>
        </p:nvSpPr>
        <p:spPr/>
        <p:txBody>
          <a:bodyPr/>
          <a:lstStyle/>
          <a:p>
            <a:r>
              <a:rPr lang="en-GB" dirty="0"/>
              <a:t>Effective treatment for sex offenders?</a:t>
            </a:r>
          </a:p>
        </p:txBody>
      </p:sp>
      <p:sp>
        <p:nvSpPr>
          <p:cNvPr id="3" name="Content Placeholder 2">
            <a:extLst>
              <a:ext uri="{FF2B5EF4-FFF2-40B4-BE49-F238E27FC236}">
                <a16:creationId xmlns:a16="http://schemas.microsoft.com/office/drawing/2014/main" id="{19BD2CBE-DF99-BF67-25B5-8DA36C6E1809}"/>
              </a:ext>
            </a:extLst>
          </p:cNvPr>
          <p:cNvSpPr>
            <a:spLocks noGrp="1"/>
          </p:cNvSpPr>
          <p:nvPr>
            <p:ph idx="1"/>
          </p:nvPr>
        </p:nvSpPr>
        <p:spPr/>
        <p:txBody>
          <a:bodyPr>
            <a:normAutofit fontScale="92500" lnSpcReduction="10000"/>
          </a:bodyPr>
          <a:lstStyle/>
          <a:p>
            <a:pPr marL="0" indent="0" algn="ctr">
              <a:lnSpc>
                <a:spcPct val="150000"/>
              </a:lnSpc>
              <a:spcAft>
                <a:spcPts val="600"/>
              </a:spcAft>
              <a:buNone/>
            </a:pPr>
            <a:r>
              <a:rPr lang="en-GB" sz="2800" b="1" i="1" dirty="0">
                <a:effectLst/>
                <a:latin typeface="Times New Roman" panose="02020603050405020304" pitchFamily="18" charset="0"/>
                <a:ea typeface="Calibri" panose="020F0502020204030204" pitchFamily="34" charset="0"/>
                <a:cs typeface="Arial" panose="020B0604020202020204" pitchFamily="34" charset="0"/>
              </a:rPr>
              <a:t>‘</a:t>
            </a:r>
            <a:r>
              <a:rPr lang="en-GB" sz="2800" i="1" dirty="0">
                <a:effectLst/>
                <a:latin typeface="Times New Roman" panose="02020603050405020304" pitchFamily="18" charset="0"/>
                <a:ea typeface="Calibri" panose="020F0502020204030204" pitchFamily="34" charset="0"/>
                <a:cs typeface="Arial" panose="020B0604020202020204" pitchFamily="34" charset="0"/>
              </a:rPr>
              <a:t>Perhaps more than any other offender group, sex offenders are vilified and viewed with disdain by the public and the media. The degree of stigma for sex offenders is often far higher than it is for types of offenders. This stigma results, in part, from stereotypical views that members of the public have about sex offenders. A number of myths about sex offenses and sex offenders foster misunderstandings about sex offenders’ </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pPr marL="0" indent="0" algn="ctr">
              <a:lnSpc>
                <a:spcPct val="150000"/>
              </a:lnSpc>
              <a:spcAft>
                <a:spcPts val="600"/>
              </a:spcAft>
              <a:buNone/>
            </a:pPr>
            <a:r>
              <a:rPr lang="en-GB" sz="2800" dirty="0">
                <a:effectLst/>
                <a:latin typeface="Times New Roman" panose="02020603050405020304" pitchFamily="18" charset="0"/>
                <a:ea typeface="Calibri" panose="020F0502020204030204" pitchFamily="34" charset="0"/>
                <a:cs typeface="Arial" panose="020B0604020202020204" pitchFamily="34" charset="0"/>
              </a:rPr>
              <a:t>(Payne &amp; </a:t>
            </a:r>
            <a:r>
              <a:rPr lang="en-GB" sz="2800" dirty="0" err="1">
                <a:effectLst/>
                <a:latin typeface="Times New Roman" panose="02020603050405020304" pitchFamily="18" charset="0"/>
                <a:ea typeface="Calibri" panose="020F0502020204030204" pitchFamily="34" charset="0"/>
                <a:cs typeface="Arial" panose="020B0604020202020204" pitchFamily="34" charset="0"/>
              </a:rPr>
              <a:t>DeMichele</a:t>
            </a:r>
            <a:r>
              <a:rPr lang="en-GB" sz="2800" dirty="0">
                <a:effectLst/>
                <a:latin typeface="Times New Roman" panose="02020603050405020304" pitchFamily="18" charset="0"/>
                <a:ea typeface="Calibri" panose="020F0502020204030204" pitchFamily="34" charset="0"/>
                <a:cs typeface="Arial" panose="020B0604020202020204" pitchFamily="34" charset="0"/>
              </a:rPr>
              <a:t>, 2008, p. 37).</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6602009"/>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F7D675-6C7D-CEF8-FC96-A19A7712E3B8}"/>
              </a:ext>
            </a:extLst>
          </p:cNvPr>
          <p:cNvSpPr>
            <a:spLocks noGrp="1"/>
          </p:cNvSpPr>
          <p:nvPr>
            <p:ph type="title"/>
          </p:nvPr>
        </p:nvSpPr>
        <p:spPr>
          <a:xfrm>
            <a:off x="838200" y="365125"/>
            <a:ext cx="10515600" cy="1325563"/>
          </a:xfrm>
        </p:spPr>
        <p:txBody>
          <a:bodyPr>
            <a:normAutofit/>
          </a:bodyPr>
          <a:lstStyle/>
          <a:p>
            <a:r>
              <a:rPr lang="en-GB" dirty="0"/>
              <a:t>Investigating child abuse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949ACD-F403-70D2-C789-C8B370BBC0F0}"/>
              </a:ext>
            </a:extLst>
          </p:cNvPr>
          <p:cNvSpPr>
            <a:spLocks noGrp="1"/>
          </p:cNvSpPr>
          <p:nvPr>
            <p:ph idx="1"/>
          </p:nvPr>
        </p:nvSpPr>
        <p:spPr>
          <a:xfrm>
            <a:off x="838200" y="1825625"/>
            <a:ext cx="10515600" cy="4351338"/>
          </a:xfrm>
        </p:spPr>
        <p:txBody>
          <a:bodyPr>
            <a:normAutofit/>
          </a:bodyPr>
          <a:lstStyle/>
          <a:p>
            <a:r>
              <a:rPr lang="en-GB" sz="2400" dirty="0"/>
              <a:t>The police are not necessarily the primary investigator.</a:t>
            </a:r>
          </a:p>
          <a:p>
            <a:r>
              <a:rPr lang="en-GB" sz="2400" dirty="0"/>
              <a:t>Safeguarding practices are set out by the Department of Education.</a:t>
            </a:r>
          </a:p>
          <a:p>
            <a:r>
              <a:rPr lang="en-GB" sz="2400" dirty="0"/>
              <a:t>A lot of child abuse is not reported directly to the police—rather, non-criminal justice processes take place whereby concern is reported to the local authority and social workers who then initiate proceedings.</a:t>
            </a:r>
          </a:p>
          <a:p>
            <a:r>
              <a:rPr lang="en-GB" sz="2400" dirty="0"/>
              <a:t>In cases where there is risk that a child is suffering or may suffer significant harm, child protection procedures are engaged—</a:t>
            </a:r>
            <a:r>
              <a:rPr lang="en-GB" sz="2400" b="1" dirty="0"/>
              <a:t>ss 17 and 27 of the Children’s Act 1989 </a:t>
            </a:r>
            <a:r>
              <a:rPr lang="en-GB" sz="2400" dirty="0"/>
              <a:t>not only focus on risk assessment but provide the police with powers to take any action necessary to safeguard a child. It is only a recent development that police are given powers such as the Power of Entry when child abuse is suspected. </a:t>
            </a:r>
          </a:p>
        </p:txBody>
      </p:sp>
    </p:spTree>
    <p:extLst>
      <p:ext uri="{BB962C8B-B14F-4D97-AF65-F5344CB8AC3E}">
        <p14:creationId xmlns:p14="http://schemas.microsoft.com/office/powerpoint/2010/main" val="366887764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3E88D-8BC2-32CC-BE17-60192345085B}"/>
              </a:ext>
            </a:extLst>
          </p:cNvPr>
          <p:cNvSpPr>
            <a:spLocks noGrp="1"/>
          </p:cNvSpPr>
          <p:nvPr>
            <p:ph type="title"/>
          </p:nvPr>
        </p:nvSpPr>
        <p:spPr>
          <a:xfrm>
            <a:off x="1043631" y="809898"/>
            <a:ext cx="9942716" cy="1554480"/>
          </a:xfrm>
        </p:spPr>
        <p:txBody>
          <a:bodyPr anchor="ctr">
            <a:normAutofit/>
          </a:bodyPr>
          <a:lstStyle/>
          <a:p>
            <a:r>
              <a:rPr lang="en-GB" sz="4800"/>
              <a:t>Investigating child abuse</a:t>
            </a:r>
          </a:p>
        </p:txBody>
      </p:sp>
      <p:sp>
        <p:nvSpPr>
          <p:cNvPr id="3" name="Content Placeholder 2">
            <a:extLst>
              <a:ext uri="{FF2B5EF4-FFF2-40B4-BE49-F238E27FC236}">
                <a16:creationId xmlns:a16="http://schemas.microsoft.com/office/drawing/2014/main" id="{60EEC36C-47BD-1D37-F7A9-822ED5E06C1D}"/>
              </a:ext>
            </a:extLst>
          </p:cNvPr>
          <p:cNvSpPr>
            <a:spLocks noGrp="1"/>
          </p:cNvSpPr>
          <p:nvPr>
            <p:ph idx="1"/>
          </p:nvPr>
        </p:nvSpPr>
        <p:spPr>
          <a:xfrm>
            <a:off x="1045028" y="3017522"/>
            <a:ext cx="9941319" cy="3124658"/>
          </a:xfrm>
        </p:spPr>
        <p:txBody>
          <a:bodyPr anchor="ctr">
            <a:normAutofit/>
          </a:bodyPr>
          <a:lstStyle/>
          <a:p>
            <a:r>
              <a:rPr lang="en-GB" sz="2400"/>
              <a:t>The police have a statutory duty to safeguard the well-being of children </a:t>
            </a:r>
            <a:r>
              <a:rPr lang="en-GB" sz="2400" b="1"/>
              <a:t>(s 11 of the Children Act 2004).</a:t>
            </a:r>
          </a:p>
          <a:p>
            <a:r>
              <a:rPr lang="en-GB" sz="2400" b="1"/>
              <a:t> </a:t>
            </a:r>
            <a:r>
              <a:rPr lang="en-GB" sz="2400"/>
              <a:t>Police officers have a power to take children or young people under 18 into police protection if the child’s safety seems to be at immediate risk if no action is taken </a:t>
            </a:r>
            <a:r>
              <a:rPr lang="en-GB" sz="2400" b="1"/>
              <a:t>(s 46 of the Children Act 1989</a:t>
            </a:r>
            <a:r>
              <a:rPr lang="en-GB" sz="2400"/>
              <a:t>). This power is only used in emergency situations and as a last resort and when absolutely necessary; any decision to remove a child/children from a parent or carer is usually made by a court by means of an Emergency Protection Order.</a:t>
            </a:r>
          </a:p>
          <a:p>
            <a:endParaRPr lang="en-GB" sz="2400"/>
          </a:p>
          <a:p>
            <a:endParaRPr lang="en-GB" sz="2400"/>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33958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9795" y="236826"/>
            <a:ext cx="10682867" cy="646331"/>
          </a:xfrm>
          <a:prstGeom prst="rect">
            <a:avLst/>
          </a:prstGeom>
          <a:solidFill>
            <a:srgbClr val="002060"/>
          </a:solidFill>
        </p:spPr>
        <p:txBody>
          <a:bodyPr wrap="square" rtlCol="0">
            <a:spAutoFit/>
          </a:bodyPr>
          <a:lstStyle/>
          <a:p>
            <a:pPr algn="ctr"/>
            <a:r>
              <a:rPr lang="en-GB" sz="3600" b="1" dirty="0">
                <a:solidFill>
                  <a:schemeClr val="bg1"/>
                </a:solidFill>
              </a:rPr>
              <a:t>The Definition….Child Sexual Exploitation (CSE)</a:t>
            </a:r>
          </a:p>
        </p:txBody>
      </p:sp>
      <p:graphicFrame>
        <p:nvGraphicFramePr>
          <p:cNvPr id="2" name="Diagram 1"/>
          <p:cNvGraphicFramePr/>
          <p:nvPr>
            <p:extLst>
              <p:ext uri="{D42A27DB-BD31-4B8C-83A1-F6EECF244321}">
                <p14:modId xmlns:p14="http://schemas.microsoft.com/office/powerpoint/2010/main" val="3901311803"/>
              </p:ext>
            </p:extLst>
          </p:nvPr>
        </p:nvGraphicFramePr>
        <p:xfrm>
          <a:off x="512955" y="1044437"/>
          <a:ext cx="11396545" cy="518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7A90C1B-4E05-4BFD-A306-270EDDBC4852}"/>
                                            </p:graphicEl>
                                          </p:spTgt>
                                        </p:tgtEl>
                                        <p:attrNameLst>
                                          <p:attrName>style.visibility</p:attrName>
                                        </p:attrNameLst>
                                      </p:cBhvr>
                                      <p:to>
                                        <p:strVal val="visible"/>
                                      </p:to>
                                    </p:set>
                                    <p:animEffect transition="in" filter="fade">
                                      <p:cBhvr>
                                        <p:cTn id="7" dur="500"/>
                                        <p:tgtEl>
                                          <p:spTgt spid="2">
                                            <p:graphicEl>
                                              <a:dgm id="{F7A90C1B-4E05-4BFD-A306-270EDDBC48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0EE2CE3-EFE7-4472-BE11-9F055277C070}"/>
                                            </p:graphicEl>
                                          </p:spTgt>
                                        </p:tgtEl>
                                        <p:attrNameLst>
                                          <p:attrName>style.visibility</p:attrName>
                                        </p:attrNameLst>
                                      </p:cBhvr>
                                      <p:to>
                                        <p:strVal val="visible"/>
                                      </p:to>
                                    </p:set>
                                    <p:animEffect transition="in" filter="fade">
                                      <p:cBhvr>
                                        <p:cTn id="12" dur="500"/>
                                        <p:tgtEl>
                                          <p:spTgt spid="2">
                                            <p:graphicEl>
                                              <a:dgm id="{20EE2CE3-EFE7-4472-BE11-9F055277C0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B330954-9EE8-43E6-AB73-3AFA4254DD11}"/>
                                            </p:graphicEl>
                                          </p:spTgt>
                                        </p:tgtEl>
                                        <p:attrNameLst>
                                          <p:attrName>style.visibility</p:attrName>
                                        </p:attrNameLst>
                                      </p:cBhvr>
                                      <p:to>
                                        <p:strVal val="visible"/>
                                      </p:to>
                                    </p:set>
                                    <p:animEffect transition="in" filter="fade">
                                      <p:cBhvr>
                                        <p:cTn id="15" dur="500"/>
                                        <p:tgtEl>
                                          <p:spTgt spid="2">
                                            <p:graphicEl>
                                              <a:dgm id="{FB330954-9EE8-43E6-AB73-3AFA4254DD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06C084F-8D7B-4E2B-ADE2-926D6E8B9144}"/>
                                            </p:graphicEl>
                                          </p:spTgt>
                                        </p:tgtEl>
                                        <p:attrNameLst>
                                          <p:attrName>style.visibility</p:attrName>
                                        </p:attrNameLst>
                                      </p:cBhvr>
                                      <p:to>
                                        <p:strVal val="visible"/>
                                      </p:to>
                                    </p:set>
                                    <p:animEffect transition="in" filter="fade">
                                      <p:cBhvr>
                                        <p:cTn id="20" dur="500"/>
                                        <p:tgtEl>
                                          <p:spTgt spid="2">
                                            <p:graphicEl>
                                              <a:dgm id="{006C084F-8D7B-4E2B-ADE2-926D6E8B914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DCF949-CCA7-4530-BA36-12AF2FB31387}"/>
                                            </p:graphicEl>
                                          </p:spTgt>
                                        </p:tgtEl>
                                        <p:attrNameLst>
                                          <p:attrName>style.visibility</p:attrName>
                                        </p:attrNameLst>
                                      </p:cBhvr>
                                      <p:to>
                                        <p:strVal val="visible"/>
                                      </p:to>
                                    </p:set>
                                    <p:animEffect transition="in" filter="fade">
                                      <p:cBhvr>
                                        <p:cTn id="23" dur="500"/>
                                        <p:tgtEl>
                                          <p:spTgt spid="2">
                                            <p:graphicEl>
                                              <a:dgm id="{C8DCF949-CCA7-4530-BA36-12AF2FB313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93DBE-AE27-7539-7EFB-15127A8EDC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B09AEB-7B9A-3FB7-D163-A7C2DAEF9410}"/>
              </a:ext>
            </a:extLst>
          </p:cNvPr>
          <p:cNvSpPr>
            <a:spLocks noGrp="1"/>
          </p:cNvSpPr>
          <p:nvPr>
            <p:ph idx="1"/>
          </p:nvPr>
        </p:nvSpPr>
        <p:spPr/>
        <p:txBody>
          <a:bodyPr/>
          <a:lstStyle/>
          <a:p>
            <a:endParaRPr lang="en-GB"/>
          </a:p>
        </p:txBody>
      </p:sp>
      <p:pic>
        <p:nvPicPr>
          <p:cNvPr id="4" name="NSPCC The Story of Jay_MP4 720p">
            <a:hlinkClick r:id="" action="ppaction://media"/>
            <a:extLst>
              <a:ext uri="{FF2B5EF4-FFF2-40B4-BE49-F238E27FC236}">
                <a16:creationId xmlns:a16="http://schemas.microsoft.com/office/drawing/2014/main" id="{8FCF65DC-98AA-57B9-8970-CBA0F65171E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3179450"/>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69795" y="468801"/>
            <a:ext cx="10515600" cy="646331"/>
          </a:xfrm>
          <a:prstGeom prst="rect">
            <a:avLst/>
          </a:prstGeom>
          <a:solidFill>
            <a:srgbClr val="002060"/>
          </a:solidFill>
        </p:spPr>
        <p:txBody>
          <a:bodyPr wrap="square" rtlCol="0">
            <a:spAutoFit/>
          </a:bodyPr>
          <a:lstStyle/>
          <a:p>
            <a:pPr algn="ctr"/>
            <a:r>
              <a:rPr lang="en-GB" sz="3600" b="1" dirty="0">
                <a:solidFill>
                  <a:schemeClr val="bg1"/>
                </a:solidFill>
              </a:rPr>
              <a:t>What Types Exist?</a:t>
            </a:r>
          </a:p>
        </p:txBody>
      </p:sp>
      <p:graphicFrame>
        <p:nvGraphicFramePr>
          <p:cNvPr id="2" name="Diagram 1"/>
          <p:cNvGraphicFramePr/>
          <p:nvPr>
            <p:extLst>
              <p:ext uri="{D42A27DB-BD31-4B8C-83A1-F6EECF244321}">
                <p14:modId xmlns:p14="http://schemas.microsoft.com/office/powerpoint/2010/main" val="1030013476"/>
              </p:ext>
            </p:extLst>
          </p:nvPr>
        </p:nvGraphicFramePr>
        <p:xfrm>
          <a:off x="2032000" y="1360449"/>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AB2AA875-6E64-615E-0561-FD32AC2BE2A6}"/>
              </a:ext>
            </a:extLst>
          </p:cNvPr>
          <p:cNvPicPr>
            <a:picLocks noChangeAspect="1"/>
          </p:cNvPicPr>
          <p:nvPr/>
        </p:nvPicPr>
        <p:blipFill>
          <a:blip r:embed="rId8"/>
          <a:stretch>
            <a:fillRect/>
          </a:stretch>
        </p:blipFill>
        <p:spPr>
          <a:xfrm>
            <a:off x="8408193" y="1289102"/>
            <a:ext cx="2914011" cy="5411736"/>
          </a:xfrm>
          <a:prstGeom prst="rect">
            <a:avLst/>
          </a:prstGeom>
        </p:spPr>
      </p:pic>
    </p:spTree>
    <p:extLst>
      <p:ext uri="{BB962C8B-B14F-4D97-AF65-F5344CB8AC3E}">
        <p14:creationId xmlns:p14="http://schemas.microsoft.com/office/powerpoint/2010/main" val="16412607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11969D4-5BF7-4FB0-8C96-AABF23209EA1}"/>
                                            </p:graphicEl>
                                          </p:spTgt>
                                        </p:tgtEl>
                                        <p:attrNameLst>
                                          <p:attrName>style.visibility</p:attrName>
                                        </p:attrNameLst>
                                      </p:cBhvr>
                                      <p:to>
                                        <p:strVal val="visible"/>
                                      </p:to>
                                    </p:set>
                                    <p:animEffect transition="in" filter="fade">
                                      <p:cBhvr>
                                        <p:cTn id="7" dur="500"/>
                                        <p:tgtEl>
                                          <p:spTgt spid="2">
                                            <p:graphicEl>
                                              <a:dgm id="{C11969D4-5BF7-4FB0-8C96-AABF23209EA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8E82B2D-18EC-445B-BDEB-8CD8C3532586}"/>
                                            </p:graphicEl>
                                          </p:spTgt>
                                        </p:tgtEl>
                                        <p:attrNameLst>
                                          <p:attrName>style.visibility</p:attrName>
                                        </p:attrNameLst>
                                      </p:cBhvr>
                                      <p:to>
                                        <p:strVal val="visible"/>
                                      </p:to>
                                    </p:set>
                                    <p:animEffect transition="in" filter="fade">
                                      <p:cBhvr>
                                        <p:cTn id="12" dur="500"/>
                                        <p:tgtEl>
                                          <p:spTgt spid="2">
                                            <p:graphicEl>
                                              <a:dgm id="{C8E82B2D-18EC-445B-BDEB-8CD8C353258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7BC5FDB-8E78-45E7-AD19-933392B01B3D}"/>
                                            </p:graphicEl>
                                          </p:spTgt>
                                        </p:tgtEl>
                                        <p:attrNameLst>
                                          <p:attrName>style.visibility</p:attrName>
                                        </p:attrNameLst>
                                      </p:cBhvr>
                                      <p:to>
                                        <p:strVal val="visible"/>
                                      </p:to>
                                    </p:set>
                                    <p:animEffect transition="in" filter="fade">
                                      <p:cBhvr>
                                        <p:cTn id="17" dur="500"/>
                                        <p:tgtEl>
                                          <p:spTgt spid="2">
                                            <p:graphicEl>
                                              <a:dgm id="{C7BC5FDB-8E78-45E7-AD19-933392B01B3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2E41968-A698-49BC-BE99-4C70F84D63CD}"/>
                                            </p:graphicEl>
                                          </p:spTgt>
                                        </p:tgtEl>
                                        <p:attrNameLst>
                                          <p:attrName>style.visibility</p:attrName>
                                        </p:attrNameLst>
                                      </p:cBhvr>
                                      <p:to>
                                        <p:strVal val="visible"/>
                                      </p:to>
                                    </p:set>
                                    <p:animEffect transition="in" filter="fade">
                                      <p:cBhvr>
                                        <p:cTn id="22" dur="500"/>
                                        <p:tgtEl>
                                          <p:spTgt spid="2">
                                            <p:graphicEl>
                                              <a:dgm id="{72E41968-A698-49BC-BE99-4C70F84D63C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E2CA3DC2-E1DE-417B-9FB9-F41210C6AF34}"/>
                                            </p:graphicEl>
                                          </p:spTgt>
                                        </p:tgtEl>
                                        <p:attrNameLst>
                                          <p:attrName>style.visibility</p:attrName>
                                        </p:attrNameLst>
                                      </p:cBhvr>
                                      <p:to>
                                        <p:strVal val="visible"/>
                                      </p:to>
                                    </p:set>
                                    <p:animEffect transition="in" filter="fade">
                                      <p:cBhvr>
                                        <p:cTn id="27" dur="500"/>
                                        <p:tgtEl>
                                          <p:spTgt spid="2">
                                            <p:graphicEl>
                                              <a:dgm id="{E2CA3DC2-E1DE-417B-9FB9-F41210C6AF3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22C6BA32-6BDA-44FE-8EA1-20BD64BDA5A1}"/>
                                            </p:graphicEl>
                                          </p:spTgt>
                                        </p:tgtEl>
                                        <p:attrNameLst>
                                          <p:attrName>style.visibility</p:attrName>
                                        </p:attrNameLst>
                                      </p:cBhvr>
                                      <p:to>
                                        <p:strVal val="visible"/>
                                      </p:to>
                                    </p:set>
                                    <p:animEffect transition="in" filter="fade">
                                      <p:cBhvr>
                                        <p:cTn id="32" dur="500"/>
                                        <p:tgtEl>
                                          <p:spTgt spid="2">
                                            <p:graphicEl>
                                              <a:dgm id="{22C6BA32-6BDA-44FE-8EA1-20BD64BDA5A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circle(in)">
                                      <p:cBhvr>
                                        <p:cTn id="3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0157" y="30117"/>
            <a:ext cx="10515600" cy="646331"/>
          </a:xfrm>
          <a:prstGeom prst="rect">
            <a:avLst/>
          </a:prstGeom>
          <a:solidFill>
            <a:srgbClr val="002060"/>
          </a:solidFill>
        </p:spPr>
        <p:txBody>
          <a:bodyPr wrap="square" rtlCol="0">
            <a:spAutoFit/>
          </a:bodyPr>
          <a:lstStyle/>
          <a:p>
            <a:pPr algn="ctr"/>
            <a:r>
              <a:rPr lang="en-GB" sz="3600" b="1" dirty="0">
                <a:solidFill>
                  <a:schemeClr val="bg1"/>
                </a:solidFill>
              </a:rPr>
              <a:t>Main and Interrelated Forms of CSE</a:t>
            </a:r>
          </a:p>
        </p:txBody>
      </p:sp>
      <p:graphicFrame>
        <p:nvGraphicFramePr>
          <p:cNvPr id="4" name="Diagram 3"/>
          <p:cNvGraphicFramePr/>
          <p:nvPr>
            <p:extLst>
              <p:ext uri="{D42A27DB-BD31-4B8C-83A1-F6EECF244321}">
                <p14:modId xmlns:p14="http://schemas.microsoft.com/office/powerpoint/2010/main" val="2678854211"/>
              </p:ext>
            </p:extLst>
          </p:nvPr>
        </p:nvGraphicFramePr>
        <p:xfrm>
          <a:off x="970157" y="676448"/>
          <a:ext cx="10515600" cy="5233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6206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F84F090-3C2C-4136-AEB2-A40576F5E2C3}"/>
                                            </p:graphicEl>
                                          </p:spTgt>
                                        </p:tgtEl>
                                        <p:attrNameLst>
                                          <p:attrName>style.visibility</p:attrName>
                                        </p:attrNameLst>
                                      </p:cBhvr>
                                      <p:to>
                                        <p:strVal val="visible"/>
                                      </p:to>
                                    </p:set>
                                    <p:animEffect transition="in" filter="fade">
                                      <p:cBhvr>
                                        <p:cTn id="7" dur="500"/>
                                        <p:tgtEl>
                                          <p:spTgt spid="4">
                                            <p:graphicEl>
                                              <a:dgm id="{6F84F090-3C2C-4136-AEB2-A40576F5E2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C027BDD-6035-4C3E-B462-29A1C403C85E}"/>
                                            </p:graphicEl>
                                          </p:spTgt>
                                        </p:tgtEl>
                                        <p:attrNameLst>
                                          <p:attrName>style.visibility</p:attrName>
                                        </p:attrNameLst>
                                      </p:cBhvr>
                                      <p:to>
                                        <p:strVal val="visible"/>
                                      </p:to>
                                    </p:set>
                                    <p:animEffect transition="in" filter="fade">
                                      <p:cBhvr>
                                        <p:cTn id="12" dur="500"/>
                                        <p:tgtEl>
                                          <p:spTgt spid="4">
                                            <p:graphicEl>
                                              <a:dgm id="{CC027BDD-6035-4C3E-B462-29A1C403C85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3347E163-949D-440C-8544-DD2697552677}"/>
                                            </p:graphicEl>
                                          </p:spTgt>
                                        </p:tgtEl>
                                        <p:attrNameLst>
                                          <p:attrName>style.visibility</p:attrName>
                                        </p:attrNameLst>
                                      </p:cBhvr>
                                      <p:to>
                                        <p:strVal val="visible"/>
                                      </p:to>
                                    </p:set>
                                    <p:animEffect transition="in" filter="fade">
                                      <p:cBhvr>
                                        <p:cTn id="17" dur="500"/>
                                        <p:tgtEl>
                                          <p:spTgt spid="4">
                                            <p:graphicEl>
                                              <a:dgm id="{3347E163-949D-440C-8544-DD269755267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433980A-699C-4993-A85B-B59A307108D0}"/>
                                            </p:graphicEl>
                                          </p:spTgt>
                                        </p:tgtEl>
                                        <p:attrNameLst>
                                          <p:attrName>style.visibility</p:attrName>
                                        </p:attrNameLst>
                                      </p:cBhvr>
                                      <p:to>
                                        <p:strVal val="visible"/>
                                      </p:to>
                                    </p:set>
                                    <p:animEffect transition="in" filter="fade">
                                      <p:cBhvr>
                                        <p:cTn id="22" dur="500"/>
                                        <p:tgtEl>
                                          <p:spTgt spid="4">
                                            <p:graphicEl>
                                              <a:dgm id="{7433980A-699C-4993-A85B-B59A307108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a:latin typeface="+mj-lt"/>
                <a:ea typeface="+mj-ea"/>
                <a:cs typeface="+mj-cs"/>
              </a:rPr>
              <a:t>What is your perception of the victims of CSE?</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1D2BBDAC-B4D2-68B8-D8E1-E7AB5E9273F2}"/>
              </a:ext>
            </a:extLst>
          </p:cNvPr>
          <p:cNvPicPr>
            <a:picLocks noChangeAspect="1"/>
          </p:cNvPicPr>
          <p:nvPr/>
        </p:nvPicPr>
        <p:blipFill rotWithShape="1">
          <a:blip r:embed="rId3"/>
          <a:srcRect l="12668" r="500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397820620"/>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865A4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09980" y="4277356"/>
            <a:ext cx="9966960" cy="156032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800" b="1">
                <a:solidFill>
                  <a:srgbClr val="865A4F"/>
                </a:solidFill>
                <a:latin typeface="+mj-lt"/>
                <a:ea typeface="+mj-ea"/>
                <a:cs typeface="+mj-cs"/>
              </a:rPr>
              <a:t>Describe a CSE Offender</a:t>
            </a:r>
          </a:p>
        </p:txBody>
      </p:sp>
      <p:pic>
        <p:nvPicPr>
          <p:cNvPr id="2" name="Picture 1">
            <a:extLst>
              <a:ext uri="{FF2B5EF4-FFF2-40B4-BE49-F238E27FC236}">
                <a16:creationId xmlns:a16="http://schemas.microsoft.com/office/drawing/2014/main" id="{A065831A-0988-7209-D09B-E7E36C6F7F57}"/>
              </a:ext>
            </a:extLst>
          </p:cNvPr>
          <p:cNvPicPr>
            <a:picLocks noChangeAspect="1"/>
          </p:cNvPicPr>
          <p:nvPr/>
        </p:nvPicPr>
        <p:blipFill rotWithShape="1">
          <a:blip r:embed="rId3"/>
          <a:srcRect r="1" b="3996"/>
          <a:stretch/>
        </p:blipFill>
        <p:spPr>
          <a:xfrm>
            <a:off x="243840" y="256540"/>
            <a:ext cx="11704320" cy="3764276"/>
          </a:xfrm>
          <a:prstGeom prst="rect">
            <a:avLst/>
          </a:prstGeom>
        </p:spPr>
      </p:pic>
    </p:spTree>
    <p:extLst>
      <p:ext uri="{BB962C8B-B14F-4D97-AF65-F5344CB8AC3E}">
        <p14:creationId xmlns:p14="http://schemas.microsoft.com/office/powerpoint/2010/main" val="1149922726"/>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865A4F"/>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09980" y="4277356"/>
            <a:ext cx="9966960" cy="156032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900" b="1">
                <a:solidFill>
                  <a:srgbClr val="865A4F"/>
                </a:solidFill>
                <a:latin typeface="+mj-lt"/>
                <a:ea typeface="+mj-ea"/>
                <a:cs typeface="+mj-cs"/>
              </a:rPr>
              <a:t>What Factors Can Make a Child More Vulnerable to CSE?</a:t>
            </a:r>
          </a:p>
        </p:txBody>
      </p:sp>
      <p:pic>
        <p:nvPicPr>
          <p:cNvPr id="2" name="Picture 1">
            <a:extLst>
              <a:ext uri="{FF2B5EF4-FFF2-40B4-BE49-F238E27FC236}">
                <a16:creationId xmlns:a16="http://schemas.microsoft.com/office/drawing/2014/main" id="{B1116377-C434-9A87-660E-8F12B88CE7FD}"/>
              </a:ext>
            </a:extLst>
          </p:cNvPr>
          <p:cNvPicPr>
            <a:picLocks noChangeAspect="1"/>
          </p:cNvPicPr>
          <p:nvPr/>
        </p:nvPicPr>
        <p:blipFill rotWithShape="1">
          <a:blip r:embed="rId3"/>
          <a:srcRect r="1" b="3996"/>
          <a:stretch/>
        </p:blipFill>
        <p:spPr>
          <a:xfrm>
            <a:off x="243840" y="256540"/>
            <a:ext cx="11704320" cy="3764276"/>
          </a:xfrm>
          <a:prstGeom prst="rect">
            <a:avLst/>
          </a:prstGeom>
        </p:spPr>
      </p:pic>
    </p:spTree>
    <p:extLst>
      <p:ext uri="{BB962C8B-B14F-4D97-AF65-F5344CB8AC3E}">
        <p14:creationId xmlns:p14="http://schemas.microsoft.com/office/powerpoint/2010/main" val="486201470"/>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12637"/>
          </a:xfrm>
          <a:solidFill>
            <a:srgbClr val="002060"/>
          </a:solidFill>
        </p:spPr>
        <p:txBody>
          <a:bodyPr>
            <a:noAutofit/>
          </a:bodyPr>
          <a:lstStyle/>
          <a:p>
            <a:pPr algn="ctr"/>
            <a:r>
              <a:rPr lang="en-GB" sz="3600" b="1" dirty="0">
                <a:solidFill>
                  <a:schemeClr val="bg1"/>
                </a:solidFill>
                <a:latin typeface="+mn-lt"/>
              </a:rPr>
              <a:t>Vulnerability Factors</a:t>
            </a:r>
          </a:p>
        </p:txBody>
      </p:sp>
      <p:graphicFrame>
        <p:nvGraphicFramePr>
          <p:cNvPr id="3" name="Diagram 2"/>
          <p:cNvGraphicFramePr/>
          <p:nvPr>
            <p:extLst>
              <p:ext uri="{D42A27DB-BD31-4B8C-83A1-F6EECF244321}">
                <p14:modId xmlns:p14="http://schemas.microsoft.com/office/powerpoint/2010/main" val="6261706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395744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3A3E96F2-C89B-4592-8AFF-A738D506B15C}"/>
                                            </p:graphicEl>
                                          </p:spTgt>
                                        </p:tgtEl>
                                        <p:attrNameLst>
                                          <p:attrName>style.visibility</p:attrName>
                                        </p:attrNameLst>
                                      </p:cBhvr>
                                      <p:to>
                                        <p:strVal val="visible"/>
                                      </p:to>
                                    </p:set>
                                    <p:animEffect transition="in" filter="fade">
                                      <p:cBhvr>
                                        <p:cTn id="7" dur="500"/>
                                        <p:tgtEl>
                                          <p:spTgt spid="3">
                                            <p:graphicEl>
                                              <a:dgm id="{3A3E96F2-C89B-4592-8AFF-A738D506B1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3B3F5DF-E6F2-4C47-A23F-9C5CECAC23EF}"/>
                                            </p:graphicEl>
                                          </p:spTgt>
                                        </p:tgtEl>
                                        <p:attrNameLst>
                                          <p:attrName>style.visibility</p:attrName>
                                        </p:attrNameLst>
                                      </p:cBhvr>
                                      <p:to>
                                        <p:strVal val="visible"/>
                                      </p:to>
                                    </p:set>
                                    <p:animEffect transition="in" filter="fade">
                                      <p:cBhvr>
                                        <p:cTn id="12" dur="500"/>
                                        <p:tgtEl>
                                          <p:spTgt spid="3">
                                            <p:graphicEl>
                                              <a:dgm id="{D3B3F5DF-E6F2-4C47-A23F-9C5CECAC23E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EF59791F-3242-45F3-A7D8-DA688EBEE295}"/>
                                            </p:graphicEl>
                                          </p:spTgt>
                                        </p:tgtEl>
                                        <p:attrNameLst>
                                          <p:attrName>style.visibility</p:attrName>
                                        </p:attrNameLst>
                                      </p:cBhvr>
                                      <p:to>
                                        <p:strVal val="visible"/>
                                      </p:to>
                                    </p:set>
                                    <p:animEffect transition="in" filter="fade">
                                      <p:cBhvr>
                                        <p:cTn id="15" dur="500"/>
                                        <p:tgtEl>
                                          <p:spTgt spid="3">
                                            <p:graphicEl>
                                              <a:dgm id="{EF59791F-3242-45F3-A7D8-DA688EBEE2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37C0C2-4849-4AE8-8016-81C2DBC88CF6}"/>
                                            </p:graphicEl>
                                          </p:spTgt>
                                        </p:tgtEl>
                                        <p:attrNameLst>
                                          <p:attrName>style.visibility</p:attrName>
                                        </p:attrNameLst>
                                      </p:cBhvr>
                                      <p:to>
                                        <p:strVal val="visible"/>
                                      </p:to>
                                    </p:set>
                                    <p:animEffect transition="in" filter="fade">
                                      <p:cBhvr>
                                        <p:cTn id="20" dur="500"/>
                                        <p:tgtEl>
                                          <p:spTgt spid="3">
                                            <p:graphicEl>
                                              <a:dgm id="{ED37C0C2-4849-4AE8-8016-81C2DBC88CF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16A197BC-FF54-4B1E-8431-391423589A68}"/>
                                            </p:graphicEl>
                                          </p:spTgt>
                                        </p:tgtEl>
                                        <p:attrNameLst>
                                          <p:attrName>style.visibility</p:attrName>
                                        </p:attrNameLst>
                                      </p:cBhvr>
                                      <p:to>
                                        <p:strVal val="visible"/>
                                      </p:to>
                                    </p:set>
                                    <p:animEffect transition="in" filter="fade">
                                      <p:cBhvr>
                                        <p:cTn id="23" dur="500"/>
                                        <p:tgtEl>
                                          <p:spTgt spid="3">
                                            <p:graphicEl>
                                              <a:dgm id="{16A197BC-FF54-4B1E-8431-391423589A6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7FF1102F-D55E-40F0-B55F-80EB7BC59869}"/>
                                            </p:graphicEl>
                                          </p:spTgt>
                                        </p:tgtEl>
                                        <p:attrNameLst>
                                          <p:attrName>style.visibility</p:attrName>
                                        </p:attrNameLst>
                                      </p:cBhvr>
                                      <p:to>
                                        <p:strVal val="visible"/>
                                      </p:to>
                                    </p:set>
                                    <p:animEffect transition="in" filter="fade">
                                      <p:cBhvr>
                                        <p:cTn id="28" dur="500"/>
                                        <p:tgtEl>
                                          <p:spTgt spid="3">
                                            <p:graphicEl>
                                              <a:dgm id="{7FF1102F-D55E-40F0-B55F-80EB7BC5986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2615DD7B-D0C1-469A-A766-C4CA414F5D91}"/>
                                            </p:graphicEl>
                                          </p:spTgt>
                                        </p:tgtEl>
                                        <p:attrNameLst>
                                          <p:attrName>style.visibility</p:attrName>
                                        </p:attrNameLst>
                                      </p:cBhvr>
                                      <p:to>
                                        <p:strVal val="visible"/>
                                      </p:to>
                                    </p:set>
                                    <p:animEffect transition="in" filter="fade">
                                      <p:cBhvr>
                                        <p:cTn id="31" dur="500"/>
                                        <p:tgtEl>
                                          <p:spTgt spid="3">
                                            <p:graphicEl>
                                              <a:dgm id="{2615DD7B-D0C1-469A-A766-C4CA414F5D9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E77928E-F70E-40DA-BC83-02761DA05994}"/>
                                            </p:graphicEl>
                                          </p:spTgt>
                                        </p:tgtEl>
                                        <p:attrNameLst>
                                          <p:attrName>style.visibility</p:attrName>
                                        </p:attrNameLst>
                                      </p:cBhvr>
                                      <p:to>
                                        <p:strVal val="visible"/>
                                      </p:to>
                                    </p:set>
                                    <p:animEffect transition="in" filter="fade">
                                      <p:cBhvr>
                                        <p:cTn id="36" dur="500"/>
                                        <p:tgtEl>
                                          <p:spTgt spid="3">
                                            <p:graphicEl>
                                              <a:dgm id="{9E77928E-F70E-40DA-BC83-02761DA0599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5209ECAE-F7A7-4FBF-BEAE-171CDF37E949}"/>
                                            </p:graphicEl>
                                          </p:spTgt>
                                        </p:tgtEl>
                                        <p:attrNameLst>
                                          <p:attrName>style.visibility</p:attrName>
                                        </p:attrNameLst>
                                      </p:cBhvr>
                                      <p:to>
                                        <p:strVal val="visible"/>
                                      </p:to>
                                    </p:set>
                                    <p:animEffect transition="in" filter="fade">
                                      <p:cBhvr>
                                        <p:cTn id="39" dur="500"/>
                                        <p:tgtEl>
                                          <p:spTgt spid="3">
                                            <p:graphicEl>
                                              <a:dgm id="{5209ECAE-F7A7-4FBF-BEAE-171CDF37E949}"/>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5C09FDBE-CAA9-4163-A530-0FBBCA8C9B24}"/>
                                            </p:graphicEl>
                                          </p:spTgt>
                                        </p:tgtEl>
                                        <p:attrNameLst>
                                          <p:attrName>style.visibility</p:attrName>
                                        </p:attrNameLst>
                                      </p:cBhvr>
                                      <p:to>
                                        <p:strVal val="visible"/>
                                      </p:to>
                                    </p:set>
                                    <p:animEffect transition="in" filter="fade">
                                      <p:cBhvr>
                                        <p:cTn id="44" dur="500"/>
                                        <p:tgtEl>
                                          <p:spTgt spid="3">
                                            <p:graphicEl>
                                              <a:dgm id="{5C09FDBE-CAA9-4163-A530-0FBBCA8C9B2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8AFFB6F4-CA21-4370-8382-94410D6F6123}"/>
                                            </p:graphicEl>
                                          </p:spTgt>
                                        </p:tgtEl>
                                        <p:attrNameLst>
                                          <p:attrName>style.visibility</p:attrName>
                                        </p:attrNameLst>
                                      </p:cBhvr>
                                      <p:to>
                                        <p:strVal val="visible"/>
                                      </p:to>
                                    </p:set>
                                    <p:animEffect transition="in" filter="fade">
                                      <p:cBhvr>
                                        <p:cTn id="47" dur="500"/>
                                        <p:tgtEl>
                                          <p:spTgt spid="3">
                                            <p:graphicEl>
                                              <a:dgm id="{8AFFB6F4-CA21-4370-8382-94410D6F612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4A69FDB5-B2D5-47E5-A33D-814B25EFE63E}"/>
                                            </p:graphicEl>
                                          </p:spTgt>
                                        </p:tgtEl>
                                        <p:attrNameLst>
                                          <p:attrName>style.visibility</p:attrName>
                                        </p:attrNameLst>
                                      </p:cBhvr>
                                      <p:to>
                                        <p:strVal val="visible"/>
                                      </p:to>
                                    </p:set>
                                    <p:animEffect transition="in" filter="fade">
                                      <p:cBhvr>
                                        <p:cTn id="52" dur="500"/>
                                        <p:tgtEl>
                                          <p:spTgt spid="3">
                                            <p:graphicEl>
                                              <a:dgm id="{4A69FDB5-B2D5-47E5-A33D-814B25EFE63E}"/>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91D054FE-E1A7-49D9-B5E3-541EA96BE449}"/>
                                            </p:graphicEl>
                                          </p:spTgt>
                                        </p:tgtEl>
                                        <p:attrNameLst>
                                          <p:attrName>style.visibility</p:attrName>
                                        </p:attrNameLst>
                                      </p:cBhvr>
                                      <p:to>
                                        <p:strVal val="visible"/>
                                      </p:to>
                                    </p:set>
                                    <p:animEffect transition="in" filter="fade">
                                      <p:cBhvr>
                                        <p:cTn id="55" dur="500"/>
                                        <p:tgtEl>
                                          <p:spTgt spid="3">
                                            <p:graphicEl>
                                              <a:dgm id="{91D054FE-E1A7-49D9-B5E3-541EA96BE449}"/>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graphicEl>
                                              <a:dgm id="{1764B78B-803E-4778-9375-F7C8512F8A34}"/>
                                            </p:graphicEl>
                                          </p:spTgt>
                                        </p:tgtEl>
                                        <p:attrNameLst>
                                          <p:attrName>style.visibility</p:attrName>
                                        </p:attrNameLst>
                                      </p:cBhvr>
                                      <p:to>
                                        <p:strVal val="visible"/>
                                      </p:to>
                                    </p:set>
                                    <p:animEffect transition="in" filter="fade">
                                      <p:cBhvr>
                                        <p:cTn id="60" dur="500"/>
                                        <p:tgtEl>
                                          <p:spTgt spid="3">
                                            <p:graphicEl>
                                              <a:dgm id="{1764B78B-803E-4778-9375-F7C8512F8A34}"/>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
                                            <p:graphicEl>
                                              <a:dgm id="{6BA5B69C-D060-4E84-B7D2-25D42EAA9D46}"/>
                                            </p:graphicEl>
                                          </p:spTgt>
                                        </p:tgtEl>
                                        <p:attrNameLst>
                                          <p:attrName>style.visibility</p:attrName>
                                        </p:attrNameLst>
                                      </p:cBhvr>
                                      <p:to>
                                        <p:strVal val="visible"/>
                                      </p:to>
                                    </p:set>
                                    <p:animEffect transition="in" filter="fade">
                                      <p:cBhvr>
                                        <p:cTn id="63" dur="500"/>
                                        <p:tgtEl>
                                          <p:spTgt spid="3">
                                            <p:graphicEl>
                                              <a:dgm id="{6BA5B69C-D060-4E84-B7D2-25D42EAA9D46}"/>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graphicEl>
                                              <a:dgm id="{62A08AD4-E984-4749-8100-750A25986831}"/>
                                            </p:graphicEl>
                                          </p:spTgt>
                                        </p:tgtEl>
                                        <p:attrNameLst>
                                          <p:attrName>style.visibility</p:attrName>
                                        </p:attrNameLst>
                                      </p:cBhvr>
                                      <p:to>
                                        <p:strVal val="visible"/>
                                      </p:to>
                                    </p:set>
                                    <p:animEffect transition="in" filter="fade">
                                      <p:cBhvr>
                                        <p:cTn id="68" dur="500"/>
                                        <p:tgtEl>
                                          <p:spTgt spid="3">
                                            <p:graphicEl>
                                              <a:dgm id="{62A08AD4-E984-4749-8100-750A2598683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
                                            <p:graphicEl>
                                              <a:dgm id="{574AA34E-D5D0-49F6-A0F0-04192570F9A1}"/>
                                            </p:graphicEl>
                                          </p:spTgt>
                                        </p:tgtEl>
                                        <p:attrNameLst>
                                          <p:attrName>style.visibility</p:attrName>
                                        </p:attrNameLst>
                                      </p:cBhvr>
                                      <p:to>
                                        <p:strVal val="visible"/>
                                      </p:to>
                                    </p:set>
                                    <p:animEffect transition="in" filter="fade">
                                      <p:cBhvr>
                                        <p:cTn id="71" dur="500"/>
                                        <p:tgtEl>
                                          <p:spTgt spid="3">
                                            <p:graphicEl>
                                              <a:dgm id="{574AA34E-D5D0-49F6-A0F0-04192570F9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8284" y="241990"/>
            <a:ext cx="10816682" cy="646331"/>
          </a:xfrm>
          <a:prstGeom prst="rect">
            <a:avLst/>
          </a:prstGeom>
          <a:solidFill>
            <a:srgbClr val="002060"/>
          </a:solidFill>
        </p:spPr>
        <p:txBody>
          <a:bodyPr wrap="square" rtlCol="0">
            <a:spAutoFit/>
          </a:bodyPr>
          <a:lstStyle/>
          <a:p>
            <a:pPr algn="ctr"/>
            <a:r>
              <a:rPr lang="en-GB" sz="3600" b="1" dirty="0">
                <a:solidFill>
                  <a:schemeClr val="bg1"/>
                </a:solidFill>
              </a:rPr>
              <a:t>Signs &amp; Behaviours</a:t>
            </a:r>
          </a:p>
        </p:txBody>
      </p:sp>
      <p:graphicFrame>
        <p:nvGraphicFramePr>
          <p:cNvPr id="2" name="Diagram 1"/>
          <p:cNvGraphicFramePr/>
          <p:nvPr>
            <p:extLst>
              <p:ext uri="{D42A27DB-BD31-4B8C-83A1-F6EECF244321}">
                <p14:modId xmlns:p14="http://schemas.microsoft.com/office/powerpoint/2010/main" val="3495292989"/>
              </p:ext>
            </p:extLst>
          </p:nvPr>
        </p:nvGraphicFramePr>
        <p:xfrm>
          <a:off x="758284" y="888320"/>
          <a:ext cx="10816682" cy="5250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25955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32AB83A-4D5C-43F5-B9FA-DB7ABE23A4EA}"/>
                                            </p:graphicEl>
                                          </p:spTgt>
                                        </p:tgtEl>
                                        <p:attrNameLst>
                                          <p:attrName>style.visibility</p:attrName>
                                        </p:attrNameLst>
                                      </p:cBhvr>
                                      <p:to>
                                        <p:strVal val="visible"/>
                                      </p:to>
                                    </p:set>
                                    <p:animEffect transition="in" filter="fade">
                                      <p:cBhvr>
                                        <p:cTn id="7" dur="500"/>
                                        <p:tgtEl>
                                          <p:spTgt spid="2">
                                            <p:graphicEl>
                                              <a:dgm id="{132AB83A-4D5C-43F5-B9FA-DB7ABE23A4E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EF09B1-E4D5-4A97-BC9A-4DE682532159}"/>
                                            </p:graphicEl>
                                          </p:spTgt>
                                        </p:tgtEl>
                                        <p:attrNameLst>
                                          <p:attrName>style.visibility</p:attrName>
                                        </p:attrNameLst>
                                      </p:cBhvr>
                                      <p:to>
                                        <p:strVal val="visible"/>
                                      </p:to>
                                    </p:set>
                                    <p:animEffect transition="in" filter="fade">
                                      <p:cBhvr>
                                        <p:cTn id="12" dur="500"/>
                                        <p:tgtEl>
                                          <p:spTgt spid="2">
                                            <p:graphicEl>
                                              <a:dgm id="{43EF09B1-E4D5-4A97-BC9A-4DE6825321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E19779F-EFB1-444B-B0EA-7EECE9674CAA}"/>
                                            </p:graphicEl>
                                          </p:spTgt>
                                        </p:tgtEl>
                                        <p:attrNameLst>
                                          <p:attrName>style.visibility</p:attrName>
                                        </p:attrNameLst>
                                      </p:cBhvr>
                                      <p:to>
                                        <p:strVal val="visible"/>
                                      </p:to>
                                    </p:set>
                                    <p:animEffect transition="in" filter="fade">
                                      <p:cBhvr>
                                        <p:cTn id="15" dur="500"/>
                                        <p:tgtEl>
                                          <p:spTgt spid="2">
                                            <p:graphicEl>
                                              <a:dgm id="{EE19779F-EFB1-444B-B0EA-7EECE9674C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C8C87D3-76CA-4E21-A00F-10AD17D8E704}"/>
                                            </p:graphicEl>
                                          </p:spTgt>
                                        </p:tgtEl>
                                        <p:attrNameLst>
                                          <p:attrName>style.visibility</p:attrName>
                                        </p:attrNameLst>
                                      </p:cBhvr>
                                      <p:to>
                                        <p:strVal val="visible"/>
                                      </p:to>
                                    </p:set>
                                    <p:animEffect transition="in" filter="fade">
                                      <p:cBhvr>
                                        <p:cTn id="20" dur="500"/>
                                        <p:tgtEl>
                                          <p:spTgt spid="2">
                                            <p:graphicEl>
                                              <a:dgm id="{3C8C87D3-76CA-4E21-A00F-10AD17D8E7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6A669EE7-9EF2-4D6B-A40D-7A70015DB304}"/>
                                            </p:graphicEl>
                                          </p:spTgt>
                                        </p:tgtEl>
                                        <p:attrNameLst>
                                          <p:attrName>style.visibility</p:attrName>
                                        </p:attrNameLst>
                                      </p:cBhvr>
                                      <p:to>
                                        <p:strVal val="visible"/>
                                      </p:to>
                                    </p:set>
                                    <p:animEffect transition="in" filter="fade">
                                      <p:cBhvr>
                                        <p:cTn id="23" dur="500"/>
                                        <p:tgtEl>
                                          <p:spTgt spid="2">
                                            <p:graphicEl>
                                              <a:dgm id="{6A669EE7-9EF2-4D6B-A40D-7A70015DB3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D59E732-3635-4CE5-AF48-5446C8397F4C}"/>
                                            </p:graphicEl>
                                          </p:spTgt>
                                        </p:tgtEl>
                                        <p:attrNameLst>
                                          <p:attrName>style.visibility</p:attrName>
                                        </p:attrNameLst>
                                      </p:cBhvr>
                                      <p:to>
                                        <p:strVal val="visible"/>
                                      </p:to>
                                    </p:set>
                                    <p:animEffect transition="in" filter="fade">
                                      <p:cBhvr>
                                        <p:cTn id="28" dur="500"/>
                                        <p:tgtEl>
                                          <p:spTgt spid="2">
                                            <p:graphicEl>
                                              <a:dgm id="{1D59E732-3635-4CE5-AF48-5446C8397F4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C6677E9-17F7-41CF-8CA0-8AE61AA4BD47}"/>
                                            </p:graphicEl>
                                          </p:spTgt>
                                        </p:tgtEl>
                                        <p:attrNameLst>
                                          <p:attrName>style.visibility</p:attrName>
                                        </p:attrNameLst>
                                      </p:cBhvr>
                                      <p:to>
                                        <p:strVal val="visible"/>
                                      </p:to>
                                    </p:set>
                                    <p:animEffect transition="in" filter="fade">
                                      <p:cBhvr>
                                        <p:cTn id="31" dur="500"/>
                                        <p:tgtEl>
                                          <p:spTgt spid="2">
                                            <p:graphicEl>
                                              <a:dgm id="{FC6677E9-17F7-41CF-8CA0-8AE61AA4BD4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D17EF9B-853D-445C-9396-5A9A4F0F6916}"/>
                                            </p:graphicEl>
                                          </p:spTgt>
                                        </p:tgtEl>
                                        <p:attrNameLst>
                                          <p:attrName>style.visibility</p:attrName>
                                        </p:attrNameLst>
                                      </p:cBhvr>
                                      <p:to>
                                        <p:strVal val="visible"/>
                                      </p:to>
                                    </p:set>
                                    <p:animEffect transition="in" filter="fade">
                                      <p:cBhvr>
                                        <p:cTn id="36" dur="500"/>
                                        <p:tgtEl>
                                          <p:spTgt spid="2">
                                            <p:graphicEl>
                                              <a:dgm id="{1D17EF9B-853D-445C-9396-5A9A4F0F691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0C71C6D2-8097-4351-B262-F675BFD2BCA3}"/>
                                            </p:graphicEl>
                                          </p:spTgt>
                                        </p:tgtEl>
                                        <p:attrNameLst>
                                          <p:attrName>style.visibility</p:attrName>
                                        </p:attrNameLst>
                                      </p:cBhvr>
                                      <p:to>
                                        <p:strVal val="visible"/>
                                      </p:to>
                                    </p:set>
                                    <p:animEffect transition="in" filter="fade">
                                      <p:cBhvr>
                                        <p:cTn id="39" dur="500"/>
                                        <p:tgtEl>
                                          <p:spTgt spid="2">
                                            <p:graphicEl>
                                              <a:dgm id="{0C71C6D2-8097-4351-B262-F675BFD2BCA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B54EBE7-6D0E-49C8-90B9-FCC5EF16B388}"/>
                                            </p:graphicEl>
                                          </p:spTgt>
                                        </p:tgtEl>
                                        <p:attrNameLst>
                                          <p:attrName>style.visibility</p:attrName>
                                        </p:attrNameLst>
                                      </p:cBhvr>
                                      <p:to>
                                        <p:strVal val="visible"/>
                                      </p:to>
                                    </p:set>
                                    <p:animEffect transition="in" filter="fade">
                                      <p:cBhvr>
                                        <p:cTn id="44" dur="500"/>
                                        <p:tgtEl>
                                          <p:spTgt spid="2">
                                            <p:graphicEl>
                                              <a:dgm id="{0B54EBE7-6D0E-49C8-90B9-FCC5EF16B38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A921C93-B5A0-49EF-9CDD-5FD1EB23BEC6}"/>
                                            </p:graphicEl>
                                          </p:spTgt>
                                        </p:tgtEl>
                                        <p:attrNameLst>
                                          <p:attrName>style.visibility</p:attrName>
                                        </p:attrNameLst>
                                      </p:cBhvr>
                                      <p:to>
                                        <p:strVal val="visible"/>
                                      </p:to>
                                    </p:set>
                                    <p:animEffect transition="in" filter="fade">
                                      <p:cBhvr>
                                        <p:cTn id="47" dur="500"/>
                                        <p:tgtEl>
                                          <p:spTgt spid="2">
                                            <p:graphicEl>
                                              <a:dgm id="{9A921C93-B5A0-49EF-9CDD-5FD1EB23BEC6}"/>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3964E808-EC8C-4DE7-8907-D101AAB9B64A}"/>
                                            </p:graphicEl>
                                          </p:spTgt>
                                        </p:tgtEl>
                                        <p:attrNameLst>
                                          <p:attrName>style.visibility</p:attrName>
                                        </p:attrNameLst>
                                      </p:cBhvr>
                                      <p:to>
                                        <p:strVal val="visible"/>
                                      </p:to>
                                    </p:set>
                                    <p:animEffect transition="in" filter="fade">
                                      <p:cBhvr>
                                        <p:cTn id="52" dur="500"/>
                                        <p:tgtEl>
                                          <p:spTgt spid="2">
                                            <p:graphicEl>
                                              <a:dgm id="{3964E808-EC8C-4DE7-8907-D101AAB9B64A}"/>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EEF4B74-1BCC-4565-A97D-C733F6277A67}"/>
                                            </p:graphicEl>
                                          </p:spTgt>
                                        </p:tgtEl>
                                        <p:attrNameLst>
                                          <p:attrName>style.visibility</p:attrName>
                                        </p:attrNameLst>
                                      </p:cBhvr>
                                      <p:to>
                                        <p:strVal val="visible"/>
                                      </p:to>
                                    </p:set>
                                    <p:animEffect transition="in" filter="fade">
                                      <p:cBhvr>
                                        <p:cTn id="55" dur="500"/>
                                        <p:tgtEl>
                                          <p:spTgt spid="2">
                                            <p:graphicEl>
                                              <a:dgm id="{DEEF4B74-1BCC-4565-A97D-C733F6277A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F3697A74-2E62-4B6C-82EE-53F98D586CFF}"/>
                                            </p:graphicEl>
                                          </p:spTgt>
                                        </p:tgtEl>
                                        <p:attrNameLst>
                                          <p:attrName>style.visibility</p:attrName>
                                        </p:attrNameLst>
                                      </p:cBhvr>
                                      <p:to>
                                        <p:strVal val="visible"/>
                                      </p:to>
                                    </p:set>
                                    <p:animEffect transition="in" filter="fade">
                                      <p:cBhvr>
                                        <p:cTn id="60" dur="500"/>
                                        <p:tgtEl>
                                          <p:spTgt spid="2">
                                            <p:graphicEl>
                                              <a:dgm id="{F3697A74-2E62-4B6C-82EE-53F98D586CFF}"/>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522B8C46-8BDB-4266-857E-C97C905D84D5}"/>
                                            </p:graphicEl>
                                          </p:spTgt>
                                        </p:tgtEl>
                                        <p:attrNameLst>
                                          <p:attrName>style.visibility</p:attrName>
                                        </p:attrNameLst>
                                      </p:cBhvr>
                                      <p:to>
                                        <p:strVal val="visible"/>
                                      </p:to>
                                    </p:set>
                                    <p:animEffect transition="in" filter="fade">
                                      <p:cBhvr>
                                        <p:cTn id="63" dur="500"/>
                                        <p:tgtEl>
                                          <p:spTgt spid="2">
                                            <p:graphicEl>
                                              <a:dgm id="{522B8C46-8BDB-4266-857E-C97C905D84D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9073" y="353501"/>
            <a:ext cx="10928195" cy="646331"/>
          </a:xfrm>
          <a:prstGeom prst="rect">
            <a:avLst/>
          </a:prstGeom>
          <a:solidFill>
            <a:srgbClr val="002060"/>
          </a:solidFill>
        </p:spPr>
        <p:txBody>
          <a:bodyPr wrap="square" rtlCol="0">
            <a:spAutoFit/>
          </a:bodyPr>
          <a:lstStyle/>
          <a:p>
            <a:pPr algn="ctr"/>
            <a:r>
              <a:rPr lang="en-GB" sz="3600" b="1" dirty="0">
                <a:solidFill>
                  <a:schemeClr val="bg1"/>
                </a:solidFill>
              </a:rPr>
              <a:t>Why Teenagers?</a:t>
            </a:r>
          </a:p>
        </p:txBody>
      </p:sp>
      <p:graphicFrame>
        <p:nvGraphicFramePr>
          <p:cNvPr id="2" name="Diagram 1"/>
          <p:cNvGraphicFramePr/>
          <p:nvPr>
            <p:extLst>
              <p:ext uri="{D42A27DB-BD31-4B8C-83A1-F6EECF244321}">
                <p14:modId xmlns:p14="http://schemas.microsoft.com/office/powerpoint/2010/main" val="746167256"/>
              </p:ext>
            </p:extLst>
          </p:nvPr>
        </p:nvGraphicFramePr>
        <p:xfrm>
          <a:off x="1678257" y="999832"/>
          <a:ext cx="9319941" cy="4889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icture containing person, indoor, wall, young&#10;&#10;Description automatically generated">
            <a:extLst>
              <a:ext uri="{FF2B5EF4-FFF2-40B4-BE49-F238E27FC236}">
                <a16:creationId xmlns:a16="http://schemas.microsoft.com/office/drawing/2014/main" id="{3D3014D8-9300-4852-C061-93778FEF5E64}"/>
              </a:ext>
            </a:extLst>
          </p:cNvPr>
          <p:cNvPicPr>
            <a:picLocks noChangeAspect="1"/>
          </p:cNvPicPr>
          <p:nvPr/>
        </p:nvPicPr>
        <p:blipFill>
          <a:blip r:embed="rId8"/>
          <a:stretch>
            <a:fillRect/>
          </a:stretch>
        </p:blipFill>
        <p:spPr>
          <a:xfrm>
            <a:off x="310854" y="3610465"/>
            <a:ext cx="4307005" cy="2422690"/>
          </a:xfrm>
          <a:prstGeom prst="rect">
            <a:avLst/>
          </a:prstGeom>
        </p:spPr>
      </p:pic>
    </p:spTree>
    <p:extLst>
      <p:ext uri="{BB962C8B-B14F-4D97-AF65-F5344CB8AC3E}">
        <p14:creationId xmlns:p14="http://schemas.microsoft.com/office/powerpoint/2010/main" val="11782328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5862311-31CC-44FA-96C2-C92F269ED697}"/>
                                            </p:graphicEl>
                                          </p:spTgt>
                                        </p:tgtEl>
                                        <p:attrNameLst>
                                          <p:attrName>style.visibility</p:attrName>
                                        </p:attrNameLst>
                                      </p:cBhvr>
                                      <p:to>
                                        <p:strVal val="visible"/>
                                      </p:to>
                                    </p:set>
                                    <p:animEffect transition="in" filter="fade">
                                      <p:cBhvr>
                                        <p:cTn id="7" dur="500"/>
                                        <p:tgtEl>
                                          <p:spTgt spid="2">
                                            <p:graphicEl>
                                              <a:dgm id="{95862311-31CC-44FA-96C2-C92F269ED69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A8C5A5F-7417-4975-A06E-6D5E89CC38BA}"/>
                                            </p:graphicEl>
                                          </p:spTgt>
                                        </p:tgtEl>
                                        <p:attrNameLst>
                                          <p:attrName>style.visibility</p:attrName>
                                        </p:attrNameLst>
                                      </p:cBhvr>
                                      <p:to>
                                        <p:strVal val="visible"/>
                                      </p:to>
                                    </p:set>
                                    <p:animEffect transition="in" filter="fade">
                                      <p:cBhvr>
                                        <p:cTn id="12" dur="500"/>
                                        <p:tgtEl>
                                          <p:spTgt spid="2">
                                            <p:graphicEl>
                                              <a:dgm id="{8A8C5A5F-7417-4975-A06E-6D5E89CC38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6E72B48C-9942-4F0C-B413-8DE666748EE0}"/>
                                            </p:graphicEl>
                                          </p:spTgt>
                                        </p:tgtEl>
                                        <p:attrNameLst>
                                          <p:attrName>style.visibility</p:attrName>
                                        </p:attrNameLst>
                                      </p:cBhvr>
                                      <p:to>
                                        <p:strVal val="visible"/>
                                      </p:to>
                                    </p:set>
                                    <p:animEffect transition="in" filter="fade">
                                      <p:cBhvr>
                                        <p:cTn id="17" dur="500"/>
                                        <p:tgtEl>
                                          <p:spTgt spid="2">
                                            <p:graphicEl>
                                              <a:dgm id="{6E72B48C-9942-4F0C-B413-8DE666748EE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04DB33F-44A9-4F40-AB26-F6F363514D68}"/>
                                            </p:graphicEl>
                                          </p:spTgt>
                                        </p:tgtEl>
                                        <p:attrNameLst>
                                          <p:attrName>style.visibility</p:attrName>
                                        </p:attrNameLst>
                                      </p:cBhvr>
                                      <p:to>
                                        <p:strVal val="visible"/>
                                      </p:to>
                                    </p:set>
                                    <p:animEffect transition="in" filter="fade">
                                      <p:cBhvr>
                                        <p:cTn id="22" dur="500"/>
                                        <p:tgtEl>
                                          <p:spTgt spid="2">
                                            <p:graphicEl>
                                              <a:dgm id="{504DB33F-44A9-4F40-AB26-F6F363514D6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98295A4-9A7B-49EB-ACB7-9F2CC375F048}"/>
                                            </p:graphicEl>
                                          </p:spTgt>
                                        </p:tgtEl>
                                        <p:attrNameLst>
                                          <p:attrName>style.visibility</p:attrName>
                                        </p:attrNameLst>
                                      </p:cBhvr>
                                      <p:to>
                                        <p:strVal val="visible"/>
                                      </p:to>
                                    </p:set>
                                    <p:animEffect transition="in" filter="fade">
                                      <p:cBhvr>
                                        <p:cTn id="27" dur="500"/>
                                        <p:tgtEl>
                                          <p:spTgt spid="2">
                                            <p:graphicEl>
                                              <a:dgm id="{298295A4-9A7B-49EB-ACB7-9F2CC375F04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47493" y="308897"/>
            <a:ext cx="10660565" cy="646331"/>
          </a:xfrm>
          <a:prstGeom prst="rect">
            <a:avLst/>
          </a:prstGeom>
          <a:solidFill>
            <a:srgbClr val="002060"/>
          </a:solidFill>
        </p:spPr>
        <p:txBody>
          <a:bodyPr wrap="square" rtlCol="0">
            <a:spAutoFit/>
          </a:bodyPr>
          <a:lstStyle/>
          <a:p>
            <a:pPr algn="ctr"/>
            <a:r>
              <a:rPr lang="en-GB" sz="3600" b="1" dirty="0">
                <a:solidFill>
                  <a:schemeClr val="bg1"/>
                </a:solidFill>
              </a:rPr>
              <a:t>Grooming Methods</a:t>
            </a:r>
          </a:p>
        </p:txBody>
      </p:sp>
      <p:graphicFrame>
        <p:nvGraphicFramePr>
          <p:cNvPr id="5" name="Diagram 4"/>
          <p:cNvGraphicFramePr/>
          <p:nvPr>
            <p:extLst>
              <p:ext uri="{D42A27DB-BD31-4B8C-83A1-F6EECF244321}">
                <p14:modId xmlns:p14="http://schemas.microsoft.com/office/powerpoint/2010/main" val="2722353870"/>
              </p:ext>
            </p:extLst>
          </p:nvPr>
        </p:nvGraphicFramePr>
        <p:xfrm>
          <a:off x="1305931" y="632062"/>
          <a:ext cx="974368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999915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F672F67-2A4C-4ACC-9214-9A9EBDD9F3E5}"/>
                                            </p:graphicEl>
                                          </p:spTgt>
                                        </p:tgtEl>
                                        <p:attrNameLst>
                                          <p:attrName>style.visibility</p:attrName>
                                        </p:attrNameLst>
                                      </p:cBhvr>
                                      <p:to>
                                        <p:strVal val="visible"/>
                                      </p:to>
                                    </p:set>
                                    <p:animEffect transition="in" filter="fade">
                                      <p:cBhvr>
                                        <p:cTn id="7" dur="500"/>
                                        <p:tgtEl>
                                          <p:spTgt spid="5">
                                            <p:graphicEl>
                                              <a:dgm id="{0F672F67-2A4C-4ACC-9214-9A9EBDD9F3E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6F6BB30-DC4F-48F3-BA2E-B19579FBEB14}"/>
                                            </p:graphicEl>
                                          </p:spTgt>
                                        </p:tgtEl>
                                        <p:attrNameLst>
                                          <p:attrName>style.visibility</p:attrName>
                                        </p:attrNameLst>
                                      </p:cBhvr>
                                      <p:to>
                                        <p:strVal val="visible"/>
                                      </p:to>
                                    </p:set>
                                    <p:animEffect transition="in" filter="fade">
                                      <p:cBhvr>
                                        <p:cTn id="12" dur="500"/>
                                        <p:tgtEl>
                                          <p:spTgt spid="5">
                                            <p:graphicEl>
                                              <a:dgm id="{46F6BB30-DC4F-48F3-BA2E-B19579FBEB1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0A1CD88-B7EF-4146-A8FD-B906FDD85544}"/>
                                            </p:graphicEl>
                                          </p:spTgt>
                                        </p:tgtEl>
                                        <p:attrNameLst>
                                          <p:attrName>style.visibility</p:attrName>
                                        </p:attrNameLst>
                                      </p:cBhvr>
                                      <p:to>
                                        <p:strVal val="visible"/>
                                      </p:to>
                                    </p:set>
                                    <p:animEffect transition="in" filter="fade">
                                      <p:cBhvr>
                                        <p:cTn id="15" dur="500"/>
                                        <p:tgtEl>
                                          <p:spTgt spid="5">
                                            <p:graphicEl>
                                              <a:dgm id="{80A1CD88-B7EF-4146-A8FD-B906FDD855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74D4B6-7A9A-478F-B31A-56D70F5765A0}"/>
                                            </p:graphicEl>
                                          </p:spTgt>
                                        </p:tgtEl>
                                        <p:attrNameLst>
                                          <p:attrName>style.visibility</p:attrName>
                                        </p:attrNameLst>
                                      </p:cBhvr>
                                      <p:to>
                                        <p:strVal val="visible"/>
                                      </p:to>
                                    </p:set>
                                    <p:animEffect transition="in" filter="fade">
                                      <p:cBhvr>
                                        <p:cTn id="20" dur="500"/>
                                        <p:tgtEl>
                                          <p:spTgt spid="5">
                                            <p:graphicEl>
                                              <a:dgm id="{2274D4B6-7A9A-478F-B31A-56D70F5765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D002D99-5A59-4EBB-B793-C0D9F9499C4A}"/>
                                            </p:graphicEl>
                                          </p:spTgt>
                                        </p:tgtEl>
                                        <p:attrNameLst>
                                          <p:attrName>style.visibility</p:attrName>
                                        </p:attrNameLst>
                                      </p:cBhvr>
                                      <p:to>
                                        <p:strVal val="visible"/>
                                      </p:to>
                                    </p:set>
                                    <p:animEffect transition="in" filter="fade">
                                      <p:cBhvr>
                                        <p:cTn id="23" dur="500"/>
                                        <p:tgtEl>
                                          <p:spTgt spid="5">
                                            <p:graphicEl>
                                              <a:dgm id="{7D002D99-5A59-4EBB-B793-C0D9F9499C4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CB8769B5-B0F9-4FA8-BBF7-0D1F09B79FF1}"/>
                                            </p:graphicEl>
                                          </p:spTgt>
                                        </p:tgtEl>
                                        <p:attrNameLst>
                                          <p:attrName>style.visibility</p:attrName>
                                        </p:attrNameLst>
                                      </p:cBhvr>
                                      <p:to>
                                        <p:strVal val="visible"/>
                                      </p:to>
                                    </p:set>
                                    <p:animEffect transition="in" filter="fade">
                                      <p:cBhvr>
                                        <p:cTn id="28" dur="500"/>
                                        <p:tgtEl>
                                          <p:spTgt spid="5">
                                            <p:graphicEl>
                                              <a:dgm id="{CB8769B5-B0F9-4FA8-BBF7-0D1F09B79FF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02F41FD-8C5C-43E2-8F69-B46582EA5DEF}"/>
                                            </p:graphicEl>
                                          </p:spTgt>
                                        </p:tgtEl>
                                        <p:attrNameLst>
                                          <p:attrName>style.visibility</p:attrName>
                                        </p:attrNameLst>
                                      </p:cBhvr>
                                      <p:to>
                                        <p:strVal val="visible"/>
                                      </p:to>
                                    </p:set>
                                    <p:animEffect transition="in" filter="fade">
                                      <p:cBhvr>
                                        <p:cTn id="31" dur="500"/>
                                        <p:tgtEl>
                                          <p:spTgt spid="5">
                                            <p:graphicEl>
                                              <a:dgm id="{602F41FD-8C5C-43E2-8F69-B46582EA5D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4F1208A-F71F-4A7B-A7AA-D8A3CC954717}"/>
                                            </p:graphicEl>
                                          </p:spTgt>
                                        </p:tgtEl>
                                        <p:attrNameLst>
                                          <p:attrName>style.visibility</p:attrName>
                                        </p:attrNameLst>
                                      </p:cBhvr>
                                      <p:to>
                                        <p:strVal val="visible"/>
                                      </p:to>
                                    </p:set>
                                    <p:animEffect transition="in" filter="fade">
                                      <p:cBhvr>
                                        <p:cTn id="36" dur="500"/>
                                        <p:tgtEl>
                                          <p:spTgt spid="5">
                                            <p:graphicEl>
                                              <a:dgm id="{B4F1208A-F71F-4A7B-A7AA-D8A3CC95471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040D23DA-3531-4CBB-BE73-216C91D2F975}"/>
                                            </p:graphicEl>
                                          </p:spTgt>
                                        </p:tgtEl>
                                        <p:attrNameLst>
                                          <p:attrName>style.visibility</p:attrName>
                                        </p:attrNameLst>
                                      </p:cBhvr>
                                      <p:to>
                                        <p:strVal val="visible"/>
                                      </p:to>
                                    </p:set>
                                    <p:animEffect transition="in" filter="fade">
                                      <p:cBhvr>
                                        <p:cTn id="39" dur="500"/>
                                        <p:tgtEl>
                                          <p:spTgt spid="5">
                                            <p:graphicEl>
                                              <a:dgm id="{040D23DA-3531-4CBB-BE73-216C91D2F97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DEA7F57F-708C-4D16-A340-BDF3BA133C7B}"/>
                                            </p:graphicEl>
                                          </p:spTgt>
                                        </p:tgtEl>
                                        <p:attrNameLst>
                                          <p:attrName>style.visibility</p:attrName>
                                        </p:attrNameLst>
                                      </p:cBhvr>
                                      <p:to>
                                        <p:strVal val="visible"/>
                                      </p:to>
                                    </p:set>
                                    <p:animEffect transition="in" filter="fade">
                                      <p:cBhvr>
                                        <p:cTn id="44" dur="500"/>
                                        <p:tgtEl>
                                          <p:spTgt spid="5">
                                            <p:graphicEl>
                                              <a:dgm id="{DEA7F57F-708C-4D16-A340-BDF3BA133C7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2E096490-97D5-41D5-92E9-B38C2E20FA66}"/>
                                            </p:graphicEl>
                                          </p:spTgt>
                                        </p:tgtEl>
                                        <p:attrNameLst>
                                          <p:attrName>style.visibility</p:attrName>
                                        </p:attrNameLst>
                                      </p:cBhvr>
                                      <p:to>
                                        <p:strVal val="visible"/>
                                      </p:to>
                                    </p:set>
                                    <p:animEffect transition="in" filter="fade">
                                      <p:cBhvr>
                                        <p:cTn id="47" dur="500"/>
                                        <p:tgtEl>
                                          <p:spTgt spid="5">
                                            <p:graphicEl>
                                              <a:dgm id="{2E096490-97D5-41D5-92E9-B38C2E20F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0449" y="308897"/>
            <a:ext cx="9924585" cy="646331"/>
          </a:xfrm>
          <a:prstGeom prst="rect">
            <a:avLst/>
          </a:prstGeom>
          <a:solidFill>
            <a:srgbClr val="002060"/>
          </a:solidFill>
        </p:spPr>
        <p:txBody>
          <a:bodyPr wrap="square" rtlCol="0">
            <a:spAutoFit/>
          </a:bodyPr>
          <a:lstStyle/>
          <a:p>
            <a:pPr algn="ctr"/>
            <a:r>
              <a:rPr lang="en-GB" sz="3600" b="1" dirty="0">
                <a:solidFill>
                  <a:schemeClr val="bg1"/>
                </a:solidFill>
              </a:rPr>
              <a:t>Process of Controlling</a:t>
            </a:r>
          </a:p>
        </p:txBody>
      </p:sp>
      <p:graphicFrame>
        <p:nvGraphicFramePr>
          <p:cNvPr id="2" name="Diagram 1"/>
          <p:cNvGraphicFramePr/>
          <p:nvPr/>
        </p:nvGraphicFramePr>
        <p:xfrm>
          <a:off x="1519044" y="1023328"/>
          <a:ext cx="9253034" cy="4781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3685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24F053-B899-4A09-B8A9-021DB56D79C3}"/>
                                            </p:graphicEl>
                                          </p:spTgt>
                                        </p:tgtEl>
                                        <p:attrNameLst>
                                          <p:attrName>style.visibility</p:attrName>
                                        </p:attrNameLst>
                                      </p:cBhvr>
                                      <p:to>
                                        <p:strVal val="visible"/>
                                      </p:to>
                                    </p:set>
                                    <p:animEffect transition="in" filter="fade">
                                      <p:cBhvr>
                                        <p:cTn id="7" dur="500"/>
                                        <p:tgtEl>
                                          <p:spTgt spid="2">
                                            <p:graphicEl>
                                              <a:dgm id="{EA24F053-B899-4A09-B8A9-021DB56D79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6E9BCC-42F4-4335-A1F7-F8618AF3D332}"/>
                                            </p:graphicEl>
                                          </p:spTgt>
                                        </p:tgtEl>
                                        <p:attrNameLst>
                                          <p:attrName>style.visibility</p:attrName>
                                        </p:attrNameLst>
                                      </p:cBhvr>
                                      <p:to>
                                        <p:strVal val="visible"/>
                                      </p:to>
                                    </p:set>
                                    <p:animEffect transition="in" filter="fade">
                                      <p:cBhvr>
                                        <p:cTn id="12" dur="500"/>
                                        <p:tgtEl>
                                          <p:spTgt spid="2">
                                            <p:graphicEl>
                                              <a:dgm id="{CB6E9BCC-42F4-4335-A1F7-F8618AF3D3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DDA2D08-2F94-40D5-AF1B-647A66400DC1}"/>
                                            </p:graphicEl>
                                          </p:spTgt>
                                        </p:tgtEl>
                                        <p:attrNameLst>
                                          <p:attrName>style.visibility</p:attrName>
                                        </p:attrNameLst>
                                      </p:cBhvr>
                                      <p:to>
                                        <p:strVal val="visible"/>
                                      </p:to>
                                    </p:set>
                                    <p:animEffect transition="in" filter="fade">
                                      <p:cBhvr>
                                        <p:cTn id="17" dur="500"/>
                                        <p:tgtEl>
                                          <p:spTgt spid="2">
                                            <p:graphicEl>
                                              <a:dgm id="{BDDA2D08-2F94-40D5-AF1B-647A66400DC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858BCA4-A441-4FF5-802B-E53288398336}"/>
                                            </p:graphicEl>
                                          </p:spTgt>
                                        </p:tgtEl>
                                        <p:attrNameLst>
                                          <p:attrName>style.visibility</p:attrName>
                                        </p:attrNameLst>
                                      </p:cBhvr>
                                      <p:to>
                                        <p:strVal val="visible"/>
                                      </p:to>
                                    </p:set>
                                    <p:animEffect transition="in" filter="fade">
                                      <p:cBhvr>
                                        <p:cTn id="22" dur="500"/>
                                        <p:tgtEl>
                                          <p:spTgt spid="2">
                                            <p:graphicEl>
                                              <a:dgm id="{6858BCA4-A441-4FF5-802B-E5328839833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15D2E4A-C529-479F-BB5D-55AD119DC9DB}"/>
                                            </p:graphicEl>
                                          </p:spTgt>
                                        </p:tgtEl>
                                        <p:attrNameLst>
                                          <p:attrName>style.visibility</p:attrName>
                                        </p:attrNameLst>
                                      </p:cBhvr>
                                      <p:to>
                                        <p:strVal val="visible"/>
                                      </p:to>
                                    </p:set>
                                    <p:animEffect transition="in" filter="fade">
                                      <p:cBhvr>
                                        <p:cTn id="27" dur="500"/>
                                        <p:tgtEl>
                                          <p:spTgt spid="2">
                                            <p:graphicEl>
                                              <a:dgm id="{915D2E4A-C529-479F-BB5D-55AD119DC9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A50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5A5043"/>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a:xfrm>
            <a:off x="1112520" y="3668836"/>
            <a:ext cx="9966960" cy="1560320"/>
          </a:xfrm>
        </p:spPr>
        <p:txBody>
          <a:bodyPr vert="horz" lIns="91440" tIns="45720" rIns="91440" bIns="45720" rtlCol="0" anchor="b">
            <a:normAutofit/>
          </a:bodyPr>
          <a:lstStyle/>
          <a:p>
            <a:pPr algn="ctr"/>
            <a:r>
              <a:rPr lang="en-US" sz="5800" b="1" dirty="0">
                <a:solidFill>
                  <a:srgbClr val="5A5043"/>
                </a:solidFill>
              </a:rPr>
              <a:t>The “Facebook Killer”</a:t>
            </a:r>
          </a:p>
        </p:txBody>
      </p:sp>
      <p:pic>
        <p:nvPicPr>
          <p:cNvPr id="2" name="Picture 1" descr="A person wearing glasses&#10;&#10;Description automatically generated">
            <a:extLst>
              <a:ext uri="{FF2B5EF4-FFF2-40B4-BE49-F238E27FC236}">
                <a16:creationId xmlns:a16="http://schemas.microsoft.com/office/drawing/2014/main" id="{B4C07716-EDF8-E314-3171-8B0DB8DB27B3}"/>
              </a:ext>
            </a:extLst>
          </p:cNvPr>
          <p:cNvPicPr>
            <a:picLocks noChangeAspect="1"/>
          </p:cNvPicPr>
          <p:nvPr/>
        </p:nvPicPr>
        <p:blipFill rotWithShape="1">
          <a:blip r:embed="rId3"/>
          <a:srcRect t="15412" r="1" b="27413"/>
          <a:stretch/>
        </p:blipFill>
        <p:spPr>
          <a:xfrm>
            <a:off x="365760" y="312109"/>
            <a:ext cx="11704320" cy="3764276"/>
          </a:xfrm>
          <a:prstGeom prst="rect">
            <a:avLst/>
          </a:prstGeom>
        </p:spPr>
      </p:pic>
      <p:sp>
        <p:nvSpPr>
          <p:cNvPr id="4" name="TextBox 3">
            <a:extLst>
              <a:ext uri="{FF2B5EF4-FFF2-40B4-BE49-F238E27FC236}">
                <a16:creationId xmlns:a16="http://schemas.microsoft.com/office/drawing/2014/main" id="{FBEECC3D-6ECF-0A26-BEC6-A5682DF96F30}"/>
              </a:ext>
            </a:extLst>
          </p:cNvPr>
          <p:cNvSpPr txBox="1"/>
          <p:nvPr/>
        </p:nvSpPr>
        <p:spPr>
          <a:xfrm>
            <a:off x="3201972" y="5889133"/>
            <a:ext cx="6094428" cy="646331"/>
          </a:xfrm>
          <a:prstGeom prst="rect">
            <a:avLst/>
          </a:prstGeom>
          <a:noFill/>
        </p:spPr>
        <p:txBody>
          <a:bodyPr wrap="square">
            <a:spAutoFit/>
          </a:bodyPr>
          <a:lstStyle/>
          <a:p>
            <a:r>
              <a:rPr lang="en-GB" dirty="0">
                <a:hlinkClick r:id="rId4"/>
              </a:rPr>
              <a:t>Facebook killer Peter Chapman 'slipped away from police' - BBC News</a:t>
            </a:r>
            <a:endParaRPr lang="en-GB" dirty="0"/>
          </a:p>
        </p:txBody>
      </p:sp>
    </p:spTree>
    <p:extLst>
      <p:ext uri="{BB962C8B-B14F-4D97-AF65-F5344CB8AC3E}">
        <p14:creationId xmlns:p14="http://schemas.microsoft.com/office/powerpoint/2010/main" val="22427805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oomed Through Gaming">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38718589"/>
      </p:ext>
    </p:extLst>
  </p:cSld>
  <p:clrMapOvr>
    <a:masterClrMapping/>
  </p:clrMapOvr>
  <p:transition spd="slow">
    <p:push dir="u"/>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100000">
                <p:cTn id="7" fill="hold" display="0">
                  <p:stCondLst>
                    <p:cond delay="indefinite"/>
                  </p:stCondLst>
                </p:cTn>
                <p:tgtEl>
                  <p:spTgt spid="2"/>
                </p:tgtEl>
              </p:cMediaNode>
            </p:vide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1ABDDC4-2604-8EC1-B926-B29D008E4287}"/>
              </a:ext>
            </a:extLst>
          </p:cNvPr>
          <p:cNvPicPr>
            <a:picLocks noChangeAspect="1"/>
          </p:cNvPicPr>
          <p:nvPr/>
        </p:nvPicPr>
        <p:blipFill>
          <a:blip r:embed="rId3"/>
          <a:srcRect l="15522" r="30799" b="-1"/>
          <a:stretch>
            <a:fillRect/>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5" name="Picture 4">
            <a:extLst>
              <a:ext uri="{FF2B5EF4-FFF2-40B4-BE49-F238E27FC236}">
                <a16:creationId xmlns:a16="http://schemas.microsoft.com/office/drawing/2014/main" id="{F8F61F76-18F9-3811-301F-DCD8BA4D4ECF}"/>
              </a:ext>
            </a:extLst>
          </p:cNvPr>
          <p:cNvPicPr>
            <a:picLocks noChangeAspect="1"/>
          </p:cNvPicPr>
          <p:nvPr/>
        </p:nvPicPr>
        <p:blipFill rotWithShape="1">
          <a:blip r:embed="rId4"/>
          <a:srcRect l="19971" r="18477" b="2"/>
          <a:stretch>
            <a:fillRect/>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27" name="Freeform: Shape 26">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F73887-2847-6F8A-4415-1506B6391D56}"/>
              </a:ext>
            </a:extLst>
          </p:cNvPr>
          <p:cNvSpPr>
            <a:spLocks noGrp="1"/>
          </p:cNvSpPr>
          <p:nvPr>
            <p:ph type="title"/>
          </p:nvPr>
        </p:nvSpPr>
        <p:spPr>
          <a:xfrm>
            <a:off x="448056" y="681038"/>
            <a:ext cx="2804504" cy="1325563"/>
          </a:xfrm>
        </p:spPr>
        <p:txBody>
          <a:bodyPr anchor="ctr">
            <a:normAutofit/>
          </a:bodyPr>
          <a:lstStyle/>
          <a:p>
            <a:r>
              <a:rPr lang="en-GB" sz="2800"/>
              <a:t>New ways of grooming?</a:t>
            </a:r>
          </a:p>
        </p:txBody>
      </p:sp>
      <p:sp>
        <p:nvSpPr>
          <p:cNvPr id="31" name="Rectangle 30">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C55F3F-71FB-FCD8-5F6B-A104343D40C0}"/>
              </a:ext>
            </a:extLst>
          </p:cNvPr>
          <p:cNvSpPr>
            <a:spLocks noGrp="1"/>
          </p:cNvSpPr>
          <p:nvPr>
            <p:ph idx="1"/>
          </p:nvPr>
        </p:nvSpPr>
        <p:spPr>
          <a:xfrm>
            <a:off x="448056" y="2258171"/>
            <a:ext cx="2804504" cy="3918792"/>
          </a:xfrm>
        </p:spPr>
        <p:txBody>
          <a:bodyPr>
            <a:normAutofit/>
          </a:bodyPr>
          <a:lstStyle/>
          <a:p>
            <a:pPr marL="0" indent="0">
              <a:buNone/>
            </a:pPr>
            <a:r>
              <a:rPr lang="en-GB" sz="1800">
                <a:hlinkClick r:id="rId5"/>
              </a:rPr>
              <a:t>Children sexually exploited in all parts of England and Wales as abusers find 'new ways' to groom them, inquiry finds | UK News | Sky News</a:t>
            </a:r>
            <a:endParaRPr lang="en-GB" sz="1800"/>
          </a:p>
          <a:p>
            <a:pPr marL="0" indent="0">
              <a:buNone/>
            </a:pPr>
            <a:endParaRPr lang="en-GB" sz="1800"/>
          </a:p>
        </p:txBody>
      </p:sp>
    </p:spTree>
    <p:extLst>
      <p:ext uri="{BB962C8B-B14F-4D97-AF65-F5344CB8AC3E}">
        <p14:creationId xmlns:p14="http://schemas.microsoft.com/office/powerpoint/2010/main" val="3191891770"/>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DA1C61-40B2-6D2B-E53A-8ECE9BAADC83}"/>
              </a:ext>
            </a:extLst>
          </p:cNvPr>
          <p:cNvPicPr>
            <a:picLocks noChangeAspect="1"/>
          </p:cNvPicPr>
          <p:nvPr/>
        </p:nvPicPr>
        <p:blipFill>
          <a:blip r:embed="rId2"/>
          <a:stretch>
            <a:fillRect/>
          </a:stretch>
        </p:blipFill>
        <p:spPr>
          <a:xfrm>
            <a:off x="1219199" y="244745"/>
            <a:ext cx="8914800" cy="6368510"/>
          </a:xfrm>
          <a:prstGeom prst="rect">
            <a:avLst/>
          </a:prstGeom>
        </p:spPr>
      </p:pic>
    </p:spTree>
    <p:extLst>
      <p:ext uri="{BB962C8B-B14F-4D97-AF65-F5344CB8AC3E}">
        <p14:creationId xmlns:p14="http://schemas.microsoft.com/office/powerpoint/2010/main" val="2152630995"/>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Online Media 5" title="Rochdale Nine grooming trial - 9 men jailed for grooming girls aged 13 to 15  CH4 News">
            <a:hlinkClick r:id="" action="ppaction://media"/>
            <a:extLst>
              <a:ext uri="{FF2B5EF4-FFF2-40B4-BE49-F238E27FC236}">
                <a16:creationId xmlns:a16="http://schemas.microsoft.com/office/drawing/2014/main" id="{631A12F7-FF46-9558-75A8-A0BDCA6CD291}"/>
              </a:ext>
            </a:extLst>
          </p:cNvPr>
          <p:cNvPicPr>
            <a:picLocks noRot="1" noChangeAspect="1"/>
          </p:cNvPicPr>
          <p:nvPr>
            <a:videoFile r:link="rId1"/>
          </p:nvPr>
        </p:nvPicPr>
        <p:blipFill>
          <a:blip r:embed="rId4"/>
          <a:stretch>
            <a:fillRect/>
          </a:stretch>
        </p:blipFill>
        <p:spPr>
          <a:xfrm>
            <a:off x="2469003" y="136796"/>
            <a:ext cx="6901332" cy="5150124"/>
          </a:xfrm>
          <a:prstGeom prst="rect">
            <a:avLst/>
          </a:prstGeom>
        </p:spPr>
      </p:pic>
      <p:sp>
        <p:nvSpPr>
          <p:cNvPr id="2" name="Title 1">
            <a:extLst>
              <a:ext uri="{FF2B5EF4-FFF2-40B4-BE49-F238E27FC236}">
                <a16:creationId xmlns:a16="http://schemas.microsoft.com/office/drawing/2014/main" id="{124F2622-A0EC-2F83-CF74-DF6DAA954A95}"/>
              </a:ext>
            </a:extLst>
          </p:cNvPr>
          <p:cNvSpPr>
            <a:spLocks noGrp="1"/>
          </p:cNvSpPr>
          <p:nvPr>
            <p:ph type="title"/>
          </p:nvPr>
        </p:nvSpPr>
        <p:spPr>
          <a:xfrm>
            <a:off x="838200" y="5529884"/>
            <a:ext cx="7719381" cy="1096331"/>
          </a:xfrm>
        </p:spPr>
        <p:txBody>
          <a:bodyPr>
            <a:normAutofit/>
          </a:bodyPr>
          <a:lstStyle/>
          <a:p>
            <a:r>
              <a:rPr lang="en-GB" dirty="0"/>
              <a:t>‘Street grooming’</a:t>
            </a:r>
          </a:p>
        </p:txBody>
      </p:sp>
    </p:spTree>
    <p:extLst>
      <p:ext uri="{BB962C8B-B14F-4D97-AF65-F5344CB8AC3E}">
        <p14:creationId xmlns:p14="http://schemas.microsoft.com/office/powerpoint/2010/main" val="42852854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otherham grooming victims speak out for the first time">
            <a:hlinkClick r:id="" action="ppaction://media"/>
            <a:extLst>
              <a:ext uri="{FF2B5EF4-FFF2-40B4-BE49-F238E27FC236}">
                <a16:creationId xmlns:a16="http://schemas.microsoft.com/office/drawing/2014/main" id="{16FBEA79-ACCD-6CE9-06CA-54EE82B66AA5}"/>
              </a:ext>
            </a:extLst>
          </p:cNvPr>
          <p:cNvPicPr>
            <a:picLocks noRot="1" noChangeAspect="1"/>
          </p:cNvPicPr>
          <p:nvPr>
            <a:videoFile r:link="rId1"/>
          </p:nvPr>
        </p:nvPicPr>
        <p:blipFill>
          <a:blip r:embed="rId4"/>
          <a:stretch>
            <a:fillRect/>
          </a:stretch>
        </p:blipFill>
        <p:spPr>
          <a:xfrm>
            <a:off x="423421" y="202315"/>
            <a:ext cx="11426072" cy="6455731"/>
          </a:xfrm>
          <a:prstGeom prst="rect">
            <a:avLst/>
          </a:prstGeom>
        </p:spPr>
      </p:pic>
    </p:spTree>
    <p:extLst>
      <p:ext uri="{BB962C8B-B14F-4D97-AF65-F5344CB8AC3E}">
        <p14:creationId xmlns:p14="http://schemas.microsoft.com/office/powerpoint/2010/main" val="39995864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9B44E1F-6C6E-E9C8-0370-1919170BB51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Research task</a:t>
            </a:r>
          </a:p>
        </p:txBody>
      </p:sp>
      <p:sp>
        <p:nvSpPr>
          <p:cNvPr id="4" name="Content Placeholder 3">
            <a:extLst>
              <a:ext uri="{FF2B5EF4-FFF2-40B4-BE49-F238E27FC236}">
                <a16:creationId xmlns:a16="http://schemas.microsoft.com/office/drawing/2014/main" id="{9317E5A8-1580-D1C6-88C0-51FB52D94144}"/>
              </a:ext>
            </a:extLst>
          </p:cNvPr>
          <p:cNvSpPr>
            <a:spLocks noGrp="1"/>
          </p:cNvSpPr>
          <p:nvPr>
            <p:ph sz="half" idx="2"/>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Can you identify some of the key findings from this review and recommendations?</a:t>
            </a:r>
          </a:p>
        </p:txBody>
      </p:sp>
      <p:pic>
        <p:nvPicPr>
          <p:cNvPr id="6" name="Content Placeholder 5">
            <a:hlinkClick r:id="rId3"/>
            <a:extLst>
              <a:ext uri="{FF2B5EF4-FFF2-40B4-BE49-F238E27FC236}">
                <a16:creationId xmlns:a16="http://schemas.microsoft.com/office/drawing/2014/main" id="{D7499C4D-2994-7358-B8A7-8E19AC8B3D76}"/>
              </a:ext>
            </a:extLst>
          </p:cNvPr>
          <p:cNvPicPr>
            <a:picLocks noGrp="1" noChangeAspect="1"/>
          </p:cNvPicPr>
          <p:nvPr>
            <p:ph sz="half" idx="1"/>
          </p:nvPr>
        </p:nvPicPr>
        <p:blipFill>
          <a:blip r:embed="rId4"/>
          <a:stretch>
            <a:fillRect/>
          </a:stretch>
        </p:blipFill>
        <p:spPr>
          <a:xfrm>
            <a:off x="3463129" y="1805534"/>
            <a:ext cx="8728871" cy="4408080"/>
          </a:xfrm>
          <a:prstGeom prst="rect">
            <a:avLst/>
          </a:prstGeom>
        </p:spPr>
      </p:pic>
    </p:spTree>
    <p:extLst>
      <p:ext uri="{BB962C8B-B14F-4D97-AF65-F5344CB8AC3E}">
        <p14:creationId xmlns:p14="http://schemas.microsoft.com/office/powerpoint/2010/main" val="2063223270"/>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hlinkClick r:id="rId3"/>
            <a:extLst>
              <a:ext uri="{FF2B5EF4-FFF2-40B4-BE49-F238E27FC236}">
                <a16:creationId xmlns:a16="http://schemas.microsoft.com/office/drawing/2014/main" id="{FC1FB114-0545-0A77-1929-C3B47D005EED}"/>
              </a:ext>
            </a:extLst>
          </p:cNvPr>
          <p:cNvPicPr>
            <a:picLocks noChangeAspect="1"/>
          </p:cNvPicPr>
          <p:nvPr/>
        </p:nvPicPr>
        <p:blipFill>
          <a:blip r:embed="rId4"/>
          <a:srcRect r="1760"/>
          <a:stretch>
            <a:fillRect/>
          </a:stretch>
        </p:blipFill>
        <p:spPr>
          <a:xfrm>
            <a:off x="20" y="1282"/>
            <a:ext cx="12191980" cy="6856718"/>
          </a:xfrm>
          <a:prstGeom prst="rect">
            <a:avLst/>
          </a:prstGeom>
        </p:spPr>
      </p:pic>
    </p:spTree>
    <p:extLst>
      <p:ext uri="{BB962C8B-B14F-4D97-AF65-F5344CB8AC3E}">
        <p14:creationId xmlns:p14="http://schemas.microsoft.com/office/powerpoint/2010/main" val="2362387050"/>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3E0E1-9EDF-4A26-C844-6E3A6139D388}"/>
              </a:ext>
            </a:extLst>
          </p:cNvPr>
          <p:cNvSpPr>
            <a:spLocks noGrp="1"/>
          </p:cNvSpPr>
          <p:nvPr>
            <p:ph type="title"/>
          </p:nvPr>
        </p:nvSpPr>
        <p:spPr>
          <a:xfrm>
            <a:off x="185877" y="1062360"/>
            <a:ext cx="9948723" cy="5762371"/>
          </a:xfrm>
        </p:spPr>
        <p:txBody>
          <a:bodyPr anchor="b">
            <a:normAutofit/>
          </a:bodyPr>
          <a:lstStyle/>
          <a:p>
            <a:r>
              <a:rPr lang="en-US" sz="9800"/>
              <a:t>UK Criminal Justice Response to Child Sexual Abuse</a:t>
            </a:r>
          </a:p>
        </p:txBody>
      </p:sp>
    </p:spTree>
    <p:extLst>
      <p:ext uri="{BB962C8B-B14F-4D97-AF65-F5344CB8AC3E}">
        <p14:creationId xmlns:p14="http://schemas.microsoft.com/office/powerpoint/2010/main" val="36735594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Justice Scale">
            <a:extLst>
              <a:ext uri="{FF2B5EF4-FFF2-40B4-BE49-F238E27FC236}">
                <a16:creationId xmlns:a16="http://schemas.microsoft.com/office/drawing/2014/main" id="{F7CF7969-E7A0-44BF-B903-8EACA0CAD84E}"/>
              </a:ext>
            </a:extLst>
          </p:cNvPr>
          <p:cNvPicPr>
            <a:picLocks noGrp="1" noChangeAspect="1"/>
          </p:cNvPicPr>
          <p:nvPr>
            <p:ph type="pic" sz="quarter" idx="13"/>
          </p:nvPr>
        </p:nvPicPr>
        <p:blipFill>
          <a:blip r:embed="rId3"/>
          <a:srcRect l="7278" r="26273" b="-2"/>
          <a:stretch>
            <a:fillRect/>
          </a:stretch>
        </p:blipFill>
        <p:spPr>
          <a:xfrm>
            <a:off x="20" y="1"/>
            <a:ext cx="4800580" cy="4822372"/>
          </a:xfrm>
        </p:spPr>
      </p:pic>
      <p:sp>
        <p:nvSpPr>
          <p:cNvPr id="4" name="Content Placeholder 3">
            <a:extLst>
              <a:ext uri="{FF2B5EF4-FFF2-40B4-BE49-F238E27FC236}">
                <a16:creationId xmlns:a16="http://schemas.microsoft.com/office/drawing/2014/main" id="{0AF435E9-40F5-C004-BDE5-7EE0FAA719A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5" y="685800"/>
            <a:ext cx="6323513" cy="5823857"/>
          </a:xfrm>
        </p:spPr>
        <p:txBody>
          <a:bodyPr>
            <a:normAutofit fontScale="92500" lnSpcReduction="10000"/>
          </a:bodyPr>
          <a:lstStyle/>
          <a:p>
            <a:pPr marL="0" indent="0">
              <a:spcBef>
                <a:spcPts val="2500"/>
              </a:spcBef>
              <a:buFont typeface="Arial" panose="020B0604020202020204" pitchFamily="34" charset="0"/>
              <a:buNone/>
            </a:pPr>
            <a:r>
              <a:rPr lang="en-US" b="1" dirty="0"/>
              <a:t>Core Challenges in CSA Cases</a:t>
            </a:r>
          </a:p>
          <a:p>
            <a:pPr marL="0" lvl="1" indent="0">
              <a:buFont typeface="Arial" panose="020B0604020202020204" pitchFamily="34" charset="0"/>
              <a:buNone/>
            </a:pPr>
            <a:r>
              <a:rPr dirty="0" err="1"/>
              <a:t>Recognising</a:t>
            </a:r>
            <a:r>
              <a:rPr dirty="0"/>
              <a:t> harm, securing justice, and preventing secondary </a:t>
            </a:r>
            <a:r>
              <a:rPr dirty="0" err="1"/>
              <a:t>victimisation</a:t>
            </a:r>
            <a:r>
              <a:rPr dirty="0"/>
              <a:t> remain central challenges in addressing CSA within the UK justice system.</a:t>
            </a:r>
            <a:endParaRPr lang="en-US" dirty="0"/>
          </a:p>
          <a:p>
            <a:pPr marL="0" indent="0">
              <a:spcBef>
                <a:spcPts val="2500"/>
              </a:spcBef>
              <a:buFont typeface="Arial" panose="020B0604020202020204" pitchFamily="34" charset="0"/>
              <a:buNone/>
            </a:pPr>
            <a:r>
              <a:rPr lang="en-US" b="1" dirty="0"/>
              <a:t>Systemic and Policing Failures</a:t>
            </a:r>
          </a:p>
          <a:p>
            <a:pPr marL="0" lvl="1" indent="0">
              <a:buFont typeface="Arial" panose="020B0604020202020204" pitchFamily="34" charset="0"/>
              <a:buNone/>
            </a:pPr>
            <a:r>
              <a:rPr dirty="0"/>
              <a:t>Major inquiries highlight systemic failings and policing lapses in identifying risks and responding to group-based exploitation cases.</a:t>
            </a:r>
            <a:endParaRPr lang="en-US" dirty="0"/>
          </a:p>
          <a:p>
            <a:pPr marL="0" indent="0">
              <a:spcBef>
                <a:spcPts val="2500"/>
              </a:spcBef>
              <a:buFont typeface="Arial" panose="020B0604020202020204" pitchFamily="34" charset="0"/>
              <a:buNone/>
            </a:pPr>
            <a:r>
              <a:rPr lang="en-US" b="1" dirty="0"/>
              <a:t>Legal Support for Child Witnesses</a:t>
            </a:r>
          </a:p>
          <a:p>
            <a:pPr marL="0" lvl="1" indent="0">
              <a:buFont typeface="Arial" panose="020B0604020202020204" pitchFamily="34" charset="0"/>
              <a:buNone/>
            </a:pPr>
            <a:r>
              <a:rPr dirty="0"/>
              <a:t>Special measures under UK law provide protections like screens and intermediaries to support child witnesses during trials.</a:t>
            </a:r>
            <a:endParaRPr lang="en-US" dirty="0"/>
          </a:p>
          <a:p>
            <a:pPr marL="0" indent="0">
              <a:spcBef>
                <a:spcPts val="2500"/>
              </a:spcBef>
              <a:buFont typeface="Arial" panose="020B0604020202020204" pitchFamily="34" charset="0"/>
              <a:buNone/>
            </a:pPr>
            <a:r>
              <a:rPr lang="en-US" b="1" dirty="0"/>
              <a:t>Government Reforms and Innovations</a:t>
            </a:r>
          </a:p>
          <a:p>
            <a:pPr marL="0" lvl="1" indent="0">
              <a:buFont typeface="Arial" panose="020B0604020202020204" pitchFamily="34" charset="0"/>
              <a:buNone/>
            </a:pPr>
            <a:r>
              <a:rPr dirty="0"/>
              <a:t>Reforms such as Section 28 rollout and Child House models aim to improve victim support and systemic responses to CSA.</a:t>
            </a:r>
            <a:endParaRPr lang="en-US" dirty="0"/>
          </a:p>
        </p:txBody>
      </p:sp>
      <p:pic>
        <p:nvPicPr>
          <p:cNvPr id="11" name="Picture 10">
            <a:hlinkClick r:id="rId4"/>
            <a:extLst>
              <a:ext uri="{FF2B5EF4-FFF2-40B4-BE49-F238E27FC236}">
                <a16:creationId xmlns:a16="http://schemas.microsoft.com/office/drawing/2014/main" id="{913382A0-EAEB-B738-F35D-28FCAE76B76B}"/>
              </a:ext>
            </a:extLst>
          </p:cNvPr>
          <p:cNvPicPr>
            <a:picLocks noChangeAspect="1"/>
          </p:cNvPicPr>
          <p:nvPr/>
        </p:nvPicPr>
        <p:blipFill>
          <a:blip r:embed="rId5"/>
          <a:stretch>
            <a:fillRect/>
          </a:stretch>
        </p:blipFill>
        <p:spPr>
          <a:xfrm>
            <a:off x="478972" y="4451364"/>
            <a:ext cx="4136571" cy="2250249"/>
          </a:xfrm>
          <a:prstGeom prst="rect">
            <a:avLst/>
          </a:prstGeom>
        </p:spPr>
      </p:pic>
    </p:spTree>
    <p:extLst>
      <p:ext uri="{BB962C8B-B14F-4D97-AF65-F5344CB8AC3E}">
        <p14:creationId xmlns:p14="http://schemas.microsoft.com/office/powerpoint/2010/main" val="41149351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hild, family, love, togetherness">
            <a:extLst>
              <a:ext uri="{FF2B5EF4-FFF2-40B4-BE49-F238E27FC236}">
                <a16:creationId xmlns:a16="http://schemas.microsoft.com/office/drawing/2014/main" id="{FCB9FB0F-E3A9-4109-B82F-7679CFC1AADD}"/>
              </a:ext>
            </a:extLst>
          </p:cNvPr>
          <p:cNvPicPr>
            <a:picLocks noGrp="1" noChangeAspect="1"/>
          </p:cNvPicPr>
          <p:nvPr>
            <p:ph type="pic" sz="quarter" idx="13"/>
          </p:nvPr>
        </p:nvPicPr>
        <p:blipFill>
          <a:blip r:embed="rId3"/>
          <a:srcRect l="27330"/>
          <a:stretch>
            <a:fillRect/>
          </a:stretch>
        </p:blipFill>
        <p:spPr>
          <a:xfrm>
            <a:off x="20" y="1"/>
            <a:ext cx="4800580" cy="4822372"/>
          </a:xfrm>
        </p:spPr>
      </p:pic>
      <p:sp>
        <p:nvSpPr>
          <p:cNvPr id="4" name="Content Placeholder 3">
            <a:extLst>
              <a:ext uri="{FF2B5EF4-FFF2-40B4-BE49-F238E27FC236}">
                <a16:creationId xmlns:a16="http://schemas.microsoft.com/office/drawing/2014/main" id="{691CBD78-632F-571C-E566-25F13497C4C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fontScale="77500" lnSpcReduction="20000"/>
          </a:bodyPr>
          <a:lstStyle/>
          <a:p>
            <a:pPr marL="0" indent="0">
              <a:spcBef>
                <a:spcPts val="2500"/>
              </a:spcBef>
              <a:buFont typeface="Arial" panose="020B0604020202020204" pitchFamily="34" charset="0"/>
              <a:buNone/>
            </a:pPr>
            <a:r>
              <a:rPr lang="en-US" sz="3800" b="1" dirty="0"/>
              <a:t>Challenges in Harm Recognition</a:t>
            </a:r>
          </a:p>
          <a:p>
            <a:pPr marL="0" indent="0">
              <a:spcBef>
                <a:spcPts val="2500"/>
              </a:spcBef>
              <a:buFont typeface="Arial" panose="020B0604020202020204" pitchFamily="34" charset="0"/>
              <a:buNone/>
            </a:pPr>
            <a:endParaRPr lang="en-US" sz="3800" b="1" dirty="0"/>
          </a:p>
          <a:p>
            <a:pPr marL="0" lvl="1" indent="0">
              <a:buFont typeface="Arial" panose="020B0604020202020204" pitchFamily="34" charset="0"/>
              <a:buNone/>
            </a:pPr>
            <a:r>
              <a:rPr dirty="0"/>
              <a:t>Delayed disclosure due to fear and grooming complicates </a:t>
            </a:r>
            <a:r>
              <a:rPr dirty="0" err="1"/>
              <a:t>recogni</a:t>
            </a:r>
            <a:r>
              <a:rPr lang="en-GB" dirty="0"/>
              <a:t>s</a:t>
            </a:r>
            <a:r>
              <a:rPr dirty="0" err="1"/>
              <a:t>ing</a:t>
            </a:r>
            <a:r>
              <a:rPr dirty="0"/>
              <a:t> harm in child abuse cases.</a:t>
            </a:r>
            <a:endParaRPr lang="en-US" dirty="0"/>
          </a:p>
          <a:p>
            <a:pPr marL="0" indent="0">
              <a:spcBef>
                <a:spcPts val="2500"/>
              </a:spcBef>
              <a:buFont typeface="Arial" panose="020B0604020202020204" pitchFamily="34" charset="0"/>
              <a:buNone/>
            </a:pPr>
            <a:r>
              <a:rPr lang="en-US" b="1" dirty="0"/>
              <a:t>Best Evidence Interviewing</a:t>
            </a:r>
          </a:p>
          <a:p>
            <a:pPr marL="0" lvl="1" indent="0">
              <a:buFont typeface="Arial" panose="020B0604020202020204" pitchFamily="34" charset="0"/>
              <a:buNone/>
            </a:pPr>
            <a:r>
              <a:rPr dirty="0"/>
              <a:t>ABE guidelines promote trauma-informed, open-ended interviews to support child victims effectively.</a:t>
            </a:r>
            <a:endParaRPr lang="en-US" dirty="0"/>
          </a:p>
          <a:p>
            <a:pPr marL="0" indent="0">
              <a:spcBef>
                <a:spcPts val="2500"/>
              </a:spcBef>
              <a:buFont typeface="Arial" panose="020B0604020202020204" pitchFamily="34" charset="0"/>
              <a:buNone/>
            </a:pPr>
            <a:r>
              <a:rPr lang="en-US" b="1" dirty="0"/>
              <a:t>Digital Abuse Impact</a:t>
            </a:r>
          </a:p>
          <a:p>
            <a:pPr marL="0" lvl="1" indent="0">
              <a:buFont typeface="Arial" panose="020B0604020202020204" pitchFamily="34" charset="0"/>
              <a:buNone/>
            </a:pPr>
            <a:r>
              <a:rPr dirty="0"/>
              <a:t>Online abuse causes ongoing trauma through circulation of images on global digital platforms.</a:t>
            </a:r>
            <a:endParaRPr lang="en-US" dirty="0"/>
          </a:p>
          <a:p>
            <a:pPr marL="0" indent="0">
              <a:spcBef>
                <a:spcPts val="2500"/>
              </a:spcBef>
              <a:buFont typeface="Arial" panose="020B0604020202020204" pitchFamily="34" charset="0"/>
              <a:buNone/>
            </a:pPr>
            <a:r>
              <a:rPr lang="en-US" b="1" dirty="0"/>
              <a:t>Systemic Identification Gaps</a:t>
            </a:r>
          </a:p>
          <a:p>
            <a:pPr marL="0" lvl="1" indent="0">
              <a:buFont typeface="Arial" panose="020B0604020202020204" pitchFamily="34" charset="0"/>
              <a:buNone/>
            </a:pPr>
            <a:r>
              <a:rPr dirty="0"/>
              <a:t>Data reveals under-recognition of child sexual abuse in local authority assessments across regions.</a:t>
            </a:r>
            <a:endParaRPr lang="en-US" dirty="0"/>
          </a:p>
        </p:txBody>
      </p:sp>
    </p:spTree>
    <p:extLst>
      <p:ext uri="{BB962C8B-B14F-4D97-AF65-F5344CB8AC3E}">
        <p14:creationId xmlns:p14="http://schemas.microsoft.com/office/powerpoint/2010/main" val="15870962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2EE4F0B-3C52-836F-C175-390F6B9E63B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304800"/>
            <a:ext cx="6454141" cy="6096000"/>
          </a:xfrm>
        </p:spPr>
        <p:txBody>
          <a:bodyPr>
            <a:normAutofit fontScale="92500" lnSpcReduction="20000"/>
          </a:bodyPr>
          <a:lstStyle/>
          <a:p>
            <a:pPr marL="0" indent="0">
              <a:spcBef>
                <a:spcPts val="2500"/>
              </a:spcBef>
              <a:buFont typeface="Arial" panose="020B0604020202020204" pitchFamily="34" charset="0"/>
              <a:buNone/>
            </a:pPr>
            <a:r>
              <a:rPr lang="en-US" sz="3500" b="1" dirty="0"/>
              <a:t>Evidential Challenges in CSA Cases</a:t>
            </a:r>
          </a:p>
          <a:p>
            <a:pPr marL="0" lvl="1" indent="0">
              <a:buFont typeface="Arial" panose="020B0604020202020204" pitchFamily="34" charset="0"/>
              <a:buNone/>
            </a:pPr>
            <a:r>
              <a:rPr dirty="0"/>
              <a:t>Child sexual abuse cases often rely on verbal accounts that may be inconsistent due to trauma and age factors, complicating prosecution.</a:t>
            </a:r>
            <a:endParaRPr lang="en-US" dirty="0"/>
          </a:p>
          <a:p>
            <a:pPr marL="0" indent="0">
              <a:spcBef>
                <a:spcPts val="2500"/>
              </a:spcBef>
              <a:buFont typeface="Arial" panose="020B0604020202020204" pitchFamily="34" charset="0"/>
              <a:buNone/>
            </a:pPr>
            <a:r>
              <a:rPr lang="en-US" b="1" dirty="0"/>
              <a:t>Investigation and Disclosure Issues</a:t>
            </a:r>
          </a:p>
          <a:p>
            <a:pPr marL="0" lvl="1" indent="0">
              <a:buFont typeface="Arial" panose="020B0604020202020204" pitchFamily="34" charset="0"/>
              <a:buNone/>
            </a:pPr>
            <a:r>
              <a:rPr dirty="0"/>
              <a:t>Police investigations show inconsistencies, while myths about delayed disclosure hinder understanding of victim testimony.</a:t>
            </a:r>
            <a:endParaRPr lang="en-US" dirty="0"/>
          </a:p>
          <a:p>
            <a:pPr marL="0" indent="0">
              <a:spcBef>
                <a:spcPts val="2500"/>
              </a:spcBef>
              <a:buFont typeface="Arial" panose="020B0604020202020204" pitchFamily="34" charset="0"/>
              <a:buNone/>
            </a:pPr>
            <a:r>
              <a:rPr lang="en-US" b="1" dirty="0"/>
              <a:t>Legal Procedures and Delays</a:t>
            </a:r>
          </a:p>
          <a:p>
            <a:pPr marL="0" lvl="1" indent="0">
              <a:buFont typeface="Arial" panose="020B0604020202020204" pitchFamily="34" charset="0"/>
              <a:buNone/>
            </a:pPr>
            <a:r>
              <a:rPr dirty="0"/>
              <a:t>Crown Court delays affect memory accuracy and conviction prospects, complicating the prosecution process.</a:t>
            </a:r>
            <a:endParaRPr lang="en-US" dirty="0"/>
          </a:p>
          <a:p>
            <a:pPr marL="0" indent="0">
              <a:spcBef>
                <a:spcPts val="2500"/>
              </a:spcBef>
              <a:buFont typeface="Arial" panose="020B0604020202020204" pitchFamily="34" charset="0"/>
              <a:buNone/>
            </a:pPr>
            <a:r>
              <a:rPr lang="en-US" b="1" dirty="0"/>
              <a:t>Section 28 Special Measures – Youth Justice and Criminal Evidence Act (1999)</a:t>
            </a:r>
          </a:p>
          <a:p>
            <a:pPr marL="0" lvl="1" indent="0">
              <a:buFont typeface="Arial" panose="020B0604020202020204" pitchFamily="34" charset="0"/>
              <a:buNone/>
            </a:pPr>
            <a:r>
              <a:rPr dirty="0"/>
              <a:t>Special measures allow pre-recorded cross-examinations to reduce trauma but face resource and scheduling challenges.</a:t>
            </a:r>
            <a:endParaRPr lang="en-US" dirty="0"/>
          </a:p>
        </p:txBody>
      </p:sp>
      <p:pic>
        <p:nvPicPr>
          <p:cNvPr id="13" name="Picture 12">
            <a:hlinkClick r:id="rId3"/>
            <a:extLst>
              <a:ext uri="{FF2B5EF4-FFF2-40B4-BE49-F238E27FC236}">
                <a16:creationId xmlns:a16="http://schemas.microsoft.com/office/drawing/2014/main" id="{7C5864E2-C271-7220-5412-64AD7E531A69}"/>
              </a:ext>
            </a:extLst>
          </p:cNvPr>
          <p:cNvPicPr>
            <a:picLocks noChangeAspect="1"/>
          </p:cNvPicPr>
          <p:nvPr/>
        </p:nvPicPr>
        <p:blipFill>
          <a:blip r:embed="rId4"/>
          <a:stretch>
            <a:fillRect/>
          </a:stretch>
        </p:blipFill>
        <p:spPr>
          <a:xfrm>
            <a:off x="609600" y="304800"/>
            <a:ext cx="4225301" cy="3026229"/>
          </a:xfrm>
          <a:prstGeom prst="rect">
            <a:avLst/>
          </a:prstGeom>
          <a:ln>
            <a:noFill/>
          </a:ln>
          <a:effectLst>
            <a:outerShdw blurRad="292100" dist="139700" dir="2700000" algn="tl" rotWithShape="0">
              <a:srgbClr val="333333">
                <a:alpha val="65000"/>
              </a:srgbClr>
            </a:outerShdw>
          </a:effectLst>
        </p:spPr>
      </p:pic>
      <p:pic>
        <p:nvPicPr>
          <p:cNvPr id="15" name="Picture 14">
            <a:hlinkClick r:id="rId5"/>
            <a:extLst>
              <a:ext uri="{FF2B5EF4-FFF2-40B4-BE49-F238E27FC236}">
                <a16:creationId xmlns:a16="http://schemas.microsoft.com/office/drawing/2014/main" id="{7AACAB69-D5DE-0AC4-0CA1-DEC75EF9C99A}"/>
              </a:ext>
            </a:extLst>
          </p:cNvPr>
          <p:cNvPicPr>
            <a:picLocks noChangeAspect="1"/>
          </p:cNvPicPr>
          <p:nvPr/>
        </p:nvPicPr>
        <p:blipFill>
          <a:blip r:embed="rId6"/>
          <a:stretch>
            <a:fillRect/>
          </a:stretch>
        </p:blipFill>
        <p:spPr>
          <a:xfrm>
            <a:off x="1322094" y="3831772"/>
            <a:ext cx="2255002" cy="2394857"/>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1436357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D03ADFA-92EF-34B7-EFC2-13D68CF8BB9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647705"/>
            <a:ext cx="5776896" cy="5562590"/>
          </a:xfrm>
        </p:spPr>
        <p:txBody>
          <a:bodyPr>
            <a:normAutofit lnSpcReduction="10000"/>
          </a:bodyPr>
          <a:lstStyle/>
          <a:p>
            <a:pPr marL="0" indent="0">
              <a:spcBef>
                <a:spcPts val="2500"/>
              </a:spcBef>
              <a:buFont typeface="Arial" panose="020B0604020202020204" pitchFamily="34" charset="0"/>
              <a:buNone/>
            </a:pPr>
            <a:r>
              <a:rPr lang="en-US" sz="4000" b="1" dirty="0"/>
              <a:t>Special Measures for Child Witnesses</a:t>
            </a:r>
          </a:p>
          <a:p>
            <a:pPr marL="0" lvl="1" indent="0">
              <a:buFont typeface="Arial" panose="020B0604020202020204" pitchFamily="34" charset="0"/>
              <a:buNone/>
            </a:pPr>
            <a:r>
              <a:rPr dirty="0"/>
              <a:t>Several measures support child witnesses to reduce intimidation and trauma during court proceedings.</a:t>
            </a:r>
            <a:endParaRPr lang="en-US" dirty="0"/>
          </a:p>
          <a:p>
            <a:pPr marL="0" indent="0">
              <a:spcBef>
                <a:spcPts val="2500"/>
              </a:spcBef>
              <a:buFont typeface="Arial" panose="020B0604020202020204" pitchFamily="34" charset="0"/>
              <a:buNone/>
            </a:pPr>
            <a:r>
              <a:rPr lang="en-US" b="1" dirty="0"/>
              <a:t>Section 28 Pre-recorded Cross-examination</a:t>
            </a:r>
          </a:p>
          <a:p>
            <a:pPr marL="0" lvl="1" indent="0">
              <a:buFont typeface="Arial" panose="020B0604020202020204" pitchFamily="34" charset="0"/>
              <a:buNone/>
            </a:pPr>
            <a:r>
              <a:rPr dirty="0"/>
              <a:t>Pre-recorded cross-examination reduces trauma by allowing questioning closer to the time of disclosure.</a:t>
            </a:r>
            <a:endParaRPr lang="en-US" dirty="0"/>
          </a:p>
          <a:p>
            <a:pPr marL="0" indent="0">
              <a:spcBef>
                <a:spcPts val="2500"/>
              </a:spcBef>
              <a:buFont typeface="Arial" panose="020B0604020202020204" pitchFamily="34" charset="0"/>
              <a:buNone/>
            </a:pPr>
            <a:r>
              <a:rPr lang="en-US" b="1" dirty="0"/>
              <a:t>Implementation Challenges</a:t>
            </a:r>
          </a:p>
          <a:p>
            <a:pPr marL="0" lvl="1" indent="0">
              <a:buFont typeface="Arial" panose="020B0604020202020204" pitchFamily="34" charset="0"/>
              <a:buNone/>
            </a:pPr>
            <a:r>
              <a:rPr dirty="0"/>
              <a:t>Courts face technology, scheduling, and regional disparities affecting measure delivery.</a:t>
            </a:r>
            <a:endParaRPr lang="en-US" dirty="0"/>
          </a:p>
        </p:txBody>
      </p:sp>
      <p:pic>
        <p:nvPicPr>
          <p:cNvPr id="8" name="Content Placeholder 7" descr="Asian boy looking at white frames in an art gallery.">
            <a:extLst>
              <a:ext uri="{FF2B5EF4-FFF2-40B4-BE49-F238E27FC236}">
                <a16:creationId xmlns:a16="http://schemas.microsoft.com/office/drawing/2014/main" id="{D89B7DD8-5574-4928-BD1F-FEFCA75B614D}"/>
              </a:ext>
            </a:extLst>
          </p:cNvPr>
          <p:cNvPicPr>
            <a:picLocks noGrp="1" noChangeAspect="1"/>
          </p:cNvPicPr>
          <p:nvPr>
            <p:ph type="pic" sz="quarter" idx="13"/>
          </p:nvPr>
        </p:nvPicPr>
        <p:blipFill>
          <a:blip r:embed="rId3"/>
          <a:srcRect l="11821" r="30574" b="2"/>
          <a:stretch>
            <a:fillRect/>
          </a:stretch>
        </p:blipFill>
        <p:spPr>
          <a:xfrm>
            <a:off x="7130143" y="827324"/>
            <a:ext cx="4800600" cy="5562590"/>
          </a:xfrm>
        </p:spPr>
      </p:pic>
    </p:spTree>
    <p:extLst>
      <p:ext uri="{BB962C8B-B14F-4D97-AF65-F5344CB8AC3E}">
        <p14:creationId xmlns:p14="http://schemas.microsoft.com/office/powerpoint/2010/main" val="3624794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CDD5E11-0473-5947-15C8-6DDA94DE44D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4171" y="326572"/>
            <a:ext cx="6509658" cy="6179346"/>
          </a:xfrm>
        </p:spPr>
        <p:txBody>
          <a:bodyPr>
            <a:normAutofit fontScale="92500" lnSpcReduction="10000"/>
          </a:bodyPr>
          <a:lstStyle/>
          <a:p>
            <a:pPr marL="0" indent="0">
              <a:spcBef>
                <a:spcPts val="2500"/>
              </a:spcBef>
              <a:buFont typeface="Arial" panose="020B0604020202020204" pitchFamily="34" charset="0"/>
              <a:buNone/>
            </a:pPr>
            <a:r>
              <a:rPr lang="en-US" sz="4800" b="1" dirty="0"/>
              <a:t>Secondary </a:t>
            </a:r>
            <a:r>
              <a:rPr lang="en-US" sz="4800" b="1" dirty="0" err="1"/>
              <a:t>victimisation</a:t>
            </a:r>
            <a:r>
              <a:rPr lang="en-US" sz="4800" b="1" dirty="0"/>
              <a:t> </a:t>
            </a:r>
          </a:p>
          <a:p>
            <a:pPr marL="0" indent="0">
              <a:spcBef>
                <a:spcPts val="2500"/>
              </a:spcBef>
              <a:buFont typeface="Arial" panose="020B0604020202020204" pitchFamily="34" charset="0"/>
              <a:buNone/>
            </a:pPr>
            <a:r>
              <a:rPr dirty="0"/>
              <a:t>Secondary </a:t>
            </a:r>
            <a:r>
              <a:rPr dirty="0" err="1"/>
              <a:t>victimisation</a:t>
            </a:r>
            <a:r>
              <a:rPr dirty="0"/>
              <a:t> happens when justice processes cause additional trauma to victims unintentionally.</a:t>
            </a:r>
            <a:endParaRPr lang="en-US" dirty="0"/>
          </a:p>
          <a:p>
            <a:pPr marL="0" indent="0">
              <a:spcBef>
                <a:spcPts val="2500"/>
              </a:spcBef>
              <a:buFont typeface="Arial" panose="020B0604020202020204" pitchFamily="34" charset="0"/>
              <a:buNone/>
            </a:pPr>
            <a:r>
              <a:rPr lang="en-US" b="1" dirty="0"/>
              <a:t>Challenges in Court Processes</a:t>
            </a:r>
          </a:p>
          <a:p>
            <a:pPr marL="0" lvl="1" indent="0">
              <a:buFont typeface="Arial" panose="020B0604020202020204" pitchFamily="34" charset="0"/>
              <a:buNone/>
            </a:pPr>
            <a:r>
              <a:rPr dirty="0"/>
              <a:t>Repeated interviews, trial delays, and hostile cross-examination increase anxiety and reduce wellbeing for children.</a:t>
            </a:r>
            <a:endParaRPr lang="en-US" dirty="0"/>
          </a:p>
          <a:p>
            <a:pPr marL="0" indent="0">
              <a:spcBef>
                <a:spcPts val="2500"/>
              </a:spcBef>
              <a:buFont typeface="Arial" panose="020B0604020202020204" pitchFamily="34" charset="0"/>
              <a:buNone/>
            </a:pPr>
            <a:r>
              <a:rPr lang="en-US" b="1" dirty="0"/>
              <a:t>Supportive Measures</a:t>
            </a:r>
          </a:p>
          <a:p>
            <a:pPr marL="0" lvl="1" indent="0">
              <a:buFont typeface="Arial" panose="020B0604020202020204" pitchFamily="34" charset="0"/>
              <a:buNone/>
            </a:pPr>
            <a:r>
              <a:rPr dirty="0"/>
              <a:t>Section 28 and Child House models aim to reduce re</a:t>
            </a:r>
            <a:r>
              <a:rPr lang="en-GB" dirty="0"/>
              <a:t>-</a:t>
            </a:r>
            <a:r>
              <a:rPr dirty="0" err="1"/>
              <a:t>traumatisation</a:t>
            </a:r>
            <a:r>
              <a:rPr dirty="0"/>
              <a:t> by limiting recounting trauma and consolidating services.</a:t>
            </a:r>
            <a:endParaRPr lang="en-US" dirty="0"/>
          </a:p>
          <a:p>
            <a:pPr marL="0" indent="0">
              <a:spcBef>
                <a:spcPts val="2500"/>
              </a:spcBef>
              <a:buFont typeface="Arial" panose="020B0604020202020204" pitchFamily="34" charset="0"/>
              <a:buNone/>
            </a:pPr>
            <a:r>
              <a:rPr lang="en-US" b="1" dirty="0"/>
              <a:t>Evaluating Procedural Changes</a:t>
            </a:r>
          </a:p>
          <a:p>
            <a:pPr marL="0" lvl="1" indent="0">
              <a:buFont typeface="Arial" panose="020B0604020202020204" pitchFamily="34" charset="0"/>
              <a:buNone/>
            </a:pPr>
            <a:r>
              <a:rPr dirty="0"/>
              <a:t>Students are encouraged to assess which procedural changes best </a:t>
            </a:r>
            <a:r>
              <a:rPr dirty="0" err="1"/>
              <a:t>minimise</a:t>
            </a:r>
            <a:r>
              <a:rPr dirty="0"/>
              <a:t> harm in the justice system.</a:t>
            </a:r>
            <a:endParaRPr lang="en-US" dirty="0"/>
          </a:p>
        </p:txBody>
      </p:sp>
      <p:pic>
        <p:nvPicPr>
          <p:cNvPr id="13" name="Picture 12">
            <a:extLst>
              <a:ext uri="{FF2B5EF4-FFF2-40B4-BE49-F238E27FC236}">
                <a16:creationId xmlns:a16="http://schemas.microsoft.com/office/drawing/2014/main" id="{3D396F32-DE67-6536-0D41-985467F06DFB}"/>
              </a:ext>
            </a:extLst>
          </p:cNvPr>
          <p:cNvPicPr>
            <a:picLocks noChangeAspect="1"/>
          </p:cNvPicPr>
          <p:nvPr/>
        </p:nvPicPr>
        <p:blipFill>
          <a:blip r:embed="rId3"/>
          <a:stretch>
            <a:fillRect/>
          </a:stretch>
        </p:blipFill>
        <p:spPr>
          <a:xfrm>
            <a:off x="6683829" y="1959616"/>
            <a:ext cx="5334000" cy="2072472"/>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25747257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Studio shot of kids sitting on chairs and using wireless technology with technological icons above them against a blue background">
            <a:extLst>
              <a:ext uri="{FF2B5EF4-FFF2-40B4-BE49-F238E27FC236}">
                <a16:creationId xmlns:a16="http://schemas.microsoft.com/office/drawing/2014/main" id="{82B849B6-E5DC-4EBF-A11B-18D257F00EF7}"/>
              </a:ext>
            </a:extLst>
          </p:cNvPr>
          <p:cNvPicPr>
            <a:picLocks noGrp="1" noChangeAspect="1"/>
          </p:cNvPicPr>
          <p:nvPr>
            <p:ph type="pic" sz="quarter" idx="13"/>
          </p:nvPr>
        </p:nvPicPr>
        <p:blipFill>
          <a:blip r:embed="rId3"/>
          <a:srcRect t="5824" r="4" b="4"/>
          <a:stretch>
            <a:fillRect/>
          </a:stretch>
        </p:blipFill>
        <p:spPr>
          <a:xfrm>
            <a:off x="0" y="1017814"/>
            <a:ext cx="4800580" cy="4822372"/>
          </a:xfrm>
        </p:spPr>
      </p:pic>
      <p:sp>
        <p:nvSpPr>
          <p:cNvPr id="4" name="Content Placeholder 3">
            <a:extLst>
              <a:ext uri="{FF2B5EF4-FFF2-40B4-BE49-F238E27FC236}">
                <a16:creationId xmlns:a16="http://schemas.microsoft.com/office/drawing/2014/main" id="{576788B7-EF07-FA29-B537-1404A4B9A2E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fontScale="85000" lnSpcReduction="20000"/>
          </a:bodyPr>
          <a:lstStyle/>
          <a:p>
            <a:pPr marL="0" indent="0">
              <a:spcBef>
                <a:spcPts val="2500"/>
              </a:spcBef>
              <a:buFont typeface="Arial" panose="020B0604020202020204" pitchFamily="34" charset="0"/>
              <a:buNone/>
            </a:pPr>
            <a:r>
              <a:rPr lang="en-US" sz="4200" b="1" dirty="0"/>
              <a:t>Trauma-Informed Practice</a:t>
            </a:r>
          </a:p>
          <a:p>
            <a:pPr marL="0" lvl="1" indent="0">
              <a:buFont typeface="Arial" panose="020B0604020202020204" pitchFamily="34" charset="0"/>
              <a:buNone/>
            </a:pPr>
            <a:r>
              <a:rPr dirty="0"/>
              <a:t>Focus on psychological impact by ensuring predictability, emotional safety, and child control during procedures.</a:t>
            </a:r>
            <a:endParaRPr lang="en-US" dirty="0"/>
          </a:p>
          <a:p>
            <a:pPr marL="0" indent="0">
              <a:spcBef>
                <a:spcPts val="2500"/>
              </a:spcBef>
              <a:buFont typeface="Arial" panose="020B0604020202020204" pitchFamily="34" charset="0"/>
              <a:buNone/>
            </a:pPr>
            <a:r>
              <a:rPr lang="en-US" b="1" dirty="0"/>
              <a:t>Multi-Agency Coordination</a:t>
            </a:r>
          </a:p>
          <a:p>
            <a:pPr marL="0" lvl="1" indent="0">
              <a:buFont typeface="Arial" panose="020B0604020202020204" pitchFamily="34" charset="0"/>
              <a:buNone/>
            </a:pPr>
            <a:r>
              <a:rPr dirty="0"/>
              <a:t>Models like Child House reduce interview duplication and speed up therapeutic intervention for children.</a:t>
            </a:r>
            <a:endParaRPr lang="en-US" dirty="0"/>
          </a:p>
          <a:p>
            <a:pPr marL="0" indent="0">
              <a:spcBef>
                <a:spcPts val="2500"/>
              </a:spcBef>
              <a:buFont typeface="Arial" panose="020B0604020202020204" pitchFamily="34" charset="0"/>
              <a:buNone/>
            </a:pPr>
            <a:r>
              <a:rPr lang="en-US" b="1" dirty="0"/>
              <a:t>Use of ABE Protocols and Intermediaries</a:t>
            </a:r>
          </a:p>
          <a:p>
            <a:pPr marL="0" lvl="1" indent="0">
              <a:buFont typeface="Arial" panose="020B0604020202020204" pitchFamily="34" charset="0"/>
              <a:buNone/>
            </a:pPr>
            <a:r>
              <a:rPr dirty="0"/>
              <a:t>Trained interviewers and intermediaries support developmentally appropriate, less stressful testimony sessions.</a:t>
            </a:r>
            <a:endParaRPr lang="en-US" dirty="0"/>
          </a:p>
          <a:p>
            <a:pPr marL="0" indent="0">
              <a:spcBef>
                <a:spcPts val="2500"/>
              </a:spcBef>
              <a:buFont typeface="Arial" panose="020B0604020202020204" pitchFamily="34" charset="0"/>
              <a:buNone/>
            </a:pPr>
            <a:r>
              <a:rPr lang="en-US" b="1" dirty="0"/>
              <a:t>Digital and Communication Reforms</a:t>
            </a:r>
          </a:p>
          <a:p>
            <a:pPr marL="0" lvl="1" indent="0">
              <a:buFont typeface="Arial" panose="020B0604020202020204" pitchFamily="34" charset="0"/>
              <a:buNone/>
            </a:pPr>
            <a:r>
              <a:rPr dirty="0"/>
              <a:t>Court technology and clear family communication reduce stress and facilitate legal process uptake.</a:t>
            </a:r>
            <a:endParaRPr lang="en-US" dirty="0"/>
          </a:p>
        </p:txBody>
      </p:sp>
    </p:spTree>
    <p:extLst>
      <p:ext uri="{BB962C8B-B14F-4D97-AF65-F5344CB8AC3E}">
        <p14:creationId xmlns:p14="http://schemas.microsoft.com/office/powerpoint/2010/main" val="24659497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quot;Little girl sits on mother's lap, seen from behind, while chiropractic doctor sits at desk and explains the spine using a small model&quot;">
            <a:extLst>
              <a:ext uri="{FF2B5EF4-FFF2-40B4-BE49-F238E27FC236}">
                <a16:creationId xmlns:a16="http://schemas.microsoft.com/office/drawing/2014/main" id="{19E28F0D-284F-4237-8F5C-574A5C4A8113}"/>
              </a:ext>
            </a:extLst>
          </p:cNvPr>
          <p:cNvPicPr>
            <a:picLocks noGrp="1" noChangeAspect="1"/>
          </p:cNvPicPr>
          <p:nvPr>
            <p:ph type="pic" sz="quarter" idx="13"/>
          </p:nvPr>
        </p:nvPicPr>
        <p:blipFill>
          <a:blip r:embed="rId3"/>
          <a:srcRect r="17294"/>
          <a:stretch>
            <a:fillRect/>
          </a:stretch>
        </p:blipFill>
        <p:spPr>
          <a:xfrm>
            <a:off x="20" y="10"/>
            <a:ext cx="3771880" cy="6857990"/>
          </a:xfrm>
        </p:spPr>
      </p:pic>
      <p:sp>
        <p:nvSpPr>
          <p:cNvPr id="4" name="Content Placeholder 3">
            <a:extLst>
              <a:ext uri="{FF2B5EF4-FFF2-40B4-BE49-F238E27FC236}">
                <a16:creationId xmlns:a16="http://schemas.microsoft.com/office/drawing/2014/main" id="{933EC7D2-3CD2-BCDA-FB05-12DF76DECA6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58608" y="736249"/>
            <a:ext cx="7171976" cy="5337979"/>
          </a:xfrm>
        </p:spPr>
        <p:txBody>
          <a:bodyPr>
            <a:normAutofit fontScale="40000" lnSpcReduction="20000"/>
          </a:bodyPr>
          <a:lstStyle/>
          <a:p>
            <a:pPr marL="0" indent="0">
              <a:spcBef>
                <a:spcPts val="2500"/>
              </a:spcBef>
              <a:buFont typeface="Arial" panose="020B0604020202020204" pitchFamily="34" charset="0"/>
              <a:buNone/>
            </a:pPr>
            <a:r>
              <a:rPr lang="en-US" sz="8400" b="1" dirty="0"/>
              <a:t>Achieving Best Evidence Guidelines</a:t>
            </a:r>
          </a:p>
          <a:p>
            <a:pPr marL="0" indent="0">
              <a:spcBef>
                <a:spcPts val="2500"/>
              </a:spcBef>
              <a:buFont typeface="Arial" panose="020B0604020202020204" pitchFamily="34" charset="0"/>
              <a:buNone/>
            </a:pPr>
            <a:endParaRPr lang="en-US" sz="5900" b="1" dirty="0"/>
          </a:p>
          <a:p>
            <a:pPr marL="0" lvl="1" indent="0">
              <a:buFont typeface="Arial" panose="020B0604020202020204" pitchFamily="34" charset="0"/>
              <a:buNone/>
            </a:pPr>
            <a:r>
              <a:rPr sz="5100" dirty="0"/>
              <a:t>ABE guidelines focus on rapport-building, phased questioning, and open questions suited to child development.</a:t>
            </a:r>
            <a:endParaRPr lang="en-US" sz="5100" dirty="0"/>
          </a:p>
          <a:p>
            <a:pPr marL="0" indent="0">
              <a:spcBef>
                <a:spcPts val="2500"/>
              </a:spcBef>
              <a:buFont typeface="Arial" panose="020B0604020202020204" pitchFamily="34" charset="0"/>
              <a:buNone/>
            </a:pPr>
            <a:r>
              <a:rPr lang="en-US" sz="5100" b="1" dirty="0"/>
              <a:t>Challenges in Practice</a:t>
            </a:r>
          </a:p>
          <a:p>
            <a:pPr marL="0" lvl="1" indent="0">
              <a:buFont typeface="Arial" panose="020B0604020202020204" pitchFamily="34" charset="0"/>
              <a:buNone/>
            </a:pPr>
            <a:r>
              <a:rPr sz="5100" dirty="0"/>
              <a:t>Research reveals challenges like overuse of closed questions that may reduce the quality of evidence gathered.</a:t>
            </a:r>
            <a:endParaRPr lang="en-US" sz="5100" dirty="0"/>
          </a:p>
          <a:p>
            <a:pPr marL="0" indent="0">
              <a:spcBef>
                <a:spcPts val="2500"/>
              </a:spcBef>
              <a:buFont typeface="Arial" panose="020B0604020202020204" pitchFamily="34" charset="0"/>
              <a:buNone/>
            </a:pPr>
            <a:r>
              <a:rPr lang="en-US" sz="5100" b="1" dirty="0" err="1"/>
              <a:t>Specialised</a:t>
            </a:r>
            <a:r>
              <a:rPr lang="en-US" sz="5100" b="1" dirty="0"/>
              <a:t> Training Needs</a:t>
            </a:r>
          </a:p>
          <a:p>
            <a:pPr marL="0" lvl="1" indent="0">
              <a:buFont typeface="Arial" panose="020B0604020202020204" pitchFamily="34" charset="0"/>
              <a:buNone/>
            </a:pPr>
            <a:r>
              <a:rPr sz="5100" dirty="0"/>
              <a:t>Training must address communication needs, trauma histories, and neurodiversity for effective child interviews.</a:t>
            </a:r>
            <a:endParaRPr lang="en-US" sz="5100" dirty="0"/>
          </a:p>
          <a:p>
            <a:pPr marL="0" indent="0">
              <a:spcBef>
                <a:spcPts val="2500"/>
              </a:spcBef>
              <a:buFont typeface="Arial" panose="020B0604020202020204" pitchFamily="34" charset="0"/>
              <a:buNone/>
            </a:pPr>
            <a:r>
              <a:rPr lang="en-US" sz="5100" b="1" dirty="0"/>
              <a:t>Recorded Interviews as Evidence</a:t>
            </a:r>
          </a:p>
          <a:p>
            <a:pPr marL="0" lvl="1" indent="0">
              <a:buFont typeface="Arial" panose="020B0604020202020204" pitchFamily="34" charset="0"/>
              <a:buNone/>
            </a:pPr>
            <a:r>
              <a:rPr sz="5100" dirty="0"/>
              <a:t>Recorded interviews under Section 27 reduce stress on children and preserve accurate testimonies.</a:t>
            </a:r>
            <a:endParaRPr lang="en-US" sz="5100" dirty="0"/>
          </a:p>
        </p:txBody>
      </p:sp>
    </p:spTree>
    <p:extLst>
      <p:ext uri="{BB962C8B-B14F-4D97-AF65-F5344CB8AC3E}">
        <p14:creationId xmlns:p14="http://schemas.microsoft.com/office/powerpoint/2010/main" val="14779338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Diamond'lypse Seattle.">
            <a:extLst>
              <a:ext uri="{FF2B5EF4-FFF2-40B4-BE49-F238E27FC236}">
                <a16:creationId xmlns:a16="http://schemas.microsoft.com/office/drawing/2014/main" id="{B8DA5C0A-F849-430E-804E-CB1603515077}"/>
              </a:ext>
            </a:extLst>
          </p:cNvPr>
          <p:cNvPicPr>
            <a:picLocks noGrp="1" noChangeAspect="1"/>
          </p:cNvPicPr>
          <p:nvPr>
            <p:ph type="pic" sz="quarter" idx="13"/>
          </p:nvPr>
        </p:nvPicPr>
        <p:blipFill>
          <a:blip r:embed="rId3"/>
          <a:srcRect l="12270" r="21281" b="-2"/>
          <a:stretch>
            <a:fillRect/>
          </a:stretch>
        </p:blipFill>
        <p:spPr>
          <a:xfrm>
            <a:off x="0" y="685800"/>
            <a:ext cx="5093165" cy="5116285"/>
          </a:xfrm>
        </p:spPr>
      </p:pic>
      <p:sp>
        <p:nvSpPr>
          <p:cNvPr id="4" name="Content Placeholder 3">
            <a:extLst>
              <a:ext uri="{FF2B5EF4-FFF2-40B4-BE49-F238E27FC236}">
                <a16:creationId xmlns:a16="http://schemas.microsoft.com/office/drawing/2014/main" id="{B4CE83D7-A6B8-510A-C63E-39D550EA3E9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6279970" cy="5627914"/>
          </a:xfrm>
        </p:spPr>
        <p:txBody>
          <a:bodyPr>
            <a:normAutofit fontScale="92500" lnSpcReduction="10000"/>
          </a:bodyPr>
          <a:lstStyle/>
          <a:p>
            <a:pPr marL="0" indent="0">
              <a:spcBef>
                <a:spcPts val="2500"/>
              </a:spcBef>
              <a:buFont typeface="Arial" panose="020B0604020202020204" pitchFamily="34" charset="0"/>
              <a:buNone/>
            </a:pPr>
            <a:r>
              <a:rPr lang="en-US" sz="4700" b="1" dirty="0"/>
              <a:t>Impact of Court Delays</a:t>
            </a:r>
          </a:p>
          <a:p>
            <a:pPr marL="0" lvl="1" indent="0">
              <a:buFont typeface="Arial" panose="020B0604020202020204" pitchFamily="34" charset="0"/>
              <a:buNone/>
            </a:pPr>
            <a:r>
              <a:rPr dirty="0"/>
              <a:t>Long court delays reduce evidence reliability and increase anxiety among child witnesses, affecting case outcomes.</a:t>
            </a:r>
            <a:endParaRPr lang="en-US" dirty="0"/>
          </a:p>
          <a:p>
            <a:pPr marL="0" indent="0">
              <a:spcBef>
                <a:spcPts val="2500"/>
              </a:spcBef>
              <a:buFont typeface="Arial" panose="020B0604020202020204" pitchFamily="34" charset="0"/>
              <a:buNone/>
            </a:pPr>
            <a:r>
              <a:rPr lang="en-US" b="1" dirty="0"/>
              <a:t>Victims' Trauma Prolonged</a:t>
            </a:r>
          </a:p>
          <a:p>
            <a:pPr marL="0" lvl="1" indent="0">
              <a:buFont typeface="Arial" panose="020B0604020202020204" pitchFamily="34" charset="0"/>
              <a:buNone/>
            </a:pPr>
            <a:r>
              <a:rPr dirty="0"/>
              <a:t>Delays extend victim trauma and create a sense that justice is unattainable, worsening emotional distress.</a:t>
            </a:r>
            <a:endParaRPr lang="en-US" dirty="0"/>
          </a:p>
          <a:p>
            <a:pPr marL="0" indent="0">
              <a:spcBef>
                <a:spcPts val="2500"/>
              </a:spcBef>
              <a:buFont typeface="Arial" panose="020B0604020202020204" pitchFamily="34" charset="0"/>
              <a:buNone/>
            </a:pPr>
            <a:r>
              <a:rPr lang="en-US" b="1" dirty="0"/>
              <a:t>Strain on Victim Services</a:t>
            </a:r>
          </a:p>
          <a:p>
            <a:pPr marL="0" lvl="1" indent="0">
              <a:buFont typeface="Arial" panose="020B0604020202020204" pitchFamily="34" charset="0"/>
              <a:buNone/>
            </a:pPr>
            <a:r>
              <a:rPr dirty="0"/>
              <a:t>Longer engagement periods increase pressure on victim support services and caseload management.</a:t>
            </a:r>
            <a:endParaRPr lang="en-US" dirty="0"/>
          </a:p>
          <a:p>
            <a:pPr marL="0" indent="0">
              <a:spcBef>
                <a:spcPts val="2500"/>
              </a:spcBef>
              <a:buFont typeface="Arial" panose="020B0604020202020204" pitchFamily="34" charset="0"/>
              <a:buNone/>
            </a:pPr>
            <a:r>
              <a:rPr lang="en-US" b="1" dirty="0"/>
              <a:t>Need for Systemic Reform</a:t>
            </a:r>
          </a:p>
          <a:p>
            <a:pPr marL="0" lvl="1" indent="0">
              <a:buFont typeface="Arial" panose="020B0604020202020204" pitchFamily="34" charset="0"/>
              <a:buNone/>
            </a:pPr>
            <a:r>
              <a:rPr dirty="0"/>
              <a:t>Reforms like better court capacity, digital upgrades, and prioritizing vulnerable witnesses are essential.</a:t>
            </a:r>
            <a:endParaRPr lang="en-US" dirty="0"/>
          </a:p>
        </p:txBody>
      </p:sp>
      <p:pic>
        <p:nvPicPr>
          <p:cNvPr id="11" name="Picture 10">
            <a:hlinkClick r:id="rId4"/>
            <a:extLst>
              <a:ext uri="{FF2B5EF4-FFF2-40B4-BE49-F238E27FC236}">
                <a16:creationId xmlns:a16="http://schemas.microsoft.com/office/drawing/2014/main" id="{188EA5B9-3125-3F6B-99C4-0BF263819931}"/>
              </a:ext>
            </a:extLst>
          </p:cNvPr>
          <p:cNvPicPr>
            <a:picLocks noChangeAspect="1"/>
          </p:cNvPicPr>
          <p:nvPr/>
        </p:nvPicPr>
        <p:blipFill>
          <a:blip r:embed="rId5"/>
          <a:stretch>
            <a:fillRect/>
          </a:stretch>
        </p:blipFill>
        <p:spPr>
          <a:xfrm>
            <a:off x="587153" y="4865854"/>
            <a:ext cx="3918857" cy="1872461"/>
          </a:xfrm>
          <a:prstGeom prst="rect">
            <a:avLst/>
          </a:prstGeom>
        </p:spPr>
      </p:pic>
    </p:spTree>
    <p:extLst>
      <p:ext uri="{BB962C8B-B14F-4D97-AF65-F5344CB8AC3E}">
        <p14:creationId xmlns:p14="http://schemas.microsoft.com/office/powerpoint/2010/main" val="41645848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EBAB6AB-CCCF-2BDF-0128-CF7265CE7A7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9104" y="179249"/>
            <a:ext cx="5776896" cy="3969400"/>
          </a:xfrm>
        </p:spPr>
        <p:txBody>
          <a:bodyPr>
            <a:normAutofit fontScale="85000" lnSpcReduction="20000"/>
          </a:bodyPr>
          <a:lstStyle/>
          <a:p>
            <a:pPr marL="0" indent="0">
              <a:spcBef>
                <a:spcPts val="2500"/>
              </a:spcBef>
              <a:buFont typeface="Arial" panose="020B0604020202020204" pitchFamily="34" charset="0"/>
              <a:buNone/>
            </a:pPr>
            <a:r>
              <a:rPr lang="en-US" sz="4200" b="1" dirty="0"/>
              <a:t>Integrated Child Support</a:t>
            </a:r>
          </a:p>
          <a:p>
            <a:pPr marL="0" lvl="1" indent="0">
              <a:buFont typeface="Arial" panose="020B0604020202020204" pitchFamily="34" charset="0"/>
              <a:buNone/>
            </a:pPr>
            <a:r>
              <a:rPr dirty="0"/>
              <a:t>Child Houses offer a single safe environment combining forensic, medical, therapeutic, and advocacy services for children.</a:t>
            </a:r>
            <a:endParaRPr lang="en-US" dirty="0"/>
          </a:p>
          <a:p>
            <a:pPr marL="0" indent="0">
              <a:spcBef>
                <a:spcPts val="2500"/>
              </a:spcBef>
              <a:buFont typeface="Arial" panose="020B0604020202020204" pitchFamily="34" charset="0"/>
              <a:buNone/>
            </a:pPr>
            <a:r>
              <a:rPr lang="en-US" b="1" dirty="0"/>
              <a:t>Improved Outcomes</a:t>
            </a:r>
          </a:p>
          <a:p>
            <a:pPr marL="0" lvl="1" indent="0">
              <a:buFont typeface="Arial" panose="020B0604020202020204" pitchFamily="34" charset="0"/>
              <a:buNone/>
            </a:pPr>
            <a:r>
              <a:rPr dirty="0"/>
              <a:t>Early evidence from pilot sites shows better charging rates, evidential quality, and child wellbeing through this model.</a:t>
            </a:r>
            <a:endParaRPr lang="en-US" dirty="0"/>
          </a:p>
          <a:p>
            <a:pPr marL="0" indent="0">
              <a:spcBef>
                <a:spcPts val="2500"/>
              </a:spcBef>
              <a:buFont typeface="Arial" panose="020B0604020202020204" pitchFamily="34" charset="0"/>
              <a:buNone/>
            </a:pPr>
            <a:r>
              <a:rPr lang="en-US" b="1" dirty="0"/>
              <a:t>Strategic Benefits and Challenges</a:t>
            </a:r>
          </a:p>
          <a:p>
            <a:pPr marL="0" lvl="1" indent="0">
              <a:buFont typeface="Arial" panose="020B0604020202020204" pitchFamily="34" charset="0"/>
              <a:buNone/>
            </a:pPr>
            <a:r>
              <a:rPr dirty="0"/>
              <a:t>Multi-agency co-location centralizes support but requires addressing funding, workforce capacity, and regional scaling.</a:t>
            </a:r>
            <a:endParaRPr lang="en-US" dirty="0"/>
          </a:p>
        </p:txBody>
      </p:sp>
      <p:pic>
        <p:nvPicPr>
          <p:cNvPr id="8" name="Content Placeholder 7" descr="Pediatrician makes vaccination to cute Caucasian girl. Doctor wearing a protective face mask. Brother embracing his sister.">
            <a:extLst>
              <a:ext uri="{FF2B5EF4-FFF2-40B4-BE49-F238E27FC236}">
                <a16:creationId xmlns:a16="http://schemas.microsoft.com/office/drawing/2014/main" id="{CB14FAEA-EE92-4EEE-BEA9-E98A2F780627}"/>
              </a:ext>
            </a:extLst>
          </p:cNvPr>
          <p:cNvPicPr>
            <a:picLocks noGrp="1" noChangeAspect="1"/>
          </p:cNvPicPr>
          <p:nvPr>
            <p:ph type="pic" sz="quarter" idx="13"/>
          </p:nvPr>
        </p:nvPicPr>
        <p:blipFill>
          <a:blip r:embed="rId3"/>
          <a:srcRect l="5857" r="36753"/>
          <a:stretch>
            <a:fillRect/>
          </a:stretch>
        </p:blipFill>
        <p:spPr>
          <a:xfrm>
            <a:off x="7391400" y="10"/>
            <a:ext cx="4800600" cy="5562590"/>
          </a:xfrm>
        </p:spPr>
      </p:pic>
      <p:pic>
        <p:nvPicPr>
          <p:cNvPr id="10" name="Picture 9">
            <a:extLst>
              <a:ext uri="{FF2B5EF4-FFF2-40B4-BE49-F238E27FC236}">
                <a16:creationId xmlns:a16="http://schemas.microsoft.com/office/drawing/2014/main" id="{162C7176-B9E6-CB5E-1253-C4FB468B7C51}"/>
              </a:ext>
            </a:extLst>
          </p:cNvPr>
          <p:cNvPicPr>
            <a:picLocks noChangeAspect="1"/>
          </p:cNvPicPr>
          <p:nvPr/>
        </p:nvPicPr>
        <p:blipFill>
          <a:blip r:embed="rId4"/>
          <a:stretch>
            <a:fillRect/>
          </a:stretch>
        </p:blipFill>
        <p:spPr>
          <a:xfrm>
            <a:off x="1023256" y="4148649"/>
            <a:ext cx="4463143" cy="2280438"/>
          </a:xfrm>
          <a:prstGeom prst="rect">
            <a:avLst/>
          </a:prstGeom>
        </p:spPr>
      </p:pic>
    </p:spTree>
    <p:extLst>
      <p:ext uri="{BB962C8B-B14F-4D97-AF65-F5344CB8AC3E}">
        <p14:creationId xmlns:p14="http://schemas.microsoft.com/office/powerpoint/2010/main" val="17138471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0A0E34E-01D9-C45E-7EB5-8AF58E00BB5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fontScale="85000" lnSpcReduction="20000"/>
          </a:bodyPr>
          <a:lstStyle/>
          <a:p>
            <a:pPr marL="0" indent="0">
              <a:spcBef>
                <a:spcPts val="2500"/>
              </a:spcBef>
              <a:buFont typeface="Arial" panose="020B0604020202020204" pitchFamily="34" charset="0"/>
              <a:buNone/>
            </a:pPr>
            <a:r>
              <a:rPr lang="en-US" b="1" dirty="0"/>
              <a:t>Need for Trauma-Informed Training</a:t>
            </a:r>
          </a:p>
          <a:p>
            <a:pPr marL="0" indent="0">
              <a:spcBef>
                <a:spcPts val="2500"/>
              </a:spcBef>
              <a:buFont typeface="Arial" panose="020B0604020202020204" pitchFamily="34" charset="0"/>
              <a:buNone/>
            </a:pPr>
            <a:endParaRPr lang="en-US" b="1" dirty="0"/>
          </a:p>
          <a:p>
            <a:pPr marL="0" lvl="1" indent="0">
              <a:buFont typeface="Arial" panose="020B0604020202020204" pitchFamily="34" charset="0"/>
              <a:buNone/>
            </a:pPr>
            <a:r>
              <a:rPr dirty="0"/>
              <a:t>Training must help professionals understand child sexual abuse dynamics, memory science, and communication needs.</a:t>
            </a:r>
            <a:endParaRPr lang="en-US" dirty="0"/>
          </a:p>
          <a:p>
            <a:pPr marL="0" indent="0">
              <a:spcBef>
                <a:spcPts val="2500"/>
              </a:spcBef>
              <a:buFont typeface="Arial" panose="020B0604020202020204" pitchFamily="34" charset="0"/>
              <a:buNone/>
            </a:pPr>
            <a:r>
              <a:rPr lang="en-US" b="1" dirty="0"/>
              <a:t>Addressing Digital Exploitation</a:t>
            </a:r>
          </a:p>
          <a:p>
            <a:pPr marL="0" lvl="1" indent="0">
              <a:buFont typeface="Arial" panose="020B0604020202020204" pitchFamily="34" charset="0"/>
              <a:buNone/>
            </a:pPr>
            <a:r>
              <a:rPr dirty="0"/>
              <a:t>Training should cover grooming tactics, digital exploitation, and coercive control impacting victims.</a:t>
            </a:r>
            <a:endParaRPr lang="en-US" dirty="0"/>
          </a:p>
          <a:p>
            <a:pPr marL="0" indent="0">
              <a:spcBef>
                <a:spcPts val="2500"/>
              </a:spcBef>
              <a:buFont typeface="Arial" panose="020B0604020202020204" pitchFamily="34" charset="0"/>
              <a:buNone/>
            </a:pPr>
            <a:r>
              <a:rPr lang="en-US" b="1" dirty="0"/>
              <a:t>Cultural Reform in Policing</a:t>
            </a:r>
          </a:p>
          <a:p>
            <a:pPr marL="0" lvl="1" indent="0">
              <a:buFont typeface="Arial" panose="020B0604020202020204" pitchFamily="34" charset="0"/>
              <a:buNone/>
            </a:pPr>
            <a:r>
              <a:rPr dirty="0"/>
              <a:t>Reforms aim to remove victim-blaming language and promote reflective practices within police culture.</a:t>
            </a:r>
            <a:endParaRPr lang="en-US" dirty="0"/>
          </a:p>
        </p:txBody>
      </p:sp>
      <p:pic>
        <p:nvPicPr>
          <p:cNvPr id="8" name="Content Placeholder 7" descr="Two people, man and woman, woman on EMS training, man personal trainer using computer for EMS training.">
            <a:extLst>
              <a:ext uri="{FF2B5EF4-FFF2-40B4-BE49-F238E27FC236}">
                <a16:creationId xmlns:a16="http://schemas.microsoft.com/office/drawing/2014/main" id="{79AFEC43-D3E3-460A-8A14-B043860446DC}"/>
              </a:ext>
            </a:extLst>
          </p:cNvPr>
          <p:cNvPicPr>
            <a:picLocks noGrp="1" noChangeAspect="1"/>
          </p:cNvPicPr>
          <p:nvPr>
            <p:ph type="pic" sz="quarter" idx="13"/>
          </p:nvPr>
        </p:nvPicPr>
        <p:blipFill>
          <a:blip r:embed="rId3"/>
          <a:srcRect l="33599" r="8796" b="2"/>
          <a:stretch>
            <a:fillRect/>
          </a:stretch>
        </p:blipFill>
        <p:spPr>
          <a:xfrm>
            <a:off x="7391400" y="10"/>
            <a:ext cx="4800600" cy="5562590"/>
          </a:xfrm>
        </p:spPr>
      </p:pic>
    </p:spTree>
    <p:extLst>
      <p:ext uri="{BB962C8B-B14F-4D97-AF65-F5344CB8AC3E}">
        <p14:creationId xmlns:p14="http://schemas.microsoft.com/office/powerpoint/2010/main" val="37426794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46BB-7B06-9B04-2782-69310328CF10}"/>
              </a:ext>
            </a:extLst>
          </p:cNvPr>
          <p:cNvSpPr>
            <a:spLocks noGrp="1"/>
          </p:cNvSpPr>
          <p:nvPr>
            <p:ph type="title"/>
          </p:nvPr>
        </p:nvSpPr>
        <p:spPr>
          <a:xfrm>
            <a:off x="185877" y="1062360"/>
            <a:ext cx="9948723" cy="5762371"/>
          </a:xfrm>
        </p:spPr>
        <p:txBody>
          <a:bodyPr anchor="b">
            <a:normAutofit/>
          </a:bodyPr>
          <a:lstStyle/>
          <a:p>
            <a:r>
              <a:rPr lang="en-US"/>
              <a:t>Conclusion and Reflection</a:t>
            </a:r>
          </a:p>
        </p:txBody>
      </p:sp>
      <p:sp>
        <p:nvSpPr>
          <p:cNvPr id="4" name="Footer Placeholder 3">
            <a:extLst>
              <a:ext uri="{FF2B5EF4-FFF2-40B4-BE49-F238E27FC236}">
                <a16:creationId xmlns:a16="http://schemas.microsoft.com/office/drawing/2014/main" id="{B748E9B2-0783-25E7-9DF4-342474451396}"/>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314AB4B6-2165-07A3-A175-7C0FF688ED4E}"/>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2/17/2026</a:t>
            </a:fld>
            <a:endParaRPr lang="en-US"/>
          </a:p>
        </p:txBody>
      </p:sp>
      <p:sp>
        <p:nvSpPr>
          <p:cNvPr id="6" name="Slide Number Placeholder 5">
            <a:extLst>
              <a:ext uri="{FF2B5EF4-FFF2-40B4-BE49-F238E27FC236}">
                <a16:creationId xmlns:a16="http://schemas.microsoft.com/office/drawing/2014/main" id="{AEC20348-1BDB-A871-2B1F-98E12D4A7EB3}"/>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55</a:t>
            </a:fld>
            <a:endParaRPr lang="en-US"/>
          </a:p>
        </p:txBody>
      </p:sp>
    </p:spTree>
    <p:extLst>
      <p:ext uri="{BB962C8B-B14F-4D97-AF65-F5344CB8AC3E}">
        <p14:creationId xmlns:p14="http://schemas.microsoft.com/office/powerpoint/2010/main" val="541828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Barnardo's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592" y="1767891"/>
            <a:ext cx="2459128" cy="120224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8409875" y="1767891"/>
            <a:ext cx="2762250" cy="1657350"/>
          </a:xfrm>
          <a:prstGeom prst="rect">
            <a:avLst/>
          </a:prstGeom>
        </p:spPr>
      </p:pic>
      <p:pic>
        <p:nvPicPr>
          <p:cNvPr id="6" name="Picture 5"/>
          <p:cNvPicPr>
            <a:picLocks noChangeAspect="1"/>
          </p:cNvPicPr>
          <p:nvPr/>
        </p:nvPicPr>
        <p:blipFill>
          <a:blip r:embed="rId5"/>
          <a:stretch>
            <a:fillRect/>
          </a:stretch>
        </p:blipFill>
        <p:spPr>
          <a:xfrm>
            <a:off x="8409875" y="3654173"/>
            <a:ext cx="2303773" cy="2303773"/>
          </a:xfrm>
          <a:prstGeom prst="rect">
            <a:avLst/>
          </a:prstGeom>
        </p:spPr>
      </p:pic>
      <p:pic>
        <p:nvPicPr>
          <p:cNvPr id="7" name="Picture 6"/>
          <p:cNvPicPr>
            <a:picLocks noChangeAspect="1"/>
          </p:cNvPicPr>
          <p:nvPr/>
        </p:nvPicPr>
        <p:blipFill>
          <a:blip r:embed="rId6"/>
          <a:stretch>
            <a:fillRect/>
          </a:stretch>
        </p:blipFill>
        <p:spPr>
          <a:xfrm>
            <a:off x="5448825" y="3654173"/>
            <a:ext cx="1702595" cy="2143127"/>
          </a:xfrm>
          <a:prstGeom prst="rect">
            <a:avLst/>
          </a:prstGeom>
          <a:ln>
            <a:solidFill>
              <a:schemeClr val="tx1"/>
            </a:solidFill>
          </a:ln>
        </p:spPr>
      </p:pic>
      <p:pic>
        <p:nvPicPr>
          <p:cNvPr id="9" name="Picture 8"/>
          <p:cNvPicPr>
            <a:picLocks noChangeAspect="1"/>
          </p:cNvPicPr>
          <p:nvPr/>
        </p:nvPicPr>
        <p:blipFill>
          <a:blip r:embed="rId7"/>
          <a:stretch>
            <a:fillRect/>
          </a:stretch>
        </p:blipFill>
        <p:spPr>
          <a:xfrm>
            <a:off x="4999959" y="1487948"/>
            <a:ext cx="2600325" cy="1762125"/>
          </a:xfrm>
          <a:prstGeom prst="rect">
            <a:avLst/>
          </a:prstGeom>
          <a:ln>
            <a:solidFill>
              <a:schemeClr val="tx1"/>
            </a:solidFill>
          </a:ln>
        </p:spPr>
      </p:pic>
      <p:pic>
        <p:nvPicPr>
          <p:cNvPr id="11" name="Picture 10"/>
          <p:cNvPicPr>
            <a:picLocks noChangeAspect="1"/>
          </p:cNvPicPr>
          <p:nvPr/>
        </p:nvPicPr>
        <p:blipFill>
          <a:blip r:embed="rId8"/>
          <a:stretch>
            <a:fillRect/>
          </a:stretch>
        </p:blipFill>
        <p:spPr>
          <a:xfrm>
            <a:off x="1441121" y="3427192"/>
            <a:ext cx="2370108" cy="2370108"/>
          </a:xfrm>
          <a:prstGeom prst="rect">
            <a:avLst/>
          </a:prstGeom>
          <a:ln>
            <a:solidFill>
              <a:schemeClr val="tx1"/>
            </a:solidFill>
          </a:ln>
        </p:spPr>
      </p:pic>
      <p:sp>
        <p:nvSpPr>
          <p:cNvPr id="2" name="Title 1"/>
          <p:cNvSpPr>
            <a:spLocks noGrp="1"/>
          </p:cNvSpPr>
          <p:nvPr>
            <p:ph type="title"/>
          </p:nvPr>
        </p:nvSpPr>
        <p:spPr>
          <a:xfrm>
            <a:off x="838200" y="365126"/>
            <a:ext cx="10515600" cy="665762"/>
          </a:xfrm>
          <a:solidFill>
            <a:srgbClr val="002060"/>
          </a:solidFill>
        </p:spPr>
        <p:txBody>
          <a:bodyPr>
            <a:normAutofit/>
          </a:bodyPr>
          <a:lstStyle/>
          <a:p>
            <a:pPr algn="ctr"/>
            <a:r>
              <a:rPr lang="en-GB" sz="3600" b="1" dirty="0">
                <a:solidFill>
                  <a:schemeClr val="bg1"/>
                </a:solidFill>
                <a:latin typeface="+mn-lt"/>
              </a:rPr>
              <a:t>Child Sexual Exploitation</a:t>
            </a:r>
          </a:p>
        </p:txBody>
      </p:sp>
    </p:spTree>
    <p:extLst>
      <p:ext uri="{BB962C8B-B14F-4D97-AF65-F5344CB8AC3E}">
        <p14:creationId xmlns:p14="http://schemas.microsoft.com/office/powerpoint/2010/main" val="1044920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2812</Words>
  <Application>Microsoft Office PowerPoint</Application>
  <PresentationFormat>Widescreen</PresentationFormat>
  <Paragraphs>304</Paragraphs>
  <Slides>56</Slides>
  <Notes>55</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futura-pt</vt:lpstr>
      <vt:lpstr>GDS Transport</vt:lpstr>
      <vt:lpstr>LatoWebBold</vt:lpstr>
      <vt:lpstr>NSPCC-Regular</vt:lpstr>
      <vt:lpstr>Arial</vt:lpstr>
      <vt:lpstr>Calibri</vt:lpstr>
      <vt:lpstr>Calibri Light</vt:lpstr>
      <vt:lpstr>Times New Roman</vt:lpstr>
      <vt:lpstr>Office Theme</vt:lpstr>
      <vt:lpstr>Child Sexual Abuse/ Exploitation</vt:lpstr>
      <vt:lpstr>Learning objectives</vt:lpstr>
      <vt:lpstr>PowerPoint Presentation</vt:lpstr>
      <vt:lpstr>WHAT IS A CHILD?</vt:lpstr>
      <vt:lpstr>Child abuse</vt:lpstr>
      <vt:lpstr>Defining CSA/CSE</vt:lpstr>
      <vt:lpstr>PowerPoint Presentation</vt:lpstr>
      <vt:lpstr>Prevalence of CSAE</vt:lpstr>
      <vt:lpstr>PowerPoint Presentation</vt:lpstr>
      <vt:lpstr>PowerPoint Presentation</vt:lpstr>
      <vt:lpstr>PowerPoint Presentation</vt:lpstr>
      <vt:lpstr>Murray Dowey </vt:lpstr>
      <vt:lpstr>PowerPoint Presentation</vt:lpstr>
      <vt:lpstr>PowerPoint Presentation</vt:lpstr>
      <vt:lpstr>IMPACT OF CSA</vt:lpstr>
      <vt:lpstr>PowerPoint Presentation</vt:lpstr>
      <vt:lpstr>CSA myths</vt:lpstr>
      <vt:lpstr>Myths</vt:lpstr>
      <vt:lpstr>Why are these myths problematic?</vt:lpstr>
      <vt:lpstr>How do the public perceive sex offenders?</vt:lpstr>
      <vt:lpstr>Effective treatment for sex offenders?</vt:lpstr>
      <vt:lpstr>Investigating child abuse</vt:lpstr>
      <vt:lpstr>Investigating child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Vulnerability Factors</vt:lpstr>
      <vt:lpstr>PowerPoint Presentation</vt:lpstr>
      <vt:lpstr>PowerPoint Presentation</vt:lpstr>
      <vt:lpstr>PowerPoint Presentation</vt:lpstr>
      <vt:lpstr>PowerPoint Presentation</vt:lpstr>
      <vt:lpstr>The “Facebook Killer”</vt:lpstr>
      <vt:lpstr>PowerPoint Presentation</vt:lpstr>
      <vt:lpstr>New ways of grooming?</vt:lpstr>
      <vt:lpstr>PowerPoint Presentation</vt:lpstr>
      <vt:lpstr>‘Street grooming’</vt:lpstr>
      <vt:lpstr>PowerPoint Presentation</vt:lpstr>
      <vt:lpstr>Research task</vt:lpstr>
      <vt:lpstr>PowerPoint Presentation</vt:lpstr>
      <vt:lpstr>UK Criminal Justice Response to Child Sexual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and Reflection</vt:lpstr>
      <vt:lpstr>Child Sexual Exploitation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 Sexual Abuse/ Exploitation</dc:title>
  <dc:creator>Laura Knight</dc:creator>
  <cp:lastModifiedBy>Laura Knight</cp:lastModifiedBy>
  <cp:revision>5</cp:revision>
  <cp:lastPrinted>2022-10-20T15:42:01Z</cp:lastPrinted>
  <dcterms:created xsi:type="dcterms:W3CDTF">2022-08-19T10:38:46Z</dcterms:created>
  <dcterms:modified xsi:type="dcterms:W3CDTF">2026-02-17T12:42:39Z</dcterms:modified>
</cp:coreProperties>
</file>