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5" r:id="rId6"/>
    <p:sldMasterId id="2147483669" r:id="rId7"/>
    <p:sldMasterId id="2147483681" r:id="rId8"/>
  </p:sldMasterIdLst>
  <p:notesMasterIdLst>
    <p:notesMasterId r:id="rId27"/>
  </p:notesMasterIdLst>
  <p:sldIdLst>
    <p:sldId id="851" r:id="rId9"/>
    <p:sldId id="934" r:id="rId10"/>
    <p:sldId id="328" r:id="rId11"/>
    <p:sldId id="327" r:id="rId12"/>
    <p:sldId id="326" r:id="rId13"/>
    <p:sldId id="330" r:id="rId14"/>
    <p:sldId id="325" r:id="rId15"/>
    <p:sldId id="289" r:id="rId16"/>
    <p:sldId id="329" r:id="rId17"/>
    <p:sldId id="959" r:id="rId18"/>
    <p:sldId id="420" r:id="rId19"/>
    <p:sldId id="422" r:id="rId20"/>
    <p:sldId id="309" r:id="rId21"/>
    <p:sldId id="960" r:id="rId22"/>
    <p:sldId id="413" r:id="rId23"/>
    <p:sldId id="411" r:id="rId24"/>
    <p:sldId id="356" r:id="rId25"/>
    <p:sldId id="359" r:id="rId2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98" autoAdjust="0"/>
    <p:restoredTop sz="93187" autoAdjust="0"/>
  </p:normalViewPr>
  <p:slideViewPr>
    <p:cSldViewPr snapToGrid="0">
      <p:cViewPr varScale="1">
        <p:scale>
          <a:sx n="116" d="100"/>
          <a:sy n="116" d="100"/>
        </p:scale>
        <p:origin x="108" y="12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8A6BCCBF-825D-4004-8CBE-81874CEC0E37}"/>
    <pc:docChg chg="undo custSel addSld delSld">
      <pc:chgData name="Julie Crossman" userId="d902ac89-ff56-4e5d-982f-3384b0284abe" providerId="ADAL" clId="{8A6BCCBF-825D-4004-8CBE-81874CEC0E37}" dt="2022-03-16T17:35:17.694" v="19" actId="47"/>
      <pc:docMkLst>
        <pc:docMk/>
      </pc:docMkLst>
      <pc:sldChg chg="del">
        <pc:chgData name="Julie Crossman" userId="d902ac89-ff56-4e5d-982f-3384b0284abe" providerId="ADAL" clId="{8A6BCCBF-825D-4004-8CBE-81874CEC0E37}" dt="2022-03-16T17:35:12.878" v="15" actId="47"/>
        <pc:sldMkLst>
          <pc:docMk/>
          <pc:sldMk cId="3497176309" sldId="290"/>
        </pc:sldMkLst>
      </pc:sldChg>
      <pc:sldChg chg="del">
        <pc:chgData name="Julie Crossman" userId="d902ac89-ff56-4e5d-982f-3384b0284abe" providerId="ADAL" clId="{8A6BCCBF-825D-4004-8CBE-81874CEC0E37}" dt="2022-03-16T17:35:09.744" v="2" actId="47"/>
        <pc:sldMkLst>
          <pc:docMk/>
          <pc:sldMk cId="770388037" sldId="292"/>
        </pc:sldMkLst>
      </pc:sldChg>
      <pc:sldChg chg="del">
        <pc:chgData name="Julie Crossman" userId="d902ac89-ff56-4e5d-982f-3384b0284abe" providerId="ADAL" clId="{8A6BCCBF-825D-4004-8CBE-81874CEC0E37}" dt="2022-03-16T17:35:09.181" v="1" actId="47"/>
        <pc:sldMkLst>
          <pc:docMk/>
          <pc:sldMk cId="0" sldId="323"/>
        </pc:sldMkLst>
      </pc:sldChg>
      <pc:sldChg chg="del">
        <pc:chgData name="Julie Crossman" userId="d902ac89-ff56-4e5d-982f-3384b0284abe" providerId="ADAL" clId="{8A6BCCBF-825D-4004-8CBE-81874CEC0E37}" dt="2022-03-16T17:35:09.932" v="3" actId="47"/>
        <pc:sldMkLst>
          <pc:docMk/>
          <pc:sldMk cId="2630505631" sldId="332"/>
        </pc:sldMkLst>
      </pc:sldChg>
      <pc:sldChg chg="del">
        <pc:chgData name="Julie Crossman" userId="d902ac89-ff56-4e5d-982f-3384b0284abe" providerId="ADAL" clId="{8A6BCCBF-825D-4004-8CBE-81874CEC0E37}" dt="2022-03-16T17:35:10.104" v="4" actId="47"/>
        <pc:sldMkLst>
          <pc:docMk/>
          <pc:sldMk cId="2268142208" sldId="345"/>
        </pc:sldMkLst>
      </pc:sldChg>
      <pc:sldChg chg="del">
        <pc:chgData name="Julie Crossman" userId="d902ac89-ff56-4e5d-982f-3384b0284abe" providerId="ADAL" clId="{8A6BCCBF-825D-4004-8CBE-81874CEC0E37}" dt="2022-03-16T17:35:10.264" v="5" actId="47"/>
        <pc:sldMkLst>
          <pc:docMk/>
          <pc:sldMk cId="2617808592" sldId="346"/>
        </pc:sldMkLst>
      </pc:sldChg>
      <pc:sldChg chg="del">
        <pc:chgData name="Julie Crossman" userId="d902ac89-ff56-4e5d-982f-3384b0284abe" providerId="ADAL" clId="{8A6BCCBF-825D-4004-8CBE-81874CEC0E37}" dt="2022-03-16T17:35:11.847" v="10" actId="47"/>
        <pc:sldMkLst>
          <pc:docMk/>
          <pc:sldMk cId="868519089" sldId="347"/>
        </pc:sldMkLst>
      </pc:sldChg>
      <pc:sldChg chg="del">
        <pc:chgData name="Julie Crossman" userId="d902ac89-ff56-4e5d-982f-3384b0284abe" providerId="ADAL" clId="{8A6BCCBF-825D-4004-8CBE-81874CEC0E37}" dt="2022-03-16T17:35:11.464" v="9" actId="47"/>
        <pc:sldMkLst>
          <pc:docMk/>
          <pc:sldMk cId="1272796826" sldId="348"/>
        </pc:sldMkLst>
      </pc:sldChg>
      <pc:sldChg chg="del">
        <pc:chgData name="Julie Crossman" userId="d902ac89-ff56-4e5d-982f-3384b0284abe" providerId="ADAL" clId="{8A6BCCBF-825D-4004-8CBE-81874CEC0E37}" dt="2022-03-16T17:35:11.240" v="8" actId="47"/>
        <pc:sldMkLst>
          <pc:docMk/>
          <pc:sldMk cId="3730162985" sldId="349"/>
        </pc:sldMkLst>
      </pc:sldChg>
      <pc:sldChg chg="del">
        <pc:chgData name="Julie Crossman" userId="d902ac89-ff56-4e5d-982f-3384b0284abe" providerId="ADAL" clId="{8A6BCCBF-825D-4004-8CBE-81874CEC0E37}" dt="2022-03-16T17:35:10.615" v="7" actId="47"/>
        <pc:sldMkLst>
          <pc:docMk/>
          <pc:sldMk cId="2949743718" sldId="350"/>
        </pc:sldMkLst>
      </pc:sldChg>
      <pc:sldChg chg="del">
        <pc:chgData name="Julie Crossman" userId="d902ac89-ff56-4e5d-982f-3384b0284abe" providerId="ADAL" clId="{8A6BCCBF-825D-4004-8CBE-81874CEC0E37}" dt="2022-03-16T17:35:10.431" v="6" actId="47"/>
        <pc:sldMkLst>
          <pc:docMk/>
          <pc:sldMk cId="3643754105" sldId="351"/>
        </pc:sldMkLst>
      </pc:sldChg>
      <pc:sldChg chg="del">
        <pc:chgData name="Julie Crossman" userId="d902ac89-ff56-4e5d-982f-3384b0284abe" providerId="ADAL" clId="{8A6BCCBF-825D-4004-8CBE-81874CEC0E37}" dt="2022-03-16T17:35:12.373" v="13" actId="47"/>
        <pc:sldMkLst>
          <pc:docMk/>
          <pc:sldMk cId="1936658022" sldId="352"/>
        </pc:sldMkLst>
      </pc:sldChg>
      <pc:sldChg chg="del">
        <pc:chgData name="Julie Crossman" userId="d902ac89-ff56-4e5d-982f-3384b0284abe" providerId="ADAL" clId="{8A6BCCBF-825D-4004-8CBE-81874CEC0E37}" dt="2022-03-16T17:35:12.020" v="11" actId="47"/>
        <pc:sldMkLst>
          <pc:docMk/>
          <pc:sldMk cId="2220998569" sldId="353"/>
        </pc:sldMkLst>
      </pc:sldChg>
      <pc:sldChg chg="del">
        <pc:chgData name="Julie Crossman" userId="d902ac89-ff56-4e5d-982f-3384b0284abe" providerId="ADAL" clId="{8A6BCCBF-825D-4004-8CBE-81874CEC0E37}" dt="2022-03-16T17:35:12.204" v="12" actId="47"/>
        <pc:sldMkLst>
          <pc:docMk/>
          <pc:sldMk cId="298300991" sldId="354"/>
        </pc:sldMkLst>
      </pc:sldChg>
      <pc:sldChg chg="del">
        <pc:chgData name="Julie Crossman" userId="d902ac89-ff56-4e5d-982f-3384b0284abe" providerId="ADAL" clId="{8A6BCCBF-825D-4004-8CBE-81874CEC0E37}" dt="2022-03-16T17:35:12.532" v="14" actId="47"/>
        <pc:sldMkLst>
          <pc:docMk/>
          <pc:sldMk cId="566608333" sldId="355"/>
        </pc:sldMkLst>
      </pc:sldChg>
      <pc:sldChg chg="add del">
        <pc:chgData name="Julie Crossman" userId="d902ac89-ff56-4e5d-982f-3384b0284abe" providerId="ADAL" clId="{8A6BCCBF-825D-4004-8CBE-81874CEC0E37}" dt="2022-03-16T17:35:15.368" v="18" actId="47"/>
        <pc:sldMkLst>
          <pc:docMk/>
          <pc:sldMk cId="18667127" sldId="356"/>
        </pc:sldMkLst>
      </pc:sldChg>
      <pc:sldChg chg="add del">
        <pc:chgData name="Julie Crossman" userId="d902ac89-ff56-4e5d-982f-3384b0284abe" providerId="ADAL" clId="{8A6BCCBF-825D-4004-8CBE-81874CEC0E37}" dt="2022-03-16T17:35:17.694" v="19" actId="47"/>
        <pc:sldMkLst>
          <pc:docMk/>
          <pc:sldMk cId="1473836432" sldId="359"/>
        </pc:sldMkLst>
      </pc:sldChg>
      <pc:sldChg chg="del">
        <pc:chgData name="Julie Crossman" userId="d902ac89-ff56-4e5d-982f-3384b0284abe" providerId="ADAL" clId="{8A6BCCBF-825D-4004-8CBE-81874CEC0E37}" dt="2022-03-16T17:35:08.961" v="0" actId="47"/>
        <pc:sldMkLst>
          <pc:docMk/>
          <pc:sldMk cId="1659628040" sldId="9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16/03/2022</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8687" cy="33813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66155">
              <a:defRPr/>
            </a:pPr>
            <a:fld id="{2892395D-BC1B-4D1D-949A-52A1A007E086}" type="slidenum">
              <a:rPr lang="en-GB" sz="1400">
                <a:solidFill>
                  <a:prstClr val="black"/>
                </a:solidFill>
                <a:latin typeface="Calibri" panose="020F0502020204030204"/>
              </a:rPr>
              <a:pPr defTabSz="966155">
                <a:defRPr/>
              </a:pPr>
              <a:t>1</a:t>
            </a:fld>
            <a:endParaRPr lang="en-GB" sz="1400">
              <a:solidFill>
                <a:prstClr val="black"/>
              </a:solidFill>
              <a:latin typeface="Calibri" panose="020F0502020204030204"/>
            </a:endParaRPr>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10</a:t>
            </a:fld>
            <a:endParaRPr lang="en-GB"/>
          </a:p>
        </p:txBody>
      </p:sp>
    </p:spTree>
    <p:extLst>
      <p:ext uri="{BB962C8B-B14F-4D97-AF65-F5344CB8AC3E}">
        <p14:creationId xmlns:p14="http://schemas.microsoft.com/office/powerpoint/2010/main" val="2876968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14</a:t>
            </a:fld>
            <a:endParaRPr lang="en-GB"/>
          </a:p>
        </p:txBody>
      </p:sp>
    </p:spTree>
    <p:extLst>
      <p:ext uri="{BB962C8B-B14F-4D97-AF65-F5344CB8AC3E}">
        <p14:creationId xmlns:p14="http://schemas.microsoft.com/office/powerpoint/2010/main" val="3958292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t>Following on from the last session we asked you to complete the Coaching wheel where you were asked to identify areas where you felt you would like to become stronger, in order to build upon those observations you could transfer 5 of those highest scoring areas to the strength wheel so that you can start to identify the potential for development.</a:t>
            </a:r>
          </a:p>
          <a:p>
            <a:pPr>
              <a:spcBef>
                <a:spcPts val="0"/>
              </a:spcBef>
              <a:spcAft>
                <a:spcPts val="0"/>
              </a:spcAft>
            </a:pPr>
            <a:r>
              <a:rPr lang="en-US" dirty="0"/>
              <a:t>Strengths can be defined as</a:t>
            </a:r>
            <a:endParaRPr lang="en-GB" dirty="0"/>
          </a:p>
          <a:p>
            <a:pPr>
              <a:spcBef>
                <a:spcPts val="0"/>
              </a:spcBef>
              <a:spcAft>
                <a:spcPts val="0"/>
              </a:spcAft>
            </a:pPr>
            <a:r>
              <a:rPr lang="en-US" dirty="0"/>
              <a:t>“a pre-existing capacity for a particular way of behaving, thinking or feeling that is authentic and </a:t>
            </a:r>
            <a:r>
              <a:rPr lang="en-US" dirty="0" err="1"/>
              <a:t>energising</a:t>
            </a:r>
            <a:r>
              <a:rPr lang="en-US" dirty="0"/>
              <a:t> to the user, and enables functioning, development and performance”.</a:t>
            </a:r>
            <a:endParaRPr lang="en-GB" dirty="0"/>
          </a:p>
          <a:p>
            <a:pPr>
              <a:spcBef>
                <a:spcPts val="0"/>
              </a:spcBef>
              <a:spcAft>
                <a:spcPts val="0"/>
              </a:spcAft>
            </a:pPr>
            <a:r>
              <a:rPr lang="en-US" dirty="0"/>
              <a:t>Linley 2008 (page 9)</a:t>
            </a:r>
            <a:endParaRPr lang="en-GB" dirty="0"/>
          </a:p>
          <a:p>
            <a:pPr>
              <a:spcBef>
                <a:spcPts val="0"/>
              </a:spcBef>
              <a:spcAft>
                <a:spcPts val="0"/>
              </a:spcAft>
            </a:pPr>
            <a:r>
              <a:rPr lang="en-US" dirty="0"/>
              <a:t>They are distinguished from other kinds of strengths such as  - skills or talents.</a:t>
            </a:r>
            <a:endParaRPr lang="en-GB" dirty="0"/>
          </a:p>
          <a:p>
            <a:pPr>
              <a:spcBef>
                <a:spcPts val="0"/>
              </a:spcBef>
              <a:spcAft>
                <a:spcPts val="0"/>
              </a:spcAft>
            </a:pPr>
            <a:r>
              <a:rPr lang="en-US" dirty="0"/>
              <a:t>Everyone will have their own signature strengths and for many they may not be aware of these strengths. Jones-Smith states that we place these skills outside of our Conscious awareness as we feel that they are ordinary actions/activities. </a:t>
            </a:r>
            <a:endParaRPr lang="en-GB" dirty="0"/>
          </a:p>
          <a:p>
            <a:pPr>
              <a:spcBef>
                <a:spcPts val="0"/>
              </a:spcBef>
              <a:spcAft>
                <a:spcPts val="0"/>
              </a:spcAft>
            </a:pPr>
            <a:r>
              <a:rPr lang="en-US" dirty="0"/>
              <a:t>Skills are learnt through training and experience and this is how reflecting on our practice helps us critically </a:t>
            </a:r>
            <a:r>
              <a:rPr lang="en-US" dirty="0" err="1"/>
              <a:t>analysing</a:t>
            </a:r>
            <a:r>
              <a:rPr lang="en-US" dirty="0"/>
              <a:t> our activity in order to identify strengths and gain a greater self awareness of ourselves. We can enhance our present skills as well as develop new ones.</a:t>
            </a:r>
            <a:endParaRPr lang="en-GB" dirty="0"/>
          </a:p>
          <a:p>
            <a:pPr>
              <a:spcBef>
                <a:spcPts val="0"/>
              </a:spcBef>
              <a:spcAft>
                <a:spcPts val="0"/>
              </a:spcAft>
            </a:pPr>
            <a:r>
              <a:rPr lang="en-US" dirty="0"/>
              <a:t>Research suggests that we need to constantly </a:t>
            </a:r>
            <a:r>
              <a:rPr lang="en-US" dirty="0" err="1"/>
              <a:t>utilise</a:t>
            </a:r>
            <a:r>
              <a:rPr lang="en-US" dirty="0"/>
              <a:t> your strengths in order to maintain their effectiveness, a bit like a muscle – we use them or they will wither. </a:t>
            </a:r>
            <a:r>
              <a:rPr lang="en-US" dirty="0" err="1"/>
              <a:t>Utilising</a:t>
            </a:r>
            <a:r>
              <a:rPr lang="en-US" dirty="0"/>
              <a:t> strength is linked to higher levels of well-being and in order to gain a greater self awareness of our strengths we can use the strengths wheel to help identify where we need to focus our energies.</a:t>
            </a:r>
            <a:endParaRPr lang="en-GB" dirty="0"/>
          </a:p>
          <a:p>
            <a:pPr>
              <a:spcBef>
                <a:spcPts val="0"/>
              </a:spcBef>
              <a:spcAft>
                <a:spcPts val="0"/>
              </a:spcAft>
            </a:pPr>
            <a:r>
              <a:rPr lang="en-US" dirty="0"/>
              <a:t>The purpose of the wheel is to create a graphical representation of the possibility for existing strengths to be used more or less. By doing this you will immediately be able to see what strengths are used too little or too much.</a:t>
            </a:r>
            <a:endParaRPr lang="en-GB" dirty="0"/>
          </a:p>
          <a:p>
            <a:pPr>
              <a:spcBef>
                <a:spcPts val="0"/>
              </a:spcBef>
              <a:spcAft>
                <a:spcPts val="0"/>
              </a:spcAft>
            </a:pPr>
            <a:r>
              <a:rPr lang="en-US" dirty="0"/>
              <a:t>Instructions</a:t>
            </a:r>
            <a:endParaRPr lang="en-GB" dirty="0"/>
          </a:p>
          <a:p>
            <a:pPr>
              <a:spcBef>
                <a:spcPts val="0"/>
              </a:spcBef>
              <a:spcAft>
                <a:spcPts val="0"/>
              </a:spcAft>
            </a:pPr>
            <a:r>
              <a:rPr lang="en-US" dirty="0"/>
              <a:t>The </a:t>
            </a:r>
            <a:r>
              <a:rPr lang="en-US" dirty="0" err="1"/>
              <a:t>centre</a:t>
            </a:r>
            <a:r>
              <a:rPr lang="en-US" dirty="0"/>
              <a:t> of the circle represents a score of ‘0’ and the outer rim represents a score of ‘10’.</a:t>
            </a:r>
            <a:endParaRPr lang="en-GB" dirty="0"/>
          </a:p>
          <a:p>
            <a:pPr>
              <a:spcBef>
                <a:spcPts val="0"/>
              </a:spcBef>
              <a:spcAft>
                <a:spcPts val="0"/>
              </a:spcAft>
            </a:pPr>
            <a:r>
              <a:rPr lang="en-US" dirty="0"/>
              <a:t>Place 2 marks in each segment of the circle indicating – </a:t>
            </a:r>
            <a:endParaRPr lang="en-GB" dirty="0"/>
          </a:p>
          <a:p>
            <a:pPr>
              <a:spcBef>
                <a:spcPts val="0"/>
              </a:spcBef>
              <a:spcAft>
                <a:spcPts val="0"/>
              </a:spcAft>
            </a:pPr>
            <a:r>
              <a:rPr lang="en-US" dirty="0"/>
              <a:t>1.To what extent they currently use the strength in their chosen context.</a:t>
            </a:r>
            <a:endParaRPr lang="en-GB" dirty="0"/>
          </a:p>
          <a:p>
            <a:pPr>
              <a:spcBef>
                <a:spcPts val="0"/>
              </a:spcBef>
              <a:spcAft>
                <a:spcPts val="0"/>
              </a:spcAft>
            </a:pPr>
            <a:r>
              <a:rPr lang="en-US" dirty="0"/>
              <a:t>2.Next, draw a triangle that connects the 2 marks. </a:t>
            </a:r>
            <a:endParaRPr lang="en-GB" dirty="0"/>
          </a:p>
          <a:p>
            <a:pPr>
              <a:spcBef>
                <a:spcPts val="0"/>
              </a:spcBef>
              <a:spcAft>
                <a:spcPts val="0"/>
              </a:spcAft>
            </a:pPr>
            <a:r>
              <a:rPr lang="en-US" dirty="0"/>
              <a:t>The bigger the gap between the current use and scope, the bigger the triangle should be and the more potential there is for using the strength more.</a:t>
            </a:r>
            <a:endParaRPr lang="en-GB" dirty="0"/>
          </a:p>
          <a:p>
            <a:pPr>
              <a:spcBef>
                <a:spcPts val="0"/>
              </a:spcBef>
              <a:spcAft>
                <a:spcPts val="0"/>
              </a:spcAft>
            </a:pPr>
            <a:r>
              <a:rPr lang="en-US" dirty="0"/>
              <a:t>For example on the wheel on screen Leadership is seen as a strength that has opportunity to develop where as </a:t>
            </a:r>
            <a:r>
              <a:rPr lang="en-US" dirty="0" err="1"/>
              <a:t>humour</a:t>
            </a:r>
            <a:r>
              <a:rPr lang="en-US" dirty="0"/>
              <a:t> is seen as a strength that needs pulling back on.</a:t>
            </a:r>
            <a:endParaRPr lang="en-GB" dirty="0"/>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695979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The Strengths Wheel can be used to illustrate the extent to which strengths are used (current use) and the room that exists to use the strengths more (scope) in 5 different areas.</a:t>
            </a:r>
          </a:p>
          <a:p>
            <a:endParaRPr lang="en-US" dirty="0">
              <a:latin typeface="Calibri"/>
              <a:cs typeface="Calibri"/>
            </a:endParaRPr>
          </a:p>
          <a:p>
            <a:r>
              <a:rPr lang="en-US" dirty="0">
                <a:latin typeface="Calibri"/>
                <a:cs typeface="Calibri"/>
              </a:rPr>
              <a:t>Activity: Ask the team to rate themselves in 2 different aspects of the Strengths Wheel: </a:t>
            </a:r>
          </a:p>
          <a:p>
            <a:r>
              <a:rPr lang="en-US" dirty="0">
                <a:latin typeface="Calibri"/>
                <a:cs typeface="Calibri"/>
              </a:rPr>
              <a:t>-  1.) A</a:t>
            </a:r>
            <a:r>
              <a:rPr lang="en-US" dirty="0">
                <a:latin typeface="Times New Roman"/>
                <a:cs typeface="Times New Roman"/>
              </a:rPr>
              <a:t>s an </a:t>
            </a:r>
            <a:r>
              <a:rPr lang="en-US" dirty="0" err="1">
                <a:latin typeface="Times New Roman"/>
                <a:cs typeface="Times New Roman"/>
              </a:rPr>
              <a:t>organisation</a:t>
            </a:r>
            <a:r>
              <a:rPr lang="en-US" dirty="0">
                <a:latin typeface="Times New Roman"/>
                <a:cs typeface="Times New Roman"/>
              </a:rPr>
              <a:t>,</a:t>
            </a:r>
            <a:r>
              <a:rPr lang="en-US" dirty="0">
                <a:latin typeface="Calibri"/>
                <a:cs typeface="Calibri"/>
              </a:rPr>
              <a:t> on a scale of 1-10, to what extent they currently use that strength</a:t>
            </a:r>
          </a:p>
          <a:p>
            <a:r>
              <a:rPr lang="en-US" dirty="0">
                <a:latin typeface="Calibri"/>
                <a:cs typeface="Calibri"/>
              </a:rPr>
              <a:t>- 2.) As an </a:t>
            </a:r>
            <a:r>
              <a:rPr lang="en-US" dirty="0" err="1">
                <a:latin typeface="Calibri"/>
                <a:cs typeface="Calibri"/>
              </a:rPr>
              <a:t>organisation</a:t>
            </a:r>
            <a:r>
              <a:rPr lang="en-US" dirty="0">
                <a:latin typeface="Calibri"/>
                <a:cs typeface="Calibri"/>
              </a:rPr>
              <a:t>, on a scale of 1-10, how much scope there is for using this strength in then current climate, bearing in mind </a:t>
            </a:r>
            <a:r>
              <a:rPr lang="en-US" dirty="0" err="1">
                <a:latin typeface="Calibri"/>
                <a:cs typeface="Calibri"/>
              </a:rPr>
              <a:t>organisational</a:t>
            </a:r>
            <a:r>
              <a:rPr lang="en-US" dirty="0">
                <a:latin typeface="Calibri"/>
                <a:cs typeface="Calibri"/>
              </a:rPr>
              <a:t> ethos, policies and culture</a:t>
            </a:r>
          </a:p>
          <a:p>
            <a:r>
              <a:rPr lang="en-US" dirty="0">
                <a:latin typeface="Calibri"/>
                <a:cs typeface="Calibri"/>
              </a:rPr>
              <a:t>- 3.) Draw a triangle that connects the marks in each segment: the bigger the gap between the current use and scope, the bigger the triangle should be, indicating the potential for using this strength more</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96245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16/03/2022</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7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00DE-CBAC-48C5-BF2F-50D77DEDF08C}"/>
              </a:ext>
            </a:extLst>
          </p:cNvPr>
          <p:cNvSpPr>
            <a:spLocks noGrp="1"/>
          </p:cNvSpPr>
          <p:nvPr>
            <p:ph type="dt" sz="half" idx="10"/>
          </p:nvPr>
        </p:nvSpPr>
        <p:spPr>
          <a:xfrm>
            <a:off x="527051" y="6524626"/>
            <a:ext cx="1295400" cy="219075"/>
          </a:xfrm>
        </p:spPr>
        <p:txBody>
          <a:bodyPr/>
          <a:lstStyle>
            <a:lvl1pPr fontAlgn="base">
              <a:spcBef>
                <a:spcPct val="0"/>
              </a:spcBef>
              <a:spcAft>
                <a:spcPct val="0"/>
              </a:spcAft>
              <a:defRPr>
                <a:latin typeface="Arial" charset="0"/>
              </a:defRPr>
            </a:lvl1pPr>
          </a:lstStyle>
          <a:p>
            <a:pPr>
              <a:defRPr/>
            </a:pPr>
            <a:fld id="{4052E0FF-61FF-4CF3-B661-95EB39884F03}" type="datetimeFigureOut">
              <a:rPr lang="en-GB"/>
              <a:pPr>
                <a:defRPr/>
              </a:pPr>
              <a:t>16/03/2022</a:t>
            </a:fld>
            <a:endParaRPr lang="en-GB"/>
          </a:p>
        </p:txBody>
      </p:sp>
      <p:sp>
        <p:nvSpPr>
          <p:cNvPr id="5" name="Footer Placeholder 4">
            <a:extLst>
              <a:ext uri="{FF2B5EF4-FFF2-40B4-BE49-F238E27FC236}">
                <a16:creationId xmlns:a16="http://schemas.microsoft.com/office/drawing/2014/main" id="{2F5D7003-24DC-4ED1-8687-1200619EFE86}"/>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204AE28D-8BBA-4BE7-B762-A8CEB35A544B}"/>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EEE793CC-7E3E-46FE-B5F7-4968647030DB}" type="slidenum">
              <a:rPr lang="en-GB" altLang="en-US"/>
              <a:pPr>
                <a:defRPr/>
              </a:pPr>
              <a:t>‹#›</a:t>
            </a:fld>
            <a:endParaRPr lang="en-GB" altLang="en-US"/>
          </a:p>
        </p:txBody>
      </p:sp>
    </p:spTree>
    <p:extLst>
      <p:ext uri="{BB962C8B-B14F-4D97-AF65-F5344CB8AC3E}">
        <p14:creationId xmlns:p14="http://schemas.microsoft.com/office/powerpoint/2010/main" val="3658154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D64BC1-AA77-46A9-8361-65C65311FE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8BC05E37-0B25-41AC-A965-A66308D375E5}" type="datetimeFigureOut">
              <a:rPr lang="en-GB"/>
              <a:pPr>
                <a:defRPr/>
              </a:pPr>
              <a:t>16/03/2022</a:t>
            </a:fld>
            <a:endParaRPr lang="en-GB"/>
          </a:p>
        </p:txBody>
      </p:sp>
      <p:sp>
        <p:nvSpPr>
          <p:cNvPr id="5" name="Footer Placeholder 4">
            <a:extLst>
              <a:ext uri="{FF2B5EF4-FFF2-40B4-BE49-F238E27FC236}">
                <a16:creationId xmlns:a16="http://schemas.microsoft.com/office/drawing/2014/main" id="{4F7ABEAA-991A-41D0-8F8F-C6A0B0DBAB2E}"/>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solidFill>
                  <a:prstClr val="black"/>
                </a:solidFill>
                <a:latin typeface="Myriad Pro"/>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6E38175E-0B40-4549-85FF-5D3C67102620}"/>
              </a:ext>
            </a:extLst>
          </p:cNvPr>
          <p:cNvSpPr>
            <a:spLocks noGrp="1"/>
          </p:cNvSpPr>
          <p:nvPr>
            <p:ph type="sldNum" sz="quarter" idx="12"/>
          </p:nvPr>
        </p:nvSpPr>
        <p:spPr/>
        <p:txBody>
          <a:bodyPr/>
          <a:lstStyle>
            <a:lvl1pPr>
              <a:defRPr>
                <a:latin typeface="Arial" panose="020B0604020202020204" pitchFamily="34" charset="0"/>
              </a:defRPr>
            </a:lvl1pPr>
          </a:lstStyle>
          <a:p>
            <a:pPr>
              <a:defRPr/>
            </a:pPr>
            <a:fld id="{954C319F-4FB6-4260-A1B1-6C1D75394D06}" type="slidenum">
              <a:rPr lang="en-GB" altLang="en-US"/>
              <a:pPr>
                <a:defRPr/>
              </a:pPr>
              <a:t>‹#›</a:t>
            </a:fld>
            <a:endParaRPr lang="en-GB" altLang="en-US"/>
          </a:p>
        </p:txBody>
      </p:sp>
    </p:spTree>
    <p:extLst>
      <p:ext uri="{BB962C8B-B14F-4D97-AF65-F5344CB8AC3E}">
        <p14:creationId xmlns:p14="http://schemas.microsoft.com/office/powerpoint/2010/main" val="3690460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80A6FE-B01E-4F8C-9B24-B0A99D209199}"/>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4FB751A-0447-4653-8100-0695569914A0}" type="datetimeFigureOut">
              <a:rPr lang="en-GB"/>
              <a:pPr>
                <a:defRPr/>
              </a:pPr>
              <a:t>16/03/2022</a:t>
            </a:fld>
            <a:endParaRPr lang="en-GB"/>
          </a:p>
        </p:txBody>
      </p:sp>
      <p:sp>
        <p:nvSpPr>
          <p:cNvPr id="5" name="Slide Number Placeholder 5">
            <a:extLst>
              <a:ext uri="{FF2B5EF4-FFF2-40B4-BE49-F238E27FC236}">
                <a16:creationId xmlns:a16="http://schemas.microsoft.com/office/drawing/2014/main" id="{86C0DD5D-6464-4EE3-B4BB-A645C695F735}"/>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9161ED1-DFCA-4DFD-8525-40044C301410}" type="slidenum">
              <a:rPr lang="en-GB" altLang="en-US"/>
              <a:pPr>
                <a:defRPr/>
              </a:pPr>
              <a:t>‹#›</a:t>
            </a:fld>
            <a:endParaRPr lang="en-GB" altLang="en-US"/>
          </a:p>
        </p:txBody>
      </p:sp>
    </p:spTree>
    <p:extLst>
      <p:ext uri="{BB962C8B-B14F-4D97-AF65-F5344CB8AC3E}">
        <p14:creationId xmlns:p14="http://schemas.microsoft.com/office/powerpoint/2010/main" val="2461716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E087B8A-D7C2-415C-AFCA-FCDAFE15DD31}"/>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C97BAF76-C1C3-4182-BC82-AA58ABAED5CD}" type="datetimeFigureOut">
              <a:rPr lang="en-GB"/>
              <a:pPr>
                <a:defRPr/>
              </a:pPr>
              <a:t>16/03/2022</a:t>
            </a:fld>
            <a:endParaRPr lang="en-GB"/>
          </a:p>
        </p:txBody>
      </p:sp>
      <p:sp>
        <p:nvSpPr>
          <p:cNvPr id="6" name="Slide Number Placeholder 6">
            <a:extLst>
              <a:ext uri="{FF2B5EF4-FFF2-40B4-BE49-F238E27FC236}">
                <a16:creationId xmlns:a16="http://schemas.microsoft.com/office/drawing/2014/main" id="{A11DECC4-2225-4AC0-A46A-3BBF0F80A2C8}"/>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7E1B8A23-3D36-4FBE-86CF-DB8FE0222049}" type="slidenum">
              <a:rPr lang="en-GB" altLang="en-US"/>
              <a:pPr>
                <a:defRPr/>
              </a:pPr>
              <a:t>‹#›</a:t>
            </a:fld>
            <a:endParaRPr lang="en-GB" altLang="en-US"/>
          </a:p>
        </p:txBody>
      </p:sp>
    </p:spTree>
    <p:extLst>
      <p:ext uri="{BB962C8B-B14F-4D97-AF65-F5344CB8AC3E}">
        <p14:creationId xmlns:p14="http://schemas.microsoft.com/office/powerpoint/2010/main" val="3213169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816AD2-2343-4832-9975-E53F1DF1B43E}"/>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6E32BE01-07E2-440D-B563-E0B5D9FC53DF}" type="datetimeFigureOut">
              <a:rPr lang="en-GB"/>
              <a:pPr>
                <a:defRPr/>
              </a:pPr>
              <a:t>16/03/2022</a:t>
            </a:fld>
            <a:endParaRPr lang="en-GB"/>
          </a:p>
        </p:txBody>
      </p:sp>
      <p:sp>
        <p:nvSpPr>
          <p:cNvPr id="8" name="Slide Number Placeholder 8">
            <a:extLst>
              <a:ext uri="{FF2B5EF4-FFF2-40B4-BE49-F238E27FC236}">
                <a16:creationId xmlns:a16="http://schemas.microsoft.com/office/drawing/2014/main" id="{51FEB8E8-7BAC-4E7D-B313-C3B821D624FC}"/>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CF0FF6F8-AA10-49C3-B2ED-8AD260B634F0}" type="slidenum">
              <a:rPr lang="en-GB" altLang="en-US"/>
              <a:pPr>
                <a:defRPr/>
              </a:pPr>
              <a:t>‹#›</a:t>
            </a:fld>
            <a:endParaRPr lang="en-GB" altLang="en-US"/>
          </a:p>
        </p:txBody>
      </p:sp>
    </p:spTree>
    <p:extLst>
      <p:ext uri="{BB962C8B-B14F-4D97-AF65-F5344CB8AC3E}">
        <p14:creationId xmlns:p14="http://schemas.microsoft.com/office/powerpoint/2010/main" val="2466540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99F2B9-177D-4928-963E-235342BBAFBC}"/>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5FC711A2-1527-4D91-AD02-3F0CD67A7C16}" type="datetimeFigureOut">
              <a:rPr lang="en-GB"/>
              <a:pPr>
                <a:defRPr/>
              </a:pPr>
              <a:t>16/03/2022</a:t>
            </a:fld>
            <a:endParaRPr lang="en-GB"/>
          </a:p>
        </p:txBody>
      </p:sp>
      <p:sp>
        <p:nvSpPr>
          <p:cNvPr id="4" name="Slide Number Placeholder 4">
            <a:extLst>
              <a:ext uri="{FF2B5EF4-FFF2-40B4-BE49-F238E27FC236}">
                <a16:creationId xmlns:a16="http://schemas.microsoft.com/office/drawing/2014/main" id="{2C62B755-A36C-47C4-B2C5-2A9DC5574B6A}"/>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8FCA52A5-887B-4D48-995B-CCCF3D69EB86}" type="slidenum">
              <a:rPr lang="en-GB" altLang="en-US"/>
              <a:pPr>
                <a:defRPr/>
              </a:pPr>
              <a:t>‹#›</a:t>
            </a:fld>
            <a:endParaRPr lang="en-GB" altLang="en-US"/>
          </a:p>
        </p:txBody>
      </p:sp>
    </p:spTree>
    <p:extLst>
      <p:ext uri="{BB962C8B-B14F-4D97-AF65-F5344CB8AC3E}">
        <p14:creationId xmlns:p14="http://schemas.microsoft.com/office/powerpoint/2010/main" val="4294405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98D4E-BC35-46C0-9D07-CB71072065A7}"/>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A1BE8D64-18FC-4728-A50B-CEF44AB9875D}" type="datetimeFigureOut">
              <a:rPr lang="en-GB"/>
              <a:pPr>
                <a:defRPr/>
              </a:pPr>
              <a:t>16/03/2022</a:t>
            </a:fld>
            <a:endParaRPr lang="en-GB"/>
          </a:p>
        </p:txBody>
      </p:sp>
      <p:sp>
        <p:nvSpPr>
          <p:cNvPr id="3" name="Slide Number Placeholder 3">
            <a:extLst>
              <a:ext uri="{FF2B5EF4-FFF2-40B4-BE49-F238E27FC236}">
                <a16:creationId xmlns:a16="http://schemas.microsoft.com/office/drawing/2014/main" id="{D0E0E1C7-4EB0-455E-B34A-0120F6B27929}"/>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00E5756A-2119-4288-BB9C-B2AFDB4455A6}" type="slidenum">
              <a:rPr lang="en-GB" altLang="en-US"/>
              <a:pPr>
                <a:defRPr/>
              </a:pPr>
              <a:t>‹#›</a:t>
            </a:fld>
            <a:endParaRPr lang="en-GB" altLang="en-US"/>
          </a:p>
        </p:txBody>
      </p:sp>
    </p:spTree>
    <p:extLst>
      <p:ext uri="{BB962C8B-B14F-4D97-AF65-F5344CB8AC3E}">
        <p14:creationId xmlns:p14="http://schemas.microsoft.com/office/powerpoint/2010/main" val="3682357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CD5EDDD0-B72C-41D0-BE33-62BB75E92415}"/>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DC195401-C034-4CA2-B469-800629BE9F3D}" type="datetimeFigureOut">
              <a:rPr lang="en-GB"/>
              <a:pPr>
                <a:defRPr/>
              </a:pPr>
              <a:t>16/03/2022</a:t>
            </a:fld>
            <a:endParaRPr lang="en-GB"/>
          </a:p>
        </p:txBody>
      </p:sp>
      <p:sp>
        <p:nvSpPr>
          <p:cNvPr id="6" name="Slide Number Placeholder 6">
            <a:extLst>
              <a:ext uri="{FF2B5EF4-FFF2-40B4-BE49-F238E27FC236}">
                <a16:creationId xmlns:a16="http://schemas.microsoft.com/office/drawing/2014/main" id="{DE88BFBF-5F19-4455-B5E0-4D2BC8EC3596}"/>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9FB8B13C-8EA1-4753-9905-3E8D63784CBB}" type="slidenum">
              <a:rPr lang="en-GB" altLang="en-US"/>
              <a:pPr>
                <a:defRPr/>
              </a:pPr>
              <a:t>‹#›</a:t>
            </a:fld>
            <a:endParaRPr lang="en-GB" altLang="en-US"/>
          </a:p>
        </p:txBody>
      </p:sp>
    </p:spTree>
    <p:extLst>
      <p:ext uri="{BB962C8B-B14F-4D97-AF65-F5344CB8AC3E}">
        <p14:creationId xmlns:p14="http://schemas.microsoft.com/office/powerpoint/2010/main" val="694409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99FDEA6-5140-4DF5-BDE8-29FAB2CCF6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ED839657-3B64-481D-863F-7012B424A167}" type="datetimeFigureOut">
              <a:rPr lang="en-GB"/>
              <a:pPr>
                <a:defRPr/>
              </a:pPr>
              <a:t>16/03/2022</a:t>
            </a:fld>
            <a:endParaRPr lang="en-GB"/>
          </a:p>
        </p:txBody>
      </p:sp>
      <p:sp>
        <p:nvSpPr>
          <p:cNvPr id="6" name="Slide Number Placeholder 6">
            <a:extLst>
              <a:ext uri="{FF2B5EF4-FFF2-40B4-BE49-F238E27FC236}">
                <a16:creationId xmlns:a16="http://schemas.microsoft.com/office/drawing/2014/main" id="{EAE00AE4-41C7-411E-96E7-DFC3A8EBA500}"/>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E08E9088-DB00-4BEC-86EA-135DC5D22CAA}" type="slidenum">
              <a:rPr lang="en-GB" altLang="en-US"/>
              <a:pPr>
                <a:defRPr/>
              </a:pPr>
              <a:t>‹#›</a:t>
            </a:fld>
            <a:endParaRPr lang="en-GB" altLang="en-US"/>
          </a:p>
        </p:txBody>
      </p:sp>
    </p:spTree>
    <p:extLst>
      <p:ext uri="{BB962C8B-B14F-4D97-AF65-F5344CB8AC3E}">
        <p14:creationId xmlns:p14="http://schemas.microsoft.com/office/powerpoint/2010/main" val="24995877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CCE5F-FE92-418B-88DD-01BA7C60E24A}"/>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FD85DE55-8508-4F18-BE9C-6722C4DB809A}" type="datetimeFigureOut">
              <a:rPr lang="en-GB"/>
              <a:pPr>
                <a:defRPr/>
              </a:pPr>
              <a:t>16/03/2022</a:t>
            </a:fld>
            <a:endParaRPr lang="en-GB"/>
          </a:p>
        </p:txBody>
      </p:sp>
      <p:sp>
        <p:nvSpPr>
          <p:cNvPr id="5" name="Slide Number Placeholder 5">
            <a:extLst>
              <a:ext uri="{FF2B5EF4-FFF2-40B4-BE49-F238E27FC236}">
                <a16:creationId xmlns:a16="http://schemas.microsoft.com/office/drawing/2014/main" id="{79264BD5-A7BE-47BF-808B-66917BB2374B}"/>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F7CE5DA5-19D4-4544-8787-0153E3EADD83}" type="slidenum">
              <a:rPr lang="en-GB" altLang="en-US"/>
              <a:pPr>
                <a:defRPr/>
              </a:pPr>
              <a:t>‹#›</a:t>
            </a:fld>
            <a:endParaRPr lang="en-GB" altLang="en-US"/>
          </a:p>
        </p:txBody>
      </p:sp>
    </p:spTree>
    <p:extLst>
      <p:ext uri="{BB962C8B-B14F-4D97-AF65-F5344CB8AC3E}">
        <p14:creationId xmlns:p14="http://schemas.microsoft.com/office/powerpoint/2010/main" val="2823441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309DAC-3D75-4C44-9683-7397C60B6B1B}"/>
              </a:ext>
            </a:extLst>
          </p:cNvPr>
          <p:cNvSpPr>
            <a:spLocks noGrp="1"/>
          </p:cNvSpPr>
          <p:nvPr>
            <p:ph type="dt" sz="half" idx="10"/>
          </p:nvPr>
        </p:nvSpPr>
        <p:spPr/>
        <p:txBody>
          <a:bodyPr/>
          <a:lstStyle>
            <a:lvl1pPr fontAlgn="base">
              <a:spcBef>
                <a:spcPct val="0"/>
              </a:spcBef>
              <a:spcAft>
                <a:spcPct val="0"/>
              </a:spcAft>
              <a:defRPr>
                <a:latin typeface="Arial" charset="0"/>
              </a:defRPr>
            </a:lvl1pPr>
          </a:lstStyle>
          <a:p>
            <a:pPr>
              <a:defRPr/>
            </a:pPr>
            <a:fld id="{4A73E13D-7E54-4E70-AB44-27F2485F9C9C}" type="datetimeFigureOut">
              <a:rPr lang="en-GB"/>
              <a:pPr>
                <a:defRPr/>
              </a:pPr>
              <a:t>16/03/2022</a:t>
            </a:fld>
            <a:endParaRPr lang="en-GB"/>
          </a:p>
        </p:txBody>
      </p:sp>
      <p:sp>
        <p:nvSpPr>
          <p:cNvPr id="5" name="Slide Number Placeholder 5">
            <a:extLst>
              <a:ext uri="{FF2B5EF4-FFF2-40B4-BE49-F238E27FC236}">
                <a16:creationId xmlns:a16="http://schemas.microsoft.com/office/drawing/2014/main" id="{64C0A483-B99E-469C-B3AF-676681C42C7F}"/>
              </a:ext>
            </a:extLst>
          </p:cNvPr>
          <p:cNvSpPr>
            <a:spLocks noGrp="1"/>
          </p:cNvSpPr>
          <p:nvPr>
            <p:ph type="sldNum" sz="quarter" idx="11"/>
          </p:nvPr>
        </p:nvSpPr>
        <p:spPr/>
        <p:txBody>
          <a:bodyPr/>
          <a:lstStyle>
            <a:lvl1pPr>
              <a:defRPr>
                <a:latin typeface="Arial" panose="020B0604020202020204" pitchFamily="34" charset="0"/>
              </a:defRPr>
            </a:lvl1pPr>
          </a:lstStyle>
          <a:p>
            <a:pPr>
              <a:defRPr/>
            </a:pPr>
            <a:fld id="{ACF44A61-1D16-4C67-A003-D2C1D0AD2138}" type="slidenum">
              <a:rPr lang="en-GB" altLang="en-US"/>
              <a:pPr>
                <a:defRPr/>
              </a:pPr>
              <a:t>‹#›</a:t>
            </a:fld>
            <a:endParaRPr lang="en-GB" altLang="en-US"/>
          </a:p>
        </p:txBody>
      </p:sp>
    </p:spTree>
    <p:extLst>
      <p:ext uri="{BB962C8B-B14F-4D97-AF65-F5344CB8AC3E}">
        <p14:creationId xmlns:p14="http://schemas.microsoft.com/office/powerpoint/2010/main" val="379104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16/03/2022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939962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277857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982999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41313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0193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037501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990003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664822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686007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251688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49672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5.jpe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16/03/2022</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 id="21474836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E75B67AD-4FEC-49AB-BA37-0F66DDB5A2D0}"/>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0527A4E8-9BF7-4E77-91FE-2B5701BEF216}"/>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1107CF8-65A1-437F-839E-DFE0B57E1B1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Arial" charset="0"/>
              </a:defRPr>
            </a:lvl1pPr>
          </a:lstStyle>
          <a:p>
            <a:pPr>
              <a:defRPr/>
            </a:pPr>
            <a:fld id="{761743C2-1383-4BEF-8DB0-6D785E6394EB}" type="datetimeFigureOut">
              <a:rPr lang="en-GB"/>
              <a:pPr>
                <a:defRPr/>
              </a:pPr>
              <a:t>16/03/2022</a:t>
            </a:fld>
            <a:endParaRPr lang="en-GB"/>
          </a:p>
        </p:txBody>
      </p:sp>
      <p:sp>
        <p:nvSpPr>
          <p:cNvPr id="6" name="Slide Number Placeholder 5">
            <a:extLst>
              <a:ext uri="{FF2B5EF4-FFF2-40B4-BE49-F238E27FC236}">
                <a16:creationId xmlns:a16="http://schemas.microsoft.com/office/drawing/2014/main" id="{17E738C4-7413-4E09-9DFA-1A219E99295D}"/>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8C88461B-4C0F-47D3-8B99-DA0039D21624}" type="slidenum">
              <a:rPr lang="en-GB" altLang="en-US"/>
              <a:pPr>
                <a:defRPr/>
              </a:pPr>
              <a:t>‹#›</a:t>
            </a:fld>
            <a:endParaRPr lang="en-GB" altLang="en-US"/>
          </a:p>
        </p:txBody>
      </p:sp>
    </p:spTree>
    <p:extLst>
      <p:ext uri="{BB962C8B-B14F-4D97-AF65-F5344CB8AC3E}">
        <p14:creationId xmlns:p14="http://schemas.microsoft.com/office/powerpoint/2010/main" val="32243340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97203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48657" y="2024014"/>
            <a:ext cx="4418553" cy="112250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defRPr/>
            </a:pPr>
            <a:endParaRPr lang="en-GB" sz="3300">
              <a:solidFill>
                <a:prstClr val="white"/>
              </a:solidFill>
              <a:latin typeface="Calibri Light" panose="020F0302020204030204"/>
            </a:endParaRPr>
          </a:p>
        </p:txBody>
      </p:sp>
      <p:sp>
        <p:nvSpPr>
          <p:cNvPr id="11" name="Rectangle 5"/>
          <p:cNvSpPr>
            <a:spLocks noChangeArrowheads="1"/>
          </p:cNvSpPr>
          <p:nvPr/>
        </p:nvSpPr>
        <p:spPr bwMode="auto">
          <a:xfrm>
            <a:off x="1524001" y="938046"/>
            <a:ext cx="49" cy="181308"/>
          </a:xfrm>
          <a:prstGeom prst="rect">
            <a:avLst/>
          </a:prstGeom>
          <a:solidFill>
            <a:srgbClr val="F8F9FA"/>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0" tIns="-13093" rIns="0" bIns="-13093" numCol="1" anchor="ctr" anchorCtr="0" compatLnSpc="1">
            <a:prstTxWarp prst="textNoShape">
              <a:avLst/>
            </a:prstTxWarp>
            <a:spAutoFit/>
          </a:bodyPr>
          <a:lstStyle/>
          <a:p>
            <a:pPr defTabSz="685800" eaLnBrk="0" fontAlgn="base" hangingPunct="0">
              <a:spcBef>
                <a:spcPct val="0"/>
              </a:spcBef>
              <a:spcAft>
                <a:spcPct val="0"/>
              </a:spcAft>
              <a:defRPr/>
            </a:pPr>
            <a:endParaRPr lang="cy-GB" altLang="en-US" sz="1350">
              <a:solidFill>
                <a:prstClr val="black"/>
              </a:solidFill>
              <a:latin typeface="Arial" panose="020B0604020202020204" pitchFamily="34" charset="0"/>
            </a:endParaRPr>
          </a:p>
        </p:txBody>
      </p:sp>
      <p:sp>
        <p:nvSpPr>
          <p:cNvPr id="7" name="TextBox 6">
            <a:extLst>
              <a:ext uri="{FF2B5EF4-FFF2-40B4-BE49-F238E27FC236}">
                <a16:creationId xmlns:a16="http://schemas.microsoft.com/office/drawing/2014/main" id="{10E87453-715C-4E35-B532-98A21A47FB71}"/>
              </a:ext>
            </a:extLst>
          </p:cNvPr>
          <p:cNvSpPr txBox="1"/>
          <p:nvPr/>
        </p:nvSpPr>
        <p:spPr>
          <a:xfrm>
            <a:off x="3030177" y="2280894"/>
            <a:ext cx="6836960" cy="1938992"/>
          </a:xfrm>
          <a:prstGeom prst="rect">
            <a:avLst/>
          </a:prstGeom>
          <a:noFill/>
        </p:spPr>
        <p:txBody>
          <a:bodyPr wrap="square" lIns="68580" tIns="34290" rIns="68580" bIns="34290" rtlCol="0" anchor="t">
            <a:spAutoFit/>
          </a:bodyPr>
          <a:lstStyle/>
          <a:p>
            <a:pPr algn="ctr" defTabSz="685800">
              <a:defRPr/>
            </a:pPr>
            <a:r>
              <a:rPr lang="en-GB" sz="4050" b="1" dirty="0">
                <a:solidFill>
                  <a:prstClr val="white"/>
                </a:solidFill>
                <a:latin typeface="Calibri" panose="020F0502020204030204"/>
              </a:rPr>
              <a:t>Leadership and Change</a:t>
            </a:r>
          </a:p>
          <a:p>
            <a:pPr algn="ctr">
              <a:defRPr/>
            </a:pPr>
            <a:r>
              <a:rPr lang="en-GB" sz="2700" b="1" dirty="0">
                <a:solidFill>
                  <a:prstClr val="white"/>
                </a:solidFill>
                <a:latin typeface="Calibri" panose="020F0502020204030204"/>
                <a:cs typeface="Calibri"/>
              </a:rPr>
              <a:t>BMPF7021</a:t>
            </a:r>
          </a:p>
          <a:p>
            <a:pPr algn="ctr">
              <a:defRPr/>
            </a:pPr>
            <a:endParaRPr lang="en-GB" sz="2700" b="1" dirty="0">
              <a:solidFill>
                <a:prstClr val="white"/>
              </a:solidFill>
              <a:latin typeface="Calibri" panose="020F0502020204030204"/>
              <a:cs typeface="Calibri"/>
            </a:endParaRPr>
          </a:p>
          <a:p>
            <a:pPr algn="ctr">
              <a:defRPr/>
            </a:pPr>
            <a:r>
              <a:rPr lang="en-GB" sz="2700" b="1" dirty="0">
                <a:solidFill>
                  <a:prstClr val="white"/>
                </a:solidFill>
                <a:latin typeface="Calibri" panose="020F0502020204030204"/>
                <a:cs typeface="Calibri"/>
              </a:rPr>
              <a:t>03.03.2022</a:t>
            </a: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http://inmygroup.com/wp-content/uploads/2015/02/swot_analysis1.jpg"/>
          <p:cNvPicPr>
            <a:picLocks noChangeAspect="1" noChangeArrowheads="1"/>
          </p:cNvPicPr>
          <p:nvPr/>
        </p:nvPicPr>
        <p:blipFill>
          <a:blip r:embed="rId2" cstate="print"/>
          <a:srcRect/>
          <a:stretch>
            <a:fillRect/>
          </a:stretch>
        </p:blipFill>
        <p:spPr bwMode="auto">
          <a:xfrm>
            <a:off x="3143672" y="-7228184"/>
            <a:ext cx="4806772" cy="3600000"/>
          </a:xfrm>
          <a:prstGeom prst="rect">
            <a:avLst/>
          </a:prstGeom>
          <a:noFill/>
        </p:spPr>
      </p:pic>
      <p:sp>
        <p:nvSpPr>
          <p:cNvPr id="6" name="TextBox 5"/>
          <p:cNvSpPr txBox="1">
            <a:spLocks noChangeArrowheads="1"/>
          </p:cNvSpPr>
          <p:nvPr/>
        </p:nvSpPr>
        <p:spPr bwMode="auto">
          <a:xfrm>
            <a:off x="3107531" y="0"/>
            <a:ext cx="5976938" cy="830997"/>
          </a:xfrm>
          <a:prstGeom prst="rect">
            <a:avLst/>
          </a:prstGeom>
          <a:noFill/>
          <a:ln w="9525">
            <a:noFill/>
            <a:miter lim="800000"/>
            <a:headEnd/>
            <a:tailEnd/>
          </a:ln>
        </p:spPr>
        <p:txBody>
          <a:bodyPr>
            <a:spAutoFit/>
          </a:bodyPr>
          <a:lstStyle/>
          <a:p>
            <a:pPr algn="ctr"/>
            <a:r>
              <a:rPr lang="en-GB" sz="4800" b="1" dirty="0">
                <a:solidFill>
                  <a:srgbClr val="4BACC6">
                    <a:lumMod val="50000"/>
                  </a:srgbClr>
                </a:solidFill>
                <a:latin typeface="Myriad Pro"/>
                <a:cs typeface="Arial" pitchFamily="34" charset="0"/>
              </a:rPr>
              <a:t>SWOT</a:t>
            </a:r>
            <a:r>
              <a:rPr lang="en-GB" sz="4800" dirty="0">
                <a:solidFill>
                  <a:srgbClr val="4BACC6">
                    <a:lumMod val="50000"/>
                  </a:srgbClr>
                </a:solidFill>
                <a:latin typeface="Myriad Pro"/>
                <a:cs typeface="Arial" pitchFamily="34" charset="0"/>
              </a:rPr>
              <a:t> </a:t>
            </a:r>
            <a:r>
              <a:rPr lang="en-GB" sz="4800" b="1" dirty="0">
                <a:solidFill>
                  <a:srgbClr val="4BACC6">
                    <a:lumMod val="50000"/>
                  </a:srgbClr>
                </a:solidFill>
                <a:latin typeface="Myriad Pro"/>
                <a:cs typeface="Arial" pitchFamily="34" charset="0"/>
              </a:rPr>
              <a:t>Analysis</a:t>
            </a:r>
          </a:p>
        </p:txBody>
      </p:sp>
      <p:pic>
        <p:nvPicPr>
          <p:cNvPr id="1026" name="Picture 2" descr="See the source image">
            <a:extLst>
              <a:ext uri="{FF2B5EF4-FFF2-40B4-BE49-F238E27FC236}">
                <a16:creationId xmlns:a16="http://schemas.microsoft.com/office/drawing/2014/main" id="{5F58AC66-F075-45B8-99FF-6B8EB45E2F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9373" y="830997"/>
            <a:ext cx="10233253" cy="4792157"/>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Box 5"/>
          <p:cNvSpPr txBox="1">
            <a:spLocks noChangeArrowheads="1"/>
          </p:cNvSpPr>
          <p:nvPr/>
        </p:nvSpPr>
        <p:spPr bwMode="auto">
          <a:xfrm>
            <a:off x="1774825" y="333376"/>
            <a:ext cx="5976938" cy="830997"/>
          </a:xfrm>
          <a:prstGeom prst="rect">
            <a:avLst/>
          </a:prstGeom>
          <a:noFill/>
          <a:ln w="9525">
            <a:noFill/>
            <a:miter lim="800000"/>
            <a:headEnd/>
            <a:tailEnd/>
          </a:ln>
        </p:spPr>
        <p:txBody>
          <a:bodyPr>
            <a:spAutoFit/>
          </a:bodyPr>
          <a:lstStyle/>
          <a:p>
            <a:r>
              <a:rPr lang="en-GB" sz="4800" b="1" dirty="0">
                <a:solidFill>
                  <a:srgbClr val="4BACC6">
                    <a:lumMod val="50000"/>
                  </a:srgbClr>
                </a:solidFill>
                <a:latin typeface="Myriad Pro"/>
                <a:cs typeface="Arial" pitchFamily="34" charset="0"/>
              </a:rPr>
              <a:t>SWOT</a:t>
            </a:r>
            <a:r>
              <a:rPr lang="en-GB" sz="4800" dirty="0">
                <a:solidFill>
                  <a:srgbClr val="4BACC6">
                    <a:lumMod val="50000"/>
                  </a:srgbClr>
                </a:solidFill>
                <a:latin typeface="Myriad Pro"/>
                <a:cs typeface="Arial" pitchFamily="34" charset="0"/>
              </a:rPr>
              <a:t> </a:t>
            </a:r>
            <a:r>
              <a:rPr lang="en-GB" sz="4800" b="1" dirty="0">
                <a:solidFill>
                  <a:srgbClr val="4BACC6">
                    <a:lumMod val="50000"/>
                  </a:srgbClr>
                </a:solidFill>
                <a:latin typeface="Myriad Pro"/>
                <a:cs typeface="Arial" pitchFamily="34" charset="0"/>
              </a:rPr>
              <a:t>Analysis</a:t>
            </a:r>
          </a:p>
        </p:txBody>
      </p:sp>
      <p:sp>
        <p:nvSpPr>
          <p:cNvPr id="36867" name="Rectangle 3"/>
          <p:cNvSpPr>
            <a:spLocks noChangeArrowheads="1"/>
          </p:cNvSpPr>
          <p:nvPr/>
        </p:nvSpPr>
        <p:spPr bwMode="auto">
          <a:xfrm>
            <a:off x="673395" y="1268760"/>
            <a:ext cx="10653824" cy="3970318"/>
          </a:xfrm>
          <a:prstGeom prst="rect">
            <a:avLst/>
          </a:prstGeom>
          <a:noFill/>
          <a:ln w="9525">
            <a:noFill/>
            <a:miter lim="800000"/>
            <a:headEnd/>
            <a:tailEnd/>
          </a:ln>
        </p:spPr>
        <p:txBody>
          <a:bodyPr wrap="square" lIns="91440" tIns="45720" rIns="91440" bIns="45720" anchor="t">
            <a:spAutoFit/>
          </a:bodyPr>
          <a:lstStyle/>
          <a:p>
            <a:r>
              <a:rPr lang="en-GB" sz="2800" dirty="0">
                <a:latin typeface="Myriad Pro"/>
                <a:cs typeface="Arial"/>
              </a:rPr>
              <a:t>Objectives may well be selected for you by: </a:t>
            </a:r>
            <a:endParaRPr lang="en-GB" sz="2800" dirty="0">
              <a:solidFill>
                <a:prstClr val="black"/>
              </a:solidFill>
              <a:latin typeface="Myriad Pro"/>
              <a:cs typeface="Arial" pitchFamily="34" charset="0"/>
            </a:endParaRPr>
          </a:p>
          <a:p>
            <a:r>
              <a:rPr lang="en-GB" sz="2800" dirty="0">
                <a:latin typeface="Myriad Pro"/>
                <a:cs typeface="Arial"/>
              </a:rPr>
              <a:t> - either your manager or the organisation itself from your post outline at some point; these are generally during appraisals and review sessions.</a:t>
            </a:r>
          </a:p>
          <a:p>
            <a:endParaRPr lang="en-GB" sz="2800" dirty="0">
              <a:solidFill>
                <a:prstClr val="black"/>
              </a:solidFill>
              <a:latin typeface="Myriad Pro"/>
              <a:cs typeface="Arial" pitchFamily="34" charset="0"/>
            </a:endParaRPr>
          </a:p>
          <a:p>
            <a:r>
              <a:rPr lang="en-GB" sz="2800" dirty="0">
                <a:latin typeface="Myriad Pro"/>
                <a:cs typeface="Arial"/>
              </a:rPr>
              <a:t>You need to show a proactive outlook on this process by identifying which areas you believe you need development in order for you to maximise yourself and your role: how can we do this? </a:t>
            </a:r>
            <a:endParaRPr lang="en-GB" sz="2800" dirty="0">
              <a:latin typeface="Myriad Pro"/>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The SWOT analysis framework facilitates the assessment of internal capabilities and resources which are under the control of the organisation and of external factors which are beyond organisational control.</a:t>
            </a:r>
          </a:p>
        </p:txBody>
      </p:sp>
      <p:sp>
        <p:nvSpPr>
          <p:cNvPr id="4" name="TextBox 5"/>
          <p:cNvSpPr txBox="1">
            <a:spLocks noChangeArrowheads="1"/>
          </p:cNvSpPr>
          <p:nvPr/>
        </p:nvSpPr>
        <p:spPr bwMode="auto">
          <a:xfrm>
            <a:off x="1774825" y="333376"/>
            <a:ext cx="5976938" cy="830997"/>
          </a:xfrm>
          <a:prstGeom prst="rect">
            <a:avLst/>
          </a:prstGeom>
          <a:noFill/>
          <a:ln w="9525">
            <a:noFill/>
            <a:miter lim="800000"/>
            <a:headEnd/>
            <a:tailEnd/>
          </a:ln>
        </p:spPr>
        <p:txBody>
          <a:bodyPr>
            <a:spAutoFit/>
          </a:bodyPr>
          <a:lstStyle/>
          <a:p>
            <a:r>
              <a:rPr lang="en-GB" sz="4800" b="1" dirty="0">
                <a:solidFill>
                  <a:srgbClr val="4BACC6">
                    <a:lumMod val="50000"/>
                  </a:srgbClr>
                </a:solidFill>
                <a:latin typeface="Myriad Pro"/>
                <a:cs typeface="Arial" pitchFamily="34" charset="0"/>
              </a:rPr>
              <a:t>SWOT</a:t>
            </a:r>
            <a:r>
              <a:rPr lang="en-GB" sz="4800" dirty="0">
                <a:solidFill>
                  <a:srgbClr val="4BACC6">
                    <a:lumMod val="50000"/>
                  </a:srgbClr>
                </a:solidFill>
                <a:latin typeface="Myriad Pro"/>
                <a:cs typeface="Arial" pitchFamily="34" charset="0"/>
              </a:rPr>
              <a:t> </a:t>
            </a:r>
            <a:r>
              <a:rPr lang="en-GB" sz="4800" b="1" dirty="0">
                <a:solidFill>
                  <a:srgbClr val="4BACC6">
                    <a:lumMod val="50000"/>
                  </a:srgbClr>
                </a:solidFill>
                <a:latin typeface="Myriad Pro"/>
                <a:cs typeface="Arial" pitchFamily="34" charset="0"/>
              </a:rPr>
              <a:t>Analysis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PEST Analysis</a:t>
            </a:r>
          </a:p>
        </p:txBody>
      </p:sp>
      <p:sp>
        <p:nvSpPr>
          <p:cNvPr id="3" name="Content Placeholder 2"/>
          <p:cNvSpPr>
            <a:spLocks noGrp="1"/>
          </p:cNvSpPr>
          <p:nvPr>
            <p:ph idx="1"/>
          </p:nvPr>
        </p:nvSpPr>
        <p:spPr/>
        <p:txBody>
          <a:bodyPr/>
          <a:lstStyle/>
          <a:p>
            <a:pPr>
              <a:buNone/>
            </a:pPr>
            <a:r>
              <a:rPr lang="en-GB" dirty="0"/>
              <a:t>PEST analysis is a technique used to identify, assess and evaluate external factors affecting the performance of an organisation with the aim of gathering information to guide strategic decision-making.</a:t>
            </a:r>
          </a:p>
          <a:p>
            <a:pPr>
              <a:buNone/>
            </a:pPr>
            <a:r>
              <a:rPr lang="en-GB" sz="2400" i="1" dirty="0"/>
              <a:t>Chartered Management Institute, 2013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http://static3.creately.com/blog/wp-content/uploads/2012/03/SWOT-Analysis-vs-PEST-Analysis.png"/>
          <p:cNvPicPr>
            <a:picLocks noChangeAspect="1" noChangeArrowheads="1"/>
          </p:cNvPicPr>
          <p:nvPr/>
        </p:nvPicPr>
        <p:blipFill>
          <a:blip r:embed="rId2" cstate="print"/>
          <a:srcRect/>
          <a:stretch>
            <a:fillRect/>
          </a:stretch>
        </p:blipFill>
        <p:spPr bwMode="auto">
          <a:xfrm>
            <a:off x="2351584" y="245217"/>
            <a:ext cx="7776864" cy="527716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260648"/>
            <a:ext cx="8892480" cy="1143000"/>
          </a:xfrm>
        </p:spPr>
        <p:txBody>
          <a:bodyPr>
            <a:normAutofit fontScale="90000"/>
          </a:bodyPr>
          <a:lstStyle/>
          <a:p>
            <a:pPr algn="l"/>
            <a:r>
              <a:rPr lang="en-GB" b="1" dirty="0">
                <a:solidFill>
                  <a:schemeClr val="accent5">
                    <a:lumMod val="50000"/>
                  </a:schemeClr>
                </a:solidFill>
              </a:rPr>
              <a:t>Activity – </a:t>
            </a:r>
            <a:r>
              <a:rPr lang="en-GB" b="1" u="sng" dirty="0">
                <a:solidFill>
                  <a:schemeClr val="accent5">
                    <a:lumMod val="50000"/>
                  </a:schemeClr>
                </a:solidFill>
              </a:rPr>
              <a:t>PEST</a:t>
            </a:r>
            <a:r>
              <a:rPr lang="en-GB" b="1" dirty="0">
                <a:solidFill>
                  <a:schemeClr val="accent5">
                    <a:lumMod val="50000"/>
                  </a:schemeClr>
                </a:solidFill>
              </a:rPr>
              <a:t> and SWOT Analysis </a:t>
            </a:r>
          </a:p>
        </p:txBody>
      </p:sp>
      <p:pic>
        <p:nvPicPr>
          <p:cNvPr id="4" name="Picture 2" descr="http://d2i452a4he71ss.cloudfront.net/5/4/3/543d27855c8ab/w:500/h:316/flip-chart-printing.jpg"/>
          <p:cNvPicPr>
            <a:picLocks noChangeAspect="1" noChangeArrowheads="1"/>
          </p:cNvPicPr>
          <p:nvPr/>
        </p:nvPicPr>
        <p:blipFill>
          <a:blip r:embed="rId2" cstate="print"/>
          <a:srcRect/>
          <a:stretch>
            <a:fillRect/>
          </a:stretch>
        </p:blipFill>
        <p:spPr bwMode="auto">
          <a:xfrm>
            <a:off x="7685838" y="1767955"/>
            <a:ext cx="5965739" cy="3770348"/>
          </a:xfrm>
          <a:prstGeom prst="rect">
            <a:avLst/>
          </a:prstGeom>
          <a:noFill/>
        </p:spPr>
      </p:pic>
      <p:sp>
        <p:nvSpPr>
          <p:cNvPr id="3" name="Content Placeholder 2"/>
          <p:cNvSpPr>
            <a:spLocks noGrp="1"/>
          </p:cNvSpPr>
          <p:nvPr>
            <p:ph idx="1"/>
          </p:nvPr>
        </p:nvSpPr>
        <p:spPr>
          <a:xfrm>
            <a:off x="928360" y="1268760"/>
            <a:ext cx="10221486" cy="3917032"/>
          </a:xfrm>
        </p:spPr>
        <p:txBody>
          <a:bodyPr vert="horz" lIns="91440" tIns="45720" rIns="91440" bIns="45720" rtlCol="0" anchor="t">
            <a:noAutofit/>
          </a:bodyPr>
          <a:lstStyle/>
          <a:p>
            <a:pPr>
              <a:buNone/>
            </a:pPr>
            <a:r>
              <a:rPr lang="en-GB" sz="2800" dirty="0"/>
              <a:t>Group activity – discuss, agree and record the external (macro) environmental factors in terms of the following:</a:t>
            </a:r>
          </a:p>
          <a:p>
            <a:r>
              <a:rPr lang="en-GB" sz="2800" b="1" dirty="0"/>
              <a:t>Political</a:t>
            </a:r>
          </a:p>
          <a:p>
            <a:r>
              <a:rPr lang="en-GB" sz="2800" b="1" dirty="0"/>
              <a:t>Economic</a:t>
            </a:r>
          </a:p>
          <a:p>
            <a:r>
              <a:rPr lang="en-GB" sz="2800" b="1" dirty="0"/>
              <a:t>Social</a:t>
            </a:r>
          </a:p>
          <a:p>
            <a:r>
              <a:rPr lang="en-GB" sz="2800" b="1" dirty="0"/>
              <a:t>Technological</a:t>
            </a:r>
          </a:p>
          <a:p>
            <a:pPr>
              <a:buNone/>
            </a:pPr>
            <a:r>
              <a:rPr lang="en-GB" sz="2800" dirty="0"/>
              <a:t>Then discuss, agree and record the internal (micro) environment and its influencing factors</a:t>
            </a:r>
          </a:p>
          <a:p>
            <a:pPr>
              <a:buNone/>
            </a:pPr>
            <a:endParaRPr lang="en-GB" sz="2800" dirty="0"/>
          </a:p>
        </p:txBody>
      </p:sp>
    </p:spTree>
    <p:extLst>
      <p:ext uri="{BB962C8B-B14F-4D97-AF65-F5344CB8AC3E}">
        <p14:creationId xmlns:p14="http://schemas.microsoft.com/office/powerpoint/2010/main" val="478718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775520" y="260648"/>
            <a:ext cx="8892480" cy="1143000"/>
          </a:xfrm>
          <a:prstGeom prst="rect">
            <a:avLst/>
          </a:prstGeom>
        </p:spPr>
        <p:txBody>
          <a:bodyPr vert="horz" lIns="91440" tIns="45720" rIns="91440" bIns="45720" rtlCol="0" anchor="ctr">
            <a:normAutofit fontScale="90000"/>
          </a:bodyPr>
          <a:lstStyle/>
          <a:p>
            <a:pPr>
              <a:spcBef>
                <a:spcPct val="0"/>
              </a:spcBef>
              <a:defRPr/>
            </a:pPr>
            <a:r>
              <a:rPr lang="en-GB" sz="4400" b="1" dirty="0">
                <a:solidFill>
                  <a:srgbClr val="4BACC6">
                    <a:lumMod val="50000"/>
                  </a:srgbClr>
                </a:solidFill>
                <a:latin typeface="Myriad Pro"/>
              </a:rPr>
              <a:t>Activity – PEST and </a:t>
            </a:r>
            <a:r>
              <a:rPr lang="en-GB" sz="4400" b="1" u="sng" dirty="0">
                <a:solidFill>
                  <a:srgbClr val="4BACC6">
                    <a:lumMod val="50000"/>
                  </a:srgbClr>
                </a:solidFill>
                <a:latin typeface="Myriad Pro"/>
              </a:rPr>
              <a:t>SWOT</a:t>
            </a:r>
            <a:r>
              <a:rPr lang="en-GB" sz="4400" b="1" dirty="0">
                <a:solidFill>
                  <a:srgbClr val="4BACC6">
                    <a:lumMod val="50000"/>
                  </a:srgbClr>
                </a:solidFill>
                <a:latin typeface="Myriad Pro"/>
              </a:rPr>
              <a:t> Analysis </a:t>
            </a:r>
          </a:p>
        </p:txBody>
      </p:sp>
      <p:pic>
        <p:nvPicPr>
          <p:cNvPr id="63492" name="Picture 4" descr="http://porscheiskey.com/uploads/3/6/2/0/3620420/5809358_orig.gif"/>
          <p:cNvPicPr>
            <a:picLocks noChangeAspect="1" noChangeArrowheads="1"/>
          </p:cNvPicPr>
          <p:nvPr/>
        </p:nvPicPr>
        <p:blipFill>
          <a:blip r:embed="rId2" cstate="print"/>
          <a:srcRect/>
          <a:stretch>
            <a:fillRect/>
          </a:stretch>
        </p:blipFill>
        <p:spPr bwMode="auto">
          <a:xfrm>
            <a:off x="6981190" y="2276872"/>
            <a:ext cx="3686810" cy="2304256"/>
          </a:xfrm>
          <a:prstGeom prst="rect">
            <a:avLst/>
          </a:prstGeom>
          <a:noFill/>
        </p:spPr>
      </p:pic>
      <p:sp>
        <p:nvSpPr>
          <p:cNvPr id="3" name="Content Placeholder 2"/>
          <p:cNvSpPr>
            <a:spLocks noGrp="1"/>
          </p:cNvSpPr>
          <p:nvPr>
            <p:ph idx="1"/>
          </p:nvPr>
        </p:nvSpPr>
        <p:spPr>
          <a:xfrm>
            <a:off x="739896" y="1600201"/>
            <a:ext cx="6724256" cy="3917032"/>
          </a:xfrm>
        </p:spPr>
        <p:txBody>
          <a:bodyPr/>
          <a:lstStyle/>
          <a:p>
            <a:pPr>
              <a:buNone/>
            </a:pPr>
            <a:r>
              <a:rPr lang="en-GB" dirty="0"/>
              <a:t>Individual activity:</a:t>
            </a:r>
          </a:p>
          <a:p>
            <a:pPr>
              <a:buNone/>
            </a:pPr>
            <a:endParaRPr lang="en-GB" dirty="0"/>
          </a:p>
          <a:p>
            <a:r>
              <a:rPr lang="en-GB" dirty="0"/>
              <a:t>Bearing in mind the factors identified in your PEST analysis, individually complete your own personal SWOT analysis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6C08232D-12C8-4433-85AD-A077FB2F7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304" y="0"/>
            <a:ext cx="8459724" cy="563981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730687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F5FAF33-8D02-48B1-BB7B-24BD462A2C7B}"/>
              </a:ext>
            </a:extLst>
          </p:cNvPr>
          <p:cNvPicPr>
            <a:picLocks noChangeAspect="1"/>
          </p:cNvPicPr>
          <p:nvPr/>
        </p:nvPicPr>
        <p:blipFill>
          <a:blip r:embed="rId2"/>
          <a:stretch>
            <a:fillRect/>
          </a:stretch>
        </p:blipFill>
        <p:spPr>
          <a:xfrm flipV="1">
            <a:off x="4525931" y="1447751"/>
            <a:ext cx="9896248" cy="91867"/>
          </a:xfrm>
          <a:prstGeom prst="rect">
            <a:avLst/>
          </a:prstGeom>
        </p:spPr>
      </p:pic>
      <p:sp>
        <p:nvSpPr>
          <p:cNvPr id="2" name="TextBox 1">
            <a:extLst>
              <a:ext uri="{FF2B5EF4-FFF2-40B4-BE49-F238E27FC236}">
                <a16:creationId xmlns:a16="http://schemas.microsoft.com/office/drawing/2014/main" id="{1A91E615-7006-41D6-9915-3E55758EC9EA}"/>
              </a:ext>
            </a:extLst>
          </p:cNvPr>
          <p:cNvSpPr txBox="1"/>
          <p:nvPr/>
        </p:nvSpPr>
        <p:spPr>
          <a:xfrm>
            <a:off x="879977" y="236355"/>
            <a:ext cx="816376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NLP</a:t>
            </a:r>
            <a:r>
              <a:rPr lang="en-GB" sz="4000" b="1" dirty="0">
                <a:solidFill>
                  <a:srgbClr val="205867"/>
                </a:solidFill>
                <a:latin typeface="Arial"/>
                <a:cs typeface="Arial"/>
              </a:rPr>
              <a:t> </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US" sz="4000" dirty="0">
              <a:solidFill>
                <a:srgbClr val="205867"/>
              </a:solidFill>
              <a:latin typeface="Arial"/>
              <a:cs typeface="Arial"/>
            </a:endParaRPr>
          </a:p>
          <a:p>
            <a:pPr eaLnBrk="0" fontAlgn="base" hangingPunct="0">
              <a:spcBef>
                <a:spcPct val="0"/>
              </a:spcBef>
              <a:spcAft>
                <a:spcPct val="0"/>
              </a:spcAft>
            </a:pPr>
            <a:r>
              <a:rPr lang="en-GB" sz="4000" u="sng" dirty="0">
                <a:solidFill>
                  <a:srgbClr val="205867"/>
                </a:solidFill>
                <a:latin typeface="Arial"/>
                <a:cs typeface="Arial"/>
              </a:rPr>
              <a:t>One</a:t>
            </a:r>
            <a:r>
              <a:rPr lang="en-GB" sz="4000" dirty="0">
                <a:solidFill>
                  <a:srgbClr val="205867"/>
                </a:solidFill>
                <a:latin typeface="Arial"/>
                <a:cs typeface="Arial"/>
              </a:rPr>
              <a:t> brain, </a:t>
            </a:r>
          </a:p>
          <a:p>
            <a:pPr eaLnBrk="0" fontAlgn="base" hangingPunct="0">
              <a:spcBef>
                <a:spcPct val="0"/>
              </a:spcBef>
              <a:spcAft>
                <a:spcPct val="0"/>
              </a:spcAft>
            </a:pPr>
            <a:r>
              <a:rPr lang="en-GB" sz="4000" u="sng" dirty="0">
                <a:solidFill>
                  <a:srgbClr val="205867"/>
                </a:solidFill>
                <a:latin typeface="Arial"/>
                <a:cs typeface="Arial"/>
              </a:rPr>
              <a:t>two</a:t>
            </a:r>
            <a:r>
              <a:rPr lang="en-GB" sz="4000" dirty="0">
                <a:solidFill>
                  <a:srgbClr val="205867"/>
                </a:solidFill>
                <a:latin typeface="Arial"/>
                <a:cs typeface="Arial"/>
              </a:rPr>
              <a:t> minds</a:t>
            </a:r>
            <a:endParaRPr lang="en-US" sz="4000"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3200" dirty="0">
              <a:solidFill>
                <a:srgbClr val="205867"/>
              </a:solidFill>
              <a:latin typeface="Arial" panose="020B0604020202020204" pitchFamily="34" charset="0"/>
              <a:cs typeface="Arial" panose="020B0604020202020204" pitchFamily="34" charset="0"/>
            </a:endParaRPr>
          </a:p>
        </p:txBody>
      </p:sp>
      <p:pic>
        <p:nvPicPr>
          <p:cNvPr id="3" name="Picture 3" descr="A picture containing text, nature, mountain, crater&#10;&#10;Description automatically generated">
            <a:extLst>
              <a:ext uri="{FF2B5EF4-FFF2-40B4-BE49-F238E27FC236}">
                <a16:creationId xmlns:a16="http://schemas.microsoft.com/office/drawing/2014/main" id="{C8C1D0BE-E51D-4094-9897-A02AD57D0860}"/>
              </a:ext>
            </a:extLst>
          </p:cNvPr>
          <p:cNvPicPr>
            <a:picLocks noChangeAspect="1"/>
          </p:cNvPicPr>
          <p:nvPr/>
        </p:nvPicPr>
        <p:blipFill>
          <a:blip r:embed="rId3"/>
          <a:stretch>
            <a:fillRect/>
          </a:stretch>
        </p:blipFill>
        <p:spPr>
          <a:xfrm>
            <a:off x="7230141" y="0"/>
            <a:ext cx="4961860" cy="5742003"/>
          </a:xfrm>
          <a:prstGeom prst="rect">
            <a:avLst/>
          </a:prstGeom>
        </p:spPr>
      </p:pic>
      <p:sp>
        <p:nvSpPr>
          <p:cNvPr id="4" name="TextBox 3">
            <a:extLst>
              <a:ext uri="{FF2B5EF4-FFF2-40B4-BE49-F238E27FC236}">
                <a16:creationId xmlns:a16="http://schemas.microsoft.com/office/drawing/2014/main" id="{9868AA8F-0FE7-49B2-B1CB-AE9A445D1BF4}"/>
              </a:ext>
            </a:extLst>
          </p:cNvPr>
          <p:cNvSpPr txBox="1"/>
          <p:nvPr/>
        </p:nvSpPr>
        <p:spPr>
          <a:xfrm>
            <a:off x="4521437" y="516718"/>
            <a:ext cx="228229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C1DDF7B-6236-4006-87ED-273CFFD66D19}"/>
              </a:ext>
            </a:extLst>
          </p:cNvPr>
          <p:cNvSpPr txBox="1"/>
          <p:nvPr/>
        </p:nvSpPr>
        <p:spPr>
          <a:xfrm>
            <a:off x="7925580" y="355829"/>
            <a:ext cx="39221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400" b="1" dirty="0">
                <a:solidFill>
                  <a:prstClr val="black"/>
                </a:solidFill>
                <a:latin typeface="Arial"/>
                <a:cs typeface="Arial"/>
              </a:rPr>
              <a:t>Behaviour    Environment</a:t>
            </a:r>
          </a:p>
          <a:p>
            <a:pPr eaLnBrk="0" fontAlgn="base" hangingPunct="0">
              <a:spcBef>
                <a:spcPct val="0"/>
              </a:spcBef>
              <a:spcAft>
                <a:spcPct val="0"/>
              </a:spcAft>
            </a:pPr>
            <a:r>
              <a:rPr lang="en-GB" sz="2400" b="1" dirty="0">
                <a:solidFill>
                  <a:prstClr val="black"/>
                </a:solidFill>
                <a:latin typeface="Arial"/>
                <a:cs typeface="Arial"/>
              </a:rPr>
              <a:t>        Language</a:t>
            </a:r>
          </a:p>
          <a:p>
            <a:pPr eaLnBrk="0" fontAlgn="base" hangingPunct="0">
              <a:spcBef>
                <a:spcPct val="0"/>
              </a:spcBef>
              <a:spcAft>
                <a:spcPct val="0"/>
              </a:spcAft>
            </a:pPr>
            <a:r>
              <a:rPr lang="en-GB" sz="2400" b="1" dirty="0">
                <a:solidFill>
                  <a:prstClr val="black"/>
                </a:solidFill>
                <a:latin typeface="Arial"/>
                <a:cs typeface="Arial"/>
              </a:rPr>
              <a:t>Appearance  </a:t>
            </a:r>
            <a:r>
              <a:rPr lang="en-GB" sz="2400" b="1" dirty="0">
                <a:solidFill>
                  <a:prstClr val="white"/>
                </a:solidFill>
                <a:latin typeface="Arial"/>
                <a:cs typeface="Arial"/>
              </a:rPr>
              <a:t>       Attitude</a:t>
            </a:r>
          </a:p>
        </p:txBody>
      </p:sp>
      <p:sp>
        <p:nvSpPr>
          <p:cNvPr id="9" name="TextBox 8">
            <a:extLst>
              <a:ext uri="{FF2B5EF4-FFF2-40B4-BE49-F238E27FC236}">
                <a16:creationId xmlns:a16="http://schemas.microsoft.com/office/drawing/2014/main" id="{A528CE5F-4033-43A9-84C1-6E20CF6F2879}"/>
              </a:ext>
            </a:extLst>
          </p:cNvPr>
          <p:cNvSpPr txBox="1"/>
          <p:nvPr/>
        </p:nvSpPr>
        <p:spPr>
          <a:xfrm>
            <a:off x="4521437" y="3622227"/>
            <a:ext cx="2134544"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dirty="0">
                <a:solidFill>
                  <a:prstClr val="black"/>
                </a:solidFill>
                <a:latin typeface="Arial"/>
                <a:cs typeface="Arial"/>
              </a:rPr>
              <a:t>Limiting or</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dirty="0">
                <a:solidFill>
                  <a:prstClr val="black"/>
                </a:solidFill>
                <a:latin typeface="Arial"/>
                <a:cs typeface="Arial"/>
              </a:rPr>
              <a:t>empowering</a:t>
            </a:r>
            <a:endParaRPr lang="en-US" sz="2800"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sz="2800" b="1" dirty="0">
              <a:solidFill>
                <a:prstClr val="black"/>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D589788-D2C0-4501-A0DF-C65684B35672}"/>
              </a:ext>
            </a:extLst>
          </p:cNvPr>
          <p:cNvSpPr txBox="1"/>
          <p:nvPr/>
        </p:nvSpPr>
        <p:spPr>
          <a:xfrm>
            <a:off x="7656547" y="1917922"/>
            <a:ext cx="410904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2800" b="1" dirty="0">
                <a:solidFill>
                  <a:srgbClr val="FFFFFF"/>
                </a:solidFill>
                <a:latin typeface="Arial"/>
                <a:cs typeface="Arial"/>
              </a:rPr>
              <a:t>Beliefs   </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Circumstances</a:t>
            </a:r>
            <a:endParaRPr lang="en-US" sz="2800" b="1" dirty="0">
              <a:solidFill>
                <a:srgbClr val="FFFFFF"/>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Values    </a:t>
            </a:r>
          </a:p>
          <a:p>
            <a:pPr eaLnBrk="0" fontAlgn="base" hangingPunct="0">
              <a:spcBef>
                <a:spcPct val="0"/>
              </a:spcBef>
              <a:spcAft>
                <a:spcPct val="0"/>
              </a:spcAft>
            </a:pPr>
            <a:r>
              <a:rPr lang="en-GB" sz="2800" b="1" dirty="0">
                <a:solidFill>
                  <a:srgbClr val="FFFFFF"/>
                </a:solidFill>
                <a:latin typeface="Arial"/>
                <a:cs typeface="Arial"/>
              </a:rPr>
              <a:t>                 Emotions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a:t>
            </a:r>
          </a:p>
          <a:p>
            <a:pPr eaLnBrk="0" fontAlgn="base" hangingPunct="0">
              <a:spcBef>
                <a:spcPct val="0"/>
              </a:spcBef>
              <a:spcAft>
                <a:spcPct val="0"/>
              </a:spcAft>
            </a:pPr>
            <a:r>
              <a:rPr lang="en-GB" sz="2800" b="1" dirty="0">
                <a:solidFill>
                  <a:srgbClr val="FFFFFF"/>
                </a:solidFill>
                <a:latin typeface="Arial"/>
                <a:cs typeface="Arial"/>
              </a:rPr>
              <a:t>  Needs</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800" b="1" dirty="0">
                <a:solidFill>
                  <a:srgbClr val="FFFFFF"/>
                </a:solidFill>
                <a:latin typeface="Arial"/>
                <a:cs typeface="Arial"/>
              </a:rPr>
              <a:t>                         Habits</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3344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indoor&#10;&#10;Description automatically generated">
            <a:extLst>
              <a:ext uri="{FF2B5EF4-FFF2-40B4-BE49-F238E27FC236}">
                <a16:creationId xmlns:a16="http://schemas.microsoft.com/office/drawing/2014/main" id="{A9444B5D-9ED1-41D7-8B03-BA2135D792C6}"/>
              </a:ext>
            </a:extLst>
          </p:cNvPr>
          <p:cNvPicPr>
            <a:picLocks noChangeAspect="1"/>
          </p:cNvPicPr>
          <p:nvPr/>
        </p:nvPicPr>
        <p:blipFill>
          <a:blip r:embed="rId2"/>
          <a:stretch>
            <a:fillRect/>
          </a:stretch>
        </p:blipFill>
        <p:spPr>
          <a:xfrm>
            <a:off x="4502331" y="657360"/>
            <a:ext cx="7689669" cy="5055957"/>
          </a:xfrm>
          <a:prstGeom prst="rect">
            <a:avLst/>
          </a:prstGeom>
          <a:noFill/>
        </p:spPr>
      </p:pic>
      <p:sp>
        <p:nvSpPr>
          <p:cNvPr id="4" name="TextBox 3">
            <a:extLst>
              <a:ext uri="{FF2B5EF4-FFF2-40B4-BE49-F238E27FC236}">
                <a16:creationId xmlns:a16="http://schemas.microsoft.com/office/drawing/2014/main" id="{010D1E39-B46E-4182-A744-7DECEE7C5E58}"/>
              </a:ext>
            </a:extLst>
          </p:cNvPr>
          <p:cNvSpPr txBox="1"/>
          <p:nvPr/>
        </p:nvSpPr>
        <p:spPr bwMode="auto">
          <a:xfrm>
            <a:off x="200296" y="1191640"/>
            <a:ext cx="8201832" cy="398904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Beliefs are connected to your values and are very personal</a:t>
            </a:r>
            <a:endParaRPr lang="en-US" sz="2800" dirty="0"/>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Possibly stem from your experiences and it takes very little to form a belief</a:t>
            </a:r>
          </a:p>
          <a:p>
            <a:pPr marL="285750" indent="-285750" eaLnBrk="0" fontAlgn="base" hangingPunct="0">
              <a:lnSpc>
                <a:spcPct val="90000"/>
              </a:lnSpc>
              <a:spcBef>
                <a:spcPct val="20000"/>
              </a:spcBef>
              <a:spcAft>
                <a:spcPct val="0"/>
              </a:spcAft>
              <a:buFont typeface="Arial" panose="020B0604020202020204" pitchFamily="34" charset="0"/>
              <a:buChar char="•"/>
            </a:pPr>
            <a:r>
              <a:rPr lang="en-GB" sz="2800" dirty="0"/>
              <a:t>Not all beliefs are wrong or inappropriate, but reflecting on them enables you to identify whether they are acting as either:</a:t>
            </a:r>
          </a:p>
          <a:p>
            <a:pPr eaLnBrk="0" fontAlgn="base" hangingPunct="0">
              <a:lnSpc>
                <a:spcPct val="90000"/>
              </a:lnSpc>
              <a:spcBef>
                <a:spcPct val="20000"/>
              </a:spcBef>
              <a:spcAft>
                <a:spcPct val="0"/>
              </a:spcAft>
              <a:buFont typeface="Arial" panose="020B0604020202020204" pitchFamily="34" charset="0"/>
            </a:pPr>
            <a:r>
              <a:rPr lang="en-GB" sz="2800" dirty="0"/>
              <a:t>        A barrier, or</a:t>
            </a:r>
          </a:p>
          <a:p>
            <a:pPr eaLnBrk="0" fontAlgn="base" hangingPunct="0">
              <a:lnSpc>
                <a:spcPct val="90000"/>
              </a:lnSpc>
              <a:spcBef>
                <a:spcPct val="20000"/>
              </a:spcBef>
              <a:spcAft>
                <a:spcPct val="0"/>
              </a:spcAft>
              <a:buFont typeface="Arial" panose="020B0604020202020204" pitchFamily="34" charset="0"/>
            </a:pPr>
            <a:r>
              <a:rPr lang="en-GB" sz="2800" dirty="0"/>
              <a:t>        A limitation</a:t>
            </a:r>
          </a:p>
          <a:p>
            <a:pPr eaLnBrk="0" fontAlgn="base" hangingPunct="0">
              <a:lnSpc>
                <a:spcPct val="90000"/>
              </a:lnSpc>
              <a:spcBef>
                <a:spcPct val="20000"/>
              </a:spcBef>
              <a:spcAft>
                <a:spcPct val="0"/>
              </a:spcAft>
              <a:buFont typeface="Arial" panose="020B0604020202020204" pitchFamily="34" charset="0"/>
            </a:pPr>
            <a:endParaRPr lang="en-GB" sz="2800" dirty="0"/>
          </a:p>
        </p:txBody>
      </p:sp>
      <p:sp>
        <p:nvSpPr>
          <p:cNvPr id="6" name="TextBox 5">
            <a:extLst>
              <a:ext uri="{FF2B5EF4-FFF2-40B4-BE49-F238E27FC236}">
                <a16:creationId xmlns:a16="http://schemas.microsoft.com/office/drawing/2014/main" id="{EA7C84C3-A137-464A-B799-C4AD09DDA5AF}"/>
              </a:ext>
            </a:extLst>
          </p:cNvPr>
          <p:cNvSpPr txBox="1"/>
          <p:nvPr/>
        </p:nvSpPr>
        <p:spPr bwMode="auto">
          <a:xfrm>
            <a:off x="609600" y="85860"/>
            <a:ext cx="10972800" cy="1143000"/>
          </a:xfrm>
          <a:prstGeom prst="rect">
            <a:avLst/>
          </a:prstGeom>
          <a:no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algn="ctr" eaLnBrk="0" fontAlgn="base" hangingPunct="0">
              <a:spcBef>
                <a:spcPct val="0"/>
              </a:spcBef>
              <a:spcAft>
                <a:spcPts val="600"/>
              </a:spcAft>
            </a:pPr>
            <a:r>
              <a:rPr lang="en-GB" sz="6000" b="1" dirty="0">
                <a:solidFill>
                  <a:schemeClr val="accent5">
                    <a:lumMod val="50000"/>
                  </a:schemeClr>
                </a:solidFill>
                <a:latin typeface="+mj-lt"/>
                <a:ea typeface="+mj-ea"/>
                <a:cs typeface="+mj-cs"/>
              </a:rPr>
              <a:t>Beliefs as barriers</a:t>
            </a:r>
          </a:p>
        </p:txBody>
      </p:sp>
    </p:spTree>
    <p:extLst>
      <p:ext uri="{BB962C8B-B14F-4D97-AF65-F5344CB8AC3E}">
        <p14:creationId xmlns:p14="http://schemas.microsoft.com/office/powerpoint/2010/main" val="3824407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p:cNvSpPr txBox="1">
            <a:spLocks/>
          </p:cNvSpPr>
          <p:nvPr/>
        </p:nvSpPr>
        <p:spPr>
          <a:xfrm>
            <a:off x="4328003" y="48457"/>
            <a:ext cx="3535995" cy="941199"/>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4000" b="1" dirty="0">
                <a:solidFill>
                  <a:srgbClr val="00B0F0">
                    <a:lumMod val="50000"/>
                  </a:srgbClr>
                </a:solidFill>
                <a:effectLst>
                  <a:outerShdw blurRad="38100" dist="38100" dir="2700000" algn="tl">
                    <a:srgbClr val="C0C0C0"/>
                  </a:outerShdw>
                </a:effectLst>
                <a:latin typeface="Myriad Pro"/>
              </a:rPr>
              <a:t>Beliefs cycle</a:t>
            </a:r>
          </a:p>
        </p:txBody>
      </p:sp>
      <p:sp>
        <p:nvSpPr>
          <p:cNvPr id="5" name="Text Box 8"/>
          <p:cNvSpPr txBox="1">
            <a:spLocks noChangeArrowheads="1"/>
          </p:cNvSpPr>
          <p:nvPr/>
        </p:nvSpPr>
        <p:spPr bwMode="auto">
          <a:xfrm>
            <a:off x="4867699" y="913696"/>
            <a:ext cx="1905000"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Values and Beliefs</a:t>
            </a:r>
            <a:endParaRPr lang="en-US" altLang="en-US" sz="2400" b="1" dirty="0">
              <a:solidFill>
                <a:srgbClr val="000066"/>
              </a:solidFill>
              <a:cs typeface="Arial" panose="020B0604020202020204" pitchFamily="34" charset="0"/>
            </a:endParaRPr>
          </a:p>
        </p:txBody>
      </p:sp>
      <p:sp>
        <p:nvSpPr>
          <p:cNvPr id="6" name="Arc 24"/>
          <p:cNvSpPr>
            <a:spLocks/>
          </p:cNvSpPr>
          <p:nvPr/>
        </p:nvSpPr>
        <p:spPr bwMode="auto">
          <a:xfrm rot="3309543" flipV="1">
            <a:off x="4200674" y="2044309"/>
            <a:ext cx="2092325" cy="1125538"/>
          </a:xfrm>
          <a:custGeom>
            <a:avLst/>
            <a:gdLst>
              <a:gd name="T0" fmla="*/ 2147483646 w 21600"/>
              <a:gd name="T1" fmla="*/ 2147483646 h 11471"/>
              <a:gd name="T2" fmla="*/ 2147483646 w 21600"/>
              <a:gd name="T3" fmla="*/ 0 h 11471"/>
              <a:gd name="T4" fmla="*/ 2147483646 w 21600"/>
              <a:gd name="T5" fmla="*/ 2147483646 h 11471"/>
              <a:gd name="T6" fmla="*/ 0 60000 65536"/>
              <a:gd name="T7" fmla="*/ 0 60000 65536"/>
              <a:gd name="T8" fmla="*/ 0 60000 65536"/>
              <a:gd name="T9" fmla="*/ 0 w 21600"/>
              <a:gd name="T10" fmla="*/ 0 h 11471"/>
              <a:gd name="T11" fmla="*/ 21600 w 21600"/>
              <a:gd name="T12" fmla="*/ 11471 h 11471"/>
            </a:gdLst>
            <a:ahLst/>
            <a:cxnLst>
              <a:cxn ang="T6">
                <a:pos x="T0" y="T1"/>
              </a:cxn>
              <a:cxn ang="T7">
                <a:pos x="T2" y="T3"/>
              </a:cxn>
              <a:cxn ang="T8">
                <a:pos x="T4" y="T5"/>
              </a:cxn>
            </a:cxnLst>
            <a:rect l="T9" t="T10" r="T11" b="T12"/>
            <a:pathLst>
              <a:path w="21600" h="11471" fill="none" extrusionOk="0">
                <a:moveTo>
                  <a:pt x="1005" y="11471"/>
                </a:moveTo>
                <a:cubicBezTo>
                  <a:pt x="339" y="9363"/>
                  <a:pt x="0" y="7166"/>
                  <a:pt x="0" y="4956"/>
                </a:cubicBezTo>
                <a:cubicBezTo>
                  <a:pt x="-1" y="3287"/>
                  <a:pt x="193" y="1624"/>
                  <a:pt x="576" y="0"/>
                </a:cubicBezTo>
              </a:path>
              <a:path w="21600" h="11471" stroke="0" extrusionOk="0">
                <a:moveTo>
                  <a:pt x="1005" y="11471"/>
                </a:moveTo>
                <a:cubicBezTo>
                  <a:pt x="339" y="9363"/>
                  <a:pt x="0" y="7166"/>
                  <a:pt x="0" y="4956"/>
                </a:cubicBezTo>
                <a:cubicBezTo>
                  <a:pt x="-1" y="3287"/>
                  <a:pt x="193" y="1624"/>
                  <a:pt x="576" y="0"/>
                </a:cubicBezTo>
                <a:lnTo>
                  <a:pt x="21600" y="4956"/>
                </a:lnTo>
                <a:lnTo>
                  <a:pt x="1005" y="11471"/>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7" name="Arc 25"/>
          <p:cNvSpPr>
            <a:spLocks/>
          </p:cNvSpPr>
          <p:nvPr/>
        </p:nvSpPr>
        <p:spPr bwMode="auto">
          <a:xfrm rot="3309543" flipV="1">
            <a:off x="5771846" y="1430153"/>
            <a:ext cx="1047750" cy="2093913"/>
          </a:xfrm>
          <a:custGeom>
            <a:avLst/>
            <a:gdLst>
              <a:gd name="T0" fmla="*/ 2147483646 w 10817"/>
              <a:gd name="T1" fmla="*/ 2147483646 h 21349"/>
              <a:gd name="T2" fmla="*/ 0 w 10817"/>
              <a:gd name="T3" fmla="*/ 2147483646 h 21349"/>
              <a:gd name="T4" fmla="*/ 2147483646 w 10817"/>
              <a:gd name="T5" fmla="*/ 0 h 21349"/>
              <a:gd name="T6" fmla="*/ 0 60000 65536"/>
              <a:gd name="T7" fmla="*/ 0 60000 65536"/>
              <a:gd name="T8" fmla="*/ 0 60000 65536"/>
              <a:gd name="T9" fmla="*/ 0 w 10817"/>
              <a:gd name="T10" fmla="*/ 0 h 21349"/>
              <a:gd name="T11" fmla="*/ 10817 w 10817"/>
              <a:gd name="T12" fmla="*/ 21349 h 21349"/>
            </a:gdLst>
            <a:ahLst/>
            <a:cxnLst>
              <a:cxn ang="T6">
                <a:pos x="T0" y="T1"/>
              </a:cxn>
              <a:cxn ang="T7">
                <a:pos x="T2" y="T3"/>
              </a:cxn>
              <a:cxn ang="T8">
                <a:pos x="T4" y="T5"/>
              </a:cxn>
            </a:cxnLst>
            <a:rect l="T9" t="T10" r="T11" b="T12"/>
            <a:pathLst>
              <a:path w="10817" h="21349" fill="none" extrusionOk="0">
                <a:moveTo>
                  <a:pt x="7534" y="21349"/>
                </a:moveTo>
                <a:cubicBezTo>
                  <a:pt x="4880" y="20941"/>
                  <a:pt x="2324" y="20041"/>
                  <a:pt x="-1" y="18696"/>
                </a:cubicBezTo>
              </a:path>
              <a:path w="10817" h="21349" stroke="0" extrusionOk="0">
                <a:moveTo>
                  <a:pt x="7534" y="21349"/>
                </a:moveTo>
                <a:cubicBezTo>
                  <a:pt x="4880" y="20941"/>
                  <a:pt x="2324" y="20041"/>
                  <a:pt x="-1" y="18696"/>
                </a:cubicBezTo>
                <a:lnTo>
                  <a:pt x="10817" y="0"/>
                </a:lnTo>
                <a:lnTo>
                  <a:pt x="7534" y="21349"/>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8" name="Arc 20"/>
          <p:cNvSpPr>
            <a:spLocks/>
          </p:cNvSpPr>
          <p:nvPr/>
        </p:nvSpPr>
        <p:spPr bwMode="auto">
          <a:xfrm rot="3309543" flipV="1">
            <a:off x="3796231" y="2242705"/>
            <a:ext cx="1731962" cy="1911350"/>
          </a:xfrm>
          <a:custGeom>
            <a:avLst/>
            <a:gdLst>
              <a:gd name="T0" fmla="*/ 0 w 17881"/>
              <a:gd name="T1" fmla="*/ 2147483646 h 19470"/>
              <a:gd name="T2" fmla="*/ 2147483646 w 17881"/>
              <a:gd name="T3" fmla="*/ 0 h 19470"/>
              <a:gd name="T4" fmla="*/ 2147483646 w 17881"/>
              <a:gd name="T5" fmla="*/ 2147483646 h 19470"/>
              <a:gd name="T6" fmla="*/ 0 60000 65536"/>
              <a:gd name="T7" fmla="*/ 0 60000 65536"/>
              <a:gd name="T8" fmla="*/ 0 60000 65536"/>
              <a:gd name="T9" fmla="*/ 0 w 17881"/>
              <a:gd name="T10" fmla="*/ 0 h 19470"/>
              <a:gd name="T11" fmla="*/ 17881 w 17881"/>
              <a:gd name="T12" fmla="*/ 19470 h 19470"/>
            </a:gdLst>
            <a:ahLst/>
            <a:cxnLst>
              <a:cxn ang="T6">
                <a:pos x="T0" y="T1"/>
              </a:cxn>
              <a:cxn ang="T7">
                <a:pos x="T2" y="T3"/>
              </a:cxn>
              <a:cxn ang="T8">
                <a:pos x="T4" y="T5"/>
              </a:cxn>
            </a:cxnLst>
            <a:rect l="T9" t="T10" r="T11" b="T12"/>
            <a:pathLst>
              <a:path w="17881" h="19470" fill="none" extrusionOk="0">
                <a:moveTo>
                  <a:pt x="-1" y="7352"/>
                </a:moveTo>
                <a:cubicBezTo>
                  <a:pt x="2142" y="4190"/>
                  <a:pt x="5085" y="1653"/>
                  <a:pt x="8528" y="-1"/>
                </a:cubicBezTo>
              </a:path>
              <a:path w="17881" h="19470" stroke="0" extrusionOk="0">
                <a:moveTo>
                  <a:pt x="-1" y="7352"/>
                </a:moveTo>
                <a:cubicBezTo>
                  <a:pt x="2142" y="4190"/>
                  <a:pt x="5085" y="1653"/>
                  <a:pt x="8528" y="-1"/>
                </a:cubicBezTo>
                <a:lnTo>
                  <a:pt x="17881" y="19470"/>
                </a:lnTo>
                <a:lnTo>
                  <a:pt x="-1" y="7352"/>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9" name="Arc 23"/>
          <p:cNvSpPr>
            <a:spLocks/>
          </p:cNvSpPr>
          <p:nvPr/>
        </p:nvSpPr>
        <p:spPr bwMode="auto">
          <a:xfrm rot="3309543" flipV="1">
            <a:off x="4585495" y="3127538"/>
            <a:ext cx="1166812" cy="2112962"/>
          </a:xfrm>
          <a:custGeom>
            <a:avLst/>
            <a:gdLst>
              <a:gd name="T0" fmla="*/ 2147483646 w 12049"/>
              <a:gd name="T1" fmla="*/ 0 h 21528"/>
              <a:gd name="T2" fmla="*/ 2147483646 w 12049"/>
              <a:gd name="T3" fmla="*/ 2147483646 h 21528"/>
              <a:gd name="T4" fmla="*/ 0 w 12049"/>
              <a:gd name="T5" fmla="*/ 2147483646 h 21528"/>
              <a:gd name="T6" fmla="*/ 0 60000 65536"/>
              <a:gd name="T7" fmla="*/ 0 60000 65536"/>
              <a:gd name="T8" fmla="*/ 0 60000 65536"/>
              <a:gd name="T9" fmla="*/ 0 w 12049"/>
              <a:gd name="T10" fmla="*/ 0 h 21528"/>
              <a:gd name="T11" fmla="*/ 12049 w 12049"/>
              <a:gd name="T12" fmla="*/ 21528 h 21528"/>
            </a:gdLst>
            <a:ahLst/>
            <a:cxnLst>
              <a:cxn ang="T6">
                <a:pos x="T0" y="T1"/>
              </a:cxn>
              <a:cxn ang="T7">
                <a:pos x="T2" y="T3"/>
              </a:cxn>
              <a:cxn ang="T8">
                <a:pos x="T4" y="T5"/>
              </a:cxn>
            </a:cxnLst>
            <a:rect l="T9" t="T10" r="T11" b="T12"/>
            <a:pathLst>
              <a:path w="12049" h="21528" fill="none" extrusionOk="0">
                <a:moveTo>
                  <a:pt x="1760" y="-1"/>
                </a:moveTo>
                <a:cubicBezTo>
                  <a:pt x="5441" y="300"/>
                  <a:pt x="8983" y="1540"/>
                  <a:pt x="12049" y="3600"/>
                </a:cubicBezTo>
              </a:path>
              <a:path w="12049" h="21528" stroke="0" extrusionOk="0">
                <a:moveTo>
                  <a:pt x="1760" y="-1"/>
                </a:moveTo>
                <a:cubicBezTo>
                  <a:pt x="5441" y="300"/>
                  <a:pt x="8983" y="1540"/>
                  <a:pt x="12049" y="3600"/>
                </a:cubicBezTo>
                <a:lnTo>
                  <a:pt x="0" y="21528"/>
                </a:lnTo>
                <a:lnTo>
                  <a:pt x="1760" y="-1"/>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0" name="Arc 22"/>
          <p:cNvSpPr>
            <a:spLocks/>
          </p:cNvSpPr>
          <p:nvPr/>
        </p:nvSpPr>
        <p:spPr bwMode="auto">
          <a:xfrm rot="3309543" flipV="1">
            <a:off x="5712196" y="3526593"/>
            <a:ext cx="2092325" cy="876300"/>
          </a:xfrm>
          <a:custGeom>
            <a:avLst/>
            <a:gdLst>
              <a:gd name="T0" fmla="*/ 2147483646 w 21600"/>
              <a:gd name="T1" fmla="*/ 2147483646 h 8931"/>
              <a:gd name="T2" fmla="*/ 2147483646 w 21600"/>
              <a:gd name="T3" fmla="*/ 2147483646 h 8931"/>
              <a:gd name="T4" fmla="*/ 0 w 21600"/>
              <a:gd name="T5" fmla="*/ 0 h 8931"/>
              <a:gd name="T6" fmla="*/ 0 60000 65536"/>
              <a:gd name="T7" fmla="*/ 0 60000 65536"/>
              <a:gd name="T8" fmla="*/ 0 60000 65536"/>
              <a:gd name="T9" fmla="*/ 0 w 21600"/>
              <a:gd name="T10" fmla="*/ 0 h 8931"/>
              <a:gd name="T11" fmla="*/ 21600 w 21600"/>
              <a:gd name="T12" fmla="*/ 8931 h 8931"/>
            </a:gdLst>
            <a:ahLst/>
            <a:cxnLst>
              <a:cxn ang="T6">
                <a:pos x="T0" y="T1"/>
              </a:cxn>
              <a:cxn ang="T7">
                <a:pos x="T2" y="T3"/>
              </a:cxn>
              <a:cxn ang="T8">
                <a:pos x="T4" y="T5"/>
              </a:cxn>
            </a:cxnLst>
            <a:rect l="T9" t="T10" r="T11" b="T12"/>
            <a:pathLst>
              <a:path w="21600" h="8931" fill="none" extrusionOk="0">
                <a:moveTo>
                  <a:pt x="21599" y="31"/>
                </a:moveTo>
                <a:cubicBezTo>
                  <a:pt x="21595" y="3102"/>
                  <a:pt x="20936" y="6135"/>
                  <a:pt x="19667" y="8931"/>
                </a:cubicBezTo>
              </a:path>
              <a:path w="21600" h="8931" stroke="0" extrusionOk="0">
                <a:moveTo>
                  <a:pt x="21599" y="31"/>
                </a:moveTo>
                <a:cubicBezTo>
                  <a:pt x="21595" y="3102"/>
                  <a:pt x="20936" y="6135"/>
                  <a:pt x="19667" y="8931"/>
                </a:cubicBezTo>
                <a:lnTo>
                  <a:pt x="0" y="0"/>
                </a:lnTo>
                <a:lnTo>
                  <a:pt x="21599" y="31"/>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2" name="Arc 26"/>
          <p:cNvSpPr>
            <a:spLocks/>
          </p:cNvSpPr>
          <p:nvPr/>
        </p:nvSpPr>
        <p:spPr bwMode="auto">
          <a:xfrm rot="3309543" flipV="1">
            <a:off x="6193256" y="2359876"/>
            <a:ext cx="1384300" cy="2068512"/>
          </a:xfrm>
          <a:custGeom>
            <a:avLst/>
            <a:gdLst>
              <a:gd name="T0" fmla="*/ 2147483646 w 14294"/>
              <a:gd name="T1" fmla="*/ 2147483646 h 21082"/>
              <a:gd name="T2" fmla="*/ 2147483646 w 14294"/>
              <a:gd name="T3" fmla="*/ 2147483646 h 21082"/>
              <a:gd name="T4" fmla="*/ 0 w 14294"/>
              <a:gd name="T5" fmla="*/ 0 h 21082"/>
              <a:gd name="T6" fmla="*/ 0 60000 65536"/>
              <a:gd name="T7" fmla="*/ 0 60000 65536"/>
              <a:gd name="T8" fmla="*/ 0 60000 65536"/>
              <a:gd name="T9" fmla="*/ 0 w 14294"/>
              <a:gd name="T10" fmla="*/ 0 h 21082"/>
              <a:gd name="T11" fmla="*/ 14294 w 14294"/>
              <a:gd name="T12" fmla="*/ 21082 h 21082"/>
            </a:gdLst>
            <a:ahLst/>
            <a:cxnLst>
              <a:cxn ang="T6">
                <a:pos x="T0" y="T1"/>
              </a:cxn>
              <a:cxn ang="T7">
                <a:pos x="T2" y="T3"/>
              </a:cxn>
              <a:cxn ang="T8">
                <a:pos x="T4" y="T5"/>
              </a:cxn>
            </a:cxnLst>
            <a:rect l="T9" t="T10" r="T11" b="T12"/>
            <a:pathLst>
              <a:path w="14294" h="21082" fill="none" extrusionOk="0">
                <a:moveTo>
                  <a:pt x="14293" y="16193"/>
                </a:moveTo>
                <a:cubicBezTo>
                  <a:pt x="11560" y="18606"/>
                  <a:pt x="8260" y="20288"/>
                  <a:pt x="4701" y="21082"/>
                </a:cubicBezTo>
              </a:path>
              <a:path w="14294" h="21082" stroke="0" extrusionOk="0">
                <a:moveTo>
                  <a:pt x="14293" y="16193"/>
                </a:moveTo>
                <a:cubicBezTo>
                  <a:pt x="11560" y="18606"/>
                  <a:pt x="8260" y="20288"/>
                  <a:pt x="4701" y="21082"/>
                </a:cubicBezTo>
                <a:lnTo>
                  <a:pt x="0" y="0"/>
                </a:lnTo>
                <a:lnTo>
                  <a:pt x="14293" y="16193"/>
                </a:lnTo>
                <a:close/>
              </a:path>
            </a:pathLst>
          </a:custGeom>
          <a:noFill/>
          <a:ln w="38100">
            <a:solidFill>
              <a:srgbClr val="000066"/>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pPr eaLnBrk="0" fontAlgn="base" hangingPunct="0">
              <a:spcBef>
                <a:spcPct val="0"/>
              </a:spcBef>
              <a:spcAft>
                <a:spcPct val="0"/>
              </a:spcAft>
              <a:defRPr/>
            </a:pPr>
            <a:endParaRPr lang="en-GB" sz="2400">
              <a:solidFill>
                <a:srgbClr val="000000"/>
              </a:solidFill>
              <a:latin typeface="Myriad Pro"/>
              <a:cs typeface="Arial" panose="020B0604020202020204" pitchFamily="34" charset="0"/>
            </a:endParaRPr>
          </a:p>
        </p:txBody>
      </p:sp>
      <p:sp>
        <p:nvSpPr>
          <p:cNvPr id="13" name="AutoShape 5"/>
          <p:cNvSpPr>
            <a:spLocks noChangeArrowheads="1"/>
          </p:cNvSpPr>
          <p:nvPr/>
        </p:nvSpPr>
        <p:spPr bwMode="auto">
          <a:xfrm rot="-5183629">
            <a:off x="3355013" y="2894697"/>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4" name="AutoShape 6"/>
          <p:cNvSpPr>
            <a:spLocks noChangeArrowheads="1"/>
          </p:cNvSpPr>
          <p:nvPr/>
        </p:nvSpPr>
        <p:spPr bwMode="auto">
          <a:xfrm rot="5400000">
            <a:off x="5571356" y="3089548"/>
            <a:ext cx="2819400" cy="762000"/>
          </a:xfrm>
          <a:prstGeom prst="curvedDownArrow">
            <a:avLst>
              <a:gd name="adj1" fmla="val 74000"/>
              <a:gd name="adj2" fmla="val 148000"/>
              <a:gd name="adj3" fmla="val 33333"/>
            </a:avLst>
          </a:prstGeom>
          <a:solidFill>
            <a:schemeClr val="accent1"/>
          </a:solidFill>
          <a:ln w="9525">
            <a:solidFill>
              <a:schemeClr val="tx1"/>
            </a:solidFill>
            <a:miter lim="800000"/>
            <a:headEnd/>
            <a:tailEnd/>
          </a:ln>
        </p:spPr>
        <p:txBody>
          <a:bodyPr wrap="none" anchor="ct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fontAlgn="base">
              <a:spcBef>
                <a:spcPct val="0"/>
              </a:spcBef>
              <a:spcAft>
                <a:spcPct val="0"/>
              </a:spcAft>
              <a:buNone/>
              <a:defRPr/>
            </a:pPr>
            <a:endParaRPr lang="en-GB" altLang="en-US" sz="2400">
              <a:solidFill>
                <a:srgbClr val="000000"/>
              </a:solidFill>
              <a:cs typeface="Arial" panose="020B0604020202020204" pitchFamily="34" charset="0"/>
            </a:endParaRPr>
          </a:p>
        </p:txBody>
      </p:sp>
      <p:sp>
        <p:nvSpPr>
          <p:cNvPr id="15" name="Text Box 7"/>
          <p:cNvSpPr txBox="1">
            <a:spLocks noChangeArrowheads="1"/>
          </p:cNvSpPr>
          <p:nvPr/>
        </p:nvSpPr>
        <p:spPr bwMode="auto">
          <a:xfrm>
            <a:off x="4869166" y="2823555"/>
            <a:ext cx="1786571" cy="10064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6000" b="1" dirty="0">
                <a:solidFill>
                  <a:srgbClr val="0000CC"/>
                </a:solidFill>
                <a:cs typeface="Arial" panose="020B0604020202020204" pitchFamily="34" charset="0"/>
              </a:rPr>
              <a:t>+/-</a:t>
            </a:r>
            <a:endParaRPr lang="en-US" altLang="en-US" sz="6000" b="1" dirty="0">
              <a:solidFill>
                <a:srgbClr val="0000CC"/>
              </a:solidFill>
              <a:cs typeface="Arial" panose="020B0604020202020204" pitchFamily="34" charset="0"/>
            </a:endParaRPr>
          </a:p>
        </p:txBody>
      </p:sp>
      <p:sp>
        <p:nvSpPr>
          <p:cNvPr id="16" name="Text Box 14"/>
          <p:cNvSpPr txBox="1">
            <a:spLocks noChangeArrowheads="1"/>
          </p:cNvSpPr>
          <p:nvPr/>
        </p:nvSpPr>
        <p:spPr bwMode="auto">
          <a:xfrm>
            <a:off x="2281600" y="1118746"/>
            <a:ext cx="2160588"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Reinforces</a:t>
            </a:r>
            <a:endParaRPr lang="en-US" altLang="en-US" sz="2400" b="1" dirty="0">
              <a:solidFill>
                <a:srgbClr val="6600FF"/>
              </a:solidFill>
              <a:cs typeface="Arial" panose="020B0604020202020204" pitchFamily="34" charset="0"/>
            </a:endParaRPr>
          </a:p>
        </p:txBody>
      </p:sp>
      <p:sp>
        <p:nvSpPr>
          <p:cNvPr id="17" name="Text Box 9"/>
          <p:cNvSpPr txBox="1">
            <a:spLocks noChangeArrowheads="1"/>
          </p:cNvSpPr>
          <p:nvPr/>
        </p:nvSpPr>
        <p:spPr bwMode="auto">
          <a:xfrm>
            <a:off x="1833991" y="2121644"/>
            <a:ext cx="272415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Circumstances</a:t>
            </a:r>
            <a:endParaRPr lang="en-US" altLang="en-US" sz="2400" b="1" dirty="0">
              <a:solidFill>
                <a:srgbClr val="000066"/>
              </a:solidFill>
              <a:cs typeface="Arial" panose="020B0604020202020204" pitchFamily="34" charset="0"/>
            </a:endParaRPr>
          </a:p>
        </p:txBody>
      </p:sp>
      <p:sp>
        <p:nvSpPr>
          <p:cNvPr id="18" name="Text Box 15"/>
          <p:cNvSpPr txBox="1">
            <a:spLocks noChangeArrowheads="1"/>
          </p:cNvSpPr>
          <p:nvPr/>
        </p:nvSpPr>
        <p:spPr bwMode="auto">
          <a:xfrm>
            <a:off x="2299547" y="2843443"/>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Creates</a:t>
            </a:r>
            <a:endParaRPr lang="en-US" altLang="en-US" sz="2400" b="1" dirty="0">
              <a:solidFill>
                <a:srgbClr val="6600FF"/>
              </a:solidFill>
              <a:cs typeface="Arial" panose="020B0604020202020204" pitchFamily="34" charset="0"/>
            </a:endParaRPr>
          </a:p>
        </p:txBody>
      </p:sp>
      <p:sp>
        <p:nvSpPr>
          <p:cNvPr id="19" name="Text Box 12"/>
          <p:cNvSpPr txBox="1">
            <a:spLocks noChangeArrowheads="1"/>
          </p:cNvSpPr>
          <p:nvPr/>
        </p:nvSpPr>
        <p:spPr bwMode="auto">
          <a:xfrm>
            <a:off x="3000308" y="3788944"/>
            <a:ext cx="12192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Habit</a:t>
            </a:r>
            <a:endParaRPr lang="en-US" altLang="en-US" sz="2400" b="1" dirty="0">
              <a:solidFill>
                <a:srgbClr val="000066"/>
              </a:solidFill>
              <a:cs typeface="Arial" panose="020B0604020202020204" pitchFamily="34" charset="0"/>
            </a:endParaRPr>
          </a:p>
        </p:txBody>
      </p:sp>
      <p:sp>
        <p:nvSpPr>
          <p:cNvPr id="20" name="Text Box 17"/>
          <p:cNvSpPr txBox="1">
            <a:spLocks noChangeArrowheads="1"/>
          </p:cNvSpPr>
          <p:nvPr/>
        </p:nvSpPr>
        <p:spPr bwMode="auto">
          <a:xfrm>
            <a:off x="2241840" y="439064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Become</a:t>
            </a:r>
            <a:endParaRPr lang="en-US" altLang="en-US" sz="2400" b="1" dirty="0">
              <a:solidFill>
                <a:srgbClr val="6600FF"/>
              </a:solidFill>
              <a:cs typeface="Arial" panose="020B0604020202020204" pitchFamily="34" charset="0"/>
            </a:endParaRPr>
          </a:p>
        </p:txBody>
      </p:sp>
      <p:sp>
        <p:nvSpPr>
          <p:cNvPr id="21" name="Text Box 19"/>
          <p:cNvSpPr txBox="1">
            <a:spLocks noChangeArrowheads="1"/>
          </p:cNvSpPr>
          <p:nvPr/>
        </p:nvSpPr>
        <p:spPr bwMode="auto">
          <a:xfrm>
            <a:off x="7139974" y="1234150"/>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Influence</a:t>
            </a:r>
            <a:endParaRPr lang="en-US" altLang="en-US" sz="2400" b="1" dirty="0">
              <a:solidFill>
                <a:srgbClr val="6600FF"/>
              </a:solidFill>
              <a:cs typeface="Arial" panose="020B0604020202020204" pitchFamily="34" charset="0"/>
            </a:endParaRPr>
          </a:p>
        </p:txBody>
      </p:sp>
      <p:sp>
        <p:nvSpPr>
          <p:cNvPr id="22" name="Text Box 21"/>
          <p:cNvSpPr txBox="1">
            <a:spLocks noChangeArrowheads="1"/>
          </p:cNvSpPr>
          <p:nvPr/>
        </p:nvSpPr>
        <p:spPr bwMode="auto">
          <a:xfrm>
            <a:off x="7239000" y="2438401"/>
            <a:ext cx="220980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endParaRPr lang="en-US" altLang="en-US" sz="2400">
              <a:solidFill>
                <a:srgbClr val="000000"/>
              </a:solidFill>
              <a:cs typeface="Arial" panose="020B0604020202020204" pitchFamily="34" charset="0"/>
            </a:endParaRPr>
          </a:p>
        </p:txBody>
      </p:sp>
      <p:sp>
        <p:nvSpPr>
          <p:cNvPr id="23" name="Text Box 11"/>
          <p:cNvSpPr txBox="1">
            <a:spLocks noChangeArrowheads="1"/>
          </p:cNvSpPr>
          <p:nvPr/>
        </p:nvSpPr>
        <p:spPr bwMode="auto">
          <a:xfrm>
            <a:off x="7239000" y="2113683"/>
            <a:ext cx="2438400" cy="457200"/>
          </a:xfrm>
          <a:prstGeom prst="rect">
            <a:avLst/>
          </a:prstGeom>
          <a:solidFill>
            <a:schemeClr val="tx1">
              <a:alpha val="0"/>
            </a:schemeClr>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Thoughts</a:t>
            </a:r>
            <a:endParaRPr lang="en-US" altLang="en-US" sz="2400" b="1" dirty="0">
              <a:solidFill>
                <a:srgbClr val="000066"/>
              </a:solidFill>
              <a:cs typeface="Arial" panose="020B0604020202020204" pitchFamily="34" charset="0"/>
            </a:endParaRPr>
          </a:p>
        </p:txBody>
      </p:sp>
      <p:sp>
        <p:nvSpPr>
          <p:cNvPr id="24" name="Text Box 18"/>
          <p:cNvSpPr txBox="1">
            <a:spLocks noChangeArrowheads="1"/>
          </p:cNvSpPr>
          <p:nvPr/>
        </p:nvSpPr>
        <p:spPr bwMode="auto">
          <a:xfrm>
            <a:off x="8319146" y="2915291"/>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Trigger</a:t>
            </a:r>
            <a:endParaRPr lang="en-US" altLang="en-US" sz="2400" b="1" dirty="0">
              <a:solidFill>
                <a:srgbClr val="6600FF"/>
              </a:solidFill>
              <a:cs typeface="Arial" panose="020B0604020202020204" pitchFamily="34" charset="0"/>
            </a:endParaRPr>
          </a:p>
        </p:txBody>
      </p:sp>
      <p:sp>
        <p:nvSpPr>
          <p:cNvPr id="25" name="Text Box 10"/>
          <p:cNvSpPr txBox="1">
            <a:spLocks noChangeArrowheads="1"/>
          </p:cNvSpPr>
          <p:nvPr/>
        </p:nvSpPr>
        <p:spPr bwMode="auto">
          <a:xfrm>
            <a:off x="7443788" y="3763037"/>
            <a:ext cx="2233613"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Emotions</a:t>
            </a:r>
            <a:endParaRPr lang="en-US" altLang="en-US" sz="2400" b="1" dirty="0">
              <a:solidFill>
                <a:srgbClr val="000066"/>
              </a:solidFill>
              <a:cs typeface="Arial" panose="020B0604020202020204" pitchFamily="34" charset="0"/>
            </a:endParaRPr>
          </a:p>
        </p:txBody>
      </p:sp>
      <p:sp>
        <p:nvSpPr>
          <p:cNvPr id="26" name="Text Box 16"/>
          <p:cNvSpPr txBox="1">
            <a:spLocks noChangeArrowheads="1"/>
          </p:cNvSpPr>
          <p:nvPr/>
        </p:nvSpPr>
        <p:spPr bwMode="auto">
          <a:xfrm>
            <a:off x="7505700" y="4558026"/>
            <a:ext cx="19050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eaLnBrk="0" fontAlgn="base" hangingPunct="0">
              <a:spcBef>
                <a:spcPct val="50000"/>
              </a:spcBef>
              <a:spcAft>
                <a:spcPct val="0"/>
              </a:spcAft>
              <a:buNone/>
              <a:defRPr/>
            </a:pPr>
            <a:r>
              <a:rPr lang="en-GB" altLang="en-US" sz="2400" b="1" dirty="0">
                <a:solidFill>
                  <a:srgbClr val="6600FF"/>
                </a:solidFill>
                <a:cs typeface="Arial" panose="020B0604020202020204" pitchFamily="34" charset="0"/>
              </a:rPr>
              <a:t>Create</a:t>
            </a:r>
            <a:endParaRPr lang="en-US" altLang="en-US" sz="2400" b="1" dirty="0">
              <a:solidFill>
                <a:srgbClr val="6600FF"/>
              </a:solidFill>
              <a:cs typeface="Arial" panose="020B0604020202020204" pitchFamily="34" charset="0"/>
            </a:endParaRPr>
          </a:p>
        </p:txBody>
      </p:sp>
      <p:sp>
        <p:nvSpPr>
          <p:cNvPr id="27" name="Text Box 13"/>
          <p:cNvSpPr txBox="1">
            <a:spLocks noChangeArrowheads="1"/>
          </p:cNvSpPr>
          <p:nvPr/>
        </p:nvSpPr>
        <p:spPr bwMode="auto">
          <a:xfrm>
            <a:off x="4836409" y="5092944"/>
            <a:ext cx="22098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spcBef>
                <a:spcPct val="20000"/>
              </a:spcBef>
              <a:buChar char="•"/>
              <a:defRPr sz="3200">
                <a:solidFill>
                  <a:srgbClr val="004C99"/>
                </a:solidFill>
                <a:latin typeface="Verdana" panose="020B0604030504040204" pitchFamily="34" charset="0"/>
                <a:ea typeface="ＭＳ Ｐゴシック" panose="020B0600070205080204" pitchFamily="34" charset="-128"/>
              </a:defRPr>
            </a:lvl1pPr>
            <a:lvl2pPr marL="742950" indent="-285750">
              <a:spcBef>
                <a:spcPct val="20000"/>
              </a:spcBef>
              <a:buChar char="–"/>
              <a:defRPr sz="2800">
                <a:solidFill>
                  <a:srgbClr val="004C99"/>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rgbClr val="004C99"/>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rgbClr val="004C99"/>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rgbClr val="004C99"/>
                </a:solidFill>
                <a:latin typeface="Verdana" panose="020B0604030504040204" pitchFamily="34" charset="0"/>
                <a:ea typeface="ＭＳ Ｐゴシック" panose="020B0600070205080204" pitchFamily="34" charset="-128"/>
              </a:defRPr>
            </a:lvl9pPr>
          </a:lstStyle>
          <a:p>
            <a:pPr algn="ctr" eaLnBrk="0" fontAlgn="base" hangingPunct="0">
              <a:spcBef>
                <a:spcPct val="50000"/>
              </a:spcBef>
              <a:spcAft>
                <a:spcPct val="0"/>
              </a:spcAft>
              <a:buNone/>
              <a:defRPr/>
            </a:pPr>
            <a:r>
              <a:rPr lang="en-GB" altLang="en-US" sz="2400" b="1" dirty="0">
                <a:solidFill>
                  <a:srgbClr val="000066"/>
                </a:solidFill>
                <a:cs typeface="Arial" panose="020B0604020202020204" pitchFamily="34" charset="0"/>
              </a:rPr>
              <a:t>Behaviours</a:t>
            </a:r>
            <a:endParaRPr lang="en-US" altLang="en-US" sz="2400" b="1" dirty="0">
              <a:solidFill>
                <a:srgbClr val="000066"/>
              </a:solidFill>
              <a:cs typeface="Arial" panose="020B0604020202020204" pitchFamily="34" charset="0"/>
            </a:endParaRPr>
          </a:p>
        </p:txBody>
      </p:sp>
    </p:spTree>
    <p:extLst>
      <p:ext uri="{BB962C8B-B14F-4D97-AF65-F5344CB8AC3E}">
        <p14:creationId xmlns:p14="http://schemas.microsoft.com/office/powerpoint/2010/main" val="3741145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2286000" y="274320"/>
            <a:ext cx="7626096" cy="707886"/>
          </a:xfrm>
          <a:prstGeom prst="rect">
            <a:avLst/>
          </a:prstGeom>
          <a:noFill/>
        </p:spPr>
        <p:txBody>
          <a:bodyPr wrap="square" rtlCol="0">
            <a:spAutoFit/>
          </a:bodyPr>
          <a:lstStyle/>
          <a:p>
            <a:pPr algn="ctr"/>
            <a:r>
              <a:rPr lang="en-GB" sz="4000" b="1" dirty="0">
                <a:solidFill>
                  <a:schemeClr val="accent5">
                    <a:lumMod val="50000"/>
                  </a:schemeClr>
                </a:solidFill>
              </a:rPr>
              <a:t>Organisational Values</a:t>
            </a:r>
          </a:p>
        </p:txBody>
      </p:sp>
    </p:spTree>
    <p:extLst>
      <p:ext uri="{BB962C8B-B14F-4D97-AF65-F5344CB8AC3E}">
        <p14:creationId xmlns:p14="http://schemas.microsoft.com/office/powerpoint/2010/main" val="2973483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diagram&#10;&#10;Description automatically generated">
            <a:extLst>
              <a:ext uri="{FF2B5EF4-FFF2-40B4-BE49-F238E27FC236}">
                <a16:creationId xmlns:a16="http://schemas.microsoft.com/office/drawing/2014/main" id="{35420AA9-6688-4A13-AE58-9B5EC97D17B0}"/>
              </a:ext>
            </a:extLst>
          </p:cNvPr>
          <p:cNvPicPr>
            <a:picLocks noChangeAspect="1"/>
          </p:cNvPicPr>
          <p:nvPr/>
        </p:nvPicPr>
        <p:blipFill>
          <a:blip r:embed="rId3"/>
          <a:stretch>
            <a:fillRect/>
          </a:stretch>
        </p:blipFill>
        <p:spPr>
          <a:xfrm>
            <a:off x="4624138" y="84064"/>
            <a:ext cx="5622726" cy="5568363"/>
          </a:xfrm>
          <a:prstGeom prst="rect">
            <a:avLst/>
          </a:prstGeom>
        </p:spPr>
      </p:pic>
      <p:sp>
        <p:nvSpPr>
          <p:cNvPr id="3" name="TextBox 2">
            <a:extLst>
              <a:ext uri="{FF2B5EF4-FFF2-40B4-BE49-F238E27FC236}">
                <a16:creationId xmlns:a16="http://schemas.microsoft.com/office/drawing/2014/main" id="{D166EBC9-4281-4306-8045-0E32F9C09E14}"/>
              </a:ext>
            </a:extLst>
          </p:cNvPr>
          <p:cNvSpPr txBox="1"/>
          <p:nvPr/>
        </p:nvSpPr>
        <p:spPr>
          <a:xfrm>
            <a:off x="544695" y="531837"/>
            <a:ext cx="335480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dirty="0">
              <a:solidFill>
                <a:prstClr val="black"/>
              </a:solidFill>
              <a:latin typeface="Arial"/>
              <a:cs typeface="Arial"/>
            </a:endParaRPr>
          </a:p>
          <a:p>
            <a:pPr eaLnBrk="0" fontAlgn="base" hangingPunct="0">
              <a:spcBef>
                <a:spcPct val="0"/>
              </a:spcBef>
              <a:spcAft>
                <a:spcPct val="0"/>
              </a:spcAft>
            </a:pPr>
            <a:r>
              <a:rPr lang="en-GB" sz="4800" b="1" dirty="0">
                <a:solidFill>
                  <a:srgbClr val="205867"/>
                </a:solidFill>
                <a:latin typeface="Arial"/>
                <a:cs typeface="Arial"/>
              </a:rPr>
              <a:t>Wheel</a:t>
            </a:r>
            <a:endParaRPr lang="en-US"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i="1" dirty="0">
                <a:solidFill>
                  <a:srgbClr val="205867"/>
                </a:solidFill>
                <a:latin typeface="Arial"/>
                <a:cs typeface="Arial"/>
              </a:rPr>
              <a:t>Example</a:t>
            </a:r>
            <a:endParaRPr lang="en-US" i="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853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D5C860-F56D-4BA6-9AC7-8C5E815B30AF}"/>
              </a:ext>
            </a:extLst>
          </p:cNvPr>
          <p:cNvSpPr txBox="1"/>
          <p:nvPr/>
        </p:nvSpPr>
        <p:spPr>
          <a:xfrm>
            <a:off x="344234" y="236760"/>
            <a:ext cx="335480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4800" b="1" dirty="0">
                <a:solidFill>
                  <a:srgbClr val="205867"/>
                </a:solidFill>
                <a:latin typeface="Arial"/>
                <a:cs typeface="Arial"/>
              </a:rPr>
              <a:t>Strengths </a:t>
            </a:r>
            <a:endParaRPr lang="en-GB" sz="4800" b="1" dirty="0">
              <a:solidFill>
                <a:srgbClr val="205867"/>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4800" b="1" dirty="0">
                <a:solidFill>
                  <a:srgbClr val="205867"/>
                </a:solidFill>
                <a:latin typeface="Arial"/>
                <a:cs typeface="Arial"/>
              </a:rPr>
              <a:t>Wheel</a:t>
            </a:r>
            <a:endParaRPr lang="en-GB" sz="4800" b="1" dirty="0">
              <a:solidFill>
                <a:srgbClr val="205867"/>
              </a:solidFill>
              <a:latin typeface="Arial" panose="020B0604020202020204" pitchFamily="34" charset="0"/>
              <a:cs typeface="Arial" panose="020B0604020202020204" pitchFamily="34" charset="0"/>
            </a:endParaRPr>
          </a:p>
        </p:txBody>
      </p:sp>
      <p:pic>
        <p:nvPicPr>
          <p:cNvPr id="6" name="Picture 6" descr="Chart, radar chart&#10;&#10;Description automatically generated">
            <a:extLst>
              <a:ext uri="{FF2B5EF4-FFF2-40B4-BE49-F238E27FC236}">
                <a16:creationId xmlns:a16="http://schemas.microsoft.com/office/drawing/2014/main" id="{1267E8D7-A4E3-4B8B-8FAA-88300557715D}"/>
              </a:ext>
            </a:extLst>
          </p:cNvPr>
          <p:cNvPicPr>
            <a:picLocks noChangeAspect="1"/>
          </p:cNvPicPr>
          <p:nvPr/>
        </p:nvPicPr>
        <p:blipFill>
          <a:blip r:embed="rId3"/>
          <a:stretch>
            <a:fillRect/>
          </a:stretch>
        </p:blipFill>
        <p:spPr>
          <a:xfrm>
            <a:off x="4914901" y="820152"/>
            <a:ext cx="5199646" cy="4626145"/>
          </a:xfrm>
          <a:prstGeom prst="rect">
            <a:avLst/>
          </a:prstGeom>
        </p:spPr>
      </p:pic>
      <p:sp>
        <p:nvSpPr>
          <p:cNvPr id="15" name="TextBox 14">
            <a:extLst>
              <a:ext uri="{FF2B5EF4-FFF2-40B4-BE49-F238E27FC236}">
                <a16:creationId xmlns:a16="http://schemas.microsoft.com/office/drawing/2014/main" id="{F44BA49F-7DF1-4892-8E35-A6F099A533AB}"/>
              </a:ext>
            </a:extLst>
          </p:cNvPr>
          <p:cNvSpPr txBox="1"/>
          <p:nvPr/>
        </p:nvSpPr>
        <p:spPr>
          <a:xfrm>
            <a:off x="2442412" y="2529652"/>
            <a:ext cx="247248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Be my best</a:t>
            </a:r>
            <a:endParaRPr lang="en-GB" b="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94AE9BF-DBA3-447C-8ED3-09F8A4DDF55C}"/>
              </a:ext>
            </a:extLst>
          </p:cNvPr>
          <p:cNvSpPr txBox="1"/>
          <p:nvPr/>
        </p:nvSpPr>
        <p:spPr>
          <a:xfrm>
            <a:off x="4242867" y="236760"/>
            <a:ext cx="45647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Kind, caring, compassionate</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B9B2951-2F3F-443A-B3E0-691B7B18B983}"/>
              </a:ext>
            </a:extLst>
          </p:cNvPr>
          <p:cNvSpPr txBox="1"/>
          <p:nvPr/>
        </p:nvSpPr>
        <p:spPr>
          <a:xfrm>
            <a:off x="8807617" y="606091"/>
            <a:ext cx="304014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Honest and open</a:t>
            </a:r>
            <a:endParaRPr lang="en-GB" b="1" dirty="0">
              <a:solidFill>
                <a:srgbClr val="4BACC6">
                  <a:lumMod val="50000"/>
                </a:srgbClr>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A1276F-654F-4C97-986F-DBDFF4CCF2B0}"/>
              </a:ext>
            </a:extLst>
          </p:cNvPr>
          <p:cNvSpPr txBox="1"/>
          <p:nvPr/>
        </p:nvSpPr>
        <p:spPr>
          <a:xfrm>
            <a:off x="8587039" y="4446171"/>
            <a:ext cx="3260727" cy="120032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Own my decisions</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C21274B-68C0-401A-AC8B-B33DDD8E2CA4}"/>
              </a:ext>
            </a:extLst>
          </p:cNvPr>
          <p:cNvSpPr txBox="1"/>
          <p:nvPr/>
        </p:nvSpPr>
        <p:spPr>
          <a:xfrm>
            <a:off x="3724274" y="4446170"/>
            <a:ext cx="3129546" cy="120032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dirty="0">
                <a:solidFill>
                  <a:prstClr val="black"/>
                </a:solidFill>
                <a:latin typeface="Arial"/>
                <a:cs typeface="Arial"/>
              </a:rPr>
              <a:t>Strength: </a:t>
            </a:r>
            <a:r>
              <a:rPr lang="en-GB" b="1" dirty="0">
                <a:solidFill>
                  <a:prstClr val="black"/>
                </a:solidFill>
                <a:latin typeface="Arial"/>
                <a:cs typeface="Arial"/>
              </a:rPr>
              <a:t>Ask and listen</a:t>
            </a:r>
            <a:endParaRPr lang="en-GB" b="1" i="1" dirty="0">
              <a:solidFill>
                <a:srgbClr val="4BACC6">
                  <a:lumMod val="50000"/>
                </a:srgbClr>
              </a:solidFill>
              <a:latin typeface="Arial"/>
              <a:cs typeface="Arial"/>
            </a:endParaRPr>
          </a:p>
          <a:p>
            <a:pPr eaLnBrk="0" fontAlgn="base" hangingPunct="0">
              <a:spcBef>
                <a:spcPct val="0"/>
              </a:spcBef>
              <a:spcAft>
                <a:spcPct val="0"/>
              </a:spcAft>
            </a:pPr>
            <a:r>
              <a:rPr lang="en-GB" dirty="0">
                <a:solidFill>
                  <a:prstClr val="black"/>
                </a:solidFill>
                <a:latin typeface="Arial"/>
                <a:cs typeface="Arial"/>
              </a:rPr>
              <a:t>Current use …...</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dirty="0">
                <a:solidFill>
                  <a:prstClr val="black"/>
                </a:solidFill>
                <a:latin typeface="Arial"/>
                <a:cs typeface="Arial"/>
              </a:rPr>
              <a:t>Scope................</a:t>
            </a:r>
            <a:endParaRPr lang="en-GB" dirty="0">
              <a:solidFill>
                <a:prstClr val="black"/>
              </a:solidFill>
              <a:latin typeface="Arial" panose="020B0604020202020204" pitchFamily="34" charset="0"/>
              <a:cs typeface="Arial" panose="020B0604020202020204" pitchFamily="34" charset="0"/>
            </a:endParaRPr>
          </a:p>
          <a:p>
            <a:pPr eaLnBrk="0" fontAlgn="base" hangingPunct="0">
              <a:spcBef>
                <a:spcPct val="0"/>
              </a:spcBef>
              <a:spcAft>
                <a:spcPct val="0"/>
              </a:spcAft>
            </a:pP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6961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490066"/>
          </a:xfrm>
        </p:spPr>
        <p:txBody>
          <a:bodyPr>
            <a:noAutofit/>
          </a:bodyPr>
          <a:lstStyle/>
          <a:p>
            <a:r>
              <a:rPr lang="en-US" sz="4800" b="1" dirty="0" err="1">
                <a:solidFill>
                  <a:schemeClr val="accent5">
                    <a:lumMod val="50000"/>
                  </a:schemeClr>
                </a:solidFill>
              </a:rPr>
              <a:t>Betari</a:t>
            </a:r>
            <a:r>
              <a:rPr lang="en-US" sz="4800" b="1" dirty="0">
                <a:solidFill>
                  <a:schemeClr val="accent5">
                    <a:lumMod val="50000"/>
                  </a:schemeClr>
                </a:solidFill>
              </a:rPr>
              <a:t> box</a:t>
            </a:r>
          </a:p>
        </p:txBody>
      </p:sp>
      <p:pic>
        <p:nvPicPr>
          <p:cNvPr id="7" name="Content Placeholder 6">
            <a:extLst>
              <a:ext uri="{FF2B5EF4-FFF2-40B4-BE49-F238E27FC236}">
                <a16:creationId xmlns:a16="http://schemas.microsoft.com/office/drawing/2014/main" id="{471FAA62-CED9-4F1B-92D6-B675B1AC6746}"/>
              </a:ext>
            </a:extLst>
          </p:cNvPr>
          <p:cNvPicPr>
            <a:picLocks noGrp="1" noChangeAspect="1"/>
          </p:cNvPicPr>
          <p:nvPr>
            <p:ph idx="1"/>
          </p:nvPr>
        </p:nvPicPr>
        <p:blipFill>
          <a:blip r:embed="rId2"/>
          <a:stretch>
            <a:fillRect/>
          </a:stretch>
        </p:blipFill>
        <p:spPr>
          <a:xfrm>
            <a:off x="2054930" y="1191491"/>
            <a:ext cx="8082140" cy="4126390"/>
          </a:xfrm>
        </p:spPr>
      </p:pic>
    </p:spTree>
    <p:extLst>
      <p:ext uri="{BB962C8B-B14F-4D97-AF65-F5344CB8AC3E}">
        <p14:creationId xmlns:p14="http://schemas.microsoft.com/office/powerpoint/2010/main" val="18667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Betari</a:t>
            </a:r>
            <a:r>
              <a:rPr lang="en-US" dirty="0"/>
              <a:t> Box</a:t>
            </a:r>
          </a:p>
        </p:txBody>
      </p:sp>
      <p:sp>
        <p:nvSpPr>
          <p:cNvPr id="3" name="Content Placeholder 2"/>
          <p:cNvSpPr>
            <a:spLocks noGrp="1"/>
          </p:cNvSpPr>
          <p:nvPr>
            <p:ph idx="1"/>
          </p:nvPr>
        </p:nvSpPr>
        <p:spPr/>
        <p:txBody>
          <a:bodyPr>
            <a:normAutofit/>
          </a:bodyPr>
          <a:lstStyle/>
          <a:p>
            <a:r>
              <a:rPr lang="en-US" sz="2800" dirty="0"/>
              <a:t>Our frame of mind plays a role in the </a:t>
            </a:r>
            <a:r>
              <a:rPr lang="en-US" sz="2800" dirty="0" err="1"/>
              <a:t>behaviours</a:t>
            </a:r>
            <a:r>
              <a:rPr lang="en-US" sz="2800" dirty="0"/>
              <a:t> we exhibit.</a:t>
            </a:r>
          </a:p>
          <a:p>
            <a:pPr lvl="1"/>
            <a:r>
              <a:rPr lang="en-US" sz="2400" dirty="0"/>
              <a:t>Positive and we can empower our team</a:t>
            </a:r>
          </a:p>
          <a:p>
            <a:pPr lvl="1"/>
            <a:r>
              <a:rPr lang="en-US" sz="2400" dirty="0"/>
              <a:t>Negative and we can de-motivate.</a:t>
            </a:r>
          </a:p>
          <a:p>
            <a:pPr>
              <a:buFont typeface="Arial"/>
              <a:buChar char="•"/>
            </a:pPr>
            <a:r>
              <a:rPr lang="en-US" sz="2800" dirty="0" err="1"/>
              <a:t>Betari</a:t>
            </a:r>
            <a:r>
              <a:rPr lang="en-US" sz="2800" dirty="0"/>
              <a:t> Box helps us </a:t>
            </a:r>
            <a:r>
              <a:rPr lang="en-US" sz="2800" dirty="0" err="1"/>
              <a:t>recognise</a:t>
            </a:r>
            <a:r>
              <a:rPr lang="en-US" sz="2800" dirty="0"/>
              <a:t> this, especially when we and our colleagues ‘get stuck’ in a negative cycle.</a:t>
            </a:r>
          </a:p>
          <a:p>
            <a:pPr>
              <a:buFont typeface="Arial"/>
              <a:buChar char="•"/>
            </a:pPr>
            <a:r>
              <a:rPr lang="en-US" sz="2800" dirty="0"/>
              <a:t>Practice </a:t>
            </a:r>
            <a:r>
              <a:rPr lang="en-US" sz="2800" dirty="0" err="1"/>
              <a:t>recognising</a:t>
            </a:r>
            <a:r>
              <a:rPr lang="en-US" sz="2800" dirty="0"/>
              <a:t> and breaking out of these negative cycles.</a:t>
            </a:r>
          </a:p>
          <a:p>
            <a:pPr>
              <a:buFont typeface="Arial"/>
              <a:buChar char="•"/>
            </a:pPr>
            <a:endParaRPr lang="en-US" sz="2800" dirty="0"/>
          </a:p>
        </p:txBody>
      </p:sp>
    </p:spTree>
    <p:extLst>
      <p:ext uri="{BB962C8B-B14F-4D97-AF65-F5344CB8AC3E}">
        <p14:creationId xmlns:p14="http://schemas.microsoft.com/office/powerpoint/2010/main" val="14738364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579F63F839CD34F8C7D1F16FF62C149" ma:contentTypeVersion="6" ma:contentTypeDescription="Create a new document." ma:contentTypeScope="" ma:versionID="8696d57364c1d7f16f585631265b8140">
  <xsd:schema xmlns:xsd="http://www.w3.org/2001/XMLSchema" xmlns:xs="http://www.w3.org/2001/XMLSchema" xmlns:p="http://schemas.microsoft.com/office/2006/metadata/properties" xmlns:ns2="b7f9fef7-f2d6-4753-9cc4-1214af3ec681" xmlns:ns3="4e921715-ad79-4b78-9592-2aa9c6b9dcb9" targetNamespace="http://schemas.microsoft.com/office/2006/metadata/properties" ma:root="true" ma:fieldsID="911fed3de18a5dabb4b36797968ac1f0" ns2:_="" ns3:_="">
    <xsd:import namespace="b7f9fef7-f2d6-4753-9cc4-1214af3ec681"/>
    <xsd:import namespace="4e921715-ad79-4b78-9592-2aa9c6b9dc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f9fef7-f2d6-4753-9cc4-1214af3ec68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921715-ad79-4b78-9592-2aa9c6b9dcb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8B21B87-FA11-4EFF-81CD-E2CA29C0D2C9}">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7970AD43-6B60-4E64-9C25-F5F5A6394A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7f9fef7-f2d6-4753-9cc4-1214af3ec681"/>
    <ds:schemaRef ds:uri="4e921715-ad79-4b78-9592-2aa9c6b9dc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C9CBC40-EFAC-4F46-B6BB-20E4CA5F3F9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1127</Words>
  <Application>Microsoft Office PowerPoint</Application>
  <PresentationFormat>Widescreen</PresentationFormat>
  <Paragraphs>126</Paragraphs>
  <Slides>18</Slides>
  <Notes>6</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18</vt:i4>
      </vt:variant>
    </vt:vector>
  </HeadingPairs>
  <TitlesOfParts>
    <vt:vector size="30" baseType="lpstr">
      <vt:lpstr>Myriad Pro</vt:lpstr>
      <vt:lpstr>Arial</vt:lpstr>
      <vt:lpstr>Calibri</vt:lpstr>
      <vt:lpstr>Calibri Light</vt:lpstr>
      <vt:lpstr>Symbol</vt:lpstr>
      <vt:lpstr>Times New Roman</vt:lpstr>
      <vt:lpstr>Verdana</vt:lpstr>
      <vt:lpstr>20140311PresentationUWTSDTemplate</vt:lpstr>
      <vt:lpstr>UWTSD 200_Text 2</vt:lpstr>
      <vt:lpstr>UWTSD 200_Subtitle 4</vt:lpstr>
      <vt:lpstr>1_20140311PresentationUWTSDTemplate</vt:lpstr>
      <vt:lpstr>2_20140311PresentationUWTSDTemplate</vt:lpstr>
      <vt:lpstr>PowerPoint Presentation</vt:lpstr>
      <vt:lpstr>Learning Outcomes</vt:lpstr>
      <vt:lpstr>PowerPoint Presentation</vt:lpstr>
      <vt:lpstr>PowerPoint Presentation</vt:lpstr>
      <vt:lpstr>PowerPoint Presentation</vt:lpstr>
      <vt:lpstr>PEST Analysis</vt:lpstr>
      <vt:lpstr>PowerPoint Presentation</vt:lpstr>
      <vt:lpstr>Activity – PEST and SWOT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Betari box</vt:lpstr>
      <vt:lpstr>Betari Box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25</cp:revision>
  <cp:lastPrinted>2021-08-03T18:44:37Z</cp:lastPrinted>
  <dcterms:created xsi:type="dcterms:W3CDTF">2021-06-29T14:16:45Z</dcterms:created>
  <dcterms:modified xsi:type="dcterms:W3CDTF">2022-03-16T17:35:18Z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0x0101005579F63F839CD34F8C7D1F16FF62C149</vt:lpwstr>
  </property>
</Properties>
</file>