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4"/>
  </p:notesMasterIdLst>
  <p:sldIdLst>
    <p:sldId id="257" r:id="rId8"/>
    <p:sldId id="256" r:id="rId9"/>
    <p:sldId id="915" r:id="rId10"/>
    <p:sldId id="916"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89" r:id="rId31"/>
    <p:sldId id="277" r:id="rId32"/>
    <p:sldId id="278" r:id="rId33"/>
    <p:sldId id="279" r:id="rId34"/>
    <p:sldId id="280" r:id="rId35"/>
    <p:sldId id="281" r:id="rId36"/>
    <p:sldId id="282" r:id="rId37"/>
    <p:sldId id="283" r:id="rId38"/>
    <p:sldId id="284" r:id="rId39"/>
    <p:sldId id="285" r:id="rId40"/>
    <p:sldId id="287" r:id="rId41"/>
    <p:sldId id="288" r:id="rId42"/>
    <p:sldId id="28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15"/>
            <p14:sldId id="916"/>
            <p14:sldId id="258"/>
            <p14:sldId id="259"/>
            <p14:sldId id="260"/>
            <p14:sldId id="261"/>
            <p14:sldId id="262"/>
            <p14:sldId id="263"/>
            <p14:sldId id="264"/>
            <p14:sldId id="265"/>
            <p14:sldId id="266"/>
            <p14:sldId id="267"/>
            <p14:sldId id="268"/>
            <p14:sldId id="269"/>
            <p14:sldId id="270"/>
            <p14:sldId id="271"/>
            <p14:sldId id="272"/>
            <p14:sldId id="273"/>
            <p14:sldId id="274"/>
            <p14:sldId id="275"/>
            <p14:sldId id="276"/>
            <p14:sldId id="289"/>
            <p14:sldId id="277"/>
            <p14:sldId id="278"/>
            <p14:sldId id="279"/>
            <p14:sldId id="280"/>
            <p14:sldId id="281"/>
            <p14:sldId id="282"/>
            <p14:sldId id="283"/>
            <p14:sldId id="284"/>
            <p14:sldId id="285"/>
            <p14:sldId id="287"/>
            <p14:sldId id="288"/>
            <p14:sldId id="286"/>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4" dt="2026-02-23T14:02:18.1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7C9DF-CE14-448F-97A5-6D94B2390FA3}" type="doc">
      <dgm:prSet loTypeId="urn:microsoft.com/office/officeart/2005/8/layout/venn1" loCatId="relationship" qsTypeId="urn:microsoft.com/office/officeart/2005/8/quickstyle/simple1#16" qsCatId="simple" csTypeId="urn:microsoft.com/office/officeart/2005/8/colors/accent1_2#14" csCatId="accent1" phldr="1"/>
      <dgm:spPr/>
      <dgm:t>
        <a:bodyPr/>
        <a:lstStyle/>
        <a:p>
          <a:endParaRPr lang="en-GB"/>
        </a:p>
      </dgm:t>
    </dgm:pt>
    <dgm:pt modelId="{81285F2E-4D31-4006-8ACA-C7AD274B4D00}">
      <dgm:prSet phldrT="[Text]" phldr="0"/>
      <dgm:spPr/>
      <dgm:t>
        <a:bodyPr/>
        <a:lstStyle/>
        <a:p>
          <a:r>
            <a:rPr lang="en-GB" dirty="0"/>
            <a:t>Cultural </a:t>
          </a:r>
        </a:p>
        <a:p>
          <a:r>
            <a:rPr lang="en-GB" dirty="0"/>
            <a:t>Oppression: from society that ‘blames the victim’</a:t>
          </a:r>
        </a:p>
      </dgm:t>
    </dgm:pt>
    <dgm:pt modelId="{058215EE-5A95-478B-8808-B4BED7918F00}" type="parTrans" cxnId="{F8ECCC27-739C-41F0-8E69-E7F6A2B9B043}">
      <dgm:prSet/>
      <dgm:spPr/>
      <dgm:t>
        <a:bodyPr/>
        <a:lstStyle/>
        <a:p>
          <a:endParaRPr lang="en-GB"/>
        </a:p>
      </dgm:t>
    </dgm:pt>
    <dgm:pt modelId="{9B266A6C-7629-4017-889E-82D706D1BBD6}" type="sibTrans" cxnId="{F8ECCC27-739C-41F0-8E69-E7F6A2B9B043}">
      <dgm:prSet/>
      <dgm:spPr/>
      <dgm:t>
        <a:bodyPr/>
        <a:lstStyle/>
        <a:p>
          <a:endParaRPr lang="en-GB"/>
        </a:p>
      </dgm:t>
    </dgm:pt>
    <dgm:pt modelId="{F5C4EF4A-3F26-4B89-91BE-F47AF5BD4350}">
      <dgm:prSet phldrT="[Text]" phldr="0"/>
      <dgm:spPr/>
      <dgm:t>
        <a:bodyPr/>
        <a:lstStyle/>
        <a:p>
          <a:r>
            <a:rPr lang="en-GB" dirty="0"/>
            <a:t>Structural </a:t>
          </a:r>
        </a:p>
        <a:p>
          <a:r>
            <a:rPr lang="en-GB" dirty="0"/>
            <a:t>Oppression: through inadequate legal protection</a:t>
          </a:r>
        </a:p>
      </dgm:t>
    </dgm:pt>
    <dgm:pt modelId="{8A5A2C88-48ED-4FFD-8641-7CDD07BAD1B6}" type="parTrans" cxnId="{C71683C8-C19E-4398-A225-F11C1BCA67FC}">
      <dgm:prSet/>
      <dgm:spPr/>
      <dgm:t>
        <a:bodyPr/>
        <a:lstStyle/>
        <a:p>
          <a:endParaRPr lang="en-GB"/>
        </a:p>
      </dgm:t>
    </dgm:pt>
    <dgm:pt modelId="{208924F5-D231-4F48-BC7B-3F71CD40A243}" type="sibTrans" cxnId="{C71683C8-C19E-4398-A225-F11C1BCA67FC}">
      <dgm:prSet/>
      <dgm:spPr/>
      <dgm:t>
        <a:bodyPr/>
        <a:lstStyle/>
        <a:p>
          <a:endParaRPr lang="en-GB"/>
        </a:p>
      </dgm:t>
    </dgm:pt>
    <dgm:pt modelId="{A2775ABA-6EF7-460E-877D-600EF8BC36F2}">
      <dgm:prSet phldrT="[Text]" phldr="0"/>
      <dgm:spPr/>
      <dgm:t>
        <a:bodyPr/>
        <a:lstStyle/>
        <a:p>
          <a:r>
            <a:rPr lang="en-GB" dirty="0"/>
            <a:t>Personal:</a:t>
          </a:r>
        </a:p>
        <a:p>
          <a:r>
            <a:rPr lang="en-GB" dirty="0"/>
            <a:t>Individual oppression from partner’s violence</a:t>
          </a:r>
        </a:p>
      </dgm:t>
    </dgm:pt>
    <dgm:pt modelId="{EB7081FD-196D-4A6F-A7B9-FC50AB0EC9A7}" type="parTrans" cxnId="{AE37BB47-496D-4655-B6D1-94A7A3DFFCAA}">
      <dgm:prSet/>
      <dgm:spPr/>
      <dgm:t>
        <a:bodyPr/>
        <a:lstStyle/>
        <a:p>
          <a:endParaRPr lang="en-GB"/>
        </a:p>
      </dgm:t>
    </dgm:pt>
    <dgm:pt modelId="{47250E04-A944-4B20-BA23-6AA76E1C561D}" type="sibTrans" cxnId="{AE37BB47-496D-4655-B6D1-94A7A3DFFCAA}">
      <dgm:prSet/>
      <dgm:spPr/>
      <dgm:t>
        <a:bodyPr/>
        <a:lstStyle/>
        <a:p>
          <a:endParaRPr lang="en-GB"/>
        </a:p>
      </dgm:t>
    </dgm:pt>
    <dgm:pt modelId="{4594A676-071E-4E6C-8902-32EA4F62DF8B}" type="pres">
      <dgm:prSet presAssocID="{F547C9DF-CE14-448F-97A5-6D94B2390FA3}" presName="compositeShape" presStyleCnt="0">
        <dgm:presLayoutVars>
          <dgm:chMax val="7"/>
          <dgm:dir/>
          <dgm:resizeHandles val="exact"/>
        </dgm:presLayoutVars>
      </dgm:prSet>
      <dgm:spPr/>
    </dgm:pt>
    <dgm:pt modelId="{E8014748-7946-43D2-A551-22E02795D290}" type="pres">
      <dgm:prSet presAssocID="{F5C4EF4A-3F26-4B89-91BE-F47AF5BD4350}" presName="circ1" presStyleLbl="vennNode1" presStyleIdx="0" presStyleCnt="3"/>
      <dgm:spPr/>
    </dgm:pt>
    <dgm:pt modelId="{D789BB37-D9A3-49D8-8864-5256D2885A08}" type="pres">
      <dgm:prSet presAssocID="{F5C4EF4A-3F26-4B89-91BE-F47AF5BD4350}" presName="circ1Tx" presStyleLbl="revTx" presStyleIdx="0" presStyleCnt="0">
        <dgm:presLayoutVars>
          <dgm:chMax val="0"/>
          <dgm:chPref val="0"/>
          <dgm:bulletEnabled val="1"/>
        </dgm:presLayoutVars>
      </dgm:prSet>
      <dgm:spPr/>
    </dgm:pt>
    <dgm:pt modelId="{F043A95D-05A2-4C64-A023-C04161976F99}" type="pres">
      <dgm:prSet presAssocID="{81285F2E-4D31-4006-8ACA-C7AD274B4D00}" presName="circ2" presStyleLbl="vennNode1" presStyleIdx="1" presStyleCnt="3" custLinFactNeighborX="-6844" custLinFactNeighborY="-3773"/>
      <dgm:spPr/>
    </dgm:pt>
    <dgm:pt modelId="{2FFF3EB6-2FAB-4BE9-9D48-857F24A8164E}" type="pres">
      <dgm:prSet presAssocID="{81285F2E-4D31-4006-8ACA-C7AD274B4D00}" presName="circ2Tx" presStyleLbl="revTx" presStyleIdx="0" presStyleCnt="0">
        <dgm:presLayoutVars>
          <dgm:chMax val="0"/>
          <dgm:chPref val="0"/>
          <dgm:bulletEnabled val="1"/>
        </dgm:presLayoutVars>
      </dgm:prSet>
      <dgm:spPr/>
    </dgm:pt>
    <dgm:pt modelId="{0E9C8B7A-DF36-4F3E-9745-DD82CB3F3478}" type="pres">
      <dgm:prSet presAssocID="{A2775ABA-6EF7-460E-877D-600EF8BC36F2}" presName="circ3" presStyleLbl="vennNode1" presStyleIdx="2" presStyleCnt="3" custLinFactNeighborX="-661" custLinFactNeighborY="441"/>
      <dgm:spPr/>
    </dgm:pt>
    <dgm:pt modelId="{2709763B-8FDD-44F1-873A-D5D95107F5F4}" type="pres">
      <dgm:prSet presAssocID="{A2775ABA-6EF7-460E-877D-600EF8BC36F2}" presName="circ3Tx" presStyleLbl="revTx" presStyleIdx="0" presStyleCnt="0">
        <dgm:presLayoutVars>
          <dgm:chMax val="0"/>
          <dgm:chPref val="0"/>
          <dgm:bulletEnabled val="1"/>
        </dgm:presLayoutVars>
      </dgm:prSet>
      <dgm:spPr/>
    </dgm:pt>
  </dgm:ptLst>
  <dgm:cxnLst>
    <dgm:cxn modelId="{13A61A21-87A7-4150-8A28-F02E32157EE0}" type="presOf" srcId="{A2775ABA-6EF7-460E-877D-600EF8BC36F2}" destId="{0E9C8B7A-DF36-4F3E-9745-DD82CB3F3478}" srcOrd="0" destOrd="0" presId="urn:microsoft.com/office/officeart/2005/8/layout/venn1"/>
    <dgm:cxn modelId="{F8ECCC27-739C-41F0-8E69-E7F6A2B9B043}" srcId="{F547C9DF-CE14-448F-97A5-6D94B2390FA3}" destId="{81285F2E-4D31-4006-8ACA-C7AD274B4D00}" srcOrd="1" destOrd="0" parTransId="{058215EE-5A95-478B-8808-B4BED7918F00}" sibTransId="{9B266A6C-7629-4017-889E-82D706D1BBD6}"/>
    <dgm:cxn modelId="{0B71473C-0B24-4633-8B34-101DF6EED8D6}" type="presOf" srcId="{81285F2E-4D31-4006-8ACA-C7AD274B4D00}" destId="{2FFF3EB6-2FAB-4BE9-9D48-857F24A8164E}" srcOrd="1" destOrd="0" presId="urn:microsoft.com/office/officeart/2005/8/layout/venn1"/>
    <dgm:cxn modelId="{029B5046-5128-4A23-B626-E864E75BFBB9}" type="presOf" srcId="{F5C4EF4A-3F26-4B89-91BE-F47AF5BD4350}" destId="{D789BB37-D9A3-49D8-8864-5256D2885A08}" srcOrd="1" destOrd="0" presId="urn:microsoft.com/office/officeart/2005/8/layout/venn1"/>
    <dgm:cxn modelId="{12930F67-2D2B-4BD7-80D5-39E2670F64E7}" type="presOf" srcId="{A2775ABA-6EF7-460E-877D-600EF8BC36F2}" destId="{2709763B-8FDD-44F1-873A-D5D95107F5F4}" srcOrd="1" destOrd="0" presId="urn:microsoft.com/office/officeart/2005/8/layout/venn1"/>
    <dgm:cxn modelId="{AE37BB47-496D-4655-B6D1-94A7A3DFFCAA}" srcId="{F547C9DF-CE14-448F-97A5-6D94B2390FA3}" destId="{A2775ABA-6EF7-460E-877D-600EF8BC36F2}" srcOrd="2" destOrd="0" parTransId="{EB7081FD-196D-4A6F-A7B9-FC50AB0EC9A7}" sibTransId="{47250E04-A944-4B20-BA23-6AA76E1C561D}"/>
    <dgm:cxn modelId="{774C4C4A-1B7A-4E79-9BCF-ECB0F0C9104D}" type="presOf" srcId="{F5C4EF4A-3F26-4B89-91BE-F47AF5BD4350}" destId="{E8014748-7946-43D2-A551-22E02795D290}" srcOrd="0" destOrd="0" presId="urn:microsoft.com/office/officeart/2005/8/layout/venn1"/>
    <dgm:cxn modelId="{E61A244F-C332-48FC-B3EF-872DAE04D4FA}" type="presOf" srcId="{81285F2E-4D31-4006-8ACA-C7AD274B4D00}" destId="{F043A95D-05A2-4C64-A023-C04161976F99}" srcOrd="0" destOrd="0" presId="urn:microsoft.com/office/officeart/2005/8/layout/venn1"/>
    <dgm:cxn modelId="{7E110F8E-DEA5-4B83-8E74-6CE9C532F43E}" type="presOf" srcId="{F547C9DF-CE14-448F-97A5-6D94B2390FA3}" destId="{4594A676-071E-4E6C-8902-32EA4F62DF8B}" srcOrd="0" destOrd="0" presId="urn:microsoft.com/office/officeart/2005/8/layout/venn1"/>
    <dgm:cxn modelId="{C71683C8-C19E-4398-A225-F11C1BCA67FC}" srcId="{F547C9DF-CE14-448F-97A5-6D94B2390FA3}" destId="{F5C4EF4A-3F26-4B89-91BE-F47AF5BD4350}" srcOrd="0" destOrd="0" parTransId="{8A5A2C88-48ED-4FFD-8641-7CDD07BAD1B6}" sibTransId="{208924F5-D231-4F48-BC7B-3F71CD40A243}"/>
    <dgm:cxn modelId="{82A217B0-95E7-47C2-B402-B8C8D0FC67C7}" type="presParOf" srcId="{4594A676-071E-4E6C-8902-32EA4F62DF8B}" destId="{E8014748-7946-43D2-A551-22E02795D290}" srcOrd="0" destOrd="0" presId="urn:microsoft.com/office/officeart/2005/8/layout/venn1"/>
    <dgm:cxn modelId="{7E884B26-A1C4-4EC2-9EC5-2470809C5EF8}" type="presParOf" srcId="{4594A676-071E-4E6C-8902-32EA4F62DF8B}" destId="{D789BB37-D9A3-49D8-8864-5256D2885A08}" srcOrd="1" destOrd="0" presId="urn:microsoft.com/office/officeart/2005/8/layout/venn1"/>
    <dgm:cxn modelId="{D5E6E7C5-6D8C-4415-8CCD-31FE8BA3DE48}" type="presParOf" srcId="{4594A676-071E-4E6C-8902-32EA4F62DF8B}" destId="{F043A95D-05A2-4C64-A023-C04161976F99}" srcOrd="2" destOrd="0" presId="urn:microsoft.com/office/officeart/2005/8/layout/venn1"/>
    <dgm:cxn modelId="{B47B925C-7A6F-4499-B8C9-D72B81BBC497}" type="presParOf" srcId="{4594A676-071E-4E6C-8902-32EA4F62DF8B}" destId="{2FFF3EB6-2FAB-4BE9-9D48-857F24A8164E}" srcOrd="3" destOrd="0" presId="urn:microsoft.com/office/officeart/2005/8/layout/venn1"/>
    <dgm:cxn modelId="{3DA6D5C2-C6E1-4523-9AAA-801F8AA25161}" type="presParOf" srcId="{4594A676-071E-4E6C-8902-32EA4F62DF8B}" destId="{0E9C8B7A-DF36-4F3E-9745-DD82CB3F3478}" srcOrd="4" destOrd="0" presId="urn:microsoft.com/office/officeart/2005/8/layout/venn1"/>
    <dgm:cxn modelId="{FB7B35CC-AE72-4747-ACE9-4BA175482BE0}" type="presParOf" srcId="{4594A676-071E-4E6C-8902-32EA4F62DF8B}" destId="{2709763B-8FDD-44F1-873A-D5D95107F5F4}"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14748-7946-43D2-A551-22E02795D290}">
      <dsp:nvSpPr>
        <dsp:cNvPr id="0" name=""/>
        <dsp:cNvSpPr/>
      </dsp:nvSpPr>
      <dsp:spPr>
        <a:xfrm>
          <a:off x="4272375" y="63404"/>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Structural </a:t>
          </a:r>
        </a:p>
        <a:p>
          <a:pPr marL="0" lvl="0" indent="0" algn="ctr" defTabSz="933450">
            <a:lnSpc>
              <a:spcPct val="90000"/>
            </a:lnSpc>
            <a:spcBef>
              <a:spcPct val="0"/>
            </a:spcBef>
            <a:spcAft>
              <a:spcPct val="35000"/>
            </a:spcAft>
            <a:buNone/>
          </a:pPr>
          <a:r>
            <a:rPr lang="en-GB" sz="2100" kern="1200" dirty="0"/>
            <a:t>Oppression: through inadequate legal protection</a:t>
          </a:r>
        </a:p>
      </dsp:txBody>
      <dsp:txXfrm>
        <a:off x="4678161" y="595999"/>
        <a:ext cx="2231826" cy="1369529"/>
      </dsp:txXfrm>
    </dsp:sp>
    <dsp:sp modelId="{F043A95D-05A2-4C64-A023-C04161976F99}">
      <dsp:nvSpPr>
        <dsp:cNvPr id="0" name=""/>
        <dsp:cNvSpPr/>
      </dsp:nvSpPr>
      <dsp:spPr>
        <a:xfrm>
          <a:off x="5162245" y="1850701"/>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Cultural </a:t>
          </a:r>
        </a:p>
        <a:p>
          <a:pPr marL="0" lvl="0" indent="0" algn="ctr" defTabSz="933450">
            <a:lnSpc>
              <a:spcPct val="90000"/>
            </a:lnSpc>
            <a:spcBef>
              <a:spcPct val="0"/>
            </a:spcBef>
            <a:spcAft>
              <a:spcPct val="35000"/>
            </a:spcAft>
            <a:buNone/>
          </a:pPr>
          <a:r>
            <a:rPr lang="en-GB" sz="2100" kern="1200" dirty="0"/>
            <a:t>Oppression: from society that ‘blames the victim’</a:t>
          </a:r>
        </a:p>
      </dsp:txBody>
      <dsp:txXfrm>
        <a:off x="6093017" y="2636912"/>
        <a:ext cx="1826039" cy="1673869"/>
      </dsp:txXfrm>
    </dsp:sp>
    <dsp:sp modelId="{0E9C8B7A-DF36-4F3E-9745-DD82CB3F3478}">
      <dsp:nvSpPr>
        <dsp:cNvPr id="0" name=""/>
        <dsp:cNvSpPr/>
      </dsp:nvSpPr>
      <dsp:spPr>
        <a:xfrm>
          <a:off x="3154098" y="1978950"/>
          <a:ext cx="3043399" cy="3043399"/>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Personal:</a:t>
          </a:r>
        </a:p>
        <a:p>
          <a:pPr marL="0" lvl="0" indent="0" algn="ctr" defTabSz="933450">
            <a:lnSpc>
              <a:spcPct val="90000"/>
            </a:lnSpc>
            <a:spcBef>
              <a:spcPct val="0"/>
            </a:spcBef>
            <a:spcAft>
              <a:spcPct val="35000"/>
            </a:spcAft>
            <a:buNone/>
          </a:pPr>
          <a:r>
            <a:rPr lang="en-GB" sz="2100" kern="1200" dirty="0"/>
            <a:t>Individual oppression from partner’s violence</a:t>
          </a:r>
        </a:p>
      </dsp:txBody>
      <dsp:txXfrm>
        <a:off x="3440685" y="2765161"/>
        <a:ext cx="1826039" cy="167386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28/09/2026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28/09/2026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EF3A-7B45-D15C-AC3B-B56644E16E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A453DB-1A24-911C-0998-BE8420F332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466477-3F2F-596B-1FB5-A937C1D4C32A}"/>
              </a:ext>
            </a:extLst>
          </p:cNvPr>
          <p:cNvSpPr>
            <a:spLocks noGrp="1"/>
          </p:cNvSpPr>
          <p:nvPr>
            <p:ph type="dt" sz="half" idx="10"/>
          </p:nvPr>
        </p:nvSpPr>
        <p:spPr/>
        <p:txBody>
          <a:bodyPr/>
          <a:lstStyle/>
          <a:p>
            <a:fld id="{5CA3538A-CB43-405D-AD6B-06779786F563}" type="datetimeFigureOut">
              <a:rPr lang="en-GB" smtClean="0"/>
              <a:t>28/09/2026</a:t>
            </a:fld>
            <a:endParaRPr lang="en-GB"/>
          </a:p>
        </p:txBody>
      </p:sp>
      <p:sp>
        <p:nvSpPr>
          <p:cNvPr id="5" name="Footer Placeholder 4">
            <a:extLst>
              <a:ext uri="{FF2B5EF4-FFF2-40B4-BE49-F238E27FC236}">
                <a16:creationId xmlns:a16="http://schemas.microsoft.com/office/drawing/2014/main" id="{AAFF6504-DAE7-7F9E-A4FA-A4E64141F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79636C-F5CC-0C71-D980-9D053BBF0AF0}"/>
              </a:ext>
            </a:extLst>
          </p:cNvPr>
          <p:cNvSpPr>
            <a:spLocks noGrp="1"/>
          </p:cNvSpPr>
          <p:nvPr>
            <p:ph type="sldNum" sz="quarter" idx="12"/>
          </p:nvPr>
        </p:nvSpPr>
        <p:spPr/>
        <p:txBody>
          <a:bodyPr/>
          <a:lstStyle/>
          <a:p>
            <a:fld id="{571D40BD-DBD0-4509-B7FC-6F5E295E6D01}" type="slidenum">
              <a:rPr lang="en-GB" smtClean="0"/>
              <a:t>‹#›</a:t>
            </a:fld>
            <a:endParaRPr lang="en-GB"/>
          </a:p>
        </p:txBody>
      </p:sp>
    </p:spTree>
    <p:extLst>
      <p:ext uri="{BB962C8B-B14F-4D97-AF65-F5344CB8AC3E}">
        <p14:creationId xmlns:p14="http://schemas.microsoft.com/office/powerpoint/2010/main" val="32054434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2FDAA5-00C6-BE57-EB4C-7A2A4626F135}"/>
              </a:ext>
            </a:extLst>
          </p:cNvPr>
          <p:cNvSpPr>
            <a:spLocks noGrp="1"/>
          </p:cNvSpPr>
          <p:nvPr>
            <p:ph type="dt" sz="half" idx="10"/>
          </p:nvPr>
        </p:nvSpPr>
        <p:spPr/>
        <p:txBody>
          <a:bodyPr/>
          <a:lstStyle/>
          <a:p>
            <a:fld id="{5CA3538A-CB43-405D-AD6B-06779786F563}" type="datetimeFigureOut">
              <a:rPr lang="en-GB" smtClean="0"/>
              <a:t>28/09/2026</a:t>
            </a:fld>
            <a:endParaRPr lang="en-GB"/>
          </a:p>
        </p:txBody>
      </p:sp>
      <p:sp>
        <p:nvSpPr>
          <p:cNvPr id="3" name="Footer Placeholder 2">
            <a:extLst>
              <a:ext uri="{FF2B5EF4-FFF2-40B4-BE49-F238E27FC236}">
                <a16:creationId xmlns:a16="http://schemas.microsoft.com/office/drawing/2014/main" id="{29885E68-F394-17F7-BDA1-6DA7CA2450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AB75EE-3F9F-26B4-773F-1C2F77794294}"/>
              </a:ext>
            </a:extLst>
          </p:cNvPr>
          <p:cNvSpPr>
            <a:spLocks noGrp="1"/>
          </p:cNvSpPr>
          <p:nvPr>
            <p:ph type="sldNum" sz="quarter" idx="12"/>
          </p:nvPr>
        </p:nvSpPr>
        <p:spPr/>
        <p:txBody>
          <a:bodyPr/>
          <a:lstStyle/>
          <a:p>
            <a:fld id="{571D40BD-DBD0-4509-B7FC-6F5E295E6D01}" type="slidenum">
              <a:rPr lang="en-GB" smtClean="0"/>
              <a:t>‹#›</a:t>
            </a:fld>
            <a:endParaRPr lang="en-GB"/>
          </a:p>
        </p:txBody>
      </p:sp>
    </p:spTree>
    <p:extLst>
      <p:ext uri="{BB962C8B-B14F-4D97-AF65-F5344CB8AC3E}">
        <p14:creationId xmlns:p14="http://schemas.microsoft.com/office/powerpoint/2010/main" val="24258542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28/09/2026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E9883-BA71-9DB5-8959-08030949565E}"/>
              </a:ext>
            </a:extLst>
          </p:cNvPr>
          <p:cNvSpPr>
            <a:spLocks noGrp="1"/>
          </p:cNvSpPr>
          <p:nvPr>
            <p:ph type="ctrTitle"/>
          </p:nvPr>
        </p:nvSpPr>
        <p:spPr/>
        <p:txBody>
          <a:bodyPr/>
          <a:lstStyle/>
          <a:p>
            <a:r>
              <a:rPr lang="en-GB" dirty="0"/>
              <a:t>Being similar and different: Youth and social difference.</a:t>
            </a:r>
          </a:p>
        </p:txBody>
      </p:sp>
      <p:sp>
        <p:nvSpPr>
          <p:cNvPr id="3" name="Subtitle 2">
            <a:extLst>
              <a:ext uri="{FF2B5EF4-FFF2-40B4-BE49-F238E27FC236}">
                <a16:creationId xmlns:a16="http://schemas.microsoft.com/office/drawing/2014/main" id="{78D09991-FB35-7987-2FA3-BC54DE2E346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66520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5516-68E0-4D97-1776-A3C267DCBA91}"/>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2717863-650B-2167-96D5-D4459B66F366}"/>
              </a:ext>
            </a:extLst>
          </p:cNvPr>
          <p:cNvSpPr>
            <a:spLocks noGrp="1"/>
          </p:cNvSpPr>
          <p:nvPr>
            <p:ph idx="1"/>
          </p:nvPr>
        </p:nvSpPr>
        <p:spPr/>
        <p:txBody>
          <a:bodyPr/>
          <a:lstStyle/>
          <a:p>
            <a:r>
              <a:rPr lang="en-GB" dirty="0"/>
              <a:t>In brief, prejudice refers to those pre-judgements we often make about people based on characteristics we assume they embody based on their identities, circumstances or other factors.</a:t>
            </a:r>
          </a:p>
          <a:p>
            <a:endParaRPr lang="en-GB" dirty="0"/>
          </a:p>
          <a:p>
            <a:r>
              <a:rPr lang="en-GB" dirty="0"/>
              <a:t>Their origins may be rooted in problematic stereotypes. These prejudices may falsely ascribe aspects of behaviour we expect from individuals based on their ‘race’, gender, sexuality, class and so on. </a:t>
            </a:r>
          </a:p>
        </p:txBody>
      </p:sp>
    </p:spTree>
    <p:extLst>
      <p:ext uri="{BB962C8B-B14F-4D97-AF65-F5344CB8AC3E}">
        <p14:creationId xmlns:p14="http://schemas.microsoft.com/office/powerpoint/2010/main" val="115989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24874-BF40-2B9F-40F1-E18AF6D0CA4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9C02D2FC-4F87-D5D9-B8B7-F2C6882AB8F4}"/>
              </a:ext>
            </a:extLst>
          </p:cNvPr>
          <p:cNvSpPr>
            <a:spLocks noGrp="1"/>
          </p:cNvSpPr>
          <p:nvPr>
            <p:ph idx="1"/>
          </p:nvPr>
        </p:nvSpPr>
        <p:spPr/>
        <p:txBody>
          <a:bodyPr/>
          <a:lstStyle/>
          <a:p>
            <a:r>
              <a:rPr lang="en-GB" dirty="0"/>
              <a:t>The roots of these may have come from messages we have received from our families, our friends or wider influences such as sections of the media; messages that we may have consciously or subconsciously subscribed to.</a:t>
            </a:r>
          </a:p>
        </p:txBody>
      </p:sp>
    </p:spTree>
    <p:extLst>
      <p:ext uri="{BB962C8B-B14F-4D97-AF65-F5344CB8AC3E}">
        <p14:creationId xmlns:p14="http://schemas.microsoft.com/office/powerpoint/2010/main" val="2257622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2DBDF-9A61-AE34-17A0-D37CCD7D4A6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8B53931-BB9F-84A9-59EA-62D199F5F933}"/>
              </a:ext>
            </a:extLst>
          </p:cNvPr>
          <p:cNvSpPr>
            <a:spLocks noGrp="1"/>
          </p:cNvSpPr>
          <p:nvPr>
            <p:ph idx="1"/>
          </p:nvPr>
        </p:nvSpPr>
        <p:spPr/>
        <p:txBody>
          <a:bodyPr>
            <a:normAutofit fontScale="92500"/>
          </a:bodyPr>
          <a:lstStyle/>
          <a:p>
            <a:r>
              <a:rPr lang="en-GB" dirty="0"/>
              <a:t>Discrimination is the ‘act’ of using prejudice to treat people differently and usually negatively. It can manifest in a number of ways, through employment, education, leisure and so on. For instance, the personal prejudices of a teacher linked to ‘race’ may deter them from offering the same levels of support, encouragement or engagement with certain groups of young people.</a:t>
            </a:r>
          </a:p>
          <a:p>
            <a:endParaRPr lang="en-GB" dirty="0"/>
          </a:p>
          <a:p>
            <a:r>
              <a:rPr lang="en-GB" dirty="0"/>
              <a:t>Discriminatory actions stem from prejudice but require the degrees of power or authority to act.</a:t>
            </a:r>
            <a:br>
              <a:rPr lang="en-GB" dirty="0"/>
            </a:br>
            <a:endParaRPr lang="en-GB" dirty="0"/>
          </a:p>
        </p:txBody>
      </p:sp>
    </p:spTree>
    <p:extLst>
      <p:ext uri="{BB962C8B-B14F-4D97-AF65-F5344CB8AC3E}">
        <p14:creationId xmlns:p14="http://schemas.microsoft.com/office/powerpoint/2010/main" val="3415469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9B50-D1D9-88CB-C196-F39A1EFA9891}"/>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9493D55E-B37D-0298-39DC-54D9B90544DE}"/>
              </a:ext>
            </a:extLst>
          </p:cNvPr>
          <p:cNvSpPr>
            <a:spLocks noGrp="1"/>
          </p:cNvSpPr>
          <p:nvPr>
            <p:ph idx="1"/>
          </p:nvPr>
        </p:nvSpPr>
        <p:spPr/>
        <p:txBody>
          <a:bodyPr/>
          <a:lstStyle/>
          <a:p>
            <a:r>
              <a:rPr lang="en-GB" dirty="0"/>
              <a:t>Whilst anti-discriminatory practice is concerned with challenging specific forms of discrimination, anti-oppressive practice is concerned with ‘minimising the power differences in society’ </a:t>
            </a:r>
          </a:p>
          <a:p>
            <a:endParaRPr lang="en-GB" dirty="0"/>
          </a:p>
          <a:p>
            <a:r>
              <a:rPr lang="en-GB" dirty="0"/>
              <a:t>Thinking about oppression enables us to consider how the socio-economic structures and systems in society reinforce power divisions, since power is the main source through which inequality is maintained</a:t>
            </a:r>
          </a:p>
        </p:txBody>
      </p:sp>
    </p:spTree>
    <p:extLst>
      <p:ext uri="{BB962C8B-B14F-4D97-AF65-F5344CB8AC3E}">
        <p14:creationId xmlns:p14="http://schemas.microsoft.com/office/powerpoint/2010/main" val="179493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5026B-FE75-4D67-0276-BBCE60B77288}"/>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EE4A0FC9-2E44-3BAF-9E9D-DEC61BCD3E41}"/>
              </a:ext>
            </a:extLst>
          </p:cNvPr>
          <p:cNvSpPr>
            <a:spLocks noGrp="1"/>
          </p:cNvSpPr>
          <p:nvPr>
            <p:ph idx="1"/>
          </p:nvPr>
        </p:nvSpPr>
        <p:spPr/>
        <p:txBody>
          <a:bodyPr>
            <a:normAutofit lnSpcReduction="10000"/>
          </a:bodyPr>
          <a:lstStyle/>
          <a:p>
            <a:r>
              <a:rPr lang="en-GB" dirty="0"/>
              <a:t>How does oppression manifest itself? Mullaly (2002: 42–9) draws on Young's five categories of oppression, and these are explored below:</a:t>
            </a:r>
          </a:p>
          <a:p>
            <a:endParaRPr lang="en-GB" dirty="0"/>
          </a:p>
          <a:p>
            <a:r>
              <a:rPr lang="en-GB" dirty="0"/>
              <a:t>Exploitation ‘ refers to those social processes whereby the dominant group is able to accumulate and maintain status, power, and assets from the energy and labour expended by subordinate groups.’ Society is divided by class, ‘race’ and gender, whereby groups with comparatively les power will usually assume roles that are either materially poorer or more dangerous than those with power.</a:t>
            </a:r>
          </a:p>
          <a:p>
            <a:endParaRPr lang="en-GB" dirty="0"/>
          </a:p>
        </p:txBody>
      </p:sp>
    </p:spTree>
    <p:extLst>
      <p:ext uri="{BB962C8B-B14F-4D97-AF65-F5344CB8AC3E}">
        <p14:creationId xmlns:p14="http://schemas.microsoft.com/office/powerpoint/2010/main" val="1506694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81AE9-8F3D-07B7-B2BF-DD7DE3656E19}"/>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F8664167-9847-1F32-6866-F39DDB3A4844}"/>
              </a:ext>
            </a:extLst>
          </p:cNvPr>
          <p:cNvSpPr>
            <a:spLocks noGrp="1"/>
          </p:cNvSpPr>
          <p:nvPr>
            <p:ph idx="1"/>
          </p:nvPr>
        </p:nvSpPr>
        <p:spPr/>
        <p:txBody>
          <a:bodyPr/>
          <a:lstStyle/>
          <a:p>
            <a:r>
              <a:rPr lang="en-GB" dirty="0"/>
              <a:t>Marginalisation:  Society functions on the basis of inclusion and exclusion, with certain groups either permanently or temporally ‘confined to the margins of society’ (Mullaly 2002: 43). Marginalisation can be linked to material deprivation, where financial resources can prohibit ‘useful and meaningful participation’ (Mullaly 2002: 43), but increasingly other forms of ‘capital’ are seen to be as important when thinking about the extent to which certain individuals or groups are excluded. For instance, older people may have a reasonable standard of material well-being but may spend many weeks in isolation without connection to others.</a:t>
            </a:r>
          </a:p>
        </p:txBody>
      </p:sp>
    </p:spTree>
    <p:extLst>
      <p:ext uri="{BB962C8B-B14F-4D97-AF65-F5344CB8AC3E}">
        <p14:creationId xmlns:p14="http://schemas.microsoft.com/office/powerpoint/2010/main" val="2587188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E5C0-5051-B3BA-D51C-BF46FB68946A}"/>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7EB211FD-159C-0F15-26E7-6F889709E1AF}"/>
              </a:ext>
            </a:extLst>
          </p:cNvPr>
          <p:cNvSpPr>
            <a:spLocks noGrp="1"/>
          </p:cNvSpPr>
          <p:nvPr>
            <p:ph idx="1"/>
          </p:nvPr>
        </p:nvSpPr>
        <p:spPr/>
        <p:txBody>
          <a:bodyPr/>
          <a:lstStyle/>
          <a:p>
            <a:r>
              <a:rPr lang="en-GB" dirty="0"/>
              <a:t>Young people often experience temporal forms of marginalisation with active policies designed to exclude them from public spaces or media portrayals that reinforce negative stereotypes that inflate public fears. This may be more confounded or longer term where, along with age, a young person's ‘race’, gender, mental or physical health, sexuality or class are also used to exclude them.</a:t>
            </a:r>
          </a:p>
        </p:txBody>
      </p:sp>
    </p:spTree>
    <p:extLst>
      <p:ext uri="{BB962C8B-B14F-4D97-AF65-F5344CB8AC3E}">
        <p14:creationId xmlns:p14="http://schemas.microsoft.com/office/powerpoint/2010/main" val="39406295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E6421-2154-A928-95EF-498F6E8D1963}"/>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C989C875-0549-B09E-320C-1057D0B7BBD5}"/>
              </a:ext>
            </a:extLst>
          </p:cNvPr>
          <p:cNvSpPr>
            <a:spLocks noGrp="1"/>
          </p:cNvSpPr>
          <p:nvPr>
            <p:ph idx="1"/>
          </p:nvPr>
        </p:nvSpPr>
        <p:spPr/>
        <p:txBody>
          <a:bodyPr/>
          <a:lstStyle/>
          <a:p>
            <a:r>
              <a:rPr lang="en-GB" dirty="0"/>
              <a:t>Powerlessness: The dominance of hierarchical and patriarchal structures in society ensure, as we have said above, that power inequality is maintained.</a:t>
            </a:r>
            <a:br>
              <a:rPr lang="en-GB" dirty="0"/>
            </a:br>
            <a:endParaRPr lang="en-GB" dirty="0"/>
          </a:p>
          <a:p>
            <a:r>
              <a:rPr lang="en-GB" dirty="0"/>
              <a:t>Factors that contribute to powerlessness can result in ‘experiences of powerlessness, such as exclusion, rejection or being treated as inferior, which lead to feelings of inadequacy, helplessness and dependency’ (Dalrymple and Burke 1995: 15).</a:t>
            </a:r>
          </a:p>
        </p:txBody>
      </p:sp>
    </p:spTree>
    <p:extLst>
      <p:ext uri="{BB962C8B-B14F-4D97-AF65-F5344CB8AC3E}">
        <p14:creationId xmlns:p14="http://schemas.microsoft.com/office/powerpoint/2010/main" val="2149194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7D73D-31E3-6581-9E12-58C3FD45904F}"/>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377DE450-71D7-63AA-404F-DF499D386747}"/>
              </a:ext>
            </a:extLst>
          </p:cNvPr>
          <p:cNvSpPr>
            <a:spLocks noGrp="1"/>
          </p:cNvSpPr>
          <p:nvPr>
            <p:ph idx="1"/>
          </p:nvPr>
        </p:nvSpPr>
        <p:spPr/>
        <p:txBody>
          <a:bodyPr>
            <a:normAutofit fontScale="92500" lnSpcReduction="20000"/>
          </a:bodyPr>
          <a:lstStyle/>
          <a:p>
            <a:r>
              <a:rPr lang="en-GB" dirty="0"/>
              <a:t>Cultural Imperialism: aside from considerations of power relations in terms of work or financial capital, cultural imperialism has been identified by anti-racist and feminist thinkers and activists.  They have argued that oppression occurs when ‘the state promotes a single national culture’ (Parekh Report 2000).</a:t>
            </a:r>
          </a:p>
          <a:p>
            <a:pPr marL="0" indent="0">
              <a:buNone/>
            </a:pPr>
            <a:endParaRPr lang="en-GB" dirty="0"/>
          </a:p>
          <a:p>
            <a:r>
              <a:rPr lang="en-GB" dirty="0"/>
              <a:t>Processes of globalisation have challenged the legitimacy of these narratives, especially through increasing the ‘cosmopolitan’ transformation of communities that are ‘increasingly diverse … we live alongside people with many different belief systems. Cosmopolitanism requires us to engage with difference, rather than create the illusion that it is possible to live parallel lives’ (Osler 2008b: 457).</a:t>
            </a:r>
            <a:br>
              <a:rPr lang="en-GB" dirty="0"/>
            </a:br>
            <a:endParaRPr lang="en-GB" dirty="0"/>
          </a:p>
        </p:txBody>
      </p:sp>
    </p:spTree>
    <p:extLst>
      <p:ext uri="{BB962C8B-B14F-4D97-AF65-F5344CB8AC3E}">
        <p14:creationId xmlns:p14="http://schemas.microsoft.com/office/powerpoint/2010/main" val="3166361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02B5F-5506-AADC-D5FC-1BCEEFBB45EE}"/>
              </a:ext>
            </a:extLst>
          </p:cNvPr>
          <p:cNvSpPr>
            <a:spLocks noGrp="1"/>
          </p:cNvSpPr>
          <p:nvPr>
            <p:ph type="title"/>
          </p:nvPr>
        </p:nvSpPr>
        <p:spPr/>
        <p:txBody>
          <a:bodyPr/>
          <a:lstStyle/>
          <a:p>
            <a:r>
              <a:rPr lang="en-GB" dirty="0"/>
              <a:t>Society and Oppression</a:t>
            </a:r>
          </a:p>
        </p:txBody>
      </p:sp>
      <p:sp>
        <p:nvSpPr>
          <p:cNvPr id="3" name="Content Placeholder 2">
            <a:extLst>
              <a:ext uri="{FF2B5EF4-FFF2-40B4-BE49-F238E27FC236}">
                <a16:creationId xmlns:a16="http://schemas.microsoft.com/office/drawing/2014/main" id="{D01A50E6-D935-A5BD-7A19-A045532AED49}"/>
              </a:ext>
            </a:extLst>
          </p:cNvPr>
          <p:cNvSpPr>
            <a:spLocks noGrp="1"/>
          </p:cNvSpPr>
          <p:nvPr>
            <p:ph idx="1"/>
          </p:nvPr>
        </p:nvSpPr>
        <p:spPr/>
        <p:txBody>
          <a:bodyPr/>
          <a:lstStyle/>
          <a:p>
            <a:r>
              <a:rPr lang="en-GB" dirty="0"/>
              <a:t>Violence: this is systematically experienced by oppressed groups. Women are more likely to be at risk of sexual harassment, domestic abuse and sexual assault. Violence on the grounds of racism or religious hatred is a common experience for Black and other so-called minority ethnic groups. Surveys of lesbian, gay and bisexual young people show high levels of homophobic bullying in and outside of schools, despite significant progress in the equalisation of legal rights (Guasp 2012).</a:t>
            </a:r>
            <a:br>
              <a:rPr lang="en-GB" dirty="0"/>
            </a:br>
            <a:endParaRPr lang="en-GB" dirty="0"/>
          </a:p>
        </p:txBody>
      </p:sp>
    </p:spTree>
    <p:extLst>
      <p:ext uri="{BB962C8B-B14F-4D97-AF65-F5344CB8AC3E}">
        <p14:creationId xmlns:p14="http://schemas.microsoft.com/office/powerpoint/2010/main" val="1790297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F7712-ABEB-5047-1115-D9737B183DF2}"/>
              </a:ext>
            </a:extLst>
          </p:cNvPr>
          <p:cNvSpPr>
            <a:spLocks noGrp="1"/>
          </p:cNvSpPr>
          <p:nvPr>
            <p:ph type="title"/>
          </p:nvPr>
        </p:nvSpPr>
        <p:spPr/>
        <p:txBody>
          <a:bodyPr/>
          <a:lstStyle/>
          <a:p>
            <a:r>
              <a:rPr lang="en-GB" dirty="0"/>
              <a:t>Internalisation and voice</a:t>
            </a:r>
            <a:br>
              <a:rPr lang="en-GB" dirty="0"/>
            </a:br>
            <a:endParaRPr lang="en-GB" dirty="0"/>
          </a:p>
        </p:txBody>
      </p:sp>
      <p:sp>
        <p:nvSpPr>
          <p:cNvPr id="3" name="Content Placeholder 2">
            <a:extLst>
              <a:ext uri="{FF2B5EF4-FFF2-40B4-BE49-F238E27FC236}">
                <a16:creationId xmlns:a16="http://schemas.microsoft.com/office/drawing/2014/main" id="{9BFC9910-86DC-0381-A175-295C3837708B}"/>
              </a:ext>
            </a:extLst>
          </p:cNvPr>
          <p:cNvSpPr>
            <a:spLocks noGrp="1"/>
          </p:cNvSpPr>
          <p:nvPr>
            <p:ph idx="1"/>
          </p:nvPr>
        </p:nvSpPr>
        <p:spPr/>
        <p:txBody>
          <a:bodyPr>
            <a:normAutofit lnSpcReduction="10000"/>
          </a:bodyPr>
          <a:lstStyle/>
          <a:p>
            <a:r>
              <a:rPr lang="en-GB" dirty="0"/>
              <a:t>Judging who is and is not oppressed can be problematic and difficult.  Whatever our own position of power or otherwise, declaring that others are oppressed might be met by those we are talking about with a mixture of incredulity or hostility.</a:t>
            </a:r>
          </a:p>
          <a:p>
            <a:endParaRPr lang="en-GB" dirty="0"/>
          </a:p>
          <a:p>
            <a:r>
              <a:rPr lang="en-GB" dirty="0"/>
              <a:t>It may be patronising at the very least. Also, individuals may not accepts or identify with the label of ‘oppressed.’ The concept of internalisation, concerning the acceptance of norms and values that are often powerful and oppressive, is worthy of exploration.</a:t>
            </a:r>
          </a:p>
          <a:p>
            <a:endParaRPr lang="en-GB" dirty="0"/>
          </a:p>
        </p:txBody>
      </p:sp>
    </p:spTree>
    <p:extLst>
      <p:ext uri="{BB962C8B-B14F-4D97-AF65-F5344CB8AC3E}">
        <p14:creationId xmlns:p14="http://schemas.microsoft.com/office/powerpoint/2010/main" val="2339232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3198-43B4-E571-749B-7CADA88B20F6}"/>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8C212648-2B85-C37A-75D9-23D2103D84A8}"/>
              </a:ext>
            </a:extLst>
          </p:cNvPr>
          <p:cNvSpPr>
            <a:spLocks noGrp="1"/>
          </p:cNvSpPr>
          <p:nvPr>
            <p:ph idx="1"/>
          </p:nvPr>
        </p:nvSpPr>
        <p:spPr/>
        <p:txBody>
          <a:bodyPr/>
          <a:lstStyle/>
          <a:p>
            <a:r>
              <a:rPr lang="en-GB" dirty="0"/>
              <a:t>Internalisation operates at all levels of society and has an important function in terms of regulating behaviour according to established norms, which are reinforced by institutions, laws, moral or cultural codes of conduct.  Laws and other systems of governance ensure that these norms are upheld.</a:t>
            </a:r>
          </a:p>
          <a:p>
            <a:endParaRPr lang="en-GB" dirty="0"/>
          </a:p>
          <a:p>
            <a:r>
              <a:rPr lang="en-GB" dirty="0"/>
              <a:t>The effect of these systems is for people to regulate their own moral codes, and by and large according to Wood et al (2014), this is successful</a:t>
            </a:r>
          </a:p>
          <a:p>
            <a:endParaRPr lang="en-GB" dirty="0"/>
          </a:p>
        </p:txBody>
      </p:sp>
    </p:spTree>
    <p:extLst>
      <p:ext uri="{BB962C8B-B14F-4D97-AF65-F5344CB8AC3E}">
        <p14:creationId xmlns:p14="http://schemas.microsoft.com/office/powerpoint/2010/main" val="2279416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06766-B8E9-6297-0D44-4C4768F211B8}"/>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37FC7FC8-AFC6-568C-13DF-3032194E72CF}"/>
              </a:ext>
            </a:extLst>
          </p:cNvPr>
          <p:cNvSpPr>
            <a:spLocks noGrp="1"/>
          </p:cNvSpPr>
          <p:nvPr>
            <p:ph idx="1"/>
          </p:nvPr>
        </p:nvSpPr>
        <p:spPr/>
        <p:txBody>
          <a:bodyPr/>
          <a:lstStyle/>
          <a:p>
            <a:r>
              <a:rPr lang="en-GB" dirty="0"/>
              <a:t>When we explore internalisation with regard to oppression, it is revealing how the powerful and the powerless play an equal role in maintaining the status quo.  This echoes the work of Paulo  Freire. Who argued that oppression can only succeed when both the oppressor and the oppressed accept and adhere to the unequal relationship they find themselves in.  </a:t>
            </a:r>
          </a:p>
          <a:p>
            <a:endParaRPr lang="en-GB" dirty="0"/>
          </a:p>
          <a:p>
            <a:endParaRPr lang="en-GB" dirty="0"/>
          </a:p>
        </p:txBody>
      </p:sp>
    </p:spTree>
    <p:extLst>
      <p:ext uri="{BB962C8B-B14F-4D97-AF65-F5344CB8AC3E}">
        <p14:creationId xmlns:p14="http://schemas.microsoft.com/office/powerpoint/2010/main" val="3035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26444-E1F9-BBB7-6811-3581AE74DBA2}"/>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9239E596-51A2-79A8-0B0F-5A71201C9752}"/>
              </a:ext>
            </a:extLst>
          </p:cNvPr>
          <p:cNvSpPr>
            <a:spLocks noGrp="1"/>
          </p:cNvSpPr>
          <p:nvPr>
            <p:ph idx="1"/>
          </p:nvPr>
        </p:nvSpPr>
        <p:spPr/>
        <p:txBody>
          <a:bodyPr/>
          <a:lstStyle/>
          <a:p>
            <a:r>
              <a:rPr lang="en-GB" dirty="0"/>
              <a:t>Cultural conquest leads to the cultural inauthenticity of those who are invaded; they begin to respond to the values, the standards, and the goals of the invaders … For cultural invasion to succeed, it is essential that those invaded become convinced of their intrinsic inferiority. (Freire 1996: 134)</a:t>
            </a:r>
          </a:p>
        </p:txBody>
      </p:sp>
    </p:spTree>
    <p:extLst>
      <p:ext uri="{BB962C8B-B14F-4D97-AF65-F5344CB8AC3E}">
        <p14:creationId xmlns:p14="http://schemas.microsoft.com/office/powerpoint/2010/main" val="3763864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86A1C-9DF4-EA57-A8EF-F34574190015}"/>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0958D1D6-A788-1C61-4089-980FF76F4303}"/>
              </a:ext>
            </a:extLst>
          </p:cNvPr>
          <p:cNvSpPr>
            <a:spLocks noGrp="1"/>
          </p:cNvSpPr>
          <p:nvPr>
            <p:ph idx="1"/>
          </p:nvPr>
        </p:nvSpPr>
        <p:spPr/>
        <p:txBody>
          <a:bodyPr/>
          <a:lstStyle/>
          <a:p>
            <a:r>
              <a:rPr lang="en-GB" dirty="0"/>
              <a:t>Freire’s point is that for oppression to succeed, it requires that those without power accept their circumstances without serious question – they ‘internalise’ norms that may in fact be doing harm.  He also argues that the oppressor internalises a position of power based on a series of damaging belief systems about superiority.</a:t>
            </a:r>
          </a:p>
          <a:p>
            <a:endParaRPr lang="en-GB" dirty="0"/>
          </a:p>
        </p:txBody>
      </p:sp>
    </p:spTree>
    <p:extLst>
      <p:ext uri="{BB962C8B-B14F-4D97-AF65-F5344CB8AC3E}">
        <p14:creationId xmlns:p14="http://schemas.microsoft.com/office/powerpoint/2010/main" val="845688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6895-B780-1AB6-E4A3-D4F46468802A}"/>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D825A756-1465-58D7-A96F-642CD12C228F}"/>
              </a:ext>
            </a:extLst>
          </p:cNvPr>
          <p:cNvSpPr>
            <a:spLocks noGrp="1"/>
          </p:cNvSpPr>
          <p:nvPr>
            <p:ph idx="1"/>
          </p:nvPr>
        </p:nvSpPr>
        <p:spPr/>
        <p:txBody>
          <a:bodyPr/>
          <a:lstStyle/>
          <a:p>
            <a:r>
              <a:rPr lang="en-GB" dirty="0"/>
              <a:t>Informal educators use Freire's ideas to address internalisation to engage in a process of raising consciousness. If oppression depends on the acceptance of myths or misinformation on both sides, then the task of the educator is to encourage people to think critically in order to challenge these. </a:t>
            </a:r>
          </a:p>
        </p:txBody>
      </p:sp>
    </p:spTree>
    <p:extLst>
      <p:ext uri="{BB962C8B-B14F-4D97-AF65-F5344CB8AC3E}">
        <p14:creationId xmlns:p14="http://schemas.microsoft.com/office/powerpoint/2010/main" val="3959177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9D108-CCB7-11DB-8408-0D8B27BADFD3}"/>
              </a:ext>
            </a:extLst>
          </p:cNvPr>
          <p:cNvSpPr>
            <a:spLocks noGrp="1"/>
          </p:cNvSpPr>
          <p:nvPr>
            <p:ph type="title"/>
          </p:nvPr>
        </p:nvSpPr>
        <p:spPr/>
        <p:txBody>
          <a:bodyPr/>
          <a:lstStyle/>
          <a:p>
            <a:r>
              <a:rPr lang="en-GB" dirty="0"/>
              <a:t>Internalisation and voice</a:t>
            </a:r>
          </a:p>
        </p:txBody>
      </p:sp>
      <p:sp>
        <p:nvSpPr>
          <p:cNvPr id="3" name="Content Placeholder 2">
            <a:extLst>
              <a:ext uri="{FF2B5EF4-FFF2-40B4-BE49-F238E27FC236}">
                <a16:creationId xmlns:a16="http://schemas.microsoft.com/office/drawing/2014/main" id="{1028CD8F-6BFA-5829-6271-6C11E3455328}"/>
              </a:ext>
            </a:extLst>
          </p:cNvPr>
          <p:cNvSpPr>
            <a:spLocks noGrp="1"/>
          </p:cNvSpPr>
          <p:nvPr>
            <p:ph idx="1"/>
          </p:nvPr>
        </p:nvSpPr>
        <p:spPr/>
        <p:txBody>
          <a:bodyPr/>
          <a:lstStyle/>
          <a:p>
            <a:r>
              <a:rPr lang="en-GB" dirty="0"/>
              <a:t>Young (1999: 89) argues that this process represents real and meaningful ‘empowerment’: ‘Each individual's ability to transcend the internalised lies, myths and misinformation which keep us corralled in our own sense of powerlessness’</a:t>
            </a:r>
          </a:p>
        </p:txBody>
      </p:sp>
    </p:spTree>
    <p:extLst>
      <p:ext uri="{BB962C8B-B14F-4D97-AF65-F5344CB8AC3E}">
        <p14:creationId xmlns:p14="http://schemas.microsoft.com/office/powerpoint/2010/main" val="277942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23441-3FBD-F5DC-F8E4-2B6E10555FC4}"/>
              </a:ext>
            </a:extLst>
          </p:cNvPr>
          <p:cNvSpPr>
            <a:spLocks noGrp="1"/>
          </p:cNvSpPr>
          <p:nvPr>
            <p:ph type="title"/>
          </p:nvPr>
        </p:nvSpPr>
        <p:spPr/>
        <p:txBody>
          <a:bodyPr>
            <a:normAutofit fontScale="90000"/>
          </a:bodyPr>
          <a:lstStyle/>
          <a:p>
            <a:r>
              <a:rPr lang="en-GB" dirty="0"/>
              <a:t>Being similar and different: Youth and social difference.</a:t>
            </a:r>
            <a:br>
              <a:rPr lang="en-GB" dirty="0"/>
            </a:br>
            <a:endParaRPr lang="en-GB" dirty="0"/>
          </a:p>
        </p:txBody>
      </p:sp>
      <p:sp>
        <p:nvSpPr>
          <p:cNvPr id="3" name="Content Placeholder 2">
            <a:extLst>
              <a:ext uri="{FF2B5EF4-FFF2-40B4-BE49-F238E27FC236}">
                <a16:creationId xmlns:a16="http://schemas.microsoft.com/office/drawing/2014/main" id="{F9C8BB9C-4D64-3A5D-C9B1-478C29052BA4}"/>
              </a:ext>
            </a:extLst>
          </p:cNvPr>
          <p:cNvSpPr>
            <a:spLocks noGrp="1"/>
          </p:cNvSpPr>
          <p:nvPr>
            <p:ph idx="1"/>
          </p:nvPr>
        </p:nvSpPr>
        <p:spPr/>
        <p:txBody>
          <a:bodyPr>
            <a:normAutofit/>
          </a:bodyPr>
          <a:lstStyle/>
          <a:p>
            <a:r>
              <a:rPr lang="en-GB" dirty="0"/>
              <a:t>The term social difference implies that people occupy different social positions and that these could be associated with different levels of power (Bradford, 2012).</a:t>
            </a:r>
          </a:p>
          <a:p>
            <a:pPr marL="0" indent="0">
              <a:buNone/>
            </a:pPr>
            <a:endParaRPr lang="en-GB" dirty="0"/>
          </a:p>
          <a:p>
            <a:r>
              <a:rPr lang="en-GB" dirty="0"/>
              <a:t>Such differences in modern societies are organised in terms of distinctions such as age, social class, race, gender, sexuality, disability, faith affiliation, geographical location etc, etc. </a:t>
            </a:r>
          </a:p>
          <a:p>
            <a:endParaRPr lang="en-GB" dirty="0"/>
          </a:p>
        </p:txBody>
      </p:sp>
    </p:spTree>
    <p:extLst>
      <p:ext uri="{BB962C8B-B14F-4D97-AF65-F5344CB8AC3E}">
        <p14:creationId xmlns:p14="http://schemas.microsoft.com/office/powerpoint/2010/main" val="1784508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0A2CB-3D28-9391-7003-BF4D1520C930}"/>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C34FF724-7320-1E0B-D01F-3C8A1DFFF15A}"/>
              </a:ext>
            </a:extLst>
          </p:cNvPr>
          <p:cNvSpPr>
            <a:spLocks noGrp="1"/>
          </p:cNvSpPr>
          <p:nvPr>
            <p:ph idx="1"/>
          </p:nvPr>
        </p:nvSpPr>
        <p:spPr/>
        <p:txBody>
          <a:bodyPr/>
          <a:lstStyle/>
          <a:p>
            <a:r>
              <a:rPr lang="en-GB" dirty="0"/>
              <a:t>In order to understand young people’s experiences, it is vital to have a clear picture of those aspects of the social world that shape and structure their experiences (Bradford, 2012)</a:t>
            </a:r>
          </a:p>
          <a:p>
            <a:endParaRPr lang="en-GB" dirty="0"/>
          </a:p>
          <a:p>
            <a:r>
              <a:rPr lang="en-GB" dirty="0"/>
              <a:t>It is important to acknowledge that these intersect to create different social spaces in which young people’s lives and identities are shaped.</a:t>
            </a:r>
          </a:p>
          <a:p>
            <a:endParaRPr lang="en-GB" dirty="0"/>
          </a:p>
          <a:p>
            <a:endParaRPr lang="en-GB" dirty="0"/>
          </a:p>
        </p:txBody>
      </p:sp>
    </p:spTree>
    <p:extLst>
      <p:ext uri="{BB962C8B-B14F-4D97-AF65-F5344CB8AC3E}">
        <p14:creationId xmlns:p14="http://schemas.microsoft.com/office/powerpoint/2010/main" val="1331208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BF44-E775-1E28-88A9-4F080994A20A}"/>
              </a:ext>
            </a:extLst>
          </p:cNvPr>
          <p:cNvSpPr>
            <a:spLocks noGrp="1"/>
          </p:cNvSpPr>
          <p:nvPr>
            <p:ph type="title"/>
          </p:nvPr>
        </p:nvSpPr>
        <p:spPr/>
        <p:txBody>
          <a:bodyPr/>
          <a:lstStyle/>
          <a:p>
            <a:r>
              <a:rPr lang="en-GB" dirty="0"/>
              <a:t>Being similar and different: Youth and social difference.</a:t>
            </a:r>
          </a:p>
        </p:txBody>
      </p:sp>
      <p:sp>
        <p:nvSpPr>
          <p:cNvPr id="3" name="Content Placeholder 2">
            <a:extLst>
              <a:ext uri="{FF2B5EF4-FFF2-40B4-BE49-F238E27FC236}">
                <a16:creationId xmlns:a16="http://schemas.microsoft.com/office/drawing/2014/main" id="{63BF2DF5-1B51-E675-3D0B-39BAA785D821}"/>
              </a:ext>
            </a:extLst>
          </p:cNvPr>
          <p:cNvSpPr>
            <a:spLocks noGrp="1"/>
          </p:cNvSpPr>
          <p:nvPr>
            <p:ph idx="1"/>
          </p:nvPr>
        </p:nvSpPr>
        <p:spPr/>
        <p:txBody>
          <a:bodyPr/>
          <a:lstStyle/>
          <a:p>
            <a:r>
              <a:rPr lang="en-GB" dirty="0"/>
              <a:t>‘ Sometimes, these are spaces in which opportunity can be created, but at other times, inequalities and disadvantage are played out.’ (Thomson, 2009)</a:t>
            </a:r>
          </a:p>
          <a:p>
            <a:pPr marL="0" indent="0">
              <a:buNone/>
            </a:pPr>
            <a:endParaRPr lang="en-GB" dirty="0"/>
          </a:p>
          <a:p>
            <a:r>
              <a:rPr lang="en-GB" dirty="0"/>
              <a:t>‘Anti-oppressive practice and issue-based youth work attempt to address the effects of inequalities by focussing on specific issues or targeting particular groups to support changes in young people’s lives an society as a whole.’ (Sapin, 2013, p108)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11127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E608-1283-3BBD-98D3-8BD31687F8D6}"/>
              </a:ext>
            </a:extLst>
          </p:cNvPr>
          <p:cNvSpPr>
            <a:spLocks noGrp="1"/>
          </p:cNvSpPr>
          <p:nvPr>
            <p:ph type="title"/>
          </p:nvPr>
        </p:nvSpPr>
        <p:spPr/>
        <p:txBody>
          <a:bodyPr/>
          <a:lstStyle/>
          <a:p>
            <a:r>
              <a:rPr lang="en-GB" dirty="0"/>
              <a:t>Applying Thompson’s (1993) model of oppression</a:t>
            </a:r>
          </a:p>
        </p:txBody>
      </p:sp>
      <p:graphicFrame>
        <p:nvGraphicFramePr>
          <p:cNvPr id="4" name="Content Placeholder 5">
            <a:extLst>
              <a:ext uri="{FF2B5EF4-FFF2-40B4-BE49-F238E27FC236}">
                <a16:creationId xmlns:a16="http://schemas.microsoft.com/office/drawing/2014/main" id="{B6A861D5-E371-BFAD-5A1B-882465BB7A42}"/>
              </a:ext>
            </a:extLst>
          </p:cNvPr>
          <p:cNvGraphicFramePr>
            <a:graphicFrameLocks noGrp="1"/>
          </p:cNvGraphicFramePr>
          <p:nvPr>
            <p:ph idx="1"/>
          </p:nvPr>
        </p:nvGraphicFramePr>
        <p:xfrm>
          <a:off x="402567" y="1598762"/>
          <a:ext cx="11588150" cy="5072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2762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7713A-B613-4B3C-02A0-A829DEEE4E1C}"/>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32710BB7-CDBD-A702-6E8C-170ABC859EE6}"/>
              </a:ext>
            </a:extLst>
          </p:cNvPr>
          <p:cNvSpPr>
            <a:spLocks noGrp="1"/>
          </p:cNvSpPr>
          <p:nvPr>
            <p:ph idx="1"/>
          </p:nvPr>
        </p:nvSpPr>
        <p:spPr/>
        <p:txBody>
          <a:bodyPr/>
          <a:lstStyle/>
          <a:p>
            <a:r>
              <a:rPr lang="en-GB" dirty="0"/>
              <a:t>Sapin makes the point that oppressive forces can prevent basic needs from being addressed such as safety, security and love, and that working on issues with young people means that the profession aims to have a transformative function in young people’s lives and communities to address oppression on a range of issues.</a:t>
            </a:r>
          </a:p>
          <a:p>
            <a:pPr marL="0" indent="0">
              <a:buNone/>
            </a:pPr>
            <a:endParaRPr lang="en-GB" dirty="0"/>
          </a:p>
        </p:txBody>
      </p:sp>
    </p:spTree>
    <p:extLst>
      <p:ext uri="{BB962C8B-B14F-4D97-AF65-F5344CB8AC3E}">
        <p14:creationId xmlns:p14="http://schemas.microsoft.com/office/powerpoint/2010/main" val="2394132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AC45-58FC-0871-E3FA-BC8B20D476C7}"/>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35FBED12-ABB2-AC22-6286-3947AD7A5A70}"/>
              </a:ext>
            </a:extLst>
          </p:cNvPr>
          <p:cNvSpPr>
            <a:spLocks noGrp="1"/>
          </p:cNvSpPr>
          <p:nvPr>
            <p:ph idx="1"/>
          </p:nvPr>
        </p:nvSpPr>
        <p:spPr/>
        <p:txBody>
          <a:bodyPr/>
          <a:lstStyle/>
          <a:p>
            <a:r>
              <a:rPr lang="en-GB" dirty="0"/>
              <a:t>Youth workers develop a clarity about the oppressions that marginalise certain groups in society through reflection on power.  </a:t>
            </a:r>
          </a:p>
          <a:p>
            <a:r>
              <a:rPr lang="en-GB" dirty="0"/>
              <a:t>‘Societal and institutional power oppression involves power being exercised in discriminatory ways that affect the opportunities, experiences and self-esteem of individuals from marginalised groups.’ (Sapin, 2013, p109)</a:t>
            </a:r>
          </a:p>
          <a:p>
            <a:endParaRPr lang="en-GB" dirty="0"/>
          </a:p>
        </p:txBody>
      </p:sp>
    </p:spTree>
    <p:extLst>
      <p:ext uri="{BB962C8B-B14F-4D97-AF65-F5344CB8AC3E}">
        <p14:creationId xmlns:p14="http://schemas.microsoft.com/office/powerpoint/2010/main" val="37596853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2CB8F-E73D-DCAD-CEC5-2E0FE61258CC}"/>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9DF115E4-745C-3397-6548-A79292DBC3DE}"/>
              </a:ext>
            </a:extLst>
          </p:cNvPr>
          <p:cNvSpPr>
            <a:spLocks noGrp="1"/>
          </p:cNvSpPr>
          <p:nvPr>
            <p:ph idx="1"/>
          </p:nvPr>
        </p:nvSpPr>
        <p:spPr/>
        <p:txBody>
          <a:bodyPr>
            <a:normAutofit fontScale="92500" lnSpcReduction="10000"/>
          </a:bodyPr>
          <a:lstStyle/>
          <a:p>
            <a:r>
              <a:rPr lang="en-GB" dirty="0"/>
              <a:t>Discriminatory attitudes and practices are embedded in and promoted through legal, political and educational systems that create and oppress marginalised groups throughout society.</a:t>
            </a:r>
          </a:p>
          <a:p>
            <a:endParaRPr lang="en-GB" dirty="0"/>
          </a:p>
          <a:p>
            <a:r>
              <a:rPr lang="en-GB" dirty="0"/>
              <a:t>Recognising oppressive practice and distinguishing situations where individuals may be able to exert more control can assist youth workers and young people to understand and make choices about their responses to oppression. Identifying when and how their actions may be able to make a difference to how they are perceived or treated can assist them to make life choices that are both positive and practical ( Sapin, 2013,p110)</a:t>
            </a:r>
          </a:p>
          <a:p>
            <a:endParaRPr lang="en-GB" dirty="0"/>
          </a:p>
        </p:txBody>
      </p:sp>
    </p:spTree>
    <p:extLst>
      <p:ext uri="{BB962C8B-B14F-4D97-AF65-F5344CB8AC3E}">
        <p14:creationId xmlns:p14="http://schemas.microsoft.com/office/powerpoint/2010/main" val="3733030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BC20-0030-9AA5-1A76-BAEDF4683476}"/>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BC1E733E-7E92-996E-4F7D-006665C74809}"/>
              </a:ext>
            </a:extLst>
          </p:cNvPr>
          <p:cNvSpPr>
            <a:spLocks noGrp="1"/>
          </p:cNvSpPr>
          <p:nvPr>
            <p:ph idx="1"/>
          </p:nvPr>
        </p:nvSpPr>
        <p:spPr/>
        <p:txBody>
          <a:bodyPr/>
          <a:lstStyle/>
          <a:p>
            <a:r>
              <a:rPr lang="en-GB" dirty="0"/>
              <a:t>The challenge for youth workers is to bring anti-oppressive practice to their practice without resorting to one-way communication that undermines their relationships with participating young people or colleagues.  Youth workers can be involved in mutual learning, not teaching or training, and share information rather than telling others what to think. (pp111)</a:t>
            </a:r>
          </a:p>
          <a:p>
            <a:endParaRPr lang="en-GB" dirty="0"/>
          </a:p>
        </p:txBody>
      </p:sp>
    </p:spTree>
    <p:extLst>
      <p:ext uri="{BB962C8B-B14F-4D97-AF65-F5344CB8AC3E}">
        <p14:creationId xmlns:p14="http://schemas.microsoft.com/office/powerpoint/2010/main" val="261450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1D4A1-947D-2D67-DAD6-5035636E8F23}"/>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D16C2EC6-B6D7-55B8-4015-EA8CF5530BF9}"/>
              </a:ext>
            </a:extLst>
          </p:cNvPr>
          <p:cNvSpPr>
            <a:spLocks noGrp="1"/>
          </p:cNvSpPr>
          <p:nvPr>
            <p:ph idx="1"/>
          </p:nvPr>
        </p:nvSpPr>
        <p:spPr/>
        <p:txBody>
          <a:bodyPr/>
          <a:lstStyle/>
          <a:p>
            <a:r>
              <a:rPr lang="en-GB" dirty="0"/>
              <a:t>For Sapin, an anti-oppressive approach becomes part of all interactions with young people, members of the community, other youth workers, managers or funders etc. </a:t>
            </a:r>
          </a:p>
          <a:p>
            <a:endParaRPr lang="en-GB" dirty="0"/>
          </a:p>
          <a:p>
            <a:r>
              <a:rPr lang="en-GB" dirty="0"/>
              <a:t>Working at different levels: just as oppression operates at different levels, anti-oppressive practice includes work with individuals, groups, organisations and societal structures , as well as the youth workers own professional self-development.</a:t>
            </a:r>
          </a:p>
          <a:p>
            <a:endParaRPr lang="en-GB" dirty="0"/>
          </a:p>
        </p:txBody>
      </p:sp>
    </p:spTree>
    <p:extLst>
      <p:ext uri="{BB962C8B-B14F-4D97-AF65-F5344CB8AC3E}">
        <p14:creationId xmlns:p14="http://schemas.microsoft.com/office/powerpoint/2010/main" val="29050128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0A53A-C667-4AD0-5259-6555F09B770D}"/>
              </a:ext>
            </a:extLst>
          </p:cNvPr>
          <p:cNvSpPr>
            <a:spLocks noGrp="1"/>
          </p:cNvSpPr>
          <p:nvPr>
            <p:ph type="title"/>
          </p:nvPr>
        </p:nvSpPr>
        <p:spPr/>
        <p:txBody>
          <a:bodyPr/>
          <a:lstStyle/>
          <a:p>
            <a:r>
              <a:rPr lang="en-GB" dirty="0"/>
              <a:t>Oppression and Youth work</a:t>
            </a:r>
          </a:p>
        </p:txBody>
      </p:sp>
      <p:sp>
        <p:nvSpPr>
          <p:cNvPr id="3" name="Content Placeholder 2">
            <a:extLst>
              <a:ext uri="{FF2B5EF4-FFF2-40B4-BE49-F238E27FC236}">
                <a16:creationId xmlns:a16="http://schemas.microsoft.com/office/drawing/2014/main" id="{F15460BA-9A80-6275-C66D-DB4D555981A8}"/>
              </a:ext>
            </a:extLst>
          </p:cNvPr>
          <p:cNvSpPr>
            <a:spLocks noGrp="1"/>
          </p:cNvSpPr>
          <p:nvPr>
            <p:ph idx="1"/>
          </p:nvPr>
        </p:nvSpPr>
        <p:spPr/>
        <p:txBody>
          <a:bodyPr>
            <a:normAutofit lnSpcReduction="10000"/>
          </a:bodyPr>
          <a:lstStyle/>
          <a:p>
            <a:r>
              <a:rPr lang="en-GB" dirty="0"/>
              <a:t>For Sapin, youth work that attempts to address oppressive practices needs to be based on an understanding of oppression gained through analysis of experiences, observation and reading. </a:t>
            </a:r>
          </a:p>
          <a:p>
            <a:endParaRPr lang="en-GB" dirty="0"/>
          </a:p>
          <a:p>
            <a:r>
              <a:rPr lang="en-GB" dirty="0"/>
              <a:t>Youth workers who are not directly affected by issues may have to work hard to understand the implications and what those young people who are directly affected are saying.  Youth workers and young people may not know about marginalised groups whose history and cultures are not taught in school , represented in the media or valued by political or social leaders.</a:t>
            </a:r>
          </a:p>
        </p:txBody>
      </p:sp>
    </p:spTree>
    <p:extLst>
      <p:ext uri="{BB962C8B-B14F-4D97-AF65-F5344CB8AC3E}">
        <p14:creationId xmlns:p14="http://schemas.microsoft.com/office/powerpoint/2010/main" val="799685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0AFE-84BB-6DC0-9C61-B2E6A896E8AC}"/>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BE888857-8DED-5B16-16B6-2809E36FFB24}"/>
              </a:ext>
            </a:extLst>
          </p:cNvPr>
          <p:cNvSpPr>
            <a:spLocks noGrp="1"/>
          </p:cNvSpPr>
          <p:nvPr>
            <p:ph idx="1"/>
          </p:nvPr>
        </p:nvSpPr>
        <p:spPr/>
        <p:txBody>
          <a:bodyPr/>
          <a:lstStyle/>
          <a:p>
            <a:r>
              <a:rPr lang="en-GB" dirty="0"/>
              <a:t>‘Separate lives and experiences can also create divisions between different groups that youth work may be able to address.  Fear, enhanced through lack of contact and negative images, can divide communities, inhibit ‘cross-cultural’ communication and prevent mutual understanding. </a:t>
            </a:r>
          </a:p>
        </p:txBody>
      </p:sp>
    </p:spTree>
    <p:extLst>
      <p:ext uri="{BB962C8B-B14F-4D97-AF65-F5344CB8AC3E}">
        <p14:creationId xmlns:p14="http://schemas.microsoft.com/office/powerpoint/2010/main" val="37124076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46F2E-556C-AC85-8B8B-4FF1BA7F1636}"/>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BA4B6E95-6025-E41B-A90D-E144F08BE629}"/>
              </a:ext>
            </a:extLst>
          </p:cNvPr>
          <p:cNvSpPr>
            <a:spLocks noGrp="1"/>
          </p:cNvSpPr>
          <p:nvPr>
            <p:ph idx="1"/>
          </p:nvPr>
        </p:nvSpPr>
        <p:spPr/>
        <p:txBody>
          <a:bodyPr/>
          <a:lstStyle/>
          <a:p>
            <a:r>
              <a:rPr lang="en-GB" dirty="0"/>
              <a:t>Inappropriate actions or ignorance of customs can also cause unintended offence. ‘Cultural competence’ or confidence in cross-cultural interactions or a ‘valuing diversity’ approach that accepts and respects differences are potential frameworks for practice in these areas.’</a:t>
            </a:r>
          </a:p>
        </p:txBody>
      </p:sp>
    </p:spTree>
    <p:extLst>
      <p:ext uri="{BB962C8B-B14F-4D97-AF65-F5344CB8AC3E}">
        <p14:creationId xmlns:p14="http://schemas.microsoft.com/office/powerpoint/2010/main" val="2191119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A03D2-5C21-E342-E36A-49A86E6435B1}"/>
              </a:ext>
            </a:extLst>
          </p:cNvPr>
          <p:cNvSpPr>
            <a:spLocks noGrp="1"/>
          </p:cNvSpPr>
          <p:nvPr>
            <p:ph type="title"/>
          </p:nvPr>
        </p:nvSpPr>
        <p:spPr/>
        <p:txBody>
          <a:bodyPr/>
          <a:lstStyle/>
          <a:p>
            <a:r>
              <a:rPr lang="en-GB" dirty="0"/>
              <a:t>Youth Work Practice responses</a:t>
            </a:r>
          </a:p>
        </p:txBody>
      </p:sp>
      <p:sp>
        <p:nvSpPr>
          <p:cNvPr id="3" name="Content Placeholder 2">
            <a:extLst>
              <a:ext uri="{FF2B5EF4-FFF2-40B4-BE49-F238E27FC236}">
                <a16:creationId xmlns:a16="http://schemas.microsoft.com/office/drawing/2014/main" id="{E3B0837C-876B-EB02-871F-6DC8928FE325}"/>
              </a:ext>
            </a:extLst>
          </p:cNvPr>
          <p:cNvSpPr>
            <a:spLocks noGrp="1"/>
          </p:cNvSpPr>
          <p:nvPr>
            <p:ph idx="1"/>
          </p:nvPr>
        </p:nvSpPr>
        <p:spPr/>
        <p:txBody>
          <a:bodyPr/>
          <a:lstStyle/>
          <a:p>
            <a:r>
              <a:rPr lang="en-GB" dirty="0"/>
              <a:t>In youth work practice therefore, identifying the potential effects of discrimination means developing an openness to others’ experiences and an awareness of societal and cultural influences rather than seeking out disadvantage or inferiority. Also, youth workers sometimes need to recognise the boundaries of their practice and the limitations of their role.</a:t>
            </a:r>
          </a:p>
          <a:p>
            <a:pPr marL="0" indent="0">
              <a:buNone/>
            </a:pPr>
            <a:endParaRPr lang="en-GB" dirty="0"/>
          </a:p>
        </p:txBody>
      </p:sp>
    </p:spTree>
    <p:extLst>
      <p:ext uri="{BB962C8B-B14F-4D97-AF65-F5344CB8AC3E}">
        <p14:creationId xmlns:p14="http://schemas.microsoft.com/office/powerpoint/2010/main" val="3251253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2DB3713-DE59-59EA-280F-8E7C0E0EC6A2}"/>
              </a:ext>
            </a:extLst>
          </p:cNvPr>
          <p:cNvGraphicFramePr>
            <a:graphicFrameLocks noGrp="1"/>
          </p:cNvGraphicFramePr>
          <p:nvPr/>
        </p:nvGraphicFramePr>
        <p:xfrm>
          <a:off x="838200" y="534839"/>
          <a:ext cx="10790208" cy="5808454"/>
        </p:xfrm>
        <a:graphic>
          <a:graphicData uri="http://schemas.openxmlformats.org/drawingml/2006/table">
            <a:tbl>
              <a:tblPr firstRow="1" bandRow="1">
                <a:tableStyleId>{5C22544A-7EE6-4342-B048-85BDC9FD1C3A}</a:tableStyleId>
              </a:tblPr>
              <a:tblGrid>
                <a:gridCol w="3055194">
                  <a:extLst>
                    <a:ext uri="{9D8B030D-6E8A-4147-A177-3AD203B41FA5}">
                      <a16:colId xmlns:a16="http://schemas.microsoft.com/office/drawing/2014/main" val="4008183665"/>
                    </a:ext>
                  </a:extLst>
                </a:gridCol>
                <a:gridCol w="7735014">
                  <a:extLst>
                    <a:ext uri="{9D8B030D-6E8A-4147-A177-3AD203B41FA5}">
                      <a16:colId xmlns:a16="http://schemas.microsoft.com/office/drawing/2014/main" val="1393944313"/>
                    </a:ext>
                  </a:extLst>
                </a:gridCol>
              </a:tblGrid>
              <a:tr h="708038">
                <a:tc>
                  <a:txBody>
                    <a:bodyPr/>
                    <a:lstStyle/>
                    <a:p>
                      <a:r>
                        <a:rPr lang="en-GB" dirty="0"/>
                        <a:t>Levels</a:t>
                      </a:r>
                    </a:p>
                  </a:txBody>
                  <a:tcPr/>
                </a:tc>
                <a:tc>
                  <a:txBody>
                    <a:bodyPr/>
                    <a:lstStyle/>
                    <a:p>
                      <a:r>
                        <a:rPr lang="en-GB" dirty="0"/>
                        <a:t>Examples of Anti-oppressive practice</a:t>
                      </a:r>
                    </a:p>
                  </a:txBody>
                  <a:tcPr/>
                </a:tc>
                <a:extLst>
                  <a:ext uri="{0D108BD9-81ED-4DB2-BD59-A6C34878D82A}">
                    <a16:rowId xmlns:a16="http://schemas.microsoft.com/office/drawing/2014/main" val="2354067087"/>
                  </a:ext>
                </a:extLst>
              </a:tr>
              <a:tr h="2323381">
                <a:tc>
                  <a:txBody>
                    <a:bodyPr/>
                    <a:lstStyle/>
                    <a:p>
                      <a:r>
                        <a:rPr lang="en-GB" dirty="0"/>
                        <a:t>Individuals:</a:t>
                      </a:r>
                    </a:p>
                    <a:p>
                      <a:r>
                        <a:rPr lang="en-GB" dirty="0"/>
                        <a:t>In the community, members</a:t>
                      </a:r>
                    </a:p>
                    <a:p>
                      <a:r>
                        <a:rPr lang="en-GB" dirty="0"/>
                        <a:t>of groups, colleagues, other professions </a:t>
                      </a:r>
                    </a:p>
                  </a:txBody>
                  <a:tcPr/>
                </a:tc>
                <a:tc>
                  <a:txBody>
                    <a:bodyPr/>
                    <a:lstStyle/>
                    <a:p>
                      <a:r>
                        <a:rPr lang="en-GB" dirty="0"/>
                        <a:t>Reach out to new members; target marginalised, detached or excluded individuals; raise awareness of issues and provide alternative perspectives; promote positive images and role models; recognise contributions and alternative experience; discuss options and support participation in new experience. </a:t>
                      </a:r>
                    </a:p>
                  </a:txBody>
                  <a:tcPr/>
                </a:tc>
                <a:extLst>
                  <a:ext uri="{0D108BD9-81ED-4DB2-BD59-A6C34878D82A}">
                    <a16:rowId xmlns:a16="http://schemas.microsoft.com/office/drawing/2014/main" val="2386455216"/>
                  </a:ext>
                </a:extLst>
              </a:tr>
              <a:tr h="2777035">
                <a:tc>
                  <a:txBody>
                    <a:bodyPr/>
                    <a:lstStyle/>
                    <a:p>
                      <a:r>
                        <a:rPr lang="en-GB" sz="1600" dirty="0"/>
                        <a:t>Groups:</a:t>
                      </a:r>
                    </a:p>
                    <a:p>
                      <a:r>
                        <a:rPr lang="en-GB" sz="1600" dirty="0"/>
                        <a:t>Of young people, community groups, working groups</a:t>
                      </a:r>
                    </a:p>
                    <a:p>
                      <a:endParaRPr lang="en-GB" dirty="0"/>
                    </a:p>
                  </a:txBody>
                  <a:tcPr/>
                </a:tc>
                <a:tc>
                  <a:txBody>
                    <a:bodyPr/>
                    <a:lstStyle/>
                    <a:p>
                      <a:r>
                        <a:rPr lang="en-GB" sz="1600" dirty="0"/>
                        <a:t>Initiate, support and develop accessible and welcoming groups; reach out to under-represented groups; facilitate communication, stimulate thinking about issues and develop issue-based activities; respond to oppressive language, attitudes and practices; pass on information about marginalised groups, establish anti-oppressive ground rules, promote interactions (excursions, sporting events, festivities) with other groups to widen experience</a:t>
                      </a:r>
                    </a:p>
                  </a:txBody>
                  <a:tcPr/>
                </a:tc>
                <a:extLst>
                  <a:ext uri="{0D108BD9-81ED-4DB2-BD59-A6C34878D82A}">
                    <a16:rowId xmlns:a16="http://schemas.microsoft.com/office/drawing/2014/main" val="2113557192"/>
                  </a:ext>
                </a:extLst>
              </a:tr>
            </a:tbl>
          </a:graphicData>
        </a:graphic>
      </p:graphicFrame>
    </p:spTree>
    <p:extLst>
      <p:ext uri="{BB962C8B-B14F-4D97-AF65-F5344CB8AC3E}">
        <p14:creationId xmlns:p14="http://schemas.microsoft.com/office/powerpoint/2010/main" val="2228582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6217201-CB71-9F3E-6738-999DE517C3AC}"/>
              </a:ext>
            </a:extLst>
          </p:cNvPr>
          <p:cNvGraphicFramePr>
            <a:graphicFrameLocks noGrp="1"/>
          </p:cNvGraphicFramePr>
          <p:nvPr/>
        </p:nvGraphicFramePr>
        <p:xfrm>
          <a:off x="554966" y="488680"/>
          <a:ext cx="11082068" cy="5880640"/>
        </p:xfrm>
        <a:graphic>
          <a:graphicData uri="http://schemas.openxmlformats.org/drawingml/2006/table">
            <a:tbl>
              <a:tblPr firstRow="1" bandRow="1">
                <a:tableStyleId>{5C22544A-7EE6-4342-B048-85BDC9FD1C3A}</a:tableStyleId>
              </a:tblPr>
              <a:tblGrid>
                <a:gridCol w="3272986">
                  <a:extLst>
                    <a:ext uri="{9D8B030D-6E8A-4147-A177-3AD203B41FA5}">
                      <a16:colId xmlns:a16="http://schemas.microsoft.com/office/drawing/2014/main" val="715387787"/>
                    </a:ext>
                  </a:extLst>
                </a:gridCol>
                <a:gridCol w="7809082">
                  <a:extLst>
                    <a:ext uri="{9D8B030D-6E8A-4147-A177-3AD203B41FA5}">
                      <a16:colId xmlns:a16="http://schemas.microsoft.com/office/drawing/2014/main" val="977864700"/>
                    </a:ext>
                  </a:extLst>
                </a:gridCol>
              </a:tblGrid>
              <a:tr h="752979">
                <a:tc>
                  <a:txBody>
                    <a:bodyPr/>
                    <a:lstStyle/>
                    <a:p>
                      <a:r>
                        <a:rPr lang="en-GB" sz="1600" dirty="0"/>
                        <a:t>Levels</a:t>
                      </a:r>
                    </a:p>
                  </a:txBody>
                  <a:tcPr/>
                </a:tc>
                <a:tc>
                  <a:txBody>
                    <a:bodyPr/>
                    <a:lstStyle/>
                    <a:p>
                      <a:r>
                        <a:rPr lang="en-GB" sz="1600" dirty="0"/>
                        <a:t>Examples of Anti-Oppressive Practice</a:t>
                      </a:r>
                    </a:p>
                  </a:txBody>
                  <a:tcPr/>
                </a:tc>
                <a:extLst>
                  <a:ext uri="{0D108BD9-81ED-4DB2-BD59-A6C34878D82A}">
                    <a16:rowId xmlns:a16="http://schemas.microsoft.com/office/drawing/2014/main" val="2547728578"/>
                  </a:ext>
                </a:extLst>
              </a:tr>
              <a:tr h="2162671">
                <a:tc>
                  <a:txBody>
                    <a:bodyPr/>
                    <a:lstStyle/>
                    <a:p>
                      <a:r>
                        <a:rPr lang="en-GB" sz="1600" dirty="0"/>
                        <a:t>Organisations:</a:t>
                      </a:r>
                    </a:p>
                    <a:p>
                      <a:r>
                        <a:rPr lang="en-GB" sz="1600" dirty="0"/>
                        <a:t>Employing agencies, networks, forums</a:t>
                      </a:r>
                    </a:p>
                  </a:txBody>
                  <a:tcPr/>
                </a:tc>
                <a:tc>
                  <a:txBody>
                    <a:bodyPr/>
                    <a:lstStyle/>
                    <a:p>
                      <a:r>
                        <a:rPr lang="en-GB" sz="1600" dirty="0"/>
                        <a:t>Initiate and value responses and challenges to oppressive and discriminatory attitudes and practice; develop targeted provision and allocate resources; ask questions, debate and make proposals; develop inclusive anti-discriminatory policies and procedures, widen participation in decision making, promote representative staffing, promote and provide awareness-raising information sessions for staff, share experience and joint work with other organisations representing different identities; encourage participation and feedback from a wide range of perspectives.</a:t>
                      </a:r>
                    </a:p>
                  </a:txBody>
                  <a:tcPr/>
                </a:tc>
                <a:extLst>
                  <a:ext uri="{0D108BD9-81ED-4DB2-BD59-A6C34878D82A}">
                    <a16:rowId xmlns:a16="http://schemas.microsoft.com/office/drawing/2014/main" val="130761897"/>
                  </a:ext>
                </a:extLst>
              </a:tr>
              <a:tr h="1800640">
                <a:tc>
                  <a:txBody>
                    <a:bodyPr/>
                    <a:lstStyle/>
                    <a:p>
                      <a:r>
                        <a:rPr lang="en-GB" sz="1600" dirty="0"/>
                        <a:t>Social structures:</a:t>
                      </a:r>
                    </a:p>
                    <a:p>
                      <a:r>
                        <a:rPr lang="en-GB" sz="1600" dirty="0"/>
                        <a:t>Educational, political and criminal justice institutions, the media, housing providers, commercial bodies and employers or religious bodies.</a:t>
                      </a:r>
                    </a:p>
                  </a:txBody>
                  <a:tcPr/>
                </a:tc>
                <a:tc>
                  <a:txBody>
                    <a:bodyPr/>
                    <a:lstStyle/>
                    <a:p>
                      <a:r>
                        <a:rPr lang="en-GB" sz="1600" dirty="0"/>
                        <a:t>Campaign, inform, challenge oppressive attitudes and practice; promote and provide alternative images and perspectives of marginalised groups; support young people’s participation in decision-making organisations, particularly those from marginalised groups.</a:t>
                      </a:r>
                    </a:p>
                  </a:txBody>
                  <a:tcPr/>
                </a:tc>
                <a:extLst>
                  <a:ext uri="{0D108BD9-81ED-4DB2-BD59-A6C34878D82A}">
                    <a16:rowId xmlns:a16="http://schemas.microsoft.com/office/drawing/2014/main" val="2012037553"/>
                  </a:ext>
                </a:extLst>
              </a:tr>
              <a:tr h="1164350">
                <a:tc>
                  <a:txBody>
                    <a:bodyPr/>
                    <a:lstStyle/>
                    <a:p>
                      <a:r>
                        <a:rPr lang="en-GB" dirty="0"/>
                        <a:t>Own professional development</a:t>
                      </a:r>
                    </a:p>
                  </a:txBody>
                  <a:tcPr/>
                </a:tc>
                <a:tc>
                  <a:txBody>
                    <a:bodyPr/>
                    <a:lstStyle/>
                    <a:p>
                      <a:r>
                        <a:rPr lang="en-GB" dirty="0"/>
                        <a:t>Discuss, read, use supervision, undertake training, attend conferences, network, seek out information and critical feedback from a range of sources and perspectives.</a:t>
                      </a:r>
                    </a:p>
                  </a:txBody>
                  <a:tcPr/>
                </a:tc>
                <a:extLst>
                  <a:ext uri="{0D108BD9-81ED-4DB2-BD59-A6C34878D82A}">
                    <a16:rowId xmlns:a16="http://schemas.microsoft.com/office/drawing/2014/main" val="3551359851"/>
                  </a:ext>
                </a:extLst>
              </a:tr>
            </a:tbl>
          </a:graphicData>
        </a:graphic>
      </p:graphicFrame>
    </p:spTree>
    <p:extLst>
      <p:ext uri="{BB962C8B-B14F-4D97-AF65-F5344CB8AC3E}">
        <p14:creationId xmlns:p14="http://schemas.microsoft.com/office/powerpoint/2010/main" val="4057111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7F020-F8BC-B676-0199-5E94A68F92B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8DA50B5-E46B-157D-9D53-E5F7282767E6}"/>
              </a:ext>
            </a:extLst>
          </p:cNvPr>
          <p:cNvSpPr>
            <a:spLocks noGrp="1"/>
          </p:cNvSpPr>
          <p:nvPr>
            <p:ph idx="1"/>
          </p:nvPr>
        </p:nvSpPr>
        <p:spPr/>
        <p:txBody>
          <a:bodyPr/>
          <a:lstStyle/>
          <a:p>
            <a:r>
              <a:rPr lang="en-GB" dirty="0" err="1"/>
              <a:t>Darlymple</a:t>
            </a:r>
            <a:r>
              <a:rPr lang="en-GB" dirty="0"/>
              <a:t>, J and Burke, B (2006).  Anti-Oppressive </a:t>
            </a:r>
            <a:r>
              <a:rPr lang="en-GB" dirty="0" err="1"/>
              <a:t>Practice.Open</a:t>
            </a:r>
            <a:r>
              <a:rPr lang="en-GB" dirty="0"/>
              <a:t> University Press.</a:t>
            </a:r>
          </a:p>
          <a:p>
            <a:r>
              <a:rPr lang="en-GB" dirty="0"/>
              <a:t>Bradford, S (2012) Sociology, Youth and Youth Work Practice. Palgrave Macmillan</a:t>
            </a:r>
          </a:p>
          <a:p>
            <a:r>
              <a:rPr lang="en-GB" dirty="0"/>
              <a:t>Sapin, K (2013).  Essential Skills for Youth work Practice. Sage</a:t>
            </a:r>
          </a:p>
          <a:p>
            <a:r>
              <a:rPr lang="en-GB" dirty="0"/>
              <a:t>Wood, Jason, et al. </a:t>
            </a:r>
            <a:r>
              <a:rPr lang="en-GB" i="1" dirty="0"/>
              <a:t>Youth Work : Preparation for Practice</a:t>
            </a:r>
            <a:r>
              <a:rPr lang="en-GB" dirty="0"/>
              <a:t>, Taylor &amp; Francis Group, 2014.</a:t>
            </a:r>
            <a:r>
              <a:rPr lang="en-GB" i="1" dirty="0"/>
              <a:t> ProQuest </a:t>
            </a:r>
            <a:r>
              <a:rPr lang="en-GB" i="1" dirty="0" err="1"/>
              <a:t>Ebook</a:t>
            </a:r>
            <a:r>
              <a:rPr lang="en-GB" i="1" dirty="0"/>
              <a:t> Central</a:t>
            </a:r>
            <a:r>
              <a:rPr lang="en-GB" dirty="0"/>
              <a:t>, http://ebookcentral.proquest.com/lib/trinity/detail.action?docID=1770557</a:t>
            </a:r>
          </a:p>
        </p:txBody>
      </p:sp>
    </p:spTree>
    <p:extLst>
      <p:ext uri="{BB962C8B-B14F-4D97-AF65-F5344CB8AC3E}">
        <p14:creationId xmlns:p14="http://schemas.microsoft.com/office/powerpoint/2010/main" val="127304741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2599</Words>
  <Application>Microsoft Office PowerPoint</Application>
  <PresentationFormat>Widescreen</PresentationFormat>
  <Paragraphs>118</Paragraphs>
  <Slides>36</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36</vt:i4>
      </vt:variant>
    </vt:vector>
  </HeadingPairs>
  <TitlesOfParts>
    <vt:vector size="47"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Being similar and different: Youth and social difference.</vt:lpstr>
      <vt:lpstr>Society and Oppression</vt:lpstr>
      <vt:lpstr>Society and Oppression</vt:lpstr>
      <vt:lpstr>Society and Oppression</vt:lpstr>
      <vt:lpstr>Society and Oppression</vt:lpstr>
      <vt:lpstr>Society and Oppression</vt:lpstr>
      <vt:lpstr>Internalisation and voice </vt:lpstr>
      <vt:lpstr>Internalisation and voice</vt:lpstr>
      <vt:lpstr>Internalisation and voice</vt:lpstr>
      <vt:lpstr>Internalisation and voice</vt:lpstr>
      <vt:lpstr>Internalisation and voice</vt:lpstr>
      <vt:lpstr>Internalisation and voice</vt:lpstr>
      <vt:lpstr>Internalisation and voice</vt:lpstr>
      <vt:lpstr>Being similar and different: Youth and social difference. </vt:lpstr>
      <vt:lpstr>Being similar and different: Youth and social difference.</vt:lpstr>
      <vt:lpstr>Being similar and different: Youth and social difference.</vt:lpstr>
      <vt:lpstr>Applying Thompson’s (1993) model of oppression</vt:lpstr>
      <vt:lpstr>Oppression and Youth work</vt:lpstr>
      <vt:lpstr>Oppression and Youth work</vt:lpstr>
      <vt:lpstr>Oppression and Youth work</vt:lpstr>
      <vt:lpstr>Oppression and Youth work</vt:lpstr>
      <vt:lpstr>Oppression and Youth work</vt:lpstr>
      <vt:lpstr>Oppression and Youth work</vt:lpstr>
      <vt:lpstr>Youth Work Practice responses</vt:lpstr>
      <vt:lpstr>Youth Work Practice responses</vt:lpstr>
      <vt:lpstr>Youth Work Practice responses</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2026-09-28T09:04:35Z</dcterms:modified>
</cp:coreProperties>
</file>