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21"/>
  </p:notesMasterIdLst>
  <p:sldIdLst>
    <p:sldId id="401" r:id="rId5"/>
    <p:sldId id="414" r:id="rId6"/>
    <p:sldId id="421" r:id="rId7"/>
    <p:sldId id="403" r:id="rId8"/>
    <p:sldId id="417" r:id="rId9"/>
    <p:sldId id="397" r:id="rId10"/>
    <p:sldId id="402" r:id="rId11"/>
    <p:sldId id="411" r:id="rId12"/>
    <p:sldId id="418" r:id="rId13"/>
    <p:sldId id="412" r:id="rId14"/>
    <p:sldId id="419" r:id="rId15"/>
    <p:sldId id="415" r:id="rId16"/>
    <p:sldId id="416" r:id="rId17"/>
    <p:sldId id="422" r:id="rId18"/>
    <p:sldId id="420" r:id="rId19"/>
    <p:sldId id="41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071E6-AF4B-4A81-B62E-E513044F574A}" v="1" dt="2022-06-26T10:36:37.7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86" autoAdjust="0"/>
    <p:restoredTop sz="93447" autoAdjust="0"/>
  </p:normalViewPr>
  <p:slideViewPr>
    <p:cSldViewPr snapToGrid="0">
      <p:cViewPr varScale="1">
        <p:scale>
          <a:sx n="69" d="100"/>
          <a:sy n="69" d="100"/>
        </p:scale>
        <p:origin x="642" y="60"/>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6/28/2022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twitter.com/bizzwriter" TargetMode="External"/><Relationship Id="rId2" Type="http://schemas.openxmlformats.org/officeDocument/2006/relationships/hyperlink" Target="https://www.inc.com/author/peter-economy" TargetMode="External"/><Relationship Id="rId1" Type="http://schemas.openxmlformats.org/officeDocument/2006/relationships/slideLayout" Target="../slideLayouts/slideLayout14.xml"/><Relationship Id="rId5" Type="http://schemas.openxmlformats.org/officeDocument/2006/relationships/hyperlink" Target="https://www.mycustomer.com/experience/voice-of-the-customer/20-stats-that-will-change-the-way-you-survey-your-customers" TargetMode="External"/><Relationship Id="rId4" Type="http://schemas.openxmlformats.org/officeDocument/2006/relationships/hyperlink" Target="https://www.inc.com/peter-economy/3-powerful-ways-technology-helps-us-connect-more-deepl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a:xfrm>
            <a:off x="288110" y="1499016"/>
            <a:ext cx="5596128" cy="3511296"/>
          </a:xfrm>
        </p:spPr>
        <p:txBody>
          <a:bodyPr>
            <a:normAutofit fontScale="90000"/>
          </a:bodyPr>
          <a:lstStyle/>
          <a:p>
            <a:r>
              <a:rPr lang="en-US" dirty="0"/>
              <a:t>Is there a need to provide training on how to use technology to collaborate at </a:t>
            </a:r>
            <a:r>
              <a:rPr lang="en-US" dirty="0" err="1"/>
              <a:t>uwtsd</a:t>
            </a:r>
            <a:r>
              <a:rPr lang="en-US" dirty="0"/>
              <a:t>?</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a:xfrm>
            <a:off x="7570033" y="1499016"/>
            <a:ext cx="3942263" cy="3684438"/>
          </a:xfrm>
        </p:spPr>
        <p:txBody>
          <a:bodyPr>
            <a:normAutofit fontScale="92500" lnSpcReduction="20000"/>
          </a:bodyPr>
          <a:lstStyle/>
          <a:p>
            <a:r>
              <a:rPr lang="en-US" sz="2800" dirty="0">
                <a:latin typeface="Arial" panose="020B0604020202020204" pitchFamily="34" charset="0"/>
                <a:cs typeface="Arial" panose="020B0604020202020204" pitchFamily="34" charset="0"/>
              </a:rPr>
              <a:t>Jordana Baylis -2125426</a:t>
            </a:r>
          </a:p>
          <a:p>
            <a:r>
              <a:rPr lang="en-US" sz="2800" dirty="0">
                <a:latin typeface="Arial" panose="020B0604020202020204" pitchFamily="34" charset="0"/>
                <a:cs typeface="Arial" panose="020B0604020202020204" pitchFamily="34" charset="0"/>
              </a:rPr>
              <a:t>Danielle Fohe -2128226</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Robert Nartowski</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Digital skills and research methods – LCHS4002</a:t>
            </a:r>
            <a:endParaRPr lang="en-US" dirty="0"/>
          </a:p>
          <a:p>
            <a:endParaRPr lang="en-US" dirty="0"/>
          </a:p>
        </p:txBody>
      </p:sp>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11052-2425-8535-7725-4412E6ACB501}"/>
              </a:ext>
            </a:extLst>
          </p:cNvPr>
          <p:cNvSpPr>
            <a:spLocks noGrp="1"/>
          </p:cNvSpPr>
          <p:nvPr>
            <p:ph type="title"/>
          </p:nvPr>
        </p:nvSpPr>
        <p:spPr>
          <a:xfrm>
            <a:off x="9374124" y="501650"/>
            <a:ext cx="2574036" cy="789432"/>
          </a:xfrm>
        </p:spPr>
        <p:txBody>
          <a:bodyPr/>
          <a:lstStyle/>
          <a:p>
            <a:r>
              <a:rPr lang="en-GB" dirty="0"/>
              <a:t>Contents </a:t>
            </a:r>
          </a:p>
        </p:txBody>
      </p:sp>
      <p:sp>
        <p:nvSpPr>
          <p:cNvPr id="4" name="Text Placeholder 3">
            <a:extLst>
              <a:ext uri="{FF2B5EF4-FFF2-40B4-BE49-F238E27FC236}">
                <a16:creationId xmlns:a16="http://schemas.microsoft.com/office/drawing/2014/main" id="{C82987CF-5B7D-AF70-1912-B07D890F7D79}"/>
              </a:ext>
            </a:extLst>
          </p:cNvPr>
          <p:cNvSpPr>
            <a:spLocks noGrp="1"/>
          </p:cNvSpPr>
          <p:nvPr>
            <p:ph type="body" sz="half" idx="2"/>
          </p:nvPr>
        </p:nvSpPr>
        <p:spPr>
          <a:xfrm>
            <a:off x="6532880" y="1402080"/>
            <a:ext cx="5659120" cy="4843272"/>
          </a:xfrm>
        </p:spPr>
        <p:txBody>
          <a:bodyPr/>
          <a:lstStyle/>
          <a:p>
            <a:r>
              <a:rPr lang="en-GB" dirty="0"/>
              <a:t>1. Introduction</a:t>
            </a:r>
          </a:p>
          <a:p>
            <a:r>
              <a:rPr lang="en-GB" dirty="0"/>
              <a:t>2. Technology, collaborating with training in UWTSD</a:t>
            </a:r>
          </a:p>
          <a:p>
            <a:r>
              <a:rPr lang="en-GB" dirty="0"/>
              <a:t>3. Technology, collaborating with training in UWTSD</a:t>
            </a:r>
          </a:p>
          <a:p>
            <a:r>
              <a:rPr lang="en-GB" dirty="0"/>
              <a:t>4. Pro’s and Con’s</a:t>
            </a:r>
          </a:p>
          <a:p>
            <a:r>
              <a:rPr lang="en-GB" dirty="0"/>
              <a:t>5. Other existing collaboration </a:t>
            </a:r>
          </a:p>
          <a:p>
            <a:r>
              <a:rPr lang="en-GB" dirty="0"/>
              <a:t>5.0 12 principles of collaborating technology</a:t>
            </a:r>
          </a:p>
          <a:p>
            <a:r>
              <a:rPr lang="en-GB" dirty="0"/>
              <a:t>5.1 12 principles of collaborating technology</a:t>
            </a:r>
          </a:p>
          <a:p>
            <a:r>
              <a:rPr lang="en-GB" dirty="0"/>
              <a:t>5.2 12 principles of collaborating technology</a:t>
            </a:r>
          </a:p>
          <a:p>
            <a:r>
              <a:rPr lang="en-GB" dirty="0"/>
              <a:t>5.3 12 principles of collaborating technology</a:t>
            </a:r>
          </a:p>
          <a:p>
            <a:r>
              <a:rPr lang="en-GB" dirty="0"/>
              <a:t>6. Survey and personal considerations</a:t>
            </a:r>
          </a:p>
          <a:p>
            <a:r>
              <a:rPr lang="en-GB" dirty="0"/>
              <a:t>7. Hypothesis </a:t>
            </a:r>
          </a:p>
          <a:p>
            <a:r>
              <a:rPr lang="en-GB" dirty="0"/>
              <a:t>8. Conclusion</a:t>
            </a:r>
          </a:p>
          <a:p>
            <a:r>
              <a:rPr lang="en-GB" dirty="0"/>
              <a:t>9. references.</a:t>
            </a:r>
          </a:p>
          <a:p>
            <a:endParaRPr lang="en-GB" dirty="0"/>
          </a:p>
        </p:txBody>
      </p:sp>
      <p:sp>
        <p:nvSpPr>
          <p:cNvPr id="5" name="Date Placeholder 4">
            <a:extLst>
              <a:ext uri="{FF2B5EF4-FFF2-40B4-BE49-F238E27FC236}">
                <a16:creationId xmlns:a16="http://schemas.microsoft.com/office/drawing/2014/main" id="{FCF5F8DD-74B0-C799-47AC-A07CB4376C79}"/>
              </a:ext>
            </a:extLst>
          </p:cNvPr>
          <p:cNvSpPr>
            <a:spLocks noGrp="1"/>
          </p:cNvSpPr>
          <p:nvPr>
            <p:ph type="dt" sz="half" idx="10"/>
          </p:nvPr>
        </p:nvSpPr>
        <p:spPr/>
        <p:txBody>
          <a:bodyPr/>
          <a:lstStyle/>
          <a:p>
            <a:r>
              <a:rPr lang="en-US"/>
              <a:t>9/3/20XX</a:t>
            </a:r>
            <a:endParaRPr lang="en-US" dirty="0"/>
          </a:p>
        </p:txBody>
      </p:sp>
      <p:sp>
        <p:nvSpPr>
          <p:cNvPr id="6" name="Footer Placeholder 5">
            <a:extLst>
              <a:ext uri="{FF2B5EF4-FFF2-40B4-BE49-F238E27FC236}">
                <a16:creationId xmlns:a16="http://schemas.microsoft.com/office/drawing/2014/main" id="{F63273E8-63BD-5A33-1EAD-BB660C7D98F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7CFE4884-9968-B66D-55FE-16A32D8383E8}"/>
              </a:ext>
            </a:extLst>
          </p:cNvPr>
          <p:cNvSpPr>
            <a:spLocks noGrp="1"/>
          </p:cNvSpPr>
          <p:nvPr>
            <p:ph type="sldNum" sz="quarter" idx="12"/>
          </p:nvPr>
        </p:nvSpPr>
        <p:spPr/>
        <p:txBody>
          <a:bodyPr/>
          <a:lstStyle/>
          <a:p>
            <a:fld id="{B9713C8C-8E70-45D5-AE59-23E60168254E}" type="slidenum">
              <a:rPr lang="en-US" smtClean="0"/>
              <a:t>2</a:t>
            </a:fld>
            <a:endParaRPr lang="en-US" dirty="0"/>
          </a:p>
        </p:txBody>
      </p:sp>
      <p:pic>
        <p:nvPicPr>
          <p:cNvPr id="3" name="Picture 2">
            <a:extLst>
              <a:ext uri="{FF2B5EF4-FFF2-40B4-BE49-F238E27FC236}">
                <a16:creationId xmlns:a16="http://schemas.microsoft.com/office/drawing/2014/main" id="{193C5BB1-6C91-34D7-A47D-725EBB9FBE95}"/>
              </a:ext>
            </a:extLst>
          </p:cNvPr>
          <p:cNvPicPr>
            <a:picLocks noChangeAspect="1"/>
          </p:cNvPicPr>
          <p:nvPr/>
        </p:nvPicPr>
        <p:blipFill>
          <a:blip r:embed="rId2"/>
          <a:stretch>
            <a:fillRect/>
          </a:stretch>
        </p:blipFill>
        <p:spPr>
          <a:xfrm rot="19842045">
            <a:off x="702559" y="2209188"/>
            <a:ext cx="3823243" cy="2007203"/>
          </a:xfrm>
          <a:prstGeom prst="rect">
            <a:avLst/>
          </a:prstGeom>
        </p:spPr>
      </p:pic>
    </p:spTree>
    <p:extLst>
      <p:ext uri="{BB962C8B-B14F-4D97-AF65-F5344CB8AC3E}">
        <p14:creationId xmlns:p14="http://schemas.microsoft.com/office/powerpoint/2010/main" val="3253797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8E018-CFB3-45FD-06BA-C278BA13163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DD26930-712E-EF18-7AB1-C8C9CCCF1A7A}"/>
              </a:ext>
            </a:extLst>
          </p:cNvPr>
          <p:cNvSpPr>
            <a:spLocks noGrp="1"/>
          </p:cNvSpPr>
          <p:nvPr>
            <p:ph idx="1"/>
          </p:nvPr>
        </p:nvSpPr>
        <p:spPr/>
        <p:txBody>
          <a:bodyPr/>
          <a:lstStyle/>
          <a:p>
            <a:pPr marL="0" indent="0">
              <a:buNone/>
            </a:pPr>
            <a:r>
              <a:rPr lang="en-GB" dirty="0"/>
              <a:t>Students experience a great way by using technology because they can use anything down to research to doing their assignments. Interacting with people is so much more easier now because all that is I needed is a click of the fingers and its go. The development is rapidly increasing throughout the schools to work industries. Because of how competitive the alliances is between the universities knowledge that is recognise, and draw attention to the academic institutions. </a:t>
            </a:r>
            <a:r>
              <a:rPr lang="en-GB" sz="1100" dirty="0"/>
              <a:t>(T.FC.(2020)).</a:t>
            </a:r>
          </a:p>
        </p:txBody>
      </p:sp>
      <p:sp>
        <p:nvSpPr>
          <p:cNvPr id="4" name="Date Placeholder 3">
            <a:extLst>
              <a:ext uri="{FF2B5EF4-FFF2-40B4-BE49-F238E27FC236}">
                <a16:creationId xmlns:a16="http://schemas.microsoft.com/office/drawing/2014/main" id="{3FAB19BE-AC92-AD95-5F3D-6AF591FAE5BC}"/>
              </a:ext>
            </a:extLst>
          </p:cNvPr>
          <p:cNvSpPr>
            <a:spLocks noGrp="1"/>
          </p:cNvSpPr>
          <p:nvPr>
            <p:ph type="dt" sz="half" idx="10"/>
          </p:nvPr>
        </p:nvSpPr>
        <p:spPr/>
        <p:txBody>
          <a:bodyPr/>
          <a:lstStyle/>
          <a:p>
            <a:r>
              <a:rPr lang="en-US"/>
              <a:t>9/3/20XX</a:t>
            </a:r>
            <a:endParaRPr lang="en-US" dirty="0"/>
          </a:p>
        </p:txBody>
      </p:sp>
      <p:sp>
        <p:nvSpPr>
          <p:cNvPr id="5" name="Footer Placeholder 4">
            <a:extLst>
              <a:ext uri="{FF2B5EF4-FFF2-40B4-BE49-F238E27FC236}">
                <a16:creationId xmlns:a16="http://schemas.microsoft.com/office/drawing/2014/main" id="{E1ECDBF7-6A0A-66E9-6F19-36EE0CCAD083}"/>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7FE8746A-8724-7B92-D4B2-E0D458773CBB}"/>
              </a:ext>
            </a:extLst>
          </p:cNvPr>
          <p:cNvSpPr>
            <a:spLocks noGrp="1"/>
          </p:cNvSpPr>
          <p:nvPr>
            <p:ph type="sldNum" sz="quarter" idx="12"/>
          </p:nvPr>
        </p:nvSpPr>
        <p:spPr/>
        <p:txBody>
          <a:bodyPr/>
          <a:lstStyle/>
          <a:p>
            <a:fld id="{B9713C8C-8E70-45D5-AE59-23E60168254E}" type="slidenum">
              <a:rPr lang="en-US" smtClean="0"/>
              <a:t>3</a:t>
            </a:fld>
            <a:endParaRPr lang="en-US" dirty="0"/>
          </a:p>
        </p:txBody>
      </p:sp>
    </p:spTree>
    <p:extLst>
      <p:ext uri="{BB962C8B-B14F-4D97-AF65-F5344CB8AC3E}">
        <p14:creationId xmlns:p14="http://schemas.microsoft.com/office/powerpoint/2010/main" val="1069685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A85D8F-96DF-414F-96F0-8F01B9758670}"/>
              </a:ext>
            </a:extLst>
          </p:cNvPr>
          <p:cNvSpPr>
            <a:spLocks noGrp="1"/>
          </p:cNvSpPr>
          <p:nvPr>
            <p:ph type="title"/>
          </p:nvPr>
        </p:nvSpPr>
        <p:spPr>
          <a:xfrm>
            <a:off x="838200" y="365125"/>
            <a:ext cx="11170920" cy="2103436"/>
          </a:xfrm>
        </p:spPr>
        <p:txBody>
          <a:bodyPr>
            <a:normAutofit/>
          </a:bodyPr>
          <a:lstStyle/>
          <a:p>
            <a:r>
              <a:rPr lang="en-US" dirty="0"/>
              <a:t>Technology, collaborating with training in UWTSD. </a:t>
            </a:r>
          </a:p>
        </p:txBody>
      </p:sp>
      <p:sp>
        <p:nvSpPr>
          <p:cNvPr id="26" name="Footer Placeholder 25">
            <a:extLst>
              <a:ext uri="{FF2B5EF4-FFF2-40B4-BE49-F238E27FC236}">
                <a16:creationId xmlns:a16="http://schemas.microsoft.com/office/drawing/2014/main" id="{0E469817-940E-4A7E-82D2-9FC9B4D3AA33}"/>
              </a:ext>
            </a:extLst>
          </p:cNvPr>
          <p:cNvSpPr>
            <a:spLocks noGrp="1"/>
          </p:cNvSpPr>
          <p:nvPr>
            <p:ph type="ftr" sz="quarter" idx="11"/>
          </p:nvPr>
        </p:nvSpPr>
        <p:spPr/>
        <p:txBody>
          <a:bodyPr/>
          <a:lstStyle/>
          <a:p>
            <a:pPr algn="l"/>
            <a:r>
              <a:rPr lang="en-US" dirty="0"/>
              <a:t>Presentation Title</a:t>
            </a:r>
          </a:p>
        </p:txBody>
      </p:sp>
      <p:sp>
        <p:nvSpPr>
          <p:cNvPr id="6" name="TextBox 5">
            <a:extLst>
              <a:ext uri="{FF2B5EF4-FFF2-40B4-BE49-F238E27FC236}">
                <a16:creationId xmlns:a16="http://schemas.microsoft.com/office/drawing/2014/main" id="{CCD5CA17-3B1B-154F-7EC3-4B4D676A582B}"/>
              </a:ext>
            </a:extLst>
          </p:cNvPr>
          <p:cNvSpPr txBox="1"/>
          <p:nvPr/>
        </p:nvSpPr>
        <p:spPr>
          <a:xfrm>
            <a:off x="721894" y="1986306"/>
            <a:ext cx="9697452" cy="3970318"/>
          </a:xfrm>
          <a:prstGeom prst="rect">
            <a:avLst/>
          </a:prstGeom>
          <a:noFill/>
        </p:spPr>
        <p:txBody>
          <a:bodyPr wrap="square">
            <a:spAutoFit/>
          </a:bodyPr>
          <a:lstStyle/>
          <a:p>
            <a:r>
              <a:rPr lang="en-US" dirty="0"/>
              <a:t>Collaborating technology is a great way for students to connect and embosom their knowledge through this. It helps solve problems and work together whether you are. The most educational and enhanced insight to collaborate is “learning to collaborate and collaborating to learn”. Once the learning to collaborate and collaborating to learn can also require collaborative partners in which they can advise and discuss what is agreed and what need improving.</a:t>
            </a:r>
          </a:p>
          <a:p>
            <a:r>
              <a:rPr lang="en-US" dirty="0"/>
              <a:t>Thirdly, the plans that are thought through thoroughly, the conflicts that are resolved and needs, the communication between the technology and students also work management and arrangements these are important when collaborating with technology in UWTSD because it helps the students and staff to understand the importance of the technology throughout their learning.  </a:t>
            </a:r>
          </a:p>
          <a:p>
            <a:r>
              <a:rPr lang="en-US" dirty="0"/>
              <a:t>Partners will work to see whether its unsynchronized and synchronously and finally all this can be accomplished through the knowledge, abilities and skills that are designed to show their understanding in collaborating technology. </a:t>
            </a:r>
            <a:r>
              <a:rPr lang="en-US" sz="1100" dirty="0"/>
              <a:t>(J.S.2019).</a:t>
            </a:r>
          </a:p>
        </p:txBody>
      </p:sp>
    </p:spTree>
    <p:extLst>
      <p:ext uri="{BB962C8B-B14F-4D97-AF65-F5344CB8AC3E}">
        <p14:creationId xmlns:p14="http://schemas.microsoft.com/office/powerpoint/2010/main" val="1912948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9A88F4-D0A9-86FC-BE96-E63804F6C8AE}"/>
              </a:ext>
            </a:extLst>
          </p:cNvPr>
          <p:cNvSpPr>
            <a:spLocks noGrp="1"/>
          </p:cNvSpPr>
          <p:nvPr>
            <p:ph type="dt" sz="half" idx="10"/>
          </p:nvPr>
        </p:nvSpPr>
        <p:spPr/>
        <p:txBody>
          <a:bodyPr/>
          <a:lstStyle/>
          <a:p>
            <a:r>
              <a:rPr lang="en-US"/>
              <a:t>9/3/20XX</a:t>
            </a:r>
            <a:endParaRPr lang="en-US" dirty="0"/>
          </a:p>
        </p:txBody>
      </p:sp>
      <p:sp>
        <p:nvSpPr>
          <p:cNvPr id="3" name="Footer Placeholder 2">
            <a:extLst>
              <a:ext uri="{FF2B5EF4-FFF2-40B4-BE49-F238E27FC236}">
                <a16:creationId xmlns:a16="http://schemas.microsoft.com/office/drawing/2014/main" id="{8F38CF5F-862A-0954-A269-A6885C92A8A9}"/>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3806C946-13EC-AD5E-75E3-64CCC5215BCB}"/>
              </a:ext>
            </a:extLst>
          </p:cNvPr>
          <p:cNvSpPr>
            <a:spLocks noGrp="1"/>
          </p:cNvSpPr>
          <p:nvPr>
            <p:ph type="sldNum" sz="quarter" idx="12"/>
          </p:nvPr>
        </p:nvSpPr>
        <p:spPr/>
        <p:txBody>
          <a:bodyPr/>
          <a:lstStyle/>
          <a:p>
            <a:fld id="{B9713C8C-8E70-45D5-AE59-23E60168254E}" type="slidenum">
              <a:rPr lang="en-US" smtClean="0"/>
              <a:t>5</a:t>
            </a:fld>
            <a:endParaRPr lang="en-US" dirty="0"/>
          </a:p>
        </p:txBody>
      </p:sp>
      <p:sp>
        <p:nvSpPr>
          <p:cNvPr id="6" name="TextBox 5">
            <a:extLst>
              <a:ext uri="{FF2B5EF4-FFF2-40B4-BE49-F238E27FC236}">
                <a16:creationId xmlns:a16="http://schemas.microsoft.com/office/drawing/2014/main" id="{F61CB648-0579-97FA-AC92-B6234C33EEAF}"/>
              </a:ext>
            </a:extLst>
          </p:cNvPr>
          <p:cNvSpPr txBox="1"/>
          <p:nvPr/>
        </p:nvSpPr>
        <p:spPr>
          <a:xfrm>
            <a:off x="288758" y="1126155"/>
            <a:ext cx="7536581" cy="4801314"/>
          </a:xfrm>
          <a:prstGeom prst="rect">
            <a:avLst/>
          </a:prstGeom>
          <a:noFill/>
        </p:spPr>
        <p:txBody>
          <a:bodyPr wrap="square">
            <a:spAutoFit/>
          </a:bodyPr>
          <a:lstStyle/>
          <a:p>
            <a:endParaRPr lang="en-US" dirty="0"/>
          </a:p>
          <a:p>
            <a:r>
              <a:rPr lang="en-US" dirty="0"/>
              <a:t>In 1990 (Harasim.1990), learning and online training has been almost proven that the physically, mentally and socially brought a great impressive impact towards training especially for UWTSD.</a:t>
            </a:r>
          </a:p>
          <a:p>
            <a:r>
              <a:rPr lang="en-US" dirty="0"/>
              <a:t>‘New web 2.0 environments’ for prompting and acknowledgment, learning tactics have been carefully researched.</a:t>
            </a:r>
          </a:p>
          <a:p>
            <a:r>
              <a:rPr lang="en-US" dirty="0"/>
              <a:t>Although this is good its not completely understood. The researchers have requested to have this subject examined and read into more.(Donato 2004:mangenot and Nissen 2006: Lamy and Hampel 2007).</a:t>
            </a:r>
          </a:p>
          <a:p>
            <a:r>
              <a:rPr lang="en-US" dirty="0"/>
              <a:t>Wiki, video conferencing and blogging are the 3 good collaborative ways to help teachers use these CMC tools within their activities. (cf Hoven’s (2006)’experiential modelling approach’).</a:t>
            </a:r>
          </a:p>
          <a:p>
            <a:endParaRPr lang="en-US" dirty="0"/>
          </a:p>
          <a:p>
            <a:endParaRPr lang="en-US" dirty="0"/>
          </a:p>
        </p:txBody>
      </p:sp>
      <p:sp>
        <p:nvSpPr>
          <p:cNvPr id="8" name="TextBox 7">
            <a:extLst>
              <a:ext uri="{FF2B5EF4-FFF2-40B4-BE49-F238E27FC236}">
                <a16:creationId xmlns:a16="http://schemas.microsoft.com/office/drawing/2014/main" id="{1AD3E42A-6D66-96FC-04ED-D088804F3B8C}"/>
              </a:ext>
            </a:extLst>
          </p:cNvPr>
          <p:cNvSpPr txBox="1"/>
          <p:nvPr/>
        </p:nvSpPr>
        <p:spPr>
          <a:xfrm>
            <a:off x="288758" y="270481"/>
            <a:ext cx="11685070" cy="646331"/>
          </a:xfrm>
          <a:prstGeom prst="rect">
            <a:avLst/>
          </a:prstGeom>
          <a:noFill/>
        </p:spPr>
        <p:txBody>
          <a:bodyPr wrap="square">
            <a:spAutoFit/>
          </a:bodyPr>
          <a:lstStyle/>
          <a:p>
            <a:r>
              <a:rPr lang="en-US" sz="3600" b="1" u="sng" dirty="0">
                <a:latin typeface="Arial "/>
              </a:rPr>
              <a:t>Technology, collaborating with training in UWTSD. </a:t>
            </a:r>
            <a:endParaRPr lang="en-GB" sz="3600" b="1" u="sng" dirty="0">
              <a:latin typeface="Arial "/>
            </a:endParaRPr>
          </a:p>
        </p:txBody>
      </p:sp>
    </p:spTree>
    <p:extLst>
      <p:ext uri="{BB962C8B-B14F-4D97-AF65-F5344CB8AC3E}">
        <p14:creationId xmlns:p14="http://schemas.microsoft.com/office/powerpoint/2010/main" val="4093632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2820-7F02-4F5F-8933-C0B61CFA2E08}"/>
              </a:ext>
            </a:extLst>
          </p:cNvPr>
          <p:cNvSpPr>
            <a:spLocks noGrp="1"/>
          </p:cNvSpPr>
          <p:nvPr>
            <p:ph type="title"/>
          </p:nvPr>
        </p:nvSpPr>
        <p:spPr>
          <a:xfrm>
            <a:off x="838199" y="365125"/>
            <a:ext cx="11924899" cy="1325563"/>
          </a:xfrm>
        </p:spPr>
        <p:txBody>
          <a:bodyPr>
            <a:normAutofit/>
          </a:bodyPr>
          <a:lstStyle/>
          <a:p>
            <a:r>
              <a:rPr lang="en-US" dirty="0">
                <a:latin typeface="arial)"/>
              </a:rPr>
              <a:t>The Pro’s and Con’s to collaborative technology.</a:t>
            </a:r>
          </a:p>
        </p:txBody>
      </p:sp>
      <p:sp>
        <p:nvSpPr>
          <p:cNvPr id="12" name="Date Placeholder 11">
            <a:extLst>
              <a:ext uri="{FF2B5EF4-FFF2-40B4-BE49-F238E27FC236}">
                <a16:creationId xmlns:a16="http://schemas.microsoft.com/office/drawing/2014/main" id="{A341B71E-5290-4693-8035-44F1D53070AF}"/>
              </a:ext>
            </a:extLst>
          </p:cNvPr>
          <p:cNvSpPr>
            <a:spLocks noGrp="1"/>
          </p:cNvSpPr>
          <p:nvPr>
            <p:ph type="dt" sz="half" idx="10"/>
          </p:nvPr>
        </p:nvSpPr>
        <p:spPr/>
        <p:txBody>
          <a:bodyPr/>
          <a:lstStyle/>
          <a:p>
            <a:r>
              <a:rPr lang="en-US" dirty="0"/>
              <a:t>9/3/20XX</a:t>
            </a:r>
          </a:p>
        </p:txBody>
      </p:sp>
      <p:sp>
        <p:nvSpPr>
          <p:cNvPr id="13" name="Footer Placeholder 12">
            <a:extLst>
              <a:ext uri="{FF2B5EF4-FFF2-40B4-BE49-F238E27FC236}">
                <a16:creationId xmlns:a16="http://schemas.microsoft.com/office/drawing/2014/main" id="{81FCE4EA-92D0-4D04-BA86-2FFFEC99A0AE}"/>
              </a:ext>
            </a:extLst>
          </p:cNvPr>
          <p:cNvSpPr>
            <a:spLocks noGrp="1"/>
          </p:cNvSpPr>
          <p:nvPr>
            <p:ph type="ftr" sz="quarter" idx="11"/>
          </p:nvPr>
        </p:nvSpPr>
        <p:spPr/>
        <p:txBody>
          <a:bodyPr/>
          <a:lstStyle/>
          <a:p>
            <a:r>
              <a:rPr lang="en-US" dirty="0"/>
              <a:t>Presentation Title</a:t>
            </a:r>
          </a:p>
        </p:txBody>
      </p:sp>
      <p:sp>
        <p:nvSpPr>
          <p:cNvPr id="14" name="Slide Number Placeholder 13">
            <a:extLst>
              <a:ext uri="{FF2B5EF4-FFF2-40B4-BE49-F238E27FC236}">
                <a16:creationId xmlns:a16="http://schemas.microsoft.com/office/drawing/2014/main" id="{7D2D9DB8-6AAC-452C-8711-DA2E869FD12D}"/>
              </a:ext>
            </a:extLst>
          </p:cNvPr>
          <p:cNvSpPr>
            <a:spLocks noGrp="1"/>
          </p:cNvSpPr>
          <p:nvPr>
            <p:ph type="sldNum" sz="quarter" idx="12"/>
          </p:nvPr>
        </p:nvSpPr>
        <p:spPr/>
        <p:txBody>
          <a:bodyPr/>
          <a:lstStyle/>
          <a:p>
            <a:fld id="{B9713C8C-8E70-45D5-AE59-23E60168254E}" type="slidenum">
              <a:rPr lang="en-US" smtClean="0"/>
              <a:t>6</a:t>
            </a:fld>
            <a:endParaRPr lang="en-US" dirty="0"/>
          </a:p>
        </p:txBody>
      </p:sp>
      <p:graphicFrame>
        <p:nvGraphicFramePr>
          <p:cNvPr id="6" name="Table 6">
            <a:extLst>
              <a:ext uri="{FF2B5EF4-FFF2-40B4-BE49-F238E27FC236}">
                <a16:creationId xmlns:a16="http://schemas.microsoft.com/office/drawing/2014/main" id="{88198E5A-7630-F550-7AD1-086F1831434D}"/>
              </a:ext>
            </a:extLst>
          </p:cNvPr>
          <p:cNvGraphicFramePr>
            <a:graphicFrameLocks noGrp="1"/>
          </p:cNvGraphicFramePr>
          <p:nvPr>
            <p:extLst>
              <p:ext uri="{D42A27DB-BD31-4B8C-83A1-F6EECF244321}">
                <p14:modId xmlns:p14="http://schemas.microsoft.com/office/powerpoint/2010/main" val="2024612349"/>
              </p:ext>
            </p:extLst>
          </p:nvPr>
        </p:nvGraphicFramePr>
        <p:xfrm>
          <a:off x="1280160" y="1690688"/>
          <a:ext cx="9692639" cy="2682240"/>
        </p:xfrm>
        <a:graphic>
          <a:graphicData uri="http://schemas.openxmlformats.org/drawingml/2006/table">
            <a:tbl>
              <a:tblPr firstRow="1" bandRow="1">
                <a:tableStyleId>{5C22544A-7EE6-4342-B048-85BDC9FD1C3A}</a:tableStyleId>
              </a:tblPr>
              <a:tblGrid>
                <a:gridCol w="4870052">
                  <a:extLst>
                    <a:ext uri="{9D8B030D-6E8A-4147-A177-3AD203B41FA5}">
                      <a16:colId xmlns:a16="http://schemas.microsoft.com/office/drawing/2014/main" val="2051649024"/>
                    </a:ext>
                  </a:extLst>
                </a:gridCol>
                <a:gridCol w="4822587">
                  <a:extLst>
                    <a:ext uri="{9D8B030D-6E8A-4147-A177-3AD203B41FA5}">
                      <a16:colId xmlns:a16="http://schemas.microsoft.com/office/drawing/2014/main" val="1926300270"/>
                    </a:ext>
                  </a:extLst>
                </a:gridCol>
              </a:tblGrid>
              <a:tr h="576377">
                <a:tc>
                  <a:txBody>
                    <a:bodyPr/>
                    <a:lstStyle/>
                    <a:p>
                      <a:r>
                        <a:rPr lang="en-GB" sz="4000" dirty="0">
                          <a:latin typeface="Arial" panose="020B0604020202020204" pitchFamily="34" charset="0"/>
                          <a:cs typeface="Arial" panose="020B0604020202020204" pitchFamily="34" charset="0"/>
                        </a:rPr>
                        <a:t>Pro’s</a:t>
                      </a:r>
                    </a:p>
                  </a:txBody>
                  <a:tcPr/>
                </a:tc>
                <a:tc>
                  <a:txBody>
                    <a:bodyPr/>
                    <a:lstStyle/>
                    <a:p>
                      <a:r>
                        <a:rPr lang="en-GB" sz="4000" dirty="0">
                          <a:latin typeface="Arial" panose="020B0604020202020204" pitchFamily="34" charset="0"/>
                          <a:cs typeface="Arial" panose="020B0604020202020204" pitchFamily="34" charset="0"/>
                        </a:rPr>
                        <a:t>Con’s</a:t>
                      </a:r>
                    </a:p>
                  </a:txBody>
                  <a:tcPr/>
                </a:tc>
                <a:extLst>
                  <a:ext uri="{0D108BD9-81ED-4DB2-BD59-A6C34878D82A}">
                    <a16:rowId xmlns:a16="http://schemas.microsoft.com/office/drawing/2014/main" val="2823844203"/>
                  </a:ext>
                </a:extLst>
              </a:tr>
              <a:tr h="530214">
                <a:tc>
                  <a:txBody>
                    <a:bodyPr/>
                    <a:lstStyle/>
                    <a:p>
                      <a:r>
                        <a:rPr lang="en-GB" sz="1600" dirty="0">
                          <a:latin typeface="Arial" panose="020B0604020202020204" pitchFamily="34" charset="0"/>
                          <a:cs typeface="Arial" panose="020B0604020202020204" pitchFamily="34" charset="0"/>
                        </a:rPr>
                        <a:t>Helps socially, mentally and physical interactions to help gain training.</a:t>
                      </a:r>
                    </a:p>
                  </a:txBody>
                  <a:tcPr/>
                </a:tc>
                <a:tc>
                  <a:txBody>
                    <a:bodyPr/>
                    <a:lstStyle/>
                    <a:p>
                      <a:r>
                        <a:rPr lang="en-GB" sz="1600" dirty="0">
                          <a:latin typeface="Arial" panose="020B0604020202020204" pitchFamily="34" charset="0"/>
                          <a:cs typeface="Arial" panose="020B0604020202020204" pitchFamily="34" charset="0"/>
                        </a:rPr>
                        <a:t>Not enough research to understand the full concept of collaborating technology.</a:t>
                      </a:r>
                    </a:p>
                  </a:txBody>
                  <a:tcPr/>
                </a:tc>
                <a:extLst>
                  <a:ext uri="{0D108BD9-81ED-4DB2-BD59-A6C34878D82A}">
                    <a16:rowId xmlns:a16="http://schemas.microsoft.com/office/drawing/2014/main" val="3156125862"/>
                  </a:ext>
                </a:extLst>
              </a:tr>
              <a:tr h="676616">
                <a:tc>
                  <a:txBody>
                    <a:bodyPr/>
                    <a:lstStyle/>
                    <a:p>
                      <a:r>
                        <a:rPr lang="en-GB" sz="1600" dirty="0">
                          <a:latin typeface="Arial" panose="020B0604020202020204" pitchFamily="34" charset="0"/>
                          <a:cs typeface="Arial" panose="020B0604020202020204" pitchFamily="34" charset="0"/>
                        </a:rPr>
                        <a:t>Great way to use CMC tools.</a:t>
                      </a:r>
                    </a:p>
                  </a:txBody>
                  <a:tcPr/>
                </a:tc>
                <a:tc>
                  <a:txBody>
                    <a:bodyPr/>
                    <a:lstStyle/>
                    <a:p>
                      <a:r>
                        <a:rPr lang="en-GB" sz="1600" dirty="0">
                          <a:latin typeface="Arial" panose="020B0604020202020204" pitchFamily="34" charset="0"/>
                          <a:cs typeface="Arial" panose="020B0604020202020204" pitchFamily="34" charset="0"/>
                        </a:rPr>
                        <a:t>Not enough researchers to continue with finding out the outcome so they can rule out the facts based upon the technology.</a:t>
                      </a:r>
                    </a:p>
                  </a:txBody>
                  <a:tcPr/>
                </a:tc>
                <a:extLst>
                  <a:ext uri="{0D108BD9-81ED-4DB2-BD59-A6C34878D82A}">
                    <a16:rowId xmlns:a16="http://schemas.microsoft.com/office/drawing/2014/main" val="2533549683"/>
                  </a:ext>
                </a:extLst>
              </a:tr>
              <a:tr h="530214">
                <a:tc>
                  <a:txBody>
                    <a:bodyPr/>
                    <a:lstStyle/>
                    <a:p>
                      <a:r>
                        <a:rPr lang="en-GB" sz="1600" dirty="0">
                          <a:latin typeface="Arial" panose="020B0604020202020204" pitchFamily="34" charset="0"/>
                          <a:cs typeface="Arial" panose="020B0604020202020204" pitchFamily="34" charset="0"/>
                        </a:rPr>
                        <a:t>Lots of ways to communicate and engage by using this.</a:t>
                      </a:r>
                    </a:p>
                  </a:txBody>
                  <a:tcPr/>
                </a:tc>
                <a:tc>
                  <a:txBody>
                    <a:bodyPr/>
                    <a:lstStyle/>
                    <a:p>
                      <a:r>
                        <a:rPr lang="en-GB" sz="1600" dirty="0">
                          <a:latin typeface="Arial" panose="020B0604020202020204" pitchFamily="34" charset="0"/>
                          <a:cs typeface="Arial" panose="020B0604020202020204" pitchFamily="34" charset="0"/>
                        </a:rPr>
                        <a:t>Not enough students have the access they need.</a:t>
                      </a:r>
                    </a:p>
                  </a:txBody>
                  <a:tcPr/>
                </a:tc>
                <a:extLst>
                  <a:ext uri="{0D108BD9-81ED-4DB2-BD59-A6C34878D82A}">
                    <a16:rowId xmlns:a16="http://schemas.microsoft.com/office/drawing/2014/main" val="3320698967"/>
                  </a:ext>
                </a:extLst>
              </a:tr>
            </a:tbl>
          </a:graphicData>
        </a:graphic>
      </p:graphicFrame>
      <p:sp>
        <p:nvSpPr>
          <p:cNvPr id="7" name="TextBox 6">
            <a:extLst>
              <a:ext uri="{FF2B5EF4-FFF2-40B4-BE49-F238E27FC236}">
                <a16:creationId xmlns:a16="http://schemas.microsoft.com/office/drawing/2014/main" id="{35BAEBD2-DE82-6912-3D73-FE3E8CCE3358}"/>
              </a:ext>
            </a:extLst>
          </p:cNvPr>
          <p:cNvSpPr txBox="1"/>
          <p:nvPr/>
        </p:nvSpPr>
        <p:spPr>
          <a:xfrm>
            <a:off x="394636" y="4581625"/>
            <a:ext cx="11540690" cy="1200329"/>
          </a:xfrm>
          <a:prstGeom prst="rect">
            <a:avLst/>
          </a:prstGeom>
          <a:noFill/>
        </p:spPr>
        <p:txBody>
          <a:bodyPr wrap="square" rtlCol="0">
            <a:spAutoFit/>
          </a:bodyPr>
          <a:lstStyle/>
          <a:p>
            <a:r>
              <a:rPr lang="en-GB" dirty="0"/>
              <a:t>Within this table I have written what I believe the pro’s and con’s are. By not having enough researchers to find out more information based on collaborating technology but its still understood by the research team and have developed great ways to communicate with the team, using CMC tools which mean Video conferencing, Wiki, WhatsApp, blogs, etc.</a:t>
            </a:r>
          </a:p>
        </p:txBody>
      </p:sp>
    </p:spTree>
    <p:extLst>
      <p:ext uri="{BB962C8B-B14F-4D97-AF65-F5344CB8AC3E}">
        <p14:creationId xmlns:p14="http://schemas.microsoft.com/office/powerpoint/2010/main" val="1497105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67F229A-48C3-4BE7-96EC-3C05DC7FB720}"/>
              </a:ext>
            </a:extLst>
          </p:cNvPr>
          <p:cNvSpPr>
            <a:spLocks noGrp="1"/>
          </p:cNvSpPr>
          <p:nvPr>
            <p:ph type="title"/>
          </p:nvPr>
        </p:nvSpPr>
        <p:spPr>
          <a:xfrm>
            <a:off x="1768928" y="2242457"/>
            <a:ext cx="4114800" cy="2373086"/>
          </a:xfrm>
        </p:spPr>
        <p:txBody>
          <a:bodyPr/>
          <a:lstStyle/>
          <a:p>
            <a:r>
              <a:rPr lang="en-US" dirty="0"/>
              <a:t>Other existing collaborative technology.</a:t>
            </a:r>
          </a:p>
        </p:txBody>
      </p:sp>
      <p:sp>
        <p:nvSpPr>
          <p:cNvPr id="11" name="Content Placeholder 10">
            <a:extLst>
              <a:ext uri="{FF2B5EF4-FFF2-40B4-BE49-F238E27FC236}">
                <a16:creationId xmlns:a16="http://schemas.microsoft.com/office/drawing/2014/main" id="{7041F48D-F184-4F9F-B5AC-F127F0898F39}"/>
              </a:ext>
            </a:extLst>
          </p:cNvPr>
          <p:cNvSpPr>
            <a:spLocks noGrp="1"/>
          </p:cNvSpPr>
          <p:nvPr>
            <p:ph sz="quarter" idx="13"/>
          </p:nvPr>
        </p:nvSpPr>
        <p:spPr>
          <a:xfrm>
            <a:off x="6621517" y="210206"/>
            <a:ext cx="5352394" cy="3331779"/>
          </a:xfrm>
        </p:spPr>
        <p:txBody>
          <a:bodyPr>
            <a:normAutofit lnSpcReduction="10000"/>
          </a:bodyPr>
          <a:lstStyle/>
          <a:p>
            <a:r>
              <a:rPr lang="en-US" sz="1800" dirty="0"/>
              <a:t>With the existing research there is a few branching off from collaborative technology and this is innovation on family firms, collaborative in teamworking</a:t>
            </a:r>
            <a:r>
              <a:rPr lang="en-US" dirty="0"/>
              <a:t>, performance and quality. Research and development, and more that come under the collaboration.</a:t>
            </a:r>
          </a:p>
          <a:p>
            <a:r>
              <a:rPr lang="en-US" dirty="0"/>
              <a:t>Taiwanese government has given out variety of policies and different types of programs to further improve their ability and performances within the universities and mend the space between industrial application and academic research. (T.F 2020)</a:t>
            </a:r>
          </a:p>
        </p:txBody>
      </p:sp>
      <p:sp>
        <p:nvSpPr>
          <p:cNvPr id="12" name="Date Placeholder 11">
            <a:extLst>
              <a:ext uri="{FF2B5EF4-FFF2-40B4-BE49-F238E27FC236}">
                <a16:creationId xmlns:a16="http://schemas.microsoft.com/office/drawing/2014/main" id="{9C693BAD-6B4E-48AD-88BF-D933B374A1F1}"/>
              </a:ext>
            </a:extLst>
          </p:cNvPr>
          <p:cNvSpPr>
            <a:spLocks noGrp="1"/>
          </p:cNvSpPr>
          <p:nvPr>
            <p:ph type="dt" sz="half" idx="10"/>
          </p:nvPr>
        </p:nvSpPr>
        <p:spPr/>
        <p:txBody>
          <a:bodyPr/>
          <a:lstStyle/>
          <a:p>
            <a:r>
              <a:rPr lang="en-US" dirty="0"/>
              <a:t>9/3/20XX</a:t>
            </a:r>
          </a:p>
        </p:txBody>
      </p:sp>
      <p:sp>
        <p:nvSpPr>
          <p:cNvPr id="13" name="Footer Placeholder 12">
            <a:extLst>
              <a:ext uri="{FF2B5EF4-FFF2-40B4-BE49-F238E27FC236}">
                <a16:creationId xmlns:a16="http://schemas.microsoft.com/office/drawing/2014/main" id="{1B9E4CF7-70FB-40DF-BE47-6E5AE3154753}"/>
              </a:ext>
            </a:extLst>
          </p:cNvPr>
          <p:cNvSpPr>
            <a:spLocks noGrp="1"/>
          </p:cNvSpPr>
          <p:nvPr>
            <p:ph type="ftr" sz="quarter" idx="11"/>
          </p:nvPr>
        </p:nvSpPr>
        <p:spPr/>
        <p:txBody>
          <a:bodyPr/>
          <a:lstStyle/>
          <a:p>
            <a:r>
              <a:rPr lang="en-US" dirty="0"/>
              <a:t>Presentation Title</a:t>
            </a:r>
          </a:p>
        </p:txBody>
      </p:sp>
      <p:sp>
        <p:nvSpPr>
          <p:cNvPr id="14" name="Slide Number Placeholder 13">
            <a:extLst>
              <a:ext uri="{FF2B5EF4-FFF2-40B4-BE49-F238E27FC236}">
                <a16:creationId xmlns:a16="http://schemas.microsoft.com/office/drawing/2014/main" id="{C1EA167B-7079-4284-997F-7309C510B763}"/>
              </a:ext>
            </a:extLst>
          </p:cNvPr>
          <p:cNvSpPr>
            <a:spLocks noGrp="1"/>
          </p:cNvSpPr>
          <p:nvPr>
            <p:ph type="sldNum" sz="quarter" idx="12"/>
          </p:nvPr>
        </p:nvSpPr>
        <p:spPr/>
        <p:txBody>
          <a:bodyPr/>
          <a:lstStyle/>
          <a:p>
            <a:fld id="{B9713C8C-8E70-45D5-AE59-23E60168254E}" type="slidenum">
              <a:rPr lang="en-US" smtClean="0"/>
              <a:t>7</a:t>
            </a:fld>
            <a:endParaRPr lang="en-US" dirty="0"/>
          </a:p>
        </p:txBody>
      </p:sp>
      <p:pic>
        <p:nvPicPr>
          <p:cNvPr id="2" name="Picture 1">
            <a:extLst>
              <a:ext uri="{FF2B5EF4-FFF2-40B4-BE49-F238E27FC236}">
                <a16:creationId xmlns:a16="http://schemas.microsoft.com/office/drawing/2014/main" id="{CEE77480-844B-9C4D-94A9-C3FF1313830B}"/>
              </a:ext>
            </a:extLst>
          </p:cNvPr>
          <p:cNvPicPr>
            <a:picLocks noChangeAspect="1"/>
          </p:cNvPicPr>
          <p:nvPr/>
        </p:nvPicPr>
        <p:blipFill>
          <a:blip r:embed="rId2"/>
          <a:stretch>
            <a:fillRect/>
          </a:stretch>
        </p:blipFill>
        <p:spPr>
          <a:xfrm>
            <a:off x="6463863" y="3429000"/>
            <a:ext cx="5090707" cy="2927350"/>
          </a:xfrm>
          <a:prstGeom prst="rect">
            <a:avLst/>
          </a:prstGeom>
        </p:spPr>
      </p:pic>
    </p:spTree>
    <p:extLst>
      <p:ext uri="{BB962C8B-B14F-4D97-AF65-F5344CB8AC3E}">
        <p14:creationId xmlns:p14="http://schemas.microsoft.com/office/powerpoint/2010/main" val="2849151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FD8C8-81DD-E1DF-045C-24E2C9A5D99B}"/>
              </a:ext>
            </a:extLst>
          </p:cNvPr>
          <p:cNvSpPr>
            <a:spLocks noGrp="1"/>
          </p:cNvSpPr>
          <p:nvPr>
            <p:ph type="title"/>
          </p:nvPr>
        </p:nvSpPr>
        <p:spPr>
          <a:xfrm>
            <a:off x="1" y="142475"/>
            <a:ext cx="12493592" cy="800802"/>
          </a:xfrm>
        </p:spPr>
        <p:txBody>
          <a:bodyPr>
            <a:normAutofit/>
          </a:bodyPr>
          <a:lstStyle/>
          <a:p>
            <a:r>
              <a:rPr lang="en-GB" sz="4400" b="1" u="sng" dirty="0">
                <a:solidFill>
                  <a:schemeClr val="accent5">
                    <a:lumMod val="50000"/>
                  </a:schemeClr>
                </a:solidFill>
                <a:latin typeface="Arial" panose="020B0604020202020204" pitchFamily="34" charset="0"/>
                <a:cs typeface="Arial" panose="020B0604020202020204" pitchFamily="34" charset="0"/>
              </a:rPr>
              <a:t>12 Principles of collaboration.</a:t>
            </a:r>
            <a:r>
              <a:rPr lang="en-GB" sz="4400" b="1" dirty="0">
                <a:solidFill>
                  <a:schemeClr val="accent5">
                    <a:lumMod val="50000"/>
                  </a:schemeClr>
                </a:solidFill>
              </a:rPr>
              <a:t>      </a:t>
            </a:r>
            <a:r>
              <a:rPr lang="en-GB" sz="1600" dirty="0">
                <a:solidFill>
                  <a:schemeClr val="accent5">
                    <a:lumMod val="50000"/>
                  </a:schemeClr>
                </a:solidFill>
              </a:rPr>
              <a:t>pg.1.,(1-6)</a:t>
            </a:r>
          </a:p>
        </p:txBody>
      </p:sp>
      <p:sp>
        <p:nvSpPr>
          <p:cNvPr id="3" name="Date Placeholder 2">
            <a:extLst>
              <a:ext uri="{FF2B5EF4-FFF2-40B4-BE49-F238E27FC236}">
                <a16:creationId xmlns:a16="http://schemas.microsoft.com/office/drawing/2014/main" id="{5E9D8ED6-680C-0FBA-BA77-92FB74FF42C5}"/>
              </a:ext>
            </a:extLst>
          </p:cNvPr>
          <p:cNvSpPr>
            <a:spLocks noGrp="1"/>
          </p:cNvSpPr>
          <p:nvPr>
            <p:ph type="dt" sz="half" idx="10"/>
          </p:nvPr>
        </p:nvSpPr>
        <p:spPr/>
        <p:txBody>
          <a:bodyPr/>
          <a:lstStyle/>
          <a:p>
            <a:r>
              <a:rPr lang="en-US"/>
              <a:t>9/3/20XX</a:t>
            </a:r>
            <a:endParaRPr lang="en-US" dirty="0"/>
          </a:p>
        </p:txBody>
      </p:sp>
      <p:sp>
        <p:nvSpPr>
          <p:cNvPr id="4" name="Footer Placeholder 3">
            <a:extLst>
              <a:ext uri="{FF2B5EF4-FFF2-40B4-BE49-F238E27FC236}">
                <a16:creationId xmlns:a16="http://schemas.microsoft.com/office/drawing/2014/main" id="{1CB0A06A-C488-2ABA-6E6E-E3FF470C482C}"/>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52EEDE8E-C80B-E216-B7AB-1BC98A279DC4}"/>
              </a:ext>
            </a:extLst>
          </p:cNvPr>
          <p:cNvSpPr>
            <a:spLocks noGrp="1"/>
          </p:cNvSpPr>
          <p:nvPr>
            <p:ph type="sldNum" sz="quarter" idx="12"/>
          </p:nvPr>
        </p:nvSpPr>
        <p:spPr/>
        <p:txBody>
          <a:bodyPr/>
          <a:lstStyle/>
          <a:p>
            <a:fld id="{B9713C8C-8E70-45D5-AE59-23E60168254E}" type="slidenum">
              <a:rPr lang="en-US" smtClean="0"/>
              <a:t>8</a:t>
            </a:fld>
            <a:endParaRPr lang="en-US" dirty="0"/>
          </a:p>
        </p:txBody>
      </p:sp>
      <p:sp>
        <p:nvSpPr>
          <p:cNvPr id="6" name="Text Placeholder 5">
            <a:extLst>
              <a:ext uri="{FF2B5EF4-FFF2-40B4-BE49-F238E27FC236}">
                <a16:creationId xmlns:a16="http://schemas.microsoft.com/office/drawing/2014/main" id="{1E190167-2D83-55F5-DB13-33B068ECFEE0}"/>
              </a:ext>
            </a:extLst>
          </p:cNvPr>
          <p:cNvSpPr>
            <a:spLocks noGrp="1"/>
          </p:cNvSpPr>
          <p:nvPr>
            <p:ph type="body" sz="quarter" idx="13"/>
          </p:nvPr>
        </p:nvSpPr>
        <p:spPr>
          <a:xfrm>
            <a:off x="1" y="1248076"/>
            <a:ext cx="9652000" cy="5772484"/>
          </a:xfrm>
        </p:spPr>
        <p:txBody>
          <a:bodyPr>
            <a:normAutofit/>
          </a:bodyPr>
          <a:lstStyle/>
          <a:p>
            <a:pPr marL="457200" indent="-457200" algn="just">
              <a:buAutoNum type="arabicPeriod"/>
            </a:pPr>
            <a:r>
              <a:rPr lang="en-GB" sz="1800" dirty="0">
                <a:solidFill>
                  <a:schemeClr val="accent5">
                    <a:lumMod val="50000"/>
                  </a:schemeClr>
                </a:solidFill>
                <a:latin typeface="Arial" panose="020B0604020202020204" pitchFamily="34" charset="0"/>
                <a:cs typeface="Arial" panose="020B0604020202020204" pitchFamily="34" charset="0"/>
              </a:rPr>
              <a:t>Always have a strategy before technology.</a:t>
            </a:r>
          </a:p>
          <a:p>
            <a:pPr algn="just"/>
            <a:r>
              <a:rPr lang="en-GB" sz="1800" dirty="0">
                <a:solidFill>
                  <a:schemeClr val="accent5">
                    <a:lumMod val="50000"/>
                  </a:schemeClr>
                </a:solidFill>
                <a:latin typeface="Arial" panose="020B0604020202020204" pitchFamily="34" charset="0"/>
                <a:cs typeface="Arial" panose="020B0604020202020204" pitchFamily="34" charset="0"/>
              </a:rPr>
              <a:t>So becoming successful in the work of UWTSD, they offer students to take their classes at home using zoom calls for the lecture to explain what the lessons are about. This helps students with disabilities and other health conditions to still get the chance to become educated.</a:t>
            </a:r>
          </a:p>
          <a:p>
            <a:pPr algn="just"/>
            <a:r>
              <a:rPr lang="en-GB" sz="1800" dirty="0">
                <a:solidFill>
                  <a:schemeClr val="accent5">
                    <a:lumMod val="50000"/>
                  </a:schemeClr>
                </a:solidFill>
                <a:latin typeface="Arial" panose="020B0604020202020204" pitchFamily="34" charset="0"/>
                <a:cs typeface="Arial" panose="020B0604020202020204" pitchFamily="34" charset="0"/>
              </a:rPr>
              <a:t>2. Create a supportive environment</a:t>
            </a:r>
          </a:p>
          <a:p>
            <a:pPr algn="just"/>
            <a:r>
              <a:rPr lang="en-GB" sz="1800" dirty="0">
                <a:solidFill>
                  <a:schemeClr val="accent5">
                    <a:lumMod val="50000"/>
                  </a:schemeClr>
                </a:solidFill>
                <a:latin typeface="Arial" panose="020B0604020202020204" pitchFamily="34" charset="0"/>
                <a:cs typeface="Arial" panose="020B0604020202020204" pitchFamily="34" charset="0"/>
              </a:rPr>
              <a:t>Being able to provide and meeting all abilities and special requirements that are needed for students to progress in their collaboration towards technology for their futures. Having the staff that assist students that require more encouragement within their course.</a:t>
            </a:r>
          </a:p>
          <a:p>
            <a:pPr algn="just"/>
            <a:r>
              <a:rPr lang="en-GB" sz="1800" dirty="0">
                <a:solidFill>
                  <a:schemeClr val="accent5">
                    <a:lumMod val="50000"/>
                  </a:schemeClr>
                </a:solidFill>
                <a:latin typeface="Arial" panose="020B0604020202020204" pitchFamily="34" charset="0"/>
                <a:cs typeface="Arial" panose="020B0604020202020204" pitchFamily="34" charset="0"/>
              </a:rPr>
              <a:t>3. Student collaboration also benefits the other students and staff.</a:t>
            </a:r>
          </a:p>
          <a:p>
            <a:pPr algn="just"/>
            <a:r>
              <a:rPr lang="en-GB" sz="1800" dirty="0">
                <a:solidFill>
                  <a:schemeClr val="accent5">
                    <a:lumMod val="50000"/>
                  </a:schemeClr>
                </a:solidFill>
                <a:latin typeface="Arial" panose="020B0604020202020204" pitchFamily="34" charset="0"/>
                <a:cs typeface="Arial" panose="020B0604020202020204" pitchFamily="34" charset="0"/>
              </a:rPr>
              <a:t>By collaborating with one another and individually advances their ability to use technology whilst educating and then no doubt will be using it in the future. </a:t>
            </a:r>
          </a:p>
          <a:p>
            <a:pPr algn="just"/>
            <a:r>
              <a:rPr lang="en-GB" sz="1800" dirty="0">
                <a:solidFill>
                  <a:schemeClr val="accent5">
                    <a:lumMod val="50000"/>
                  </a:schemeClr>
                </a:solidFill>
                <a:latin typeface="Arial" panose="020B0604020202020204" pitchFamily="34" charset="0"/>
                <a:cs typeface="Arial" panose="020B0604020202020204" pitchFamily="34" charset="0"/>
              </a:rPr>
              <a:t>4. Measure what matters.</a:t>
            </a:r>
          </a:p>
          <a:p>
            <a:pPr algn="just"/>
            <a:r>
              <a:rPr lang="en-GB" sz="1800" dirty="0">
                <a:solidFill>
                  <a:schemeClr val="accent5">
                    <a:lumMod val="50000"/>
                  </a:schemeClr>
                </a:solidFill>
                <a:latin typeface="Arial" panose="020B0604020202020204" pitchFamily="34" charset="0"/>
                <a:cs typeface="Arial" panose="020B0604020202020204" pitchFamily="34" charset="0"/>
              </a:rPr>
              <a:t>By measuring your ability, interactions, intelligence,  collaboration skills and goals in technology between yourself and your teams improves your education.</a:t>
            </a:r>
          </a:p>
        </p:txBody>
      </p:sp>
    </p:spTree>
    <p:extLst>
      <p:ext uri="{BB962C8B-B14F-4D97-AF65-F5344CB8AC3E}">
        <p14:creationId xmlns:p14="http://schemas.microsoft.com/office/powerpoint/2010/main" val="3250745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BE2B6-0B05-4145-4EB1-790737D8FA41}"/>
              </a:ext>
            </a:extLst>
          </p:cNvPr>
          <p:cNvSpPr>
            <a:spLocks noGrp="1"/>
          </p:cNvSpPr>
          <p:nvPr>
            <p:ph type="title"/>
          </p:nvPr>
        </p:nvSpPr>
        <p:spPr>
          <a:xfrm>
            <a:off x="-467360" y="136525"/>
            <a:ext cx="12192000" cy="782320"/>
          </a:xfrm>
        </p:spPr>
        <p:txBody>
          <a:bodyPr>
            <a:normAutofit/>
          </a:bodyPr>
          <a:lstStyle/>
          <a:p>
            <a:r>
              <a:rPr lang="en-GB" sz="4400" b="1" u="sng" dirty="0">
                <a:solidFill>
                  <a:schemeClr val="accent5">
                    <a:lumMod val="50000"/>
                  </a:schemeClr>
                </a:solidFill>
                <a:latin typeface="Arial" panose="020B0604020202020204" pitchFamily="34" charset="0"/>
                <a:cs typeface="Arial" panose="020B0604020202020204" pitchFamily="34" charset="0"/>
              </a:rPr>
              <a:t>12 Principles of collaborating</a:t>
            </a:r>
          </a:p>
        </p:txBody>
      </p:sp>
      <p:sp>
        <p:nvSpPr>
          <p:cNvPr id="3" name="Date Placeholder 2">
            <a:extLst>
              <a:ext uri="{FF2B5EF4-FFF2-40B4-BE49-F238E27FC236}">
                <a16:creationId xmlns:a16="http://schemas.microsoft.com/office/drawing/2014/main" id="{7D94FA1F-96C9-A01C-9138-D7C0DA2AEEE5}"/>
              </a:ext>
            </a:extLst>
          </p:cNvPr>
          <p:cNvSpPr>
            <a:spLocks noGrp="1"/>
          </p:cNvSpPr>
          <p:nvPr>
            <p:ph type="dt" sz="half" idx="10"/>
          </p:nvPr>
        </p:nvSpPr>
        <p:spPr/>
        <p:txBody>
          <a:bodyPr/>
          <a:lstStyle/>
          <a:p>
            <a:r>
              <a:rPr lang="en-US"/>
              <a:t>9/3/20XX</a:t>
            </a:r>
            <a:endParaRPr lang="en-US" dirty="0"/>
          </a:p>
        </p:txBody>
      </p:sp>
      <p:sp>
        <p:nvSpPr>
          <p:cNvPr id="4" name="Footer Placeholder 3">
            <a:extLst>
              <a:ext uri="{FF2B5EF4-FFF2-40B4-BE49-F238E27FC236}">
                <a16:creationId xmlns:a16="http://schemas.microsoft.com/office/drawing/2014/main" id="{D7D7EB94-6023-1E3D-C5A9-6E10DD159348}"/>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300F7E8-8092-F4CB-4818-B9616E3D0C9D}"/>
              </a:ext>
            </a:extLst>
          </p:cNvPr>
          <p:cNvSpPr>
            <a:spLocks noGrp="1"/>
          </p:cNvSpPr>
          <p:nvPr>
            <p:ph type="sldNum" sz="quarter" idx="12"/>
          </p:nvPr>
        </p:nvSpPr>
        <p:spPr/>
        <p:txBody>
          <a:bodyPr/>
          <a:lstStyle/>
          <a:p>
            <a:fld id="{B9713C8C-8E70-45D5-AE59-23E60168254E}" type="slidenum">
              <a:rPr lang="en-US" smtClean="0"/>
              <a:t>9</a:t>
            </a:fld>
            <a:endParaRPr lang="en-US" dirty="0"/>
          </a:p>
        </p:txBody>
      </p:sp>
      <p:sp>
        <p:nvSpPr>
          <p:cNvPr id="6" name="Text Placeholder 5">
            <a:extLst>
              <a:ext uri="{FF2B5EF4-FFF2-40B4-BE49-F238E27FC236}">
                <a16:creationId xmlns:a16="http://schemas.microsoft.com/office/drawing/2014/main" id="{453E2A89-65C8-CA76-15FC-201C021035D6}"/>
              </a:ext>
            </a:extLst>
          </p:cNvPr>
          <p:cNvSpPr>
            <a:spLocks noGrp="1"/>
          </p:cNvSpPr>
          <p:nvPr>
            <p:ph type="body" sz="quarter" idx="13"/>
          </p:nvPr>
        </p:nvSpPr>
        <p:spPr>
          <a:xfrm>
            <a:off x="2446020" y="1584959"/>
            <a:ext cx="7299960" cy="3820161"/>
          </a:xfrm>
        </p:spPr>
        <p:txBody>
          <a:bodyPr>
            <a:normAutofit fontScale="85000" lnSpcReduction="20000"/>
          </a:bodyPr>
          <a:lstStyle/>
          <a:p>
            <a:r>
              <a:rPr lang="en-GB" sz="2400" dirty="0">
                <a:solidFill>
                  <a:schemeClr val="accent5">
                    <a:lumMod val="50000"/>
                  </a:schemeClr>
                </a:solidFill>
                <a:latin typeface="Arial" panose="020B0604020202020204" pitchFamily="34" charset="0"/>
                <a:cs typeface="Arial" panose="020B0604020202020204" pitchFamily="34" charset="0"/>
              </a:rPr>
              <a:t>5. Adapt and evolve.</a:t>
            </a:r>
          </a:p>
          <a:p>
            <a:r>
              <a:rPr lang="en-GB" sz="2400" dirty="0">
                <a:solidFill>
                  <a:schemeClr val="accent5">
                    <a:lumMod val="50000"/>
                  </a:schemeClr>
                </a:solidFill>
                <a:latin typeface="Arial" panose="020B0604020202020204" pitchFamily="34" charset="0"/>
                <a:cs typeface="Arial" panose="020B0604020202020204" pitchFamily="34" charset="0"/>
              </a:rPr>
              <a:t>Adapting and evolving in technology is vital because it is used in everyday life, when you pick up your mobile to, turning your computer screens or tv’s on. This is important to you as a student and as an everyday person who has technology with them.</a:t>
            </a:r>
          </a:p>
          <a:p>
            <a:r>
              <a:rPr lang="en-GB" sz="2400" dirty="0">
                <a:solidFill>
                  <a:schemeClr val="accent5">
                    <a:lumMod val="50000"/>
                  </a:schemeClr>
                </a:solidFill>
                <a:latin typeface="Arial" panose="020B0604020202020204" pitchFamily="34" charset="0"/>
                <a:cs typeface="Arial" panose="020B0604020202020204" pitchFamily="34" charset="0"/>
              </a:rPr>
              <a:t>6. Listening to your lectures and teammates.</a:t>
            </a:r>
          </a:p>
          <a:p>
            <a:r>
              <a:rPr lang="en-GB" sz="2400" dirty="0">
                <a:solidFill>
                  <a:schemeClr val="accent5">
                    <a:lumMod val="50000"/>
                  </a:schemeClr>
                </a:solidFill>
                <a:latin typeface="Arial" panose="020B0604020202020204" pitchFamily="34" charset="0"/>
                <a:cs typeface="Arial" panose="020B0604020202020204" pitchFamily="34" charset="0"/>
              </a:rPr>
              <a:t>Lectures and teachers, bosses and any other employer in any educational and work industry is important because they are there to help you in your life, to either improve or continue with your success, whether its to help you improve on what you need or even if its general support. But its always good to listen.</a:t>
            </a:r>
          </a:p>
          <a:p>
            <a:endParaRPr lang="en-GB" dirty="0"/>
          </a:p>
        </p:txBody>
      </p:sp>
    </p:spTree>
    <p:extLst>
      <p:ext uri="{BB962C8B-B14F-4D97-AF65-F5344CB8AC3E}">
        <p14:creationId xmlns:p14="http://schemas.microsoft.com/office/powerpoint/2010/main" val="3226041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FD8C8-81DD-E1DF-045C-24E2C9A5D99B}"/>
              </a:ext>
            </a:extLst>
          </p:cNvPr>
          <p:cNvSpPr>
            <a:spLocks noGrp="1"/>
          </p:cNvSpPr>
          <p:nvPr>
            <p:ph type="title"/>
          </p:nvPr>
        </p:nvSpPr>
        <p:spPr>
          <a:xfrm>
            <a:off x="1" y="142475"/>
            <a:ext cx="12493592" cy="800802"/>
          </a:xfrm>
        </p:spPr>
        <p:txBody>
          <a:bodyPr>
            <a:normAutofit/>
          </a:bodyPr>
          <a:lstStyle/>
          <a:p>
            <a:r>
              <a:rPr lang="en-GB" sz="4400" b="1" u="sng" dirty="0">
                <a:solidFill>
                  <a:schemeClr val="accent5">
                    <a:lumMod val="50000"/>
                  </a:schemeClr>
                </a:solidFill>
              </a:rPr>
              <a:t>12 Principles of collaboration.</a:t>
            </a:r>
            <a:r>
              <a:rPr lang="en-GB" sz="4400" b="1" dirty="0">
                <a:solidFill>
                  <a:schemeClr val="accent5">
                    <a:lumMod val="50000"/>
                  </a:schemeClr>
                </a:solidFill>
              </a:rPr>
              <a:t>      </a:t>
            </a:r>
            <a:r>
              <a:rPr lang="en-GB" sz="1600" dirty="0">
                <a:solidFill>
                  <a:schemeClr val="accent5">
                    <a:lumMod val="50000"/>
                  </a:schemeClr>
                </a:solidFill>
              </a:rPr>
              <a:t>pg.2.,(7-12)</a:t>
            </a:r>
          </a:p>
        </p:txBody>
      </p:sp>
      <p:sp>
        <p:nvSpPr>
          <p:cNvPr id="3" name="Date Placeholder 2">
            <a:extLst>
              <a:ext uri="{FF2B5EF4-FFF2-40B4-BE49-F238E27FC236}">
                <a16:creationId xmlns:a16="http://schemas.microsoft.com/office/drawing/2014/main" id="{5E9D8ED6-680C-0FBA-BA77-92FB74FF42C5}"/>
              </a:ext>
            </a:extLst>
          </p:cNvPr>
          <p:cNvSpPr>
            <a:spLocks noGrp="1"/>
          </p:cNvSpPr>
          <p:nvPr>
            <p:ph type="dt" sz="half" idx="10"/>
          </p:nvPr>
        </p:nvSpPr>
        <p:spPr/>
        <p:txBody>
          <a:bodyPr/>
          <a:lstStyle/>
          <a:p>
            <a:r>
              <a:rPr lang="en-US"/>
              <a:t>9/3/20XX</a:t>
            </a:r>
            <a:endParaRPr lang="en-US" dirty="0"/>
          </a:p>
        </p:txBody>
      </p:sp>
      <p:sp>
        <p:nvSpPr>
          <p:cNvPr id="4" name="Footer Placeholder 3">
            <a:extLst>
              <a:ext uri="{FF2B5EF4-FFF2-40B4-BE49-F238E27FC236}">
                <a16:creationId xmlns:a16="http://schemas.microsoft.com/office/drawing/2014/main" id="{1CB0A06A-C488-2ABA-6E6E-E3FF470C482C}"/>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52EEDE8E-C80B-E216-B7AB-1BC98A279DC4}"/>
              </a:ext>
            </a:extLst>
          </p:cNvPr>
          <p:cNvSpPr>
            <a:spLocks noGrp="1"/>
          </p:cNvSpPr>
          <p:nvPr>
            <p:ph type="sldNum" sz="quarter" idx="12"/>
          </p:nvPr>
        </p:nvSpPr>
        <p:spPr/>
        <p:txBody>
          <a:bodyPr/>
          <a:lstStyle/>
          <a:p>
            <a:fld id="{B9713C8C-8E70-45D5-AE59-23E60168254E}" type="slidenum">
              <a:rPr lang="en-US" smtClean="0"/>
              <a:t>10</a:t>
            </a:fld>
            <a:endParaRPr lang="en-US" dirty="0"/>
          </a:p>
        </p:txBody>
      </p:sp>
      <p:sp>
        <p:nvSpPr>
          <p:cNvPr id="6" name="Text Placeholder 5">
            <a:extLst>
              <a:ext uri="{FF2B5EF4-FFF2-40B4-BE49-F238E27FC236}">
                <a16:creationId xmlns:a16="http://schemas.microsoft.com/office/drawing/2014/main" id="{1E190167-2D83-55F5-DB13-33B068ECFEE0}"/>
              </a:ext>
            </a:extLst>
          </p:cNvPr>
          <p:cNvSpPr>
            <a:spLocks noGrp="1"/>
          </p:cNvSpPr>
          <p:nvPr>
            <p:ph type="body" sz="quarter" idx="13"/>
          </p:nvPr>
        </p:nvSpPr>
        <p:spPr>
          <a:xfrm>
            <a:off x="123524" y="1126156"/>
            <a:ext cx="11944951" cy="5351646"/>
          </a:xfrm>
        </p:spPr>
        <p:txBody>
          <a:bodyPr>
            <a:normAutofit/>
          </a:bodyPr>
          <a:lstStyle/>
          <a:p>
            <a:r>
              <a:rPr lang="en-GB" sz="1800" dirty="0">
                <a:solidFill>
                  <a:schemeClr val="accent5">
                    <a:lumMod val="50000"/>
                  </a:schemeClr>
                </a:solidFill>
                <a:latin typeface="Arial" panose="020B0604020202020204" pitchFamily="34" charset="0"/>
                <a:cs typeface="Arial" panose="020B0604020202020204" pitchFamily="34" charset="0"/>
              </a:rPr>
              <a:t>7. Individual benefit is just as important as collaboration benefit (if not more so).</a:t>
            </a:r>
          </a:p>
          <a:p>
            <a:r>
              <a:rPr lang="en-GB" sz="1800" dirty="0">
                <a:solidFill>
                  <a:schemeClr val="accent5">
                    <a:lumMod val="50000"/>
                  </a:schemeClr>
                </a:solidFill>
                <a:latin typeface="Arial" panose="020B0604020202020204" pitchFamily="34" charset="0"/>
                <a:cs typeface="Arial" panose="020B0604020202020204" pitchFamily="34" charset="0"/>
              </a:rPr>
              <a:t>Learning by yourself and within a team makes the collaboration within education and future work ethics.</a:t>
            </a:r>
          </a:p>
          <a:p>
            <a:r>
              <a:rPr lang="en-GB" sz="1800" dirty="0">
                <a:solidFill>
                  <a:schemeClr val="accent5">
                    <a:lumMod val="50000"/>
                  </a:schemeClr>
                </a:solidFill>
                <a:latin typeface="Arial" panose="020B0604020202020204" pitchFamily="34" charset="0"/>
                <a:cs typeface="Arial" panose="020B0604020202020204" pitchFamily="34" charset="0"/>
              </a:rPr>
              <a:t>8. Lead by example.</a:t>
            </a:r>
          </a:p>
          <a:p>
            <a:r>
              <a:rPr lang="en-GB" sz="1800" dirty="0">
                <a:solidFill>
                  <a:schemeClr val="accent5">
                    <a:lumMod val="50000"/>
                  </a:schemeClr>
                </a:solidFill>
                <a:latin typeface="Arial" panose="020B0604020202020204" pitchFamily="34" charset="0"/>
                <a:cs typeface="Arial" panose="020B0604020202020204" pitchFamily="34" charset="0"/>
              </a:rPr>
              <a:t>Showing your enthusiasm and motivation in collaborating technology in studying helps you show a great example to the university and other work places this shows that you are committed so showing the company and everyone else that you will lead by example to show how well you represent towards the university and other job companies.</a:t>
            </a:r>
          </a:p>
          <a:p>
            <a:r>
              <a:rPr lang="en-GB" sz="1800" dirty="0">
                <a:solidFill>
                  <a:schemeClr val="accent5">
                    <a:lumMod val="50000"/>
                  </a:schemeClr>
                </a:solidFill>
                <a:latin typeface="Arial" panose="020B0604020202020204" pitchFamily="34" charset="0"/>
                <a:cs typeface="Arial" panose="020B0604020202020204" pitchFamily="34" charset="0"/>
              </a:rPr>
              <a:t>9. Learn to get out the way.</a:t>
            </a:r>
          </a:p>
          <a:p>
            <a:r>
              <a:rPr lang="en-GB" sz="1800" dirty="0">
                <a:solidFill>
                  <a:schemeClr val="accent5">
                    <a:lumMod val="50000"/>
                  </a:schemeClr>
                </a:solidFill>
                <a:latin typeface="Arial" panose="020B0604020202020204" pitchFamily="34" charset="0"/>
                <a:cs typeface="Arial" panose="020B0604020202020204" pitchFamily="34" charset="0"/>
              </a:rPr>
              <a:t>Not only being in the middle of every situation, but learning to do things on your own will help you progress further, so by keeping yours and everyone’s else's persona space is important when collaborating technology in university because it shows that you can do the work along without asking your lecture or other people and getting under their feet.</a:t>
            </a:r>
          </a:p>
          <a:p>
            <a:endParaRPr lang="en-GB" sz="1800" dirty="0">
              <a:solidFill>
                <a:schemeClr val="accent5">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5989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C6D33-F958-02FF-D72A-1DB7AC998923}"/>
              </a:ext>
            </a:extLst>
          </p:cNvPr>
          <p:cNvSpPr>
            <a:spLocks noGrp="1"/>
          </p:cNvSpPr>
          <p:nvPr>
            <p:ph type="title"/>
          </p:nvPr>
        </p:nvSpPr>
        <p:spPr>
          <a:xfrm>
            <a:off x="1225296" y="223520"/>
            <a:ext cx="8243824" cy="1066800"/>
          </a:xfrm>
        </p:spPr>
        <p:txBody>
          <a:bodyPr>
            <a:normAutofit/>
          </a:bodyPr>
          <a:lstStyle/>
          <a:p>
            <a:r>
              <a:rPr lang="en-GB" sz="4400" b="1" u="sng" dirty="0">
                <a:solidFill>
                  <a:schemeClr val="accent5">
                    <a:lumMod val="50000"/>
                  </a:schemeClr>
                </a:solidFill>
                <a:latin typeface="Arial" panose="020B0604020202020204" pitchFamily="34" charset="0"/>
                <a:cs typeface="Arial" panose="020B0604020202020204" pitchFamily="34" charset="0"/>
              </a:rPr>
              <a:t>12 Principles of collaborating</a:t>
            </a:r>
          </a:p>
        </p:txBody>
      </p:sp>
      <p:sp>
        <p:nvSpPr>
          <p:cNvPr id="3" name="Date Placeholder 2">
            <a:extLst>
              <a:ext uri="{FF2B5EF4-FFF2-40B4-BE49-F238E27FC236}">
                <a16:creationId xmlns:a16="http://schemas.microsoft.com/office/drawing/2014/main" id="{07531F25-E909-2E97-0690-7F11BA407F28}"/>
              </a:ext>
            </a:extLst>
          </p:cNvPr>
          <p:cNvSpPr>
            <a:spLocks noGrp="1"/>
          </p:cNvSpPr>
          <p:nvPr>
            <p:ph type="dt" sz="half" idx="10"/>
          </p:nvPr>
        </p:nvSpPr>
        <p:spPr/>
        <p:txBody>
          <a:bodyPr/>
          <a:lstStyle/>
          <a:p>
            <a:r>
              <a:rPr lang="en-US"/>
              <a:t>9/3/20XX</a:t>
            </a:r>
            <a:endParaRPr lang="en-US" dirty="0"/>
          </a:p>
        </p:txBody>
      </p:sp>
      <p:sp>
        <p:nvSpPr>
          <p:cNvPr id="4" name="Footer Placeholder 3">
            <a:extLst>
              <a:ext uri="{FF2B5EF4-FFF2-40B4-BE49-F238E27FC236}">
                <a16:creationId xmlns:a16="http://schemas.microsoft.com/office/drawing/2014/main" id="{251D1822-66BF-1918-7205-6CEC3DA12FB9}"/>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5DA41D7-684F-4C31-6180-7E4A97478569}"/>
              </a:ext>
            </a:extLst>
          </p:cNvPr>
          <p:cNvSpPr>
            <a:spLocks noGrp="1"/>
          </p:cNvSpPr>
          <p:nvPr>
            <p:ph type="sldNum" sz="quarter" idx="12"/>
          </p:nvPr>
        </p:nvSpPr>
        <p:spPr/>
        <p:txBody>
          <a:bodyPr/>
          <a:lstStyle/>
          <a:p>
            <a:fld id="{B9713C8C-8E70-45D5-AE59-23E60168254E}" type="slidenum">
              <a:rPr lang="en-US" smtClean="0"/>
              <a:t>11</a:t>
            </a:fld>
            <a:endParaRPr lang="en-US" dirty="0"/>
          </a:p>
        </p:txBody>
      </p:sp>
      <p:sp>
        <p:nvSpPr>
          <p:cNvPr id="6" name="Text Placeholder 5">
            <a:extLst>
              <a:ext uri="{FF2B5EF4-FFF2-40B4-BE49-F238E27FC236}">
                <a16:creationId xmlns:a16="http://schemas.microsoft.com/office/drawing/2014/main" id="{87FEDF21-33C4-C408-43DE-DE0FBCA12BFC}"/>
              </a:ext>
            </a:extLst>
          </p:cNvPr>
          <p:cNvSpPr>
            <a:spLocks noGrp="1"/>
          </p:cNvSpPr>
          <p:nvPr>
            <p:ph type="body" sz="quarter" idx="13"/>
          </p:nvPr>
        </p:nvSpPr>
        <p:spPr>
          <a:xfrm>
            <a:off x="2326640" y="1656080"/>
            <a:ext cx="7366000" cy="3789680"/>
          </a:xfrm>
        </p:spPr>
        <p:txBody>
          <a:bodyPr>
            <a:normAutofit fontScale="62500" lnSpcReduction="20000"/>
          </a:bodyPr>
          <a:lstStyle/>
          <a:p>
            <a:r>
              <a:rPr lang="en-GB" sz="2400" dirty="0">
                <a:solidFill>
                  <a:schemeClr val="accent5">
                    <a:lumMod val="50000"/>
                  </a:schemeClr>
                </a:solidFill>
                <a:latin typeface="Arial" panose="020B0604020202020204" pitchFamily="34" charset="0"/>
                <a:cs typeface="Arial" panose="020B0604020202020204" pitchFamily="34" charset="0"/>
              </a:rPr>
              <a:t>10. Learn the flow of work.</a:t>
            </a:r>
          </a:p>
          <a:p>
            <a:r>
              <a:rPr lang="en-GB" sz="2400" dirty="0">
                <a:solidFill>
                  <a:schemeClr val="accent5">
                    <a:lumMod val="50000"/>
                  </a:schemeClr>
                </a:solidFill>
                <a:latin typeface="Arial" panose="020B0604020202020204" pitchFamily="34" charset="0"/>
                <a:cs typeface="Arial" panose="020B0604020202020204" pitchFamily="34" charset="0"/>
              </a:rPr>
              <a:t>By understanding the way the information and technology work is needed. So when you’re learning and educating yourself you need to make sure that the work you have Infront of you is understandable and in a way where you can break it down and get into your own rhythm of work.</a:t>
            </a:r>
          </a:p>
          <a:p>
            <a:r>
              <a:rPr lang="en-GB" sz="2400" dirty="0">
                <a:solidFill>
                  <a:schemeClr val="accent5">
                    <a:lumMod val="50000"/>
                  </a:schemeClr>
                </a:solidFill>
                <a:latin typeface="Arial" panose="020B0604020202020204" pitchFamily="34" charset="0"/>
                <a:cs typeface="Arial" panose="020B0604020202020204" pitchFamily="34" charset="0"/>
              </a:rPr>
              <a:t>11. Persistence</a:t>
            </a:r>
          </a:p>
          <a:p>
            <a:r>
              <a:rPr lang="en-GB" sz="2400" dirty="0">
                <a:solidFill>
                  <a:schemeClr val="accent5">
                    <a:lumMod val="50000"/>
                  </a:schemeClr>
                </a:solidFill>
                <a:latin typeface="Arial" panose="020B0604020202020204" pitchFamily="34" charset="0"/>
                <a:cs typeface="Arial" panose="020B0604020202020204" pitchFamily="34" charset="0"/>
              </a:rPr>
              <a:t>Being persistent when educating yourself keeps your brain focused and helps you develop a lot better because you will obtaining the information you need and keeping to it, persistence is important because without it you will not have the motivation to continue, therefore you will fail.</a:t>
            </a:r>
          </a:p>
          <a:p>
            <a:r>
              <a:rPr lang="en-GB" sz="2400" dirty="0">
                <a:solidFill>
                  <a:schemeClr val="accent5">
                    <a:lumMod val="50000"/>
                  </a:schemeClr>
                </a:solidFill>
                <a:latin typeface="Arial" panose="020B0604020202020204" pitchFamily="34" charset="0"/>
                <a:cs typeface="Arial" panose="020B0604020202020204" pitchFamily="34" charset="0"/>
              </a:rPr>
              <a:t>12. Collaboration can make the world a better place. </a:t>
            </a:r>
          </a:p>
          <a:p>
            <a:r>
              <a:rPr lang="en-GB" sz="2400" dirty="0">
                <a:solidFill>
                  <a:schemeClr val="accent5">
                    <a:lumMod val="50000"/>
                  </a:schemeClr>
                </a:solidFill>
                <a:latin typeface="Arial" panose="020B0604020202020204" pitchFamily="34" charset="0"/>
                <a:cs typeface="Arial" panose="020B0604020202020204" pitchFamily="34" charset="0"/>
              </a:rPr>
              <a:t>Technology makes the world a better place because this allows people from all over the world to connect, learn, communicate and work. This makes the world better because we ca advance our learning via technology.</a:t>
            </a:r>
          </a:p>
          <a:p>
            <a:endParaRPr lang="en-GB" sz="2400" dirty="0">
              <a:solidFill>
                <a:schemeClr val="accent5">
                  <a:lumMod val="50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39879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D3C86-E336-B817-946D-6DE1477C398B}"/>
              </a:ext>
            </a:extLst>
          </p:cNvPr>
          <p:cNvSpPr>
            <a:spLocks noGrp="1"/>
          </p:cNvSpPr>
          <p:nvPr>
            <p:ph type="title"/>
          </p:nvPr>
        </p:nvSpPr>
        <p:spPr>
          <a:xfrm>
            <a:off x="2209800" y="69877"/>
            <a:ext cx="8693685" cy="863544"/>
          </a:xfrm>
        </p:spPr>
        <p:txBody>
          <a:bodyPr/>
          <a:lstStyle/>
          <a:p>
            <a:r>
              <a:rPr lang="en-GB" dirty="0"/>
              <a:t>Survey on technology</a:t>
            </a:r>
          </a:p>
        </p:txBody>
      </p:sp>
      <p:sp>
        <p:nvSpPr>
          <p:cNvPr id="4" name="Date Placeholder 3">
            <a:extLst>
              <a:ext uri="{FF2B5EF4-FFF2-40B4-BE49-F238E27FC236}">
                <a16:creationId xmlns:a16="http://schemas.microsoft.com/office/drawing/2014/main" id="{00948686-F83C-DA20-0AC0-7922DDE0EF46}"/>
              </a:ext>
            </a:extLst>
          </p:cNvPr>
          <p:cNvSpPr>
            <a:spLocks noGrp="1"/>
          </p:cNvSpPr>
          <p:nvPr>
            <p:ph type="dt" sz="half" idx="10"/>
          </p:nvPr>
        </p:nvSpPr>
        <p:spPr/>
        <p:txBody>
          <a:bodyPr/>
          <a:lstStyle/>
          <a:p>
            <a:r>
              <a:rPr lang="en-US"/>
              <a:t>9/3/20XX</a:t>
            </a:r>
            <a:endParaRPr lang="en-US" dirty="0"/>
          </a:p>
        </p:txBody>
      </p:sp>
      <p:sp>
        <p:nvSpPr>
          <p:cNvPr id="5" name="Footer Placeholder 4">
            <a:extLst>
              <a:ext uri="{FF2B5EF4-FFF2-40B4-BE49-F238E27FC236}">
                <a16:creationId xmlns:a16="http://schemas.microsoft.com/office/drawing/2014/main" id="{6B630F30-F7E9-5B93-B614-A90BE4D0A32D}"/>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57685707-C048-77EA-53F4-554F111D7D9E}"/>
              </a:ext>
            </a:extLst>
          </p:cNvPr>
          <p:cNvSpPr>
            <a:spLocks noGrp="1"/>
          </p:cNvSpPr>
          <p:nvPr>
            <p:ph type="sldNum" sz="quarter" idx="12"/>
          </p:nvPr>
        </p:nvSpPr>
        <p:spPr/>
        <p:txBody>
          <a:bodyPr/>
          <a:lstStyle/>
          <a:p>
            <a:fld id="{B9713C8C-8E70-45D5-AE59-23E60168254E}" type="slidenum">
              <a:rPr lang="en-US" smtClean="0"/>
              <a:t>12</a:t>
            </a:fld>
            <a:endParaRPr lang="en-US" dirty="0"/>
          </a:p>
        </p:txBody>
      </p:sp>
      <p:sp>
        <p:nvSpPr>
          <p:cNvPr id="9" name="TextBox 8">
            <a:extLst>
              <a:ext uri="{FF2B5EF4-FFF2-40B4-BE49-F238E27FC236}">
                <a16:creationId xmlns:a16="http://schemas.microsoft.com/office/drawing/2014/main" id="{44833614-5E38-FE12-77AD-8E81C782FBFE}"/>
              </a:ext>
            </a:extLst>
          </p:cNvPr>
          <p:cNvSpPr txBox="1"/>
          <p:nvPr/>
        </p:nvSpPr>
        <p:spPr>
          <a:xfrm>
            <a:off x="45720" y="1166842"/>
            <a:ext cx="7071360"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Autumn 2009 and Summer 2010, students undertook survey's in order for the project team to use the data they have collected for the likert scale.</a:t>
            </a:r>
          </a:p>
          <a:p>
            <a:r>
              <a:rPr lang="en-GB" sz="2400" dirty="0">
                <a:latin typeface="Arial" panose="020B0604020202020204" pitchFamily="34" charset="0"/>
                <a:cs typeface="Arial" panose="020B0604020202020204" pitchFamily="34" charset="0"/>
              </a:rPr>
              <a:t>This is the students overall responses.</a:t>
            </a:r>
          </a:p>
          <a:p>
            <a:r>
              <a:rPr lang="en-GB" sz="2400" dirty="0">
                <a:latin typeface="Arial" panose="020B0604020202020204" pitchFamily="34" charset="0"/>
                <a:cs typeface="Arial" panose="020B0604020202020204" pitchFamily="34" charset="0"/>
              </a:rPr>
              <a:t>Within this survey it was much more possible to get the results and the answers were more functional because it shown the results more clearly, this will also show the skills and developments and what needs improving also identifying what needs addressing. (O.M and L.G,2011)</a:t>
            </a:r>
          </a:p>
        </p:txBody>
      </p:sp>
      <p:sp>
        <p:nvSpPr>
          <p:cNvPr id="13" name="TextBox 12">
            <a:extLst>
              <a:ext uri="{FF2B5EF4-FFF2-40B4-BE49-F238E27FC236}">
                <a16:creationId xmlns:a16="http://schemas.microsoft.com/office/drawing/2014/main" id="{0DFFE08B-0051-3F07-4B93-EAE1A5889CA2}"/>
              </a:ext>
            </a:extLst>
          </p:cNvPr>
          <p:cNvSpPr txBox="1"/>
          <p:nvPr/>
        </p:nvSpPr>
        <p:spPr>
          <a:xfrm>
            <a:off x="105076" y="5638073"/>
            <a:ext cx="6097604" cy="646331"/>
          </a:xfrm>
          <a:prstGeom prst="rect">
            <a:avLst/>
          </a:prstGeom>
          <a:noFill/>
        </p:spPr>
        <p:txBody>
          <a:bodyPr wrap="square">
            <a:spAutoFit/>
          </a:bodyPr>
          <a:lstStyle/>
          <a:p>
            <a:r>
              <a:rPr lang="en-GB" sz="1200" u="sng" dirty="0">
                <a:solidFill>
                  <a:srgbClr val="FFC000"/>
                </a:solidFill>
                <a:latin typeface="Arial" panose="020B0604020202020204" pitchFamily="34" charset="0"/>
                <a:cs typeface="Arial" panose="020B0604020202020204" pitchFamily="34" charset="0"/>
              </a:rPr>
              <a:t>https://forms.office.com/Pages/DesignPageV2.aspx?subpage=design&amp;FormId=-REPTm4EBUWcuNshUjEeIV3pJU0oCnpOhZWjvDHpz09UNUtZRDA1RktGNEFGSzJSWlhESDdaNjhNNS4u&amp;Token=c5e49cb7953748fd979b50868e09afde</a:t>
            </a:r>
          </a:p>
        </p:txBody>
      </p:sp>
      <p:pic>
        <p:nvPicPr>
          <p:cNvPr id="14" name="Picture 13">
            <a:extLst>
              <a:ext uri="{FF2B5EF4-FFF2-40B4-BE49-F238E27FC236}">
                <a16:creationId xmlns:a16="http://schemas.microsoft.com/office/drawing/2014/main" id="{D1C090D4-B2A2-E8CD-A102-F623D2AA351A}"/>
              </a:ext>
            </a:extLst>
          </p:cNvPr>
          <p:cNvPicPr>
            <a:picLocks noChangeAspect="1"/>
          </p:cNvPicPr>
          <p:nvPr/>
        </p:nvPicPr>
        <p:blipFill>
          <a:blip r:embed="rId2"/>
          <a:stretch>
            <a:fillRect/>
          </a:stretch>
        </p:blipFill>
        <p:spPr>
          <a:xfrm>
            <a:off x="6968690" y="1716973"/>
            <a:ext cx="4922145" cy="4639377"/>
          </a:xfrm>
          <a:prstGeom prst="rect">
            <a:avLst/>
          </a:prstGeom>
        </p:spPr>
      </p:pic>
    </p:spTree>
    <p:extLst>
      <p:ext uri="{BB962C8B-B14F-4D97-AF65-F5344CB8AC3E}">
        <p14:creationId xmlns:p14="http://schemas.microsoft.com/office/powerpoint/2010/main" val="682086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4B45B-0F0F-AAE8-D342-D2272967FF98}"/>
              </a:ext>
            </a:extLst>
          </p:cNvPr>
          <p:cNvSpPr>
            <a:spLocks noGrp="1"/>
          </p:cNvSpPr>
          <p:nvPr>
            <p:ph type="title"/>
          </p:nvPr>
        </p:nvSpPr>
        <p:spPr/>
        <p:txBody>
          <a:bodyPr/>
          <a:lstStyle/>
          <a:p>
            <a:r>
              <a:rPr lang="en-GB" dirty="0"/>
              <a:t>Hypothesis </a:t>
            </a:r>
          </a:p>
        </p:txBody>
      </p:sp>
      <p:sp>
        <p:nvSpPr>
          <p:cNvPr id="4" name="Text Placeholder 3">
            <a:extLst>
              <a:ext uri="{FF2B5EF4-FFF2-40B4-BE49-F238E27FC236}">
                <a16:creationId xmlns:a16="http://schemas.microsoft.com/office/drawing/2014/main" id="{9D79892C-5E8F-7A7A-23E7-EE53DA087B86}"/>
              </a:ext>
            </a:extLst>
          </p:cNvPr>
          <p:cNvSpPr>
            <a:spLocks noGrp="1"/>
          </p:cNvSpPr>
          <p:nvPr>
            <p:ph type="body" sz="half" idx="2"/>
          </p:nvPr>
        </p:nvSpPr>
        <p:spPr>
          <a:xfrm>
            <a:off x="6096000" y="538480"/>
            <a:ext cx="5811520" cy="6522720"/>
          </a:xfrm>
        </p:spPr>
        <p:txBody>
          <a:bodyPr/>
          <a:lstStyle/>
          <a:p>
            <a:r>
              <a:rPr lang="en-GB" sz="1800" cap="none" dirty="0">
                <a:solidFill>
                  <a:schemeClr val="accent5">
                    <a:lumMod val="50000"/>
                  </a:schemeClr>
                </a:solidFill>
              </a:rPr>
              <a:t>The considerations to this is that the technology is increasingly progressing for the students and everyone within a work place to correct and justify the ongoing technology and understand the concepts of how technology is gained and used in order for the students and staff to on-go their future and present technology collaboration throughout the world allowing students and everyone across the plant to participate and courage's them to join technology to advance their ability and connections.</a:t>
            </a:r>
          </a:p>
          <a:p>
            <a:r>
              <a:rPr lang="en-GB" sz="1800" cap="none" dirty="0">
                <a:solidFill>
                  <a:schemeClr val="accent5">
                    <a:lumMod val="50000"/>
                  </a:schemeClr>
                </a:solidFill>
              </a:rPr>
              <a:t>Being able to connect, study, research use technology to build things and deign and plan is great because it not only shows in university but it shows throughout the whole life that is lead now. The world changes and the technology changes to so by learning and collaborating it within the universities will help the growth for the future. Every job now is considered with some sort of technology base of experience.</a:t>
            </a:r>
          </a:p>
        </p:txBody>
      </p:sp>
      <p:sp>
        <p:nvSpPr>
          <p:cNvPr id="5" name="Date Placeholder 4">
            <a:extLst>
              <a:ext uri="{FF2B5EF4-FFF2-40B4-BE49-F238E27FC236}">
                <a16:creationId xmlns:a16="http://schemas.microsoft.com/office/drawing/2014/main" id="{0D8D4C90-D8C0-A1F5-F397-0B0B97105E3F}"/>
              </a:ext>
            </a:extLst>
          </p:cNvPr>
          <p:cNvSpPr>
            <a:spLocks noGrp="1"/>
          </p:cNvSpPr>
          <p:nvPr>
            <p:ph type="dt" sz="half" idx="10"/>
          </p:nvPr>
        </p:nvSpPr>
        <p:spPr/>
        <p:txBody>
          <a:bodyPr/>
          <a:lstStyle/>
          <a:p>
            <a:r>
              <a:rPr lang="en-US"/>
              <a:t>9/3/20XX</a:t>
            </a:r>
            <a:endParaRPr lang="en-US" dirty="0"/>
          </a:p>
        </p:txBody>
      </p:sp>
      <p:sp>
        <p:nvSpPr>
          <p:cNvPr id="6" name="Footer Placeholder 5">
            <a:extLst>
              <a:ext uri="{FF2B5EF4-FFF2-40B4-BE49-F238E27FC236}">
                <a16:creationId xmlns:a16="http://schemas.microsoft.com/office/drawing/2014/main" id="{C8C950FB-3FE6-DC57-35D5-47B9282BDB61}"/>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BCE05CE1-3736-F0D5-E226-DCFB73F2BFC6}"/>
              </a:ext>
            </a:extLst>
          </p:cNvPr>
          <p:cNvSpPr>
            <a:spLocks noGrp="1"/>
          </p:cNvSpPr>
          <p:nvPr>
            <p:ph type="sldNum" sz="quarter" idx="12"/>
          </p:nvPr>
        </p:nvSpPr>
        <p:spPr/>
        <p:txBody>
          <a:bodyPr/>
          <a:lstStyle/>
          <a:p>
            <a:fld id="{B9713C8C-8E70-45D5-AE59-23E60168254E}" type="slidenum">
              <a:rPr lang="en-US" smtClean="0"/>
              <a:t>13</a:t>
            </a:fld>
            <a:endParaRPr lang="en-US" dirty="0"/>
          </a:p>
        </p:txBody>
      </p:sp>
    </p:spTree>
    <p:extLst>
      <p:ext uri="{BB962C8B-B14F-4D97-AF65-F5344CB8AC3E}">
        <p14:creationId xmlns:p14="http://schemas.microsoft.com/office/powerpoint/2010/main" val="988712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FD3B-8962-3951-6168-D6331E0B9645}"/>
              </a:ext>
            </a:extLst>
          </p:cNvPr>
          <p:cNvSpPr>
            <a:spLocks noGrp="1"/>
          </p:cNvSpPr>
          <p:nvPr>
            <p:ph type="title"/>
          </p:nvPr>
        </p:nvSpPr>
        <p:spPr>
          <a:xfrm>
            <a:off x="323850" y="210758"/>
            <a:ext cx="11167110" cy="913383"/>
          </a:xfrm>
        </p:spPr>
        <p:txBody>
          <a:bodyPr/>
          <a:lstStyle/>
          <a:p>
            <a:r>
              <a:rPr lang="en-GB" dirty="0"/>
              <a:t>Ethical considerations </a:t>
            </a:r>
          </a:p>
        </p:txBody>
      </p:sp>
      <p:sp>
        <p:nvSpPr>
          <p:cNvPr id="4" name="Date Placeholder 3">
            <a:extLst>
              <a:ext uri="{FF2B5EF4-FFF2-40B4-BE49-F238E27FC236}">
                <a16:creationId xmlns:a16="http://schemas.microsoft.com/office/drawing/2014/main" id="{20CF5FF0-1A81-5941-7B21-44160ADEFDD0}"/>
              </a:ext>
            </a:extLst>
          </p:cNvPr>
          <p:cNvSpPr>
            <a:spLocks noGrp="1"/>
          </p:cNvSpPr>
          <p:nvPr>
            <p:ph type="dt" sz="half" idx="10"/>
          </p:nvPr>
        </p:nvSpPr>
        <p:spPr/>
        <p:txBody>
          <a:bodyPr/>
          <a:lstStyle/>
          <a:p>
            <a:r>
              <a:rPr lang="en-US"/>
              <a:t>9/3/20XX</a:t>
            </a:r>
            <a:endParaRPr lang="en-US" dirty="0"/>
          </a:p>
        </p:txBody>
      </p:sp>
      <p:sp>
        <p:nvSpPr>
          <p:cNvPr id="5" name="Footer Placeholder 4">
            <a:extLst>
              <a:ext uri="{FF2B5EF4-FFF2-40B4-BE49-F238E27FC236}">
                <a16:creationId xmlns:a16="http://schemas.microsoft.com/office/drawing/2014/main" id="{FBFA20B9-DEC0-BC1D-0FEA-D7829460E3EA}"/>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6CD3FDA5-8AAA-A6EE-5DBA-52F4EAF79A72}"/>
              </a:ext>
            </a:extLst>
          </p:cNvPr>
          <p:cNvSpPr>
            <a:spLocks noGrp="1"/>
          </p:cNvSpPr>
          <p:nvPr>
            <p:ph type="sldNum" sz="quarter" idx="12"/>
          </p:nvPr>
        </p:nvSpPr>
        <p:spPr/>
        <p:txBody>
          <a:bodyPr/>
          <a:lstStyle/>
          <a:p>
            <a:fld id="{B9713C8C-8E70-45D5-AE59-23E60168254E}" type="slidenum">
              <a:rPr lang="en-US" smtClean="0"/>
              <a:t>14</a:t>
            </a:fld>
            <a:endParaRPr lang="en-US" dirty="0"/>
          </a:p>
        </p:txBody>
      </p:sp>
      <p:sp>
        <p:nvSpPr>
          <p:cNvPr id="7" name="TextBox 6">
            <a:extLst>
              <a:ext uri="{FF2B5EF4-FFF2-40B4-BE49-F238E27FC236}">
                <a16:creationId xmlns:a16="http://schemas.microsoft.com/office/drawing/2014/main" id="{A8316981-A8DE-4E02-E97F-D482AC033127}"/>
              </a:ext>
            </a:extLst>
          </p:cNvPr>
          <p:cNvSpPr txBox="1"/>
          <p:nvPr/>
        </p:nvSpPr>
        <p:spPr>
          <a:xfrm>
            <a:off x="323850" y="1219200"/>
            <a:ext cx="6717030" cy="2585323"/>
          </a:xfrm>
          <a:prstGeom prst="rect">
            <a:avLst/>
          </a:prstGeom>
          <a:noFill/>
        </p:spPr>
        <p:txBody>
          <a:bodyPr wrap="square" rtlCol="0">
            <a:spAutoFit/>
          </a:bodyPr>
          <a:lstStyle/>
          <a:p>
            <a:r>
              <a:rPr lang="en-GB" dirty="0"/>
              <a:t>This helps combined normative refection with participating approaches. This helps and contributes to the decision makers, this will honour and value sensitive decisions. The methods for collection and analysing the ethical data. This helps making the decisions and understanding health economics allowing the researchers final outcome to develop within the medical and sociology giving the researchers health services and medical ethics within that the evidence that is based on the medicine HTA agencies.</a:t>
            </a:r>
          </a:p>
        </p:txBody>
      </p:sp>
    </p:spTree>
    <p:extLst>
      <p:ext uri="{BB962C8B-B14F-4D97-AF65-F5344CB8AC3E}">
        <p14:creationId xmlns:p14="http://schemas.microsoft.com/office/powerpoint/2010/main" val="2790426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89158-1D95-7F4B-F846-60E0E818B54E}"/>
              </a:ext>
            </a:extLst>
          </p:cNvPr>
          <p:cNvSpPr>
            <a:spLocks noGrp="1"/>
          </p:cNvSpPr>
          <p:nvPr>
            <p:ph type="ctrTitle"/>
          </p:nvPr>
        </p:nvSpPr>
        <p:spPr>
          <a:xfrm>
            <a:off x="615055" y="0"/>
            <a:ext cx="4813594" cy="1185351"/>
          </a:xfrm>
        </p:spPr>
        <p:txBody>
          <a:bodyPr/>
          <a:lstStyle/>
          <a:p>
            <a:r>
              <a:rPr lang="en-GB" dirty="0"/>
              <a:t>Conclusion </a:t>
            </a:r>
          </a:p>
        </p:txBody>
      </p:sp>
      <p:sp>
        <p:nvSpPr>
          <p:cNvPr id="3" name="Subtitle 2">
            <a:extLst>
              <a:ext uri="{FF2B5EF4-FFF2-40B4-BE49-F238E27FC236}">
                <a16:creationId xmlns:a16="http://schemas.microsoft.com/office/drawing/2014/main" id="{92A45104-6276-FB12-F122-9344D3AF4317}"/>
              </a:ext>
            </a:extLst>
          </p:cNvPr>
          <p:cNvSpPr>
            <a:spLocks noGrp="1"/>
          </p:cNvSpPr>
          <p:nvPr>
            <p:ph type="subTitle" idx="1"/>
          </p:nvPr>
        </p:nvSpPr>
        <p:spPr>
          <a:xfrm>
            <a:off x="221381" y="1510916"/>
            <a:ext cx="6189044" cy="4918760"/>
          </a:xfrm>
        </p:spPr>
        <p:txBody>
          <a:bodyPr>
            <a:normAutofit/>
          </a:bodyPr>
          <a:lstStyle/>
          <a:p>
            <a:r>
              <a:rPr lang="en-GB" sz="2400" dirty="0"/>
              <a:t>In conclusion, technology is improving and constantly changing and involving, this is good because it helps students develop with the generation and allow them to access and open new wide ranges of skills when being able to use technology within their work and everyday</a:t>
            </a:r>
          </a:p>
          <a:p>
            <a:r>
              <a:rPr lang="en-GB" sz="2400" dirty="0"/>
              <a:t> life.</a:t>
            </a:r>
          </a:p>
        </p:txBody>
      </p:sp>
      <p:pic>
        <p:nvPicPr>
          <p:cNvPr id="4" name="Picture 3">
            <a:extLst>
              <a:ext uri="{FF2B5EF4-FFF2-40B4-BE49-F238E27FC236}">
                <a16:creationId xmlns:a16="http://schemas.microsoft.com/office/drawing/2014/main" id="{4B09BA33-1B3B-AE50-71F3-F7CAD9DA1E22}"/>
              </a:ext>
            </a:extLst>
          </p:cNvPr>
          <p:cNvPicPr>
            <a:picLocks noChangeAspect="1"/>
          </p:cNvPicPr>
          <p:nvPr/>
        </p:nvPicPr>
        <p:blipFill>
          <a:blip r:embed="rId2"/>
          <a:stretch>
            <a:fillRect/>
          </a:stretch>
        </p:blipFill>
        <p:spPr>
          <a:xfrm>
            <a:off x="6009372" y="1639745"/>
            <a:ext cx="5617945" cy="4789931"/>
          </a:xfrm>
          <a:prstGeom prst="rect">
            <a:avLst/>
          </a:prstGeom>
        </p:spPr>
      </p:pic>
    </p:spTree>
    <p:extLst>
      <p:ext uri="{BB962C8B-B14F-4D97-AF65-F5344CB8AC3E}">
        <p14:creationId xmlns:p14="http://schemas.microsoft.com/office/powerpoint/2010/main" val="2562033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96554C-627A-A025-A7E5-1D90C4B14FE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CC706591-24C6-0030-2E9C-7B5077E2A4D9}"/>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218E8E90-5959-CEE2-6215-81AD18E934E4}"/>
              </a:ext>
            </a:extLst>
          </p:cNvPr>
          <p:cNvSpPr>
            <a:spLocks noGrp="1"/>
          </p:cNvSpPr>
          <p:nvPr>
            <p:ph type="sldNum" sz="quarter" idx="12"/>
          </p:nvPr>
        </p:nvSpPr>
        <p:spPr/>
        <p:txBody>
          <a:bodyPr/>
          <a:lstStyle/>
          <a:p>
            <a:fld id="{B9713C8C-8E70-45D5-AE59-23E60168254E}" type="slidenum">
              <a:rPr lang="en-US" smtClean="0"/>
              <a:t>16</a:t>
            </a:fld>
            <a:endParaRPr lang="en-US" dirty="0"/>
          </a:p>
        </p:txBody>
      </p:sp>
      <p:sp>
        <p:nvSpPr>
          <p:cNvPr id="5" name="TextBox 4">
            <a:extLst>
              <a:ext uri="{FF2B5EF4-FFF2-40B4-BE49-F238E27FC236}">
                <a16:creationId xmlns:a16="http://schemas.microsoft.com/office/drawing/2014/main" id="{1BF4BF08-BBEA-EA05-E41C-D768FBDCE175}"/>
              </a:ext>
            </a:extLst>
          </p:cNvPr>
          <p:cNvSpPr txBox="1"/>
          <p:nvPr/>
        </p:nvSpPr>
        <p:spPr>
          <a:xfrm>
            <a:off x="322446" y="0"/>
            <a:ext cx="11253537" cy="6894195"/>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Referencing</a:t>
            </a:r>
          </a:p>
          <a:p>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Dr Theresa R. Horne. CPTM(2018)., </a:t>
            </a:r>
            <a:r>
              <a:rPr lang="en-GB" sz="1400" i="1" dirty="0">
                <a:latin typeface="Arial" panose="020B0604020202020204" pitchFamily="34" charset="0"/>
                <a:cs typeface="Arial" panose="020B0604020202020204" pitchFamily="34" charset="0"/>
              </a:rPr>
              <a:t>the use of technology in training: pros and cons. </a:t>
            </a:r>
            <a:r>
              <a:rPr lang="en-GB" sz="1400" dirty="0">
                <a:latin typeface="Arial" panose="020B0604020202020204" pitchFamily="34" charset="0"/>
                <a:cs typeface="Arial" panose="020B0604020202020204" pitchFamily="34" charset="0"/>
              </a:rPr>
              <a:t>https;//trainingindustry.com/blog/learning-technologies/the-use-of-technology-in-training-pros-and-cons-cptm/.</a:t>
            </a:r>
            <a:endParaRPr lang="en-GB" sz="1400" i="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p>
          <a:p>
            <a:pPr algn="just"/>
            <a:r>
              <a:rPr lang="en-GB" sz="1400" dirty="0">
                <a:latin typeface="Arial" panose="020B0604020202020204" pitchFamily="34" charset="0"/>
                <a:cs typeface="Arial" panose="020B0604020202020204" pitchFamily="34" charset="0"/>
              </a:rPr>
              <a:t>Elizabeth Dukes, E.D.(2019)., 5 benefits of technology in the workplace. [https://www.iofficecorp.com/blog/5-ways-technology-has-changed-the-modern-workplace].US.,</a:t>
            </a:r>
          </a:p>
          <a:p>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Kathleen Kurse, (2012) collaboration, teams and organization culture., Pinterest. </a:t>
            </a:r>
            <a:r>
              <a:rPr lang="en-GB" sz="1400" i="1" dirty="0">
                <a:latin typeface="Arial" panose="020B0604020202020204" pitchFamily="34" charset="0"/>
                <a:cs typeface="Arial" panose="020B0604020202020204" pitchFamily="34" charset="0"/>
              </a:rPr>
              <a:t>12 principles of collaboration in learning. </a:t>
            </a:r>
            <a:r>
              <a:rPr lang="en-GB" sz="1400" dirty="0">
                <a:latin typeface="Arial" panose="020B0604020202020204" pitchFamily="34" charset="0"/>
                <a:cs typeface="Arial" panose="020B0604020202020204" pitchFamily="34" charset="0"/>
              </a:rPr>
              <a:t>https;//www.pintrest.co.uk/pin/20125467707611876118726/.</a:t>
            </a:r>
          </a:p>
          <a:p>
            <a:pPr algn="just"/>
            <a:endParaRPr lang="en-GB" sz="1400" i="1"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Salmons. J., 2019. </a:t>
            </a:r>
            <a:r>
              <a:rPr lang="en-GB" sz="1400" i="1" dirty="0">
                <a:latin typeface="Arial" panose="020B0604020202020204" pitchFamily="34" charset="0"/>
                <a:cs typeface="Arial" panose="020B0604020202020204" pitchFamily="34" charset="0"/>
              </a:rPr>
              <a:t>Learning to collaborate, collaborating to learn: Engaging students in classroom and online</a:t>
            </a:r>
            <a:r>
              <a:rPr lang="en-GB" sz="1400" dirty="0">
                <a:latin typeface="Arial" panose="020B0604020202020204" pitchFamily="34" charset="0"/>
                <a:cs typeface="Arial" panose="020B0604020202020204" pitchFamily="34" charset="0"/>
              </a:rPr>
              <a:t>. Stylus Publishing, LLC.</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Tseng, F.C., Huang, MH. And Chen, D.Z. Factors of university –industry collaboration affecting university innovation performance. </a:t>
            </a:r>
            <a:r>
              <a:rPr lang="en-GB" sz="1400" i="1" dirty="0">
                <a:latin typeface="Arial" panose="020B0604020202020204" pitchFamily="34" charset="0"/>
                <a:cs typeface="Arial" panose="020B0604020202020204" pitchFamily="34" charset="0"/>
              </a:rPr>
              <a:t>The Journal of Technology Transfer</a:t>
            </a:r>
            <a:r>
              <a:rPr lang="en-GB" sz="1400" dirty="0">
                <a:latin typeface="Arial" panose="020B0604020202020204" pitchFamily="34" charset="0"/>
                <a:cs typeface="Arial" panose="020B0604020202020204" pitchFamily="34" charset="0"/>
              </a:rPr>
              <a:t>, 45(2), pp.560-557.</a:t>
            </a:r>
          </a:p>
          <a:p>
            <a:r>
              <a:rPr lang="en-GB" sz="1400" dirty="0">
                <a:latin typeface="Arial" panose="020B0604020202020204" pitchFamily="34" charset="0"/>
                <a:cs typeface="Arial" panose="020B0604020202020204" pitchFamily="34" charset="0"/>
              </a:rPr>
              <a:t> </a:t>
            </a:r>
          </a:p>
          <a:p>
            <a:r>
              <a:rPr lang="en-GB" b="1" u="sng" dirty="0">
                <a:latin typeface="Arial" panose="020B0604020202020204" pitchFamily="34" charset="0"/>
                <a:cs typeface="Arial" panose="020B0604020202020204" pitchFamily="34" charset="0"/>
              </a:rPr>
              <a:t>Image reference</a:t>
            </a:r>
          </a:p>
          <a:p>
            <a:pPr algn="l" fontAlgn="base"/>
            <a:endParaRPr lang="en-GB" sz="1400" dirty="0">
              <a:effectLst/>
              <a:latin typeface="Arial" panose="020B0604020202020204" pitchFamily="34" charset="0"/>
              <a:cs typeface="Arial" panose="020B0604020202020204" pitchFamily="34" charset="0"/>
            </a:endParaRPr>
          </a:p>
          <a:p>
            <a:pPr algn="l"/>
            <a:r>
              <a:rPr lang="en-GB" sz="1400" strike="noStrike" cap="all" dirty="0">
                <a:effectLst/>
                <a:latin typeface="Arial" panose="020B0604020202020204" pitchFamily="34" charset="0"/>
                <a:cs typeface="Arial" panose="020B0604020202020204" pitchFamily="34" charset="0"/>
              </a:rPr>
              <a:t>BY </a:t>
            </a:r>
            <a:r>
              <a:rPr lang="en-GB" sz="1400" strike="noStrike" cap="all" dirty="0">
                <a:effectLst/>
                <a:latin typeface="Arial" panose="020B0604020202020204" pitchFamily="34" charset="0"/>
                <a:cs typeface="Arial" panose="020B0604020202020204" pitchFamily="34" charset="0"/>
                <a:hlinkClick r:id="rId2" tooltip="Read more Inc. articles by Peter Economy">
                  <a:extLst>
                    <a:ext uri="{A12FA001-AC4F-418D-AE19-62706E023703}">
                      <ahyp:hlinkClr xmlns:ahyp="http://schemas.microsoft.com/office/drawing/2018/hyperlinkcolor" val="tx"/>
                    </a:ext>
                  </a:extLst>
                </a:hlinkClick>
              </a:rPr>
              <a:t>PETER ECONOMY</a:t>
            </a:r>
            <a:r>
              <a:rPr lang="en-GB" sz="1400" strike="noStrike" cap="all" dirty="0">
                <a:effectLst/>
                <a:latin typeface="Arial" panose="020B0604020202020204" pitchFamily="34" charset="0"/>
                <a:cs typeface="Arial" panose="020B0604020202020204" pitchFamily="34" charset="0"/>
              </a:rPr>
              <a:t>, THE LEADERSHIP GUY</a:t>
            </a:r>
            <a:r>
              <a:rPr lang="en-GB" sz="1400" strike="noStrike" cap="all" dirty="0">
                <a:effectLst/>
                <a:latin typeface="Arial" panose="020B0604020202020204" pitchFamily="34" charset="0"/>
                <a:cs typeface="Arial" panose="020B0604020202020204" pitchFamily="34" charset="0"/>
                <a:hlinkClick r:id="rId3" tooltip="Follow Peter Economy on Twitter">
                  <a:extLst>
                    <a:ext uri="{A12FA001-AC4F-418D-AE19-62706E023703}">
                      <ahyp:hlinkClr xmlns:ahyp="http://schemas.microsoft.com/office/drawing/2018/hyperlinkcolor" val="tx"/>
                    </a:ext>
                  </a:extLst>
                </a:hlinkClick>
              </a:rPr>
              <a:t>@BIZZWRITER</a:t>
            </a:r>
            <a:r>
              <a:rPr lang="en-GB" sz="1400" strike="noStrike" cap="all" dirty="0">
                <a:effectLst/>
                <a:latin typeface="Arial" panose="020B0604020202020204" pitchFamily="34" charset="0"/>
                <a:cs typeface="Arial" panose="020B0604020202020204" pitchFamily="34" charset="0"/>
              </a:rPr>
              <a:t>. </a:t>
            </a:r>
            <a:r>
              <a:rPr lang="en-GB" sz="1400" dirty="0">
                <a:effectLst/>
                <a:latin typeface="Arial" panose="020B0604020202020204" pitchFamily="34" charset="0"/>
                <a:cs typeface="Arial" panose="020B0604020202020204" pitchFamily="34" charset="0"/>
              </a:rPr>
              <a:t>3 Ways Technology Helps Us Connect More Deeply</a:t>
            </a:r>
          </a:p>
          <a:p>
            <a:pPr algn="l"/>
            <a:r>
              <a:rPr lang="en-GB" sz="1400" dirty="0">
                <a:effectLst/>
                <a:latin typeface="Arial" panose="020B0604020202020204" pitchFamily="34" charset="0"/>
                <a:cs typeface="Arial" panose="020B0604020202020204" pitchFamily="34" charset="0"/>
              </a:rPr>
              <a:t>It's important to remember the people who reside closest to our hearts: family, friends, and loved ones. Technology helps us connect.</a:t>
            </a:r>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3 Ways Technology Helps Us Connect More Deeply | Inc.com</a:t>
            </a:r>
            <a:endParaRPr lang="en-GB" sz="1400" dirty="0">
              <a:latin typeface="Arial" panose="020B0604020202020204" pitchFamily="34" charset="0"/>
              <a:cs typeface="Arial" panose="020B0604020202020204" pitchFamily="34" charset="0"/>
            </a:endParaRPr>
          </a:p>
          <a:p>
            <a:pPr algn="l"/>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Jason. R. (2009). Online collaboration course 1.0. www.slideshare.net.</a:t>
            </a:r>
          </a:p>
          <a:p>
            <a:pPr algn="l"/>
            <a:endParaRPr lang="en-GB" sz="1400" dirty="0">
              <a:effectLst/>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Lindsay Willott. L.W.,(2016). </a:t>
            </a:r>
            <a:r>
              <a:rPr lang="en-GB" sz="1400" dirty="0">
                <a:effectLst/>
                <a:latin typeface="Arial" panose="020B0604020202020204" pitchFamily="34" charset="0"/>
                <a:cs typeface="Arial" panose="020B0604020202020204" pitchFamily="34" charset="0"/>
              </a:rPr>
              <a:t>20 stats that will change the way you survey your customers. </a:t>
            </a:r>
            <a:r>
              <a:rPr lang="en-GB" sz="14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20 stats that will change the way you survey your customers | MyCustomer</a:t>
            </a:r>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Pro-Essay-Writer.com. (2018). How to Write an Essay Introduction: Explained on Boxing [Original source: https://pro-essay-writer.com/blog/essay-introduction] Updated 22/06/2021.</a:t>
            </a:r>
          </a:p>
          <a:p>
            <a:pPr algn="l"/>
            <a:br>
              <a:rPr lang="en-GB" sz="1400" i="0" dirty="0">
                <a:solidFill>
                  <a:srgbClr val="000000"/>
                </a:solidFill>
                <a:effectLst/>
                <a:latin typeface="le-monde-livre-std"/>
              </a:rPr>
            </a:br>
            <a:endParaRPr lang="en-GB" sz="1400" dirty="0">
              <a:solidFill>
                <a:schemeClr val="tx1">
                  <a:lumMod val="95000"/>
                  <a:lumOff val="5000"/>
                </a:schemeClr>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8233410"/>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ec64fcab-bbc9-4804-8cc6-0a77e40cec5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4" ma:contentTypeDescription="Create a new document." ma:contentTypeScope="" ma:versionID="b9ae7c614e547e03e83e5c98a1b04eac">
  <xsd:schema xmlns:xsd="http://www.w3.org/2001/XMLSchema" xmlns:xs="http://www.w3.org/2001/XMLSchema" xmlns:p="http://schemas.microsoft.com/office/2006/metadata/properties" xmlns:ns3="ec64fcab-bbc9-4804-8cc6-0a77e40cec50" targetNamespace="http://schemas.microsoft.com/office/2006/metadata/properties" ma:root="true" ma:fieldsID="c337c1ab5d4e24dd84de54ccd3f687b2" ns3:_="">
    <xsd:import namespace="ec64fcab-bbc9-4804-8cc6-0a77e40cec5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2.xml><?xml version="1.0" encoding="utf-8"?>
<ds:datastoreItem xmlns:ds="http://schemas.openxmlformats.org/officeDocument/2006/customXml" ds:itemID="{9DFCC198-DBFA-46B2-A241-8E3888E63670}">
  <ds:schemaRefs>
    <ds:schemaRef ds:uri="http://purl.org/dc/elements/1.1/"/>
    <ds:schemaRef ds:uri="http://schemas.microsoft.com/office/infopath/2007/PartnerControls"/>
    <ds:schemaRef ds:uri="http://schemas.openxmlformats.org/package/2006/metadata/core-properties"/>
    <ds:schemaRef ds:uri="ec64fcab-bbc9-4804-8cc6-0a77e40cec50"/>
    <ds:schemaRef ds:uri="http://purl.org/dc/terms/"/>
    <ds:schemaRef ds:uri="http://schemas.microsoft.com/office/2006/documentManagement/type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6099000D-A9E0-47CC-BD02-4BFC112CC3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{83224306-C773-45D9-BC38-888901456234}tf89080264_win32</Template>
  <TotalTime>11651</TotalTime>
  <Words>2176</Words>
  <Application>Microsoft Office PowerPoint</Application>
  <PresentationFormat>Widescreen</PresentationFormat>
  <Paragraphs>146</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Arial </vt:lpstr>
      <vt:lpstr>arial)</vt:lpstr>
      <vt:lpstr>Calibri</vt:lpstr>
      <vt:lpstr>Century Gothic</vt:lpstr>
      <vt:lpstr>Elephant</vt:lpstr>
      <vt:lpstr>le-monde-livre-std</vt:lpstr>
      <vt:lpstr>Brush</vt:lpstr>
      <vt:lpstr>Is there a need to provide training on how to use technology to collaborate at uwtsd?</vt:lpstr>
      <vt:lpstr>Contents </vt:lpstr>
      <vt:lpstr>Introduction</vt:lpstr>
      <vt:lpstr>Technology, collaborating with training in UWTSD. </vt:lpstr>
      <vt:lpstr>PowerPoint Presentation</vt:lpstr>
      <vt:lpstr>The Pro’s and Con’s to collaborative technology.</vt:lpstr>
      <vt:lpstr>Other existing collaborative technology.</vt:lpstr>
      <vt:lpstr>12 Principles of collaboration.      pg.1.,(1-6)</vt:lpstr>
      <vt:lpstr>12 Principles of collaborating</vt:lpstr>
      <vt:lpstr>12 Principles of collaboration.      pg.2.,(7-12)</vt:lpstr>
      <vt:lpstr>12 Principles of collaborating</vt:lpstr>
      <vt:lpstr>Survey on technology</vt:lpstr>
      <vt:lpstr>Hypothesis </vt:lpstr>
      <vt:lpstr>Ethical considerations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need to provide training on how to use technology to collaborate at uwtsd?</dc:title>
  <dc:creator>Jordana Baylis (2125426)</dc:creator>
  <cp:lastModifiedBy>Guile Danielle Virginie</cp:lastModifiedBy>
  <cp:revision>40</cp:revision>
  <dcterms:created xsi:type="dcterms:W3CDTF">2022-06-07T18:58:27Z</dcterms:created>
  <dcterms:modified xsi:type="dcterms:W3CDTF">2022-06-28T11:14:50Z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