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371" r:id="rId2"/>
    <p:sldId id="817" r:id="rId3"/>
    <p:sldId id="837" r:id="rId4"/>
    <p:sldId id="818" r:id="rId5"/>
    <p:sldId id="838" r:id="rId6"/>
    <p:sldId id="819" r:id="rId7"/>
    <p:sldId id="820" r:id="rId8"/>
    <p:sldId id="839" r:id="rId9"/>
    <p:sldId id="821" r:id="rId10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51" d="100"/>
          <a:sy n="51" d="100"/>
        </p:scale>
        <p:origin x="514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10F9B5B6-3B37-AB9D-CFE2-115DB93D1720}"/>
              </a:ext>
            </a:extLst>
          </p:cNvPr>
          <p:cNvSpPr txBox="1"/>
          <p:nvPr/>
        </p:nvSpPr>
        <p:spPr>
          <a:xfrm>
            <a:off x="5631214" y="613240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不應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者，意顯非絕對不可。若其情識已空，則有相等於無相，無相何妨有相。而非少有情識者，所應混濫也。故曰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不應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。此語正是切誡學人者。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B29A0C08-1392-3344-4B52-F8F2BE3AA63A}"/>
              </a:ext>
            </a:extLst>
          </p:cNvPr>
          <p:cNvSpPr txBox="1"/>
          <p:nvPr/>
        </p:nvSpPr>
        <p:spPr>
          <a:xfrm>
            <a:off x="2785447" y="597622"/>
            <a:ext cx="287771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這一段，須菩提尊者答的話：「不應」。不應，實在講也是個活句，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般若經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裡頭說老實話，沒有死句，字字句句都是活的，怎麼講都講得通。 </a:t>
            </a: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1926F083-36E1-BE22-1F5F-C8C25E21C359}"/>
              </a:ext>
            </a:extLst>
          </p:cNvPr>
          <p:cNvSpPr/>
          <p:nvPr/>
        </p:nvSpPr>
        <p:spPr>
          <a:xfrm>
            <a:off x="9047534" y="405458"/>
            <a:ext cx="3024336" cy="61206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F6AEC870-E5DD-C57B-8334-D8D97C9C9E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3558" y="584485"/>
            <a:ext cx="2628900" cy="5762625"/>
          </a:xfrm>
          <a:prstGeom prst="rect">
            <a:avLst/>
          </a:prstGeom>
        </p:spPr>
      </p:pic>
      <p:sp>
        <p:nvSpPr>
          <p:cNvPr id="13" name="文字方塊 12">
            <a:extLst>
              <a:ext uri="{FF2B5EF4-FFF2-40B4-BE49-F238E27FC236}">
                <a16:creationId xmlns:a16="http://schemas.microsoft.com/office/drawing/2014/main" id="{12F9D343-4D7D-124A-AD22-103C939BD455}"/>
              </a:ext>
            </a:extLst>
          </p:cNvPr>
          <p:cNvSpPr txBox="1"/>
          <p:nvPr/>
        </p:nvSpPr>
        <p:spPr>
          <a:xfrm>
            <a:off x="-92264" y="549474"/>
            <a:ext cx="287771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以三十二相觀如來，行！就跟前面講的「如是如是」！條件是業識真正空了；也就是轉八識成四智。如果沒有轉識成智，那就不可以。</a:t>
            </a:r>
          </a:p>
        </p:txBody>
      </p:sp>
    </p:spTree>
    <p:extLst>
      <p:ext uri="{BB962C8B-B14F-4D97-AF65-F5344CB8AC3E}">
        <p14:creationId xmlns:p14="http://schemas.microsoft.com/office/powerpoint/2010/main" val="653277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D79AA0E0-84B8-D182-BED0-C69D0A0A2A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EF67902E-822C-2F20-358A-A8BC48AA02BA}"/>
              </a:ext>
            </a:extLst>
          </p:cNvPr>
          <p:cNvSpPr/>
          <p:nvPr/>
        </p:nvSpPr>
        <p:spPr>
          <a:xfrm>
            <a:off x="7967414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0AA35E0E-879B-723C-A7D0-A4A8F052476B}"/>
              </a:ext>
            </a:extLst>
          </p:cNvPr>
          <p:cNvSpPr/>
          <p:nvPr/>
        </p:nvSpPr>
        <p:spPr>
          <a:xfrm>
            <a:off x="8903518" y="2493690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8A6D04DF-E374-A3D7-F287-ABABD88E6B7D}"/>
              </a:ext>
            </a:extLst>
          </p:cNvPr>
          <p:cNvSpPr/>
          <p:nvPr/>
        </p:nvSpPr>
        <p:spPr>
          <a:xfrm>
            <a:off x="8327454" y="3933850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E28E3D77-6290-F897-232A-AE8C1896040D}"/>
              </a:ext>
            </a:extLst>
          </p:cNvPr>
          <p:cNvSpPr/>
          <p:nvPr/>
        </p:nvSpPr>
        <p:spPr>
          <a:xfrm>
            <a:off x="8975526" y="4869954"/>
            <a:ext cx="504056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CB156BC7-52D8-7B0C-2C1C-AE4562C746CA}"/>
              </a:ext>
            </a:extLst>
          </p:cNvPr>
          <p:cNvSpPr/>
          <p:nvPr/>
        </p:nvSpPr>
        <p:spPr>
          <a:xfrm>
            <a:off x="8687494" y="6166098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274976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5F7C659A-D1CB-2438-4E24-0BB6F4CC0CBE}"/>
              </a:ext>
            </a:extLst>
          </p:cNvPr>
          <p:cNvSpPr txBox="1"/>
          <p:nvPr/>
        </p:nvSpPr>
        <p:spPr>
          <a:xfrm>
            <a:off x="5703222" y="621481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若以色見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以音聲求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。顯然業識用事，執著六塵境相。故斥之曰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是人行邪道，不能見如來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。是則欲觀一如，非盡空情識不可。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72BF13B-8E63-B7A2-B19F-B04A2AB1E38D}"/>
              </a:ext>
            </a:extLst>
          </p:cNvPr>
          <p:cNvSpPr txBox="1"/>
          <p:nvPr/>
        </p:nvSpPr>
        <p:spPr>
          <a:xfrm>
            <a:off x="9156124" y="621481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爾時世尊而說偈言。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若以色見我   以音聲求我 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是人行邪道   不能見如來</a:t>
            </a:r>
            <a:r>
              <a:rPr lang="zh-CN" altLang="en-US" sz="2800" b="1" dirty="0">
                <a:solidFill>
                  <a:schemeClr val="bg1"/>
                </a:solidFill>
              </a:rPr>
              <a:t>。」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511C46A-455F-C93C-129D-BF8A1D3AF082}"/>
              </a:ext>
            </a:extLst>
          </p:cNvPr>
          <p:cNvSpPr txBox="1"/>
          <p:nvPr/>
        </p:nvSpPr>
        <p:spPr>
          <a:xfrm>
            <a:off x="398087" y="600088"/>
            <a:ext cx="526297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佛這個話用意太深了，真是慈悲到極處。我們真的搞這個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r>
              <a:rPr lang="zh-TW" altLang="en-US" sz="2800" dirty="0">
                <a:solidFill>
                  <a:srgbClr val="FFFF00"/>
                </a:solidFill>
              </a:rPr>
              <a:t>多少人燒香跪在佛菩薩面前，在那邊禱告，他就是從色相上求。知識分子從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大藏經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經本裡面去求，經本還是色相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聽講經從音聲</a:t>
            </a:r>
            <a:r>
              <a:rPr lang="zh-CN" altLang="en-US" sz="2800" dirty="0">
                <a:solidFill>
                  <a:srgbClr val="FFFF00"/>
                </a:solidFill>
              </a:rPr>
              <a:t>求。</a:t>
            </a:r>
            <a:r>
              <a:rPr lang="zh-TW" altLang="en-US" sz="2800" dirty="0">
                <a:solidFill>
                  <a:srgbClr val="FFFF00"/>
                </a:solidFill>
              </a:rPr>
              <a:t>不能見如來就是不能見性。你要把情識</a:t>
            </a:r>
            <a:r>
              <a:rPr lang="zh-CN" altLang="en-US" sz="2800" dirty="0">
                <a:solidFill>
                  <a:srgbClr val="FFFF00"/>
                </a:solidFill>
              </a:rPr>
              <a:t>（</a:t>
            </a:r>
            <a:r>
              <a:rPr lang="zh-TW" altLang="en-US" sz="2800" dirty="0">
                <a:solidFill>
                  <a:srgbClr val="FFFF00"/>
                </a:solidFill>
              </a:rPr>
              <a:t>情是煩惱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識是妄想分別</a:t>
            </a:r>
            <a:r>
              <a:rPr lang="zh-CN" altLang="en-US" sz="2800" dirty="0">
                <a:solidFill>
                  <a:srgbClr val="FFFF00"/>
                </a:solidFill>
              </a:rPr>
              <a:t>）</a:t>
            </a:r>
            <a:r>
              <a:rPr lang="zh-TW" altLang="en-US" sz="2800" dirty="0">
                <a:solidFill>
                  <a:srgbClr val="FFFF00"/>
                </a:solidFill>
              </a:rPr>
              <a:t>斷得乾淨，才能見性。</a:t>
            </a: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D8116C0D-A8B9-0D50-AA2D-95DAF4EBE2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6365" y="837505"/>
            <a:ext cx="683498" cy="270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967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690CEF4-51CB-FAF2-0C93-7846169CE7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AEC734BF-AAD6-8541-E126-D26A5DF7416C}"/>
              </a:ext>
            </a:extLst>
          </p:cNvPr>
          <p:cNvSpPr/>
          <p:nvPr/>
        </p:nvSpPr>
        <p:spPr>
          <a:xfrm>
            <a:off x="7967414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1920BF44-075D-DBED-72A2-36079769F4B9}"/>
              </a:ext>
            </a:extLst>
          </p:cNvPr>
          <p:cNvSpPr/>
          <p:nvPr/>
        </p:nvSpPr>
        <p:spPr>
          <a:xfrm>
            <a:off x="8903518" y="2493690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F2FCF0DC-9CC5-EF93-FE0B-69D9C7437FD5}"/>
              </a:ext>
            </a:extLst>
          </p:cNvPr>
          <p:cNvSpPr/>
          <p:nvPr/>
        </p:nvSpPr>
        <p:spPr>
          <a:xfrm>
            <a:off x="8327454" y="3933850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AF1BA2B0-1A1D-0213-84BB-27589757CD2D}"/>
              </a:ext>
            </a:extLst>
          </p:cNvPr>
          <p:cNvSpPr/>
          <p:nvPr/>
        </p:nvSpPr>
        <p:spPr>
          <a:xfrm>
            <a:off x="7607374" y="4869954"/>
            <a:ext cx="504056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7FE9BB9F-10B1-9254-A143-889ED6769A66}"/>
              </a:ext>
            </a:extLst>
          </p:cNvPr>
          <p:cNvSpPr/>
          <p:nvPr/>
        </p:nvSpPr>
        <p:spPr>
          <a:xfrm>
            <a:off x="7967414" y="6166098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085671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1234831E-11AE-26B7-C222-48EFE9D02A04}"/>
              </a:ext>
            </a:extLst>
          </p:cNvPr>
          <p:cNvSpPr txBox="1"/>
          <p:nvPr/>
        </p:nvSpPr>
        <p:spPr>
          <a:xfrm>
            <a:off x="4439022" y="711073"/>
            <a:ext cx="333937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1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前半部是對初發大心者說。空有皆令不著，以合中道。凡說「即非、是名」處，語氣大都兩邊兼顧。既不著有，亦不著空。「是名」，含有名相雖假，未嘗不是之意。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2C63321-AB85-F7B5-E104-550715BE105A}"/>
              </a:ext>
            </a:extLst>
          </p:cNvPr>
          <p:cNvSpPr txBox="1"/>
          <p:nvPr/>
        </p:nvSpPr>
        <p:spPr>
          <a:xfrm>
            <a:off x="7735763" y="711073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須菩提。汝若作是念。如來不以具足相故。得阿耨多羅三藐三菩提。須菩提。莫作是念。如來不以具足相故。得阿耨多羅三藐三菩提。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35885C62-1B30-9FBA-FB34-1245BD7B6A8C}"/>
              </a:ext>
            </a:extLst>
          </p:cNvPr>
          <p:cNvSpPr txBox="1"/>
          <p:nvPr/>
        </p:nvSpPr>
        <p:spPr>
          <a:xfrm>
            <a:off x="121433" y="711072"/>
            <a:ext cx="439094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1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後半部是對已經發大心、修大行，並能不取一切法相者說。但恐其獨獨取著菩提法相，則終為空寂之累。終不能證性。而此執甚細，最為難除。故後半部所說，皆向著「有」邊痛遣。雖「即非、是名」並說，含有法相雖是，終為假名。空有不著。</a:t>
            </a: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70590B37-41CF-EE28-20A0-7AE5922E5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7775" y="738317"/>
            <a:ext cx="792088" cy="4902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5831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ABB721EB-646E-8791-8C8A-D67D13F1457A}"/>
              </a:ext>
            </a:extLst>
          </p:cNvPr>
          <p:cNvSpPr txBox="1"/>
          <p:nvPr/>
        </p:nvSpPr>
        <p:spPr>
          <a:xfrm>
            <a:off x="5464503" y="693490"/>
            <a:ext cx="30059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言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如來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，言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具足相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，顯性雖無相，而亦無不相。說一「具足相」，聞者可以領會句中影有修福德。是證性者，必不斷滅相，且修福德廣度眾生。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875A1673-40F8-7AED-33B0-3ED7A0AE490F}"/>
              </a:ext>
            </a:extLst>
          </p:cNvPr>
          <p:cNvSpPr txBox="1"/>
          <p:nvPr/>
        </p:nvSpPr>
        <p:spPr>
          <a:xfrm>
            <a:off x="-25474" y="693489"/>
            <a:ext cx="5493812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這是防止你又執著非法相，執著空，什麼都不幹，那就錯了！佛不度眾生，佛</a:t>
            </a:r>
            <a:r>
              <a:rPr lang="zh-CN" altLang="en-US" sz="2800" dirty="0">
                <a:solidFill>
                  <a:srgbClr val="FFFF00"/>
                </a:solidFill>
              </a:rPr>
              <a:t>又</a:t>
            </a:r>
            <a:r>
              <a:rPr lang="zh-TW" altLang="en-US" sz="2800" dirty="0">
                <a:solidFill>
                  <a:srgbClr val="FFFF00"/>
                </a:solidFill>
              </a:rPr>
              <a:t>一天到晚度眾生，修福從來沒有中斷過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這就說明諸佛菩薩空有兩邊不住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正是前面所講的「作而無作，無作而作」，這才叫無住生心。</a:t>
            </a:r>
            <a:r>
              <a:rPr lang="zh-CN" altLang="en-US" sz="2800" dirty="0">
                <a:solidFill>
                  <a:srgbClr val="FFFF00"/>
                </a:solidFill>
              </a:rPr>
              <a:t>這裡</a:t>
            </a:r>
            <a:r>
              <a:rPr lang="zh-TW" altLang="en-US" sz="2800" dirty="0">
                <a:solidFill>
                  <a:srgbClr val="FFFF00"/>
                </a:solidFill>
              </a:rPr>
              <a:t>「如來」是從性上講的；「具足相」是從相上說的，性相都說到。</a:t>
            </a: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53CA70C0-E051-B361-09AF-71A2BFB48616}"/>
              </a:ext>
            </a:extLst>
          </p:cNvPr>
          <p:cNvSpPr/>
          <p:nvPr/>
        </p:nvSpPr>
        <p:spPr>
          <a:xfrm>
            <a:off x="8615486" y="549474"/>
            <a:ext cx="3456384" cy="54006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53D89D03-4A76-9B3B-361A-46C1685B7F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9502" y="719708"/>
            <a:ext cx="3209925" cy="508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6320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8DD27368-BD20-A85D-1C00-18F1FD4C7D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189AA28A-10EF-1306-9135-DA44BC08DC14}"/>
              </a:ext>
            </a:extLst>
          </p:cNvPr>
          <p:cNvSpPr/>
          <p:nvPr/>
        </p:nvSpPr>
        <p:spPr>
          <a:xfrm>
            <a:off x="7967414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9CBF184C-AE70-D16C-66FE-44D9FCC13088}"/>
              </a:ext>
            </a:extLst>
          </p:cNvPr>
          <p:cNvSpPr/>
          <p:nvPr/>
        </p:nvSpPr>
        <p:spPr>
          <a:xfrm>
            <a:off x="8903518" y="2493690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8A26553F-292D-9ED8-8C86-BA381B4BB955}"/>
              </a:ext>
            </a:extLst>
          </p:cNvPr>
          <p:cNvSpPr/>
          <p:nvPr/>
        </p:nvSpPr>
        <p:spPr>
          <a:xfrm>
            <a:off x="8327454" y="3933850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00670402-3070-C91B-CB76-623CF0952CF2}"/>
              </a:ext>
            </a:extLst>
          </p:cNvPr>
          <p:cNvSpPr/>
          <p:nvPr/>
        </p:nvSpPr>
        <p:spPr>
          <a:xfrm>
            <a:off x="7607374" y="4869954"/>
            <a:ext cx="504056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BEC316D6-6A2A-7D5E-F6A3-4D925CA77A62}"/>
              </a:ext>
            </a:extLst>
          </p:cNvPr>
          <p:cNvSpPr/>
          <p:nvPr/>
        </p:nvSpPr>
        <p:spPr>
          <a:xfrm>
            <a:off x="7247334" y="6166098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530736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525E608D-BE21-3497-D3AD-C7D3CEB27888}"/>
              </a:ext>
            </a:extLst>
          </p:cNvPr>
          <p:cNvSpPr txBox="1"/>
          <p:nvPr/>
        </p:nvSpPr>
        <p:spPr>
          <a:xfrm>
            <a:off x="4591169" y="638127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度盡眾生而不著相，非說一生不度，而為斷滅相。行布施時，不應住相，並非不行布施，而成斷滅相。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8A1A2BA-9E06-C1C5-F986-32AAADD6BFFD}"/>
              </a:ext>
            </a:extLst>
          </p:cNvPr>
          <p:cNvSpPr txBox="1"/>
          <p:nvPr/>
        </p:nvSpPr>
        <p:spPr>
          <a:xfrm>
            <a:off x="7417242" y="638127"/>
            <a:ext cx="2769989" cy="53830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須菩提。汝若作是念。發阿耨多羅三藐三菩提者。說諸法斷滅。莫作是念。何以故。發阿耨多羅三藐三菩提者。於法不說斷滅相。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9781BBA-2B2A-50C9-1E29-5D47CFC893E5}"/>
              </a:ext>
            </a:extLst>
          </p:cNvPr>
          <p:cNvSpPr txBox="1"/>
          <p:nvPr/>
        </p:nvSpPr>
        <p:spPr>
          <a:xfrm>
            <a:off x="382859" y="638126"/>
            <a:ext cx="4134465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一個眾生都不度，你就著了非法相，著了空相，還是著相。度眾生是不著空，不著相是不著有，空有兩邊不著，這才是正義。怎麼可以說一個眾生都不度？那是完全錯了，那是經上講的斷滅相。</a:t>
            </a:r>
          </a:p>
        </p:txBody>
      </p:sp>
      <p:pic>
        <p:nvPicPr>
          <p:cNvPr id="13" name="圖片 12">
            <a:extLst>
              <a:ext uri="{FF2B5EF4-FFF2-40B4-BE49-F238E27FC236}">
                <a16:creationId xmlns:a16="http://schemas.microsoft.com/office/drawing/2014/main" id="{B8D213D0-0302-A7B9-07B0-D77B2862B3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3315" y="837505"/>
            <a:ext cx="604419" cy="3192798"/>
          </a:xfrm>
          <a:prstGeom prst="rect">
            <a:avLst/>
          </a:prstGeom>
        </p:spPr>
      </p:pic>
      <p:sp>
        <p:nvSpPr>
          <p:cNvPr id="14" name="匾額 13" descr="佛學概要十四講表 習講">
            <a:extLst>
              <a:ext uri="{FF2B5EF4-FFF2-40B4-BE49-F238E27FC236}">
                <a16:creationId xmlns:a16="http://schemas.microsoft.com/office/drawing/2014/main" id="{E467C91F-F001-FF66-30D4-B3C75BF96B0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第廿一講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5" name="圖片 14">
            <a:extLst>
              <a:ext uri="{FF2B5EF4-FFF2-40B4-BE49-F238E27FC236}">
                <a16:creationId xmlns:a16="http://schemas.microsoft.com/office/drawing/2014/main" id="{50C0082B-4FBA-DBEF-3764-14C05506D3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28865143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34052</TotalTime>
  <Words>912</Words>
  <Application>Microsoft Office PowerPoint</Application>
  <PresentationFormat>自訂</PresentationFormat>
  <Paragraphs>21</Paragraphs>
  <Slides>9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812</cp:revision>
  <dcterms:created xsi:type="dcterms:W3CDTF">2019-12-17T19:51:00Z</dcterms:created>
  <dcterms:modified xsi:type="dcterms:W3CDTF">2025-05-20T21:31:56Z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