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0"/>
  </p:notesMasterIdLst>
  <p:sldIdLst>
    <p:sldId id="256" r:id="rId2"/>
    <p:sldId id="257" r:id="rId3"/>
    <p:sldId id="271" r:id="rId4"/>
    <p:sldId id="276" r:id="rId5"/>
    <p:sldId id="258" r:id="rId6"/>
    <p:sldId id="259" r:id="rId7"/>
    <p:sldId id="261" r:id="rId8"/>
    <p:sldId id="262" r:id="rId9"/>
    <p:sldId id="264" r:id="rId10"/>
    <p:sldId id="265" r:id="rId11"/>
    <p:sldId id="266" r:id="rId12"/>
    <p:sldId id="267" r:id="rId13"/>
    <p:sldId id="268" r:id="rId14"/>
    <p:sldId id="269" r:id="rId15"/>
    <p:sldId id="275" r:id="rId16"/>
    <p:sldId id="273" r:id="rId17"/>
    <p:sldId id="272" r:id="rId18"/>
    <p:sldId id="270"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snapVertSplitter="1" vertBarState="minimized" horzBarState="maximized">
    <p:restoredLeft sz="34567" autoAdjust="0"/>
    <p:restoredTop sz="86418" autoAdjust="0"/>
  </p:normalViewPr>
  <p:slideViewPr>
    <p:cSldViewPr>
      <p:cViewPr>
        <p:scale>
          <a:sx n="90" d="100"/>
          <a:sy n="90" d="100"/>
        </p:scale>
        <p:origin x="-1446" y="-183"/>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FAF1CE-4EF7-4CA2-91A5-7CBE52F4EABF}" type="datetimeFigureOut">
              <a:rPr lang="en-GB" smtClean="0"/>
              <a:t>29/04/2019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4700AB-3D20-4EC5-BBE4-782CA3233161}" type="slidenum">
              <a:rPr lang="en-GB" smtClean="0"/>
              <a:t>‹#›</a:t>
            </a:fld>
            <a:endParaRPr lang="en-GB"/>
          </a:p>
        </p:txBody>
      </p:sp>
    </p:spTree>
    <p:extLst>
      <p:ext uri="{BB962C8B-B14F-4D97-AF65-F5344CB8AC3E}">
        <p14:creationId xmlns:p14="http://schemas.microsoft.com/office/powerpoint/2010/main" val="1776755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6"/>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0">
                <a:schemeClr val="accent1"/>
              </a:gs>
              <a:gs pos="14000">
                <a:schemeClr val="accent1">
                  <a:lumMod val="60000"/>
                  <a:lumOff val="40000"/>
                </a:schemeClr>
              </a:gs>
              <a:gs pos="83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b="1" kern="1200">
              <a:solidFill>
                <a:schemeClr val="lt1"/>
              </a:solidFill>
              <a:latin typeface="+mn-lt"/>
              <a:ea typeface="+mn-ea"/>
              <a:cs typeface="+mn-cs"/>
            </a:endParaRPr>
          </a:p>
        </p:txBody>
      </p:sp>
      <p:sp>
        <p:nvSpPr>
          <p:cNvPr id="8" name="Freeform 7"/>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41000">
                <a:schemeClr val="accent1">
                  <a:alpha val="0"/>
                </a:schemeClr>
              </a:gs>
              <a:gs pos="57000">
                <a:schemeClr val="accent1">
                  <a:lumMod val="40000"/>
                  <a:lumOff val="60000"/>
                </a:schemeClr>
              </a:gs>
              <a:gs pos="100000">
                <a:schemeClr val="accent1">
                  <a:alpha val="0"/>
                </a:schemeClr>
              </a:gs>
            </a:gsLst>
            <a:lin ang="6000000" scaled="0"/>
          </a:gra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b="1" kern="1200">
              <a:solidFill>
                <a:schemeClr val="lt1"/>
              </a:solidFill>
              <a:latin typeface="+mn-lt"/>
              <a:ea typeface="+mn-ea"/>
              <a:cs typeface="+mn-cs"/>
            </a:endParaRPr>
          </a:p>
        </p:txBody>
      </p:sp>
      <p:sp>
        <p:nvSpPr>
          <p:cNvPr id="9" name="Freeform 8"/>
          <p:cNvSpPr/>
          <p:nvPr/>
        </p:nvSpPr>
        <p:spPr>
          <a:xfrm>
            <a:off x="0" y="5545932"/>
            <a:ext cx="9146383" cy="1314449"/>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33337 h 1214437"/>
              <a:gd name="connsiteX1" fmla="*/ 6305550 w 9134475"/>
              <a:gd name="connsiteY1" fmla="*/ 1100137 h 1214437"/>
              <a:gd name="connsiteX2" fmla="*/ 9044270 w 9134475"/>
              <a:gd name="connsiteY2" fmla="*/ 0 h 1214437"/>
              <a:gd name="connsiteX3" fmla="*/ 9134475 w 9134475"/>
              <a:gd name="connsiteY3" fmla="*/ 1214437 h 1214437"/>
              <a:gd name="connsiteX4" fmla="*/ 0 w 9134475"/>
              <a:gd name="connsiteY4" fmla="*/ 1214437 h 1214437"/>
              <a:gd name="connsiteX5" fmla="*/ 0 w 9134475"/>
              <a:gd name="connsiteY5" fmla="*/ 33337 h 1214437"/>
              <a:gd name="connsiteX0" fmla="*/ 0 w 9134475"/>
              <a:gd name="connsiteY0" fmla="*/ 130968 h 1312068"/>
              <a:gd name="connsiteX1" fmla="*/ 6305550 w 9134475"/>
              <a:gd name="connsiteY1" fmla="*/ 1197768 h 1312068"/>
              <a:gd name="connsiteX2" fmla="*/ 9113111 w 9134475"/>
              <a:gd name="connsiteY2" fmla="*/ 0 h 1312068"/>
              <a:gd name="connsiteX3" fmla="*/ 9134475 w 9134475"/>
              <a:gd name="connsiteY3" fmla="*/ 1312068 h 1312068"/>
              <a:gd name="connsiteX4" fmla="*/ 0 w 9134475"/>
              <a:gd name="connsiteY4" fmla="*/ 1312068 h 1312068"/>
              <a:gd name="connsiteX5" fmla="*/ 0 w 9134475"/>
              <a:gd name="connsiteY5" fmla="*/ 130968 h 1312068"/>
              <a:gd name="connsiteX0" fmla="*/ 0 w 9113111"/>
              <a:gd name="connsiteY0" fmla="*/ 130968 h 1312068"/>
              <a:gd name="connsiteX1" fmla="*/ 6305550 w 9113111"/>
              <a:gd name="connsiteY1" fmla="*/ 1197768 h 1312068"/>
              <a:gd name="connsiteX2" fmla="*/ 9113111 w 9113111"/>
              <a:gd name="connsiteY2" fmla="*/ 0 h 1312068"/>
              <a:gd name="connsiteX3" fmla="*/ 8958813 w 9113111"/>
              <a:gd name="connsiteY3" fmla="*/ 1009649 h 1312068"/>
              <a:gd name="connsiteX4" fmla="*/ 0 w 9113111"/>
              <a:gd name="connsiteY4" fmla="*/ 1312068 h 1312068"/>
              <a:gd name="connsiteX5" fmla="*/ 0 w 9113111"/>
              <a:gd name="connsiteY5" fmla="*/ 130968 h 1312068"/>
              <a:gd name="connsiteX0" fmla="*/ 0 w 9117860"/>
              <a:gd name="connsiteY0" fmla="*/ 130968 h 1314449"/>
              <a:gd name="connsiteX1" fmla="*/ 6305550 w 9117860"/>
              <a:gd name="connsiteY1" fmla="*/ 1197768 h 1314449"/>
              <a:gd name="connsiteX2" fmla="*/ 9113111 w 9117860"/>
              <a:gd name="connsiteY2" fmla="*/ 0 h 1314449"/>
              <a:gd name="connsiteX3" fmla="*/ 9117860 w 9117860"/>
              <a:gd name="connsiteY3" fmla="*/ 1314449 h 1314449"/>
              <a:gd name="connsiteX4" fmla="*/ 0 w 9117860"/>
              <a:gd name="connsiteY4" fmla="*/ 1312068 h 1314449"/>
              <a:gd name="connsiteX5" fmla="*/ 0 w 9117860"/>
              <a:gd name="connsiteY5" fmla="*/ 130968 h 131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17860" h="1314449">
                <a:moveTo>
                  <a:pt x="0" y="130968"/>
                </a:moveTo>
                <a:lnTo>
                  <a:pt x="6305550" y="1197768"/>
                </a:lnTo>
                <a:lnTo>
                  <a:pt x="9113111" y="0"/>
                </a:lnTo>
                <a:lnTo>
                  <a:pt x="9117860" y="1314449"/>
                </a:lnTo>
                <a:lnTo>
                  <a:pt x="0" y="1312068"/>
                </a:lnTo>
                <a:lnTo>
                  <a:pt x="0" y="130968"/>
                </a:lnTo>
                <a:close/>
              </a:path>
            </a:pathLst>
          </a:custGeom>
          <a:gradFill>
            <a:gsLst>
              <a:gs pos="0">
                <a:schemeClr val="accent3">
                  <a:lumMod val="40000"/>
                  <a:lumOff val="60000"/>
                </a:schemeClr>
              </a:gs>
              <a:gs pos="50000">
                <a:schemeClr val="accent3"/>
              </a:gs>
              <a:gs pos="100000">
                <a:schemeClr val="accent3">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b="1"/>
          </a:p>
        </p:txBody>
      </p:sp>
      <p:sp>
        <p:nvSpPr>
          <p:cNvPr id="2" name="Title 1"/>
          <p:cNvSpPr>
            <a:spLocks noGrp="1"/>
          </p:cNvSpPr>
          <p:nvPr>
            <p:ph type="ctrTitle"/>
          </p:nvPr>
        </p:nvSpPr>
        <p:spPr>
          <a:xfrm>
            <a:off x="4572000" y="1676400"/>
            <a:ext cx="3886200" cy="1524000"/>
          </a:xfrm>
        </p:spPr>
        <p:txBody>
          <a:bodyPr anchor="b" anchorCtr="0"/>
          <a:lstStyle>
            <a:lvl1pPr algn="l">
              <a:defRPr/>
            </a:lvl1pPr>
          </a:lstStyle>
          <a:p>
            <a:r>
              <a:rPr lang="en-US" smtClean="0"/>
              <a:t>Click to edit Master title style</a:t>
            </a:r>
            <a:endParaRPr lang="en-US" dirty="0"/>
          </a:p>
        </p:txBody>
      </p:sp>
      <p:sp>
        <p:nvSpPr>
          <p:cNvPr id="3" name="Subtitle 2"/>
          <p:cNvSpPr>
            <a:spLocks noGrp="1"/>
          </p:cNvSpPr>
          <p:nvPr>
            <p:ph type="subTitle" idx="1"/>
          </p:nvPr>
        </p:nvSpPr>
        <p:spPr>
          <a:xfrm>
            <a:off x="4572000" y="3203574"/>
            <a:ext cx="3886200" cy="1825625"/>
          </a:xfrm>
        </p:spPr>
        <p:txBody>
          <a:bodyPr>
            <a:normAutofit/>
          </a:bodyPr>
          <a:lstStyle>
            <a:lvl1pPr marL="0" indent="0" algn="l">
              <a:buNone/>
              <a:defRPr sz="200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Rectangle 9"/>
          <p:cNvSpPr/>
          <p:nvPr/>
        </p:nvSpPr>
        <p:spPr>
          <a:xfrm>
            <a:off x="0" y="5262465"/>
            <a:ext cx="9144000" cy="7464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30" y="5502670"/>
            <a:ext cx="9144066" cy="1271150"/>
          </a:xfrm>
          <a:custGeom>
            <a:avLst/>
            <a:gdLst>
              <a:gd name="connsiteX0" fmla="*/ 9331 w 9144000"/>
              <a:gd name="connsiteY0" fmla="*/ 111968 h 1278294"/>
              <a:gd name="connsiteX1" fmla="*/ 6288833 w 9144000"/>
              <a:gd name="connsiteY1" fmla="*/ 1194319 h 1278294"/>
              <a:gd name="connsiteX2" fmla="*/ 9144000 w 9144000"/>
              <a:gd name="connsiteY2" fmla="*/ 0 h 1278294"/>
              <a:gd name="connsiteX3" fmla="*/ 9144000 w 9144000"/>
              <a:gd name="connsiteY3" fmla="*/ 83976 h 1278294"/>
              <a:gd name="connsiteX4" fmla="*/ 6279502 w 9144000"/>
              <a:gd name="connsiteY4" fmla="*/ 1278294 h 1278294"/>
              <a:gd name="connsiteX5" fmla="*/ 0 w 9144000"/>
              <a:gd name="connsiteY5" fmla="*/ 195943 h 1278294"/>
              <a:gd name="connsiteX6" fmla="*/ 9331 w 9144000"/>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71644 w 9134669"/>
              <a:gd name="connsiteY5" fmla="*/ 388824 h 1278294"/>
              <a:gd name="connsiteX6" fmla="*/ 0 w 9134669"/>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94 w 9134669"/>
              <a:gd name="connsiteY5" fmla="*/ 195943 h 1278294"/>
              <a:gd name="connsiteX6" fmla="*/ 0 w 9134669"/>
              <a:gd name="connsiteY6" fmla="*/ 111968 h 1278294"/>
              <a:gd name="connsiteX0" fmla="*/ 49877 w 9134540"/>
              <a:gd name="connsiteY0" fmla="*/ 42912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49877 w 9134540"/>
              <a:gd name="connsiteY6" fmla="*/ 42912 h 1278294"/>
              <a:gd name="connsiteX0" fmla="*/ 2252 w 9134540"/>
              <a:gd name="connsiteY0" fmla="*/ 116731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279373 w 9134540"/>
              <a:gd name="connsiteY1" fmla="*/ 1234801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307948 w 9134540"/>
              <a:gd name="connsiteY1" fmla="*/ 1189558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28287"/>
              <a:gd name="connsiteX1" fmla="*/ 6307948 w 9134540"/>
              <a:gd name="connsiteY1" fmla="*/ 1189558 h 1228287"/>
              <a:gd name="connsiteX2" fmla="*/ 9134540 w 9134540"/>
              <a:gd name="connsiteY2" fmla="*/ 0 h 1228287"/>
              <a:gd name="connsiteX3" fmla="*/ 9134540 w 9134540"/>
              <a:gd name="connsiteY3" fmla="*/ 83976 h 1228287"/>
              <a:gd name="connsiteX4" fmla="*/ 6270042 w 9134540"/>
              <a:gd name="connsiteY4" fmla="*/ 1228287 h 1228287"/>
              <a:gd name="connsiteX5" fmla="*/ 65 w 9134540"/>
              <a:gd name="connsiteY5" fmla="*/ 195943 h 1228287"/>
              <a:gd name="connsiteX6" fmla="*/ 2252 w 9134540"/>
              <a:gd name="connsiteY6" fmla="*/ 116731 h 1228287"/>
              <a:gd name="connsiteX0" fmla="*/ 2252 w 9134540"/>
              <a:gd name="connsiteY0" fmla="*/ 116731 h 1266387"/>
              <a:gd name="connsiteX1" fmla="*/ 6307948 w 9134540"/>
              <a:gd name="connsiteY1" fmla="*/ 1189558 h 1266387"/>
              <a:gd name="connsiteX2" fmla="*/ 9134540 w 9134540"/>
              <a:gd name="connsiteY2" fmla="*/ 0 h 1266387"/>
              <a:gd name="connsiteX3" fmla="*/ 9134540 w 9134540"/>
              <a:gd name="connsiteY3" fmla="*/ 83976 h 1266387"/>
              <a:gd name="connsiteX4" fmla="*/ 6315286 w 9134540"/>
              <a:gd name="connsiteY4" fmla="*/ 1266387 h 1266387"/>
              <a:gd name="connsiteX5" fmla="*/ 65 w 9134540"/>
              <a:gd name="connsiteY5" fmla="*/ 195943 h 1266387"/>
              <a:gd name="connsiteX6" fmla="*/ 2252 w 9134540"/>
              <a:gd name="connsiteY6" fmla="*/ 116731 h 1266387"/>
              <a:gd name="connsiteX0" fmla="*/ 2252 w 9134540"/>
              <a:gd name="connsiteY0" fmla="*/ 152450 h 1302106"/>
              <a:gd name="connsiteX1" fmla="*/ 6307948 w 9134540"/>
              <a:gd name="connsiteY1" fmla="*/ 1225277 h 1302106"/>
              <a:gd name="connsiteX2" fmla="*/ 8932134 w 9134540"/>
              <a:gd name="connsiteY2" fmla="*/ 0 h 1302106"/>
              <a:gd name="connsiteX3" fmla="*/ 9134540 w 9134540"/>
              <a:gd name="connsiteY3" fmla="*/ 119695 h 1302106"/>
              <a:gd name="connsiteX4" fmla="*/ 6315286 w 9134540"/>
              <a:gd name="connsiteY4" fmla="*/ 1302106 h 1302106"/>
              <a:gd name="connsiteX5" fmla="*/ 65 w 9134540"/>
              <a:gd name="connsiteY5" fmla="*/ 231662 h 1302106"/>
              <a:gd name="connsiteX6" fmla="*/ 2252 w 9134540"/>
              <a:gd name="connsiteY6" fmla="*/ 152450 h 1302106"/>
              <a:gd name="connsiteX0" fmla="*/ 2252 w 9144066"/>
              <a:gd name="connsiteY0" fmla="*/ 121494 h 1271150"/>
              <a:gd name="connsiteX1" fmla="*/ 6307948 w 9144066"/>
              <a:gd name="connsiteY1" fmla="*/ 1194321 h 1271150"/>
              <a:gd name="connsiteX2" fmla="*/ 9144066 w 9144066"/>
              <a:gd name="connsiteY2" fmla="*/ 0 h 1271150"/>
              <a:gd name="connsiteX3" fmla="*/ 9134540 w 9144066"/>
              <a:gd name="connsiteY3" fmla="*/ 88739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051196 w 9144066"/>
              <a:gd name="connsiteY3" fmla="*/ 236376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141683 w 9144066"/>
              <a:gd name="connsiteY3" fmla="*/ 79214 h 1271150"/>
              <a:gd name="connsiteX4" fmla="*/ 6315286 w 9144066"/>
              <a:gd name="connsiteY4" fmla="*/ 1271150 h 1271150"/>
              <a:gd name="connsiteX5" fmla="*/ 65 w 9144066"/>
              <a:gd name="connsiteY5" fmla="*/ 200706 h 1271150"/>
              <a:gd name="connsiteX6" fmla="*/ 2252 w 9144066"/>
              <a:gd name="connsiteY6" fmla="*/ 121494 h 127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66" h="1271150">
                <a:moveTo>
                  <a:pt x="2252" y="121494"/>
                </a:moveTo>
                <a:lnTo>
                  <a:pt x="6307948" y="1194321"/>
                </a:lnTo>
                <a:lnTo>
                  <a:pt x="9144066" y="0"/>
                </a:lnTo>
                <a:cubicBezTo>
                  <a:pt x="9143272" y="26405"/>
                  <a:pt x="9142477" y="52809"/>
                  <a:pt x="9141683" y="79214"/>
                </a:cubicBezTo>
                <a:lnTo>
                  <a:pt x="6315286" y="1271150"/>
                </a:lnTo>
                <a:lnTo>
                  <a:pt x="65" y="200706"/>
                </a:lnTo>
                <a:cubicBezTo>
                  <a:pt x="0" y="172714"/>
                  <a:pt x="2317" y="149486"/>
                  <a:pt x="2252" y="12149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38226FD-176F-4C3E-BD4D-8556A5C1C476}"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normAutofit/>
          </a:bodyPr>
          <a:lstStyle/>
          <a:p>
            <a:fld id="{AD4CB4EA-5546-4232-8B42-70F6B8786C0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685800" y="1600201"/>
            <a:ext cx="7772400" cy="3733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38226FD-176F-4C3E-BD4D-8556A5C1C476}"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CB4EA-5546-4232-8B42-70F6B8786C0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Freeform 6"/>
          <p:cNvSpPr/>
          <p:nvPr/>
        </p:nvSpPr>
        <p:spPr>
          <a:xfrm>
            <a:off x="0" y="5545932"/>
            <a:ext cx="9146383" cy="1314449"/>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33337 h 1214437"/>
              <a:gd name="connsiteX1" fmla="*/ 6305550 w 9134475"/>
              <a:gd name="connsiteY1" fmla="*/ 1100137 h 1214437"/>
              <a:gd name="connsiteX2" fmla="*/ 9044270 w 9134475"/>
              <a:gd name="connsiteY2" fmla="*/ 0 h 1214437"/>
              <a:gd name="connsiteX3" fmla="*/ 9134475 w 9134475"/>
              <a:gd name="connsiteY3" fmla="*/ 1214437 h 1214437"/>
              <a:gd name="connsiteX4" fmla="*/ 0 w 9134475"/>
              <a:gd name="connsiteY4" fmla="*/ 1214437 h 1214437"/>
              <a:gd name="connsiteX5" fmla="*/ 0 w 9134475"/>
              <a:gd name="connsiteY5" fmla="*/ 33337 h 1214437"/>
              <a:gd name="connsiteX0" fmla="*/ 0 w 9134475"/>
              <a:gd name="connsiteY0" fmla="*/ 130968 h 1312068"/>
              <a:gd name="connsiteX1" fmla="*/ 6305550 w 9134475"/>
              <a:gd name="connsiteY1" fmla="*/ 1197768 h 1312068"/>
              <a:gd name="connsiteX2" fmla="*/ 9113111 w 9134475"/>
              <a:gd name="connsiteY2" fmla="*/ 0 h 1312068"/>
              <a:gd name="connsiteX3" fmla="*/ 9134475 w 9134475"/>
              <a:gd name="connsiteY3" fmla="*/ 1312068 h 1312068"/>
              <a:gd name="connsiteX4" fmla="*/ 0 w 9134475"/>
              <a:gd name="connsiteY4" fmla="*/ 1312068 h 1312068"/>
              <a:gd name="connsiteX5" fmla="*/ 0 w 9134475"/>
              <a:gd name="connsiteY5" fmla="*/ 130968 h 1312068"/>
              <a:gd name="connsiteX0" fmla="*/ 0 w 9113111"/>
              <a:gd name="connsiteY0" fmla="*/ 130968 h 1312068"/>
              <a:gd name="connsiteX1" fmla="*/ 6305550 w 9113111"/>
              <a:gd name="connsiteY1" fmla="*/ 1197768 h 1312068"/>
              <a:gd name="connsiteX2" fmla="*/ 9113111 w 9113111"/>
              <a:gd name="connsiteY2" fmla="*/ 0 h 1312068"/>
              <a:gd name="connsiteX3" fmla="*/ 8958813 w 9113111"/>
              <a:gd name="connsiteY3" fmla="*/ 1009649 h 1312068"/>
              <a:gd name="connsiteX4" fmla="*/ 0 w 9113111"/>
              <a:gd name="connsiteY4" fmla="*/ 1312068 h 1312068"/>
              <a:gd name="connsiteX5" fmla="*/ 0 w 9113111"/>
              <a:gd name="connsiteY5" fmla="*/ 130968 h 1312068"/>
              <a:gd name="connsiteX0" fmla="*/ 0 w 9117860"/>
              <a:gd name="connsiteY0" fmla="*/ 130968 h 1314449"/>
              <a:gd name="connsiteX1" fmla="*/ 6305550 w 9117860"/>
              <a:gd name="connsiteY1" fmla="*/ 1197768 h 1314449"/>
              <a:gd name="connsiteX2" fmla="*/ 9113111 w 9117860"/>
              <a:gd name="connsiteY2" fmla="*/ 0 h 1314449"/>
              <a:gd name="connsiteX3" fmla="*/ 9117860 w 9117860"/>
              <a:gd name="connsiteY3" fmla="*/ 1314449 h 1314449"/>
              <a:gd name="connsiteX4" fmla="*/ 0 w 9117860"/>
              <a:gd name="connsiteY4" fmla="*/ 1312068 h 1314449"/>
              <a:gd name="connsiteX5" fmla="*/ 0 w 9117860"/>
              <a:gd name="connsiteY5" fmla="*/ 130968 h 131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17860" h="1314449">
                <a:moveTo>
                  <a:pt x="0" y="130968"/>
                </a:moveTo>
                <a:lnTo>
                  <a:pt x="6305550" y="1197768"/>
                </a:lnTo>
                <a:lnTo>
                  <a:pt x="9113111" y="0"/>
                </a:lnTo>
                <a:lnTo>
                  <a:pt x="9117860" y="1314449"/>
                </a:lnTo>
                <a:lnTo>
                  <a:pt x="0" y="1312068"/>
                </a:lnTo>
                <a:lnTo>
                  <a:pt x="0" y="130968"/>
                </a:lnTo>
                <a:close/>
              </a:path>
            </a:pathLst>
          </a:custGeom>
          <a:gradFill>
            <a:gsLst>
              <a:gs pos="0">
                <a:schemeClr val="accent1">
                  <a:lumMod val="40000"/>
                  <a:lumOff val="60000"/>
                </a:schemeClr>
              </a:gs>
              <a:gs pos="50000">
                <a:schemeClr val="accent1"/>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8" name="Freeform 7"/>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0">
                <a:srgbClr val="000000"/>
              </a:gs>
              <a:gs pos="14000">
                <a:srgbClr val="333333"/>
              </a:gs>
              <a:gs pos="83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9" name="Freeform 8"/>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41000">
                <a:srgbClr val="000000">
                  <a:alpha val="0"/>
                </a:srgbClr>
              </a:gs>
              <a:gs pos="57000">
                <a:srgbClr val="4D4D4D"/>
              </a:gs>
              <a:gs pos="100000">
                <a:srgbClr val="000000">
                  <a:alpha val="0"/>
                </a:srgbClr>
              </a:gs>
            </a:gsLst>
            <a:lin ang="6000000" scaled="0"/>
          </a:gra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2" name="Title 1"/>
          <p:cNvSpPr>
            <a:spLocks noGrp="1"/>
          </p:cNvSpPr>
          <p:nvPr>
            <p:ph type="title"/>
          </p:nvPr>
        </p:nvSpPr>
        <p:spPr>
          <a:xfrm>
            <a:off x="722313" y="3633787"/>
            <a:ext cx="7772400" cy="1362075"/>
          </a:xfrm>
        </p:spPr>
        <p:txBody>
          <a:bodyPr anchor="t"/>
          <a:lstStyle>
            <a:lvl1pPr algn="l">
              <a:defRPr sz="40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722313" y="2133600"/>
            <a:ext cx="7772400" cy="1500187"/>
          </a:xfrm>
        </p:spPr>
        <p:txBody>
          <a:bodyPr anchor="b"/>
          <a:lstStyle>
            <a:lvl1pPr marL="0" indent="0">
              <a:buNone/>
              <a:defRPr sz="200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0" name="Rectangle 9"/>
          <p:cNvSpPr/>
          <p:nvPr/>
        </p:nvSpPr>
        <p:spPr>
          <a:xfrm>
            <a:off x="0" y="5262465"/>
            <a:ext cx="9144000" cy="7464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30" y="5502670"/>
            <a:ext cx="9144066" cy="1271150"/>
          </a:xfrm>
          <a:custGeom>
            <a:avLst/>
            <a:gdLst>
              <a:gd name="connsiteX0" fmla="*/ 9331 w 9144000"/>
              <a:gd name="connsiteY0" fmla="*/ 111968 h 1278294"/>
              <a:gd name="connsiteX1" fmla="*/ 6288833 w 9144000"/>
              <a:gd name="connsiteY1" fmla="*/ 1194319 h 1278294"/>
              <a:gd name="connsiteX2" fmla="*/ 9144000 w 9144000"/>
              <a:gd name="connsiteY2" fmla="*/ 0 h 1278294"/>
              <a:gd name="connsiteX3" fmla="*/ 9144000 w 9144000"/>
              <a:gd name="connsiteY3" fmla="*/ 83976 h 1278294"/>
              <a:gd name="connsiteX4" fmla="*/ 6279502 w 9144000"/>
              <a:gd name="connsiteY4" fmla="*/ 1278294 h 1278294"/>
              <a:gd name="connsiteX5" fmla="*/ 0 w 9144000"/>
              <a:gd name="connsiteY5" fmla="*/ 195943 h 1278294"/>
              <a:gd name="connsiteX6" fmla="*/ 9331 w 9144000"/>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71644 w 9134669"/>
              <a:gd name="connsiteY5" fmla="*/ 388824 h 1278294"/>
              <a:gd name="connsiteX6" fmla="*/ 0 w 9134669"/>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94 w 9134669"/>
              <a:gd name="connsiteY5" fmla="*/ 195943 h 1278294"/>
              <a:gd name="connsiteX6" fmla="*/ 0 w 9134669"/>
              <a:gd name="connsiteY6" fmla="*/ 111968 h 1278294"/>
              <a:gd name="connsiteX0" fmla="*/ 49877 w 9134540"/>
              <a:gd name="connsiteY0" fmla="*/ 42912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49877 w 9134540"/>
              <a:gd name="connsiteY6" fmla="*/ 42912 h 1278294"/>
              <a:gd name="connsiteX0" fmla="*/ 2252 w 9134540"/>
              <a:gd name="connsiteY0" fmla="*/ 116731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279373 w 9134540"/>
              <a:gd name="connsiteY1" fmla="*/ 1234801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307948 w 9134540"/>
              <a:gd name="connsiteY1" fmla="*/ 1189558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28287"/>
              <a:gd name="connsiteX1" fmla="*/ 6307948 w 9134540"/>
              <a:gd name="connsiteY1" fmla="*/ 1189558 h 1228287"/>
              <a:gd name="connsiteX2" fmla="*/ 9134540 w 9134540"/>
              <a:gd name="connsiteY2" fmla="*/ 0 h 1228287"/>
              <a:gd name="connsiteX3" fmla="*/ 9134540 w 9134540"/>
              <a:gd name="connsiteY3" fmla="*/ 83976 h 1228287"/>
              <a:gd name="connsiteX4" fmla="*/ 6270042 w 9134540"/>
              <a:gd name="connsiteY4" fmla="*/ 1228287 h 1228287"/>
              <a:gd name="connsiteX5" fmla="*/ 65 w 9134540"/>
              <a:gd name="connsiteY5" fmla="*/ 195943 h 1228287"/>
              <a:gd name="connsiteX6" fmla="*/ 2252 w 9134540"/>
              <a:gd name="connsiteY6" fmla="*/ 116731 h 1228287"/>
              <a:gd name="connsiteX0" fmla="*/ 2252 w 9134540"/>
              <a:gd name="connsiteY0" fmla="*/ 116731 h 1266387"/>
              <a:gd name="connsiteX1" fmla="*/ 6307948 w 9134540"/>
              <a:gd name="connsiteY1" fmla="*/ 1189558 h 1266387"/>
              <a:gd name="connsiteX2" fmla="*/ 9134540 w 9134540"/>
              <a:gd name="connsiteY2" fmla="*/ 0 h 1266387"/>
              <a:gd name="connsiteX3" fmla="*/ 9134540 w 9134540"/>
              <a:gd name="connsiteY3" fmla="*/ 83976 h 1266387"/>
              <a:gd name="connsiteX4" fmla="*/ 6315286 w 9134540"/>
              <a:gd name="connsiteY4" fmla="*/ 1266387 h 1266387"/>
              <a:gd name="connsiteX5" fmla="*/ 65 w 9134540"/>
              <a:gd name="connsiteY5" fmla="*/ 195943 h 1266387"/>
              <a:gd name="connsiteX6" fmla="*/ 2252 w 9134540"/>
              <a:gd name="connsiteY6" fmla="*/ 116731 h 1266387"/>
              <a:gd name="connsiteX0" fmla="*/ 2252 w 9134540"/>
              <a:gd name="connsiteY0" fmla="*/ 152450 h 1302106"/>
              <a:gd name="connsiteX1" fmla="*/ 6307948 w 9134540"/>
              <a:gd name="connsiteY1" fmla="*/ 1225277 h 1302106"/>
              <a:gd name="connsiteX2" fmla="*/ 8932134 w 9134540"/>
              <a:gd name="connsiteY2" fmla="*/ 0 h 1302106"/>
              <a:gd name="connsiteX3" fmla="*/ 9134540 w 9134540"/>
              <a:gd name="connsiteY3" fmla="*/ 119695 h 1302106"/>
              <a:gd name="connsiteX4" fmla="*/ 6315286 w 9134540"/>
              <a:gd name="connsiteY4" fmla="*/ 1302106 h 1302106"/>
              <a:gd name="connsiteX5" fmla="*/ 65 w 9134540"/>
              <a:gd name="connsiteY5" fmla="*/ 231662 h 1302106"/>
              <a:gd name="connsiteX6" fmla="*/ 2252 w 9134540"/>
              <a:gd name="connsiteY6" fmla="*/ 152450 h 1302106"/>
              <a:gd name="connsiteX0" fmla="*/ 2252 w 9144066"/>
              <a:gd name="connsiteY0" fmla="*/ 121494 h 1271150"/>
              <a:gd name="connsiteX1" fmla="*/ 6307948 w 9144066"/>
              <a:gd name="connsiteY1" fmla="*/ 1194321 h 1271150"/>
              <a:gd name="connsiteX2" fmla="*/ 9144066 w 9144066"/>
              <a:gd name="connsiteY2" fmla="*/ 0 h 1271150"/>
              <a:gd name="connsiteX3" fmla="*/ 9134540 w 9144066"/>
              <a:gd name="connsiteY3" fmla="*/ 88739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051196 w 9144066"/>
              <a:gd name="connsiteY3" fmla="*/ 236376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141683 w 9144066"/>
              <a:gd name="connsiteY3" fmla="*/ 79214 h 1271150"/>
              <a:gd name="connsiteX4" fmla="*/ 6315286 w 9144066"/>
              <a:gd name="connsiteY4" fmla="*/ 1271150 h 1271150"/>
              <a:gd name="connsiteX5" fmla="*/ 65 w 9144066"/>
              <a:gd name="connsiteY5" fmla="*/ 200706 h 1271150"/>
              <a:gd name="connsiteX6" fmla="*/ 2252 w 9144066"/>
              <a:gd name="connsiteY6" fmla="*/ 121494 h 127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66" h="1271150">
                <a:moveTo>
                  <a:pt x="2252" y="121494"/>
                </a:moveTo>
                <a:lnTo>
                  <a:pt x="6307948" y="1194321"/>
                </a:lnTo>
                <a:lnTo>
                  <a:pt x="9144066" y="0"/>
                </a:lnTo>
                <a:cubicBezTo>
                  <a:pt x="9143272" y="26405"/>
                  <a:pt x="9142477" y="52809"/>
                  <a:pt x="9141683" y="79214"/>
                </a:cubicBezTo>
                <a:lnTo>
                  <a:pt x="6315286" y="1271150"/>
                </a:lnTo>
                <a:lnTo>
                  <a:pt x="65" y="200706"/>
                </a:lnTo>
                <a:cubicBezTo>
                  <a:pt x="0" y="172714"/>
                  <a:pt x="2317" y="149486"/>
                  <a:pt x="2252" y="12149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38226FD-176F-4C3E-BD4D-8556A5C1C476}"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CB4EA-5546-4232-8B42-70F6B8786C0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en-US" smtClean="0"/>
              <a:t>Click to edit Master title style</a:t>
            </a:r>
            <a:endParaRPr lang="en-US"/>
          </a:p>
        </p:txBody>
      </p:sp>
      <p:sp>
        <p:nvSpPr>
          <p:cNvPr id="10" name="Freeform 9"/>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38226FD-176F-4C3E-BD4D-8556A5C1C476}"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CB4EA-5546-4232-8B42-70F6B8786C04}" type="slidenum">
              <a:rPr lang="en-GB" smtClean="0"/>
              <a:t>‹#›</a:t>
            </a:fld>
            <a:endParaRPr lang="en-GB"/>
          </a:p>
        </p:txBody>
      </p:sp>
      <p:sp>
        <p:nvSpPr>
          <p:cNvPr id="13" name="Content Placeholder 12"/>
          <p:cNvSpPr>
            <a:spLocks noGrp="1"/>
          </p:cNvSpPr>
          <p:nvPr>
            <p:ph sz="quarter" idx="13"/>
          </p:nvPr>
        </p:nvSpPr>
        <p:spPr>
          <a:xfrm>
            <a:off x="6858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48006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9"/>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1"/>
              </a:gs>
              <a:gs pos="40000">
                <a:schemeClr val="accent1">
                  <a:lumMod val="40000"/>
                  <a:lumOff val="60000"/>
                </a:schemeClr>
              </a:gs>
              <a:gs pos="4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1" name="Freeform 10"/>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3"/>
              </a:gs>
              <a:gs pos="52000">
                <a:schemeClr val="accent3">
                  <a:lumMod val="40000"/>
                  <a:lumOff val="60000"/>
                </a:schemeClr>
              </a:gs>
              <a:gs pos="66000">
                <a:schemeClr val="accent3"/>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85800" y="1535113"/>
            <a:ext cx="3657600" cy="639762"/>
          </a:xfrm>
        </p:spPr>
        <p:txBody>
          <a:bodyPr anchor="b">
            <a:normAutofit/>
          </a:bodyPr>
          <a:lstStyle>
            <a:lvl1pPr marL="0" indent="0">
              <a:buNone/>
              <a:defRPr sz="2000" b="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800600" y="1535113"/>
            <a:ext cx="3657600" cy="639762"/>
          </a:xfrm>
        </p:spPr>
        <p:txBody>
          <a:bodyPr anchor="b">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Freeform 11"/>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738226FD-176F-4C3E-BD4D-8556A5C1C476}" type="datetimeFigureOut">
              <a:rPr lang="en-GB" smtClean="0"/>
              <a:t>29/04/2019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4CB4EA-5546-4232-8B42-70F6B8786C04}" type="slidenum">
              <a:rPr lang="en-GB" smtClean="0"/>
              <a:t>‹#›</a:t>
            </a:fld>
            <a:endParaRPr lang="en-GB"/>
          </a:p>
        </p:txBody>
      </p:sp>
      <p:sp>
        <p:nvSpPr>
          <p:cNvPr id="15" name="Content Placeholder 14"/>
          <p:cNvSpPr>
            <a:spLocks noGrp="1"/>
          </p:cNvSpPr>
          <p:nvPr>
            <p:ph sz="quarter" idx="13"/>
          </p:nvPr>
        </p:nvSpPr>
        <p:spPr>
          <a:xfrm>
            <a:off x="6858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7" name="Content Placeholder 16"/>
          <p:cNvSpPr>
            <a:spLocks noGrp="1"/>
          </p:cNvSpPr>
          <p:nvPr>
            <p:ph sz="quarter" idx="14"/>
          </p:nvPr>
        </p:nvSpPr>
        <p:spPr>
          <a:xfrm>
            <a:off x="48006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5"/>
          <p:cNvSpPr/>
          <p:nvPr/>
        </p:nvSpPr>
        <p:spPr>
          <a:xfrm>
            <a:off x="1" y="5010151"/>
            <a:ext cx="7439025" cy="157162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Lst>
            <a:ahLst/>
            <a:cxnLst>
              <a:cxn ang="0">
                <a:pos x="connsiteX0" y="connsiteY0"/>
              </a:cxn>
              <a:cxn ang="0">
                <a:pos x="connsiteX1" y="connsiteY1"/>
              </a:cxn>
              <a:cxn ang="0">
                <a:pos x="connsiteX2" y="connsiteY2"/>
              </a:cxn>
              <a:cxn ang="0">
                <a:pos x="connsiteX3" y="connsiteY3"/>
              </a:cxn>
            </a:cxnLst>
            <a:rect l="l" t="t" r="r" b="b"/>
            <a:pathLst>
              <a:path w="7415827" h="1571625">
                <a:moveTo>
                  <a:pt x="0" y="0"/>
                </a:moveTo>
                <a:lnTo>
                  <a:pt x="7415827" y="866775"/>
                </a:lnTo>
                <a:lnTo>
                  <a:pt x="0" y="1571625"/>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1"/>
              </a:gs>
              <a:gs pos="50000">
                <a:schemeClr val="accent1">
                  <a:lumMod val="40000"/>
                  <a:lumOff val="60000"/>
                </a:schemeClr>
              </a:gs>
              <a:gs pos="5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en-US" smtClean="0"/>
              <a:t>Click to edit Master title style</a:t>
            </a:r>
            <a:endParaRPr lang="en-US"/>
          </a:p>
        </p:txBody>
      </p:sp>
      <p:sp>
        <p:nvSpPr>
          <p:cNvPr id="8" name="Freeform 7"/>
          <p:cNvSpPr/>
          <p:nvPr/>
        </p:nvSpPr>
        <p:spPr>
          <a:xfrm>
            <a:off x="0" y="4973410"/>
            <a:ext cx="7674867" cy="928299"/>
          </a:xfrm>
          <a:custGeom>
            <a:avLst/>
            <a:gdLst>
              <a:gd name="connsiteX0" fmla="*/ 0 w 7548466"/>
              <a:gd name="connsiteY0" fmla="*/ 0 h 933061"/>
              <a:gd name="connsiteX1" fmla="*/ 9331 w 7548466"/>
              <a:gd name="connsiteY1" fmla="*/ 65314 h 933061"/>
              <a:gd name="connsiteX2" fmla="*/ 7221894 w 7548466"/>
              <a:gd name="connsiteY2" fmla="*/ 933061 h 933061"/>
              <a:gd name="connsiteX3" fmla="*/ 7548466 w 7548466"/>
              <a:gd name="connsiteY3" fmla="*/ 914400 h 933061"/>
              <a:gd name="connsiteX4" fmla="*/ 0 w 7548466"/>
              <a:gd name="connsiteY4" fmla="*/ 0 h 933061"/>
              <a:gd name="connsiteX0" fmla="*/ 131163 w 7539135"/>
              <a:gd name="connsiteY0" fmla="*/ 0 h 1042598"/>
              <a:gd name="connsiteX1" fmla="*/ 0 w 7539135"/>
              <a:gd name="connsiteY1" fmla="*/ 174851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0 w 7407972"/>
              <a:gd name="connsiteY0" fmla="*/ 0 h 1042598"/>
              <a:gd name="connsiteX1" fmla="*/ 85531 w 7407972"/>
              <a:gd name="connsiteY1" fmla="*/ 134370 h 1042598"/>
              <a:gd name="connsiteX2" fmla="*/ 7081400 w 7407972"/>
              <a:gd name="connsiteY2" fmla="*/ 1042598 h 1042598"/>
              <a:gd name="connsiteX3" fmla="*/ 7407972 w 7407972"/>
              <a:gd name="connsiteY3" fmla="*/ 1023937 h 1042598"/>
              <a:gd name="connsiteX4" fmla="*/ 0 w 7407972"/>
              <a:gd name="connsiteY4" fmla="*/ 0 h 1042598"/>
              <a:gd name="connsiteX0" fmla="*/ 131163 w 7539135"/>
              <a:gd name="connsiteY0" fmla="*/ 0 h 1042598"/>
              <a:gd name="connsiteX1" fmla="*/ 0 w 7539135"/>
              <a:gd name="connsiteY1" fmla="*/ 193902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59725 w 7539135"/>
              <a:gd name="connsiteY0" fmla="*/ 0 h 892580"/>
              <a:gd name="connsiteX1" fmla="*/ 0 w 7539135"/>
              <a:gd name="connsiteY1" fmla="*/ 43884 h 892580"/>
              <a:gd name="connsiteX2" fmla="*/ 7212563 w 7539135"/>
              <a:gd name="connsiteY2" fmla="*/ 892580 h 892580"/>
              <a:gd name="connsiteX3" fmla="*/ 7539135 w 7539135"/>
              <a:gd name="connsiteY3" fmla="*/ 873919 h 892580"/>
              <a:gd name="connsiteX4" fmla="*/ 59725 w 7539135"/>
              <a:gd name="connsiteY4" fmla="*/ 0 h 892580"/>
              <a:gd name="connsiteX0" fmla="*/ 194 w 7539135"/>
              <a:gd name="connsiteY0" fmla="*/ 0 h 923536"/>
              <a:gd name="connsiteX1" fmla="*/ 0 w 7539135"/>
              <a:gd name="connsiteY1" fmla="*/ 74840 h 923536"/>
              <a:gd name="connsiteX2" fmla="*/ 7212563 w 7539135"/>
              <a:gd name="connsiteY2" fmla="*/ 923536 h 923536"/>
              <a:gd name="connsiteX3" fmla="*/ 7539135 w 7539135"/>
              <a:gd name="connsiteY3" fmla="*/ 904875 h 923536"/>
              <a:gd name="connsiteX4" fmla="*/ 194 w 7539135"/>
              <a:gd name="connsiteY4" fmla="*/ 0 h 923536"/>
              <a:gd name="connsiteX0" fmla="*/ 194 w 7539135"/>
              <a:gd name="connsiteY0" fmla="*/ 0 h 904875"/>
              <a:gd name="connsiteX1" fmla="*/ 0 w 7539135"/>
              <a:gd name="connsiteY1" fmla="*/ 74840 h 904875"/>
              <a:gd name="connsiteX2" fmla="*/ 7212563 w 7539135"/>
              <a:gd name="connsiteY2" fmla="*/ 883055 h 904875"/>
              <a:gd name="connsiteX3" fmla="*/ 7539135 w 7539135"/>
              <a:gd name="connsiteY3" fmla="*/ 904875 h 904875"/>
              <a:gd name="connsiteX4" fmla="*/ 194 w 7539135"/>
              <a:gd name="connsiteY4" fmla="*/ 0 h 904875"/>
              <a:gd name="connsiteX0" fmla="*/ 194 w 7703442"/>
              <a:gd name="connsiteY0" fmla="*/ 0 h 1016794"/>
              <a:gd name="connsiteX1" fmla="*/ 0 w 7703442"/>
              <a:gd name="connsiteY1" fmla="*/ 74840 h 1016794"/>
              <a:gd name="connsiteX2" fmla="*/ 7212563 w 7703442"/>
              <a:gd name="connsiteY2" fmla="*/ 883055 h 1016794"/>
              <a:gd name="connsiteX3" fmla="*/ 7703442 w 7703442"/>
              <a:gd name="connsiteY3" fmla="*/ 1016794 h 1016794"/>
              <a:gd name="connsiteX4" fmla="*/ 194 w 7703442"/>
              <a:gd name="connsiteY4" fmla="*/ 0 h 1016794"/>
              <a:gd name="connsiteX0" fmla="*/ 194 w 7674867"/>
              <a:gd name="connsiteY0" fmla="*/ 0 h 897731"/>
              <a:gd name="connsiteX1" fmla="*/ 0 w 7674867"/>
              <a:gd name="connsiteY1" fmla="*/ 74840 h 897731"/>
              <a:gd name="connsiteX2" fmla="*/ 7212563 w 7674867"/>
              <a:gd name="connsiteY2" fmla="*/ 883055 h 897731"/>
              <a:gd name="connsiteX3" fmla="*/ 7674867 w 7674867"/>
              <a:gd name="connsiteY3" fmla="*/ 897731 h 897731"/>
              <a:gd name="connsiteX4" fmla="*/ 194 w 7674867"/>
              <a:gd name="connsiteY4" fmla="*/ 0 h 897731"/>
              <a:gd name="connsiteX0" fmla="*/ 194 w 7674867"/>
              <a:gd name="connsiteY0" fmla="*/ 0 h 930680"/>
              <a:gd name="connsiteX1" fmla="*/ 0 w 7674867"/>
              <a:gd name="connsiteY1" fmla="*/ 74840 h 930680"/>
              <a:gd name="connsiteX2" fmla="*/ 7293526 w 7674867"/>
              <a:gd name="connsiteY2" fmla="*/ 930680 h 930680"/>
              <a:gd name="connsiteX3" fmla="*/ 7674867 w 7674867"/>
              <a:gd name="connsiteY3" fmla="*/ 897731 h 930680"/>
              <a:gd name="connsiteX4" fmla="*/ 194 w 7674867"/>
              <a:gd name="connsiteY4" fmla="*/ 0 h 930680"/>
              <a:gd name="connsiteX0" fmla="*/ 194 w 7674867"/>
              <a:gd name="connsiteY0" fmla="*/ 0 h 897731"/>
              <a:gd name="connsiteX1" fmla="*/ 0 w 7674867"/>
              <a:gd name="connsiteY1" fmla="*/ 74840 h 897731"/>
              <a:gd name="connsiteX2" fmla="*/ 7293526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38758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98289 w 7674867"/>
              <a:gd name="connsiteY2" fmla="*/ 661599 h 897731"/>
              <a:gd name="connsiteX3" fmla="*/ 7674867 w 7674867"/>
              <a:gd name="connsiteY3" fmla="*/ 897731 h 897731"/>
              <a:gd name="connsiteX4" fmla="*/ 194 w 7674867"/>
              <a:gd name="connsiteY4" fmla="*/ 0 h 897731"/>
              <a:gd name="connsiteX0" fmla="*/ 194 w 7674867"/>
              <a:gd name="connsiteY0" fmla="*/ 0 h 928299"/>
              <a:gd name="connsiteX1" fmla="*/ 0 w 7674867"/>
              <a:gd name="connsiteY1" fmla="*/ 74840 h 928299"/>
              <a:gd name="connsiteX2" fmla="*/ 7298289 w 7674867"/>
              <a:gd name="connsiteY2" fmla="*/ 928299 h 928299"/>
              <a:gd name="connsiteX3" fmla="*/ 7674867 w 7674867"/>
              <a:gd name="connsiteY3" fmla="*/ 897731 h 928299"/>
              <a:gd name="connsiteX4" fmla="*/ 194 w 7674867"/>
              <a:gd name="connsiteY4" fmla="*/ 0 h 928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4867" h="928299">
                <a:moveTo>
                  <a:pt x="194" y="0"/>
                </a:moveTo>
                <a:cubicBezTo>
                  <a:pt x="129" y="24947"/>
                  <a:pt x="65" y="49893"/>
                  <a:pt x="0" y="74840"/>
                </a:cubicBezTo>
                <a:lnTo>
                  <a:pt x="7298289" y="928299"/>
                </a:lnTo>
                <a:lnTo>
                  <a:pt x="7674867" y="897731"/>
                </a:lnTo>
                <a:lnTo>
                  <a:pt x="19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2"/>
          <p:cNvSpPr>
            <a:spLocks noGrp="1"/>
          </p:cNvSpPr>
          <p:nvPr>
            <p:ph type="dt" sz="half" idx="10"/>
          </p:nvPr>
        </p:nvSpPr>
        <p:spPr/>
        <p:txBody>
          <a:bodyPr/>
          <a:lstStyle/>
          <a:p>
            <a:fld id="{738226FD-176F-4C3E-BD4D-8556A5C1C476}" type="datetimeFigureOut">
              <a:rPr lang="en-GB" smtClean="0"/>
              <a:t>29/04/2019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4CB4EA-5546-4232-8B42-70F6B8786C0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reeform 4"/>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3"/>
              </a:gs>
              <a:gs pos="50000">
                <a:schemeClr val="accent3">
                  <a:lumMod val="40000"/>
                  <a:lumOff val="60000"/>
                </a:schemeClr>
              </a:gs>
              <a:gs pos="5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6" name="Freeform 5"/>
          <p:cNvSpPr/>
          <p:nvPr/>
        </p:nvSpPr>
        <p:spPr>
          <a:xfrm>
            <a:off x="0" y="5381627"/>
            <a:ext cx="3286124" cy="1207294"/>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6996854"/>
              <a:gd name="connsiteY0" fmla="*/ 0 h 1571625"/>
              <a:gd name="connsiteX1" fmla="*/ 6996854 w 6996854"/>
              <a:gd name="connsiteY1" fmla="*/ 1266825 h 1571625"/>
              <a:gd name="connsiteX2" fmla="*/ 0 w 6996854"/>
              <a:gd name="connsiteY2" fmla="*/ 1571625 h 1571625"/>
              <a:gd name="connsiteX3" fmla="*/ 0 w 6996854"/>
              <a:gd name="connsiteY3" fmla="*/ 0 h 1571625"/>
              <a:gd name="connsiteX0" fmla="*/ 0 w 7583417"/>
              <a:gd name="connsiteY0" fmla="*/ 0 h 800100"/>
              <a:gd name="connsiteX1" fmla="*/ 7583417 w 7583417"/>
              <a:gd name="connsiteY1" fmla="*/ 495300 h 800100"/>
              <a:gd name="connsiteX2" fmla="*/ 586563 w 7583417"/>
              <a:gd name="connsiteY2" fmla="*/ 800100 h 800100"/>
              <a:gd name="connsiteX3" fmla="*/ 0 w 7583417"/>
              <a:gd name="connsiteY3" fmla="*/ 0 h 800100"/>
              <a:gd name="connsiteX0" fmla="*/ 0 w 7017803"/>
              <a:gd name="connsiteY0" fmla="*/ 0 h 1200150"/>
              <a:gd name="connsiteX1" fmla="*/ 7017803 w 7017803"/>
              <a:gd name="connsiteY1" fmla="*/ 895350 h 1200150"/>
              <a:gd name="connsiteX2" fmla="*/ 20949 w 7017803"/>
              <a:gd name="connsiteY2" fmla="*/ 1200150 h 1200150"/>
              <a:gd name="connsiteX3" fmla="*/ 0 w 7017803"/>
              <a:gd name="connsiteY3" fmla="*/ 0 h 1200150"/>
              <a:gd name="connsiteX0" fmla="*/ 0 w 6410292"/>
              <a:gd name="connsiteY0" fmla="*/ 0 h 1752600"/>
              <a:gd name="connsiteX1" fmla="*/ 6410292 w 6410292"/>
              <a:gd name="connsiteY1" fmla="*/ 1752600 h 1752600"/>
              <a:gd name="connsiteX2" fmla="*/ 20949 w 6410292"/>
              <a:gd name="connsiteY2" fmla="*/ 1200150 h 1752600"/>
              <a:gd name="connsiteX3" fmla="*/ 0 w 6410292"/>
              <a:gd name="connsiteY3" fmla="*/ 0 h 1752600"/>
              <a:gd name="connsiteX0" fmla="*/ 0 w 7227290"/>
              <a:gd name="connsiteY0" fmla="*/ 0 h 1200150"/>
              <a:gd name="connsiteX1" fmla="*/ 7227290 w 7227290"/>
              <a:gd name="connsiteY1" fmla="*/ 885825 h 1200150"/>
              <a:gd name="connsiteX2" fmla="*/ 20949 w 7227290"/>
              <a:gd name="connsiteY2" fmla="*/ 1200150 h 1200150"/>
              <a:gd name="connsiteX3" fmla="*/ 0 w 7227290"/>
              <a:gd name="connsiteY3" fmla="*/ 0 h 1200150"/>
              <a:gd name="connsiteX0" fmla="*/ 0 w 7227290"/>
              <a:gd name="connsiteY0" fmla="*/ 0 h 885825"/>
              <a:gd name="connsiteX1" fmla="*/ 7227290 w 7227290"/>
              <a:gd name="connsiteY1" fmla="*/ 885825 h 885825"/>
              <a:gd name="connsiteX2" fmla="*/ 555141 w 7227290"/>
              <a:gd name="connsiteY2" fmla="*/ 862013 h 885825"/>
              <a:gd name="connsiteX3" fmla="*/ 0 w 7227290"/>
              <a:gd name="connsiteY3" fmla="*/ 0 h 885825"/>
              <a:gd name="connsiteX0" fmla="*/ 0 w 7227290"/>
              <a:gd name="connsiteY0" fmla="*/ 0 h 1207294"/>
              <a:gd name="connsiteX1" fmla="*/ 7227290 w 7227290"/>
              <a:gd name="connsiteY1" fmla="*/ 885825 h 1207294"/>
              <a:gd name="connsiteX2" fmla="*/ 0 w 7227290"/>
              <a:gd name="connsiteY2" fmla="*/ 1207294 h 1207294"/>
              <a:gd name="connsiteX3" fmla="*/ 0 w 7227290"/>
              <a:gd name="connsiteY3" fmla="*/ 0 h 1207294"/>
            </a:gdLst>
            <a:ahLst/>
            <a:cxnLst>
              <a:cxn ang="0">
                <a:pos x="connsiteX0" y="connsiteY0"/>
              </a:cxn>
              <a:cxn ang="0">
                <a:pos x="connsiteX1" y="connsiteY1"/>
              </a:cxn>
              <a:cxn ang="0">
                <a:pos x="connsiteX2" y="connsiteY2"/>
              </a:cxn>
              <a:cxn ang="0">
                <a:pos x="connsiteX3" y="connsiteY3"/>
              </a:cxn>
            </a:cxnLst>
            <a:rect l="l" t="t" r="r" b="b"/>
            <a:pathLst>
              <a:path w="7227290" h="1207294">
                <a:moveTo>
                  <a:pt x="0" y="0"/>
                </a:moveTo>
                <a:lnTo>
                  <a:pt x="7227290" y="885825"/>
                </a:lnTo>
                <a:lnTo>
                  <a:pt x="0" y="1207294"/>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96" y="5347020"/>
            <a:ext cx="3426231" cy="944725"/>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 name="connsiteX0" fmla="*/ 1 w 7605568"/>
              <a:gd name="connsiteY0" fmla="*/ 0 h 897732"/>
              <a:gd name="connsiteX1" fmla="*/ 0 w 7605568"/>
              <a:gd name="connsiteY1" fmla="*/ 75665 h 897732"/>
              <a:gd name="connsiteX2" fmla="*/ 2830674 w 7605568"/>
              <a:gd name="connsiteY2" fmla="*/ 806612 h 897732"/>
              <a:gd name="connsiteX3" fmla="*/ 7605568 w 7605568"/>
              <a:gd name="connsiteY3" fmla="*/ 897732 h 897732"/>
              <a:gd name="connsiteX4" fmla="*/ 1 w 7605568"/>
              <a:gd name="connsiteY4" fmla="*/ 0 h 897732"/>
              <a:gd name="connsiteX0" fmla="*/ 1 w 2930931"/>
              <a:gd name="connsiteY0" fmla="*/ 0 h 806612"/>
              <a:gd name="connsiteX1" fmla="*/ 0 w 2930931"/>
              <a:gd name="connsiteY1" fmla="*/ 75665 h 806612"/>
              <a:gd name="connsiteX2" fmla="*/ 2830674 w 2930931"/>
              <a:gd name="connsiteY2" fmla="*/ 806612 h 806612"/>
              <a:gd name="connsiteX3" fmla="*/ 2930931 w 2930931"/>
              <a:gd name="connsiteY3" fmla="*/ 785765 h 806612"/>
              <a:gd name="connsiteX4" fmla="*/ 1 w 2930931"/>
              <a:gd name="connsiteY4" fmla="*/ 0 h 806612"/>
              <a:gd name="connsiteX0" fmla="*/ 1 w 3204530"/>
              <a:gd name="connsiteY0" fmla="*/ 0 h 944725"/>
              <a:gd name="connsiteX1" fmla="*/ 0 w 3204530"/>
              <a:gd name="connsiteY1" fmla="*/ 75665 h 944725"/>
              <a:gd name="connsiteX2" fmla="*/ 3204530 w 3204530"/>
              <a:gd name="connsiteY2" fmla="*/ 944725 h 944725"/>
              <a:gd name="connsiteX3" fmla="*/ 2930931 w 3204530"/>
              <a:gd name="connsiteY3" fmla="*/ 785765 h 944725"/>
              <a:gd name="connsiteX4" fmla="*/ 1 w 3204530"/>
              <a:gd name="connsiteY4" fmla="*/ 0 h 944725"/>
              <a:gd name="connsiteX0" fmla="*/ 1 w 3426231"/>
              <a:gd name="connsiteY0" fmla="*/ 0 h 944725"/>
              <a:gd name="connsiteX1" fmla="*/ 0 w 3426231"/>
              <a:gd name="connsiteY1" fmla="*/ 75665 h 944725"/>
              <a:gd name="connsiteX2" fmla="*/ 3204530 w 3426231"/>
              <a:gd name="connsiteY2" fmla="*/ 944725 h 944725"/>
              <a:gd name="connsiteX3" fmla="*/ 3426231 w 3426231"/>
              <a:gd name="connsiteY3" fmla="*/ 923877 h 944725"/>
              <a:gd name="connsiteX4" fmla="*/ 1 w 3426231"/>
              <a:gd name="connsiteY4" fmla="*/ 0 h 944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6231" h="944725">
                <a:moveTo>
                  <a:pt x="1" y="0"/>
                </a:moveTo>
                <a:cubicBezTo>
                  <a:pt x="1" y="25222"/>
                  <a:pt x="0" y="50443"/>
                  <a:pt x="0" y="75665"/>
                </a:cubicBezTo>
                <a:lnTo>
                  <a:pt x="3204530" y="944725"/>
                </a:lnTo>
                <a:lnTo>
                  <a:pt x="3426231" y="923877"/>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738226FD-176F-4C3E-BD4D-8556A5C1C476}" type="datetimeFigureOut">
              <a:rPr lang="en-GB" smtClean="0"/>
              <a:t>29/04/2019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4CB4EA-5546-4232-8B42-70F6B8786C0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7"/>
          <p:cNvSpPr/>
          <p:nvPr/>
        </p:nvSpPr>
        <p:spPr>
          <a:xfrm>
            <a:off x="1" y="5010151"/>
            <a:ext cx="7439025" cy="157162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Lst>
            <a:ahLst/>
            <a:cxnLst>
              <a:cxn ang="0">
                <a:pos x="connsiteX0" y="connsiteY0"/>
              </a:cxn>
              <a:cxn ang="0">
                <a:pos x="connsiteX1" y="connsiteY1"/>
              </a:cxn>
              <a:cxn ang="0">
                <a:pos x="connsiteX2" y="connsiteY2"/>
              </a:cxn>
              <a:cxn ang="0">
                <a:pos x="connsiteX3" y="connsiteY3"/>
              </a:cxn>
            </a:cxnLst>
            <a:rect l="l" t="t" r="r" b="b"/>
            <a:pathLst>
              <a:path w="7415827" h="1571625">
                <a:moveTo>
                  <a:pt x="0" y="0"/>
                </a:moveTo>
                <a:lnTo>
                  <a:pt x="7415827" y="866775"/>
                </a:lnTo>
                <a:lnTo>
                  <a:pt x="0" y="1571625"/>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1"/>
              </a:gs>
              <a:gs pos="50000">
                <a:schemeClr val="accent1">
                  <a:lumMod val="40000"/>
                  <a:lumOff val="60000"/>
                </a:schemeClr>
              </a:gs>
              <a:gs pos="5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a:off x="676656" y="609600"/>
            <a:ext cx="3383280" cy="914400"/>
          </a:xfrm>
        </p:spPr>
        <p:txBody>
          <a:bodyPr anchor="b">
            <a:noAutofit/>
          </a:bodyPr>
          <a:lstStyle>
            <a:lvl1pPr algn="l">
              <a:defRPr sz="2200" b="0" i="0" cap="none" baseline="0">
                <a:solidFill>
                  <a:schemeClr val="tx2"/>
                </a:solidFill>
              </a:defRPr>
            </a:lvl1pPr>
          </a:lstStyle>
          <a:p>
            <a:r>
              <a:rPr lang="en-US" smtClean="0"/>
              <a:t>Click to edit Master title style</a:t>
            </a:r>
            <a:endParaRPr lang="en-US" dirty="0"/>
          </a:p>
        </p:txBody>
      </p:sp>
      <p:sp>
        <p:nvSpPr>
          <p:cNvPr id="10" name="Freeform 9"/>
          <p:cNvSpPr/>
          <p:nvPr/>
        </p:nvSpPr>
        <p:spPr>
          <a:xfrm>
            <a:off x="0" y="4973410"/>
            <a:ext cx="7674867" cy="928299"/>
          </a:xfrm>
          <a:custGeom>
            <a:avLst/>
            <a:gdLst>
              <a:gd name="connsiteX0" fmla="*/ 0 w 7548466"/>
              <a:gd name="connsiteY0" fmla="*/ 0 h 933061"/>
              <a:gd name="connsiteX1" fmla="*/ 9331 w 7548466"/>
              <a:gd name="connsiteY1" fmla="*/ 65314 h 933061"/>
              <a:gd name="connsiteX2" fmla="*/ 7221894 w 7548466"/>
              <a:gd name="connsiteY2" fmla="*/ 933061 h 933061"/>
              <a:gd name="connsiteX3" fmla="*/ 7548466 w 7548466"/>
              <a:gd name="connsiteY3" fmla="*/ 914400 h 933061"/>
              <a:gd name="connsiteX4" fmla="*/ 0 w 7548466"/>
              <a:gd name="connsiteY4" fmla="*/ 0 h 933061"/>
              <a:gd name="connsiteX0" fmla="*/ 131163 w 7539135"/>
              <a:gd name="connsiteY0" fmla="*/ 0 h 1042598"/>
              <a:gd name="connsiteX1" fmla="*/ 0 w 7539135"/>
              <a:gd name="connsiteY1" fmla="*/ 174851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0 w 7407972"/>
              <a:gd name="connsiteY0" fmla="*/ 0 h 1042598"/>
              <a:gd name="connsiteX1" fmla="*/ 85531 w 7407972"/>
              <a:gd name="connsiteY1" fmla="*/ 134370 h 1042598"/>
              <a:gd name="connsiteX2" fmla="*/ 7081400 w 7407972"/>
              <a:gd name="connsiteY2" fmla="*/ 1042598 h 1042598"/>
              <a:gd name="connsiteX3" fmla="*/ 7407972 w 7407972"/>
              <a:gd name="connsiteY3" fmla="*/ 1023937 h 1042598"/>
              <a:gd name="connsiteX4" fmla="*/ 0 w 7407972"/>
              <a:gd name="connsiteY4" fmla="*/ 0 h 1042598"/>
              <a:gd name="connsiteX0" fmla="*/ 131163 w 7539135"/>
              <a:gd name="connsiteY0" fmla="*/ 0 h 1042598"/>
              <a:gd name="connsiteX1" fmla="*/ 0 w 7539135"/>
              <a:gd name="connsiteY1" fmla="*/ 193902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59725 w 7539135"/>
              <a:gd name="connsiteY0" fmla="*/ 0 h 892580"/>
              <a:gd name="connsiteX1" fmla="*/ 0 w 7539135"/>
              <a:gd name="connsiteY1" fmla="*/ 43884 h 892580"/>
              <a:gd name="connsiteX2" fmla="*/ 7212563 w 7539135"/>
              <a:gd name="connsiteY2" fmla="*/ 892580 h 892580"/>
              <a:gd name="connsiteX3" fmla="*/ 7539135 w 7539135"/>
              <a:gd name="connsiteY3" fmla="*/ 873919 h 892580"/>
              <a:gd name="connsiteX4" fmla="*/ 59725 w 7539135"/>
              <a:gd name="connsiteY4" fmla="*/ 0 h 892580"/>
              <a:gd name="connsiteX0" fmla="*/ 194 w 7539135"/>
              <a:gd name="connsiteY0" fmla="*/ 0 h 923536"/>
              <a:gd name="connsiteX1" fmla="*/ 0 w 7539135"/>
              <a:gd name="connsiteY1" fmla="*/ 74840 h 923536"/>
              <a:gd name="connsiteX2" fmla="*/ 7212563 w 7539135"/>
              <a:gd name="connsiteY2" fmla="*/ 923536 h 923536"/>
              <a:gd name="connsiteX3" fmla="*/ 7539135 w 7539135"/>
              <a:gd name="connsiteY3" fmla="*/ 904875 h 923536"/>
              <a:gd name="connsiteX4" fmla="*/ 194 w 7539135"/>
              <a:gd name="connsiteY4" fmla="*/ 0 h 923536"/>
              <a:gd name="connsiteX0" fmla="*/ 194 w 7539135"/>
              <a:gd name="connsiteY0" fmla="*/ 0 h 904875"/>
              <a:gd name="connsiteX1" fmla="*/ 0 w 7539135"/>
              <a:gd name="connsiteY1" fmla="*/ 74840 h 904875"/>
              <a:gd name="connsiteX2" fmla="*/ 7212563 w 7539135"/>
              <a:gd name="connsiteY2" fmla="*/ 883055 h 904875"/>
              <a:gd name="connsiteX3" fmla="*/ 7539135 w 7539135"/>
              <a:gd name="connsiteY3" fmla="*/ 904875 h 904875"/>
              <a:gd name="connsiteX4" fmla="*/ 194 w 7539135"/>
              <a:gd name="connsiteY4" fmla="*/ 0 h 904875"/>
              <a:gd name="connsiteX0" fmla="*/ 194 w 7703442"/>
              <a:gd name="connsiteY0" fmla="*/ 0 h 1016794"/>
              <a:gd name="connsiteX1" fmla="*/ 0 w 7703442"/>
              <a:gd name="connsiteY1" fmla="*/ 74840 h 1016794"/>
              <a:gd name="connsiteX2" fmla="*/ 7212563 w 7703442"/>
              <a:gd name="connsiteY2" fmla="*/ 883055 h 1016794"/>
              <a:gd name="connsiteX3" fmla="*/ 7703442 w 7703442"/>
              <a:gd name="connsiteY3" fmla="*/ 1016794 h 1016794"/>
              <a:gd name="connsiteX4" fmla="*/ 194 w 7703442"/>
              <a:gd name="connsiteY4" fmla="*/ 0 h 1016794"/>
              <a:gd name="connsiteX0" fmla="*/ 194 w 7674867"/>
              <a:gd name="connsiteY0" fmla="*/ 0 h 897731"/>
              <a:gd name="connsiteX1" fmla="*/ 0 w 7674867"/>
              <a:gd name="connsiteY1" fmla="*/ 74840 h 897731"/>
              <a:gd name="connsiteX2" fmla="*/ 7212563 w 7674867"/>
              <a:gd name="connsiteY2" fmla="*/ 883055 h 897731"/>
              <a:gd name="connsiteX3" fmla="*/ 7674867 w 7674867"/>
              <a:gd name="connsiteY3" fmla="*/ 897731 h 897731"/>
              <a:gd name="connsiteX4" fmla="*/ 194 w 7674867"/>
              <a:gd name="connsiteY4" fmla="*/ 0 h 897731"/>
              <a:gd name="connsiteX0" fmla="*/ 194 w 7674867"/>
              <a:gd name="connsiteY0" fmla="*/ 0 h 930680"/>
              <a:gd name="connsiteX1" fmla="*/ 0 w 7674867"/>
              <a:gd name="connsiteY1" fmla="*/ 74840 h 930680"/>
              <a:gd name="connsiteX2" fmla="*/ 7293526 w 7674867"/>
              <a:gd name="connsiteY2" fmla="*/ 930680 h 930680"/>
              <a:gd name="connsiteX3" fmla="*/ 7674867 w 7674867"/>
              <a:gd name="connsiteY3" fmla="*/ 897731 h 930680"/>
              <a:gd name="connsiteX4" fmla="*/ 194 w 7674867"/>
              <a:gd name="connsiteY4" fmla="*/ 0 h 930680"/>
              <a:gd name="connsiteX0" fmla="*/ 194 w 7674867"/>
              <a:gd name="connsiteY0" fmla="*/ 0 h 897731"/>
              <a:gd name="connsiteX1" fmla="*/ 0 w 7674867"/>
              <a:gd name="connsiteY1" fmla="*/ 74840 h 897731"/>
              <a:gd name="connsiteX2" fmla="*/ 7293526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38758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98289 w 7674867"/>
              <a:gd name="connsiteY2" fmla="*/ 661599 h 897731"/>
              <a:gd name="connsiteX3" fmla="*/ 7674867 w 7674867"/>
              <a:gd name="connsiteY3" fmla="*/ 897731 h 897731"/>
              <a:gd name="connsiteX4" fmla="*/ 194 w 7674867"/>
              <a:gd name="connsiteY4" fmla="*/ 0 h 897731"/>
              <a:gd name="connsiteX0" fmla="*/ 194 w 7674867"/>
              <a:gd name="connsiteY0" fmla="*/ 0 h 928299"/>
              <a:gd name="connsiteX1" fmla="*/ 0 w 7674867"/>
              <a:gd name="connsiteY1" fmla="*/ 74840 h 928299"/>
              <a:gd name="connsiteX2" fmla="*/ 7298289 w 7674867"/>
              <a:gd name="connsiteY2" fmla="*/ 928299 h 928299"/>
              <a:gd name="connsiteX3" fmla="*/ 7674867 w 7674867"/>
              <a:gd name="connsiteY3" fmla="*/ 897731 h 928299"/>
              <a:gd name="connsiteX4" fmla="*/ 194 w 7674867"/>
              <a:gd name="connsiteY4" fmla="*/ 0 h 928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4867" h="928299">
                <a:moveTo>
                  <a:pt x="194" y="0"/>
                </a:moveTo>
                <a:cubicBezTo>
                  <a:pt x="129" y="24947"/>
                  <a:pt x="65" y="49893"/>
                  <a:pt x="0" y="74840"/>
                </a:cubicBezTo>
                <a:lnTo>
                  <a:pt x="7298289" y="928299"/>
                </a:lnTo>
                <a:lnTo>
                  <a:pt x="7674867" y="897731"/>
                </a:lnTo>
                <a:lnTo>
                  <a:pt x="19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38226FD-176F-4C3E-BD4D-8556A5C1C476}"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CB4EA-5546-4232-8B42-70F6B8786C04}" type="slidenum">
              <a:rPr lang="en-GB" smtClean="0"/>
              <a:t>‹#›</a:t>
            </a:fld>
            <a:endParaRPr lang="en-GB"/>
          </a:p>
        </p:txBody>
      </p:sp>
      <p:sp>
        <p:nvSpPr>
          <p:cNvPr id="13" name="Content Placeholder 12"/>
          <p:cNvSpPr>
            <a:spLocks noGrp="1"/>
          </p:cNvSpPr>
          <p:nvPr>
            <p:ph sz="quarter" idx="13"/>
          </p:nvPr>
        </p:nvSpPr>
        <p:spPr>
          <a:xfrm>
            <a:off x="4572000" y="609600"/>
            <a:ext cx="3886200" cy="4191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Text Placeholder 13"/>
          <p:cNvSpPr>
            <a:spLocks noGrp="1"/>
          </p:cNvSpPr>
          <p:nvPr>
            <p:ph type="body" sz="quarter" idx="14"/>
          </p:nvPr>
        </p:nvSpPr>
        <p:spPr>
          <a:xfrm>
            <a:off x="676274" y="1527048"/>
            <a:ext cx="3383280" cy="3291840"/>
          </a:xfrm>
        </p:spPr>
        <p:txBody>
          <a:bodyPr>
            <a:normAutofit/>
          </a:bodyPr>
          <a:lstStyle>
            <a:lvl1pPr marL="0" indent="0">
              <a:buFontTx/>
              <a:buNone/>
              <a:defRPr sz="1600"/>
            </a:lvl1pPr>
            <a:lvl2pPr>
              <a:buFontTx/>
              <a:buNone/>
              <a:defRPr/>
            </a:lvl2pPr>
            <a:lvl3pPr>
              <a:buFontTx/>
              <a:buNone/>
              <a:defRPr/>
            </a:lvl3pPr>
            <a:lvl4pPr>
              <a:buFontTx/>
              <a:buNone/>
              <a:defRPr/>
            </a:lvl4pPr>
            <a:lvl5pPr>
              <a:buFontTx/>
              <a:buNone/>
              <a:defRPr/>
            </a:lvl5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1"/>
              </a:gs>
              <a:gs pos="40000">
                <a:schemeClr val="accent1">
                  <a:lumMod val="40000"/>
                  <a:lumOff val="60000"/>
                </a:schemeClr>
              </a:gs>
              <a:gs pos="4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9" name="Freeform 8"/>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3"/>
              </a:gs>
              <a:gs pos="52000">
                <a:schemeClr val="accent3">
                  <a:lumMod val="40000"/>
                  <a:lumOff val="60000"/>
                </a:schemeClr>
              </a:gs>
              <a:gs pos="66000">
                <a:schemeClr val="accent3"/>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3" name="Picture Placeholder 2"/>
          <p:cNvSpPr>
            <a:spLocks noGrp="1"/>
          </p:cNvSpPr>
          <p:nvPr>
            <p:ph type="pic" idx="1"/>
          </p:nvPr>
        </p:nvSpPr>
        <p:spPr>
          <a:xfrm>
            <a:off x="4572000" y="609600"/>
            <a:ext cx="3886200" cy="4190999"/>
          </a:xfrm>
          <a:ln w="79375">
            <a:solidFill>
              <a:schemeClr val="tx1"/>
            </a:solidFill>
            <a:miter lim="800000"/>
          </a:ln>
          <a:effectLst>
            <a:outerShdw blurRad="50800" dist="38100" dir="5400000" algn="ctr" rotWithShape="0">
              <a:srgbClr val="000000">
                <a:alpha val="42000"/>
              </a:srgbClr>
            </a:outerShdw>
          </a:effectLst>
        </p:spPr>
        <p:txBody>
          <a:bodyPr>
            <a:normAutofit/>
          </a:bodyPr>
          <a:lstStyle>
            <a:lvl1pPr marL="0" indent="0" algn="ctr">
              <a:buNone/>
              <a:defRPr sz="25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0" name="Freeform 9"/>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38226FD-176F-4C3E-BD4D-8556A5C1C476}"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4CB4EA-5546-4232-8B42-70F6B8786C04}" type="slidenum">
              <a:rPr lang="en-GB" smtClean="0"/>
              <a:t>‹#›</a:t>
            </a:fld>
            <a:endParaRPr lang="en-GB"/>
          </a:p>
        </p:txBody>
      </p:sp>
      <p:sp>
        <p:nvSpPr>
          <p:cNvPr id="14" name="Title 1"/>
          <p:cNvSpPr>
            <a:spLocks noGrp="1"/>
          </p:cNvSpPr>
          <p:nvPr>
            <p:ph type="title"/>
          </p:nvPr>
        </p:nvSpPr>
        <p:spPr>
          <a:xfrm>
            <a:off x="676656" y="609600"/>
            <a:ext cx="3383280" cy="914400"/>
          </a:xfrm>
        </p:spPr>
        <p:txBody>
          <a:bodyPr anchor="b">
            <a:noAutofit/>
          </a:bodyPr>
          <a:lstStyle>
            <a:lvl1pPr algn="l">
              <a:defRPr sz="2200" b="0" i="0" cap="none" baseline="0">
                <a:solidFill>
                  <a:schemeClr val="tx2"/>
                </a:solidFill>
              </a:defRPr>
            </a:lvl1pPr>
          </a:lstStyle>
          <a:p>
            <a:r>
              <a:rPr lang="en-US" smtClean="0"/>
              <a:t>Click to edit Master title style</a:t>
            </a:r>
            <a:endParaRPr lang="en-US" dirty="0"/>
          </a:p>
        </p:txBody>
      </p:sp>
      <p:sp>
        <p:nvSpPr>
          <p:cNvPr id="15" name="Text Placeholder 14"/>
          <p:cNvSpPr>
            <a:spLocks noGrp="1"/>
          </p:cNvSpPr>
          <p:nvPr>
            <p:ph type="body" sz="quarter" idx="14"/>
          </p:nvPr>
        </p:nvSpPr>
        <p:spPr>
          <a:xfrm>
            <a:off x="676656" y="1524000"/>
            <a:ext cx="3381375" cy="3295650"/>
          </a:xfrm>
        </p:spPr>
        <p:txBody>
          <a:bodyPr>
            <a:normAutofit/>
          </a:bodyPr>
          <a:lstStyle>
            <a:lvl1pPr marL="0" indent="0">
              <a:buFontTx/>
              <a:buNone/>
              <a:defRPr sz="1600"/>
            </a:lvl1pPr>
            <a:lvl2pPr>
              <a:buFontTx/>
              <a:buNone/>
              <a:defRPr/>
            </a:lvl2pPr>
            <a:lvl3pPr>
              <a:buFontTx/>
              <a:buNone/>
              <a:defRPr/>
            </a:lvl3pPr>
            <a:lvl4pPr>
              <a:buFontTx/>
              <a:buNone/>
              <a:defRPr/>
            </a:lvl4pPr>
            <a:lvl5pPr>
              <a:buFontTx/>
              <a:buNone/>
              <a:defRPr/>
            </a:lvl5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38226FD-176F-4C3E-BD4D-8556A5C1C476}"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CB4EA-5546-4232-8B42-70F6B8786C0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38226FD-176F-4C3E-BD4D-8556A5C1C476}"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4CB4EA-5546-4232-8B42-70F6B8786C0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blipFill dpi="0" rotWithShape="1">
            <a:blip r:embed="rId13">
              <a:alphaModFix amt="15000"/>
            </a:blip>
            <a:srcRect/>
            <a:tile tx="0" ty="0" sx="76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685800" y="274638"/>
            <a:ext cx="7772400" cy="1143000"/>
          </a:xfrm>
          <a:prstGeom prst="rect">
            <a:avLst/>
          </a:prstGeom>
        </p:spPr>
        <p:txBody>
          <a:bodyPr vert="horz" lIns="0" tIns="45720" rIns="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1600200"/>
            <a:ext cx="7772400" cy="4525963"/>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00800" y="6416675"/>
            <a:ext cx="1981200" cy="365125"/>
          </a:xfrm>
          <a:prstGeom prst="rect">
            <a:avLst/>
          </a:prstGeom>
        </p:spPr>
        <p:txBody>
          <a:bodyPr vert="horz" lIns="0" tIns="45720" rIns="0" bIns="0" rtlCol="0" anchor="b" anchorCtr="0"/>
          <a:lstStyle>
            <a:lvl1pPr algn="r">
              <a:defRPr lang="en-US" sz="900" kern="1200" cap="all" spc="110" baseline="0" smtClean="0">
                <a:solidFill>
                  <a:srgbClr val="4D4D4D"/>
                </a:solidFill>
                <a:latin typeface="+mn-lt"/>
                <a:ea typeface="+mn-ea"/>
                <a:cs typeface="+mn-cs"/>
              </a:defRPr>
            </a:lvl1pPr>
          </a:lstStyle>
          <a:p>
            <a:fld id="{738226FD-176F-4C3E-BD4D-8556A5C1C476}" type="datetimeFigureOut">
              <a:rPr lang="en-GB" smtClean="0"/>
              <a:t>29/04/2019</a:t>
            </a:fld>
            <a:endParaRPr lang="en-GB"/>
          </a:p>
        </p:txBody>
      </p:sp>
      <p:sp>
        <p:nvSpPr>
          <p:cNvPr id="5" name="Footer Placeholder 4"/>
          <p:cNvSpPr>
            <a:spLocks noGrp="1"/>
          </p:cNvSpPr>
          <p:nvPr>
            <p:ph type="ftr" sz="quarter" idx="3"/>
          </p:nvPr>
        </p:nvSpPr>
        <p:spPr>
          <a:xfrm>
            <a:off x="228600" y="6416675"/>
            <a:ext cx="2895600" cy="365125"/>
          </a:xfrm>
          <a:prstGeom prst="rect">
            <a:avLst/>
          </a:prstGeom>
        </p:spPr>
        <p:txBody>
          <a:bodyPr vert="horz" lIns="0" tIns="45720" rIns="0" bIns="0" rtlCol="0" anchor="b" anchorCtr="0"/>
          <a:lstStyle>
            <a:lvl1pPr algn="l">
              <a:defRPr sz="900" cap="all" spc="110" baseline="0">
                <a:solidFill>
                  <a:srgbClr val="4D4D4D"/>
                </a:solidFill>
              </a:defRPr>
            </a:lvl1pPr>
          </a:lstStyle>
          <a:p>
            <a:endParaRPr lang="en-GB"/>
          </a:p>
        </p:txBody>
      </p:sp>
      <p:sp>
        <p:nvSpPr>
          <p:cNvPr id="6" name="Slide Number Placeholder 5"/>
          <p:cNvSpPr>
            <a:spLocks noGrp="1"/>
          </p:cNvSpPr>
          <p:nvPr>
            <p:ph type="sldNum" sz="quarter" idx="4"/>
          </p:nvPr>
        </p:nvSpPr>
        <p:spPr>
          <a:xfrm>
            <a:off x="8458200" y="6416675"/>
            <a:ext cx="457200" cy="365125"/>
          </a:xfrm>
          <a:prstGeom prst="rect">
            <a:avLst/>
          </a:prstGeom>
        </p:spPr>
        <p:txBody>
          <a:bodyPr vert="horz" lIns="0" tIns="45720" rIns="0" bIns="0" rtlCol="0" anchor="b" anchorCtr="0"/>
          <a:lstStyle>
            <a:lvl1pPr algn="r">
              <a:defRPr sz="1100" b="1" baseline="0">
                <a:solidFill>
                  <a:srgbClr val="4D4D4D"/>
                </a:solidFill>
              </a:defRPr>
            </a:lvl1pPr>
          </a:lstStyle>
          <a:p>
            <a:fld id="{AD4CB4EA-5546-4232-8B42-70F6B8786C04}"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lnSpc>
          <a:spcPct val="100000"/>
        </a:lnSpc>
        <a:spcBef>
          <a:spcPts val="700"/>
        </a:spcBef>
        <a:buClr>
          <a:schemeClr val="accent1"/>
        </a:buClr>
        <a:buSzPct val="85000"/>
        <a:buFont typeface="Wingdings 3" pitchFamily="18" charset="2"/>
        <a:buChar char=""/>
        <a:defRPr sz="2000" kern="1200" baseline="0">
          <a:solidFill>
            <a:schemeClr val="tx1"/>
          </a:solidFill>
          <a:latin typeface="+mn-lt"/>
          <a:ea typeface="+mn-ea"/>
          <a:cs typeface="+mn-cs"/>
        </a:defRPr>
      </a:lvl1pPr>
      <a:lvl2pPr marL="742950" indent="-274320" algn="l" defTabSz="914400" rtl="0" eaLnBrk="1" latinLnBrk="0" hangingPunct="1">
        <a:lnSpc>
          <a:spcPct val="100000"/>
        </a:lnSpc>
        <a:spcBef>
          <a:spcPts val="700"/>
        </a:spcBef>
        <a:buClr>
          <a:schemeClr val="accent1"/>
        </a:buClr>
        <a:buSzPct val="85000"/>
        <a:buFont typeface="Wingdings 3" pitchFamily="18" charset="2"/>
        <a:buChar char=""/>
        <a:defRPr sz="1600" kern="1200" baseline="0">
          <a:solidFill>
            <a:schemeClr val="tx1"/>
          </a:solidFill>
          <a:latin typeface="+mn-lt"/>
          <a:ea typeface="+mn-ea"/>
          <a:cs typeface="+mn-cs"/>
        </a:defRPr>
      </a:lvl2pPr>
      <a:lvl3pPr marL="1143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3pPr>
      <a:lvl4pPr marL="1600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4pPr>
      <a:lvl5pPr marL="20574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5pPr>
      <a:lvl6pPr marL="25146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6pPr>
      <a:lvl7pPr marL="29718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7pPr>
      <a:lvl8pPr marL="3429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8pPr>
      <a:lvl9pPr marL="3886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hofstede/" TargetMode="Externa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librarycatalogue.uwtsd.ac.uk/primo_library/libweb/action/search.do?vl(freeText0)=Chris+Brewster&amp;vl(223105404UI0)=creator&amp;vl(373928024UI1)=all_items&amp;fn=search&amp;tab=tab1&amp;mode=Basic&amp;vid=44WHELF_UWTSD_VU1&amp;scp.scps=scope:(44WHELF_UWTSD),44WHELF_UWTSD_Ebsco,primo_central_multiple_fe&amp;ct=lateralLinking" TargetMode="External"/><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hyperlink" Target="https://www-dawsonera-com.ezproxy.uwtsd.ac.uk/search?sType=ALL&amp;searchForType=2&amp;author=%22Michael%20Armstrong.%22&amp;searchBy=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hyperlink" Target="https://www-dawsonera-com.ezproxy.uwtsd.ac.uk/search?sType=ALL&amp;searchForType=2&amp;author=%22Michael%20Armstrong.%22&amp;searchBy=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dirty="0" smtClean="0"/>
              <a:t>HUMAN RESOURCE MANAGEMENT</a:t>
            </a:r>
            <a:endParaRPr lang="en-GB" dirty="0"/>
          </a:p>
        </p:txBody>
      </p:sp>
      <p:sp>
        <p:nvSpPr>
          <p:cNvPr id="3" name="Subtitle 2"/>
          <p:cNvSpPr>
            <a:spLocks noGrp="1"/>
          </p:cNvSpPr>
          <p:nvPr>
            <p:ph type="subTitle" idx="1"/>
          </p:nvPr>
        </p:nvSpPr>
        <p:spPr>
          <a:xfrm>
            <a:off x="2771800" y="3717032"/>
            <a:ext cx="6511131" cy="1296144"/>
          </a:xfrm>
        </p:spPr>
        <p:txBody>
          <a:bodyPr>
            <a:normAutofit fontScale="62500" lnSpcReduction="20000"/>
          </a:bodyPr>
          <a:lstStyle/>
          <a:p>
            <a:pPr algn="ctr"/>
            <a:r>
              <a:rPr lang="en-GB" b="1" dirty="0" smtClean="0"/>
              <a:t>Nathalia Riveros Ch. </a:t>
            </a:r>
          </a:p>
          <a:p>
            <a:pPr algn="ctr"/>
            <a:r>
              <a:rPr lang="en-GB" b="1" dirty="0" smtClean="0"/>
              <a:t>Angel gruychev</a:t>
            </a:r>
          </a:p>
          <a:p>
            <a:pPr algn="ctr"/>
            <a:r>
              <a:rPr lang="en-GB" b="1" dirty="0" smtClean="0"/>
              <a:t>Nikolay valkov</a:t>
            </a:r>
          </a:p>
          <a:p>
            <a:pPr algn="ctr"/>
            <a:r>
              <a:rPr lang="en-GB" b="1" dirty="0" err="1" smtClean="0"/>
              <a:t>Hussien</a:t>
            </a:r>
            <a:r>
              <a:rPr lang="en-GB" b="1" dirty="0" smtClean="0"/>
              <a:t> </a:t>
            </a:r>
            <a:r>
              <a:rPr lang="en-GB" b="1" dirty="0" err="1" smtClean="0"/>
              <a:t>menay</a:t>
            </a:r>
            <a:endParaRPr lang="en-GB" b="1" dirty="0" smtClean="0"/>
          </a:p>
          <a:p>
            <a:pPr algn="ctr"/>
            <a:r>
              <a:rPr lang="en-GB" b="1" dirty="0" smtClean="0"/>
              <a:t>Ensure </a:t>
            </a:r>
            <a:r>
              <a:rPr lang="en-GB" b="1" dirty="0" err="1" smtClean="0"/>
              <a:t>okuoimose</a:t>
            </a:r>
            <a:r>
              <a:rPr lang="en-GB" b="1" dirty="0" smtClean="0"/>
              <a:t> </a:t>
            </a:r>
            <a:r>
              <a:rPr lang="en-GB" b="1" dirty="0" err="1" smtClean="0"/>
              <a:t>okus</a:t>
            </a:r>
            <a:endParaRPr lang="en-GB" b="1" dirty="0"/>
          </a:p>
        </p:txBody>
      </p:sp>
      <p:pic>
        <p:nvPicPr>
          <p:cNvPr id="6" name="Picture 4" descr="Image result for sombreros y gorra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12360" y="5048365"/>
            <a:ext cx="1188132" cy="1584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8786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596911"/>
            <a:ext cx="7772400" cy="1143000"/>
          </a:xfrm>
        </p:spPr>
        <p:txBody>
          <a:bodyPr/>
          <a:lstStyle/>
          <a:p>
            <a:pPr algn="ctr"/>
            <a:r>
              <a:rPr lang="en-GB" dirty="0"/>
              <a:t>The Hanoi Hat Company</a:t>
            </a:r>
          </a:p>
        </p:txBody>
      </p:sp>
      <p:sp>
        <p:nvSpPr>
          <p:cNvPr id="4" name="TextBox 3"/>
          <p:cNvSpPr txBox="1"/>
          <p:nvPr/>
        </p:nvSpPr>
        <p:spPr>
          <a:xfrm>
            <a:off x="1187624" y="1621116"/>
            <a:ext cx="6912768" cy="1231106"/>
          </a:xfrm>
          <a:prstGeom prst="rect">
            <a:avLst/>
          </a:prstGeom>
          <a:noFill/>
        </p:spPr>
        <p:txBody>
          <a:bodyPr wrap="square" rtlCol="0">
            <a:spAutoFit/>
          </a:bodyPr>
          <a:lstStyle/>
          <a:p>
            <a:pPr algn="ctr"/>
            <a:r>
              <a:rPr lang="en-GB" dirty="0" smtClean="0"/>
              <a:t/>
            </a:r>
            <a:br>
              <a:rPr lang="en-GB" dirty="0" smtClean="0"/>
            </a:br>
            <a:r>
              <a:rPr lang="en-GB" sz="2800" dirty="0" smtClean="0"/>
              <a:t>Company </a:t>
            </a:r>
            <a:r>
              <a:rPr lang="en-GB" sz="2800" dirty="0"/>
              <a:t>dedicated to the manufacture of hats and caps.</a:t>
            </a:r>
          </a:p>
        </p:txBody>
      </p:sp>
      <p:pic>
        <p:nvPicPr>
          <p:cNvPr id="2050" name="Picture 2" descr="Image result for sombreros y gorra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212976"/>
            <a:ext cx="2198018" cy="146534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ombreros y gorra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8872" y="3068960"/>
            <a:ext cx="1718285" cy="1944216"/>
          </a:xfrm>
          <a:prstGeom prst="rect">
            <a:avLst/>
          </a:prstGeom>
          <a:noFill/>
          <a:extLst>
            <a:ext uri="{909E8E84-426E-40DD-AFC4-6F175D3DCCD1}">
              <a14:hiddenFill xmlns:a14="http://schemas.microsoft.com/office/drawing/2010/main">
                <a:solidFill>
                  <a:srgbClr val="FFFFFF"/>
                </a:solidFill>
              </a14:hiddenFill>
            </a:ext>
          </a:extLst>
        </p:spPr>
      </p:pic>
      <p:pic>
        <p:nvPicPr>
          <p:cNvPr id="6" name="圖片 1">
            <a:extLst>
              <a:ext uri="{FF2B5EF4-FFF2-40B4-BE49-F238E27FC236}">
                <a16:creationId xmlns:a16="http://schemas.microsoft.com/office/drawing/2014/main" xmlns="" id="{68EE0F7C-2155-4B1A-ACBA-C5302114D150}"/>
              </a:ext>
            </a:extLst>
          </p:cNvPr>
          <p:cNvPicPr>
            <a:picLocks noChangeAspect="1"/>
          </p:cNvPicPr>
          <p:nvPr/>
        </p:nvPicPr>
        <p:blipFill>
          <a:blip r:embed="rId4"/>
          <a:stretch>
            <a:fillRect/>
          </a:stretch>
        </p:blipFill>
        <p:spPr>
          <a:xfrm>
            <a:off x="69206" y="188640"/>
            <a:ext cx="2092819" cy="792088"/>
          </a:xfrm>
          <a:prstGeom prst="rect">
            <a:avLst/>
          </a:prstGeom>
        </p:spPr>
      </p:pic>
    </p:spTree>
    <p:extLst>
      <p:ext uri="{BB962C8B-B14F-4D97-AF65-F5344CB8AC3E}">
        <p14:creationId xmlns:p14="http://schemas.microsoft.com/office/powerpoint/2010/main" val="29782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23728" y="622429"/>
            <a:ext cx="4032448" cy="646331"/>
          </a:xfrm>
          <a:prstGeom prst="rect">
            <a:avLst/>
          </a:prstGeom>
          <a:noFill/>
        </p:spPr>
        <p:txBody>
          <a:bodyPr wrap="square" rtlCol="0">
            <a:spAutoFit/>
          </a:bodyPr>
          <a:lstStyle/>
          <a:p>
            <a:pPr algn="ctr"/>
            <a:r>
              <a:rPr lang="en-GB" sz="3600" b="1" dirty="0"/>
              <a:t>I</a:t>
            </a:r>
            <a:r>
              <a:rPr lang="en-GB" sz="3600" b="1" dirty="0" smtClean="0"/>
              <a:t>ntroduction</a:t>
            </a:r>
            <a:endParaRPr lang="en-GB" sz="3600" b="1" dirty="0"/>
          </a:p>
        </p:txBody>
      </p:sp>
      <p:sp>
        <p:nvSpPr>
          <p:cNvPr id="5" name="TextBox 4"/>
          <p:cNvSpPr txBox="1"/>
          <p:nvPr/>
        </p:nvSpPr>
        <p:spPr>
          <a:xfrm>
            <a:off x="971601" y="1340768"/>
            <a:ext cx="7128792" cy="3785652"/>
          </a:xfrm>
          <a:prstGeom prst="rect">
            <a:avLst/>
          </a:prstGeom>
          <a:noFill/>
        </p:spPr>
        <p:txBody>
          <a:bodyPr wrap="square" rtlCol="0">
            <a:spAutoFit/>
          </a:bodyPr>
          <a:lstStyle/>
          <a:p>
            <a:r>
              <a:rPr lang="en-GB" dirty="0" smtClean="0"/>
              <a:t>Summary of Hanoi Vietnam:                                                                       </a:t>
            </a:r>
            <a:r>
              <a:rPr lang="en-GB" sz="1400" dirty="0" smtClean="0"/>
              <a:t>Vietnam </a:t>
            </a:r>
            <a:r>
              <a:rPr lang="en-GB" sz="1400" dirty="0"/>
              <a:t>is found in Asia landmass near to Cambodia and china. They </a:t>
            </a:r>
            <a:r>
              <a:rPr lang="en-GB" sz="1400" dirty="0" smtClean="0"/>
              <a:t>speak </a:t>
            </a:r>
            <a:r>
              <a:rPr lang="en-GB" sz="1400" dirty="0"/>
              <a:t>Vietnamese. The nation is </a:t>
            </a:r>
            <a:r>
              <a:rPr lang="en-GB" sz="1400" dirty="0" smtClean="0"/>
              <a:t>know </a:t>
            </a:r>
            <a:r>
              <a:rPr lang="en-GB" sz="1400" dirty="0"/>
              <a:t>as a </a:t>
            </a:r>
            <a:r>
              <a:rPr lang="en-GB" sz="1400" dirty="0" smtClean="0"/>
              <a:t>poor </a:t>
            </a:r>
            <a:r>
              <a:rPr lang="en-GB" sz="1400" dirty="0"/>
              <a:t>nation since </a:t>
            </a:r>
            <a:r>
              <a:rPr lang="en-GB" sz="1400" dirty="0" smtClean="0"/>
              <a:t> </a:t>
            </a:r>
            <a:r>
              <a:rPr lang="en-GB" sz="1400" dirty="0"/>
              <a:t>the </a:t>
            </a:r>
            <a:r>
              <a:rPr lang="en-GB" sz="1400" dirty="0" smtClean="0"/>
              <a:t>end of </a:t>
            </a:r>
            <a:r>
              <a:rPr lang="en-GB" sz="1400" dirty="0"/>
              <a:t>war which </a:t>
            </a:r>
            <a:r>
              <a:rPr lang="en-GB" sz="1400" dirty="0" smtClean="0"/>
              <a:t>finished in </a:t>
            </a:r>
            <a:r>
              <a:rPr lang="en-GB" sz="1400" dirty="0"/>
              <a:t>1975. </a:t>
            </a:r>
            <a:r>
              <a:rPr lang="en-GB" sz="1400" dirty="0" smtClean="0"/>
              <a:t>We believe </a:t>
            </a:r>
            <a:r>
              <a:rPr lang="en-GB" sz="1400" dirty="0"/>
              <a:t>that the work culture in Hanoi cap company will be blended working staff </a:t>
            </a:r>
            <a:r>
              <a:rPr lang="en-GB" sz="1400" dirty="0" smtClean="0"/>
              <a:t>of </a:t>
            </a:r>
            <a:r>
              <a:rPr lang="en-GB" sz="1400" dirty="0"/>
              <a:t>male and female since both sex work in </a:t>
            </a:r>
            <a:r>
              <a:rPr lang="en-GB" sz="1400" dirty="0" smtClean="0"/>
              <a:t>Vietnamese </a:t>
            </a:r>
            <a:r>
              <a:rPr lang="en-GB" sz="1400" dirty="0"/>
              <a:t>culture</a:t>
            </a:r>
            <a:r>
              <a:rPr lang="en-GB" sz="1400" dirty="0" smtClean="0"/>
              <a:t>.</a:t>
            </a:r>
            <a:r>
              <a:rPr lang="en-GB" sz="1400" dirty="0"/>
              <a:t> (</a:t>
            </a:r>
            <a:r>
              <a:rPr lang="en-GB" sz="1400" dirty="0">
                <a:hlinkClick r:id="rId2"/>
              </a:rPr>
              <a:t>www.Hofstede</a:t>
            </a:r>
            <a:r>
              <a:rPr lang="en-GB" sz="1400" dirty="0"/>
              <a:t>, </a:t>
            </a:r>
            <a:r>
              <a:rPr lang="en-GB" sz="1400" dirty="0" smtClean="0"/>
              <a:t>2019).</a:t>
            </a:r>
            <a:r>
              <a:rPr lang="en-GB" sz="1400" dirty="0"/>
              <a:t/>
            </a:r>
            <a:br>
              <a:rPr lang="en-GB" sz="1400" dirty="0"/>
            </a:br>
            <a:r>
              <a:rPr lang="en-GB" sz="1400" dirty="0" smtClean="0"/>
              <a:t> </a:t>
            </a:r>
            <a:r>
              <a:rPr lang="en-GB" sz="1400" dirty="0"/>
              <a:t>The staff of Hanoi cap are ineffectively paid and don't truly have a say </a:t>
            </a:r>
            <a:r>
              <a:rPr lang="en-GB" sz="1400" dirty="0" smtClean="0"/>
              <a:t>with the reward system in </a:t>
            </a:r>
            <a:r>
              <a:rPr lang="en-GB" sz="1400" dirty="0"/>
              <a:t>the company is one way </a:t>
            </a:r>
            <a:r>
              <a:rPr lang="en-GB" sz="1400" dirty="0" smtClean="0"/>
              <a:t>strategic </a:t>
            </a:r>
            <a:r>
              <a:rPr lang="en-GB" sz="1400" dirty="0"/>
              <a:t>decision</a:t>
            </a:r>
            <a:r>
              <a:rPr lang="en-GB" sz="1400" dirty="0" smtClean="0"/>
              <a:t>.,                                                         </a:t>
            </a:r>
            <a:r>
              <a:rPr lang="en-GB" dirty="0" smtClean="0"/>
              <a:t>What is culture-</a:t>
            </a:r>
          </a:p>
          <a:p>
            <a:r>
              <a:rPr lang="en-GB" sz="1400" dirty="0" smtClean="0"/>
              <a:t>According to </a:t>
            </a:r>
            <a:r>
              <a:rPr lang="en-GB" sz="1400" dirty="0" err="1" smtClean="0"/>
              <a:t>Hofstede</a:t>
            </a:r>
            <a:r>
              <a:rPr lang="en-GB" sz="1400" dirty="0" smtClean="0"/>
              <a:t>, G. 1989 culture is define as the collective mental programming of the human mind which is distinguishes one group of people from another.</a:t>
            </a:r>
          </a:p>
          <a:p>
            <a:endParaRPr lang="en-GB" sz="1400" dirty="0" smtClean="0"/>
          </a:p>
          <a:p>
            <a:r>
              <a:rPr lang="en-GB" dirty="0" smtClean="0"/>
              <a:t>What is the work culture in </a:t>
            </a:r>
            <a:r>
              <a:rPr lang="en-GB" dirty="0" err="1" smtClean="0"/>
              <a:t>Hanio</a:t>
            </a:r>
            <a:r>
              <a:rPr lang="en-GB" dirty="0" smtClean="0"/>
              <a:t> Hat Company-</a:t>
            </a:r>
          </a:p>
          <a:p>
            <a:r>
              <a:rPr lang="en-GB" sz="1400" dirty="0" smtClean="0"/>
              <a:t>Dress code: </a:t>
            </a:r>
            <a:r>
              <a:rPr lang="en-GB" sz="1400" dirty="0" err="1" smtClean="0"/>
              <a:t>Ao</a:t>
            </a:r>
            <a:r>
              <a:rPr lang="en-GB" sz="1400" dirty="0" smtClean="0"/>
              <a:t> </a:t>
            </a:r>
            <a:r>
              <a:rPr lang="en-GB" sz="1400" dirty="0" err="1" smtClean="0"/>
              <a:t>dai</a:t>
            </a:r>
            <a:r>
              <a:rPr lang="en-GB" sz="1400" dirty="0" smtClean="0"/>
              <a:t>, is a traditional dress and casual clothing such as trousers, jeans and formal dress.</a:t>
            </a:r>
          </a:p>
          <a:p>
            <a:r>
              <a:rPr lang="en-GB" sz="1400" dirty="0" smtClean="0"/>
              <a:t>Language spoken is </a:t>
            </a:r>
            <a:r>
              <a:rPr lang="en-GB" sz="1400" dirty="0"/>
              <a:t>V</a:t>
            </a:r>
            <a:r>
              <a:rPr lang="en-GB" sz="1400" dirty="0" smtClean="0"/>
              <a:t>ietnamese and English.</a:t>
            </a:r>
          </a:p>
          <a:p>
            <a:pPr algn="r"/>
            <a:r>
              <a:rPr lang="en-GB" dirty="0" smtClean="0">
                <a:hlinkClick r:id="rId2"/>
              </a:rPr>
              <a:t>Hofstede</a:t>
            </a:r>
            <a:r>
              <a:rPr lang="en-GB" dirty="0"/>
              <a:t>, </a:t>
            </a:r>
            <a:r>
              <a:rPr lang="en-GB" dirty="0" smtClean="0"/>
              <a:t>(2019)</a:t>
            </a:r>
            <a:endParaRPr lang="en-GB" dirty="0"/>
          </a:p>
        </p:txBody>
      </p:sp>
      <p:pic>
        <p:nvPicPr>
          <p:cNvPr id="4" name="圖片 1">
            <a:extLst>
              <a:ext uri="{FF2B5EF4-FFF2-40B4-BE49-F238E27FC236}">
                <a16:creationId xmlns:a16="http://schemas.microsoft.com/office/drawing/2014/main" xmlns="" id="{68EE0F7C-2155-4B1A-ACBA-C5302114D150}"/>
              </a:ext>
            </a:extLst>
          </p:cNvPr>
          <p:cNvPicPr>
            <a:picLocks noChangeAspect="1"/>
          </p:cNvPicPr>
          <p:nvPr/>
        </p:nvPicPr>
        <p:blipFill>
          <a:blip r:embed="rId3"/>
          <a:stretch>
            <a:fillRect/>
          </a:stretch>
        </p:blipFill>
        <p:spPr>
          <a:xfrm>
            <a:off x="69206" y="116633"/>
            <a:ext cx="2092819" cy="792088"/>
          </a:xfrm>
          <a:prstGeom prst="rect">
            <a:avLst/>
          </a:prstGeom>
        </p:spPr>
      </p:pic>
      <p:pic>
        <p:nvPicPr>
          <p:cNvPr id="6" name="Picture 2" descr="Image result for sombreros y gorra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69182" y="5870650"/>
            <a:ext cx="768679" cy="98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978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340768"/>
            <a:ext cx="6480720" cy="2739211"/>
          </a:xfrm>
          <a:prstGeom prst="rect">
            <a:avLst/>
          </a:prstGeom>
          <a:noFill/>
        </p:spPr>
        <p:txBody>
          <a:bodyPr wrap="square" rtlCol="0">
            <a:spAutoFit/>
          </a:bodyPr>
          <a:lstStyle/>
          <a:p>
            <a:r>
              <a:rPr lang="en-GB" dirty="0" smtClean="0"/>
              <a:t>What is reward management:</a:t>
            </a:r>
          </a:p>
          <a:p>
            <a:r>
              <a:rPr lang="en-GB" sz="1400" dirty="0" smtClean="0"/>
              <a:t>According to </a:t>
            </a:r>
            <a:r>
              <a:rPr lang="en-GB" sz="1400" b="1" dirty="0" smtClean="0"/>
              <a:t>Armstrong M.(2007), </a:t>
            </a:r>
            <a:r>
              <a:rPr lang="en-GB" sz="1400" dirty="0" smtClean="0"/>
              <a:t>reward management deals with the process, policies and strategies which are required to guarantee that the contribution of employees to the business is recognized</a:t>
            </a:r>
            <a:r>
              <a:rPr lang="en-GB" dirty="0" smtClean="0"/>
              <a:t>.</a:t>
            </a:r>
          </a:p>
          <a:p>
            <a:endParaRPr lang="en-GB" dirty="0"/>
          </a:p>
          <a:p>
            <a:r>
              <a:rPr lang="en-GB" dirty="0" smtClean="0"/>
              <a:t>We will be using  few reward theories for this presentation.</a:t>
            </a:r>
          </a:p>
          <a:p>
            <a:endParaRPr lang="en-GB" dirty="0"/>
          </a:p>
          <a:p>
            <a:r>
              <a:rPr lang="en-GB" dirty="0" smtClean="0"/>
              <a:t>Extrinsic and Intrinsic Reward Practices.</a:t>
            </a:r>
          </a:p>
          <a:p>
            <a:r>
              <a:rPr lang="en-GB" dirty="0" smtClean="0"/>
              <a:t> </a:t>
            </a:r>
          </a:p>
          <a:p>
            <a:endParaRPr lang="en-GB" dirty="0"/>
          </a:p>
        </p:txBody>
      </p:sp>
      <p:pic>
        <p:nvPicPr>
          <p:cNvPr id="3" name="圖片 1">
            <a:extLst>
              <a:ext uri="{FF2B5EF4-FFF2-40B4-BE49-F238E27FC236}">
                <a16:creationId xmlns:a16="http://schemas.microsoft.com/office/drawing/2014/main" xmlns="" id="{68EE0F7C-2155-4B1A-ACBA-C5302114D150}"/>
              </a:ext>
            </a:extLst>
          </p:cNvPr>
          <p:cNvPicPr>
            <a:picLocks noChangeAspect="1"/>
          </p:cNvPicPr>
          <p:nvPr/>
        </p:nvPicPr>
        <p:blipFill>
          <a:blip r:embed="rId2"/>
          <a:stretch>
            <a:fillRect/>
          </a:stretch>
        </p:blipFill>
        <p:spPr>
          <a:xfrm>
            <a:off x="69206" y="116633"/>
            <a:ext cx="2092819" cy="792088"/>
          </a:xfrm>
          <a:prstGeom prst="rect">
            <a:avLst/>
          </a:prstGeom>
        </p:spPr>
      </p:pic>
      <p:pic>
        <p:nvPicPr>
          <p:cNvPr id="4" name="Picture 2" descr="Image result for sombreros y gorra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16416" y="5845270"/>
            <a:ext cx="768679" cy="98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0007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764704"/>
            <a:ext cx="7520940" cy="548640"/>
          </a:xfrm>
        </p:spPr>
        <p:txBody>
          <a:bodyPr>
            <a:normAutofit fontScale="90000"/>
          </a:bodyPr>
          <a:lstStyle/>
          <a:p>
            <a:pPr algn="ctr"/>
            <a:r>
              <a:rPr lang="en-GB" dirty="0"/>
              <a:t>Paid overtime</a:t>
            </a:r>
          </a:p>
        </p:txBody>
      </p:sp>
      <p:sp>
        <p:nvSpPr>
          <p:cNvPr id="3" name="TextBox 2"/>
          <p:cNvSpPr txBox="1"/>
          <p:nvPr/>
        </p:nvSpPr>
        <p:spPr>
          <a:xfrm>
            <a:off x="1259632" y="1988840"/>
            <a:ext cx="6696744" cy="1661993"/>
          </a:xfrm>
          <a:prstGeom prst="rect">
            <a:avLst/>
          </a:prstGeom>
          <a:noFill/>
        </p:spPr>
        <p:txBody>
          <a:bodyPr wrap="square" rtlCol="0">
            <a:spAutoFit/>
          </a:bodyPr>
          <a:lstStyle/>
          <a:p>
            <a:pPr algn="ctr"/>
            <a:r>
              <a:rPr lang="en-GB" sz="2800" dirty="0" smtClean="0"/>
              <a:t>Paid overtime is one of the effective means of achieving better performance for any organization productivity. </a:t>
            </a:r>
            <a:endParaRPr lang="en-GB" sz="2800" dirty="0"/>
          </a:p>
          <a:p>
            <a:pPr algn="just"/>
            <a:endParaRPr lang="en-GB" dirty="0"/>
          </a:p>
        </p:txBody>
      </p:sp>
      <p:pic>
        <p:nvPicPr>
          <p:cNvPr id="3074" name="Picture 2" descr="Image result for sombreros y gorr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69183" y="5754018"/>
            <a:ext cx="768679" cy="9873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444208" y="4725144"/>
            <a:ext cx="2520280" cy="369332"/>
          </a:xfrm>
          <a:prstGeom prst="rect">
            <a:avLst/>
          </a:prstGeom>
          <a:noFill/>
        </p:spPr>
        <p:txBody>
          <a:bodyPr wrap="square" rtlCol="0">
            <a:spAutoFit/>
          </a:bodyPr>
          <a:lstStyle/>
          <a:p>
            <a:pPr algn="r"/>
            <a:r>
              <a:rPr lang="en-GB" b="1" u="sng" dirty="0">
                <a:hlinkClick r:id="rId3" tooltip="Find all records containing"/>
              </a:rPr>
              <a:t>Chris </a:t>
            </a:r>
            <a:r>
              <a:rPr lang="en-GB" b="1" u="sng" dirty="0" smtClean="0">
                <a:hlinkClick r:id="rId3" tooltip="Find all records containing"/>
              </a:rPr>
              <a:t>Brewster</a:t>
            </a:r>
            <a:r>
              <a:rPr lang="en-GB" b="1" u="sng" dirty="0"/>
              <a:t> </a:t>
            </a:r>
            <a:r>
              <a:rPr lang="en-GB" b="1" u="sng" dirty="0" smtClean="0"/>
              <a:t>(2004)</a:t>
            </a:r>
            <a:endParaRPr lang="en-GB" b="1" u="sng" dirty="0"/>
          </a:p>
        </p:txBody>
      </p:sp>
      <p:pic>
        <p:nvPicPr>
          <p:cNvPr id="6" name="圖片 1">
            <a:extLst>
              <a:ext uri="{FF2B5EF4-FFF2-40B4-BE49-F238E27FC236}">
                <a16:creationId xmlns:a16="http://schemas.microsoft.com/office/drawing/2014/main" xmlns="" id="{68EE0F7C-2155-4B1A-ACBA-C5302114D150}"/>
              </a:ext>
            </a:extLst>
          </p:cNvPr>
          <p:cNvPicPr>
            <a:picLocks noChangeAspect="1"/>
          </p:cNvPicPr>
          <p:nvPr/>
        </p:nvPicPr>
        <p:blipFill>
          <a:blip r:embed="rId4"/>
          <a:stretch>
            <a:fillRect/>
          </a:stretch>
        </p:blipFill>
        <p:spPr>
          <a:xfrm>
            <a:off x="69206" y="116633"/>
            <a:ext cx="2092819" cy="792088"/>
          </a:xfrm>
          <a:prstGeom prst="rect">
            <a:avLst/>
          </a:prstGeom>
        </p:spPr>
      </p:pic>
    </p:spTree>
    <p:extLst>
      <p:ext uri="{BB962C8B-B14F-4D97-AF65-F5344CB8AC3E}">
        <p14:creationId xmlns:p14="http://schemas.microsoft.com/office/powerpoint/2010/main" val="620166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1340768"/>
            <a:ext cx="6840760" cy="581744"/>
          </a:xfrm>
        </p:spPr>
        <p:txBody>
          <a:bodyPr>
            <a:normAutofit fontScale="90000"/>
          </a:bodyPr>
          <a:lstStyle/>
          <a:p>
            <a:r>
              <a:rPr lang="en-GB" sz="1800" dirty="0"/>
              <a:t>Paid overtime is </a:t>
            </a:r>
            <a:r>
              <a:rPr lang="en-GB" sz="1800" dirty="0" smtClean="0"/>
              <a:t>generally positive </a:t>
            </a:r>
            <a:r>
              <a:rPr lang="en-GB" sz="1800" dirty="0"/>
              <a:t>and encouraging for both the company and the employee for many </a:t>
            </a:r>
            <a:r>
              <a:rPr lang="en-GB" sz="1800" dirty="0" smtClean="0"/>
              <a:t>reasons:</a:t>
            </a:r>
            <a:br>
              <a:rPr lang="en-GB" sz="1800" dirty="0" smtClean="0"/>
            </a:br>
            <a:endParaRPr lang="en-GB" sz="1800" dirty="0"/>
          </a:p>
        </p:txBody>
      </p:sp>
      <p:pic>
        <p:nvPicPr>
          <p:cNvPr id="3" name="Picture 2" descr="Image result for sombreros y gorr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16416" y="5805264"/>
            <a:ext cx="804710" cy="10336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267744" y="1995515"/>
            <a:ext cx="6624736"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t>F</a:t>
            </a:r>
            <a:r>
              <a:rPr lang="en-GB" sz="2000" dirty="0" smtClean="0"/>
              <a:t>or the company</a:t>
            </a:r>
          </a:p>
          <a:p>
            <a:pPr marL="285750" indent="-285750">
              <a:buFont typeface="Arial" panose="020B0604020202020204" pitchFamily="34" charset="0"/>
              <a:buChar char="•"/>
            </a:pPr>
            <a:r>
              <a:rPr lang="en-GB" sz="2000" dirty="0"/>
              <a:t>F</a:t>
            </a:r>
            <a:r>
              <a:rPr lang="en-GB" sz="2000" dirty="0" smtClean="0"/>
              <a:t>or the employee</a:t>
            </a:r>
            <a:endParaRPr lang="en-GB" sz="2000" dirty="0"/>
          </a:p>
        </p:txBody>
      </p:sp>
      <p:pic>
        <p:nvPicPr>
          <p:cNvPr id="4098" name="Picture 2" descr="Related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568" y="3130185"/>
            <a:ext cx="2646366" cy="1656184"/>
          </a:xfrm>
          <a:prstGeom prst="rect">
            <a:avLst/>
          </a:prstGeom>
          <a:noFill/>
          <a:extLst>
            <a:ext uri="{909E8E84-426E-40DD-AFC4-6F175D3DCCD1}">
              <a14:hiddenFill xmlns:a14="http://schemas.microsoft.com/office/drawing/2010/main">
                <a:solidFill>
                  <a:srgbClr val="FFFFFF"/>
                </a:solidFill>
              </a14:hiddenFill>
            </a:ext>
          </a:extLst>
        </p:spPr>
      </p:pic>
      <p:sp>
        <p:nvSpPr>
          <p:cNvPr id="5" name="Equal 4"/>
          <p:cNvSpPr/>
          <p:nvPr/>
        </p:nvSpPr>
        <p:spPr>
          <a:xfrm>
            <a:off x="3491880" y="3662732"/>
            <a:ext cx="1800200" cy="79208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100" name="Picture 4" descr="Image result for incentivo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2080" y="3212976"/>
            <a:ext cx="3601172" cy="1508117"/>
          </a:xfrm>
          <a:prstGeom prst="rect">
            <a:avLst/>
          </a:prstGeom>
          <a:noFill/>
          <a:extLst>
            <a:ext uri="{909E8E84-426E-40DD-AFC4-6F175D3DCCD1}">
              <a14:hiddenFill xmlns:a14="http://schemas.microsoft.com/office/drawing/2010/main">
                <a:solidFill>
                  <a:srgbClr val="FFFFFF"/>
                </a:solidFill>
              </a14:hiddenFill>
            </a:ext>
          </a:extLst>
        </p:spPr>
      </p:pic>
      <p:pic>
        <p:nvPicPr>
          <p:cNvPr id="8" name="圖片 1">
            <a:extLst>
              <a:ext uri="{FF2B5EF4-FFF2-40B4-BE49-F238E27FC236}">
                <a16:creationId xmlns:a16="http://schemas.microsoft.com/office/drawing/2014/main" xmlns="" id="{68EE0F7C-2155-4B1A-ACBA-C5302114D150}"/>
              </a:ext>
            </a:extLst>
          </p:cNvPr>
          <p:cNvPicPr>
            <a:picLocks noChangeAspect="1"/>
          </p:cNvPicPr>
          <p:nvPr/>
        </p:nvPicPr>
        <p:blipFill>
          <a:blip r:embed="rId5"/>
          <a:stretch>
            <a:fillRect/>
          </a:stretch>
        </p:blipFill>
        <p:spPr>
          <a:xfrm>
            <a:off x="69206" y="116633"/>
            <a:ext cx="2092819" cy="792088"/>
          </a:xfrm>
          <a:prstGeom prst="rect">
            <a:avLst/>
          </a:prstGeom>
        </p:spPr>
      </p:pic>
    </p:spTree>
    <p:extLst>
      <p:ext uri="{BB962C8B-B14F-4D97-AF65-F5344CB8AC3E}">
        <p14:creationId xmlns:p14="http://schemas.microsoft.com/office/powerpoint/2010/main" val="1442381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0490" y="620688"/>
            <a:ext cx="7772400" cy="1143000"/>
          </a:xfrm>
        </p:spPr>
        <p:txBody>
          <a:bodyPr/>
          <a:lstStyle/>
          <a:p>
            <a:pPr algn="ctr"/>
            <a:r>
              <a:rPr lang="en-GB" dirty="0"/>
              <a:t>Employee of the month</a:t>
            </a:r>
          </a:p>
        </p:txBody>
      </p:sp>
      <p:pic>
        <p:nvPicPr>
          <p:cNvPr id="3" name="Picture 2" descr="Image result for sombreros y gorr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15278" y="5921973"/>
            <a:ext cx="728722" cy="9360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8878" y="1988840"/>
            <a:ext cx="8424936" cy="1938992"/>
          </a:xfrm>
          <a:prstGeom prst="rect">
            <a:avLst/>
          </a:prstGeom>
          <a:noFill/>
        </p:spPr>
        <p:txBody>
          <a:bodyPr wrap="square" rtlCol="0">
            <a:spAutoFit/>
          </a:bodyPr>
          <a:lstStyle/>
          <a:p>
            <a:pPr algn="ctr"/>
            <a:r>
              <a:rPr lang="en-GB" dirty="0" smtClean="0"/>
              <a:t/>
            </a:r>
            <a:br>
              <a:rPr lang="en-GB" dirty="0" smtClean="0"/>
            </a:br>
            <a:r>
              <a:rPr lang="en-GB" dirty="0" smtClean="0"/>
              <a:t/>
            </a:r>
            <a:br>
              <a:rPr lang="en-GB" dirty="0" smtClean="0"/>
            </a:br>
            <a:r>
              <a:rPr lang="en-GB" sz="2800" dirty="0" smtClean="0"/>
              <a:t>The employee of the month is that person who in the company is characterized for fulfilling and carrying out all his activities.</a:t>
            </a:r>
            <a:endParaRPr lang="en-GB" sz="2800" dirty="0"/>
          </a:p>
        </p:txBody>
      </p:sp>
      <p:sp>
        <p:nvSpPr>
          <p:cNvPr id="5" name="Rectangle 4"/>
          <p:cNvSpPr/>
          <p:nvPr/>
        </p:nvSpPr>
        <p:spPr>
          <a:xfrm>
            <a:off x="6355491" y="4653136"/>
            <a:ext cx="2689647" cy="369332"/>
          </a:xfrm>
          <a:prstGeom prst="rect">
            <a:avLst/>
          </a:prstGeom>
        </p:spPr>
        <p:txBody>
          <a:bodyPr wrap="none">
            <a:spAutoFit/>
          </a:bodyPr>
          <a:lstStyle/>
          <a:p>
            <a:r>
              <a:rPr lang="en-GB" dirty="0" smtClean="0"/>
              <a:t>Anne M. </a:t>
            </a:r>
            <a:r>
              <a:rPr lang="en-GB" dirty="0" err="1" smtClean="0"/>
              <a:t>Bogardos</a:t>
            </a:r>
            <a:r>
              <a:rPr lang="en-GB" dirty="0" smtClean="0"/>
              <a:t> </a:t>
            </a:r>
            <a:r>
              <a:rPr lang="en-GB" dirty="0"/>
              <a:t>(2004)</a:t>
            </a:r>
          </a:p>
        </p:txBody>
      </p:sp>
      <p:pic>
        <p:nvPicPr>
          <p:cNvPr id="6" name="圖片 1">
            <a:extLst>
              <a:ext uri="{FF2B5EF4-FFF2-40B4-BE49-F238E27FC236}">
                <a16:creationId xmlns:a16="http://schemas.microsoft.com/office/drawing/2014/main" xmlns="" id="{68EE0F7C-2155-4B1A-ACBA-C5302114D150}"/>
              </a:ext>
            </a:extLst>
          </p:cNvPr>
          <p:cNvPicPr>
            <a:picLocks noChangeAspect="1"/>
          </p:cNvPicPr>
          <p:nvPr/>
        </p:nvPicPr>
        <p:blipFill>
          <a:blip r:embed="rId3"/>
          <a:stretch>
            <a:fillRect/>
          </a:stretch>
        </p:blipFill>
        <p:spPr>
          <a:xfrm>
            <a:off x="69206" y="116633"/>
            <a:ext cx="2092819" cy="792088"/>
          </a:xfrm>
          <a:prstGeom prst="rect">
            <a:avLst/>
          </a:prstGeom>
        </p:spPr>
      </p:pic>
    </p:spTree>
    <p:extLst>
      <p:ext uri="{BB962C8B-B14F-4D97-AF65-F5344CB8AC3E}">
        <p14:creationId xmlns:p14="http://schemas.microsoft.com/office/powerpoint/2010/main" val="3398862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764704"/>
            <a:ext cx="7520940" cy="548640"/>
          </a:xfrm>
        </p:spPr>
        <p:txBody>
          <a:bodyPr>
            <a:normAutofit fontScale="90000"/>
          </a:bodyPr>
          <a:lstStyle/>
          <a:p>
            <a:pPr algn="ctr"/>
            <a:r>
              <a:rPr lang="en-GB" dirty="0"/>
              <a:t/>
            </a:r>
            <a:br>
              <a:rPr lang="en-GB" dirty="0"/>
            </a:br>
            <a:r>
              <a:rPr lang="en-GB" sz="2400" dirty="0"/>
              <a:t>how to evaluate the employee of the month</a:t>
            </a:r>
          </a:p>
        </p:txBody>
      </p:sp>
      <p:sp>
        <p:nvSpPr>
          <p:cNvPr id="5" name="TextBox 4"/>
          <p:cNvSpPr txBox="1"/>
          <p:nvPr/>
        </p:nvSpPr>
        <p:spPr>
          <a:xfrm>
            <a:off x="949895" y="1556792"/>
            <a:ext cx="662473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smtClean="0"/>
              <a:t>Productivity / Responsibility.</a:t>
            </a:r>
          </a:p>
          <a:p>
            <a:pPr marL="285750" indent="-285750">
              <a:buFont typeface="Arial" panose="020B0604020202020204" pitchFamily="34" charset="0"/>
              <a:buChar char="•"/>
            </a:pPr>
            <a:r>
              <a:rPr lang="en-GB" sz="1600" dirty="0" smtClean="0"/>
              <a:t>Quality of work</a:t>
            </a:r>
          </a:p>
          <a:p>
            <a:pPr marL="285750" indent="-285750">
              <a:buFont typeface="Arial" panose="020B0604020202020204" pitchFamily="34" charset="0"/>
              <a:buChar char="•"/>
            </a:pPr>
            <a:r>
              <a:rPr lang="en-GB" sz="1600" dirty="0" smtClean="0"/>
              <a:t>Initiative and interest</a:t>
            </a:r>
          </a:p>
          <a:p>
            <a:pPr marL="285750" indent="-285750">
              <a:buFont typeface="Arial" panose="020B0604020202020204" pitchFamily="34" charset="0"/>
              <a:buChar char="•"/>
            </a:pPr>
            <a:r>
              <a:rPr lang="en-GB" sz="1600" dirty="0" smtClean="0"/>
              <a:t>Interpersonal Relationships</a:t>
            </a:r>
          </a:p>
          <a:p>
            <a:pPr marL="285750" lvl="0" indent="-285750">
              <a:buFont typeface="Arial" panose="020B0604020202020204" pitchFamily="34" charset="0"/>
              <a:buChar char="•"/>
            </a:pPr>
            <a:r>
              <a:rPr lang="en-GB" sz="1600" dirty="0" smtClean="0"/>
              <a:t>Cooperation</a:t>
            </a:r>
          </a:p>
          <a:p>
            <a:pPr marL="285750" indent="-285750">
              <a:buFont typeface="Arial" panose="020B0604020202020204" pitchFamily="34" charset="0"/>
              <a:buChar char="•"/>
            </a:pPr>
            <a:endParaRPr lang="en-GB" dirty="0" smtClean="0"/>
          </a:p>
          <a:p>
            <a:endParaRPr lang="en-GB" dirty="0"/>
          </a:p>
        </p:txBody>
      </p:sp>
      <p:pic>
        <p:nvPicPr>
          <p:cNvPr id="6" name="Picture 5" descr="Image result for sombreros y gorr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33065" y="5865447"/>
            <a:ext cx="728782" cy="93610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971600" y="3064897"/>
            <a:ext cx="6120680" cy="369332"/>
          </a:xfrm>
          <a:prstGeom prst="rect">
            <a:avLst/>
          </a:prstGeom>
          <a:noFill/>
        </p:spPr>
        <p:txBody>
          <a:bodyPr wrap="square" rtlCol="0">
            <a:spAutoFit/>
          </a:bodyPr>
          <a:lstStyle/>
          <a:p>
            <a:r>
              <a:rPr lang="en-GB" b="1" dirty="0" smtClean="0"/>
              <a:t>EMPLOYEE RECOGNITION OF THE MONTH</a:t>
            </a:r>
            <a:endParaRPr lang="en-GB" b="1" dirty="0"/>
          </a:p>
        </p:txBody>
      </p:sp>
      <p:sp>
        <p:nvSpPr>
          <p:cNvPr id="9" name="TextBox 8"/>
          <p:cNvSpPr txBox="1"/>
          <p:nvPr/>
        </p:nvSpPr>
        <p:spPr>
          <a:xfrm>
            <a:off x="827584" y="3645024"/>
            <a:ext cx="4896544" cy="1384995"/>
          </a:xfrm>
          <a:prstGeom prst="rect">
            <a:avLst/>
          </a:prstGeom>
          <a:noFill/>
        </p:spPr>
        <p:txBody>
          <a:bodyPr wrap="square" rtlCol="0">
            <a:spAutoFit/>
          </a:bodyPr>
          <a:lstStyle/>
          <a:p>
            <a:pPr marL="285750" indent="-285750">
              <a:buFont typeface="Arial" panose="020B0604020202020204" pitchFamily="34" charset="0"/>
              <a:buChar char="•"/>
            </a:pPr>
            <a:r>
              <a:rPr lang="en-GB" sz="1600" dirty="0"/>
              <a:t>A BONUS IN MONEY</a:t>
            </a:r>
          </a:p>
          <a:p>
            <a:pPr marL="285750" indent="-285750">
              <a:buFont typeface="Arial" panose="020B0604020202020204" pitchFamily="34" charset="0"/>
              <a:buChar char="•"/>
            </a:pPr>
            <a:r>
              <a:rPr lang="en-GB" sz="1600" dirty="0"/>
              <a:t>GIFT </a:t>
            </a:r>
            <a:r>
              <a:rPr lang="en-GB" sz="1600" dirty="0" smtClean="0"/>
              <a:t>CERTIFICATE</a:t>
            </a:r>
          </a:p>
          <a:p>
            <a:pPr marL="285750" indent="-285750">
              <a:buFont typeface="Arial" panose="020B0604020202020204" pitchFamily="34" charset="0"/>
              <a:buChar char="•"/>
            </a:pPr>
            <a:r>
              <a:rPr lang="en-GB" sz="1600" dirty="0"/>
              <a:t>A DAY OFF</a:t>
            </a:r>
          </a:p>
          <a:p>
            <a:endParaRPr lang="en-GB" b="1" dirty="0"/>
          </a:p>
          <a:p>
            <a:pPr marL="285750" indent="-285750">
              <a:buFont typeface="Arial" panose="020B0604020202020204" pitchFamily="34" charset="0"/>
              <a:buChar char="•"/>
            </a:pPr>
            <a:endParaRPr lang="en-GB" dirty="0" smtClean="0"/>
          </a:p>
        </p:txBody>
      </p:sp>
      <p:sp>
        <p:nvSpPr>
          <p:cNvPr id="4" name="Rectangle 3"/>
          <p:cNvSpPr/>
          <p:nvPr/>
        </p:nvSpPr>
        <p:spPr>
          <a:xfrm>
            <a:off x="6442111" y="5229200"/>
            <a:ext cx="2689647" cy="369332"/>
          </a:xfrm>
          <a:prstGeom prst="rect">
            <a:avLst/>
          </a:prstGeom>
        </p:spPr>
        <p:txBody>
          <a:bodyPr wrap="none">
            <a:spAutoFit/>
          </a:bodyPr>
          <a:lstStyle/>
          <a:p>
            <a:r>
              <a:rPr lang="en-GB" dirty="0"/>
              <a:t>Anne M. </a:t>
            </a:r>
            <a:r>
              <a:rPr lang="en-GB" dirty="0" err="1"/>
              <a:t>Bogardos</a:t>
            </a:r>
            <a:r>
              <a:rPr lang="en-GB" dirty="0"/>
              <a:t> (2004)</a:t>
            </a:r>
          </a:p>
        </p:txBody>
      </p:sp>
      <p:pic>
        <p:nvPicPr>
          <p:cNvPr id="10" name="圖片 1">
            <a:extLst>
              <a:ext uri="{FF2B5EF4-FFF2-40B4-BE49-F238E27FC236}">
                <a16:creationId xmlns:a16="http://schemas.microsoft.com/office/drawing/2014/main" xmlns="" id="{68EE0F7C-2155-4B1A-ACBA-C5302114D150}"/>
              </a:ext>
            </a:extLst>
          </p:cNvPr>
          <p:cNvPicPr>
            <a:picLocks noChangeAspect="1"/>
          </p:cNvPicPr>
          <p:nvPr/>
        </p:nvPicPr>
        <p:blipFill>
          <a:blip r:embed="rId3"/>
          <a:stretch>
            <a:fillRect/>
          </a:stretch>
        </p:blipFill>
        <p:spPr>
          <a:xfrm>
            <a:off x="69206" y="116633"/>
            <a:ext cx="2092819" cy="792088"/>
          </a:xfrm>
          <a:prstGeom prst="rect">
            <a:avLst/>
          </a:prstGeom>
        </p:spPr>
      </p:pic>
    </p:spTree>
    <p:extLst>
      <p:ext uri="{BB962C8B-B14F-4D97-AF65-F5344CB8AC3E}">
        <p14:creationId xmlns:p14="http://schemas.microsoft.com/office/powerpoint/2010/main" val="3967939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260648"/>
            <a:ext cx="7772400" cy="1143000"/>
          </a:xfrm>
        </p:spPr>
        <p:txBody>
          <a:bodyPr/>
          <a:lstStyle/>
          <a:p>
            <a:pPr algn="ctr"/>
            <a:r>
              <a:rPr lang="en-GB" dirty="0"/>
              <a:t>Ability to buy shares</a:t>
            </a:r>
          </a:p>
        </p:txBody>
      </p:sp>
      <p:pic>
        <p:nvPicPr>
          <p:cNvPr id="3" name="Picture 2" descr="Image result for sombreros y gorr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78222" y="5887480"/>
            <a:ext cx="755576" cy="9705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99592" y="1988840"/>
            <a:ext cx="7200800" cy="1631216"/>
          </a:xfrm>
          <a:prstGeom prst="rect">
            <a:avLst/>
          </a:prstGeom>
          <a:noFill/>
        </p:spPr>
        <p:txBody>
          <a:bodyPr wrap="square" rtlCol="0">
            <a:spAutoFit/>
          </a:bodyPr>
          <a:lstStyle/>
          <a:p>
            <a:pPr algn="ctr"/>
            <a:r>
              <a:rPr lang="en-GB" sz="2000" dirty="0" smtClean="0"/>
              <a:t>This idea comes from the equity theory first developed in the 1960's my J. Stacy Adams.</a:t>
            </a:r>
          </a:p>
          <a:p>
            <a:pPr algn="ctr"/>
            <a:endParaRPr lang="en-GB" sz="2000" dirty="0" smtClean="0"/>
          </a:p>
          <a:p>
            <a:pPr algn="ctr"/>
            <a:r>
              <a:rPr lang="en-GB" sz="2000" dirty="0" smtClean="0"/>
              <a:t>Individuals compare their job inputs and outcomes with those of others and then respond to eliminate any perceived inequities.</a:t>
            </a:r>
            <a:endParaRPr lang="en-GB" sz="2000" dirty="0"/>
          </a:p>
        </p:txBody>
      </p:sp>
      <p:sp>
        <p:nvSpPr>
          <p:cNvPr id="5" name="Rectangle 4"/>
          <p:cNvSpPr/>
          <p:nvPr/>
        </p:nvSpPr>
        <p:spPr>
          <a:xfrm>
            <a:off x="7380312" y="4660274"/>
            <a:ext cx="1375698" cy="261610"/>
          </a:xfrm>
          <a:prstGeom prst="rect">
            <a:avLst/>
          </a:prstGeom>
        </p:spPr>
        <p:txBody>
          <a:bodyPr wrap="none">
            <a:spAutoFit/>
          </a:bodyPr>
          <a:lstStyle/>
          <a:p>
            <a:r>
              <a:rPr lang="en-US" sz="1100" dirty="0" err="1"/>
              <a:t>Pilbeam</a:t>
            </a:r>
            <a:r>
              <a:rPr lang="en-US" sz="1100" dirty="0"/>
              <a:t>, S. (2010). </a:t>
            </a:r>
            <a:endParaRPr lang="en-GB" sz="1100" dirty="0"/>
          </a:p>
        </p:txBody>
      </p:sp>
      <p:pic>
        <p:nvPicPr>
          <p:cNvPr id="6" name="圖片 1">
            <a:extLst>
              <a:ext uri="{FF2B5EF4-FFF2-40B4-BE49-F238E27FC236}">
                <a16:creationId xmlns:a16="http://schemas.microsoft.com/office/drawing/2014/main" xmlns="" id="{68EE0F7C-2155-4B1A-ACBA-C5302114D150}"/>
              </a:ext>
            </a:extLst>
          </p:cNvPr>
          <p:cNvPicPr>
            <a:picLocks noChangeAspect="1"/>
          </p:cNvPicPr>
          <p:nvPr/>
        </p:nvPicPr>
        <p:blipFill>
          <a:blip r:embed="rId3"/>
          <a:stretch>
            <a:fillRect/>
          </a:stretch>
        </p:blipFill>
        <p:spPr>
          <a:xfrm>
            <a:off x="69206" y="116633"/>
            <a:ext cx="2092819" cy="792088"/>
          </a:xfrm>
          <a:prstGeom prst="rect">
            <a:avLst/>
          </a:prstGeom>
        </p:spPr>
      </p:pic>
    </p:spTree>
    <p:extLst>
      <p:ext uri="{BB962C8B-B14F-4D97-AF65-F5344CB8AC3E}">
        <p14:creationId xmlns:p14="http://schemas.microsoft.com/office/powerpoint/2010/main" val="1591801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 result for sombreros y gorr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16416" y="5854922"/>
            <a:ext cx="755576" cy="9705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560" y="1052736"/>
            <a:ext cx="7632848" cy="646331"/>
          </a:xfrm>
          <a:prstGeom prst="rect">
            <a:avLst/>
          </a:prstGeom>
          <a:noFill/>
        </p:spPr>
        <p:txBody>
          <a:bodyPr wrap="square" rtlCol="0">
            <a:spAutoFit/>
          </a:bodyPr>
          <a:lstStyle/>
          <a:p>
            <a:r>
              <a:rPr lang="en-GB" dirty="0" smtClean="0"/>
              <a:t>three primary assumptions applied to most business applications of equity theory can be summarised as follows:</a:t>
            </a:r>
            <a:endParaRPr lang="en-GB" dirty="0"/>
          </a:p>
        </p:txBody>
      </p:sp>
      <p:sp>
        <p:nvSpPr>
          <p:cNvPr id="4" name="TextBox 3"/>
          <p:cNvSpPr txBox="1"/>
          <p:nvPr/>
        </p:nvSpPr>
        <p:spPr>
          <a:xfrm>
            <a:off x="689395" y="1844824"/>
            <a:ext cx="7776864" cy="341632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Employees expect a balance between inputs and outputs.</a:t>
            </a:r>
          </a:p>
          <a:p>
            <a:endParaRPr lang="en-GB" dirty="0" smtClean="0"/>
          </a:p>
          <a:p>
            <a:pPr marL="285750" indent="-285750">
              <a:buFont typeface="Arial" panose="020B0604020202020204" pitchFamily="34" charset="0"/>
              <a:buChar char="•"/>
            </a:pPr>
            <a:r>
              <a:rPr lang="en-GB" dirty="0" smtClean="0"/>
              <a:t>Employees determine what their return should be when comparing themselves and other employees</a:t>
            </a:r>
          </a:p>
          <a:p>
            <a:endParaRPr lang="en-GB" dirty="0" smtClean="0"/>
          </a:p>
          <a:p>
            <a:pPr marL="285750" indent="-285750">
              <a:buFont typeface="Arial" panose="020B0604020202020204" pitchFamily="34" charset="0"/>
              <a:buChar char="•"/>
            </a:pPr>
            <a:r>
              <a:rPr lang="en-GB" dirty="0" smtClean="0"/>
              <a:t>If there is no balance between inputs and outcomes - employees will either seek to change the inputs or the outcomes.</a:t>
            </a:r>
          </a:p>
          <a:p>
            <a:endParaRPr lang="en-GB" dirty="0" smtClean="0"/>
          </a:p>
          <a:p>
            <a:pPr marL="285750" indent="-285750">
              <a:buFont typeface="Arial" panose="020B0604020202020204" pitchFamily="34" charset="0"/>
              <a:buChar char="•"/>
            </a:pPr>
            <a:r>
              <a:rPr lang="en-GB" dirty="0" smtClean="0"/>
              <a:t>Employees are spending more time on producing the products and since they are paid on a piece by piece basis their earning are lower.</a:t>
            </a:r>
          </a:p>
          <a:p>
            <a:endParaRPr lang="en-GB" dirty="0" smtClean="0"/>
          </a:p>
          <a:p>
            <a:endParaRPr lang="en-GB" dirty="0"/>
          </a:p>
        </p:txBody>
      </p:sp>
      <p:pic>
        <p:nvPicPr>
          <p:cNvPr id="5" name="圖片 1">
            <a:extLst>
              <a:ext uri="{FF2B5EF4-FFF2-40B4-BE49-F238E27FC236}">
                <a16:creationId xmlns:a16="http://schemas.microsoft.com/office/drawing/2014/main" xmlns="" id="{68EE0F7C-2155-4B1A-ACBA-C5302114D150}"/>
              </a:ext>
            </a:extLst>
          </p:cNvPr>
          <p:cNvPicPr>
            <a:picLocks noChangeAspect="1"/>
          </p:cNvPicPr>
          <p:nvPr/>
        </p:nvPicPr>
        <p:blipFill>
          <a:blip r:embed="rId3"/>
          <a:stretch>
            <a:fillRect/>
          </a:stretch>
        </p:blipFill>
        <p:spPr>
          <a:xfrm>
            <a:off x="69206" y="116633"/>
            <a:ext cx="2092819" cy="792088"/>
          </a:xfrm>
          <a:prstGeom prst="rect">
            <a:avLst/>
          </a:prstGeom>
        </p:spPr>
      </p:pic>
    </p:spTree>
    <p:extLst>
      <p:ext uri="{BB962C8B-B14F-4D97-AF65-F5344CB8AC3E}">
        <p14:creationId xmlns:p14="http://schemas.microsoft.com/office/powerpoint/2010/main" val="3283467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1124744"/>
            <a:ext cx="7416824" cy="2031325"/>
          </a:xfrm>
          <a:prstGeom prst="rect">
            <a:avLst/>
          </a:prstGeom>
          <a:noFill/>
        </p:spPr>
        <p:txBody>
          <a:bodyPr wrap="square" rtlCol="0">
            <a:spAutoFit/>
          </a:bodyPr>
          <a:lstStyle/>
          <a:p>
            <a:pPr algn="ctr"/>
            <a:r>
              <a:rPr lang="en-GB" dirty="0" smtClean="0"/>
              <a:t>We want to improve our employees motivation and make them part of our growth. To do so we will allow them to purchase or be paid in equity. Shares of the company.</a:t>
            </a:r>
          </a:p>
          <a:p>
            <a:pPr algn="ctr"/>
            <a:endParaRPr lang="en-GB" dirty="0" smtClean="0"/>
          </a:p>
          <a:p>
            <a:pPr algn="ctr"/>
            <a:r>
              <a:rPr lang="en-GB" dirty="0" smtClean="0"/>
              <a:t>That way, even though they are getting paid less, in the long term they grow with the company.</a:t>
            </a:r>
            <a:r>
              <a:rPr lang="es-ES" dirty="0" smtClean="0"/>
              <a:t>. </a:t>
            </a:r>
            <a:br>
              <a:rPr lang="es-ES" dirty="0" smtClean="0"/>
            </a:br>
            <a:endParaRPr lang="en-GB" dirty="0"/>
          </a:p>
        </p:txBody>
      </p:sp>
      <p:pic>
        <p:nvPicPr>
          <p:cNvPr id="9218" name="Picture 2" descr="Image result for equilibri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47864" y="3573016"/>
            <a:ext cx="2705723" cy="233368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Image result for sombreros y gorra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44408" y="5805264"/>
            <a:ext cx="784842" cy="1008112"/>
          </a:xfrm>
          <a:prstGeom prst="rect">
            <a:avLst/>
          </a:prstGeom>
          <a:noFill/>
          <a:extLst>
            <a:ext uri="{909E8E84-426E-40DD-AFC4-6F175D3DCCD1}">
              <a14:hiddenFill xmlns:a14="http://schemas.microsoft.com/office/drawing/2010/main">
                <a:solidFill>
                  <a:srgbClr val="FFFFFF"/>
                </a:solidFill>
              </a14:hiddenFill>
            </a:ext>
          </a:extLst>
        </p:spPr>
      </p:pic>
      <p:pic>
        <p:nvPicPr>
          <p:cNvPr id="5" name="圖片 1">
            <a:extLst>
              <a:ext uri="{FF2B5EF4-FFF2-40B4-BE49-F238E27FC236}">
                <a16:creationId xmlns:a16="http://schemas.microsoft.com/office/drawing/2014/main" xmlns="" id="{68EE0F7C-2155-4B1A-ACBA-C5302114D150}"/>
              </a:ext>
            </a:extLst>
          </p:cNvPr>
          <p:cNvPicPr>
            <a:picLocks noChangeAspect="1"/>
          </p:cNvPicPr>
          <p:nvPr/>
        </p:nvPicPr>
        <p:blipFill>
          <a:blip r:embed="rId4"/>
          <a:stretch>
            <a:fillRect/>
          </a:stretch>
        </p:blipFill>
        <p:spPr>
          <a:xfrm>
            <a:off x="69206" y="116633"/>
            <a:ext cx="2092819" cy="792088"/>
          </a:xfrm>
          <a:prstGeom prst="rect">
            <a:avLst/>
          </a:prstGeom>
        </p:spPr>
      </p:pic>
    </p:spTree>
    <p:extLst>
      <p:ext uri="{BB962C8B-B14F-4D97-AF65-F5344CB8AC3E}">
        <p14:creationId xmlns:p14="http://schemas.microsoft.com/office/powerpoint/2010/main" val="2718921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023675"/>
            <a:ext cx="7520940" cy="548640"/>
          </a:xfrm>
        </p:spPr>
        <p:txBody>
          <a:bodyPr>
            <a:normAutofit fontScale="90000"/>
          </a:bodyPr>
          <a:lstStyle/>
          <a:p>
            <a:pPr algn="ctr"/>
            <a:r>
              <a:rPr lang="en-GB" dirty="0"/>
              <a:t>Organising appreciation events</a:t>
            </a:r>
          </a:p>
        </p:txBody>
      </p:sp>
      <p:pic>
        <p:nvPicPr>
          <p:cNvPr id="3" name="Picture 2" descr="Image result for sombreros y gorr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21095" y="5877272"/>
            <a:ext cx="784842" cy="8640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27584" y="1556792"/>
            <a:ext cx="7488832" cy="1908215"/>
          </a:xfrm>
          <a:prstGeom prst="rect">
            <a:avLst/>
          </a:prstGeom>
          <a:noFill/>
        </p:spPr>
        <p:txBody>
          <a:bodyPr wrap="square" rtlCol="0">
            <a:spAutoFit/>
          </a:bodyPr>
          <a:lstStyle/>
          <a:p>
            <a:pPr algn="ctr"/>
            <a:r>
              <a:rPr lang="en-GB" dirty="0" smtClean="0"/>
              <a:t/>
            </a:r>
            <a:br>
              <a:rPr lang="en-GB" dirty="0" smtClean="0"/>
            </a:br>
            <a:r>
              <a:rPr lang="en-GB" sz="2000" dirty="0"/>
              <a:t>The management of human resources is an important part of all companies and, in this way, their work is interesting and varied. To improve the purposes of the company and the employees, the HR department is responsible for increasing the commercial understanding with the commitment of the employees. </a:t>
            </a:r>
          </a:p>
        </p:txBody>
      </p:sp>
      <p:pic>
        <p:nvPicPr>
          <p:cNvPr id="5" name="圖片 1">
            <a:extLst>
              <a:ext uri="{FF2B5EF4-FFF2-40B4-BE49-F238E27FC236}">
                <a16:creationId xmlns:a16="http://schemas.microsoft.com/office/drawing/2014/main" xmlns="" id="{68EE0F7C-2155-4B1A-ACBA-C5302114D150}"/>
              </a:ext>
            </a:extLst>
          </p:cNvPr>
          <p:cNvPicPr>
            <a:picLocks noChangeAspect="1"/>
          </p:cNvPicPr>
          <p:nvPr/>
        </p:nvPicPr>
        <p:blipFill>
          <a:blip r:embed="rId3"/>
          <a:stretch>
            <a:fillRect/>
          </a:stretch>
        </p:blipFill>
        <p:spPr>
          <a:xfrm>
            <a:off x="69206" y="116633"/>
            <a:ext cx="2092819" cy="792088"/>
          </a:xfrm>
          <a:prstGeom prst="rect">
            <a:avLst/>
          </a:prstGeom>
        </p:spPr>
      </p:pic>
    </p:spTree>
    <p:extLst>
      <p:ext uri="{BB962C8B-B14F-4D97-AF65-F5344CB8AC3E}">
        <p14:creationId xmlns:p14="http://schemas.microsoft.com/office/powerpoint/2010/main" val="3920016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980728"/>
            <a:ext cx="4248472" cy="830997"/>
          </a:xfrm>
          <a:prstGeom prst="rect">
            <a:avLst/>
          </a:prstGeom>
          <a:noFill/>
        </p:spPr>
        <p:txBody>
          <a:bodyPr wrap="square" rtlCol="0">
            <a:spAutoFit/>
          </a:bodyPr>
          <a:lstStyle/>
          <a:p>
            <a:pPr algn="ctr"/>
            <a:r>
              <a:rPr lang="en-GB" sz="2400" b="1" dirty="0" smtClean="0"/>
              <a:t>appreciation events every six months</a:t>
            </a:r>
            <a:r>
              <a:rPr lang="en-GB" sz="2400" dirty="0" smtClean="0"/>
              <a:t>.</a:t>
            </a:r>
            <a:endParaRPr lang="en-GB" sz="2400" dirty="0"/>
          </a:p>
        </p:txBody>
      </p:sp>
      <p:pic>
        <p:nvPicPr>
          <p:cNvPr id="12290" name="Picture 2" descr="Image result for eventos forma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2348880"/>
            <a:ext cx="2857500" cy="1905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644008" y="1484784"/>
            <a:ext cx="4104456" cy="2677656"/>
          </a:xfrm>
          <a:prstGeom prst="rect">
            <a:avLst/>
          </a:prstGeom>
          <a:noFill/>
        </p:spPr>
        <p:txBody>
          <a:bodyPr wrap="square" rtlCol="0">
            <a:spAutoFit/>
          </a:bodyPr>
          <a:lstStyle/>
          <a:p>
            <a:pPr algn="ctr"/>
            <a:r>
              <a:rPr lang="en-GB" sz="2400" dirty="0" smtClean="0"/>
              <a:t>The purpose of these events is to improve the internal environment and the relationships among employees with each other and, respectively, with the company,</a:t>
            </a:r>
            <a:endParaRPr lang="en-GB" sz="2400" dirty="0"/>
          </a:p>
        </p:txBody>
      </p:sp>
      <p:pic>
        <p:nvPicPr>
          <p:cNvPr id="5" name="Picture 4" descr="Image result for sombreros y gorra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42104" y="5877272"/>
            <a:ext cx="723437" cy="8159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796136" y="4692966"/>
            <a:ext cx="2829925" cy="369332"/>
          </a:xfrm>
          <a:prstGeom prst="rect">
            <a:avLst/>
          </a:prstGeom>
          <a:noFill/>
        </p:spPr>
        <p:txBody>
          <a:bodyPr wrap="square" rtlCol="0">
            <a:spAutoFit/>
          </a:bodyPr>
          <a:lstStyle/>
          <a:p>
            <a:r>
              <a:rPr lang="en-GB" b="1" u="sng" dirty="0">
                <a:hlinkClick r:id="rId4"/>
              </a:rPr>
              <a:t>Michael </a:t>
            </a:r>
            <a:r>
              <a:rPr lang="en-GB" b="1" u="sng" dirty="0" smtClean="0">
                <a:hlinkClick r:id="rId4"/>
              </a:rPr>
              <a:t>Armstrong</a:t>
            </a:r>
            <a:r>
              <a:rPr lang="en-GB" b="1" u="sng" dirty="0" smtClean="0"/>
              <a:t> (2016)</a:t>
            </a:r>
            <a:endParaRPr lang="en-GB" b="1" u="sng" dirty="0"/>
          </a:p>
        </p:txBody>
      </p:sp>
      <p:pic>
        <p:nvPicPr>
          <p:cNvPr id="7" name="圖片 1">
            <a:extLst>
              <a:ext uri="{FF2B5EF4-FFF2-40B4-BE49-F238E27FC236}">
                <a16:creationId xmlns:a16="http://schemas.microsoft.com/office/drawing/2014/main" xmlns="" id="{68EE0F7C-2155-4B1A-ACBA-C5302114D150}"/>
              </a:ext>
            </a:extLst>
          </p:cNvPr>
          <p:cNvPicPr>
            <a:picLocks noChangeAspect="1"/>
          </p:cNvPicPr>
          <p:nvPr/>
        </p:nvPicPr>
        <p:blipFill>
          <a:blip r:embed="rId5"/>
          <a:stretch>
            <a:fillRect/>
          </a:stretch>
        </p:blipFill>
        <p:spPr>
          <a:xfrm>
            <a:off x="69206" y="116633"/>
            <a:ext cx="2092819" cy="792088"/>
          </a:xfrm>
          <a:prstGeom prst="rect">
            <a:avLst/>
          </a:prstGeom>
        </p:spPr>
      </p:pic>
    </p:spTree>
    <p:extLst>
      <p:ext uri="{BB962C8B-B14F-4D97-AF65-F5344CB8AC3E}">
        <p14:creationId xmlns:p14="http://schemas.microsoft.com/office/powerpoint/2010/main" val="342904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836712"/>
            <a:ext cx="7560840" cy="1569660"/>
          </a:xfrm>
          <a:prstGeom prst="rect">
            <a:avLst/>
          </a:prstGeom>
          <a:noFill/>
        </p:spPr>
        <p:txBody>
          <a:bodyPr wrap="square" rtlCol="0">
            <a:spAutoFit/>
          </a:bodyPr>
          <a:lstStyle/>
          <a:p>
            <a:pPr algn="ctr"/>
            <a:r>
              <a:rPr lang="en-GB" sz="2400" dirty="0" smtClean="0"/>
              <a:t>When employees and their contributions to the company are valued, their satisfaction and productivity increase and they are motivated to continue striving. And finally it will make employees retain the best in their work</a:t>
            </a:r>
            <a:r>
              <a:rPr lang="en-GB" dirty="0" smtClean="0"/>
              <a:t>.</a:t>
            </a:r>
            <a:endParaRPr lang="en-GB" dirty="0"/>
          </a:p>
        </p:txBody>
      </p:sp>
      <p:pic>
        <p:nvPicPr>
          <p:cNvPr id="14338" name="Picture 2" descr="Image result for incremento de la productivida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43808" y="2492896"/>
            <a:ext cx="3456384" cy="25794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Image result for sombreros y gorra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2400" y="5799340"/>
            <a:ext cx="971600" cy="103197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317752" y="5301208"/>
            <a:ext cx="2728632" cy="369332"/>
          </a:xfrm>
          <a:prstGeom prst="rect">
            <a:avLst/>
          </a:prstGeom>
        </p:spPr>
        <p:txBody>
          <a:bodyPr wrap="none">
            <a:spAutoFit/>
          </a:bodyPr>
          <a:lstStyle/>
          <a:p>
            <a:r>
              <a:rPr lang="en-GB" b="1" u="sng" dirty="0">
                <a:hlinkClick r:id="rId4"/>
              </a:rPr>
              <a:t>Michael Armstrong</a:t>
            </a:r>
            <a:r>
              <a:rPr lang="en-GB" b="1" u="sng" dirty="0"/>
              <a:t> (2016)</a:t>
            </a:r>
          </a:p>
        </p:txBody>
      </p:sp>
      <p:pic>
        <p:nvPicPr>
          <p:cNvPr id="6" name="圖片 1">
            <a:extLst>
              <a:ext uri="{FF2B5EF4-FFF2-40B4-BE49-F238E27FC236}">
                <a16:creationId xmlns:a16="http://schemas.microsoft.com/office/drawing/2014/main" xmlns="" id="{68EE0F7C-2155-4B1A-ACBA-C5302114D150}"/>
              </a:ext>
            </a:extLst>
          </p:cNvPr>
          <p:cNvPicPr>
            <a:picLocks noChangeAspect="1"/>
          </p:cNvPicPr>
          <p:nvPr/>
        </p:nvPicPr>
        <p:blipFill>
          <a:blip r:embed="rId5"/>
          <a:stretch>
            <a:fillRect/>
          </a:stretch>
        </p:blipFill>
        <p:spPr>
          <a:xfrm>
            <a:off x="69206" y="116633"/>
            <a:ext cx="2092819" cy="792088"/>
          </a:xfrm>
          <a:prstGeom prst="rect">
            <a:avLst/>
          </a:prstGeom>
        </p:spPr>
      </p:pic>
    </p:spTree>
    <p:extLst>
      <p:ext uri="{BB962C8B-B14F-4D97-AF65-F5344CB8AC3E}">
        <p14:creationId xmlns:p14="http://schemas.microsoft.com/office/powerpoint/2010/main" val="916420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584" y="659352"/>
            <a:ext cx="7200800" cy="646331"/>
          </a:xfrm>
          <a:prstGeom prst="rect">
            <a:avLst/>
          </a:prstGeom>
          <a:noFill/>
        </p:spPr>
        <p:txBody>
          <a:bodyPr wrap="square" rtlCol="0">
            <a:spAutoFit/>
          </a:bodyPr>
          <a:lstStyle/>
          <a:p>
            <a:endParaRPr lang="en-GB" b="1" dirty="0" smtClean="0"/>
          </a:p>
          <a:p>
            <a:pPr algn="ctr"/>
            <a:r>
              <a:rPr lang="en-GB" b="1" dirty="0" smtClean="0"/>
              <a:t>WAYS TO CONVINCE MANAGERS</a:t>
            </a:r>
            <a:endParaRPr lang="en-GB" b="1" dirty="0"/>
          </a:p>
        </p:txBody>
      </p:sp>
      <p:sp>
        <p:nvSpPr>
          <p:cNvPr id="4" name="TextBox 3"/>
          <p:cNvSpPr txBox="1"/>
          <p:nvPr/>
        </p:nvSpPr>
        <p:spPr>
          <a:xfrm>
            <a:off x="452335" y="1844824"/>
            <a:ext cx="6840760" cy="3631763"/>
          </a:xfrm>
          <a:prstGeom prst="rect">
            <a:avLst/>
          </a:prstGeom>
          <a:noFill/>
        </p:spPr>
        <p:txBody>
          <a:bodyPr wrap="square" rtlCol="0">
            <a:spAutoFit/>
          </a:bodyPr>
          <a:lstStyle/>
          <a:p>
            <a:r>
              <a:rPr lang="en-GB" dirty="0" smtClean="0"/>
              <a:t>The managers can be given leadership roles in the teams after HRM tactics are in place.</a:t>
            </a:r>
          </a:p>
          <a:p>
            <a:endParaRPr lang="en-GB" dirty="0" smtClean="0"/>
          </a:p>
          <a:p>
            <a:r>
              <a:rPr lang="en-GB" dirty="0" smtClean="0"/>
              <a:t>The managers can be employed in monitoring role HRM is in place.</a:t>
            </a:r>
          </a:p>
          <a:p>
            <a:endParaRPr lang="en-GB" dirty="0" smtClean="0"/>
          </a:p>
          <a:p>
            <a:r>
              <a:rPr lang="en-GB" dirty="0" smtClean="0"/>
              <a:t>The managers should involved in the group discussions related to HRM benefits.</a:t>
            </a:r>
          </a:p>
          <a:p>
            <a:endParaRPr lang="en-GB" dirty="0" smtClean="0"/>
          </a:p>
          <a:p>
            <a:r>
              <a:rPr lang="en-GB" sz="1400" b="1" i="1" dirty="0"/>
              <a:t>STAFF TRAINING </a:t>
            </a:r>
            <a:r>
              <a:rPr lang="en-GB" b="1" i="1" dirty="0" smtClean="0"/>
              <a:t>- </a:t>
            </a:r>
            <a:r>
              <a:rPr lang="en-GB" sz="1400" dirty="0"/>
              <a:t>Persuade the line </a:t>
            </a:r>
            <a:r>
              <a:rPr lang="en-GB" sz="1400" dirty="0" smtClean="0"/>
              <a:t>manager </a:t>
            </a:r>
            <a:r>
              <a:rPr lang="en-GB" sz="1400" dirty="0"/>
              <a:t>of the significance of preparing their staff based on this </a:t>
            </a:r>
            <a:r>
              <a:rPr lang="en-GB" sz="1400" dirty="0" smtClean="0"/>
              <a:t>theory and </a:t>
            </a:r>
            <a:r>
              <a:rPr lang="en-GB" sz="1400" dirty="0"/>
              <a:t>which demonstrates that </a:t>
            </a:r>
            <a:r>
              <a:rPr lang="en-GB" sz="1400" dirty="0" smtClean="0"/>
              <a:t>well train staff will generate a stock of productive capital.</a:t>
            </a:r>
            <a:r>
              <a:rPr lang="en-GB" dirty="0" smtClean="0"/>
              <a:t> </a:t>
            </a:r>
            <a:endParaRPr lang="en-GB" dirty="0"/>
          </a:p>
          <a:p>
            <a:endParaRPr lang="en-GB" dirty="0" smtClean="0"/>
          </a:p>
          <a:p>
            <a:endParaRPr lang="en-GB" dirty="0"/>
          </a:p>
        </p:txBody>
      </p:sp>
      <p:pic>
        <p:nvPicPr>
          <p:cNvPr id="5" name="Picture 4" descr="Image result for sombreros y gorr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11071" y="5841268"/>
            <a:ext cx="728782" cy="93610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7068488" y="4653136"/>
            <a:ext cx="1679434" cy="369332"/>
          </a:xfrm>
          <a:prstGeom prst="rect">
            <a:avLst/>
          </a:prstGeom>
        </p:spPr>
        <p:txBody>
          <a:bodyPr wrap="none">
            <a:spAutoFit/>
          </a:bodyPr>
          <a:lstStyle/>
          <a:p>
            <a:r>
              <a:rPr lang="en-US" u="sng" dirty="0" smtClean="0"/>
              <a:t>McLean (2015)</a:t>
            </a:r>
            <a:endParaRPr lang="en-GB" u="sng" dirty="0"/>
          </a:p>
        </p:txBody>
      </p:sp>
      <p:pic>
        <p:nvPicPr>
          <p:cNvPr id="6" name="圖片 1">
            <a:extLst>
              <a:ext uri="{FF2B5EF4-FFF2-40B4-BE49-F238E27FC236}">
                <a16:creationId xmlns:a16="http://schemas.microsoft.com/office/drawing/2014/main" xmlns="" id="{68EE0F7C-2155-4B1A-ACBA-C5302114D150}"/>
              </a:ext>
            </a:extLst>
          </p:cNvPr>
          <p:cNvPicPr>
            <a:picLocks noChangeAspect="1"/>
          </p:cNvPicPr>
          <p:nvPr/>
        </p:nvPicPr>
        <p:blipFill>
          <a:blip r:embed="rId3"/>
          <a:stretch>
            <a:fillRect/>
          </a:stretch>
        </p:blipFill>
        <p:spPr>
          <a:xfrm>
            <a:off x="69206" y="116633"/>
            <a:ext cx="2092819" cy="792088"/>
          </a:xfrm>
          <a:prstGeom prst="rect">
            <a:avLst/>
          </a:prstGeom>
        </p:spPr>
      </p:pic>
    </p:spTree>
    <p:extLst>
      <p:ext uri="{BB962C8B-B14F-4D97-AF65-F5344CB8AC3E}">
        <p14:creationId xmlns:p14="http://schemas.microsoft.com/office/powerpoint/2010/main" val="182059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conclusions</a:t>
            </a:r>
            <a:endParaRPr lang="en-GB" dirty="0"/>
          </a:p>
        </p:txBody>
      </p:sp>
      <p:sp>
        <p:nvSpPr>
          <p:cNvPr id="4" name="TextBox 3"/>
          <p:cNvSpPr txBox="1"/>
          <p:nvPr/>
        </p:nvSpPr>
        <p:spPr>
          <a:xfrm>
            <a:off x="971600" y="1412776"/>
            <a:ext cx="6984776" cy="3693319"/>
          </a:xfrm>
          <a:prstGeom prst="rect">
            <a:avLst/>
          </a:prstGeom>
          <a:noFill/>
        </p:spPr>
        <p:txBody>
          <a:bodyPr wrap="square" rtlCol="0">
            <a:spAutoFit/>
          </a:bodyPr>
          <a:lstStyle/>
          <a:p>
            <a:r>
              <a:rPr lang="en-GB" dirty="0" smtClean="0"/>
              <a:t>HRM is very important for efficiency.</a:t>
            </a:r>
          </a:p>
          <a:p>
            <a:endParaRPr lang="en-GB" dirty="0" smtClean="0"/>
          </a:p>
          <a:p>
            <a:r>
              <a:rPr lang="en-GB" dirty="0" smtClean="0"/>
              <a:t> Reward systems general push employees towards giving effective performances.</a:t>
            </a:r>
          </a:p>
          <a:p>
            <a:endParaRPr lang="en-GB" dirty="0" smtClean="0"/>
          </a:p>
          <a:p>
            <a:r>
              <a:rPr lang="en-GB" dirty="0" smtClean="0"/>
              <a:t>All levels of the organisational hierarchy must be on the same page as far as HRM is concerned.</a:t>
            </a:r>
          </a:p>
          <a:p>
            <a:endParaRPr lang="en-GB" dirty="0" smtClean="0"/>
          </a:p>
          <a:p>
            <a:pPr algn="ctr"/>
            <a:r>
              <a:rPr lang="en-US" dirty="0" smtClean="0"/>
              <a:t>In </a:t>
            </a:r>
            <a:r>
              <a:rPr lang="en-US" dirty="0"/>
              <a:t>conclusion, it can be said that human resource management is a very important department in context of the modern day </a:t>
            </a:r>
            <a:r>
              <a:rPr lang="en-US" dirty="0" err="1"/>
              <a:t>organisational</a:t>
            </a:r>
            <a:r>
              <a:rPr lang="en-US" dirty="0"/>
              <a:t> environment which includes employees belonging from different cultures and different thought </a:t>
            </a:r>
            <a:r>
              <a:rPr lang="en-US" dirty="0" smtClean="0"/>
              <a:t>processes</a:t>
            </a:r>
            <a:r>
              <a:rPr lang="en-US" sz="1400" dirty="0" smtClean="0"/>
              <a:t>.</a:t>
            </a:r>
            <a:endParaRPr lang="en-GB" sz="1400" dirty="0"/>
          </a:p>
          <a:p>
            <a:endParaRPr lang="en-GB" dirty="0"/>
          </a:p>
        </p:txBody>
      </p:sp>
      <p:pic>
        <p:nvPicPr>
          <p:cNvPr id="5" name="Picture 4" descr="Image result for sombreros y gorr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16416" y="5823202"/>
            <a:ext cx="784842" cy="1008112"/>
          </a:xfrm>
          <a:prstGeom prst="rect">
            <a:avLst/>
          </a:prstGeom>
          <a:noFill/>
          <a:extLst>
            <a:ext uri="{909E8E84-426E-40DD-AFC4-6F175D3DCCD1}">
              <a14:hiddenFill xmlns:a14="http://schemas.microsoft.com/office/drawing/2010/main">
                <a:solidFill>
                  <a:srgbClr val="FFFFFF"/>
                </a:solidFill>
              </a14:hiddenFill>
            </a:ext>
          </a:extLst>
        </p:spPr>
      </p:pic>
      <p:pic>
        <p:nvPicPr>
          <p:cNvPr id="6" name="圖片 1">
            <a:extLst>
              <a:ext uri="{FF2B5EF4-FFF2-40B4-BE49-F238E27FC236}">
                <a16:creationId xmlns:a16="http://schemas.microsoft.com/office/drawing/2014/main" xmlns="" id="{68EE0F7C-2155-4B1A-ACBA-C5302114D150}"/>
              </a:ext>
            </a:extLst>
          </p:cNvPr>
          <p:cNvPicPr>
            <a:picLocks noChangeAspect="1"/>
          </p:cNvPicPr>
          <p:nvPr/>
        </p:nvPicPr>
        <p:blipFill>
          <a:blip r:embed="rId3"/>
          <a:stretch>
            <a:fillRect/>
          </a:stretch>
        </p:blipFill>
        <p:spPr>
          <a:xfrm>
            <a:off x="69206" y="116633"/>
            <a:ext cx="2092819" cy="792088"/>
          </a:xfrm>
          <a:prstGeom prst="rect">
            <a:avLst/>
          </a:prstGeom>
        </p:spPr>
      </p:pic>
    </p:spTree>
    <p:extLst>
      <p:ext uri="{BB962C8B-B14F-4D97-AF65-F5344CB8AC3E}">
        <p14:creationId xmlns:p14="http://schemas.microsoft.com/office/powerpoint/2010/main" val="2721505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32656"/>
            <a:ext cx="7520940" cy="548640"/>
          </a:xfrm>
        </p:spPr>
        <p:txBody>
          <a:bodyPr>
            <a:normAutofit fontScale="90000"/>
          </a:bodyPr>
          <a:lstStyle/>
          <a:p>
            <a:pPr algn="ctr"/>
            <a:r>
              <a:rPr lang="en-GB" dirty="0" smtClean="0"/>
              <a:t>References</a:t>
            </a:r>
            <a:endParaRPr lang="en-GB" dirty="0"/>
          </a:p>
        </p:txBody>
      </p:sp>
      <p:pic>
        <p:nvPicPr>
          <p:cNvPr id="4" name="Picture 3" descr="Image result for sombreros y gorr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443043" y="5805264"/>
            <a:ext cx="672722" cy="86409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619672" y="2005112"/>
            <a:ext cx="4104456" cy="369332"/>
          </a:xfrm>
          <a:prstGeom prst="rect">
            <a:avLst/>
          </a:prstGeom>
          <a:noFill/>
        </p:spPr>
        <p:txBody>
          <a:bodyPr wrap="square" rtlCol="0">
            <a:spAutoFit/>
          </a:bodyPr>
          <a:lstStyle/>
          <a:p>
            <a:r>
              <a:rPr lang="en-GB" dirty="0" smtClean="0"/>
              <a:t>	</a:t>
            </a:r>
            <a:endParaRPr lang="en-GB" dirty="0"/>
          </a:p>
        </p:txBody>
      </p:sp>
      <p:sp>
        <p:nvSpPr>
          <p:cNvPr id="5" name="TextBox 4"/>
          <p:cNvSpPr txBox="1"/>
          <p:nvPr/>
        </p:nvSpPr>
        <p:spPr>
          <a:xfrm>
            <a:off x="1772072" y="2157512"/>
            <a:ext cx="4104456" cy="369332"/>
          </a:xfrm>
          <a:prstGeom prst="rect">
            <a:avLst/>
          </a:prstGeom>
          <a:noFill/>
        </p:spPr>
        <p:txBody>
          <a:bodyPr wrap="square" rtlCol="0">
            <a:spAutoFit/>
          </a:bodyPr>
          <a:lstStyle/>
          <a:p>
            <a:r>
              <a:rPr lang="en-GB" dirty="0" smtClean="0"/>
              <a:t>	</a:t>
            </a:r>
            <a:endParaRPr lang="en-GB" dirty="0"/>
          </a:p>
        </p:txBody>
      </p:sp>
      <p:sp>
        <p:nvSpPr>
          <p:cNvPr id="6" name="TextBox 5"/>
          <p:cNvSpPr txBox="1"/>
          <p:nvPr/>
        </p:nvSpPr>
        <p:spPr>
          <a:xfrm>
            <a:off x="611560" y="1125899"/>
            <a:ext cx="7704856" cy="4247317"/>
          </a:xfrm>
          <a:prstGeom prst="rect">
            <a:avLst/>
          </a:prstGeom>
          <a:noFill/>
        </p:spPr>
        <p:txBody>
          <a:bodyPr wrap="square" rtlCol="0">
            <a:spAutoFit/>
          </a:bodyPr>
          <a:lstStyle/>
          <a:p>
            <a:endParaRPr lang="en-US" dirty="0" smtClean="0"/>
          </a:p>
          <a:p>
            <a:r>
              <a:rPr lang="en-GB" dirty="0" smtClean="0"/>
              <a:t>Armstrong</a:t>
            </a:r>
            <a:r>
              <a:rPr lang="en-GB" dirty="0"/>
              <a:t>, M. (2012) Armstrong's Handbook of human Resource Management Practice 12</a:t>
            </a:r>
            <a:r>
              <a:rPr lang="en-GB" baseline="30000" dirty="0"/>
              <a:t>th</a:t>
            </a:r>
            <a:r>
              <a:rPr lang="en-GB" dirty="0"/>
              <a:t> Ed</a:t>
            </a:r>
            <a:r>
              <a:rPr lang="en-GB" dirty="0" smtClean="0"/>
              <a:t>.</a:t>
            </a:r>
          </a:p>
          <a:p>
            <a:endParaRPr lang="en-GB" dirty="0"/>
          </a:p>
          <a:p>
            <a:r>
              <a:rPr lang="en-US" dirty="0" smtClean="0"/>
              <a:t>Shields</a:t>
            </a:r>
            <a:r>
              <a:rPr lang="en-US" dirty="0"/>
              <a:t>, J., Brown, M., </a:t>
            </a:r>
            <a:r>
              <a:rPr lang="en-US" dirty="0" err="1"/>
              <a:t>Kaine</a:t>
            </a:r>
            <a:r>
              <a:rPr lang="en-US" dirty="0"/>
              <a:t>, S., </a:t>
            </a:r>
            <a:r>
              <a:rPr lang="en-US" dirty="0" err="1"/>
              <a:t>Dolle</a:t>
            </a:r>
            <a:r>
              <a:rPr lang="en-US" dirty="0"/>
              <a:t>-Samuel, C., North-</a:t>
            </a:r>
            <a:r>
              <a:rPr lang="en-US" dirty="0" err="1"/>
              <a:t>Samardzic</a:t>
            </a:r>
            <a:r>
              <a:rPr lang="en-US" dirty="0"/>
              <a:t>, A., McLean, P., Johns, R., O'Leary, P., Robinson, J. and </a:t>
            </a:r>
            <a:r>
              <a:rPr lang="en-US" dirty="0" err="1"/>
              <a:t>Plimmer</a:t>
            </a:r>
            <a:r>
              <a:rPr lang="en-US" dirty="0"/>
              <a:t>, G., 2015. Managing employee performance &amp; reward: Concepts, practices, strategies. Cambridge University Press</a:t>
            </a:r>
            <a:r>
              <a:rPr lang="en-US" dirty="0" smtClean="0"/>
              <a:t>.</a:t>
            </a:r>
          </a:p>
          <a:p>
            <a:endParaRPr lang="en-US" dirty="0"/>
          </a:p>
          <a:p>
            <a:r>
              <a:rPr lang="en-US" dirty="0" smtClean="0"/>
              <a:t>Anne M. </a:t>
            </a:r>
            <a:r>
              <a:rPr lang="en-US" dirty="0" err="1" smtClean="0"/>
              <a:t>Bogardus</a:t>
            </a:r>
            <a:r>
              <a:rPr lang="en-US" dirty="0" smtClean="0"/>
              <a:t> (2004), Human Resource JumpStart.</a:t>
            </a:r>
          </a:p>
          <a:p>
            <a:endParaRPr lang="en-US" dirty="0"/>
          </a:p>
          <a:p>
            <a:r>
              <a:rPr lang="en-US" dirty="0" err="1"/>
              <a:t>Pilbeam</a:t>
            </a:r>
            <a:r>
              <a:rPr lang="en-US" dirty="0"/>
              <a:t>, S. (2010). </a:t>
            </a:r>
            <a:r>
              <a:rPr lang="en-US" i="1" dirty="0"/>
              <a:t>People resourcing and talent planning : HRM in practice.</a:t>
            </a:r>
            <a:r>
              <a:rPr lang="en-US" dirty="0"/>
              <a:t> Harlow, England : Prentice Hall/Financial Times.</a:t>
            </a:r>
            <a:endParaRPr lang="en-GB" dirty="0"/>
          </a:p>
          <a:p>
            <a:endParaRPr lang="en-US" dirty="0"/>
          </a:p>
          <a:p>
            <a:endParaRPr lang="en-GB" dirty="0"/>
          </a:p>
        </p:txBody>
      </p:sp>
      <p:pic>
        <p:nvPicPr>
          <p:cNvPr id="7" name="圖片 1">
            <a:extLst>
              <a:ext uri="{FF2B5EF4-FFF2-40B4-BE49-F238E27FC236}">
                <a16:creationId xmlns:a16="http://schemas.microsoft.com/office/drawing/2014/main" xmlns="" id="{68EE0F7C-2155-4B1A-ACBA-C5302114D150}"/>
              </a:ext>
            </a:extLst>
          </p:cNvPr>
          <p:cNvPicPr>
            <a:picLocks noChangeAspect="1"/>
          </p:cNvPicPr>
          <p:nvPr/>
        </p:nvPicPr>
        <p:blipFill>
          <a:blip r:embed="rId3"/>
          <a:stretch>
            <a:fillRect/>
          </a:stretch>
        </p:blipFill>
        <p:spPr>
          <a:xfrm>
            <a:off x="69206" y="116633"/>
            <a:ext cx="2092819" cy="792088"/>
          </a:xfrm>
          <a:prstGeom prst="rect">
            <a:avLst/>
          </a:prstGeom>
        </p:spPr>
      </p:pic>
    </p:spTree>
    <p:extLst>
      <p:ext uri="{BB962C8B-B14F-4D97-AF65-F5344CB8AC3E}">
        <p14:creationId xmlns:p14="http://schemas.microsoft.com/office/powerpoint/2010/main" val="1376216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han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340768"/>
            <a:ext cx="6120680" cy="343547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Image result for sombreros y gorra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02322" y="5805264"/>
            <a:ext cx="672722" cy="864096"/>
          </a:xfrm>
          <a:prstGeom prst="rect">
            <a:avLst/>
          </a:prstGeom>
          <a:noFill/>
          <a:extLst>
            <a:ext uri="{909E8E84-426E-40DD-AFC4-6F175D3DCCD1}">
              <a14:hiddenFill xmlns:a14="http://schemas.microsoft.com/office/drawing/2010/main">
                <a:solidFill>
                  <a:srgbClr val="FFFFFF"/>
                </a:solidFill>
              </a14:hiddenFill>
            </a:ext>
          </a:extLst>
        </p:spPr>
      </p:pic>
      <p:pic>
        <p:nvPicPr>
          <p:cNvPr id="4" name="圖片 1">
            <a:extLst>
              <a:ext uri="{FF2B5EF4-FFF2-40B4-BE49-F238E27FC236}">
                <a16:creationId xmlns:a16="http://schemas.microsoft.com/office/drawing/2014/main" xmlns="" id="{68EE0F7C-2155-4B1A-ACBA-C5302114D150}"/>
              </a:ext>
            </a:extLst>
          </p:cNvPr>
          <p:cNvPicPr>
            <a:picLocks noChangeAspect="1"/>
          </p:cNvPicPr>
          <p:nvPr/>
        </p:nvPicPr>
        <p:blipFill>
          <a:blip r:embed="rId4"/>
          <a:stretch>
            <a:fillRect/>
          </a:stretch>
        </p:blipFill>
        <p:spPr>
          <a:xfrm>
            <a:off x="69206" y="116633"/>
            <a:ext cx="2092819" cy="792088"/>
          </a:xfrm>
          <a:prstGeom prst="rect">
            <a:avLst/>
          </a:prstGeom>
        </p:spPr>
      </p:pic>
    </p:spTree>
    <p:extLst>
      <p:ext uri="{BB962C8B-B14F-4D97-AF65-F5344CB8AC3E}">
        <p14:creationId xmlns:p14="http://schemas.microsoft.com/office/powerpoint/2010/main" val="2826381893"/>
      </p:ext>
    </p:extLst>
  </p:cSld>
  <p:clrMapOvr>
    <a:masterClrMapping/>
  </p:clrMapOvr>
</p:sld>
</file>

<file path=ppt/theme/theme1.xml><?xml version="1.0" encoding="utf-8"?>
<a:theme xmlns:a="http://schemas.openxmlformats.org/drawingml/2006/main" name="Urban Pop">
  <a:themeElements>
    <a:clrScheme name="Urban Pop">
      <a:dk1>
        <a:srgbClr val="000000"/>
      </a:dk1>
      <a:lt1>
        <a:srgbClr val="FFFFFF"/>
      </a:lt1>
      <a:dk2>
        <a:srgbClr val="282828"/>
      </a:dk2>
      <a:lt2>
        <a:srgbClr val="D4D4D4"/>
      </a:lt2>
      <a:accent1>
        <a:srgbClr val="86CE24"/>
      </a:accent1>
      <a:accent2>
        <a:srgbClr val="00A2E6"/>
      </a:accent2>
      <a:accent3>
        <a:srgbClr val="FAC810"/>
      </a:accent3>
      <a:accent4>
        <a:srgbClr val="7D8F8C"/>
      </a:accent4>
      <a:accent5>
        <a:srgbClr val="D06B20"/>
      </a:accent5>
      <a:accent6>
        <a:srgbClr val="958B8B"/>
      </a:accent6>
      <a:hlink>
        <a:srgbClr val="FF9900"/>
      </a:hlink>
      <a:folHlink>
        <a:srgbClr val="969696"/>
      </a:folHlink>
    </a:clrScheme>
    <a:fontScheme name="Urban Pop">
      <a:maj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Urban Pop">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2700" cap="flat" cmpd="sng" algn="ctr">
          <a:solidFill>
            <a:schemeClr val="phClr"/>
          </a:solidFill>
          <a:prstDash val="solid"/>
        </a:ln>
        <a:ln w="15875"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1909" dir="5400000" rotWithShape="0">
              <a:srgbClr val="000000">
                <a:alpha val="40000"/>
              </a:srgbClr>
            </a:outerShdw>
          </a:effectLst>
        </a:effectStyle>
        <a:effectStyle>
          <a:effectLst>
            <a:outerShdw blurRad="50800" dist="38100" dir="5400000" rotWithShape="0">
              <a:srgbClr val="000000">
                <a:alpha val="58000"/>
              </a:srgbClr>
            </a:outerShdw>
          </a:effectLst>
          <a:scene3d>
            <a:camera prst="orthographicFront">
              <a:rot lat="0" lon="0" rev="0"/>
            </a:camera>
            <a:lightRig rig="flat" dir="t"/>
          </a:scene3d>
          <a:sp3d contourW="15875">
            <a:bevelT w="95250" h="127000"/>
            <a:contourClr>
              <a:schemeClr val="phClr">
                <a:shade val="30000"/>
              </a:schemeClr>
            </a:contourClr>
          </a:sp3d>
        </a:effectStyle>
      </a:effectStyleLst>
      <a:bgFillStyleLst>
        <a:solidFill>
          <a:schemeClr val="phClr"/>
        </a:solidFill>
        <a:gradFill rotWithShape="1">
          <a:gsLst>
            <a:gs pos="0">
              <a:schemeClr val="phClr">
                <a:tint val="95000"/>
                <a:shade val="100000"/>
                <a:alpha val="100000"/>
                <a:satMod val="100000"/>
                <a:lumMod val="100000"/>
              </a:schemeClr>
            </a:gs>
            <a:gs pos="9000">
              <a:schemeClr val="phClr">
                <a:tint val="90000"/>
                <a:shade val="100000"/>
                <a:alpha val="100000"/>
                <a:satMod val="100000"/>
                <a:lumMod val="100000"/>
              </a:schemeClr>
            </a:gs>
            <a:gs pos="34000">
              <a:schemeClr val="phClr">
                <a:tint val="83000"/>
                <a:shade val="100000"/>
                <a:alpha val="100000"/>
                <a:satMod val="100000"/>
                <a:lumMod val="100000"/>
              </a:schemeClr>
            </a:gs>
            <a:gs pos="62000">
              <a:schemeClr val="phClr">
                <a:tint val="85000"/>
                <a:shade val="100000"/>
                <a:alpha val="100000"/>
                <a:satMod val="100000"/>
                <a:lumMod val="100000"/>
              </a:schemeClr>
            </a:gs>
            <a:gs pos="90000">
              <a:schemeClr val="phClr">
                <a:tint val="92000"/>
                <a:shade val="100000"/>
                <a:alpha val="100000"/>
                <a:satMod val="100000"/>
                <a:lumMod val="90000"/>
              </a:schemeClr>
            </a:gs>
            <a:gs pos="100000">
              <a:schemeClr val="phClr">
                <a:tint val="85000"/>
                <a:shade val="100000"/>
                <a:alpha val="100000"/>
                <a:satMod val="100000"/>
                <a:lumMod val="100000"/>
              </a:schemeClr>
            </a:gs>
          </a:gsLst>
          <a:lin ang="5400000" scaled="1"/>
        </a:gradFill>
        <a:gradFill rotWithShape="1">
          <a:gsLst>
            <a:gs pos="0">
              <a:schemeClr val="phClr">
                <a:tint val="78000"/>
              </a:schemeClr>
            </a:gs>
            <a:gs pos="100000">
              <a:schemeClr val="phClr">
                <a:tint val="95000"/>
                <a:shade val="98000"/>
                <a:lumMod val="80000"/>
              </a:schemeClr>
            </a:gs>
          </a:gsLst>
          <a:path path="circle">
            <a:fillToRect l="50000" t="100000" r="10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TM01859862[[fn=Urban Pop]]</Template>
  <TotalTime>575</TotalTime>
  <Words>787</Words>
  <Application>Microsoft Office PowerPoint</Application>
  <PresentationFormat>On-screen Show (4:3)</PresentationFormat>
  <Paragraphs>95</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Urban Pop</vt:lpstr>
      <vt:lpstr>HUMAN RESOURCE MANAGEMENT</vt:lpstr>
      <vt:lpstr>The Hanoi Hat Company</vt:lpstr>
      <vt:lpstr>PowerPoint Presentation</vt:lpstr>
      <vt:lpstr>PowerPoint Presentation</vt:lpstr>
      <vt:lpstr>Paid overtime</vt:lpstr>
      <vt:lpstr>Paid overtime is generally positive and encouraging for both the company and the employee for many reasons: </vt:lpstr>
      <vt:lpstr>Employee of the month</vt:lpstr>
      <vt:lpstr> how to evaluate the employee of the month</vt:lpstr>
      <vt:lpstr>Ability to buy shares</vt:lpstr>
      <vt:lpstr>PowerPoint Presentation</vt:lpstr>
      <vt:lpstr>PowerPoint Presentation</vt:lpstr>
      <vt:lpstr>Organising appreciation events</vt:lpstr>
      <vt:lpstr>PowerPoint Presentation</vt:lpstr>
      <vt:lpstr>PowerPoint Presentation</vt:lpstr>
      <vt:lpstr>PowerPoint Presentation</vt:lpstr>
      <vt:lpstr>conclusions</vt:lpstr>
      <vt:lpstr>References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Dimitar</dc:creator>
  <cp:lastModifiedBy>Dimitar</cp:lastModifiedBy>
  <cp:revision>48</cp:revision>
  <dcterms:created xsi:type="dcterms:W3CDTF">2019-04-15T15:22:27Z</dcterms:created>
  <dcterms:modified xsi:type="dcterms:W3CDTF">2019-04-29T18:07:27Z</dcterms:modified>
</cp:coreProperties>
</file>