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62" r:id="rId4"/>
    <p:sldId id="261" r:id="rId5"/>
    <p:sldId id="266" r:id="rId6"/>
    <p:sldId id="264" r:id="rId7"/>
    <p:sldId id="265" r:id="rId8"/>
    <p:sldId id="268" r:id="rId9"/>
    <p:sldId id="269" r:id="rId10"/>
    <p:sldId id="260" r:id="rId11"/>
    <p:sldId id="259" r:id="rId12"/>
    <p:sldId id="270" r:id="rId13"/>
    <p:sldId id="271" r:id="rId14"/>
    <p:sldId id="267" r:id="rId15"/>
    <p:sldId id="263" r:id="rId16"/>
    <p:sldId id="272" r:id="rId17"/>
    <p:sldId id="273" r:id="rId1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47" autoAdjust="0"/>
    <p:restoredTop sz="94660"/>
  </p:normalViewPr>
  <p:slideViewPr>
    <p:cSldViewPr>
      <p:cViewPr varScale="1">
        <p:scale>
          <a:sx n="108" d="100"/>
          <a:sy n="108" d="100"/>
        </p:scale>
        <p:origin x="108" y="10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4CC3AA56-8471-4953-9EDE-0412BA36BE53}" type="datetimeFigureOut">
              <a:rPr lang="en-GB" smtClean="0"/>
              <a:pPr/>
              <a:t>03/05/2017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B2D713-740B-4604-9E93-DC8FA4062850}" type="slidenum">
              <a:rPr lang="en-GB" smtClean="0"/>
              <a:pPr/>
              <a:t>‹#›</a:t>
            </a:fld>
            <a:endParaRPr lang="en-GB"/>
          </a:p>
        </p:txBody>
      </p:sp>
    </p:spTree>
    <p:extLst>
      <p:ext uri="{BB962C8B-B14F-4D97-AF65-F5344CB8AC3E}">
        <p14:creationId xmlns:p14="http://schemas.microsoft.com/office/powerpoint/2010/main" val="41423689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CC3AA56-8471-4953-9EDE-0412BA36BE53}" type="datetimeFigureOut">
              <a:rPr lang="en-GB" smtClean="0"/>
              <a:pPr/>
              <a:t>03/05/2017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B2D713-740B-4604-9E93-DC8FA4062850}" type="slidenum">
              <a:rPr lang="en-GB" smtClean="0"/>
              <a:pPr/>
              <a:t>‹#›</a:t>
            </a:fld>
            <a:endParaRPr lang="en-GB"/>
          </a:p>
        </p:txBody>
      </p:sp>
    </p:spTree>
    <p:extLst>
      <p:ext uri="{BB962C8B-B14F-4D97-AF65-F5344CB8AC3E}">
        <p14:creationId xmlns:p14="http://schemas.microsoft.com/office/powerpoint/2010/main" val="8966559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CC3AA56-8471-4953-9EDE-0412BA36BE53}" type="datetimeFigureOut">
              <a:rPr lang="en-GB" smtClean="0"/>
              <a:pPr/>
              <a:t>03/05/2017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B2D713-740B-4604-9E93-DC8FA4062850}" type="slidenum">
              <a:rPr lang="en-GB" smtClean="0"/>
              <a:pPr/>
              <a:t>‹#›</a:t>
            </a:fld>
            <a:endParaRPr lang="en-GB"/>
          </a:p>
        </p:txBody>
      </p:sp>
    </p:spTree>
    <p:extLst>
      <p:ext uri="{BB962C8B-B14F-4D97-AF65-F5344CB8AC3E}">
        <p14:creationId xmlns:p14="http://schemas.microsoft.com/office/powerpoint/2010/main" val="16909958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4CC3AA56-8471-4953-9EDE-0412BA36BE53}" type="datetimeFigureOut">
              <a:rPr lang="en-GB" smtClean="0"/>
              <a:pPr/>
              <a:t>03/05/2017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AB2D713-740B-4604-9E93-DC8FA4062850}" type="slidenum">
              <a:rPr lang="en-GB" smtClean="0"/>
              <a:pPr/>
              <a:t>‹#›</a:t>
            </a:fld>
            <a:endParaRPr lang="en-GB"/>
          </a:p>
        </p:txBody>
      </p:sp>
    </p:spTree>
    <p:extLst>
      <p:ext uri="{BB962C8B-B14F-4D97-AF65-F5344CB8AC3E}">
        <p14:creationId xmlns:p14="http://schemas.microsoft.com/office/powerpoint/2010/main" val="3819171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4CC3AA56-8471-4953-9EDE-0412BA36BE53}" type="datetimeFigureOut">
              <a:rPr lang="en-GB" smtClean="0"/>
              <a:pPr/>
              <a:t>03/05/2017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AB2D713-740B-4604-9E93-DC8FA4062850}" type="slidenum">
              <a:rPr lang="en-GB" smtClean="0"/>
              <a:pPr/>
              <a:t>‹#›</a:t>
            </a:fld>
            <a:endParaRPr lang="en-GB"/>
          </a:p>
        </p:txBody>
      </p:sp>
    </p:spTree>
    <p:extLst>
      <p:ext uri="{BB962C8B-B14F-4D97-AF65-F5344CB8AC3E}">
        <p14:creationId xmlns:p14="http://schemas.microsoft.com/office/powerpoint/2010/main" val="14179780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4CC3AA56-8471-4953-9EDE-0412BA36BE53}" type="datetimeFigureOut">
              <a:rPr lang="en-GB" smtClean="0"/>
              <a:pPr/>
              <a:t>03/05/2017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AB2D713-740B-4604-9E93-DC8FA4062850}" type="slidenum">
              <a:rPr lang="en-GB" smtClean="0"/>
              <a:pPr/>
              <a:t>‹#›</a:t>
            </a:fld>
            <a:endParaRPr lang="en-GB"/>
          </a:p>
        </p:txBody>
      </p:sp>
    </p:spTree>
    <p:extLst>
      <p:ext uri="{BB962C8B-B14F-4D97-AF65-F5344CB8AC3E}">
        <p14:creationId xmlns:p14="http://schemas.microsoft.com/office/powerpoint/2010/main" val="33731475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C3AA56-8471-4953-9EDE-0412BA36BE53}" type="datetimeFigureOut">
              <a:rPr lang="en-GB" smtClean="0"/>
              <a:pPr/>
              <a:t>03/05/2017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AB2D713-740B-4604-9E93-DC8FA4062850}" type="slidenum">
              <a:rPr lang="en-GB" smtClean="0"/>
              <a:pPr/>
              <a:t>‹#›</a:t>
            </a:fld>
            <a:endParaRPr lang="en-GB"/>
          </a:p>
        </p:txBody>
      </p:sp>
    </p:spTree>
    <p:extLst>
      <p:ext uri="{BB962C8B-B14F-4D97-AF65-F5344CB8AC3E}">
        <p14:creationId xmlns:p14="http://schemas.microsoft.com/office/powerpoint/2010/main" val="21718711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CC3AA56-8471-4953-9EDE-0412BA36BE53}" type="datetimeFigureOut">
              <a:rPr lang="en-GB" smtClean="0"/>
              <a:pPr/>
              <a:t>03/05/2017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AB2D713-740B-4604-9E93-DC8FA4062850}" type="slidenum">
              <a:rPr lang="en-GB" smtClean="0"/>
              <a:pPr/>
              <a:t>‹#›</a:t>
            </a:fld>
            <a:endParaRPr lang="en-GB"/>
          </a:p>
        </p:txBody>
      </p:sp>
    </p:spTree>
    <p:extLst>
      <p:ext uri="{BB962C8B-B14F-4D97-AF65-F5344CB8AC3E}">
        <p14:creationId xmlns:p14="http://schemas.microsoft.com/office/powerpoint/2010/main" val="36375198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CC3AA56-8471-4953-9EDE-0412BA36BE53}" type="datetimeFigureOut">
              <a:rPr lang="en-GB" smtClean="0"/>
              <a:pPr/>
              <a:t>03/05/2017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AB2D713-740B-4604-9E93-DC8FA4062850}" type="slidenum">
              <a:rPr lang="en-GB" smtClean="0"/>
              <a:pPr/>
              <a:t>‹#›</a:t>
            </a:fld>
            <a:endParaRPr lang="en-GB"/>
          </a:p>
        </p:txBody>
      </p:sp>
    </p:spTree>
    <p:extLst>
      <p:ext uri="{BB962C8B-B14F-4D97-AF65-F5344CB8AC3E}">
        <p14:creationId xmlns:p14="http://schemas.microsoft.com/office/powerpoint/2010/main" val="14383910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CC3AA56-8471-4953-9EDE-0412BA36BE53}" type="datetimeFigureOut">
              <a:rPr lang="en-GB" smtClean="0"/>
              <a:pPr/>
              <a:t>03/05/2017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B2D713-740B-4604-9E93-DC8FA4062850}" type="slidenum">
              <a:rPr lang="en-GB" smtClean="0"/>
              <a:pPr/>
              <a:t>‹#›</a:t>
            </a:fld>
            <a:endParaRPr lang="en-GB"/>
          </a:p>
        </p:txBody>
      </p:sp>
    </p:spTree>
    <p:extLst>
      <p:ext uri="{BB962C8B-B14F-4D97-AF65-F5344CB8AC3E}">
        <p14:creationId xmlns:p14="http://schemas.microsoft.com/office/powerpoint/2010/main" val="19454869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CC3AA56-8471-4953-9EDE-0412BA36BE53}" type="datetimeFigureOut">
              <a:rPr lang="en-GB" smtClean="0"/>
              <a:pPr/>
              <a:t>03/05/2017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B2D713-740B-4604-9E93-DC8FA4062850}" type="slidenum">
              <a:rPr lang="en-GB" smtClean="0"/>
              <a:pPr/>
              <a:t>‹#›</a:t>
            </a:fld>
            <a:endParaRPr lang="en-GB"/>
          </a:p>
        </p:txBody>
      </p:sp>
    </p:spTree>
    <p:extLst>
      <p:ext uri="{BB962C8B-B14F-4D97-AF65-F5344CB8AC3E}">
        <p14:creationId xmlns:p14="http://schemas.microsoft.com/office/powerpoint/2010/main" val="9454293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CC3AA56-8471-4953-9EDE-0412BA36BE53}" type="datetimeFigureOut">
              <a:rPr lang="en-GB" smtClean="0"/>
              <a:pPr/>
              <a:t>03/05/2017</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AB2D713-740B-4604-9E93-DC8FA4062850}" type="slidenum">
              <a:rPr lang="en-GB" smtClean="0"/>
              <a:pPr/>
              <a:t>‹#›</a:t>
            </a:fld>
            <a:endParaRPr lang="en-GB"/>
          </a:p>
        </p:txBody>
      </p:sp>
    </p:spTree>
    <p:extLst>
      <p:ext uri="{BB962C8B-B14F-4D97-AF65-F5344CB8AC3E}">
        <p14:creationId xmlns:p14="http://schemas.microsoft.com/office/powerpoint/2010/main" val="416985313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2060848"/>
            <a:ext cx="7772400" cy="1470025"/>
          </a:xfrm>
        </p:spPr>
        <p:txBody>
          <a:bodyPr/>
          <a:lstStyle/>
          <a:p>
            <a:r>
              <a:rPr lang="en-GB" dirty="0" smtClean="0"/>
              <a:t>Governing Bodies - Sport</a:t>
            </a:r>
            <a:endParaRPr lang="en-GB" dirty="0"/>
          </a:p>
        </p:txBody>
      </p:sp>
      <p:sp>
        <p:nvSpPr>
          <p:cNvPr id="3" name="Subtitle 2"/>
          <p:cNvSpPr>
            <a:spLocks noGrp="1"/>
          </p:cNvSpPr>
          <p:nvPr>
            <p:ph type="subTitle" idx="1"/>
          </p:nvPr>
        </p:nvSpPr>
        <p:spPr/>
        <p:txBody>
          <a:bodyPr/>
          <a:lstStyle/>
          <a:p>
            <a:endParaRPr lang="en-GB" dirty="0"/>
          </a:p>
        </p:txBody>
      </p:sp>
      <p:pic>
        <p:nvPicPr>
          <p:cNvPr id="4" name="Picture 3" descr="UWTSD Logo.png"/>
          <p:cNvPicPr>
            <a:picLocks noChangeAspect="1"/>
          </p:cNvPicPr>
          <p:nvPr/>
        </p:nvPicPr>
        <p:blipFill>
          <a:blip r:embed="rId2" cstate="print"/>
          <a:stretch>
            <a:fillRect/>
          </a:stretch>
        </p:blipFill>
        <p:spPr>
          <a:xfrm>
            <a:off x="2987824" y="4005064"/>
            <a:ext cx="2877252" cy="1124744"/>
          </a:xfrm>
          <a:prstGeom prst="rect">
            <a:avLst/>
          </a:prstGeom>
        </p:spPr>
      </p:pic>
    </p:spTree>
    <p:extLst>
      <p:ext uri="{BB962C8B-B14F-4D97-AF65-F5344CB8AC3E}">
        <p14:creationId xmlns:p14="http://schemas.microsoft.com/office/powerpoint/2010/main" val="184181028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2852936"/>
            <a:ext cx="8229600" cy="1143000"/>
          </a:xfrm>
        </p:spPr>
        <p:txBody>
          <a:bodyPr>
            <a:normAutofit fontScale="90000"/>
          </a:bodyPr>
          <a:lstStyle/>
          <a:p>
            <a:r>
              <a:rPr lang="en-GB" dirty="0" smtClean="0"/>
              <a:t>A sports governing body is an organization that has a regulatory or sanctioning function. </a:t>
            </a:r>
            <a:endParaRPr lang="en-GB" dirty="0"/>
          </a:p>
        </p:txBody>
      </p:sp>
      <p:pic>
        <p:nvPicPr>
          <p:cNvPr id="4" name="Content Placeholder 3" descr="UWTSD Logo.png"/>
          <p:cNvPicPr>
            <a:picLocks noGrp="1" noChangeAspect="1"/>
          </p:cNvPicPr>
          <p:nvPr>
            <p:ph idx="1"/>
          </p:nvPr>
        </p:nvPicPr>
        <p:blipFill>
          <a:blip r:embed="rId2" cstate="print"/>
          <a:stretch>
            <a:fillRect/>
          </a:stretch>
        </p:blipFill>
        <p:spPr>
          <a:xfrm>
            <a:off x="6444208" y="5733256"/>
            <a:ext cx="2095500" cy="819150"/>
          </a:xfrm>
          <a:prstGeom prst="rect">
            <a:avLst/>
          </a:prstGeom>
        </p:spPr>
      </p:pic>
      <p:sp>
        <p:nvSpPr>
          <p:cNvPr id="6" name="Rectangle 5"/>
          <p:cNvSpPr/>
          <p:nvPr/>
        </p:nvSpPr>
        <p:spPr>
          <a:xfrm>
            <a:off x="1187624" y="1844824"/>
            <a:ext cx="5814392" cy="646331"/>
          </a:xfrm>
          <a:prstGeom prst="rect">
            <a:avLst/>
          </a:prstGeom>
        </p:spPr>
        <p:txBody>
          <a:bodyPr wrap="square">
            <a:spAutoFit/>
          </a:bodyPr>
          <a:lstStyle/>
          <a:p>
            <a:pPr marL="342900" indent="-342900">
              <a:buFont typeface="Arial" pitchFamily="34" charset="0"/>
              <a:buChar char="•"/>
            </a:pPr>
            <a:endParaRPr lang="en-GB" dirty="0" smtClean="0"/>
          </a:p>
          <a:p>
            <a:endParaRPr lang="en-GB" dirty="0"/>
          </a:p>
        </p:txBody>
      </p:sp>
      <p:sp>
        <p:nvSpPr>
          <p:cNvPr id="5" name="Title 1"/>
          <p:cNvSpPr txBox="1">
            <a:spLocks/>
          </p:cNvSpPr>
          <p:nvPr/>
        </p:nvSpPr>
        <p:spPr>
          <a:xfrm>
            <a:off x="395536" y="260648"/>
            <a:ext cx="8229600" cy="1143000"/>
          </a:xfrm>
          <a:prstGeom prst="rect">
            <a:avLst/>
          </a:prstGeom>
        </p:spPr>
        <p:txBody>
          <a:bodyPr vert="horz" lIns="91440" tIns="45720" rIns="91440" bIns="45720" rtlCol="0" anchor="ctr">
            <a:norm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4400" b="0" i="0" u="none" strike="noStrike" kern="1200" cap="none" spc="0" normalizeH="0" baseline="0" noProof="0" dirty="0" smtClean="0">
                <a:ln>
                  <a:noFill/>
                </a:ln>
                <a:solidFill>
                  <a:schemeClr val="tx1"/>
                </a:solidFill>
                <a:effectLst/>
                <a:uLnTx/>
                <a:uFillTx/>
                <a:latin typeface="+mj-lt"/>
                <a:ea typeface="+mj-ea"/>
                <a:cs typeface="+mj-cs"/>
              </a:rPr>
              <a:t>Definition of NGB’s</a:t>
            </a:r>
            <a:endParaRPr kumimoji="0" lang="en-GB" sz="4400" b="0" i="0" u="none" strike="noStrike" kern="1200" cap="none" spc="0" normalizeH="0" baseline="0" noProof="0" dirty="0">
              <a:ln>
                <a:noFill/>
              </a:ln>
              <a:solidFill>
                <a:schemeClr val="tx1"/>
              </a:solidFill>
              <a:effectLst/>
              <a:uLnTx/>
              <a:uFillTx/>
              <a:latin typeface="+mj-lt"/>
              <a:ea typeface="+mj-ea"/>
              <a:cs typeface="+mj-cs"/>
            </a:endParaRPr>
          </a:p>
        </p:txBody>
      </p:sp>
    </p:spTree>
    <p:extLst>
      <p:ext uri="{BB962C8B-B14F-4D97-AF65-F5344CB8AC3E}">
        <p14:creationId xmlns:p14="http://schemas.microsoft.com/office/powerpoint/2010/main" val="411417108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2852936"/>
            <a:ext cx="8229600" cy="1143000"/>
          </a:xfrm>
        </p:spPr>
        <p:txBody>
          <a:bodyPr>
            <a:normAutofit fontScale="90000"/>
          </a:bodyPr>
          <a:lstStyle/>
          <a:p>
            <a:r>
              <a:rPr lang="en-GB" dirty="0" smtClean="0"/>
              <a:t>Task – What regulations or sanctions could a NGB introduce?</a:t>
            </a:r>
            <a:endParaRPr lang="en-GB" dirty="0"/>
          </a:p>
        </p:txBody>
      </p:sp>
      <p:pic>
        <p:nvPicPr>
          <p:cNvPr id="4" name="Content Placeholder 3" descr="UWTSD Logo.png"/>
          <p:cNvPicPr>
            <a:picLocks noGrp="1" noChangeAspect="1"/>
          </p:cNvPicPr>
          <p:nvPr>
            <p:ph idx="1"/>
          </p:nvPr>
        </p:nvPicPr>
        <p:blipFill>
          <a:blip r:embed="rId2" cstate="print"/>
          <a:stretch>
            <a:fillRect/>
          </a:stretch>
        </p:blipFill>
        <p:spPr>
          <a:xfrm>
            <a:off x="6444208" y="5733256"/>
            <a:ext cx="2095500" cy="819150"/>
          </a:xfrm>
          <a:prstGeom prst="rect">
            <a:avLst/>
          </a:prstGeom>
        </p:spPr>
      </p:pic>
      <p:sp>
        <p:nvSpPr>
          <p:cNvPr id="6" name="Rectangle 5"/>
          <p:cNvSpPr/>
          <p:nvPr/>
        </p:nvSpPr>
        <p:spPr>
          <a:xfrm>
            <a:off x="1187624" y="1844824"/>
            <a:ext cx="5814392" cy="646331"/>
          </a:xfrm>
          <a:prstGeom prst="rect">
            <a:avLst/>
          </a:prstGeom>
        </p:spPr>
        <p:txBody>
          <a:bodyPr wrap="square">
            <a:spAutoFit/>
          </a:bodyPr>
          <a:lstStyle/>
          <a:p>
            <a:pPr marL="342900" indent="-342900">
              <a:buFont typeface="Arial" pitchFamily="34" charset="0"/>
              <a:buChar char="•"/>
            </a:pPr>
            <a:endParaRPr lang="en-GB" dirty="0" smtClean="0"/>
          </a:p>
          <a:p>
            <a:endParaRPr lang="en-GB" dirty="0"/>
          </a:p>
        </p:txBody>
      </p:sp>
    </p:spTree>
    <p:extLst>
      <p:ext uri="{BB962C8B-B14F-4D97-AF65-F5344CB8AC3E}">
        <p14:creationId xmlns:p14="http://schemas.microsoft.com/office/powerpoint/2010/main" val="411417108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260648"/>
            <a:ext cx="8229600" cy="1143000"/>
          </a:xfrm>
        </p:spPr>
        <p:txBody>
          <a:bodyPr/>
          <a:lstStyle/>
          <a:p>
            <a:r>
              <a:rPr lang="en-GB" dirty="0" smtClean="0"/>
              <a:t>Purpose of NGB’s</a:t>
            </a:r>
            <a:endParaRPr lang="en-GB" dirty="0"/>
          </a:p>
        </p:txBody>
      </p:sp>
      <p:pic>
        <p:nvPicPr>
          <p:cNvPr id="4" name="Content Placeholder 3" descr="UWTSD Logo.png"/>
          <p:cNvPicPr>
            <a:picLocks noGrp="1" noChangeAspect="1"/>
          </p:cNvPicPr>
          <p:nvPr>
            <p:ph idx="1"/>
          </p:nvPr>
        </p:nvPicPr>
        <p:blipFill>
          <a:blip r:embed="rId2" cstate="print"/>
          <a:stretch>
            <a:fillRect/>
          </a:stretch>
        </p:blipFill>
        <p:spPr>
          <a:xfrm>
            <a:off x="6444208" y="5733256"/>
            <a:ext cx="2095500" cy="819150"/>
          </a:xfrm>
          <a:prstGeom prst="rect">
            <a:avLst/>
          </a:prstGeom>
        </p:spPr>
      </p:pic>
      <p:sp>
        <p:nvSpPr>
          <p:cNvPr id="6" name="Rectangle 5"/>
          <p:cNvSpPr/>
          <p:nvPr/>
        </p:nvSpPr>
        <p:spPr>
          <a:xfrm>
            <a:off x="1187624" y="1844824"/>
            <a:ext cx="5814392" cy="646331"/>
          </a:xfrm>
          <a:prstGeom prst="rect">
            <a:avLst/>
          </a:prstGeom>
        </p:spPr>
        <p:txBody>
          <a:bodyPr wrap="square">
            <a:spAutoFit/>
          </a:bodyPr>
          <a:lstStyle/>
          <a:p>
            <a:pPr marL="342900" indent="-342900">
              <a:buFont typeface="Arial" pitchFamily="34" charset="0"/>
              <a:buChar char="•"/>
            </a:pPr>
            <a:endParaRPr lang="en-GB" dirty="0" smtClean="0"/>
          </a:p>
          <a:p>
            <a:endParaRPr lang="en-GB" dirty="0"/>
          </a:p>
        </p:txBody>
      </p:sp>
      <p:sp>
        <p:nvSpPr>
          <p:cNvPr id="5" name="Rectangle 4"/>
          <p:cNvSpPr/>
          <p:nvPr/>
        </p:nvSpPr>
        <p:spPr>
          <a:xfrm>
            <a:off x="683568" y="1556792"/>
            <a:ext cx="7344816" cy="3170099"/>
          </a:xfrm>
          <a:prstGeom prst="rect">
            <a:avLst/>
          </a:prstGeom>
        </p:spPr>
        <p:txBody>
          <a:bodyPr wrap="square">
            <a:spAutoFit/>
          </a:bodyPr>
          <a:lstStyle/>
          <a:p>
            <a:pPr algn="just"/>
            <a:r>
              <a:rPr lang="en-GB" sz="2000" dirty="0" smtClean="0"/>
              <a:t>Governors have considerable responsibilities. Governors don’t exercise them as individuals but work as part of a governing body – a corporate team.</a:t>
            </a:r>
          </a:p>
          <a:p>
            <a:pPr algn="just"/>
            <a:endParaRPr lang="en-GB" sz="2000" dirty="0" smtClean="0"/>
          </a:p>
          <a:p>
            <a:pPr algn="just"/>
            <a:endParaRPr lang="en-GB" sz="2000" dirty="0" smtClean="0"/>
          </a:p>
          <a:p>
            <a:pPr algn="just"/>
            <a:r>
              <a:rPr lang="en-GB" sz="2000" dirty="0" smtClean="0"/>
              <a:t>They usually don’t manage schools or clubs – this is the role of the head teacher, senior management team, chairman or board of directors but they do oversee the development of these structures. Their main aim is to provide a high standard of education for all children of all abilities so to encourage life long participation. </a:t>
            </a:r>
            <a:endParaRPr lang="en-GB" sz="2000" dirty="0"/>
          </a:p>
        </p:txBody>
      </p:sp>
    </p:spTree>
    <p:extLst>
      <p:ext uri="{BB962C8B-B14F-4D97-AF65-F5344CB8AC3E}">
        <p14:creationId xmlns:p14="http://schemas.microsoft.com/office/powerpoint/2010/main" val="411417108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2348880"/>
            <a:ext cx="8229600" cy="1143000"/>
          </a:xfrm>
        </p:spPr>
        <p:txBody>
          <a:bodyPr>
            <a:normAutofit fontScale="90000"/>
          </a:bodyPr>
          <a:lstStyle/>
          <a:p>
            <a:r>
              <a:rPr lang="en-GB" dirty="0" smtClean="0"/>
              <a:t>Task – How do NGB’s influence school / club development? </a:t>
            </a:r>
            <a:endParaRPr lang="en-GB" dirty="0"/>
          </a:p>
        </p:txBody>
      </p:sp>
      <p:pic>
        <p:nvPicPr>
          <p:cNvPr id="4" name="Content Placeholder 3" descr="UWTSD Logo.png"/>
          <p:cNvPicPr>
            <a:picLocks noGrp="1" noChangeAspect="1"/>
          </p:cNvPicPr>
          <p:nvPr>
            <p:ph idx="1"/>
          </p:nvPr>
        </p:nvPicPr>
        <p:blipFill>
          <a:blip r:embed="rId2" cstate="print"/>
          <a:stretch>
            <a:fillRect/>
          </a:stretch>
        </p:blipFill>
        <p:spPr>
          <a:xfrm>
            <a:off x="6444208" y="5733256"/>
            <a:ext cx="2095500" cy="819150"/>
          </a:xfrm>
          <a:prstGeom prst="rect">
            <a:avLst/>
          </a:prstGeom>
        </p:spPr>
      </p:pic>
      <p:sp>
        <p:nvSpPr>
          <p:cNvPr id="6" name="Rectangle 5"/>
          <p:cNvSpPr/>
          <p:nvPr/>
        </p:nvSpPr>
        <p:spPr>
          <a:xfrm>
            <a:off x="1187624" y="1844824"/>
            <a:ext cx="5814392" cy="646331"/>
          </a:xfrm>
          <a:prstGeom prst="rect">
            <a:avLst/>
          </a:prstGeom>
        </p:spPr>
        <p:txBody>
          <a:bodyPr wrap="square">
            <a:spAutoFit/>
          </a:bodyPr>
          <a:lstStyle/>
          <a:p>
            <a:pPr marL="342900" indent="-342900">
              <a:buFont typeface="Arial" pitchFamily="34" charset="0"/>
              <a:buChar char="•"/>
            </a:pPr>
            <a:endParaRPr lang="en-GB" dirty="0" smtClean="0"/>
          </a:p>
          <a:p>
            <a:endParaRPr lang="en-GB" dirty="0"/>
          </a:p>
        </p:txBody>
      </p:sp>
    </p:spTree>
    <p:extLst>
      <p:ext uri="{BB962C8B-B14F-4D97-AF65-F5344CB8AC3E}">
        <p14:creationId xmlns:p14="http://schemas.microsoft.com/office/powerpoint/2010/main" val="411417108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260648"/>
            <a:ext cx="8229600" cy="1143000"/>
          </a:xfrm>
        </p:spPr>
        <p:txBody>
          <a:bodyPr/>
          <a:lstStyle/>
          <a:p>
            <a:r>
              <a:rPr lang="en-GB" dirty="0" smtClean="0"/>
              <a:t>NGB’s Roles</a:t>
            </a:r>
            <a:endParaRPr lang="en-GB" dirty="0"/>
          </a:p>
        </p:txBody>
      </p:sp>
      <p:pic>
        <p:nvPicPr>
          <p:cNvPr id="4" name="Content Placeholder 3" descr="UWTSD Logo.png"/>
          <p:cNvPicPr>
            <a:picLocks noGrp="1" noChangeAspect="1"/>
          </p:cNvPicPr>
          <p:nvPr>
            <p:ph idx="1"/>
          </p:nvPr>
        </p:nvPicPr>
        <p:blipFill>
          <a:blip r:embed="rId2" cstate="print"/>
          <a:stretch>
            <a:fillRect/>
          </a:stretch>
        </p:blipFill>
        <p:spPr>
          <a:xfrm>
            <a:off x="6444208" y="5733256"/>
            <a:ext cx="2095500" cy="819150"/>
          </a:xfrm>
          <a:prstGeom prst="rect">
            <a:avLst/>
          </a:prstGeom>
        </p:spPr>
      </p:pic>
      <p:sp>
        <p:nvSpPr>
          <p:cNvPr id="6" name="Rectangle 5"/>
          <p:cNvSpPr/>
          <p:nvPr/>
        </p:nvSpPr>
        <p:spPr>
          <a:xfrm>
            <a:off x="1187624" y="1844824"/>
            <a:ext cx="5814392" cy="3970318"/>
          </a:xfrm>
          <a:prstGeom prst="rect">
            <a:avLst/>
          </a:prstGeom>
        </p:spPr>
        <p:txBody>
          <a:bodyPr wrap="square">
            <a:spAutoFit/>
          </a:bodyPr>
          <a:lstStyle/>
          <a:p>
            <a:pPr marL="342900" indent="-342900"/>
            <a:r>
              <a:rPr lang="en-GB" b="1" dirty="0" smtClean="0"/>
              <a:t>The governing body has three main roles:</a:t>
            </a:r>
          </a:p>
          <a:p>
            <a:pPr marL="342900" indent="-342900"/>
            <a:endParaRPr lang="en-GB" dirty="0" smtClean="0"/>
          </a:p>
          <a:p>
            <a:pPr marL="342900" indent="-342900"/>
            <a:endParaRPr lang="en-GB" dirty="0" smtClean="0"/>
          </a:p>
          <a:p>
            <a:pPr marL="342900" indent="-342900">
              <a:buFont typeface="Arial" pitchFamily="34" charset="0"/>
              <a:buChar char="•"/>
            </a:pPr>
            <a:r>
              <a:rPr lang="en-GB" dirty="0" smtClean="0"/>
              <a:t>Strategic</a:t>
            </a:r>
          </a:p>
          <a:p>
            <a:pPr marL="342900" indent="-342900"/>
            <a:endParaRPr lang="en-GB" dirty="0" smtClean="0"/>
          </a:p>
          <a:p>
            <a:pPr marL="342900" indent="-342900"/>
            <a:endParaRPr lang="en-GB" dirty="0" smtClean="0"/>
          </a:p>
          <a:p>
            <a:pPr marL="342900" indent="-342900">
              <a:buFont typeface="Arial" pitchFamily="34" charset="0"/>
              <a:buChar char="•"/>
            </a:pPr>
            <a:r>
              <a:rPr lang="en-GB" dirty="0" smtClean="0"/>
              <a:t>Critical Friend</a:t>
            </a:r>
          </a:p>
          <a:p>
            <a:pPr marL="342900" indent="-342900"/>
            <a:endParaRPr lang="en-GB" dirty="0" smtClean="0"/>
          </a:p>
          <a:p>
            <a:pPr marL="342900" indent="-342900"/>
            <a:endParaRPr lang="en-GB" dirty="0" smtClean="0"/>
          </a:p>
          <a:p>
            <a:pPr marL="342900" indent="-342900">
              <a:buFont typeface="Arial" pitchFamily="34" charset="0"/>
              <a:buChar char="•"/>
            </a:pPr>
            <a:r>
              <a:rPr lang="en-GB" dirty="0" smtClean="0"/>
              <a:t>Accountability</a:t>
            </a:r>
          </a:p>
          <a:p>
            <a:pPr marL="342900" indent="-342900"/>
            <a:endParaRPr lang="en-GB" dirty="0" smtClean="0"/>
          </a:p>
          <a:p>
            <a:pPr marL="342900" indent="-342900"/>
            <a:endParaRPr lang="en-GB" dirty="0" smtClean="0"/>
          </a:p>
          <a:p>
            <a:pPr marL="342900" indent="-342900"/>
            <a:endParaRPr lang="en-GB" dirty="0" smtClean="0"/>
          </a:p>
          <a:p>
            <a:pPr marL="342900" indent="-342900"/>
            <a:endParaRPr lang="en-GB" dirty="0"/>
          </a:p>
        </p:txBody>
      </p:sp>
    </p:spTree>
    <p:extLst>
      <p:ext uri="{BB962C8B-B14F-4D97-AF65-F5344CB8AC3E}">
        <p14:creationId xmlns:p14="http://schemas.microsoft.com/office/powerpoint/2010/main" val="411417108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260648"/>
            <a:ext cx="8229600" cy="1143000"/>
          </a:xfrm>
        </p:spPr>
        <p:txBody>
          <a:bodyPr/>
          <a:lstStyle/>
          <a:p>
            <a:r>
              <a:rPr lang="en-GB" dirty="0" smtClean="0"/>
              <a:t>Strategic </a:t>
            </a:r>
            <a:endParaRPr lang="en-GB" dirty="0"/>
          </a:p>
        </p:txBody>
      </p:sp>
      <p:pic>
        <p:nvPicPr>
          <p:cNvPr id="4" name="Content Placeholder 3" descr="UWTSD Logo.png"/>
          <p:cNvPicPr>
            <a:picLocks noGrp="1" noChangeAspect="1"/>
          </p:cNvPicPr>
          <p:nvPr>
            <p:ph idx="1"/>
          </p:nvPr>
        </p:nvPicPr>
        <p:blipFill>
          <a:blip r:embed="rId2" cstate="print"/>
          <a:stretch>
            <a:fillRect/>
          </a:stretch>
        </p:blipFill>
        <p:spPr>
          <a:xfrm>
            <a:off x="6444208" y="5733256"/>
            <a:ext cx="2095500" cy="819150"/>
          </a:xfrm>
          <a:prstGeom prst="rect">
            <a:avLst/>
          </a:prstGeom>
        </p:spPr>
      </p:pic>
      <p:sp>
        <p:nvSpPr>
          <p:cNvPr id="6" name="Rectangle 5"/>
          <p:cNvSpPr/>
          <p:nvPr/>
        </p:nvSpPr>
        <p:spPr>
          <a:xfrm>
            <a:off x="1187624" y="1844824"/>
            <a:ext cx="5814392" cy="646331"/>
          </a:xfrm>
          <a:prstGeom prst="rect">
            <a:avLst/>
          </a:prstGeom>
        </p:spPr>
        <p:txBody>
          <a:bodyPr wrap="square">
            <a:spAutoFit/>
          </a:bodyPr>
          <a:lstStyle/>
          <a:p>
            <a:pPr marL="342900" indent="-342900">
              <a:buFont typeface="Arial" pitchFamily="34" charset="0"/>
              <a:buChar char="•"/>
            </a:pPr>
            <a:endParaRPr lang="en-GB" dirty="0" smtClean="0"/>
          </a:p>
          <a:p>
            <a:endParaRPr lang="en-GB" dirty="0"/>
          </a:p>
        </p:txBody>
      </p:sp>
      <p:sp>
        <p:nvSpPr>
          <p:cNvPr id="5" name="Rectangle 4"/>
          <p:cNvSpPr/>
          <p:nvPr/>
        </p:nvSpPr>
        <p:spPr>
          <a:xfrm>
            <a:off x="0" y="1772816"/>
            <a:ext cx="9073008" cy="3693319"/>
          </a:xfrm>
          <a:prstGeom prst="rect">
            <a:avLst/>
          </a:prstGeom>
        </p:spPr>
        <p:txBody>
          <a:bodyPr wrap="square">
            <a:spAutoFit/>
          </a:bodyPr>
          <a:lstStyle/>
          <a:p>
            <a:r>
              <a:rPr lang="en-GB" b="1" dirty="0" smtClean="0"/>
              <a:t>Strategic</a:t>
            </a:r>
          </a:p>
          <a:p>
            <a:pPr algn="just"/>
            <a:endParaRPr lang="en-GB" dirty="0" smtClean="0"/>
          </a:p>
          <a:p>
            <a:pPr algn="just"/>
            <a:r>
              <a:rPr lang="en-GB" dirty="0" smtClean="0"/>
              <a:t>The governing body sets the general direction of the school/ club, looking at how it should best develop. </a:t>
            </a:r>
          </a:p>
          <a:p>
            <a:pPr algn="just"/>
            <a:endParaRPr lang="en-GB" dirty="0" smtClean="0"/>
          </a:p>
          <a:p>
            <a:pPr algn="just"/>
            <a:r>
              <a:rPr lang="en-GB" dirty="0" smtClean="0"/>
              <a:t>This is done by reviewing and agreeing policies, targets and priorities and monitoring and reviewing aims and objectives. </a:t>
            </a:r>
          </a:p>
          <a:p>
            <a:pPr algn="just"/>
            <a:endParaRPr lang="en-GB" dirty="0" smtClean="0"/>
          </a:p>
          <a:p>
            <a:pPr algn="just"/>
            <a:r>
              <a:rPr lang="en-GB" dirty="0" smtClean="0"/>
              <a:t>Strategic thinking is not always linked with the curriculum and it does not mean just responding to weakness.</a:t>
            </a:r>
          </a:p>
          <a:p>
            <a:pPr algn="just"/>
            <a:endParaRPr lang="en-GB" dirty="0" smtClean="0"/>
          </a:p>
          <a:p>
            <a:pPr algn="just"/>
            <a:endParaRPr lang="en-GB" dirty="0" smtClean="0"/>
          </a:p>
          <a:p>
            <a:pPr algn="just"/>
            <a:r>
              <a:rPr lang="en-GB" dirty="0" smtClean="0">
                <a:solidFill>
                  <a:srgbClr val="FF0000"/>
                </a:solidFill>
              </a:rPr>
              <a:t>What is one of the challenges of treating all members the same? Consider UEFA</a:t>
            </a:r>
          </a:p>
        </p:txBody>
      </p:sp>
    </p:spTree>
    <p:extLst>
      <p:ext uri="{BB962C8B-B14F-4D97-AF65-F5344CB8AC3E}">
        <p14:creationId xmlns:p14="http://schemas.microsoft.com/office/powerpoint/2010/main" val="411417108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260648"/>
            <a:ext cx="8229600" cy="1143000"/>
          </a:xfrm>
        </p:spPr>
        <p:txBody>
          <a:bodyPr/>
          <a:lstStyle/>
          <a:p>
            <a:r>
              <a:rPr lang="en-GB" dirty="0" smtClean="0"/>
              <a:t>Critical Friend</a:t>
            </a:r>
            <a:endParaRPr lang="en-GB" dirty="0"/>
          </a:p>
        </p:txBody>
      </p:sp>
      <p:pic>
        <p:nvPicPr>
          <p:cNvPr id="4" name="Content Placeholder 3" descr="UWTSD Logo.png"/>
          <p:cNvPicPr>
            <a:picLocks noGrp="1" noChangeAspect="1"/>
          </p:cNvPicPr>
          <p:nvPr>
            <p:ph idx="1"/>
          </p:nvPr>
        </p:nvPicPr>
        <p:blipFill>
          <a:blip r:embed="rId2" cstate="print"/>
          <a:stretch>
            <a:fillRect/>
          </a:stretch>
        </p:blipFill>
        <p:spPr>
          <a:xfrm>
            <a:off x="6444208" y="5733256"/>
            <a:ext cx="2095500" cy="819150"/>
          </a:xfrm>
          <a:prstGeom prst="rect">
            <a:avLst/>
          </a:prstGeom>
        </p:spPr>
      </p:pic>
      <p:sp>
        <p:nvSpPr>
          <p:cNvPr id="6" name="Rectangle 5"/>
          <p:cNvSpPr/>
          <p:nvPr/>
        </p:nvSpPr>
        <p:spPr>
          <a:xfrm>
            <a:off x="1187624" y="1844824"/>
            <a:ext cx="5814392" cy="646331"/>
          </a:xfrm>
          <a:prstGeom prst="rect">
            <a:avLst/>
          </a:prstGeom>
        </p:spPr>
        <p:txBody>
          <a:bodyPr wrap="square">
            <a:spAutoFit/>
          </a:bodyPr>
          <a:lstStyle/>
          <a:p>
            <a:pPr marL="342900" indent="-342900">
              <a:buFont typeface="Arial" pitchFamily="34" charset="0"/>
              <a:buChar char="•"/>
            </a:pPr>
            <a:endParaRPr lang="en-GB" dirty="0" smtClean="0"/>
          </a:p>
          <a:p>
            <a:endParaRPr lang="en-GB" dirty="0"/>
          </a:p>
        </p:txBody>
      </p:sp>
      <p:sp>
        <p:nvSpPr>
          <p:cNvPr id="5" name="Rectangle 4"/>
          <p:cNvSpPr/>
          <p:nvPr/>
        </p:nvSpPr>
        <p:spPr>
          <a:xfrm>
            <a:off x="0" y="1772816"/>
            <a:ext cx="9073008" cy="3416320"/>
          </a:xfrm>
          <a:prstGeom prst="rect">
            <a:avLst/>
          </a:prstGeom>
        </p:spPr>
        <p:txBody>
          <a:bodyPr wrap="square">
            <a:spAutoFit/>
          </a:bodyPr>
          <a:lstStyle/>
          <a:p>
            <a:r>
              <a:rPr lang="en-GB" b="1" dirty="0" smtClean="0"/>
              <a:t>Critical Friend</a:t>
            </a:r>
          </a:p>
          <a:p>
            <a:endParaRPr lang="en-GB" b="1" dirty="0" smtClean="0"/>
          </a:p>
          <a:p>
            <a:r>
              <a:rPr lang="en-GB" dirty="0" smtClean="0"/>
              <a:t>A governing body should work with the head teacher, chairman and board to create a clear</a:t>
            </a:r>
          </a:p>
          <a:p>
            <a:r>
              <a:rPr lang="en-GB" dirty="0" smtClean="0"/>
              <a:t>understanding of the challenges faced when managing within a school or club environment.</a:t>
            </a:r>
          </a:p>
          <a:p>
            <a:endParaRPr lang="en-GB" dirty="0" smtClean="0"/>
          </a:p>
          <a:p>
            <a:r>
              <a:rPr lang="en-GB" dirty="0" smtClean="0"/>
              <a:t>The governing body should feel able to question and challenge. </a:t>
            </a:r>
            <a:r>
              <a:rPr lang="en-GB" dirty="0" smtClean="0">
                <a:solidFill>
                  <a:srgbClr val="FF0000"/>
                </a:solidFill>
              </a:rPr>
              <a:t>Is this similar to a particular focus of our recent practical sessions?</a:t>
            </a:r>
          </a:p>
          <a:p>
            <a:endParaRPr lang="en-GB" dirty="0" smtClean="0"/>
          </a:p>
          <a:p>
            <a:r>
              <a:rPr lang="en-GB" dirty="0" smtClean="0"/>
              <a:t>In a good working relationship this will be accepted and seen to be positive. In a poor relationship it will be the cause of conflict. Real critical friendship is only achieved where there is trust and mutual respect </a:t>
            </a:r>
            <a:r>
              <a:rPr lang="en-GB" b="1" dirty="0" smtClean="0"/>
              <a:t>(Shared Ownership). </a:t>
            </a:r>
            <a:r>
              <a:rPr lang="en-GB" dirty="0" smtClean="0">
                <a:solidFill>
                  <a:srgbClr val="FF0000"/>
                </a:solidFill>
              </a:rPr>
              <a:t>Is this similar to a particular focus of our recent practical sessions?</a:t>
            </a:r>
            <a:endParaRPr lang="en-GB" b="1" dirty="0" smtClean="0"/>
          </a:p>
        </p:txBody>
      </p:sp>
    </p:spTree>
    <p:extLst>
      <p:ext uri="{BB962C8B-B14F-4D97-AF65-F5344CB8AC3E}">
        <p14:creationId xmlns:p14="http://schemas.microsoft.com/office/powerpoint/2010/main" val="411417108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260648"/>
            <a:ext cx="8229600" cy="1143000"/>
          </a:xfrm>
        </p:spPr>
        <p:txBody>
          <a:bodyPr/>
          <a:lstStyle/>
          <a:p>
            <a:r>
              <a:rPr lang="en-GB" dirty="0" smtClean="0"/>
              <a:t>Accountability</a:t>
            </a:r>
            <a:endParaRPr lang="en-GB" dirty="0"/>
          </a:p>
        </p:txBody>
      </p:sp>
      <p:pic>
        <p:nvPicPr>
          <p:cNvPr id="4" name="Content Placeholder 3" descr="UWTSD Logo.png"/>
          <p:cNvPicPr>
            <a:picLocks noGrp="1" noChangeAspect="1"/>
          </p:cNvPicPr>
          <p:nvPr>
            <p:ph idx="1"/>
          </p:nvPr>
        </p:nvPicPr>
        <p:blipFill>
          <a:blip r:embed="rId2" cstate="print"/>
          <a:stretch>
            <a:fillRect/>
          </a:stretch>
        </p:blipFill>
        <p:spPr>
          <a:xfrm>
            <a:off x="6444208" y="5733256"/>
            <a:ext cx="2095500" cy="819150"/>
          </a:xfrm>
          <a:prstGeom prst="rect">
            <a:avLst/>
          </a:prstGeom>
        </p:spPr>
      </p:pic>
      <p:sp>
        <p:nvSpPr>
          <p:cNvPr id="6" name="Rectangle 5"/>
          <p:cNvSpPr/>
          <p:nvPr/>
        </p:nvSpPr>
        <p:spPr>
          <a:xfrm>
            <a:off x="1187624" y="1844824"/>
            <a:ext cx="5814392" cy="646331"/>
          </a:xfrm>
          <a:prstGeom prst="rect">
            <a:avLst/>
          </a:prstGeom>
        </p:spPr>
        <p:txBody>
          <a:bodyPr wrap="square">
            <a:spAutoFit/>
          </a:bodyPr>
          <a:lstStyle/>
          <a:p>
            <a:pPr marL="342900" indent="-342900">
              <a:buFont typeface="Arial" pitchFamily="34" charset="0"/>
              <a:buChar char="•"/>
            </a:pPr>
            <a:endParaRPr lang="en-GB" dirty="0" smtClean="0"/>
          </a:p>
          <a:p>
            <a:endParaRPr lang="en-GB" dirty="0"/>
          </a:p>
        </p:txBody>
      </p:sp>
      <p:sp>
        <p:nvSpPr>
          <p:cNvPr id="5" name="Rectangle 4"/>
          <p:cNvSpPr/>
          <p:nvPr/>
        </p:nvSpPr>
        <p:spPr>
          <a:xfrm>
            <a:off x="0" y="2060848"/>
            <a:ext cx="9073008" cy="3139321"/>
          </a:xfrm>
          <a:prstGeom prst="rect">
            <a:avLst/>
          </a:prstGeom>
        </p:spPr>
        <p:txBody>
          <a:bodyPr wrap="square">
            <a:spAutoFit/>
          </a:bodyPr>
          <a:lstStyle/>
          <a:p>
            <a:r>
              <a:rPr lang="en-GB" b="1" dirty="0" smtClean="0"/>
              <a:t>Accountability</a:t>
            </a:r>
          </a:p>
          <a:p>
            <a:endParaRPr lang="en-GB" dirty="0" smtClean="0"/>
          </a:p>
          <a:p>
            <a:r>
              <a:rPr lang="en-GB" dirty="0" smtClean="0"/>
              <a:t>A school or club is a business and its stakeholders are the learners. </a:t>
            </a:r>
          </a:p>
          <a:p>
            <a:endParaRPr lang="en-GB" dirty="0" smtClean="0"/>
          </a:p>
          <a:p>
            <a:r>
              <a:rPr lang="en-GB" dirty="0" smtClean="0"/>
              <a:t>The governing body must have a professional attitude and use its collective skills to benefit the learners. It must gather views, ask questions and decide what is best for the school/clubs. </a:t>
            </a:r>
          </a:p>
          <a:p>
            <a:endParaRPr lang="en-GB" dirty="0" smtClean="0"/>
          </a:p>
          <a:p>
            <a:r>
              <a:rPr lang="en-GB" dirty="0" smtClean="0"/>
              <a:t>The governing body is answerable to parents and the wider community.</a:t>
            </a:r>
          </a:p>
          <a:p>
            <a:endParaRPr lang="en-GB" dirty="0" smtClean="0"/>
          </a:p>
          <a:p>
            <a:endParaRPr lang="en-GB" dirty="0" smtClean="0"/>
          </a:p>
          <a:p>
            <a:r>
              <a:rPr lang="en-GB" dirty="0" smtClean="0">
                <a:solidFill>
                  <a:srgbClr val="FF0000"/>
                </a:solidFill>
              </a:rPr>
              <a:t>Give some examples into recent poor practice within some Governing Bodies?</a:t>
            </a:r>
            <a:endParaRPr lang="en-GB" dirty="0">
              <a:solidFill>
                <a:srgbClr val="FF0000"/>
              </a:solidFill>
            </a:endParaRPr>
          </a:p>
        </p:txBody>
      </p:sp>
    </p:spTree>
    <p:extLst>
      <p:ext uri="{BB962C8B-B14F-4D97-AF65-F5344CB8AC3E}">
        <p14:creationId xmlns:p14="http://schemas.microsoft.com/office/powerpoint/2010/main" val="411417108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2852936"/>
            <a:ext cx="8229600" cy="1143000"/>
          </a:xfrm>
        </p:spPr>
        <p:txBody>
          <a:bodyPr>
            <a:normAutofit fontScale="90000"/>
          </a:bodyPr>
          <a:lstStyle/>
          <a:p>
            <a:r>
              <a:rPr lang="en-GB" dirty="0" smtClean="0"/>
              <a:t>Task – List all the NGB’s you are familiar with in the UK</a:t>
            </a:r>
            <a:endParaRPr lang="en-GB" dirty="0"/>
          </a:p>
        </p:txBody>
      </p:sp>
      <p:pic>
        <p:nvPicPr>
          <p:cNvPr id="4" name="Content Placeholder 3" descr="UWTSD Logo.png"/>
          <p:cNvPicPr>
            <a:picLocks noGrp="1" noChangeAspect="1"/>
          </p:cNvPicPr>
          <p:nvPr>
            <p:ph idx="1"/>
          </p:nvPr>
        </p:nvPicPr>
        <p:blipFill>
          <a:blip r:embed="rId2" cstate="print"/>
          <a:stretch>
            <a:fillRect/>
          </a:stretch>
        </p:blipFill>
        <p:spPr>
          <a:xfrm>
            <a:off x="6444208" y="5733256"/>
            <a:ext cx="2095500" cy="819150"/>
          </a:xfrm>
          <a:prstGeom prst="rect">
            <a:avLst/>
          </a:prstGeom>
        </p:spPr>
      </p:pic>
      <p:sp>
        <p:nvSpPr>
          <p:cNvPr id="6" name="Rectangle 5"/>
          <p:cNvSpPr/>
          <p:nvPr/>
        </p:nvSpPr>
        <p:spPr>
          <a:xfrm>
            <a:off x="1187624" y="1844824"/>
            <a:ext cx="5814392" cy="646331"/>
          </a:xfrm>
          <a:prstGeom prst="rect">
            <a:avLst/>
          </a:prstGeom>
        </p:spPr>
        <p:txBody>
          <a:bodyPr wrap="square">
            <a:spAutoFit/>
          </a:bodyPr>
          <a:lstStyle/>
          <a:p>
            <a:pPr marL="342900" indent="-342900">
              <a:buFont typeface="Arial" pitchFamily="34" charset="0"/>
              <a:buChar char="•"/>
            </a:pPr>
            <a:endParaRPr lang="en-GB" dirty="0" smtClean="0"/>
          </a:p>
          <a:p>
            <a:endParaRPr lang="en-GB" dirty="0"/>
          </a:p>
        </p:txBody>
      </p:sp>
    </p:spTree>
    <p:extLst>
      <p:ext uri="{BB962C8B-B14F-4D97-AF65-F5344CB8AC3E}">
        <p14:creationId xmlns:p14="http://schemas.microsoft.com/office/powerpoint/2010/main" val="411417108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476672"/>
            <a:ext cx="8229600" cy="1143000"/>
          </a:xfrm>
        </p:spPr>
        <p:txBody>
          <a:bodyPr>
            <a:normAutofit fontScale="90000"/>
          </a:bodyPr>
          <a:lstStyle/>
          <a:p>
            <a:r>
              <a:rPr lang="en-GB" dirty="0" smtClean="0"/>
              <a:t>Governing Bodies in the UK - Sample</a:t>
            </a:r>
            <a:endParaRPr lang="en-GB" dirty="0"/>
          </a:p>
        </p:txBody>
      </p:sp>
      <p:pic>
        <p:nvPicPr>
          <p:cNvPr id="4" name="Content Placeholder 3" descr="UWTSD Logo.png"/>
          <p:cNvPicPr>
            <a:picLocks noGrp="1" noChangeAspect="1"/>
          </p:cNvPicPr>
          <p:nvPr>
            <p:ph idx="1"/>
          </p:nvPr>
        </p:nvPicPr>
        <p:blipFill>
          <a:blip r:embed="rId2" cstate="print"/>
          <a:stretch>
            <a:fillRect/>
          </a:stretch>
        </p:blipFill>
        <p:spPr>
          <a:xfrm>
            <a:off x="3635896" y="5877272"/>
            <a:ext cx="2095500" cy="819150"/>
          </a:xfrm>
          <a:prstGeom prst="rect">
            <a:avLst/>
          </a:prstGeom>
        </p:spPr>
      </p:pic>
      <p:sp>
        <p:nvSpPr>
          <p:cNvPr id="6" name="Rectangle 5"/>
          <p:cNvSpPr/>
          <p:nvPr/>
        </p:nvSpPr>
        <p:spPr>
          <a:xfrm>
            <a:off x="1187624" y="1844824"/>
            <a:ext cx="5814392" cy="646331"/>
          </a:xfrm>
          <a:prstGeom prst="rect">
            <a:avLst/>
          </a:prstGeom>
        </p:spPr>
        <p:txBody>
          <a:bodyPr wrap="square">
            <a:spAutoFit/>
          </a:bodyPr>
          <a:lstStyle/>
          <a:p>
            <a:pPr marL="342900" indent="-342900">
              <a:buFont typeface="Arial" pitchFamily="34" charset="0"/>
              <a:buChar char="•"/>
            </a:pPr>
            <a:endParaRPr lang="en-GB" dirty="0" smtClean="0"/>
          </a:p>
          <a:p>
            <a:endParaRPr lang="en-GB" dirty="0"/>
          </a:p>
        </p:txBody>
      </p:sp>
      <p:sp>
        <p:nvSpPr>
          <p:cNvPr id="5" name="Rectangle 4"/>
          <p:cNvSpPr/>
          <p:nvPr/>
        </p:nvSpPr>
        <p:spPr>
          <a:xfrm>
            <a:off x="0" y="1340768"/>
            <a:ext cx="4572000" cy="5909310"/>
          </a:xfrm>
          <a:prstGeom prst="rect">
            <a:avLst/>
          </a:prstGeom>
        </p:spPr>
        <p:txBody>
          <a:bodyPr>
            <a:spAutoFit/>
          </a:bodyPr>
          <a:lstStyle/>
          <a:p>
            <a:r>
              <a:rPr lang="en-GB" dirty="0" smtClean="0"/>
              <a:t>British Gliding Association</a:t>
            </a:r>
            <a:br>
              <a:rPr lang="en-GB" dirty="0" smtClean="0"/>
            </a:br>
            <a:r>
              <a:rPr lang="en-GB" dirty="0" smtClean="0"/>
              <a:t>British Parachute Association</a:t>
            </a:r>
          </a:p>
          <a:p>
            <a:r>
              <a:rPr lang="en-GB" dirty="0" smtClean="0"/>
              <a:t>Archery GB</a:t>
            </a:r>
          </a:p>
          <a:p>
            <a:r>
              <a:rPr lang="en-GB" dirty="0" smtClean="0"/>
              <a:t>UK Athletics</a:t>
            </a:r>
          </a:p>
          <a:p>
            <a:r>
              <a:rPr lang="en-GB" dirty="0" smtClean="0"/>
              <a:t>Rugby Football Union (RFU)</a:t>
            </a:r>
          </a:p>
          <a:p>
            <a:r>
              <a:rPr lang="en-GB" dirty="0" smtClean="0"/>
              <a:t>Badminton England</a:t>
            </a:r>
          </a:p>
          <a:p>
            <a:r>
              <a:rPr lang="en-GB" dirty="0" smtClean="0"/>
              <a:t>Baseball Softball UK</a:t>
            </a:r>
          </a:p>
          <a:p>
            <a:r>
              <a:rPr lang="en-GB" dirty="0" smtClean="0"/>
              <a:t>Basketball England</a:t>
            </a:r>
          </a:p>
          <a:p>
            <a:r>
              <a:rPr lang="en-GB" dirty="0" smtClean="0"/>
              <a:t>English Association of Snooker and Billiards</a:t>
            </a:r>
          </a:p>
          <a:p>
            <a:r>
              <a:rPr lang="en-GB" dirty="0" smtClean="0"/>
              <a:t>British Bobsleigh Association</a:t>
            </a:r>
          </a:p>
          <a:p>
            <a:r>
              <a:rPr lang="en-GB" dirty="0" smtClean="0"/>
              <a:t>British Isles Bowls Council</a:t>
            </a:r>
          </a:p>
          <a:p>
            <a:r>
              <a:rPr lang="en-GB" dirty="0" smtClean="0"/>
              <a:t>British Boxing Board of Control</a:t>
            </a:r>
          </a:p>
          <a:p>
            <a:r>
              <a:rPr lang="en-GB" dirty="0" smtClean="0"/>
              <a:t>British Caving Association</a:t>
            </a:r>
          </a:p>
          <a:p>
            <a:r>
              <a:rPr lang="en-GB" dirty="0" smtClean="0"/>
              <a:t>England and Wales Cricket Board (ECB)</a:t>
            </a:r>
          </a:p>
          <a:p>
            <a:r>
              <a:rPr lang="en-GB" dirty="0" smtClean="0"/>
              <a:t>British Cycling</a:t>
            </a:r>
          </a:p>
          <a:p>
            <a:r>
              <a:rPr lang="en-GB" dirty="0" smtClean="0"/>
              <a:t>British Paralympic Association</a:t>
            </a:r>
          </a:p>
          <a:p>
            <a:r>
              <a:rPr lang="en-GB" dirty="0" smtClean="0"/>
              <a:t>Amateur Swimming Association</a:t>
            </a:r>
          </a:p>
          <a:p>
            <a:r>
              <a:rPr lang="en-GB" dirty="0" smtClean="0"/>
              <a:t>UK Dodgeball Association</a:t>
            </a:r>
          </a:p>
          <a:p>
            <a:r>
              <a:rPr lang="en-GB" dirty="0" smtClean="0"/>
              <a:t>Football Association Wales (FAW)</a:t>
            </a:r>
          </a:p>
          <a:p>
            <a:r>
              <a:rPr lang="en-GB" dirty="0" smtClean="0"/>
              <a:t/>
            </a:r>
            <a:br>
              <a:rPr lang="en-GB" dirty="0" smtClean="0"/>
            </a:br>
            <a:endParaRPr lang="en-GB" dirty="0"/>
          </a:p>
        </p:txBody>
      </p:sp>
      <p:sp>
        <p:nvSpPr>
          <p:cNvPr id="7" name="TextBox 6"/>
          <p:cNvSpPr txBox="1"/>
          <p:nvPr/>
        </p:nvSpPr>
        <p:spPr>
          <a:xfrm>
            <a:off x="5984096" y="1340768"/>
            <a:ext cx="3159904" cy="5632311"/>
          </a:xfrm>
          <a:prstGeom prst="rect">
            <a:avLst/>
          </a:prstGeom>
          <a:noFill/>
        </p:spPr>
        <p:txBody>
          <a:bodyPr wrap="none" rtlCol="0">
            <a:spAutoFit/>
          </a:bodyPr>
          <a:lstStyle/>
          <a:p>
            <a:r>
              <a:rPr lang="en-GB" dirty="0" smtClean="0"/>
              <a:t>British Fencing Association</a:t>
            </a:r>
          </a:p>
          <a:p>
            <a:r>
              <a:rPr lang="en-GB" dirty="0" smtClean="0"/>
              <a:t>The Football Association (FA)</a:t>
            </a:r>
          </a:p>
          <a:p>
            <a:r>
              <a:rPr lang="en-GB" dirty="0" smtClean="0"/>
              <a:t>The Golf Foundation</a:t>
            </a:r>
          </a:p>
          <a:p>
            <a:r>
              <a:rPr lang="en-GB" dirty="0" smtClean="0"/>
              <a:t>British Gymnastics</a:t>
            </a:r>
          </a:p>
          <a:p>
            <a:r>
              <a:rPr lang="en-GB" dirty="0" smtClean="0"/>
              <a:t>England Hockey</a:t>
            </a:r>
          </a:p>
          <a:p>
            <a:r>
              <a:rPr lang="en-GB" dirty="0" smtClean="0"/>
              <a:t>British Horse Racing Authority</a:t>
            </a:r>
          </a:p>
          <a:p>
            <a:r>
              <a:rPr lang="en-GB" dirty="0" smtClean="0"/>
              <a:t>Welsh Rugby Union (WRU)</a:t>
            </a:r>
          </a:p>
          <a:p>
            <a:r>
              <a:rPr lang="en-GB" dirty="0" smtClean="0"/>
              <a:t>Ice Hockey UK</a:t>
            </a:r>
          </a:p>
          <a:p>
            <a:r>
              <a:rPr lang="en-GB" dirty="0" smtClean="0"/>
              <a:t>British Judo Association</a:t>
            </a:r>
          </a:p>
          <a:p>
            <a:r>
              <a:rPr lang="en-GB" dirty="0" smtClean="0"/>
              <a:t>Royal Life Saving Society</a:t>
            </a:r>
          </a:p>
          <a:p>
            <a:r>
              <a:rPr lang="en-GB" dirty="0" smtClean="0"/>
              <a:t>Motor Sports Association</a:t>
            </a:r>
          </a:p>
          <a:p>
            <a:r>
              <a:rPr lang="en-GB" dirty="0" smtClean="0"/>
              <a:t>British Mountaineering Council</a:t>
            </a:r>
          </a:p>
          <a:p>
            <a:r>
              <a:rPr lang="en-GB" dirty="0" smtClean="0"/>
              <a:t>England Netball</a:t>
            </a:r>
          </a:p>
          <a:p>
            <a:r>
              <a:rPr lang="en-GB" dirty="0" smtClean="0"/>
              <a:t>British Rowing</a:t>
            </a:r>
          </a:p>
          <a:p>
            <a:r>
              <a:rPr lang="en-GB" dirty="0" smtClean="0"/>
              <a:t>Rugby Football League</a:t>
            </a:r>
          </a:p>
          <a:p>
            <a:r>
              <a:rPr lang="en-GB" dirty="0" smtClean="0"/>
              <a:t>Royal Yachting Association</a:t>
            </a:r>
          </a:p>
          <a:p>
            <a:r>
              <a:rPr lang="en-GB" dirty="0" smtClean="0"/>
              <a:t>Amateur Swimming Association</a:t>
            </a:r>
          </a:p>
          <a:p>
            <a:r>
              <a:rPr lang="en-GB" dirty="0" smtClean="0"/>
              <a:t>Lawn Tennis Association (LTA)</a:t>
            </a:r>
          </a:p>
          <a:p>
            <a:r>
              <a:rPr lang="en-GB" dirty="0" smtClean="0"/>
              <a:t>British Weightlifters Association</a:t>
            </a:r>
          </a:p>
          <a:p>
            <a:endParaRPr lang="en-GB" dirty="0"/>
          </a:p>
        </p:txBody>
      </p:sp>
    </p:spTree>
    <p:extLst>
      <p:ext uri="{BB962C8B-B14F-4D97-AF65-F5344CB8AC3E}">
        <p14:creationId xmlns:p14="http://schemas.microsoft.com/office/powerpoint/2010/main" val="411417108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260648"/>
            <a:ext cx="8229600" cy="1143000"/>
          </a:xfrm>
        </p:spPr>
        <p:txBody>
          <a:bodyPr/>
          <a:lstStyle/>
          <a:p>
            <a:r>
              <a:rPr lang="en-GB" dirty="0" smtClean="0"/>
              <a:t>Area’s of responsibility</a:t>
            </a:r>
            <a:endParaRPr lang="en-GB" dirty="0"/>
          </a:p>
        </p:txBody>
      </p:sp>
      <p:pic>
        <p:nvPicPr>
          <p:cNvPr id="4" name="Content Placeholder 3" descr="UWTSD Logo.png"/>
          <p:cNvPicPr>
            <a:picLocks noGrp="1" noChangeAspect="1"/>
          </p:cNvPicPr>
          <p:nvPr>
            <p:ph idx="1"/>
          </p:nvPr>
        </p:nvPicPr>
        <p:blipFill>
          <a:blip r:embed="rId2" cstate="print"/>
          <a:stretch>
            <a:fillRect/>
          </a:stretch>
        </p:blipFill>
        <p:spPr>
          <a:xfrm>
            <a:off x="6444208" y="5733256"/>
            <a:ext cx="2095500" cy="819150"/>
          </a:xfrm>
          <a:prstGeom prst="rect">
            <a:avLst/>
          </a:prstGeom>
        </p:spPr>
      </p:pic>
      <p:sp>
        <p:nvSpPr>
          <p:cNvPr id="6" name="Rectangle 5"/>
          <p:cNvSpPr/>
          <p:nvPr/>
        </p:nvSpPr>
        <p:spPr>
          <a:xfrm>
            <a:off x="1187624" y="1844824"/>
            <a:ext cx="5814392" cy="646331"/>
          </a:xfrm>
          <a:prstGeom prst="rect">
            <a:avLst/>
          </a:prstGeom>
        </p:spPr>
        <p:txBody>
          <a:bodyPr wrap="square">
            <a:spAutoFit/>
          </a:bodyPr>
          <a:lstStyle/>
          <a:p>
            <a:pPr marL="342900" indent="-342900">
              <a:buFont typeface="Arial" pitchFamily="34" charset="0"/>
              <a:buChar char="•"/>
            </a:pPr>
            <a:endParaRPr lang="en-GB" dirty="0" smtClean="0"/>
          </a:p>
          <a:p>
            <a:endParaRPr lang="en-GB" dirty="0"/>
          </a:p>
        </p:txBody>
      </p:sp>
      <p:sp>
        <p:nvSpPr>
          <p:cNvPr id="5" name="Rectangle 4"/>
          <p:cNvSpPr/>
          <p:nvPr/>
        </p:nvSpPr>
        <p:spPr>
          <a:xfrm>
            <a:off x="179512" y="1988840"/>
            <a:ext cx="6624736" cy="3416320"/>
          </a:xfrm>
          <a:prstGeom prst="rect">
            <a:avLst/>
          </a:prstGeom>
        </p:spPr>
        <p:txBody>
          <a:bodyPr wrap="square">
            <a:spAutoFit/>
          </a:bodyPr>
          <a:lstStyle/>
          <a:p>
            <a:r>
              <a:rPr lang="en-GB" dirty="0" smtClean="0"/>
              <a:t>• </a:t>
            </a:r>
            <a:r>
              <a:rPr lang="en-GB" i="1" dirty="0" smtClean="0"/>
              <a:t>Committee formation, delegation and operation</a:t>
            </a:r>
          </a:p>
          <a:p>
            <a:endParaRPr lang="en-GB" i="1" dirty="0" smtClean="0"/>
          </a:p>
          <a:p>
            <a:r>
              <a:rPr lang="en-GB" dirty="0" smtClean="0"/>
              <a:t>• </a:t>
            </a:r>
            <a:r>
              <a:rPr lang="en-GB" i="1" dirty="0" smtClean="0"/>
              <a:t>Complaints – review</a:t>
            </a:r>
          </a:p>
          <a:p>
            <a:endParaRPr lang="en-GB" i="1" dirty="0" smtClean="0"/>
          </a:p>
          <a:p>
            <a:r>
              <a:rPr lang="en-GB" dirty="0" smtClean="0"/>
              <a:t>• </a:t>
            </a:r>
            <a:r>
              <a:rPr lang="en-GB" i="1" dirty="0" smtClean="0"/>
              <a:t>Curriculum</a:t>
            </a:r>
          </a:p>
          <a:p>
            <a:endParaRPr lang="en-GB" i="1" dirty="0" smtClean="0"/>
          </a:p>
          <a:p>
            <a:r>
              <a:rPr lang="en-GB" dirty="0" smtClean="0"/>
              <a:t>• </a:t>
            </a:r>
            <a:r>
              <a:rPr lang="en-GB" i="1" dirty="0" smtClean="0"/>
              <a:t>Discipline</a:t>
            </a:r>
          </a:p>
          <a:p>
            <a:endParaRPr lang="en-GB" i="1" dirty="0" smtClean="0"/>
          </a:p>
          <a:p>
            <a:r>
              <a:rPr lang="en-GB" dirty="0" smtClean="0"/>
              <a:t>• </a:t>
            </a:r>
            <a:r>
              <a:rPr lang="en-GB" i="1" dirty="0" smtClean="0"/>
              <a:t>Finance</a:t>
            </a:r>
          </a:p>
          <a:p>
            <a:endParaRPr lang="en-GB" i="1" dirty="0" smtClean="0"/>
          </a:p>
          <a:p>
            <a:r>
              <a:rPr lang="en-GB" dirty="0" smtClean="0"/>
              <a:t>• </a:t>
            </a:r>
            <a:r>
              <a:rPr lang="en-GB" i="1" dirty="0" smtClean="0"/>
              <a:t>Meetings of the Governing Body and its Committees</a:t>
            </a:r>
          </a:p>
          <a:p>
            <a:endParaRPr lang="en-GB" i="1" dirty="0" smtClean="0"/>
          </a:p>
        </p:txBody>
      </p:sp>
      <p:sp>
        <p:nvSpPr>
          <p:cNvPr id="7" name="TextBox 6"/>
          <p:cNvSpPr txBox="1"/>
          <p:nvPr/>
        </p:nvSpPr>
        <p:spPr>
          <a:xfrm>
            <a:off x="5724128" y="1700808"/>
            <a:ext cx="2868157" cy="3693319"/>
          </a:xfrm>
          <a:prstGeom prst="rect">
            <a:avLst/>
          </a:prstGeom>
          <a:noFill/>
        </p:spPr>
        <p:txBody>
          <a:bodyPr wrap="none" rtlCol="0">
            <a:spAutoFit/>
          </a:bodyPr>
          <a:lstStyle/>
          <a:p>
            <a:r>
              <a:rPr lang="en-GB" dirty="0" smtClean="0"/>
              <a:t>• </a:t>
            </a:r>
            <a:r>
              <a:rPr lang="en-GB" i="1" dirty="0" smtClean="0"/>
              <a:t>Performance Management</a:t>
            </a:r>
          </a:p>
          <a:p>
            <a:endParaRPr lang="en-GB" i="1" dirty="0" smtClean="0"/>
          </a:p>
          <a:p>
            <a:r>
              <a:rPr lang="en-GB" dirty="0" smtClean="0"/>
              <a:t>• </a:t>
            </a:r>
            <a:r>
              <a:rPr lang="en-GB" i="1" dirty="0" smtClean="0"/>
              <a:t>Policies</a:t>
            </a:r>
          </a:p>
          <a:p>
            <a:endParaRPr lang="en-GB" i="1" dirty="0" smtClean="0"/>
          </a:p>
          <a:p>
            <a:r>
              <a:rPr lang="en-GB" dirty="0" smtClean="0"/>
              <a:t>• </a:t>
            </a:r>
            <a:r>
              <a:rPr lang="en-GB" i="1" dirty="0" smtClean="0"/>
              <a:t>Reporting to parents</a:t>
            </a:r>
          </a:p>
          <a:p>
            <a:endParaRPr lang="en-GB" i="1" dirty="0" smtClean="0"/>
          </a:p>
          <a:p>
            <a:r>
              <a:rPr lang="en-GB" dirty="0" smtClean="0"/>
              <a:t>• </a:t>
            </a:r>
            <a:r>
              <a:rPr lang="en-GB" i="1" dirty="0" smtClean="0"/>
              <a:t>Self Evaluation</a:t>
            </a:r>
          </a:p>
          <a:p>
            <a:endParaRPr lang="en-GB" i="1" dirty="0" smtClean="0"/>
          </a:p>
          <a:p>
            <a:r>
              <a:rPr lang="en-GB" dirty="0" smtClean="0"/>
              <a:t>• </a:t>
            </a:r>
            <a:r>
              <a:rPr lang="en-GB" i="1" dirty="0" smtClean="0"/>
              <a:t>Staffing</a:t>
            </a:r>
          </a:p>
          <a:p>
            <a:endParaRPr lang="en-GB" i="1" dirty="0" smtClean="0"/>
          </a:p>
          <a:p>
            <a:r>
              <a:rPr lang="en-GB" dirty="0" smtClean="0"/>
              <a:t>• </a:t>
            </a:r>
            <a:r>
              <a:rPr lang="en-GB" i="1" dirty="0" smtClean="0"/>
              <a:t>Standards</a:t>
            </a:r>
          </a:p>
          <a:p>
            <a:endParaRPr lang="en-GB" i="1" dirty="0" smtClean="0"/>
          </a:p>
          <a:p>
            <a:r>
              <a:rPr lang="en-GB" dirty="0" smtClean="0"/>
              <a:t>• </a:t>
            </a:r>
            <a:r>
              <a:rPr lang="en-GB" i="1" dirty="0" smtClean="0"/>
              <a:t>Targets</a:t>
            </a:r>
            <a:endParaRPr lang="en-GB" dirty="0"/>
          </a:p>
        </p:txBody>
      </p:sp>
    </p:spTree>
    <p:extLst>
      <p:ext uri="{BB962C8B-B14F-4D97-AF65-F5344CB8AC3E}">
        <p14:creationId xmlns:p14="http://schemas.microsoft.com/office/powerpoint/2010/main" val="411417108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2852936"/>
            <a:ext cx="8229600" cy="1143000"/>
          </a:xfrm>
        </p:spPr>
        <p:txBody>
          <a:bodyPr>
            <a:normAutofit/>
          </a:bodyPr>
          <a:lstStyle/>
          <a:p>
            <a:r>
              <a:rPr lang="en-GB" dirty="0" smtClean="0"/>
              <a:t>Task - Types of policy for NGB?</a:t>
            </a:r>
            <a:endParaRPr lang="en-GB" dirty="0"/>
          </a:p>
        </p:txBody>
      </p:sp>
      <p:pic>
        <p:nvPicPr>
          <p:cNvPr id="4" name="Content Placeholder 3" descr="UWTSD Logo.png"/>
          <p:cNvPicPr>
            <a:picLocks noGrp="1" noChangeAspect="1"/>
          </p:cNvPicPr>
          <p:nvPr>
            <p:ph idx="1"/>
          </p:nvPr>
        </p:nvPicPr>
        <p:blipFill>
          <a:blip r:embed="rId2" cstate="print"/>
          <a:stretch>
            <a:fillRect/>
          </a:stretch>
        </p:blipFill>
        <p:spPr>
          <a:xfrm>
            <a:off x="6444208" y="5733256"/>
            <a:ext cx="2095500" cy="819150"/>
          </a:xfrm>
          <a:prstGeom prst="rect">
            <a:avLst/>
          </a:prstGeom>
        </p:spPr>
      </p:pic>
      <p:sp>
        <p:nvSpPr>
          <p:cNvPr id="6" name="Rectangle 5"/>
          <p:cNvSpPr/>
          <p:nvPr/>
        </p:nvSpPr>
        <p:spPr>
          <a:xfrm>
            <a:off x="1187624" y="1844824"/>
            <a:ext cx="5814392" cy="646331"/>
          </a:xfrm>
          <a:prstGeom prst="rect">
            <a:avLst/>
          </a:prstGeom>
        </p:spPr>
        <p:txBody>
          <a:bodyPr wrap="square">
            <a:spAutoFit/>
          </a:bodyPr>
          <a:lstStyle/>
          <a:p>
            <a:pPr marL="342900" indent="-342900">
              <a:buFont typeface="Arial" pitchFamily="34" charset="0"/>
              <a:buChar char="•"/>
            </a:pPr>
            <a:endParaRPr lang="en-GB" dirty="0" smtClean="0"/>
          </a:p>
          <a:p>
            <a:endParaRPr lang="en-GB" dirty="0"/>
          </a:p>
        </p:txBody>
      </p:sp>
    </p:spTree>
    <p:extLst>
      <p:ext uri="{BB962C8B-B14F-4D97-AF65-F5344CB8AC3E}">
        <p14:creationId xmlns:p14="http://schemas.microsoft.com/office/powerpoint/2010/main" val="411417108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16632"/>
            <a:ext cx="8229600" cy="1143000"/>
          </a:xfrm>
        </p:spPr>
        <p:txBody>
          <a:bodyPr/>
          <a:lstStyle/>
          <a:p>
            <a:r>
              <a:rPr lang="en-GB" dirty="0" smtClean="0"/>
              <a:t>Responsibility = Policies</a:t>
            </a:r>
            <a:endParaRPr lang="en-GB" dirty="0"/>
          </a:p>
        </p:txBody>
      </p:sp>
      <p:pic>
        <p:nvPicPr>
          <p:cNvPr id="4" name="Content Placeholder 3" descr="UWTSD Logo.png"/>
          <p:cNvPicPr>
            <a:picLocks noGrp="1" noChangeAspect="1"/>
          </p:cNvPicPr>
          <p:nvPr>
            <p:ph idx="1"/>
          </p:nvPr>
        </p:nvPicPr>
        <p:blipFill>
          <a:blip r:embed="rId2" cstate="print"/>
          <a:stretch>
            <a:fillRect/>
          </a:stretch>
        </p:blipFill>
        <p:spPr>
          <a:xfrm>
            <a:off x="3203848" y="5733256"/>
            <a:ext cx="2095500" cy="819150"/>
          </a:xfrm>
          <a:prstGeom prst="rect">
            <a:avLst/>
          </a:prstGeom>
        </p:spPr>
      </p:pic>
      <p:sp>
        <p:nvSpPr>
          <p:cNvPr id="6" name="Rectangle 5"/>
          <p:cNvSpPr/>
          <p:nvPr/>
        </p:nvSpPr>
        <p:spPr>
          <a:xfrm>
            <a:off x="0" y="1772816"/>
            <a:ext cx="8820472" cy="4247317"/>
          </a:xfrm>
          <a:prstGeom prst="rect">
            <a:avLst/>
          </a:prstGeom>
        </p:spPr>
        <p:txBody>
          <a:bodyPr wrap="square">
            <a:spAutoFit/>
          </a:bodyPr>
          <a:lstStyle/>
          <a:p>
            <a:r>
              <a:rPr lang="en-GB" dirty="0" smtClean="0"/>
              <a:t>o Pay Policy</a:t>
            </a:r>
          </a:p>
          <a:p>
            <a:r>
              <a:rPr lang="en-GB" dirty="0" smtClean="0"/>
              <a:t>o Performance Management Policy</a:t>
            </a:r>
          </a:p>
          <a:p>
            <a:r>
              <a:rPr lang="en-GB" dirty="0" smtClean="0"/>
              <a:t>o Prospectus/ Marketing Literature</a:t>
            </a:r>
          </a:p>
          <a:p>
            <a:r>
              <a:rPr lang="en-GB" dirty="0" smtClean="0"/>
              <a:t>o Pupil/ Player/ Student Discipline Policy</a:t>
            </a:r>
          </a:p>
          <a:p>
            <a:r>
              <a:rPr lang="en-GB" dirty="0" smtClean="0"/>
              <a:t>o Race Equality Policy</a:t>
            </a:r>
          </a:p>
          <a:p>
            <a:r>
              <a:rPr lang="en-GB" dirty="0" smtClean="0"/>
              <a:t>o Risk Assessments</a:t>
            </a:r>
          </a:p>
          <a:p>
            <a:r>
              <a:rPr lang="en-GB" dirty="0" smtClean="0"/>
              <a:t>o Sex Education Policy </a:t>
            </a:r>
            <a:r>
              <a:rPr lang="en-GB" dirty="0" smtClean="0">
                <a:solidFill>
                  <a:srgbClr val="FF0000"/>
                </a:solidFill>
              </a:rPr>
              <a:t>(Why?)</a:t>
            </a:r>
          </a:p>
          <a:p>
            <a:r>
              <a:rPr lang="en-GB" dirty="0" smtClean="0"/>
              <a:t>o Special Educational Needs Policy</a:t>
            </a:r>
          </a:p>
          <a:p>
            <a:r>
              <a:rPr lang="en-GB" dirty="0" smtClean="0"/>
              <a:t>o Staff Appraisal Policy</a:t>
            </a:r>
          </a:p>
          <a:p>
            <a:r>
              <a:rPr lang="en-GB" dirty="0" smtClean="0"/>
              <a:t>o Staff Discipline Conduct and Grievance</a:t>
            </a:r>
          </a:p>
          <a:p>
            <a:r>
              <a:rPr lang="en-GB" dirty="0" smtClean="0"/>
              <a:t>o Target-setting for Schools/ Club</a:t>
            </a:r>
          </a:p>
          <a:p>
            <a:r>
              <a:rPr lang="en-GB" dirty="0" smtClean="0"/>
              <a:t>o Minutes of and Papers considered at meetings of the governing body and its committees.</a:t>
            </a:r>
          </a:p>
          <a:p>
            <a:r>
              <a:rPr lang="en-GB" dirty="0" smtClean="0"/>
              <a:t>o Register of Business Interests of Head teachers and Governors </a:t>
            </a:r>
            <a:r>
              <a:rPr lang="en-GB" dirty="0" smtClean="0">
                <a:solidFill>
                  <a:srgbClr val="FF0000"/>
                </a:solidFill>
              </a:rPr>
              <a:t>(Why?)</a:t>
            </a:r>
          </a:p>
          <a:p>
            <a:endParaRPr lang="en-GB" dirty="0" smtClean="0"/>
          </a:p>
          <a:p>
            <a:endParaRPr lang="en-GB" dirty="0"/>
          </a:p>
        </p:txBody>
      </p:sp>
      <p:sp>
        <p:nvSpPr>
          <p:cNvPr id="5" name="Rectangle 4"/>
          <p:cNvSpPr/>
          <p:nvPr/>
        </p:nvSpPr>
        <p:spPr>
          <a:xfrm>
            <a:off x="4139952" y="1196752"/>
            <a:ext cx="5004048" cy="3693319"/>
          </a:xfrm>
          <a:prstGeom prst="rect">
            <a:avLst/>
          </a:prstGeom>
        </p:spPr>
        <p:txBody>
          <a:bodyPr wrap="square">
            <a:spAutoFit/>
          </a:bodyPr>
          <a:lstStyle/>
          <a:p>
            <a:r>
              <a:rPr lang="en-GB" dirty="0" smtClean="0"/>
              <a:t>o Complaints Procedure</a:t>
            </a:r>
          </a:p>
          <a:p>
            <a:r>
              <a:rPr lang="en-GB" dirty="0" smtClean="0"/>
              <a:t>o Curriculum Policy</a:t>
            </a:r>
          </a:p>
          <a:p>
            <a:r>
              <a:rPr lang="en-GB" dirty="0" smtClean="0"/>
              <a:t>o Freedom of Information Publication Scheme</a:t>
            </a:r>
          </a:p>
          <a:p>
            <a:r>
              <a:rPr lang="en-GB" dirty="0" smtClean="0"/>
              <a:t>o Governors’ Allowances Scheme</a:t>
            </a:r>
          </a:p>
          <a:p>
            <a:r>
              <a:rPr lang="en-GB" dirty="0" smtClean="0"/>
              <a:t>o Health and Safety Policy</a:t>
            </a:r>
          </a:p>
          <a:p>
            <a:r>
              <a:rPr lang="en-GB" dirty="0" smtClean="0"/>
              <a:t>o Home-School-Club Agreements</a:t>
            </a:r>
          </a:p>
          <a:p>
            <a:r>
              <a:rPr lang="en-GB" dirty="0" smtClean="0"/>
              <a:t>o Accessibility Plan</a:t>
            </a:r>
          </a:p>
          <a:p>
            <a:r>
              <a:rPr lang="en-GB" dirty="0" smtClean="0"/>
              <a:t>o Admissions Policy </a:t>
            </a:r>
            <a:r>
              <a:rPr lang="en-GB" dirty="0" smtClean="0">
                <a:solidFill>
                  <a:srgbClr val="FF0000"/>
                </a:solidFill>
              </a:rPr>
              <a:t>(Example?)</a:t>
            </a:r>
          </a:p>
          <a:p>
            <a:r>
              <a:rPr lang="en-GB" dirty="0" smtClean="0"/>
              <a:t>o Attendance targets</a:t>
            </a:r>
          </a:p>
          <a:p>
            <a:r>
              <a:rPr lang="en-GB" dirty="0" smtClean="0"/>
              <a:t>o Charging Policy</a:t>
            </a:r>
          </a:p>
          <a:p>
            <a:r>
              <a:rPr lang="en-GB" dirty="0" smtClean="0"/>
              <a:t>o Child Protection Policy</a:t>
            </a:r>
          </a:p>
          <a:p>
            <a:r>
              <a:rPr lang="en-GB" dirty="0" smtClean="0"/>
              <a:t>o Collective Worship Policy</a:t>
            </a:r>
          </a:p>
          <a:p>
            <a:endParaRPr lang="en-GB" dirty="0" smtClean="0"/>
          </a:p>
        </p:txBody>
      </p:sp>
    </p:spTree>
    <p:extLst>
      <p:ext uri="{BB962C8B-B14F-4D97-AF65-F5344CB8AC3E}">
        <p14:creationId xmlns:p14="http://schemas.microsoft.com/office/powerpoint/2010/main" val="411417108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260648"/>
            <a:ext cx="8229600" cy="1143000"/>
          </a:xfrm>
        </p:spPr>
        <p:txBody>
          <a:bodyPr/>
          <a:lstStyle/>
          <a:p>
            <a:r>
              <a:rPr lang="en-GB" dirty="0" smtClean="0"/>
              <a:t>Amateur vs. Professional</a:t>
            </a:r>
            <a:endParaRPr lang="en-GB" dirty="0"/>
          </a:p>
        </p:txBody>
      </p:sp>
      <p:pic>
        <p:nvPicPr>
          <p:cNvPr id="4" name="Content Placeholder 3" descr="UWTSD Logo.png"/>
          <p:cNvPicPr>
            <a:picLocks noGrp="1" noChangeAspect="1"/>
          </p:cNvPicPr>
          <p:nvPr>
            <p:ph idx="1"/>
          </p:nvPr>
        </p:nvPicPr>
        <p:blipFill>
          <a:blip r:embed="rId2" cstate="print"/>
          <a:stretch>
            <a:fillRect/>
          </a:stretch>
        </p:blipFill>
        <p:spPr>
          <a:xfrm>
            <a:off x="6444208" y="5733256"/>
            <a:ext cx="2095500" cy="819150"/>
          </a:xfrm>
          <a:prstGeom prst="rect">
            <a:avLst/>
          </a:prstGeom>
        </p:spPr>
      </p:pic>
      <p:sp>
        <p:nvSpPr>
          <p:cNvPr id="6" name="Rectangle 5"/>
          <p:cNvSpPr/>
          <p:nvPr/>
        </p:nvSpPr>
        <p:spPr>
          <a:xfrm>
            <a:off x="1187624" y="1844824"/>
            <a:ext cx="5814392" cy="646331"/>
          </a:xfrm>
          <a:prstGeom prst="rect">
            <a:avLst/>
          </a:prstGeom>
        </p:spPr>
        <p:txBody>
          <a:bodyPr wrap="square">
            <a:spAutoFit/>
          </a:bodyPr>
          <a:lstStyle/>
          <a:p>
            <a:pPr marL="342900" indent="-342900">
              <a:buFont typeface="Arial" pitchFamily="34" charset="0"/>
              <a:buChar char="•"/>
            </a:pPr>
            <a:endParaRPr lang="en-GB" dirty="0" smtClean="0"/>
          </a:p>
          <a:p>
            <a:endParaRPr lang="en-GB" dirty="0"/>
          </a:p>
        </p:txBody>
      </p:sp>
      <p:sp>
        <p:nvSpPr>
          <p:cNvPr id="5" name="TextBox 4"/>
          <p:cNvSpPr txBox="1"/>
          <p:nvPr/>
        </p:nvSpPr>
        <p:spPr>
          <a:xfrm>
            <a:off x="1187624" y="1700808"/>
            <a:ext cx="5435334" cy="5078313"/>
          </a:xfrm>
          <a:prstGeom prst="rect">
            <a:avLst/>
          </a:prstGeom>
          <a:noFill/>
        </p:spPr>
        <p:txBody>
          <a:bodyPr wrap="none" rtlCol="0">
            <a:spAutoFit/>
          </a:bodyPr>
          <a:lstStyle/>
          <a:p>
            <a:pPr>
              <a:buFont typeface="Arial" pitchFamily="34" charset="0"/>
              <a:buChar char="•"/>
            </a:pPr>
            <a:r>
              <a:rPr lang="en-GB" dirty="0" smtClean="0"/>
              <a:t> What generates income for Amateur Sport?</a:t>
            </a:r>
          </a:p>
          <a:p>
            <a:endParaRPr lang="en-GB" dirty="0" smtClean="0"/>
          </a:p>
          <a:p>
            <a:endParaRPr lang="en-GB" dirty="0" smtClean="0"/>
          </a:p>
          <a:p>
            <a:pPr>
              <a:buFont typeface="Arial" pitchFamily="34" charset="0"/>
              <a:buChar char="•"/>
            </a:pPr>
            <a:r>
              <a:rPr lang="en-GB" dirty="0" smtClean="0"/>
              <a:t> What generates income for Professional Sport?</a:t>
            </a:r>
          </a:p>
          <a:p>
            <a:endParaRPr lang="en-GB" dirty="0" smtClean="0"/>
          </a:p>
          <a:p>
            <a:endParaRPr lang="en-GB" dirty="0" smtClean="0"/>
          </a:p>
          <a:p>
            <a:pPr>
              <a:buFont typeface="Arial" pitchFamily="34" charset="0"/>
              <a:buChar char="•"/>
            </a:pPr>
            <a:r>
              <a:rPr lang="en-GB" dirty="0" smtClean="0"/>
              <a:t> How is funding influenced in Amateur Sport?</a:t>
            </a:r>
          </a:p>
          <a:p>
            <a:pPr>
              <a:buFont typeface="Arial" pitchFamily="34" charset="0"/>
              <a:buChar char="•"/>
            </a:pPr>
            <a:endParaRPr lang="en-GB" dirty="0" smtClean="0"/>
          </a:p>
          <a:p>
            <a:pPr>
              <a:buFont typeface="Arial" pitchFamily="34" charset="0"/>
              <a:buChar char="•"/>
            </a:pPr>
            <a:endParaRPr lang="en-GB" dirty="0" smtClean="0"/>
          </a:p>
          <a:p>
            <a:pPr>
              <a:buFont typeface="Arial" pitchFamily="34" charset="0"/>
              <a:buChar char="•"/>
            </a:pPr>
            <a:r>
              <a:rPr lang="en-GB" dirty="0" smtClean="0"/>
              <a:t> What influences income in professional sport?</a:t>
            </a:r>
          </a:p>
          <a:p>
            <a:pPr>
              <a:buFont typeface="Arial" pitchFamily="34" charset="0"/>
              <a:buChar char="•"/>
            </a:pPr>
            <a:endParaRPr lang="en-GB" dirty="0" smtClean="0"/>
          </a:p>
          <a:p>
            <a:pPr>
              <a:buFont typeface="Arial" pitchFamily="34" charset="0"/>
              <a:buChar char="•"/>
            </a:pPr>
            <a:endParaRPr lang="en-GB" dirty="0" smtClean="0"/>
          </a:p>
          <a:p>
            <a:pPr>
              <a:buFont typeface="Arial" pitchFamily="34" charset="0"/>
              <a:buChar char="•"/>
            </a:pPr>
            <a:r>
              <a:rPr lang="en-GB" dirty="0" smtClean="0"/>
              <a:t> Does professional and amateur sport differ? If so why?</a:t>
            </a:r>
          </a:p>
          <a:p>
            <a:pPr>
              <a:buFont typeface="Arial" pitchFamily="34" charset="0"/>
              <a:buChar char="•"/>
            </a:pPr>
            <a:endParaRPr lang="en-GB" dirty="0" smtClean="0"/>
          </a:p>
          <a:p>
            <a:pPr>
              <a:buFont typeface="Arial" pitchFamily="34" charset="0"/>
              <a:buChar char="•"/>
            </a:pPr>
            <a:endParaRPr lang="en-GB" dirty="0" smtClean="0"/>
          </a:p>
          <a:p>
            <a:endParaRPr lang="en-GB" dirty="0" smtClean="0"/>
          </a:p>
          <a:p>
            <a:endParaRPr lang="en-GB" dirty="0" smtClean="0"/>
          </a:p>
          <a:p>
            <a:endParaRPr lang="en-GB" dirty="0"/>
          </a:p>
        </p:txBody>
      </p:sp>
    </p:spTree>
    <p:extLst>
      <p:ext uri="{BB962C8B-B14F-4D97-AF65-F5344CB8AC3E}">
        <p14:creationId xmlns:p14="http://schemas.microsoft.com/office/powerpoint/2010/main" val="411417108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260648"/>
            <a:ext cx="8229600" cy="5688632"/>
          </a:xfrm>
        </p:spPr>
        <p:txBody>
          <a:bodyPr>
            <a:normAutofit/>
          </a:bodyPr>
          <a:lstStyle/>
          <a:p>
            <a:r>
              <a:rPr lang="en-GB" b="1" dirty="0" smtClean="0"/>
              <a:t/>
            </a:r>
            <a:br>
              <a:rPr lang="en-GB" b="1" dirty="0" smtClean="0"/>
            </a:br>
            <a:endParaRPr lang="en-GB" dirty="0"/>
          </a:p>
        </p:txBody>
      </p:sp>
      <p:pic>
        <p:nvPicPr>
          <p:cNvPr id="4" name="Content Placeholder 3" descr="UWTSD Logo.png"/>
          <p:cNvPicPr>
            <a:picLocks noGrp="1" noChangeAspect="1"/>
          </p:cNvPicPr>
          <p:nvPr>
            <p:ph idx="1"/>
          </p:nvPr>
        </p:nvPicPr>
        <p:blipFill>
          <a:blip r:embed="rId2" cstate="print"/>
          <a:stretch>
            <a:fillRect/>
          </a:stretch>
        </p:blipFill>
        <p:spPr>
          <a:xfrm>
            <a:off x="6444208" y="5733256"/>
            <a:ext cx="2095500" cy="819150"/>
          </a:xfrm>
          <a:prstGeom prst="rect">
            <a:avLst/>
          </a:prstGeom>
        </p:spPr>
      </p:pic>
      <p:sp>
        <p:nvSpPr>
          <p:cNvPr id="6" name="Rectangle 5"/>
          <p:cNvSpPr/>
          <p:nvPr/>
        </p:nvSpPr>
        <p:spPr>
          <a:xfrm>
            <a:off x="1187624" y="1844824"/>
            <a:ext cx="5814392" cy="646331"/>
          </a:xfrm>
          <a:prstGeom prst="rect">
            <a:avLst/>
          </a:prstGeom>
        </p:spPr>
        <p:txBody>
          <a:bodyPr wrap="square">
            <a:spAutoFit/>
          </a:bodyPr>
          <a:lstStyle/>
          <a:p>
            <a:pPr marL="342900" indent="-342900">
              <a:buFont typeface="Arial" pitchFamily="34" charset="0"/>
              <a:buChar char="•"/>
            </a:pPr>
            <a:endParaRPr lang="en-GB" dirty="0" smtClean="0"/>
          </a:p>
          <a:p>
            <a:endParaRPr lang="en-GB" dirty="0"/>
          </a:p>
        </p:txBody>
      </p:sp>
      <p:sp>
        <p:nvSpPr>
          <p:cNvPr id="1025" name="Rectangle 1"/>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0" tIns="0" rIns="0" bIns="28566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b="0" i="0" u="none" strike="noStrike" cap="none" normalizeH="0" baseline="0" smtClean="0">
                <a:ln>
                  <a:noFill/>
                </a:ln>
                <a:solidFill>
                  <a:srgbClr val="0C4069"/>
                </a:solidFill>
                <a:effectLst/>
                <a:latin typeface="ITCLubalinGraphW01-Md"/>
                <a:cs typeface="Arial" pitchFamily="34" charset="0"/>
              </a:rPr>
              <a:t>Sports we invest in</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sz="8400" b="0" i="0" u="none" strike="noStrike" cap="none" normalizeH="0" baseline="0" smtClean="0">
                <a:ln>
                  <a:noFill/>
                </a:ln>
                <a:solidFill>
                  <a:schemeClr val="tx1"/>
                </a:solidFill>
                <a:effectLst/>
                <a:latin typeface="Arial" pitchFamily="34" charset="0"/>
                <a:cs typeface="Arial" pitchFamily="34" charset="0"/>
              </a:rPr>
              <a:t>  </a:t>
            </a:r>
            <a:r>
              <a:rPr kumimoji="0" lang="en-US" sz="24000" b="0" i="0" u="none" strike="noStrike" cap="none" normalizeH="0" baseline="0" smtClean="0">
                <a:ln>
                  <a:noFill/>
                </a:ln>
                <a:solidFill>
                  <a:schemeClr val="tx1"/>
                </a:solidFill>
                <a:effectLst/>
                <a:latin typeface="Arial" pitchFamily="34" charset="0"/>
                <a:cs typeface="Arial" pitchFamily="34" charset="0"/>
              </a:rPr>
              <a:t> </a:t>
            </a:r>
            <a:r>
              <a:rPr kumimoji="0" lang="en-US" sz="8400" b="0" i="0" u="none" strike="noStrike" cap="none" normalizeH="0" baseline="0" smtClean="0">
                <a:ln>
                  <a:noFill/>
                </a:ln>
                <a:solidFill>
                  <a:schemeClr val="tx1"/>
                </a:solidFill>
                <a:effectLst/>
                <a:latin typeface="Arial" pitchFamily="34" charset="0"/>
                <a:cs typeface="Arial" pitchFamily="34" charset="0"/>
              </a:rPr>
              <a:t>                 </a:t>
            </a:r>
          </a:p>
        </p:txBody>
      </p:sp>
      <p:pic>
        <p:nvPicPr>
          <p:cNvPr id="1026" name="Picture 2" descr="WSP investment infographic"/>
          <p:cNvPicPr>
            <a:picLocks noChangeAspect="1" noChangeArrowheads="1"/>
          </p:cNvPicPr>
          <p:nvPr/>
        </p:nvPicPr>
        <p:blipFill>
          <a:blip r:embed="rId3" cstate="print"/>
          <a:srcRect/>
          <a:stretch>
            <a:fillRect/>
          </a:stretch>
        </p:blipFill>
        <p:spPr bwMode="auto">
          <a:xfrm>
            <a:off x="296863" y="492339313"/>
            <a:ext cx="5476875" cy="3810000"/>
          </a:xfrm>
          <a:prstGeom prst="rect">
            <a:avLst/>
          </a:prstGeom>
          <a:noFill/>
        </p:spPr>
      </p:pic>
      <p:sp>
        <p:nvSpPr>
          <p:cNvPr id="1027" name="Rectangle 3"/>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0" tIns="0" rIns="0" bIns="28566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b="0" i="0" u="none" strike="noStrike" cap="none" normalizeH="0" baseline="0" smtClean="0">
                <a:ln>
                  <a:noFill/>
                </a:ln>
                <a:solidFill>
                  <a:srgbClr val="0C4069"/>
                </a:solidFill>
                <a:effectLst/>
                <a:latin typeface="ITCLubalinGraphW01-Md"/>
                <a:cs typeface="Arial" pitchFamily="34" charset="0"/>
              </a:rPr>
              <a:t>Sports we invest in</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sz="8400" b="0" i="0" u="none" strike="noStrike" cap="none" normalizeH="0" baseline="0" smtClean="0">
                <a:ln>
                  <a:noFill/>
                </a:ln>
                <a:solidFill>
                  <a:schemeClr val="tx1"/>
                </a:solidFill>
                <a:effectLst/>
                <a:latin typeface="Arial" pitchFamily="34" charset="0"/>
                <a:cs typeface="Arial" pitchFamily="34" charset="0"/>
              </a:rPr>
              <a:t>  </a:t>
            </a:r>
            <a:r>
              <a:rPr kumimoji="0" lang="en-US" sz="24000" b="0" i="0" u="none" strike="noStrike" cap="none" normalizeH="0" baseline="0" smtClean="0">
                <a:ln>
                  <a:noFill/>
                </a:ln>
                <a:solidFill>
                  <a:schemeClr val="tx1"/>
                </a:solidFill>
                <a:effectLst/>
                <a:latin typeface="Arial" pitchFamily="34" charset="0"/>
                <a:cs typeface="Arial" pitchFamily="34" charset="0"/>
              </a:rPr>
              <a:t> </a:t>
            </a:r>
            <a:r>
              <a:rPr kumimoji="0" lang="en-US" sz="8400" b="0" i="0" u="none" strike="noStrike" cap="none" normalizeH="0" baseline="0" smtClean="0">
                <a:ln>
                  <a:noFill/>
                </a:ln>
                <a:solidFill>
                  <a:schemeClr val="tx1"/>
                </a:solidFill>
                <a:effectLst/>
                <a:latin typeface="Arial" pitchFamily="34" charset="0"/>
                <a:cs typeface="Arial" pitchFamily="34" charset="0"/>
              </a:rPr>
              <a:t>                 </a:t>
            </a:r>
          </a:p>
        </p:txBody>
      </p:sp>
      <p:pic>
        <p:nvPicPr>
          <p:cNvPr id="1028" name="Picture 4" descr="WSP investment infographic"/>
          <p:cNvPicPr>
            <a:picLocks noChangeAspect="1" noChangeArrowheads="1"/>
          </p:cNvPicPr>
          <p:nvPr/>
        </p:nvPicPr>
        <p:blipFill>
          <a:blip r:embed="rId3" cstate="print"/>
          <a:srcRect/>
          <a:stretch>
            <a:fillRect/>
          </a:stretch>
        </p:blipFill>
        <p:spPr bwMode="auto">
          <a:xfrm>
            <a:off x="296863" y="492339313"/>
            <a:ext cx="5476875" cy="3810000"/>
          </a:xfrm>
          <a:prstGeom prst="rect">
            <a:avLst/>
          </a:prstGeom>
          <a:noFill/>
        </p:spPr>
      </p:pic>
      <p:pic>
        <p:nvPicPr>
          <p:cNvPr id="1029" name="Picture 5" descr="C:\Users\AT\Pictures\Sport England Investment.jpg"/>
          <p:cNvPicPr>
            <a:picLocks noChangeAspect="1" noChangeArrowheads="1"/>
          </p:cNvPicPr>
          <p:nvPr/>
        </p:nvPicPr>
        <p:blipFill>
          <a:blip r:embed="rId3" cstate="print"/>
          <a:srcRect/>
          <a:stretch>
            <a:fillRect/>
          </a:stretch>
        </p:blipFill>
        <p:spPr bwMode="auto">
          <a:xfrm>
            <a:off x="0" y="0"/>
            <a:ext cx="9144000" cy="6858000"/>
          </a:xfrm>
          <a:prstGeom prst="rect">
            <a:avLst/>
          </a:prstGeom>
          <a:noFill/>
        </p:spPr>
      </p:pic>
      <p:cxnSp>
        <p:nvCxnSpPr>
          <p:cNvPr id="12" name="Straight Arrow Connector 11"/>
          <p:cNvCxnSpPr/>
          <p:nvPr/>
        </p:nvCxnSpPr>
        <p:spPr>
          <a:xfrm flipH="1" flipV="1">
            <a:off x="5580112" y="4581128"/>
            <a:ext cx="1800200" cy="1296144"/>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16" name="TextBox 15"/>
          <p:cNvSpPr txBox="1"/>
          <p:nvPr/>
        </p:nvSpPr>
        <p:spPr>
          <a:xfrm>
            <a:off x="7452320" y="5733256"/>
            <a:ext cx="718979" cy="369332"/>
          </a:xfrm>
          <a:prstGeom prst="rect">
            <a:avLst/>
          </a:prstGeom>
          <a:noFill/>
        </p:spPr>
        <p:txBody>
          <a:bodyPr wrap="none" rtlCol="0">
            <a:spAutoFit/>
          </a:bodyPr>
          <a:lstStyle/>
          <a:p>
            <a:r>
              <a:rPr lang="en-GB" dirty="0" smtClean="0"/>
              <a:t>Why?</a:t>
            </a:r>
            <a:endParaRPr lang="en-GB" dirty="0"/>
          </a:p>
        </p:txBody>
      </p:sp>
      <p:sp>
        <p:nvSpPr>
          <p:cNvPr id="17" name="TextBox 16"/>
          <p:cNvSpPr txBox="1"/>
          <p:nvPr/>
        </p:nvSpPr>
        <p:spPr>
          <a:xfrm>
            <a:off x="3563888" y="0"/>
            <a:ext cx="1965603" cy="461665"/>
          </a:xfrm>
          <a:prstGeom prst="rect">
            <a:avLst/>
          </a:prstGeom>
          <a:noFill/>
        </p:spPr>
        <p:txBody>
          <a:bodyPr wrap="none" rtlCol="0">
            <a:spAutoFit/>
          </a:bodyPr>
          <a:lstStyle/>
          <a:p>
            <a:r>
              <a:rPr lang="en-GB" sz="2400" b="1" dirty="0" smtClean="0"/>
              <a:t>Sport England</a:t>
            </a:r>
            <a:endParaRPr lang="en-GB" sz="2400" b="1" dirty="0"/>
          </a:p>
        </p:txBody>
      </p:sp>
    </p:spTree>
    <p:extLst>
      <p:ext uri="{BB962C8B-B14F-4D97-AF65-F5344CB8AC3E}">
        <p14:creationId xmlns:p14="http://schemas.microsoft.com/office/powerpoint/2010/main" val="4114171081"/>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0"/>
            <a:ext cx="8229600" cy="1143000"/>
          </a:xfrm>
        </p:spPr>
        <p:txBody>
          <a:bodyPr/>
          <a:lstStyle/>
          <a:p>
            <a:r>
              <a:rPr lang="en-GB" dirty="0" smtClean="0"/>
              <a:t>Sport England - Finance</a:t>
            </a:r>
            <a:endParaRPr lang="en-GB" dirty="0"/>
          </a:p>
        </p:txBody>
      </p:sp>
      <p:pic>
        <p:nvPicPr>
          <p:cNvPr id="4" name="Content Placeholder 3" descr="UWTSD Logo.png"/>
          <p:cNvPicPr>
            <a:picLocks noGrp="1" noChangeAspect="1"/>
          </p:cNvPicPr>
          <p:nvPr>
            <p:ph idx="1"/>
          </p:nvPr>
        </p:nvPicPr>
        <p:blipFill>
          <a:blip r:embed="rId2" cstate="print"/>
          <a:stretch>
            <a:fillRect/>
          </a:stretch>
        </p:blipFill>
        <p:spPr>
          <a:xfrm>
            <a:off x="6444208" y="5733256"/>
            <a:ext cx="2095500" cy="819150"/>
          </a:xfrm>
          <a:prstGeom prst="rect">
            <a:avLst/>
          </a:prstGeom>
        </p:spPr>
      </p:pic>
      <p:sp>
        <p:nvSpPr>
          <p:cNvPr id="6" name="Rectangle 5"/>
          <p:cNvSpPr/>
          <p:nvPr/>
        </p:nvSpPr>
        <p:spPr>
          <a:xfrm>
            <a:off x="1187624" y="1844824"/>
            <a:ext cx="5814392" cy="646331"/>
          </a:xfrm>
          <a:prstGeom prst="rect">
            <a:avLst/>
          </a:prstGeom>
        </p:spPr>
        <p:txBody>
          <a:bodyPr wrap="square">
            <a:spAutoFit/>
          </a:bodyPr>
          <a:lstStyle/>
          <a:p>
            <a:pPr marL="342900" indent="-342900">
              <a:buFont typeface="Arial" pitchFamily="34" charset="0"/>
              <a:buChar char="•"/>
            </a:pPr>
            <a:endParaRPr lang="en-GB" dirty="0" smtClean="0"/>
          </a:p>
          <a:p>
            <a:endParaRPr lang="en-GB" dirty="0"/>
          </a:p>
        </p:txBody>
      </p:sp>
      <p:sp>
        <p:nvSpPr>
          <p:cNvPr id="7" name="Rectangle 6"/>
          <p:cNvSpPr/>
          <p:nvPr/>
        </p:nvSpPr>
        <p:spPr>
          <a:xfrm>
            <a:off x="251520" y="1124744"/>
            <a:ext cx="8496944" cy="4832092"/>
          </a:xfrm>
          <a:prstGeom prst="rect">
            <a:avLst/>
          </a:prstGeom>
        </p:spPr>
        <p:txBody>
          <a:bodyPr wrap="square">
            <a:spAutoFit/>
          </a:bodyPr>
          <a:lstStyle/>
          <a:p>
            <a:r>
              <a:rPr lang="en-GB" b="1" dirty="0" smtClean="0"/>
              <a:t>How did we assess each application?</a:t>
            </a:r>
          </a:p>
          <a:p>
            <a:r>
              <a:rPr lang="en-GB" dirty="0" smtClean="0"/>
              <a:t>Each application was assessed against six investment principles, which are:</a:t>
            </a:r>
          </a:p>
          <a:p>
            <a:endParaRPr lang="en-GB" sz="1600" dirty="0" smtClean="0"/>
          </a:p>
          <a:p>
            <a:r>
              <a:rPr lang="en-GB" sz="1600" dirty="0" smtClean="0"/>
              <a:t>Sport England investment in NGB whole sport plans for 2013-17 is a privilege, not an entitlement. </a:t>
            </a:r>
          </a:p>
          <a:p>
            <a:endParaRPr lang="en-GB" sz="1600" dirty="0" smtClean="0"/>
          </a:p>
          <a:p>
            <a:r>
              <a:rPr lang="en-GB" sz="1600" dirty="0" smtClean="0"/>
              <a:t>Funding will be awarded on a competitive basis to those NGBs putting forward the strongest plans and </a:t>
            </a:r>
            <a:r>
              <a:rPr lang="en-GB" sz="1600" u="sng" dirty="0" smtClean="0"/>
              <a:t>which have a good track record of delivery. </a:t>
            </a:r>
          </a:p>
          <a:p>
            <a:endParaRPr lang="en-GB" sz="1600" dirty="0" smtClean="0"/>
          </a:p>
          <a:p>
            <a:r>
              <a:rPr lang="en-GB" sz="1600" dirty="0" smtClean="0"/>
              <a:t>Whole sport plan investment must deliver one or more of Sport England’s talent and participation outcomes </a:t>
            </a:r>
            <a:r>
              <a:rPr lang="en-GB" sz="1600" dirty="0" smtClean="0">
                <a:solidFill>
                  <a:srgbClr val="FF0000"/>
                </a:solidFill>
              </a:rPr>
              <a:t>(Linked Strategy).</a:t>
            </a:r>
          </a:p>
          <a:p>
            <a:endParaRPr lang="en-GB" sz="1600" dirty="0" smtClean="0"/>
          </a:p>
          <a:p>
            <a:r>
              <a:rPr lang="en-GB" sz="1600" dirty="0" smtClean="0"/>
              <a:t>Of the total investment available for participation, Sport England expects 60% to benefit young people aged 14-25 and 40 per cent to benefit the rest of the adult population. </a:t>
            </a:r>
            <a:r>
              <a:rPr lang="en-GB" sz="1600" dirty="0" smtClean="0">
                <a:solidFill>
                  <a:srgbClr val="FF0000"/>
                </a:solidFill>
              </a:rPr>
              <a:t>(Why?)</a:t>
            </a:r>
          </a:p>
          <a:p>
            <a:endParaRPr lang="en-GB" sz="1600" dirty="0" smtClean="0"/>
          </a:p>
          <a:p>
            <a:r>
              <a:rPr lang="en-GB" sz="1600" dirty="0" smtClean="0"/>
              <a:t>NGBs whose sport is played in schools must deliver a robust transition programme creating links between school sport and club and community sport.  </a:t>
            </a:r>
            <a:r>
              <a:rPr lang="en-GB" sz="1600" dirty="0" smtClean="0">
                <a:solidFill>
                  <a:srgbClr val="FF0000"/>
                </a:solidFill>
              </a:rPr>
              <a:t>(Benefit?) </a:t>
            </a:r>
          </a:p>
          <a:p>
            <a:endParaRPr lang="en-GB" sz="1600" dirty="0" smtClean="0"/>
          </a:p>
          <a:p>
            <a:r>
              <a:rPr lang="en-GB" sz="1600" dirty="0" smtClean="0"/>
              <a:t>NGBs will need to demonstrate how they will connect, work and have an impact on participation at a local level.</a:t>
            </a:r>
            <a:endParaRPr lang="en-GB" sz="1600" dirty="0"/>
          </a:p>
        </p:txBody>
      </p:sp>
    </p:spTree>
    <p:extLst>
      <p:ext uri="{BB962C8B-B14F-4D97-AF65-F5344CB8AC3E}">
        <p14:creationId xmlns:p14="http://schemas.microsoft.com/office/powerpoint/2010/main" val="4114171081"/>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432</TotalTime>
  <Words>923</Words>
  <Application>Microsoft Office PowerPoint</Application>
  <PresentationFormat>On-screen Show (4:3)</PresentationFormat>
  <Paragraphs>185</Paragraphs>
  <Slides>17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Calibri</vt:lpstr>
      <vt:lpstr>ITCLubalinGraphW01-Md</vt:lpstr>
      <vt:lpstr>Office Theme</vt:lpstr>
      <vt:lpstr>Governing Bodies - Sport</vt:lpstr>
      <vt:lpstr>A sports governing body is an organization that has a regulatory or sanctioning function. </vt:lpstr>
      <vt:lpstr>Task – What regulations or sanctions could a NGB introduce?</vt:lpstr>
      <vt:lpstr>Purpose of NGB’s</vt:lpstr>
      <vt:lpstr>Task – How do NGB’s influence school / club development? </vt:lpstr>
      <vt:lpstr>NGB’s Roles</vt:lpstr>
      <vt:lpstr>Strategic </vt:lpstr>
      <vt:lpstr>Critical Friend</vt:lpstr>
      <vt:lpstr>Accountability</vt:lpstr>
      <vt:lpstr>Task – List all the NGB’s you are familiar with in the UK</vt:lpstr>
      <vt:lpstr>Governing Bodies in the UK - Sample</vt:lpstr>
      <vt:lpstr>Area’s of responsibility</vt:lpstr>
      <vt:lpstr>Task - Types of policy for NGB?</vt:lpstr>
      <vt:lpstr>Responsibility = Policies</vt:lpstr>
      <vt:lpstr>Amateur vs. Professional</vt:lpstr>
      <vt:lpstr> </vt:lpstr>
      <vt:lpstr>Sport England - Finance</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Key Points from Last Week?</dc:title>
  <dc:creator>Thomas, Andrew</dc:creator>
  <cp:lastModifiedBy>Andrew Thomas</cp:lastModifiedBy>
  <cp:revision>30</cp:revision>
  <dcterms:created xsi:type="dcterms:W3CDTF">2014-11-26T12:42:57Z</dcterms:created>
  <dcterms:modified xsi:type="dcterms:W3CDTF">2017-05-03T16:31:45Z</dcterms:modified>
</cp:coreProperties>
</file>