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1"/>
  </p:notesMasterIdLst>
  <p:sldIdLst>
    <p:sldId id="719" r:id="rId24"/>
    <p:sldId id="301" r:id="rId25"/>
    <p:sldId id="539" r:id="rId26"/>
    <p:sldId id="541" r:id="rId27"/>
    <p:sldId id="540" r:id="rId28"/>
    <p:sldId id="542" r:id="rId29"/>
    <p:sldId id="543" r:id="rId30"/>
    <p:sldId id="492" r:id="rId31"/>
    <p:sldId id="506" r:id="rId32"/>
    <p:sldId id="548" r:id="rId33"/>
    <p:sldId id="546" r:id="rId34"/>
    <p:sldId id="547" r:id="rId35"/>
    <p:sldId id="549" r:id="rId36"/>
    <p:sldId id="592" r:id="rId37"/>
    <p:sldId id="550" r:id="rId38"/>
    <p:sldId id="591" r:id="rId39"/>
    <p:sldId id="721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77253"/>
  </p:normalViewPr>
  <p:slideViewPr>
    <p:cSldViewPr snapToGrid="0">
      <p:cViewPr varScale="1">
        <p:scale>
          <a:sx n="76" d="100"/>
          <a:sy n="76" d="100"/>
        </p:scale>
        <p:origin x="858" y="60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microsoft.com/office/2016/11/relationships/changesInfo" Target="changesInfos/changesInfo1.xml"/><Relationship Id="rId20" Type="http://schemas.openxmlformats.org/officeDocument/2006/relationships/slideMaster" Target="slideMasters/slideMaster17.xml"/><Relationship Id="rId41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B77E9F58-136A-44AE-A7E9-25A94596CCB5}"/>
    <pc:docChg chg="custSel delSld modSld">
      <pc:chgData name="Stalin Jacob Wilson Packia Dhas" userId="050d7d71-3621-4503-95e8-1c9a9d962492" providerId="ADAL" clId="{B77E9F58-136A-44AE-A7E9-25A94596CCB5}" dt="2024-06-21T11:30:26.127" v="8" actId="47"/>
      <pc:docMkLst>
        <pc:docMk/>
      </pc:docMkLst>
      <pc:sldChg chg="modSp mod">
        <pc:chgData name="Stalin Jacob Wilson Packia Dhas" userId="050d7d71-3621-4503-95e8-1c9a9d962492" providerId="ADAL" clId="{B77E9F58-136A-44AE-A7E9-25A94596CCB5}" dt="2024-06-21T11:29:52.744" v="1" actId="27636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B77E9F58-136A-44AE-A7E9-25A94596CCB5}" dt="2024-06-21T11:29:52.744" v="1" actId="27636"/>
          <ac:spMkLst>
            <pc:docMk/>
            <pc:sldMk cId="3657130640" sldId="301"/>
            <ac:spMk id="3" creationId="{00000000-0000-0000-0000-000000000000}"/>
          </ac:spMkLst>
        </pc:spChg>
      </pc:sldChg>
      <pc:sldChg chg="del">
        <pc:chgData name="Stalin Jacob Wilson Packia Dhas" userId="050d7d71-3621-4503-95e8-1c9a9d962492" providerId="ADAL" clId="{B77E9F58-136A-44AE-A7E9-25A94596CCB5}" dt="2024-06-21T11:29:54.821" v="2" actId="47"/>
        <pc:sldMkLst>
          <pc:docMk/>
          <pc:sldMk cId="499269144" sldId="484"/>
        </pc:sldMkLst>
      </pc:sldChg>
      <pc:sldChg chg="del">
        <pc:chgData name="Stalin Jacob Wilson Packia Dhas" userId="050d7d71-3621-4503-95e8-1c9a9d962492" providerId="ADAL" clId="{B77E9F58-136A-44AE-A7E9-25A94596CCB5}" dt="2024-06-21T11:29:55.884" v="3" actId="47"/>
        <pc:sldMkLst>
          <pc:docMk/>
          <pc:sldMk cId="2823804197" sldId="536"/>
        </pc:sldMkLst>
      </pc:sldChg>
      <pc:sldChg chg="del">
        <pc:chgData name="Stalin Jacob Wilson Packia Dhas" userId="050d7d71-3621-4503-95e8-1c9a9d962492" providerId="ADAL" clId="{B77E9F58-136A-44AE-A7E9-25A94596CCB5}" dt="2024-06-21T11:29:56.298" v="4" actId="47"/>
        <pc:sldMkLst>
          <pc:docMk/>
          <pc:sldMk cId="4293726031" sldId="537"/>
        </pc:sldMkLst>
      </pc:sldChg>
      <pc:sldChg chg="del">
        <pc:chgData name="Stalin Jacob Wilson Packia Dhas" userId="050d7d71-3621-4503-95e8-1c9a9d962492" providerId="ADAL" clId="{B77E9F58-136A-44AE-A7E9-25A94596CCB5}" dt="2024-06-21T11:29:56.686" v="5" actId="47"/>
        <pc:sldMkLst>
          <pc:docMk/>
          <pc:sldMk cId="1265823603" sldId="538"/>
        </pc:sldMkLst>
      </pc:sldChg>
      <pc:sldChg chg="del">
        <pc:chgData name="Stalin Jacob Wilson Packia Dhas" userId="050d7d71-3621-4503-95e8-1c9a9d962492" providerId="ADAL" clId="{B77E9F58-136A-44AE-A7E9-25A94596CCB5}" dt="2024-06-21T11:30:08.057" v="6" actId="47"/>
        <pc:sldMkLst>
          <pc:docMk/>
          <pc:sldMk cId="4222992818" sldId="544"/>
        </pc:sldMkLst>
      </pc:sldChg>
      <pc:sldChg chg="del">
        <pc:chgData name="Stalin Jacob Wilson Packia Dhas" userId="050d7d71-3621-4503-95e8-1c9a9d962492" providerId="ADAL" clId="{B77E9F58-136A-44AE-A7E9-25A94596CCB5}" dt="2024-06-21T11:30:25.587" v="7" actId="47"/>
        <pc:sldMkLst>
          <pc:docMk/>
          <pc:sldMk cId="959196646" sldId="551"/>
        </pc:sldMkLst>
      </pc:sldChg>
      <pc:sldChg chg="del">
        <pc:chgData name="Stalin Jacob Wilson Packia Dhas" userId="050d7d71-3621-4503-95e8-1c9a9d962492" providerId="ADAL" clId="{B77E9F58-136A-44AE-A7E9-25A94596CCB5}" dt="2024-06-21T11:30:26.127" v="8" actId="47"/>
        <pc:sldMkLst>
          <pc:docMk/>
          <pc:sldMk cId="3641830140" sldId="55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21/06/2024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93222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98496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05443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6043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86567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65053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53588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834114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A9B7FFF-04DB-4E07-B804-E20377A69745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124EA-9BDF-40B6-9E96-9F8367B323C7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6B91B0C-A3B8-4296-96DC-260B3B66B5C7}" type="datetime1">
              <a:rPr lang="en-GB" smtClean="0"/>
              <a:t>21/06/2024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B29CB3A-E9C3-47A4-9BAF-7199DE0701DB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02D833-423B-4E64-8EA1-60995E343031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38D897E-F0D0-4E16-9FD1-51A16B7C2CEE}" type="datetime1">
              <a:rPr lang="en-GB" smtClean="0"/>
              <a:t>21/06/2024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83CCCE2-E5C4-4FE8-9AB0-F89C39B82444}" type="datetime1">
              <a:rPr lang="en-GB" noProof="0" smtClean="0"/>
              <a:t>21/06/2024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12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5A8AE42-173D-465B-937C-22307DF6340F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F0490-80ED-49E9-97E8-CA55DAA1AB0C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3F28B85-E52D-4839-B3D7-9691D50AD5DB}" type="datetime1">
              <a:rPr lang="en-GB" smtClean="0"/>
              <a:t>21/06/2024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B67EE1C-1C75-406E-910A-88E84AFA8E41}" type="datetime1">
              <a:rPr lang="en-GB" noProof="0" smtClean="0"/>
              <a:t>21/06/2024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12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57F95D5-64E0-4E4D-A193-A241D53CEAAA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FCAA6-B867-4CFC-8998-0BCE17903D85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39EA728-4625-4982-B0A2-9365EA94EF7E}" type="datetime1">
              <a:rPr lang="en-GB" smtClean="0"/>
              <a:t>21/06/2024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3F3F9-0580-4CBB-AF41-102672746C82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00AD998-3443-4B1C-A91C-C980DE67F5C4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679E2-7A3C-4233-A4FA-701D47204830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29D3DCA-4A65-4B49-A114-CE1C7A88D4D3}" type="datetime1">
              <a:rPr lang="en-GB" smtClean="0"/>
              <a:t>21/06/2024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8B28572-D2A6-4388-872E-24E2DEF10D7D}" type="datetime1">
              <a:rPr lang="en-GB" noProof="0" smtClean="0"/>
              <a:t>21/06/2024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12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A39DAD9-BEBA-49C8-886F-EE2A75AAD608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BE62C4-1760-450D-8089-AE7F58F28B1D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7FCB683-A797-492A-8070-D1FDF2FC1F32}" type="datetime1">
              <a:rPr lang="en-GB" smtClean="0"/>
              <a:t>21/06/2024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D5DB9A9-47A6-4EB7-8A44-D10C8A1EA411}" type="datetime1">
              <a:rPr lang="en-GB" noProof="0" smtClean="0"/>
              <a:t>21/06/2024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12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CBB7B55-12F5-4B54-8C85-116F37FDD02A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21735-D883-499D-A25A-5C057BF2ADBA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DCB174E-A4AE-47A8-BCD9-673AE071A374}" type="datetime1">
              <a:rPr lang="en-GB" smtClean="0"/>
              <a:t>21/06/2024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B9D5368D-96F8-4734-9DA0-147FBBE3E2FE}" type="datetime1">
              <a:rPr lang="en-GB" noProof="0" smtClean="0"/>
              <a:t>21/06/2024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12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345148C-9047-41F9-98F4-9CCBB998BB76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97F9-4F62-4872-95E9-D4CCA3211FE2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382B20E-D29D-4089-A390-7147AD7C1336}" type="datetime1">
              <a:rPr lang="en-GB" smtClean="0"/>
              <a:t>21/06/2024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8DD42DB-5CF4-40CC-85C1-07CEA90E9C1D}" type="datetime1">
              <a:rPr lang="en-GB" noProof="0" smtClean="0"/>
              <a:t>21/06/2024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12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72A3B30-8BD6-49F6-B9E6-6FE54BCFEF43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BB498-FF10-4D4F-ABE2-403DDEAF8C86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410F635-6A46-47D1-A654-B3F82A67D999}" type="datetime1">
              <a:rPr lang="en-GB" smtClean="0"/>
              <a:t>21/06/2024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A2623C6-19F5-4903-B0AF-34F289FCEA69}" type="datetime1">
              <a:rPr lang="en-GB" noProof="0" smtClean="0"/>
              <a:t>21/06/2024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12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BFC3DC7-790E-4D9A-9DB2-162A363E1916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5CB43-7E77-4365-898B-8A146477D739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E5CBFBC-3E5C-403A-A212-17616E669754}" type="datetime1">
              <a:rPr lang="en-GB" smtClean="0"/>
              <a:t>21/06/2024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2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Fundamentals of Electrical </a:t>
            </a:r>
          </a:p>
          <a:p>
            <a:r>
              <a:rPr lang="en-GB" sz="4800" dirty="0"/>
              <a:t>and Electronic Systems</a:t>
            </a:r>
          </a:p>
          <a:p>
            <a:r>
              <a:rPr lang="en-GB" sz="4800" dirty="0"/>
              <a:t>(ACDA4018)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- 12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7" y="-90487"/>
            <a:ext cx="5143548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1"/>
            <a:ext cx="10821227" cy="4016374"/>
          </a:xfrm>
        </p:spPr>
        <p:txBody>
          <a:bodyPr>
            <a:normAutofit/>
          </a:bodyPr>
          <a:lstStyle/>
          <a:p>
            <a:pPr marL="536575" indent="-536575" algn="just"/>
            <a:r>
              <a:rPr lang="en-IN" sz="4300" b="1" dirty="0"/>
              <a:t>Semiconductors</a:t>
            </a:r>
          </a:p>
          <a:p>
            <a:pPr marL="536575" indent="-536575" algn="just"/>
            <a:r>
              <a:rPr lang="en-IN" sz="4300" b="1" dirty="0"/>
              <a:t>Intrinsic</a:t>
            </a:r>
          </a:p>
          <a:p>
            <a:pPr marL="536575" indent="-536575" algn="just"/>
            <a:r>
              <a:rPr lang="en-IN" sz="4300" b="1" dirty="0"/>
              <a:t>Extrinsic</a:t>
            </a:r>
          </a:p>
          <a:p>
            <a:pPr marL="536575" indent="-536575" algn="just"/>
            <a:r>
              <a:rPr lang="en-IN" sz="4300" b="1" dirty="0"/>
              <a:t>P-type</a:t>
            </a:r>
          </a:p>
          <a:p>
            <a:pPr marL="536575" indent="-536575" algn="just"/>
            <a:r>
              <a:rPr lang="en-IN" sz="4300" b="1" dirty="0"/>
              <a:t>N-Type</a:t>
            </a:r>
          </a:p>
          <a:p>
            <a:pPr marL="536575" indent="-536575" algn="just"/>
            <a:endParaRPr lang="en-IN" sz="4300" b="1" dirty="0"/>
          </a:p>
          <a:p>
            <a:pPr marL="0" indent="0" algn="just">
              <a:buNone/>
            </a:pPr>
            <a:endParaRPr lang="en-IN" sz="26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103542" cy="365125"/>
          </a:xfrm>
        </p:spPr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37298" y="347716"/>
            <a:ext cx="9133301" cy="1325563"/>
          </a:xfrm>
        </p:spPr>
        <p:txBody>
          <a:bodyPr>
            <a:normAutofit/>
          </a:bodyPr>
          <a:lstStyle/>
          <a:p>
            <a:pPr algn="l"/>
            <a:r>
              <a:rPr lang="en-IN" sz="2800" dirty="0">
                <a:solidFill>
                  <a:schemeClr val="bg1"/>
                </a:solidFill>
              </a:rPr>
              <a:t>Classification of Solids based on Energy band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8948" y="1599636"/>
            <a:ext cx="9638538" cy="47580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Solids are classified as </a:t>
            </a:r>
          </a:p>
          <a:p>
            <a:r>
              <a:rPr lang="en-IN" dirty="0"/>
              <a:t>Insulators</a:t>
            </a:r>
          </a:p>
          <a:p>
            <a:r>
              <a:rPr lang="en-IN" dirty="0"/>
              <a:t>Conductors</a:t>
            </a:r>
          </a:p>
          <a:p>
            <a:r>
              <a:rPr lang="en-IN" dirty="0"/>
              <a:t>Semiconductors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44910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4072" y="339906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sz="3200" dirty="0">
                <a:solidFill>
                  <a:schemeClr val="bg1"/>
                </a:solidFill>
              </a:rPr>
              <a:t>Classification of Solids based on Energy band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5060" y="1467662"/>
            <a:ext cx="10962868" cy="500788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IN" b="1" dirty="0"/>
              <a:t>Insulators</a:t>
            </a:r>
          </a:p>
          <a:p>
            <a:r>
              <a:rPr lang="en-IN" dirty="0"/>
              <a:t>Insulators are materials in which the </a:t>
            </a:r>
            <a:r>
              <a:rPr lang="en-IN" b="1" dirty="0"/>
              <a:t>valance electrons are bound very tightly to the parent atom. </a:t>
            </a:r>
          </a:p>
          <a:p>
            <a:r>
              <a:rPr lang="en-IN" dirty="0"/>
              <a:t>It </a:t>
            </a:r>
            <a:r>
              <a:rPr lang="en-IN" b="1" dirty="0"/>
              <a:t>requires large electric field </a:t>
            </a:r>
            <a:r>
              <a:rPr lang="en-IN" dirty="0"/>
              <a:t>to </a:t>
            </a:r>
            <a:r>
              <a:rPr lang="en-IN" b="1" dirty="0"/>
              <a:t>remove valance electron </a:t>
            </a:r>
            <a:r>
              <a:rPr lang="en-IN" dirty="0"/>
              <a:t>from the attraction of their nucleus.</a:t>
            </a:r>
          </a:p>
          <a:p>
            <a:r>
              <a:rPr lang="en-IN" dirty="0"/>
              <a:t>Insulator have</a:t>
            </a:r>
          </a:p>
          <a:p>
            <a:pPr lvl="1"/>
            <a:r>
              <a:rPr lang="en-IN" b="1" dirty="0"/>
              <a:t>Full valance band</a:t>
            </a:r>
          </a:p>
          <a:p>
            <a:pPr lvl="1"/>
            <a:r>
              <a:rPr lang="en-IN" b="1" dirty="0"/>
              <a:t>Empty conduction band</a:t>
            </a:r>
          </a:p>
          <a:p>
            <a:pPr lvl="1"/>
            <a:r>
              <a:rPr lang="en-IN" b="1" dirty="0"/>
              <a:t>Large forbidden gap</a:t>
            </a:r>
          </a:p>
          <a:p>
            <a:r>
              <a:rPr lang="en-IN" dirty="0"/>
              <a:t>At room temperature, electron wont jump from valance to conduction band.</a:t>
            </a:r>
          </a:p>
          <a:p>
            <a:r>
              <a:rPr lang="en-IN" dirty="0"/>
              <a:t>If temperature is increased, valance electrons may acquire energy and move from conduction to the valance band.</a:t>
            </a:r>
          </a:p>
          <a:p>
            <a:pPr marL="0" indent="0">
              <a:buNone/>
            </a:pPr>
            <a:r>
              <a:rPr lang="en-IN" b="1" dirty="0"/>
              <a:t>Properties:</a:t>
            </a:r>
          </a:p>
          <a:p>
            <a:r>
              <a:rPr lang="en-IN" dirty="0"/>
              <a:t>It is rigid </a:t>
            </a:r>
            <a:r>
              <a:rPr lang="en-IN" b="1" dirty="0"/>
              <a:t>unidirectional and crystalline </a:t>
            </a:r>
            <a:r>
              <a:rPr lang="en-IN" dirty="0"/>
              <a:t>in nature.</a:t>
            </a:r>
          </a:p>
          <a:p>
            <a:r>
              <a:rPr lang="en-IN" b="1" dirty="0"/>
              <a:t>Conductivity is poor </a:t>
            </a:r>
            <a:r>
              <a:rPr lang="en-IN" dirty="0"/>
              <a:t>in the solid form.</a:t>
            </a:r>
          </a:p>
          <a:p>
            <a:r>
              <a:rPr lang="en-IN" dirty="0"/>
              <a:t>It has </a:t>
            </a:r>
            <a:r>
              <a:rPr lang="en-IN" b="1" dirty="0"/>
              <a:t>high boiling and melting point</a:t>
            </a:r>
            <a:r>
              <a:rPr lang="en-IN" dirty="0"/>
              <a:t>.</a:t>
            </a:r>
          </a:p>
          <a:p>
            <a:r>
              <a:rPr lang="en-IN" dirty="0"/>
              <a:t>It has </a:t>
            </a:r>
            <a:r>
              <a:rPr lang="en-IN" b="1" dirty="0"/>
              <a:t>high resistance.</a:t>
            </a:r>
          </a:p>
          <a:p>
            <a:pPr marL="0" indent="0">
              <a:buNone/>
            </a:pPr>
            <a:endParaRPr lang="en-IN" b="1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64654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353" y="274073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sz="2800" dirty="0">
                <a:solidFill>
                  <a:schemeClr val="bg1"/>
                </a:solidFill>
              </a:rPr>
              <a:t>Classification of Solids based on Energy band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0733" y="1599636"/>
            <a:ext cx="11015758" cy="475805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IN" b="1" dirty="0"/>
              <a:t>Conductors</a:t>
            </a:r>
            <a:endParaRPr lang="en-IN" dirty="0"/>
          </a:p>
          <a:p>
            <a:r>
              <a:rPr lang="en-IN" b="1" dirty="0"/>
              <a:t>Conducts current easily</a:t>
            </a:r>
            <a:r>
              <a:rPr lang="en-IN" dirty="0"/>
              <a:t>.</a:t>
            </a:r>
          </a:p>
          <a:p>
            <a:r>
              <a:rPr lang="en-IN" b="1" dirty="0"/>
              <a:t>Plenty of free electrons </a:t>
            </a:r>
            <a:r>
              <a:rPr lang="en-IN" dirty="0"/>
              <a:t>are available for electric conduction.</a:t>
            </a:r>
          </a:p>
          <a:p>
            <a:r>
              <a:rPr lang="en-IN" b="1" dirty="0"/>
              <a:t>Electrons are loosely bound </a:t>
            </a:r>
            <a:r>
              <a:rPr lang="en-IN" dirty="0"/>
              <a:t>with the nuclei. So, it can easily break away from the atom.</a:t>
            </a:r>
          </a:p>
          <a:p>
            <a:r>
              <a:rPr lang="en-IN" dirty="0"/>
              <a:t>Conduction band and valance bands are </a:t>
            </a:r>
            <a:r>
              <a:rPr lang="en-IN" b="1" dirty="0"/>
              <a:t>overlapped</a:t>
            </a:r>
            <a:r>
              <a:rPr lang="en-IN" dirty="0"/>
              <a:t>. </a:t>
            </a:r>
          </a:p>
          <a:p>
            <a:r>
              <a:rPr lang="en-IN" b="1" dirty="0"/>
              <a:t>No forbidden energy gap</a:t>
            </a:r>
            <a:r>
              <a:rPr lang="en-IN" dirty="0"/>
              <a:t>.</a:t>
            </a:r>
          </a:p>
          <a:p>
            <a:r>
              <a:rPr lang="en-IN" dirty="0" err="1"/>
              <a:t>Eg</a:t>
            </a:r>
            <a:r>
              <a:rPr lang="en-IN" dirty="0"/>
              <a:t>: Copper, Aluminium, iron</a:t>
            </a:r>
          </a:p>
          <a:p>
            <a:pPr marL="0" indent="0">
              <a:buNone/>
            </a:pPr>
            <a:r>
              <a:rPr lang="en-IN" b="1" dirty="0"/>
              <a:t>Properties</a:t>
            </a:r>
          </a:p>
          <a:p>
            <a:r>
              <a:rPr lang="en-IN" dirty="0"/>
              <a:t>It is rigid, and crystalline in nature</a:t>
            </a:r>
          </a:p>
          <a:p>
            <a:r>
              <a:rPr lang="en-IN" b="1" dirty="0"/>
              <a:t>Conductivity is good</a:t>
            </a:r>
            <a:r>
              <a:rPr lang="en-IN" dirty="0"/>
              <a:t>.</a:t>
            </a:r>
          </a:p>
          <a:p>
            <a:r>
              <a:rPr lang="en-IN" dirty="0"/>
              <a:t>Low melting and boiling point.</a:t>
            </a:r>
          </a:p>
          <a:p>
            <a:r>
              <a:rPr lang="en-IN" b="1" dirty="0"/>
              <a:t>Resistance is low</a:t>
            </a:r>
            <a:r>
              <a:rPr lang="en-IN" dirty="0"/>
              <a:t>.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36354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7031" y="274073"/>
            <a:ext cx="10701025" cy="1325563"/>
          </a:xfrm>
        </p:spPr>
        <p:txBody>
          <a:bodyPr>
            <a:normAutofit/>
          </a:bodyPr>
          <a:lstStyle/>
          <a:p>
            <a:pPr algn="ctr"/>
            <a:r>
              <a:rPr lang="en-IN" sz="2800" dirty="0">
                <a:solidFill>
                  <a:schemeClr val="bg1"/>
                </a:solidFill>
              </a:rPr>
              <a:t>Classification of Solids based on Energy band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8483" y="1599636"/>
            <a:ext cx="9749003" cy="475805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IN" b="1" dirty="0"/>
              <a:t>Semi Conductors</a:t>
            </a:r>
            <a:endParaRPr lang="en-IN" dirty="0"/>
          </a:p>
          <a:p>
            <a:r>
              <a:rPr lang="en-IN" dirty="0"/>
              <a:t>Electrical properties </a:t>
            </a:r>
            <a:r>
              <a:rPr lang="en-IN" b="1" dirty="0"/>
              <a:t>lies between the insulator and good conductor</a:t>
            </a:r>
            <a:r>
              <a:rPr lang="en-IN" dirty="0"/>
              <a:t>.</a:t>
            </a:r>
          </a:p>
          <a:p>
            <a:r>
              <a:rPr lang="en-IN" dirty="0"/>
              <a:t>It has </a:t>
            </a:r>
            <a:r>
              <a:rPr lang="en-IN" b="1" dirty="0"/>
              <a:t>partially filled valance band and partially filled conduction band </a:t>
            </a:r>
            <a:r>
              <a:rPr lang="en-IN" dirty="0"/>
              <a:t>and a very narrow </a:t>
            </a:r>
            <a:r>
              <a:rPr lang="en-IN" b="1" dirty="0"/>
              <a:t>energy gap 1eV </a:t>
            </a:r>
            <a:r>
              <a:rPr lang="en-IN" dirty="0"/>
              <a:t>at room temperature.</a:t>
            </a:r>
          </a:p>
          <a:p>
            <a:r>
              <a:rPr lang="en-IN" dirty="0"/>
              <a:t>At low temperature, the </a:t>
            </a:r>
            <a:r>
              <a:rPr lang="en-IN" b="1" dirty="0"/>
              <a:t>valance band is completely filled and the conduction band is completely empty</a:t>
            </a:r>
            <a:r>
              <a:rPr lang="en-IN" dirty="0"/>
              <a:t>. So, a semiconductor virtually behaves as an insulator at low temperature.</a:t>
            </a:r>
          </a:p>
          <a:p>
            <a:r>
              <a:rPr lang="en-IN" dirty="0"/>
              <a:t>when </a:t>
            </a:r>
            <a:r>
              <a:rPr lang="en-IN" b="1" dirty="0"/>
              <a:t>temperature is increased</a:t>
            </a:r>
            <a:r>
              <a:rPr lang="en-IN" dirty="0"/>
              <a:t>, </a:t>
            </a:r>
            <a:r>
              <a:rPr lang="en-IN" b="1" dirty="0"/>
              <a:t>Valance electrons cross over to the conduction band and the conductivity increases </a:t>
            </a:r>
            <a:r>
              <a:rPr lang="en-IN" dirty="0"/>
              <a:t>(</a:t>
            </a:r>
            <a:r>
              <a:rPr lang="en-IN" dirty="0" err="1"/>
              <a:t>i.e</a:t>
            </a:r>
            <a:r>
              <a:rPr lang="en-IN" dirty="0"/>
              <a:t>) Conductivity increases with rise in temperature.</a:t>
            </a:r>
          </a:p>
          <a:p>
            <a:r>
              <a:rPr lang="en-IN" dirty="0" err="1"/>
              <a:t>Eg</a:t>
            </a:r>
            <a:r>
              <a:rPr lang="en-IN" dirty="0"/>
              <a:t>) Germanium and Silicon</a:t>
            </a:r>
          </a:p>
          <a:p>
            <a:pPr marL="0" indent="0">
              <a:buNone/>
            </a:pPr>
            <a:r>
              <a:rPr lang="en-IN" b="1" dirty="0"/>
              <a:t>Properties</a:t>
            </a:r>
          </a:p>
          <a:p>
            <a:r>
              <a:rPr lang="en-IN" dirty="0"/>
              <a:t>It is rigid, and crystalline in nature</a:t>
            </a:r>
          </a:p>
          <a:p>
            <a:r>
              <a:rPr lang="en-IN" b="1" dirty="0"/>
              <a:t>Conductivity increases if proper doping material </a:t>
            </a:r>
            <a:r>
              <a:rPr lang="en-IN" dirty="0"/>
              <a:t>is added.</a:t>
            </a:r>
          </a:p>
          <a:p>
            <a:r>
              <a:rPr lang="en-IN" dirty="0"/>
              <a:t>Low melting and boiling point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14938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9897" y="274073"/>
            <a:ext cx="11014810" cy="1325563"/>
          </a:xfrm>
        </p:spPr>
        <p:txBody>
          <a:bodyPr>
            <a:normAutofit/>
          </a:bodyPr>
          <a:lstStyle/>
          <a:p>
            <a:pPr algn="ctr"/>
            <a:r>
              <a:rPr lang="en-IN" sz="2800" dirty="0">
                <a:solidFill>
                  <a:schemeClr val="bg1"/>
                </a:solidFill>
              </a:rPr>
              <a:t>Classification of Solids based on Energy band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55392" y="1599636"/>
            <a:ext cx="8922094" cy="475805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57401" y="2254330"/>
            <a:ext cx="7707502" cy="2833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426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7574" y="150585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Types of Semiconductor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IN" b="1" dirty="0"/>
              <a:t>Types of semiconductor</a:t>
            </a:r>
          </a:p>
          <a:p>
            <a:pPr marL="673707" indent="-673707">
              <a:buFont typeface="+mj-lt"/>
              <a:buAutoNum type="arabicPeriod"/>
            </a:pPr>
            <a:r>
              <a:rPr lang="en-IN" dirty="0"/>
              <a:t>Intrinsic Semiconductor</a:t>
            </a:r>
          </a:p>
          <a:p>
            <a:pPr marL="673707" indent="-673707">
              <a:buFont typeface="+mj-lt"/>
              <a:buAutoNum type="arabicPeriod"/>
            </a:pPr>
            <a:r>
              <a:rPr lang="en-IN" dirty="0"/>
              <a:t>Extrinsic Semiconductor</a:t>
            </a:r>
          </a:p>
          <a:p>
            <a:pPr marL="827469" lvl="2" indent="0">
              <a:buNone/>
            </a:pPr>
            <a:r>
              <a:rPr lang="en-IN" dirty="0"/>
              <a:t>P- Type semiconductor</a:t>
            </a:r>
          </a:p>
          <a:p>
            <a:pPr marL="827469" lvl="2" indent="0">
              <a:buNone/>
            </a:pPr>
            <a:r>
              <a:rPr lang="en-IN" dirty="0"/>
              <a:t>N-Type semiconductor</a:t>
            </a:r>
          </a:p>
          <a:p>
            <a:pPr marL="0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3059037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28964" y="-58070"/>
            <a:ext cx="7228335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Types of Semiconductor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IN" b="1" dirty="0"/>
              <a:t>Intrinsic Semiconductor</a:t>
            </a:r>
          </a:p>
          <a:p>
            <a:r>
              <a:rPr lang="en-IN" dirty="0"/>
              <a:t>The </a:t>
            </a:r>
            <a:r>
              <a:rPr lang="en-IN" b="1" dirty="0"/>
              <a:t>Pure form of semiconductor </a:t>
            </a:r>
            <a:r>
              <a:rPr lang="en-IN" dirty="0"/>
              <a:t>is called intrinsic semiconductor.</a:t>
            </a:r>
          </a:p>
          <a:p>
            <a:r>
              <a:rPr lang="en-IN" dirty="0"/>
              <a:t>There is </a:t>
            </a:r>
            <a:r>
              <a:rPr lang="en-IN" b="1" dirty="0"/>
              <a:t>no free charge carrier</a:t>
            </a:r>
            <a:r>
              <a:rPr lang="en-IN" dirty="0"/>
              <a:t> at room temperature.</a:t>
            </a:r>
          </a:p>
          <a:p>
            <a:r>
              <a:rPr lang="en-IN" dirty="0"/>
              <a:t>It does not </a:t>
            </a:r>
            <a:r>
              <a:rPr lang="en-IN" b="1" dirty="0"/>
              <a:t>conduct current in room temperature</a:t>
            </a:r>
            <a:r>
              <a:rPr lang="en-IN" dirty="0"/>
              <a:t>. It conducts current when the temperature is increased</a:t>
            </a:r>
          </a:p>
          <a:p>
            <a:r>
              <a:rPr lang="en-IN" dirty="0" err="1"/>
              <a:t>Eg</a:t>
            </a:r>
            <a:r>
              <a:rPr lang="en-IN" dirty="0"/>
              <a:t>: </a:t>
            </a:r>
            <a:r>
              <a:rPr lang="en-IN" b="1" dirty="0"/>
              <a:t>Pure Germanium, Pure Silica</a:t>
            </a:r>
          </a:p>
          <a:p>
            <a:pPr marL="0" indent="0">
              <a:buNone/>
            </a:pPr>
            <a:r>
              <a:rPr lang="en-IN" b="1" dirty="0"/>
              <a:t>Extrinsic Semiconductor</a:t>
            </a:r>
          </a:p>
          <a:p>
            <a:r>
              <a:rPr lang="en-IN" dirty="0"/>
              <a:t>The </a:t>
            </a:r>
            <a:r>
              <a:rPr lang="en-IN" b="1" dirty="0"/>
              <a:t>impure form of semiconductor </a:t>
            </a:r>
            <a:r>
              <a:rPr lang="en-IN" dirty="0"/>
              <a:t>is called as the extrinsic semiconductor.</a:t>
            </a:r>
          </a:p>
          <a:p>
            <a:r>
              <a:rPr lang="en-IN" dirty="0" err="1"/>
              <a:t>Eg</a:t>
            </a:r>
            <a:r>
              <a:rPr lang="en-IN" dirty="0"/>
              <a:t>: Impure form of germanium, Impure form of silica.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0286519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2586" y="95353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Types of Semiconductor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IN" b="1" dirty="0"/>
              <a:t>Doping:</a:t>
            </a:r>
          </a:p>
          <a:p>
            <a:pPr marL="0" indent="0">
              <a:buNone/>
            </a:pPr>
            <a:r>
              <a:rPr lang="en-IN" dirty="0"/>
              <a:t>Doping is the process of </a:t>
            </a:r>
            <a:r>
              <a:rPr lang="en-IN" b="1" dirty="0"/>
              <a:t>adding impurity </a:t>
            </a:r>
            <a:r>
              <a:rPr lang="en-IN" dirty="0"/>
              <a:t>to the semiconductor</a:t>
            </a:r>
          </a:p>
          <a:p>
            <a:pPr marL="0" indent="0">
              <a:buNone/>
            </a:pPr>
            <a:r>
              <a:rPr lang="en-IN" b="1" dirty="0"/>
              <a:t>Procedure:</a:t>
            </a:r>
          </a:p>
          <a:p>
            <a:r>
              <a:rPr lang="en-IN" dirty="0"/>
              <a:t>Melt the semiconductor (Molten semiconductor will be melted to liquid form)</a:t>
            </a:r>
          </a:p>
          <a:p>
            <a:r>
              <a:rPr lang="en-IN" dirty="0"/>
              <a:t>Add </a:t>
            </a:r>
            <a:r>
              <a:rPr lang="en-IN" dirty="0" err="1"/>
              <a:t>pentavalent</a:t>
            </a:r>
            <a:r>
              <a:rPr lang="en-IN" dirty="0"/>
              <a:t> impurity to increase the free electrons</a:t>
            </a:r>
          </a:p>
          <a:p>
            <a:r>
              <a:rPr lang="en-IN" dirty="0"/>
              <a:t>Add trivalent electron to increase the holes (Positive charge).</a:t>
            </a:r>
          </a:p>
          <a:p>
            <a:r>
              <a:rPr lang="en-IN" dirty="0"/>
              <a:t>Cool the silicon to reform its solid crystal structure. </a:t>
            </a:r>
          </a:p>
        </p:txBody>
      </p:sp>
    </p:spTree>
    <p:extLst>
      <p:ext uri="{BB962C8B-B14F-4D97-AF65-F5344CB8AC3E}">
        <p14:creationId xmlns:p14="http://schemas.microsoft.com/office/powerpoint/2010/main" val="6909889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12363" y="31094"/>
            <a:ext cx="7418579" cy="1325563"/>
          </a:xfrm>
        </p:spPr>
        <p:txBody>
          <a:bodyPr/>
          <a:lstStyle/>
          <a:p>
            <a:r>
              <a:rPr lang="en-IN" dirty="0">
                <a:solidFill>
                  <a:schemeClr val="bg1"/>
                </a:solidFill>
              </a:rPr>
              <a:t>Types of Semiconductor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3031" y="1600201"/>
            <a:ext cx="676313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P- Type semiconductor</a:t>
            </a:r>
          </a:p>
          <a:p>
            <a:r>
              <a:rPr lang="en-IN" dirty="0"/>
              <a:t>The impure form of semiconductor in which the doping is done with the </a:t>
            </a:r>
            <a:r>
              <a:rPr lang="en-IN" b="1" dirty="0"/>
              <a:t>trivalent impurity </a:t>
            </a:r>
            <a:r>
              <a:rPr lang="en-IN" dirty="0"/>
              <a:t>(</a:t>
            </a:r>
            <a:r>
              <a:rPr lang="en-IN" b="1" dirty="0"/>
              <a:t>Boron(B), Aluminium(Al) etc..) is called P- Type semiconductor.</a:t>
            </a:r>
          </a:p>
          <a:p>
            <a:r>
              <a:rPr lang="en-IN" dirty="0"/>
              <a:t>In P- Type  semiconductor the majority charge carriers are </a:t>
            </a:r>
            <a:r>
              <a:rPr lang="en-IN" b="1" dirty="0"/>
              <a:t>Holes (+</a:t>
            </a:r>
            <a:r>
              <a:rPr lang="en-IN" b="1" dirty="0" err="1"/>
              <a:t>ive</a:t>
            </a:r>
            <a:r>
              <a:rPr lang="en-IN" b="1" dirty="0"/>
              <a:t> charge) and minority charge carriers are  electrons (- </a:t>
            </a:r>
            <a:r>
              <a:rPr lang="en-IN" b="1" dirty="0" err="1"/>
              <a:t>ive</a:t>
            </a:r>
            <a:r>
              <a:rPr lang="en-IN" b="1" dirty="0"/>
              <a:t>).</a:t>
            </a:r>
          </a:p>
          <a:p>
            <a:pPr marL="0" indent="0">
              <a:buNone/>
            </a:pPr>
            <a:endParaRPr lang="en-IN" dirty="0"/>
          </a:p>
          <a:p>
            <a:endParaRPr lang="en-IN" dirty="0"/>
          </a:p>
          <a:p>
            <a:endParaRPr lang="en-IN" dirty="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4358" y="2599821"/>
            <a:ext cx="2988499" cy="19880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55778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94661" y="31094"/>
            <a:ext cx="8019997" cy="1325563"/>
          </a:xfrm>
        </p:spPr>
        <p:txBody>
          <a:bodyPr/>
          <a:lstStyle/>
          <a:p>
            <a:r>
              <a:rPr lang="en-IN" dirty="0">
                <a:solidFill>
                  <a:schemeClr val="bg1"/>
                </a:solidFill>
              </a:rPr>
              <a:t>Types of Semiconductor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037138" y="1600201"/>
            <a:ext cx="6648122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N- Type Semiconductor</a:t>
            </a:r>
          </a:p>
          <a:p>
            <a:r>
              <a:rPr lang="en-IN" dirty="0"/>
              <a:t>The impure form of semiconductor in which the doping is done with the </a:t>
            </a:r>
            <a:r>
              <a:rPr lang="en-IN" b="1" dirty="0"/>
              <a:t>pentavalent impurities </a:t>
            </a:r>
            <a:r>
              <a:rPr lang="en-IN" dirty="0"/>
              <a:t>(</a:t>
            </a:r>
            <a:r>
              <a:rPr lang="en-IN" b="1" dirty="0"/>
              <a:t>Phosphorus (P), Antimony(</a:t>
            </a:r>
            <a:r>
              <a:rPr lang="en-IN" b="1" dirty="0" err="1"/>
              <a:t>sb</a:t>
            </a:r>
            <a:r>
              <a:rPr lang="en-IN" b="1" dirty="0"/>
              <a:t>) (etc..) is called N- Type semiconductor.</a:t>
            </a:r>
          </a:p>
          <a:p>
            <a:r>
              <a:rPr lang="en-IN" dirty="0"/>
              <a:t>In N- Type  semiconductor the majority charge carriers are </a:t>
            </a:r>
            <a:r>
              <a:rPr lang="en-IN" b="1" dirty="0"/>
              <a:t>Electrons (-</a:t>
            </a:r>
            <a:r>
              <a:rPr lang="en-IN" b="1" dirty="0" err="1"/>
              <a:t>ive</a:t>
            </a:r>
            <a:r>
              <a:rPr lang="en-IN" b="1" dirty="0"/>
              <a:t> charge) and minority charge carriers are  Holes (+ </a:t>
            </a:r>
            <a:r>
              <a:rPr lang="en-IN" b="1" dirty="0" err="1"/>
              <a:t>ive</a:t>
            </a:r>
            <a:r>
              <a:rPr lang="en-IN" b="1" dirty="0"/>
              <a:t>).</a:t>
            </a:r>
          </a:p>
          <a:p>
            <a:pPr marL="0" indent="0">
              <a:buNone/>
            </a:pPr>
            <a:endParaRPr lang="en-IN" dirty="0"/>
          </a:p>
        </p:txBody>
      </p:sp>
      <p:pic>
        <p:nvPicPr>
          <p:cNvPr id="6" name="Content Placeholder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2554" y="3055483"/>
            <a:ext cx="2694831" cy="18245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16721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806" y="119901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Types of Semiconductor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Conduction in N type semiconductor</a:t>
            </a:r>
          </a:p>
          <a:p>
            <a:r>
              <a:rPr lang="en-IN" dirty="0"/>
              <a:t>When </a:t>
            </a:r>
            <a:r>
              <a:rPr lang="en-IN" b="1" dirty="0"/>
              <a:t>voltage</a:t>
            </a:r>
            <a:r>
              <a:rPr lang="en-IN" dirty="0"/>
              <a:t> is given to the N- type semiconductor, </a:t>
            </a:r>
            <a:r>
              <a:rPr lang="en-IN" b="1" dirty="0"/>
              <a:t>free electron</a:t>
            </a:r>
            <a:r>
              <a:rPr lang="en-IN" dirty="0"/>
              <a:t> which are available due to the added impurity, move in a direction, </a:t>
            </a:r>
            <a:r>
              <a:rPr lang="en-IN" b="1" dirty="0"/>
              <a:t>towards the positive terminal </a:t>
            </a:r>
            <a:r>
              <a:rPr lang="en-IN" dirty="0"/>
              <a:t>of applied voltage. This movement leads to the flow of current.</a:t>
            </a:r>
          </a:p>
          <a:p>
            <a:r>
              <a:rPr lang="en-IN" dirty="0"/>
              <a:t>In this semiconductor, </a:t>
            </a:r>
            <a:r>
              <a:rPr lang="en-IN" b="1" dirty="0"/>
              <a:t>holes are less in number and Electrons are large in number.</a:t>
            </a:r>
            <a:r>
              <a:rPr lang="en-IN" dirty="0"/>
              <a:t> Hence </a:t>
            </a:r>
            <a:r>
              <a:rPr lang="en-IN" b="1" dirty="0"/>
              <a:t>electron current</a:t>
            </a:r>
            <a:r>
              <a:rPr lang="en-IN" dirty="0"/>
              <a:t> dominated over the hole current.</a:t>
            </a:r>
          </a:p>
          <a:p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05201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4395" y="106829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Types of Semiconductor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2052" name="Picture 4" descr="Image result for conduction in n type semiconducto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7835" y="1548487"/>
            <a:ext cx="6716330" cy="4577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14540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5764" y="218091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Types of Semiconductor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Conduction in P type semiconductor</a:t>
            </a:r>
          </a:p>
          <a:p>
            <a:pPr algn="just"/>
            <a:r>
              <a:rPr lang="en-IN" dirty="0"/>
              <a:t>When voltage is given to the P- type semiconductor, </a:t>
            </a:r>
            <a:r>
              <a:rPr lang="en-IN" b="1" dirty="0"/>
              <a:t>Holes </a:t>
            </a:r>
            <a:r>
              <a:rPr lang="en-IN" dirty="0"/>
              <a:t>moves towards the </a:t>
            </a:r>
            <a:r>
              <a:rPr lang="en-IN" b="1" dirty="0"/>
              <a:t>negative side of the battery</a:t>
            </a:r>
            <a:r>
              <a:rPr lang="en-IN" dirty="0"/>
              <a:t>, the </a:t>
            </a:r>
            <a:r>
              <a:rPr lang="en-IN" b="1" dirty="0"/>
              <a:t>electrons</a:t>
            </a:r>
            <a:r>
              <a:rPr lang="en-IN" dirty="0"/>
              <a:t> move towards the </a:t>
            </a:r>
            <a:r>
              <a:rPr lang="en-IN" b="1" dirty="0"/>
              <a:t>positive side of the battery</a:t>
            </a:r>
          </a:p>
          <a:p>
            <a:pPr algn="just"/>
            <a:r>
              <a:rPr lang="en-IN" dirty="0"/>
              <a:t>In this semiconductor, holes are large in number and Electrons are few in number. Hence </a:t>
            </a:r>
            <a:r>
              <a:rPr lang="en-IN" b="1" dirty="0"/>
              <a:t>hole current</a:t>
            </a:r>
            <a:r>
              <a:rPr lang="en-IN" dirty="0"/>
              <a:t> dominated over the electron current.</a:t>
            </a:r>
          </a:p>
          <a:p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60160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4175" y="76942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Types of Semiconductor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1026" name="Picture 2" descr="Image result for conduction in n type semiconductor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5857" y="1694889"/>
            <a:ext cx="6233590" cy="4580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00200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– 12 / Fundamentals of Electrical and Electronic Systems</a:t>
            </a:r>
            <a:endParaRPr lang="en-US" sz="1200" kern="1200" dirty="0">
              <a:solidFill>
                <a:schemeClr val="tx1">
                  <a:alpha val="8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983</Words>
  <Application>Microsoft Office PowerPoint</Application>
  <PresentationFormat>Widescreen</PresentationFormat>
  <Paragraphs>157</Paragraphs>
  <Slides>17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17</vt:i4>
      </vt:variant>
    </vt:vector>
  </HeadingPairs>
  <TitlesOfParts>
    <vt:vector size="40" baseType="lpstr">
      <vt:lpstr>Arial</vt:lpstr>
      <vt:lpstr>Calibri</vt:lpstr>
      <vt:lpstr>Calibri Light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Classification of Solids based on Energy band theory</vt:lpstr>
      <vt:lpstr>Classification of Solids based on Energy band theory</vt:lpstr>
      <vt:lpstr>Classification of Solids based on Energy band theory</vt:lpstr>
      <vt:lpstr>Classification of Solids based on Energy band theory</vt:lpstr>
      <vt:lpstr>Classification of Solids based on Energy band theory</vt:lpstr>
      <vt:lpstr>Types of Semiconductor</vt:lpstr>
      <vt:lpstr>Types of Semiconductor</vt:lpstr>
      <vt:lpstr>Types of Semiconductor</vt:lpstr>
      <vt:lpstr>Types of Semiconductor</vt:lpstr>
      <vt:lpstr>Types of Semiconductor</vt:lpstr>
      <vt:lpstr>Types of Semiconductor</vt:lpstr>
      <vt:lpstr>Types of Semiconductor</vt:lpstr>
      <vt:lpstr>Types of Semiconductor</vt:lpstr>
      <vt:lpstr>Types of Semiconductor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151</cp:revision>
  <dcterms:created xsi:type="dcterms:W3CDTF">2021-03-09T15:35:42Z</dcterms:created>
  <dcterms:modified xsi:type="dcterms:W3CDTF">2024-06-21T11:30:31Z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