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2" r:id="rId7"/>
    <p:sldId id="263" r:id="rId8"/>
    <p:sldId id="264"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285" autoAdjust="0"/>
  </p:normalViewPr>
  <p:slideViewPr>
    <p:cSldViewPr snapToGrid="0" snapToObjects="1">
      <p:cViewPr>
        <p:scale>
          <a:sx n="56" d="100"/>
          <a:sy n="56" d="100"/>
        </p:scale>
        <p:origin x="-1556"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A0D566-7011-48D0-8BE5-84BEFBE767C9}"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04753A09-2634-451A-965F-EBD80167EC56}">
      <dgm:prSet phldrT="[Text]"/>
      <dgm:spPr/>
      <dgm:t>
        <a:bodyPr/>
        <a:lstStyle/>
        <a:p>
          <a:r>
            <a:rPr lang="en-US" b="1" dirty="0">
              <a:effectLst>
                <a:outerShdw blurRad="38100" dist="38100" dir="2700000" algn="tl">
                  <a:srgbClr val="000000">
                    <a:alpha val="43137"/>
                  </a:srgbClr>
                </a:outerShdw>
              </a:effectLst>
            </a:rPr>
            <a:t>Who</a:t>
          </a:r>
          <a:endParaRPr lang="en-GB" b="1" dirty="0">
            <a:effectLst>
              <a:outerShdw blurRad="38100" dist="38100" dir="2700000" algn="tl">
                <a:srgbClr val="000000">
                  <a:alpha val="43137"/>
                </a:srgbClr>
              </a:outerShdw>
            </a:effectLst>
          </a:endParaRPr>
        </a:p>
      </dgm:t>
    </dgm:pt>
    <dgm:pt modelId="{BA531EDE-EB36-4284-9ADC-E33698DF2EB9}" type="parTrans" cxnId="{5B7EEC6C-20AF-44EF-AD5C-11FB84171DDB}">
      <dgm:prSet/>
      <dgm:spPr/>
      <dgm:t>
        <a:bodyPr/>
        <a:lstStyle/>
        <a:p>
          <a:endParaRPr lang="en-GB"/>
        </a:p>
      </dgm:t>
    </dgm:pt>
    <dgm:pt modelId="{AEFBD228-5AF4-415D-B6C2-7FBD7208A1CF}" type="sibTrans" cxnId="{5B7EEC6C-20AF-44EF-AD5C-11FB84171DDB}">
      <dgm:prSet/>
      <dgm:spPr/>
      <dgm:t>
        <a:bodyPr/>
        <a:lstStyle/>
        <a:p>
          <a:endParaRPr lang="en-GB"/>
        </a:p>
      </dgm:t>
    </dgm:pt>
    <dgm:pt modelId="{5CB75A4C-C3D8-465B-92B8-3ED95C05E463}">
      <dgm:prSet/>
      <dgm:spPr/>
      <dgm:t>
        <a:bodyPr/>
        <a:lstStyle/>
        <a:p>
          <a:r>
            <a:rPr lang="en-US" b="1" dirty="0">
              <a:effectLst>
                <a:outerShdw blurRad="38100" dist="38100" dir="2700000" algn="tl">
                  <a:srgbClr val="000000">
                    <a:alpha val="43137"/>
                  </a:srgbClr>
                </a:outerShdw>
              </a:effectLst>
            </a:rPr>
            <a:t>What</a:t>
          </a:r>
        </a:p>
      </dgm:t>
    </dgm:pt>
    <dgm:pt modelId="{B1ECF6B9-86A4-4755-95FD-16092ED67294}" type="parTrans" cxnId="{D332C95A-ABBF-478D-B450-729BD14CEF44}">
      <dgm:prSet/>
      <dgm:spPr/>
      <dgm:t>
        <a:bodyPr/>
        <a:lstStyle/>
        <a:p>
          <a:endParaRPr lang="en-GB"/>
        </a:p>
      </dgm:t>
    </dgm:pt>
    <dgm:pt modelId="{A9EC0F75-E01D-4ED0-B861-65AAB460E39E}" type="sibTrans" cxnId="{D332C95A-ABBF-478D-B450-729BD14CEF44}">
      <dgm:prSet/>
      <dgm:spPr/>
      <dgm:t>
        <a:bodyPr/>
        <a:lstStyle/>
        <a:p>
          <a:endParaRPr lang="en-GB"/>
        </a:p>
      </dgm:t>
    </dgm:pt>
    <dgm:pt modelId="{BB5C9B44-6DCD-4070-B862-CFDB25223D56}">
      <dgm:prSet/>
      <dgm:spPr/>
      <dgm:t>
        <a:bodyPr/>
        <a:lstStyle/>
        <a:p>
          <a:r>
            <a:rPr lang="en-US" b="1" dirty="0">
              <a:effectLst>
                <a:outerShdw blurRad="38100" dist="38100" dir="2700000" algn="tl">
                  <a:srgbClr val="000000">
                    <a:alpha val="43137"/>
                  </a:srgbClr>
                </a:outerShdw>
              </a:effectLst>
            </a:rPr>
            <a:t>Where</a:t>
          </a:r>
        </a:p>
      </dgm:t>
    </dgm:pt>
    <dgm:pt modelId="{13962BE7-8345-4F31-AFFB-6F326FFF215A}" type="parTrans" cxnId="{152F610F-B190-4D45-A22B-E9C2C936D38A}">
      <dgm:prSet/>
      <dgm:spPr/>
      <dgm:t>
        <a:bodyPr/>
        <a:lstStyle/>
        <a:p>
          <a:endParaRPr lang="en-GB"/>
        </a:p>
      </dgm:t>
    </dgm:pt>
    <dgm:pt modelId="{7EA2F2B0-DDE6-4BBB-A22D-EEC436884854}" type="sibTrans" cxnId="{152F610F-B190-4D45-A22B-E9C2C936D38A}">
      <dgm:prSet/>
      <dgm:spPr/>
      <dgm:t>
        <a:bodyPr/>
        <a:lstStyle/>
        <a:p>
          <a:endParaRPr lang="en-GB"/>
        </a:p>
      </dgm:t>
    </dgm:pt>
    <dgm:pt modelId="{018EEA44-AB00-4A8C-BF1E-50FB005D23D5}">
      <dgm:prSet/>
      <dgm:spPr/>
      <dgm:t>
        <a:bodyPr/>
        <a:lstStyle/>
        <a:p>
          <a:r>
            <a:rPr lang="en-US" b="1" dirty="0">
              <a:effectLst>
                <a:outerShdw blurRad="38100" dist="38100" dir="2700000" algn="tl">
                  <a:srgbClr val="000000">
                    <a:alpha val="43137"/>
                  </a:srgbClr>
                </a:outerShdw>
              </a:effectLst>
            </a:rPr>
            <a:t>Why</a:t>
          </a:r>
        </a:p>
      </dgm:t>
    </dgm:pt>
    <dgm:pt modelId="{4893AF6B-F404-4AF3-A3C4-BBF9412B3F7F}" type="parTrans" cxnId="{F32AE7FE-415B-481D-AAA5-C4DE45EFF6DD}">
      <dgm:prSet/>
      <dgm:spPr/>
      <dgm:t>
        <a:bodyPr/>
        <a:lstStyle/>
        <a:p>
          <a:endParaRPr lang="en-GB"/>
        </a:p>
      </dgm:t>
    </dgm:pt>
    <dgm:pt modelId="{8BD12700-D70E-4975-BA75-F4DE93B835A5}" type="sibTrans" cxnId="{F32AE7FE-415B-481D-AAA5-C4DE45EFF6DD}">
      <dgm:prSet/>
      <dgm:spPr/>
      <dgm:t>
        <a:bodyPr/>
        <a:lstStyle/>
        <a:p>
          <a:endParaRPr lang="en-GB"/>
        </a:p>
      </dgm:t>
    </dgm:pt>
    <dgm:pt modelId="{70BDAD8B-9856-40A4-81C4-44760296841C}">
      <dgm:prSet/>
      <dgm:spPr/>
      <dgm:t>
        <a:bodyPr/>
        <a:lstStyle/>
        <a:p>
          <a:r>
            <a:rPr lang="en-US" b="1" dirty="0">
              <a:effectLst>
                <a:outerShdw blurRad="38100" dist="38100" dir="2700000" algn="tl">
                  <a:srgbClr val="000000">
                    <a:alpha val="43137"/>
                  </a:srgbClr>
                </a:outerShdw>
              </a:effectLst>
            </a:rPr>
            <a:t>How</a:t>
          </a:r>
        </a:p>
      </dgm:t>
    </dgm:pt>
    <dgm:pt modelId="{A1F77DE2-B0A9-42B4-AFA6-481FA34E8DD8}" type="parTrans" cxnId="{B8110F09-F952-40D3-9DAF-F9DC8FFF6706}">
      <dgm:prSet/>
      <dgm:spPr/>
      <dgm:t>
        <a:bodyPr/>
        <a:lstStyle/>
        <a:p>
          <a:endParaRPr lang="en-GB"/>
        </a:p>
      </dgm:t>
    </dgm:pt>
    <dgm:pt modelId="{E8292280-2B7D-40E4-B937-BBEDC7442DB2}" type="sibTrans" cxnId="{B8110F09-F952-40D3-9DAF-F9DC8FFF6706}">
      <dgm:prSet/>
      <dgm:spPr/>
      <dgm:t>
        <a:bodyPr/>
        <a:lstStyle/>
        <a:p>
          <a:endParaRPr lang="en-GB"/>
        </a:p>
      </dgm:t>
    </dgm:pt>
    <dgm:pt modelId="{CB92E8DB-FA65-4554-959E-446432D1613D}">
      <dgm:prSet/>
      <dgm:spPr/>
      <dgm:t>
        <a:bodyPr/>
        <a:lstStyle/>
        <a:p>
          <a:r>
            <a:rPr lang="en-US" b="1" dirty="0">
              <a:effectLst>
                <a:outerShdw blurRad="38100" dist="38100" dir="2700000" algn="tl">
                  <a:srgbClr val="000000">
                    <a:alpha val="43137"/>
                  </a:srgbClr>
                </a:outerShdw>
              </a:effectLst>
            </a:rPr>
            <a:t>How much</a:t>
          </a:r>
        </a:p>
      </dgm:t>
    </dgm:pt>
    <dgm:pt modelId="{AACE46C4-DE8A-4413-82E8-4B3FC80C3AD4}" type="parTrans" cxnId="{6C174C48-B9F2-4960-B1F1-AE85947D3682}">
      <dgm:prSet/>
      <dgm:spPr/>
      <dgm:t>
        <a:bodyPr/>
        <a:lstStyle/>
        <a:p>
          <a:endParaRPr lang="en-GB"/>
        </a:p>
      </dgm:t>
    </dgm:pt>
    <dgm:pt modelId="{DA9C7AFE-7035-4D40-9F5C-4C26CFFA0D7B}" type="sibTrans" cxnId="{6C174C48-B9F2-4960-B1F1-AE85947D3682}">
      <dgm:prSet/>
      <dgm:spPr/>
      <dgm:t>
        <a:bodyPr/>
        <a:lstStyle/>
        <a:p>
          <a:endParaRPr lang="en-GB"/>
        </a:p>
      </dgm:t>
    </dgm:pt>
    <dgm:pt modelId="{50562864-E8CB-46AE-9565-8F2FEB0505DC}">
      <dgm:prSet/>
      <dgm:spPr/>
      <dgm:t>
        <a:bodyPr/>
        <a:lstStyle/>
        <a:p>
          <a:r>
            <a:rPr lang="en-GB" b="1" dirty="0">
              <a:effectLst>
                <a:outerShdw blurRad="38100" dist="38100" dir="2700000" algn="tl">
                  <a:srgbClr val="000000">
                    <a:alpha val="43137"/>
                  </a:srgbClr>
                </a:outerShdw>
              </a:effectLst>
            </a:rPr>
            <a:t>When</a:t>
          </a:r>
          <a:endParaRPr lang="en-US" b="1" dirty="0">
            <a:effectLst>
              <a:outerShdw blurRad="38100" dist="38100" dir="2700000" algn="tl">
                <a:srgbClr val="000000">
                  <a:alpha val="43137"/>
                </a:srgbClr>
              </a:outerShdw>
            </a:effectLst>
          </a:endParaRPr>
        </a:p>
      </dgm:t>
    </dgm:pt>
    <dgm:pt modelId="{47C44F44-D87C-4A67-B1C7-EF046EBC70A6}" type="parTrans" cxnId="{58B187F2-13BE-4FA6-893A-2407E5FED2B5}">
      <dgm:prSet/>
      <dgm:spPr/>
      <dgm:t>
        <a:bodyPr/>
        <a:lstStyle/>
        <a:p>
          <a:endParaRPr lang="en-GB"/>
        </a:p>
      </dgm:t>
    </dgm:pt>
    <dgm:pt modelId="{DC15ED5B-287E-4956-A238-95CF23A13E14}" type="sibTrans" cxnId="{58B187F2-13BE-4FA6-893A-2407E5FED2B5}">
      <dgm:prSet/>
      <dgm:spPr/>
      <dgm:t>
        <a:bodyPr/>
        <a:lstStyle/>
        <a:p>
          <a:endParaRPr lang="en-GB"/>
        </a:p>
      </dgm:t>
    </dgm:pt>
    <dgm:pt modelId="{2E798738-9447-4354-85BD-9CA3721F254F}" type="pres">
      <dgm:prSet presAssocID="{02A0D566-7011-48D0-8BE5-84BEFBE767C9}" presName="Name0" presStyleCnt="0">
        <dgm:presLayoutVars>
          <dgm:dir/>
          <dgm:animLvl val="lvl"/>
          <dgm:resizeHandles/>
        </dgm:presLayoutVars>
      </dgm:prSet>
      <dgm:spPr/>
      <dgm:t>
        <a:bodyPr/>
        <a:lstStyle/>
        <a:p>
          <a:endParaRPr lang="en-GB"/>
        </a:p>
      </dgm:t>
    </dgm:pt>
    <dgm:pt modelId="{ACD0F2DA-FA60-478B-831B-3142DF26D0FF}" type="pres">
      <dgm:prSet presAssocID="{04753A09-2634-451A-965F-EBD80167EC56}" presName="linNode" presStyleCnt="0"/>
      <dgm:spPr/>
    </dgm:pt>
    <dgm:pt modelId="{E6034FE7-1612-456D-B46F-5BD269ACE352}" type="pres">
      <dgm:prSet presAssocID="{04753A09-2634-451A-965F-EBD80167EC56}" presName="parentShp" presStyleLbl="node1" presStyleIdx="0" presStyleCnt="7">
        <dgm:presLayoutVars>
          <dgm:bulletEnabled val="1"/>
        </dgm:presLayoutVars>
      </dgm:prSet>
      <dgm:spPr/>
      <dgm:t>
        <a:bodyPr/>
        <a:lstStyle/>
        <a:p>
          <a:endParaRPr lang="en-GB"/>
        </a:p>
      </dgm:t>
    </dgm:pt>
    <dgm:pt modelId="{E3072DEA-8D7A-46DD-87F9-241A3196506B}" type="pres">
      <dgm:prSet presAssocID="{04753A09-2634-451A-965F-EBD80167EC56}" presName="childShp" presStyleLbl="bgAccFollowNode1" presStyleIdx="0" presStyleCnt="7">
        <dgm:presLayoutVars>
          <dgm:bulletEnabled val="1"/>
        </dgm:presLayoutVars>
      </dgm:prSet>
      <dgm:spPr/>
    </dgm:pt>
    <dgm:pt modelId="{6BEE9196-24BE-4BAB-AA85-95C333FC20A4}" type="pres">
      <dgm:prSet presAssocID="{AEFBD228-5AF4-415D-B6C2-7FBD7208A1CF}" presName="spacing" presStyleCnt="0"/>
      <dgm:spPr/>
    </dgm:pt>
    <dgm:pt modelId="{CFEC5BC3-1166-40DF-91EB-F49AFBDCC034}" type="pres">
      <dgm:prSet presAssocID="{5CB75A4C-C3D8-465B-92B8-3ED95C05E463}" presName="linNode" presStyleCnt="0"/>
      <dgm:spPr/>
    </dgm:pt>
    <dgm:pt modelId="{FD3607C7-0070-41A2-A0F9-57E68D39BDC3}" type="pres">
      <dgm:prSet presAssocID="{5CB75A4C-C3D8-465B-92B8-3ED95C05E463}" presName="parentShp" presStyleLbl="node1" presStyleIdx="1" presStyleCnt="7">
        <dgm:presLayoutVars>
          <dgm:bulletEnabled val="1"/>
        </dgm:presLayoutVars>
      </dgm:prSet>
      <dgm:spPr/>
      <dgm:t>
        <a:bodyPr/>
        <a:lstStyle/>
        <a:p>
          <a:endParaRPr lang="en-GB"/>
        </a:p>
      </dgm:t>
    </dgm:pt>
    <dgm:pt modelId="{3D84B144-661D-4CC4-8C39-B40C869E0C69}" type="pres">
      <dgm:prSet presAssocID="{5CB75A4C-C3D8-465B-92B8-3ED95C05E463}" presName="childShp" presStyleLbl="bgAccFollowNode1" presStyleIdx="1" presStyleCnt="7">
        <dgm:presLayoutVars>
          <dgm:bulletEnabled val="1"/>
        </dgm:presLayoutVars>
      </dgm:prSet>
      <dgm:spPr/>
    </dgm:pt>
    <dgm:pt modelId="{2C67C631-A561-4922-9D16-28D21644CDFA}" type="pres">
      <dgm:prSet presAssocID="{A9EC0F75-E01D-4ED0-B861-65AAB460E39E}" presName="spacing" presStyleCnt="0"/>
      <dgm:spPr/>
    </dgm:pt>
    <dgm:pt modelId="{A5273D18-270E-43D1-B79D-EB267AD7C4FE}" type="pres">
      <dgm:prSet presAssocID="{BB5C9B44-6DCD-4070-B862-CFDB25223D56}" presName="linNode" presStyleCnt="0"/>
      <dgm:spPr/>
    </dgm:pt>
    <dgm:pt modelId="{263618D6-FE01-486E-A816-800E0EC9725F}" type="pres">
      <dgm:prSet presAssocID="{BB5C9B44-6DCD-4070-B862-CFDB25223D56}" presName="parentShp" presStyleLbl="node1" presStyleIdx="2" presStyleCnt="7">
        <dgm:presLayoutVars>
          <dgm:bulletEnabled val="1"/>
        </dgm:presLayoutVars>
      </dgm:prSet>
      <dgm:spPr/>
      <dgm:t>
        <a:bodyPr/>
        <a:lstStyle/>
        <a:p>
          <a:endParaRPr lang="en-GB"/>
        </a:p>
      </dgm:t>
    </dgm:pt>
    <dgm:pt modelId="{F9187CDF-4641-40CC-BE0F-A0CB0D866844}" type="pres">
      <dgm:prSet presAssocID="{BB5C9B44-6DCD-4070-B862-CFDB25223D56}" presName="childShp" presStyleLbl="bgAccFollowNode1" presStyleIdx="2" presStyleCnt="7">
        <dgm:presLayoutVars>
          <dgm:bulletEnabled val="1"/>
        </dgm:presLayoutVars>
      </dgm:prSet>
      <dgm:spPr/>
    </dgm:pt>
    <dgm:pt modelId="{E928E0C8-59CC-4C44-8CDC-FE6E94E60BD3}" type="pres">
      <dgm:prSet presAssocID="{7EA2F2B0-DDE6-4BBB-A22D-EEC436884854}" presName="spacing" presStyleCnt="0"/>
      <dgm:spPr/>
    </dgm:pt>
    <dgm:pt modelId="{E0CE3E88-5ACA-4843-A224-22F59ACA5757}" type="pres">
      <dgm:prSet presAssocID="{50562864-E8CB-46AE-9565-8F2FEB0505DC}" presName="linNode" presStyleCnt="0"/>
      <dgm:spPr/>
    </dgm:pt>
    <dgm:pt modelId="{8C9ABD54-BC31-4D2F-BCC3-7BDB11790688}" type="pres">
      <dgm:prSet presAssocID="{50562864-E8CB-46AE-9565-8F2FEB0505DC}" presName="parentShp" presStyleLbl="node1" presStyleIdx="3" presStyleCnt="7">
        <dgm:presLayoutVars>
          <dgm:bulletEnabled val="1"/>
        </dgm:presLayoutVars>
      </dgm:prSet>
      <dgm:spPr/>
      <dgm:t>
        <a:bodyPr/>
        <a:lstStyle/>
        <a:p>
          <a:endParaRPr lang="en-GB"/>
        </a:p>
      </dgm:t>
    </dgm:pt>
    <dgm:pt modelId="{992382F1-118F-4FE7-819D-95B50F627DF2}" type="pres">
      <dgm:prSet presAssocID="{50562864-E8CB-46AE-9565-8F2FEB0505DC}" presName="childShp" presStyleLbl="bgAccFollowNode1" presStyleIdx="3" presStyleCnt="7">
        <dgm:presLayoutVars>
          <dgm:bulletEnabled val="1"/>
        </dgm:presLayoutVars>
      </dgm:prSet>
      <dgm:spPr/>
    </dgm:pt>
    <dgm:pt modelId="{F0D6EEC8-E44B-4D26-9577-1B06798A2EAB}" type="pres">
      <dgm:prSet presAssocID="{DC15ED5B-287E-4956-A238-95CF23A13E14}" presName="spacing" presStyleCnt="0"/>
      <dgm:spPr/>
    </dgm:pt>
    <dgm:pt modelId="{FC920380-FC5A-404B-AAA5-A1CB1BA72FCF}" type="pres">
      <dgm:prSet presAssocID="{018EEA44-AB00-4A8C-BF1E-50FB005D23D5}" presName="linNode" presStyleCnt="0"/>
      <dgm:spPr/>
    </dgm:pt>
    <dgm:pt modelId="{5D41CFB4-4D70-422F-AC5C-0D9593A64CD4}" type="pres">
      <dgm:prSet presAssocID="{018EEA44-AB00-4A8C-BF1E-50FB005D23D5}" presName="parentShp" presStyleLbl="node1" presStyleIdx="4" presStyleCnt="7">
        <dgm:presLayoutVars>
          <dgm:bulletEnabled val="1"/>
        </dgm:presLayoutVars>
      </dgm:prSet>
      <dgm:spPr/>
      <dgm:t>
        <a:bodyPr/>
        <a:lstStyle/>
        <a:p>
          <a:endParaRPr lang="en-GB"/>
        </a:p>
      </dgm:t>
    </dgm:pt>
    <dgm:pt modelId="{70EA8D05-C9C4-42E0-A49D-8A91C35FFB91}" type="pres">
      <dgm:prSet presAssocID="{018EEA44-AB00-4A8C-BF1E-50FB005D23D5}" presName="childShp" presStyleLbl="bgAccFollowNode1" presStyleIdx="4" presStyleCnt="7">
        <dgm:presLayoutVars>
          <dgm:bulletEnabled val="1"/>
        </dgm:presLayoutVars>
      </dgm:prSet>
      <dgm:spPr/>
    </dgm:pt>
    <dgm:pt modelId="{2D530A72-343A-456D-BEE2-D6B561EA8BFE}" type="pres">
      <dgm:prSet presAssocID="{8BD12700-D70E-4975-BA75-F4DE93B835A5}" presName="spacing" presStyleCnt="0"/>
      <dgm:spPr/>
    </dgm:pt>
    <dgm:pt modelId="{8C51C4E8-F8D9-4EC9-B1BA-D935A9E5A9D5}" type="pres">
      <dgm:prSet presAssocID="{70BDAD8B-9856-40A4-81C4-44760296841C}" presName="linNode" presStyleCnt="0"/>
      <dgm:spPr/>
    </dgm:pt>
    <dgm:pt modelId="{50C698DD-6430-4DB3-94A5-5C74609D4D5B}" type="pres">
      <dgm:prSet presAssocID="{70BDAD8B-9856-40A4-81C4-44760296841C}" presName="parentShp" presStyleLbl="node1" presStyleIdx="5" presStyleCnt="7">
        <dgm:presLayoutVars>
          <dgm:bulletEnabled val="1"/>
        </dgm:presLayoutVars>
      </dgm:prSet>
      <dgm:spPr/>
      <dgm:t>
        <a:bodyPr/>
        <a:lstStyle/>
        <a:p>
          <a:endParaRPr lang="en-GB"/>
        </a:p>
      </dgm:t>
    </dgm:pt>
    <dgm:pt modelId="{E859AC0E-6CBD-498E-851E-57FD48E1B0EE}" type="pres">
      <dgm:prSet presAssocID="{70BDAD8B-9856-40A4-81C4-44760296841C}" presName="childShp" presStyleLbl="bgAccFollowNode1" presStyleIdx="5" presStyleCnt="7">
        <dgm:presLayoutVars>
          <dgm:bulletEnabled val="1"/>
        </dgm:presLayoutVars>
      </dgm:prSet>
      <dgm:spPr/>
    </dgm:pt>
    <dgm:pt modelId="{B78D4BAE-6646-4FF5-89E9-92459ABDDB9B}" type="pres">
      <dgm:prSet presAssocID="{E8292280-2B7D-40E4-B937-BBEDC7442DB2}" presName="spacing" presStyleCnt="0"/>
      <dgm:spPr/>
    </dgm:pt>
    <dgm:pt modelId="{9CA01FF9-4CE4-43E3-AE62-308C770A6B08}" type="pres">
      <dgm:prSet presAssocID="{CB92E8DB-FA65-4554-959E-446432D1613D}" presName="linNode" presStyleCnt="0"/>
      <dgm:spPr/>
    </dgm:pt>
    <dgm:pt modelId="{4BFE02C7-517B-4437-961C-0B66597BE571}" type="pres">
      <dgm:prSet presAssocID="{CB92E8DB-FA65-4554-959E-446432D1613D}" presName="parentShp" presStyleLbl="node1" presStyleIdx="6" presStyleCnt="7">
        <dgm:presLayoutVars>
          <dgm:bulletEnabled val="1"/>
        </dgm:presLayoutVars>
      </dgm:prSet>
      <dgm:spPr/>
      <dgm:t>
        <a:bodyPr/>
        <a:lstStyle/>
        <a:p>
          <a:endParaRPr lang="en-GB"/>
        </a:p>
      </dgm:t>
    </dgm:pt>
    <dgm:pt modelId="{01925EDE-E399-4AA7-A294-722D34DB90A1}" type="pres">
      <dgm:prSet presAssocID="{CB92E8DB-FA65-4554-959E-446432D1613D}" presName="childShp" presStyleLbl="bgAccFollowNode1" presStyleIdx="6" presStyleCnt="7">
        <dgm:presLayoutVars>
          <dgm:bulletEnabled val="1"/>
        </dgm:presLayoutVars>
      </dgm:prSet>
      <dgm:spPr/>
    </dgm:pt>
  </dgm:ptLst>
  <dgm:cxnLst>
    <dgm:cxn modelId="{75ABB008-78D3-4B0F-87FC-992E9ACB1A05}" type="presOf" srcId="{02A0D566-7011-48D0-8BE5-84BEFBE767C9}" destId="{2E798738-9447-4354-85BD-9CA3721F254F}" srcOrd="0" destOrd="0" presId="urn:microsoft.com/office/officeart/2005/8/layout/vList6"/>
    <dgm:cxn modelId="{A20A1564-2475-4B6E-B15F-B6649BDAF50E}" type="presOf" srcId="{018EEA44-AB00-4A8C-BF1E-50FB005D23D5}" destId="{5D41CFB4-4D70-422F-AC5C-0D9593A64CD4}" srcOrd="0" destOrd="0" presId="urn:microsoft.com/office/officeart/2005/8/layout/vList6"/>
    <dgm:cxn modelId="{D332C95A-ABBF-478D-B450-729BD14CEF44}" srcId="{02A0D566-7011-48D0-8BE5-84BEFBE767C9}" destId="{5CB75A4C-C3D8-465B-92B8-3ED95C05E463}" srcOrd="1" destOrd="0" parTransId="{B1ECF6B9-86A4-4755-95FD-16092ED67294}" sibTransId="{A9EC0F75-E01D-4ED0-B861-65AAB460E39E}"/>
    <dgm:cxn modelId="{6C174C48-B9F2-4960-B1F1-AE85947D3682}" srcId="{02A0D566-7011-48D0-8BE5-84BEFBE767C9}" destId="{CB92E8DB-FA65-4554-959E-446432D1613D}" srcOrd="6" destOrd="0" parTransId="{AACE46C4-DE8A-4413-82E8-4B3FC80C3AD4}" sibTransId="{DA9C7AFE-7035-4D40-9F5C-4C26CFFA0D7B}"/>
    <dgm:cxn modelId="{C6B6F646-53F6-46D5-A786-FE2E04A1E7A0}" type="presOf" srcId="{5CB75A4C-C3D8-465B-92B8-3ED95C05E463}" destId="{FD3607C7-0070-41A2-A0F9-57E68D39BDC3}" srcOrd="0" destOrd="0" presId="urn:microsoft.com/office/officeart/2005/8/layout/vList6"/>
    <dgm:cxn modelId="{152F610F-B190-4D45-A22B-E9C2C936D38A}" srcId="{02A0D566-7011-48D0-8BE5-84BEFBE767C9}" destId="{BB5C9B44-6DCD-4070-B862-CFDB25223D56}" srcOrd="2" destOrd="0" parTransId="{13962BE7-8345-4F31-AFFB-6F326FFF215A}" sibTransId="{7EA2F2B0-DDE6-4BBB-A22D-EEC436884854}"/>
    <dgm:cxn modelId="{5B7EEC6C-20AF-44EF-AD5C-11FB84171DDB}" srcId="{02A0D566-7011-48D0-8BE5-84BEFBE767C9}" destId="{04753A09-2634-451A-965F-EBD80167EC56}" srcOrd="0" destOrd="0" parTransId="{BA531EDE-EB36-4284-9ADC-E33698DF2EB9}" sibTransId="{AEFBD228-5AF4-415D-B6C2-7FBD7208A1CF}"/>
    <dgm:cxn modelId="{3FFF31CA-20BD-4CB8-9AEB-472D44BC3C83}" type="presOf" srcId="{50562864-E8CB-46AE-9565-8F2FEB0505DC}" destId="{8C9ABD54-BC31-4D2F-BCC3-7BDB11790688}" srcOrd="0" destOrd="0" presId="urn:microsoft.com/office/officeart/2005/8/layout/vList6"/>
    <dgm:cxn modelId="{58B187F2-13BE-4FA6-893A-2407E5FED2B5}" srcId="{02A0D566-7011-48D0-8BE5-84BEFBE767C9}" destId="{50562864-E8CB-46AE-9565-8F2FEB0505DC}" srcOrd="3" destOrd="0" parTransId="{47C44F44-D87C-4A67-B1C7-EF046EBC70A6}" sibTransId="{DC15ED5B-287E-4956-A238-95CF23A13E14}"/>
    <dgm:cxn modelId="{85C103F0-DE42-4A7D-9D34-3FB0735D0995}" type="presOf" srcId="{BB5C9B44-6DCD-4070-B862-CFDB25223D56}" destId="{263618D6-FE01-486E-A816-800E0EC9725F}" srcOrd="0" destOrd="0" presId="urn:microsoft.com/office/officeart/2005/8/layout/vList6"/>
    <dgm:cxn modelId="{5C67C20C-CB62-4B90-8C03-431A7940EFCC}" type="presOf" srcId="{04753A09-2634-451A-965F-EBD80167EC56}" destId="{E6034FE7-1612-456D-B46F-5BD269ACE352}" srcOrd="0" destOrd="0" presId="urn:microsoft.com/office/officeart/2005/8/layout/vList6"/>
    <dgm:cxn modelId="{3F1D41FA-517C-4FCD-803B-7F73A8A37C38}" type="presOf" srcId="{70BDAD8B-9856-40A4-81C4-44760296841C}" destId="{50C698DD-6430-4DB3-94A5-5C74609D4D5B}" srcOrd="0" destOrd="0" presId="urn:microsoft.com/office/officeart/2005/8/layout/vList6"/>
    <dgm:cxn modelId="{B8110F09-F952-40D3-9DAF-F9DC8FFF6706}" srcId="{02A0D566-7011-48D0-8BE5-84BEFBE767C9}" destId="{70BDAD8B-9856-40A4-81C4-44760296841C}" srcOrd="5" destOrd="0" parTransId="{A1F77DE2-B0A9-42B4-AFA6-481FA34E8DD8}" sibTransId="{E8292280-2B7D-40E4-B937-BBEDC7442DB2}"/>
    <dgm:cxn modelId="{F32AE7FE-415B-481D-AAA5-C4DE45EFF6DD}" srcId="{02A0D566-7011-48D0-8BE5-84BEFBE767C9}" destId="{018EEA44-AB00-4A8C-BF1E-50FB005D23D5}" srcOrd="4" destOrd="0" parTransId="{4893AF6B-F404-4AF3-A3C4-BBF9412B3F7F}" sibTransId="{8BD12700-D70E-4975-BA75-F4DE93B835A5}"/>
    <dgm:cxn modelId="{7C6BC93E-1D48-4A23-8212-BEA1CD324B63}" type="presOf" srcId="{CB92E8DB-FA65-4554-959E-446432D1613D}" destId="{4BFE02C7-517B-4437-961C-0B66597BE571}" srcOrd="0" destOrd="0" presId="urn:microsoft.com/office/officeart/2005/8/layout/vList6"/>
    <dgm:cxn modelId="{1876661C-E88E-4C42-91B2-CE0E811FB99F}" type="presParOf" srcId="{2E798738-9447-4354-85BD-9CA3721F254F}" destId="{ACD0F2DA-FA60-478B-831B-3142DF26D0FF}" srcOrd="0" destOrd="0" presId="urn:microsoft.com/office/officeart/2005/8/layout/vList6"/>
    <dgm:cxn modelId="{61E87D1C-8C44-4B8F-961D-04DC80226881}" type="presParOf" srcId="{ACD0F2DA-FA60-478B-831B-3142DF26D0FF}" destId="{E6034FE7-1612-456D-B46F-5BD269ACE352}" srcOrd="0" destOrd="0" presId="urn:microsoft.com/office/officeart/2005/8/layout/vList6"/>
    <dgm:cxn modelId="{CCE534FA-41E4-486C-B5C6-117E0EA5BC9A}" type="presParOf" srcId="{ACD0F2DA-FA60-478B-831B-3142DF26D0FF}" destId="{E3072DEA-8D7A-46DD-87F9-241A3196506B}" srcOrd="1" destOrd="0" presId="urn:microsoft.com/office/officeart/2005/8/layout/vList6"/>
    <dgm:cxn modelId="{528C3CB8-3FA2-42FF-A9A0-396DF2178E5E}" type="presParOf" srcId="{2E798738-9447-4354-85BD-9CA3721F254F}" destId="{6BEE9196-24BE-4BAB-AA85-95C333FC20A4}" srcOrd="1" destOrd="0" presId="urn:microsoft.com/office/officeart/2005/8/layout/vList6"/>
    <dgm:cxn modelId="{6AC0FF33-08DF-4510-AB05-AA3B8F72B1C4}" type="presParOf" srcId="{2E798738-9447-4354-85BD-9CA3721F254F}" destId="{CFEC5BC3-1166-40DF-91EB-F49AFBDCC034}" srcOrd="2" destOrd="0" presId="urn:microsoft.com/office/officeart/2005/8/layout/vList6"/>
    <dgm:cxn modelId="{AD5B7266-5CDF-4AF2-95DE-96119D317A68}" type="presParOf" srcId="{CFEC5BC3-1166-40DF-91EB-F49AFBDCC034}" destId="{FD3607C7-0070-41A2-A0F9-57E68D39BDC3}" srcOrd="0" destOrd="0" presId="urn:microsoft.com/office/officeart/2005/8/layout/vList6"/>
    <dgm:cxn modelId="{71BE29C2-4962-4FEB-8394-86481EB9EB92}" type="presParOf" srcId="{CFEC5BC3-1166-40DF-91EB-F49AFBDCC034}" destId="{3D84B144-661D-4CC4-8C39-B40C869E0C69}" srcOrd="1" destOrd="0" presId="urn:microsoft.com/office/officeart/2005/8/layout/vList6"/>
    <dgm:cxn modelId="{32532EBD-5FE1-4BC1-B780-A2F6C829208B}" type="presParOf" srcId="{2E798738-9447-4354-85BD-9CA3721F254F}" destId="{2C67C631-A561-4922-9D16-28D21644CDFA}" srcOrd="3" destOrd="0" presId="urn:microsoft.com/office/officeart/2005/8/layout/vList6"/>
    <dgm:cxn modelId="{1BCFC879-3DB8-415E-A30B-F7FCCA484FE9}" type="presParOf" srcId="{2E798738-9447-4354-85BD-9CA3721F254F}" destId="{A5273D18-270E-43D1-B79D-EB267AD7C4FE}" srcOrd="4" destOrd="0" presId="urn:microsoft.com/office/officeart/2005/8/layout/vList6"/>
    <dgm:cxn modelId="{7598AD30-AB3D-4EB3-AC47-2E4A39B4A902}" type="presParOf" srcId="{A5273D18-270E-43D1-B79D-EB267AD7C4FE}" destId="{263618D6-FE01-486E-A816-800E0EC9725F}" srcOrd="0" destOrd="0" presId="urn:microsoft.com/office/officeart/2005/8/layout/vList6"/>
    <dgm:cxn modelId="{D44B9649-C9DB-4CAB-B820-3018558EB0D8}" type="presParOf" srcId="{A5273D18-270E-43D1-B79D-EB267AD7C4FE}" destId="{F9187CDF-4641-40CC-BE0F-A0CB0D866844}" srcOrd="1" destOrd="0" presId="urn:microsoft.com/office/officeart/2005/8/layout/vList6"/>
    <dgm:cxn modelId="{0D4E9E16-863E-4650-8715-8CED641B120D}" type="presParOf" srcId="{2E798738-9447-4354-85BD-9CA3721F254F}" destId="{E928E0C8-59CC-4C44-8CDC-FE6E94E60BD3}" srcOrd="5" destOrd="0" presId="urn:microsoft.com/office/officeart/2005/8/layout/vList6"/>
    <dgm:cxn modelId="{B08C8BA7-48C6-4309-8FF7-A6024C9A9466}" type="presParOf" srcId="{2E798738-9447-4354-85BD-9CA3721F254F}" destId="{E0CE3E88-5ACA-4843-A224-22F59ACA5757}" srcOrd="6" destOrd="0" presId="urn:microsoft.com/office/officeart/2005/8/layout/vList6"/>
    <dgm:cxn modelId="{E7EBE85F-E4AE-4BC8-994E-14EA2C2B7A5B}" type="presParOf" srcId="{E0CE3E88-5ACA-4843-A224-22F59ACA5757}" destId="{8C9ABD54-BC31-4D2F-BCC3-7BDB11790688}" srcOrd="0" destOrd="0" presId="urn:microsoft.com/office/officeart/2005/8/layout/vList6"/>
    <dgm:cxn modelId="{A2EB2605-3A54-4676-9696-3ABFC561353C}" type="presParOf" srcId="{E0CE3E88-5ACA-4843-A224-22F59ACA5757}" destId="{992382F1-118F-4FE7-819D-95B50F627DF2}" srcOrd="1" destOrd="0" presId="urn:microsoft.com/office/officeart/2005/8/layout/vList6"/>
    <dgm:cxn modelId="{D951769F-A4C8-42AF-8993-4DE2A747429A}" type="presParOf" srcId="{2E798738-9447-4354-85BD-9CA3721F254F}" destId="{F0D6EEC8-E44B-4D26-9577-1B06798A2EAB}" srcOrd="7" destOrd="0" presId="urn:microsoft.com/office/officeart/2005/8/layout/vList6"/>
    <dgm:cxn modelId="{9F49CD10-31EF-40A4-9A3A-BD10CB6CEE02}" type="presParOf" srcId="{2E798738-9447-4354-85BD-9CA3721F254F}" destId="{FC920380-FC5A-404B-AAA5-A1CB1BA72FCF}" srcOrd="8" destOrd="0" presId="urn:microsoft.com/office/officeart/2005/8/layout/vList6"/>
    <dgm:cxn modelId="{78B61459-D792-4202-9A5B-BFDA123DC4C2}" type="presParOf" srcId="{FC920380-FC5A-404B-AAA5-A1CB1BA72FCF}" destId="{5D41CFB4-4D70-422F-AC5C-0D9593A64CD4}" srcOrd="0" destOrd="0" presId="urn:microsoft.com/office/officeart/2005/8/layout/vList6"/>
    <dgm:cxn modelId="{06C8D691-CFDD-4835-AFDB-994A599DDB59}" type="presParOf" srcId="{FC920380-FC5A-404B-AAA5-A1CB1BA72FCF}" destId="{70EA8D05-C9C4-42E0-A49D-8A91C35FFB91}" srcOrd="1" destOrd="0" presId="urn:microsoft.com/office/officeart/2005/8/layout/vList6"/>
    <dgm:cxn modelId="{593C7DFD-45F8-4683-84F7-71427355239F}" type="presParOf" srcId="{2E798738-9447-4354-85BD-9CA3721F254F}" destId="{2D530A72-343A-456D-BEE2-D6B561EA8BFE}" srcOrd="9" destOrd="0" presId="urn:microsoft.com/office/officeart/2005/8/layout/vList6"/>
    <dgm:cxn modelId="{476C34AF-1539-4072-91AA-E1DDFD1CD9A7}" type="presParOf" srcId="{2E798738-9447-4354-85BD-9CA3721F254F}" destId="{8C51C4E8-F8D9-4EC9-B1BA-D935A9E5A9D5}" srcOrd="10" destOrd="0" presId="urn:microsoft.com/office/officeart/2005/8/layout/vList6"/>
    <dgm:cxn modelId="{00E792DD-E413-4F45-9055-0D81A7C613F3}" type="presParOf" srcId="{8C51C4E8-F8D9-4EC9-B1BA-D935A9E5A9D5}" destId="{50C698DD-6430-4DB3-94A5-5C74609D4D5B}" srcOrd="0" destOrd="0" presId="urn:microsoft.com/office/officeart/2005/8/layout/vList6"/>
    <dgm:cxn modelId="{548D16E1-6060-4365-BB9B-9B0A2F6F868C}" type="presParOf" srcId="{8C51C4E8-F8D9-4EC9-B1BA-D935A9E5A9D5}" destId="{E859AC0E-6CBD-498E-851E-57FD48E1B0EE}" srcOrd="1" destOrd="0" presId="urn:microsoft.com/office/officeart/2005/8/layout/vList6"/>
    <dgm:cxn modelId="{7A0CDEE5-0B3B-46D0-A94C-9CFC70264155}" type="presParOf" srcId="{2E798738-9447-4354-85BD-9CA3721F254F}" destId="{B78D4BAE-6646-4FF5-89E9-92459ABDDB9B}" srcOrd="11" destOrd="0" presId="urn:microsoft.com/office/officeart/2005/8/layout/vList6"/>
    <dgm:cxn modelId="{8E2A6966-5865-468C-9326-BC781D73D79C}" type="presParOf" srcId="{2E798738-9447-4354-85BD-9CA3721F254F}" destId="{9CA01FF9-4CE4-43E3-AE62-308C770A6B08}" srcOrd="12" destOrd="0" presId="urn:microsoft.com/office/officeart/2005/8/layout/vList6"/>
    <dgm:cxn modelId="{0756853B-19C3-47BF-938F-412F33C26D0A}" type="presParOf" srcId="{9CA01FF9-4CE4-43E3-AE62-308C770A6B08}" destId="{4BFE02C7-517B-4437-961C-0B66597BE571}" srcOrd="0" destOrd="0" presId="urn:microsoft.com/office/officeart/2005/8/layout/vList6"/>
    <dgm:cxn modelId="{91E05C5E-E638-4416-B144-A317E18C615D}" type="presParOf" srcId="{9CA01FF9-4CE4-43E3-AE62-308C770A6B08}" destId="{01925EDE-E399-4AA7-A294-722D34DB90A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EDF752-798B-4FAC-93CC-5963AB0EB178}" type="doc">
      <dgm:prSet loTypeId="urn:microsoft.com/office/officeart/2005/8/layout/target3" loCatId="list" qsTypeId="urn:microsoft.com/office/officeart/2005/8/quickstyle/simple1" qsCatId="simple" csTypeId="urn:microsoft.com/office/officeart/2005/8/colors/colorful2" csCatId="colorful" phldr="1"/>
      <dgm:spPr/>
      <dgm:t>
        <a:bodyPr/>
        <a:lstStyle/>
        <a:p>
          <a:endParaRPr lang="en-GB"/>
        </a:p>
      </dgm:t>
    </dgm:pt>
    <dgm:pt modelId="{739A1362-14AE-474E-BB26-A8C4908D5CAC}">
      <dgm:prSet phldrT="[Text]"/>
      <dgm:spPr/>
      <dgm:t>
        <a:bodyPr/>
        <a:lstStyle/>
        <a:p>
          <a:r>
            <a:rPr lang="en-US" b="1" dirty="0"/>
            <a:t>Political</a:t>
          </a:r>
          <a:endParaRPr lang="en-GB" b="1" dirty="0"/>
        </a:p>
      </dgm:t>
    </dgm:pt>
    <dgm:pt modelId="{3D6A2948-C991-4D13-8F1A-7BA78FFD49AB}" type="parTrans" cxnId="{C24F5ED1-1CC4-402D-9F0D-8BB8934D1D51}">
      <dgm:prSet/>
      <dgm:spPr/>
      <dgm:t>
        <a:bodyPr/>
        <a:lstStyle/>
        <a:p>
          <a:endParaRPr lang="en-GB"/>
        </a:p>
      </dgm:t>
    </dgm:pt>
    <dgm:pt modelId="{18F96F65-B105-48B9-9819-FEB7F01438C0}" type="sibTrans" cxnId="{C24F5ED1-1CC4-402D-9F0D-8BB8934D1D51}">
      <dgm:prSet/>
      <dgm:spPr/>
      <dgm:t>
        <a:bodyPr/>
        <a:lstStyle/>
        <a:p>
          <a:endParaRPr lang="en-GB"/>
        </a:p>
      </dgm:t>
    </dgm:pt>
    <dgm:pt modelId="{69D9F851-32A7-4615-9337-CD51EA8547B6}">
      <dgm:prSet/>
      <dgm:spPr/>
      <dgm:t>
        <a:bodyPr/>
        <a:lstStyle/>
        <a:p>
          <a:r>
            <a:rPr lang="en-US" b="1" dirty="0"/>
            <a:t>Economic</a:t>
          </a:r>
        </a:p>
      </dgm:t>
    </dgm:pt>
    <dgm:pt modelId="{33B79551-F8EC-4032-8611-DCA479408764}" type="parTrans" cxnId="{42CED462-2673-414B-AA64-5DE7DF2A1770}">
      <dgm:prSet/>
      <dgm:spPr/>
      <dgm:t>
        <a:bodyPr/>
        <a:lstStyle/>
        <a:p>
          <a:endParaRPr lang="en-GB"/>
        </a:p>
      </dgm:t>
    </dgm:pt>
    <dgm:pt modelId="{2EEF3772-F1CD-4FBC-98AD-7A07D39F9FDF}" type="sibTrans" cxnId="{42CED462-2673-414B-AA64-5DE7DF2A1770}">
      <dgm:prSet/>
      <dgm:spPr/>
      <dgm:t>
        <a:bodyPr/>
        <a:lstStyle/>
        <a:p>
          <a:endParaRPr lang="en-GB"/>
        </a:p>
      </dgm:t>
    </dgm:pt>
    <dgm:pt modelId="{BFB5FE51-2CC2-4554-A34E-952D51019820}">
      <dgm:prSet/>
      <dgm:spPr/>
      <dgm:t>
        <a:bodyPr/>
        <a:lstStyle/>
        <a:p>
          <a:r>
            <a:rPr lang="en-US" b="1" dirty="0"/>
            <a:t>Social</a:t>
          </a:r>
        </a:p>
      </dgm:t>
    </dgm:pt>
    <dgm:pt modelId="{D11E9909-5626-4AB3-A3D4-65A6C39CB8F1}" type="parTrans" cxnId="{F50CEBFD-D94E-4879-A10B-B220C1156D2A}">
      <dgm:prSet/>
      <dgm:spPr/>
      <dgm:t>
        <a:bodyPr/>
        <a:lstStyle/>
        <a:p>
          <a:endParaRPr lang="en-GB"/>
        </a:p>
      </dgm:t>
    </dgm:pt>
    <dgm:pt modelId="{57033F16-D485-43A5-B88E-0BA1871C4427}" type="sibTrans" cxnId="{F50CEBFD-D94E-4879-A10B-B220C1156D2A}">
      <dgm:prSet/>
      <dgm:spPr/>
      <dgm:t>
        <a:bodyPr/>
        <a:lstStyle/>
        <a:p>
          <a:endParaRPr lang="en-GB"/>
        </a:p>
      </dgm:t>
    </dgm:pt>
    <dgm:pt modelId="{2395D60F-F7CA-45B7-ABBB-FD5F6EBCA235}">
      <dgm:prSet/>
      <dgm:spPr/>
      <dgm:t>
        <a:bodyPr/>
        <a:lstStyle/>
        <a:p>
          <a:r>
            <a:rPr lang="en-US" b="1" dirty="0"/>
            <a:t>Technological</a:t>
          </a:r>
        </a:p>
      </dgm:t>
    </dgm:pt>
    <dgm:pt modelId="{9C48C113-DAD3-4807-A405-71B303A8DD24}" type="parTrans" cxnId="{3BE2F1FC-11B8-49F8-B864-1EFAA6D6E441}">
      <dgm:prSet/>
      <dgm:spPr/>
      <dgm:t>
        <a:bodyPr/>
        <a:lstStyle/>
        <a:p>
          <a:endParaRPr lang="en-GB"/>
        </a:p>
      </dgm:t>
    </dgm:pt>
    <dgm:pt modelId="{CB93680D-74DC-4D74-BF0D-7644931C2279}" type="sibTrans" cxnId="{3BE2F1FC-11B8-49F8-B864-1EFAA6D6E441}">
      <dgm:prSet/>
      <dgm:spPr/>
      <dgm:t>
        <a:bodyPr/>
        <a:lstStyle/>
        <a:p>
          <a:endParaRPr lang="en-GB"/>
        </a:p>
      </dgm:t>
    </dgm:pt>
    <dgm:pt modelId="{F5291DF4-AB58-4B60-B553-8BDB35D43D8C}">
      <dgm:prSet/>
      <dgm:spPr/>
      <dgm:t>
        <a:bodyPr/>
        <a:lstStyle/>
        <a:p>
          <a:r>
            <a:rPr lang="en-US" b="1" dirty="0"/>
            <a:t>Environmental</a:t>
          </a:r>
        </a:p>
      </dgm:t>
    </dgm:pt>
    <dgm:pt modelId="{190450F3-9CEC-4CBF-83B6-E3D03FC9F1DC}" type="parTrans" cxnId="{8AA662AB-FF25-4E56-BE92-B67961699172}">
      <dgm:prSet/>
      <dgm:spPr/>
      <dgm:t>
        <a:bodyPr/>
        <a:lstStyle/>
        <a:p>
          <a:endParaRPr lang="en-GB"/>
        </a:p>
      </dgm:t>
    </dgm:pt>
    <dgm:pt modelId="{15FBAC04-3BB7-49DD-A569-AEA0B0807516}" type="sibTrans" cxnId="{8AA662AB-FF25-4E56-BE92-B67961699172}">
      <dgm:prSet/>
      <dgm:spPr/>
      <dgm:t>
        <a:bodyPr/>
        <a:lstStyle/>
        <a:p>
          <a:endParaRPr lang="en-GB"/>
        </a:p>
      </dgm:t>
    </dgm:pt>
    <dgm:pt modelId="{1F020C81-C5C7-46A7-ACFC-9DA7E31A3AAC}">
      <dgm:prSet/>
      <dgm:spPr/>
      <dgm:t>
        <a:bodyPr/>
        <a:lstStyle/>
        <a:p>
          <a:r>
            <a:rPr lang="en-US" b="1" dirty="0"/>
            <a:t>Legal</a:t>
          </a:r>
        </a:p>
      </dgm:t>
    </dgm:pt>
    <dgm:pt modelId="{E3DE57EE-680A-418D-BD43-B97A39C8A351}" type="parTrans" cxnId="{AF404624-29F4-4298-8241-D00FF30E16A9}">
      <dgm:prSet/>
      <dgm:spPr/>
      <dgm:t>
        <a:bodyPr/>
        <a:lstStyle/>
        <a:p>
          <a:endParaRPr lang="en-GB"/>
        </a:p>
      </dgm:t>
    </dgm:pt>
    <dgm:pt modelId="{723CB369-D9EB-497B-85BC-77E080CF23C4}" type="sibTrans" cxnId="{AF404624-29F4-4298-8241-D00FF30E16A9}">
      <dgm:prSet/>
      <dgm:spPr/>
      <dgm:t>
        <a:bodyPr/>
        <a:lstStyle/>
        <a:p>
          <a:endParaRPr lang="en-GB"/>
        </a:p>
      </dgm:t>
    </dgm:pt>
    <dgm:pt modelId="{A7053B5B-12A2-4C14-8C30-42F6DE11C2B9}">
      <dgm:prSet phldrT="[Text]"/>
      <dgm:spPr/>
      <dgm:t>
        <a:bodyPr/>
        <a:lstStyle/>
        <a:p>
          <a:r>
            <a:rPr lang="en-US" b="1" dirty="0"/>
            <a:t>Post-Brexit trade complexities; sustainability compliance.</a:t>
          </a:r>
          <a:endParaRPr lang="en-GB" b="1" dirty="0"/>
        </a:p>
      </dgm:t>
    </dgm:pt>
    <dgm:pt modelId="{45BA4245-4C74-4960-A5C5-EE5DE7D90856}" type="parTrans" cxnId="{94FD4712-D8A6-476A-8470-F9A37903A0AE}">
      <dgm:prSet/>
      <dgm:spPr/>
      <dgm:t>
        <a:bodyPr/>
        <a:lstStyle/>
        <a:p>
          <a:endParaRPr lang="en-GB"/>
        </a:p>
      </dgm:t>
    </dgm:pt>
    <dgm:pt modelId="{99FBC26A-7AEE-4B3C-A53D-28B6399BB6FE}" type="sibTrans" cxnId="{94FD4712-D8A6-476A-8470-F9A37903A0AE}">
      <dgm:prSet/>
      <dgm:spPr/>
      <dgm:t>
        <a:bodyPr/>
        <a:lstStyle/>
        <a:p>
          <a:endParaRPr lang="en-GB"/>
        </a:p>
      </dgm:t>
    </dgm:pt>
    <dgm:pt modelId="{A90490A0-E087-4619-AF8C-4603C7D29624}">
      <dgm:prSet/>
      <dgm:spPr/>
      <dgm:t>
        <a:bodyPr/>
        <a:lstStyle/>
        <a:p>
          <a:r>
            <a:rPr lang="en-US" b="1" dirty="0"/>
            <a:t>Inflation &amp; supply chain disruptions.</a:t>
          </a:r>
        </a:p>
      </dgm:t>
    </dgm:pt>
    <dgm:pt modelId="{0B01C353-9AC7-45A9-AE74-D67613D10145}" type="parTrans" cxnId="{DC6EA94A-ABE4-4B56-90F4-4B662C797566}">
      <dgm:prSet/>
      <dgm:spPr/>
      <dgm:t>
        <a:bodyPr/>
        <a:lstStyle/>
        <a:p>
          <a:endParaRPr lang="en-GB"/>
        </a:p>
      </dgm:t>
    </dgm:pt>
    <dgm:pt modelId="{ECCEB695-3F2B-4E24-8B4F-779AF55E7BB3}" type="sibTrans" cxnId="{DC6EA94A-ABE4-4B56-90F4-4B662C797566}">
      <dgm:prSet/>
      <dgm:spPr/>
      <dgm:t>
        <a:bodyPr/>
        <a:lstStyle/>
        <a:p>
          <a:endParaRPr lang="en-GB"/>
        </a:p>
      </dgm:t>
    </dgm:pt>
    <dgm:pt modelId="{11517B5B-F113-400A-AA26-93E2FB46EFF7}">
      <dgm:prSet/>
      <dgm:spPr/>
      <dgm:t>
        <a:bodyPr/>
        <a:lstStyle/>
        <a:p>
          <a:r>
            <a:rPr lang="en-US" b="1" dirty="0"/>
            <a:t>Online shopping preference; demand for subscriptions.</a:t>
          </a:r>
        </a:p>
      </dgm:t>
    </dgm:pt>
    <dgm:pt modelId="{764E85C7-EAE9-480F-901B-583AD0FE23B7}" type="parTrans" cxnId="{31BC0E00-7399-401A-9D4F-528BBEB54500}">
      <dgm:prSet/>
      <dgm:spPr/>
      <dgm:t>
        <a:bodyPr/>
        <a:lstStyle/>
        <a:p>
          <a:endParaRPr lang="en-GB"/>
        </a:p>
      </dgm:t>
    </dgm:pt>
    <dgm:pt modelId="{C7EB0AA1-C0A4-4979-9324-BEC6198F990D}" type="sibTrans" cxnId="{31BC0E00-7399-401A-9D4F-528BBEB54500}">
      <dgm:prSet/>
      <dgm:spPr/>
      <dgm:t>
        <a:bodyPr/>
        <a:lstStyle/>
        <a:p>
          <a:endParaRPr lang="en-GB"/>
        </a:p>
      </dgm:t>
    </dgm:pt>
    <dgm:pt modelId="{9DF3B90D-FE3F-4704-810C-A7579410F17F}">
      <dgm:prSet/>
      <dgm:spPr/>
      <dgm:t>
        <a:bodyPr/>
        <a:lstStyle/>
        <a:p>
          <a:r>
            <a:rPr lang="en-US" b="1" dirty="0"/>
            <a:t>Weak digital presence vs. competitors.</a:t>
          </a:r>
        </a:p>
      </dgm:t>
    </dgm:pt>
    <dgm:pt modelId="{FDFE5193-62A1-4970-A78D-C43232C91FBB}" type="parTrans" cxnId="{95D5ACBE-11A2-4AF5-9DC4-4ED0F5152773}">
      <dgm:prSet/>
      <dgm:spPr/>
      <dgm:t>
        <a:bodyPr/>
        <a:lstStyle/>
        <a:p>
          <a:endParaRPr lang="en-GB"/>
        </a:p>
      </dgm:t>
    </dgm:pt>
    <dgm:pt modelId="{1D913A5E-5C49-4FBE-8606-107919E18492}" type="sibTrans" cxnId="{95D5ACBE-11A2-4AF5-9DC4-4ED0F5152773}">
      <dgm:prSet/>
      <dgm:spPr/>
      <dgm:t>
        <a:bodyPr/>
        <a:lstStyle/>
        <a:p>
          <a:endParaRPr lang="en-GB"/>
        </a:p>
      </dgm:t>
    </dgm:pt>
    <dgm:pt modelId="{938295EA-3BA8-414E-B46A-4885238888F1}">
      <dgm:prSet/>
      <dgm:spPr/>
      <dgm:t>
        <a:bodyPr/>
        <a:lstStyle/>
        <a:p>
          <a:r>
            <a:rPr lang="en-US" b="1" dirty="0"/>
            <a:t>Eco-friendly packaging increases costs.</a:t>
          </a:r>
        </a:p>
      </dgm:t>
    </dgm:pt>
    <dgm:pt modelId="{67C59C61-43AD-4D4E-9826-321B5492AF39}" type="parTrans" cxnId="{8F0F8E97-0D82-4C76-AED1-7044C67A1B50}">
      <dgm:prSet/>
      <dgm:spPr/>
      <dgm:t>
        <a:bodyPr/>
        <a:lstStyle/>
        <a:p>
          <a:endParaRPr lang="en-GB"/>
        </a:p>
      </dgm:t>
    </dgm:pt>
    <dgm:pt modelId="{F4502960-FDD1-4E85-8044-71DFA1F86491}" type="sibTrans" cxnId="{8F0F8E97-0D82-4C76-AED1-7044C67A1B50}">
      <dgm:prSet/>
      <dgm:spPr/>
      <dgm:t>
        <a:bodyPr/>
        <a:lstStyle/>
        <a:p>
          <a:endParaRPr lang="en-GB"/>
        </a:p>
      </dgm:t>
    </dgm:pt>
    <dgm:pt modelId="{2B584F8D-C644-4574-82BC-C4406DBB29C4}">
      <dgm:prSet/>
      <dgm:spPr/>
      <dgm:t>
        <a:bodyPr/>
        <a:lstStyle/>
        <a:p>
          <a:r>
            <a:rPr lang="en-US" b="1" dirty="0"/>
            <a:t>Compliance with employment, safety, and environmental law.</a:t>
          </a:r>
        </a:p>
      </dgm:t>
    </dgm:pt>
    <dgm:pt modelId="{670007B1-B2C7-49F1-B265-181E479B0508}" type="parTrans" cxnId="{ABD68AD0-82FF-47E2-BE76-CD85A03C064F}">
      <dgm:prSet/>
      <dgm:spPr/>
      <dgm:t>
        <a:bodyPr/>
        <a:lstStyle/>
        <a:p>
          <a:endParaRPr lang="en-GB"/>
        </a:p>
      </dgm:t>
    </dgm:pt>
    <dgm:pt modelId="{0B21ACC6-2CC5-4E2B-BBE3-B4770483670B}" type="sibTrans" cxnId="{ABD68AD0-82FF-47E2-BE76-CD85A03C064F}">
      <dgm:prSet/>
      <dgm:spPr/>
      <dgm:t>
        <a:bodyPr/>
        <a:lstStyle/>
        <a:p>
          <a:endParaRPr lang="en-GB"/>
        </a:p>
      </dgm:t>
    </dgm:pt>
    <dgm:pt modelId="{1C54F893-642B-489D-A7D8-239777D62559}" type="pres">
      <dgm:prSet presAssocID="{D3EDF752-798B-4FAC-93CC-5963AB0EB178}" presName="Name0" presStyleCnt="0">
        <dgm:presLayoutVars>
          <dgm:chMax val="7"/>
          <dgm:dir/>
          <dgm:animLvl val="lvl"/>
          <dgm:resizeHandles val="exact"/>
        </dgm:presLayoutVars>
      </dgm:prSet>
      <dgm:spPr/>
      <dgm:t>
        <a:bodyPr/>
        <a:lstStyle/>
        <a:p>
          <a:endParaRPr lang="en-GB"/>
        </a:p>
      </dgm:t>
    </dgm:pt>
    <dgm:pt modelId="{3E8ABCFC-87BE-45EB-AD1C-DFBCC899D665}" type="pres">
      <dgm:prSet presAssocID="{739A1362-14AE-474E-BB26-A8C4908D5CAC}" presName="circle1" presStyleLbl="node1" presStyleIdx="0" presStyleCnt="6"/>
      <dgm:spPr/>
    </dgm:pt>
    <dgm:pt modelId="{466AF9B1-C9C6-48F2-A87F-1936BA4F8C0D}" type="pres">
      <dgm:prSet presAssocID="{739A1362-14AE-474E-BB26-A8C4908D5CAC}" presName="space" presStyleCnt="0"/>
      <dgm:spPr/>
    </dgm:pt>
    <dgm:pt modelId="{97954F3E-4C54-47C8-91CC-1920EC796E04}" type="pres">
      <dgm:prSet presAssocID="{739A1362-14AE-474E-BB26-A8C4908D5CAC}" presName="rect1" presStyleLbl="alignAcc1" presStyleIdx="0" presStyleCnt="6"/>
      <dgm:spPr/>
      <dgm:t>
        <a:bodyPr/>
        <a:lstStyle/>
        <a:p>
          <a:endParaRPr lang="en-GB"/>
        </a:p>
      </dgm:t>
    </dgm:pt>
    <dgm:pt modelId="{E4B26249-A117-49F5-9710-598043EAD687}" type="pres">
      <dgm:prSet presAssocID="{69D9F851-32A7-4615-9337-CD51EA8547B6}" presName="vertSpace2" presStyleLbl="node1" presStyleIdx="0" presStyleCnt="6"/>
      <dgm:spPr/>
    </dgm:pt>
    <dgm:pt modelId="{6FB2B44A-D5AE-4CDA-9719-70124704A3D1}" type="pres">
      <dgm:prSet presAssocID="{69D9F851-32A7-4615-9337-CD51EA8547B6}" presName="circle2" presStyleLbl="node1" presStyleIdx="1" presStyleCnt="6"/>
      <dgm:spPr/>
    </dgm:pt>
    <dgm:pt modelId="{9CF433F0-9506-4584-AC6F-226E9D8D62F5}" type="pres">
      <dgm:prSet presAssocID="{69D9F851-32A7-4615-9337-CD51EA8547B6}" presName="rect2" presStyleLbl="alignAcc1" presStyleIdx="1" presStyleCnt="6"/>
      <dgm:spPr/>
      <dgm:t>
        <a:bodyPr/>
        <a:lstStyle/>
        <a:p>
          <a:endParaRPr lang="en-GB"/>
        </a:p>
      </dgm:t>
    </dgm:pt>
    <dgm:pt modelId="{1E603995-75A7-414D-9F59-6E5D259EF047}" type="pres">
      <dgm:prSet presAssocID="{BFB5FE51-2CC2-4554-A34E-952D51019820}" presName="vertSpace3" presStyleLbl="node1" presStyleIdx="1" presStyleCnt="6"/>
      <dgm:spPr/>
    </dgm:pt>
    <dgm:pt modelId="{9F188043-CE66-43EA-8ADE-0F494CEBD650}" type="pres">
      <dgm:prSet presAssocID="{BFB5FE51-2CC2-4554-A34E-952D51019820}" presName="circle3" presStyleLbl="node1" presStyleIdx="2" presStyleCnt="6"/>
      <dgm:spPr/>
    </dgm:pt>
    <dgm:pt modelId="{78493D52-1609-4406-939D-A02F75BB1654}" type="pres">
      <dgm:prSet presAssocID="{BFB5FE51-2CC2-4554-A34E-952D51019820}" presName="rect3" presStyleLbl="alignAcc1" presStyleIdx="2" presStyleCnt="6"/>
      <dgm:spPr/>
      <dgm:t>
        <a:bodyPr/>
        <a:lstStyle/>
        <a:p>
          <a:endParaRPr lang="en-GB"/>
        </a:p>
      </dgm:t>
    </dgm:pt>
    <dgm:pt modelId="{918E87D9-7718-44A6-A9E2-ACF0CF1D3405}" type="pres">
      <dgm:prSet presAssocID="{2395D60F-F7CA-45B7-ABBB-FD5F6EBCA235}" presName="vertSpace4" presStyleLbl="node1" presStyleIdx="2" presStyleCnt="6"/>
      <dgm:spPr/>
    </dgm:pt>
    <dgm:pt modelId="{B275A1C1-3335-46C7-84BD-D202E9920B65}" type="pres">
      <dgm:prSet presAssocID="{2395D60F-F7CA-45B7-ABBB-FD5F6EBCA235}" presName="circle4" presStyleLbl="node1" presStyleIdx="3" presStyleCnt="6"/>
      <dgm:spPr/>
    </dgm:pt>
    <dgm:pt modelId="{3198D39B-4BD4-4019-B749-0F38D9C36E16}" type="pres">
      <dgm:prSet presAssocID="{2395D60F-F7CA-45B7-ABBB-FD5F6EBCA235}" presName="rect4" presStyleLbl="alignAcc1" presStyleIdx="3" presStyleCnt="6"/>
      <dgm:spPr/>
      <dgm:t>
        <a:bodyPr/>
        <a:lstStyle/>
        <a:p>
          <a:endParaRPr lang="en-GB"/>
        </a:p>
      </dgm:t>
    </dgm:pt>
    <dgm:pt modelId="{722995C6-4BAF-4D75-9400-2795EA340363}" type="pres">
      <dgm:prSet presAssocID="{F5291DF4-AB58-4B60-B553-8BDB35D43D8C}" presName="vertSpace5" presStyleLbl="node1" presStyleIdx="3" presStyleCnt="6"/>
      <dgm:spPr/>
    </dgm:pt>
    <dgm:pt modelId="{847E8EC7-63D3-4A02-B4B7-C965C7FB5FE9}" type="pres">
      <dgm:prSet presAssocID="{F5291DF4-AB58-4B60-B553-8BDB35D43D8C}" presName="circle5" presStyleLbl="node1" presStyleIdx="4" presStyleCnt="6"/>
      <dgm:spPr/>
    </dgm:pt>
    <dgm:pt modelId="{70DF82C5-0DDC-4D85-8849-06A1674D2F12}" type="pres">
      <dgm:prSet presAssocID="{F5291DF4-AB58-4B60-B553-8BDB35D43D8C}" presName="rect5" presStyleLbl="alignAcc1" presStyleIdx="4" presStyleCnt="6"/>
      <dgm:spPr/>
      <dgm:t>
        <a:bodyPr/>
        <a:lstStyle/>
        <a:p>
          <a:endParaRPr lang="en-GB"/>
        </a:p>
      </dgm:t>
    </dgm:pt>
    <dgm:pt modelId="{E521634F-7789-485C-87E0-C06E82F2A9F0}" type="pres">
      <dgm:prSet presAssocID="{1F020C81-C5C7-46A7-ACFC-9DA7E31A3AAC}" presName="vertSpace6" presStyleLbl="node1" presStyleIdx="4" presStyleCnt="6"/>
      <dgm:spPr/>
    </dgm:pt>
    <dgm:pt modelId="{D84540F3-5BDE-4657-9818-30E07B786B8A}" type="pres">
      <dgm:prSet presAssocID="{1F020C81-C5C7-46A7-ACFC-9DA7E31A3AAC}" presName="circle6" presStyleLbl="node1" presStyleIdx="5" presStyleCnt="6"/>
      <dgm:spPr/>
    </dgm:pt>
    <dgm:pt modelId="{C5A73E5D-7499-471E-A28C-A991221731FA}" type="pres">
      <dgm:prSet presAssocID="{1F020C81-C5C7-46A7-ACFC-9DA7E31A3AAC}" presName="rect6" presStyleLbl="alignAcc1" presStyleIdx="5" presStyleCnt="6"/>
      <dgm:spPr/>
      <dgm:t>
        <a:bodyPr/>
        <a:lstStyle/>
        <a:p>
          <a:endParaRPr lang="en-GB"/>
        </a:p>
      </dgm:t>
    </dgm:pt>
    <dgm:pt modelId="{D3135769-4245-43CC-A813-74E7A770E1DA}" type="pres">
      <dgm:prSet presAssocID="{739A1362-14AE-474E-BB26-A8C4908D5CAC}" presName="rect1ParTx" presStyleLbl="alignAcc1" presStyleIdx="5" presStyleCnt="6">
        <dgm:presLayoutVars>
          <dgm:chMax val="1"/>
          <dgm:bulletEnabled val="1"/>
        </dgm:presLayoutVars>
      </dgm:prSet>
      <dgm:spPr/>
      <dgm:t>
        <a:bodyPr/>
        <a:lstStyle/>
        <a:p>
          <a:endParaRPr lang="en-GB"/>
        </a:p>
      </dgm:t>
    </dgm:pt>
    <dgm:pt modelId="{126AC1B0-F713-46E3-A38C-A19D6E7320DF}" type="pres">
      <dgm:prSet presAssocID="{739A1362-14AE-474E-BB26-A8C4908D5CAC}" presName="rect1ChTx" presStyleLbl="alignAcc1" presStyleIdx="5" presStyleCnt="6">
        <dgm:presLayoutVars>
          <dgm:bulletEnabled val="1"/>
        </dgm:presLayoutVars>
      </dgm:prSet>
      <dgm:spPr/>
      <dgm:t>
        <a:bodyPr/>
        <a:lstStyle/>
        <a:p>
          <a:endParaRPr lang="en-GB"/>
        </a:p>
      </dgm:t>
    </dgm:pt>
    <dgm:pt modelId="{EA86C1FF-157D-4F9B-85DE-49521EF3B32F}" type="pres">
      <dgm:prSet presAssocID="{69D9F851-32A7-4615-9337-CD51EA8547B6}" presName="rect2ParTx" presStyleLbl="alignAcc1" presStyleIdx="5" presStyleCnt="6">
        <dgm:presLayoutVars>
          <dgm:chMax val="1"/>
          <dgm:bulletEnabled val="1"/>
        </dgm:presLayoutVars>
      </dgm:prSet>
      <dgm:spPr/>
      <dgm:t>
        <a:bodyPr/>
        <a:lstStyle/>
        <a:p>
          <a:endParaRPr lang="en-GB"/>
        </a:p>
      </dgm:t>
    </dgm:pt>
    <dgm:pt modelId="{2A3389B1-B239-48E6-A51B-DC789CEF5E57}" type="pres">
      <dgm:prSet presAssocID="{69D9F851-32A7-4615-9337-CD51EA8547B6}" presName="rect2ChTx" presStyleLbl="alignAcc1" presStyleIdx="5" presStyleCnt="6">
        <dgm:presLayoutVars>
          <dgm:bulletEnabled val="1"/>
        </dgm:presLayoutVars>
      </dgm:prSet>
      <dgm:spPr/>
      <dgm:t>
        <a:bodyPr/>
        <a:lstStyle/>
        <a:p>
          <a:endParaRPr lang="en-GB"/>
        </a:p>
      </dgm:t>
    </dgm:pt>
    <dgm:pt modelId="{759D37BC-DB38-4D2F-9D43-E0AF154FB75E}" type="pres">
      <dgm:prSet presAssocID="{BFB5FE51-2CC2-4554-A34E-952D51019820}" presName="rect3ParTx" presStyleLbl="alignAcc1" presStyleIdx="5" presStyleCnt="6">
        <dgm:presLayoutVars>
          <dgm:chMax val="1"/>
          <dgm:bulletEnabled val="1"/>
        </dgm:presLayoutVars>
      </dgm:prSet>
      <dgm:spPr/>
      <dgm:t>
        <a:bodyPr/>
        <a:lstStyle/>
        <a:p>
          <a:endParaRPr lang="en-GB"/>
        </a:p>
      </dgm:t>
    </dgm:pt>
    <dgm:pt modelId="{13F809B9-9D1B-461C-A3E9-263046929A3E}" type="pres">
      <dgm:prSet presAssocID="{BFB5FE51-2CC2-4554-A34E-952D51019820}" presName="rect3ChTx" presStyleLbl="alignAcc1" presStyleIdx="5" presStyleCnt="6">
        <dgm:presLayoutVars>
          <dgm:bulletEnabled val="1"/>
        </dgm:presLayoutVars>
      </dgm:prSet>
      <dgm:spPr/>
      <dgm:t>
        <a:bodyPr/>
        <a:lstStyle/>
        <a:p>
          <a:endParaRPr lang="en-GB"/>
        </a:p>
      </dgm:t>
    </dgm:pt>
    <dgm:pt modelId="{919F8D0F-B9EC-4B98-9692-2A5BBCF38262}" type="pres">
      <dgm:prSet presAssocID="{2395D60F-F7CA-45B7-ABBB-FD5F6EBCA235}" presName="rect4ParTx" presStyleLbl="alignAcc1" presStyleIdx="5" presStyleCnt="6">
        <dgm:presLayoutVars>
          <dgm:chMax val="1"/>
          <dgm:bulletEnabled val="1"/>
        </dgm:presLayoutVars>
      </dgm:prSet>
      <dgm:spPr/>
      <dgm:t>
        <a:bodyPr/>
        <a:lstStyle/>
        <a:p>
          <a:endParaRPr lang="en-GB"/>
        </a:p>
      </dgm:t>
    </dgm:pt>
    <dgm:pt modelId="{B7A97D21-E7AD-4183-BB92-4AA07B799E7D}" type="pres">
      <dgm:prSet presAssocID="{2395D60F-F7CA-45B7-ABBB-FD5F6EBCA235}" presName="rect4ChTx" presStyleLbl="alignAcc1" presStyleIdx="5" presStyleCnt="6">
        <dgm:presLayoutVars>
          <dgm:bulletEnabled val="1"/>
        </dgm:presLayoutVars>
      </dgm:prSet>
      <dgm:spPr/>
      <dgm:t>
        <a:bodyPr/>
        <a:lstStyle/>
        <a:p>
          <a:endParaRPr lang="en-GB"/>
        </a:p>
      </dgm:t>
    </dgm:pt>
    <dgm:pt modelId="{B884997E-26B6-48BB-9753-6D5A038C3B16}" type="pres">
      <dgm:prSet presAssocID="{F5291DF4-AB58-4B60-B553-8BDB35D43D8C}" presName="rect5ParTx" presStyleLbl="alignAcc1" presStyleIdx="5" presStyleCnt="6">
        <dgm:presLayoutVars>
          <dgm:chMax val="1"/>
          <dgm:bulletEnabled val="1"/>
        </dgm:presLayoutVars>
      </dgm:prSet>
      <dgm:spPr/>
      <dgm:t>
        <a:bodyPr/>
        <a:lstStyle/>
        <a:p>
          <a:endParaRPr lang="en-GB"/>
        </a:p>
      </dgm:t>
    </dgm:pt>
    <dgm:pt modelId="{FCC55D8C-781B-46DA-91BC-46E78794BCD5}" type="pres">
      <dgm:prSet presAssocID="{F5291DF4-AB58-4B60-B553-8BDB35D43D8C}" presName="rect5ChTx" presStyleLbl="alignAcc1" presStyleIdx="5" presStyleCnt="6">
        <dgm:presLayoutVars>
          <dgm:bulletEnabled val="1"/>
        </dgm:presLayoutVars>
      </dgm:prSet>
      <dgm:spPr/>
      <dgm:t>
        <a:bodyPr/>
        <a:lstStyle/>
        <a:p>
          <a:endParaRPr lang="en-GB"/>
        </a:p>
      </dgm:t>
    </dgm:pt>
    <dgm:pt modelId="{68838CC3-C434-4599-B3D4-C618942B4192}" type="pres">
      <dgm:prSet presAssocID="{1F020C81-C5C7-46A7-ACFC-9DA7E31A3AAC}" presName="rect6ParTx" presStyleLbl="alignAcc1" presStyleIdx="5" presStyleCnt="6">
        <dgm:presLayoutVars>
          <dgm:chMax val="1"/>
          <dgm:bulletEnabled val="1"/>
        </dgm:presLayoutVars>
      </dgm:prSet>
      <dgm:spPr/>
      <dgm:t>
        <a:bodyPr/>
        <a:lstStyle/>
        <a:p>
          <a:endParaRPr lang="en-GB"/>
        </a:p>
      </dgm:t>
    </dgm:pt>
    <dgm:pt modelId="{0B6B700F-301E-421E-BA0D-FCC70EF16181}" type="pres">
      <dgm:prSet presAssocID="{1F020C81-C5C7-46A7-ACFC-9DA7E31A3AAC}" presName="rect6ChTx" presStyleLbl="alignAcc1" presStyleIdx="5" presStyleCnt="6">
        <dgm:presLayoutVars>
          <dgm:bulletEnabled val="1"/>
        </dgm:presLayoutVars>
      </dgm:prSet>
      <dgm:spPr/>
      <dgm:t>
        <a:bodyPr/>
        <a:lstStyle/>
        <a:p>
          <a:endParaRPr lang="en-GB"/>
        </a:p>
      </dgm:t>
    </dgm:pt>
  </dgm:ptLst>
  <dgm:cxnLst>
    <dgm:cxn modelId="{535C5998-395A-43AE-AA96-AABE43E67FF3}" type="presOf" srcId="{2395D60F-F7CA-45B7-ABBB-FD5F6EBCA235}" destId="{3198D39B-4BD4-4019-B749-0F38D9C36E16}" srcOrd="0" destOrd="0" presId="urn:microsoft.com/office/officeart/2005/8/layout/target3"/>
    <dgm:cxn modelId="{3161A4A0-061C-400C-9973-9600EC98ACB9}" type="presOf" srcId="{2B584F8D-C644-4574-82BC-C4406DBB29C4}" destId="{0B6B700F-301E-421E-BA0D-FCC70EF16181}" srcOrd="0" destOrd="0" presId="urn:microsoft.com/office/officeart/2005/8/layout/target3"/>
    <dgm:cxn modelId="{68A68149-6B2B-448B-B901-BC037C36834A}" type="presOf" srcId="{F5291DF4-AB58-4B60-B553-8BDB35D43D8C}" destId="{B884997E-26B6-48BB-9753-6D5A038C3B16}" srcOrd="1" destOrd="0" presId="urn:microsoft.com/office/officeart/2005/8/layout/target3"/>
    <dgm:cxn modelId="{53FADF3E-CB55-4E37-AB0A-38E37DAFC5D7}" type="presOf" srcId="{D3EDF752-798B-4FAC-93CC-5963AB0EB178}" destId="{1C54F893-642B-489D-A7D8-239777D62559}" srcOrd="0" destOrd="0" presId="urn:microsoft.com/office/officeart/2005/8/layout/target3"/>
    <dgm:cxn modelId="{11DA3E53-DB5C-4A53-B0E5-96E707359490}" type="presOf" srcId="{BFB5FE51-2CC2-4554-A34E-952D51019820}" destId="{78493D52-1609-4406-939D-A02F75BB1654}" srcOrd="0" destOrd="0" presId="urn:microsoft.com/office/officeart/2005/8/layout/target3"/>
    <dgm:cxn modelId="{F50CEBFD-D94E-4879-A10B-B220C1156D2A}" srcId="{D3EDF752-798B-4FAC-93CC-5963AB0EB178}" destId="{BFB5FE51-2CC2-4554-A34E-952D51019820}" srcOrd="2" destOrd="0" parTransId="{D11E9909-5626-4AB3-A3D4-65A6C39CB8F1}" sibTransId="{57033F16-D485-43A5-B88E-0BA1871C4427}"/>
    <dgm:cxn modelId="{94FD4712-D8A6-476A-8470-F9A37903A0AE}" srcId="{739A1362-14AE-474E-BB26-A8C4908D5CAC}" destId="{A7053B5B-12A2-4C14-8C30-42F6DE11C2B9}" srcOrd="0" destOrd="0" parTransId="{45BA4245-4C74-4960-A5C5-EE5DE7D90856}" sibTransId="{99FBC26A-7AEE-4B3C-A53D-28B6399BB6FE}"/>
    <dgm:cxn modelId="{4614BA26-F5A3-4E21-8865-B5AB201E9CC8}" type="presOf" srcId="{F5291DF4-AB58-4B60-B553-8BDB35D43D8C}" destId="{70DF82C5-0DDC-4D85-8849-06A1674D2F12}" srcOrd="0" destOrd="0" presId="urn:microsoft.com/office/officeart/2005/8/layout/target3"/>
    <dgm:cxn modelId="{F41B4038-8FCF-4EBC-9F80-B0A5BCE75024}" type="presOf" srcId="{739A1362-14AE-474E-BB26-A8C4908D5CAC}" destId="{D3135769-4245-43CC-A813-74E7A770E1DA}" srcOrd="1" destOrd="0" presId="urn:microsoft.com/office/officeart/2005/8/layout/target3"/>
    <dgm:cxn modelId="{DC6EA94A-ABE4-4B56-90F4-4B662C797566}" srcId="{69D9F851-32A7-4615-9337-CD51EA8547B6}" destId="{A90490A0-E087-4619-AF8C-4603C7D29624}" srcOrd="0" destOrd="0" parTransId="{0B01C353-9AC7-45A9-AE74-D67613D10145}" sibTransId="{ECCEB695-3F2B-4E24-8B4F-779AF55E7BB3}"/>
    <dgm:cxn modelId="{8F0F8E97-0D82-4C76-AED1-7044C67A1B50}" srcId="{F5291DF4-AB58-4B60-B553-8BDB35D43D8C}" destId="{938295EA-3BA8-414E-B46A-4885238888F1}" srcOrd="0" destOrd="0" parTransId="{67C59C61-43AD-4D4E-9826-321B5492AF39}" sibTransId="{F4502960-FDD1-4E85-8044-71DFA1F86491}"/>
    <dgm:cxn modelId="{21B04A58-DA09-4E00-BE72-837751FE0C0E}" type="presOf" srcId="{1F020C81-C5C7-46A7-ACFC-9DA7E31A3AAC}" destId="{C5A73E5D-7499-471E-A28C-A991221731FA}" srcOrd="0" destOrd="0" presId="urn:microsoft.com/office/officeart/2005/8/layout/target3"/>
    <dgm:cxn modelId="{ABD68AD0-82FF-47E2-BE76-CD85A03C064F}" srcId="{1F020C81-C5C7-46A7-ACFC-9DA7E31A3AAC}" destId="{2B584F8D-C644-4574-82BC-C4406DBB29C4}" srcOrd="0" destOrd="0" parTransId="{670007B1-B2C7-49F1-B265-181E479B0508}" sibTransId="{0B21ACC6-2CC5-4E2B-BBE3-B4770483670B}"/>
    <dgm:cxn modelId="{8ECC4F6E-F0EA-4345-B20C-89C796F33217}" type="presOf" srcId="{2395D60F-F7CA-45B7-ABBB-FD5F6EBCA235}" destId="{919F8D0F-B9EC-4B98-9692-2A5BBCF38262}" srcOrd="1" destOrd="0" presId="urn:microsoft.com/office/officeart/2005/8/layout/target3"/>
    <dgm:cxn modelId="{3BE2F1FC-11B8-49F8-B864-1EFAA6D6E441}" srcId="{D3EDF752-798B-4FAC-93CC-5963AB0EB178}" destId="{2395D60F-F7CA-45B7-ABBB-FD5F6EBCA235}" srcOrd="3" destOrd="0" parTransId="{9C48C113-DAD3-4807-A405-71B303A8DD24}" sibTransId="{CB93680D-74DC-4D74-BF0D-7644931C2279}"/>
    <dgm:cxn modelId="{555557F9-6DF0-4183-9241-970D63DC782A}" type="presOf" srcId="{9DF3B90D-FE3F-4704-810C-A7579410F17F}" destId="{B7A97D21-E7AD-4183-BB92-4AA07B799E7D}" srcOrd="0" destOrd="0" presId="urn:microsoft.com/office/officeart/2005/8/layout/target3"/>
    <dgm:cxn modelId="{219A0D25-08B2-44A2-8B2C-AE02DE37445F}" type="presOf" srcId="{A90490A0-E087-4619-AF8C-4603C7D29624}" destId="{2A3389B1-B239-48E6-A51B-DC789CEF5E57}" srcOrd="0" destOrd="0" presId="urn:microsoft.com/office/officeart/2005/8/layout/target3"/>
    <dgm:cxn modelId="{9159817F-CF82-4A16-86D1-49015759C59E}" type="presOf" srcId="{938295EA-3BA8-414E-B46A-4885238888F1}" destId="{FCC55D8C-781B-46DA-91BC-46E78794BCD5}" srcOrd="0" destOrd="0" presId="urn:microsoft.com/office/officeart/2005/8/layout/target3"/>
    <dgm:cxn modelId="{22B7787E-4497-4A56-B24B-985FC0249BD5}" type="presOf" srcId="{1F020C81-C5C7-46A7-ACFC-9DA7E31A3AAC}" destId="{68838CC3-C434-4599-B3D4-C618942B4192}" srcOrd="1" destOrd="0" presId="urn:microsoft.com/office/officeart/2005/8/layout/target3"/>
    <dgm:cxn modelId="{B9CEF423-7917-412C-B653-5E6A84646A95}" type="presOf" srcId="{739A1362-14AE-474E-BB26-A8C4908D5CAC}" destId="{97954F3E-4C54-47C8-91CC-1920EC796E04}" srcOrd="0" destOrd="0" presId="urn:microsoft.com/office/officeart/2005/8/layout/target3"/>
    <dgm:cxn modelId="{1D1BB6D3-4219-404F-909C-ED68EBE8172E}" type="presOf" srcId="{11517B5B-F113-400A-AA26-93E2FB46EFF7}" destId="{13F809B9-9D1B-461C-A3E9-263046929A3E}" srcOrd="0" destOrd="0" presId="urn:microsoft.com/office/officeart/2005/8/layout/target3"/>
    <dgm:cxn modelId="{95D5ACBE-11A2-4AF5-9DC4-4ED0F5152773}" srcId="{2395D60F-F7CA-45B7-ABBB-FD5F6EBCA235}" destId="{9DF3B90D-FE3F-4704-810C-A7579410F17F}" srcOrd="0" destOrd="0" parTransId="{FDFE5193-62A1-4970-A78D-C43232C91FBB}" sibTransId="{1D913A5E-5C49-4FBE-8606-107919E18492}"/>
    <dgm:cxn modelId="{AF404624-29F4-4298-8241-D00FF30E16A9}" srcId="{D3EDF752-798B-4FAC-93CC-5963AB0EB178}" destId="{1F020C81-C5C7-46A7-ACFC-9DA7E31A3AAC}" srcOrd="5" destOrd="0" parTransId="{E3DE57EE-680A-418D-BD43-B97A39C8A351}" sibTransId="{723CB369-D9EB-497B-85BC-77E080CF23C4}"/>
    <dgm:cxn modelId="{C5A3E714-0856-43B7-805B-E54648F9E4AA}" type="presOf" srcId="{A7053B5B-12A2-4C14-8C30-42F6DE11C2B9}" destId="{126AC1B0-F713-46E3-A38C-A19D6E7320DF}" srcOrd="0" destOrd="0" presId="urn:microsoft.com/office/officeart/2005/8/layout/target3"/>
    <dgm:cxn modelId="{31BC0E00-7399-401A-9D4F-528BBEB54500}" srcId="{BFB5FE51-2CC2-4554-A34E-952D51019820}" destId="{11517B5B-F113-400A-AA26-93E2FB46EFF7}" srcOrd="0" destOrd="0" parTransId="{764E85C7-EAE9-480F-901B-583AD0FE23B7}" sibTransId="{C7EB0AA1-C0A4-4979-9324-BEC6198F990D}"/>
    <dgm:cxn modelId="{8AA662AB-FF25-4E56-BE92-B67961699172}" srcId="{D3EDF752-798B-4FAC-93CC-5963AB0EB178}" destId="{F5291DF4-AB58-4B60-B553-8BDB35D43D8C}" srcOrd="4" destOrd="0" parTransId="{190450F3-9CEC-4CBF-83B6-E3D03FC9F1DC}" sibTransId="{15FBAC04-3BB7-49DD-A569-AEA0B0807516}"/>
    <dgm:cxn modelId="{210CE679-A1AF-4625-B995-E4CDB74BB217}" type="presOf" srcId="{69D9F851-32A7-4615-9337-CD51EA8547B6}" destId="{9CF433F0-9506-4584-AC6F-226E9D8D62F5}" srcOrd="0" destOrd="0" presId="urn:microsoft.com/office/officeart/2005/8/layout/target3"/>
    <dgm:cxn modelId="{C24F5ED1-1CC4-402D-9F0D-8BB8934D1D51}" srcId="{D3EDF752-798B-4FAC-93CC-5963AB0EB178}" destId="{739A1362-14AE-474E-BB26-A8C4908D5CAC}" srcOrd="0" destOrd="0" parTransId="{3D6A2948-C991-4D13-8F1A-7BA78FFD49AB}" sibTransId="{18F96F65-B105-48B9-9819-FEB7F01438C0}"/>
    <dgm:cxn modelId="{42CED462-2673-414B-AA64-5DE7DF2A1770}" srcId="{D3EDF752-798B-4FAC-93CC-5963AB0EB178}" destId="{69D9F851-32A7-4615-9337-CD51EA8547B6}" srcOrd="1" destOrd="0" parTransId="{33B79551-F8EC-4032-8611-DCA479408764}" sibTransId="{2EEF3772-F1CD-4FBC-98AD-7A07D39F9FDF}"/>
    <dgm:cxn modelId="{8FBE3D1B-D623-4D7E-B6F3-A1CE3E10604D}" type="presOf" srcId="{69D9F851-32A7-4615-9337-CD51EA8547B6}" destId="{EA86C1FF-157D-4F9B-85DE-49521EF3B32F}" srcOrd="1" destOrd="0" presId="urn:microsoft.com/office/officeart/2005/8/layout/target3"/>
    <dgm:cxn modelId="{7E6A800A-E863-449A-8F7A-1B766C97FF35}" type="presOf" srcId="{BFB5FE51-2CC2-4554-A34E-952D51019820}" destId="{759D37BC-DB38-4D2F-9D43-E0AF154FB75E}" srcOrd="1" destOrd="0" presId="urn:microsoft.com/office/officeart/2005/8/layout/target3"/>
    <dgm:cxn modelId="{697E5A47-AE5B-4C1F-80EF-050EE0DFF89A}" type="presParOf" srcId="{1C54F893-642B-489D-A7D8-239777D62559}" destId="{3E8ABCFC-87BE-45EB-AD1C-DFBCC899D665}" srcOrd="0" destOrd="0" presId="urn:microsoft.com/office/officeart/2005/8/layout/target3"/>
    <dgm:cxn modelId="{EC63F42B-A092-4536-9F54-F0E25AAFBF4E}" type="presParOf" srcId="{1C54F893-642B-489D-A7D8-239777D62559}" destId="{466AF9B1-C9C6-48F2-A87F-1936BA4F8C0D}" srcOrd="1" destOrd="0" presId="urn:microsoft.com/office/officeart/2005/8/layout/target3"/>
    <dgm:cxn modelId="{A1E1A5DB-A2E2-4087-B18E-7AC14846E8B2}" type="presParOf" srcId="{1C54F893-642B-489D-A7D8-239777D62559}" destId="{97954F3E-4C54-47C8-91CC-1920EC796E04}" srcOrd="2" destOrd="0" presId="urn:microsoft.com/office/officeart/2005/8/layout/target3"/>
    <dgm:cxn modelId="{8161C2BB-05BE-4C4F-8546-CABAAA4878BF}" type="presParOf" srcId="{1C54F893-642B-489D-A7D8-239777D62559}" destId="{E4B26249-A117-49F5-9710-598043EAD687}" srcOrd="3" destOrd="0" presId="urn:microsoft.com/office/officeart/2005/8/layout/target3"/>
    <dgm:cxn modelId="{2D99AC2A-7464-4384-9FB7-9C4A6BC8F5D3}" type="presParOf" srcId="{1C54F893-642B-489D-A7D8-239777D62559}" destId="{6FB2B44A-D5AE-4CDA-9719-70124704A3D1}" srcOrd="4" destOrd="0" presId="urn:microsoft.com/office/officeart/2005/8/layout/target3"/>
    <dgm:cxn modelId="{B9811833-5B29-4A13-9C79-184CD5DF5C30}" type="presParOf" srcId="{1C54F893-642B-489D-A7D8-239777D62559}" destId="{9CF433F0-9506-4584-AC6F-226E9D8D62F5}" srcOrd="5" destOrd="0" presId="urn:microsoft.com/office/officeart/2005/8/layout/target3"/>
    <dgm:cxn modelId="{73874F73-490E-4318-BE7D-5649E37C23A4}" type="presParOf" srcId="{1C54F893-642B-489D-A7D8-239777D62559}" destId="{1E603995-75A7-414D-9F59-6E5D259EF047}" srcOrd="6" destOrd="0" presId="urn:microsoft.com/office/officeart/2005/8/layout/target3"/>
    <dgm:cxn modelId="{1831B0A3-682C-4642-AD6D-7135505A993F}" type="presParOf" srcId="{1C54F893-642B-489D-A7D8-239777D62559}" destId="{9F188043-CE66-43EA-8ADE-0F494CEBD650}" srcOrd="7" destOrd="0" presId="urn:microsoft.com/office/officeart/2005/8/layout/target3"/>
    <dgm:cxn modelId="{08A8D805-9793-46EF-BA79-94CAB9C3DBD1}" type="presParOf" srcId="{1C54F893-642B-489D-A7D8-239777D62559}" destId="{78493D52-1609-4406-939D-A02F75BB1654}" srcOrd="8" destOrd="0" presId="urn:microsoft.com/office/officeart/2005/8/layout/target3"/>
    <dgm:cxn modelId="{C260532F-58A1-4C2D-8E53-BB18108B5345}" type="presParOf" srcId="{1C54F893-642B-489D-A7D8-239777D62559}" destId="{918E87D9-7718-44A6-A9E2-ACF0CF1D3405}" srcOrd="9" destOrd="0" presId="urn:microsoft.com/office/officeart/2005/8/layout/target3"/>
    <dgm:cxn modelId="{265F1D78-8181-4A6F-8C2C-622F384119E1}" type="presParOf" srcId="{1C54F893-642B-489D-A7D8-239777D62559}" destId="{B275A1C1-3335-46C7-84BD-D202E9920B65}" srcOrd="10" destOrd="0" presId="urn:microsoft.com/office/officeart/2005/8/layout/target3"/>
    <dgm:cxn modelId="{D23645DF-9BB0-4E21-891A-174DE15A9D46}" type="presParOf" srcId="{1C54F893-642B-489D-A7D8-239777D62559}" destId="{3198D39B-4BD4-4019-B749-0F38D9C36E16}" srcOrd="11" destOrd="0" presId="urn:microsoft.com/office/officeart/2005/8/layout/target3"/>
    <dgm:cxn modelId="{BBE0BFB3-9CD5-4BDC-995E-BB94BE90BBA7}" type="presParOf" srcId="{1C54F893-642B-489D-A7D8-239777D62559}" destId="{722995C6-4BAF-4D75-9400-2795EA340363}" srcOrd="12" destOrd="0" presId="urn:microsoft.com/office/officeart/2005/8/layout/target3"/>
    <dgm:cxn modelId="{64623FF7-6D63-4893-8917-28251E076E2A}" type="presParOf" srcId="{1C54F893-642B-489D-A7D8-239777D62559}" destId="{847E8EC7-63D3-4A02-B4B7-C965C7FB5FE9}" srcOrd="13" destOrd="0" presId="urn:microsoft.com/office/officeart/2005/8/layout/target3"/>
    <dgm:cxn modelId="{26E8E5A1-4B54-46D3-89F0-B7CA55036F93}" type="presParOf" srcId="{1C54F893-642B-489D-A7D8-239777D62559}" destId="{70DF82C5-0DDC-4D85-8849-06A1674D2F12}" srcOrd="14" destOrd="0" presId="urn:microsoft.com/office/officeart/2005/8/layout/target3"/>
    <dgm:cxn modelId="{37261EC7-F441-44FE-871E-B2E37A3869D6}" type="presParOf" srcId="{1C54F893-642B-489D-A7D8-239777D62559}" destId="{E521634F-7789-485C-87E0-C06E82F2A9F0}" srcOrd="15" destOrd="0" presId="urn:microsoft.com/office/officeart/2005/8/layout/target3"/>
    <dgm:cxn modelId="{5C24BF71-96E1-476E-9CB7-CB34E30A9B6D}" type="presParOf" srcId="{1C54F893-642B-489D-A7D8-239777D62559}" destId="{D84540F3-5BDE-4657-9818-30E07B786B8A}" srcOrd="16" destOrd="0" presId="urn:microsoft.com/office/officeart/2005/8/layout/target3"/>
    <dgm:cxn modelId="{461DCAA6-0381-4890-BBD2-11446A907160}" type="presParOf" srcId="{1C54F893-642B-489D-A7D8-239777D62559}" destId="{C5A73E5D-7499-471E-A28C-A991221731FA}" srcOrd="17" destOrd="0" presId="urn:microsoft.com/office/officeart/2005/8/layout/target3"/>
    <dgm:cxn modelId="{B12B2BA1-06D6-42E3-A703-0CF8205DC869}" type="presParOf" srcId="{1C54F893-642B-489D-A7D8-239777D62559}" destId="{D3135769-4245-43CC-A813-74E7A770E1DA}" srcOrd="18" destOrd="0" presId="urn:microsoft.com/office/officeart/2005/8/layout/target3"/>
    <dgm:cxn modelId="{8006B090-36BA-401A-8F56-28226B82674E}" type="presParOf" srcId="{1C54F893-642B-489D-A7D8-239777D62559}" destId="{126AC1B0-F713-46E3-A38C-A19D6E7320DF}" srcOrd="19" destOrd="0" presId="urn:microsoft.com/office/officeart/2005/8/layout/target3"/>
    <dgm:cxn modelId="{BAF15B98-52D3-4C4C-811E-AA7C05413C5B}" type="presParOf" srcId="{1C54F893-642B-489D-A7D8-239777D62559}" destId="{EA86C1FF-157D-4F9B-85DE-49521EF3B32F}" srcOrd="20" destOrd="0" presId="urn:microsoft.com/office/officeart/2005/8/layout/target3"/>
    <dgm:cxn modelId="{B46E8EA8-2409-454B-8152-0DB2481099C6}" type="presParOf" srcId="{1C54F893-642B-489D-A7D8-239777D62559}" destId="{2A3389B1-B239-48E6-A51B-DC789CEF5E57}" srcOrd="21" destOrd="0" presId="urn:microsoft.com/office/officeart/2005/8/layout/target3"/>
    <dgm:cxn modelId="{E2B533EA-412F-4E7A-A911-4F84294A3B2F}" type="presParOf" srcId="{1C54F893-642B-489D-A7D8-239777D62559}" destId="{759D37BC-DB38-4D2F-9D43-E0AF154FB75E}" srcOrd="22" destOrd="0" presId="urn:microsoft.com/office/officeart/2005/8/layout/target3"/>
    <dgm:cxn modelId="{CC947436-0287-46DF-ACEA-77DA794A6A61}" type="presParOf" srcId="{1C54F893-642B-489D-A7D8-239777D62559}" destId="{13F809B9-9D1B-461C-A3E9-263046929A3E}" srcOrd="23" destOrd="0" presId="urn:microsoft.com/office/officeart/2005/8/layout/target3"/>
    <dgm:cxn modelId="{F603ACC9-9E0B-4329-9BDC-88CB0E1A7279}" type="presParOf" srcId="{1C54F893-642B-489D-A7D8-239777D62559}" destId="{919F8D0F-B9EC-4B98-9692-2A5BBCF38262}" srcOrd="24" destOrd="0" presId="urn:microsoft.com/office/officeart/2005/8/layout/target3"/>
    <dgm:cxn modelId="{4DBF829B-CFA2-45D8-90E2-156F345C9C4F}" type="presParOf" srcId="{1C54F893-642B-489D-A7D8-239777D62559}" destId="{B7A97D21-E7AD-4183-BB92-4AA07B799E7D}" srcOrd="25" destOrd="0" presId="urn:microsoft.com/office/officeart/2005/8/layout/target3"/>
    <dgm:cxn modelId="{67DD7349-7BB4-4CE3-822E-6E1B9C51F1D7}" type="presParOf" srcId="{1C54F893-642B-489D-A7D8-239777D62559}" destId="{B884997E-26B6-48BB-9753-6D5A038C3B16}" srcOrd="26" destOrd="0" presId="urn:microsoft.com/office/officeart/2005/8/layout/target3"/>
    <dgm:cxn modelId="{29E9EC82-0FA2-4F49-AA4C-DBB65DB32640}" type="presParOf" srcId="{1C54F893-642B-489D-A7D8-239777D62559}" destId="{FCC55D8C-781B-46DA-91BC-46E78794BCD5}" srcOrd="27" destOrd="0" presId="urn:microsoft.com/office/officeart/2005/8/layout/target3"/>
    <dgm:cxn modelId="{B75FD945-AB12-46A0-AF8A-CFF66B011CD8}" type="presParOf" srcId="{1C54F893-642B-489D-A7D8-239777D62559}" destId="{68838CC3-C434-4599-B3D4-C618942B4192}" srcOrd="28" destOrd="0" presId="urn:microsoft.com/office/officeart/2005/8/layout/target3"/>
    <dgm:cxn modelId="{2BAC1536-D872-47F5-8985-1DEA70B3D716}" type="presParOf" srcId="{1C54F893-642B-489D-A7D8-239777D62559}" destId="{0B6B700F-301E-421E-BA0D-FCC70EF16181}" srcOrd="2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F59A3E-7CE6-44C9-92DB-33554C48BB4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790D9B3F-06D9-4A7C-9886-4E175B656608}">
      <dgm:prSet phldrT="[Text]"/>
      <dgm:spPr/>
      <dgm:t>
        <a:bodyPr/>
        <a:lstStyle/>
        <a:p>
          <a:r>
            <a:rPr lang="en-GB" b="1" dirty="0">
              <a:effectLst>
                <a:outerShdw blurRad="38100" dist="38100" dir="2700000" algn="tl">
                  <a:srgbClr val="000000">
                    <a:alpha val="43137"/>
                  </a:srgbClr>
                </a:outerShdw>
              </a:effectLst>
            </a:rPr>
            <a:t>Market Factors</a:t>
          </a:r>
          <a:endParaRPr lang="en-GB" dirty="0">
            <a:effectLst>
              <a:outerShdw blurRad="38100" dist="38100" dir="2700000" algn="tl">
                <a:srgbClr val="000000">
                  <a:alpha val="43137"/>
                </a:srgbClr>
              </a:outerShdw>
            </a:effectLst>
          </a:endParaRPr>
        </a:p>
      </dgm:t>
    </dgm:pt>
    <dgm:pt modelId="{D6C81E9F-FE9C-46F8-9834-86C06DDA8687}" type="parTrans" cxnId="{96082462-A723-4D75-943E-DAB8A96B3A67}">
      <dgm:prSet/>
      <dgm:spPr/>
      <dgm:t>
        <a:bodyPr/>
        <a:lstStyle/>
        <a:p>
          <a:endParaRPr lang="en-GB"/>
        </a:p>
      </dgm:t>
    </dgm:pt>
    <dgm:pt modelId="{FC3A47A7-4BE7-4AF0-AEC0-E6C5C136A954}" type="sibTrans" cxnId="{96082462-A723-4D75-943E-DAB8A96B3A67}">
      <dgm:prSet/>
      <dgm:spPr/>
      <dgm:t>
        <a:bodyPr/>
        <a:lstStyle/>
        <a:p>
          <a:endParaRPr lang="en-GB"/>
        </a:p>
      </dgm:t>
    </dgm:pt>
    <dgm:pt modelId="{FF6075AF-3848-4C09-9CAE-8FD3EC0818E0}">
      <dgm:prSet/>
      <dgm:spPr/>
      <dgm:t>
        <a:bodyPr/>
        <a:lstStyle/>
        <a:p>
          <a:pPr>
            <a:buFont typeface="Symbol" panose="05050102010706020507" pitchFamily="18" charset="2"/>
            <a:buChar char=""/>
          </a:pPr>
          <a:r>
            <a:rPr lang="en-GB" b="1" dirty="0">
              <a:effectLst>
                <a:outerShdw blurRad="38100" dist="38100" dir="2700000" algn="tl">
                  <a:srgbClr val="000000">
                    <a:alpha val="43137"/>
                  </a:srgbClr>
                </a:outerShdw>
              </a:effectLst>
            </a:rPr>
            <a:t>Technology</a:t>
          </a:r>
          <a:endParaRPr lang="en-GB" dirty="0">
            <a:effectLst>
              <a:outerShdw blurRad="38100" dist="38100" dir="2700000" algn="tl">
                <a:srgbClr val="000000">
                  <a:alpha val="43137"/>
                </a:srgbClr>
              </a:outerShdw>
            </a:effectLst>
          </a:endParaRPr>
        </a:p>
      </dgm:t>
    </dgm:pt>
    <dgm:pt modelId="{FC75AAB9-290C-4953-9D0B-720FB84E7168}" type="parTrans" cxnId="{AE335641-20B7-4840-91F0-0EF9498765B3}">
      <dgm:prSet/>
      <dgm:spPr/>
      <dgm:t>
        <a:bodyPr/>
        <a:lstStyle/>
        <a:p>
          <a:endParaRPr lang="en-GB"/>
        </a:p>
      </dgm:t>
    </dgm:pt>
    <dgm:pt modelId="{0438BDD4-4DFB-4C2B-9FD9-0D0E7F1EC5F4}" type="sibTrans" cxnId="{AE335641-20B7-4840-91F0-0EF9498765B3}">
      <dgm:prSet/>
      <dgm:spPr/>
      <dgm:t>
        <a:bodyPr/>
        <a:lstStyle/>
        <a:p>
          <a:endParaRPr lang="en-GB"/>
        </a:p>
      </dgm:t>
    </dgm:pt>
    <dgm:pt modelId="{62BD418A-EF65-43BC-B6A8-CB241CFCDF2F}">
      <dgm:prSet/>
      <dgm:spPr/>
      <dgm:t>
        <a:bodyPr/>
        <a:lstStyle/>
        <a:p>
          <a:pPr>
            <a:buFont typeface="Symbol" panose="05050102010706020507" pitchFamily="18" charset="2"/>
            <a:buChar char=""/>
          </a:pPr>
          <a:r>
            <a:rPr lang="en-GB" b="1" dirty="0">
              <a:effectLst>
                <a:outerShdw blurRad="38100" dist="38100" dir="2700000" algn="tl">
                  <a:srgbClr val="000000">
                    <a:alpha val="43137"/>
                  </a:srgbClr>
                </a:outerShdw>
              </a:effectLst>
            </a:rPr>
            <a:t>Prices</a:t>
          </a:r>
          <a:endParaRPr lang="en-GB" dirty="0">
            <a:effectLst>
              <a:outerShdw blurRad="38100" dist="38100" dir="2700000" algn="tl">
                <a:srgbClr val="000000">
                  <a:alpha val="43137"/>
                </a:srgbClr>
              </a:outerShdw>
            </a:effectLst>
          </a:endParaRPr>
        </a:p>
      </dgm:t>
    </dgm:pt>
    <dgm:pt modelId="{4E0DB69C-3D5A-4DFE-A5DC-4B081AAB058A}" type="parTrans" cxnId="{0C2298B4-E93D-41AA-8B40-3430709B29F2}">
      <dgm:prSet/>
      <dgm:spPr/>
      <dgm:t>
        <a:bodyPr/>
        <a:lstStyle/>
        <a:p>
          <a:endParaRPr lang="en-GB"/>
        </a:p>
      </dgm:t>
    </dgm:pt>
    <dgm:pt modelId="{BFA17E7B-4C0C-4319-B2D9-C2FA6DC4D094}" type="sibTrans" cxnId="{0C2298B4-E93D-41AA-8B40-3430709B29F2}">
      <dgm:prSet/>
      <dgm:spPr/>
      <dgm:t>
        <a:bodyPr/>
        <a:lstStyle/>
        <a:p>
          <a:endParaRPr lang="en-GB"/>
        </a:p>
      </dgm:t>
    </dgm:pt>
    <dgm:pt modelId="{234A6AC2-E958-4D73-9CC7-9118FFEAC2FB}">
      <dgm:prSet/>
      <dgm:spPr/>
      <dgm:t>
        <a:bodyPr/>
        <a:lstStyle/>
        <a:p>
          <a:pPr>
            <a:buFont typeface="Symbol" panose="05050102010706020507" pitchFamily="18" charset="2"/>
            <a:buChar char=""/>
          </a:pPr>
          <a:r>
            <a:rPr lang="en-GB" b="1" dirty="0">
              <a:effectLst>
                <a:outerShdw blurRad="38100" dist="38100" dir="2700000" algn="tl">
                  <a:srgbClr val="000000">
                    <a:alpha val="43137"/>
                  </a:srgbClr>
                </a:outerShdw>
              </a:effectLst>
            </a:rPr>
            <a:t>Management</a:t>
          </a:r>
          <a:endParaRPr lang="en-GB" dirty="0">
            <a:effectLst>
              <a:outerShdw blurRad="38100" dist="38100" dir="2700000" algn="tl">
                <a:srgbClr val="000000">
                  <a:alpha val="43137"/>
                </a:srgbClr>
              </a:outerShdw>
            </a:effectLst>
          </a:endParaRPr>
        </a:p>
      </dgm:t>
    </dgm:pt>
    <dgm:pt modelId="{CFA8D0E6-9C51-4DA5-96A9-AB9A1952F885}" type="parTrans" cxnId="{9079584B-40E8-45C1-811B-1365B0DAA8C0}">
      <dgm:prSet/>
      <dgm:spPr/>
      <dgm:t>
        <a:bodyPr/>
        <a:lstStyle/>
        <a:p>
          <a:endParaRPr lang="en-GB"/>
        </a:p>
      </dgm:t>
    </dgm:pt>
    <dgm:pt modelId="{DBBBD68E-A7D6-41A2-8FA9-CF8CFDF34982}" type="sibTrans" cxnId="{9079584B-40E8-45C1-811B-1365B0DAA8C0}">
      <dgm:prSet/>
      <dgm:spPr/>
      <dgm:t>
        <a:bodyPr/>
        <a:lstStyle/>
        <a:p>
          <a:endParaRPr lang="en-GB"/>
        </a:p>
      </dgm:t>
    </dgm:pt>
    <dgm:pt modelId="{600106A0-C08B-467C-BB5A-591CC0DFFAAD}">
      <dgm:prSet/>
      <dgm:spPr/>
      <dgm:t>
        <a:bodyPr/>
        <a:lstStyle/>
        <a:p>
          <a:pPr>
            <a:buFont typeface="Symbol" panose="05050102010706020507" pitchFamily="18" charset="2"/>
            <a:buChar char=""/>
          </a:pPr>
          <a:r>
            <a:rPr lang="en-GB" b="1">
              <a:effectLst>
                <a:outerShdw blurRad="38100" dist="38100" dir="2700000" algn="tl">
                  <a:srgbClr val="000000">
                    <a:alpha val="43137"/>
                  </a:srgbClr>
                </a:outerShdw>
              </a:effectLst>
            </a:rPr>
            <a:t>Customer Behaviour</a:t>
          </a:r>
          <a:endParaRPr lang="en-GB" dirty="0">
            <a:effectLst>
              <a:outerShdw blurRad="38100" dist="38100" dir="2700000" algn="tl">
                <a:srgbClr val="000000">
                  <a:alpha val="43137"/>
                </a:srgbClr>
              </a:outerShdw>
            </a:effectLst>
          </a:endParaRPr>
        </a:p>
      </dgm:t>
    </dgm:pt>
    <dgm:pt modelId="{C7026164-396C-45C6-840C-82C6DE1C7F32}" type="parTrans" cxnId="{2BDD40DF-7E93-47B2-97C8-720772ECBDBE}">
      <dgm:prSet/>
      <dgm:spPr/>
      <dgm:t>
        <a:bodyPr/>
        <a:lstStyle/>
        <a:p>
          <a:endParaRPr lang="en-GB"/>
        </a:p>
      </dgm:t>
    </dgm:pt>
    <dgm:pt modelId="{4C46E432-5100-457B-9370-06F7D9F1DE0B}" type="sibTrans" cxnId="{2BDD40DF-7E93-47B2-97C8-720772ECBDBE}">
      <dgm:prSet/>
      <dgm:spPr/>
      <dgm:t>
        <a:bodyPr/>
        <a:lstStyle/>
        <a:p>
          <a:endParaRPr lang="en-GB"/>
        </a:p>
      </dgm:t>
    </dgm:pt>
    <dgm:pt modelId="{083F65E2-410B-4F94-973B-60F976D2067E}" type="pres">
      <dgm:prSet presAssocID="{4AF59A3E-7CE6-44C9-92DB-33554C48BB42}" presName="diagram" presStyleCnt="0">
        <dgm:presLayoutVars>
          <dgm:dir/>
          <dgm:resizeHandles val="exact"/>
        </dgm:presLayoutVars>
      </dgm:prSet>
      <dgm:spPr/>
      <dgm:t>
        <a:bodyPr/>
        <a:lstStyle/>
        <a:p>
          <a:endParaRPr lang="en-GB"/>
        </a:p>
      </dgm:t>
    </dgm:pt>
    <dgm:pt modelId="{1DAB4B2E-36BD-4EF2-9FB3-5B37782A6355}" type="pres">
      <dgm:prSet presAssocID="{790D9B3F-06D9-4A7C-9886-4E175B656608}" presName="node" presStyleLbl="node1" presStyleIdx="0" presStyleCnt="5">
        <dgm:presLayoutVars>
          <dgm:bulletEnabled val="1"/>
        </dgm:presLayoutVars>
      </dgm:prSet>
      <dgm:spPr/>
      <dgm:t>
        <a:bodyPr/>
        <a:lstStyle/>
        <a:p>
          <a:endParaRPr lang="en-GB"/>
        </a:p>
      </dgm:t>
    </dgm:pt>
    <dgm:pt modelId="{E226017F-F995-404F-A7BA-AE9BDE54896C}" type="pres">
      <dgm:prSet presAssocID="{FC3A47A7-4BE7-4AF0-AEC0-E6C5C136A954}" presName="sibTrans" presStyleCnt="0"/>
      <dgm:spPr/>
    </dgm:pt>
    <dgm:pt modelId="{2348991C-BB7D-4A1B-A577-E3F8B00C3E20}" type="pres">
      <dgm:prSet presAssocID="{FF6075AF-3848-4C09-9CAE-8FD3EC0818E0}" presName="node" presStyleLbl="node1" presStyleIdx="1" presStyleCnt="5">
        <dgm:presLayoutVars>
          <dgm:bulletEnabled val="1"/>
        </dgm:presLayoutVars>
      </dgm:prSet>
      <dgm:spPr/>
      <dgm:t>
        <a:bodyPr/>
        <a:lstStyle/>
        <a:p>
          <a:endParaRPr lang="en-GB"/>
        </a:p>
      </dgm:t>
    </dgm:pt>
    <dgm:pt modelId="{F08FE616-587C-40E2-91DB-81E1825FF1ED}" type="pres">
      <dgm:prSet presAssocID="{0438BDD4-4DFB-4C2B-9FD9-0D0E7F1EC5F4}" presName="sibTrans" presStyleCnt="0"/>
      <dgm:spPr/>
    </dgm:pt>
    <dgm:pt modelId="{B6C64160-6D80-406C-8308-5A33E7743F24}" type="pres">
      <dgm:prSet presAssocID="{62BD418A-EF65-43BC-B6A8-CB241CFCDF2F}" presName="node" presStyleLbl="node1" presStyleIdx="2" presStyleCnt="5">
        <dgm:presLayoutVars>
          <dgm:bulletEnabled val="1"/>
        </dgm:presLayoutVars>
      </dgm:prSet>
      <dgm:spPr/>
      <dgm:t>
        <a:bodyPr/>
        <a:lstStyle/>
        <a:p>
          <a:endParaRPr lang="en-GB"/>
        </a:p>
      </dgm:t>
    </dgm:pt>
    <dgm:pt modelId="{BE0E6297-4BC6-4EEE-8246-CBBB1142A6B8}" type="pres">
      <dgm:prSet presAssocID="{BFA17E7B-4C0C-4319-B2D9-C2FA6DC4D094}" presName="sibTrans" presStyleCnt="0"/>
      <dgm:spPr/>
    </dgm:pt>
    <dgm:pt modelId="{4725A114-B6D7-43C3-8BB6-5EC58669D9CA}" type="pres">
      <dgm:prSet presAssocID="{600106A0-C08B-467C-BB5A-591CC0DFFAAD}" presName="node" presStyleLbl="node1" presStyleIdx="3" presStyleCnt="5">
        <dgm:presLayoutVars>
          <dgm:bulletEnabled val="1"/>
        </dgm:presLayoutVars>
      </dgm:prSet>
      <dgm:spPr/>
      <dgm:t>
        <a:bodyPr/>
        <a:lstStyle/>
        <a:p>
          <a:endParaRPr lang="en-GB"/>
        </a:p>
      </dgm:t>
    </dgm:pt>
    <dgm:pt modelId="{C9D598E7-BE3D-4064-8FFC-B7AA840FC397}" type="pres">
      <dgm:prSet presAssocID="{4C46E432-5100-457B-9370-06F7D9F1DE0B}" presName="sibTrans" presStyleCnt="0"/>
      <dgm:spPr/>
    </dgm:pt>
    <dgm:pt modelId="{22951FE4-5B4A-44F9-BE35-BEA4A6257310}" type="pres">
      <dgm:prSet presAssocID="{234A6AC2-E958-4D73-9CC7-9118FFEAC2FB}" presName="node" presStyleLbl="node1" presStyleIdx="4" presStyleCnt="5">
        <dgm:presLayoutVars>
          <dgm:bulletEnabled val="1"/>
        </dgm:presLayoutVars>
      </dgm:prSet>
      <dgm:spPr/>
      <dgm:t>
        <a:bodyPr/>
        <a:lstStyle/>
        <a:p>
          <a:endParaRPr lang="en-GB"/>
        </a:p>
      </dgm:t>
    </dgm:pt>
  </dgm:ptLst>
  <dgm:cxnLst>
    <dgm:cxn modelId="{9079584B-40E8-45C1-811B-1365B0DAA8C0}" srcId="{4AF59A3E-7CE6-44C9-92DB-33554C48BB42}" destId="{234A6AC2-E958-4D73-9CC7-9118FFEAC2FB}" srcOrd="4" destOrd="0" parTransId="{CFA8D0E6-9C51-4DA5-96A9-AB9A1952F885}" sibTransId="{DBBBD68E-A7D6-41A2-8FA9-CF8CFDF34982}"/>
    <dgm:cxn modelId="{C609F17D-A3F0-4615-BC60-DAF78E9B2515}" type="presOf" srcId="{790D9B3F-06D9-4A7C-9886-4E175B656608}" destId="{1DAB4B2E-36BD-4EF2-9FB3-5B37782A6355}" srcOrd="0" destOrd="0" presId="urn:microsoft.com/office/officeart/2005/8/layout/default"/>
    <dgm:cxn modelId="{3E02236B-DD03-4960-9F37-FDB045FD29DC}" type="presOf" srcId="{234A6AC2-E958-4D73-9CC7-9118FFEAC2FB}" destId="{22951FE4-5B4A-44F9-BE35-BEA4A6257310}" srcOrd="0" destOrd="0" presId="urn:microsoft.com/office/officeart/2005/8/layout/default"/>
    <dgm:cxn modelId="{AE335641-20B7-4840-91F0-0EF9498765B3}" srcId="{4AF59A3E-7CE6-44C9-92DB-33554C48BB42}" destId="{FF6075AF-3848-4C09-9CAE-8FD3EC0818E0}" srcOrd="1" destOrd="0" parTransId="{FC75AAB9-290C-4953-9D0B-720FB84E7168}" sibTransId="{0438BDD4-4DFB-4C2B-9FD9-0D0E7F1EC5F4}"/>
    <dgm:cxn modelId="{96082462-A723-4D75-943E-DAB8A96B3A67}" srcId="{4AF59A3E-7CE6-44C9-92DB-33554C48BB42}" destId="{790D9B3F-06D9-4A7C-9886-4E175B656608}" srcOrd="0" destOrd="0" parTransId="{D6C81E9F-FE9C-46F8-9834-86C06DDA8687}" sibTransId="{FC3A47A7-4BE7-4AF0-AEC0-E6C5C136A954}"/>
    <dgm:cxn modelId="{0C2298B4-E93D-41AA-8B40-3430709B29F2}" srcId="{4AF59A3E-7CE6-44C9-92DB-33554C48BB42}" destId="{62BD418A-EF65-43BC-B6A8-CB241CFCDF2F}" srcOrd="2" destOrd="0" parTransId="{4E0DB69C-3D5A-4DFE-A5DC-4B081AAB058A}" sibTransId="{BFA17E7B-4C0C-4319-B2D9-C2FA6DC4D094}"/>
    <dgm:cxn modelId="{54E3A011-1C1C-4036-93D4-53021E5D28E9}" type="presOf" srcId="{600106A0-C08B-467C-BB5A-591CC0DFFAAD}" destId="{4725A114-B6D7-43C3-8BB6-5EC58669D9CA}" srcOrd="0" destOrd="0" presId="urn:microsoft.com/office/officeart/2005/8/layout/default"/>
    <dgm:cxn modelId="{7D1E7363-FDF2-4705-9AF0-F1DD7FDC4DD6}" type="presOf" srcId="{FF6075AF-3848-4C09-9CAE-8FD3EC0818E0}" destId="{2348991C-BB7D-4A1B-A577-E3F8B00C3E20}" srcOrd="0" destOrd="0" presId="urn:microsoft.com/office/officeart/2005/8/layout/default"/>
    <dgm:cxn modelId="{E8BFFFCB-5363-4CA4-9BC6-6BE6F7B6BF1C}" type="presOf" srcId="{62BD418A-EF65-43BC-B6A8-CB241CFCDF2F}" destId="{B6C64160-6D80-406C-8308-5A33E7743F24}" srcOrd="0" destOrd="0" presId="urn:microsoft.com/office/officeart/2005/8/layout/default"/>
    <dgm:cxn modelId="{7A66B829-06ED-40C5-BE63-7A9A85BC9669}" type="presOf" srcId="{4AF59A3E-7CE6-44C9-92DB-33554C48BB42}" destId="{083F65E2-410B-4F94-973B-60F976D2067E}" srcOrd="0" destOrd="0" presId="urn:microsoft.com/office/officeart/2005/8/layout/default"/>
    <dgm:cxn modelId="{2BDD40DF-7E93-47B2-97C8-720772ECBDBE}" srcId="{4AF59A3E-7CE6-44C9-92DB-33554C48BB42}" destId="{600106A0-C08B-467C-BB5A-591CC0DFFAAD}" srcOrd="3" destOrd="0" parTransId="{C7026164-396C-45C6-840C-82C6DE1C7F32}" sibTransId="{4C46E432-5100-457B-9370-06F7D9F1DE0B}"/>
    <dgm:cxn modelId="{6C36D7E8-D581-4DC1-A50F-D810EA3CF73F}" type="presParOf" srcId="{083F65E2-410B-4F94-973B-60F976D2067E}" destId="{1DAB4B2E-36BD-4EF2-9FB3-5B37782A6355}" srcOrd="0" destOrd="0" presId="urn:microsoft.com/office/officeart/2005/8/layout/default"/>
    <dgm:cxn modelId="{C3132B69-B030-4058-94E2-BE8E7D9F6915}" type="presParOf" srcId="{083F65E2-410B-4F94-973B-60F976D2067E}" destId="{E226017F-F995-404F-A7BA-AE9BDE54896C}" srcOrd="1" destOrd="0" presId="urn:microsoft.com/office/officeart/2005/8/layout/default"/>
    <dgm:cxn modelId="{74797F6E-C96C-46CB-A522-2B61DE79AE13}" type="presParOf" srcId="{083F65E2-410B-4F94-973B-60F976D2067E}" destId="{2348991C-BB7D-4A1B-A577-E3F8B00C3E20}" srcOrd="2" destOrd="0" presId="urn:microsoft.com/office/officeart/2005/8/layout/default"/>
    <dgm:cxn modelId="{171F4804-749A-4D01-BECE-F145B3E65A8C}" type="presParOf" srcId="{083F65E2-410B-4F94-973B-60F976D2067E}" destId="{F08FE616-587C-40E2-91DB-81E1825FF1ED}" srcOrd="3" destOrd="0" presId="urn:microsoft.com/office/officeart/2005/8/layout/default"/>
    <dgm:cxn modelId="{BD899A0E-2513-4DF4-9E49-C7DBFF0E4A3C}" type="presParOf" srcId="{083F65E2-410B-4F94-973B-60F976D2067E}" destId="{B6C64160-6D80-406C-8308-5A33E7743F24}" srcOrd="4" destOrd="0" presId="urn:microsoft.com/office/officeart/2005/8/layout/default"/>
    <dgm:cxn modelId="{9CC239AD-B48C-476E-8B1D-5053897E84B1}" type="presParOf" srcId="{083F65E2-410B-4F94-973B-60F976D2067E}" destId="{BE0E6297-4BC6-4EEE-8246-CBBB1142A6B8}" srcOrd="5" destOrd="0" presId="urn:microsoft.com/office/officeart/2005/8/layout/default"/>
    <dgm:cxn modelId="{C78A1FD9-8B9F-4FC9-B11D-37BA3092B5A2}" type="presParOf" srcId="{083F65E2-410B-4F94-973B-60F976D2067E}" destId="{4725A114-B6D7-43C3-8BB6-5EC58669D9CA}" srcOrd="6" destOrd="0" presId="urn:microsoft.com/office/officeart/2005/8/layout/default"/>
    <dgm:cxn modelId="{F837447A-0F50-4079-8496-647E5E5EBE94}" type="presParOf" srcId="{083F65E2-410B-4F94-973B-60F976D2067E}" destId="{C9D598E7-BE3D-4064-8FFC-B7AA840FC397}" srcOrd="7" destOrd="0" presId="urn:microsoft.com/office/officeart/2005/8/layout/default"/>
    <dgm:cxn modelId="{E26B0B07-0EBC-4CC4-8608-3CCB687E67CA}" type="presParOf" srcId="{083F65E2-410B-4F94-973B-60F976D2067E}" destId="{22951FE4-5B4A-44F9-BE35-BEA4A625731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669E79-A85B-4361-A762-1B17252C7776}"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GB"/>
        </a:p>
      </dgm:t>
    </dgm:pt>
    <dgm:pt modelId="{A369AB86-621B-4831-B95F-7EEA58C1EE81}">
      <dgm:prSet phldrT="[Text]"/>
      <dgm:spPr/>
      <dgm:t>
        <a:bodyPr/>
        <a:lstStyle/>
        <a:p>
          <a:pPr>
            <a:buFont typeface="Symbol" panose="05050102010706020507" pitchFamily="18" charset="2"/>
            <a:buChar char=""/>
          </a:pPr>
          <a:r>
            <a:rPr lang="en-GB" b="1" dirty="0">
              <a:effectLst>
                <a:outerShdw blurRad="38100" dist="38100" dir="2700000" algn="tl">
                  <a:srgbClr val="000000">
                    <a:alpha val="43137"/>
                  </a:srgbClr>
                </a:outerShdw>
              </a:effectLst>
            </a:rPr>
            <a:t>Digital Transformation</a:t>
          </a:r>
        </a:p>
      </dgm:t>
    </dgm:pt>
    <dgm:pt modelId="{A463E7E2-CD5F-4B02-A2E1-DB678CB7BB5A}" type="parTrans" cxnId="{0EB52C40-48F9-4A64-996B-A74941378223}">
      <dgm:prSet/>
      <dgm:spPr/>
      <dgm:t>
        <a:bodyPr/>
        <a:lstStyle/>
        <a:p>
          <a:endParaRPr lang="en-GB"/>
        </a:p>
      </dgm:t>
    </dgm:pt>
    <dgm:pt modelId="{42D8EEEB-2AF2-46F0-8158-EDE99B4F048A}" type="sibTrans" cxnId="{0EB52C40-48F9-4A64-996B-A74941378223}">
      <dgm:prSet/>
      <dgm:spPr/>
      <dgm:t>
        <a:bodyPr/>
        <a:lstStyle/>
        <a:p>
          <a:endParaRPr lang="en-GB"/>
        </a:p>
      </dgm:t>
    </dgm:pt>
    <dgm:pt modelId="{1441FE3C-D0A3-42C5-A962-60CB11E00BEF}">
      <dgm:prSet/>
      <dgm:spPr/>
      <dgm:t>
        <a:bodyPr/>
        <a:lstStyle/>
        <a:p>
          <a:pPr>
            <a:buFont typeface="Symbol" panose="05050102010706020507" pitchFamily="18" charset="2"/>
            <a:buChar char=""/>
          </a:pPr>
          <a:r>
            <a:rPr lang="en-GB" b="1" dirty="0">
              <a:effectLst>
                <a:outerShdw blurRad="38100" dist="38100" dir="2700000" algn="tl">
                  <a:srgbClr val="000000">
                    <a:alpha val="43137"/>
                  </a:srgbClr>
                </a:outerShdw>
              </a:effectLst>
            </a:rPr>
            <a:t>Marketing Innovation</a:t>
          </a:r>
        </a:p>
      </dgm:t>
    </dgm:pt>
    <dgm:pt modelId="{6BFB5B9C-9830-4E93-87DF-00DDADBDB824}" type="parTrans" cxnId="{77F04B89-0B95-4527-90D2-E5BC5694ACEA}">
      <dgm:prSet/>
      <dgm:spPr/>
      <dgm:t>
        <a:bodyPr/>
        <a:lstStyle/>
        <a:p>
          <a:endParaRPr lang="en-GB"/>
        </a:p>
      </dgm:t>
    </dgm:pt>
    <dgm:pt modelId="{68A62537-2AD9-43DE-A3A2-75FC39672306}" type="sibTrans" cxnId="{77F04B89-0B95-4527-90D2-E5BC5694ACEA}">
      <dgm:prSet/>
      <dgm:spPr/>
      <dgm:t>
        <a:bodyPr/>
        <a:lstStyle/>
        <a:p>
          <a:endParaRPr lang="en-GB"/>
        </a:p>
      </dgm:t>
    </dgm:pt>
    <dgm:pt modelId="{366CB3A0-288F-4D98-BF30-D56587D071B9}">
      <dgm:prSet/>
      <dgm:spPr/>
      <dgm:t>
        <a:bodyPr/>
        <a:lstStyle/>
        <a:p>
          <a:pPr>
            <a:buFont typeface="Symbol" panose="05050102010706020507" pitchFamily="18" charset="2"/>
            <a:buChar char=""/>
          </a:pPr>
          <a:r>
            <a:rPr lang="en-GB" b="1" dirty="0">
              <a:effectLst>
                <a:outerShdw blurRad="38100" dist="38100" dir="2700000" algn="tl">
                  <a:srgbClr val="000000">
                    <a:alpha val="43137"/>
                  </a:srgbClr>
                </a:outerShdw>
              </a:effectLst>
            </a:rPr>
            <a:t>Service Diversification</a:t>
          </a:r>
        </a:p>
      </dgm:t>
    </dgm:pt>
    <dgm:pt modelId="{5232B3D6-A7A7-4524-A03C-76314A35653D}" type="parTrans" cxnId="{0F7E8289-E5A9-4637-B6E7-D3858216AA0E}">
      <dgm:prSet/>
      <dgm:spPr/>
      <dgm:t>
        <a:bodyPr/>
        <a:lstStyle/>
        <a:p>
          <a:endParaRPr lang="en-GB"/>
        </a:p>
      </dgm:t>
    </dgm:pt>
    <dgm:pt modelId="{F75F1AE1-3AD0-4BBF-9D3F-CD426E881884}" type="sibTrans" cxnId="{0F7E8289-E5A9-4637-B6E7-D3858216AA0E}">
      <dgm:prSet/>
      <dgm:spPr/>
      <dgm:t>
        <a:bodyPr/>
        <a:lstStyle/>
        <a:p>
          <a:endParaRPr lang="en-GB"/>
        </a:p>
      </dgm:t>
    </dgm:pt>
    <dgm:pt modelId="{99FFDB48-3F34-4CE3-8053-0ECCBA97ABFC}">
      <dgm:prSet/>
      <dgm:spPr/>
      <dgm:t>
        <a:bodyPr/>
        <a:lstStyle/>
        <a:p>
          <a:pPr>
            <a:buFont typeface="Symbol" panose="05050102010706020507" pitchFamily="18" charset="2"/>
            <a:buChar char=""/>
          </a:pPr>
          <a:r>
            <a:rPr lang="en-GB" b="1" dirty="0">
              <a:effectLst>
                <a:outerShdw blurRad="38100" dist="38100" dir="2700000" algn="tl">
                  <a:srgbClr val="000000">
                    <a:alpha val="43137"/>
                  </a:srgbClr>
                </a:outerShdw>
              </a:effectLst>
            </a:rPr>
            <a:t>Cost Management</a:t>
          </a:r>
        </a:p>
      </dgm:t>
    </dgm:pt>
    <dgm:pt modelId="{B03A4203-9CED-42CF-862C-91FDA4377F05}" type="parTrans" cxnId="{CE0C9CB7-7C95-4D51-8A49-A709864BD22B}">
      <dgm:prSet/>
      <dgm:spPr/>
      <dgm:t>
        <a:bodyPr/>
        <a:lstStyle/>
        <a:p>
          <a:endParaRPr lang="en-GB"/>
        </a:p>
      </dgm:t>
    </dgm:pt>
    <dgm:pt modelId="{10BF4367-C7F6-4ABD-9AB2-9C76775B0633}" type="sibTrans" cxnId="{CE0C9CB7-7C95-4D51-8A49-A709864BD22B}">
      <dgm:prSet/>
      <dgm:spPr/>
      <dgm:t>
        <a:bodyPr/>
        <a:lstStyle/>
        <a:p>
          <a:endParaRPr lang="en-GB"/>
        </a:p>
      </dgm:t>
    </dgm:pt>
    <dgm:pt modelId="{8DC3D44B-90CB-436B-8B8C-79F2C342F50F}">
      <dgm:prSet/>
      <dgm:spPr/>
      <dgm:t>
        <a:bodyPr/>
        <a:lstStyle/>
        <a:p>
          <a:r>
            <a:rPr lang="en-GB" b="1" dirty="0">
              <a:effectLst>
                <a:outerShdw blurRad="38100" dist="38100" dir="2700000" algn="tl">
                  <a:srgbClr val="000000">
                    <a:alpha val="43137"/>
                  </a:srgbClr>
                </a:outerShdw>
              </a:effectLst>
            </a:rPr>
            <a:t>Customer Engagement</a:t>
          </a:r>
        </a:p>
      </dgm:t>
    </dgm:pt>
    <dgm:pt modelId="{2F368EB8-8255-4DF5-9EC0-8D4BB41A283B}" type="parTrans" cxnId="{CFB3BB7E-03D6-457D-A898-5C61CA42BF3A}">
      <dgm:prSet/>
      <dgm:spPr/>
      <dgm:t>
        <a:bodyPr/>
        <a:lstStyle/>
        <a:p>
          <a:endParaRPr lang="en-GB"/>
        </a:p>
      </dgm:t>
    </dgm:pt>
    <dgm:pt modelId="{F99CE43B-4DC2-4332-8782-8DAADD7D33D4}" type="sibTrans" cxnId="{CFB3BB7E-03D6-457D-A898-5C61CA42BF3A}">
      <dgm:prSet/>
      <dgm:spPr/>
      <dgm:t>
        <a:bodyPr/>
        <a:lstStyle/>
        <a:p>
          <a:endParaRPr lang="en-GB"/>
        </a:p>
      </dgm:t>
    </dgm:pt>
    <dgm:pt modelId="{E4855562-F1F7-47CE-A044-49B1918AA34F}" type="pres">
      <dgm:prSet presAssocID="{3F669E79-A85B-4361-A762-1B17252C7776}" presName="linear" presStyleCnt="0">
        <dgm:presLayoutVars>
          <dgm:dir/>
          <dgm:animLvl val="lvl"/>
          <dgm:resizeHandles val="exact"/>
        </dgm:presLayoutVars>
      </dgm:prSet>
      <dgm:spPr/>
      <dgm:t>
        <a:bodyPr/>
        <a:lstStyle/>
        <a:p>
          <a:endParaRPr lang="en-GB"/>
        </a:p>
      </dgm:t>
    </dgm:pt>
    <dgm:pt modelId="{8C97F3B4-4550-4E49-9AD7-0B9C477501BA}" type="pres">
      <dgm:prSet presAssocID="{A369AB86-621B-4831-B95F-7EEA58C1EE81}" presName="parentLin" presStyleCnt="0"/>
      <dgm:spPr/>
    </dgm:pt>
    <dgm:pt modelId="{2E663719-0F84-4E88-8863-A02CAE5F4B9A}" type="pres">
      <dgm:prSet presAssocID="{A369AB86-621B-4831-B95F-7EEA58C1EE81}" presName="parentLeftMargin" presStyleLbl="node1" presStyleIdx="0" presStyleCnt="5"/>
      <dgm:spPr/>
      <dgm:t>
        <a:bodyPr/>
        <a:lstStyle/>
        <a:p>
          <a:endParaRPr lang="en-GB"/>
        </a:p>
      </dgm:t>
    </dgm:pt>
    <dgm:pt modelId="{117A8B1C-D2A8-43E1-87A6-95F32D04DA15}" type="pres">
      <dgm:prSet presAssocID="{A369AB86-621B-4831-B95F-7EEA58C1EE81}" presName="parentText" presStyleLbl="node1" presStyleIdx="0" presStyleCnt="5">
        <dgm:presLayoutVars>
          <dgm:chMax val="0"/>
          <dgm:bulletEnabled val="1"/>
        </dgm:presLayoutVars>
      </dgm:prSet>
      <dgm:spPr/>
      <dgm:t>
        <a:bodyPr/>
        <a:lstStyle/>
        <a:p>
          <a:endParaRPr lang="en-GB"/>
        </a:p>
      </dgm:t>
    </dgm:pt>
    <dgm:pt modelId="{624094B6-ADDC-46AF-BF56-F6B16011E33E}" type="pres">
      <dgm:prSet presAssocID="{A369AB86-621B-4831-B95F-7EEA58C1EE81}" presName="negativeSpace" presStyleCnt="0"/>
      <dgm:spPr/>
    </dgm:pt>
    <dgm:pt modelId="{EC990767-6049-4CB2-B463-4806614C275A}" type="pres">
      <dgm:prSet presAssocID="{A369AB86-621B-4831-B95F-7EEA58C1EE81}" presName="childText" presStyleLbl="conFgAcc1" presStyleIdx="0" presStyleCnt="5">
        <dgm:presLayoutVars>
          <dgm:bulletEnabled val="1"/>
        </dgm:presLayoutVars>
      </dgm:prSet>
      <dgm:spPr/>
    </dgm:pt>
    <dgm:pt modelId="{1C0D241D-071A-4AB5-88A2-CE73A7BE8C61}" type="pres">
      <dgm:prSet presAssocID="{42D8EEEB-2AF2-46F0-8158-EDE99B4F048A}" presName="spaceBetweenRectangles" presStyleCnt="0"/>
      <dgm:spPr/>
    </dgm:pt>
    <dgm:pt modelId="{AFA8CA8C-A47B-4CAB-BD54-32EE9D5D3CCF}" type="pres">
      <dgm:prSet presAssocID="{1441FE3C-D0A3-42C5-A962-60CB11E00BEF}" presName="parentLin" presStyleCnt="0"/>
      <dgm:spPr/>
    </dgm:pt>
    <dgm:pt modelId="{41E957BE-C76E-4607-AD20-A406C13FEBF4}" type="pres">
      <dgm:prSet presAssocID="{1441FE3C-D0A3-42C5-A962-60CB11E00BEF}" presName="parentLeftMargin" presStyleLbl="node1" presStyleIdx="0" presStyleCnt="5"/>
      <dgm:spPr/>
      <dgm:t>
        <a:bodyPr/>
        <a:lstStyle/>
        <a:p>
          <a:endParaRPr lang="en-GB"/>
        </a:p>
      </dgm:t>
    </dgm:pt>
    <dgm:pt modelId="{5ACD32B3-794F-457D-9BDA-28C3441E6A27}" type="pres">
      <dgm:prSet presAssocID="{1441FE3C-D0A3-42C5-A962-60CB11E00BEF}" presName="parentText" presStyleLbl="node1" presStyleIdx="1" presStyleCnt="5">
        <dgm:presLayoutVars>
          <dgm:chMax val="0"/>
          <dgm:bulletEnabled val="1"/>
        </dgm:presLayoutVars>
      </dgm:prSet>
      <dgm:spPr/>
      <dgm:t>
        <a:bodyPr/>
        <a:lstStyle/>
        <a:p>
          <a:endParaRPr lang="en-GB"/>
        </a:p>
      </dgm:t>
    </dgm:pt>
    <dgm:pt modelId="{BB3A344F-1552-46E7-8F3F-22590DEBD62E}" type="pres">
      <dgm:prSet presAssocID="{1441FE3C-D0A3-42C5-A962-60CB11E00BEF}" presName="negativeSpace" presStyleCnt="0"/>
      <dgm:spPr/>
    </dgm:pt>
    <dgm:pt modelId="{68BABBD6-1763-4937-A89F-B0AA4C0B8A11}" type="pres">
      <dgm:prSet presAssocID="{1441FE3C-D0A3-42C5-A962-60CB11E00BEF}" presName="childText" presStyleLbl="conFgAcc1" presStyleIdx="1" presStyleCnt="5">
        <dgm:presLayoutVars>
          <dgm:bulletEnabled val="1"/>
        </dgm:presLayoutVars>
      </dgm:prSet>
      <dgm:spPr/>
    </dgm:pt>
    <dgm:pt modelId="{6B8D5CC9-B52C-4364-83B5-0BA0B81E402A}" type="pres">
      <dgm:prSet presAssocID="{68A62537-2AD9-43DE-A3A2-75FC39672306}" presName="spaceBetweenRectangles" presStyleCnt="0"/>
      <dgm:spPr/>
    </dgm:pt>
    <dgm:pt modelId="{58875397-08FB-4BC2-B228-74BEB2F83E46}" type="pres">
      <dgm:prSet presAssocID="{366CB3A0-288F-4D98-BF30-D56587D071B9}" presName="parentLin" presStyleCnt="0"/>
      <dgm:spPr/>
    </dgm:pt>
    <dgm:pt modelId="{9DD65D12-02B1-4AC2-9E8F-DB534FFD2F35}" type="pres">
      <dgm:prSet presAssocID="{366CB3A0-288F-4D98-BF30-D56587D071B9}" presName="parentLeftMargin" presStyleLbl="node1" presStyleIdx="1" presStyleCnt="5"/>
      <dgm:spPr/>
      <dgm:t>
        <a:bodyPr/>
        <a:lstStyle/>
        <a:p>
          <a:endParaRPr lang="en-GB"/>
        </a:p>
      </dgm:t>
    </dgm:pt>
    <dgm:pt modelId="{C6035746-FB3B-470C-AFD5-6EC7E4123AFC}" type="pres">
      <dgm:prSet presAssocID="{366CB3A0-288F-4D98-BF30-D56587D071B9}" presName="parentText" presStyleLbl="node1" presStyleIdx="2" presStyleCnt="5">
        <dgm:presLayoutVars>
          <dgm:chMax val="0"/>
          <dgm:bulletEnabled val="1"/>
        </dgm:presLayoutVars>
      </dgm:prSet>
      <dgm:spPr/>
      <dgm:t>
        <a:bodyPr/>
        <a:lstStyle/>
        <a:p>
          <a:endParaRPr lang="en-GB"/>
        </a:p>
      </dgm:t>
    </dgm:pt>
    <dgm:pt modelId="{36723A00-F15E-4379-8E5E-0E1A47C76936}" type="pres">
      <dgm:prSet presAssocID="{366CB3A0-288F-4D98-BF30-D56587D071B9}" presName="negativeSpace" presStyleCnt="0"/>
      <dgm:spPr/>
    </dgm:pt>
    <dgm:pt modelId="{21969676-7203-482F-BAA6-E5D2F584F183}" type="pres">
      <dgm:prSet presAssocID="{366CB3A0-288F-4D98-BF30-D56587D071B9}" presName="childText" presStyleLbl="conFgAcc1" presStyleIdx="2" presStyleCnt="5">
        <dgm:presLayoutVars>
          <dgm:bulletEnabled val="1"/>
        </dgm:presLayoutVars>
      </dgm:prSet>
      <dgm:spPr/>
    </dgm:pt>
    <dgm:pt modelId="{1B9AE258-CE9C-476F-8963-3C546BA0895F}" type="pres">
      <dgm:prSet presAssocID="{F75F1AE1-3AD0-4BBF-9D3F-CD426E881884}" presName="spaceBetweenRectangles" presStyleCnt="0"/>
      <dgm:spPr/>
    </dgm:pt>
    <dgm:pt modelId="{8D80587C-61C6-4671-B144-1F0D7A8E7FE2}" type="pres">
      <dgm:prSet presAssocID="{99FFDB48-3F34-4CE3-8053-0ECCBA97ABFC}" presName="parentLin" presStyleCnt="0"/>
      <dgm:spPr/>
    </dgm:pt>
    <dgm:pt modelId="{629D094B-1B8D-4B7C-B577-1BB2C1D6C8BC}" type="pres">
      <dgm:prSet presAssocID="{99FFDB48-3F34-4CE3-8053-0ECCBA97ABFC}" presName="parentLeftMargin" presStyleLbl="node1" presStyleIdx="2" presStyleCnt="5"/>
      <dgm:spPr/>
      <dgm:t>
        <a:bodyPr/>
        <a:lstStyle/>
        <a:p>
          <a:endParaRPr lang="en-GB"/>
        </a:p>
      </dgm:t>
    </dgm:pt>
    <dgm:pt modelId="{7EABED81-AD5B-45E1-8329-2ABE75033AAC}" type="pres">
      <dgm:prSet presAssocID="{99FFDB48-3F34-4CE3-8053-0ECCBA97ABFC}" presName="parentText" presStyleLbl="node1" presStyleIdx="3" presStyleCnt="5">
        <dgm:presLayoutVars>
          <dgm:chMax val="0"/>
          <dgm:bulletEnabled val="1"/>
        </dgm:presLayoutVars>
      </dgm:prSet>
      <dgm:spPr/>
      <dgm:t>
        <a:bodyPr/>
        <a:lstStyle/>
        <a:p>
          <a:endParaRPr lang="en-GB"/>
        </a:p>
      </dgm:t>
    </dgm:pt>
    <dgm:pt modelId="{241143E9-ACD6-45F8-AB4B-F01F26115AB0}" type="pres">
      <dgm:prSet presAssocID="{99FFDB48-3F34-4CE3-8053-0ECCBA97ABFC}" presName="negativeSpace" presStyleCnt="0"/>
      <dgm:spPr/>
    </dgm:pt>
    <dgm:pt modelId="{7CD9337C-8672-4280-9E84-1A78112E3A07}" type="pres">
      <dgm:prSet presAssocID="{99FFDB48-3F34-4CE3-8053-0ECCBA97ABFC}" presName="childText" presStyleLbl="conFgAcc1" presStyleIdx="3" presStyleCnt="5">
        <dgm:presLayoutVars>
          <dgm:bulletEnabled val="1"/>
        </dgm:presLayoutVars>
      </dgm:prSet>
      <dgm:spPr/>
    </dgm:pt>
    <dgm:pt modelId="{E07FAA48-B6C8-4B71-8593-F43970D68085}" type="pres">
      <dgm:prSet presAssocID="{10BF4367-C7F6-4ABD-9AB2-9C76775B0633}" presName="spaceBetweenRectangles" presStyleCnt="0"/>
      <dgm:spPr/>
    </dgm:pt>
    <dgm:pt modelId="{48C43A41-A85D-4F2F-959E-BD7AF8620454}" type="pres">
      <dgm:prSet presAssocID="{8DC3D44B-90CB-436B-8B8C-79F2C342F50F}" presName="parentLin" presStyleCnt="0"/>
      <dgm:spPr/>
    </dgm:pt>
    <dgm:pt modelId="{D549C2C0-23C9-48DA-B6E2-630F0793ACD4}" type="pres">
      <dgm:prSet presAssocID="{8DC3D44B-90CB-436B-8B8C-79F2C342F50F}" presName="parentLeftMargin" presStyleLbl="node1" presStyleIdx="3" presStyleCnt="5"/>
      <dgm:spPr/>
      <dgm:t>
        <a:bodyPr/>
        <a:lstStyle/>
        <a:p>
          <a:endParaRPr lang="en-GB"/>
        </a:p>
      </dgm:t>
    </dgm:pt>
    <dgm:pt modelId="{E1E61582-C10A-4168-ACBA-8142790E91B6}" type="pres">
      <dgm:prSet presAssocID="{8DC3D44B-90CB-436B-8B8C-79F2C342F50F}" presName="parentText" presStyleLbl="node1" presStyleIdx="4" presStyleCnt="5">
        <dgm:presLayoutVars>
          <dgm:chMax val="0"/>
          <dgm:bulletEnabled val="1"/>
        </dgm:presLayoutVars>
      </dgm:prSet>
      <dgm:spPr/>
      <dgm:t>
        <a:bodyPr/>
        <a:lstStyle/>
        <a:p>
          <a:endParaRPr lang="en-GB"/>
        </a:p>
      </dgm:t>
    </dgm:pt>
    <dgm:pt modelId="{734F47BA-85DB-49AC-B4B1-2D724BC8FB51}" type="pres">
      <dgm:prSet presAssocID="{8DC3D44B-90CB-436B-8B8C-79F2C342F50F}" presName="negativeSpace" presStyleCnt="0"/>
      <dgm:spPr/>
    </dgm:pt>
    <dgm:pt modelId="{6FFC3C45-A31F-4C2D-BD3E-9E39329E1962}" type="pres">
      <dgm:prSet presAssocID="{8DC3D44B-90CB-436B-8B8C-79F2C342F50F}" presName="childText" presStyleLbl="conFgAcc1" presStyleIdx="4" presStyleCnt="5">
        <dgm:presLayoutVars>
          <dgm:bulletEnabled val="1"/>
        </dgm:presLayoutVars>
      </dgm:prSet>
      <dgm:spPr/>
    </dgm:pt>
  </dgm:ptLst>
  <dgm:cxnLst>
    <dgm:cxn modelId="{2D9885F3-EE73-447A-ABF8-829BEE557458}" type="presOf" srcId="{8DC3D44B-90CB-436B-8B8C-79F2C342F50F}" destId="{E1E61582-C10A-4168-ACBA-8142790E91B6}" srcOrd="1" destOrd="0" presId="urn:microsoft.com/office/officeart/2005/8/layout/list1"/>
    <dgm:cxn modelId="{033A27BD-A414-476B-8867-CC7EDE90DFB9}" type="presOf" srcId="{A369AB86-621B-4831-B95F-7EEA58C1EE81}" destId="{2E663719-0F84-4E88-8863-A02CAE5F4B9A}" srcOrd="0" destOrd="0" presId="urn:microsoft.com/office/officeart/2005/8/layout/list1"/>
    <dgm:cxn modelId="{0F7E8289-E5A9-4637-B6E7-D3858216AA0E}" srcId="{3F669E79-A85B-4361-A762-1B17252C7776}" destId="{366CB3A0-288F-4D98-BF30-D56587D071B9}" srcOrd="2" destOrd="0" parTransId="{5232B3D6-A7A7-4524-A03C-76314A35653D}" sibTransId="{F75F1AE1-3AD0-4BBF-9D3F-CD426E881884}"/>
    <dgm:cxn modelId="{B2A541F8-A8CC-4A1B-B02B-A0588A83A98B}" type="presOf" srcId="{99FFDB48-3F34-4CE3-8053-0ECCBA97ABFC}" destId="{629D094B-1B8D-4B7C-B577-1BB2C1D6C8BC}" srcOrd="0" destOrd="0" presId="urn:microsoft.com/office/officeart/2005/8/layout/list1"/>
    <dgm:cxn modelId="{40FE21A4-A6AE-4A95-AD6B-1B3F63A34C64}" type="presOf" srcId="{1441FE3C-D0A3-42C5-A962-60CB11E00BEF}" destId="{5ACD32B3-794F-457D-9BDA-28C3441E6A27}" srcOrd="1" destOrd="0" presId="urn:microsoft.com/office/officeart/2005/8/layout/list1"/>
    <dgm:cxn modelId="{96AB4112-7479-4F8C-BA29-CB7E22A1A03C}" type="presOf" srcId="{8DC3D44B-90CB-436B-8B8C-79F2C342F50F}" destId="{D549C2C0-23C9-48DA-B6E2-630F0793ACD4}" srcOrd="0" destOrd="0" presId="urn:microsoft.com/office/officeart/2005/8/layout/list1"/>
    <dgm:cxn modelId="{0037E94A-0098-4DC7-A11E-A5C3AFC7A3E8}" type="presOf" srcId="{99FFDB48-3F34-4CE3-8053-0ECCBA97ABFC}" destId="{7EABED81-AD5B-45E1-8329-2ABE75033AAC}" srcOrd="1" destOrd="0" presId="urn:microsoft.com/office/officeart/2005/8/layout/list1"/>
    <dgm:cxn modelId="{88C225CC-3356-42CB-B25C-FD22E8D4F4B7}" type="presOf" srcId="{3F669E79-A85B-4361-A762-1B17252C7776}" destId="{E4855562-F1F7-47CE-A044-49B1918AA34F}" srcOrd="0" destOrd="0" presId="urn:microsoft.com/office/officeart/2005/8/layout/list1"/>
    <dgm:cxn modelId="{13A35B4C-D029-4E1B-B37C-6FBB6A6C4AD2}" type="presOf" srcId="{366CB3A0-288F-4D98-BF30-D56587D071B9}" destId="{C6035746-FB3B-470C-AFD5-6EC7E4123AFC}" srcOrd="1" destOrd="0" presId="urn:microsoft.com/office/officeart/2005/8/layout/list1"/>
    <dgm:cxn modelId="{0EB52C40-48F9-4A64-996B-A74941378223}" srcId="{3F669E79-A85B-4361-A762-1B17252C7776}" destId="{A369AB86-621B-4831-B95F-7EEA58C1EE81}" srcOrd="0" destOrd="0" parTransId="{A463E7E2-CD5F-4B02-A2E1-DB678CB7BB5A}" sibTransId="{42D8EEEB-2AF2-46F0-8158-EDE99B4F048A}"/>
    <dgm:cxn modelId="{CFB3BB7E-03D6-457D-A898-5C61CA42BF3A}" srcId="{3F669E79-A85B-4361-A762-1B17252C7776}" destId="{8DC3D44B-90CB-436B-8B8C-79F2C342F50F}" srcOrd="4" destOrd="0" parTransId="{2F368EB8-8255-4DF5-9EC0-8D4BB41A283B}" sibTransId="{F99CE43B-4DC2-4332-8782-8DAADD7D33D4}"/>
    <dgm:cxn modelId="{77F04B89-0B95-4527-90D2-E5BC5694ACEA}" srcId="{3F669E79-A85B-4361-A762-1B17252C7776}" destId="{1441FE3C-D0A3-42C5-A962-60CB11E00BEF}" srcOrd="1" destOrd="0" parTransId="{6BFB5B9C-9830-4E93-87DF-00DDADBDB824}" sibTransId="{68A62537-2AD9-43DE-A3A2-75FC39672306}"/>
    <dgm:cxn modelId="{767294D1-3F67-4AFB-9958-29BDA2B97C05}" type="presOf" srcId="{1441FE3C-D0A3-42C5-A962-60CB11E00BEF}" destId="{41E957BE-C76E-4607-AD20-A406C13FEBF4}" srcOrd="0" destOrd="0" presId="urn:microsoft.com/office/officeart/2005/8/layout/list1"/>
    <dgm:cxn modelId="{CE0C9CB7-7C95-4D51-8A49-A709864BD22B}" srcId="{3F669E79-A85B-4361-A762-1B17252C7776}" destId="{99FFDB48-3F34-4CE3-8053-0ECCBA97ABFC}" srcOrd="3" destOrd="0" parTransId="{B03A4203-9CED-42CF-862C-91FDA4377F05}" sibTransId="{10BF4367-C7F6-4ABD-9AB2-9C76775B0633}"/>
    <dgm:cxn modelId="{E8E061E1-979C-42E2-9DDF-CAEC6417BC13}" type="presOf" srcId="{A369AB86-621B-4831-B95F-7EEA58C1EE81}" destId="{117A8B1C-D2A8-43E1-87A6-95F32D04DA15}" srcOrd="1" destOrd="0" presId="urn:microsoft.com/office/officeart/2005/8/layout/list1"/>
    <dgm:cxn modelId="{C8B59225-D1F0-485A-BA0D-DC78D4108616}" type="presOf" srcId="{366CB3A0-288F-4D98-BF30-D56587D071B9}" destId="{9DD65D12-02B1-4AC2-9E8F-DB534FFD2F35}" srcOrd="0" destOrd="0" presId="urn:microsoft.com/office/officeart/2005/8/layout/list1"/>
    <dgm:cxn modelId="{EB5AA320-F972-426E-A46B-7203DBC895B6}" type="presParOf" srcId="{E4855562-F1F7-47CE-A044-49B1918AA34F}" destId="{8C97F3B4-4550-4E49-9AD7-0B9C477501BA}" srcOrd="0" destOrd="0" presId="urn:microsoft.com/office/officeart/2005/8/layout/list1"/>
    <dgm:cxn modelId="{F493A672-81F8-4402-BCDD-96C5534C94DA}" type="presParOf" srcId="{8C97F3B4-4550-4E49-9AD7-0B9C477501BA}" destId="{2E663719-0F84-4E88-8863-A02CAE5F4B9A}" srcOrd="0" destOrd="0" presId="urn:microsoft.com/office/officeart/2005/8/layout/list1"/>
    <dgm:cxn modelId="{D89C01FC-091B-4EEB-A312-832EB855B386}" type="presParOf" srcId="{8C97F3B4-4550-4E49-9AD7-0B9C477501BA}" destId="{117A8B1C-D2A8-43E1-87A6-95F32D04DA15}" srcOrd="1" destOrd="0" presId="urn:microsoft.com/office/officeart/2005/8/layout/list1"/>
    <dgm:cxn modelId="{DCFAF45E-22F8-495A-B11A-71A792C181A7}" type="presParOf" srcId="{E4855562-F1F7-47CE-A044-49B1918AA34F}" destId="{624094B6-ADDC-46AF-BF56-F6B16011E33E}" srcOrd="1" destOrd="0" presId="urn:microsoft.com/office/officeart/2005/8/layout/list1"/>
    <dgm:cxn modelId="{9EE0C10E-B8E1-4A99-86A8-B597847581DC}" type="presParOf" srcId="{E4855562-F1F7-47CE-A044-49B1918AA34F}" destId="{EC990767-6049-4CB2-B463-4806614C275A}" srcOrd="2" destOrd="0" presId="urn:microsoft.com/office/officeart/2005/8/layout/list1"/>
    <dgm:cxn modelId="{1C6F3766-B142-422F-9172-735401EE3467}" type="presParOf" srcId="{E4855562-F1F7-47CE-A044-49B1918AA34F}" destId="{1C0D241D-071A-4AB5-88A2-CE73A7BE8C61}" srcOrd="3" destOrd="0" presId="urn:microsoft.com/office/officeart/2005/8/layout/list1"/>
    <dgm:cxn modelId="{F9CEFFDA-4EF0-44B4-9171-435C52550878}" type="presParOf" srcId="{E4855562-F1F7-47CE-A044-49B1918AA34F}" destId="{AFA8CA8C-A47B-4CAB-BD54-32EE9D5D3CCF}" srcOrd="4" destOrd="0" presId="urn:microsoft.com/office/officeart/2005/8/layout/list1"/>
    <dgm:cxn modelId="{F906C542-D3AF-4859-95D6-D4B7C01A473A}" type="presParOf" srcId="{AFA8CA8C-A47B-4CAB-BD54-32EE9D5D3CCF}" destId="{41E957BE-C76E-4607-AD20-A406C13FEBF4}" srcOrd="0" destOrd="0" presId="urn:microsoft.com/office/officeart/2005/8/layout/list1"/>
    <dgm:cxn modelId="{7F0550A9-7057-403E-B1A6-5C97F30C1496}" type="presParOf" srcId="{AFA8CA8C-A47B-4CAB-BD54-32EE9D5D3CCF}" destId="{5ACD32B3-794F-457D-9BDA-28C3441E6A27}" srcOrd="1" destOrd="0" presId="urn:microsoft.com/office/officeart/2005/8/layout/list1"/>
    <dgm:cxn modelId="{2D6C2964-328B-430E-A0AF-5B975413F104}" type="presParOf" srcId="{E4855562-F1F7-47CE-A044-49B1918AA34F}" destId="{BB3A344F-1552-46E7-8F3F-22590DEBD62E}" srcOrd="5" destOrd="0" presId="urn:microsoft.com/office/officeart/2005/8/layout/list1"/>
    <dgm:cxn modelId="{865D418E-31EA-4312-BA85-F19ABEC3FC71}" type="presParOf" srcId="{E4855562-F1F7-47CE-A044-49B1918AA34F}" destId="{68BABBD6-1763-4937-A89F-B0AA4C0B8A11}" srcOrd="6" destOrd="0" presId="urn:microsoft.com/office/officeart/2005/8/layout/list1"/>
    <dgm:cxn modelId="{77510A05-CED7-4EAB-99CD-E1E892C4115D}" type="presParOf" srcId="{E4855562-F1F7-47CE-A044-49B1918AA34F}" destId="{6B8D5CC9-B52C-4364-83B5-0BA0B81E402A}" srcOrd="7" destOrd="0" presId="urn:microsoft.com/office/officeart/2005/8/layout/list1"/>
    <dgm:cxn modelId="{9A1CAD44-9E4C-4D39-A6E1-D884FB210368}" type="presParOf" srcId="{E4855562-F1F7-47CE-A044-49B1918AA34F}" destId="{58875397-08FB-4BC2-B228-74BEB2F83E46}" srcOrd="8" destOrd="0" presId="urn:microsoft.com/office/officeart/2005/8/layout/list1"/>
    <dgm:cxn modelId="{947ADFB9-5534-4DE3-9133-A0A0E6135564}" type="presParOf" srcId="{58875397-08FB-4BC2-B228-74BEB2F83E46}" destId="{9DD65D12-02B1-4AC2-9E8F-DB534FFD2F35}" srcOrd="0" destOrd="0" presId="urn:microsoft.com/office/officeart/2005/8/layout/list1"/>
    <dgm:cxn modelId="{4C65F0A8-57DC-4938-BCAD-8964428168FC}" type="presParOf" srcId="{58875397-08FB-4BC2-B228-74BEB2F83E46}" destId="{C6035746-FB3B-470C-AFD5-6EC7E4123AFC}" srcOrd="1" destOrd="0" presId="urn:microsoft.com/office/officeart/2005/8/layout/list1"/>
    <dgm:cxn modelId="{9B01CC2F-5540-4C88-96E1-2EBA9B35FEF1}" type="presParOf" srcId="{E4855562-F1F7-47CE-A044-49B1918AA34F}" destId="{36723A00-F15E-4379-8E5E-0E1A47C76936}" srcOrd="9" destOrd="0" presId="urn:microsoft.com/office/officeart/2005/8/layout/list1"/>
    <dgm:cxn modelId="{E7113B8C-22C7-4A18-B78E-51392C5D5E58}" type="presParOf" srcId="{E4855562-F1F7-47CE-A044-49B1918AA34F}" destId="{21969676-7203-482F-BAA6-E5D2F584F183}" srcOrd="10" destOrd="0" presId="urn:microsoft.com/office/officeart/2005/8/layout/list1"/>
    <dgm:cxn modelId="{05C459E5-D3AA-4EE9-A125-323779EE047F}" type="presParOf" srcId="{E4855562-F1F7-47CE-A044-49B1918AA34F}" destId="{1B9AE258-CE9C-476F-8963-3C546BA0895F}" srcOrd="11" destOrd="0" presId="urn:microsoft.com/office/officeart/2005/8/layout/list1"/>
    <dgm:cxn modelId="{B5E8ACFE-839F-4631-B03F-C12BF3AF8E71}" type="presParOf" srcId="{E4855562-F1F7-47CE-A044-49B1918AA34F}" destId="{8D80587C-61C6-4671-B144-1F0D7A8E7FE2}" srcOrd="12" destOrd="0" presId="urn:microsoft.com/office/officeart/2005/8/layout/list1"/>
    <dgm:cxn modelId="{8D5D4873-1355-46B8-BA3E-E84A0DE15BC2}" type="presParOf" srcId="{8D80587C-61C6-4671-B144-1F0D7A8E7FE2}" destId="{629D094B-1B8D-4B7C-B577-1BB2C1D6C8BC}" srcOrd="0" destOrd="0" presId="urn:microsoft.com/office/officeart/2005/8/layout/list1"/>
    <dgm:cxn modelId="{2BDC6288-453D-49C6-AFCB-AB4E9F2326C0}" type="presParOf" srcId="{8D80587C-61C6-4671-B144-1F0D7A8E7FE2}" destId="{7EABED81-AD5B-45E1-8329-2ABE75033AAC}" srcOrd="1" destOrd="0" presId="urn:microsoft.com/office/officeart/2005/8/layout/list1"/>
    <dgm:cxn modelId="{0AB5B8FC-C17F-4C2E-B6F8-6D3A8B8966E1}" type="presParOf" srcId="{E4855562-F1F7-47CE-A044-49B1918AA34F}" destId="{241143E9-ACD6-45F8-AB4B-F01F26115AB0}" srcOrd="13" destOrd="0" presId="urn:microsoft.com/office/officeart/2005/8/layout/list1"/>
    <dgm:cxn modelId="{33D6CDD8-4B40-4170-9291-2F85F61A98E9}" type="presParOf" srcId="{E4855562-F1F7-47CE-A044-49B1918AA34F}" destId="{7CD9337C-8672-4280-9E84-1A78112E3A07}" srcOrd="14" destOrd="0" presId="urn:microsoft.com/office/officeart/2005/8/layout/list1"/>
    <dgm:cxn modelId="{61485D44-225C-4295-BE99-D4DFAAFDB519}" type="presParOf" srcId="{E4855562-F1F7-47CE-A044-49B1918AA34F}" destId="{E07FAA48-B6C8-4B71-8593-F43970D68085}" srcOrd="15" destOrd="0" presId="urn:microsoft.com/office/officeart/2005/8/layout/list1"/>
    <dgm:cxn modelId="{1CCA4247-9A80-4011-B813-47573F650115}" type="presParOf" srcId="{E4855562-F1F7-47CE-A044-49B1918AA34F}" destId="{48C43A41-A85D-4F2F-959E-BD7AF8620454}" srcOrd="16" destOrd="0" presId="urn:microsoft.com/office/officeart/2005/8/layout/list1"/>
    <dgm:cxn modelId="{64D92220-23FD-48E2-8DEB-C44C5845BAA5}" type="presParOf" srcId="{48C43A41-A85D-4F2F-959E-BD7AF8620454}" destId="{D549C2C0-23C9-48DA-B6E2-630F0793ACD4}" srcOrd="0" destOrd="0" presId="urn:microsoft.com/office/officeart/2005/8/layout/list1"/>
    <dgm:cxn modelId="{172B0547-BAA8-4178-9A12-DD683C873A61}" type="presParOf" srcId="{48C43A41-A85D-4F2F-959E-BD7AF8620454}" destId="{E1E61582-C10A-4168-ACBA-8142790E91B6}" srcOrd="1" destOrd="0" presId="urn:microsoft.com/office/officeart/2005/8/layout/list1"/>
    <dgm:cxn modelId="{244D1B20-5EFB-4302-9707-174685C7AA27}" type="presParOf" srcId="{E4855562-F1F7-47CE-A044-49B1918AA34F}" destId="{734F47BA-85DB-49AC-B4B1-2D724BC8FB51}" srcOrd="17" destOrd="0" presId="urn:microsoft.com/office/officeart/2005/8/layout/list1"/>
    <dgm:cxn modelId="{48C14A9A-B0F0-4A52-8D7E-79B8E3CBCC58}" type="presParOf" srcId="{E4855562-F1F7-47CE-A044-49B1918AA34F}" destId="{6FFC3C45-A31F-4C2D-BD3E-9E39329E1962}"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72DEA-8D7A-46DD-87F9-241A3196506B}">
      <dsp:nvSpPr>
        <dsp:cNvPr id="0" name=""/>
        <dsp:cNvSpPr/>
      </dsp:nvSpPr>
      <dsp:spPr>
        <a:xfrm>
          <a:off x="1660357" y="3571"/>
          <a:ext cx="2490537" cy="533796"/>
        </a:xfrm>
        <a:prstGeom prst="rightArrow">
          <a:avLst>
            <a:gd name="adj1" fmla="val 75000"/>
            <a:gd name="adj2" fmla="val 5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6034FE7-1612-456D-B46F-5BD269ACE352}">
      <dsp:nvSpPr>
        <dsp:cNvPr id="0" name=""/>
        <dsp:cNvSpPr/>
      </dsp:nvSpPr>
      <dsp:spPr>
        <a:xfrm>
          <a:off x="0" y="3571"/>
          <a:ext cx="1660358" cy="53379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b="1" kern="1200" dirty="0">
              <a:effectLst>
                <a:outerShdw blurRad="38100" dist="38100" dir="2700000" algn="tl">
                  <a:srgbClr val="000000">
                    <a:alpha val="43137"/>
                  </a:srgbClr>
                </a:outerShdw>
              </a:effectLst>
            </a:rPr>
            <a:t>Who</a:t>
          </a:r>
          <a:endParaRPr lang="en-GB" sz="2500" b="1" kern="1200" dirty="0">
            <a:effectLst>
              <a:outerShdw blurRad="38100" dist="38100" dir="2700000" algn="tl">
                <a:srgbClr val="000000">
                  <a:alpha val="43137"/>
                </a:srgbClr>
              </a:outerShdw>
            </a:effectLst>
          </a:endParaRPr>
        </a:p>
      </dsp:txBody>
      <dsp:txXfrm>
        <a:off x="26058" y="29629"/>
        <a:ext cx="1608242" cy="481680"/>
      </dsp:txXfrm>
    </dsp:sp>
    <dsp:sp modelId="{3D84B144-661D-4CC4-8C39-B40C869E0C69}">
      <dsp:nvSpPr>
        <dsp:cNvPr id="0" name=""/>
        <dsp:cNvSpPr/>
      </dsp:nvSpPr>
      <dsp:spPr>
        <a:xfrm>
          <a:off x="1660357" y="590748"/>
          <a:ext cx="2490537" cy="533796"/>
        </a:xfrm>
        <a:prstGeom prst="rightArrow">
          <a:avLst>
            <a:gd name="adj1" fmla="val 75000"/>
            <a:gd name="adj2" fmla="val 50000"/>
          </a:avLst>
        </a:prstGeom>
        <a:solidFill>
          <a:schemeClr val="accent2">
            <a:tint val="40000"/>
            <a:alpha val="90000"/>
            <a:hueOff val="837637"/>
            <a:satOff val="-730"/>
            <a:lumOff val="-1"/>
            <a:alphaOff val="0"/>
          </a:schemeClr>
        </a:solidFill>
        <a:ln w="25400" cap="flat" cmpd="sng" algn="ctr">
          <a:solidFill>
            <a:schemeClr val="accent2">
              <a:tint val="40000"/>
              <a:alpha val="90000"/>
              <a:hueOff val="837637"/>
              <a:satOff val="-730"/>
              <a:lumOff val="-1"/>
              <a:alphaOff val="0"/>
            </a:schemeClr>
          </a:solidFill>
          <a:prstDash val="solid"/>
        </a:ln>
        <a:effectLst/>
      </dsp:spPr>
      <dsp:style>
        <a:lnRef idx="2">
          <a:scrgbClr r="0" g="0" b="0"/>
        </a:lnRef>
        <a:fillRef idx="1">
          <a:scrgbClr r="0" g="0" b="0"/>
        </a:fillRef>
        <a:effectRef idx="0">
          <a:scrgbClr r="0" g="0" b="0"/>
        </a:effectRef>
        <a:fontRef idx="minor"/>
      </dsp:style>
    </dsp:sp>
    <dsp:sp modelId="{FD3607C7-0070-41A2-A0F9-57E68D39BDC3}">
      <dsp:nvSpPr>
        <dsp:cNvPr id="0" name=""/>
        <dsp:cNvSpPr/>
      </dsp:nvSpPr>
      <dsp:spPr>
        <a:xfrm>
          <a:off x="0" y="590748"/>
          <a:ext cx="1660358" cy="533796"/>
        </a:xfrm>
        <a:prstGeom prst="roundRect">
          <a:avLst/>
        </a:prstGeom>
        <a:solidFill>
          <a:schemeClr val="accent2">
            <a:hueOff val="780253"/>
            <a:satOff val="-973"/>
            <a:lumOff val="2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b="1" kern="1200" dirty="0">
              <a:effectLst>
                <a:outerShdw blurRad="38100" dist="38100" dir="2700000" algn="tl">
                  <a:srgbClr val="000000">
                    <a:alpha val="43137"/>
                  </a:srgbClr>
                </a:outerShdw>
              </a:effectLst>
            </a:rPr>
            <a:t>What</a:t>
          </a:r>
        </a:p>
      </dsp:txBody>
      <dsp:txXfrm>
        <a:off x="26058" y="616806"/>
        <a:ext cx="1608242" cy="481680"/>
      </dsp:txXfrm>
    </dsp:sp>
    <dsp:sp modelId="{F9187CDF-4641-40CC-BE0F-A0CB0D866844}">
      <dsp:nvSpPr>
        <dsp:cNvPr id="0" name=""/>
        <dsp:cNvSpPr/>
      </dsp:nvSpPr>
      <dsp:spPr>
        <a:xfrm>
          <a:off x="1660357" y="1177925"/>
          <a:ext cx="2490537" cy="533796"/>
        </a:xfrm>
        <a:prstGeom prst="rightArrow">
          <a:avLst>
            <a:gd name="adj1" fmla="val 75000"/>
            <a:gd name="adj2" fmla="val 50000"/>
          </a:avLst>
        </a:prstGeom>
        <a:solidFill>
          <a:schemeClr val="accent2">
            <a:tint val="40000"/>
            <a:alpha val="90000"/>
            <a:hueOff val="1675274"/>
            <a:satOff val="-1459"/>
            <a:lumOff val="-2"/>
            <a:alphaOff val="0"/>
          </a:schemeClr>
        </a:solidFill>
        <a:ln w="25400" cap="flat" cmpd="sng" algn="ctr">
          <a:solidFill>
            <a:schemeClr val="accent2">
              <a:tint val="40000"/>
              <a:alpha val="90000"/>
              <a:hueOff val="1675274"/>
              <a:satOff val="-1459"/>
              <a:lumOff val="-2"/>
              <a:alphaOff val="0"/>
            </a:schemeClr>
          </a:solidFill>
          <a:prstDash val="solid"/>
        </a:ln>
        <a:effectLst/>
      </dsp:spPr>
      <dsp:style>
        <a:lnRef idx="2">
          <a:scrgbClr r="0" g="0" b="0"/>
        </a:lnRef>
        <a:fillRef idx="1">
          <a:scrgbClr r="0" g="0" b="0"/>
        </a:fillRef>
        <a:effectRef idx="0">
          <a:scrgbClr r="0" g="0" b="0"/>
        </a:effectRef>
        <a:fontRef idx="minor"/>
      </dsp:style>
    </dsp:sp>
    <dsp:sp modelId="{263618D6-FE01-486E-A816-800E0EC9725F}">
      <dsp:nvSpPr>
        <dsp:cNvPr id="0" name=""/>
        <dsp:cNvSpPr/>
      </dsp:nvSpPr>
      <dsp:spPr>
        <a:xfrm>
          <a:off x="0" y="1177925"/>
          <a:ext cx="1660358" cy="533796"/>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b="1" kern="1200" dirty="0">
              <a:effectLst>
                <a:outerShdw blurRad="38100" dist="38100" dir="2700000" algn="tl">
                  <a:srgbClr val="000000">
                    <a:alpha val="43137"/>
                  </a:srgbClr>
                </a:outerShdw>
              </a:effectLst>
            </a:rPr>
            <a:t>Where</a:t>
          </a:r>
        </a:p>
      </dsp:txBody>
      <dsp:txXfrm>
        <a:off x="26058" y="1203983"/>
        <a:ext cx="1608242" cy="481680"/>
      </dsp:txXfrm>
    </dsp:sp>
    <dsp:sp modelId="{992382F1-118F-4FE7-819D-95B50F627DF2}">
      <dsp:nvSpPr>
        <dsp:cNvPr id="0" name=""/>
        <dsp:cNvSpPr/>
      </dsp:nvSpPr>
      <dsp:spPr>
        <a:xfrm>
          <a:off x="1660357" y="1765101"/>
          <a:ext cx="2490537" cy="533796"/>
        </a:xfrm>
        <a:prstGeom prst="rightArrow">
          <a:avLst>
            <a:gd name="adj1" fmla="val 75000"/>
            <a:gd name="adj2" fmla="val 50000"/>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sp>
    <dsp:sp modelId="{8C9ABD54-BC31-4D2F-BCC3-7BDB11790688}">
      <dsp:nvSpPr>
        <dsp:cNvPr id="0" name=""/>
        <dsp:cNvSpPr/>
      </dsp:nvSpPr>
      <dsp:spPr>
        <a:xfrm>
          <a:off x="0" y="1765101"/>
          <a:ext cx="1660358" cy="533796"/>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GB" sz="2500" b="1" kern="1200" dirty="0">
              <a:effectLst>
                <a:outerShdw blurRad="38100" dist="38100" dir="2700000" algn="tl">
                  <a:srgbClr val="000000">
                    <a:alpha val="43137"/>
                  </a:srgbClr>
                </a:outerShdw>
              </a:effectLst>
            </a:rPr>
            <a:t>When</a:t>
          </a:r>
          <a:endParaRPr lang="en-US" sz="2500" b="1" kern="1200" dirty="0">
            <a:effectLst>
              <a:outerShdw blurRad="38100" dist="38100" dir="2700000" algn="tl">
                <a:srgbClr val="000000">
                  <a:alpha val="43137"/>
                </a:srgbClr>
              </a:outerShdw>
            </a:effectLst>
          </a:endParaRPr>
        </a:p>
      </dsp:txBody>
      <dsp:txXfrm>
        <a:off x="26058" y="1791159"/>
        <a:ext cx="1608242" cy="481680"/>
      </dsp:txXfrm>
    </dsp:sp>
    <dsp:sp modelId="{70EA8D05-C9C4-42E0-A49D-8A91C35FFB91}">
      <dsp:nvSpPr>
        <dsp:cNvPr id="0" name=""/>
        <dsp:cNvSpPr/>
      </dsp:nvSpPr>
      <dsp:spPr>
        <a:xfrm>
          <a:off x="1660357" y="2352278"/>
          <a:ext cx="2490537" cy="533796"/>
        </a:xfrm>
        <a:prstGeom prst="rightArrow">
          <a:avLst>
            <a:gd name="adj1" fmla="val 75000"/>
            <a:gd name="adj2" fmla="val 50000"/>
          </a:avLst>
        </a:prstGeom>
        <a:solidFill>
          <a:schemeClr val="accent2">
            <a:tint val="40000"/>
            <a:alpha val="90000"/>
            <a:hueOff val="3350547"/>
            <a:satOff val="-2919"/>
            <a:lumOff val="-4"/>
            <a:alphaOff val="0"/>
          </a:schemeClr>
        </a:solidFill>
        <a:ln w="25400" cap="flat" cmpd="sng" algn="ctr">
          <a:solidFill>
            <a:schemeClr val="accent2">
              <a:tint val="40000"/>
              <a:alpha val="90000"/>
              <a:hueOff val="3350547"/>
              <a:satOff val="-2919"/>
              <a:lumOff val="-4"/>
              <a:alphaOff val="0"/>
            </a:schemeClr>
          </a:solidFill>
          <a:prstDash val="solid"/>
        </a:ln>
        <a:effectLst/>
      </dsp:spPr>
      <dsp:style>
        <a:lnRef idx="2">
          <a:scrgbClr r="0" g="0" b="0"/>
        </a:lnRef>
        <a:fillRef idx="1">
          <a:scrgbClr r="0" g="0" b="0"/>
        </a:fillRef>
        <a:effectRef idx="0">
          <a:scrgbClr r="0" g="0" b="0"/>
        </a:effectRef>
        <a:fontRef idx="minor"/>
      </dsp:style>
    </dsp:sp>
    <dsp:sp modelId="{5D41CFB4-4D70-422F-AC5C-0D9593A64CD4}">
      <dsp:nvSpPr>
        <dsp:cNvPr id="0" name=""/>
        <dsp:cNvSpPr/>
      </dsp:nvSpPr>
      <dsp:spPr>
        <a:xfrm>
          <a:off x="0" y="2352278"/>
          <a:ext cx="1660358" cy="533796"/>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b="1" kern="1200" dirty="0">
              <a:effectLst>
                <a:outerShdw blurRad="38100" dist="38100" dir="2700000" algn="tl">
                  <a:srgbClr val="000000">
                    <a:alpha val="43137"/>
                  </a:srgbClr>
                </a:outerShdw>
              </a:effectLst>
            </a:rPr>
            <a:t>Why</a:t>
          </a:r>
        </a:p>
      </dsp:txBody>
      <dsp:txXfrm>
        <a:off x="26058" y="2378336"/>
        <a:ext cx="1608242" cy="481680"/>
      </dsp:txXfrm>
    </dsp:sp>
    <dsp:sp modelId="{E859AC0E-6CBD-498E-851E-57FD48E1B0EE}">
      <dsp:nvSpPr>
        <dsp:cNvPr id="0" name=""/>
        <dsp:cNvSpPr/>
      </dsp:nvSpPr>
      <dsp:spPr>
        <a:xfrm>
          <a:off x="1660357" y="2939454"/>
          <a:ext cx="2490537" cy="533796"/>
        </a:xfrm>
        <a:prstGeom prst="rightArrow">
          <a:avLst>
            <a:gd name="adj1" fmla="val 75000"/>
            <a:gd name="adj2" fmla="val 50000"/>
          </a:avLst>
        </a:prstGeom>
        <a:solidFill>
          <a:schemeClr val="accent2">
            <a:tint val="40000"/>
            <a:alpha val="90000"/>
            <a:hueOff val="4188184"/>
            <a:satOff val="-3648"/>
            <a:lumOff val="-5"/>
            <a:alphaOff val="0"/>
          </a:schemeClr>
        </a:solidFill>
        <a:ln w="25400" cap="flat" cmpd="sng" algn="ctr">
          <a:solidFill>
            <a:schemeClr val="accent2">
              <a:tint val="40000"/>
              <a:alpha val="90000"/>
              <a:hueOff val="4188184"/>
              <a:satOff val="-3648"/>
              <a:lumOff val="-5"/>
              <a:alphaOff val="0"/>
            </a:schemeClr>
          </a:solidFill>
          <a:prstDash val="solid"/>
        </a:ln>
        <a:effectLst/>
      </dsp:spPr>
      <dsp:style>
        <a:lnRef idx="2">
          <a:scrgbClr r="0" g="0" b="0"/>
        </a:lnRef>
        <a:fillRef idx="1">
          <a:scrgbClr r="0" g="0" b="0"/>
        </a:fillRef>
        <a:effectRef idx="0">
          <a:scrgbClr r="0" g="0" b="0"/>
        </a:effectRef>
        <a:fontRef idx="minor"/>
      </dsp:style>
    </dsp:sp>
    <dsp:sp modelId="{50C698DD-6430-4DB3-94A5-5C74609D4D5B}">
      <dsp:nvSpPr>
        <dsp:cNvPr id="0" name=""/>
        <dsp:cNvSpPr/>
      </dsp:nvSpPr>
      <dsp:spPr>
        <a:xfrm>
          <a:off x="0" y="2939454"/>
          <a:ext cx="1660358" cy="533796"/>
        </a:xfrm>
        <a:prstGeom prst="roundRect">
          <a:avLst/>
        </a:prstGeom>
        <a:solidFill>
          <a:schemeClr val="accent2">
            <a:hueOff val="3901266"/>
            <a:satOff val="-4866"/>
            <a:lumOff val="11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b="1" kern="1200" dirty="0">
              <a:effectLst>
                <a:outerShdw blurRad="38100" dist="38100" dir="2700000" algn="tl">
                  <a:srgbClr val="000000">
                    <a:alpha val="43137"/>
                  </a:srgbClr>
                </a:outerShdw>
              </a:effectLst>
            </a:rPr>
            <a:t>How</a:t>
          </a:r>
        </a:p>
      </dsp:txBody>
      <dsp:txXfrm>
        <a:off x="26058" y="2965512"/>
        <a:ext cx="1608242" cy="481680"/>
      </dsp:txXfrm>
    </dsp:sp>
    <dsp:sp modelId="{01925EDE-E399-4AA7-A294-722D34DB90A1}">
      <dsp:nvSpPr>
        <dsp:cNvPr id="0" name=""/>
        <dsp:cNvSpPr/>
      </dsp:nvSpPr>
      <dsp:spPr>
        <a:xfrm>
          <a:off x="1660357" y="3526631"/>
          <a:ext cx="2490537" cy="533796"/>
        </a:xfrm>
        <a:prstGeom prst="rightArrow">
          <a:avLst>
            <a:gd name="adj1" fmla="val 75000"/>
            <a:gd name="adj2" fmla="val 50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sp>
    <dsp:sp modelId="{4BFE02C7-517B-4437-961C-0B66597BE571}">
      <dsp:nvSpPr>
        <dsp:cNvPr id="0" name=""/>
        <dsp:cNvSpPr/>
      </dsp:nvSpPr>
      <dsp:spPr>
        <a:xfrm>
          <a:off x="0" y="3526631"/>
          <a:ext cx="1660358" cy="533796"/>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b="1" kern="1200" dirty="0">
              <a:effectLst>
                <a:outerShdw blurRad="38100" dist="38100" dir="2700000" algn="tl">
                  <a:srgbClr val="000000">
                    <a:alpha val="43137"/>
                  </a:srgbClr>
                </a:outerShdw>
              </a:effectLst>
            </a:rPr>
            <a:t>How much</a:t>
          </a:r>
        </a:p>
      </dsp:txBody>
      <dsp:txXfrm>
        <a:off x="26058" y="3552689"/>
        <a:ext cx="1608242" cy="481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8ABCFC-87BE-45EB-AD1C-DFBCC899D665}">
      <dsp:nvSpPr>
        <dsp:cNvPr id="0" name=""/>
        <dsp:cNvSpPr/>
      </dsp:nvSpPr>
      <dsp:spPr>
        <a:xfrm>
          <a:off x="0" y="397576"/>
          <a:ext cx="3871762" cy="3871762"/>
        </a:xfrm>
        <a:prstGeom prst="pie">
          <a:avLst>
            <a:gd name="adj1" fmla="val 5400000"/>
            <a:gd name="adj2" fmla="val 162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954F3E-4C54-47C8-91CC-1920EC796E04}">
      <dsp:nvSpPr>
        <dsp:cNvPr id="0" name=""/>
        <dsp:cNvSpPr/>
      </dsp:nvSpPr>
      <dsp:spPr>
        <a:xfrm>
          <a:off x="1935881" y="397576"/>
          <a:ext cx="4517055" cy="3871762"/>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Political</a:t>
          </a:r>
          <a:endParaRPr lang="en-GB" sz="2200" b="1" kern="1200" dirty="0"/>
        </a:p>
      </dsp:txBody>
      <dsp:txXfrm>
        <a:off x="1935881" y="397576"/>
        <a:ext cx="2258527" cy="483971"/>
      </dsp:txXfrm>
    </dsp:sp>
    <dsp:sp modelId="{6FB2B44A-D5AE-4CDA-9719-70124704A3D1}">
      <dsp:nvSpPr>
        <dsp:cNvPr id="0" name=""/>
        <dsp:cNvSpPr/>
      </dsp:nvSpPr>
      <dsp:spPr>
        <a:xfrm>
          <a:off x="338779" y="881548"/>
          <a:ext cx="3194202" cy="3194202"/>
        </a:xfrm>
        <a:prstGeom prst="pie">
          <a:avLst>
            <a:gd name="adj1" fmla="val 5400000"/>
            <a:gd name="adj2" fmla="val 16200000"/>
          </a:avLst>
        </a:prstGeom>
        <a:solidFill>
          <a:schemeClr val="accent2">
            <a:hueOff val="936304"/>
            <a:satOff val="-1168"/>
            <a:lumOff val="2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F433F0-9506-4584-AC6F-226E9D8D62F5}">
      <dsp:nvSpPr>
        <dsp:cNvPr id="0" name=""/>
        <dsp:cNvSpPr/>
      </dsp:nvSpPr>
      <dsp:spPr>
        <a:xfrm>
          <a:off x="1935881" y="881548"/>
          <a:ext cx="4517055" cy="3194202"/>
        </a:xfrm>
        <a:prstGeom prst="rect">
          <a:avLst/>
        </a:prstGeom>
        <a:solidFill>
          <a:schemeClr val="lt1">
            <a:alpha val="90000"/>
            <a:hueOff val="0"/>
            <a:satOff val="0"/>
            <a:lumOff val="0"/>
            <a:alphaOff val="0"/>
          </a:schemeClr>
        </a:solidFill>
        <a:ln w="25400" cap="flat" cmpd="sng" algn="ctr">
          <a:solidFill>
            <a:schemeClr val="accent2">
              <a:hueOff val="936304"/>
              <a:satOff val="-1168"/>
              <a:lumOff val="2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Economic</a:t>
          </a:r>
        </a:p>
      </dsp:txBody>
      <dsp:txXfrm>
        <a:off x="1935881" y="881548"/>
        <a:ext cx="2258527" cy="483971"/>
      </dsp:txXfrm>
    </dsp:sp>
    <dsp:sp modelId="{9F188043-CE66-43EA-8ADE-0F494CEBD650}">
      <dsp:nvSpPr>
        <dsp:cNvPr id="0" name=""/>
        <dsp:cNvSpPr/>
      </dsp:nvSpPr>
      <dsp:spPr>
        <a:xfrm>
          <a:off x="677559" y="1365519"/>
          <a:ext cx="2516642" cy="2516642"/>
        </a:xfrm>
        <a:prstGeom prst="pie">
          <a:avLst>
            <a:gd name="adj1" fmla="val 5400000"/>
            <a:gd name="adj2" fmla="val 16200000"/>
          </a:avLst>
        </a:prstGeom>
        <a:solidFill>
          <a:schemeClr val="accent2">
            <a:hueOff val="1872608"/>
            <a:satOff val="-233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493D52-1609-4406-939D-A02F75BB1654}">
      <dsp:nvSpPr>
        <dsp:cNvPr id="0" name=""/>
        <dsp:cNvSpPr/>
      </dsp:nvSpPr>
      <dsp:spPr>
        <a:xfrm>
          <a:off x="1935881" y="1365519"/>
          <a:ext cx="4517055" cy="2516642"/>
        </a:xfrm>
        <a:prstGeom prst="rect">
          <a:avLst/>
        </a:prstGeom>
        <a:solidFill>
          <a:schemeClr val="lt1">
            <a:alpha val="90000"/>
            <a:hueOff val="0"/>
            <a:satOff val="0"/>
            <a:lumOff val="0"/>
            <a:alphaOff val="0"/>
          </a:schemeClr>
        </a:solidFill>
        <a:ln w="25400" cap="flat" cmpd="sng" algn="ctr">
          <a:solidFill>
            <a:schemeClr val="accent2">
              <a:hueOff val="1872608"/>
              <a:satOff val="-2336"/>
              <a:lumOff val="54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Social</a:t>
          </a:r>
        </a:p>
      </dsp:txBody>
      <dsp:txXfrm>
        <a:off x="1935881" y="1365519"/>
        <a:ext cx="2258527" cy="483967"/>
      </dsp:txXfrm>
    </dsp:sp>
    <dsp:sp modelId="{B275A1C1-3335-46C7-84BD-D202E9920B65}">
      <dsp:nvSpPr>
        <dsp:cNvPr id="0" name=""/>
        <dsp:cNvSpPr/>
      </dsp:nvSpPr>
      <dsp:spPr>
        <a:xfrm>
          <a:off x="1016337" y="1849487"/>
          <a:ext cx="1839087" cy="1839087"/>
        </a:xfrm>
        <a:prstGeom prst="pie">
          <a:avLst>
            <a:gd name="adj1" fmla="val 5400000"/>
            <a:gd name="adj2" fmla="val 16200000"/>
          </a:avLst>
        </a:prstGeom>
        <a:solidFill>
          <a:schemeClr val="accent2">
            <a:hueOff val="2808911"/>
            <a:satOff val="-3503"/>
            <a:lumOff val="8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98D39B-4BD4-4019-B749-0F38D9C36E16}">
      <dsp:nvSpPr>
        <dsp:cNvPr id="0" name=""/>
        <dsp:cNvSpPr/>
      </dsp:nvSpPr>
      <dsp:spPr>
        <a:xfrm>
          <a:off x="1935881" y="1849487"/>
          <a:ext cx="4517055" cy="1839087"/>
        </a:xfrm>
        <a:prstGeom prst="rect">
          <a:avLst/>
        </a:prstGeom>
        <a:solidFill>
          <a:schemeClr val="lt1">
            <a:alpha val="90000"/>
            <a:hueOff val="0"/>
            <a:satOff val="0"/>
            <a:lumOff val="0"/>
            <a:alphaOff val="0"/>
          </a:schemeClr>
        </a:solidFill>
        <a:ln w="25400" cap="flat" cmpd="sng" algn="ctr">
          <a:solidFill>
            <a:schemeClr val="accent2">
              <a:hueOff val="2808911"/>
              <a:satOff val="-3503"/>
              <a:lumOff val="82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Technological</a:t>
          </a:r>
        </a:p>
      </dsp:txBody>
      <dsp:txXfrm>
        <a:off x="1935881" y="1849487"/>
        <a:ext cx="2258527" cy="483971"/>
      </dsp:txXfrm>
    </dsp:sp>
    <dsp:sp modelId="{847E8EC7-63D3-4A02-B4B7-C965C7FB5FE9}">
      <dsp:nvSpPr>
        <dsp:cNvPr id="0" name=""/>
        <dsp:cNvSpPr/>
      </dsp:nvSpPr>
      <dsp:spPr>
        <a:xfrm>
          <a:off x="1355117" y="2333459"/>
          <a:ext cx="1161527" cy="1161527"/>
        </a:xfrm>
        <a:prstGeom prst="pie">
          <a:avLst>
            <a:gd name="adj1" fmla="val 5400000"/>
            <a:gd name="adj2" fmla="val 16200000"/>
          </a:avLst>
        </a:prstGeom>
        <a:solidFill>
          <a:schemeClr val="accent2">
            <a:hueOff val="3745215"/>
            <a:satOff val="-4671"/>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DF82C5-0DDC-4D85-8849-06A1674D2F12}">
      <dsp:nvSpPr>
        <dsp:cNvPr id="0" name=""/>
        <dsp:cNvSpPr/>
      </dsp:nvSpPr>
      <dsp:spPr>
        <a:xfrm>
          <a:off x="1935881" y="2333459"/>
          <a:ext cx="4517055" cy="1161527"/>
        </a:xfrm>
        <a:prstGeom prst="rect">
          <a:avLst/>
        </a:prstGeom>
        <a:solidFill>
          <a:schemeClr val="lt1">
            <a:alpha val="90000"/>
            <a:hueOff val="0"/>
            <a:satOff val="0"/>
            <a:lumOff val="0"/>
            <a:alphaOff val="0"/>
          </a:schemeClr>
        </a:solidFill>
        <a:ln w="25400" cap="flat" cmpd="sng" algn="ctr">
          <a:solidFill>
            <a:schemeClr val="accent2">
              <a:hueOff val="3745215"/>
              <a:satOff val="-4671"/>
              <a:lumOff val="109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Environmental</a:t>
          </a:r>
        </a:p>
      </dsp:txBody>
      <dsp:txXfrm>
        <a:off x="1935881" y="2333459"/>
        <a:ext cx="2258527" cy="483971"/>
      </dsp:txXfrm>
    </dsp:sp>
    <dsp:sp modelId="{D84540F3-5BDE-4657-9818-30E07B786B8A}">
      <dsp:nvSpPr>
        <dsp:cNvPr id="0" name=""/>
        <dsp:cNvSpPr/>
      </dsp:nvSpPr>
      <dsp:spPr>
        <a:xfrm>
          <a:off x="1693897" y="2817430"/>
          <a:ext cx="483967" cy="483967"/>
        </a:xfrm>
        <a:prstGeom prst="pie">
          <a:avLst>
            <a:gd name="adj1" fmla="val 5400000"/>
            <a:gd name="adj2" fmla="val 1620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A73E5D-7499-471E-A28C-A991221731FA}">
      <dsp:nvSpPr>
        <dsp:cNvPr id="0" name=""/>
        <dsp:cNvSpPr/>
      </dsp:nvSpPr>
      <dsp:spPr>
        <a:xfrm>
          <a:off x="1935881" y="2817430"/>
          <a:ext cx="4517055" cy="483967"/>
        </a:xfrm>
        <a:prstGeom prst="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Legal</a:t>
          </a:r>
        </a:p>
      </dsp:txBody>
      <dsp:txXfrm>
        <a:off x="1935881" y="2817430"/>
        <a:ext cx="2258527" cy="483967"/>
      </dsp:txXfrm>
    </dsp:sp>
    <dsp:sp modelId="{126AC1B0-F713-46E3-A38C-A19D6E7320DF}">
      <dsp:nvSpPr>
        <dsp:cNvPr id="0" name=""/>
        <dsp:cNvSpPr/>
      </dsp:nvSpPr>
      <dsp:spPr>
        <a:xfrm>
          <a:off x="4194409" y="397576"/>
          <a:ext cx="2258527" cy="483971"/>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b="1" kern="1200" dirty="0"/>
            <a:t>Post-Brexit trade complexities; sustainability compliance.</a:t>
          </a:r>
          <a:endParaRPr lang="en-GB" sz="1200" b="1" kern="1200" dirty="0"/>
        </a:p>
      </dsp:txBody>
      <dsp:txXfrm>
        <a:off x="4194409" y="397576"/>
        <a:ext cx="2258527" cy="483971"/>
      </dsp:txXfrm>
    </dsp:sp>
    <dsp:sp modelId="{2A3389B1-B239-48E6-A51B-DC789CEF5E57}">
      <dsp:nvSpPr>
        <dsp:cNvPr id="0" name=""/>
        <dsp:cNvSpPr/>
      </dsp:nvSpPr>
      <dsp:spPr>
        <a:xfrm>
          <a:off x="4194409" y="881548"/>
          <a:ext cx="2258527" cy="483971"/>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b="1" kern="1200" dirty="0"/>
            <a:t>Inflation &amp; supply chain disruptions.</a:t>
          </a:r>
        </a:p>
      </dsp:txBody>
      <dsp:txXfrm>
        <a:off x="4194409" y="881548"/>
        <a:ext cx="2258527" cy="483971"/>
      </dsp:txXfrm>
    </dsp:sp>
    <dsp:sp modelId="{13F809B9-9D1B-461C-A3E9-263046929A3E}">
      <dsp:nvSpPr>
        <dsp:cNvPr id="0" name=""/>
        <dsp:cNvSpPr/>
      </dsp:nvSpPr>
      <dsp:spPr>
        <a:xfrm>
          <a:off x="4194409" y="1365519"/>
          <a:ext cx="2258527" cy="48396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b="1" kern="1200" dirty="0"/>
            <a:t>Online shopping preference; demand for subscriptions.</a:t>
          </a:r>
        </a:p>
      </dsp:txBody>
      <dsp:txXfrm>
        <a:off x="4194409" y="1365519"/>
        <a:ext cx="2258527" cy="483967"/>
      </dsp:txXfrm>
    </dsp:sp>
    <dsp:sp modelId="{B7A97D21-E7AD-4183-BB92-4AA07B799E7D}">
      <dsp:nvSpPr>
        <dsp:cNvPr id="0" name=""/>
        <dsp:cNvSpPr/>
      </dsp:nvSpPr>
      <dsp:spPr>
        <a:xfrm>
          <a:off x="4194409" y="1849487"/>
          <a:ext cx="2258527" cy="483971"/>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b="1" kern="1200" dirty="0"/>
            <a:t>Weak digital presence vs. competitors.</a:t>
          </a:r>
        </a:p>
      </dsp:txBody>
      <dsp:txXfrm>
        <a:off x="4194409" y="1849487"/>
        <a:ext cx="2258527" cy="483971"/>
      </dsp:txXfrm>
    </dsp:sp>
    <dsp:sp modelId="{FCC55D8C-781B-46DA-91BC-46E78794BCD5}">
      <dsp:nvSpPr>
        <dsp:cNvPr id="0" name=""/>
        <dsp:cNvSpPr/>
      </dsp:nvSpPr>
      <dsp:spPr>
        <a:xfrm>
          <a:off x="4194409" y="2333459"/>
          <a:ext cx="2258527" cy="483971"/>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b="1" kern="1200" dirty="0"/>
            <a:t>Eco-friendly packaging increases costs.</a:t>
          </a:r>
        </a:p>
      </dsp:txBody>
      <dsp:txXfrm>
        <a:off x="4194409" y="2333459"/>
        <a:ext cx="2258527" cy="483971"/>
      </dsp:txXfrm>
    </dsp:sp>
    <dsp:sp modelId="{0B6B700F-301E-421E-BA0D-FCC70EF16181}">
      <dsp:nvSpPr>
        <dsp:cNvPr id="0" name=""/>
        <dsp:cNvSpPr/>
      </dsp:nvSpPr>
      <dsp:spPr>
        <a:xfrm>
          <a:off x="4194409" y="2817430"/>
          <a:ext cx="2258527" cy="48396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b="1" kern="1200" dirty="0"/>
            <a:t>Compliance with employment, safety, and environmental law.</a:t>
          </a:r>
        </a:p>
      </dsp:txBody>
      <dsp:txXfrm>
        <a:off x="4194409" y="2817430"/>
        <a:ext cx="2258527" cy="4839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B4B2E-36BD-4EF2-9FB3-5B37782A6355}">
      <dsp:nvSpPr>
        <dsp:cNvPr id="0" name=""/>
        <dsp:cNvSpPr/>
      </dsp:nvSpPr>
      <dsp:spPr>
        <a:xfrm>
          <a:off x="0" y="8699"/>
          <a:ext cx="2271587" cy="136295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b="1" kern="1200" dirty="0">
              <a:effectLst>
                <a:outerShdw blurRad="38100" dist="38100" dir="2700000" algn="tl">
                  <a:srgbClr val="000000">
                    <a:alpha val="43137"/>
                  </a:srgbClr>
                </a:outerShdw>
              </a:effectLst>
            </a:rPr>
            <a:t>Market Factors</a:t>
          </a:r>
          <a:endParaRPr lang="en-GB" sz="2700" kern="1200" dirty="0">
            <a:effectLst>
              <a:outerShdw blurRad="38100" dist="38100" dir="2700000" algn="tl">
                <a:srgbClr val="000000">
                  <a:alpha val="43137"/>
                </a:srgbClr>
              </a:outerShdw>
            </a:effectLst>
          </a:endParaRPr>
        </a:p>
      </dsp:txBody>
      <dsp:txXfrm>
        <a:off x="0" y="8699"/>
        <a:ext cx="2271587" cy="1362952"/>
      </dsp:txXfrm>
    </dsp:sp>
    <dsp:sp modelId="{2348991C-BB7D-4A1B-A577-E3F8B00C3E20}">
      <dsp:nvSpPr>
        <dsp:cNvPr id="0" name=""/>
        <dsp:cNvSpPr/>
      </dsp:nvSpPr>
      <dsp:spPr>
        <a:xfrm>
          <a:off x="2498745" y="8699"/>
          <a:ext cx="2271587" cy="1362952"/>
        </a:xfrm>
        <a:prstGeom prst="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buFont typeface="Symbol" panose="05050102010706020507" pitchFamily="18" charset="2"/>
            <a:buChar char=""/>
          </a:pPr>
          <a:r>
            <a:rPr lang="en-GB" sz="2700" b="1" kern="1200" dirty="0">
              <a:effectLst>
                <a:outerShdw blurRad="38100" dist="38100" dir="2700000" algn="tl">
                  <a:srgbClr val="000000">
                    <a:alpha val="43137"/>
                  </a:srgbClr>
                </a:outerShdw>
              </a:effectLst>
            </a:rPr>
            <a:t>Technology</a:t>
          </a:r>
          <a:endParaRPr lang="en-GB" sz="2700" kern="1200" dirty="0">
            <a:effectLst>
              <a:outerShdw blurRad="38100" dist="38100" dir="2700000" algn="tl">
                <a:srgbClr val="000000">
                  <a:alpha val="43137"/>
                </a:srgbClr>
              </a:outerShdw>
            </a:effectLst>
          </a:endParaRPr>
        </a:p>
      </dsp:txBody>
      <dsp:txXfrm>
        <a:off x="2498745" y="8699"/>
        <a:ext cx="2271587" cy="1362952"/>
      </dsp:txXfrm>
    </dsp:sp>
    <dsp:sp modelId="{B6C64160-6D80-406C-8308-5A33E7743F24}">
      <dsp:nvSpPr>
        <dsp:cNvPr id="0" name=""/>
        <dsp:cNvSpPr/>
      </dsp:nvSpPr>
      <dsp:spPr>
        <a:xfrm>
          <a:off x="4997491" y="8699"/>
          <a:ext cx="2271587" cy="1362952"/>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buFont typeface="Symbol" panose="05050102010706020507" pitchFamily="18" charset="2"/>
            <a:buChar char=""/>
          </a:pPr>
          <a:r>
            <a:rPr lang="en-GB" sz="2700" b="1" kern="1200" dirty="0">
              <a:effectLst>
                <a:outerShdw blurRad="38100" dist="38100" dir="2700000" algn="tl">
                  <a:srgbClr val="000000">
                    <a:alpha val="43137"/>
                  </a:srgbClr>
                </a:outerShdw>
              </a:effectLst>
            </a:rPr>
            <a:t>Prices</a:t>
          </a:r>
          <a:endParaRPr lang="en-GB" sz="2700" kern="1200" dirty="0">
            <a:effectLst>
              <a:outerShdw blurRad="38100" dist="38100" dir="2700000" algn="tl">
                <a:srgbClr val="000000">
                  <a:alpha val="43137"/>
                </a:srgbClr>
              </a:outerShdw>
            </a:effectLst>
          </a:endParaRPr>
        </a:p>
      </dsp:txBody>
      <dsp:txXfrm>
        <a:off x="4997491" y="8699"/>
        <a:ext cx="2271587" cy="1362952"/>
      </dsp:txXfrm>
    </dsp:sp>
    <dsp:sp modelId="{4725A114-B6D7-43C3-8BB6-5EC58669D9CA}">
      <dsp:nvSpPr>
        <dsp:cNvPr id="0" name=""/>
        <dsp:cNvSpPr/>
      </dsp:nvSpPr>
      <dsp:spPr>
        <a:xfrm>
          <a:off x="1249372" y="1598810"/>
          <a:ext cx="2271587" cy="1362952"/>
        </a:xfrm>
        <a:prstGeom prst="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buFont typeface="Symbol" panose="05050102010706020507" pitchFamily="18" charset="2"/>
            <a:buChar char=""/>
          </a:pPr>
          <a:r>
            <a:rPr lang="en-GB" sz="2700" b="1" kern="1200">
              <a:effectLst>
                <a:outerShdw blurRad="38100" dist="38100" dir="2700000" algn="tl">
                  <a:srgbClr val="000000">
                    <a:alpha val="43137"/>
                  </a:srgbClr>
                </a:outerShdw>
              </a:effectLst>
            </a:rPr>
            <a:t>Customer Behaviour</a:t>
          </a:r>
          <a:endParaRPr lang="en-GB" sz="2700" kern="1200" dirty="0">
            <a:effectLst>
              <a:outerShdw blurRad="38100" dist="38100" dir="2700000" algn="tl">
                <a:srgbClr val="000000">
                  <a:alpha val="43137"/>
                </a:srgbClr>
              </a:outerShdw>
            </a:effectLst>
          </a:endParaRPr>
        </a:p>
      </dsp:txBody>
      <dsp:txXfrm>
        <a:off x="1249372" y="1598810"/>
        <a:ext cx="2271587" cy="1362952"/>
      </dsp:txXfrm>
    </dsp:sp>
    <dsp:sp modelId="{22951FE4-5B4A-44F9-BE35-BEA4A6257310}">
      <dsp:nvSpPr>
        <dsp:cNvPr id="0" name=""/>
        <dsp:cNvSpPr/>
      </dsp:nvSpPr>
      <dsp:spPr>
        <a:xfrm>
          <a:off x="3748118" y="1598810"/>
          <a:ext cx="2271587" cy="1362952"/>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buFont typeface="Symbol" panose="05050102010706020507" pitchFamily="18" charset="2"/>
            <a:buChar char=""/>
          </a:pPr>
          <a:r>
            <a:rPr lang="en-GB" sz="2700" b="1" kern="1200" dirty="0">
              <a:effectLst>
                <a:outerShdw blurRad="38100" dist="38100" dir="2700000" algn="tl">
                  <a:srgbClr val="000000">
                    <a:alpha val="43137"/>
                  </a:srgbClr>
                </a:outerShdw>
              </a:effectLst>
            </a:rPr>
            <a:t>Management</a:t>
          </a:r>
          <a:endParaRPr lang="en-GB" sz="2700" kern="1200" dirty="0">
            <a:effectLst>
              <a:outerShdw blurRad="38100" dist="38100" dir="2700000" algn="tl">
                <a:srgbClr val="000000">
                  <a:alpha val="43137"/>
                </a:srgbClr>
              </a:outerShdw>
            </a:effectLst>
          </a:endParaRPr>
        </a:p>
      </dsp:txBody>
      <dsp:txXfrm>
        <a:off x="3748118" y="1598810"/>
        <a:ext cx="2271587" cy="13629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990767-6049-4CB2-B463-4806614C275A}">
      <dsp:nvSpPr>
        <dsp:cNvPr id="0" name=""/>
        <dsp:cNvSpPr/>
      </dsp:nvSpPr>
      <dsp:spPr>
        <a:xfrm>
          <a:off x="0" y="305079"/>
          <a:ext cx="5285874" cy="4536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17A8B1C-D2A8-43E1-87A6-95F32D04DA15}">
      <dsp:nvSpPr>
        <dsp:cNvPr id="0" name=""/>
        <dsp:cNvSpPr/>
      </dsp:nvSpPr>
      <dsp:spPr>
        <a:xfrm>
          <a:off x="264293" y="39399"/>
          <a:ext cx="3700111" cy="53136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855" tIns="0" rIns="139855" bIns="0" numCol="1" spcCol="1270" anchor="ctr" anchorCtr="0">
          <a:noAutofit/>
        </a:bodyPr>
        <a:lstStyle/>
        <a:p>
          <a:pPr lvl="0" algn="l" defTabSz="800100">
            <a:lnSpc>
              <a:spcPct val="90000"/>
            </a:lnSpc>
            <a:spcBef>
              <a:spcPct val="0"/>
            </a:spcBef>
            <a:spcAft>
              <a:spcPct val="35000"/>
            </a:spcAft>
            <a:buFont typeface="Symbol" panose="05050102010706020507" pitchFamily="18" charset="2"/>
            <a:buChar char=""/>
          </a:pPr>
          <a:r>
            <a:rPr lang="en-GB" sz="1800" b="1" kern="1200" dirty="0">
              <a:effectLst>
                <a:outerShdw blurRad="38100" dist="38100" dir="2700000" algn="tl">
                  <a:srgbClr val="000000">
                    <a:alpha val="43137"/>
                  </a:srgbClr>
                </a:outerShdw>
              </a:effectLst>
            </a:rPr>
            <a:t>Digital Transformation</a:t>
          </a:r>
        </a:p>
      </dsp:txBody>
      <dsp:txXfrm>
        <a:off x="290232" y="65338"/>
        <a:ext cx="3648233" cy="479482"/>
      </dsp:txXfrm>
    </dsp:sp>
    <dsp:sp modelId="{68BABBD6-1763-4937-A89F-B0AA4C0B8A11}">
      <dsp:nvSpPr>
        <dsp:cNvPr id="0" name=""/>
        <dsp:cNvSpPr/>
      </dsp:nvSpPr>
      <dsp:spPr>
        <a:xfrm>
          <a:off x="0" y="1121559"/>
          <a:ext cx="5285874" cy="453600"/>
        </a:xfrm>
        <a:prstGeom prst="rect">
          <a:avLst/>
        </a:prstGeom>
        <a:solidFill>
          <a:schemeClr val="lt1">
            <a:alpha val="90000"/>
            <a:hueOff val="0"/>
            <a:satOff val="0"/>
            <a:lumOff val="0"/>
            <a:alphaOff val="0"/>
          </a:schemeClr>
        </a:solidFill>
        <a:ln w="25400"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dsp:style>
    </dsp:sp>
    <dsp:sp modelId="{5ACD32B3-794F-457D-9BDA-28C3441E6A27}">
      <dsp:nvSpPr>
        <dsp:cNvPr id="0" name=""/>
        <dsp:cNvSpPr/>
      </dsp:nvSpPr>
      <dsp:spPr>
        <a:xfrm>
          <a:off x="264293" y="855879"/>
          <a:ext cx="3700111" cy="531360"/>
        </a:xfrm>
        <a:prstGeom prst="round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855" tIns="0" rIns="139855" bIns="0" numCol="1" spcCol="1270" anchor="ctr" anchorCtr="0">
          <a:noAutofit/>
        </a:bodyPr>
        <a:lstStyle/>
        <a:p>
          <a:pPr lvl="0" algn="l" defTabSz="800100">
            <a:lnSpc>
              <a:spcPct val="90000"/>
            </a:lnSpc>
            <a:spcBef>
              <a:spcPct val="0"/>
            </a:spcBef>
            <a:spcAft>
              <a:spcPct val="35000"/>
            </a:spcAft>
            <a:buFont typeface="Symbol" panose="05050102010706020507" pitchFamily="18" charset="2"/>
            <a:buChar char=""/>
          </a:pPr>
          <a:r>
            <a:rPr lang="en-GB" sz="1800" b="1" kern="1200" dirty="0">
              <a:effectLst>
                <a:outerShdw blurRad="38100" dist="38100" dir="2700000" algn="tl">
                  <a:srgbClr val="000000">
                    <a:alpha val="43137"/>
                  </a:srgbClr>
                </a:outerShdw>
              </a:effectLst>
            </a:rPr>
            <a:t>Marketing Innovation</a:t>
          </a:r>
        </a:p>
      </dsp:txBody>
      <dsp:txXfrm>
        <a:off x="290232" y="881818"/>
        <a:ext cx="3648233" cy="479482"/>
      </dsp:txXfrm>
    </dsp:sp>
    <dsp:sp modelId="{21969676-7203-482F-BAA6-E5D2F584F183}">
      <dsp:nvSpPr>
        <dsp:cNvPr id="0" name=""/>
        <dsp:cNvSpPr/>
      </dsp:nvSpPr>
      <dsp:spPr>
        <a:xfrm>
          <a:off x="0" y="1938039"/>
          <a:ext cx="5285874" cy="453600"/>
        </a:xfrm>
        <a:prstGeom prst="rect">
          <a:avLst/>
        </a:prstGeom>
        <a:solidFill>
          <a:schemeClr val="lt1">
            <a:alpha val="90000"/>
            <a:hueOff val="0"/>
            <a:satOff val="0"/>
            <a:lumOff val="0"/>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dsp:style>
    </dsp:sp>
    <dsp:sp modelId="{C6035746-FB3B-470C-AFD5-6EC7E4123AFC}">
      <dsp:nvSpPr>
        <dsp:cNvPr id="0" name=""/>
        <dsp:cNvSpPr/>
      </dsp:nvSpPr>
      <dsp:spPr>
        <a:xfrm>
          <a:off x="264293" y="1672359"/>
          <a:ext cx="3700111" cy="53136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855" tIns="0" rIns="139855" bIns="0" numCol="1" spcCol="1270" anchor="ctr" anchorCtr="0">
          <a:noAutofit/>
        </a:bodyPr>
        <a:lstStyle/>
        <a:p>
          <a:pPr lvl="0" algn="l" defTabSz="800100">
            <a:lnSpc>
              <a:spcPct val="90000"/>
            </a:lnSpc>
            <a:spcBef>
              <a:spcPct val="0"/>
            </a:spcBef>
            <a:spcAft>
              <a:spcPct val="35000"/>
            </a:spcAft>
            <a:buFont typeface="Symbol" panose="05050102010706020507" pitchFamily="18" charset="2"/>
            <a:buChar char=""/>
          </a:pPr>
          <a:r>
            <a:rPr lang="en-GB" sz="1800" b="1" kern="1200" dirty="0">
              <a:effectLst>
                <a:outerShdw blurRad="38100" dist="38100" dir="2700000" algn="tl">
                  <a:srgbClr val="000000">
                    <a:alpha val="43137"/>
                  </a:srgbClr>
                </a:outerShdw>
              </a:effectLst>
            </a:rPr>
            <a:t>Service Diversification</a:t>
          </a:r>
        </a:p>
      </dsp:txBody>
      <dsp:txXfrm>
        <a:off x="290232" y="1698298"/>
        <a:ext cx="3648233" cy="479482"/>
      </dsp:txXfrm>
    </dsp:sp>
    <dsp:sp modelId="{7CD9337C-8672-4280-9E84-1A78112E3A07}">
      <dsp:nvSpPr>
        <dsp:cNvPr id="0" name=""/>
        <dsp:cNvSpPr/>
      </dsp:nvSpPr>
      <dsp:spPr>
        <a:xfrm>
          <a:off x="0" y="2754520"/>
          <a:ext cx="5285874" cy="453600"/>
        </a:xfrm>
        <a:prstGeom prst="rect">
          <a:avLst/>
        </a:prstGeom>
        <a:solidFill>
          <a:schemeClr val="lt1">
            <a:alpha val="90000"/>
            <a:hueOff val="0"/>
            <a:satOff val="0"/>
            <a:lumOff val="0"/>
            <a:alphaOff val="0"/>
          </a:schemeClr>
        </a:solidFill>
        <a:ln w="25400" cap="flat" cmpd="sng" algn="ctr">
          <a:solidFill>
            <a:schemeClr val="accent2">
              <a:hueOff val="3511139"/>
              <a:satOff val="-4379"/>
              <a:lumOff val="1030"/>
              <a:alphaOff val="0"/>
            </a:schemeClr>
          </a:solidFill>
          <a:prstDash val="solid"/>
        </a:ln>
        <a:effectLst/>
      </dsp:spPr>
      <dsp:style>
        <a:lnRef idx="2">
          <a:scrgbClr r="0" g="0" b="0"/>
        </a:lnRef>
        <a:fillRef idx="1">
          <a:scrgbClr r="0" g="0" b="0"/>
        </a:fillRef>
        <a:effectRef idx="0">
          <a:scrgbClr r="0" g="0" b="0"/>
        </a:effectRef>
        <a:fontRef idx="minor"/>
      </dsp:style>
    </dsp:sp>
    <dsp:sp modelId="{7EABED81-AD5B-45E1-8329-2ABE75033AAC}">
      <dsp:nvSpPr>
        <dsp:cNvPr id="0" name=""/>
        <dsp:cNvSpPr/>
      </dsp:nvSpPr>
      <dsp:spPr>
        <a:xfrm>
          <a:off x="264293" y="2488840"/>
          <a:ext cx="3700111" cy="531360"/>
        </a:xfrm>
        <a:prstGeom prst="round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855" tIns="0" rIns="139855" bIns="0" numCol="1" spcCol="1270" anchor="ctr" anchorCtr="0">
          <a:noAutofit/>
        </a:bodyPr>
        <a:lstStyle/>
        <a:p>
          <a:pPr lvl="0" algn="l" defTabSz="800100">
            <a:lnSpc>
              <a:spcPct val="90000"/>
            </a:lnSpc>
            <a:spcBef>
              <a:spcPct val="0"/>
            </a:spcBef>
            <a:spcAft>
              <a:spcPct val="35000"/>
            </a:spcAft>
            <a:buFont typeface="Symbol" panose="05050102010706020507" pitchFamily="18" charset="2"/>
            <a:buChar char=""/>
          </a:pPr>
          <a:r>
            <a:rPr lang="en-GB" sz="1800" b="1" kern="1200" dirty="0">
              <a:effectLst>
                <a:outerShdw blurRad="38100" dist="38100" dir="2700000" algn="tl">
                  <a:srgbClr val="000000">
                    <a:alpha val="43137"/>
                  </a:srgbClr>
                </a:outerShdw>
              </a:effectLst>
            </a:rPr>
            <a:t>Cost Management</a:t>
          </a:r>
        </a:p>
      </dsp:txBody>
      <dsp:txXfrm>
        <a:off x="290232" y="2514779"/>
        <a:ext cx="3648233" cy="479482"/>
      </dsp:txXfrm>
    </dsp:sp>
    <dsp:sp modelId="{6FFC3C45-A31F-4C2D-BD3E-9E39329E1962}">
      <dsp:nvSpPr>
        <dsp:cNvPr id="0" name=""/>
        <dsp:cNvSpPr/>
      </dsp:nvSpPr>
      <dsp:spPr>
        <a:xfrm>
          <a:off x="0" y="3571000"/>
          <a:ext cx="5285874" cy="453600"/>
        </a:xfrm>
        <a:prstGeom prst="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sp>
    <dsp:sp modelId="{E1E61582-C10A-4168-ACBA-8142790E91B6}">
      <dsp:nvSpPr>
        <dsp:cNvPr id="0" name=""/>
        <dsp:cNvSpPr/>
      </dsp:nvSpPr>
      <dsp:spPr>
        <a:xfrm>
          <a:off x="264293" y="3305320"/>
          <a:ext cx="3700111" cy="53136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855" tIns="0" rIns="139855" bIns="0" numCol="1" spcCol="1270" anchor="ctr" anchorCtr="0">
          <a:noAutofit/>
        </a:bodyPr>
        <a:lstStyle/>
        <a:p>
          <a:pPr lvl="0" algn="l" defTabSz="800100">
            <a:lnSpc>
              <a:spcPct val="90000"/>
            </a:lnSpc>
            <a:spcBef>
              <a:spcPct val="0"/>
            </a:spcBef>
            <a:spcAft>
              <a:spcPct val="35000"/>
            </a:spcAft>
          </a:pPr>
          <a:r>
            <a:rPr lang="en-GB" sz="1800" b="1" kern="1200" dirty="0">
              <a:effectLst>
                <a:outerShdw blurRad="38100" dist="38100" dir="2700000" algn="tl">
                  <a:srgbClr val="000000">
                    <a:alpha val="43137"/>
                  </a:srgbClr>
                </a:outerShdw>
              </a:effectLst>
            </a:rPr>
            <a:t>Customer Engagement</a:t>
          </a:r>
        </a:p>
      </dsp:txBody>
      <dsp:txXfrm>
        <a:off x="290232" y="3331259"/>
        <a:ext cx="3648233"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39E984-3AA3-439D-A18C-3A308D50DE34}" type="datetimeFigureOut">
              <a:rPr lang="en-GB" smtClean="0"/>
              <a:t>04/10/2025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6077E3-45DE-4FC2-882D-89A9E7300BFA}" type="slidenum">
              <a:rPr lang="en-GB" smtClean="0"/>
              <a:t>‹#›</a:t>
            </a:fld>
            <a:endParaRPr lang="en-GB"/>
          </a:p>
        </p:txBody>
      </p:sp>
    </p:spTree>
    <p:extLst>
      <p:ext uri="{BB962C8B-B14F-4D97-AF65-F5344CB8AC3E}">
        <p14:creationId xmlns:p14="http://schemas.microsoft.com/office/powerpoint/2010/main" val="2190805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main uncertainty with small independent businesses relates to high challenges in evolving with fast changes in the market. One of the examples of flower shops that existed in Norwich is Green Haven Florists, which flourished on its environmentally friendly principles, customised flowers, and activities in the community. But the company has, over the last year, been facing eroding revenues, escalating costs, and increasingly competitive circumstances. It is in the current presentation that structured problem-solving tools are applied to seek the nature of the challenges facing the business, what surrounds the business, and even the roots of the decline, before proposing avenues for making informed decisions.</a:t>
            </a:r>
          </a:p>
          <a:p>
            <a:endParaRPr lang="en-GB" dirty="0"/>
          </a:p>
        </p:txBody>
      </p:sp>
      <p:sp>
        <p:nvSpPr>
          <p:cNvPr id="4" name="Slide Number Placeholder 3"/>
          <p:cNvSpPr>
            <a:spLocks noGrp="1"/>
          </p:cNvSpPr>
          <p:nvPr>
            <p:ph type="sldNum" sz="quarter" idx="5"/>
          </p:nvPr>
        </p:nvSpPr>
        <p:spPr/>
        <p:txBody>
          <a:bodyPr/>
          <a:lstStyle/>
          <a:p>
            <a:fld id="{E76077E3-45DE-4FC2-882D-89A9E7300BFA}" type="slidenum">
              <a:rPr lang="en-GB" smtClean="0"/>
              <a:t>2</a:t>
            </a:fld>
            <a:endParaRPr lang="en-GB"/>
          </a:p>
        </p:txBody>
      </p:sp>
    </p:spTree>
    <p:extLst>
      <p:ext uri="{BB962C8B-B14F-4D97-AF65-F5344CB8AC3E}">
        <p14:creationId xmlns:p14="http://schemas.microsoft.com/office/powerpoint/2010/main" val="289430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first one is to demystify the nature and the range of the problem. Using the 5W2H method:</a:t>
            </a: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Who? </a:t>
            </a:r>
            <a:r>
              <a:rPr lang="en-GB" sz="1800" dirty="0">
                <a:effectLst/>
                <a:latin typeface="Times New Roman" panose="02020603050405020304" pitchFamily="18" charset="0"/>
                <a:ea typeface="Calibri" panose="020F0502020204030204" pitchFamily="34" charset="0"/>
                <a:cs typeface="Arial" panose="020B0604020202020204" pitchFamily="34" charset="0"/>
              </a:rPr>
              <a:t>Headed by Liam and Priya Patel, Green Haven Florists and their customers.</a:t>
            </a: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What?</a:t>
            </a:r>
            <a:r>
              <a:rPr lang="en-GB" sz="1800" dirty="0">
                <a:effectLst/>
                <a:latin typeface="Times New Roman" panose="02020603050405020304" pitchFamily="18" charset="0"/>
                <a:ea typeface="Calibri" panose="020F0502020204030204" pitchFamily="34" charset="0"/>
                <a:cs typeface="Arial" panose="020B0604020202020204" pitchFamily="34" charset="0"/>
              </a:rPr>
              <a:t> This represents a 30 percentage point decrease in sales in-store in the last year.</a:t>
            </a: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Where?</a:t>
            </a:r>
            <a:r>
              <a:rPr lang="en-GB" sz="1800" dirty="0">
                <a:effectLst/>
                <a:latin typeface="Times New Roman" panose="02020603050405020304" pitchFamily="18" charset="0"/>
                <a:ea typeface="Calibri" panose="020F0502020204030204" pitchFamily="34" charset="0"/>
                <a:cs typeface="Arial" panose="020B0604020202020204" pitchFamily="34" charset="0"/>
              </a:rPr>
              <a:t> The real-world store on a high street in Norwich is becoming more and more unproductive due to decreased pedestrian traffic (Ahmad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 </a:t>
            </a:r>
            <a:r>
              <a:rPr lang="en-GB" sz="1800" dirty="0">
                <a:effectLst/>
                <a:latin typeface="Times New Roman" panose="02020603050405020304" pitchFamily="18" charset="0"/>
                <a:ea typeface="Calibri" panose="020F0502020204030204" pitchFamily="34" charset="0"/>
                <a:cs typeface="Arial" panose="020B0604020202020204" pitchFamily="34" charset="0"/>
              </a:rPr>
              <a:t>2018).</a:t>
            </a: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When? </a:t>
            </a:r>
            <a:r>
              <a:rPr lang="en-GB" sz="1800" dirty="0">
                <a:effectLst/>
                <a:latin typeface="Times New Roman" panose="02020603050405020304" pitchFamily="18" charset="0"/>
                <a:ea typeface="Calibri" panose="020F0502020204030204" pitchFamily="34" charset="0"/>
                <a:cs typeface="Arial" panose="020B0604020202020204" pitchFamily="34" charset="0"/>
              </a:rPr>
              <a:t>Especially apparent during the past 12 months.</a:t>
            </a: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Why? </a:t>
            </a:r>
            <a:r>
              <a:rPr lang="en-GB" sz="1800" dirty="0">
                <a:effectLst/>
                <a:latin typeface="Times New Roman" panose="02020603050405020304" pitchFamily="18" charset="0"/>
                <a:ea typeface="Calibri" panose="020F0502020204030204" pitchFamily="34" charset="0"/>
                <a:cs typeface="Arial" panose="020B0604020202020204" pitchFamily="34" charset="0"/>
              </a:rPr>
              <a:t>Increase in operational expenses, intense online competition by the online florists, and the online presence is outdated.</a:t>
            </a: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How? </a:t>
            </a:r>
            <a:r>
              <a:rPr lang="en-GB" sz="1800" dirty="0">
                <a:effectLst/>
                <a:latin typeface="Times New Roman" panose="02020603050405020304" pitchFamily="18" charset="0"/>
                <a:ea typeface="Calibri" panose="020F0502020204030204" pitchFamily="34" charset="0"/>
                <a:cs typeface="Arial" panose="020B0604020202020204" pitchFamily="34" charset="0"/>
              </a:rPr>
              <a:t>The consumers have moved to the online shopping process, and the retailers that deliver the products to the customers on the same day and give incentives.</a:t>
            </a: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How much?</a:t>
            </a:r>
            <a:r>
              <a:rPr lang="en-GB" sz="1800" dirty="0">
                <a:effectLst/>
                <a:latin typeface="Times New Roman" panose="02020603050405020304" pitchFamily="18" charset="0"/>
                <a:ea typeface="Calibri" panose="020F0502020204030204" pitchFamily="34" charset="0"/>
                <a:cs typeface="Arial" panose="020B0604020202020204" pitchFamily="34" charset="0"/>
              </a:rPr>
              <a:t> The loss of revenue is so harsh that it jeopardises the sustainability in the long run.</a:t>
            </a:r>
          </a:p>
          <a:p>
            <a:endParaRPr lang="en-GB" dirty="0"/>
          </a:p>
        </p:txBody>
      </p:sp>
      <p:sp>
        <p:nvSpPr>
          <p:cNvPr id="4" name="Slide Number Placeholder 3"/>
          <p:cNvSpPr>
            <a:spLocks noGrp="1"/>
          </p:cNvSpPr>
          <p:nvPr>
            <p:ph type="sldNum" sz="quarter" idx="5"/>
          </p:nvPr>
        </p:nvSpPr>
        <p:spPr/>
        <p:txBody>
          <a:bodyPr/>
          <a:lstStyle/>
          <a:p>
            <a:fld id="{E76077E3-45DE-4FC2-882D-89A9E7300BFA}" type="slidenum">
              <a:rPr lang="en-GB" smtClean="0"/>
              <a:t>3</a:t>
            </a:fld>
            <a:endParaRPr lang="en-GB"/>
          </a:p>
        </p:txBody>
      </p:sp>
    </p:spTree>
    <p:extLst>
      <p:ext uri="{BB962C8B-B14F-4D97-AF65-F5344CB8AC3E}">
        <p14:creationId xmlns:p14="http://schemas.microsoft.com/office/powerpoint/2010/main" val="318314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Political:</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post-Brexit trade complexities and importation regulations also make it more expensive to source some of the flowers (Shin and Moon, 2021). Business sustainability policies also compel companies to package products in a way that is practical to the environment, and potentially, though in line with the philosophy of Green Haven, this increases the cost.</a:t>
            </a: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Economic:</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Supply chain issues and inflation have increased the prices of flowers, particularly foreign types of flowers such as tulips and orchids. Economic uncertainty also requires businesses to further cater to price sensitivity among customers who look online to find cheaper alternatives.</a:t>
            </a:r>
          </a:p>
          <a:p>
            <a:pPr marL="0" marR="0" algn="l">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
            </a:r>
            <a:br>
              <a:rPr lang="en-GB" sz="1800" b="1" dirty="0">
                <a:effectLst/>
                <a:latin typeface="Times New Roman" panose="02020603050405020304" pitchFamily="18" charset="0"/>
                <a:ea typeface="Calibri" panose="020F0502020204030204" pitchFamily="34" charset="0"/>
                <a:cs typeface="Arial" panose="020B0604020202020204" pitchFamily="34" charset="0"/>
              </a:rPr>
            </a:br>
            <a:r>
              <a:rPr lang="en-GB" sz="1800" b="1" dirty="0">
                <a:effectLst/>
                <a:latin typeface="Times New Roman" panose="02020603050405020304" pitchFamily="18" charset="0"/>
                <a:ea typeface="Calibri" panose="020F0502020204030204" pitchFamily="34" charset="0"/>
                <a:cs typeface="Arial" panose="020B0604020202020204" pitchFamily="34"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Social:</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People have moved towards the habit of shopping online. Younger customers are sensitive to online interactions and subscription services, whereas long-term clientele requires promotional plans more and more commonly, as well as almost free delivery.</a:t>
            </a: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Technological:</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Their competitors have a greater online presence via Instagram marketing and an easy-to-use website. The old-fashioned website of Green Haven does not accommodate online orders and reaches the digital audiences efficiently.</a:t>
            </a: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Environmental:</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fact that Green Haven has a strong eco-friendly approach can also be considered an advantage; however, biodegradable wrapping and using locally sourced flowers are more expensive than options with a conventional approach. Those competitors not focused on sustainability can cut prices (Grewal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 </a:t>
            </a:r>
            <a:r>
              <a:rPr lang="en-GB" sz="1800" dirty="0">
                <a:effectLst/>
                <a:latin typeface="Times New Roman" panose="02020603050405020304" pitchFamily="18" charset="0"/>
                <a:ea typeface="Calibri" panose="020F0502020204030204" pitchFamily="34" charset="0"/>
                <a:cs typeface="Arial" panose="020B0604020202020204" pitchFamily="34" charset="0"/>
              </a:rPr>
              <a:t>2017).</a:t>
            </a: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Legal:</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r>
              <a:rPr lang="en-GB" sz="1800" dirty="0">
                <a:effectLst/>
                <a:latin typeface="Times New Roman" panose="02020603050405020304" pitchFamily="18" charset="0"/>
                <a:ea typeface="Calibri" panose="020F0502020204030204" pitchFamily="34" charset="0"/>
                <a:cs typeface="Arial" panose="020B0604020202020204" pitchFamily="34" charset="0"/>
              </a:rPr>
              <a:t>Companies are required to adhere to employment law, health and safety laws, and environmental standards that contribute to the cost of compliance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Bocquet</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 </a:t>
            </a:r>
            <a:r>
              <a:rPr lang="en-GB" sz="1800" dirty="0">
                <a:effectLst/>
                <a:latin typeface="Times New Roman" panose="02020603050405020304" pitchFamily="18" charset="0"/>
                <a:ea typeface="Calibri" panose="020F0502020204030204" pitchFamily="34" charset="0"/>
                <a:cs typeface="Arial" panose="020B0604020202020204" pitchFamily="34" charset="0"/>
              </a:rPr>
              <a:t>2019).</a:t>
            </a:r>
            <a:endParaRPr lang="en-GB" dirty="0"/>
          </a:p>
        </p:txBody>
      </p:sp>
      <p:sp>
        <p:nvSpPr>
          <p:cNvPr id="4" name="Slide Number Placeholder 3"/>
          <p:cNvSpPr>
            <a:spLocks noGrp="1"/>
          </p:cNvSpPr>
          <p:nvPr>
            <p:ph type="sldNum" sz="quarter" idx="5"/>
          </p:nvPr>
        </p:nvSpPr>
        <p:spPr/>
        <p:txBody>
          <a:bodyPr/>
          <a:lstStyle/>
          <a:p>
            <a:fld id="{E76077E3-45DE-4FC2-882D-89A9E7300BFA}" type="slidenum">
              <a:rPr lang="en-GB" smtClean="0"/>
              <a:t>4</a:t>
            </a:fld>
            <a:endParaRPr lang="en-GB"/>
          </a:p>
        </p:txBody>
      </p:sp>
    </p:spTree>
    <p:extLst>
      <p:ext uri="{BB962C8B-B14F-4D97-AF65-F5344CB8AC3E}">
        <p14:creationId xmlns:p14="http://schemas.microsoft.com/office/powerpoint/2010/main" val="2118975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Market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The threat of more competition by national chains and boutique florists.</a:t>
            </a: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Technology:</a:t>
            </a:r>
            <a:r>
              <a:rPr lang="en-GB" sz="1800" dirty="0">
                <a:effectLst/>
                <a:latin typeface="Times New Roman" panose="02020603050405020304" pitchFamily="18" charset="0"/>
                <a:ea typeface="Calibri" panose="020F0502020204030204" pitchFamily="34" charset="0"/>
                <a:cs typeface="Arial" panose="020B0604020202020204" pitchFamily="34" charset="0"/>
              </a:rPr>
              <a:t> Software, Old-fashioned website, poor digital marketing.</a:t>
            </a: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Prices: </a:t>
            </a:r>
            <a:r>
              <a:rPr lang="en-GB" sz="1800" dirty="0">
                <a:effectLst/>
                <a:latin typeface="Times New Roman" panose="02020603050405020304" pitchFamily="18" charset="0"/>
                <a:ea typeface="Calibri" panose="020F0502020204030204" pitchFamily="34" charset="0"/>
                <a:cs typeface="Arial" panose="020B0604020202020204" pitchFamily="34" charset="0"/>
              </a:rPr>
              <a:t>Increase in the expenses of importing flowers, and the high prices of green packaging (Khan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 </a:t>
            </a:r>
            <a:r>
              <a:rPr lang="en-GB" sz="1800" dirty="0">
                <a:effectLst/>
                <a:latin typeface="Times New Roman" panose="02020603050405020304" pitchFamily="18" charset="0"/>
                <a:ea typeface="Calibri" panose="020F0502020204030204" pitchFamily="34" charset="0"/>
                <a:cs typeface="Arial" panose="020B0604020202020204" pitchFamily="34" charset="0"/>
              </a:rPr>
              <a:t>2021).</a:t>
            </a: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Customer Behaviour:</a:t>
            </a:r>
            <a:r>
              <a:rPr lang="en-GB" sz="1800" dirty="0">
                <a:effectLst/>
                <a:latin typeface="Times New Roman" panose="02020603050405020304" pitchFamily="18" charset="0"/>
                <a:ea typeface="Calibri" panose="020F0502020204030204" pitchFamily="34" charset="0"/>
                <a:cs typeface="Arial" panose="020B0604020202020204" pitchFamily="34" charset="0"/>
              </a:rPr>
              <a:t> Choosing online shopping and less expensive variants (Tien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 </a:t>
            </a:r>
            <a:r>
              <a:rPr lang="en-GB" sz="1800" dirty="0">
                <a:effectLst/>
                <a:latin typeface="Times New Roman" panose="02020603050405020304" pitchFamily="18" charset="0"/>
                <a:ea typeface="Calibri" panose="020F0502020204030204" pitchFamily="34" charset="0"/>
                <a:cs typeface="Arial" panose="020B0604020202020204" pitchFamily="34" charset="0"/>
              </a:rPr>
              <a:t>2021).</a:t>
            </a: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Management: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Low experience with digital trends, and uses word-of-mouth advertising.</a:t>
            </a:r>
          </a:p>
          <a:p>
            <a:endParaRPr lang="en-GB" dirty="0"/>
          </a:p>
        </p:txBody>
      </p:sp>
      <p:sp>
        <p:nvSpPr>
          <p:cNvPr id="4" name="Slide Number Placeholder 3"/>
          <p:cNvSpPr>
            <a:spLocks noGrp="1"/>
          </p:cNvSpPr>
          <p:nvPr>
            <p:ph type="sldNum" sz="quarter" idx="5"/>
          </p:nvPr>
        </p:nvSpPr>
        <p:spPr/>
        <p:txBody>
          <a:bodyPr/>
          <a:lstStyle/>
          <a:p>
            <a:fld id="{E76077E3-45DE-4FC2-882D-89A9E7300BFA}" type="slidenum">
              <a:rPr lang="en-GB" smtClean="0"/>
              <a:t>5</a:t>
            </a:fld>
            <a:endParaRPr lang="en-GB"/>
          </a:p>
        </p:txBody>
      </p:sp>
    </p:spTree>
    <p:extLst>
      <p:ext uri="{BB962C8B-B14F-4D97-AF65-F5344CB8AC3E}">
        <p14:creationId xmlns:p14="http://schemas.microsoft.com/office/powerpoint/2010/main" val="32390304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Potential Resolutions and Decision-Making</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There are a number of strategic choices Green Haven can use:</a:t>
            </a: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Digital Transformation: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Expand the site with some of the current e-commerce functionalities, mobile optimisation, and better navigation. Launch any type of subscription services (e.g., weekly or monthly delivery of the flowers, etc.) in order to generate recurrent revenues (Lamberton and Stephen, 2016).</a:t>
            </a: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Marketing Innovation: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Instead, increase social media activity, and Instagram, in particular, by displaying tailor-made arrangements and interaction with local influencers.</a:t>
            </a: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Service Diversification: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Hire more drivers, such as drivers who deliver to Norwich within four hours, in order to compete with other nationwide chain stores. Make Wedding, event, and corporate packages.</a:t>
            </a: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Cost Management: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Discuss with the local suppliers to get a lower price and consider buying the hybrid type of packaging that is environmentally-friendly, yet cheaper.</a:t>
            </a: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Customer Engagement: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r>
              <a:rPr lang="en-GB" sz="1800" dirty="0">
                <a:effectLst/>
                <a:latin typeface="Times New Roman" panose="02020603050405020304" pitchFamily="18" charset="0"/>
                <a:ea typeface="Calibri" panose="020F0502020204030204" pitchFamily="34" charset="0"/>
                <a:cs typeface="Arial" panose="020B0604020202020204" pitchFamily="34" charset="0"/>
              </a:rPr>
              <a:t>Introduce loyalty programs as a method to keep long-term customers, as well as make sustainability the selling point (Kumar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Reinartz</a:t>
            </a:r>
            <a:r>
              <a:rPr lang="en-GB" sz="1800" dirty="0">
                <a:effectLst/>
                <a:latin typeface="Times New Roman" panose="02020603050405020304" pitchFamily="18" charset="0"/>
                <a:ea typeface="Calibri" panose="020F0502020204030204" pitchFamily="34" charset="0"/>
                <a:cs typeface="Arial" panose="020B0604020202020204" pitchFamily="34" charset="0"/>
              </a:rPr>
              <a:t>, 2018) .</a:t>
            </a:r>
            <a:endParaRPr lang="en-GB" dirty="0"/>
          </a:p>
        </p:txBody>
      </p:sp>
      <p:sp>
        <p:nvSpPr>
          <p:cNvPr id="4" name="Slide Number Placeholder 3"/>
          <p:cNvSpPr>
            <a:spLocks noGrp="1"/>
          </p:cNvSpPr>
          <p:nvPr>
            <p:ph type="sldNum" sz="quarter" idx="5"/>
          </p:nvPr>
        </p:nvSpPr>
        <p:spPr/>
        <p:txBody>
          <a:bodyPr/>
          <a:lstStyle/>
          <a:p>
            <a:fld id="{E76077E3-45DE-4FC2-882D-89A9E7300BFA}" type="slidenum">
              <a:rPr lang="en-GB" smtClean="0"/>
              <a:t>6</a:t>
            </a:fld>
            <a:endParaRPr lang="en-GB"/>
          </a:p>
        </p:txBody>
      </p:sp>
    </p:spTree>
    <p:extLst>
      <p:ext uri="{BB962C8B-B14F-4D97-AF65-F5344CB8AC3E}">
        <p14:creationId xmlns:p14="http://schemas.microsoft.com/office/powerpoint/2010/main" val="4144799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Green Haven Florists is at a junction. The sales and profitability drop is caused by several of the intertwined problems: competition in the market, increased costs and digital deficiencies, and customer preferences. With problem-solving tools 5W2H, PESTEL, and cause-and-effect analysis, we can see that the business needs to ensure its digital strategy remains up to date, offer more services, and control the costs in order to survive and develop further. The case shows how small businesses cannot only bank on previous strengths, but they also have to evolve time and again in relation to the constantly changing market conditions. </a:t>
            </a:r>
          </a:p>
          <a:p>
            <a:endParaRPr lang="en-GB" dirty="0"/>
          </a:p>
        </p:txBody>
      </p:sp>
      <p:sp>
        <p:nvSpPr>
          <p:cNvPr id="4" name="Slide Number Placeholder 3"/>
          <p:cNvSpPr>
            <a:spLocks noGrp="1"/>
          </p:cNvSpPr>
          <p:nvPr>
            <p:ph type="sldNum" sz="quarter" idx="5"/>
          </p:nvPr>
        </p:nvSpPr>
        <p:spPr/>
        <p:txBody>
          <a:bodyPr/>
          <a:lstStyle/>
          <a:p>
            <a:fld id="{E76077E3-45DE-4FC2-882D-89A9E7300BFA}" type="slidenum">
              <a:rPr lang="en-GB" smtClean="0"/>
              <a:t>7</a:t>
            </a:fld>
            <a:endParaRPr lang="en-GB"/>
          </a:p>
        </p:txBody>
      </p:sp>
    </p:spTree>
    <p:extLst>
      <p:ext uri="{BB962C8B-B14F-4D97-AF65-F5344CB8AC3E}">
        <p14:creationId xmlns:p14="http://schemas.microsoft.com/office/powerpoint/2010/main" val="725982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Ahmad, S.Z., Ahmad, N. and Bakar, A.R.A. (2018) ‘Reflections of entrepreneurs of small and medium-sized enterprises concerning the adoption of social media and its impact on performance outcomes: Evidence from the UAE’, </a:t>
            </a:r>
            <a:r>
              <a:rPr lang="en-GB" sz="1800" i="1" dirty="0">
                <a:effectLst/>
                <a:latin typeface="Times New Roman" panose="02020603050405020304" pitchFamily="18" charset="0"/>
                <a:ea typeface="Calibri" panose="020F0502020204030204" pitchFamily="34" charset="0"/>
                <a:cs typeface="Arial" panose="020B0604020202020204" pitchFamily="34" charset="0"/>
              </a:rPr>
              <a:t>Journal of Small Business and Entrepreneurship</a:t>
            </a:r>
            <a:r>
              <a:rPr lang="en-GB" sz="1800" dirty="0">
                <a:effectLst/>
                <a:latin typeface="Times New Roman" panose="02020603050405020304" pitchFamily="18" charset="0"/>
                <a:ea typeface="Calibri" panose="020F0502020204030204" pitchFamily="34" charset="0"/>
                <a:cs typeface="Arial" panose="020B0604020202020204" pitchFamily="34" charset="0"/>
              </a:rPr>
              <a:t>, 30(1), pp. 1-21.</a:t>
            </a: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Bocquet</a:t>
            </a:r>
            <a:r>
              <a:rPr lang="en-GB" sz="1800" dirty="0">
                <a:effectLst/>
                <a:latin typeface="Times New Roman" panose="02020603050405020304" pitchFamily="18" charset="0"/>
                <a:ea typeface="Calibri" panose="020F0502020204030204" pitchFamily="34" charset="0"/>
                <a:cs typeface="Arial" panose="020B0604020202020204" pitchFamily="34" charset="0"/>
              </a:rPr>
              <a:t>, R., Le Bas, C., Mothe, C.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Poussing</a:t>
            </a:r>
            <a:r>
              <a:rPr lang="en-GB" sz="1800" dirty="0">
                <a:effectLst/>
                <a:latin typeface="Times New Roman" panose="02020603050405020304" pitchFamily="18" charset="0"/>
                <a:ea typeface="Calibri" panose="020F0502020204030204" pitchFamily="34" charset="0"/>
                <a:cs typeface="Arial" panose="020B0604020202020204" pitchFamily="34" charset="0"/>
              </a:rPr>
              <a:t>, N. (2019) ‘CSR, innovation, and firm performance in sluggish growth contexts: A firm-level empirical analysis’, </a:t>
            </a:r>
            <a:r>
              <a:rPr lang="en-GB" sz="1800" i="1" dirty="0">
                <a:effectLst/>
                <a:latin typeface="Times New Roman" panose="02020603050405020304" pitchFamily="18" charset="0"/>
                <a:ea typeface="Calibri" panose="020F0502020204030204" pitchFamily="34" charset="0"/>
                <a:cs typeface="Arial" panose="020B0604020202020204" pitchFamily="34" charset="0"/>
              </a:rPr>
              <a:t>Journal of Business Ethics</a:t>
            </a:r>
            <a:r>
              <a:rPr lang="en-GB" sz="1800" dirty="0">
                <a:effectLst/>
                <a:latin typeface="Times New Roman" panose="02020603050405020304" pitchFamily="18" charset="0"/>
                <a:ea typeface="Calibri" panose="020F0502020204030204" pitchFamily="34" charset="0"/>
                <a:cs typeface="Arial" panose="020B0604020202020204" pitchFamily="34" charset="0"/>
              </a:rPr>
              <a:t>, 157(1), pp. 1-15.</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Grewal, 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Roggeveen</a:t>
            </a:r>
            <a:r>
              <a:rPr lang="en-GB" sz="1800" dirty="0">
                <a:effectLst/>
                <a:latin typeface="Times New Roman" panose="02020603050405020304" pitchFamily="18" charset="0"/>
                <a:ea typeface="Calibri" panose="020F0502020204030204" pitchFamily="34" charset="0"/>
                <a:cs typeface="Arial" panose="020B0604020202020204" pitchFamily="34" charset="0"/>
              </a:rPr>
              <a:t>, A.L.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Nordfält</a:t>
            </a:r>
            <a:r>
              <a:rPr lang="en-GB" sz="1800" dirty="0">
                <a:effectLst/>
                <a:latin typeface="Times New Roman" panose="02020603050405020304" pitchFamily="18" charset="0"/>
                <a:ea typeface="Calibri" panose="020F0502020204030204" pitchFamily="34" charset="0"/>
                <a:cs typeface="Arial" panose="020B0604020202020204" pitchFamily="34" charset="0"/>
              </a:rPr>
              <a:t>, J. (2017) ‘The future of retailing’, </a:t>
            </a:r>
            <a:r>
              <a:rPr lang="en-GB" sz="1800" i="1" dirty="0">
                <a:effectLst/>
                <a:latin typeface="Times New Roman" panose="02020603050405020304" pitchFamily="18" charset="0"/>
                <a:ea typeface="Calibri" panose="020F0502020204030204" pitchFamily="34" charset="0"/>
                <a:cs typeface="Arial" panose="020B0604020202020204" pitchFamily="34" charset="0"/>
              </a:rPr>
              <a:t>Journal of Retailing</a:t>
            </a:r>
            <a:r>
              <a:rPr lang="en-GB" sz="1800" dirty="0">
                <a:effectLst/>
                <a:latin typeface="Times New Roman" panose="02020603050405020304" pitchFamily="18" charset="0"/>
                <a:ea typeface="Calibri" panose="020F0502020204030204" pitchFamily="34" charset="0"/>
                <a:cs typeface="Arial" panose="020B0604020202020204" pitchFamily="34" charset="0"/>
              </a:rPr>
              <a:t>, 93(1), pp. 1-6.</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Khan, S.A., Liang, Y. and Shahzad, S. (2021) ‘An empirical study of perceived factors affecting customer satisfaction to re-purchase intention in online stores in China’, </a:t>
            </a:r>
            <a:r>
              <a:rPr lang="en-GB" sz="1800" i="1" dirty="0">
                <a:effectLst/>
                <a:latin typeface="Times New Roman" panose="02020603050405020304" pitchFamily="18" charset="0"/>
                <a:ea typeface="Calibri" panose="020F0502020204030204" pitchFamily="34" charset="0"/>
                <a:cs typeface="Arial" panose="020B0604020202020204" pitchFamily="34" charset="0"/>
              </a:rPr>
              <a:t>Journal of Asian Finance, Economics and Business</a:t>
            </a:r>
            <a:r>
              <a:rPr lang="en-GB" sz="1800" dirty="0">
                <a:effectLst/>
                <a:latin typeface="Times New Roman" panose="02020603050405020304" pitchFamily="18" charset="0"/>
                <a:ea typeface="Calibri" panose="020F0502020204030204" pitchFamily="34" charset="0"/>
                <a:cs typeface="Arial" panose="020B0604020202020204" pitchFamily="34" charset="0"/>
              </a:rPr>
              <a:t>, 8(12), pp. 1-11.</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Kumar, V.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Reinartz</a:t>
            </a:r>
            <a:r>
              <a:rPr lang="en-GB" sz="1800" dirty="0">
                <a:effectLst/>
                <a:latin typeface="Times New Roman" panose="02020603050405020304" pitchFamily="18" charset="0"/>
                <a:ea typeface="Calibri" panose="020F0502020204030204" pitchFamily="34" charset="0"/>
                <a:cs typeface="Arial" panose="020B0604020202020204" pitchFamily="34" charset="0"/>
              </a:rPr>
              <a:t>, W. (2018) ‘Customer relationship management in the digital era’, in </a:t>
            </a:r>
            <a:r>
              <a:rPr lang="en-GB" sz="1800" i="1" dirty="0">
                <a:effectLst/>
                <a:latin typeface="Times New Roman" panose="02020603050405020304" pitchFamily="18" charset="0"/>
                <a:ea typeface="Calibri" panose="020F0502020204030204" pitchFamily="34" charset="0"/>
                <a:cs typeface="Arial" panose="020B0604020202020204" pitchFamily="34" charset="0"/>
              </a:rPr>
              <a:t>Customer Relationship Management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Springer, pp. 3-24.</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Lamberton, C. and Stephen, A.T. (2016) ‘A thematic exploration of digital, social media, and mobile marketing: Research evolution from 2000 to 2015 and an agenda for future inquiry’, </a:t>
            </a:r>
            <a:r>
              <a:rPr lang="en-GB" sz="1800" i="1" dirty="0">
                <a:effectLst/>
                <a:latin typeface="Times New Roman" panose="02020603050405020304" pitchFamily="18" charset="0"/>
                <a:ea typeface="Calibri" panose="020F0502020204030204" pitchFamily="34" charset="0"/>
                <a:cs typeface="Arial" panose="020B0604020202020204" pitchFamily="34" charset="0"/>
              </a:rPr>
              <a:t>Journal of Marketing</a:t>
            </a:r>
            <a:r>
              <a:rPr lang="en-GB" sz="1800" dirty="0">
                <a:effectLst/>
                <a:latin typeface="Times New Roman" panose="02020603050405020304" pitchFamily="18" charset="0"/>
                <a:ea typeface="Calibri" panose="020F0502020204030204" pitchFamily="34" charset="0"/>
                <a:cs typeface="Arial" panose="020B0604020202020204" pitchFamily="34" charset="0"/>
              </a:rPr>
              <a:t>, 80(6), pp. 146-172.</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Shin, J. and Moon, S. (2021) ‘The effect of online channel competition on offline channel structure: Evidence from the floral industry’, </a:t>
            </a:r>
            <a:r>
              <a:rPr lang="en-GB" sz="1800" i="1" dirty="0">
                <a:effectLst/>
                <a:latin typeface="Times New Roman" panose="02020603050405020304" pitchFamily="18" charset="0"/>
                <a:ea typeface="Calibri" panose="020F0502020204030204" pitchFamily="34" charset="0"/>
                <a:cs typeface="Arial" panose="020B0604020202020204" pitchFamily="34" charset="0"/>
              </a:rPr>
              <a:t>Journal of Retailing and Consumer Services</a:t>
            </a:r>
            <a:r>
              <a:rPr lang="en-GB" sz="1800" dirty="0">
                <a:effectLst/>
                <a:latin typeface="Times New Roman" panose="02020603050405020304" pitchFamily="18" charset="0"/>
                <a:ea typeface="Calibri" panose="020F0502020204030204" pitchFamily="34" charset="0"/>
                <a:cs typeface="Arial" panose="020B0604020202020204" pitchFamily="34" charset="0"/>
              </a:rPr>
              <a:t>, 61, 102552.</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Tien, D.H., Rivas, A.A.A. and Liao, Y.K. (2021) ‘Examining the influence of customer-to-customer electronic word-of-mouth on purchase intention in social networking sites’, </a:t>
            </a:r>
            <a:r>
              <a:rPr lang="en-GB" sz="1800" i="1" dirty="0">
                <a:effectLst/>
                <a:latin typeface="Times New Roman" panose="02020603050405020304" pitchFamily="18" charset="0"/>
                <a:ea typeface="Calibri" panose="020F0502020204030204" pitchFamily="34" charset="0"/>
                <a:cs typeface="Arial" panose="020B0604020202020204" pitchFamily="34" charset="0"/>
              </a:rPr>
              <a:t>Asia Pacific Management Review</a:t>
            </a:r>
            <a:r>
              <a:rPr lang="en-GB" sz="1800" dirty="0">
                <a:effectLst/>
                <a:latin typeface="Times New Roman" panose="02020603050405020304" pitchFamily="18" charset="0"/>
                <a:ea typeface="Calibri" panose="020F0502020204030204" pitchFamily="34" charset="0"/>
                <a:cs typeface="Arial" panose="020B0604020202020204" pitchFamily="34" charset="0"/>
              </a:rPr>
              <a:t>, 26(1), pp. 90-98.</a:t>
            </a:r>
          </a:p>
          <a:p>
            <a:endParaRPr lang="en-GB" dirty="0"/>
          </a:p>
        </p:txBody>
      </p:sp>
      <p:sp>
        <p:nvSpPr>
          <p:cNvPr id="4" name="Slide Number Placeholder 3"/>
          <p:cNvSpPr>
            <a:spLocks noGrp="1"/>
          </p:cNvSpPr>
          <p:nvPr>
            <p:ph type="sldNum" sz="quarter" idx="5"/>
          </p:nvPr>
        </p:nvSpPr>
        <p:spPr/>
        <p:txBody>
          <a:bodyPr/>
          <a:lstStyle/>
          <a:p>
            <a:fld id="{E76077E3-45DE-4FC2-882D-89A9E7300BFA}" type="slidenum">
              <a:rPr lang="en-GB" smtClean="0"/>
              <a:t>8</a:t>
            </a:fld>
            <a:endParaRPr lang="en-GB"/>
          </a:p>
        </p:txBody>
      </p:sp>
    </p:spTree>
    <p:extLst>
      <p:ext uri="{BB962C8B-B14F-4D97-AF65-F5344CB8AC3E}">
        <p14:creationId xmlns:p14="http://schemas.microsoft.com/office/powerpoint/2010/main" val="36099397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10/4/2025</a:t>
            </a:fld>
            <a:endParaRPr lang="en-US"/>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81229"/>
            <a:ext cx="7772400" cy="1470025"/>
          </a:xfrm>
        </p:spPr>
        <p:txBody>
          <a:bodyPr>
            <a:noAutofit/>
          </a:bodyPr>
          <a:lstStyle/>
          <a:p>
            <a:r>
              <a:rPr sz="3200" b="1" dirty="0"/>
              <a:t>Problem Solving and Decision Making</a:t>
            </a:r>
          </a:p>
          <a:p>
            <a:r>
              <a:rPr sz="3200" b="1" dirty="0"/>
              <a:t>(Green Haven Florists Case Study)</a:t>
            </a:r>
          </a:p>
        </p:txBody>
      </p:sp>
      <p:sp>
        <p:nvSpPr>
          <p:cNvPr id="3" name="Subtitle 2"/>
          <p:cNvSpPr>
            <a:spLocks noGrp="1"/>
          </p:cNvSpPr>
          <p:nvPr>
            <p:ph type="subTitle" idx="1"/>
          </p:nvPr>
        </p:nvSpPr>
        <p:spPr>
          <a:xfrm>
            <a:off x="1371600" y="2504572"/>
            <a:ext cx="6400800" cy="2512595"/>
          </a:xfrm>
        </p:spPr>
        <p:txBody>
          <a:bodyPr>
            <a:noAutofit/>
          </a:bodyPr>
          <a:lstStyle/>
          <a:p>
            <a:endParaRPr lang="en-US" sz="2000" b="1" dirty="0">
              <a:solidFill>
                <a:schemeClr val="tx1"/>
              </a:solidFill>
            </a:endParaRPr>
          </a:p>
          <a:p>
            <a:r>
              <a:rPr lang="en-US" sz="2000" b="1" dirty="0">
                <a:solidFill>
                  <a:schemeClr val="tx1"/>
                </a:solidFill>
              </a:rPr>
              <a:t>Module: Problem Solving and Decision Making</a:t>
            </a:r>
          </a:p>
          <a:p>
            <a:r>
              <a:rPr lang="en-US" sz="2000" b="1" dirty="0">
                <a:solidFill>
                  <a:schemeClr val="tx1"/>
                </a:solidFill>
              </a:rPr>
              <a:t>Module Code: LCLM4004</a:t>
            </a:r>
          </a:p>
          <a:p>
            <a:endParaRPr lang="en-US" sz="2000" b="1" dirty="0">
              <a:solidFill>
                <a:schemeClr val="tx1"/>
              </a:solidFill>
            </a:endParaRPr>
          </a:p>
          <a:p>
            <a:r>
              <a:rPr lang="en-US" sz="2000" b="1" dirty="0">
                <a:solidFill>
                  <a:schemeClr val="tx1"/>
                </a:solidFill>
              </a:rPr>
              <a:t>Student Name</a:t>
            </a:r>
            <a:r>
              <a:rPr lang="en-US" sz="2000" b="1" dirty="0" smtClean="0">
                <a:solidFill>
                  <a:schemeClr val="tx1"/>
                </a:solidFill>
              </a:rPr>
              <a:t>: Emma </a:t>
            </a:r>
            <a:r>
              <a:rPr lang="en-US" sz="2000" b="1" smtClean="0">
                <a:solidFill>
                  <a:schemeClr val="tx1"/>
                </a:solidFill>
              </a:rPr>
              <a:t>Louise </a:t>
            </a:r>
            <a:endParaRPr lang="en-US" sz="2000" b="1"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7463"/>
            <a:ext cx="8229600" cy="1143000"/>
          </a:xfrm>
        </p:spPr>
        <p:txBody>
          <a:bodyPr/>
          <a:lstStyle/>
          <a:p>
            <a:r>
              <a:rPr b="1" dirty="0"/>
              <a:t>Introduction</a:t>
            </a:r>
          </a:p>
        </p:txBody>
      </p:sp>
      <p:sp>
        <p:nvSpPr>
          <p:cNvPr id="3" name="Content Placeholder 2"/>
          <p:cNvSpPr>
            <a:spLocks noGrp="1"/>
          </p:cNvSpPr>
          <p:nvPr>
            <p:ph idx="1"/>
          </p:nvPr>
        </p:nvSpPr>
        <p:spPr>
          <a:xfrm>
            <a:off x="457200" y="1756614"/>
            <a:ext cx="8229600" cy="3019924"/>
          </a:xfrm>
        </p:spPr>
        <p:txBody>
          <a:bodyPr>
            <a:normAutofit fontScale="92500" lnSpcReduction="10000"/>
          </a:bodyPr>
          <a:lstStyle/>
          <a:p>
            <a:pPr marL="0" indent="0" algn="just">
              <a:lnSpc>
                <a:spcPct val="170000"/>
              </a:lnSpc>
              <a:buNone/>
            </a:pPr>
            <a:r>
              <a:rPr lang="en-US" sz="2000" dirty="0"/>
              <a:t>The main uncertainty with small independent businesses relates to high challenges in evolving with fast changes in the market. One of the examples of flower shops that existed in Norwich is Green Haven Florists, which flourished on its environmentally friendly principles, </a:t>
            </a:r>
            <a:r>
              <a:rPr lang="en-US" sz="2000" dirty="0" err="1"/>
              <a:t>customised</a:t>
            </a:r>
            <a:r>
              <a:rPr lang="en-US" sz="2000" dirty="0"/>
              <a:t> flowers, and activities in the community. But the company has, over the last year, been facing eroding revenues, escalating costs, and increasingly competitive circumstances. </a:t>
            </a:r>
            <a:endParaRPr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7852" y="431047"/>
            <a:ext cx="5955632" cy="1349625"/>
          </a:xfrm>
        </p:spPr>
        <p:txBody>
          <a:bodyPr>
            <a:noAutofit/>
          </a:bodyPr>
          <a:lstStyle/>
          <a:p>
            <a:r>
              <a:rPr b="1" dirty="0"/>
              <a:t>Identifying the Problem (5W2H Analysis)</a:t>
            </a:r>
          </a:p>
        </p:txBody>
      </p:sp>
      <p:graphicFrame>
        <p:nvGraphicFramePr>
          <p:cNvPr id="6" name="Diagram 5">
            <a:extLst>
              <a:ext uri="{FF2B5EF4-FFF2-40B4-BE49-F238E27FC236}">
                <a16:creationId xmlns:a16="http://schemas.microsoft.com/office/drawing/2014/main" xmlns="" id="{59A87A65-7808-4944-8903-4912413D1F62}"/>
              </a:ext>
            </a:extLst>
          </p:cNvPr>
          <p:cNvGraphicFramePr/>
          <p:nvPr>
            <p:extLst>
              <p:ext uri="{D42A27DB-BD31-4B8C-83A1-F6EECF244321}">
                <p14:modId xmlns:p14="http://schemas.microsoft.com/office/powerpoint/2010/main" val="1344371156"/>
              </p:ext>
            </p:extLst>
          </p:nvPr>
        </p:nvGraphicFramePr>
        <p:xfrm>
          <a:off x="168443" y="2045369"/>
          <a:ext cx="4150895"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xmlns="" id="{5AF4A905-5B11-438D-94DA-1921D1D79741}"/>
              </a:ext>
            </a:extLst>
          </p:cNvPr>
          <p:cNvPicPr>
            <a:picLocks noChangeAspect="1"/>
          </p:cNvPicPr>
          <p:nvPr/>
        </p:nvPicPr>
        <p:blipFill>
          <a:blip r:embed="rId8"/>
          <a:stretch>
            <a:fillRect/>
          </a:stretch>
        </p:blipFill>
        <p:spPr>
          <a:xfrm rot="20306672">
            <a:off x="4829341" y="1968498"/>
            <a:ext cx="3429000" cy="3429000"/>
          </a:xfrm>
          <a:prstGeom prst="rect">
            <a:avLst/>
          </a:prstGeom>
        </p:spPr>
      </p:pic>
      <p:pic>
        <p:nvPicPr>
          <p:cNvPr id="7" name="Picture 6">
            <a:extLst>
              <a:ext uri="{FF2B5EF4-FFF2-40B4-BE49-F238E27FC236}">
                <a16:creationId xmlns:a16="http://schemas.microsoft.com/office/drawing/2014/main" xmlns="" id="{9893BDF8-BD99-43CE-8AE2-021C5453EA70}"/>
              </a:ext>
            </a:extLst>
          </p:cNvPr>
          <p:cNvPicPr>
            <a:picLocks noChangeAspect="1"/>
          </p:cNvPicPr>
          <p:nvPr/>
        </p:nvPicPr>
        <p:blipFill>
          <a:blip r:embed="rId8"/>
          <a:stretch>
            <a:fillRect/>
          </a:stretch>
        </p:blipFill>
        <p:spPr>
          <a:xfrm rot="20306672">
            <a:off x="4631302" y="3699915"/>
            <a:ext cx="2097490" cy="2097490"/>
          </a:xfrm>
          <a:prstGeom prst="rect">
            <a:avLst/>
          </a:prstGeom>
        </p:spPr>
      </p:pic>
      <p:pic>
        <p:nvPicPr>
          <p:cNvPr id="8" name="Picture 7">
            <a:extLst>
              <a:ext uri="{FF2B5EF4-FFF2-40B4-BE49-F238E27FC236}">
                <a16:creationId xmlns:a16="http://schemas.microsoft.com/office/drawing/2014/main" xmlns="" id="{9194D46B-A21C-427F-8F3B-CD4323B7F1EC}"/>
              </a:ext>
            </a:extLst>
          </p:cNvPr>
          <p:cNvPicPr>
            <a:picLocks noChangeAspect="1"/>
          </p:cNvPicPr>
          <p:nvPr/>
        </p:nvPicPr>
        <p:blipFill>
          <a:blip r:embed="rId8"/>
          <a:stretch>
            <a:fillRect/>
          </a:stretch>
        </p:blipFill>
        <p:spPr>
          <a:xfrm rot="786229">
            <a:off x="6905770" y="2695804"/>
            <a:ext cx="2296565" cy="229656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0910" y="527301"/>
            <a:ext cx="5402179" cy="1143000"/>
          </a:xfrm>
        </p:spPr>
        <p:txBody>
          <a:bodyPr>
            <a:noAutofit/>
          </a:bodyPr>
          <a:lstStyle/>
          <a:p>
            <a:r>
              <a:rPr b="1" dirty="0"/>
              <a:t>External Environment (PESTEL Analysis)</a:t>
            </a:r>
          </a:p>
        </p:txBody>
      </p:sp>
      <p:graphicFrame>
        <p:nvGraphicFramePr>
          <p:cNvPr id="4" name="Diagram 3">
            <a:extLst>
              <a:ext uri="{FF2B5EF4-FFF2-40B4-BE49-F238E27FC236}">
                <a16:creationId xmlns:a16="http://schemas.microsoft.com/office/drawing/2014/main" xmlns="" id="{92DD5A95-C37C-44F6-9D8A-6FCE1CE3BEE6}"/>
              </a:ext>
            </a:extLst>
          </p:cNvPr>
          <p:cNvGraphicFramePr/>
          <p:nvPr>
            <p:extLst>
              <p:ext uri="{D42A27DB-BD31-4B8C-83A1-F6EECF244321}">
                <p14:modId xmlns:p14="http://schemas.microsoft.com/office/powerpoint/2010/main" val="1801052374"/>
              </p:ext>
            </p:extLst>
          </p:nvPr>
        </p:nvGraphicFramePr>
        <p:xfrm>
          <a:off x="2606841" y="1670301"/>
          <a:ext cx="6452937" cy="46669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xmlns="" id="{48366763-CC1A-480F-ABFB-03E84DDDA1EA}"/>
              </a:ext>
            </a:extLst>
          </p:cNvPr>
          <p:cNvPicPr>
            <a:picLocks noChangeAspect="1"/>
          </p:cNvPicPr>
          <p:nvPr/>
        </p:nvPicPr>
        <p:blipFill>
          <a:blip r:embed="rId8"/>
          <a:stretch>
            <a:fillRect/>
          </a:stretch>
        </p:blipFill>
        <p:spPr>
          <a:xfrm rot="21432155">
            <a:off x="-51723" y="2209002"/>
            <a:ext cx="2729210" cy="272921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Cause-and-Effect Analysis (Ishikawa)</a:t>
            </a:r>
          </a:p>
        </p:txBody>
      </p:sp>
      <p:graphicFrame>
        <p:nvGraphicFramePr>
          <p:cNvPr id="6" name="Diagram 5">
            <a:extLst>
              <a:ext uri="{FF2B5EF4-FFF2-40B4-BE49-F238E27FC236}">
                <a16:creationId xmlns:a16="http://schemas.microsoft.com/office/drawing/2014/main" xmlns="" id="{32E42105-B7C7-48BE-BFE9-3EF650724C72}"/>
              </a:ext>
            </a:extLst>
          </p:cNvPr>
          <p:cNvGraphicFramePr/>
          <p:nvPr>
            <p:extLst>
              <p:ext uri="{D42A27DB-BD31-4B8C-83A1-F6EECF244321}">
                <p14:modId xmlns:p14="http://schemas.microsoft.com/office/powerpoint/2010/main" val="2651335912"/>
              </p:ext>
            </p:extLst>
          </p:nvPr>
        </p:nvGraphicFramePr>
        <p:xfrm>
          <a:off x="937460" y="1943768"/>
          <a:ext cx="7269079" cy="2970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57380"/>
            <a:ext cx="8229600" cy="1143000"/>
          </a:xfrm>
        </p:spPr>
        <p:txBody>
          <a:bodyPr>
            <a:noAutofit/>
          </a:bodyPr>
          <a:lstStyle/>
          <a:p>
            <a:r>
              <a:rPr lang="en-GB" b="1" dirty="0"/>
              <a:t>Potential Resolutions and Decision-Making</a:t>
            </a:r>
            <a:endParaRPr b="1" dirty="0"/>
          </a:p>
        </p:txBody>
      </p:sp>
      <p:graphicFrame>
        <p:nvGraphicFramePr>
          <p:cNvPr id="6" name="Diagram 5">
            <a:extLst>
              <a:ext uri="{FF2B5EF4-FFF2-40B4-BE49-F238E27FC236}">
                <a16:creationId xmlns:a16="http://schemas.microsoft.com/office/drawing/2014/main" xmlns="" id="{BBB3D63D-B4CB-44C5-BDDA-7CE5F85EB0AD}"/>
              </a:ext>
            </a:extLst>
          </p:cNvPr>
          <p:cNvGraphicFramePr/>
          <p:nvPr>
            <p:extLst>
              <p:ext uri="{D42A27DB-BD31-4B8C-83A1-F6EECF244321}">
                <p14:modId xmlns:p14="http://schemas.microsoft.com/office/powerpoint/2010/main" val="4151779217"/>
              </p:ext>
            </p:extLst>
          </p:nvPr>
        </p:nvGraphicFramePr>
        <p:xfrm>
          <a:off x="152400" y="2034674"/>
          <a:ext cx="5285874"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xmlns="" id="{7D734BDA-77E8-43A8-91A6-8F173CC9FA03}"/>
              </a:ext>
            </a:extLst>
          </p:cNvPr>
          <p:cNvPicPr>
            <a:picLocks noChangeAspect="1"/>
          </p:cNvPicPr>
          <p:nvPr/>
        </p:nvPicPr>
        <p:blipFill>
          <a:blip r:embed="rId8"/>
          <a:stretch>
            <a:fillRect/>
          </a:stretch>
        </p:blipFill>
        <p:spPr>
          <a:xfrm>
            <a:off x="5727700" y="2184898"/>
            <a:ext cx="3263900" cy="319990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11522"/>
            <a:ext cx="8229600" cy="1143000"/>
          </a:xfrm>
        </p:spPr>
        <p:txBody>
          <a:bodyPr/>
          <a:lstStyle/>
          <a:p>
            <a:r>
              <a:rPr b="1" dirty="0"/>
              <a:t>Conclusion</a:t>
            </a:r>
          </a:p>
        </p:txBody>
      </p:sp>
      <p:sp>
        <p:nvSpPr>
          <p:cNvPr id="3" name="Content Placeholder 2"/>
          <p:cNvSpPr>
            <a:spLocks noGrp="1"/>
          </p:cNvSpPr>
          <p:nvPr>
            <p:ph idx="1"/>
          </p:nvPr>
        </p:nvSpPr>
        <p:spPr>
          <a:xfrm>
            <a:off x="457200" y="1955132"/>
            <a:ext cx="8229600" cy="2947736"/>
          </a:xfrm>
        </p:spPr>
        <p:txBody>
          <a:bodyPr>
            <a:normAutofit fontScale="62500" lnSpcReduction="20000"/>
          </a:bodyPr>
          <a:lstStyle/>
          <a:p>
            <a:pPr marL="0" indent="0" algn="just">
              <a:lnSpc>
                <a:spcPct val="170000"/>
              </a:lnSpc>
              <a:buNone/>
            </a:pPr>
            <a:r>
              <a:rPr lang="en-US" dirty="0"/>
              <a:t>Green Haven Florists is at a junction. The sales and profitability drop is caused by several of the intertwined problems: competition in the market, increased costs and digital deficiencies, and customer preferences. With problem-solving tools 5W2H, PESTEL, and cause-and-effect analysis, we can see that the business needs to ensure its digital strategy remains up to date, offer more services, and control the costs in order to survive and develop further. </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036"/>
            <a:ext cx="8229600" cy="1143000"/>
          </a:xfrm>
        </p:spPr>
        <p:txBody>
          <a:bodyPr/>
          <a:lstStyle/>
          <a:p>
            <a:r>
              <a:rPr b="1" dirty="0"/>
              <a:t>References</a:t>
            </a:r>
          </a:p>
        </p:txBody>
      </p:sp>
      <p:sp>
        <p:nvSpPr>
          <p:cNvPr id="7" name="TextBox 6">
            <a:extLst>
              <a:ext uri="{FF2B5EF4-FFF2-40B4-BE49-F238E27FC236}">
                <a16:creationId xmlns:a16="http://schemas.microsoft.com/office/drawing/2014/main" xmlns="" id="{613AFA77-BE29-4206-9A66-A6ABF64941F0}"/>
              </a:ext>
            </a:extLst>
          </p:cNvPr>
          <p:cNvSpPr txBox="1"/>
          <p:nvPr/>
        </p:nvSpPr>
        <p:spPr>
          <a:xfrm>
            <a:off x="300791" y="1179095"/>
            <a:ext cx="8386011" cy="5209247"/>
          </a:xfrm>
          <a:prstGeom prst="rect">
            <a:avLst/>
          </a:prstGeom>
          <a:noFill/>
        </p:spPr>
        <p:txBody>
          <a:bodyPr wrap="square">
            <a:spAutoFit/>
          </a:bodyPr>
          <a:lstStyle/>
          <a:p>
            <a:pPr algn="just">
              <a:lnSpc>
                <a:spcPct val="150000"/>
              </a:lnSpc>
              <a:spcAft>
                <a:spcPts val="800"/>
              </a:spcAft>
            </a:pPr>
            <a:r>
              <a:rPr lang="en-GB" sz="1200" dirty="0">
                <a:latin typeface="+mj-lt"/>
                <a:ea typeface="Calibri" panose="020F0502020204030204" pitchFamily="34" charset="0"/>
                <a:cs typeface="Arial" panose="020B0604020202020204" pitchFamily="34" charset="0"/>
              </a:rPr>
              <a:t>Ahmad, S.Z., Ahmad, N. and Bakar, A.R.A. (2018) ‘Reflections of entrepreneurs of small and medium-sized enterprises concerning the adoption of social media and its impact on performance outcomes: Evidence from the UAE’, </a:t>
            </a:r>
            <a:r>
              <a:rPr lang="en-GB" sz="1200" i="1" dirty="0">
                <a:latin typeface="+mj-lt"/>
                <a:ea typeface="Calibri" panose="020F0502020204030204" pitchFamily="34" charset="0"/>
                <a:cs typeface="Arial" panose="020B0604020202020204" pitchFamily="34" charset="0"/>
              </a:rPr>
              <a:t>Journal of Small Business and Entrepreneurship</a:t>
            </a:r>
            <a:r>
              <a:rPr lang="en-GB" sz="1200" dirty="0">
                <a:latin typeface="+mj-lt"/>
                <a:ea typeface="Calibri" panose="020F0502020204030204" pitchFamily="34" charset="0"/>
                <a:cs typeface="Arial" panose="020B0604020202020204" pitchFamily="34" charset="0"/>
              </a:rPr>
              <a:t>, 30(1), pp. 1-21.</a:t>
            </a:r>
          </a:p>
          <a:p>
            <a:pPr algn="just">
              <a:lnSpc>
                <a:spcPct val="150000"/>
              </a:lnSpc>
              <a:spcAft>
                <a:spcPts val="800"/>
              </a:spcAft>
            </a:pPr>
            <a:r>
              <a:rPr lang="en-GB" sz="1200" dirty="0" err="1">
                <a:latin typeface="+mj-lt"/>
                <a:ea typeface="Calibri" panose="020F0502020204030204" pitchFamily="34" charset="0"/>
                <a:cs typeface="Arial" panose="020B0604020202020204" pitchFamily="34" charset="0"/>
              </a:rPr>
              <a:t>Bocquet</a:t>
            </a:r>
            <a:r>
              <a:rPr lang="en-GB" sz="1200" dirty="0">
                <a:latin typeface="+mj-lt"/>
                <a:ea typeface="Calibri" panose="020F0502020204030204" pitchFamily="34" charset="0"/>
                <a:cs typeface="Arial" panose="020B0604020202020204" pitchFamily="34" charset="0"/>
              </a:rPr>
              <a:t>, R., Le Bas, C., Mothe, C. and </a:t>
            </a:r>
            <a:r>
              <a:rPr lang="en-GB" sz="1200" dirty="0" err="1">
                <a:latin typeface="+mj-lt"/>
                <a:ea typeface="Calibri" panose="020F0502020204030204" pitchFamily="34" charset="0"/>
                <a:cs typeface="Arial" panose="020B0604020202020204" pitchFamily="34" charset="0"/>
              </a:rPr>
              <a:t>Poussing</a:t>
            </a:r>
            <a:r>
              <a:rPr lang="en-GB" sz="1200" dirty="0">
                <a:latin typeface="+mj-lt"/>
                <a:ea typeface="Calibri" panose="020F0502020204030204" pitchFamily="34" charset="0"/>
                <a:cs typeface="Arial" panose="020B0604020202020204" pitchFamily="34" charset="0"/>
              </a:rPr>
              <a:t>, N. (2019) ‘CSR, innovation, and firm performance in sluggish growth contexts: A firm-level empirical analysis’, </a:t>
            </a:r>
            <a:r>
              <a:rPr lang="en-GB" sz="1200" i="1" dirty="0">
                <a:latin typeface="+mj-lt"/>
                <a:ea typeface="Calibri" panose="020F0502020204030204" pitchFamily="34" charset="0"/>
                <a:cs typeface="Arial" panose="020B0604020202020204" pitchFamily="34" charset="0"/>
              </a:rPr>
              <a:t>Journal of Business Ethics</a:t>
            </a:r>
            <a:r>
              <a:rPr lang="en-GB" sz="1200" dirty="0">
                <a:latin typeface="+mj-lt"/>
                <a:ea typeface="Calibri" panose="020F0502020204030204" pitchFamily="34" charset="0"/>
                <a:cs typeface="Arial" panose="020B0604020202020204" pitchFamily="34" charset="0"/>
              </a:rPr>
              <a:t>, 157(1), pp. 1-15.</a:t>
            </a:r>
          </a:p>
          <a:p>
            <a:pPr algn="just">
              <a:lnSpc>
                <a:spcPct val="150000"/>
              </a:lnSpc>
              <a:spcAft>
                <a:spcPts val="800"/>
              </a:spcAft>
            </a:pPr>
            <a:r>
              <a:rPr lang="en-GB" sz="1200" dirty="0">
                <a:latin typeface="+mj-lt"/>
                <a:ea typeface="Calibri" panose="020F0502020204030204" pitchFamily="34" charset="0"/>
                <a:cs typeface="Arial" panose="020B0604020202020204" pitchFamily="34" charset="0"/>
              </a:rPr>
              <a:t>Grewal, D., </a:t>
            </a:r>
            <a:r>
              <a:rPr lang="en-GB" sz="1200" dirty="0" err="1">
                <a:latin typeface="+mj-lt"/>
                <a:ea typeface="Calibri" panose="020F0502020204030204" pitchFamily="34" charset="0"/>
                <a:cs typeface="Arial" panose="020B0604020202020204" pitchFamily="34" charset="0"/>
              </a:rPr>
              <a:t>Roggeveen</a:t>
            </a:r>
            <a:r>
              <a:rPr lang="en-GB" sz="1200" dirty="0">
                <a:latin typeface="+mj-lt"/>
                <a:ea typeface="Calibri" panose="020F0502020204030204" pitchFamily="34" charset="0"/>
                <a:cs typeface="Arial" panose="020B0604020202020204" pitchFamily="34" charset="0"/>
              </a:rPr>
              <a:t>, A.L. and </a:t>
            </a:r>
            <a:r>
              <a:rPr lang="en-GB" sz="1200" dirty="0" err="1">
                <a:latin typeface="+mj-lt"/>
                <a:ea typeface="Calibri" panose="020F0502020204030204" pitchFamily="34" charset="0"/>
                <a:cs typeface="Arial" panose="020B0604020202020204" pitchFamily="34" charset="0"/>
              </a:rPr>
              <a:t>Nordfält</a:t>
            </a:r>
            <a:r>
              <a:rPr lang="en-GB" sz="1200" dirty="0">
                <a:latin typeface="+mj-lt"/>
                <a:ea typeface="Calibri" panose="020F0502020204030204" pitchFamily="34" charset="0"/>
                <a:cs typeface="Arial" panose="020B0604020202020204" pitchFamily="34" charset="0"/>
              </a:rPr>
              <a:t>, J. (2017) ‘The future of retailing’, </a:t>
            </a:r>
            <a:r>
              <a:rPr lang="en-GB" sz="1200" i="1" dirty="0">
                <a:latin typeface="+mj-lt"/>
                <a:ea typeface="Calibri" panose="020F0502020204030204" pitchFamily="34" charset="0"/>
                <a:cs typeface="Arial" panose="020B0604020202020204" pitchFamily="34" charset="0"/>
              </a:rPr>
              <a:t>Journal of Retailing</a:t>
            </a:r>
            <a:r>
              <a:rPr lang="en-GB" sz="1200" dirty="0">
                <a:latin typeface="+mj-lt"/>
                <a:ea typeface="Calibri" panose="020F0502020204030204" pitchFamily="34" charset="0"/>
                <a:cs typeface="Arial" panose="020B0604020202020204" pitchFamily="34" charset="0"/>
              </a:rPr>
              <a:t>, 93(1), pp. 1-6.</a:t>
            </a:r>
          </a:p>
          <a:p>
            <a:pPr algn="just">
              <a:lnSpc>
                <a:spcPct val="150000"/>
              </a:lnSpc>
              <a:spcAft>
                <a:spcPts val="800"/>
              </a:spcAft>
            </a:pPr>
            <a:r>
              <a:rPr lang="en-GB" sz="1200" dirty="0">
                <a:latin typeface="+mj-lt"/>
                <a:ea typeface="Calibri" panose="020F0502020204030204" pitchFamily="34" charset="0"/>
                <a:cs typeface="Arial" panose="020B0604020202020204" pitchFamily="34" charset="0"/>
              </a:rPr>
              <a:t>Khan, S.A., Liang, Y. and Shahzad, S. (2021) ‘An empirical study of perceived factors affecting customer satisfaction to re-purchase intention in online stores in China’, </a:t>
            </a:r>
            <a:r>
              <a:rPr lang="en-GB" sz="1200" i="1" dirty="0">
                <a:latin typeface="+mj-lt"/>
                <a:ea typeface="Calibri" panose="020F0502020204030204" pitchFamily="34" charset="0"/>
                <a:cs typeface="Arial" panose="020B0604020202020204" pitchFamily="34" charset="0"/>
              </a:rPr>
              <a:t>Journal of Asian Finance, Economics and Business</a:t>
            </a:r>
            <a:r>
              <a:rPr lang="en-GB" sz="1200" dirty="0">
                <a:latin typeface="+mj-lt"/>
                <a:ea typeface="Calibri" panose="020F0502020204030204" pitchFamily="34" charset="0"/>
                <a:cs typeface="Arial" panose="020B0604020202020204" pitchFamily="34" charset="0"/>
              </a:rPr>
              <a:t>, 8(12), pp. 1-11.</a:t>
            </a:r>
          </a:p>
          <a:p>
            <a:pPr algn="just">
              <a:lnSpc>
                <a:spcPct val="150000"/>
              </a:lnSpc>
              <a:spcAft>
                <a:spcPts val="800"/>
              </a:spcAft>
            </a:pPr>
            <a:r>
              <a:rPr lang="en-GB" sz="1200" dirty="0">
                <a:latin typeface="+mj-lt"/>
                <a:ea typeface="Calibri" panose="020F0502020204030204" pitchFamily="34" charset="0"/>
                <a:cs typeface="Arial" panose="020B0604020202020204" pitchFamily="34" charset="0"/>
              </a:rPr>
              <a:t>Kumar, V. and </a:t>
            </a:r>
            <a:r>
              <a:rPr lang="en-GB" sz="1200" dirty="0" err="1">
                <a:latin typeface="+mj-lt"/>
                <a:ea typeface="Calibri" panose="020F0502020204030204" pitchFamily="34" charset="0"/>
                <a:cs typeface="Arial" panose="020B0604020202020204" pitchFamily="34" charset="0"/>
              </a:rPr>
              <a:t>Reinartz</a:t>
            </a:r>
            <a:r>
              <a:rPr lang="en-GB" sz="1200" dirty="0">
                <a:latin typeface="+mj-lt"/>
                <a:ea typeface="Calibri" panose="020F0502020204030204" pitchFamily="34" charset="0"/>
                <a:cs typeface="Arial" panose="020B0604020202020204" pitchFamily="34" charset="0"/>
              </a:rPr>
              <a:t>, W. (2018) ‘Customer relationship management in the digital era’, in </a:t>
            </a:r>
            <a:r>
              <a:rPr lang="en-GB" sz="1200" i="1" dirty="0">
                <a:latin typeface="+mj-lt"/>
                <a:ea typeface="Calibri" panose="020F0502020204030204" pitchFamily="34" charset="0"/>
                <a:cs typeface="Arial" panose="020B0604020202020204" pitchFamily="34" charset="0"/>
              </a:rPr>
              <a:t>Customer Relationship Management</a:t>
            </a:r>
            <a:r>
              <a:rPr lang="en-GB" sz="1200" dirty="0">
                <a:latin typeface="+mj-lt"/>
                <a:ea typeface="Calibri" panose="020F0502020204030204" pitchFamily="34" charset="0"/>
                <a:cs typeface="Arial" panose="020B0604020202020204" pitchFamily="34" charset="0"/>
              </a:rPr>
              <a:t>. Springer, pp. 3-24.</a:t>
            </a:r>
          </a:p>
          <a:p>
            <a:pPr algn="just">
              <a:lnSpc>
                <a:spcPct val="150000"/>
              </a:lnSpc>
              <a:spcAft>
                <a:spcPts val="800"/>
              </a:spcAft>
            </a:pPr>
            <a:r>
              <a:rPr lang="en-GB" sz="1200" dirty="0">
                <a:latin typeface="+mj-lt"/>
                <a:ea typeface="Calibri" panose="020F0502020204030204" pitchFamily="34" charset="0"/>
                <a:cs typeface="Arial" panose="020B0604020202020204" pitchFamily="34" charset="0"/>
              </a:rPr>
              <a:t>Lamberton, C. and Stephen, A.T. (2016) ‘A thematic exploration of digital, social media, and mobile marketing: Research evolution from 2000 to 2015 and an agenda for future inquiry’, </a:t>
            </a:r>
            <a:r>
              <a:rPr lang="en-GB" sz="1200" i="1" dirty="0">
                <a:latin typeface="+mj-lt"/>
                <a:ea typeface="Calibri" panose="020F0502020204030204" pitchFamily="34" charset="0"/>
                <a:cs typeface="Arial" panose="020B0604020202020204" pitchFamily="34" charset="0"/>
              </a:rPr>
              <a:t>Journal of Marketing</a:t>
            </a:r>
            <a:r>
              <a:rPr lang="en-GB" sz="1200" dirty="0">
                <a:latin typeface="+mj-lt"/>
                <a:ea typeface="Calibri" panose="020F0502020204030204" pitchFamily="34" charset="0"/>
                <a:cs typeface="Arial" panose="020B0604020202020204" pitchFamily="34" charset="0"/>
              </a:rPr>
              <a:t>, 80(6), pp. 146-172.</a:t>
            </a:r>
          </a:p>
          <a:p>
            <a:pPr algn="just">
              <a:lnSpc>
                <a:spcPct val="150000"/>
              </a:lnSpc>
              <a:spcAft>
                <a:spcPts val="800"/>
              </a:spcAft>
            </a:pPr>
            <a:r>
              <a:rPr lang="en-GB" sz="1200" dirty="0">
                <a:latin typeface="+mj-lt"/>
                <a:ea typeface="Calibri" panose="020F0502020204030204" pitchFamily="34" charset="0"/>
                <a:cs typeface="Arial" panose="020B0604020202020204" pitchFamily="34" charset="0"/>
              </a:rPr>
              <a:t>Shin, J. and Moon, S. (2021) ‘The effect of online channel competition on offline channel structure: Evidence from the floral industry’, </a:t>
            </a:r>
            <a:r>
              <a:rPr lang="en-GB" sz="1200" i="1" dirty="0">
                <a:latin typeface="+mj-lt"/>
                <a:ea typeface="Calibri" panose="020F0502020204030204" pitchFamily="34" charset="0"/>
                <a:cs typeface="Arial" panose="020B0604020202020204" pitchFamily="34" charset="0"/>
              </a:rPr>
              <a:t>Journal of Retailing and Consumer Services</a:t>
            </a:r>
            <a:r>
              <a:rPr lang="en-GB" sz="1200" dirty="0">
                <a:latin typeface="+mj-lt"/>
                <a:ea typeface="Calibri" panose="020F0502020204030204" pitchFamily="34" charset="0"/>
                <a:cs typeface="Arial" panose="020B0604020202020204" pitchFamily="34" charset="0"/>
              </a:rPr>
              <a:t>, 61, 102552.</a:t>
            </a:r>
          </a:p>
          <a:p>
            <a:pPr algn="just">
              <a:lnSpc>
                <a:spcPct val="150000"/>
              </a:lnSpc>
              <a:spcAft>
                <a:spcPts val="800"/>
              </a:spcAft>
            </a:pPr>
            <a:r>
              <a:rPr lang="en-GB" sz="1200" dirty="0">
                <a:latin typeface="+mj-lt"/>
                <a:ea typeface="Calibri" panose="020F0502020204030204" pitchFamily="34" charset="0"/>
                <a:cs typeface="Arial" panose="020B0604020202020204" pitchFamily="34" charset="0"/>
              </a:rPr>
              <a:t>Tien, D.H., Rivas, A.A.A. and Liao, Y.K. (2021) ‘Examining the influence of customer-to-customer electronic word-of-mouth on purchase intention in social networking sites’, </a:t>
            </a:r>
            <a:r>
              <a:rPr lang="en-GB" sz="1200" i="1" dirty="0">
                <a:latin typeface="+mj-lt"/>
                <a:ea typeface="Calibri" panose="020F0502020204030204" pitchFamily="34" charset="0"/>
                <a:cs typeface="Arial" panose="020B0604020202020204" pitchFamily="34" charset="0"/>
              </a:rPr>
              <a:t>Asia Pacific Management Review</a:t>
            </a:r>
            <a:r>
              <a:rPr lang="en-GB" sz="1200" dirty="0">
                <a:latin typeface="+mj-lt"/>
                <a:ea typeface="Calibri" panose="020F0502020204030204" pitchFamily="34" charset="0"/>
                <a:cs typeface="Arial" panose="020B0604020202020204" pitchFamily="34" charset="0"/>
              </a:rPr>
              <a:t>, 26(1), pp. 90-98.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1152</Words>
  <Application>Microsoft Office PowerPoint</Application>
  <PresentationFormat>On-screen Show (4:3)</PresentationFormat>
  <Paragraphs>108</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Problem Solving and Decision Making (Green Haven Florists Case Study)</vt:lpstr>
      <vt:lpstr>Introduction</vt:lpstr>
      <vt:lpstr>Identifying the Problem (5W2H Analysis)</vt:lpstr>
      <vt:lpstr>External Environment (PESTEL Analysis)</vt:lpstr>
      <vt:lpstr>Cause-and-Effect Analysis (Ishikawa)</vt:lpstr>
      <vt:lpstr>Potential Resolutions and Decision-Making</vt:lpstr>
      <vt:lpstr>Conclusion</vt:lpstr>
      <vt:lpstr>References</vt:lpstr>
    </vt:vector>
  </TitlesOfParts>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(Green Haven Florists Case Study)</dc:title>
  <dc:creator>User</dc:creator>
  <dc:description>generated using python-pptx</dc:description>
  <cp:lastModifiedBy>user</cp:lastModifiedBy>
  <cp:revision>9</cp:revision>
  <dcterms:created xsi:type="dcterms:W3CDTF">2013-01-27T09:14:16Z</dcterms:created>
  <dcterms:modified xsi:type="dcterms:W3CDTF">2025-10-04T14:23:42Z</dcterms:modified>
</cp:coreProperties>
</file>