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6" r:id="rId7"/>
    <p:sldId id="267" r:id="rId8"/>
    <p:sldId id="268" r:id="rId9"/>
    <p:sldId id="269" r:id="rId10"/>
    <p:sldId id="270" r:id="rId11"/>
    <p:sldId id="271" r:id="rId12"/>
    <p:sldId id="262" r:id="rId13"/>
    <p:sldId id="263" r:id="rId14"/>
    <p:sldId id="264" r:id="rId15"/>
    <p:sldId id="265" r:id="rId16"/>
    <p:sldId id="272" r:id="rId17"/>
    <p:sldId id="273" r:id="rId18"/>
    <p:sldId id="274" r:id="rId19"/>
    <p:sldId id="275" r:id="rId20"/>
    <p:sldId id="276" r:id="rId21"/>
    <p:sldId id="277" r:id="rId22"/>
    <p:sldId id="278" r:id="rId23"/>
    <p:sldId id="279" r:id="rId24"/>
    <p:sldId id="28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97" d="100"/>
          <a:sy n="97" d="100"/>
        </p:scale>
        <p:origin x="80" y="6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D4A8A9-9B09-443F-8E04-1A65C2648F0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21D1AB4-FA70-473A-8BB8-17DF956FE220}">
      <dgm:prSet/>
      <dgm:spPr/>
      <dgm:t>
        <a:bodyPr/>
        <a:lstStyle/>
        <a:p>
          <a:r>
            <a:rPr lang="en-GB" b="1"/>
            <a:t>Product</a:t>
          </a:r>
          <a:r>
            <a:rPr lang="en-GB"/>
            <a:t> - The Product should fit the task consumers want it for, it should work and it should be what the consumers are expecting to get.</a:t>
          </a:r>
          <a:endParaRPr lang="en-US"/>
        </a:p>
      </dgm:t>
    </dgm:pt>
    <dgm:pt modelId="{2948C70E-0C1F-485D-B9BA-49D39834C2CB}" type="parTrans" cxnId="{ED7EC410-A653-415E-82D3-6EA0B5F9ED9A}">
      <dgm:prSet/>
      <dgm:spPr/>
      <dgm:t>
        <a:bodyPr/>
        <a:lstStyle/>
        <a:p>
          <a:endParaRPr lang="en-US"/>
        </a:p>
      </dgm:t>
    </dgm:pt>
    <dgm:pt modelId="{435D4FB0-4D87-4DAF-A437-4FC87EDEDDE8}" type="sibTrans" cxnId="{ED7EC410-A653-415E-82D3-6EA0B5F9ED9A}">
      <dgm:prSet/>
      <dgm:spPr/>
      <dgm:t>
        <a:bodyPr/>
        <a:lstStyle/>
        <a:p>
          <a:endParaRPr lang="en-US"/>
        </a:p>
      </dgm:t>
    </dgm:pt>
    <dgm:pt modelId="{1E1F40C4-4DDD-48EE-B369-E946DC60DB4E}">
      <dgm:prSet/>
      <dgm:spPr/>
      <dgm:t>
        <a:bodyPr/>
        <a:lstStyle/>
        <a:p>
          <a:r>
            <a:rPr lang="en-GB" b="1"/>
            <a:t>Place</a:t>
          </a:r>
          <a:r>
            <a:rPr lang="en-GB"/>
            <a:t> – The product should be available from where your target consumer finds it easiest to shop. This may be High Street, Mail Order or the more current option via e-commerce or an online shop.</a:t>
          </a:r>
          <a:endParaRPr lang="en-US"/>
        </a:p>
      </dgm:t>
    </dgm:pt>
    <dgm:pt modelId="{ECA40E02-D5F4-4AB1-A090-63AA72E0F5E0}" type="parTrans" cxnId="{B231C6ED-5D0C-4148-B1EC-DC2C2589E358}">
      <dgm:prSet/>
      <dgm:spPr/>
      <dgm:t>
        <a:bodyPr/>
        <a:lstStyle/>
        <a:p>
          <a:endParaRPr lang="en-US"/>
        </a:p>
      </dgm:t>
    </dgm:pt>
    <dgm:pt modelId="{AD4B2F83-7D23-4D57-A9FB-64371AB872AF}" type="sibTrans" cxnId="{B231C6ED-5D0C-4148-B1EC-DC2C2589E358}">
      <dgm:prSet/>
      <dgm:spPr/>
      <dgm:t>
        <a:bodyPr/>
        <a:lstStyle/>
        <a:p>
          <a:endParaRPr lang="en-US"/>
        </a:p>
      </dgm:t>
    </dgm:pt>
    <dgm:pt modelId="{6A372AC2-3F13-4EFB-84AE-20D768BC660D}">
      <dgm:prSet/>
      <dgm:spPr/>
      <dgm:t>
        <a:bodyPr/>
        <a:lstStyle/>
        <a:p>
          <a:r>
            <a:rPr lang="en-GB" b="1"/>
            <a:t>Price</a:t>
          </a:r>
          <a:r>
            <a:rPr lang="en-GB"/>
            <a:t> – The Product should always be seen as representing good value for money. This does not necessarily mean it should be the cheapest available; one of the main tenets of the marketing concept is that customers are usually happy to pay a little more for something that works really well for them.</a:t>
          </a:r>
          <a:endParaRPr lang="en-US"/>
        </a:p>
      </dgm:t>
    </dgm:pt>
    <dgm:pt modelId="{FBB62B8B-FE0D-4011-91C4-D4152820C8B5}" type="parTrans" cxnId="{A7109640-9063-4651-A0F7-33CE29FD5833}">
      <dgm:prSet/>
      <dgm:spPr/>
      <dgm:t>
        <a:bodyPr/>
        <a:lstStyle/>
        <a:p>
          <a:endParaRPr lang="en-US"/>
        </a:p>
      </dgm:t>
    </dgm:pt>
    <dgm:pt modelId="{81E2F938-9C38-4975-A3AC-423B9D483740}" type="sibTrans" cxnId="{A7109640-9063-4651-A0F7-33CE29FD5833}">
      <dgm:prSet/>
      <dgm:spPr/>
      <dgm:t>
        <a:bodyPr/>
        <a:lstStyle/>
        <a:p>
          <a:endParaRPr lang="en-US"/>
        </a:p>
      </dgm:t>
    </dgm:pt>
    <dgm:pt modelId="{06D97B33-DE93-4653-AF40-98C2C8A5F25D}">
      <dgm:prSet/>
      <dgm:spPr/>
      <dgm:t>
        <a:bodyPr/>
        <a:lstStyle/>
        <a:p>
          <a:r>
            <a:rPr lang="en-GB" b="1"/>
            <a:t>Promotion</a:t>
          </a:r>
          <a:r>
            <a:rPr lang="en-GB"/>
            <a:t> – Advertising, PR, Sales Promotion, Personal Selling and, in more recent times, Social Media are all key communication tools for an organisation. These tools should be used to put across the organisation’s message to the correct audiences  in the manner they would most like to hear, whether it be informative or appealing to their emotions.</a:t>
          </a:r>
          <a:endParaRPr lang="en-US"/>
        </a:p>
      </dgm:t>
    </dgm:pt>
    <dgm:pt modelId="{264228DE-5AD6-48A7-B53B-C4B550751FBF}" type="parTrans" cxnId="{1E5F2855-C33F-45C6-A3D8-74162751E290}">
      <dgm:prSet/>
      <dgm:spPr/>
      <dgm:t>
        <a:bodyPr/>
        <a:lstStyle/>
        <a:p>
          <a:endParaRPr lang="en-US"/>
        </a:p>
      </dgm:t>
    </dgm:pt>
    <dgm:pt modelId="{CDAA249F-B553-4203-9591-E47ECD4DB395}" type="sibTrans" cxnId="{1E5F2855-C33F-45C6-A3D8-74162751E290}">
      <dgm:prSet/>
      <dgm:spPr/>
      <dgm:t>
        <a:bodyPr/>
        <a:lstStyle/>
        <a:p>
          <a:endParaRPr lang="en-US"/>
        </a:p>
      </dgm:t>
    </dgm:pt>
    <dgm:pt modelId="{8D3B6E32-D341-4D1A-8531-30B8DD2FD425}" type="pres">
      <dgm:prSet presAssocID="{A3D4A8A9-9B09-443F-8E04-1A65C2648F0E}" presName="linear" presStyleCnt="0">
        <dgm:presLayoutVars>
          <dgm:animLvl val="lvl"/>
          <dgm:resizeHandles val="exact"/>
        </dgm:presLayoutVars>
      </dgm:prSet>
      <dgm:spPr/>
    </dgm:pt>
    <dgm:pt modelId="{95E1242F-CB6D-4B94-8907-5C889500697E}" type="pres">
      <dgm:prSet presAssocID="{121D1AB4-FA70-473A-8BB8-17DF956FE220}" presName="parentText" presStyleLbl="node1" presStyleIdx="0" presStyleCnt="4">
        <dgm:presLayoutVars>
          <dgm:chMax val="0"/>
          <dgm:bulletEnabled val="1"/>
        </dgm:presLayoutVars>
      </dgm:prSet>
      <dgm:spPr/>
    </dgm:pt>
    <dgm:pt modelId="{13322C85-62E2-4237-BA6D-835E8ACBE3D8}" type="pres">
      <dgm:prSet presAssocID="{435D4FB0-4D87-4DAF-A437-4FC87EDEDDE8}" presName="spacer" presStyleCnt="0"/>
      <dgm:spPr/>
    </dgm:pt>
    <dgm:pt modelId="{522E3D30-EBF0-4862-A516-C3BAEFE79D9D}" type="pres">
      <dgm:prSet presAssocID="{1E1F40C4-4DDD-48EE-B369-E946DC60DB4E}" presName="parentText" presStyleLbl="node1" presStyleIdx="1" presStyleCnt="4">
        <dgm:presLayoutVars>
          <dgm:chMax val="0"/>
          <dgm:bulletEnabled val="1"/>
        </dgm:presLayoutVars>
      </dgm:prSet>
      <dgm:spPr/>
    </dgm:pt>
    <dgm:pt modelId="{3A518A24-9FE7-4BCD-A62C-55D7895886A1}" type="pres">
      <dgm:prSet presAssocID="{AD4B2F83-7D23-4D57-A9FB-64371AB872AF}" presName="spacer" presStyleCnt="0"/>
      <dgm:spPr/>
    </dgm:pt>
    <dgm:pt modelId="{AC4995A4-4671-453B-BC62-415C9CBA6634}" type="pres">
      <dgm:prSet presAssocID="{6A372AC2-3F13-4EFB-84AE-20D768BC660D}" presName="parentText" presStyleLbl="node1" presStyleIdx="2" presStyleCnt="4">
        <dgm:presLayoutVars>
          <dgm:chMax val="0"/>
          <dgm:bulletEnabled val="1"/>
        </dgm:presLayoutVars>
      </dgm:prSet>
      <dgm:spPr/>
    </dgm:pt>
    <dgm:pt modelId="{ABF2CD8D-4FDA-4CF9-B2E1-AD78F433A5E3}" type="pres">
      <dgm:prSet presAssocID="{81E2F938-9C38-4975-A3AC-423B9D483740}" presName="spacer" presStyleCnt="0"/>
      <dgm:spPr/>
    </dgm:pt>
    <dgm:pt modelId="{F86A99A8-5B13-46E1-A3E1-AF3C94650C1C}" type="pres">
      <dgm:prSet presAssocID="{06D97B33-DE93-4653-AF40-98C2C8A5F25D}" presName="parentText" presStyleLbl="node1" presStyleIdx="3" presStyleCnt="4">
        <dgm:presLayoutVars>
          <dgm:chMax val="0"/>
          <dgm:bulletEnabled val="1"/>
        </dgm:presLayoutVars>
      </dgm:prSet>
      <dgm:spPr/>
    </dgm:pt>
  </dgm:ptLst>
  <dgm:cxnLst>
    <dgm:cxn modelId="{E69A2510-11D9-47DA-820B-457194D6003E}" type="presOf" srcId="{121D1AB4-FA70-473A-8BB8-17DF956FE220}" destId="{95E1242F-CB6D-4B94-8907-5C889500697E}" srcOrd="0" destOrd="0" presId="urn:microsoft.com/office/officeart/2005/8/layout/vList2"/>
    <dgm:cxn modelId="{ED7EC410-A653-415E-82D3-6EA0B5F9ED9A}" srcId="{A3D4A8A9-9B09-443F-8E04-1A65C2648F0E}" destId="{121D1AB4-FA70-473A-8BB8-17DF956FE220}" srcOrd="0" destOrd="0" parTransId="{2948C70E-0C1F-485D-B9BA-49D39834C2CB}" sibTransId="{435D4FB0-4D87-4DAF-A437-4FC87EDEDDE8}"/>
    <dgm:cxn modelId="{A8780120-5A48-47B7-8111-E1908FBBB52E}" type="presOf" srcId="{6A372AC2-3F13-4EFB-84AE-20D768BC660D}" destId="{AC4995A4-4671-453B-BC62-415C9CBA6634}" srcOrd="0" destOrd="0" presId="urn:microsoft.com/office/officeart/2005/8/layout/vList2"/>
    <dgm:cxn modelId="{6BE89337-147D-400C-B2B9-D322E2823F9B}" type="presOf" srcId="{06D97B33-DE93-4653-AF40-98C2C8A5F25D}" destId="{F86A99A8-5B13-46E1-A3E1-AF3C94650C1C}" srcOrd="0" destOrd="0" presId="urn:microsoft.com/office/officeart/2005/8/layout/vList2"/>
    <dgm:cxn modelId="{A7109640-9063-4651-A0F7-33CE29FD5833}" srcId="{A3D4A8A9-9B09-443F-8E04-1A65C2648F0E}" destId="{6A372AC2-3F13-4EFB-84AE-20D768BC660D}" srcOrd="2" destOrd="0" parTransId="{FBB62B8B-FE0D-4011-91C4-D4152820C8B5}" sibTransId="{81E2F938-9C38-4975-A3AC-423B9D483740}"/>
    <dgm:cxn modelId="{2C4C2072-E777-4592-8D5E-F7AA93DDD42D}" type="presOf" srcId="{A3D4A8A9-9B09-443F-8E04-1A65C2648F0E}" destId="{8D3B6E32-D341-4D1A-8531-30B8DD2FD425}" srcOrd="0" destOrd="0" presId="urn:microsoft.com/office/officeart/2005/8/layout/vList2"/>
    <dgm:cxn modelId="{1E5F2855-C33F-45C6-A3D8-74162751E290}" srcId="{A3D4A8A9-9B09-443F-8E04-1A65C2648F0E}" destId="{06D97B33-DE93-4653-AF40-98C2C8A5F25D}" srcOrd="3" destOrd="0" parTransId="{264228DE-5AD6-48A7-B53B-C4B550751FBF}" sibTransId="{CDAA249F-B553-4203-9591-E47ECD4DB395}"/>
    <dgm:cxn modelId="{C402BEDD-DA4A-450E-8BED-091045CDFA1C}" type="presOf" srcId="{1E1F40C4-4DDD-48EE-B369-E946DC60DB4E}" destId="{522E3D30-EBF0-4862-A516-C3BAEFE79D9D}" srcOrd="0" destOrd="0" presId="urn:microsoft.com/office/officeart/2005/8/layout/vList2"/>
    <dgm:cxn modelId="{B231C6ED-5D0C-4148-B1EC-DC2C2589E358}" srcId="{A3D4A8A9-9B09-443F-8E04-1A65C2648F0E}" destId="{1E1F40C4-4DDD-48EE-B369-E946DC60DB4E}" srcOrd="1" destOrd="0" parTransId="{ECA40E02-D5F4-4AB1-A090-63AA72E0F5E0}" sibTransId="{AD4B2F83-7D23-4D57-A9FB-64371AB872AF}"/>
    <dgm:cxn modelId="{0293866C-8D54-44CE-9CDD-679350AB6E42}" type="presParOf" srcId="{8D3B6E32-D341-4D1A-8531-30B8DD2FD425}" destId="{95E1242F-CB6D-4B94-8907-5C889500697E}" srcOrd="0" destOrd="0" presId="urn:microsoft.com/office/officeart/2005/8/layout/vList2"/>
    <dgm:cxn modelId="{6AA60FBD-B0F0-4924-9B3C-711F1C1767E6}" type="presParOf" srcId="{8D3B6E32-D341-4D1A-8531-30B8DD2FD425}" destId="{13322C85-62E2-4237-BA6D-835E8ACBE3D8}" srcOrd="1" destOrd="0" presId="urn:microsoft.com/office/officeart/2005/8/layout/vList2"/>
    <dgm:cxn modelId="{D3CBA9EF-B540-4D5B-A096-2907A047E252}" type="presParOf" srcId="{8D3B6E32-D341-4D1A-8531-30B8DD2FD425}" destId="{522E3D30-EBF0-4862-A516-C3BAEFE79D9D}" srcOrd="2" destOrd="0" presId="urn:microsoft.com/office/officeart/2005/8/layout/vList2"/>
    <dgm:cxn modelId="{335ECF8F-C070-479A-B010-979478F45D2D}" type="presParOf" srcId="{8D3B6E32-D341-4D1A-8531-30B8DD2FD425}" destId="{3A518A24-9FE7-4BCD-A62C-55D7895886A1}" srcOrd="3" destOrd="0" presId="urn:microsoft.com/office/officeart/2005/8/layout/vList2"/>
    <dgm:cxn modelId="{ECD913BB-074F-4536-8C34-CE893C8164D4}" type="presParOf" srcId="{8D3B6E32-D341-4D1A-8531-30B8DD2FD425}" destId="{AC4995A4-4671-453B-BC62-415C9CBA6634}" srcOrd="4" destOrd="0" presId="urn:microsoft.com/office/officeart/2005/8/layout/vList2"/>
    <dgm:cxn modelId="{EC13DDA5-EC29-4421-814A-ACBB487694DE}" type="presParOf" srcId="{8D3B6E32-D341-4D1A-8531-30B8DD2FD425}" destId="{ABF2CD8D-4FDA-4CF9-B2E1-AD78F433A5E3}" srcOrd="5" destOrd="0" presId="urn:microsoft.com/office/officeart/2005/8/layout/vList2"/>
    <dgm:cxn modelId="{984C5EFB-6973-4AA5-8734-D177AD715CD6}" type="presParOf" srcId="{8D3B6E32-D341-4D1A-8531-30B8DD2FD425}" destId="{F86A99A8-5B13-46E1-A3E1-AF3C94650C1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17B3FB-3E88-4C9A-9D61-BA7DD436310A}"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84E2DA62-D297-40DE-ACC3-BF6E98621866}">
      <dgm:prSet/>
      <dgm:spPr/>
      <dgm:t>
        <a:bodyPr/>
        <a:lstStyle/>
        <a:p>
          <a:r>
            <a:rPr lang="en-GB"/>
            <a:t>Which could include:</a:t>
          </a:r>
          <a:endParaRPr lang="en-US"/>
        </a:p>
      </dgm:t>
    </dgm:pt>
    <dgm:pt modelId="{80E170B0-3354-4187-8999-2D4354CB221C}" type="parTrans" cxnId="{AEC4248D-58EC-4B5A-9493-A351EF9B4BD4}">
      <dgm:prSet/>
      <dgm:spPr/>
      <dgm:t>
        <a:bodyPr/>
        <a:lstStyle/>
        <a:p>
          <a:endParaRPr lang="en-US"/>
        </a:p>
      </dgm:t>
    </dgm:pt>
    <dgm:pt modelId="{13070292-EFA3-4C41-B707-1ED75C29D7F8}" type="sibTrans" cxnId="{AEC4248D-58EC-4B5A-9493-A351EF9B4BD4}">
      <dgm:prSet/>
      <dgm:spPr/>
      <dgm:t>
        <a:bodyPr/>
        <a:lstStyle/>
        <a:p>
          <a:endParaRPr lang="en-US"/>
        </a:p>
      </dgm:t>
    </dgm:pt>
    <dgm:pt modelId="{ABCE0356-AE58-486F-8E2A-697C52137CB4}">
      <dgm:prSet/>
      <dgm:spPr/>
      <dgm:t>
        <a:bodyPr/>
        <a:lstStyle/>
        <a:p>
          <a:r>
            <a:rPr lang="en-GB"/>
            <a:t>Stakeholder and Community engagement</a:t>
          </a:r>
          <a:endParaRPr lang="en-US"/>
        </a:p>
      </dgm:t>
    </dgm:pt>
    <dgm:pt modelId="{6492AAED-64AE-41B2-916E-74D3DA08EE48}" type="parTrans" cxnId="{863AF2E0-5571-4EF8-BC07-5F46EFC17CF2}">
      <dgm:prSet/>
      <dgm:spPr/>
      <dgm:t>
        <a:bodyPr/>
        <a:lstStyle/>
        <a:p>
          <a:endParaRPr lang="en-US"/>
        </a:p>
      </dgm:t>
    </dgm:pt>
    <dgm:pt modelId="{0F4D0BD6-2D7D-41B8-BEB6-59CDFC8A2D78}" type="sibTrans" cxnId="{863AF2E0-5571-4EF8-BC07-5F46EFC17CF2}">
      <dgm:prSet/>
      <dgm:spPr/>
      <dgm:t>
        <a:bodyPr/>
        <a:lstStyle/>
        <a:p>
          <a:endParaRPr lang="en-US"/>
        </a:p>
      </dgm:t>
    </dgm:pt>
    <dgm:pt modelId="{781293A7-FC75-4FE9-AD2B-D6FE918F858C}">
      <dgm:prSet/>
      <dgm:spPr/>
      <dgm:t>
        <a:bodyPr/>
        <a:lstStyle/>
        <a:p>
          <a:r>
            <a:rPr lang="en-GB"/>
            <a:t>Relational thinking</a:t>
          </a:r>
          <a:endParaRPr lang="en-US"/>
        </a:p>
      </dgm:t>
    </dgm:pt>
    <dgm:pt modelId="{1DC98E3B-7942-4690-B8FA-E2C7F10BB647}" type="parTrans" cxnId="{76DE549A-002F-49F4-9E3B-E3BA0FC17033}">
      <dgm:prSet/>
      <dgm:spPr/>
      <dgm:t>
        <a:bodyPr/>
        <a:lstStyle/>
        <a:p>
          <a:endParaRPr lang="en-US"/>
        </a:p>
      </dgm:t>
    </dgm:pt>
    <dgm:pt modelId="{019CD289-C9F1-4B94-BDCF-D3EFB2FB9F84}" type="sibTrans" cxnId="{76DE549A-002F-49F4-9E3B-E3BA0FC17033}">
      <dgm:prSet/>
      <dgm:spPr/>
      <dgm:t>
        <a:bodyPr/>
        <a:lstStyle/>
        <a:p>
          <a:endParaRPr lang="en-US"/>
        </a:p>
      </dgm:t>
    </dgm:pt>
    <dgm:pt modelId="{F78E5454-734B-421D-98B5-6A67B7B62B2A}">
      <dgm:prSet/>
      <dgm:spPr/>
      <dgm:t>
        <a:bodyPr/>
        <a:lstStyle/>
        <a:p>
          <a:r>
            <a:rPr lang="en-GB"/>
            <a:t>Co-creation</a:t>
          </a:r>
          <a:endParaRPr lang="en-US"/>
        </a:p>
      </dgm:t>
    </dgm:pt>
    <dgm:pt modelId="{AFD64DB7-5F5F-485C-B908-CED7120A83F7}" type="parTrans" cxnId="{FF649729-7971-4137-9A70-DBB522A76F5F}">
      <dgm:prSet/>
      <dgm:spPr/>
      <dgm:t>
        <a:bodyPr/>
        <a:lstStyle/>
        <a:p>
          <a:endParaRPr lang="en-US"/>
        </a:p>
      </dgm:t>
    </dgm:pt>
    <dgm:pt modelId="{84DFED71-1620-4E8F-BFB5-494148B9CEA5}" type="sibTrans" cxnId="{FF649729-7971-4137-9A70-DBB522A76F5F}">
      <dgm:prSet/>
      <dgm:spPr/>
      <dgm:t>
        <a:bodyPr/>
        <a:lstStyle/>
        <a:p>
          <a:endParaRPr lang="en-US"/>
        </a:p>
      </dgm:t>
    </dgm:pt>
    <dgm:pt modelId="{ACA6C7EE-FC24-4975-BFDC-ACE1AC104AE2}">
      <dgm:prSet/>
      <dgm:spPr/>
      <dgm:t>
        <a:bodyPr/>
        <a:lstStyle/>
        <a:p>
          <a:r>
            <a:rPr lang="en-GB"/>
            <a:t>Advocacy</a:t>
          </a:r>
          <a:endParaRPr lang="en-US"/>
        </a:p>
      </dgm:t>
    </dgm:pt>
    <dgm:pt modelId="{EBF1BCF4-7D5B-437B-91A7-9CFB8021BF3E}" type="parTrans" cxnId="{0D8B256B-E4D8-4356-99A5-337258C134BE}">
      <dgm:prSet/>
      <dgm:spPr/>
      <dgm:t>
        <a:bodyPr/>
        <a:lstStyle/>
        <a:p>
          <a:endParaRPr lang="en-US"/>
        </a:p>
      </dgm:t>
    </dgm:pt>
    <dgm:pt modelId="{F7AE5291-DF95-41AE-89A5-B66664B2A6C3}" type="sibTrans" cxnId="{0D8B256B-E4D8-4356-99A5-337258C134BE}">
      <dgm:prSet/>
      <dgm:spPr/>
      <dgm:t>
        <a:bodyPr/>
        <a:lstStyle/>
        <a:p>
          <a:endParaRPr lang="en-US"/>
        </a:p>
      </dgm:t>
    </dgm:pt>
    <dgm:pt modelId="{0A72C311-E21A-4DCB-A63F-DC89021EE9C9}">
      <dgm:prSet/>
      <dgm:spPr/>
      <dgm:t>
        <a:bodyPr/>
        <a:lstStyle/>
        <a:p>
          <a:r>
            <a:rPr lang="en-GB"/>
            <a:t>Lobbying</a:t>
          </a:r>
          <a:endParaRPr lang="en-US"/>
        </a:p>
      </dgm:t>
    </dgm:pt>
    <dgm:pt modelId="{6C25EF6F-E25E-4FB1-AE59-9973B53A6DD9}" type="parTrans" cxnId="{663A9658-EE94-44AF-A559-60F13E7A732B}">
      <dgm:prSet/>
      <dgm:spPr/>
      <dgm:t>
        <a:bodyPr/>
        <a:lstStyle/>
        <a:p>
          <a:endParaRPr lang="en-US"/>
        </a:p>
      </dgm:t>
    </dgm:pt>
    <dgm:pt modelId="{954545AE-6D02-454E-9E2B-F1E4E66B1A20}" type="sibTrans" cxnId="{663A9658-EE94-44AF-A559-60F13E7A732B}">
      <dgm:prSet/>
      <dgm:spPr/>
      <dgm:t>
        <a:bodyPr/>
        <a:lstStyle/>
        <a:p>
          <a:endParaRPr lang="en-US"/>
        </a:p>
      </dgm:t>
    </dgm:pt>
    <dgm:pt modelId="{BCCB831C-3FE9-4DD3-AEBF-751A289D47CB}">
      <dgm:prSet/>
      <dgm:spPr/>
      <dgm:t>
        <a:bodyPr/>
        <a:lstStyle/>
        <a:p>
          <a:r>
            <a:rPr lang="en-GB"/>
            <a:t>Public and media relations</a:t>
          </a:r>
          <a:endParaRPr lang="en-US"/>
        </a:p>
      </dgm:t>
    </dgm:pt>
    <dgm:pt modelId="{93048310-70E0-480E-A04E-3C3457399B2C}" type="parTrans" cxnId="{9AA7C99C-7BB1-4A9C-89F1-EEA0CB4AF701}">
      <dgm:prSet/>
      <dgm:spPr/>
      <dgm:t>
        <a:bodyPr/>
        <a:lstStyle/>
        <a:p>
          <a:endParaRPr lang="en-US"/>
        </a:p>
      </dgm:t>
    </dgm:pt>
    <dgm:pt modelId="{EE6E49A7-CFB1-43EB-811A-F7D02B4007DA}" type="sibTrans" cxnId="{9AA7C99C-7BB1-4A9C-89F1-EEA0CB4AF701}">
      <dgm:prSet/>
      <dgm:spPr/>
      <dgm:t>
        <a:bodyPr/>
        <a:lstStyle/>
        <a:p>
          <a:endParaRPr lang="en-US"/>
        </a:p>
      </dgm:t>
    </dgm:pt>
    <dgm:pt modelId="{1CECC2DF-4C70-49C5-8C0D-C631338E413D}">
      <dgm:prSet/>
      <dgm:spPr/>
      <dgm:t>
        <a:bodyPr/>
        <a:lstStyle/>
        <a:p>
          <a:r>
            <a:rPr lang="en-GB"/>
            <a:t>Strategic and Holistic approach to behaviour change</a:t>
          </a:r>
          <a:endParaRPr lang="en-US"/>
        </a:p>
      </dgm:t>
    </dgm:pt>
    <dgm:pt modelId="{BC05DA53-791B-4B06-AF6A-136233849A94}" type="parTrans" cxnId="{E348D01E-7C1B-4610-94AB-C7B7F412FB69}">
      <dgm:prSet/>
      <dgm:spPr/>
      <dgm:t>
        <a:bodyPr/>
        <a:lstStyle/>
        <a:p>
          <a:endParaRPr lang="en-US"/>
        </a:p>
      </dgm:t>
    </dgm:pt>
    <dgm:pt modelId="{77BB6EDE-0647-4500-8FD2-23E19F8A7140}" type="sibTrans" cxnId="{E348D01E-7C1B-4610-94AB-C7B7F412FB69}">
      <dgm:prSet/>
      <dgm:spPr/>
      <dgm:t>
        <a:bodyPr/>
        <a:lstStyle/>
        <a:p>
          <a:endParaRPr lang="en-US"/>
        </a:p>
      </dgm:t>
    </dgm:pt>
    <dgm:pt modelId="{41CA967D-9B2B-448E-9EF2-3AD8753BCF4E}" type="pres">
      <dgm:prSet presAssocID="{8A17B3FB-3E88-4C9A-9D61-BA7DD436310A}" presName="vert0" presStyleCnt="0">
        <dgm:presLayoutVars>
          <dgm:dir/>
          <dgm:animOne val="branch"/>
          <dgm:animLvl val="lvl"/>
        </dgm:presLayoutVars>
      </dgm:prSet>
      <dgm:spPr/>
    </dgm:pt>
    <dgm:pt modelId="{D9D2E00A-341A-42D6-B88F-FC6AAB52DA65}" type="pres">
      <dgm:prSet presAssocID="{84E2DA62-D297-40DE-ACC3-BF6E98621866}" presName="thickLine" presStyleLbl="alignNode1" presStyleIdx="0" presStyleCnt="8"/>
      <dgm:spPr/>
    </dgm:pt>
    <dgm:pt modelId="{B4BC690C-4C31-4E11-AECD-E7A563F38EF4}" type="pres">
      <dgm:prSet presAssocID="{84E2DA62-D297-40DE-ACC3-BF6E98621866}" presName="horz1" presStyleCnt="0"/>
      <dgm:spPr/>
    </dgm:pt>
    <dgm:pt modelId="{50BEE8A6-0D5B-48EE-9904-0DA4B32B7E15}" type="pres">
      <dgm:prSet presAssocID="{84E2DA62-D297-40DE-ACC3-BF6E98621866}" presName="tx1" presStyleLbl="revTx" presStyleIdx="0" presStyleCnt="8"/>
      <dgm:spPr/>
    </dgm:pt>
    <dgm:pt modelId="{1B75360F-71B5-4B4C-B0AC-642D8676F886}" type="pres">
      <dgm:prSet presAssocID="{84E2DA62-D297-40DE-ACC3-BF6E98621866}" presName="vert1" presStyleCnt="0"/>
      <dgm:spPr/>
    </dgm:pt>
    <dgm:pt modelId="{EAABAA61-8EB2-4049-A8B5-F9B8E0DCDB0E}" type="pres">
      <dgm:prSet presAssocID="{ABCE0356-AE58-486F-8E2A-697C52137CB4}" presName="thickLine" presStyleLbl="alignNode1" presStyleIdx="1" presStyleCnt="8"/>
      <dgm:spPr/>
    </dgm:pt>
    <dgm:pt modelId="{E4A38E39-4355-4AED-AB04-28864DDC5C2C}" type="pres">
      <dgm:prSet presAssocID="{ABCE0356-AE58-486F-8E2A-697C52137CB4}" presName="horz1" presStyleCnt="0"/>
      <dgm:spPr/>
    </dgm:pt>
    <dgm:pt modelId="{46143119-7F90-4F28-AFA5-F9083C46712C}" type="pres">
      <dgm:prSet presAssocID="{ABCE0356-AE58-486F-8E2A-697C52137CB4}" presName="tx1" presStyleLbl="revTx" presStyleIdx="1" presStyleCnt="8"/>
      <dgm:spPr/>
    </dgm:pt>
    <dgm:pt modelId="{0AA846CE-F870-47A9-82AD-640F7A79FD2B}" type="pres">
      <dgm:prSet presAssocID="{ABCE0356-AE58-486F-8E2A-697C52137CB4}" presName="vert1" presStyleCnt="0"/>
      <dgm:spPr/>
    </dgm:pt>
    <dgm:pt modelId="{F0873C2C-951D-4498-B998-4D7DC4462B65}" type="pres">
      <dgm:prSet presAssocID="{781293A7-FC75-4FE9-AD2B-D6FE918F858C}" presName="thickLine" presStyleLbl="alignNode1" presStyleIdx="2" presStyleCnt="8"/>
      <dgm:spPr/>
    </dgm:pt>
    <dgm:pt modelId="{9C104CB8-C3D2-44B0-B893-45897D82B785}" type="pres">
      <dgm:prSet presAssocID="{781293A7-FC75-4FE9-AD2B-D6FE918F858C}" presName="horz1" presStyleCnt="0"/>
      <dgm:spPr/>
    </dgm:pt>
    <dgm:pt modelId="{8A1F88EC-D53A-4C43-8476-8949544D42C9}" type="pres">
      <dgm:prSet presAssocID="{781293A7-FC75-4FE9-AD2B-D6FE918F858C}" presName="tx1" presStyleLbl="revTx" presStyleIdx="2" presStyleCnt="8"/>
      <dgm:spPr/>
    </dgm:pt>
    <dgm:pt modelId="{57DEA445-B428-430D-BD73-578C5DFB424C}" type="pres">
      <dgm:prSet presAssocID="{781293A7-FC75-4FE9-AD2B-D6FE918F858C}" presName="vert1" presStyleCnt="0"/>
      <dgm:spPr/>
    </dgm:pt>
    <dgm:pt modelId="{B0E8A293-677C-41CA-A84F-2FD50E9EBCAC}" type="pres">
      <dgm:prSet presAssocID="{F78E5454-734B-421D-98B5-6A67B7B62B2A}" presName="thickLine" presStyleLbl="alignNode1" presStyleIdx="3" presStyleCnt="8"/>
      <dgm:spPr/>
    </dgm:pt>
    <dgm:pt modelId="{D66EA5AE-62F7-4C27-9B63-65232E65EEB1}" type="pres">
      <dgm:prSet presAssocID="{F78E5454-734B-421D-98B5-6A67B7B62B2A}" presName="horz1" presStyleCnt="0"/>
      <dgm:spPr/>
    </dgm:pt>
    <dgm:pt modelId="{436B788B-B0C4-49C0-AC83-5E5CFE3F3986}" type="pres">
      <dgm:prSet presAssocID="{F78E5454-734B-421D-98B5-6A67B7B62B2A}" presName="tx1" presStyleLbl="revTx" presStyleIdx="3" presStyleCnt="8"/>
      <dgm:spPr/>
    </dgm:pt>
    <dgm:pt modelId="{23D86974-2DFC-40F4-A589-1C902B48DA26}" type="pres">
      <dgm:prSet presAssocID="{F78E5454-734B-421D-98B5-6A67B7B62B2A}" presName="vert1" presStyleCnt="0"/>
      <dgm:spPr/>
    </dgm:pt>
    <dgm:pt modelId="{52AE8732-00A7-484A-B65D-B84D40FC03DF}" type="pres">
      <dgm:prSet presAssocID="{ACA6C7EE-FC24-4975-BFDC-ACE1AC104AE2}" presName="thickLine" presStyleLbl="alignNode1" presStyleIdx="4" presStyleCnt="8"/>
      <dgm:spPr/>
    </dgm:pt>
    <dgm:pt modelId="{33896CEF-E55E-45E2-855F-211760AF9E42}" type="pres">
      <dgm:prSet presAssocID="{ACA6C7EE-FC24-4975-BFDC-ACE1AC104AE2}" presName="horz1" presStyleCnt="0"/>
      <dgm:spPr/>
    </dgm:pt>
    <dgm:pt modelId="{51DBB0C6-8EED-4B84-B5A4-887FFC108958}" type="pres">
      <dgm:prSet presAssocID="{ACA6C7EE-FC24-4975-BFDC-ACE1AC104AE2}" presName="tx1" presStyleLbl="revTx" presStyleIdx="4" presStyleCnt="8"/>
      <dgm:spPr/>
    </dgm:pt>
    <dgm:pt modelId="{CE23D3E2-48B2-4360-AAC3-DFE9550A1B88}" type="pres">
      <dgm:prSet presAssocID="{ACA6C7EE-FC24-4975-BFDC-ACE1AC104AE2}" presName="vert1" presStyleCnt="0"/>
      <dgm:spPr/>
    </dgm:pt>
    <dgm:pt modelId="{A52F0240-060A-4AEB-9BF3-1F121186F736}" type="pres">
      <dgm:prSet presAssocID="{0A72C311-E21A-4DCB-A63F-DC89021EE9C9}" presName="thickLine" presStyleLbl="alignNode1" presStyleIdx="5" presStyleCnt="8"/>
      <dgm:spPr/>
    </dgm:pt>
    <dgm:pt modelId="{7211CA47-9403-4554-884A-4E198E6D6FC2}" type="pres">
      <dgm:prSet presAssocID="{0A72C311-E21A-4DCB-A63F-DC89021EE9C9}" presName="horz1" presStyleCnt="0"/>
      <dgm:spPr/>
    </dgm:pt>
    <dgm:pt modelId="{44AAC841-5AF3-41BC-BEA0-E978B449C1D8}" type="pres">
      <dgm:prSet presAssocID="{0A72C311-E21A-4DCB-A63F-DC89021EE9C9}" presName="tx1" presStyleLbl="revTx" presStyleIdx="5" presStyleCnt="8"/>
      <dgm:spPr/>
    </dgm:pt>
    <dgm:pt modelId="{4A7E0C43-5317-4E76-A3A2-C3EBD0F67D15}" type="pres">
      <dgm:prSet presAssocID="{0A72C311-E21A-4DCB-A63F-DC89021EE9C9}" presName="vert1" presStyleCnt="0"/>
      <dgm:spPr/>
    </dgm:pt>
    <dgm:pt modelId="{FB227D16-2D05-4128-BFB0-7E1E0D49E72C}" type="pres">
      <dgm:prSet presAssocID="{BCCB831C-3FE9-4DD3-AEBF-751A289D47CB}" presName="thickLine" presStyleLbl="alignNode1" presStyleIdx="6" presStyleCnt="8"/>
      <dgm:spPr/>
    </dgm:pt>
    <dgm:pt modelId="{BD2866BC-8501-4508-B12A-35A8B910303A}" type="pres">
      <dgm:prSet presAssocID="{BCCB831C-3FE9-4DD3-AEBF-751A289D47CB}" presName="horz1" presStyleCnt="0"/>
      <dgm:spPr/>
    </dgm:pt>
    <dgm:pt modelId="{A206D20C-DEF6-4CB9-9BC9-538FF86D535F}" type="pres">
      <dgm:prSet presAssocID="{BCCB831C-3FE9-4DD3-AEBF-751A289D47CB}" presName="tx1" presStyleLbl="revTx" presStyleIdx="6" presStyleCnt="8"/>
      <dgm:spPr/>
    </dgm:pt>
    <dgm:pt modelId="{70F6BEF3-CA7A-4DBD-A9F6-9CDC29AA78D7}" type="pres">
      <dgm:prSet presAssocID="{BCCB831C-3FE9-4DD3-AEBF-751A289D47CB}" presName="vert1" presStyleCnt="0"/>
      <dgm:spPr/>
    </dgm:pt>
    <dgm:pt modelId="{A7BDD22B-7CFF-4A17-BA1F-90549978F050}" type="pres">
      <dgm:prSet presAssocID="{1CECC2DF-4C70-49C5-8C0D-C631338E413D}" presName="thickLine" presStyleLbl="alignNode1" presStyleIdx="7" presStyleCnt="8"/>
      <dgm:spPr/>
    </dgm:pt>
    <dgm:pt modelId="{624FC91B-2AE6-4887-9F9B-A9920062CDE7}" type="pres">
      <dgm:prSet presAssocID="{1CECC2DF-4C70-49C5-8C0D-C631338E413D}" presName="horz1" presStyleCnt="0"/>
      <dgm:spPr/>
    </dgm:pt>
    <dgm:pt modelId="{FD29DE20-DF9F-4094-8A62-62B9098C7831}" type="pres">
      <dgm:prSet presAssocID="{1CECC2DF-4C70-49C5-8C0D-C631338E413D}" presName="tx1" presStyleLbl="revTx" presStyleIdx="7" presStyleCnt="8"/>
      <dgm:spPr/>
    </dgm:pt>
    <dgm:pt modelId="{BCCD44A6-9782-4FC6-9061-E7390DA79772}" type="pres">
      <dgm:prSet presAssocID="{1CECC2DF-4C70-49C5-8C0D-C631338E413D}" presName="vert1" presStyleCnt="0"/>
      <dgm:spPr/>
    </dgm:pt>
  </dgm:ptLst>
  <dgm:cxnLst>
    <dgm:cxn modelId="{E348D01E-7C1B-4610-94AB-C7B7F412FB69}" srcId="{8A17B3FB-3E88-4C9A-9D61-BA7DD436310A}" destId="{1CECC2DF-4C70-49C5-8C0D-C631338E413D}" srcOrd="7" destOrd="0" parTransId="{BC05DA53-791B-4B06-AF6A-136233849A94}" sibTransId="{77BB6EDE-0647-4500-8FD2-23E19F8A7140}"/>
    <dgm:cxn modelId="{FF649729-7971-4137-9A70-DBB522A76F5F}" srcId="{8A17B3FB-3E88-4C9A-9D61-BA7DD436310A}" destId="{F78E5454-734B-421D-98B5-6A67B7B62B2A}" srcOrd="3" destOrd="0" parTransId="{AFD64DB7-5F5F-485C-B908-CED7120A83F7}" sibTransId="{84DFED71-1620-4E8F-BFB5-494148B9CEA5}"/>
    <dgm:cxn modelId="{9F972F2C-4D61-4482-9857-D1C76107C3B0}" type="presOf" srcId="{ACA6C7EE-FC24-4975-BFDC-ACE1AC104AE2}" destId="{51DBB0C6-8EED-4B84-B5A4-887FFC108958}" srcOrd="0" destOrd="0" presId="urn:microsoft.com/office/officeart/2008/layout/LinedList"/>
    <dgm:cxn modelId="{78DA8E62-FF5E-45D5-9F8B-8CCC4312CA33}" type="presOf" srcId="{781293A7-FC75-4FE9-AD2B-D6FE918F858C}" destId="{8A1F88EC-D53A-4C43-8476-8949544D42C9}" srcOrd="0" destOrd="0" presId="urn:microsoft.com/office/officeart/2008/layout/LinedList"/>
    <dgm:cxn modelId="{0D8B256B-E4D8-4356-99A5-337258C134BE}" srcId="{8A17B3FB-3E88-4C9A-9D61-BA7DD436310A}" destId="{ACA6C7EE-FC24-4975-BFDC-ACE1AC104AE2}" srcOrd="4" destOrd="0" parTransId="{EBF1BCF4-7D5B-437B-91A7-9CFB8021BF3E}" sibTransId="{F7AE5291-DF95-41AE-89A5-B66664B2A6C3}"/>
    <dgm:cxn modelId="{7105CB73-D2C4-4134-B092-6E42D6FCFB25}" type="presOf" srcId="{BCCB831C-3FE9-4DD3-AEBF-751A289D47CB}" destId="{A206D20C-DEF6-4CB9-9BC9-538FF86D535F}" srcOrd="0" destOrd="0" presId="urn:microsoft.com/office/officeart/2008/layout/LinedList"/>
    <dgm:cxn modelId="{DCCDCA56-9A3F-4937-B384-59215FCE1308}" type="presOf" srcId="{84E2DA62-D297-40DE-ACC3-BF6E98621866}" destId="{50BEE8A6-0D5B-48EE-9904-0DA4B32B7E15}" srcOrd="0" destOrd="0" presId="urn:microsoft.com/office/officeart/2008/layout/LinedList"/>
    <dgm:cxn modelId="{663A9658-EE94-44AF-A559-60F13E7A732B}" srcId="{8A17B3FB-3E88-4C9A-9D61-BA7DD436310A}" destId="{0A72C311-E21A-4DCB-A63F-DC89021EE9C9}" srcOrd="5" destOrd="0" parTransId="{6C25EF6F-E25E-4FB1-AE59-9973B53A6DD9}" sibTransId="{954545AE-6D02-454E-9E2B-F1E4E66B1A20}"/>
    <dgm:cxn modelId="{AEC4248D-58EC-4B5A-9493-A351EF9B4BD4}" srcId="{8A17B3FB-3E88-4C9A-9D61-BA7DD436310A}" destId="{84E2DA62-D297-40DE-ACC3-BF6E98621866}" srcOrd="0" destOrd="0" parTransId="{80E170B0-3354-4187-8999-2D4354CB221C}" sibTransId="{13070292-EFA3-4C41-B707-1ED75C29D7F8}"/>
    <dgm:cxn modelId="{639D788F-02BB-4383-97D1-D645CBFCA336}" type="presOf" srcId="{0A72C311-E21A-4DCB-A63F-DC89021EE9C9}" destId="{44AAC841-5AF3-41BC-BEA0-E978B449C1D8}" srcOrd="0" destOrd="0" presId="urn:microsoft.com/office/officeart/2008/layout/LinedList"/>
    <dgm:cxn modelId="{E3E09299-8E93-4AE5-9977-D46B0F1B4904}" type="presOf" srcId="{ABCE0356-AE58-486F-8E2A-697C52137CB4}" destId="{46143119-7F90-4F28-AFA5-F9083C46712C}" srcOrd="0" destOrd="0" presId="urn:microsoft.com/office/officeart/2008/layout/LinedList"/>
    <dgm:cxn modelId="{76DE549A-002F-49F4-9E3B-E3BA0FC17033}" srcId="{8A17B3FB-3E88-4C9A-9D61-BA7DD436310A}" destId="{781293A7-FC75-4FE9-AD2B-D6FE918F858C}" srcOrd="2" destOrd="0" parTransId="{1DC98E3B-7942-4690-B8FA-E2C7F10BB647}" sibTransId="{019CD289-C9F1-4B94-BDCF-D3EFB2FB9F84}"/>
    <dgm:cxn modelId="{9AA7C99C-7BB1-4A9C-89F1-EEA0CB4AF701}" srcId="{8A17B3FB-3E88-4C9A-9D61-BA7DD436310A}" destId="{BCCB831C-3FE9-4DD3-AEBF-751A289D47CB}" srcOrd="6" destOrd="0" parTransId="{93048310-70E0-480E-A04E-3C3457399B2C}" sibTransId="{EE6E49A7-CFB1-43EB-811A-F7D02B4007DA}"/>
    <dgm:cxn modelId="{7C5DF8B4-E2C4-4A28-84CF-E52159D57C0B}" type="presOf" srcId="{F78E5454-734B-421D-98B5-6A67B7B62B2A}" destId="{436B788B-B0C4-49C0-AC83-5E5CFE3F3986}" srcOrd="0" destOrd="0" presId="urn:microsoft.com/office/officeart/2008/layout/LinedList"/>
    <dgm:cxn modelId="{8BD2CCBD-951C-4E4B-BD40-C4458252D0A4}" type="presOf" srcId="{1CECC2DF-4C70-49C5-8C0D-C631338E413D}" destId="{FD29DE20-DF9F-4094-8A62-62B9098C7831}" srcOrd="0" destOrd="0" presId="urn:microsoft.com/office/officeart/2008/layout/LinedList"/>
    <dgm:cxn modelId="{E2F71FDD-4FF1-4F8B-B94B-15AF6CCD3BDC}" type="presOf" srcId="{8A17B3FB-3E88-4C9A-9D61-BA7DD436310A}" destId="{41CA967D-9B2B-448E-9EF2-3AD8753BCF4E}" srcOrd="0" destOrd="0" presId="urn:microsoft.com/office/officeart/2008/layout/LinedList"/>
    <dgm:cxn modelId="{863AF2E0-5571-4EF8-BC07-5F46EFC17CF2}" srcId="{8A17B3FB-3E88-4C9A-9D61-BA7DD436310A}" destId="{ABCE0356-AE58-486F-8E2A-697C52137CB4}" srcOrd="1" destOrd="0" parTransId="{6492AAED-64AE-41B2-916E-74D3DA08EE48}" sibTransId="{0F4D0BD6-2D7D-41B8-BEB6-59CDFC8A2D78}"/>
    <dgm:cxn modelId="{6EA37295-249D-407E-8585-893F54994FFA}" type="presParOf" srcId="{41CA967D-9B2B-448E-9EF2-3AD8753BCF4E}" destId="{D9D2E00A-341A-42D6-B88F-FC6AAB52DA65}" srcOrd="0" destOrd="0" presId="urn:microsoft.com/office/officeart/2008/layout/LinedList"/>
    <dgm:cxn modelId="{1D081A91-6F63-4202-BBBE-9BA73E580054}" type="presParOf" srcId="{41CA967D-9B2B-448E-9EF2-3AD8753BCF4E}" destId="{B4BC690C-4C31-4E11-AECD-E7A563F38EF4}" srcOrd="1" destOrd="0" presId="urn:microsoft.com/office/officeart/2008/layout/LinedList"/>
    <dgm:cxn modelId="{B4A6E8DF-85B9-48C6-824D-83004B86A7E8}" type="presParOf" srcId="{B4BC690C-4C31-4E11-AECD-E7A563F38EF4}" destId="{50BEE8A6-0D5B-48EE-9904-0DA4B32B7E15}" srcOrd="0" destOrd="0" presId="urn:microsoft.com/office/officeart/2008/layout/LinedList"/>
    <dgm:cxn modelId="{337CB7F3-3187-4960-897F-5AF10B87170C}" type="presParOf" srcId="{B4BC690C-4C31-4E11-AECD-E7A563F38EF4}" destId="{1B75360F-71B5-4B4C-B0AC-642D8676F886}" srcOrd="1" destOrd="0" presId="urn:microsoft.com/office/officeart/2008/layout/LinedList"/>
    <dgm:cxn modelId="{B7DEF777-68CB-4534-A268-52930985EEC6}" type="presParOf" srcId="{41CA967D-9B2B-448E-9EF2-3AD8753BCF4E}" destId="{EAABAA61-8EB2-4049-A8B5-F9B8E0DCDB0E}" srcOrd="2" destOrd="0" presId="urn:microsoft.com/office/officeart/2008/layout/LinedList"/>
    <dgm:cxn modelId="{BEE37B96-553A-4E20-AF56-45B459FF726A}" type="presParOf" srcId="{41CA967D-9B2B-448E-9EF2-3AD8753BCF4E}" destId="{E4A38E39-4355-4AED-AB04-28864DDC5C2C}" srcOrd="3" destOrd="0" presId="urn:microsoft.com/office/officeart/2008/layout/LinedList"/>
    <dgm:cxn modelId="{A6F137A9-89FC-4FD0-9E36-EA7F5442F3A9}" type="presParOf" srcId="{E4A38E39-4355-4AED-AB04-28864DDC5C2C}" destId="{46143119-7F90-4F28-AFA5-F9083C46712C}" srcOrd="0" destOrd="0" presId="urn:microsoft.com/office/officeart/2008/layout/LinedList"/>
    <dgm:cxn modelId="{E8470B71-4B8F-485F-9005-8A4840097547}" type="presParOf" srcId="{E4A38E39-4355-4AED-AB04-28864DDC5C2C}" destId="{0AA846CE-F870-47A9-82AD-640F7A79FD2B}" srcOrd="1" destOrd="0" presId="urn:microsoft.com/office/officeart/2008/layout/LinedList"/>
    <dgm:cxn modelId="{BA842824-0C1D-42C7-B769-1AEA55EDDB0E}" type="presParOf" srcId="{41CA967D-9B2B-448E-9EF2-3AD8753BCF4E}" destId="{F0873C2C-951D-4498-B998-4D7DC4462B65}" srcOrd="4" destOrd="0" presId="urn:microsoft.com/office/officeart/2008/layout/LinedList"/>
    <dgm:cxn modelId="{F3738887-94B4-4311-B339-E4078617D16A}" type="presParOf" srcId="{41CA967D-9B2B-448E-9EF2-3AD8753BCF4E}" destId="{9C104CB8-C3D2-44B0-B893-45897D82B785}" srcOrd="5" destOrd="0" presId="urn:microsoft.com/office/officeart/2008/layout/LinedList"/>
    <dgm:cxn modelId="{05494245-7CF3-4EEC-BCFE-F7C592E422CF}" type="presParOf" srcId="{9C104CB8-C3D2-44B0-B893-45897D82B785}" destId="{8A1F88EC-D53A-4C43-8476-8949544D42C9}" srcOrd="0" destOrd="0" presId="urn:microsoft.com/office/officeart/2008/layout/LinedList"/>
    <dgm:cxn modelId="{78884E32-B49A-4F73-9A00-5D1B8DCA1782}" type="presParOf" srcId="{9C104CB8-C3D2-44B0-B893-45897D82B785}" destId="{57DEA445-B428-430D-BD73-578C5DFB424C}" srcOrd="1" destOrd="0" presId="urn:microsoft.com/office/officeart/2008/layout/LinedList"/>
    <dgm:cxn modelId="{F62B3ACC-EFE5-46FD-9F25-5AE54F2AFFB1}" type="presParOf" srcId="{41CA967D-9B2B-448E-9EF2-3AD8753BCF4E}" destId="{B0E8A293-677C-41CA-A84F-2FD50E9EBCAC}" srcOrd="6" destOrd="0" presId="urn:microsoft.com/office/officeart/2008/layout/LinedList"/>
    <dgm:cxn modelId="{E5806D92-D33B-44BA-9CE4-116664E251A5}" type="presParOf" srcId="{41CA967D-9B2B-448E-9EF2-3AD8753BCF4E}" destId="{D66EA5AE-62F7-4C27-9B63-65232E65EEB1}" srcOrd="7" destOrd="0" presId="urn:microsoft.com/office/officeart/2008/layout/LinedList"/>
    <dgm:cxn modelId="{113850E0-41BA-4F7F-B419-6F19873E187E}" type="presParOf" srcId="{D66EA5AE-62F7-4C27-9B63-65232E65EEB1}" destId="{436B788B-B0C4-49C0-AC83-5E5CFE3F3986}" srcOrd="0" destOrd="0" presId="urn:microsoft.com/office/officeart/2008/layout/LinedList"/>
    <dgm:cxn modelId="{3378D9AC-0506-4367-9416-ABB34B3E9CE9}" type="presParOf" srcId="{D66EA5AE-62F7-4C27-9B63-65232E65EEB1}" destId="{23D86974-2DFC-40F4-A589-1C902B48DA26}" srcOrd="1" destOrd="0" presId="urn:microsoft.com/office/officeart/2008/layout/LinedList"/>
    <dgm:cxn modelId="{B441DDA9-BB60-4BA7-891C-24A94826DF85}" type="presParOf" srcId="{41CA967D-9B2B-448E-9EF2-3AD8753BCF4E}" destId="{52AE8732-00A7-484A-B65D-B84D40FC03DF}" srcOrd="8" destOrd="0" presId="urn:microsoft.com/office/officeart/2008/layout/LinedList"/>
    <dgm:cxn modelId="{4419DA8E-7E68-410E-AD46-B85B03A9A9A2}" type="presParOf" srcId="{41CA967D-9B2B-448E-9EF2-3AD8753BCF4E}" destId="{33896CEF-E55E-45E2-855F-211760AF9E42}" srcOrd="9" destOrd="0" presId="urn:microsoft.com/office/officeart/2008/layout/LinedList"/>
    <dgm:cxn modelId="{9DEA2A6F-56C9-4CEC-AED4-D98AF0C0C8DF}" type="presParOf" srcId="{33896CEF-E55E-45E2-855F-211760AF9E42}" destId="{51DBB0C6-8EED-4B84-B5A4-887FFC108958}" srcOrd="0" destOrd="0" presId="urn:microsoft.com/office/officeart/2008/layout/LinedList"/>
    <dgm:cxn modelId="{B907B882-960E-44E4-AA24-7F1D7D31DDF4}" type="presParOf" srcId="{33896CEF-E55E-45E2-855F-211760AF9E42}" destId="{CE23D3E2-48B2-4360-AAC3-DFE9550A1B88}" srcOrd="1" destOrd="0" presId="urn:microsoft.com/office/officeart/2008/layout/LinedList"/>
    <dgm:cxn modelId="{744CCFD7-2D2A-45A6-AC57-62587927D624}" type="presParOf" srcId="{41CA967D-9B2B-448E-9EF2-3AD8753BCF4E}" destId="{A52F0240-060A-4AEB-9BF3-1F121186F736}" srcOrd="10" destOrd="0" presId="urn:microsoft.com/office/officeart/2008/layout/LinedList"/>
    <dgm:cxn modelId="{C4B51F20-6912-43A6-8D57-2093A74F119B}" type="presParOf" srcId="{41CA967D-9B2B-448E-9EF2-3AD8753BCF4E}" destId="{7211CA47-9403-4554-884A-4E198E6D6FC2}" srcOrd="11" destOrd="0" presId="urn:microsoft.com/office/officeart/2008/layout/LinedList"/>
    <dgm:cxn modelId="{BBE19576-443B-444E-A605-9F440A278609}" type="presParOf" srcId="{7211CA47-9403-4554-884A-4E198E6D6FC2}" destId="{44AAC841-5AF3-41BC-BEA0-E978B449C1D8}" srcOrd="0" destOrd="0" presId="urn:microsoft.com/office/officeart/2008/layout/LinedList"/>
    <dgm:cxn modelId="{89266A1B-F04D-436A-AD97-6B5E28D21B4B}" type="presParOf" srcId="{7211CA47-9403-4554-884A-4E198E6D6FC2}" destId="{4A7E0C43-5317-4E76-A3A2-C3EBD0F67D15}" srcOrd="1" destOrd="0" presId="urn:microsoft.com/office/officeart/2008/layout/LinedList"/>
    <dgm:cxn modelId="{FC558A0E-85F6-4869-8A14-7E3399DE4C23}" type="presParOf" srcId="{41CA967D-9B2B-448E-9EF2-3AD8753BCF4E}" destId="{FB227D16-2D05-4128-BFB0-7E1E0D49E72C}" srcOrd="12" destOrd="0" presId="urn:microsoft.com/office/officeart/2008/layout/LinedList"/>
    <dgm:cxn modelId="{F8DF15C1-A217-4EBE-BBCD-A011168AFE08}" type="presParOf" srcId="{41CA967D-9B2B-448E-9EF2-3AD8753BCF4E}" destId="{BD2866BC-8501-4508-B12A-35A8B910303A}" srcOrd="13" destOrd="0" presId="urn:microsoft.com/office/officeart/2008/layout/LinedList"/>
    <dgm:cxn modelId="{2C65C4B5-9413-448D-BE9F-AE6CC09525C1}" type="presParOf" srcId="{BD2866BC-8501-4508-B12A-35A8B910303A}" destId="{A206D20C-DEF6-4CB9-9BC9-538FF86D535F}" srcOrd="0" destOrd="0" presId="urn:microsoft.com/office/officeart/2008/layout/LinedList"/>
    <dgm:cxn modelId="{04EA3AD9-C2A4-48A4-9C6B-69E365ACDF81}" type="presParOf" srcId="{BD2866BC-8501-4508-B12A-35A8B910303A}" destId="{70F6BEF3-CA7A-4DBD-A9F6-9CDC29AA78D7}" srcOrd="1" destOrd="0" presId="urn:microsoft.com/office/officeart/2008/layout/LinedList"/>
    <dgm:cxn modelId="{347C36B2-0862-4A22-AAFC-4E43A9890778}" type="presParOf" srcId="{41CA967D-9B2B-448E-9EF2-3AD8753BCF4E}" destId="{A7BDD22B-7CFF-4A17-BA1F-90549978F050}" srcOrd="14" destOrd="0" presId="urn:microsoft.com/office/officeart/2008/layout/LinedList"/>
    <dgm:cxn modelId="{0A0009BD-B0E5-469E-A123-1D188D782011}" type="presParOf" srcId="{41CA967D-9B2B-448E-9EF2-3AD8753BCF4E}" destId="{624FC91B-2AE6-4887-9F9B-A9920062CDE7}" srcOrd="15" destOrd="0" presId="urn:microsoft.com/office/officeart/2008/layout/LinedList"/>
    <dgm:cxn modelId="{631A35C5-A802-4599-8150-445C502A5807}" type="presParOf" srcId="{624FC91B-2AE6-4887-9F9B-A9920062CDE7}" destId="{FD29DE20-DF9F-4094-8A62-62B9098C7831}" srcOrd="0" destOrd="0" presId="urn:microsoft.com/office/officeart/2008/layout/LinedList"/>
    <dgm:cxn modelId="{3B6FB638-242D-41AD-8A7D-FFA88C41A00D}" type="presParOf" srcId="{624FC91B-2AE6-4887-9F9B-A9920062CDE7}" destId="{BCCD44A6-9782-4FC6-9061-E7390DA7977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E1242F-CB6D-4B94-8907-5C889500697E}">
      <dsp:nvSpPr>
        <dsp:cNvPr id="0" name=""/>
        <dsp:cNvSpPr/>
      </dsp:nvSpPr>
      <dsp:spPr>
        <a:xfrm>
          <a:off x="0" y="423596"/>
          <a:ext cx="5257800" cy="113629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Product</a:t>
          </a:r>
          <a:r>
            <a:rPr lang="en-GB" sz="1300" kern="1200"/>
            <a:t> - The Product should fit the task consumers want it for, it should work and it should be what the consumers are expecting to get.</a:t>
          </a:r>
          <a:endParaRPr lang="en-US" sz="1300" kern="1200"/>
        </a:p>
      </dsp:txBody>
      <dsp:txXfrm>
        <a:off x="55469" y="479065"/>
        <a:ext cx="5146862" cy="1025355"/>
      </dsp:txXfrm>
    </dsp:sp>
    <dsp:sp modelId="{522E3D30-EBF0-4862-A516-C3BAEFE79D9D}">
      <dsp:nvSpPr>
        <dsp:cNvPr id="0" name=""/>
        <dsp:cNvSpPr/>
      </dsp:nvSpPr>
      <dsp:spPr>
        <a:xfrm>
          <a:off x="0" y="1597330"/>
          <a:ext cx="5257800" cy="1136293"/>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Place</a:t>
          </a:r>
          <a:r>
            <a:rPr lang="en-GB" sz="1300" kern="1200"/>
            <a:t> – The product should be available from where your target consumer finds it easiest to shop. This may be High Street, Mail Order or the more current option via e-commerce or an online shop.</a:t>
          </a:r>
          <a:endParaRPr lang="en-US" sz="1300" kern="1200"/>
        </a:p>
      </dsp:txBody>
      <dsp:txXfrm>
        <a:off x="55469" y="1652799"/>
        <a:ext cx="5146862" cy="1025355"/>
      </dsp:txXfrm>
    </dsp:sp>
    <dsp:sp modelId="{AC4995A4-4671-453B-BC62-415C9CBA6634}">
      <dsp:nvSpPr>
        <dsp:cNvPr id="0" name=""/>
        <dsp:cNvSpPr/>
      </dsp:nvSpPr>
      <dsp:spPr>
        <a:xfrm>
          <a:off x="0" y="2771063"/>
          <a:ext cx="5257800" cy="1136293"/>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Price</a:t>
          </a:r>
          <a:r>
            <a:rPr lang="en-GB" sz="1300" kern="1200"/>
            <a:t> – The Product should always be seen as representing good value for money. This does not necessarily mean it should be the cheapest available; one of the main tenets of the marketing concept is that customers are usually happy to pay a little more for something that works really well for them.</a:t>
          </a:r>
          <a:endParaRPr lang="en-US" sz="1300" kern="1200"/>
        </a:p>
      </dsp:txBody>
      <dsp:txXfrm>
        <a:off x="55469" y="2826532"/>
        <a:ext cx="5146862" cy="1025355"/>
      </dsp:txXfrm>
    </dsp:sp>
    <dsp:sp modelId="{F86A99A8-5B13-46E1-A3E1-AF3C94650C1C}">
      <dsp:nvSpPr>
        <dsp:cNvPr id="0" name=""/>
        <dsp:cNvSpPr/>
      </dsp:nvSpPr>
      <dsp:spPr>
        <a:xfrm>
          <a:off x="0" y="3944797"/>
          <a:ext cx="5257800" cy="1136293"/>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Promotion</a:t>
          </a:r>
          <a:r>
            <a:rPr lang="en-GB" sz="1300" kern="1200"/>
            <a:t> – Advertising, PR, Sales Promotion, Personal Selling and, in more recent times, Social Media are all key communication tools for an organisation. These tools should be used to put across the organisation’s message to the correct audiences  in the manner they would most like to hear, whether it be informative or appealing to their emotions.</a:t>
          </a:r>
          <a:endParaRPr lang="en-US" sz="1300" kern="1200"/>
        </a:p>
      </dsp:txBody>
      <dsp:txXfrm>
        <a:off x="55469" y="4000266"/>
        <a:ext cx="5146862" cy="10253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D2E00A-341A-42D6-B88F-FC6AAB52DA65}">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BEE8A6-0D5B-48EE-9904-0DA4B32B7E15}">
      <dsp:nvSpPr>
        <dsp:cNvPr id="0" name=""/>
        <dsp:cNvSpPr/>
      </dsp:nvSpPr>
      <dsp:spPr>
        <a:xfrm>
          <a:off x="0" y="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Which could include:</a:t>
          </a:r>
          <a:endParaRPr lang="en-US" sz="2300" kern="1200"/>
        </a:p>
      </dsp:txBody>
      <dsp:txXfrm>
        <a:off x="0" y="0"/>
        <a:ext cx="6492875" cy="638175"/>
      </dsp:txXfrm>
    </dsp:sp>
    <dsp:sp modelId="{EAABAA61-8EB2-4049-A8B5-F9B8E0DCDB0E}">
      <dsp:nvSpPr>
        <dsp:cNvPr id="0" name=""/>
        <dsp:cNvSpPr/>
      </dsp:nvSpPr>
      <dsp:spPr>
        <a:xfrm>
          <a:off x="0" y="638175"/>
          <a:ext cx="649287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143119-7F90-4F28-AFA5-F9083C46712C}">
      <dsp:nvSpPr>
        <dsp:cNvPr id="0" name=""/>
        <dsp:cNvSpPr/>
      </dsp:nvSpPr>
      <dsp:spPr>
        <a:xfrm>
          <a:off x="0" y="6381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Stakeholder and Community engagement</a:t>
          </a:r>
          <a:endParaRPr lang="en-US" sz="2300" kern="1200"/>
        </a:p>
      </dsp:txBody>
      <dsp:txXfrm>
        <a:off x="0" y="638175"/>
        <a:ext cx="6492875" cy="638175"/>
      </dsp:txXfrm>
    </dsp:sp>
    <dsp:sp modelId="{F0873C2C-951D-4498-B998-4D7DC4462B65}">
      <dsp:nvSpPr>
        <dsp:cNvPr id="0" name=""/>
        <dsp:cNvSpPr/>
      </dsp:nvSpPr>
      <dsp:spPr>
        <a:xfrm>
          <a:off x="0" y="1276350"/>
          <a:ext cx="649287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1F88EC-D53A-4C43-8476-8949544D42C9}">
      <dsp:nvSpPr>
        <dsp:cNvPr id="0" name=""/>
        <dsp:cNvSpPr/>
      </dsp:nvSpPr>
      <dsp:spPr>
        <a:xfrm>
          <a:off x="0" y="12763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Relational thinking</a:t>
          </a:r>
          <a:endParaRPr lang="en-US" sz="2300" kern="1200"/>
        </a:p>
      </dsp:txBody>
      <dsp:txXfrm>
        <a:off x="0" y="1276350"/>
        <a:ext cx="6492875" cy="638175"/>
      </dsp:txXfrm>
    </dsp:sp>
    <dsp:sp modelId="{B0E8A293-677C-41CA-A84F-2FD50E9EBCAC}">
      <dsp:nvSpPr>
        <dsp:cNvPr id="0" name=""/>
        <dsp:cNvSpPr/>
      </dsp:nvSpPr>
      <dsp:spPr>
        <a:xfrm>
          <a:off x="0" y="1914524"/>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6B788B-B0C4-49C0-AC83-5E5CFE3F3986}">
      <dsp:nvSpPr>
        <dsp:cNvPr id="0" name=""/>
        <dsp:cNvSpPr/>
      </dsp:nvSpPr>
      <dsp:spPr>
        <a:xfrm>
          <a:off x="0" y="19145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Co-creation</a:t>
          </a:r>
          <a:endParaRPr lang="en-US" sz="2300" kern="1200"/>
        </a:p>
      </dsp:txBody>
      <dsp:txXfrm>
        <a:off x="0" y="1914525"/>
        <a:ext cx="6492875" cy="638175"/>
      </dsp:txXfrm>
    </dsp:sp>
    <dsp:sp modelId="{52AE8732-00A7-484A-B65D-B84D40FC03DF}">
      <dsp:nvSpPr>
        <dsp:cNvPr id="0" name=""/>
        <dsp:cNvSpPr/>
      </dsp:nvSpPr>
      <dsp:spPr>
        <a:xfrm>
          <a:off x="0" y="2552700"/>
          <a:ext cx="649287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DBB0C6-8EED-4B84-B5A4-887FFC108958}">
      <dsp:nvSpPr>
        <dsp:cNvPr id="0" name=""/>
        <dsp:cNvSpPr/>
      </dsp:nvSpPr>
      <dsp:spPr>
        <a:xfrm>
          <a:off x="0" y="255270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Advocacy</a:t>
          </a:r>
          <a:endParaRPr lang="en-US" sz="2300" kern="1200"/>
        </a:p>
      </dsp:txBody>
      <dsp:txXfrm>
        <a:off x="0" y="2552700"/>
        <a:ext cx="6492875" cy="638175"/>
      </dsp:txXfrm>
    </dsp:sp>
    <dsp:sp modelId="{A52F0240-060A-4AEB-9BF3-1F121186F736}">
      <dsp:nvSpPr>
        <dsp:cNvPr id="0" name=""/>
        <dsp:cNvSpPr/>
      </dsp:nvSpPr>
      <dsp:spPr>
        <a:xfrm>
          <a:off x="0" y="3190874"/>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AAC841-5AF3-41BC-BEA0-E978B449C1D8}">
      <dsp:nvSpPr>
        <dsp:cNvPr id="0" name=""/>
        <dsp:cNvSpPr/>
      </dsp:nvSpPr>
      <dsp:spPr>
        <a:xfrm>
          <a:off x="0" y="319087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Lobbying</a:t>
          </a:r>
          <a:endParaRPr lang="en-US" sz="2300" kern="1200"/>
        </a:p>
      </dsp:txBody>
      <dsp:txXfrm>
        <a:off x="0" y="3190875"/>
        <a:ext cx="6492875" cy="638175"/>
      </dsp:txXfrm>
    </dsp:sp>
    <dsp:sp modelId="{FB227D16-2D05-4128-BFB0-7E1E0D49E72C}">
      <dsp:nvSpPr>
        <dsp:cNvPr id="0" name=""/>
        <dsp:cNvSpPr/>
      </dsp:nvSpPr>
      <dsp:spPr>
        <a:xfrm>
          <a:off x="0" y="3829050"/>
          <a:ext cx="649287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06D20C-DEF6-4CB9-9BC9-538FF86D535F}">
      <dsp:nvSpPr>
        <dsp:cNvPr id="0" name=""/>
        <dsp:cNvSpPr/>
      </dsp:nvSpPr>
      <dsp:spPr>
        <a:xfrm>
          <a:off x="0" y="3829050"/>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Public and media relations</a:t>
          </a:r>
          <a:endParaRPr lang="en-US" sz="2300" kern="1200"/>
        </a:p>
      </dsp:txBody>
      <dsp:txXfrm>
        <a:off x="0" y="3829050"/>
        <a:ext cx="6492875" cy="638175"/>
      </dsp:txXfrm>
    </dsp:sp>
    <dsp:sp modelId="{A7BDD22B-7CFF-4A17-BA1F-90549978F050}">
      <dsp:nvSpPr>
        <dsp:cNvPr id="0" name=""/>
        <dsp:cNvSpPr/>
      </dsp:nvSpPr>
      <dsp:spPr>
        <a:xfrm>
          <a:off x="0" y="4467225"/>
          <a:ext cx="649287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29DE20-DF9F-4094-8A62-62B9098C7831}">
      <dsp:nvSpPr>
        <dsp:cNvPr id="0" name=""/>
        <dsp:cNvSpPr/>
      </dsp:nvSpPr>
      <dsp:spPr>
        <a:xfrm>
          <a:off x="0" y="4467225"/>
          <a:ext cx="6492875" cy="638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Strategic and Holistic approach to behaviour change</a:t>
          </a:r>
          <a:endParaRPr lang="en-US" sz="2300" kern="1200"/>
        </a:p>
      </dsp:txBody>
      <dsp:txXfrm>
        <a:off x="0" y="4467225"/>
        <a:ext cx="6492875" cy="6381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48898BC-2225-4992-9230-A2D4BE4F463E}"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1214090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8898BC-2225-4992-9230-A2D4BE4F463E}"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2430840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8898BC-2225-4992-9230-A2D4BE4F463E}"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1537495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48898BC-2225-4992-9230-A2D4BE4F463E}"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3983702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48898BC-2225-4992-9230-A2D4BE4F463E}" type="datetimeFigureOut">
              <a:rPr lang="en-GB" smtClean="0"/>
              <a:t>22/02/2021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2388261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48898BC-2225-4992-9230-A2D4BE4F463E}" type="datetimeFigureOut">
              <a:rPr lang="en-GB" smtClean="0"/>
              <a:t>22/02/2021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4077053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8898BC-2225-4992-9230-A2D4BE4F463E}" type="datetimeFigureOut">
              <a:rPr lang="en-GB" smtClean="0"/>
              <a:t>22/02/2021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1918828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8898BC-2225-4992-9230-A2D4BE4F463E}"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2622666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8898BC-2225-4992-9230-A2D4BE4F463E}"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284691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8898BC-2225-4992-9230-A2D4BE4F463E}"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820707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8898BC-2225-4992-9230-A2D4BE4F463E}"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80BF88-B064-401F-AE39-5D699A10CAFD}" type="slidenum">
              <a:rPr lang="en-GB" smtClean="0"/>
              <a:t>‹#›</a:t>
            </a:fld>
            <a:endParaRPr lang="en-GB"/>
          </a:p>
        </p:txBody>
      </p:sp>
    </p:spTree>
    <p:extLst>
      <p:ext uri="{BB962C8B-B14F-4D97-AF65-F5344CB8AC3E}">
        <p14:creationId xmlns:p14="http://schemas.microsoft.com/office/powerpoint/2010/main" val="1668505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8898BC-2225-4992-9230-A2D4BE4F463E}" type="datetimeFigureOut">
              <a:rPr lang="en-GB" smtClean="0"/>
              <a:t>22/02/2021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0BF88-B064-401F-AE39-5D699A10CAFD}" type="slidenum">
              <a:rPr lang="en-GB" smtClean="0"/>
              <a:t>‹#›</a:t>
            </a:fld>
            <a:endParaRPr lang="en-GB"/>
          </a:p>
        </p:txBody>
      </p:sp>
    </p:spTree>
    <p:extLst>
      <p:ext uri="{BB962C8B-B14F-4D97-AF65-F5344CB8AC3E}">
        <p14:creationId xmlns:p14="http://schemas.microsoft.com/office/powerpoint/2010/main" val="675299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jGY-T4W-BOc"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www.youtube.com/watch?v=0c7EPn-N-Ro" TargetMode="External"/><Relationship Id="rId4" Type="http://schemas.openxmlformats.org/officeDocument/2006/relationships/hyperlink" Target="https://www.youtube.com/watch?v=K9vFWA1rnWc"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884FEC1-2070-4578-859B-5DB66FDE2BCE}"/>
              </a:ext>
            </a:extLst>
          </p:cNvPr>
          <p:cNvPicPr>
            <a:picLocks noChangeAspect="1"/>
          </p:cNvPicPr>
          <p:nvPr/>
        </p:nvPicPr>
        <p:blipFill rotWithShape="1">
          <a:blip r:embed="rId2">
            <a:alphaModFix amt="50000"/>
          </a:blip>
          <a:srcRect b="15730"/>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The Marketing mix</a:t>
            </a:r>
          </a:p>
        </p:txBody>
      </p:sp>
      <p:sp>
        <p:nvSpPr>
          <p:cNvPr id="3" name="Subtitle 2"/>
          <p:cNvSpPr>
            <a:spLocks noGrp="1"/>
          </p:cNvSpPr>
          <p:nvPr>
            <p:ph type="subTitle" idx="1"/>
          </p:nvPr>
        </p:nvSpPr>
        <p:spPr>
          <a:xfrm>
            <a:off x="1524000" y="4159404"/>
            <a:ext cx="9144000" cy="1098395"/>
          </a:xfrm>
        </p:spPr>
        <p:txBody>
          <a:bodyPr>
            <a:normAutofit/>
          </a:bodyPr>
          <a:lstStyle/>
          <a:p>
            <a:endParaRPr lang="en-GB">
              <a:solidFill>
                <a:srgbClr val="FFFFFF"/>
              </a:solidFill>
            </a:endParaRPr>
          </a:p>
        </p:txBody>
      </p:sp>
    </p:spTree>
    <p:extLst>
      <p:ext uri="{BB962C8B-B14F-4D97-AF65-F5344CB8AC3E}">
        <p14:creationId xmlns:p14="http://schemas.microsoft.com/office/powerpoint/2010/main" val="125965352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GB" sz="3600"/>
              <a:t>The Marketing Mix</a:t>
            </a:r>
          </a:p>
        </p:txBody>
      </p:sp>
      <p:sp>
        <p:nvSpPr>
          <p:cNvPr id="3" name="Content Placeholder 2"/>
          <p:cNvSpPr>
            <a:spLocks noGrp="1"/>
          </p:cNvSpPr>
          <p:nvPr>
            <p:ph idx="1"/>
          </p:nvPr>
        </p:nvSpPr>
        <p:spPr>
          <a:xfrm>
            <a:off x="643467" y="1782981"/>
            <a:ext cx="10905066" cy="4393982"/>
          </a:xfrm>
        </p:spPr>
        <p:txBody>
          <a:bodyPr>
            <a:normAutofit/>
          </a:bodyPr>
          <a:lstStyle/>
          <a:p>
            <a:pPr marL="0" indent="0">
              <a:buNone/>
            </a:pPr>
            <a:r>
              <a:rPr lang="en-GB" sz="2000"/>
              <a:t>Originated in the 1960’s, Neil Borden (1964) identified twelve controllable marketing elements that if properly managed would create a profitable business operation.  Jeremy McCarthy (1964), then reduced this theory to four key areas:</a:t>
            </a:r>
          </a:p>
          <a:p>
            <a:r>
              <a:rPr lang="en-GB" sz="2000"/>
              <a:t>Price</a:t>
            </a:r>
          </a:p>
          <a:p>
            <a:r>
              <a:rPr lang="en-GB" sz="2000"/>
              <a:t>Product </a:t>
            </a:r>
          </a:p>
          <a:p>
            <a:r>
              <a:rPr lang="en-GB" sz="2000"/>
              <a:t>Promotion</a:t>
            </a:r>
          </a:p>
          <a:p>
            <a:r>
              <a:rPr lang="en-GB" sz="2000"/>
              <a:t>Place</a:t>
            </a:r>
          </a:p>
          <a:p>
            <a:pPr marL="0" indent="0">
              <a:buNone/>
            </a:pPr>
            <a:r>
              <a:rPr lang="en-GB" sz="2000"/>
              <a:t>Marketers and academics quickly embraced this new paradigm</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8206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ontent Placeholder 2"/>
          <p:cNvSpPr>
            <a:spLocks noGrp="1"/>
          </p:cNvSpPr>
          <p:nvPr>
            <p:ph idx="1"/>
          </p:nvPr>
        </p:nvSpPr>
        <p:spPr>
          <a:xfrm>
            <a:off x="6090574" y="801866"/>
            <a:ext cx="5306084" cy="5230634"/>
          </a:xfrm>
        </p:spPr>
        <p:txBody>
          <a:bodyPr anchor="ctr">
            <a:normAutofit/>
          </a:bodyPr>
          <a:lstStyle/>
          <a:p>
            <a:pPr marL="0" indent="0">
              <a:buNone/>
            </a:pPr>
            <a:r>
              <a:rPr lang="en-GB" sz="2400">
                <a:solidFill>
                  <a:srgbClr val="000000"/>
                </a:solidFill>
              </a:rPr>
              <a:t>The development of the Marketing mix, mirrored the things we have already covered in this module, eg:</a:t>
            </a:r>
          </a:p>
          <a:p>
            <a:pPr marL="0" indent="0">
              <a:buNone/>
            </a:pPr>
            <a:endParaRPr lang="en-GB" sz="2400">
              <a:solidFill>
                <a:srgbClr val="000000"/>
              </a:solidFill>
            </a:endParaRPr>
          </a:p>
          <a:p>
            <a:r>
              <a:rPr lang="en-GB" sz="2400">
                <a:solidFill>
                  <a:srgbClr val="000000"/>
                </a:solidFill>
              </a:rPr>
              <a:t>More consumer based marketing</a:t>
            </a:r>
          </a:p>
          <a:p>
            <a:r>
              <a:rPr lang="en-GB" sz="2400">
                <a:solidFill>
                  <a:srgbClr val="000000"/>
                </a:solidFill>
              </a:rPr>
              <a:t>Addition of services to marketable items</a:t>
            </a:r>
          </a:p>
          <a:p>
            <a:r>
              <a:rPr lang="en-GB" sz="2400">
                <a:solidFill>
                  <a:srgbClr val="000000"/>
                </a:solidFill>
              </a:rPr>
              <a:t>A more comprehensive package, driven again by consumers the creation of add on services.</a:t>
            </a:r>
          </a:p>
        </p:txBody>
      </p:sp>
    </p:spTree>
    <p:extLst>
      <p:ext uri="{BB962C8B-B14F-4D97-AF65-F5344CB8AC3E}">
        <p14:creationId xmlns:p14="http://schemas.microsoft.com/office/powerpoint/2010/main" val="4200918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a:solidFill>
                  <a:srgbClr val="FFFFFF"/>
                </a:solidFill>
              </a:rPr>
              <a:t>Activity</a:t>
            </a:r>
          </a:p>
        </p:txBody>
      </p:sp>
      <p:sp>
        <p:nvSpPr>
          <p:cNvPr id="3" name="Content Placeholder 2"/>
          <p:cNvSpPr>
            <a:spLocks noGrp="1"/>
          </p:cNvSpPr>
          <p:nvPr>
            <p:ph idx="1"/>
          </p:nvPr>
        </p:nvSpPr>
        <p:spPr>
          <a:xfrm>
            <a:off x="6090574" y="801866"/>
            <a:ext cx="5306084" cy="5230634"/>
          </a:xfrm>
        </p:spPr>
        <p:txBody>
          <a:bodyPr anchor="ctr">
            <a:normAutofit/>
          </a:bodyPr>
          <a:lstStyle/>
          <a:p>
            <a:pPr marL="0" indent="0">
              <a:buNone/>
            </a:pPr>
            <a:r>
              <a:rPr lang="en-GB" sz="2400">
                <a:solidFill>
                  <a:srgbClr val="000000"/>
                </a:solidFill>
              </a:rPr>
              <a:t>In groups, discuss the 4 p’s, consider what it does and does not cover.  What is it particularly good at?  What are the limitations of it?</a:t>
            </a:r>
          </a:p>
        </p:txBody>
      </p:sp>
    </p:spTree>
    <p:extLst>
      <p:ext uri="{BB962C8B-B14F-4D97-AF65-F5344CB8AC3E}">
        <p14:creationId xmlns:p14="http://schemas.microsoft.com/office/powerpoint/2010/main" val="3922942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9545" y="621792"/>
            <a:ext cx="5181503" cy="5504688"/>
          </a:xfrm>
        </p:spPr>
        <p:txBody>
          <a:bodyPr>
            <a:normAutofit/>
          </a:bodyPr>
          <a:lstStyle/>
          <a:p>
            <a:r>
              <a:rPr lang="en-GB" sz="4800"/>
              <a:t>The Marketing Mix 4 Ps:</a:t>
            </a:r>
            <a:br>
              <a:rPr lang="en-GB" sz="4800"/>
            </a:br>
            <a:endParaRPr lang="en-GB" sz="4800"/>
          </a:p>
        </p:txBody>
      </p:sp>
      <p:sp>
        <p:nvSpPr>
          <p:cNvPr id="9"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8BEFBE2A-8C1A-49A6-B00F-304EC1D9BFE4}"/>
              </a:ext>
            </a:extLst>
          </p:cNvPr>
          <p:cNvGraphicFramePr>
            <a:graphicFrameLocks noGrp="1"/>
          </p:cNvGraphicFramePr>
          <p:nvPr>
            <p:ph idx="1"/>
            <p:extLst>
              <p:ext uri="{D42A27DB-BD31-4B8C-83A1-F6EECF244321}">
                <p14:modId xmlns:p14="http://schemas.microsoft.com/office/powerpoint/2010/main" val="2871043801"/>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195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a:solidFill>
                  <a:srgbClr val="FFFFFF"/>
                </a:solidFill>
              </a:rPr>
              <a:t>Activity</a:t>
            </a:r>
          </a:p>
        </p:txBody>
      </p:sp>
      <p:sp>
        <p:nvSpPr>
          <p:cNvPr id="3" name="Content Placeholder 2"/>
          <p:cNvSpPr>
            <a:spLocks noGrp="1"/>
          </p:cNvSpPr>
          <p:nvPr>
            <p:ph idx="1"/>
          </p:nvPr>
        </p:nvSpPr>
        <p:spPr>
          <a:xfrm>
            <a:off x="1179226" y="3092970"/>
            <a:ext cx="9833548" cy="2693976"/>
          </a:xfrm>
        </p:spPr>
        <p:txBody>
          <a:bodyPr>
            <a:normAutofit/>
          </a:bodyPr>
          <a:lstStyle/>
          <a:p>
            <a:pPr marL="0" indent="0">
              <a:buNone/>
            </a:pPr>
            <a:r>
              <a:rPr lang="en-GB" sz="2000">
                <a:solidFill>
                  <a:srgbClr val="000000"/>
                </a:solidFill>
              </a:rPr>
              <a:t>Considering all the things we have learnt already in this module about Social Marketing, apply the 4 p’s to the Social Marketing context.  What will it look like?</a:t>
            </a:r>
          </a:p>
        </p:txBody>
      </p:sp>
    </p:spTree>
    <p:extLst>
      <p:ext uri="{BB962C8B-B14F-4D97-AF65-F5344CB8AC3E}">
        <p14:creationId xmlns:p14="http://schemas.microsoft.com/office/powerpoint/2010/main" val="4264612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Social Marketing 4 P’s </a:t>
            </a:r>
            <a:br>
              <a:rPr lang="en-GB" sz="4000">
                <a:solidFill>
                  <a:srgbClr val="FFFFFF"/>
                </a:solidFill>
              </a:rPr>
            </a:br>
            <a:r>
              <a:rPr lang="en-GB" sz="4000">
                <a:solidFill>
                  <a:srgbClr val="FFFFFF"/>
                </a:solidFill>
              </a:rPr>
              <a:t>Product</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2400"/>
              <a:t>Think about tangible object or service you can provide to support or facilitate behaviour change?</a:t>
            </a:r>
          </a:p>
          <a:p>
            <a:pPr marL="0" indent="0">
              <a:buNone/>
            </a:pPr>
            <a:r>
              <a:rPr lang="en-GB" sz="2400"/>
              <a:t>Can you offer a new product/service or adapt one that already exists? Product examples include in-home blood pressure monitoring kits, improved HIV tests, journals to plan and track food intake.</a:t>
            </a:r>
          </a:p>
        </p:txBody>
      </p:sp>
    </p:spTree>
    <p:extLst>
      <p:ext uri="{BB962C8B-B14F-4D97-AF65-F5344CB8AC3E}">
        <p14:creationId xmlns:p14="http://schemas.microsoft.com/office/powerpoint/2010/main" val="898858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Price</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2400"/>
              <a:t>Consider interventions that would decrease the costs to the individual of taking the desired action (not only the monetary cost, but emotional, psychological and time costs).  List out the “price” or barriers for your audience segment to carry out the desired behaviour, then brainstorm interventions to diminish those barriers.</a:t>
            </a:r>
          </a:p>
          <a:p>
            <a:pPr marL="0" indent="0">
              <a:buNone/>
            </a:pPr>
            <a:r>
              <a:rPr lang="en-GB" sz="2400"/>
              <a:t>Eg: Introducing a walking club program at the workplace for those who cite lack of support and lack of time as barriers to regular exercise.</a:t>
            </a:r>
          </a:p>
        </p:txBody>
      </p:sp>
    </p:spTree>
    <p:extLst>
      <p:ext uri="{BB962C8B-B14F-4D97-AF65-F5344CB8AC3E}">
        <p14:creationId xmlns:p14="http://schemas.microsoft.com/office/powerpoint/2010/main" val="1221651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Place</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2400"/>
              <a:t>Think about where the audience will perform the behaviour or access the new or adopted product/service.  How can you make it convenient and pleasant (even more so than the competing behaviour)?  </a:t>
            </a:r>
          </a:p>
          <a:p>
            <a:pPr marL="0" indent="0">
              <a:buNone/>
            </a:pPr>
            <a:r>
              <a:rPr lang="en-GB" sz="2400"/>
              <a:t>Examples include: placing condom machines in pub toilets, offering helplines that are available 24 hours a day, having breast feeding consultants check on new mothers after they leave hospital.</a:t>
            </a:r>
          </a:p>
          <a:p>
            <a:pPr marL="0" indent="0">
              <a:buNone/>
            </a:pPr>
            <a:r>
              <a:rPr lang="en-GB" sz="2400"/>
              <a:t>Consider – the people that will take your program to the audience, the need for peer educators, counselors or others who can make your program or its activities more accessible.</a:t>
            </a:r>
          </a:p>
        </p:txBody>
      </p:sp>
    </p:spTree>
    <p:extLst>
      <p:ext uri="{BB962C8B-B14F-4D97-AF65-F5344CB8AC3E}">
        <p14:creationId xmlns:p14="http://schemas.microsoft.com/office/powerpoint/2010/main" val="2501745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Promotion</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2400"/>
              <a:t>Use your market research to determine the communication channels and activities that will best reach your audience to promote the benefits of the desired behaviour.  What advertising or public relations media do they pay attention to (eg. Newspaper, radio, postcards, billboards, social media)?  What special promotional items would you like (Water bottles, magnets, pencils)? What special events do they attend? (Concerts, sports event, conferences)? How can you include influencing audiences? </a:t>
            </a:r>
          </a:p>
        </p:txBody>
      </p:sp>
    </p:spTree>
    <p:extLst>
      <p:ext uri="{BB962C8B-B14F-4D97-AF65-F5344CB8AC3E}">
        <p14:creationId xmlns:p14="http://schemas.microsoft.com/office/powerpoint/2010/main" val="1674884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179226" y="826680"/>
            <a:ext cx="9833548" cy="1325563"/>
          </a:xfrm>
        </p:spPr>
        <p:txBody>
          <a:bodyPr>
            <a:normAutofit/>
          </a:bodyPr>
          <a:lstStyle/>
          <a:p>
            <a:pPr algn="ctr"/>
            <a:r>
              <a:rPr lang="en-GB" sz="4000">
                <a:solidFill>
                  <a:srgbClr val="FFFFFF"/>
                </a:solidFill>
              </a:rPr>
              <a:t>Activity </a:t>
            </a:r>
          </a:p>
        </p:txBody>
      </p:sp>
      <p:sp>
        <p:nvSpPr>
          <p:cNvPr id="3" name="Content Placeholder 2"/>
          <p:cNvSpPr>
            <a:spLocks noGrp="1"/>
          </p:cNvSpPr>
          <p:nvPr>
            <p:ph idx="1"/>
          </p:nvPr>
        </p:nvSpPr>
        <p:spPr>
          <a:xfrm>
            <a:off x="1179226" y="3092970"/>
            <a:ext cx="9833548" cy="2693976"/>
          </a:xfrm>
        </p:spPr>
        <p:txBody>
          <a:bodyPr>
            <a:normAutofit/>
          </a:bodyPr>
          <a:lstStyle/>
          <a:p>
            <a:pPr marL="0" indent="0">
              <a:buNone/>
            </a:pPr>
            <a:r>
              <a:rPr lang="en-GB" sz="2000">
                <a:solidFill>
                  <a:srgbClr val="000000"/>
                </a:solidFill>
              </a:rPr>
              <a:t>Watch the following Social Marketing videos and make notes on the 4’s of each video.  We shall discuss after.</a:t>
            </a:r>
          </a:p>
          <a:p>
            <a:pPr marL="0" indent="0">
              <a:buNone/>
            </a:pPr>
            <a:endParaRPr lang="en-GB" sz="2000">
              <a:solidFill>
                <a:srgbClr val="000000"/>
              </a:solidFill>
            </a:endParaRPr>
          </a:p>
          <a:p>
            <a:pPr marL="0" indent="0">
              <a:buNone/>
            </a:pPr>
            <a:r>
              <a:rPr lang="en-GB" sz="2000">
                <a:solidFill>
                  <a:srgbClr val="000000"/>
                </a:solidFill>
                <a:hlinkClick r:id="rId3"/>
              </a:rPr>
              <a:t>https://www.youtube.com/watch?v=jGY-T4W-BOc</a:t>
            </a:r>
            <a:endParaRPr lang="en-GB" sz="2000">
              <a:solidFill>
                <a:srgbClr val="000000"/>
              </a:solidFill>
            </a:endParaRPr>
          </a:p>
          <a:p>
            <a:pPr marL="0" indent="0">
              <a:buNone/>
            </a:pPr>
            <a:r>
              <a:rPr lang="en-GB" sz="2000">
                <a:solidFill>
                  <a:srgbClr val="000000"/>
                </a:solidFill>
                <a:hlinkClick r:id="rId4"/>
              </a:rPr>
              <a:t>https://www.youtube.com/watch?v=K9vFWA1rnWc</a:t>
            </a:r>
            <a:endParaRPr lang="en-GB" sz="2000">
              <a:solidFill>
                <a:srgbClr val="000000"/>
              </a:solidFill>
            </a:endParaRPr>
          </a:p>
          <a:p>
            <a:pPr marL="0" indent="0">
              <a:buNone/>
            </a:pPr>
            <a:r>
              <a:rPr lang="en-GB" sz="2000">
                <a:solidFill>
                  <a:srgbClr val="000000"/>
                </a:solidFill>
                <a:hlinkClick r:id="rId5"/>
              </a:rPr>
              <a:t>https://www.youtube.com/watch?v=0c7EPn-N-Ro</a:t>
            </a:r>
            <a:endParaRPr lang="en-GB" sz="2000">
              <a:solidFill>
                <a:srgbClr val="000000"/>
              </a:solidFill>
            </a:endParaRPr>
          </a:p>
          <a:p>
            <a:pPr marL="0" indent="0">
              <a:buNone/>
            </a:pPr>
            <a:endParaRPr lang="en-GB" sz="2000">
              <a:solidFill>
                <a:srgbClr val="000000"/>
              </a:solidFill>
            </a:endParaRPr>
          </a:p>
        </p:txBody>
      </p:sp>
    </p:spTree>
    <p:extLst>
      <p:ext uri="{BB962C8B-B14F-4D97-AF65-F5344CB8AC3E}">
        <p14:creationId xmlns:p14="http://schemas.microsoft.com/office/powerpoint/2010/main" val="2343287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838200" y="1825625"/>
            <a:ext cx="10515600" cy="4351338"/>
          </a:xfrm>
        </p:spPr>
        <p:txBody>
          <a:bodyPr>
            <a:normAutofit/>
          </a:bodyPr>
          <a:lstStyle/>
          <a:p>
            <a:pPr marL="0" indent="0">
              <a:buNone/>
            </a:pPr>
            <a:r>
              <a:rPr lang="en-GB" sz="2200"/>
              <a:t>In the late 1970’s it was acknowledged that marketing had changed, Booms and </a:t>
            </a:r>
            <a:r>
              <a:rPr lang="en-GB" sz="2200" err="1"/>
              <a:t>Bitner</a:t>
            </a:r>
            <a:r>
              <a:rPr lang="en-GB" sz="2200"/>
              <a:t> (1981) added the additional P’s:</a:t>
            </a:r>
            <a:br>
              <a:rPr lang="en-GB" sz="2200"/>
            </a:br>
            <a:r>
              <a:rPr lang="en-GB" sz="2200" b="1"/>
              <a:t>People</a:t>
            </a:r>
            <a:r>
              <a:rPr lang="en-GB" sz="2200"/>
              <a:t> – All companies are reliant on the people who run them from front line Sales staff to the Managing Director. Having the right people is essential because they are as much a part of your business offering as the products/services you are offering.</a:t>
            </a:r>
          </a:p>
          <a:p>
            <a:pPr marL="0" indent="0">
              <a:buNone/>
            </a:pPr>
            <a:r>
              <a:rPr lang="en-GB" sz="2200" b="1"/>
              <a:t>Processes</a:t>
            </a:r>
            <a:r>
              <a:rPr lang="en-GB" sz="2200"/>
              <a:t> –The delivery of your service is usually done with the customer present so how the service is delivered is once again part of what the consumer is paying for.</a:t>
            </a:r>
          </a:p>
          <a:p>
            <a:pPr marL="0" indent="0">
              <a:buNone/>
            </a:pPr>
            <a:r>
              <a:rPr lang="en-GB" sz="2200" b="1"/>
              <a:t>Physical Evidence </a:t>
            </a:r>
            <a:r>
              <a:rPr lang="en-GB" sz="2200"/>
              <a:t>– Almost all services include some physical elements even if the bulk of what the consumer is paying for is intangible. For example a hair salon would provide their client with a completed hairdo and an insurance company would give their customers some form of printed material. Even if the material is not physically printed (in the case of PDFs) they are still receiving a “physical product” by this definition.</a:t>
            </a:r>
          </a:p>
        </p:txBody>
      </p:sp>
    </p:spTree>
    <p:extLst>
      <p:ext uri="{BB962C8B-B14F-4D97-AF65-F5344CB8AC3E}">
        <p14:creationId xmlns:p14="http://schemas.microsoft.com/office/powerpoint/2010/main" val="4010165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GB" sz="3600"/>
              <a:t>8</a:t>
            </a:r>
            <a:r>
              <a:rPr lang="en-GB" sz="3600" baseline="30000"/>
              <a:t>th</a:t>
            </a:r>
            <a:r>
              <a:rPr lang="en-GB" sz="3600"/>
              <a:t> P?</a:t>
            </a:r>
          </a:p>
        </p:txBody>
      </p:sp>
      <p:sp>
        <p:nvSpPr>
          <p:cNvPr id="3" name="Content Placeholder 2"/>
          <p:cNvSpPr>
            <a:spLocks noGrp="1"/>
          </p:cNvSpPr>
          <p:nvPr>
            <p:ph idx="1"/>
          </p:nvPr>
        </p:nvSpPr>
        <p:spPr>
          <a:xfrm>
            <a:off x="643467" y="1782981"/>
            <a:ext cx="10905066" cy="4393982"/>
          </a:xfrm>
        </p:spPr>
        <p:txBody>
          <a:bodyPr>
            <a:normAutofit/>
          </a:bodyPr>
          <a:lstStyle/>
          <a:p>
            <a:pPr marL="0" indent="0">
              <a:buNone/>
            </a:pPr>
            <a:r>
              <a:rPr lang="en-GB" sz="2000"/>
              <a:t>The 8th P of the Marketing Mix:</a:t>
            </a:r>
          </a:p>
          <a:p>
            <a:pPr marL="0" indent="0">
              <a:buNone/>
            </a:pPr>
            <a:r>
              <a:rPr lang="en-GB" sz="2000" b="1"/>
              <a:t>Productivity &amp; Quality</a:t>
            </a:r>
            <a:r>
              <a:rPr lang="en-GB" sz="2000"/>
              <a:t> - This P asks “is what you’re offering your customer a good deal?” This is less about you as a business improving your own productivity for cost management, and more about how your company passes this onto its customers.</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501820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endParaRPr lang="en-GB">
              <a:solidFill>
                <a:srgbClr val="FFFFFF"/>
              </a:solidFill>
            </a:endParaRPr>
          </a:p>
        </p:txBody>
      </p:sp>
      <p:sp>
        <p:nvSpPr>
          <p:cNvPr id="3" name="Content Placeholder 2"/>
          <p:cNvSpPr>
            <a:spLocks noGrp="1"/>
          </p:cNvSpPr>
          <p:nvPr>
            <p:ph idx="1"/>
          </p:nvPr>
        </p:nvSpPr>
        <p:spPr>
          <a:xfrm>
            <a:off x="6090574" y="801866"/>
            <a:ext cx="5306084" cy="5230634"/>
          </a:xfrm>
        </p:spPr>
        <p:txBody>
          <a:bodyPr anchor="ctr">
            <a:normAutofit/>
          </a:bodyPr>
          <a:lstStyle/>
          <a:p>
            <a:pPr marL="0" indent="0">
              <a:buNone/>
            </a:pPr>
            <a:r>
              <a:rPr lang="en-GB" sz="2400">
                <a:solidFill>
                  <a:srgbClr val="000000"/>
                </a:solidFill>
              </a:rPr>
              <a:t>“Even after 31 years (or 54 in the case of the original P’s) the Marketing Mix is still very much applicable to a marketer’s day to day work. A good marketer will learn to adapt the theory to fit with not only modern times but their individual business model”.</a:t>
            </a:r>
          </a:p>
          <a:p>
            <a:pPr marL="0" indent="0">
              <a:buNone/>
            </a:pPr>
            <a:endParaRPr lang="en-GB" sz="2400">
              <a:solidFill>
                <a:srgbClr val="000000"/>
              </a:solidFill>
            </a:endParaRPr>
          </a:p>
          <a:p>
            <a:pPr marL="0" indent="0">
              <a:buNone/>
            </a:pPr>
            <a:r>
              <a:rPr lang="en-GB" sz="2400">
                <a:solidFill>
                  <a:srgbClr val="000000"/>
                </a:solidFill>
              </a:rPr>
              <a:t>DISCUSSION – What do you think of this quotation?  </a:t>
            </a:r>
          </a:p>
        </p:txBody>
      </p:sp>
    </p:spTree>
    <p:extLst>
      <p:ext uri="{BB962C8B-B14F-4D97-AF65-F5344CB8AC3E}">
        <p14:creationId xmlns:p14="http://schemas.microsoft.com/office/powerpoint/2010/main" val="627097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43467" y="321734"/>
            <a:ext cx="10905066" cy="1135737"/>
          </a:xfrm>
        </p:spPr>
        <p:txBody>
          <a:bodyPr>
            <a:normAutofit/>
          </a:bodyPr>
          <a:lstStyle/>
          <a:p>
            <a:r>
              <a:rPr lang="en-GB" sz="3600"/>
              <a:t>Alternative opinion</a:t>
            </a:r>
          </a:p>
        </p:txBody>
      </p:sp>
      <p:sp>
        <p:nvSpPr>
          <p:cNvPr id="3" name="Content Placeholder 2"/>
          <p:cNvSpPr>
            <a:spLocks noGrp="1"/>
          </p:cNvSpPr>
          <p:nvPr>
            <p:ph idx="1"/>
          </p:nvPr>
        </p:nvSpPr>
        <p:spPr>
          <a:xfrm>
            <a:off x="643467" y="1782981"/>
            <a:ext cx="10905066" cy="4393982"/>
          </a:xfrm>
        </p:spPr>
        <p:txBody>
          <a:bodyPr>
            <a:normAutofit/>
          </a:bodyPr>
          <a:lstStyle/>
          <a:p>
            <a:pPr marL="0" indent="0">
              <a:buNone/>
            </a:pPr>
            <a:r>
              <a:rPr lang="en-GB" sz="2000"/>
              <a:t>Some theorists believe that the traditional 4 or 7 P’s approach is out of date, there are many reasons for this including:</a:t>
            </a:r>
          </a:p>
          <a:p>
            <a:r>
              <a:rPr lang="en-GB" sz="2000"/>
              <a:t>Lack of experiential consideration</a:t>
            </a:r>
          </a:p>
          <a:p>
            <a:r>
              <a:rPr lang="en-GB" sz="2000"/>
              <a:t>Focused on short term, sales and transactions.</a:t>
            </a:r>
          </a:p>
          <a:p>
            <a:r>
              <a:rPr lang="en-GB" sz="2000"/>
              <a:t>To simplistic to be added to the complex world of contemporary marketing </a:t>
            </a:r>
          </a:p>
          <a:p>
            <a:r>
              <a:rPr lang="en-GB" sz="2000"/>
              <a:t>Internal orientation – Looking at the seller rather than the buyer</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822208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p:cNvSpPr>
            <a:spLocks noGrp="1"/>
          </p:cNvSpPr>
          <p:nvPr>
            <p:ph type="title"/>
          </p:nvPr>
        </p:nvSpPr>
        <p:spPr>
          <a:xfrm>
            <a:off x="535020" y="685800"/>
            <a:ext cx="2780271" cy="5105400"/>
          </a:xfrm>
        </p:spPr>
        <p:txBody>
          <a:bodyPr>
            <a:normAutofit/>
          </a:bodyPr>
          <a:lstStyle/>
          <a:p>
            <a:r>
              <a:rPr lang="en-GB" sz="4000">
                <a:solidFill>
                  <a:srgbClr val="FFFFFF"/>
                </a:solidFill>
              </a:rPr>
              <a:t>The need for a new model?</a:t>
            </a:r>
          </a:p>
        </p:txBody>
      </p:sp>
      <p:graphicFrame>
        <p:nvGraphicFramePr>
          <p:cNvPr id="5" name="Content Placeholder 2">
            <a:extLst>
              <a:ext uri="{FF2B5EF4-FFF2-40B4-BE49-F238E27FC236}">
                <a16:creationId xmlns:a16="http://schemas.microsoft.com/office/drawing/2014/main" id="{AAABC444-7B3A-45F0-A0E7-96BEC7FE7E77}"/>
              </a:ext>
            </a:extLst>
          </p:cNvPr>
          <p:cNvGraphicFramePr>
            <a:graphicFrameLocks noGrp="1"/>
          </p:cNvGraphicFramePr>
          <p:nvPr>
            <p:ph idx="1"/>
            <p:extLst>
              <p:ext uri="{D42A27DB-BD31-4B8C-83A1-F6EECF244321}">
                <p14:modId xmlns:p14="http://schemas.microsoft.com/office/powerpoint/2010/main" val="307029287"/>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3816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26859" t="16410" r="28177" b="26597"/>
          <a:stretch/>
        </p:blipFill>
        <p:spPr>
          <a:xfrm>
            <a:off x="-220133" y="169333"/>
            <a:ext cx="12598400" cy="6688667"/>
          </a:xfrm>
          <a:prstGeom prst="rect">
            <a:avLst/>
          </a:prstGeom>
        </p:spPr>
      </p:pic>
    </p:spTree>
    <p:extLst>
      <p:ext uri="{BB962C8B-B14F-4D97-AF65-F5344CB8AC3E}">
        <p14:creationId xmlns:p14="http://schemas.microsoft.com/office/powerpoint/2010/main" val="29867998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p:cNvSpPr>
            <a:spLocks noGrp="1"/>
          </p:cNvSpPr>
          <p:nvPr>
            <p:ph type="title"/>
          </p:nvPr>
        </p:nvSpPr>
        <p:spPr>
          <a:xfrm>
            <a:off x="2399234" y="2073715"/>
            <a:ext cx="6935759" cy="2993042"/>
          </a:xfrm>
        </p:spPr>
        <p:txBody>
          <a:bodyPr vert="horz" lIns="91440" tIns="45720" rIns="91440" bIns="45720" rtlCol="0" anchor="ctr">
            <a:normAutofit/>
          </a:bodyPr>
          <a:lstStyle/>
          <a:p>
            <a:pPr algn="ctr"/>
            <a:r>
              <a:rPr lang="en-US" sz="8100" kern="1200">
                <a:solidFill>
                  <a:schemeClr val="bg1"/>
                </a:solidFill>
                <a:latin typeface="+mj-lt"/>
                <a:ea typeface="+mj-ea"/>
                <a:cs typeface="+mj-cs"/>
              </a:rPr>
              <a:t>Here is another suggestion…</a:t>
            </a:r>
          </a:p>
        </p:txBody>
      </p:sp>
      <p:sp>
        <p:nvSpPr>
          <p:cNvPr id="3" name="Content Placeholder 2"/>
          <p:cNvSpPr>
            <a:spLocks noGrp="1"/>
          </p:cNvSpPr>
          <p:nvPr>
            <p:ph idx="1"/>
          </p:nvPr>
        </p:nvSpPr>
        <p:spPr>
          <a:xfrm>
            <a:off x="2399234" y="1369077"/>
            <a:ext cx="6935759" cy="2201159"/>
          </a:xfrm>
        </p:spPr>
        <p:txBody>
          <a:bodyPr vert="horz" lIns="91440" tIns="45720" rIns="91440" bIns="45720" rtlCol="0">
            <a:normAutofit/>
          </a:bodyPr>
          <a:lstStyle/>
          <a:p>
            <a:pPr marL="0" indent="0" algn="ctr">
              <a:buNone/>
            </a:pPr>
            <a:r>
              <a:rPr lang="en-US" sz="2000" kern="1200" dirty="0">
                <a:solidFill>
                  <a:schemeClr val="bg1"/>
                </a:solidFill>
                <a:latin typeface="+mn-lt"/>
                <a:ea typeface="+mn-ea"/>
                <a:cs typeface="+mn-cs"/>
              </a:rPr>
              <a:t>https://www.youtube.com/watch?v=ohTg-SIfgkk</a:t>
            </a:r>
          </a:p>
        </p:txBody>
      </p:sp>
      <p:sp>
        <p:nvSpPr>
          <p:cNvPr id="10" name="Rectangle 9">
            <a:extLst>
              <a:ext uri="{FF2B5EF4-FFF2-40B4-BE49-F238E27FC236}">
                <a16:creationId xmlns:a16="http://schemas.microsoft.com/office/drawing/2014/main" id="{81BD432D-FAB3-4B5D-BF27-4DA7C75B32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E6D6B450-4278-45B8-88C7-C061710E3C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399233" y="1883640"/>
            <a:ext cx="69357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4234A4C-A256-4139-A5F4-27078F0D67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399233" y="5066757"/>
            <a:ext cx="69357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4724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E’s</a:t>
            </a:r>
          </a:p>
        </p:txBody>
      </p:sp>
      <p:pic>
        <p:nvPicPr>
          <p:cNvPr id="4" name="Content Placeholder 3"/>
          <p:cNvPicPr>
            <a:picLocks noGrp="1" noChangeAspect="1"/>
          </p:cNvPicPr>
          <p:nvPr>
            <p:ph idx="1"/>
          </p:nvPr>
        </p:nvPicPr>
        <p:blipFill rotWithShape="1">
          <a:blip r:embed="rId2"/>
          <a:srcRect l="6726" t="25368" r="28518" b="29880"/>
          <a:stretch/>
        </p:blipFill>
        <p:spPr>
          <a:xfrm>
            <a:off x="2076762" y="232507"/>
            <a:ext cx="10115238" cy="5592559"/>
          </a:xfrm>
          <a:prstGeom prst="rect">
            <a:avLst/>
          </a:prstGeom>
        </p:spPr>
      </p:pic>
    </p:spTree>
    <p:extLst>
      <p:ext uri="{BB962C8B-B14F-4D97-AF65-F5344CB8AC3E}">
        <p14:creationId xmlns:p14="http://schemas.microsoft.com/office/powerpoint/2010/main" val="42563298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From Product to Experience</a:t>
            </a:r>
            <a:br>
              <a:rPr lang="en-GB" sz="4000">
                <a:solidFill>
                  <a:srgbClr val="FFFFFF"/>
                </a:solidFill>
              </a:rPr>
            </a:br>
            <a:endParaRPr lang="en-GB" sz="4000">
              <a:solidFill>
                <a:srgbClr val="FFFFFF"/>
              </a:solidFill>
            </a:endParaRP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2200"/>
              <a:t>Today’s consumers don’t expect just to be sold a product or a service. Luxury retail and aircraft carriers have understood that time ago. This is now expanding to more mainstream areas and has become primary in services. Think of how some car manufacturers welcome customers buying a used car with a VIP pack…</a:t>
            </a:r>
          </a:p>
          <a:p>
            <a:pPr marL="0" indent="0">
              <a:buNone/>
            </a:pPr>
            <a:r>
              <a:rPr lang="en-GB" sz="2200"/>
              <a:t>That experience helps them relate to the brand and feel emotional about company or product. An event that offers an exciting or immersive experience with the brand is the perfect opportunity to gain a loyal customer, and a great deal of brand exposure. Even FMCG are driven to that era. Red Bull is famous for doing this well with extreme sports and other events geared around the theme of “Red Bull Gives You Wings.”</a:t>
            </a:r>
          </a:p>
        </p:txBody>
      </p:sp>
    </p:spTree>
    <p:extLst>
      <p:ext uri="{BB962C8B-B14F-4D97-AF65-F5344CB8AC3E}">
        <p14:creationId xmlns:p14="http://schemas.microsoft.com/office/powerpoint/2010/main" val="37946593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From Price to Exchange</a:t>
            </a:r>
            <a:br>
              <a:rPr lang="en-GB" sz="4000">
                <a:solidFill>
                  <a:srgbClr val="FFFFFF"/>
                </a:solidFill>
              </a:rPr>
            </a:br>
            <a:endParaRPr lang="en-GB" sz="4000">
              <a:solidFill>
                <a:srgbClr val="FFFFFF"/>
              </a:solidFill>
            </a:endParaRP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1700"/>
              <a:t>Until recently, the price was driven by the production cost of a product or service, by its scarcity, or a prevision on how these two elements could evolve in the future.</a:t>
            </a:r>
          </a:p>
          <a:p>
            <a:pPr marL="0" indent="0">
              <a:buNone/>
            </a:pPr>
            <a:r>
              <a:rPr lang="en-GB" sz="1700"/>
              <a:t>Today, boundaries get blurrier every day between the actual cost of a good, the cost of ownership of the same good. Do you see the price of a car advertised anymore?</a:t>
            </a:r>
          </a:p>
          <a:p>
            <a:pPr marL="0" indent="0">
              <a:buNone/>
            </a:pPr>
            <a:r>
              <a:rPr lang="en-GB" sz="1700"/>
              <a:t>Yield management has come to an extreme point where users can get services for almost nothing. Free, Freemium, business models based on selling data or ad space.</a:t>
            </a:r>
          </a:p>
          <a:p>
            <a:pPr marL="0" indent="0">
              <a:buNone/>
            </a:pPr>
            <a:r>
              <a:rPr lang="en-GB" sz="1700"/>
              <a:t>At the same time, physical products can almost always be found for astronomically low prices, although the quality may be quite questionable.</a:t>
            </a:r>
          </a:p>
          <a:p>
            <a:pPr marL="0" indent="0">
              <a:buNone/>
            </a:pPr>
            <a:r>
              <a:rPr lang="en-GB" sz="1700"/>
              <a:t>As customers struggle more and more in this complexity, educating accompanying them becomes critical in the process of driving their purchase decision and show them what they will gain. At the same time, experience and emotional connection are already a critical element of the price shaping.</a:t>
            </a:r>
          </a:p>
        </p:txBody>
      </p:sp>
    </p:spTree>
    <p:extLst>
      <p:ext uri="{BB962C8B-B14F-4D97-AF65-F5344CB8AC3E}">
        <p14:creationId xmlns:p14="http://schemas.microsoft.com/office/powerpoint/2010/main" val="2190671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From Place to Everywhere</a:t>
            </a:r>
            <a:br>
              <a:rPr lang="en-GB" sz="4000">
                <a:solidFill>
                  <a:srgbClr val="FFFFFF"/>
                </a:solidFill>
              </a:rPr>
            </a:br>
            <a:endParaRPr lang="en-GB" sz="4000">
              <a:solidFill>
                <a:srgbClr val="FFFFFF"/>
              </a:solidFill>
            </a:endParaRP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1900"/>
              <a:t>As we are entering the era of immediateness, brands need to be able to capture, anticipate and drive customers mood, or will to consume, anywhere at any time. And be able to respond to it on the spot.</a:t>
            </a:r>
          </a:p>
          <a:p>
            <a:pPr marL="0" indent="0">
              <a:buNone/>
            </a:pPr>
            <a:r>
              <a:rPr lang="en-GB" sz="1900"/>
              <a:t>Having a physical storefront is no longer enough to be successful. Modern marketing mandates an omnichannel strategy that lets consumers conveniently reach you where they’re at, whether that’s a physical location or online through social media, your website, or other channels.</a:t>
            </a:r>
          </a:p>
          <a:p>
            <a:pPr marL="0" indent="0">
              <a:buNone/>
            </a:pPr>
            <a:r>
              <a:rPr lang="en-GB" sz="1900"/>
              <a:t>Besides, brands need to propose a seamless experience to anchor their image and promise into customers mind avoiding dissonance. In particular, customer support and sales are decisive for the delivery of the experience, whatever the channel.</a:t>
            </a:r>
          </a:p>
          <a:p>
            <a:pPr marL="0" indent="0">
              <a:buNone/>
            </a:pPr>
            <a:r>
              <a:rPr lang="en-GB" sz="1900"/>
              <a:t>Disney is a reference in that area, with a mobile-responsive website that works hand-in-hand with their mobile app and the park’s Magic Band.</a:t>
            </a:r>
          </a:p>
        </p:txBody>
      </p:sp>
    </p:spTree>
    <p:extLst>
      <p:ext uri="{BB962C8B-B14F-4D97-AF65-F5344CB8AC3E}">
        <p14:creationId xmlns:p14="http://schemas.microsoft.com/office/powerpoint/2010/main" val="3727503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a:solidFill>
                  <a:srgbClr val="FFFFFF"/>
                </a:solidFill>
              </a:rPr>
              <a:t>From Promotion to Evangelism</a:t>
            </a:r>
          </a:p>
        </p:txBody>
      </p:sp>
      <p:sp>
        <p:nvSpPr>
          <p:cNvPr id="3" name="Content Placeholder 2"/>
          <p:cNvSpPr>
            <a:spLocks noGrp="1"/>
          </p:cNvSpPr>
          <p:nvPr>
            <p:ph idx="1"/>
          </p:nvPr>
        </p:nvSpPr>
        <p:spPr>
          <a:xfrm>
            <a:off x="1367624" y="2490436"/>
            <a:ext cx="9708995" cy="3567173"/>
          </a:xfrm>
        </p:spPr>
        <p:txBody>
          <a:bodyPr anchor="ctr">
            <a:normAutofit/>
          </a:bodyPr>
          <a:lstStyle/>
          <a:p>
            <a:pPr marL="0" indent="0">
              <a:buNone/>
            </a:pPr>
            <a:r>
              <a:rPr lang="en-GB" sz="1700"/>
              <a:t>Abundant literature describes the recent changes in customer behavior and how they meet brands. To cut the story short, brands are not the only source of information anymore. Customer networks provide information from multiple sources ranging from blogs, forums, and social networks. The role of promotion is not only to inform and seduce anymore but provide consistent and positive message aligned with brand value and experience.</a:t>
            </a:r>
          </a:p>
          <a:p>
            <a:pPr marL="0" indent="0">
              <a:buNone/>
            </a:pPr>
            <a:r>
              <a:rPr lang="en-GB" sz="1700"/>
              <a:t>While traditional advertising still has its place, the way to reach customer has been totally transformed. Brand advocacy and customer evangelists have crucial to provide customers the needed trust and value to engage with the brand. Content marketing has become a must to proactively engage customers to get in contact with brands.</a:t>
            </a:r>
          </a:p>
          <a:p>
            <a:pPr marL="0" indent="0">
              <a:buNone/>
            </a:pPr>
            <a:r>
              <a:rPr lang="en-GB" sz="1700"/>
              <a:t>Influence marketing, encouraging happy customers to spread the word about what brands offer, is one of the tools that can help implement this approach. User-generated content (such as the incredible number of GoPro videos recorded, uploaded, and distributed online by GoPro customers) is essentially free advertising, supported by social proof that what the brand offers is worth buying.</a:t>
            </a:r>
          </a:p>
        </p:txBody>
      </p:sp>
    </p:spTree>
    <p:extLst>
      <p:ext uri="{BB962C8B-B14F-4D97-AF65-F5344CB8AC3E}">
        <p14:creationId xmlns:p14="http://schemas.microsoft.com/office/powerpoint/2010/main" val="4135766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934872" y="982272"/>
            <a:ext cx="3388419" cy="4560970"/>
          </a:xfrm>
        </p:spPr>
        <p:txBody>
          <a:bodyPr>
            <a:normAutofit/>
          </a:bodyPr>
          <a:lstStyle/>
          <a:p>
            <a:r>
              <a:rPr lang="en-GB" sz="4000">
                <a:solidFill>
                  <a:srgbClr val="FFFFFF"/>
                </a:solidFill>
              </a:rPr>
              <a:t>Summary</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5221862" y="1719618"/>
            <a:ext cx="5948831" cy="4334629"/>
          </a:xfrm>
        </p:spPr>
        <p:txBody>
          <a:bodyPr anchor="ctr">
            <a:normAutofit/>
          </a:bodyPr>
          <a:lstStyle/>
          <a:p>
            <a:pPr marL="0" indent="0">
              <a:buNone/>
            </a:pPr>
            <a:r>
              <a:rPr lang="en-GB" sz="2400">
                <a:solidFill>
                  <a:srgbClr val="FEFFFF"/>
                </a:solidFill>
              </a:rPr>
              <a:t>We have looked at the traditional marketing mix, how and when it was expanded, how more recently it was applied to the Social marketing context and lastly, possible replacements.</a:t>
            </a:r>
          </a:p>
          <a:p>
            <a:pPr marL="0" indent="0">
              <a:buNone/>
            </a:pPr>
            <a:endParaRPr lang="en-GB" sz="2400">
              <a:solidFill>
                <a:srgbClr val="FEFFFF"/>
              </a:solidFill>
            </a:endParaRPr>
          </a:p>
          <a:p>
            <a:pPr marL="0" indent="0">
              <a:buNone/>
            </a:pPr>
            <a:r>
              <a:rPr lang="en-GB" sz="2400">
                <a:solidFill>
                  <a:srgbClr val="FEFFFF"/>
                </a:solidFill>
              </a:rPr>
              <a:t>Four our last activity today, in groups discuss which model you prefer and why?  If you aren’t comfortable with any of the examples, create you own?</a:t>
            </a:r>
          </a:p>
        </p:txBody>
      </p:sp>
    </p:spTree>
    <p:extLst>
      <p:ext uri="{BB962C8B-B14F-4D97-AF65-F5344CB8AC3E}">
        <p14:creationId xmlns:p14="http://schemas.microsoft.com/office/powerpoint/2010/main" val="39957848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1574</Words>
  <Application>Microsoft Office PowerPoint</Application>
  <PresentationFormat>Widescreen</PresentationFormat>
  <Paragraphs>89</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The Marketing mix</vt:lpstr>
      <vt:lpstr>The Marketing Mix</vt:lpstr>
      <vt:lpstr>PowerPoint Presentation</vt:lpstr>
      <vt:lpstr>Activity</vt:lpstr>
      <vt:lpstr>The Marketing Mix 4 Ps: </vt:lpstr>
      <vt:lpstr>Activity</vt:lpstr>
      <vt:lpstr>Social Marketing 4 P’s  Product</vt:lpstr>
      <vt:lpstr>Price</vt:lpstr>
      <vt:lpstr>Place</vt:lpstr>
      <vt:lpstr>Promotion</vt:lpstr>
      <vt:lpstr>Activity </vt:lpstr>
      <vt:lpstr>PowerPoint Presentation</vt:lpstr>
      <vt:lpstr>8th P?</vt:lpstr>
      <vt:lpstr>PowerPoint Presentation</vt:lpstr>
      <vt:lpstr>Alternative opinion</vt:lpstr>
      <vt:lpstr>The need for a new model?</vt:lpstr>
      <vt:lpstr>PowerPoint Presentation</vt:lpstr>
      <vt:lpstr>Here is another suggestion…</vt:lpstr>
      <vt:lpstr>4 E’s</vt:lpstr>
      <vt:lpstr>From Product to Experience </vt:lpstr>
      <vt:lpstr>From Price to Exchange </vt:lpstr>
      <vt:lpstr>From Place to Everywhere </vt:lpstr>
      <vt:lpstr>From Promotion to Evangelism</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Marketing mix</dc:title>
  <dc:creator>Jessica Shore</dc:creator>
  <cp:lastModifiedBy>Jessica Shore</cp:lastModifiedBy>
  <cp:revision>1</cp:revision>
  <dcterms:created xsi:type="dcterms:W3CDTF">2020-09-15T11:12:10Z</dcterms:created>
  <dcterms:modified xsi:type="dcterms:W3CDTF">2021-02-22T18:38:12Z</dcterms:modified>
</cp:coreProperties>
</file>