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7" r:id="rId12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9152AD-454A-48CA-A804-A73B0C384429}" v="14" dt="2020-09-24T10:28:38.5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8761" autoAdjust="0"/>
  </p:normalViewPr>
  <p:slideViewPr>
    <p:cSldViewPr snapToGrid="0">
      <p:cViewPr varScale="1">
        <p:scale>
          <a:sx n="51" d="100"/>
          <a:sy n="51" d="100"/>
        </p:scale>
        <p:origin x="14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1.png"/><Relationship Id="rId6" Type="http://schemas.openxmlformats.org/officeDocument/2006/relationships/image" Target="../media/image15.svg"/><Relationship Id="rId5" Type="http://schemas.openxmlformats.org/officeDocument/2006/relationships/image" Target="../media/image13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1.png"/><Relationship Id="rId6" Type="http://schemas.openxmlformats.org/officeDocument/2006/relationships/image" Target="../media/image15.svg"/><Relationship Id="rId5" Type="http://schemas.openxmlformats.org/officeDocument/2006/relationships/image" Target="../media/image13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0501E8-0068-41E9-8374-49159106737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5C28B01-80A1-4B8A-B306-046C8E1BB198}">
      <dgm:prSet/>
      <dgm:spPr/>
      <dgm:t>
        <a:bodyPr/>
        <a:lstStyle/>
        <a:p>
          <a:pPr>
            <a:defRPr cap="all"/>
          </a:pPr>
          <a:r>
            <a:rPr lang="en-GB" b="1"/>
            <a:t>Explain what classicist criminology is</a:t>
          </a:r>
          <a:endParaRPr lang="en-US"/>
        </a:p>
      </dgm:t>
    </dgm:pt>
    <dgm:pt modelId="{6C94C48F-E14B-40E4-9076-9523161426E7}" type="parTrans" cxnId="{BBD5529C-B099-4261-BA15-89D7F23E11EC}">
      <dgm:prSet/>
      <dgm:spPr/>
      <dgm:t>
        <a:bodyPr/>
        <a:lstStyle/>
        <a:p>
          <a:endParaRPr lang="en-US"/>
        </a:p>
      </dgm:t>
    </dgm:pt>
    <dgm:pt modelId="{07C5301A-1139-49FD-BEEF-AE91D7A0DDD2}" type="sibTrans" cxnId="{BBD5529C-B099-4261-BA15-89D7F23E11EC}">
      <dgm:prSet/>
      <dgm:spPr/>
      <dgm:t>
        <a:bodyPr/>
        <a:lstStyle/>
        <a:p>
          <a:endParaRPr lang="en-US"/>
        </a:p>
      </dgm:t>
    </dgm:pt>
    <dgm:pt modelId="{60AC0D39-42BE-4369-A322-EF702A467FEB}">
      <dgm:prSet/>
      <dgm:spPr/>
      <dgm:t>
        <a:bodyPr/>
        <a:lstStyle/>
        <a:p>
          <a:pPr>
            <a:defRPr cap="all"/>
          </a:pPr>
          <a:r>
            <a:rPr lang="en-GB" b="1"/>
            <a:t>Where can we see classicist criminology in our justice system today?</a:t>
          </a:r>
          <a:endParaRPr lang="en-US"/>
        </a:p>
      </dgm:t>
    </dgm:pt>
    <dgm:pt modelId="{F9E18C97-9B73-48A7-BB16-CBE76C3BFE5D}" type="parTrans" cxnId="{87D40CD6-2D1A-471D-A644-CE0F13A5AD28}">
      <dgm:prSet/>
      <dgm:spPr/>
      <dgm:t>
        <a:bodyPr/>
        <a:lstStyle/>
        <a:p>
          <a:endParaRPr lang="en-US"/>
        </a:p>
      </dgm:t>
    </dgm:pt>
    <dgm:pt modelId="{72162892-835E-42EF-A21B-316A8EDE0E68}" type="sibTrans" cxnId="{87D40CD6-2D1A-471D-A644-CE0F13A5AD28}">
      <dgm:prSet/>
      <dgm:spPr/>
      <dgm:t>
        <a:bodyPr/>
        <a:lstStyle/>
        <a:p>
          <a:endParaRPr lang="en-US"/>
        </a:p>
      </dgm:t>
    </dgm:pt>
    <dgm:pt modelId="{D05F5458-4473-4E91-845F-F8CDC8E3AC71}">
      <dgm:prSet/>
      <dgm:spPr/>
      <dgm:t>
        <a:bodyPr/>
        <a:lstStyle/>
        <a:p>
          <a:pPr>
            <a:defRPr cap="all"/>
          </a:pPr>
          <a:r>
            <a:rPr lang="en-GB" b="1"/>
            <a:t>What is the key difference between classicism and positivism?</a:t>
          </a:r>
          <a:endParaRPr lang="en-US"/>
        </a:p>
      </dgm:t>
    </dgm:pt>
    <dgm:pt modelId="{F8CFA9F3-0466-4CCF-BF5D-41C266B1EB0D}" type="parTrans" cxnId="{0D6AA81F-C812-4F3C-9713-658EA9E81FA8}">
      <dgm:prSet/>
      <dgm:spPr/>
      <dgm:t>
        <a:bodyPr/>
        <a:lstStyle/>
        <a:p>
          <a:endParaRPr lang="en-US"/>
        </a:p>
      </dgm:t>
    </dgm:pt>
    <dgm:pt modelId="{2B344E5C-1473-4475-857F-E38958382AF1}" type="sibTrans" cxnId="{0D6AA81F-C812-4F3C-9713-658EA9E81FA8}">
      <dgm:prSet/>
      <dgm:spPr/>
      <dgm:t>
        <a:bodyPr/>
        <a:lstStyle/>
        <a:p>
          <a:endParaRPr lang="en-US"/>
        </a:p>
      </dgm:t>
    </dgm:pt>
    <dgm:pt modelId="{E7362190-A600-452A-B607-68090062CE2C}" type="pres">
      <dgm:prSet presAssocID="{210501E8-0068-41E9-8374-491591067375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10A2A68-5376-4239-906A-6E96481E9BB1}" type="pres">
      <dgm:prSet presAssocID="{35C28B01-80A1-4B8A-B306-046C8E1BB198}" presName="compNode" presStyleCnt="0"/>
      <dgm:spPr/>
    </dgm:pt>
    <dgm:pt modelId="{445627E6-9A1F-4D93-8C22-BEEEDCEB2FB3}" type="pres">
      <dgm:prSet presAssocID="{35C28B01-80A1-4B8A-B306-046C8E1BB19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B2D1A3A-29DC-4682-8ACA-03299C1A0FB8}" type="pres">
      <dgm:prSet presAssocID="{35C28B01-80A1-4B8A-B306-046C8E1BB19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5CA5908-0B1E-4ABF-9559-85CEBF6DD77B}" type="pres">
      <dgm:prSet presAssocID="{35C28B01-80A1-4B8A-B306-046C8E1BB198}" presName="spaceRect" presStyleCnt="0"/>
      <dgm:spPr/>
    </dgm:pt>
    <dgm:pt modelId="{07685AE6-2EEB-4CCE-B43B-6978820026DD}" type="pres">
      <dgm:prSet presAssocID="{35C28B01-80A1-4B8A-B306-046C8E1BB198}" presName="textRect" presStyleLbl="revTx" presStyleIdx="0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CFEBE0F-B104-436D-9776-7A0B3678467B}" type="pres">
      <dgm:prSet presAssocID="{07C5301A-1139-49FD-BEEF-AE91D7A0DDD2}" presName="sibTrans" presStyleCnt="0"/>
      <dgm:spPr/>
    </dgm:pt>
    <dgm:pt modelId="{B1B67678-D5EB-4CB8-B2FC-605AC632DF71}" type="pres">
      <dgm:prSet presAssocID="{60AC0D39-42BE-4369-A322-EF702A467FEB}" presName="compNode" presStyleCnt="0"/>
      <dgm:spPr/>
    </dgm:pt>
    <dgm:pt modelId="{B2BFFAB3-325D-4B5F-A38A-1C5709C0AA25}" type="pres">
      <dgm:prSet presAssocID="{60AC0D39-42BE-4369-A322-EF702A467FEB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DAEC1CD-74B6-4EC4-BF4F-29B3AA3903C4}" type="pres">
      <dgm:prSet presAssocID="{60AC0D39-42BE-4369-A322-EF702A467FE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2E9D419-1F0A-4E0F-A23F-B583ACAC027D}" type="pres">
      <dgm:prSet presAssocID="{60AC0D39-42BE-4369-A322-EF702A467FEB}" presName="spaceRect" presStyleCnt="0"/>
      <dgm:spPr/>
    </dgm:pt>
    <dgm:pt modelId="{223337E7-52CE-496D-80CE-20B09AA3C6FE}" type="pres">
      <dgm:prSet presAssocID="{60AC0D39-42BE-4369-A322-EF702A467FEB}" presName="textRect" presStyleLbl="revTx" presStyleIdx="1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B186ACA4-A87E-49A9-9710-E99B6E2D4798}" type="pres">
      <dgm:prSet presAssocID="{72162892-835E-42EF-A21B-316A8EDE0E68}" presName="sibTrans" presStyleCnt="0"/>
      <dgm:spPr/>
    </dgm:pt>
    <dgm:pt modelId="{7B247E2F-2148-4ECA-BF25-71B1E905EE0D}" type="pres">
      <dgm:prSet presAssocID="{D05F5458-4473-4E91-845F-F8CDC8E3AC71}" presName="compNode" presStyleCnt="0"/>
      <dgm:spPr/>
    </dgm:pt>
    <dgm:pt modelId="{1AFF8885-FCB1-4E41-AF01-0E35DA51CDA3}" type="pres">
      <dgm:prSet presAssocID="{D05F5458-4473-4E91-845F-F8CDC8E3AC7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357A6F5-2E79-476A-9E85-C9EC7E730282}" type="pres">
      <dgm:prSet presAssocID="{D05F5458-4473-4E91-845F-F8CDC8E3AC7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C831A956-6B94-42D2-BCD7-5543F57CA83C}" type="pres">
      <dgm:prSet presAssocID="{D05F5458-4473-4E91-845F-F8CDC8E3AC71}" presName="spaceRect" presStyleCnt="0"/>
      <dgm:spPr/>
    </dgm:pt>
    <dgm:pt modelId="{B4221641-02CB-4A9C-9981-729118C50395}" type="pres">
      <dgm:prSet presAssocID="{D05F5458-4473-4E91-845F-F8CDC8E3AC71}" presName="textRect" presStyleLbl="revTx" presStyleIdx="2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D40CD6-2D1A-471D-A644-CE0F13A5AD28}" srcId="{210501E8-0068-41E9-8374-491591067375}" destId="{60AC0D39-42BE-4369-A322-EF702A467FEB}" srcOrd="1" destOrd="0" parTransId="{F9E18C97-9B73-48A7-BB16-CBE76C3BFE5D}" sibTransId="{72162892-835E-42EF-A21B-316A8EDE0E68}"/>
    <dgm:cxn modelId="{0D6AA81F-C812-4F3C-9713-658EA9E81FA8}" srcId="{210501E8-0068-41E9-8374-491591067375}" destId="{D05F5458-4473-4E91-845F-F8CDC8E3AC71}" srcOrd="2" destOrd="0" parTransId="{F8CFA9F3-0466-4CCF-BF5D-41C266B1EB0D}" sibTransId="{2B344E5C-1473-4475-857F-E38958382AF1}"/>
    <dgm:cxn modelId="{EDF4E7C4-589E-4536-92BC-C403FF77F78B}" type="presOf" srcId="{35C28B01-80A1-4B8A-B306-046C8E1BB198}" destId="{07685AE6-2EEB-4CCE-B43B-6978820026DD}" srcOrd="0" destOrd="0" presId="urn:microsoft.com/office/officeart/2018/5/layout/IconLeafLabelList"/>
    <dgm:cxn modelId="{E967F31D-FF30-417D-8A15-8C523CE96344}" type="presOf" srcId="{D05F5458-4473-4E91-845F-F8CDC8E3AC71}" destId="{B4221641-02CB-4A9C-9981-729118C50395}" srcOrd="0" destOrd="0" presId="urn:microsoft.com/office/officeart/2018/5/layout/IconLeafLabelList"/>
    <dgm:cxn modelId="{F3AFCDB9-F73E-4A3C-A879-A37A859F3B00}" type="presOf" srcId="{210501E8-0068-41E9-8374-491591067375}" destId="{E7362190-A600-452A-B607-68090062CE2C}" srcOrd="0" destOrd="0" presId="urn:microsoft.com/office/officeart/2018/5/layout/IconLeafLabelList"/>
    <dgm:cxn modelId="{BBD5529C-B099-4261-BA15-89D7F23E11EC}" srcId="{210501E8-0068-41E9-8374-491591067375}" destId="{35C28B01-80A1-4B8A-B306-046C8E1BB198}" srcOrd="0" destOrd="0" parTransId="{6C94C48F-E14B-40E4-9076-9523161426E7}" sibTransId="{07C5301A-1139-49FD-BEEF-AE91D7A0DDD2}"/>
    <dgm:cxn modelId="{979F6479-26CE-493B-A92A-22EE27175F17}" type="presOf" srcId="{60AC0D39-42BE-4369-A322-EF702A467FEB}" destId="{223337E7-52CE-496D-80CE-20B09AA3C6FE}" srcOrd="0" destOrd="0" presId="urn:microsoft.com/office/officeart/2018/5/layout/IconLeafLabelList"/>
    <dgm:cxn modelId="{C440B158-733D-4BBA-869E-5C4B88285541}" type="presParOf" srcId="{E7362190-A600-452A-B607-68090062CE2C}" destId="{210A2A68-5376-4239-906A-6E96481E9BB1}" srcOrd="0" destOrd="0" presId="urn:microsoft.com/office/officeart/2018/5/layout/IconLeafLabelList"/>
    <dgm:cxn modelId="{90CBBCAC-B723-409A-BDF0-B3E8CE480D16}" type="presParOf" srcId="{210A2A68-5376-4239-906A-6E96481E9BB1}" destId="{445627E6-9A1F-4D93-8C22-BEEEDCEB2FB3}" srcOrd="0" destOrd="0" presId="urn:microsoft.com/office/officeart/2018/5/layout/IconLeafLabelList"/>
    <dgm:cxn modelId="{F3DFC69D-4B9F-4373-983B-19FEDFB807A1}" type="presParOf" srcId="{210A2A68-5376-4239-906A-6E96481E9BB1}" destId="{FB2D1A3A-29DC-4682-8ACA-03299C1A0FB8}" srcOrd="1" destOrd="0" presId="urn:microsoft.com/office/officeart/2018/5/layout/IconLeafLabelList"/>
    <dgm:cxn modelId="{8B0DF0FB-CA24-440C-A254-1FDFEF890C41}" type="presParOf" srcId="{210A2A68-5376-4239-906A-6E96481E9BB1}" destId="{65CA5908-0B1E-4ABF-9559-85CEBF6DD77B}" srcOrd="2" destOrd="0" presId="urn:microsoft.com/office/officeart/2018/5/layout/IconLeafLabelList"/>
    <dgm:cxn modelId="{BDDFDD6C-7007-4C44-94BA-1DB17D314118}" type="presParOf" srcId="{210A2A68-5376-4239-906A-6E96481E9BB1}" destId="{07685AE6-2EEB-4CCE-B43B-6978820026DD}" srcOrd="3" destOrd="0" presId="urn:microsoft.com/office/officeart/2018/5/layout/IconLeafLabelList"/>
    <dgm:cxn modelId="{C8E46285-0CCF-421F-A164-44100DF5A3E7}" type="presParOf" srcId="{E7362190-A600-452A-B607-68090062CE2C}" destId="{4CFEBE0F-B104-436D-9776-7A0B3678467B}" srcOrd="1" destOrd="0" presId="urn:microsoft.com/office/officeart/2018/5/layout/IconLeafLabelList"/>
    <dgm:cxn modelId="{C6355F5B-0FA5-40E8-BF52-CAB860BAC36C}" type="presParOf" srcId="{E7362190-A600-452A-B607-68090062CE2C}" destId="{B1B67678-D5EB-4CB8-B2FC-605AC632DF71}" srcOrd="2" destOrd="0" presId="urn:microsoft.com/office/officeart/2018/5/layout/IconLeafLabelList"/>
    <dgm:cxn modelId="{5750A943-B6CE-4465-B07B-2E98714D649F}" type="presParOf" srcId="{B1B67678-D5EB-4CB8-B2FC-605AC632DF71}" destId="{B2BFFAB3-325D-4B5F-A38A-1C5709C0AA25}" srcOrd="0" destOrd="0" presId="urn:microsoft.com/office/officeart/2018/5/layout/IconLeafLabelList"/>
    <dgm:cxn modelId="{4DAB87E1-EB3F-4BEE-9EE3-70720ADD85BA}" type="presParOf" srcId="{B1B67678-D5EB-4CB8-B2FC-605AC632DF71}" destId="{FDAEC1CD-74B6-4EC4-BF4F-29B3AA3903C4}" srcOrd="1" destOrd="0" presId="urn:microsoft.com/office/officeart/2018/5/layout/IconLeafLabelList"/>
    <dgm:cxn modelId="{7916B240-8E03-492A-8187-5B1947E60F5E}" type="presParOf" srcId="{B1B67678-D5EB-4CB8-B2FC-605AC632DF71}" destId="{12E9D419-1F0A-4E0F-A23F-B583ACAC027D}" srcOrd="2" destOrd="0" presId="urn:microsoft.com/office/officeart/2018/5/layout/IconLeafLabelList"/>
    <dgm:cxn modelId="{B50CACB3-A759-4780-A794-5ED20E6BBCDB}" type="presParOf" srcId="{B1B67678-D5EB-4CB8-B2FC-605AC632DF71}" destId="{223337E7-52CE-496D-80CE-20B09AA3C6FE}" srcOrd="3" destOrd="0" presId="urn:microsoft.com/office/officeart/2018/5/layout/IconLeafLabelList"/>
    <dgm:cxn modelId="{BB434367-8CB6-4367-9E95-3099A8EB7536}" type="presParOf" srcId="{E7362190-A600-452A-B607-68090062CE2C}" destId="{B186ACA4-A87E-49A9-9710-E99B6E2D4798}" srcOrd="3" destOrd="0" presId="urn:microsoft.com/office/officeart/2018/5/layout/IconLeafLabelList"/>
    <dgm:cxn modelId="{E3924998-57FE-4A19-B49B-57637DCF0D25}" type="presParOf" srcId="{E7362190-A600-452A-B607-68090062CE2C}" destId="{7B247E2F-2148-4ECA-BF25-71B1E905EE0D}" srcOrd="4" destOrd="0" presId="urn:microsoft.com/office/officeart/2018/5/layout/IconLeafLabelList"/>
    <dgm:cxn modelId="{4265CD10-019C-4C89-A057-2A4FCE379105}" type="presParOf" srcId="{7B247E2F-2148-4ECA-BF25-71B1E905EE0D}" destId="{1AFF8885-FCB1-4E41-AF01-0E35DA51CDA3}" srcOrd="0" destOrd="0" presId="urn:microsoft.com/office/officeart/2018/5/layout/IconLeafLabelList"/>
    <dgm:cxn modelId="{FC0A8FC4-0EAB-4245-B490-4387ADBB3DC0}" type="presParOf" srcId="{7B247E2F-2148-4ECA-BF25-71B1E905EE0D}" destId="{3357A6F5-2E79-476A-9E85-C9EC7E730282}" srcOrd="1" destOrd="0" presId="urn:microsoft.com/office/officeart/2018/5/layout/IconLeafLabelList"/>
    <dgm:cxn modelId="{2F12E2CD-1959-4B6D-BB4B-FB5265FCDDC6}" type="presParOf" srcId="{7B247E2F-2148-4ECA-BF25-71B1E905EE0D}" destId="{C831A956-6B94-42D2-BCD7-5543F57CA83C}" srcOrd="2" destOrd="0" presId="urn:microsoft.com/office/officeart/2018/5/layout/IconLeafLabelList"/>
    <dgm:cxn modelId="{C8023EE1-42B4-4D15-B693-199A1C97D39D}" type="presParOf" srcId="{7B247E2F-2148-4ECA-BF25-71B1E905EE0D}" destId="{B4221641-02CB-4A9C-9981-729118C5039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627E6-9A1F-4D93-8C22-BEEEDCEB2FB3}">
      <dsp:nvSpPr>
        <dsp:cNvPr id="0" name=""/>
        <dsp:cNvSpPr/>
      </dsp:nvSpPr>
      <dsp:spPr>
        <a:xfrm>
          <a:off x="624000" y="41360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D1A3A-29DC-4682-8ACA-03299C1A0FB8}">
      <dsp:nvSpPr>
        <dsp:cNvPr id="0" name=""/>
        <dsp:cNvSpPr/>
      </dsp:nvSpPr>
      <dsp:spPr>
        <a:xfrm>
          <a:off x="1004250" y="421610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85AE6-2EEB-4CCE-B43B-6978820026DD}">
      <dsp:nvSpPr>
        <dsp:cNvPr id="0" name=""/>
        <dsp:cNvSpPr/>
      </dsp:nvSpPr>
      <dsp:spPr>
        <a:xfrm>
          <a:off x="53625" y="2381360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b="1" kern="1200"/>
            <a:t>Explain what classicist criminology is</a:t>
          </a:r>
          <a:endParaRPr lang="en-US" sz="1300" kern="1200"/>
        </a:p>
      </dsp:txBody>
      <dsp:txXfrm>
        <a:off x="53625" y="2381360"/>
        <a:ext cx="2925000" cy="720000"/>
      </dsp:txXfrm>
    </dsp:sp>
    <dsp:sp modelId="{B2BFFAB3-325D-4B5F-A38A-1C5709C0AA25}">
      <dsp:nvSpPr>
        <dsp:cNvPr id="0" name=""/>
        <dsp:cNvSpPr/>
      </dsp:nvSpPr>
      <dsp:spPr>
        <a:xfrm>
          <a:off x="4060875" y="41360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AEC1CD-74B6-4EC4-BF4F-29B3AA3903C4}">
      <dsp:nvSpPr>
        <dsp:cNvPr id="0" name=""/>
        <dsp:cNvSpPr/>
      </dsp:nvSpPr>
      <dsp:spPr>
        <a:xfrm>
          <a:off x="4441125" y="421610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337E7-52CE-496D-80CE-20B09AA3C6FE}">
      <dsp:nvSpPr>
        <dsp:cNvPr id="0" name=""/>
        <dsp:cNvSpPr/>
      </dsp:nvSpPr>
      <dsp:spPr>
        <a:xfrm>
          <a:off x="3490500" y="2381360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b="1" kern="1200"/>
            <a:t>Where can we see classicist criminology in our justice system today?</a:t>
          </a:r>
          <a:endParaRPr lang="en-US" sz="1300" kern="1200"/>
        </a:p>
      </dsp:txBody>
      <dsp:txXfrm>
        <a:off x="3490500" y="2381360"/>
        <a:ext cx="2925000" cy="720000"/>
      </dsp:txXfrm>
    </dsp:sp>
    <dsp:sp modelId="{1AFF8885-FCB1-4E41-AF01-0E35DA51CDA3}">
      <dsp:nvSpPr>
        <dsp:cNvPr id="0" name=""/>
        <dsp:cNvSpPr/>
      </dsp:nvSpPr>
      <dsp:spPr>
        <a:xfrm>
          <a:off x="7497750" y="41360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7A6F5-2E79-476A-9E85-C9EC7E730282}">
      <dsp:nvSpPr>
        <dsp:cNvPr id="0" name=""/>
        <dsp:cNvSpPr/>
      </dsp:nvSpPr>
      <dsp:spPr>
        <a:xfrm>
          <a:off x="7878000" y="421610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21641-02CB-4A9C-9981-729118C50395}">
      <dsp:nvSpPr>
        <dsp:cNvPr id="0" name=""/>
        <dsp:cNvSpPr/>
      </dsp:nvSpPr>
      <dsp:spPr>
        <a:xfrm>
          <a:off x="6927375" y="2381360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b="1" kern="1200"/>
            <a:t>What is the key difference between classicism and positivism?</a:t>
          </a:r>
          <a:endParaRPr lang="en-US" sz="1300" kern="1200"/>
        </a:p>
      </dsp:txBody>
      <dsp:txXfrm>
        <a:off x="6927375" y="2381360"/>
        <a:ext cx="29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 xmlns="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4FA511-2016-4DD1-93E6-3D8951ABF47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F63098-C8E7-4E28-B324-D5DF2838AB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0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9916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738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5925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086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7343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5999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249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3695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11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6887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349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1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11.xml"/><Relationship Id="rId9" Type="http://schemas.openxmlformats.org/officeDocument/2006/relationships/diagramColors" Target="../diagrams/colors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82EEA7F3-64E0-47B1-9B06-0677EA6FD79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xmlns="" id="{F0787433-E8FF-45C5-A1C3-70BC1491BA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" name="Picture 2">
              <a:extLst>
                <a:ext uri="{FF2B5EF4-FFF2-40B4-BE49-F238E27FC236}">
                  <a16:creationId xmlns:a16="http://schemas.microsoft.com/office/drawing/2014/main" xmlns="" id="{A649E977-62EB-4D2F-9AF9-947B5E73CA3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6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03300"/>
            <a:ext cx="7035800" cy="4038600"/>
          </a:xfrm>
        </p:spPr>
        <p:txBody>
          <a:bodyPr>
            <a:normAutofit/>
          </a:bodyPr>
          <a:lstStyle/>
          <a:p>
            <a:r>
              <a:rPr lang="en-GB" sz="6600"/>
              <a:t>Theories of crime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056188"/>
            <a:ext cx="8008842" cy="878946"/>
          </a:xfrm>
        </p:spPr>
        <p:txBody>
          <a:bodyPr anchor="t">
            <a:normAutofit/>
          </a:bodyPr>
          <a:lstStyle/>
          <a:p>
            <a:r>
              <a:rPr lang="en-GB" sz="2400"/>
              <a:t>Classicism: free will and rational choice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073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177"/>
    </mc:Choice>
    <mc:Fallback>
      <p:transition spd="slow" advTm="29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8956" y="0"/>
            <a:ext cx="9905998" cy="1478570"/>
          </a:xfrm>
        </p:spPr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8376" y="1772816"/>
            <a:ext cx="10049036" cy="4018385"/>
          </a:xfrm>
          <a:solidFill>
            <a:schemeClr val="tx1"/>
          </a:solidFill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By the end of this session, you should be able to…..</a:t>
            </a:r>
          </a:p>
          <a:p>
            <a:pPr marL="457200" indent="-457200">
              <a:buAutoNum type="arabicPeriod"/>
            </a:pPr>
            <a:r>
              <a:rPr lang="en-GB" sz="36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Define the term ‘classicism’</a:t>
            </a:r>
          </a:p>
          <a:p>
            <a:pPr marL="457200" indent="-457200">
              <a:buAutoNum type="arabicPeriod"/>
            </a:pPr>
            <a:r>
              <a:rPr lang="en-GB" sz="36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Distinguish between classical and positivist ways of thinking</a:t>
            </a:r>
          </a:p>
          <a:p>
            <a:pPr marL="457200" indent="-457200">
              <a:buAutoNum type="arabicPeriod"/>
            </a:pPr>
            <a:endParaRPr lang="en-GB" dirty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036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75"/>
    </mc:Choice>
    <mc:Fallback>
      <p:transition spd="slow" advTm="15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classicism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926771"/>
            <a:ext cx="9905998" cy="3864430"/>
          </a:xfrm>
          <a:solidFill>
            <a:schemeClr val="tx1"/>
          </a:solidFill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Classical criminology assumes that criminal activity is the result of rational choice and of the hedonistic impulses of the individual.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5323" y="3543300"/>
            <a:ext cx="2857500" cy="16002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912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391"/>
    </mc:Choice>
    <mc:Fallback>
      <p:transition spd="slow" advTm="1343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025170" y="1322615"/>
            <a:ext cx="3952048" cy="510173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94514" y="1322616"/>
            <a:ext cx="5887617" cy="51528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387013" y="559838"/>
            <a:ext cx="5253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CESARE BECCARIA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100213" y="1628319"/>
            <a:ext cx="3382735" cy="47089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Crime was an act carried out by a rational human being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Main aim of state intervention was </a:t>
            </a:r>
            <a:r>
              <a:rPr lang="en-GB" sz="2000" b="1" dirty="0">
                <a:solidFill>
                  <a:schemeClr val="bg1"/>
                </a:solidFill>
              </a:rPr>
              <a:t>deterrence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Responses to crime should be </a:t>
            </a:r>
            <a:r>
              <a:rPr lang="en-GB" sz="2000" b="1" dirty="0">
                <a:solidFill>
                  <a:schemeClr val="bg1"/>
                </a:solidFill>
              </a:rPr>
              <a:t>consistent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</a:rPr>
              <a:t>Discretion</a:t>
            </a: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 of professionals (judges and Magistrates) should be </a:t>
            </a:r>
            <a:r>
              <a:rPr lang="en-GB" sz="2000" dirty="0" smtClean="0">
                <a:solidFill>
                  <a:schemeClr val="accent4">
                    <a:lumMod val="75000"/>
                  </a:schemeClr>
                </a:solidFill>
              </a:rPr>
              <a:t>restricted</a:t>
            </a:r>
            <a:endParaRPr lang="en-GB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118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387"/>
    </mc:Choice>
    <mc:Fallback>
      <p:transition spd="slow" advTm="254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4049" y="-279553"/>
            <a:ext cx="9905998" cy="1478570"/>
          </a:xfrm>
        </p:spPr>
        <p:txBody>
          <a:bodyPr/>
          <a:lstStyle/>
          <a:p>
            <a:r>
              <a:rPr lang="en-GB" dirty="0"/>
              <a:t>Jeremy </a:t>
            </a:r>
            <a:r>
              <a:rPr lang="en-GB" dirty="0" err="1"/>
              <a:t>bentham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38843" y="1399705"/>
            <a:ext cx="3763752" cy="47235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98258" y="899653"/>
            <a:ext cx="6699239" cy="548748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498258" y="899653"/>
            <a:ext cx="6533536" cy="53245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2"/>
                </a:solidFill>
              </a:rPr>
              <a:t>Leading classicist criminologist</a:t>
            </a:r>
          </a:p>
          <a:p>
            <a:endParaRPr lang="en-GB" sz="2000" b="1" dirty="0">
              <a:solidFill>
                <a:schemeClr val="bg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2"/>
                </a:solidFill>
              </a:rPr>
              <a:t>The reforms with which he was identified included:</a:t>
            </a:r>
          </a:p>
          <a:p>
            <a:endParaRPr lang="en-GB" sz="2000" dirty="0">
              <a:solidFill>
                <a:schemeClr val="bg2"/>
              </a:solidFill>
            </a:endParaRPr>
          </a:p>
          <a:p>
            <a:r>
              <a:rPr lang="en-GB" sz="2000" b="1" i="1" u="sng" dirty="0">
                <a:solidFill>
                  <a:schemeClr val="bg2"/>
                </a:solidFill>
              </a:rPr>
              <a:t>Reform of the penal code</a:t>
            </a:r>
          </a:p>
          <a:p>
            <a:endParaRPr lang="en-GB" sz="2000" dirty="0">
              <a:solidFill>
                <a:schemeClr val="bg2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2"/>
                </a:solidFill>
              </a:rPr>
              <a:t>Sought to adjust penalties to reflect the seriousness of the crime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2"/>
                </a:solidFill>
              </a:rPr>
              <a:t>The Criminal Law Commissioners [1833] sought to limit the use of judicial discretion in sentencing</a:t>
            </a:r>
          </a:p>
          <a:p>
            <a:endParaRPr lang="en-GB" sz="2000" b="1" dirty="0">
              <a:solidFill>
                <a:schemeClr val="bg2"/>
              </a:solidFill>
            </a:endParaRPr>
          </a:p>
          <a:p>
            <a:r>
              <a:rPr lang="en-GB" sz="2000" b="1" i="1" u="sng" dirty="0">
                <a:solidFill>
                  <a:schemeClr val="bg2"/>
                </a:solidFill>
              </a:rPr>
              <a:t>Police reform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2"/>
                </a:solidFill>
              </a:rPr>
              <a:t>Abolition of the historic ‘parish constable’ system of policing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2"/>
                </a:solidFill>
              </a:rPr>
              <a:t>Focus was on deterrence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686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695"/>
    </mc:Choice>
    <mc:Fallback>
      <p:transition spd="slow" advTm="146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43100" y="0"/>
            <a:ext cx="5000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PRISON REFORM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665514" y="1077686"/>
            <a:ext cx="9209315" cy="378565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Prisons are institutions where prisoners can learn to make rational choices through work and reflection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Bentham’s ‘Pleasure-pain’ principle: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Conformity = rewards</a:t>
            </a:r>
          </a:p>
          <a:p>
            <a:r>
              <a:rPr lang="en-GB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   Non-compliance = sanctions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Surveillance was crucial</a:t>
            </a:r>
          </a:p>
          <a:p>
            <a:endParaRPr lang="en-GB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9869" y="2032545"/>
            <a:ext cx="2322060" cy="2630201"/>
          </a:xfrm>
          <a:prstGeom prst="rect">
            <a:avLst/>
          </a:prstGeom>
        </p:spPr>
      </p:pic>
      <p:sp>
        <p:nvSpPr>
          <p:cNvPr id="6" name="Up Arrow Callout 5"/>
          <p:cNvSpPr/>
          <p:nvPr/>
        </p:nvSpPr>
        <p:spPr>
          <a:xfrm>
            <a:off x="1665513" y="4450474"/>
            <a:ext cx="9209315" cy="2129939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View later supported by Foucault [1977]: The power of prisons was to exert discipline over inmates in order to secure social conformity through subjugation</a:t>
            </a:r>
            <a:r>
              <a:rPr lang="en-GB" dirty="0"/>
              <a:t>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10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210"/>
    </mc:Choice>
    <mc:Fallback>
      <p:transition spd="slow" advTm="109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E978A47D-4F17-40FE-AB70-7AF78A9575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85BE3A7E-6A3F-401E-A025-BBB8FDB8DD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xmlns="" id="{41EE9036-817C-476C-BD59-B5184F9A3E3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xmlns="" id="{F098087A-B4E4-4300-A841-44988BD88E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xmlns="" id="{F5BD5F4B-A39C-4DF9-84E4-A4D33F30E6E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xmlns="" id="{D7FA9858-BFA0-4D5B-AF72-B1B65EB069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xmlns="" id="{A508A5F3-AFE0-4750-A9C2-B51A514FFC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xmlns="" id="{92B4AAEB-ABF4-42A7-BE52-0B442190D16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xmlns="" id="{3767C370-4A42-4376-8CAE-606C4BC8F45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xmlns="" id="{36205F53-9C95-4954-B97C-1625BB8A350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xmlns="" id="{DC80B58E-3469-43E9-96FC-D747B698303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xmlns="" id="{E17A4ED2-DDD7-4B4D-A39C-9B0121C8862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xmlns="" id="{A2C14A85-E7A9-4E1D-809F-20F5CFA788B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xmlns="" id="{F3D51E32-9399-4B7F-8D91-BF9A068B83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xmlns="" id="{9969F9D2-502D-4C1D-ABA5-02B1BF2A001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xmlns="" id="{4AE555C6-5623-478A-BF35-63E9929A3A2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xmlns="" id="{A3D3AED4-A69E-4301-9BB4-436DC5F0C95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xmlns="" id="{C3B8082C-2D81-48D7-8B45-85B7C892963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xmlns="" id="{9AD35461-BA86-408B-8A29-244EB2F2FB5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xmlns="" id="{F238E495-B6C6-4857-899B-CDD5848312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xmlns="" id="{E20A751E-054C-4EC2-8DA3-0EC923A6588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xmlns="" id="{B6E8E701-3D21-4E5C-AB6E-9A74046970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xmlns="" id="{431BDA41-D09D-4984-B888-756F5F81B4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xmlns="" id="{0DC943D2-20E4-4C00-82D2-D405A7C00BB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xmlns="" id="{4BC34A74-80A2-4DE1-8ADC-BBD1709035B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xmlns="" id="{C6C3CA25-431F-4E26-952D-4AA9C4C725C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xmlns="" id="{776D1836-82AE-40EF-9829-C6B8D2CF02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xmlns="" id="{9A8E397E-ADF9-45C1-98F4-3F5A86378B6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xmlns="" id="{DE07CFD9-357F-40BC-A792-CE874BFE50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082673"/>
            <a:ext cx="3360483" cy="4708528"/>
          </a:xfrm>
        </p:spPr>
        <p:txBody>
          <a:bodyPr>
            <a:normAutofit/>
          </a:bodyPr>
          <a:lstStyle/>
          <a:p>
            <a:pPr algn="r"/>
            <a:r>
              <a:rPr lang="en-GB" sz="4000" dirty="0"/>
              <a:t>Impact of classicism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xmlns="" id="{085ECEC0-FF5D-4348-92C7-1EA7C61E77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0032" y="2038350"/>
            <a:ext cx="6208968" cy="321945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Significant impact on criminological theory</a:t>
            </a:r>
          </a:p>
          <a:p>
            <a:r>
              <a:rPr lang="en-GB" b="1" dirty="0">
                <a:solidFill>
                  <a:srgbClr val="92D050"/>
                </a:solidFill>
              </a:rPr>
              <a:t>Even greater impact on criminal justice practice</a:t>
            </a:r>
          </a:p>
          <a:p>
            <a:pPr marL="0" indent="0">
              <a:buNone/>
            </a:pPr>
            <a:r>
              <a:rPr lang="en-GB" dirty="0"/>
              <a:t>e.g. ideas such as punishments being appropriate to the nature of the crime have formed a basis for modern criminal justice systems throughout the world.</a:t>
            </a:r>
          </a:p>
          <a:p>
            <a:pPr marL="0" indent="0">
              <a:buNone/>
            </a:pPr>
            <a:r>
              <a:rPr lang="en-GB" dirty="0"/>
              <a:t>Classicism is commonly reflected in processes surrounding deterrence.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xmlns="" id="{F4E035BE-9FF4-43D3-BC25-CF582D7FF8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xmlns="" id="{F98BCEB2-EC20-4E84-A994-0AC37292C8B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xmlns="" id="{7A2E1821-AEDF-417E-9F17-83379E9C094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xmlns="" id="{CB3734E2-8292-4B47-B6AB-0E5A058DE95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xmlns="" id="{A0B09C51-29AB-45C0-B707-CCFB9DF280B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xmlns="" id="{510C0CED-AE1B-45AE-B5E1-57521E589D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xmlns="" id="{591F2327-4B45-41AA-B41C-7404B6A1E4F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xmlns="" id="{5A63224C-41A0-42C0-96F6-0B2BE99A135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xmlns="" id="{A7C00B9F-C253-4776-9935-EC02254A4F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xmlns="" id="{5062D4AA-13F3-4064-8440-FFE8562D854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xmlns="" id="{3E143B27-CB82-440B-879B-D25C1891C19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559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718"/>
    </mc:Choice>
    <mc:Fallback>
      <p:transition spd="slow" advTm="66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600" y="-127931"/>
            <a:ext cx="9905998" cy="1478570"/>
          </a:xfrm>
        </p:spPr>
        <p:txBody>
          <a:bodyPr/>
          <a:lstStyle/>
          <a:p>
            <a:r>
              <a:rPr lang="en-GB" dirty="0"/>
              <a:t>Implications of classicism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4988" y="1350639"/>
            <a:ext cx="9862423" cy="4440562"/>
          </a:xfrm>
          <a:solidFill>
            <a:schemeClr val="tx1"/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The approach taken by Classicist criminologists can be challenged on a number of grounds:</a:t>
            </a:r>
          </a:p>
          <a:p>
            <a:pPr marL="457200" indent="-457200">
              <a:buAutoNum type="arabicPeriod"/>
            </a:pPr>
            <a:r>
              <a:rPr lang="en-GB" sz="3200" b="1" dirty="0">
                <a:solidFill>
                  <a:srgbClr val="00B050"/>
                </a:solidFill>
              </a:rPr>
              <a:t>There was no hard evidence to justify their views</a:t>
            </a:r>
          </a:p>
          <a:p>
            <a:pPr marL="457200" indent="-457200">
              <a:buAutoNum type="arabicPeriod"/>
            </a:pPr>
            <a:r>
              <a:rPr lang="en-GB" sz="3200" b="1" dirty="0">
                <a:solidFill>
                  <a:srgbClr val="00B050"/>
                </a:solidFill>
              </a:rPr>
              <a:t>There was too much emphasis placed on rationality</a:t>
            </a:r>
          </a:p>
          <a:p>
            <a:pPr marL="457200" indent="-457200">
              <a:buAutoNum type="arabicPeriod"/>
            </a:pPr>
            <a:r>
              <a:rPr lang="en-GB" sz="3200" b="1" dirty="0">
                <a:solidFill>
                  <a:srgbClr val="00B050"/>
                </a:solidFill>
              </a:rPr>
              <a:t>The importance of discretion was underemphasised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455" y="183133"/>
            <a:ext cx="1107956" cy="110795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212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692"/>
    </mc:Choice>
    <mc:Fallback>
      <p:transition spd="slow" advTm="154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6513" y="0"/>
            <a:ext cx="9905998" cy="1478570"/>
          </a:xfrm>
        </p:spPr>
        <p:txBody>
          <a:bodyPr/>
          <a:lstStyle/>
          <a:p>
            <a:r>
              <a:rPr lang="en-GB" dirty="0"/>
              <a:t>Neoclassicism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7374" y="1981200"/>
            <a:ext cx="9432926" cy="4608513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bg2"/>
                </a:solidFill>
              </a:rPr>
              <a:t>Recognises the need to take account of other factors that may affect rationality</a:t>
            </a:r>
          </a:p>
          <a:p>
            <a:r>
              <a:rPr lang="en-GB" sz="2800" dirty="0">
                <a:solidFill>
                  <a:schemeClr val="bg2"/>
                </a:solidFill>
              </a:rPr>
              <a:t>Poverty, enfeeblement (weakness), madness, immaturity (Pitts, 1988).</a:t>
            </a:r>
          </a:p>
          <a:p>
            <a:endParaRPr lang="en-GB" sz="2800" dirty="0">
              <a:solidFill>
                <a:schemeClr val="bg2"/>
              </a:solidFill>
            </a:endParaRPr>
          </a:p>
          <a:p>
            <a:r>
              <a:rPr lang="en-GB" sz="2800" dirty="0">
                <a:solidFill>
                  <a:srgbClr val="FFC000"/>
                </a:solidFill>
              </a:rPr>
              <a:t>Taylor et al (1973) </a:t>
            </a:r>
            <a:r>
              <a:rPr lang="en-GB" sz="2800" dirty="0">
                <a:solidFill>
                  <a:schemeClr val="bg2"/>
                </a:solidFill>
              </a:rPr>
              <a:t>‘ in the neoclassical schema, man is still to be held accountable for his actions but certain minor reservations are made’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9150" y="228600"/>
            <a:ext cx="3505200" cy="17526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722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117"/>
    </mc:Choice>
    <mc:Fallback>
      <p:transition spd="slow" advTm="1381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0513" y="0"/>
            <a:ext cx="9905998" cy="1478570"/>
          </a:xfrm>
        </p:spPr>
        <p:txBody>
          <a:bodyPr/>
          <a:lstStyle/>
          <a:p>
            <a:r>
              <a:rPr lang="en-GB" dirty="0"/>
              <a:t>An introduction to positivism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1862" y="1220786"/>
            <a:ext cx="7259638" cy="5141914"/>
          </a:xfrm>
          <a:solidFill>
            <a:schemeClr val="tx1"/>
          </a:solidFill>
        </p:spPr>
        <p:txBody>
          <a:bodyPr/>
          <a:lstStyle/>
          <a:p>
            <a:pPr marL="0" indent="0" algn="ctr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Positivism challenged the classicist idea that crime was a result of a rational calculation </a:t>
            </a:r>
          </a:p>
          <a:p>
            <a:pPr marL="0" indent="0">
              <a:buNone/>
            </a:pP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features of positivism include: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the offender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(rather than the crime that had been committed)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Crime was viewed as an act which breached society’s consensual values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criminal is someone who failed to adhere to these standards of behaviour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l="22725" r="22976"/>
          <a:stretch/>
        </p:blipFill>
        <p:spPr>
          <a:xfrm>
            <a:off x="8617741" y="2076450"/>
            <a:ext cx="2571750" cy="291465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610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007"/>
    </mc:Choice>
    <mc:Fallback>
      <p:transition spd="slow" advTm="830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sz="3300" b="1"/>
              <a:t>THINKPOINT QUESTIONS </a:t>
            </a:r>
            <a:r>
              <a:rPr lang="en-GB" sz="3300"/>
              <a:t/>
            </a:r>
            <a:br>
              <a:rPr lang="en-GB" sz="3300"/>
            </a:br>
            <a:r>
              <a:rPr lang="en-GB" sz="3300"/>
              <a:t>(Try to answer without looking at your notes)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3BC82377-D164-4CF6-8CE0-D706E5A1E9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5971375"/>
              </p:ext>
            </p:extLst>
          </p:nvPr>
        </p:nvGraphicFramePr>
        <p:xfrm>
          <a:off x="1141413" y="2418820"/>
          <a:ext cx="9906000" cy="314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301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18"/>
    </mc:Choice>
    <mc:Fallback>
      <p:transition spd="slow" advTm="40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273</TotalTime>
  <Words>477</Words>
  <Application>Microsoft Office PowerPoint</Application>
  <PresentationFormat>Widescreen</PresentationFormat>
  <Paragraphs>75</Paragraphs>
  <Slides>11</Slides>
  <Notes>11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Trebuchet MS</vt:lpstr>
      <vt:lpstr>Tw Cen MT</vt:lpstr>
      <vt:lpstr>Wingdings</vt:lpstr>
      <vt:lpstr>Circuit</vt:lpstr>
      <vt:lpstr>Theories of crime</vt:lpstr>
      <vt:lpstr>Learning objectives</vt:lpstr>
      <vt:lpstr>Definition of classicism</vt:lpstr>
      <vt:lpstr>PowerPoint Presentation</vt:lpstr>
      <vt:lpstr>Jeremy bentham</vt:lpstr>
      <vt:lpstr>PowerPoint Presentation</vt:lpstr>
      <vt:lpstr>Impact of classicism</vt:lpstr>
      <vt:lpstr>Implications of classicism</vt:lpstr>
      <vt:lpstr>Neoclassicism</vt:lpstr>
      <vt:lpstr>An introduction to positivism</vt:lpstr>
      <vt:lpstr>THINKPOINT QUESTIONS  (Try to answer without looking at your notes)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of crime</dc:title>
  <dc:creator>Laura Knight</dc:creator>
  <cp:lastModifiedBy>Laura Knight</cp:lastModifiedBy>
  <cp:revision>35</cp:revision>
  <cp:lastPrinted>2018-08-16T10:37:19Z</cp:lastPrinted>
  <dcterms:created xsi:type="dcterms:W3CDTF">2018-08-07T12:42:39Z</dcterms:created>
  <dcterms:modified xsi:type="dcterms:W3CDTF">2020-09-24T11:22:43Z</dcterms:modified>
</cp:coreProperties>
</file>