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6" r:id="rId10"/>
    <p:sldId id="265" r:id="rId11"/>
    <p:sldId id="267" r:id="rId12"/>
    <p:sldId id="264"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74B00D5-637B-45F1-A805-7BEEF63E9534}">
          <p14:sldIdLst>
            <p14:sldId id="256"/>
            <p14:sldId id="257"/>
            <p14:sldId id="258"/>
            <p14:sldId id="259"/>
            <p14:sldId id="260"/>
            <p14:sldId id="261"/>
            <p14:sldId id="262"/>
            <p14:sldId id="263"/>
            <p14:sldId id="266"/>
            <p14:sldId id="265"/>
            <p14:sldId id="267"/>
            <p14:sldId id="264"/>
            <p14:sldId id="268"/>
          </p14:sldIdLst>
        </p14:section>
        <p14:section name="Untitled Section" id="{AD8E114B-EDB2-4336-A3AA-8715CEC412FD}">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id Porumboiu" initials="DP" lastIdx="1" clrIdx="0">
    <p:extLst>
      <p:ext uri="{19B8F6BF-5375-455C-9EA6-DF929625EA0E}">
        <p15:presenceInfo xmlns:p15="http://schemas.microsoft.com/office/powerpoint/2012/main" userId="68629547c90d48c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4" autoAdjust="0"/>
    <p:restoredTop sz="94660"/>
  </p:normalViewPr>
  <p:slideViewPr>
    <p:cSldViewPr snapToGrid="0">
      <p:cViewPr varScale="1">
        <p:scale>
          <a:sx n="85" d="100"/>
          <a:sy n="85" d="100"/>
        </p:scale>
        <p:origin x="365" y="6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223D8-2F6A-FC58-B9CC-D449561519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B5C9D4C-C6B9-C809-175C-22033FE7DC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270055-7C52-1DF1-43FB-A23C21BFC5EC}"/>
              </a:ext>
            </a:extLst>
          </p:cNvPr>
          <p:cNvSpPr>
            <a:spLocks noGrp="1"/>
          </p:cNvSpPr>
          <p:nvPr>
            <p:ph type="dt" sz="half" idx="10"/>
          </p:nvPr>
        </p:nvSpPr>
        <p:spPr/>
        <p:txBody>
          <a:bodyPr/>
          <a:lstStyle/>
          <a:p>
            <a:fld id="{83C43053-DF57-4B2B-8493-2E5EB8DC1C97}" type="datetimeFigureOut">
              <a:rPr lang="en-GB" smtClean="0"/>
              <a:t>23/11/2022</a:t>
            </a:fld>
            <a:endParaRPr lang="en-GB"/>
          </a:p>
        </p:txBody>
      </p:sp>
      <p:sp>
        <p:nvSpPr>
          <p:cNvPr id="5" name="Footer Placeholder 4">
            <a:extLst>
              <a:ext uri="{FF2B5EF4-FFF2-40B4-BE49-F238E27FC236}">
                <a16:creationId xmlns:a16="http://schemas.microsoft.com/office/drawing/2014/main" id="{727E795E-7AC9-6255-697D-344F9E33B9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1F139F-3936-3EC4-D512-7655760C53E4}"/>
              </a:ext>
            </a:extLst>
          </p:cNvPr>
          <p:cNvSpPr>
            <a:spLocks noGrp="1"/>
          </p:cNvSpPr>
          <p:nvPr>
            <p:ph type="sldNum" sz="quarter" idx="12"/>
          </p:nvPr>
        </p:nvSpPr>
        <p:spPr/>
        <p:txBody>
          <a:bodyPr/>
          <a:lstStyle/>
          <a:p>
            <a:fld id="{53BEDF1A-031B-4C53-B484-1F0740120107}" type="slidenum">
              <a:rPr lang="en-GB" smtClean="0"/>
              <a:t>‹#›</a:t>
            </a:fld>
            <a:endParaRPr lang="en-GB"/>
          </a:p>
        </p:txBody>
      </p:sp>
    </p:spTree>
    <p:extLst>
      <p:ext uri="{BB962C8B-B14F-4D97-AF65-F5344CB8AC3E}">
        <p14:creationId xmlns:p14="http://schemas.microsoft.com/office/powerpoint/2010/main" val="3427344164"/>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2E6EB-2438-9D4D-F04C-521C44EE11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63108C-D75B-39A0-E550-DE5B07028D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D78CD0-D357-1C39-BB0F-5F191C1945EE}"/>
              </a:ext>
            </a:extLst>
          </p:cNvPr>
          <p:cNvSpPr>
            <a:spLocks noGrp="1"/>
          </p:cNvSpPr>
          <p:nvPr>
            <p:ph type="dt" sz="half" idx="10"/>
          </p:nvPr>
        </p:nvSpPr>
        <p:spPr/>
        <p:txBody>
          <a:bodyPr/>
          <a:lstStyle/>
          <a:p>
            <a:fld id="{83C43053-DF57-4B2B-8493-2E5EB8DC1C97}" type="datetimeFigureOut">
              <a:rPr lang="en-GB" smtClean="0"/>
              <a:t>23/11/2022</a:t>
            </a:fld>
            <a:endParaRPr lang="en-GB"/>
          </a:p>
        </p:txBody>
      </p:sp>
      <p:sp>
        <p:nvSpPr>
          <p:cNvPr id="5" name="Footer Placeholder 4">
            <a:extLst>
              <a:ext uri="{FF2B5EF4-FFF2-40B4-BE49-F238E27FC236}">
                <a16:creationId xmlns:a16="http://schemas.microsoft.com/office/drawing/2014/main" id="{480E4C63-E82B-104F-65D8-27157260D2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EB9ADD-2530-E787-8FA5-AF8DBCA12D86}"/>
              </a:ext>
            </a:extLst>
          </p:cNvPr>
          <p:cNvSpPr>
            <a:spLocks noGrp="1"/>
          </p:cNvSpPr>
          <p:nvPr>
            <p:ph type="sldNum" sz="quarter" idx="12"/>
          </p:nvPr>
        </p:nvSpPr>
        <p:spPr/>
        <p:txBody>
          <a:bodyPr/>
          <a:lstStyle/>
          <a:p>
            <a:fld id="{53BEDF1A-031B-4C53-B484-1F0740120107}" type="slidenum">
              <a:rPr lang="en-GB" smtClean="0"/>
              <a:t>‹#›</a:t>
            </a:fld>
            <a:endParaRPr lang="en-GB"/>
          </a:p>
        </p:txBody>
      </p:sp>
    </p:spTree>
    <p:extLst>
      <p:ext uri="{BB962C8B-B14F-4D97-AF65-F5344CB8AC3E}">
        <p14:creationId xmlns:p14="http://schemas.microsoft.com/office/powerpoint/2010/main" val="3716035289"/>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5A27-448B-445C-C969-71505B81EF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A3A7C8-1CA7-D1F6-F0EA-40F2718A7A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B65A94-2AB2-5B73-A540-B8AFEE5DD29A}"/>
              </a:ext>
            </a:extLst>
          </p:cNvPr>
          <p:cNvSpPr>
            <a:spLocks noGrp="1"/>
          </p:cNvSpPr>
          <p:nvPr>
            <p:ph type="dt" sz="half" idx="10"/>
          </p:nvPr>
        </p:nvSpPr>
        <p:spPr/>
        <p:txBody>
          <a:bodyPr/>
          <a:lstStyle/>
          <a:p>
            <a:fld id="{83C43053-DF57-4B2B-8493-2E5EB8DC1C97}" type="datetimeFigureOut">
              <a:rPr lang="en-GB" smtClean="0"/>
              <a:t>23/11/2022</a:t>
            </a:fld>
            <a:endParaRPr lang="en-GB"/>
          </a:p>
        </p:txBody>
      </p:sp>
      <p:sp>
        <p:nvSpPr>
          <p:cNvPr id="5" name="Footer Placeholder 4">
            <a:extLst>
              <a:ext uri="{FF2B5EF4-FFF2-40B4-BE49-F238E27FC236}">
                <a16:creationId xmlns:a16="http://schemas.microsoft.com/office/drawing/2014/main" id="{52FAE469-FEAC-1734-D6EB-616146E956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9523D0-CF01-0215-A2F4-931227DBD3ED}"/>
              </a:ext>
            </a:extLst>
          </p:cNvPr>
          <p:cNvSpPr>
            <a:spLocks noGrp="1"/>
          </p:cNvSpPr>
          <p:nvPr>
            <p:ph type="sldNum" sz="quarter" idx="12"/>
          </p:nvPr>
        </p:nvSpPr>
        <p:spPr/>
        <p:txBody>
          <a:bodyPr/>
          <a:lstStyle/>
          <a:p>
            <a:fld id="{53BEDF1A-031B-4C53-B484-1F0740120107}" type="slidenum">
              <a:rPr lang="en-GB" smtClean="0"/>
              <a:t>‹#›</a:t>
            </a:fld>
            <a:endParaRPr lang="en-GB"/>
          </a:p>
        </p:txBody>
      </p:sp>
    </p:spTree>
    <p:extLst>
      <p:ext uri="{BB962C8B-B14F-4D97-AF65-F5344CB8AC3E}">
        <p14:creationId xmlns:p14="http://schemas.microsoft.com/office/powerpoint/2010/main" val="1066634805"/>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A2B22-0D00-BD28-A0A9-8B8699DB90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2432AD-C36F-B860-7240-A41A5AD20B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36CD70-EAD0-4AA2-A863-7B3EC0DBED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315D7F-0466-B306-5E95-BAA89FB2A42B}"/>
              </a:ext>
            </a:extLst>
          </p:cNvPr>
          <p:cNvSpPr>
            <a:spLocks noGrp="1"/>
          </p:cNvSpPr>
          <p:nvPr>
            <p:ph type="dt" sz="half" idx="10"/>
          </p:nvPr>
        </p:nvSpPr>
        <p:spPr/>
        <p:txBody>
          <a:bodyPr/>
          <a:lstStyle/>
          <a:p>
            <a:fld id="{83C43053-DF57-4B2B-8493-2E5EB8DC1C97}" type="datetimeFigureOut">
              <a:rPr lang="en-GB" smtClean="0"/>
              <a:t>23/11/2022</a:t>
            </a:fld>
            <a:endParaRPr lang="en-GB"/>
          </a:p>
        </p:txBody>
      </p:sp>
      <p:sp>
        <p:nvSpPr>
          <p:cNvPr id="6" name="Footer Placeholder 5">
            <a:extLst>
              <a:ext uri="{FF2B5EF4-FFF2-40B4-BE49-F238E27FC236}">
                <a16:creationId xmlns:a16="http://schemas.microsoft.com/office/drawing/2014/main" id="{5DEB8275-D039-4C5F-8A73-248EAF6E2D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5E6A49-A06C-EC77-7202-8A93C90D39D0}"/>
              </a:ext>
            </a:extLst>
          </p:cNvPr>
          <p:cNvSpPr>
            <a:spLocks noGrp="1"/>
          </p:cNvSpPr>
          <p:nvPr>
            <p:ph type="sldNum" sz="quarter" idx="12"/>
          </p:nvPr>
        </p:nvSpPr>
        <p:spPr/>
        <p:txBody>
          <a:bodyPr/>
          <a:lstStyle/>
          <a:p>
            <a:fld id="{53BEDF1A-031B-4C53-B484-1F0740120107}" type="slidenum">
              <a:rPr lang="en-GB" smtClean="0"/>
              <a:t>‹#›</a:t>
            </a:fld>
            <a:endParaRPr lang="en-GB"/>
          </a:p>
        </p:txBody>
      </p:sp>
    </p:spTree>
    <p:extLst>
      <p:ext uri="{BB962C8B-B14F-4D97-AF65-F5344CB8AC3E}">
        <p14:creationId xmlns:p14="http://schemas.microsoft.com/office/powerpoint/2010/main" val="1133052784"/>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15953-7461-A32A-AEF7-A26125F9C2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BF9CE7-432F-3FEC-34CB-68686CECFB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3E4EFB-56BD-3625-21D6-31BB3D922F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110EAD-B081-06CC-DA01-6D70C60D98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D2218E-E475-ABCD-41B7-3EB9AE05D2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E32ECF-CD70-3815-68BB-22FED420A7B6}"/>
              </a:ext>
            </a:extLst>
          </p:cNvPr>
          <p:cNvSpPr>
            <a:spLocks noGrp="1"/>
          </p:cNvSpPr>
          <p:nvPr>
            <p:ph type="dt" sz="half" idx="10"/>
          </p:nvPr>
        </p:nvSpPr>
        <p:spPr/>
        <p:txBody>
          <a:bodyPr/>
          <a:lstStyle/>
          <a:p>
            <a:fld id="{83C43053-DF57-4B2B-8493-2E5EB8DC1C97}" type="datetimeFigureOut">
              <a:rPr lang="en-GB" smtClean="0"/>
              <a:t>23/11/2022</a:t>
            </a:fld>
            <a:endParaRPr lang="en-GB"/>
          </a:p>
        </p:txBody>
      </p:sp>
      <p:sp>
        <p:nvSpPr>
          <p:cNvPr id="8" name="Footer Placeholder 7">
            <a:extLst>
              <a:ext uri="{FF2B5EF4-FFF2-40B4-BE49-F238E27FC236}">
                <a16:creationId xmlns:a16="http://schemas.microsoft.com/office/drawing/2014/main" id="{9592C855-B4CA-EC82-497C-C22D54058F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0DE017-E284-8108-3838-B51DF10BF6AA}"/>
              </a:ext>
            </a:extLst>
          </p:cNvPr>
          <p:cNvSpPr>
            <a:spLocks noGrp="1"/>
          </p:cNvSpPr>
          <p:nvPr>
            <p:ph type="sldNum" sz="quarter" idx="12"/>
          </p:nvPr>
        </p:nvSpPr>
        <p:spPr/>
        <p:txBody>
          <a:bodyPr/>
          <a:lstStyle/>
          <a:p>
            <a:fld id="{53BEDF1A-031B-4C53-B484-1F0740120107}" type="slidenum">
              <a:rPr lang="en-GB" smtClean="0"/>
              <a:t>‹#›</a:t>
            </a:fld>
            <a:endParaRPr lang="en-GB"/>
          </a:p>
        </p:txBody>
      </p:sp>
    </p:spTree>
    <p:extLst>
      <p:ext uri="{BB962C8B-B14F-4D97-AF65-F5344CB8AC3E}">
        <p14:creationId xmlns:p14="http://schemas.microsoft.com/office/powerpoint/2010/main" val="1030630743"/>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B2BCD-766C-58F9-2877-4F4DF95543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B5413E-C7D7-79C9-4E99-35DF5EF62A94}"/>
              </a:ext>
            </a:extLst>
          </p:cNvPr>
          <p:cNvSpPr>
            <a:spLocks noGrp="1"/>
          </p:cNvSpPr>
          <p:nvPr>
            <p:ph type="dt" sz="half" idx="10"/>
          </p:nvPr>
        </p:nvSpPr>
        <p:spPr/>
        <p:txBody>
          <a:bodyPr/>
          <a:lstStyle/>
          <a:p>
            <a:fld id="{83C43053-DF57-4B2B-8493-2E5EB8DC1C97}" type="datetimeFigureOut">
              <a:rPr lang="en-GB" smtClean="0"/>
              <a:t>23/11/2022</a:t>
            </a:fld>
            <a:endParaRPr lang="en-GB"/>
          </a:p>
        </p:txBody>
      </p:sp>
      <p:sp>
        <p:nvSpPr>
          <p:cNvPr id="4" name="Footer Placeholder 3">
            <a:extLst>
              <a:ext uri="{FF2B5EF4-FFF2-40B4-BE49-F238E27FC236}">
                <a16:creationId xmlns:a16="http://schemas.microsoft.com/office/drawing/2014/main" id="{1C448D5F-E5EF-CF2E-08F9-246BD4D474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7971727-E0E8-A302-5C61-D552F5093BA9}"/>
              </a:ext>
            </a:extLst>
          </p:cNvPr>
          <p:cNvSpPr>
            <a:spLocks noGrp="1"/>
          </p:cNvSpPr>
          <p:nvPr>
            <p:ph type="sldNum" sz="quarter" idx="12"/>
          </p:nvPr>
        </p:nvSpPr>
        <p:spPr/>
        <p:txBody>
          <a:bodyPr/>
          <a:lstStyle/>
          <a:p>
            <a:fld id="{53BEDF1A-031B-4C53-B484-1F0740120107}" type="slidenum">
              <a:rPr lang="en-GB" smtClean="0"/>
              <a:t>‹#›</a:t>
            </a:fld>
            <a:endParaRPr lang="en-GB"/>
          </a:p>
        </p:txBody>
      </p:sp>
    </p:spTree>
    <p:extLst>
      <p:ext uri="{BB962C8B-B14F-4D97-AF65-F5344CB8AC3E}">
        <p14:creationId xmlns:p14="http://schemas.microsoft.com/office/powerpoint/2010/main" val="4067760182"/>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FFFCEE-796A-DA9A-3DEF-0C029C862C8A}"/>
              </a:ext>
            </a:extLst>
          </p:cNvPr>
          <p:cNvSpPr>
            <a:spLocks noGrp="1"/>
          </p:cNvSpPr>
          <p:nvPr>
            <p:ph type="dt" sz="half" idx="10"/>
          </p:nvPr>
        </p:nvSpPr>
        <p:spPr/>
        <p:txBody>
          <a:bodyPr/>
          <a:lstStyle/>
          <a:p>
            <a:fld id="{83C43053-DF57-4B2B-8493-2E5EB8DC1C97}" type="datetimeFigureOut">
              <a:rPr lang="en-GB" smtClean="0"/>
              <a:t>23/11/2022</a:t>
            </a:fld>
            <a:endParaRPr lang="en-GB"/>
          </a:p>
        </p:txBody>
      </p:sp>
      <p:sp>
        <p:nvSpPr>
          <p:cNvPr id="3" name="Footer Placeholder 2">
            <a:extLst>
              <a:ext uri="{FF2B5EF4-FFF2-40B4-BE49-F238E27FC236}">
                <a16:creationId xmlns:a16="http://schemas.microsoft.com/office/drawing/2014/main" id="{5A13E91F-7BC6-79F4-3D07-2CFC775302F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D5D3D9-DA20-8050-58A7-B0B61B6E223D}"/>
              </a:ext>
            </a:extLst>
          </p:cNvPr>
          <p:cNvSpPr>
            <a:spLocks noGrp="1"/>
          </p:cNvSpPr>
          <p:nvPr>
            <p:ph type="sldNum" sz="quarter" idx="12"/>
          </p:nvPr>
        </p:nvSpPr>
        <p:spPr/>
        <p:txBody>
          <a:bodyPr/>
          <a:lstStyle/>
          <a:p>
            <a:fld id="{53BEDF1A-031B-4C53-B484-1F0740120107}" type="slidenum">
              <a:rPr lang="en-GB" smtClean="0"/>
              <a:t>‹#›</a:t>
            </a:fld>
            <a:endParaRPr lang="en-GB"/>
          </a:p>
        </p:txBody>
      </p:sp>
    </p:spTree>
    <p:extLst>
      <p:ext uri="{BB962C8B-B14F-4D97-AF65-F5344CB8AC3E}">
        <p14:creationId xmlns:p14="http://schemas.microsoft.com/office/powerpoint/2010/main" val="1627070374"/>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FBA24-BEAE-B78E-975D-32AB758A00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3AA1A31-B4C8-81DF-5A18-88544D65B1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1D2E19-9245-0A3D-8239-BE5DD9CC77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873E3F-FB35-A10E-DD4F-A08774D60B28}"/>
              </a:ext>
            </a:extLst>
          </p:cNvPr>
          <p:cNvSpPr>
            <a:spLocks noGrp="1"/>
          </p:cNvSpPr>
          <p:nvPr>
            <p:ph type="dt" sz="half" idx="10"/>
          </p:nvPr>
        </p:nvSpPr>
        <p:spPr/>
        <p:txBody>
          <a:bodyPr/>
          <a:lstStyle/>
          <a:p>
            <a:fld id="{83C43053-DF57-4B2B-8493-2E5EB8DC1C97}" type="datetimeFigureOut">
              <a:rPr lang="en-GB" smtClean="0"/>
              <a:t>23/11/2022</a:t>
            </a:fld>
            <a:endParaRPr lang="en-GB"/>
          </a:p>
        </p:txBody>
      </p:sp>
      <p:sp>
        <p:nvSpPr>
          <p:cNvPr id="6" name="Footer Placeholder 5">
            <a:extLst>
              <a:ext uri="{FF2B5EF4-FFF2-40B4-BE49-F238E27FC236}">
                <a16:creationId xmlns:a16="http://schemas.microsoft.com/office/drawing/2014/main" id="{CEE744EE-F2CC-296D-6660-3F9E4028C6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B9F9A8-DF08-3EED-AC11-7697F7CCC067}"/>
              </a:ext>
            </a:extLst>
          </p:cNvPr>
          <p:cNvSpPr>
            <a:spLocks noGrp="1"/>
          </p:cNvSpPr>
          <p:nvPr>
            <p:ph type="sldNum" sz="quarter" idx="12"/>
          </p:nvPr>
        </p:nvSpPr>
        <p:spPr/>
        <p:txBody>
          <a:bodyPr/>
          <a:lstStyle/>
          <a:p>
            <a:fld id="{53BEDF1A-031B-4C53-B484-1F0740120107}" type="slidenum">
              <a:rPr lang="en-GB" smtClean="0"/>
              <a:t>‹#›</a:t>
            </a:fld>
            <a:endParaRPr lang="en-GB"/>
          </a:p>
        </p:txBody>
      </p:sp>
    </p:spTree>
    <p:extLst>
      <p:ext uri="{BB962C8B-B14F-4D97-AF65-F5344CB8AC3E}">
        <p14:creationId xmlns:p14="http://schemas.microsoft.com/office/powerpoint/2010/main" val="944358633"/>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B3C04-2022-5CDC-CE95-D3E0321E3E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E5EEA6-0E0C-57F4-29C8-686B2C95DA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27B603-0316-1AF8-4010-6C30B16D29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B7393B-BCF9-F7DD-E0C8-D36193357E63}"/>
              </a:ext>
            </a:extLst>
          </p:cNvPr>
          <p:cNvSpPr>
            <a:spLocks noGrp="1"/>
          </p:cNvSpPr>
          <p:nvPr>
            <p:ph type="dt" sz="half" idx="10"/>
          </p:nvPr>
        </p:nvSpPr>
        <p:spPr/>
        <p:txBody>
          <a:bodyPr/>
          <a:lstStyle/>
          <a:p>
            <a:fld id="{83C43053-DF57-4B2B-8493-2E5EB8DC1C97}" type="datetimeFigureOut">
              <a:rPr lang="en-GB" smtClean="0"/>
              <a:t>23/11/2022</a:t>
            </a:fld>
            <a:endParaRPr lang="en-GB"/>
          </a:p>
        </p:txBody>
      </p:sp>
      <p:sp>
        <p:nvSpPr>
          <p:cNvPr id="6" name="Footer Placeholder 5">
            <a:extLst>
              <a:ext uri="{FF2B5EF4-FFF2-40B4-BE49-F238E27FC236}">
                <a16:creationId xmlns:a16="http://schemas.microsoft.com/office/drawing/2014/main" id="{062EF492-1FE7-9A82-1216-548FA73A51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5E33B2-F193-94B8-3650-A380D5DCCFC7}"/>
              </a:ext>
            </a:extLst>
          </p:cNvPr>
          <p:cNvSpPr>
            <a:spLocks noGrp="1"/>
          </p:cNvSpPr>
          <p:nvPr>
            <p:ph type="sldNum" sz="quarter" idx="12"/>
          </p:nvPr>
        </p:nvSpPr>
        <p:spPr/>
        <p:txBody>
          <a:bodyPr/>
          <a:lstStyle/>
          <a:p>
            <a:fld id="{53BEDF1A-031B-4C53-B484-1F0740120107}" type="slidenum">
              <a:rPr lang="en-GB" smtClean="0"/>
              <a:t>‹#›</a:t>
            </a:fld>
            <a:endParaRPr lang="en-GB"/>
          </a:p>
        </p:txBody>
      </p:sp>
    </p:spTree>
    <p:extLst>
      <p:ext uri="{BB962C8B-B14F-4D97-AF65-F5344CB8AC3E}">
        <p14:creationId xmlns:p14="http://schemas.microsoft.com/office/powerpoint/2010/main" val="2044530772"/>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E00D1-75E2-BA9D-5EA3-74C8CF105D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7C0BE5-EF30-CE09-BB47-BB4A678EA1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DFA3CF-2502-09BA-089D-7611677312AA}"/>
              </a:ext>
            </a:extLst>
          </p:cNvPr>
          <p:cNvSpPr>
            <a:spLocks noGrp="1"/>
          </p:cNvSpPr>
          <p:nvPr>
            <p:ph type="dt" sz="half" idx="10"/>
          </p:nvPr>
        </p:nvSpPr>
        <p:spPr/>
        <p:txBody>
          <a:bodyPr/>
          <a:lstStyle/>
          <a:p>
            <a:fld id="{83C43053-DF57-4B2B-8493-2E5EB8DC1C97}" type="datetimeFigureOut">
              <a:rPr lang="en-GB" smtClean="0"/>
              <a:t>23/11/2022</a:t>
            </a:fld>
            <a:endParaRPr lang="en-GB"/>
          </a:p>
        </p:txBody>
      </p:sp>
      <p:sp>
        <p:nvSpPr>
          <p:cNvPr id="5" name="Footer Placeholder 4">
            <a:extLst>
              <a:ext uri="{FF2B5EF4-FFF2-40B4-BE49-F238E27FC236}">
                <a16:creationId xmlns:a16="http://schemas.microsoft.com/office/drawing/2014/main" id="{0E30CAF3-5C63-B501-B3B1-C6DB044999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C46D20-C4E9-0A3C-C520-76B37A2397FC}"/>
              </a:ext>
            </a:extLst>
          </p:cNvPr>
          <p:cNvSpPr>
            <a:spLocks noGrp="1"/>
          </p:cNvSpPr>
          <p:nvPr>
            <p:ph type="sldNum" sz="quarter" idx="12"/>
          </p:nvPr>
        </p:nvSpPr>
        <p:spPr/>
        <p:txBody>
          <a:bodyPr/>
          <a:lstStyle/>
          <a:p>
            <a:fld id="{53BEDF1A-031B-4C53-B484-1F0740120107}" type="slidenum">
              <a:rPr lang="en-GB" smtClean="0"/>
              <a:t>‹#›</a:t>
            </a:fld>
            <a:endParaRPr lang="en-GB"/>
          </a:p>
        </p:txBody>
      </p:sp>
    </p:spTree>
    <p:extLst>
      <p:ext uri="{BB962C8B-B14F-4D97-AF65-F5344CB8AC3E}">
        <p14:creationId xmlns:p14="http://schemas.microsoft.com/office/powerpoint/2010/main" val="3274425600"/>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C11F7D-5332-4D3C-9041-D8BEA7C5FE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ED952B-99C2-F077-0BAA-879C0C3BA0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915808-2D65-6200-06AF-11FA98B2E3EE}"/>
              </a:ext>
            </a:extLst>
          </p:cNvPr>
          <p:cNvSpPr>
            <a:spLocks noGrp="1"/>
          </p:cNvSpPr>
          <p:nvPr>
            <p:ph type="dt" sz="half" idx="10"/>
          </p:nvPr>
        </p:nvSpPr>
        <p:spPr/>
        <p:txBody>
          <a:bodyPr/>
          <a:lstStyle/>
          <a:p>
            <a:fld id="{83C43053-DF57-4B2B-8493-2E5EB8DC1C97}" type="datetimeFigureOut">
              <a:rPr lang="en-GB" smtClean="0"/>
              <a:t>23/11/2022</a:t>
            </a:fld>
            <a:endParaRPr lang="en-GB"/>
          </a:p>
        </p:txBody>
      </p:sp>
      <p:sp>
        <p:nvSpPr>
          <p:cNvPr id="5" name="Footer Placeholder 4">
            <a:extLst>
              <a:ext uri="{FF2B5EF4-FFF2-40B4-BE49-F238E27FC236}">
                <a16:creationId xmlns:a16="http://schemas.microsoft.com/office/drawing/2014/main" id="{9763602B-9945-5074-1A84-6190C1FF3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861A47-709B-02DF-1511-41041D05B7E2}"/>
              </a:ext>
            </a:extLst>
          </p:cNvPr>
          <p:cNvSpPr>
            <a:spLocks noGrp="1"/>
          </p:cNvSpPr>
          <p:nvPr>
            <p:ph type="sldNum" sz="quarter" idx="12"/>
          </p:nvPr>
        </p:nvSpPr>
        <p:spPr/>
        <p:txBody>
          <a:bodyPr/>
          <a:lstStyle/>
          <a:p>
            <a:fld id="{53BEDF1A-031B-4C53-B484-1F0740120107}" type="slidenum">
              <a:rPr lang="en-GB" smtClean="0"/>
              <a:t>‹#›</a:t>
            </a:fld>
            <a:endParaRPr lang="en-GB"/>
          </a:p>
        </p:txBody>
      </p:sp>
    </p:spTree>
    <p:extLst>
      <p:ext uri="{BB962C8B-B14F-4D97-AF65-F5344CB8AC3E}">
        <p14:creationId xmlns:p14="http://schemas.microsoft.com/office/powerpoint/2010/main" val="2370702248"/>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380445-5CA1-AD8F-84AB-0CE5B0F57E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913D0E-F090-684E-550E-A6A361F653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12FC11-6DB1-08AA-0E07-1172F41A07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C43053-DF57-4B2B-8493-2E5EB8DC1C97}" type="datetimeFigureOut">
              <a:rPr lang="en-GB" smtClean="0"/>
              <a:t>23/11/2022</a:t>
            </a:fld>
            <a:endParaRPr lang="en-GB"/>
          </a:p>
        </p:txBody>
      </p:sp>
      <p:sp>
        <p:nvSpPr>
          <p:cNvPr id="5" name="Footer Placeholder 4">
            <a:extLst>
              <a:ext uri="{FF2B5EF4-FFF2-40B4-BE49-F238E27FC236}">
                <a16:creationId xmlns:a16="http://schemas.microsoft.com/office/drawing/2014/main" id="{61AFD99C-C8DB-37CC-EB28-2C88943D50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317BFE-31CA-FCCF-6FD1-1AFEA6A996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BEDF1A-031B-4C53-B484-1F0740120107}" type="slidenum">
              <a:rPr lang="en-GB" smtClean="0"/>
              <a:t>‹#›</a:t>
            </a:fld>
            <a:endParaRPr lang="en-GB"/>
          </a:p>
        </p:txBody>
      </p:sp>
    </p:spTree>
    <p:extLst>
      <p:ext uri="{BB962C8B-B14F-4D97-AF65-F5344CB8AC3E}">
        <p14:creationId xmlns:p14="http://schemas.microsoft.com/office/powerpoint/2010/main" val="26681303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6.jpg"/><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662F0-67AB-AFD7-CA4D-5200E8C559D7}"/>
              </a:ext>
            </a:extLst>
          </p:cNvPr>
          <p:cNvSpPr>
            <a:spLocks noGrp="1"/>
          </p:cNvSpPr>
          <p:nvPr>
            <p:ph type="ctrTitle"/>
          </p:nvPr>
        </p:nvSpPr>
        <p:spPr>
          <a:xfrm>
            <a:off x="1523999" y="1114425"/>
            <a:ext cx="9458325" cy="1838325"/>
          </a:xfrm>
        </p:spPr>
        <p:txBody>
          <a:bodyPr>
            <a:normAutofit/>
          </a:bodyPr>
          <a:lstStyle/>
          <a:p>
            <a:r>
              <a:rPr lang="en-GB" dirty="0">
                <a:effectLst>
                  <a:outerShdw blurRad="38100" dist="38100" dir="2700000" algn="tl">
                    <a:srgbClr val="000000">
                      <a:alpha val="43137"/>
                    </a:srgbClr>
                  </a:outerShdw>
                </a:effectLst>
              </a:rPr>
              <a:t>Benefits of flexible working and HR support </a:t>
            </a:r>
          </a:p>
        </p:txBody>
      </p:sp>
      <p:sp>
        <p:nvSpPr>
          <p:cNvPr id="3" name="Subtitle 2">
            <a:extLst>
              <a:ext uri="{FF2B5EF4-FFF2-40B4-BE49-F238E27FC236}">
                <a16:creationId xmlns:a16="http://schemas.microsoft.com/office/drawing/2014/main" id="{A4DCCB24-4F2D-0F20-91FC-0C8036EBE98D}"/>
              </a:ext>
            </a:extLst>
          </p:cNvPr>
          <p:cNvSpPr>
            <a:spLocks noGrp="1"/>
          </p:cNvSpPr>
          <p:nvPr>
            <p:ph type="subTitle" idx="1"/>
          </p:nvPr>
        </p:nvSpPr>
        <p:spPr>
          <a:xfrm>
            <a:off x="550414" y="3419475"/>
            <a:ext cx="11542973" cy="3178549"/>
          </a:xfrm>
        </p:spPr>
        <p:txBody>
          <a:bodyPr>
            <a:normAutofit/>
          </a:bodyPr>
          <a:lstStyle/>
          <a:p>
            <a:pPr marL="342900" indent="-342900" algn="l">
              <a:buFont typeface="Arial" panose="020B0604020202020204" pitchFamily="34" charset="0"/>
              <a:buChar char="•"/>
            </a:pPr>
            <a:r>
              <a:rPr lang="en-GB" dirty="0">
                <a:effectLst>
                  <a:outerShdw blurRad="38100" dist="38100" dir="2700000" algn="tl">
                    <a:srgbClr val="000000">
                      <a:alpha val="43137"/>
                    </a:srgbClr>
                  </a:outerShdw>
                </a:effectLst>
              </a:rPr>
              <a:t>What flexible working is and when it started. </a:t>
            </a:r>
          </a:p>
          <a:p>
            <a:pPr marL="342900" indent="-342900" algn="l">
              <a:buFont typeface="Arial" panose="020B0604020202020204" pitchFamily="34" charset="0"/>
              <a:buChar char="•"/>
            </a:pPr>
            <a:r>
              <a:rPr lang="en-GB" dirty="0">
                <a:effectLst>
                  <a:outerShdw blurRad="38100" dist="38100" dir="2700000" algn="tl">
                    <a:srgbClr val="000000">
                      <a:alpha val="43137"/>
                    </a:srgbClr>
                  </a:outerShdw>
                </a:effectLst>
              </a:rPr>
              <a:t>Types of flexible working.</a:t>
            </a:r>
          </a:p>
          <a:p>
            <a:pPr marL="342900" indent="-342900" algn="l">
              <a:buFont typeface="Arial" panose="020B0604020202020204" pitchFamily="34" charset="0"/>
              <a:buChar char="•"/>
            </a:pPr>
            <a:r>
              <a:rPr lang="en-GB" dirty="0">
                <a:solidFill>
                  <a:srgbClr val="FF0000"/>
                </a:solidFill>
                <a:effectLst>
                  <a:outerShdw blurRad="38100" dist="38100" dir="2700000" algn="tl">
                    <a:srgbClr val="000000">
                      <a:alpha val="43137"/>
                    </a:srgbClr>
                  </a:outerShdw>
                </a:effectLst>
              </a:rPr>
              <a:t>Benefits and impact of flexible working. </a:t>
            </a:r>
          </a:p>
          <a:p>
            <a:pPr marL="342900" indent="-342900" algn="l">
              <a:buFont typeface="Arial" panose="020B0604020202020204" pitchFamily="34" charset="0"/>
              <a:buChar char="•"/>
            </a:pPr>
            <a:r>
              <a:rPr lang="en-GB" dirty="0">
                <a:solidFill>
                  <a:srgbClr val="FF0000"/>
                </a:solidFill>
                <a:effectLst>
                  <a:outerShdw blurRad="38100" dist="38100" dir="2700000" algn="tl">
                    <a:srgbClr val="000000">
                      <a:alpha val="43137"/>
                    </a:srgbClr>
                  </a:outerShdw>
                </a:effectLst>
              </a:rPr>
              <a:t>Role of Hr in supporting diversity and flexibility. </a:t>
            </a:r>
          </a:p>
          <a:p>
            <a:pPr algn="l"/>
            <a:r>
              <a:rPr lang="en-GB" sz="2000" dirty="0">
                <a:solidFill>
                  <a:srgbClr val="FF0000"/>
                </a:solidFill>
                <a:effectLst>
                  <a:outerShdw blurRad="38100" dist="38100" dir="2700000" algn="tl">
                    <a:srgbClr val="000000">
                      <a:alpha val="43137"/>
                    </a:srgbClr>
                  </a:outerShdw>
                </a:effectLst>
              </a:rPr>
              <a:t>                                                                                                                               Assessment 1</a:t>
            </a:r>
          </a:p>
          <a:p>
            <a:pPr algn="l"/>
            <a:r>
              <a:rPr lang="en-GB" sz="2000" dirty="0">
                <a:solidFill>
                  <a:srgbClr val="FF0000"/>
                </a:solidFill>
                <a:effectLst>
                  <a:outerShdw blurRad="38100" dist="38100" dir="2700000" algn="tl">
                    <a:srgbClr val="000000">
                      <a:alpha val="43137"/>
                    </a:srgbClr>
                  </a:outerShdw>
                </a:effectLst>
              </a:rPr>
              <a:t>                                                                                                                               Module code: LCBB5004</a:t>
            </a:r>
          </a:p>
          <a:p>
            <a:pPr algn="l"/>
            <a:r>
              <a:rPr lang="en-GB" sz="2000" dirty="0">
                <a:solidFill>
                  <a:srgbClr val="FF0000"/>
                </a:solidFill>
                <a:effectLst>
                  <a:outerShdw blurRad="38100" dist="38100" dir="2700000" algn="tl">
                    <a:srgbClr val="000000">
                      <a:alpha val="43137"/>
                    </a:srgbClr>
                  </a:outerShdw>
                </a:effectLst>
              </a:rPr>
              <a:t>                                                                                                                               Lecturer : Ze Zook</a:t>
            </a:r>
          </a:p>
        </p:txBody>
      </p:sp>
    </p:spTree>
    <p:extLst>
      <p:ext uri="{BB962C8B-B14F-4D97-AF65-F5344CB8AC3E}">
        <p14:creationId xmlns:p14="http://schemas.microsoft.com/office/powerpoint/2010/main" val="3392323913"/>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A530BD-7E0E-9AD2-2E0A-D900CB2D9545}"/>
              </a:ext>
            </a:extLst>
          </p:cNvPr>
          <p:cNvSpPr>
            <a:spLocks noGrp="1"/>
          </p:cNvSpPr>
          <p:nvPr>
            <p:ph type="title"/>
          </p:nvPr>
        </p:nvSpPr>
        <p:spPr>
          <a:xfrm>
            <a:off x="484095" y="275478"/>
            <a:ext cx="10860741" cy="1325563"/>
          </a:xfrm>
        </p:spPr>
        <p:txBody>
          <a:bodyPr/>
          <a:lstStyle/>
          <a:p>
            <a:r>
              <a:rPr lang="en-GB" b="1" u="sng" dirty="0">
                <a:effectLst>
                  <a:outerShdw blurRad="38100" dist="38100" dir="2700000" algn="tl">
                    <a:srgbClr val="000000">
                      <a:alpha val="43137"/>
                    </a:srgbClr>
                  </a:outerShdw>
                </a:effectLst>
              </a:rPr>
              <a:t>What is flexible working</a:t>
            </a:r>
            <a:r>
              <a:rPr lang="en-GB" b="1" dirty="0">
                <a:effectLst>
                  <a:outerShdw blurRad="38100" dist="38100" dir="2700000" algn="tl">
                    <a:srgbClr val="000000">
                      <a:alpha val="43137"/>
                    </a:srgbClr>
                  </a:outerShdw>
                </a:effectLst>
              </a:rPr>
              <a:t>?</a:t>
            </a:r>
          </a:p>
        </p:txBody>
      </p:sp>
      <p:sp>
        <p:nvSpPr>
          <p:cNvPr id="5" name="Content Placeholder 4">
            <a:extLst>
              <a:ext uri="{FF2B5EF4-FFF2-40B4-BE49-F238E27FC236}">
                <a16:creationId xmlns:a16="http://schemas.microsoft.com/office/drawing/2014/main" id="{CCCFFCCA-C6B1-62B6-6FE4-49E78EB19DCF}"/>
              </a:ext>
            </a:extLst>
          </p:cNvPr>
          <p:cNvSpPr>
            <a:spLocks noGrp="1"/>
          </p:cNvSpPr>
          <p:nvPr>
            <p:ph idx="1"/>
          </p:nvPr>
        </p:nvSpPr>
        <p:spPr>
          <a:xfrm>
            <a:off x="1680099" y="2012056"/>
            <a:ext cx="10515600" cy="4351338"/>
          </a:xfrm>
        </p:spPr>
        <p:txBody>
          <a:bodyPr>
            <a:normAutofit/>
          </a:bodyPr>
          <a:lstStyle/>
          <a:p>
            <a:r>
              <a:rPr lang="en-GB" dirty="0">
                <a:effectLst>
                  <a:outerShdw blurRad="38100" dist="38100" dir="2700000" algn="tl">
                    <a:srgbClr val="000000">
                      <a:alpha val="43137"/>
                    </a:srgbClr>
                  </a:outerShdw>
                </a:effectLst>
              </a:rPr>
              <a:t>Any working arrangement that is different from the normal schedule in your workplace.</a:t>
            </a:r>
          </a:p>
          <a:p>
            <a:r>
              <a:rPr lang="en-GB" dirty="0">
                <a:effectLst>
                  <a:outerShdw blurRad="38100" dist="38100" dir="2700000" algn="tl">
                    <a:srgbClr val="000000">
                      <a:alpha val="43137"/>
                    </a:srgbClr>
                  </a:outerShdw>
                </a:effectLst>
              </a:rPr>
              <a:t>The power of employees to control over when or where they work.</a:t>
            </a:r>
          </a:p>
          <a:p>
            <a:endParaRPr lang="en-GB" dirty="0">
              <a:effectLst>
                <a:outerShdw blurRad="38100" dist="38100" dir="2700000" algn="tl">
                  <a:srgbClr val="000000">
                    <a:alpha val="43137"/>
                  </a:srgbClr>
                </a:outerShdw>
              </a:effectLst>
            </a:endParaRPr>
          </a:p>
          <a:p>
            <a:pPr marL="0" indent="0">
              <a:buNone/>
            </a:pPr>
            <a:r>
              <a:rPr lang="en-GB" sz="2000" b="0" i="0" dirty="0">
                <a:solidFill>
                  <a:srgbClr val="000000"/>
                </a:solidFill>
                <a:effectLst>
                  <a:outerShdw blurRad="38100" dist="38100" dir="2700000" algn="tl">
                    <a:srgbClr val="000000">
                      <a:alpha val="43137"/>
                    </a:srgbClr>
                  </a:outerShdw>
                </a:effectLst>
                <a:latin typeface="Open Sans" panose="020B0606030504020204" pitchFamily="34" charset="0"/>
              </a:rPr>
              <a:t> ,, Every employee has the statutory right to ask to work flexibly after 26 weeks of employment service. An employee can only make a statutory request once in any 12-month period. This Code is intended to help employers deal with written requests made by employees to change their working hours or place of work under the statutory right in the Employment Rights Act 1996 to request flexible working. ‘’</a:t>
            </a:r>
          </a:p>
          <a:p>
            <a:pPr marL="0" indent="0">
              <a:buNone/>
            </a:pPr>
            <a:r>
              <a:rPr lang="en-GB" sz="2000" dirty="0">
                <a:solidFill>
                  <a:srgbClr val="000000"/>
                </a:solidFill>
                <a:effectLst>
                  <a:outerShdw blurRad="38100" dist="38100" dir="2700000" algn="tl">
                    <a:srgbClr val="000000">
                      <a:alpha val="43137"/>
                    </a:srgbClr>
                  </a:outerShdw>
                </a:effectLst>
                <a:latin typeface="Open Sans" panose="020B0606030504020204" pitchFamily="34" charset="0"/>
              </a:rPr>
              <a:t>                                                                                                       </a:t>
            </a:r>
            <a:r>
              <a:rPr lang="en-GB" sz="1600" dirty="0">
                <a:solidFill>
                  <a:srgbClr val="000000"/>
                </a:solidFill>
                <a:effectLst>
                  <a:outerShdw blurRad="38100" dist="38100" dir="2700000" algn="tl">
                    <a:srgbClr val="000000">
                      <a:alpha val="43137"/>
                    </a:srgbClr>
                  </a:outerShdw>
                </a:effectLst>
                <a:latin typeface="Open Sans" panose="020B0606030504020204" pitchFamily="34" charset="0"/>
              </a:rPr>
              <a:t>Flexible Working Regulations 2014</a:t>
            </a:r>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80855045"/>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85714-9110-404F-BF98-1B3DE51AE36E}"/>
              </a:ext>
            </a:extLst>
          </p:cNvPr>
          <p:cNvSpPr>
            <a:spLocks noGrp="1"/>
          </p:cNvSpPr>
          <p:nvPr>
            <p:ph type="title"/>
          </p:nvPr>
        </p:nvSpPr>
        <p:spPr>
          <a:xfrm>
            <a:off x="439271" y="532660"/>
            <a:ext cx="10914529" cy="1158028"/>
          </a:xfrm>
        </p:spPr>
        <p:txBody>
          <a:bodyPr/>
          <a:lstStyle/>
          <a:p>
            <a:r>
              <a:rPr lang="en-GB" b="1" u="sng" dirty="0">
                <a:effectLst>
                  <a:outerShdw blurRad="38100" dist="38100" dir="2700000" algn="tl">
                    <a:srgbClr val="000000">
                      <a:alpha val="43137"/>
                    </a:srgbClr>
                  </a:outerShdw>
                </a:effectLst>
              </a:rPr>
              <a:t>Evolution of flexible working </a:t>
            </a:r>
          </a:p>
        </p:txBody>
      </p:sp>
      <p:sp>
        <p:nvSpPr>
          <p:cNvPr id="3" name="Content Placeholder 2">
            <a:extLst>
              <a:ext uri="{FF2B5EF4-FFF2-40B4-BE49-F238E27FC236}">
                <a16:creationId xmlns:a16="http://schemas.microsoft.com/office/drawing/2014/main" id="{C3374828-D29B-465F-DC68-2536E16544F2}"/>
              </a:ext>
            </a:extLst>
          </p:cNvPr>
          <p:cNvSpPr>
            <a:spLocks noGrp="1"/>
          </p:cNvSpPr>
          <p:nvPr>
            <p:ph idx="1"/>
          </p:nvPr>
        </p:nvSpPr>
        <p:spPr/>
        <p:txBody>
          <a:bodyPr>
            <a:normAutofit fontScale="92500" lnSpcReduction="10000"/>
          </a:bodyPr>
          <a:lstStyle/>
          <a:p>
            <a:r>
              <a:rPr lang="en-GB" dirty="0">
                <a:effectLst>
                  <a:outerShdw blurRad="38100" dist="38100" dir="2700000" algn="tl">
                    <a:srgbClr val="000000">
                      <a:alpha val="43137"/>
                    </a:srgbClr>
                  </a:outerShdw>
                </a:effectLst>
              </a:rPr>
              <a:t>The first concept of flexible working begin in the 1970s created by Jack </a:t>
            </a:r>
            <a:r>
              <a:rPr lang="en-GB" dirty="0" err="1">
                <a:effectLst>
                  <a:outerShdw blurRad="38100" dist="38100" dir="2700000" algn="tl">
                    <a:srgbClr val="000000">
                      <a:alpha val="43137"/>
                    </a:srgbClr>
                  </a:outerShdw>
                </a:effectLst>
              </a:rPr>
              <a:t>Nilles</a:t>
            </a:r>
            <a:r>
              <a:rPr lang="en-GB" dirty="0">
                <a:effectLst>
                  <a:outerShdw blurRad="38100" dist="38100" dir="2700000" algn="tl">
                    <a:srgbClr val="000000">
                      <a:alpha val="43137"/>
                    </a:srgbClr>
                  </a:outerShdw>
                </a:effectLst>
              </a:rPr>
              <a:t> and continued by Gil Gordon in the 1980s.</a:t>
            </a:r>
          </a:p>
          <a:p>
            <a:endParaRPr lang="en-GB" dirty="0">
              <a:effectLst>
                <a:outerShdw blurRad="38100" dist="38100" dir="2700000" algn="tl">
                  <a:srgbClr val="000000">
                    <a:alpha val="43137"/>
                  </a:srgbClr>
                </a:outerShdw>
              </a:effectLst>
            </a:endParaRPr>
          </a:p>
          <a:p>
            <a:r>
              <a:rPr lang="en-GB" dirty="0">
                <a:effectLst>
                  <a:outerShdw blurRad="38100" dist="38100" dir="2700000" algn="tl">
                    <a:srgbClr val="000000">
                      <a:alpha val="43137"/>
                    </a:srgbClr>
                  </a:outerShdw>
                </a:effectLst>
              </a:rPr>
              <a:t>The demographics of the workplace have changed over the years and have forced companies to adapt.</a:t>
            </a:r>
          </a:p>
          <a:p>
            <a:endParaRPr lang="en-GB" dirty="0">
              <a:effectLst>
                <a:outerShdw blurRad="38100" dist="38100" dir="2700000" algn="tl">
                  <a:srgbClr val="000000">
                    <a:alpha val="43137"/>
                  </a:srgbClr>
                </a:outerShdw>
              </a:effectLst>
            </a:endParaRPr>
          </a:p>
          <a:p>
            <a:r>
              <a:rPr lang="en-GB" dirty="0">
                <a:effectLst>
                  <a:outerShdw blurRad="38100" dist="38100" dir="2700000" algn="tl">
                    <a:srgbClr val="000000">
                      <a:alpha val="43137"/>
                    </a:srgbClr>
                  </a:outerShdw>
                </a:effectLst>
              </a:rPr>
              <a:t>Once technology advances in smart cities people expect better flexibility and diversity while working.</a:t>
            </a:r>
          </a:p>
          <a:p>
            <a:pPr marL="0" indent="0">
              <a:buNone/>
            </a:pPr>
            <a:endParaRPr lang="en-GB" dirty="0">
              <a:effectLst>
                <a:outerShdw blurRad="38100" dist="38100" dir="2700000" algn="tl">
                  <a:srgbClr val="000000">
                    <a:alpha val="43137"/>
                  </a:srgbClr>
                </a:outerShdw>
              </a:effectLst>
            </a:endParaRPr>
          </a:p>
          <a:p>
            <a:r>
              <a:rPr lang="en-GB" dirty="0">
                <a:effectLst>
                  <a:outerShdw blurRad="38100" dist="38100" dir="2700000" algn="tl">
                    <a:srgbClr val="000000">
                      <a:alpha val="43137"/>
                    </a:srgbClr>
                  </a:outerShdw>
                </a:effectLst>
              </a:rPr>
              <a:t>The growing interest in flexible working has led to an increase in studies investigating various forms of flexible workplaces.</a:t>
            </a:r>
          </a:p>
        </p:txBody>
      </p:sp>
    </p:spTree>
    <p:extLst>
      <p:ext uri="{BB962C8B-B14F-4D97-AF65-F5344CB8AC3E}">
        <p14:creationId xmlns:p14="http://schemas.microsoft.com/office/powerpoint/2010/main" val="1769693675"/>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08D8348-07B4-93CD-CD69-93ED8B42BEB8}"/>
              </a:ext>
            </a:extLst>
          </p:cNvPr>
          <p:cNvSpPr>
            <a:spLocks noGrp="1"/>
          </p:cNvSpPr>
          <p:nvPr>
            <p:ph type="title"/>
          </p:nvPr>
        </p:nvSpPr>
        <p:spPr/>
        <p:txBody>
          <a:bodyPr>
            <a:normAutofit fontScale="90000"/>
          </a:bodyPr>
          <a:lstStyle/>
          <a:p>
            <a:pPr algn="r"/>
            <a:r>
              <a:rPr lang="en-GB" dirty="0">
                <a:effectLst>
                  <a:outerShdw blurRad="38100" dist="38100" dir="2700000" algn="tl">
                    <a:srgbClr val="000000">
                      <a:alpha val="43137"/>
                    </a:srgbClr>
                  </a:outerShdw>
                </a:effectLst>
              </a:rPr>
              <a:t>                                                            </a:t>
            </a:r>
            <a:br>
              <a:rPr lang="en-GB" sz="2800" dirty="0">
                <a:effectLst>
                  <a:outerShdw blurRad="38100" dist="38100" dir="2700000" algn="tl">
                    <a:srgbClr val="000000">
                      <a:alpha val="43137"/>
                    </a:srgbClr>
                  </a:outerShdw>
                </a:effectLst>
              </a:rPr>
            </a:br>
            <a:br>
              <a:rPr lang="en-GB" sz="2800" dirty="0">
                <a:effectLst>
                  <a:outerShdw blurRad="38100" dist="38100" dir="2700000" algn="tl">
                    <a:srgbClr val="000000">
                      <a:alpha val="43137"/>
                    </a:srgbClr>
                  </a:outerShdw>
                </a:effectLst>
              </a:rPr>
            </a:br>
            <a:r>
              <a:rPr lang="en-GB" sz="2800" dirty="0">
                <a:effectLst>
                  <a:outerShdw blurRad="38100" dist="38100" dir="2700000" algn="tl">
                    <a:srgbClr val="000000">
                      <a:alpha val="43137"/>
                    </a:srgbClr>
                  </a:outerShdw>
                </a:effectLst>
              </a:rPr>
              <a:t>                                                                                                </a:t>
            </a:r>
            <a:endParaRPr lang="en-GB" dirty="0">
              <a:effectLst>
                <a:outerShdw blurRad="38100" dist="38100" dir="2700000" algn="tl">
                  <a:srgbClr val="000000">
                    <a:alpha val="43137"/>
                  </a:srgbClr>
                </a:outerShdw>
              </a:effectLst>
            </a:endParaRPr>
          </a:p>
        </p:txBody>
      </p:sp>
      <p:pic>
        <p:nvPicPr>
          <p:cNvPr id="5" name="Content Placeholder 4">
            <a:extLst>
              <a:ext uri="{FF2B5EF4-FFF2-40B4-BE49-F238E27FC236}">
                <a16:creationId xmlns:a16="http://schemas.microsoft.com/office/drawing/2014/main" id="{8355E2FE-76F4-7BE7-5F83-5396CE58176E}"/>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25059" y="107577"/>
            <a:ext cx="6746528" cy="3720352"/>
          </a:xfrm>
          <a:effectLst>
            <a:reflection blurRad="6350" stA="50000" endA="300" endPos="55500" dist="50800" dir="5400000" sy="-100000" algn="bl" rotWithShape="0"/>
            <a:softEdge rad="127000"/>
          </a:effectLst>
        </p:spPr>
      </p:pic>
      <p:sp>
        <p:nvSpPr>
          <p:cNvPr id="8" name="Content Placeholder 7">
            <a:extLst>
              <a:ext uri="{FF2B5EF4-FFF2-40B4-BE49-F238E27FC236}">
                <a16:creationId xmlns:a16="http://schemas.microsoft.com/office/drawing/2014/main" id="{AAA79EC2-0D29-AB8F-8FFC-04B5D6F76F8B}"/>
              </a:ext>
            </a:extLst>
          </p:cNvPr>
          <p:cNvSpPr>
            <a:spLocks noGrp="1"/>
          </p:cNvSpPr>
          <p:nvPr>
            <p:ph sz="half" idx="2"/>
          </p:nvPr>
        </p:nvSpPr>
        <p:spPr>
          <a:xfrm>
            <a:off x="6871587" y="2106706"/>
            <a:ext cx="5363354" cy="5397035"/>
          </a:xfrm>
        </p:spPr>
        <p:txBody>
          <a:bodyPr>
            <a:normAutofit/>
          </a:bodyPr>
          <a:lstStyle/>
          <a:p>
            <a:pPr marL="0" indent="0">
              <a:buNone/>
            </a:pPr>
            <a:r>
              <a:rPr lang="en-GB" sz="2800" dirty="0">
                <a:effectLst>
                  <a:outerShdw blurRad="38100" dist="38100" dir="2700000" algn="tl">
                    <a:srgbClr val="000000">
                      <a:alpha val="43137"/>
                    </a:srgbClr>
                  </a:outerShdw>
                </a:effectLst>
              </a:rPr>
              <a:t>Many things have changed in the past decades and we can </a:t>
            </a:r>
            <a:br>
              <a:rPr lang="en-GB" sz="2800" dirty="0">
                <a:effectLst>
                  <a:outerShdw blurRad="38100" dist="38100" dir="2700000" algn="tl">
                    <a:srgbClr val="000000">
                      <a:alpha val="43137"/>
                    </a:srgbClr>
                  </a:outerShdw>
                </a:effectLst>
              </a:rPr>
            </a:br>
            <a:r>
              <a:rPr lang="en-GB" sz="2800" dirty="0">
                <a:effectLst>
                  <a:outerShdw blurRad="38100" dist="38100" dir="2700000" algn="tl">
                    <a:srgbClr val="000000">
                      <a:alpha val="43137"/>
                    </a:srgbClr>
                  </a:outerShdw>
                </a:effectLst>
              </a:rPr>
              <a:t>see a better understanding of diversity and flexibility.</a:t>
            </a:r>
            <a:br>
              <a:rPr lang="en-GB" sz="2800" dirty="0">
                <a:effectLst>
                  <a:outerShdw blurRad="38100" dist="38100" dir="2700000" algn="tl">
                    <a:srgbClr val="000000">
                      <a:alpha val="43137"/>
                    </a:srgbClr>
                  </a:outerShdw>
                </a:effectLst>
              </a:rPr>
            </a:br>
            <a:r>
              <a:rPr lang="en-GB" sz="2800" dirty="0">
                <a:effectLst>
                  <a:outerShdw blurRad="38100" dist="38100" dir="2700000" algn="tl">
                    <a:srgbClr val="000000">
                      <a:alpha val="43137"/>
                    </a:srgbClr>
                  </a:outerShdw>
                </a:effectLst>
              </a:rPr>
              <a:t>Moreover, the world recently passed through a pandemic that teach us how to adapt and this makes businesses try to keep this new implementation even after.</a:t>
            </a:r>
            <a:br>
              <a:rPr lang="en-GB" sz="2800" dirty="0">
                <a:effectLst>
                  <a:outerShdw blurRad="38100" dist="38100" dir="2700000" algn="tl">
                    <a:srgbClr val="000000">
                      <a:alpha val="43137"/>
                    </a:srgbClr>
                  </a:outerShdw>
                </a:effectLst>
              </a:rPr>
            </a:br>
            <a:br>
              <a:rPr lang="en-GB" sz="2800" dirty="0">
                <a:effectLst>
                  <a:outerShdw blurRad="38100" dist="38100" dir="2700000" algn="tl">
                    <a:srgbClr val="000000">
                      <a:alpha val="43137"/>
                    </a:srgbClr>
                  </a:outerShdw>
                </a:effectLst>
              </a:rPr>
            </a:br>
            <a:endParaRPr lang="en-GB" dirty="0"/>
          </a:p>
        </p:txBody>
      </p:sp>
    </p:spTree>
    <p:extLst>
      <p:ext uri="{BB962C8B-B14F-4D97-AF65-F5344CB8AC3E}">
        <p14:creationId xmlns:p14="http://schemas.microsoft.com/office/powerpoint/2010/main" val="3546238041"/>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5BC86-54D1-294E-EAF3-8873917BE80E}"/>
              </a:ext>
            </a:extLst>
          </p:cNvPr>
          <p:cNvSpPr>
            <a:spLocks noGrp="1"/>
          </p:cNvSpPr>
          <p:nvPr>
            <p:ph type="title"/>
          </p:nvPr>
        </p:nvSpPr>
        <p:spPr>
          <a:xfrm>
            <a:off x="600634" y="356161"/>
            <a:ext cx="9732601" cy="1325563"/>
          </a:xfrm>
        </p:spPr>
        <p:txBody>
          <a:bodyPr>
            <a:normAutofit/>
          </a:bodyPr>
          <a:lstStyle/>
          <a:p>
            <a:r>
              <a:rPr lang="en-GB" sz="4000" b="1" u="sng" dirty="0">
                <a:effectLst>
                  <a:outerShdw blurRad="38100" dist="38100" dir="2700000" algn="tl">
                    <a:srgbClr val="000000">
                      <a:alpha val="43137"/>
                    </a:srgbClr>
                  </a:outerShdw>
                </a:effectLst>
              </a:rPr>
              <a:t>Variation of flexible working in UK</a:t>
            </a:r>
          </a:p>
        </p:txBody>
      </p:sp>
      <mc:AlternateContent xmlns:mc="http://schemas.openxmlformats.org/markup-compatibility/2006">
        <mc:Choice xmlns:am3d="http://schemas.microsoft.com/office/drawing/2017/model3d" Requires="am3d">
          <p:graphicFrame>
            <p:nvGraphicFramePr>
              <p:cNvPr id="4" name="Content Placeholder 3" descr="Printed document">
                <a:extLst>
                  <a:ext uri="{FF2B5EF4-FFF2-40B4-BE49-F238E27FC236}">
                    <a16:creationId xmlns:a16="http://schemas.microsoft.com/office/drawing/2014/main" id="{D49D9AD1-2B6C-252E-7AEA-89E9A73E8963}"/>
                  </a:ext>
                </a:extLst>
              </p:cNvPr>
              <p:cNvGraphicFramePr>
                <a:graphicFrameLocks noGrp="1" noChangeAspect="1"/>
              </p:cNvGraphicFramePr>
              <p:nvPr>
                <p:ph sz="half" idx="2"/>
                <p:extLst>
                  <p:ext uri="{D42A27DB-BD31-4B8C-83A1-F6EECF244321}">
                    <p14:modId xmlns:p14="http://schemas.microsoft.com/office/powerpoint/2010/main" val="4157739229"/>
                  </p:ext>
                </p:extLst>
              </p:nvPr>
            </p:nvGraphicFramePr>
            <p:xfrm>
              <a:off x="8246357" y="1452517"/>
              <a:ext cx="2460099" cy="4137571"/>
            </p:xfrm>
            <a:graphic>
              <a:graphicData uri="http://schemas.microsoft.com/office/drawing/2017/model3d">
                <am3d:model3d r:embed="rId3">
                  <am3d:spPr>
                    <a:xfrm>
                      <a:off x="0" y="0"/>
                      <a:ext cx="2460099" cy="4137571"/>
                    </a:xfrm>
                    <a:prstGeom prst="rect">
                      <a:avLst/>
                    </a:prstGeom>
                  </am3d:spPr>
                  <am3d:camera>
                    <am3d:pos x="0" y="0" z="56475043"/>
                    <am3d:up dx="0" dy="36000000" dz="0"/>
                    <am3d:lookAt x="0" y="0" z="0"/>
                    <am3d:perspective fov="2700000"/>
                  </am3d:camera>
                  <am3d:trans>
                    <am3d:meterPerModelUnit n="9805309" d="1000000"/>
                    <am3d:preTrans dx="-1048" dy="-18000000" dz="0"/>
                    <am3d:scale>
                      <am3d:sx n="1000000" d="1000000"/>
                      <am3d:sy n="1000000" d="1000000"/>
                      <am3d:sz n="1000000" d="1000000"/>
                    </am3d:scale>
                    <am3d:rot ax="25033" ay="-1675330" az="-11740"/>
                    <am3d:postTrans dx="0" dy="0" dz="0"/>
                  </am3d:trans>
                  <am3d:raster rName="Office3DRenderer" rVer="16.0.8326">
                    <am3d:blip r:embed="rId4"/>
                  </am3d:raster>
                  <am3d:objViewport viewportSz="480338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Content Placeholder 3" descr="Printed document">
                <a:extLst>
                  <a:ext uri="{FF2B5EF4-FFF2-40B4-BE49-F238E27FC236}">
                    <a16:creationId xmlns:a16="http://schemas.microsoft.com/office/drawing/2014/main" id="{D49D9AD1-2B6C-252E-7AEA-89E9A73E8963}"/>
                  </a:ext>
                </a:extLst>
              </p:cNvPr>
              <p:cNvPicPr>
                <a:picLocks noGrp="1" noRot="1" noChangeAspect="1" noMove="1" noResize="1" noEditPoints="1" noAdjustHandles="1" noChangeArrowheads="1" noChangeShapeType="1" noCrop="1"/>
              </p:cNvPicPr>
              <p:nvPr/>
            </p:nvPicPr>
            <p:blipFill>
              <a:blip r:embed="rId4"/>
              <a:stretch>
                <a:fillRect/>
              </a:stretch>
            </p:blipFill>
            <p:spPr>
              <a:xfrm>
                <a:off x="8246357" y="1452517"/>
                <a:ext cx="2460099" cy="4137571"/>
              </a:xfrm>
              <a:prstGeom prst="rect">
                <a:avLst/>
              </a:prstGeom>
            </p:spPr>
          </p:pic>
        </mc:Fallback>
      </mc:AlternateContent>
      <p:sp>
        <p:nvSpPr>
          <p:cNvPr id="6" name="Text Placeholder 5">
            <a:extLst>
              <a:ext uri="{FF2B5EF4-FFF2-40B4-BE49-F238E27FC236}">
                <a16:creationId xmlns:a16="http://schemas.microsoft.com/office/drawing/2014/main" id="{7874B310-D052-7314-576A-C283D533E052}"/>
              </a:ext>
            </a:extLst>
          </p:cNvPr>
          <p:cNvSpPr>
            <a:spLocks noGrp="1"/>
          </p:cNvSpPr>
          <p:nvPr>
            <p:ph type="body" sz="quarter" idx="3"/>
          </p:nvPr>
        </p:nvSpPr>
        <p:spPr>
          <a:xfrm flipH="1">
            <a:off x="11355388" y="1909481"/>
            <a:ext cx="836612" cy="595593"/>
          </a:xfrm>
        </p:spPr>
        <p:txBody>
          <a:bodyPr>
            <a:normAutofit fontScale="25000" lnSpcReduction="20000"/>
          </a:bodyPr>
          <a:lstStyle/>
          <a:p>
            <a:endParaRPr lang="en-GB" dirty="0"/>
          </a:p>
        </p:txBody>
      </p:sp>
      <p:sp>
        <p:nvSpPr>
          <p:cNvPr id="7" name="Content Placeholder 6">
            <a:extLst>
              <a:ext uri="{FF2B5EF4-FFF2-40B4-BE49-F238E27FC236}">
                <a16:creationId xmlns:a16="http://schemas.microsoft.com/office/drawing/2014/main" id="{7660E69B-F7F6-8E36-89BE-EF71A319D208}"/>
              </a:ext>
            </a:extLst>
          </p:cNvPr>
          <p:cNvSpPr>
            <a:spLocks noGrp="1"/>
          </p:cNvSpPr>
          <p:nvPr>
            <p:ph sz="quarter" idx="4"/>
          </p:nvPr>
        </p:nvSpPr>
        <p:spPr>
          <a:xfrm>
            <a:off x="977153" y="1586706"/>
            <a:ext cx="10703858" cy="4993388"/>
          </a:xfrm>
        </p:spPr>
        <p:txBody>
          <a:bodyPr>
            <a:normAutofit/>
          </a:bodyPr>
          <a:lstStyle/>
          <a:p>
            <a:endParaRPr lang="en-GB" dirty="0">
              <a:effectLst>
                <a:outerShdw blurRad="38100" dist="38100" dir="2700000" algn="tl">
                  <a:srgbClr val="000000">
                    <a:alpha val="43137"/>
                  </a:srgbClr>
                </a:outerShdw>
              </a:effectLst>
            </a:endParaRPr>
          </a:p>
          <a:p>
            <a:r>
              <a:rPr lang="en-GB" dirty="0">
                <a:effectLst>
                  <a:outerShdw blurRad="38100" dist="38100" dir="2700000" algn="tl">
                    <a:srgbClr val="000000">
                      <a:alpha val="43137"/>
                    </a:srgbClr>
                  </a:outerShdw>
                </a:effectLst>
              </a:rPr>
              <a:t>Job sharing</a:t>
            </a:r>
          </a:p>
          <a:p>
            <a:r>
              <a:rPr lang="en-GB" dirty="0">
                <a:effectLst>
                  <a:outerShdw blurRad="38100" dist="38100" dir="2700000" algn="tl">
                    <a:srgbClr val="000000">
                      <a:alpha val="43137"/>
                    </a:srgbClr>
                  </a:outerShdw>
                </a:effectLst>
              </a:rPr>
              <a:t>Working from home</a:t>
            </a:r>
          </a:p>
          <a:p>
            <a:r>
              <a:rPr lang="en-GB" dirty="0">
                <a:effectLst>
                  <a:outerShdw blurRad="38100" dist="38100" dir="2700000" algn="tl">
                    <a:srgbClr val="000000">
                      <a:alpha val="43137"/>
                    </a:srgbClr>
                  </a:outerShdw>
                </a:effectLst>
              </a:rPr>
              <a:t>Part time</a:t>
            </a:r>
          </a:p>
          <a:p>
            <a:r>
              <a:rPr lang="en-GB" dirty="0">
                <a:effectLst>
                  <a:outerShdw blurRad="38100" dist="38100" dir="2700000" algn="tl">
                    <a:srgbClr val="000000">
                      <a:alpha val="43137"/>
                    </a:srgbClr>
                  </a:outerShdw>
                </a:effectLst>
              </a:rPr>
              <a:t>Teleworking</a:t>
            </a:r>
          </a:p>
          <a:p>
            <a:r>
              <a:rPr lang="en-GB" dirty="0">
                <a:effectLst>
                  <a:outerShdw blurRad="38100" dist="38100" dir="2700000" algn="tl">
                    <a:srgbClr val="000000">
                      <a:alpha val="43137"/>
                    </a:srgbClr>
                  </a:outerShdw>
                </a:effectLst>
              </a:rPr>
              <a:t>Compressed hour</a:t>
            </a:r>
          </a:p>
          <a:p>
            <a:r>
              <a:rPr lang="en-GB" dirty="0">
                <a:effectLst>
                  <a:outerShdw blurRad="38100" dist="38100" dir="2700000" algn="tl">
                    <a:srgbClr val="000000">
                      <a:alpha val="43137"/>
                    </a:srgbClr>
                  </a:outerShdw>
                </a:effectLst>
              </a:rPr>
              <a:t>Flexitime</a:t>
            </a:r>
          </a:p>
          <a:p>
            <a:r>
              <a:rPr lang="en-GB" dirty="0">
                <a:effectLst>
                  <a:outerShdw blurRad="38100" dist="38100" dir="2700000" algn="tl">
                    <a:srgbClr val="000000">
                      <a:alpha val="43137"/>
                    </a:srgbClr>
                  </a:outerShdw>
                </a:effectLst>
              </a:rPr>
              <a:t>Annualised hours</a:t>
            </a:r>
          </a:p>
          <a:p>
            <a:r>
              <a:rPr lang="en-GB" dirty="0">
                <a:effectLst>
                  <a:outerShdw blurRad="38100" dist="38100" dir="2700000" algn="tl">
                    <a:srgbClr val="000000">
                      <a:alpha val="43137"/>
                    </a:srgbClr>
                  </a:outerShdw>
                </a:effectLst>
              </a:rPr>
              <a:t>Staggered hours</a:t>
            </a:r>
          </a:p>
        </p:txBody>
      </p:sp>
      <p:sp>
        <p:nvSpPr>
          <p:cNvPr id="9" name="Text Placeholder 8">
            <a:extLst>
              <a:ext uri="{FF2B5EF4-FFF2-40B4-BE49-F238E27FC236}">
                <a16:creationId xmlns:a16="http://schemas.microsoft.com/office/drawing/2014/main" id="{C1F027C3-D689-42B2-10F1-3ED559F13F23}"/>
              </a:ext>
            </a:extLst>
          </p:cNvPr>
          <p:cNvSpPr>
            <a:spLocks noGrp="1"/>
          </p:cNvSpPr>
          <p:nvPr>
            <p:ph type="body" idx="1"/>
          </p:nvPr>
        </p:nvSpPr>
        <p:spPr>
          <a:xfrm>
            <a:off x="5044235" y="146332"/>
            <a:ext cx="5157787" cy="75640"/>
          </a:xfrm>
        </p:spPr>
        <p:txBody>
          <a:bodyPr>
            <a:normAutofit fontScale="25000" lnSpcReduction="20000"/>
          </a:bodyPr>
          <a:lstStyle/>
          <a:p>
            <a:endParaRPr lang="en-GB" dirty="0"/>
          </a:p>
        </p:txBody>
      </p:sp>
    </p:spTree>
    <p:extLst>
      <p:ext uri="{BB962C8B-B14F-4D97-AF65-F5344CB8AC3E}">
        <p14:creationId xmlns:p14="http://schemas.microsoft.com/office/powerpoint/2010/main" val="3642930179"/>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DDB37-CB51-1F87-6161-0F69E4D36B69}"/>
              </a:ext>
            </a:extLst>
          </p:cNvPr>
          <p:cNvSpPr>
            <a:spLocks noGrp="1"/>
          </p:cNvSpPr>
          <p:nvPr>
            <p:ph type="title"/>
          </p:nvPr>
        </p:nvSpPr>
        <p:spPr>
          <a:xfrm flipH="1" flipV="1">
            <a:off x="792480" y="98612"/>
            <a:ext cx="45719" cy="80682"/>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CDEE39CD-18CF-A7DA-2FD9-DCCEE38C25B0}"/>
              </a:ext>
            </a:extLst>
          </p:cNvPr>
          <p:cNvSpPr>
            <a:spLocks noGrp="1"/>
          </p:cNvSpPr>
          <p:nvPr>
            <p:ph idx="1"/>
          </p:nvPr>
        </p:nvSpPr>
        <p:spPr>
          <a:xfrm>
            <a:off x="430306" y="403412"/>
            <a:ext cx="11474823" cy="6454588"/>
          </a:xfrm>
        </p:spPr>
        <p:txBody>
          <a:bodyPr>
            <a:normAutofit/>
          </a:bodyPr>
          <a:lstStyle/>
          <a:p>
            <a:r>
              <a:rPr lang="en-GB" sz="2400" dirty="0">
                <a:effectLst>
                  <a:outerShdw blurRad="38100" dist="38100" dir="2700000" algn="tl">
                    <a:srgbClr val="000000">
                      <a:alpha val="43137"/>
                    </a:srgbClr>
                  </a:outerShdw>
                </a:effectLst>
              </a:rPr>
              <a:t>Job sharing – </a:t>
            </a:r>
            <a:r>
              <a:rPr lang="en-GB" sz="2400" b="0" i="0" dirty="0">
                <a:solidFill>
                  <a:srgbClr val="252728"/>
                </a:solidFill>
                <a:effectLst>
                  <a:outerShdw blurRad="38100" dist="38100" dir="2700000" algn="tl">
                    <a:srgbClr val="000000">
                      <a:alpha val="43137"/>
                    </a:srgbClr>
                  </a:outerShdw>
                </a:effectLst>
              </a:rPr>
              <a:t>a form of part-time working where one full-time role is shared between two (or occasionally more) employees</a:t>
            </a:r>
            <a:r>
              <a:rPr lang="en-GB" sz="2400" b="0" i="0" dirty="0">
                <a:solidFill>
                  <a:srgbClr val="252728"/>
                </a:solidFill>
                <a:effectLst/>
                <a:latin typeface="Open sans" panose="020B0606030504020204" pitchFamily="34" charset="0"/>
              </a:rPr>
              <a:t>.</a:t>
            </a:r>
          </a:p>
          <a:p>
            <a:r>
              <a:rPr lang="en-GB" sz="2400" dirty="0">
                <a:effectLst>
                  <a:outerShdw blurRad="38100" dist="38100" dir="2700000" algn="tl">
                    <a:srgbClr val="000000">
                      <a:alpha val="43137"/>
                    </a:srgbClr>
                  </a:outerShdw>
                </a:effectLst>
              </a:rPr>
              <a:t> Part-time – </a:t>
            </a:r>
            <a:r>
              <a:rPr lang="en-GB" sz="2400" b="0" i="0" dirty="0">
                <a:solidFill>
                  <a:srgbClr val="252728"/>
                </a:solidFill>
                <a:effectLst>
                  <a:outerShdw blurRad="38100" dist="38100" dir="2700000" algn="tl">
                    <a:srgbClr val="000000">
                      <a:alpha val="43137"/>
                    </a:srgbClr>
                  </a:outerShdw>
                </a:effectLst>
              </a:rPr>
              <a:t>when an employee is contracted to work anything less than the standard full-time hours for that organization.</a:t>
            </a:r>
          </a:p>
          <a:p>
            <a:r>
              <a:rPr lang="en-GB" sz="2400" dirty="0">
                <a:effectLst>
                  <a:outerShdw blurRad="38100" dist="38100" dir="2700000" algn="tl">
                    <a:srgbClr val="000000">
                      <a:alpha val="43137"/>
                    </a:srgbClr>
                  </a:outerShdw>
                </a:effectLst>
              </a:rPr>
              <a:t>Teleworking – </a:t>
            </a:r>
            <a:r>
              <a:rPr lang="en-GB" sz="2400" b="0" i="0" dirty="0">
                <a:solidFill>
                  <a:srgbClr val="252728"/>
                </a:solidFill>
                <a:effectLst>
                  <a:outerShdw blurRad="38100" dist="38100" dir="2700000" algn="tl">
                    <a:srgbClr val="000000">
                      <a:alpha val="43137"/>
                    </a:srgbClr>
                  </a:outerShdw>
                </a:effectLst>
              </a:rPr>
              <a:t>working at other premises other than the contractual place of work or the employee’s home.</a:t>
            </a:r>
          </a:p>
          <a:p>
            <a:r>
              <a:rPr lang="en-GB" sz="2400" dirty="0">
                <a:effectLst>
                  <a:outerShdw blurRad="38100" dist="38100" dir="2700000" algn="tl">
                    <a:srgbClr val="000000">
                      <a:alpha val="43137"/>
                    </a:srgbClr>
                  </a:outerShdw>
                </a:effectLst>
              </a:rPr>
              <a:t>Compressed hours – </a:t>
            </a:r>
            <a:r>
              <a:rPr lang="en-GB" sz="2400" b="0" i="0" dirty="0">
                <a:solidFill>
                  <a:srgbClr val="252728"/>
                </a:solidFill>
                <a:effectLst>
                  <a:outerShdw blurRad="38100" dist="38100" dir="2700000" algn="tl">
                    <a:srgbClr val="000000">
                      <a:alpha val="43137"/>
                    </a:srgbClr>
                  </a:outerShdw>
                </a:effectLst>
              </a:rPr>
              <a:t>these arrangements normally involve reallocation of working time over a week or a fortnight.</a:t>
            </a:r>
          </a:p>
          <a:p>
            <a:r>
              <a:rPr lang="en-GB" sz="2400" dirty="0">
                <a:solidFill>
                  <a:srgbClr val="252728"/>
                </a:solidFill>
                <a:effectLst>
                  <a:outerShdw blurRad="38100" dist="38100" dir="2700000" algn="tl">
                    <a:srgbClr val="000000">
                      <a:alpha val="43137"/>
                    </a:srgbClr>
                  </a:outerShdw>
                </a:effectLst>
              </a:rPr>
              <a:t>Flexitime </a:t>
            </a:r>
            <a:r>
              <a:rPr lang="en-GB" sz="2400" dirty="0">
                <a:effectLst>
                  <a:outerShdw blurRad="38100" dist="38100" dir="2700000" algn="tl">
                    <a:srgbClr val="000000">
                      <a:alpha val="43137"/>
                    </a:srgbClr>
                  </a:outerShdw>
                </a:effectLst>
              </a:rPr>
              <a:t>– </a:t>
            </a:r>
            <a:r>
              <a:rPr lang="en-GB" sz="2400" b="0" i="0" dirty="0">
                <a:solidFill>
                  <a:srgbClr val="252728"/>
                </a:solidFill>
                <a:effectLst/>
                <a:latin typeface="Open sans" panose="020B0606030504020204" pitchFamily="34" charset="0"/>
              </a:rPr>
              <a:t> </a:t>
            </a:r>
            <a:r>
              <a:rPr lang="en-GB" sz="2400" b="0" i="0" dirty="0">
                <a:solidFill>
                  <a:srgbClr val="252728"/>
                </a:solidFill>
                <a:effectLst>
                  <a:outerShdw blurRad="38100" dist="38100" dir="2700000" algn="tl">
                    <a:srgbClr val="000000">
                      <a:alpha val="43137"/>
                    </a:srgbClr>
                  </a:outerShdw>
                </a:effectLst>
              </a:rPr>
              <a:t>an arrangement whereby employees can choose their working hours within certain agreed limits. Often this pattern will be in place for a whole team rather than just one individual.</a:t>
            </a:r>
          </a:p>
          <a:p>
            <a:r>
              <a:rPr lang="en-GB" sz="2400" dirty="0">
                <a:effectLst>
                  <a:outerShdw blurRad="38100" dist="38100" dir="2700000" algn="tl">
                    <a:srgbClr val="000000">
                      <a:alpha val="43137"/>
                    </a:srgbClr>
                  </a:outerShdw>
                </a:effectLst>
              </a:rPr>
              <a:t>Annualised hours – </a:t>
            </a:r>
            <a:r>
              <a:rPr lang="en-GB" sz="2400" b="0" i="0" dirty="0">
                <a:solidFill>
                  <a:srgbClr val="252728"/>
                </a:solidFill>
                <a:effectLst>
                  <a:outerShdw blurRad="38100" dist="38100" dir="2700000" algn="tl">
                    <a:srgbClr val="000000">
                      <a:alpha val="43137"/>
                    </a:srgbClr>
                  </a:outerShdw>
                </a:effectLst>
              </a:rPr>
              <a:t>the individual is employed on the basis of a total number of working hours across the year but will work different hours on different days and weeks. </a:t>
            </a:r>
          </a:p>
          <a:p>
            <a:r>
              <a:rPr lang="en-GB" sz="2400" dirty="0">
                <a:solidFill>
                  <a:srgbClr val="252728"/>
                </a:solidFill>
                <a:effectLst>
                  <a:outerShdw blurRad="38100" dist="38100" dir="2700000" algn="tl">
                    <a:srgbClr val="000000">
                      <a:alpha val="43137"/>
                    </a:srgbClr>
                  </a:outerShdw>
                </a:effectLst>
              </a:rPr>
              <a:t>Staggered hours </a:t>
            </a:r>
            <a:r>
              <a:rPr lang="en-GB" sz="2400" dirty="0">
                <a:effectLst>
                  <a:outerShdw blurRad="38100" dist="38100" dir="2700000" algn="tl">
                    <a:srgbClr val="000000">
                      <a:alpha val="43137"/>
                    </a:srgbClr>
                  </a:outerShdw>
                </a:effectLst>
              </a:rPr>
              <a:t>–</a:t>
            </a:r>
            <a:r>
              <a:rPr lang="en-GB" sz="2400" dirty="0">
                <a:solidFill>
                  <a:srgbClr val="252728"/>
                </a:solidFill>
                <a:effectLst>
                  <a:outerShdw blurRad="38100" dist="38100" dir="2700000" algn="tl">
                    <a:srgbClr val="000000">
                      <a:alpha val="43137"/>
                    </a:srgbClr>
                  </a:outerShdw>
                </a:effectLst>
              </a:rPr>
              <a:t> </a:t>
            </a:r>
            <a:r>
              <a:rPr lang="en-GB" sz="2400" b="0" i="0" dirty="0">
                <a:solidFill>
                  <a:srgbClr val="0B0C0C"/>
                </a:solidFill>
                <a:effectLst>
                  <a:outerShdw blurRad="38100" dist="38100" dir="2700000" algn="tl">
                    <a:srgbClr val="000000">
                      <a:alpha val="43137"/>
                    </a:srgbClr>
                  </a:outerShdw>
                </a:effectLst>
              </a:rPr>
              <a:t>The employee has different start, finish and break times from other workers.</a:t>
            </a:r>
            <a:endParaRPr lang="en-GB" sz="2400" b="0" i="0" dirty="0">
              <a:solidFill>
                <a:srgbClr val="252728"/>
              </a:solidFill>
              <a:effectLst>
                <a:outerShdw blurRad="38100" dist="38100" dir="2700000" algn="tl">
                  <a:srgbClr val="000000">
                    <a:alpha val="43137"/>
                  </a:srgbClr>
                </a:outerShdw>
              </a:effectLst>
            </a:endParaRPr>
          </a:p>
          <a:p>
            <a:endParaRPr lang="en-GB" dirty="0">
              <a:effectLst>
                <a:outerShdw blurRad="38100" dist="38100" dir="2700000" algn="tl">
                  <a:srgbClr val="000000">
                    <a:alpha val="43137"/>
                  </a:srgbClr>
                </a:outerShdw>
              </a:effectLst>
            </a:endParaRPr>
          </a:p>
          <a:p>
            <a:endParaRPr lang="en-GB" b="0" i="0" dirty="0">
              <a:solidFill>
                <a:srgbClr val="252728"/>
              </a:solidFill>
              <a:effectLst>
                <a:outerShdw blurRad="38100" dist="38100" dir="2700000" algn="tl">
                  <a:srgbClr val="000000">
                    <a:alpha val="43137"/>
                  </a:srgbClr>
                </a:outerShdw>
              </a:effectLst>
            </a:endParaRPr>
          </a:p>
          <a:p>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48387356"/>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9000" b="-3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6C90B-8674-64B5-2BEB-C0A1977E9224}"/>
              </a:ext>
            </a:extLst>
          </p:cNvPr>
          <p:cNvSpPr>
            <a:spLocks noGrp="1"/>
          </p:cNvSpPr>
          <p:nvPr>
            <p:ph type="title"/>
          </p:nvPr>
        </p:nvSpPr>
        <p:spPr>
          <a:xfrm>
            <a:off x="9377082" y="251011"/>
            <a:ext cx="2814917" cy="62752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63B9C24B-6928-15F4-4FE9-AE684F530E1C}"/>
              </a:ext>
            </a:extLst>
          </p:cNvPr>
          <p:cNvSpPr>
            <a:spLocks noGrp="1"/>
          </p:cNvSpPr>
          <p:nvPr>
            <p:ph idx="1"/>
          </p:nvPr>
        </p:nvSpPr>
        <p:spPr>
          <a:xfrm>
            <a:off x="838200" y="475129"/>
            <a:ext cx="10515600" cy="5701834"/>
          </a:xfrm>
        </p:spPr>
        <p:txBody>
          <a:bodyPr>
            <a:normAutofit lnSpcReduction="10000"/>
          </a:bodyPr>
          <a:lstStyle/>
          <a:p>
            <a:pPr marL="0" indent="0">
              <a:buNone/>
            </a:pPr>
            <a:endParaRPr lang="en-GB" dirty="0">
              <a:solidFill>
                <a:srgbClr val="2E2E2E"/>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endParaRPr>
          </a:p>
          <a:p>
            <a:pPr marL="0" indent="0">
              <a:buNone/>
            </a:pPr>
            <a:r>
              <a:rPr lang="en-GB" dirty="0">
                <a:solidFill>
                  <a:srgbClr val="2E2E2E"/>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Working models are changing, evolving over several decades toward flexibility and mobility</a:t>
            </a:r>
            <a:r>
              <a:rPr lang="en-GB" sz="1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dirty="0">
                <a:solidFill>
                  <a:srgbClr val="2E2E2E"/>
                </a:solidFill>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and this is affecting many companies.</a:t>
            </a:r>
          </a:p>
          <a:p>
            <a:endParaRPr lang="en-GB" sz="1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endParaRPr>
          </a:p>
          <a:p>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Google                       </a:t>
            </a:r>
            <a:r>
              <a:rPr lang="en-GB" sz="4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a:t>
            </a:r>
            <a:r>
              <a:rPr lang="en-GB" sz="54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Facebook                      </a:t>
            </a:r>
            <a:r>
              <a:rPr lang="en-GB" sz="4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Dropbox</a:t>
            </a:r>
          </a:p>
          <a:p>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Apple                         </a:t>
            </a:r>
            <a:r>
              <a:rPr lang="en-GB" sz="4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Pay pal                          </a:t>
            </a:r>
            <a:r>
              <a:rPr lang="en-GB" sz="4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Spotify </a:t>
            </a:r>
            <a:endParaRPr lang="en-GB" sz="4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endParaRPr>
          </a:p>
          <a:p>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Twitter                      </a:t>
            </a:r>
            <a:r>
              <a:rPr lang="en-GB" sz="4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Fujitsu</a:t>
            </a:r>
            <a:r>
              <a:rPr lang="en-GB" sz="2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sz="4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sz="30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Salesforces</a:t>
            </a:r>
          </a:p>
          <a:p>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Dell                          </a:t>
            </a:r>
            <a:r>
              <a:rPr lang="en-GB" sz="4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 </a:t>
            </a:r>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Hp</a:t>
            </a:r>
            <a:r>
              <a:rPr lang="en-GB" sz="2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sz="4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Microsoft</a:t>
            </a:r>
          </a:p>
          <a:p>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Amazon            </a:t>
            </a:r>
            <a:r>
              <a:rPr lang="en-GB" sz="4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Ford</a:t>
            </a:r>
            <a:r>
              <a:rPr lang="en-GB" sz="2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sz="48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 </a:t>
            </a:r>
            <a:r>
              <a:rPr lang="en-GB" sz="2600" dirty="0">
                <a:solidFill>
                  <a:srgbClr val="2E2E2E"/>
                </a:solidFill>
                <a:effectLst>
                  <a:outerShdw blurRad="38100" dist="38100" dir="2700000" algn="tl">
                    <a:srgbClr val="000000">
                      <a:alpha val="43137"/>
                    </a:srgbClr>
                  </a:outerShdw>
                </a:effectLst>
                <a:latin typeface="Georgia" panose="02040502050405020303" pitchFamily="18" charset="0"/>
                <a:ea typeface="Calibri" panose="020F0502020204030204" pitchFamily="34" charset="0"/>
                <a:cs typeface="Times New Roman" panose="02020603050405020304" pitchFamily="18" charset="0"/>
              </a:rPr>
              <a:t>Transport of London </a:t>
            </a:r>
            <a:endParaRPr lang="en-GB" sz="26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92592935"/>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F2BA3-9567-F178-FFBF-DE0BC39AE5BF}"/>
              </a:ext>
            </a:extLst>
          </p:cNvPr>
          <p:cNvSpPr>
            <a:spLocks noGrp="1"/>
          </p:cNvSpPr>
          <p:nvPr>
            <p:ph type="title"/>
          </p:nvPr>
        </p:nvSpPr>
        <p:spPr>
          <a:xfrm>
            <a:off x="385482" y="365125"/>
            <a:ext cx="10968318" cy="1325563"/>
          </a:xfrm>
        </p:spPr>
        <p:txBody>
          <a:bodyPr/>
          <a:lstStyle/>
          <a:p>
            <a:r>
              <a:rPr lang="en-GB" b="1" u="sng" dirty="0">
                <a:effectLst>
                  <a:outerShdw blurRad="38100" dist="38100" dir="2700000" algn="tl">
                    <a:srgbClr val="000000">
                      <a:alpha val="43137"/>
                    </a:srgbClr>
                  </a:outerShdw>
                </a:effectLst>
              </a:rPr>
              <a:t>Importance</a:t>
            </a:r>
          </a:p>
        </p:txBody>
      </p:sp>
      <p:sp>
        <p:nvSpPr>
          <p:cNvPr id="3" name="Content Placeholder 2">
            <a:extLst>
              <a:ext uri="{FF2B5EF4-FFF2-40B4-BE49-F238E27FC236}">
                <a16:creationId xmlns:a16="http://schemas.microsoft.com/office/drawing/2014/main" id="{2FB5F42F-EB53-2616-763B-5CE62A935EFA}"/>
              </a:ext>
            </a:extLst>
          </p:cNvPr>
          <p:cNvSpPr>
            <a:spLocks noGrp="1"/>
          </p:cNvSpPr>
          <p:nvPr>
            <p:ph idx="1"/>
          </p:nvPr>
        </p:nvSpPr>
        <p:spPr>
          <a:xfrm>
            <a:off x="1075765" y="1690688"/>
            <a:ext cx="10215282" cy="4351338"/>
          </a:xfrm>
        </p:spPr>
        <p:txBody>
          <a:bodyPr/>
          <a:lstStyle/>
          <a:p>
            <a:r>
              <a:rPr lang="en-GB" sz="3600" b="0" i="0" dirty="0">
                <a:solidFill>
                  <a:srgbClr val="001138"/>
                </a:solidFill>
                <a:effectLst>
                  <a:outerShdw blurRad="38100" dist="38100" dir="2700000" algn="tl">
                    <a:srgbClr val="000000">
                      <a:alpha val="43137"/>
                    </a:srgbClr>
                  </a:outerShdw>
                </a:effectLst>
              </a:rPr>
              <a:t>The modern workplace is all about </a:t>
            </a:r>
            <a:r>
              <a:rPr lang="en-GB" sz="3600" dirty="0">
                <a:solidFill>
                  <a:srgbClr val="001138"/>
                </a:solidFill>
                <a:effectLst>
                  <a:outerShdw blurRad="38100" dist="38100" dir="2700000" algn="tl">
                    <a:srgbClr val="000000">
                      <a:alpha val="43137"/>
                    </a:srgbClr>
                  </a:outerShdw>
                </a:effectLst>
              </a:rPr>
              <a:t>employee experience.</a:t>
            </a:r>
          </a:p>
          <a:p>
            <a:r>
              <a:rPr lang="en-GB" sz="3600" dirty="0">
                <a:solidFill>
                  <a:srgbClr val="001138"/>
                </a:solidFill>
                <a:effectLst>
                  <a:outerShdw blurRad="38100" dist="38100" dir="2700000" algn="tl">
                    <a:srgbClr val="000000">
                      <a:alpha val="43137"/>
                    </a:srgbClr>
                  </a:outerShdw>
                </a:effectLst>
              </a:rPr>
              <a:t>More businesses are trying to share job satisfaction.</a:t>
            </a:r>
          </a:p>
          <a:p>
            <a:r>
              <a:rPr lang="en-GB" sz="3600" b="0" i="0" dirty="0">
                <a:solidFill>
                  <a:srgbClr val="001138"/>
                </a:solidFill>
                <a:effectLst>
                  <a:outerShdw blurRad="38100" dist="38100" dir="2700000" algn="tl">
                    <a:srgbClr val="000000">
                      <a:alpha val="43137"/>
                    </a:srgbClr>
                  </a:outerShdw>
                </a:effectLst>
              </a:rPr>
              <a:t>Employers that embrace flexible arrangements find that it is excellent for talent acquisition and retaining top talent.</a:t>
            </a:r>
          </a:p>
          <a:p>
            <a:endParaRPr lang="en-GB" dirty="0"/>
          </a:p>
        </p:txBody>
      </p:sp>
    </p:spTree>
    <p:extLst>
      <p:ext uri="{BB962C8B-B14F-4D97-AF65-F5344CB8AC3E}">
        <p14:creationId xmlns:p14="http://schemas.microsoft.com/office/powerpoint/2010/main" val="2343311617"/>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1000" b="-2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59EE-790B-891D-31A6-E67CA9C5F179}"/>
              </a:ext>
            </a:extLst>
          </p:cNvPr>
          <p:cNvSpPr>
            <a:spLocks noGrp="1"/>
          </p:cNvSpPr>
          <p:nvPr>
            <p:ph type="title"/>
          </p:nvPr>
        </p:nvSpPr>
        <p:spPr>
          <a:xfrm>
            <a:off x="421341" y="365125"/>
            <a:ext cx="10932459" cy="1325563"/>
          </a:xfrm>
        </p:spPr>
        <p:txBody>
          <a:bodyPr>
            <a:normAutofit/>
          </a:bodyPr>
          <a:lstStyle/>
          <a:p>
            <a:r>
              <a:rPr lang="en-GB" sz="4800" b="1" u="sng" dirty="0">
                <a:effectLst>
                  <a:outerShdw blurRad="38100" dist="38100" dir="2700000" algn="tl">
                    <a:srgbClr val="000000">
                      <a:alpha val="43137"/>
                    </a:srgbClr>
                  </a:outerShdw>
                </a:effectLst>
              </a:rPr>
              <a:t>Benefits</a:t>
            </a:r>
          </a:p>
        </p:txBody>
      </p:sp>
      <p:sp>
        <p:nvSpPr>
          <p:cNvPr id="3" name="Content Placeholder 2">
            <a:extLst>
              <a:ext uri="{FF2B5EF4-FFF2-40B4-BE49-F238E27FC236}">
                <a16:creationId xmlns:a16="http://schemas.microsoft.com/office/drawing/2014/main" id="{C22201F7-822E-13C8-4FCB-60BDC53933FF}"/>
              </a:ext>
            </a:extLst>
          </p:cNvPr>
          <p:cNvSpPr>
            <a:spLocks noGrp="1"/>
          </p:cNvSpPr>
          <p:nvPr>
            <p:ph idx="1"/>
          </p:nvPr>
        </p:nvSpPr>
        <p:spPr>
          <a:xfrm>
            <a:off x="1281952" y="1825625"/>
            <a:ext cx="10071847" cy="4351338"/>
          </a:xfrm>
        </p:spPr>
        <p:txBody>
          <a:bodyPr>
            <a:normAutofit/>
          </a:bodyPr>
          <a:lstStyle/>
          <a:p>
            <a:r>
              <a:rPr lang="en-GB" sz="3200" b="1" i="0" dirty="0">
                <a:solidFill>
                  <a:srgbClr val="333333"/>
                </a:solidFill>
                <a:effectLst>
                  <a:outerShdw blurRad="38100" dist="38100" dir="2700000" algn="tl">
                    <a:srgbClr val="000000">
                      <a:alpha val="43137"/>
                    </a:srgbClr>
                  </a:outerShdw>
                </a:effectLst>
              </a:rPr>
              <a:t>Flexibility increases engagement</a:t>
            </a:r>
          </a:p>
          <a:p>
            <a:r>
              <a:rPr lang="en-GB" sz="3200" b="1" i="0" dirty="0">
                <a:solidFill>
                  <a:srgbClr val="333333"/>
                </a:solidFill>
                <a:effectLst>
                  <a:outerShdw blurRad="38100" dist="38100" dir="2700000" algn="tl">
                    <a:srgbClr val="000000">
                      <a:alpha val="43137"/>
                    </a:srgbClr>
                  </a:outerShdw>
                </a:effectLst>
              </a:rPr>
              <a:t>Flexible work allows for better work-life balance</a:t>
            </a:r>
          </a:p>
          <a:p>
            <a:r>
              <a:rPr lang="en-GB" sz="3200" b="1" i="0" dirty="0">
                <a:solidFill>
                  <a:srgbClr val="382E2C"/>
                </a:solidFill>
                <a:effectLst>
                  <a:outerShdw blurRad="38100" dist="38100" dir="2700000" algn="tl">
                    <a:srgbClr val="000000">
                      <a:alpha val="43137"/>
                    </a:srgbClr>
                  </a:outerShdw>
                </a:effectLst>
              </a:rPr>
              <a:t>Reduces stress and burnout</a:t>
            </a:r>
            <a:endParaRPr lang="en-GB" sz="3200" b="1" dirty="0">
              <a:solidFill>
                <a:srgbClr val="382E2C"/>
              </a:solidFill>
              <a:effectLst>
                <a:outerShdw blurRad="38100" dist="38100" dir="2700000" algn="tl">
                  <a:srgbClr val="000000">
                    <a:alpha val="43137"/>
                  </a:srgbClr>
                </a:outerShdw>
              </a:effectLst>
            </a:endParaRPr>
          </a:p>
          <a:p>
            <a:r>
              <a:rPr lang="en-GB" sz="3200" b="1" i="0" dirty="0">
                <a:solidFill>
                  <a:srgbClr val="382E2C"/>
                </a:solidFill>
                <a:effectLst>
                  <a:outerShdw blurRad="38100" dist="38100" dir="2700000" algn="tl">
                    <a:srgbClr val="000000">
                      <a:alpha val="43137"/>
                    </a:srgbClr>
                  </a:outerShdw>
                </a:effectLst>
              </a:rPr>
              <a:t>Flexible working attracts top talent</a:t>
            </a:r>
          </a:p>
          <a:p>
            <a:r>
              <a:rPr lang="en-GB" sz="3200" b="1" i="0" dirty="0">
                <a:solidFill>
                  <a:srgbClr val="382E2C"/>
                </a:solidFill>
                <a:effectLst>
                  <a:outerShdw blurRad="38100" dist="38100" dir="2700000" algn="tl">
                    <a:srgbClr val="000000">
                      <a:alpha val="43137"/>
                    </a:srgbClr>
                  </a:outerShdw>
                </a:effectLst>
              </a:rPr>
              <a:t>Better job satisfaction</a:t>
            </a:r>
          </a:p>
          <a:p>
            <a:r>
              <a:rPr lang="en-GB" sz="3200" b="1" i="0" dirty="0">
                <a:solidFill>
                  <a:srgbClr val="12054D"/>
                </a:solidFill>
                <a:effectLst>
                  <a:outerShdw blurRad="38100" dist="38100" dir="2700000" algn="tl">
                    <a:srgbClr val="000000">
                      <a:alpha val="43137"/>
                    </a:srgbClr>
                  </a:outerShdw>
                </a:effectLst>
              </a:rPr>
              <a:t>It can help reduce costs</a:t>
            </a:r>
            <a:endParaRPr lang="en-GB" sz="32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68236551"/>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4000" r="-14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7352BF-A640-6E43-938A-8BA5AA882DD2}"/>
              </a:ext>
            </a:extLst>
          </p:cNvPr>
          <p:cNvSpPr>
            <a:spLocks noGrp="1"/>
          </p:cNvSpPr>
          <p:nvPr>
            <p:ph type="title"/>
          </p:nvPr>
        </p:nvSpPr>
        <p:spPr>
          <a:xfrm>
            <a:off x="391552" y="403411"/>
            <a:ext cx="4159624" cy="977153"/>
          </a:xfrm>
        </p:spPr>
        <p:txBody>
          <a:bodyPr>
            <a:normAutofit/>
          </a:bodyPr>
          <a:lstStyle/>
          <a:p>
            <a:r>
              <a:rPr lang="en-GB" sz="6000" u="sng" dirty="0">
                <a:effectLst>
                  <a:outerShdw blurRad="38100" dist="38100" dir="2700000" algn="tl">
                    <a:srgbClr val="000000">
                      <a:alpha val="43137"/>
                    </a:srgbClr>
                  </a:outerShdw>
                </a:effectLst>
              </a:rPr>
              <a:t>Impact</a:t>
            </a:r>
          </a:p>
        </p:txBody>
      </p:sp>
      <p:pic>
        <p:nvPicPr>
          <p:cNvPr id="8" name="Content Placeholder 7">
            <a:extLst>
              <a:ext uri="{FF2B5EF4-FFF2-40B4-BE49-F238E27FC236}">
                <a16:creationId xmlns:a16="http://schemas.microsoft.com/office/drawing/2014/main" id="{A9476658-61EB-E858-609F-0C5E201178B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82730" y="0"/>
            <a:ext cx="4159624" cy="356217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 name="Text Placeholder 5">
            <a:extLst>
              <a:ext uri="{FF2B5EF4-FFF2-40B4-BE49-F238E27FC236}">
                <a16:creationId xmlns:a16="http://schemas.microsoft.com/office/drawing/2014/main" id="{16504780-FE98-2745-41F4-8CF003740595}"/>
              </a:ext>
            </a:extLst>
          </p:cNvPr>
          <p:cNvSpPr>
            <a:spLocks noGrp="1"/>
          </p:cNvSpPr>
          <p:nvPr>
            <p:ph type="body" sz="half" idx="2"/>
          </p:nvPr>
        </p:nvSpPr>
        <p:spPr>
          <a:xfrm>
            <a:off x="803930" y="1487744"/>
            <a:ext cx="6547129" cy="3882512"/>
          </a:xfrm>
        </p:spPr>
        <p:txBody>
          <a:bodyPr>
            <a:normAutofit/>
          </a:bodyPr>
          <a:lstStyle/>
          <a:p>
            <a:r>
              <a:rPr lang="en-GB" sz="2400" dirty="0">
                <a:effectLst>
                  <a:outerShdw blurRad="38100" dist="38100" dir="2700000" algn="tl">
                    <a:srgbClr val="000000">
                      <a:alpha val="43137"/>
                    </a:srgbClr>
                  </a:outerShdw>
                </a:effectLst>
              </a:rPr>
              <a:t>The emergence of flexible working has a significant impact on not only individual workers but also the urban environment, economy, and planning :</a:t>
            </a:r>
            <a:endParaRPr lang="en-GB" sz="2000" dirty="0">
              <a:effectLst>
                <a:outerShdw blurRad="38100" dist="38100" dir="2700000" algn="tl">
                  <a:srgbClr val="000000">
                    <a:alpha val="43137"/>
                  </a:srgbClr>
                </a:outerShdw>
              </a:effectLst>
            </a:endParaRPr>
          </a:p>
          <a:p>
            <a:pPr marL="285750" indent="-285750">
              <a:buFont typeface="Arial" panose="020B0604020202020204" pitchFamily="34" charset="0"/>
              <a:buChar char="•"/>
            </a:pPr>
            <a:r>
              <a:rPr lang="en-GB" sz="2400" dirty="0">
                <a:effectLst>
                  <a:outerShdw blurRad="38100" dist="38100" dir="2700000" algn="tl">
                    <a:srgbClr val="000000">
                      <a:alpha val="43137"/>
                    </a:srgbClr>
                  </a:outerShdw>
                </a:effectLst>
              </a:rPr>
              <a:t>Pollution reduction</a:t>
            </a:r>
          </a:p>
          <a:p>
            <a:pPr marL="285750" indent="-285750">
              <a:buFont typeface="Arial" panose="020B0604020202020204" pitchFamily="34" charset="0"/>
              <a:buChar char="•"/>
            </a:pPr>
            <a:r>
              <a:rPr lang="en-GB" sz="2400" dirty="0">
                <a:effectLst>
                  <a:outerShdw blurRad="38100" dist="38100" dir="2700000" algn="tl">
                    <a:srgbClr val="000000">
                      <a:alpha val="43137"/>
                    </a:srgbClr>
                  </a:outerShdw>
                </a:effectLst>
              </a:rPr>
              <a:t>Promoting business collaboration/innovation, cost savings, and boosting employee satisfaction</a:t>
            </a:r>
          </a:p>
          <a:p>
            <a:pPr marL="285750" indent="-285750">
              <a:buFont typeface="Arial" panose="020B0604020202020204" pitchFamily="34" charset="0"/>
              <a:buChar char="•"/>
            </a:pPr>
            <a:r>
              <a:rPr lang="en-GB" sz="2400" dirty="0">
                <a:effectLst>
                  <a:outerShdw blurRad="38100" dist="38100" dir="2700000" algn="tl">
                    <a:srgbClr val="000000">
                      <a:alpha val="43137"/>
                    </a:srgbClr>
                  </a:outerShdw>
                </a:effectLst>
              </a:rPr>
              <a:t>Changes to transport and urban structure planning</a:t>
            </a:r>
          </a:p>
          <a:p>
            <a:pPr marL="285750" indent="-285750">
              <a:buFont typeface="Arial" panose="020B0604020202020204" pitchFamily="34" charset="0"/>
              <a:buChar char="•"/>
            </a:pPr>
            <a:endParaRPr lang="en-GB" sz="2400" dirty="0">
              <a:effectLst>
                <a:outerShdw blurRad="38100" dist="38100" dir="2700000" algn="tl">
                  <a:srgbClr val="000000">
                    <a:alpha val="43137"/>
                  </a:srgbClr>
                </a:outerShdw>
              </a:effectLst>
            </a:endParaRPr>
          </a:p>
          <a:p>
            <a:endParaRPr lang="en-GB" dirty="0"/>
          </a:p>
        </p:txBody>
      </p:sp>
    </p:spTree>
    <p:extLst>
      <p:ext uri="{BB962C8B-B14F-4D97-AF65-F5344CB8AC3E}">
        <p14:creationId xmlns:p14="http://schemas.microsoft.com/office/powerpoint/2010/main" val="4182689368"/>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ECDF1-27CE-97A1-4899-C7BBD5C8BB1A}"/>
              </a:ext>
            </a:extLst>
          </p:cNvPr>
          <p:cNvSpPr>
            <a:spLocks noGrp="1"/>
          </p:cNvSpPr>
          <p:nvPr>
            <p:ph type="title"/>
          </p:nvPr>
        </p:nvSpPr>
        <p:spPr>
          <a:xfrm>
            <a:off x="358588" y="365125"/>
            <a:ext cx="10995212" cy="1325563"/>
          </a:xfrm>
        </p:spPr>
        <p:txBody>
          <a:bodyPr/>
          <a:lstStyle/>
          <a:p>
            <a:r>
              <a:rPr lang="en-GB" b="1" u="sng" dirty="0">
                <a:effectLst>
                  <a:outerShdw blurRad="38100" dist="38100" dir="2700000" algn="tl">
                    <a:srgbClr val="000000">
                      <a:alpha val="43137"/>
                    </a:srgbClr>
                  </a:outerShdw>
                </a:effectLst>
              </a:rPr>
              <a:t>The role of HR</a:t>
            </a:r>
          </a:p>
        </p:txBody>
      </p:sp>
      <p:sp>
        <p:nvSpPr>
          <p:cNvPr id="3" name="Content Placeholder 2">
            <a:extLst>
              <a:ext uri="{FF2B5EF4-FFF2-40B4-BE49-F238E27FC236}">
                <a16:creationId xmlns:a16="http://schemas.microsoft.com/office/drawing/2014/main" id="{6A25CF96-5C1E-1056-B2AC-4BBB47A5DF32}"/>
              </a:ext>
            </a:extLst>
          </p:cNvPr>
          <p:cNvSpPr>
            <a:spLocks noGrp="1"/>
          </p:cNvSpPr>
          <p:nvPr>
            <p:ph idx="1"/>
          </p:nvPr>
        </p:nvSpPr>
        <p:spPr/>
        <p:txBody>
          <a:bodyPr/>
          <a:lstStyle/>
          <a:p>
            <a:r>
              <a:rPr lang="en-GB" dirty="0">
                <a:effectLst>
                  <a:outerShdw blurRad="38100" dist="38100" dir="2700000" algn="tl">
                    <a:srgbClr val="000000">
                      <a:alpha val="43137"/>
                    </a:srgbClr>
                  </a:outerShdw>
                </a:effectLst>
              </a:rPr>
              <a:t>HR needs to play a role in raising awareness amongst staff of their right to request flexible working patterns and the benefits that they could bring.</a:t>
            </a:r>
          </a:p>
          <a:p>
            <a:endParaRPr lang="en-GB" dirty="0">
              <a:effectLst>
                <a:outerShdw blurRad="38100" dist="38100" dir="2700000" algn="tl">
                  <a:srgbClr val="000000">
                    <a:alpha val="43137"/>
                  </a:srgbClr>
                </a:outerShdw>
              </a:effectLst>
            </a:endParaRPr>
          </a:p>
          <a:p>
            <a:r>
              <a:rPr lang="en-GB" dirty="0">
                <a:effectLst>
                  <a:outerShdw blurRad="38100" dist="38100" dir="2700000" algn="tl">
                    <a:srgbClr val="000000">
                      <a:alpha val="43137"/>
                    </a:srgbClr>
                  </a:outerShdw>
                </a:effectLst>
              </a:rPr>
              <a:t>HR may need to help educate senior members of staff on the benefits for the business and how it could improve performance.</a:t>
            </a:r>
          </a:p>
          <a:p>
            <a:endParaRPr lang="en-GB" dirty="0">
              <a:effectLst>
                <a:outerShdw blurRad="38100" dist="38100" dir="2700000" algn="tl">
                  <a:srgbClr val="000000">
                    <a:alpha val="43137"/>
                  </a:srgbClr>
                </a:outerShdw>
              </a:effectLst>
            </a:endParaRPr>
          </a:p>
          <a:p>
            <a:r>
              <a:rPr lang="en-GB" dirty="0">
                <a:effectLst>
                  <a:outerShdw blurRad="38100" dist="38100" dir="2700000" algn="tl">
                    <a:srgbClr val="000000">
                      <a:alpha val="43137"/>
                    </a:srgbClr>
                  </a:outerShdw>
                </a:effectLst>
              </a:rPr>
              <a:t>HR will be responsible for ensuring the whole process complies with legislation on flexible working and equality and discrimination.</a:t>
            </a:r>
          </a:p>
          <a:p>
            <a:endParaRPr lang="en-GB" dirty="0"/>
          </a:p>
        </p:txBody>
      </p:sp>
    </p:spTree>
    <p:extLst>
      <p:ext uri="{BB962C8B-B14F-4D97-AF65-F5344CB8AC3E}">
        <p14:creationId xmlns:p14="http://schemas.microsoft.com/office/powerpoint/2010/main" val="3384001773"/>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264D86-352D-F161-FC89-35A603EF9C04}"/>
              </a:ext>
            </a:extLst>
          </p:cNvPr>
          <p:cNvSpPr>
            <a:spLocks noGrp="1"/>
          </p:cNvSpPr>
          <p:nvPr>
            <p:ph type="title"/>
          </p:nvPr>
        </p:nvSpPr>
        <p:spPr>
          <a:xfrm>
            <a:off x="2236695" y="2662518"/>
            <a:ext cx="7938246" cy="2949387"/>
          </a:xfrm>
        </p:spPr>
        <p:txBody>
          <a:bodyPr>
            <a:normAutofit fontScale="90000"/>
          </a:bodyPr>
          <a:lstStyle/>
          <a:p>
            <a:pPr fontAlgn="base"/>
            <a:r>
              <a:rPr lang="en-GB" b="1" i="0" dirty="0">
                <a:effectLst>
                  <a:outerShdw blurRad="38100" dist="38100" dir="2700000" algn="tl">
                    <a:srgbClr val="000000">
                      <a:alpha val="43137"/>
                    </a:srgbClr>
                  </a:outerShdw>
                </a:effectLst>
                <a:latin typeface="Courier New" panose="02070309020205020404" pitchFamily="49" charset="0"/>
                <a:cs typeface="Courier New" panose="02070309020205020404" pitchFamily="49" charset="0"/>
              </a:rPr>
              <a:t>"When people go to work, they shouldn’t have to leave their hearts at  home.“ -</a:t>
            </a:r>
            <a:r>
              <a:rPr lang="en-GB" sz="4000" b="1" i="0" dirty="0">
                <a:solidFill>
                  <a:srgbClr val="0A1A45"/>
                </a:solidFill>
                <a:effectLst>
                  <a:outerShdw blurRad="38100" dist="38100" dir="2700000" algn="tl">
                    <a:srgbClr val="000000">
                      <a:alpha val="43137"/>
                    </a:srgbClr>
                  </a:outerShdw>
                </a:effectLst>
                <a:latin typeface="Courier New" panose="02070309020205020404" pitchFamily="49" charset="0"/>
                <a:cs typeface="Courier New" panose="02070309020205020404" pitchFamily="49" charset="0"/>
              </a:rPr>
              <a:t>Betty Bender</a:t>
            </a:r>
            <a:endParaRPr lang="en-GB" dirty="0">
              <a:effectLst>
                <a:outerShdw blurRad="38100" dist="38100" dir="2700000" algn="tl">
                  <a:srgbClr val="000000">
                    <a:alpha val="43137"/>
                  </a:srgbClr>
                </a:outerShdw>
              </a:effectLst>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698820242"/>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C6A61-D3F3-7E4F-F38B-240B5CE07EBD}"/>
              </a:ext>
            </a:extLst>
          </p:cNvPr>
          <p:cNvSpPr>
            <a:spLocks noGrp="1"/>
          </p:cNvSpPr>
          <p:nvPr>
            <p:ph type="title"/>
          </p:nvPr>
        </p:nvSpPr>
        <p:spPr>
          <a:xfrm>
            <a:off x="152400" y="107576"/>
            <a:ext cx="11201400" cy="869577"/>
          </a:xfrm>
        </p:spPr>
        <p:txBody>
          <a:bodyPr/>
          <a:lstStyle/>
          <a:p>
            <a:r>
              <a:rPr lang="en-GB" u="sng" dirty="0"/>
              <a:t>References:</a:t>
            </a:r>
          </a:p>
        </p:txBody>
      </p:sp>
      <p:sp>
        <p:nvSpPr>
          <p:cNvPr id="4" name="Rectangle 1">
            <a:extLst>
              <a:ext uri="{FF2B5EF4-FFF2-40B4-BE49-F238E27FC236}">
                <a16:creationId xmlns:a16="http://schemas.microsoft.com/office/drawing/2014/main" id="{0BA0900D-8BED-3713-2A7B-98E3ABB44AF3}"/>
              </a:ext>
            </a:extLst>
          </p:cNvPr>
          <p:cNvSpPr>
            <a:spLocks noGrp="1" noChangeArrowheads="1"/>
          </p:cNvSpPr>
          <p:nvPr>
            <p:ph idx="1"/>
          </p:nvPr>
        </p:nvSpPr>
        <p:spPr bwMode="auto">
          <a:xfrm>
            <a:off x="611840" y="872276"/>
            <a:ext cx="10898841"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Chung, H., 2018. Flexible Working, Work–Life Balance, and Gender Equality: Introduction.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Social Indicators Research,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151, pp. 365-381.</a:t>
            </a:r>
            <a:endParaRPr kumimoji="0" lang="en-GB" altLang="en-US" sz="11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Daniels, K., 2020. </a:t>
            </a:r>
            <a:r>
              <a:rPr kumimoji="0" lang="en-US" altLang="en-US" sz="18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Bibliu</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https://bibliu.com/app/?query=flexible%20working#/view/books/9781398603790/epub/content/12_chapter04.html#page_101</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 11 2022].</a:t>
            </a:r>
            <a:endParaRPr kumimoji="0" lang="en-GB" altLang="en-US" sz="11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Emerald Group Publishing Limited, 2020. Implementation of flexible working arrangements: The role of HR in supporting supervisors.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Human Resource Management International Digest,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28(4), pp. 35-37.</a:t>
            </a:r>
            <a:endParaRPr kumimoji="0" lang="en-GB" altLang="en-US" sz="11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Half, R., 2022.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5 benefits of flexible working for your employees, </a:t>
            </a:r>
            <a:r>
              <a:rPr kumimoji="0" lang="en-US" altLang="en-US" sz="1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1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HR Support, 2020. </a:t>
            </a:r>
            <a:r>
              <a:rPr kumimoji="0" lang="en-US" altLang="en-US" sz="18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thehrbooth</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https://www.thehrbooth.co.uk/blog/hr-support/how-are-flexible-working-patterns-changing-the-role-of-hr/</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17 11 2022].</a:t>
            </a:r>
            <a:endParaRPr kumimoji="0" lang="en-GB" altLang="en-US" sz="11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Mwando</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M., Issa, A. &amp; </a:t>
            </a:r>
            <a:r>
              <a:rPr kumimoji="0" lang="en-US" altLang="en-US" sz="1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Kangotue</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V., 2021. Staff and students’ perception of implementing flexible working arrangements in institution of higher education.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Facilities Management,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19(3), pp. 285-303.</a:t>
            </a:r>
            <a:endParaRPr kumimoji="0" lang="en-GB" altLang="en-US" sz="11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Yasin </a:t>
            </a:r>
            <a:r>
              <a:rPr kumimoji="0" lang="en-US" altLang="en-US" sz="1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Rofcanin</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A., 2020. Human Relations virtual special issue: Flexible Work Practices and Work-Family Domain. 73(8), pp. 1182-1185.</a:t>
            </a:r>
            <a:endParaRPr kumimoji="0" lang="en-GB" altLang="en-US" sz="11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Yu, R., 2019. Exploring impact of future flexible working model evolution on urban environment, economy and planning.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Urban Management,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8(Issue 3), pp. 447-457.</a:t>
            </a:r>
            <a:endParaRPr kumimoji="0" lang="en-GB" altLang="en-US" sz="11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02832139"/>
      </p:ext>
    </p:extLst>
  </p:cSld>
  <p:clrMapOvr>
    <a:masterClrMapping/>
  </p:clrMapOvr>
  <mc:AlternateContent xmlns:mc="http://schemas.openxmlformats.org/markup-compatibility/2006">
    <mc:Choice xmlns:p14="http://schemas.microsoft.com/office/powerpoint/2010/main" Requires="p14">
      <p:transition spd="slow">
        <p14:ferris dir="l"/>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onstantia-Franklin Gothic Book">
      <a:majorFont>
        <a:latin typeface="Constantia" panose="02030602050306030303"/>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1022</Words>
  <Application>Microsoft Office PowerPoint</Application>
  <PresentationFormat>Widescreen</PresentationFormat>
  <Paragraphs>82</Paragraphs>
  <Slides>13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Calibri</vt:lpstr>
      <vt:lpstr>Constantia</vt:lpstr>
      <vt:lpstr>Courier New</vt:lpstr>
      <vt:lpstr>Franklin Gothic Book</vt:lpstr>
      <vt:lpstr>Georgia</vt:lpstr>
      <vt:lpstr>Open Sans</vt:lpstr>
      <vt:lpstr>Open Sans</vt:lpstr>
      <vt:lpstr>Office Theme</vt:lpstr>
      <vt:lpstr>Benefits of flexible working and HR support </vt:lpstr>
      <vt:lpstr>What is flexible working?</vt:lpstr>
      <vt:lpstr>Evolution of flexible working </vt:lpstr>
      <vt:lpstr>                                                                                                                                                              </vt:lpstr>
      <vt:lpstr>Variation of flexible working in UK</vt:lpstr>
      <vt:lpstr>PowerPoint Presentation</vt:lpstr>
      <vt:lpstr>PowerPoint Presentation</vt:lpstr>
      <vt:lpstr>Importance</vt:lpstr>
      <vt:lpstr>Benefits</vt:lpstr>
      <vt:lpstr>Impact</vt:lpstr>
      <vt:lpstr>The role of HR</vt:lpstr>
      <vt:lpstr>"When people go to work, they shouldn’t have to leave their hearts at  home.“ -Betty Bender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flexible working and HR support</dc:title>
  <dc:creator>David Porumboiu</dc:creator>
  <cp:lastModifiedBy>David Porumboiu</cp:lastModifiedBy>
  <cp:revision>3</cp:revision>
  <dcterms:created xsi:type="dcterms:W3CDTF">2022-11-20T17:56:21Z</dcterms:created>
  <dcterms:modified xsi:type="dcterms:W3CDTF">2022-11-23T23:18:28Z</dcterms:modified>
</cp:coreProperties>
</file>