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91"/>
  </p:handoutMasterIdLst>
  <p:sldIdLst>
    <p:sldId id="256" r:id="rId5"/>
    <p:sldId id="259" r:id="rId6"/>
    <p:sldId id="260" r:id="rId7"/>
    <p:sldId id="261" r:id="rId8"/>
    <p:sldId id="262" r:id="rId9"/>
    <p:sldId id="263" r:id="rId10"/>
    <p:sldId id="265" r:id="rId11"/>
    <p:sldId id="264" r:id="rId12"/>
    <p:sldId id="267" r:id="rId13"/>
    <p:sldId id="268" r:id="rId14"/>
    <p:sldId id="269" r:id="rId15"/>
    <p:sldId id="282" r:id="rId16"/>
    <p:sldId id="271" r:id="rId17"/>
    <p:sldId id="272" r:id="rId18"/>
    <p:sldId id="273" r:id="rId19"/>
    <p:sldId id="294" r:id="rId20"/>
    <p:sldId id="295" r:id="rId21"/>
    <p:sldId id="277" r:id="rId22"/>
    <p:sldId id="278" r:id="rId23"/>
    <p:sldId id="279" r:id="rId24"/>
    <p:sldId id="275" r:id="rId25"/>
    <p:sldId id="274" r:id="rId26"/>
    <p:sldId id="281" r:id="rId27"/>
    <p:sldId id="280" r:id="rId28"/>
    <p:sldId id="283" r:id="rId29"/>
    <p:sldId id="285" r:id="rId30"/>
    <p:sldId id="293" r:id="rId31"/>
    <p:sldId id="284" r:id="rId32"/>
    <p:sldId id="286" r:id="rId33"/>
    <p:sldId id="296" r:id="rId34"/>
    <p:sldId id="297" r:id="rId35"/>
    <p:sldId id="298" r:id="rId36"/>
    <p:sldId id="299" r:id="rId37"/>
    <p:sldId id="300" r:id="rId38"/>
    <p:sldId id="319" r:id="rId39"/>
    <p:sldId id="301" r:id="rId40"/>
    <p:sldId id="302" r:id="rId41"/>
    <p:sldId id="303" r:id="rId42"/>
    <p:sldId id="304" r:id="rId43"/>
    <p:sldId id="305" r:id="rId44"/>
    <p:sldId id="306" r:id="rId45"/>
    <p:sldId id="307" r:id="rId46"/>
    <p:sldId id="308" r:id="rId47"/>
    <p:sldId id="309" r:id="rId48"/>
    <p:sldId id="310" r:id="rId49"/>
    <p:sldId id="311" r:id="rId50"/>
    <p:sldId id="312" r:id="rId51"/>
    <p:sldId id="313" r:id="rId52"/>
    <p:sldId id="314" r:id="rId53"/>
    <p:sldId id="318" r:id="rId54"/>
    <p:sldId id="320" r:id="rId55"/>
    <p:sldId id="341" r:id="rId56"/>
    <p:sldId id="342" r:id="rId57"/>
    <p:sldId id="343" r:id="rId58"/>
    <p:sldId id="344" r:id="rId59"/>
    <p:sldId id="321" r:id="rId60"/>
    <p:sldId id="345" r:id="rId61"/>
    <p:sldId id="346" r:id="rId62"/>
    <p:sldId id="322" r:id="rId63"/>
    <p:sldId id="323" r:id="rId64"/>
    <p:sldId id="324" r:id="rId65"/>
    <p:sldId id="325" r:id="rId66"/>
    <p:sldId id="315" r:id="rId67"/>
    <p:sldId id="316" r:id="rId68"/>
    <p:sldId id="317" r:id="rId69"/>
    <p:sldId id="287" r:id="rId70"/>
    <p:sldId id="288" r:id="rId71"/>
    <p:sldId id="289" r:id="rId72"/>
    <p:sldId id="290" r:id="rId73"/>
    <p:sldId id="291" r:id="rId74"/>
    <p:sldId id="292" r:id="rId75"/>
    <p:sldId id="326" r:id="rId76"/>
    <p:sldId id="327" r:id="rId77"/>
    <p:sldId id="328" r:id="rId78"/>
    <p:sldId id="329" r:id="rId79"/>
    <p:sldId id="330" r:id="rId80"/>
    <p:sldId id="331" r:id="rId81"/>
    <p:sldId id="332" r:id="rId82"/>
    <p:sldId id="333" r:id="rId83"/>
    <p:sldId id="334" r:id="rId84"/>
    <p:sldId id="335" r:id="rId85"/>
    <p:sldId id="336" r:id="rId86"/>
    <p:sldId id="337" r:id="rId87"/>
    <p:sldId id="338" r:id="rId88"/>
    <p:sldId id="339" r:id="rId89"/>
    <p:sldId id="340" r:id="rId9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0" autoAdjust="0"/>
    <p:restoredTop sz="92800" autoAdjust="0"/>
  </p:normalViewPr>
  <p:slideViewPr>
    <p:cSldViewPr>
      <p:cViewPr>
        <p:scale>
          <a:sx n="99" d="100"/>
          <a:sy n="99" d="100"/>
        </p:scale>
        <p:origin x="-1314" y="-30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tableStyles" Target="tableStyle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handoutMaster" Target="handoutMasters/handoutMaster1.xml"/><Relationship Id="rId9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presProps" Target="presProp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5.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Stephen.mosey@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jpeg"/></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26.png"/><Relationship Id="rId4" Type="http://schemas.openxmlformats.org/officeDocument/2006/relationships/image" Target="../media/image25.png"/></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4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2.gi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9.png"/></Relationships>
</file>

<file path=ppt/slides/_rels/slide5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50.png"/></Relationships>
</file>

<file path=ppt/slides/_rels/slide5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5.gi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5.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i="1" dirty="0">
                <a:solidFill>
                  <a:schemeClr val="bg1"/>
                </a:solidFill>
              </a:rPr>
              <a:t>Electrical &amp; Electronic Principles</a:t>
            </a:r>
            <a:endParaRPr lang="en-GB" dirty="0">
              <a:solidFill>
                <a:schemeClr val="bg1"/>
              </a:solidFill>
            </a:endParaRPr>
          </a:p>
        </p:txBody>
      </p:sp>
      <p:sp>
        <p:nvSpPr>
          <p:cNvPr id="5" name="Subtitle 4"/>
          <p:cNvSpPr>
            <a:spLocks noGrp="1"/>
          </p:cNvSpPr>
          <p:nvPr>
            <p:ph type="subTitle" idx="1"/>
          </p:nvPr>
        </p:nvSpPr>
        <p:spPr/>
        <p:txBody>
          <a:bodyPr/>
          <a:lstStyle/>
          <a:p>
            <a:r>
              <a:rPr lang="en-GB" dirty="0"/>
              <a:t>M4X00370</a:t>
            </a:r>
          </a:p>
          <a:p>
            <a:endParaRPr lang="en-GB" dirty="0"/>
          </a:p>
          <a:p>
            <a:r>
              <a:rPr lang="en-GB" dirty="0"/>
              <a:t>Steve Mosey</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Information</a:t>
            </a:r>
          </a:p>
        </p:txBody>
      </p:sp>
      <p:sp>
        <p:nvSpPr>
          <p:cNvPr id="3" name="Content Placeholder 2"/>
          <p:cNvSpPr>
            <a:spLocks noGrp="1"/>
          </p:cNvSpPr>
          <p:nvPr>
            <p:ph idx="1"/>
          </p:nvPr>
        </p:nvSpPr>
        <p:spPr/>
        <p:txBody>
          <a:bodyPr>
            <a:normAutofit/>
          </a:bodyPr>
          <a:lstStyle/>
          <a:p>
            <a:r>
              <a:rPr lang="en-GB" sz="2800" dirty="0"/>
              <a:t>Lecturer	</a:t>
            </a:r>
          </a:p>
          <a:p>
            <a:pPr lvl="1"/>
            <a:r>
              <a:rPr lang="en-GB" sz="2400" dirty="0"/>
              <a:t>Steve Mosey</a:t>
            </a:r>
          </a:p>
          <a:p>
            <a:pPr lvl="1"/>
            <a:r>
              <a:rPr lang="en-GB" sz="2400" dirty="0"/>
              <a:t>My office is MH410</a:t>
            </a:r>
          </a:p>
          <a:p>
            <a:pPr lvl="1"/>
            <a:r>
              <a:rPr lang="en-GB" sz="2400" dirty="0">
                <a:hlinkClick r:id="rId2"/>
              </a:rPr>
              <a:t>Stephen.mosey@uwtsd.ac.uk</a:t>
            </a:r>
            <a:endParaRPr lang="en-GB" sz="2400" dirty="0"/>
          </a:p>
          <a:p>
            <a:pPr marL="914400" lvl="2" indent="0">
              <a:buNone/>
            </a:pPr>
            <a:endParaRPr lang="en-GB" sz="1600" dirty="0"/>
          </a:p>
          <a:p>
            <a:pPr marL="457200" lvl="1" indent="0">
              <a:buNone/>
            </a:pPr>
            <a:endParaRPr lang="en-GB" dirty="0"/>
          </a:p>
        </p:txBody>
      </p:sp>
    </p:spTree>
    <p:extLst>
      <p:ext uri="{BB962C8B-B14F-4D97-AF65-F5344CB8AC3E}">
        <p14:creationId xmlns:p14="http://schemas.microsoft.com/office/powerpoint/2010/main" val="579810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Information</a:t>
            </a:r>
          </a:p>
        </p:txBody>
      </p:sp>
      <p:sp>
        <p:nvSpPr>
          <p:cNvPr id="3" name="Content Placeholder 2"/>
          <p:cNvSpPr>
            <a:spLocks noGrp="1"/>
          </p:cNvSpPr>
          <p:nvPr>
            <p:ph idx="1"/>
          </p:nvPr>
        </p:nvSpPr>
        <p:spPr/>
        <p:txBody>
          <a:bodyPr/>
          <a:lstStyle/>
          <a:p>
            <a:r>
              <a:rPr lang="en-GB" sz="2800" dirty="0"/>
              <a:t>When and Where?</a:t>
            </a:r>
          </a:p>
          <a:p>
            <a:endParaRPr lang="en-GB" sz="2800" dirty="0"/>
          </a:p>
          <a:p>
            <a:pPr lvl="1"/>
            <a:r>
              <a:rPr lang="en-GB" dirty="0"/>
              <a:t>Tuesday 11:00 </a:t>
            </a:r>
          </a:p>
          <a:p>
            <a:pPr marL="457200" lvl="1" indent="0">
              <a:buNone/>
            </a:pPr>
            <a:endParaRPr lang="en-GB" dirty="0"/>
          </a:p>
          <a:p>
            <a:pPr lvl="1"/>
            <a:r>
              <a:rPr lang="en-GB" dirty="0"/>
              <a:t>MH507 – Electronics Lab</a:t>
            </a:r>
          </a:p>
          <a:p>
            <a:pPr lvl="1"/>
            <a:endParaRPr lang="en-GB" sz="2000" dirty="0"/>
          </a:p>
          <a:p>
            <a:pPr marL="0" indent="0">
              <a:buNone/>
            </a:pPr>
            <a:endParaRPr lang="en-GB" dirty="0"/>
          </a:p>
        </p:txBody>
      </p:sp>
    </p:spTree>
    <p:extLst>
      <p:ext uri="{BB962C8B-B14F-4D97-AF65-F5344CB8AC3E}">
        <p14:creationId xmlns:p14="http://schemas.microsoft.com/office/powerpoint/2010/main" val="2868989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Information</a:t>
            </a:r>
          </a:p>
        </p:txBody>
      </p:sp>
      <p:sp>
        <p:nvSpPr>
          <p:cNvPr id="3" name="Content Placeholder 2"/>
          <p:cNvSpPr>
            <a:spLocks noGrp="1"/>
          </p:cNvSpPr>
          <p:nvPr>
            <p:ph idx="1"/>
          </p:nvPr>
        </p:nvSpPr>
        <p:spPr/>
        <p:txBody>
          <a:bodyPr/>
          <a:lstStyle/>
          <a:p>
            <a:r>
              <a:rPr lang="en-GB" sz="2800" dirty="0"/>
              <a:t>Assessment – </a:t>
            </a:r>
          </a:p>
          <a:p>
            <a:endParaRPr lang="en-GB" sz="2800" dirty="0"/>
          </a:p>
          <a:p>
            <a:pPr lvl="1"/>
            <a:r>
              <a:rPr lang="en-GB" sz="2400" dirty="0"/>
              <a:t>20% Practical (perform a practical exercise and 				produce a formal report)</a:t>
            </a:r>
            <a:endParaRPr lang="en-GB" sz="1800" dirty="0"/>
          </a:p>
          <a:p>
            <a:pPr lvl="1"/>
            <a:r>
              <a:rPr lang="en-GB" sz="2400" dirty="0"/>
              <a:t>80% Exam at end of summer term (May)</a:t>
            </a:r>
            <a:endParaRPr lang="en-GB" sz="2000" dirty="0"/>
          </a:p>
        </p:txBody>
      </p:sp>
    </p:spTree>
    <p:extLst>
      <p:ext uri="{BB962C8B-B14F-4D97-AF65-F5344CB8AC3E}">
        <p14:creationId xmlns:p14="http://schemas.microsoft.com/office/powerpoint/2010/main" val="837829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Information</a:t>
            </a:r>
          </a:p>
        </p:txBody>
      </p:sp>
      <p:sp>
        <p:nvSpPr>
          <p:cNvPr id="3" name="Content Placeholder 2"/>
          <p:cNvSpPr>
            <a:spLocks noGrp="1"/>
          </p:cNvSpPr>
          <p:nvPr>
            <p:ph idx="1"/>
          </p:nvPr>
        </p:nvSpPr>
        <p:spPr/>
        <p:txBody>
          <a:bodyPr/>
          <a:lstStyle/>
          <a:p>
            <a:r>
              <a:rPr lang="en-GB" dirty="0"/>
              <a:t>Lecture notes and slides on Moodle</a:t>
            </a:r>
          </a:p>
          <a:p>
            <a:endParaRPr lang="en-GB" dirty="0"/>
          </a:p>
          <a:p>
            <a:r>
              <a:rPr lang="en-GB" dirty="0"/>
              <a:t>Assignments on Moodle via Turn it in</a:t>
            </a:r>
          </a:p>
        </p:txBody>
      </p:sp>
    </p:spTree>
    <p:extLst>
      <p:ext uri="{BB962C8B-B14F-4D97-AF65-F5344CB8AC3E}">
        <p14:creationId xmlns:p14="http://schemas.microsoft.com/office/powerpoint/2010/main" val="1757728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a:t>
            </a:r>
          </a:p>
        </p:txBody>
      </p:sp>
      <p:sp>
        <p:nvSpPr>
          <p:cNvPr id="3" name="Content Placeholder 2"/>
          <p:cNvSpPr>
            <a:spLocks noGrp="1"/>
          </p:cNvSpPr>
          <p:nvPr>
            <p:ph idx="1"/>
          </p:nvPr>
        </p:nvSpPr>
        <p:spPr>
          <a:xfrm>
            <a:off x="457200" y="1268760"/>
            <a:ext cx="8229600" cy="4248473"/>
          </a:xfrm>
        </p:spPr>
        <p:txBody>
          <a:bodyPr>
            <a:noAutofit/>
          </a:bodyPr>
          <a:lstStyle/>
          <a:p>
            <a:r>
              <a:rPr lang="en-US" sz="1600" dirty="0"/>
              <a:t>Definitions of current, voltage, resistance, power, ohm’s law</a:t>
            </a:r>
            <a:endParaRPr lang="en-GB" sz="1600" dirty="0"/>
          </a:p>
          <a:p>
            <a:r>
              <a:rPr lang="en-US" sz="1600" dirty="0"/>
              <a:t>Passive devices, resistors, capacitors, inductors.</a:t>
            </a:r>
            <a:endParaRPr lang="en-GB" sz="1600" dirty="0"/>
          </a:p>
          <a:p>
            <a:r>
              <a:rPr lang="en-US" sz="1600" dirty="0"/>
              <a:t>Semiconductor devices e.g. diodes, transistors etc.</a:t>
            </a:r>
            <a:endParaRPr lang="en-GB" sz="1600" dirty="0"/>
          </a:p>
          <a:p>
            <a:r>
              <a:rPr lang="en-US" sz="1600" dirty="0"/>
              <a:t>Basic  DC and AC theory, simple power supplies.</a:t>
            </a:r>
            <a:endParaRPr lang="en-GB" sz="1600" dirty="0"/>
          </a:p>
          <a:p>
            <a:r>
              <a:rPr lang="en-US" sz="1600" dirty="0"/>
              <a:t>Series and parallel circuits</a:t>
            </a:r>
            <a:endParaRPr lang="en-GB" sz="1600" dirty="0"/>
          </a:p>
          <a:p>
            <a:r>
              <a:rPr lang="en-US" sz="1600" dirty="0"/>
              <a:t>Commonly used ICs as building blocks, 555, 741, 7805 etc.</a:t>
            </a:r>
            <a:endParaRPr lang="en-GB" sz="1600" dirty="0"/>
          </a:p>
          <a:p>
            <a:r>
              <a:rPr lang="en-US" sz="1600" dirty="0"/>
              <a:t>Timing and clock circuits, RC, crystal oscillator modules etc.</a:t>
            </a:r>
            <a:endParaRPr lang="en-GB" sz="1600" dirty="0"/>
          </a:p>
          <a:p>
            <a:r>
              <a:rPr lang="en-US" sz="1600" dirty="0"/>
              <a:t>Passive filters</a:t>
            </a:r>
            <a:endParaRPr lang="en-GB" sz="1600" dirty="0"/>
          </a:p>
          <a:p>
            <a:r>
              <a:rPr lang="en-US" sz="1600" dirty="0"/>
              <a:t>Amplifier principles, frequency response curves , input and output impedance</a:t>
            </a:r>
            <a:endParaRPr lang="en-GB" sz="1600" dirty="0"/>
          </a:p>
          <a:p>
            <a:r>
              <a:rPr lang="en-US" sz="1600" dirty="0"/>
              <a:t>Op-amps, basic configurations</a:t>
            </a:r>
            <a:endParaRPr lang="en-GB" sz="1600" dirty="0"/>
          </a:p>
          <a:p>
            <a:r>
              <a:rPr lang="en-US" sz="1600" dirty="0" err="1"/>
              <a:t>Thevenin</a:t>
            </a:r>
            <a:r>
              <a:rPr lang="en-US" sz="1600" dirty="0"/>
              <a:t> equivalent circuits</a:t>
            </a:r>
            <a:endParaRPr lang="en-GB" sz="1600" dirty="0"/>
          </a:p>
          <a:p>
            <a:r>
              <a:rPr lang="en-US" sz="1600" dirty="0"/>
              <a:t>Electromagnetism</a:t>
            </a:r>
            <a:endParaRPr lang="en-GB" sz="1600" dirty="0"/>
          </a:p>
          <a:p>
            <a:r>
              <a:rPr lang="en-US" sz="1600" dirty="0"/>
              <a:t>Basic logic gates and configurations</a:t>
            </a:r>
            <a:r>
              <a:rPr lang="en-GB" sz="1600" dirty="0"/>
              <a:t>, </a:t>
            </a:r>
            <a:r>
              <a:rPr lang="en-US" sz="1600" dirty="0"/>
              <a:t>Boolean algebra</a:t>
            </a:r>
            <a:endParaRPr lang="en-GB" sz="1600" dirty="0"/>
          </a:p>
          <a:p>
            <a:r>
              <a:rPr lang="en-US" sz="1600" dirty="0"/>
              <a:t>Combinational logic applications</a:t>
            </a:r>
            <a:endParaRPr lang="en-GB" sz="2400" dirty="0"/>
          </a:p>
        </p:txBody>
      </p:sp>
    </p:spTree>
    <p:extLst>
      <p:ext uri="{BB962C8B-B14F-4D97-AF65-F5344CB8AC3E}">
        <p14:creationId xmlns:p14="http://schemas.microsoft.com/office/powerpoint/2010/main" val="3683745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Outcomes</a:t>
            </a:r>
          </a:p>
        </p:txBody>
      </p:sp>
      <p:sp>
        <p:nvSpPr>
          <p:cNvPr id="3" name="Content Placeholder 2"/>
          <p:cNvSpPr>
            <a:spLocks noGrp="1"/>
          </p:cNvSpPr>
          <p:nvPr>
            <p:ph idx="1"/>
          </p:nvPr>
        </p:nvSpPr>
        <p:spPr/>
        <p:txBody>
          <a:bodyPr/>
          <a:lstStyle/>
          <a:p>
            <a:r>
              <a:rPr lang="en-GB" dirty="0"/>
              <a:t>Analyse specified circuits and networks using appropriate analysis tools.</a:t>
            </a:r>
          </a:p>
          <a:p>
            <a:endParaRPr lang="en-GB" dirty="0"/>
          </a:p>
          <a:p>
            <a:r>
              <a:rPr lang="en-GB" dirty="0"/>
              <a:t>Perform electrical / electronic measurements, record and analyse data and produce a report.</a:t>
            </a:r>
          </a:p>
        </p:txBody>
      </p:sp>
    </p:spTree>
    <p:extLst>
      <p:ext uri="{BB962C8B-B14F-4D97-AF65-F5344CB8AC3E}">
        <p14:creationId xmlns:p14="http://schemas.microsoft.com/office/powerpoint/2010/main" val="224094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Any Questions so far..?</a:t>
            </a:r>
          </a:p>
        </p:txBody>
      </p:sp>
    </p:spTree>
    <p:extLst>
      <p:ext uri="{BB962C8B-B14F-4D97-AF65-F5344CB8AC3E}">
        <p14:creationId xmlns:p14="http://schemas.microsoft.com/office/powerpoint/2010/main" val="1725422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Text Box 6"/>
          <p:cNvSpPr txBox="1">
            <a:spLocks noChangeArrowheads="1"/>
          </p:cNvSpPr>
          <p:nvPr/>
        </p:nvSpPr>
        <p:spPr bwMode="auto">
          <a:xfrm>
            <a:off x="375568" y="334744"/>
            <a:ext cx="8353425" cy="769441"/>
          </a:xfrm>
          <a:prstGeom prst="rect">
            <a:avLst/>
          </a:prstGeom>
          <a:noFill/>
          <a:ln w="9525">
            <a:noFill/>
            <a:miter lim="800000"/>
            <a:headEnd/>
            <a:tailEnd/>
          </a:ln>
          <a:effectLst/>
        </p:spPr>
        <p:txBody>
          <a:bodyPr>
            <a:spAutoFit/>
          </a:bodyPr>
          <a:lstStyle/>
          <a:p>
            <a:pPr algn="ctr">
              <a:spcBef>
                <a:spcPct val="50000"/>
              </a:spcBef>
            </a:pPr>
            <a:r>
              <a:rPr lang="en-GB" sz="4400" dirty="0">
                <a:latin typeface="+mj-lt"/>
              </a:rPr>
              <a:t>What Is Electricity?</a:t>
            </a:r>
            <a:endParaRPr lang="en-US" sz="4400" dirty="0">
              <a:latin typeface="+mj-lt"/>
            </a:endParaRPr>
          </a:p>
        </p:txBody>
      </p:sp>
      <p:sp>
        <p:nvSpPr>
          <p:cNvPr id="2055" name="Text Box 7"/>
          <p:cNvSpPr txBox="1">
            <a:spLocks noChangeArrowheads="1"/>
          </p:cNvSpPr>
          <p:nvPr/>
        </p:nvSpPr>
        <p:spPr bwMode="auto">
          <a:xfrm>
            <a:off x="250825" y="981075"/>
            <a:ext cx="8569325" cy="4401205"/>
          </a:xfrm>
          <a:prstGeom prst="rect">
            <a:avLst/>
          </a:prstGeom>
          <a:noFill/>
          <a:ln w="9525">
            <a:noFill/>
            <a:miter lim="800000"/>
            <a:headEnd/>
            <a:tailEnd/>
          </a:ln>
          <a:effectLst/>
        </p:spPr>
        <p:txBody>
          <a:bodyPr>
            <a:spAutoFit/>
          </a:bodyPr>
          <a:lstStyle/>
          <a:p>
            <a:r>
              <a:rPr lang="en-GB" sz="2000" dirty="0"/>
              <a:t>Various definitions…</a:t>
            </a:r>
          </a:p>
          <a:p>
            <a:endParaRPr lang="en-GB" sz="2000" dirty="0"/>
          </a:p>
          <a:p>
            <a:r>
              <a:rPr lang="en-GB" sz="2000" dirty="0"/>
              <a:t>Reader’s Digest Universal Dictionary:</a:t>
            </a:r>
          </a:p>
          <a:p>
            <a:pPr lvl="1"/>
            <a:r>
              <a:rPr lang="en-GB" sz="2000" i="1" dirty="0">
                <a:solidFill>
                  <a:schemeClr val="tx2"/>
                </a:solidFill>
              </a:rPr>
              <a:t>“A class of phenomena arising from the existence and interaction of positively and negatively charged particles.”</a:t>
            </a:r>
          </a:p>
          <a:p>
            <a:endParaRPr lang="en-GB" sz="2000" dirty="0">
              <a:solidFill>
                <a:srgbClr val="FF3300"/>
              </a:solidFill>
              <a:effectLst>
                <a:outerShdw blurRad="38100" dist="38100" dir="2700000" algn="tl">
                  <a:srgbClr val="000000"/>
                </a:outerShdw>
              </a:effectLst>
            </a:endParaRPr>
          </a:p>
          <a:p>
            <a:r>
              <a:rPr lang="en-GB" sz="2000" dirty="0"/>
              <a:t>Cambridge University Press On-line Dictionary.</a:t>
            </a:r>
          </a:p>
          <a:p>
            <a:pPr lvl="1"/>
            <a:r>
              <a:rPr lang="en-GB" sz="2000" i="1" dirty="0">
                <a:solidFill>
                  <a:schemeClr val="tx2"/>
                </a:solidFill>
              </a:rPr>
              <a:t>“A  form of energy, produced in various ways, which provides power to devices that create light, heat, etc.”</a:t>
            </a:r>
          </a:p>
          <a:p>
            <a:endParaRPr lang="en-GB" sz="2000" dirty="0">
              <a:solidFill>
                <a:srgbClr val="FF3300"/>
              </a:solidFill>
              <a:effectLst>
                <a:outerShdw blurRad="38100" dist="38100" dir="2700000" algn="tl">
                  <a:srgbClr val="000000"/>
                </a:outerShdw>
              </a:effectLst>
            </a:endParaRPr>
          </a:p>
          <a:p>
            <a:r>
              <a:rPr lang="en-GB" sz="2000" dirty="0"/>
              <a:t>Compact Oxford English Dictionary</a:t>
            </a:r>
          </a:p>
          <a:p>
            <a:pPr lvl="1"/>
            <a:r>
              <a:rPr lang="en-GB" sz="2000" i="1" dirty="0">
                <a:solidFill>
                  <a:schemeClr val="tx2"/>
                </a:solidFill>
              </a:rPr>
              <a:t>“A form of energy resulting from the existence of charged particles (such as electrons or protons), either statically as an accumulation of charge or dynamically as a current.”</a:t>
            </a:r>
            <a:endParaRPr lang="en-US" sz="2000" i="1" dirty="0">
              <a:solidFill>
                <a:schemeClr val="tx2"/>
              </a:solidFill>
            </a:endParaRPr>
          </a:p>
        </p:txBody>
      </p:sp>
    </p:spTree>
    <p:extLst>
      <p:ext uri="{BB962C8B-B14F-4D97-AF65-F5344CB8AC3E}">
        <p14:creationId xmlns:p14="http://schemas.microsoft.com/office/powerpoint/2010/main" val="3947249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6"/>
          <p:cNvSpPr txBox="1">
            <a:spLocks noChangeArrowheads="1"/>
          </p:cNvSpPr>
          <p:nvPr/>
        </p:nvSpPr>
        <p:spPr bwMode="auto">
          <a:xfrm>
            <a:off x="375568" y="334744"/>
            <a:ext cx="8353425" cy="830997"/>
          </a:xfrm>
          <a:prstGeom prst="rect">
            <a:avLst/>
          </a:prstGeom>
          <a:noFill/>
          <a:ln w="9525">
            <a:noFill/>
            <a:miter lim="800000"/>
            <a:headEnd/>
            <a:tailEnd/>
          </a:ln>
          <a:effectLst/>
        </p:spPr>
        <p:txBody>
          <a:bodyPr>
            <a:spAutoFit/>
          </a:bodyPr>
          <a:lstStyle/>
          <a:p>
            <a:pPr algn="ctr">
              <a:spcBef>
                <a:spcPct val="50000"/>
              </a:spcBef>
            </a:pPr>
            <a:r>
              <a:rPr lang="en-GB" sz="4800" dirty="0">
                <a:latin typeface="+mj-lt"/>
              </a:rPr>
              <a:t>What Is Electricity?</a:t>
            </a:r>
            <a:endParaRPr lang="en-US" sz="4800" dirty="0">
              <a:latin typeface="+mj-lt"/>
            </a:endParaRPr>
          </a:p>
        </p:txBody>
      </p:sp>
      <p:sp>
        <p:nvSpPr>
          <p:cNvPr id="5" name="Content Placeholder 4"/>
          <p:cNvSpPr>
            <a:spLocks noGrp="1"/>
          </p:cNvSpPr>
          <p:nvPr>
            <p:ph idx="1"/>
          </p:nvPr>
        </p:nvSpPr>
        <p:spPr/>
        <p:txBody>
          <a:bodyPr>
            <a:normAutofit/>
          </a:bodyPr>
          <a:lstStyle/>
          <a:p>
            <a:pPr marL="0" indent="0">
              <a:buNone/>
            </a:pPr>
            <a:r>
              <a:rPr lang="en-US" sz="2400" dirty="0"/>
              <a:t>Wikipedia:</a:t>
            </a:r>
            <a:endParaRPr lang="en-US" sz="1600" i="1" dirty="0"/>
          </a:p>
          <a:p>
            <a:pPr marL="400050" lvl="1" indent="0">
              <a:buNone/>
            </a:pPr>
            <a:r>
              <a:rPr lang="en-US" sz="2000" i="1" dirty="0">
                <a:solidFill>
                  <a:schemeClr val="tx2"/>
                </a:solidFill>
              </a:rPr>
              <a:t>“'Electricity' is the term the early scientists used when they were actually referring to 'charge'. “</a:t>
            </a:r>
          </a:p>
          <a:p>
            <a:pPr marL="0" indent="0">
              <a:buNone/>
            </a:pPr>
            <a:endParaRPr lang="en-US" sz="1800" i="1" dirty="0">
              <a:solidFill>
                <a:srgbClr val="FF3300"/>
              </a:solidFill>
            </a:endParaRPr>
          </a:p>
          <a:p>
            <a:pPr marL="400050" lvl="1" indent="0">
              <a:buNone/>
            </a:pPr>
            <a:r>
              <a:rPr lang="en-US" sz="2000" i="1" dirty="0">
                <a:solidFill>
                  <a:schemeClr val="tx2"/>
                </a:solidFill>
              </a:rPr>
              <a:t>“Present usage of the term 'electricity' has become confused. In addition to the </a:t>
            </a:r>
            <a:r>
              <a:rPr lang="en-US" sz="2000" i="1" dirty="0">
                <a:solidFill>
                  <a:srgbClr val="FF0000"/>
                </a:solidFill>
              </a:rPr>
              <a:t>electric charge </a:t>
            </a:r>
            <a:r>
              <a:rPr lang="en-US" sz="2000" i="1" dirty="0">
                <a:solidFill>
                  <a:schemeClr val="tx2"/>
                </a:solidFill>
              </a:rPr>
              <a:t>definition, the word electricity has several popular definitions which are contradictory.”</a:t>
            </a:r>
          </a:p>
          <a:p>
            <a:pPr marL="0" indent="0">
              <a:buNone/>
            </a:pPr>
            <a:endParaRPr lang="en-GB" sz="1600" dirty="0"/>
          </a:p>
        </p:txBody>
      </p:sp>
    </p:spTree>
    <p:extLst>
      <p:ext uri="{BB962C8B-B14F-4D97-AF65-F5344CB8AC3E}">
        <p14:creationId xmlns:p14="http://schemas.microsoft.com/office/powerpoint/2010/main" val="2816291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42910" y="1214422"/>
            <a:ext cx="8286808" cy="2862322"/>
          </a:xfrm>
          <a:prstGeom prst="rect">
            <a:avLst/>
          </a:prstGeom>
        </p:spPr>
        <p:txBody>
          <a:bodyPr wrap="square">
            <a:spAutoFit/>
          </a:bodyPr>
          <a:lstStyle/>
          <a:p>
            <a:r>
              <a:rPr lang="en-US" sz="2000" dirty="0"/>
              <a:t>Many sources say that "electricity" is the quantity of electrical energy measured in joules or kilowatt-hours. </a:t>
            </a:r>
          </a:p>
          <a:p>
            <a:endParaRPr lang="en-US" sz="2000" dirty="0"/>
          </a:p>
          <a:p>
            <a:r>
              <a:rPr lang="en-US" sz="2000" dirty="0"/>
              <a:t>Other sources call it the motion of charges within a conductor, and they measure the quantity of electricity in terms of </a:t>
            </a:r>
            <a:r>
              <a:rPr lang="en-US" sz="2000" dirty="0">
                <a:solidFill>
                  <a:srgbClr val="FF0000"/>
                </a:solidFill>
              </a:rPr>
              <a:t>amperes</a:t>
            </a:r>
            <a:r>
              <a:rPr lang="en-US" sz="2000" dirty="0"/>
              <a:t>. </a:t>
            </a:r>
          </a:p>
          <a:p>
            <a:endParaRPr lang="en-US" sz="2000" dirty="0"/>
          </a:p>
          <a:p>
            <a:r>
              <a:rPr lang="en-US" sz="2000" dirty="0"/>
              <a:t>It is advisable to be cautious when interpreting the term "electricity" in place of the more precise terms electric charge, electric current, electrical energy, etc.</a:t>
            </a:r>
          </a:p>
        </p:txBody>
      </p:sp>
      <p:sp>
        <p:nvSpPr>
          <p:cNvPr id="4" name="Text Box 6"/>
          <p:cNvSpPr txBox="1">
            <a:spLocks noChangeArrowheads="1"/>
          </p:cNvSpPr>
          <p:nvPr/>
        </p:nvSpPr>
        <p:spPr bwMode="auto">
          <a:xfrm>
            <a:off x="375568" y="334744"/>
            <a:ext cx="8353425" cy="830997"/>
          </a:xfrm>
          <a:prstGeom prst="rect">
            <a:avLst/>
          </a:prstGeom>
          <a:noFill/>
          <a:ln w="9525">
            <a:noFill/>
            <a:miter lim="800000"/>
            <a:headEnd/>
            <a:tailEnd/>
          </a:ln>
          <a:effectLst/>
        </p:spPr>
        <p:txBody>
          <a:bodyPr>
            <a:spAutoFit/>
          </a:bodyPr>
          <a:lstStyle/>
          <a:p>
            <a:pPr algn="ctr">
              <a:spcBef>
                <a:spcPct val="50000"/>
              </a:spcBef>
            </a:pPr>
            <a:r>
              <a:rPr lang="en-GB" sz="4800" dirty="0">
                <a:latin typeface="+mj-lt"/>
              </a:rPr>
              <a:t>What Is Electricity?</a:t>
            </a:r>
            <a:endParaRPr lang="en-US" sz="4800" dirty="0">
              <a:latin typeface="+mj-lt"/>
            </a:endParaRPr>
          </a:p>
        </p:txBody>
      </p:sp>
    </p:spTree>
    <p:extLst>
      <p:ext uri="{BB962C8B-B14F-4D97-AF65-F5344CB8AC3E}">
        <p14:creationId xmlns:p14="http://schemas.microsoft.com/office/powerpoint/2010/main" val="4263328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may contain: sky, cloud and outdoor">
            <a:extLst>
              <a:ext uri="{FF2B5EF4-FFF2-40B4-BE49-F238E27FC236}">
                <a16:creationId xmlns="" xmlns:a16="http://schemas.microsoft.com/office/drawing/2014/main" id="{62EA0596-1F2E-49A7-9DAC-50719556C8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716" b="9394"/>
          <a:stretch/>
        </p:blipFill>
        <p:spPr bwMode="auto">
          <a:xfrm>
            <a:off x="107504" y="188640"/>
            <a:ext cx="8946740" cy="500227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 xmlns:a16="http://schemas.microsoft.com/office/drawing/2014/main" id="{619075B0-8D49-44C1-A971-4D1522DD5F90}"/>
              </a:ext>
            </a:extLst>
          </p:cNvPr>
          <p:cNvSpPr txBox="1"/>
          <p:nvPr/>
        </p:nvSpPr>
        <p:spPr>
          <a:xfrm>
            <a:off x="467544" y="5190917"/>
            <a:ext cx="8352928" cy="369332"/>
          </a:xfrm>
          <a:prstGeom prst="rect">
            <a:avLst/>
          </a:prstGeom>
          <a:noFill/>
        </p:spPr>
        <p:txBody>
          <a:bodyPr wrap="square" rtlCol="0">
            <a:spAutoFit/>
          </a:bodyPr>
          <a:lstStyle/>
          <a:p>
            <a:pPr algn="ctr"/>
            <a:r>
              <a:rPr lang="en-GB" dirty="0"/>
              <a:t>Lightning over Swansea bay. This discharge is probably about 100 MV and 30 kA</a:t>
            </a:r>
          </a:p>
        </p:txBody>
      </p:sp>
    </p:spTree>
    <p:extLst>
      <p:ext uri="{BB962C8B-B14F-4D97-AF65-F5344CB8AC3E}">
        <p14:creationId xmlns:p14="http://schemas.microsoft.com/office/powerpoint/2010/main" val="1170890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Energy?</a:t>
            </a:r>
          </a:p>
        </p:txBody>
      </p:sp>
      <p:sp>
        <p:nvSpPr>
          <p:cNvPr id="3" name="Content Placeholder 2"/>
          <p:cNvSpPr>
            <a:spLocks noGrp="1"/>
          </p:cNvSpPr>
          <p:nvPr>
            <p:ph idx="1"/>
          </p:nvPr>
        </p:nvSpPr>
        <p:spPr/>
        <p:txBody>
          <a:bodyPr>
            <a:normAutofit/>
          </a:bodyPr>
          <a:lstStyle/>
          <a:p>
            <a:pPr marL="0" indent="0">
              <a:buNone/>
            </a:pPr>
            <a:r>
              <a:rPr lang="en-GB" sz="2000" dirty="0"/>
              <a:t>Reader’s Digest Universal Dictionary:</a:t>
            </a:r>
          </a:p>
          <a:p>
            <a:pPr marL="400050" lvl="1" indent="0">
              <a:buNone/>
            </a:pPr>
            <a:r>
              <a:rPr lang="en-GB" sz="1600" i="1" dirty="0">
                <a:solidFill>
                  <a:schemeClr val="tx2"/>
                </a:solidFill>
              </a:rPr>
              <a:t>“The work that a physical system is capable of doing in changing from its actual state to a specific reference state….”</a:t>
            </a:r>
          </a:p>
          <a:p>
            <a:pPr marL="0" indent="0">
              <a:buNone/>
            </a:pPr>
            <a:endParaRPr lang="en-GB" sz="2000" dirty="0">
              <a:effectLst>
                <a:outerShdw blurRad="38100" dist="38100" dir="2700000" algn="tl">
                  <a:srgbClr val="000000"/>
                </a:outerShdw>
              </a:effectLst>
            </a:endParaRPr>
          </a:p>
          <a:p>
            <a:pPr marL="0" indent="0">
              <a:buNone/>
            </a:pPr>
            <a:r>
              <a:rPr lang="en-GB" sz="2000" dirty="0"/>
              <a:t>Dictionary.reference.com:</a:t>
            </a:r>
          </a:p>
          <a:p>
            <a:pPr marL="400050" lvl="1" indent="0">
              <a:buNone/>
            </a:pPr>
            <a:r>
              <a:rPr lang="en-GB" sz="1600" i="1" dirty="0">
                <a:solidFill>
                  <a:schemeClr val="tx2"/>
                </a:solidFill>
              </a:rPr>
              <a:t>“The capacity of a physical system to do work.”</a:t>
            </a:r>
          </a:p>
          <a:p>
            <a:pPr marL="0" indent="0">
              <a:buNone/>
            </a:pPr>
            <a:endParaRPr lang="en-GB" sz="2000" dirty="0"/>
          </a:p>
          <a:p>
            <a:pPr marL="0" indent="0">
              <a:buNone/>
            </a:pPr>
            <a:r>
              <a:rPr lang="en-GB" sz="2000" dirty="0"/>
              <a:t>Thefreedictionary.com:</a:t>
            </a:r>
          </a:p>
          <a:p>
            <a:pPr marL="400050" lvl="1" indent="0">
              <a:buNone/>
            </a:pPr>
            <a:r>
              <a:rPr lang="en-GB" sz="1600" i="1" dirty="0">
                <a:solidFill>
                  <a:schemeClr val="tx2"/>
                </a:solidFill>
              </a:rPr>
              <a:t>“A source of usable power, such as petroleum or coal.</a:t>
            </a:r>
          </a:p>
          <a:p>
            <a:pPr marL="400050" lvl="1" indent="0">
              <a:buNone/>
            </a:pPr>
            <a:r>
              <a:rPr lang="en-GB" sz="1600" i="1" dirty="0">
                <a:solidFill>
                  <a:schemeClr val="tx2"/>
                </a:solidFill>
              </a:rPr>
              <a:t>Principle of conservation of energy.”</a:t>
            </a:r>
          </a:p>
          <a:p>
            <a:endParaRPr lang="en-GB" sz="2000" dirty="0"/>
          </a:p>
        </p:txBody>
      </p:sp>
      <p:sp>
        <p:nvSpPr>
          <p:cNvPr id="4" name="Footer Placeholder 2"/>
          <p:cNvSpPr>
            <a:spLocks noGrp="1"/>
          </p:cNvSpPr>
          <p:nvPr>
            <p:ph type="ftr" sz="quarter" idx="11"/>
          </p:nvPr>
        </p:nvSpPr>
        <p:spPr>
          <a:prstGeom prst="rect">
            <a:avLst/>
          </a:prstGeom>
        </p:spPr>
        <p:txBody>
          <a:bodyPr/>
          <a:lstStyle/>
          <a:p>
            <a:r>
              <a:rPr lang="en-US"/>
              <a:t>What is Electricity</a:t>
            </a:r>
          </a:p>
        </p:txBody>
      </p:sp>
    </p:spTree>
    <p:extLst>
      <p:ext uri="{BB962C8B-B14F-4D97-AF65-F5344CB8AC3E}">
        <p14:creationId xmlns:p14="http://schemas.microsoft.com/office/powerpoint/2010/main" val="3930106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Conservation of Energy</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The </a:t>
            </a:r>
            <a:r>
              <a:rPr lang="en-GB" dirty="0">
                <a:solidFill>
                  <a:schemeClr val="tx2"/>
                </a:solidFill>
              </a:rPr>
              <a:t>PRINCIPLE OF CONSERVATION OF ENERGY </a:t>
            </a:r>
            <a:r>
              <a:rPr lang="en-GB" dirty="0"/>
              <a:t>states that:</a:t>
            </a:r>
          </a:p>
          <a:p>
            <a:pPr marL="0" indent="0">
              <a:buNone/>
            </a:pPr>
            <a:endParaRPr lang="en-GB" b="1" dirty="0"/>
          </a:p>
          <a:p>
            <a:pPr marL="400050" lvl="1" indent="0">
              <a:buNone/>
            </a:pPr>
            <a:r>
              <a:rPr lang="en-GB" i="1" dirty="0">
                <a:solidFill>
                  <a:schemeClr val="tx2"/>
                </a:solidFill>
              </a:rPr>
              <a:t>“Energy can neither be created or destroyed, it can only be converted from one form into another.”</a:t>
            </a:r>
          </a:p>
          <a:p>
            <a:pPr marL="0" indent="0">
              <a:buNone/>
            </a:pPr>
            <a:endParaRPr lang="en-GB" b="1" dirty="0">
              <a:solidFill>
                <a:srgbClr val="FF3300"/>
              </a:solidFill>
              <a:effectLst>
                <a:outerShdw blurRad="38100" dist="38100" dir="2700000" algn="tl">
                  <a:srgbClr val="000000"/>
                </a:outerShdw>
              </a:effectLst>
            </a:endParaRPr>
          </a:p>
          <a:p>
            <a:pPr marL="0" indent="0">
              <a:buNone/>
            </a:pPr>
            <a:r>
              <a:rPr lang="en-GB" dirty="0"/>
              <a:t>Example of different types of energy are electrical, sound, light , mechanical and heat.</a:t>
            </a:r>
          </a:p>
          <a:p>
            <a:pPr marL="0" indent="0">
              <a:buNone/>
            </a:pPr>
            <a:endParaRPr lang="en-GB" dirty="0"/>
          </a:p>
          <a:p>
            <a:pPr marL="0" indent="0">
              <a:buNone/>
            </a:pPr>
            <a:r>
              <a:rPr lang="en-GB" dirty="0"/>
              <a:t>Energy is measured in units of the  joule ( J ).</a:t>
            </a:r>
            <a:endParaRPr lang="en-US" dirty="0"/>
          </a:p>
          <a:p>
            <a:endParaRPr lang="en-GB" dirty="0"/>
          </a:p>
        </p:txBody>
      </p:sp>
    </p:spTree>
    <p:extLst>
      <p:ext uri="{BB962C8B-B14F-4D97-AF65-F5344CB8AC3E}">
        <p14:creationId xmlns:p14="http://schemas.microsoft.com/office/powerpoint/2010/main" val="20497838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Power?</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Power is defined as </a:t>
            </a:r>
            <a:r>
              <a:rPr lang="en-GB" dirty="0">
                <a:solidFill>
                  <a:schemeClr val="tx2"/>
                </a:solidFill>
              </a:rPr>
              <a:t>“</a:t>
            </a:r>
            <a:r>
              <a:rPr lang="en-GB" i="1" dirty="0">
                <a:solidFill>
                  <a:schemeClr val="tx2"/>
                </a:solidFill>
              </a:rPr>
              <a:t>the rate of doing work</a:t>
            </a:r>
            <a:r>
              <a:rPr lang="en-GB" dirty="0">
                <a:solidFill>
                  <a:schemeClr val="tx2"/>
                </a:solidFill>
              </a:rPr>
              <a:t>” </a:t>
            </a:r>
            <a:r>
              <a:rPr lang="en-GB" dirty="0"/>
              <a:t>i.e. it is the rate of usage of joules. The unit is joules/sec (J/s) and is more commonly called the “watt” (W). Where 1 W = 1 J/s.</a:t>
            </a:r>
          </a:p>
          <a:p>
            <a:pPr marL="0" indent="0">
              <a:buNone/>
            </a:pPr>
            <a:endParaRPr lang="en-GB" dirty="0"/>
          </a:p>
          <a:p>
            <a:pPr marL="0" indent="0">
              <a:buNone/>
            </a:pPr>
            <a:r>
              <a:rPr lang="en-GB" dirty="0"/>
              <a:t>Imagine a joule as a packet of energy, the quicker we use up these packets of energy then the greater the power consumed.</a:t>
            </a:r>
          </a:p>
          <a:p>
            <a:pPr marL="0" indent="0">
              <a:buNone/>
            </a:pPr>
            <a:endParaRPr lang="en-GB" dirty="0"/>
          </a:p>
          <a:p>
            <a:pPr marL="0" indent="0">
              <a:buNone/>
            </a:pPr>
            <a:r>
              <a:rPr lang="en-GB" dirty="0"/>
              <a:t>Alternatively the more joules per second we use the greater the power dissipated ( used up ).</a:t>
            </a:r>
            <a:endParaRPr lang="en-US" dirty="0"/>
          </a:p>
          <a:p>
            <a:endParaRPr lang="en-GB" dirty="0"/>
          </a:p>
        </p:txBody>
      </p:sp>
    </p:spTree>
    <p:extLst>
      <p:ext uri="{BB962C8B-B14F-4D97-AF65-F5344CB8AC3E}">
        <p14:creationId xmlns:p14="http://schemas.microsoft.com/office/powerpoint/2010/main" val="3244577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Definitions</a:t>
            </a:r>
          </a:p>
        </p:txBody>
      </p:sp>
      <p:sp>
        <p:nvSpPr>
          <p:cNvPr id="3" name="Content Placeholder 2"/>
          <p:cNvSpPr>
            <a:spLocks noGrp="1"/>
          </p:cNvSpPr>
          <p:nvPr>
            <p:ph idx="1"/>
          </p:nvPr>
        </p:nvSpPr>
        <p:spPr/>
        <p:txBody>
          <a:bodyPr>
            <a:normAutofit fontScale="92500" lnSpcReduction="10000"/>
          </a:bodyPr>
          <a:lstStyle/>
          <a:p>
            <a:r>
              <a:rPr lang="en-GB" dirty="0"/>
              <a:t>Current – flow of electric charge in a circuit. Measured in Amps (A)</a:t>
            </a:r>
          </a:p>
          <a:p>
            <a:r>
              <a:rPr lang="en-GB" dirty="0"/>
              <a:t>Voltage – electric potential or </a:t>
            </a:r>
            <a:r>
              <a:rPr lang="en-GB" i="1" dirty="0"/>
              <a:t>“electric pressure”.  </a:t>
            </a:r>
            <a:r>
              <a:rPr lang="en-GB" dirty="0"/>
              <a:t>Measured in Volts (V)</a:t>
            </a:r>
          </a:p>
          <a:p>
            <a:r>
              <a:rPr lang="en-GB" dirty="0"/>
              <a:t>Resistance – how difficult it is to pass electric current.  Measured in Ohms (</a:t>
            </a:r>
            <a:r>
              <a:rPr lang="el-GR" dirty="0"/>
              <a:t>Ω</a:t>
            </a:r>
            <a:r>
              <a:rPr lang="en-GB" dirty="0"/>
              <a:t>)</a:t>
            </a:r>
          </a:p>
          <a:p>
            <a:r>
              <a:rPr lang="en-GB" dirty="0"/>
              <a:t>Power – rate at which electrical energy is transferred by a circuit. Measured in Watts (W)</a:t>
            </a:r>
          </a:p>
        </p:txBody>
      </p:sp>
    </p:spTree>
    <p:extLst>
      <p:ext uri="{BB962C8B-B14F-4D97-AF65-F5344CB8AC3E}">
        <p14:creationId xmlns:p14="http://schemas.microsoft.com/office/powerpoint/2010/main" val="1146522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Powers of 10</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72500420"/>
              </p:ext>
            </p:extLst>
          </p:nvPr>
        </p:nvGraphicFramePr>
        <p:xfrm>
          <a:off x="467544" y="1412776"/>
          <a:ext cx="8229600" cy="4166235"/>
        </p:xfrm>
        <a:graphic>
          <a:graphicData uri="http://schemas.openxmlformats.org/drawingml/2006/table">
            <a:tbl>
              <a:tblPr>
                <a:tableStyleId>{5C22544A-7EE6-4342-B048-85BDC9FD1C3A}</a:tableStyleId>
              </a:tblPr>
              <a:tblGrid>
                <a:gridCol w="3682752">
                  <a:extLst>
                    <a:ext uri="{9D8B030D-6E8A-4147-A177-3AD203B41FA5}">
                      <a16:colId xmlns="" xmlns:a16="http://schemas.microsoft.com/office/drawing/2014/main" val="20000"/>
                    </a:ext>
                  </a:extLst>
                </a:gridCol>
                <a:gridCol w="1224136">
                  <a:extLst>
                    <a:ext uri="{9D8B030D-6E8A-4147-A177-3AD203B41FA5}">
                      <a16:colId xmlns="" xmlns:a16="http://schemas.microsoft.com/office/drawing/2014/main" val="20001"/>
                    </a:ext>
                  </a:extLst>
                </a:gridCol>
                <a:gridCol w="1728192">
                  <a:extLst>
                    <a:ext uri="{9D8B030D-6E8A-4147-A177-3AD203B41FA5}">
                      <a16:colId xmlns="" xmlns:a16="http://schemas.microsoft.com/office/drawing/2014/main" val="20002"/>
                    </a:ext>
                  </a:extLst>
                </a:gridCol>
                <a:gridCol w="1594520">
                  <a:extLst>
                    <a:ext uri="{9D8B030D-6E8A-4147-A177-3AD203B41FA5}">
                      <a16:colId xmlns="" xmlns:a16="http://schemas.microsoft.com/office/drawing/2014/main" val="20003"/>
                    </a:ext>
                  </a:extLst>
                </a:gridCol>
              </a:tblGrid>
              <a:tr h="0">
                <a:tc>
                  <a:txBody>
                    <a:bodyPr/>
                    <a:lstStyle/>
                    <a:p>
                      <a:pPr algn="ctr"/>
                      <a:r>
                        <a:rPr lang="en-GB" sz="1800" b="0" dirty="0">
                          <a:solidFill>
                            <a:schemeClr val="tx1"/>
                          </a:solidFill>
                          <a:latin typeface="+mn-lt"/>
                        </a:rPr>
                        <a:t>Number</a:t>
                      </a:r>
                    </a:p>
                  </a:txBody>
                  <a:tcPr>
                    <a:lnB w="12700" cap="flat" cmpd="sng" algn="ctr">
                      <a:solidFill>
                        <a:schemeClr val="tx1"/>
                      </a:solidFill>
                      <a:prstDash val="solid"/>
                      <a:round/>
                      <a:headEnd type="none" w="med" len="med"/>
                      <a:tailEnd type="none" w="med" len="med"/>
                    </a:lnB>
                    <a:noFill/>
                  </a:tcPr>
                </a:tc>
                <a:tc>
                  <a:txBody>
                    <a:bodyPr/>
                    <a:lstStyle/>
                    <a:p>
                      <a:pPr algn="ctr"/>
                      <a:r>
                        <a:rPr lang="en-GB" sz="1800" b="0" dirty="0">
                          <a:solidFill>
                            <a:schemeClr val="tx1"/>
                          </a:solidFill>
                          <a:latin typeface="+mn-lt"/>
                        </a:rPr>
                        <a:t>Power</a:t>
                      </a:r>
                    </a:p>
                  </a:txBody>
                  <a:tcPr>
                    <a:lnB w="12700" cap="flat" cmpd="sng" algn="ctr">
                      <a:solidFill>
                        <a:schemeClr val="tx1"/>
                      </a:solidFill>
                      <a:prstDash val="solid"/>
                      <a:round/>
                      <a:headEnd type="none" w="med" len="med"/>
                      <a:tailEnd type="none" w="med" len="med"/>
                    </a:lnB>
                    <a:noFill/>
                  </a:tcPr>
                </a:tc>
                <a:tc>
                  <a:txBody>
                    <a:bodyPr/>
                    <a:lstStyle/>
                    <a:p>
                      <a:pPr algn="ctr"/>
                      <a:r>
                        <a:rPr lang="en-GB" sz="1800" b="0" dirty="0">
                          <a:solidFill>
                            <a:schemeClr val="tx1"/>
                          </a:solidFill>
                          <a:latin typeface="+mn-lt"/>
                        </a:rPr>
                        <a:t>SI prefix</a:t>
                      </a:r>
                    </a:p>
                  </a:txBody>
                  <a:tcPr>
                    <a:lnB w="12700" cap="flat" cmpd="sng" algn="ctr">
                      <a:solidFill>
                        <a:schemeClr val="tx1"/>
                      </a:solidFill>
                      <a:prstDash val="solid"/>
                      <a:round/>
                      <a:headEnd type="none" w="med" len="med"/>
                      <a:tailEnd type="none" w="med" len="med"/>
                    </a:lnB>
                    <a:noFill/>
                  </a:tcPr>
                </a:tc>
                <a:tc>
                  <a:txBody>
                    <a:bodyPr/>
                    <a:lstStyle/>
                    <a:p>
                      <a:pPr algn="ctr"/>
                      <a:r>
                        <a:rPr lang="en-GB" sz="1800" b="0" dirty="0">
                          <a:solidFill>
                            <a:schemeClr val="tx1"/>
                          </a:solidFill>
                          <a:latin typeface="+mn-lt"/>
                        </a:rPr>
                        <a:t>SI Symbol</a:t>
                      </a:r>
                    </a:p>
                  </a:txBody>
                  <a:tcPr>
                    <a:lnB w="12700" cap="flat" cmpd="sng" algn="ctr">
                      <a:solidFill>
                        <a:schemeClr val="tx1"/>
                      </a:solidFill>
                      <a:prstDash val="solid"/>
                      <a:round/>
                      <a:headEnd type="none" w="med" len="med"/>
                      <a:tailEnd type="none" w="med" len="med"/>
                    </a:lnB>
                    <a:noFill/>
                  </a:tcPr>
                </a:tc>
                <a:extLst>
                  <a:ext uri="{0D108BD9-81ED-4DB2-BD59-A6C34878D82A}">
                    <a16:rowId xmlns="" xmlns:a16="http://schemas.microsoft.com/office/drawing/2014/main" val="10000"/>
                  </a:ext>
                </a:extLst>
              </a:tr>
              <a:tr h="0">
                <a:tc>
                  <a:txBody>
                    <a:bodyPr/>
                    <a:lstStyle/>
                    <a:p>
                      <a:pPr algn="ctr" fontAlgn="b"/>
                      <a:r>
                        <a:rPr lang="en-GB" sz="1600" b="0" i="0" u="none" strike="noStrike" dirty="0">
                          <a:solidFill>
                            <a:schemeClr val="tx1"/>
                          </a:solidFill>
                          <a:effectLst/>
                          <a:latin typeface="+mn-lt"/>
                        </a:rPr>
                        <a:t>0.000000000000000000001</a:t>
                      </a:r>
                    </a:p>
                  </a:txBody>
                  <a:tcPr marL="9525" marR="9525" marT="9525" marB="0" anchor="b">
                    <a:lnT w="12700" cap="flat" cmpd="sng" algn="ctr">
                      <a:solidFill>
                        <a:schemeClr val="tx1"/>
                      </a:solidFill>
                      <a:prstDash val="solid"/>
                      <a:round/>
                      <a:headEnd type="none" w="med" len="med"/>
                      <a:tailEnd type="none" w="med" len="med"/>
                    </a:lnT>
                    <a:noFill/>
                  </a:tcPr>
                </a:tc>
                <a:tc>
                  <a:txBody>
                    <a:bodyPr/>
                    <a:lstStyle/>
                    <a:p>
                      <a:pPr algn="ctr" fontAlgn="b"/>
                      <a:r>
                        <a:rPr lang="en-GB" sz="1600" b="0" i="0" u="none" strike="noStrike" dirty="0">
                          <a:solidFill>
                            <a:schemeClr val="tx1"/>
                          </a:solidFill>
                          <a:effectLst/>
                          <a:latin typeface="+mn-lt"/>
                        </a:rPr>
                        <a:t>-21</a:t>
                      </a:r>
                    </a:p>
                  </a:txBody>
                  <a:tcPr marL="9525" marR="9525" marT="9525" marB="0" anchor="b">
                    <a:lnT w="12700" cap="flat" cmpd="sng" algn="ctr">
                      <a:solidFill>
                        <a:schemeClr val="tx1"/>
                      </a:solidFill>
                      <a:prstDash val="solid"/>
                      <a:round/>
                      <a:headEnd type="none" w="med" len="med"/>
                      <a:tailEnd type="none" w="med" len="med"/>
                    </a:lnT>
                    <a:noFill/>
                  </a:tcPr>
                </a:tc>
                <a:tc>
                  <a:txBody>
                    <a:bodyPr/>
                    <a:lstStyle/>
                    <a:p>
                      <a:pPr algn="ctr" fontAlgn="b"/>
                      <a:r>
                        <a:rPr lang="en-GB" sz="1600" b="0" i="0" u="none" strike="noStrike" dirty="0" err="1">
                          <a:solidFill>
                            <a:schemeClr val="tx1"/>
                          </a:solidFill>
                          <a:effectLst/>
                          <a:latin typeface="+mn-lt"/>
                        </a:rPr>
                        <a:t>zepto</a:t>
                      </a:r>
                      <a:endParaRPr lang="en-GB" sz="1600" b="0" i="0" u="none" strike="noStrike" dirty="0">
                        <a:solidFill>
                          <a:schemeClr val="tx1"/>
                        </a:solidFill>
                        <a:effectLst/>
                        <a:latin typeface="+mn-lt"/>
                      </a:endParaRPr>
                    </a:p>
                  </a:txBody>
                  <a:tcPr marL="9525" marR="9525" marT="9525" marB="0" anchor="b">
                    <a:lnT w="12700" cap="flat" cmpd="sng" algn="ctr">
                      <a:solidFill>
                        <a:schemeClr val="tx1"/>
                      </a:solidFill>
                      <a:prstDash val="solid"/>
                      <a:round/>
                      <a:headEnd type="none" w="med" len="med"/>
                      <a:tailEnd type="none" w="med" len="med"/>
                    </a:lnT>
                    <a:noFill/>
                  </a:tcPr>
                </a:tc>
                <a:tc>
                  <a:txBody>
                    <a:bodyPr/>
                    <a:lstStyle/>
                    <a:p>
                      <a:pPr algn="ctr" fontAlgn="b"/>
                      <a:r>
                        <a:rPr lang="en-GB" sz="1600" b="0" i="0" u="none" strike="noStrike">
                          <a:solidFill>
                            <a:schemeClr val="tx1"/>
                          </a:solidFill>
                          <a:effectLst/>
                          <a:latin typeface="+mn-lt"/>
                        </a:rPr>
                        <a:t>z</a:t>
                      </a:r>
                    </a:p>
                  </a:txBody>
                  <a:tcPr marL="9525" marR="9525" marT="9525" marB="0" anchor="b">
                    <a:lnT w="12700" cap="flat" cmpd="sng" algn="ctr">
                      <a:solidFill>
                        <a:schemeClr val="tx1"/>
                      </a:solidFill>
                      <a:prstDash val="solid"/>
                      <a:round/>
                      <a:headEnd type="none" w="med" len="med"/>
                      <a:tailEnd type="none" w="med" len="med"/>
                    </a:lnT>
                    <a:noFill/>
                  </a:tcPr>
                </a:tc>
                <a:extLst>
                  <a:ext uri="{0D108BD9-81ED-4DB2-BD59-A6C34878D82A}">
                    <a16:rowId xmlns="" xmlns:a16="http://schemas.microsoft.com/office/drawing/2014/main" val="10001"/>
                  </a:ext>
                </a:extLst>
              </a:tr>
              <a:tr h="0">
                <a:tc>
                  <a:txBody>
                    <a:bodyPr/>
                    <a:lstStyle/>
                    <a:p>
                      <a:pPr algn="ctr" fontAlgn="b"/>
                      <a:r>
                        <a:rPr lang="en-GB" sz="1600" b="0" i="0" u="none" strike="noStrike" dirty="0">
                          <a:solidFill>
                            <a:schemeClr val="tx1"/>
                          </a:solidFill>
                          <a:effectLst/>
                          <a:latin typeface="+mn-lt"/>
                        </a:rPr>
                        <a:t>0.000000000000000001</a:t>
                      </a:r>
                    </a:p>
                  </a:txBody>
                  <a:tcPr marL="9525" marR="9525" marT="9525" marB="0" anchor="b">
                    <a:noFill/>
                  </a:tcPr>
                </a:tc>
                <a:tc>
                  <a:txBody>
                    <a:bodyPr/>
                    <a:lstStyle/>
                    <a:p>
                      <a:pPr algn="ctr" fontAlgn="b"/>
                      <a:r>
                        <a:rPr lang="en-GB" sz="1600" b="0" i="0" u="none" strike="noStrike">
                          <a:solidFill>
                            <a:schemeClr val="tx1"/>
                          </a:solidFill>
                          <a:effectLst/>
                          <a:latin typeface="+mn-lt"/>
                        </a:rPr>
                        <a:t>-18</a:t>
                      </a:r>
                    </a:p>
                  </a:txBody>
                  <a:tcPr marL="9525" marR="9525" marT="9525" marB="0" anchor="b">
                    <a:noFill/>
                  </a:tcPr>
                </a:tc>
                <a:tc>
                  <a:txBody>
                    <a:bodyPr/>
                    <a:lstStyle/>
                    <a:p>
                      <a:pPr algn="ctr" fontAlgn="b"/>
                      <a:r>
                        <a:rPr lang="en-GB" sz="1600" b="0" i="0" u="none" strike="noStrike" dirty="0" err="1">
                          <a:solidFill>
                            <a:schemeClr val="tx1"/>
                          </a:solidFill>
                          <a:effectLst/>
                          <a:latin typeface="+mn-lt"/>
                        </a:rPr>
                        <a:t>atto</a:t>
                      </a:r>
                      <a:endParaRPr lang="en-GB" sz="1600" b="0" i="0" u="none" strike="noStrike" dirty="0">
                        <a:solidFill>
                          <a:schemeClr val="tx1"/>
                        </a:solidFill>
                        <a:effectLst/>
                        <a:latin typeface="+mn-lt"/>
                      </a:endParaRPr>
                    </a:p>
                  </a:txBody>
                  <a:tcPr marL="9525" marR="9525" marT="9525" marB="0" anchor="b">
                    <a:noFill/>
                  </a:tcPr>
                </a:tc>
                <a:tc>
                  <a:txBody>
                    <a:bodyPr/>
                    <a:lstStyle/>
                    <a:p>
                      <a:pPr algn="ctr" fontAlgn="b"/>
                      <a:r>
                        <a:rPr lang="en-GB" sz="1600" b="0" i="0" u="none" strike="noStrike">
                          <a:solidFill>
                            <a:schemeClr val="tx1"/>
                          </a:solidFill>
                          <a:effectLst/>
                          <a:latin typeface="+mn-lt"/>
                        </a:rPr>
                        <a:t>a</a:t>
                      </a:r>
                    </a:p>
                  </a:txBody>
                  <a:tcPr marL="9525" marR="9525" marT="9525" marB="0" anchor="b">
                    <a:noFill/>
                  </a:tcPr>
                </a:tc>
                <a:extLst>
                  <a:ext uri="{0D108BD9-81ED-4DB2-BD59-A6C34878D82A}">
                    <a16:rowId xmlns="" xmlns:a16="http://schemas.microsoft.com/office/drawing/2014/main" val="10002"/>
                  </a:ext>
                </a:extLst>
              </a:tr>
              <a:tr h="0">
                <a:tc>
                  <a:txBody>
                    <a:bodyPr/>
                    <a:lstStyle/>
                    <a:p>
                      <a:pPr algn="ctr" fontAlgn="b"/>
                      <a:r>
                        <a:rPr lang="en-GB" sz="1600" b="0" i="0" u="none" strike="noStrike">
                          <a:solidFill>
                            <a:schemeClr val="tx1"/>
                          </a:solidFill>
                          <a:effectLst/>
                          <a:latin typeface="+mn-lt"/>
                        </a:rPr>
                        <a:t>0.000000000000001</a:t>
                      </a:r>
                    </a:p>
                  </a:txBody>
                  <a:tcPr marL="9525" marR="9525" marT="9525" marB="0" anchor="b">
                    <a:lnB w="12700" cap="flat" cmpd="sng" algn="ctr">
                      <a:solidFill>
                        <a:schemeClr val="bg1">
                          <a:lumMod val="85000"/>
                        </a:schemeClr>
                      </a:solidFill>
                      <a:prstDash val="solid"/>
                      <a:round/>
                      <a:headEnd type="none" w="med" len="med"/>
                      <a:tailEnd type="none" w="med" len="med"/>
                    </a:lnB>
                    <a:noFill/>
                  </a:tcPr>
                </a:tc>
                <a:tc>
                  <a:txBody>
                    <a:bodyPr/>
                    <a:lstStyle/>
                    <a:p>
                      <a:pPr algn="ctr" fontAlgn="b"/>
                      <a:r>
                        <a:rPr lang="en-GB" sz="1600" b="0" i="0" u="none" strike="noStrike">
                          <a:solidFill>
                            <a:schemeClr val="tx1"/>
                          </a:solidFill>
                          <a:effectLst/>
                          <a:latin typeface="+mn-lt"/>
                        </a:rPr>
                        <a:t>-15</a:t>
                      </a:r>
                    </a:p>
                  </a:txBody>
                  <a:tcPr marL="9525" marR="9525" marT="9525" marB="0" anchor="b">
                    <a:lnB w="12700" cap="flat" cmpd="sng" algn="ctr">
                      <a:solidFill>
                        <a:schemeClr val="bg1">
                          <a:lumMod val="85000"/>
                        </a:schemeClr>
                      </a:solidFill>
                      <a:prstDash val="solid"/>
                      <a:round/>
                      <a:headEnd type="none" w="med" len="med"/>
                      <a:tailEnd type="none" w="med" len="med"/>
                    </a:lnB>
                    <a:noFill/>
                  </a:tcPr>
                </a:tc>
                <a:tc>
                  <a:txBody>
                    <a:bodyPr/>
                    <a:lstStyle/>
                    <a:p>
                      <a:pPr algn="ctr" fontAlgn="b"/>
                      <a:r>
                        <a:rPr lang="en-GB" sz="1600" b="0" i="0" u="none" strike="noStrike" dirty="0" err="1">
                          <a:solidFill>
                            <a:schemeClr val="tx1"/>
                          </a:solidFill>
                          <a:effectLst/>
                          <a:latin typeface="+mn-lt"/>
                        </a:rPr>
                        <a:t>femto</a:t>
                      </a:r>
                      <a:endParaRPr lang="en-GB" sz="1600" b="0" i="0" u="none" strike="noStrike" dirty="0">
                        <a:solidFill>
                          <a:schemeClr val="tx1"/>
                        </a:solidFill>
                        <a:effectLst/>
                        <a:latin typeface="+mn-lt"/>
                      </a:endParaRPr>
                    </a:p>
                  </a:txBody>
                  <a:tcPr marL="9525" marR="9525" marT="9525" marB="0" anchor="b">
                    <a:lnB w="12700" cap="flat" cmpd="sng" algn="ctr">
                      <a:solidFill>
                        <a:schemeClr val="bg1">
                          <a:lumMod val="85000"/>
                        </a:schemeClr>
                      </a:solidFill>
                      <a:prstDash val="solid"/>
                      <a:round/>
                      <a:headEnd type="none" w="med" len="med"/>
                      <a:tailEnd type="none" w="med" len="med"/>
                    </a:lnB>
                    <a:noFill/>
                  </a:tcPr>
                </a:tc>
                <a:tc>
                  <a:txBody>
                    <a:bodyPr/>
                    <a:lstStyle/>
                    <a:p>
                      <a:pPr algn="ctr" fontAlgn="b"/>
                      <a:r>
                        <a:rPr lang="en-GB" sz="1600" b="0" i="0" u="none" strike="noStrike">
                          <a:solidFill>
                            <a:schemeClr val="tx1"/>
                          </a:solidFill>
                          <a:effectLst/>
                          <a:latin typeface="+mn-lt"/>
                        </a:rPr>
                        <a:t>f</a:t>
                      </a:r>
                    </a:p>
                  </a:txBody>
                  <a:tcPr marL="9525" marR="9525" marT="9525" marB="0" anchor="b">
                    <a:lnB w="12700" cap="flat" cmpd="sng" algn="ctr">
                      <a:solidFill>
                        <a:schemeClr val="bg1">
                          <a:lumMod val="85000"/>
                        </a:schemeClr>
                      </a:solidFill>
                      <a:prstDash val="solid"/>
                      <a:round/>
                      <a:headEnd type="none" w="med" len="med"/>
                      <a:tailEnd type="none" w="med" len="med"/>
                    </a:lnB>
                    <a:noFill/>
                  </a:tcPr>
                </a:tc>
                <a:extLst>
                  <a:ext uri="{0D108BD9-81ED-4DB2-BD59-A6C34878D82A}">
                    <a16:rowId xmlns="" xmlns:a16="http://schemas.microsoft.com/office/drawing/2014/main" val="10003"/>
                  </a:ext>
                </a:extLst>
              </a:tr>
              <a:tr h="0">
                <a:tc>
                  <a:txBody>
                    <a:bodyPr/>
                    <a:lstStyle/>
                    <a:p>
                      <a:pPr algn="ctr" fontAlgn="b"/>
                      <a:r>
                        <a:rPr lang="en-GB" sz="1600" b="0" i="0" u="none" strike="noStrike" dirty="0">
                          <a:solidFill>
                            <a:schemeClr val="tx1"/>
                          </a:solidFill>
                          <a:effectLst/>
                          <a:latin typeface="+mn-lt"/>
                        </a:rPr>
                        <a:t>0.000000000001</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-12</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err="1">
                          <a:solidFill>
                            <a:schemeClr val="tx1"/>
                          </a:solidFill>
                          <a:effectLst/>
                          <a:latin typeface="+mn-lt"/>
                        </a:rPr>
                        <a:t>pico</a:t>
                      </a:r>
                      <a:endParaRPr lang="en-GB" sz="1600" b="0" i="0" u="none" strike="noStrike" dirty="0">
                        <a:solidFill>
                          <a:schemeClr val="tx1"/>
                        </a:solidFill>
                        <a:effectLst/>
                        <a:latin typeface="+mn-lt"/>
                      </a:endParaRP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p</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 xmlns:a16="http://schemas.microsoft.com/office/drawing/2014/main" val="10004"/>
                  </a:ext>
                </a:extLst>
              </a:tr>
              <a:tr h="0">
                <a:tc>
                  <a:txBody>
                    <a:bodyPr/>
                    <a:lstStyle/>
                    <a:p>
                      <a:pPr algn="ctr" fontAlgn="b"/>
                      <a:r>
                        <a:rPr lang="en-GB" sz="1600" b="0" i="0" u="none" strike="noStrike" dirty="0">
                          <a:solidFill>
                            <a:schemeClr val="tx1"/>
                          </a:solidFill>
                          <a:effectLst/>
                          <a:latin typeface="+mn-lt"/>
                        </a:rPr>
                        <a:t>0.000000001</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-9</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err="1">
                          <a:solidFill>
                            <a:schemeClr val="tx1"/>
                          </a:solidFill>
                          <a:effectLst/>
                          <a:latin typeface="+mn-lt"/>
                        </a:rPr>
                        <a:t>nano</a:t>
                      </a:r>
                      <a:endParaRPr lang="en-GB" sz="1600" b="0" i="0" u="none" strike="noStrike" dirty="0">
                        <a:solidFill>
                          <a:schemeClr val="tx1"/>
                        </a:solidFill>
                        <a:effectLst/>
                        <a:latin typeface="+mn-lt"/>
                      </a:endParaRP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n</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 xmlns:a16="http://schemas.microsoft.com/office/drawing/2014/main" val="10005"/>
                  </a:ext>
                </a:extLst>
              </a:tr>
              <a:tr h="0">
                <a:tc>
                  <a:txBody>
                    <a:bodyPr/>
                    <a:lstStyle/>
                    <a:p>
                      <a:pPr algn="ctr" fontAlgn="b"/>
                      <a:r>
                        <a:rPr lang="en-GB" sz="1600" b="0" i="0" u="none" strike="noStrike">
                          <a:solidFill>
                            <a:schemeClr val="tx1"/>
                          </a:solidFill>
                          <a:effectLst/>
                          <a:latin typeface="+mn-lt"/>
                        </a:rPr>
                        <a:t>0.000001</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-6</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micro</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µ</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 xmlns:a16="http://schemas.microsoft.com/office/drawing/2014/main" val="10006"/>
                  </a:ext>
                </a:extLst>
              </a:tr>
              <a:tr h="0">
                <a:tc>
                  <a:txBody>
                    <a:bodyPr/>
                    <a:lstStyle/>
                    <a:p>
                      <a:pPr algn="ctr" fontAlgn="b"/>
                      <a:r>
                        <a:rPr lang="en-GB" sz="1600" b="0" i="0" u="none" strike="noStrike">
                          <a:solidFill>
                            <a:schemeClr val="tx1"/>
                          </a:solidFill>
                          <a:effectLst/>
                          <a:latin typeface="+mn-lt"/>
                        </a:rPr>
                        <a:t>0.001</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a:solidFill>
                            <a:schemeClr val="tx1"/>
                          </a:solidFill>
                          <a:effectLst/>
                          <a:latin typeface="+mn-lt"/>
                        </a:rPr>
                        <a:t>-3</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a:solidFill>
                            <a:schemeClr val="tx1"/>
                          </a:solidFill>
                          <a:effectLst/>
                          <a:latin typeface="+mn-lt"/>
                        </a:rPr>
                        <a:t>milli</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m</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 xmlns:a16="http://schemas.microsoft.com/office/drawing/2014/main" val="10007"/>
                  </a:ext>
                </a:extLst>
              </a:tr>
              <a:tr h="0">
                <a:tc>
                  <a:txBody>
                    <a:bodyPr/>
                    <a:lstStyle/>
                    <a:p>
                      <a:pPr algn="ctr" fontAlgn="b"/>
                      <a:r>
                        <a:rPr lang="en-GB" sz="1600" b="0" i="0" u="none" strike="noStrike">
                          <a:solidFill>
                            <a:schemeClr val="tx1"/>
                          </a:solidFill>
                          <a:effectLst/>
                          <a:latin typeface="+mn-lt"/>
                        </a:rPr>
                        <a:t>1</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a:solidFill>
                            <a:schemeClr val="tx1"/>
                          </a:solidFill>
                          <a:effectLst/>
                          <a:latin typeface="+mn-lt"/>
                        </a:rPr>
                        <a:t>0</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endParaRPr lang="en-GB" sz="1600" b="0" i="0" u="none" strike="noStrike" dirty="0">
                        <a:solidFill>
                          <a:schemeClr val="tx1"/>
                        </a:solidFill>
                        <a:effectLst/>
                        <a:latin typeface="+mn-lt"/>
                      </a:endParaRP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endParaRPr lang="en-GB" sz="1600" b="0" i="0" u="none" strike="noStrike" dirty="0">
                        <a:solidFill>
                          <a:schemeClr val="tx1"/>
                        </a:solidFill>
                        <a:effectLst/>
                        <a:latin typeface="+mn-lt"/>
                      </a:endParaRP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 xmlns:a16="http://schemas.microsoft.com/office/drawing/2014/main" val="10008"/>
                  </a:ext>
                </a:extLst>
              </a:tr>
              <a:tr h="0">
                <a:tc>
                  <a:txBody>
                    <a:bodyPr/>
                    <a:lstStyle/>
                    <a:p>
                      <a:pPr algn="ctr" fontAlgn="b"/>
                      <a:r>
                        <a:rPr lang="en-GB" sz="1600" b="0" i="0" u="none" strike="noStrike">
                          <a:solidFill>
                            <a:schemeClr val="tx1"/>
                          </a:solidFill>
                          <a:effectLst/>
                          <a:latin typeface="+mn-lt"/>
                        </a:rPr>
                        <a:t>1000</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a:solidFill>
                            <a:schemeClr val="tx1"/>
                          </a:solidFill>
                          <a:effectLst/>
                          <a:latin typeface="+mn-lt"/>
                        </a:rPr>
                        <a:t>3</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kilo</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k</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 xmlns:a16="http://schemas.microsoft.com/office/drawing/2014/main" val="10009"/>
                  </a:ext>
                </a:extLst>
              </a:tr>
              <a:tr h="0">
                <a:tc>
                  <a:txBody>
                    <a:bodyPr/>
                    <a:lstStyle/>
                    <a:p>
                      <a:pPr algn="ctr" fontAlgn="b"/>
                      <a:r>
                        <a:rPr lang="en-GB" sz="1600" b="0" i="0" u="none" strike="noStrike">
                          <a:solidFill>
                            <a:schemeClr val="tx1"/>
                          </a:solidFill>
                          <a:effectLst/>
                          <a:latin typeface="+mn-lt"/>
                        </a:rPr>
                        <a:t>1000000</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a:solidFill>
                            <a:schemeClr val="tx1"/>
                          </a:solidFill>
                          <a:effectLst/>
                          <a:latin typeface="+mn-lt"/>
                        </a:rPr>
                        <a:t>6</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Mega</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tc>
                  <a:txBody>
                    <a:bodyPr/>
                    <a:lstStyle/>
                    <a:p>
                      <a:pPr algn="ctr" fontAlgn="b"/>
                      <a:r>
                        <a:rPr lang="en-GB" sz="1600" b="0" i="0" u="none" strike="noStrike" dirty="0">
                          <a:solidFill>
                            <a:schemeClr val="tx1"/>
                          </a:solidFill>
                          <a:effectLst/>
                          <a:latin typeface="+mn-lt"/>
                        </a:rPr>
                        <a:t>M</a:t>
                      </a:r>
                    </a:p>
                  </a:txBody>
                  <a:tcPr marL="9525" marR="9525" marT="9525" marB="0" anchor="b">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85000"/>
                      </a:schemeClr>
                    </a:solidFill>
                  </a:tcPr>
                </a:tc>
                <a:extLst>
                  <a:ext uri="{0D108BD9-81ED-4DB2-BD59-A6C34878D82A}">
                    <a16:rowId xmlns="" xmlns:a16="http://schemas.microsoft.com/office/drawing/2014/main" val="10010"/>
                  </a:ext>
                </a:extLst>
              </a:tr>
              <a:tr h="0">
                <a:tc>
                  <a:txBody>
                    <a:bodyPr/>
                    <a:lstStyle/>
                    <a:p>
                      <a:pPr algn="ctr" fontAlgn="b"/>
                      <a:r>
                        <a:rPr lang="en-GB" sz="1600" b="0" i="0" u="none" strike="noStrike">
                          <a:solidFill>
                            <a:schemeClr val="tx1"/>
                          </a:solidFill>
                          <a:effectLst/>
                          <a:latin typeface="+mn-lt"/>
                        </a:rPr>
                        <a:t>1000000000</a:t>
                      </a:r>
                    </a:p>
                  </a:txBody>
                  <a:tcPr marL="9525" marR="9525" marT="9525" marB="0" anchor="b">
                    <a:lnT w="12700" cap="flat" cmpd="sng" algn="ctr">
                      <a:solidFill>
                        <a:schemeClr val="bg1">
                          <a:lumMod val="85000"/>
                        </a:schemeClr>
                      </a:solidFill>
                      <a:prstDash val="solid"/>
                      <a:round/>
                      <a:headEnd type="none" w="med" len="med"/>
                      <a:tailEnd type="none" w="med" len="med"/>
                    </a:lnT>
                    <a:noFill/>
                  </a:tcPr>
                </a:tc>
                <a:tc>
                  <a:txBody>
                    <a:bodyPr/>
                    <a:lstStyle/>
                    <a:p>
                      <a:pPr algn="ctr" fontAlgn="b"/>
                      <a:r>
                        <a:rPr lang="en-GB" sz="1600" b="0" i="0" u="none" strike="noStrike">
                          <a:solidFill>
                            <a:schemeClr val="tx1"/>
                          </a:solidFill>
                          <a:effectLst/>
                          <a:latin typeface="+mn-lt"/>
                        </a:rPr>
                        <a:t>9</a:t>
                      </a:r>
                    </a:p>
                  </a:txBody>
                  <a:tcPr marL="9525" marR="9525" marT="9525" marB="0" anchor="b">
                    <a:lnT w="12700" cap="flat" cmpd="sng" algn="ctr">
                      <a:solidFill>
                        <a:schemeClr val="bg1">
                          <a:lumMod val="85000"/>
                        </a:schemeClr>
                      </a:solidFill>
                      <a:prstDash val="solid"/>
                      <a:round/>
                      <a:headEnd type="none" w="med" len="med"/>
                      <a:tailEnd type="none" w="med" len="med"/>
                    </a:lnT>
                    <a:noFill/>
                  </a:tcPr>
                </a:tc>
                <a:tc>
                  <a:txBody>
                    <a:bodyPr/>
                    <a:lstStyle/>
                    <a:p>
                      <a:pPr algn="ctr" fontAlgn="b"/>
                      <a:r>
                        <a:rPr lang="en-GB" sz="1600" b="0" i="0" u="none" strike="noStrike" dirty="0">
                          <a:solidFill>
                            <a:schemeClr val="tx1"/>
                          </a:solidFill>
                          <a:effectLst/>
                          <a:latin typeface="+mn-lt"/>
                        </a:rPr>
                        <a:t>Giga</a:t>
                      </a:r>
                    </a:p>
                  </a:txBody>
                  <a:tcPr marL="9525" marR="9525" marT="9525" marB="0" anchor="b">
                    <a:lnT w="12700" cap="flat" cmpd="sng" algn="ctr">
                      <a:solidFill>
                        <a:schemeClr val="bg1">
                          <a:lumMod val="85000"/>
                        </a:schemeClr>
                      </a:solidFill>
                      <a:prstDash val="solid"/>
                      <a:round/>
                      <a:headEnd type="none" w="med" len="med"/>
                      <a:tailEnd type="none" w="med" len="med"/>
                    </a:lnT>
                    <a:noFill/>
                  </a:tcPr>
                </a:tc>
                <a:tc>
                  <a:txBody>
                    <a:bodyPr/>
                    <a:lstStyle/>
                    <a:p>
                      <a:pPr algn="ctr" fontAlgn="b"/>
                      <a:r>
                        <a:rPr lang="en-GB" sz="1600" b="0" i="0" u="none" strike="noStrike" dirty="0">
                          <a:solidFill>
                            <a:schemeClr val="tx1"/>
                          </a:solidFill>
                          <a:effectLst/>
                          <a:latin typeface="+mn-lt"/>
                        </a:rPr>
                        <a:t>G</a:t>
                      </a:r>
                    </a:p>
                  </a:txBody>
                  <a:tcPr marL="9525" marR="9525" marT="9525" marB="0" anchor="b">
                    <a:lnT w="12700" cap="flat" cmpd="sng" algn="ctr">
                      <a:solidFill>
                        <a:schemeClr val="bg1">
                          <a:lumMod val="85000"/>
                        </a:schemeClr>
                      </a:solidFill>
                      <a:prstDash val="solid"/>
                      <a:round/>
                      <a:headEnd type="none" w="med" len="med"/>
                      <a:tailEnd type="none" w="med" len="med"/>
                    </a:lnT>
                    <a:noFill/>
                  </a:tcPr>
                </a:tc>
                <a:extLst>
                  <a:ext uri="{0D108BD9-81ED-4DB2-BD59-A6C34878D82A}">
                    <a16:rowId xmlns="" xmlns:a16="http://schemas.microsoft.com/office/drawing/2014/main" val="10011"/>
                  </a:ext>
                </a:extLst>
              </a:tr>
              <a:tr h="0">
                <a:tc>
                  <a:txBody>
                    <a:bodyPr/>
                    <a:lstStyle/>
                    <a:p>
                      <a:pPr algn="ctr" fontAlgn="b"/>
                      <a:r>
                        <a:rPr lang="en-GB" sz="1600" b="0" i="0" u="none" strike="noStrike">
                          <a:solidFill>
                            <a:schemeClr val="tx1"/>
                          </a:solidFill>
                          <a:effectLst/>
                          <a:latin typeface="+mn-lt"/>
                        </a:rPr>
                        <a:t>1000000000000</a:t>
                      </a:r>
                    </a:p>
                  </a:txBody>
                  <a:tcPr marL="9525" marR="9525" marT="9525" marB="0" anchor="b">
                    <a:noFill/>
                  </a:tcPr>
                </a:tc>
                <a:tc>
                  <a:txBody>
                    <a:bodyPr/>
                    <a:lstStyle/>
                    <a:p>
                      <a:pPr algn="ctr" fontAlgn="b"/>
                      <a:r>
                        <a:rPr lang="en-GB" sz="1600" b="0" i="0" u="none" strike="noStrike">
                          <a:solidFill>
                            <a:schemeClr val="tx1"/>
                          </a:solidFill>
                          <a:effectLst/>
                          <a:latin typeface="+mn-lt"/>
                        </a:rPr>
                        <a:t>12</a:t>
                      </a:r>
                    </a:p>
                  </a:txBody>
                  <a:tcPr marL="9525" marR="9525" marT="9525" marB="0" anchor="b">
                    <a:noFill/>
                  </a:tcPr>
                </a:tc>
                <a:tc>
                  <a:txBody>
                    <a:bodyPr/>
                    <a:lstStyle/>
                    <a:p>
                      <a:pPr algn="ctr" fontAlgn="b"/>
                      <a:r>
                        <a:rPr lang="en-GB" sz="1600" b="0" i="0" u="none" strike="noStrike">
                          <a:solidFill>
                            <a:schemeClr val="tx1"/>
                          </a:solidFill>
                          <a:effectLst/>
                          <a:latin typeface="+mn-lt"/>
                        </a:rPr>
                        <a:t>Tera</a:t>
                      </a:r>
                    </a:p>
                  </a:txBody>
                  <a:tcPr marL="9525" marR="9525" marT="9525" marB="0" anchor="b">
                    <a:noFill/>
                  </a:tcPr>
                </a:tc>
                <a:tc>
                  <a:txBody>
                    <a:bodyPr/>
                    <a:lstStyle/>
                    <a:p>
                      <a:pPr algn="ctr" fontAlgn="b"/>
                      <a:r>
                        <a:rPr lang="en-GB" sz="1600" b="0" i="0" u="none" strike="noStrike" dirty="0">
                          <a:solidFill>
                            <a:schemeClr val="tx1"/>
                          </a:solidFill>
                          <a:effectLst/>
                          <a:latin typeface="+mn-lt"/>
                        </a:rPr>
                        <a:t>T</a:t>
                      </a:r>
                    </a:p>
                  </a:txBody>
                  <a:tcPr marL="9525" marR="9525" marT="9525" marB="0" anchor="b">
                    <a:noFill/>
                  </a:tcPr>
                </a:tc>
                <a:extLst>
                  <a:ext uri="{0D108BD9-81ED-4DB2-BD59-A6C34878D82A}">
                    <a16:rowId xmlns="" xmlns:a16="http://schemas.microsoft.com/office/drawing/2014/main" val="10012"/>
                  </a:ext>
                </a:extLst>
              </a:tr>
              <a:tr h="0">
                <a:tc>
                  <a:txBody>
                    <a:bodyPr/>
                    <a:lstStyle/>
                    <a:p>
                      <a:pPr algn="ctr" fontAlgn="b"/>
                      <a:r>
                        <a:rPr lang="en-GB" sz="1600" b="0" i="0" u="none" strike="noStrike">
                          <a:solidFill>
                            <a:schemeClr val="tx1"/>
                          </a:solidFill>
                          <a:effectLst/>
                          <a:latin typeface="+mn-lt"/>
                        </a:rPr>
                        <a:t>1000000000000000</a:t>
                      </a:r>
                    </a:p>
                  </a:txBody>
                  <a:tcPr marL="9525" marR="9525" marT="9525" marB="0" anchor="b">
                    <a:noFill/>
                  </a:tcPr>
                </a:tc>
                <a:tc>
                  <a:txBody>
                    <a:bodyPr/>
                    <a:lstStyle/>
                    <a:p>
                      <a:pPr algn="ctr" fontAlgn="b"/>
                      <a:r>
                        <a:rPr lang="en-GB" sz="1600" b="0" i="0" u="none" strike="noStrike">
                          <a:solidFill>
                            <a:schemeClr val="tx1"/>
                          </a:solidFill>
                          <a:effectLst/>
                          <a:latin typeface="+mn-lt"/>
                        </a:rPr>
                        <a:t>15</a:t>
                      </a:r>
                    </a:p>
                  </a:txBody>
                  <a:tcPr marL="9525" marR="9525" marT="9525" marB="0" anchor="b">
                    <a:noFill/>
                  </a:tcPr>
                </a:tc>
                <a:tc>
                  <a:txBody>
                    <a:bodyPr/>
                    <a:lstStyle/>
                    <a:p>
                      <a:pPr algn="ctr" fontAlgn="b"/>
                      <a:r>
                        <a:rPr lang="en-GB" sz="1600" b="0" i="0" u="none" strike="noStrike">
                          <a:solidFill>
                            <a:schemeClr val="tx1"/>
                          </a:solidFill>
                          <a:effectLst/>
                          <a:latin typeface="+mn-lt"/>
                        </a:rPr>
                        <a:t>Peta</a:t>
                      </a:r>
                    </a:p>
                  </a:txBody>
                  <a:tcPr marL="9525" marR="9525" marT="9525" marB="0" anchor="b">
                    <a:noFill/>
                  </a:tcPr>
                </a:tc>
                <a:tc>
                  <a:txBody>
                    <a:bodyPr/>
                    <a:lstStyle/>
                    <a:p>
                      <a:pPr algn="ctr" fontAlgn="b"/>
                      <a:r>
                        <a:rPr lang="en-GB" sz="1600" b="0" i="0" u="none" strike="noStrike" dirty="0">
                          <a:solidFill>
                            <a:schemeClr val="tx1"/>
                          </a:solidFill>
                          <a:effectLst/>
                          <a:latin typeface="+mn-lt"/>
                        </a:rPr>
                        <a:t>P</a:t>
                      </a:r>
                    </a:p>
                  </a:txBody>
                  <a:tcPr marL="9525" marR="9525" marT="9525" marB="0" anchor="b">
                    <a:noFill/>
                  </a:tcPr>
                </a:tc>
                <a:extLst>
                  <a:ext uri="{0D108BD9-81ED-4DB2-BD59-A6C34878D82A}">
                    <a16:rowId xmlns="" xmlns:a16="http://schemas.microsoft.com/office/drawing/2014/main" val="10013"/>
                  </a:ext>
                </a:extLst>
              </a:tr>
              <a:tr h="0">
                <a:tc>
                  <a:txBody>
                    <a:bodyPr/>
                    <a:lstStyle/>
                    <a:p>
                      <a:pPr algn="ctr" fontAlgn="b"/>
                      <a:r>
                        <a:rPr lang="en-GB" sz="1600" b="0" i="0" u="none" strike="noStrike">
                          <a:solidFill>
                            <a:schemeClr val="tx1"/>
                          </a:solidFill>
                          <a:effectLst/>
                          <a:latin typeface="+mn-lt"/>
                        </a:rPr>
                        <a:t>1000000000000000000</a:t>
                      </a:r>
                    </a:p>
                  </a:txBody>
                  <a:tcPr marL="9525" marR="9525" marT="9525" marB="0" anchor="b">
                    <a:noFill/>
                  </a:tcPr>
                </a:tc>
                <a:tc>
                  <a:txBody>
                    <a:bodyPr/>
                    <a:lstStyle/>
                    <a:p>
                      <a:pPr algn="ctr" fontAlgn="b"/>
                      <a:r>
                        <a:rPr lang="en-GB" sz="1600" b="0" i="0" u="none" strike="noStrike">
                          <a:solidFill>
                            <a:schemeClr val="tx1"/>
                          </a:solidFill>
                          <a:effectLst/>
                          <a:latin typeface="+mn-lt"/>
                        </a:rPr>
                        <a:t>18</a:t>
                      </a:r>
                    </a:p>
                  </a:txBody>
                  <a:tcPr marL="9525" marR="9525" marT="9525" marB="0" anchor="b">
                    <a:noFill/>
                  </a:tcPr>
                </a:tc>
                <a:tc>
                  <a:txBody>
                    <a:bodyPr/>
                    <a:lstStyle/>
                    <a:p>
                      <a:pPr algn="ctr" fontAlgn="b"/>
                      <a:r>
                        <a:rPr lang="en-GB" sz="1600" b="0" i="0" u="none" strike="noStrike">
                          <a:solidFill>
                            <a:schemeClr val="tx1"/>
                          </a:solidFill>
                          <a:effectLst/>
                          <a:latin typeface="+mn-lt"/>
                        </a:rPr>
                        <a:t>Exa</a:t>
                      </a:r>
                    </a:p>
                  </a:txBody>
                  <a:tcPr marL="9525" marR="9525" marT="9525" marB="0" anchor="b">
                    <a:noFill/>
                  </a:tcPr>
                </a:tc>
                <a:tc>
                  <a:txBody>
                    <a:bodyPr/>
                    <a:lstStyle/>
                    <a:p>
                      <a:pPr algn="ctr" fontAlgn="b"/>
                      <a:r>
                        <a:rPr lang="en-GB" sz="1600" b="0" i="0" u="none" strike="noStrike" dirty="0">
                          <a:solidFill>
                            <a:schemeClr val="tx1"/>
                          </a:solidFill>
                          <a:effectLst/>
                          <a:latin typeface="+mn-lt"/>
                        </a:rPr>
                        <a:t>E</a:t>
                      </a:r>
                    </a:p>
                  </a:txBody>
                  <a:tcPr marL="9525" marR="9525" marT="9525" marB="0" anchor="b">
                    <a:noFill/>
                  </a:tcPr>
                </a:tc>
                <a:extLst>
                  <a:ext uri="{0D108BD9-81ED-4DB2-BD59-A6C34878D82A}">
                    <a16:rowId xmlns="" xmlns:a16="http://schemas.microsoft.com/office/drawing/2014/main" val="10014"/>
                  </a:ext>
                </a:extLst>
              </a:tr>
              <a:tr h="0">
                <a:tc>
                  <a:txBody>
                    <a:bodyPr/>
                    <a:lstStyle/>
                    <a:p>
                      <a:pPr algn="ctr" fontAlgn="b"/>
                      <a:r>
                        <a:rPr lang="en-GB" sz="1600" b="0" i="0" u="none" strike="noStrike">
                          <a:solidFill>
                            <a:schemeClr val="tx1"/>
                          </a:solidFill>
                          <a:effectLst/>
                          <a:latin typeface="+mn-lt"/>
                        </a:rPr>
                        <a:t>1000000000000000000000</a:t>
                      </a:r>
                    </a:p>
                  </a:txBody>
                  <a:tcPr marL="9525" marR="9525" marT="9525" marB="0" anchor="b">
                    <a:noFill/>
                  </a:tcPr>
                </a:tc>
                <a:tc>
                  <a:txBody>
                    <a:bodyPr/>
                    <a:lstStyle/>
                    <a:p>
                      <a:pPr algn="ctr" fontAlgn="b"/>
                      <a:r>
                        <a:rPr lang="en-GB" sz="1600" b="0" i="0" u="none" strike="noStrike">
                          <a:solidFill>
                            <a:schemeClr val="tx1"/>
                          </a:solidFill>
                          <a:effectLst/>
                          <a:latin typeface="+mn-lt"/>
                        </a:rPr>
                        <a:t>21</a:t>
                      </a:r>
                    </a:p>
                  </a:txBody>
                  <a:tcPr marL="9525" marR="9525" marT="9525" marB="0" anchor="b">
                    <a:noFill/>
                  </a:tcPr>
                </a:tc>
                <a:tc>
                  <a:txBody>
                    <a:bodyPr/>
                    <a:lstStyle/>
                    <a:p>
                      <a:pPr algn="ctr" fontAlgn="b"/>
                      <a:r>
                        <a:rPr lang="en-GB" sz="1600" b="0" i="0" u="none" strike="noStrike">
                          <a:solidFill>
                            <a:schemeClr val="tx1"/>
                          </a:solidFill>
                          <a:effectLst/>
                          <a:latin typeface="+mn-lt"/>
                        </a:rPr>
                        <a:t>Zetta</a:t>
                      </a:r>
                    </a:p>
                  </a:txBody>
                  <a:tcPr marL="9525" marR="9525" marT="9525" marB="0" anchor="b">
                    <a:noFill/>
                  </a:tcPr>
                </a:tc>
                <a:tc>
                  <a:txBody>
                    <a:bodyPr/>
                    <a:lstStyle/>
                    <a:p>
                      <a:pPr algn="ctr" fontAlgn="b"/>
                      <a:r>
                        <a:rPr lang="en-GB" sz="1600" b="0" i="0" u="none" strike="noStrike" dirty="0">
                          <a:solidFill>
                            <a:schemeClr val="tx1"/>
                          </a:solidFill>
                          <a:effectLst/>
                          <a:latin typeface="+mn-lt"/>
                        </a:rPr>
                        <a:t>Z</a:t>
                      </a:r>
                    </a:p>
                  </a:txBody>
                  <a:tcPr marL="9525" marR="9525" marT="9525" marB="0" anchor="b">
                    <a:noFill/>
                  </a:tcPr>
                </a:tc>
                <a:extLst>
                  <a:ext uri="{0D108BD9-81ED-4DB2-BD59-A6C34878D82A}">
                    <a16:rowId xmlns="" xmlns:a16="http://schemas.microsoft.com/office/drawing/2014/main" val="10015"/>
                  </a:ext>
                </a:extLst>
              </a:tr>
            </a:tbl>
          </a:graphicData>
        </a:graphic>
      </p:graphicFrame>
    </p:spTree>
    <p:extLst>
      <p:ext uri="{BB962C8B-B14F-4D97-AF65-F5344CB8AC3E}">
        <p14:creationId xmlns:p14="http://schemas.microsoft.com/office/powerpoint/2010/main" val="2366798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E48B0DD3-224B-4766-98A3-E69508F7D4F6}"/>
              </a:ext>
            </a:extLst>
          </p:cNvPr>
          <p:cNvPicPr>
            <a:picLocks noChangeAspect="1" noChangeArrowheads="1"/>
          </p:cNvPicPr>
          <p:nvPr/>
        </p:nvPicPr>
        <p:blipFill>
          <a:blip r:embed="rId2" cstate="print"/>
          <a:srcRect/>
          <a:stretch>
            <a:fillRect/>
          </a:stretch>
        </p:blipFill>
        <p:spPr bwMode="auto">
          <a:xfrm>
            <a:off x="6767736" y="2060848"/>
            <a:ext cx="2376264" cy="2309138"/>
          </a:xfrm>
          <a:prstGeom prst="rect">
            <a:avLst/>
          </a:prstGeom>
          <a:noFill/>
          <a:ln w="9525">
            <a:noFill/>
            <a:miter lim="800000"/>
            <a:headEnd/>
            <a:tailEnd/>
          </a:ln>
        </p:spPr>
      </p:pic>
      <p:sp>
        <p:nvSpPr>
          <p:cNvPr id="2" name="Title 1">
            <a:extLst>
              <a:ext uri="{FF2B5EF4-FFF2-40B4-BE49-F238E27FC236}">
                <a16:creationId xmlns="" xmlns:a16="http://schemas.microsoft.com/office/drawing/2014/main" id="{1F3CA739-96B8-4533-962F-0BA773D0E991}"/>
              </a:ext>
            </a:extLst>
          </p:cNvPr>
          <p:cNvSpPr>
            <a:spLocks noGrp="1"/>
          </p:cNvSpPr>
          <p:nvPr>
            <p:ph type="title"/>
          </p:nvPr>
        </p:nvSpPr>
        <p:spPr/>
        <p:txBody>
          <a:bodyPr/>
          <a:lstStyle/>
          <a:p>
            <a:r>
              <a:rPr lang="en-GB" dirty="0"/>
              <a:t>Atomic Structure</a:t>
            </a:r>
          </a:p>
        </p:txBody>
      </p:sp>
      <p:sp>
        <p:nvSpPr>
          <p:cNvPr id="3" name="Content Placeholder 2">
            <a:extLst>
              <a:ext uri="{FF2B5EF4-FFF2-40B4-BE49-F238E27FC236}">
                <a16:creationId xmlns="" xmlns:a16="http://schemas.microsoft.com/office/drawing/2014/main" id="{B9488B18-927B-42BE-9A6F-763E0DD5E6AE}"/>
              </a:ext>
            </a:extLst>
          </p:cNvPr>
          <p:cNvSpPr>
            <a:spLocks noGrp="1"/>
          </p:cNvSpPr>
          <p:nvPr>
            <p:ph idx="1"/>
          </p:nvPr>
        </p:nvSpPr>
        <p:spPr>
          <a:xfrm>
            <a:off x="395536" y="1556792"/>
            <a:ext cx="6635080" cy="3917032"/>
          </a:xfrm>
        </p:spPr>
        <p:txBody>
          <a:bodyPr>
            <a:normAutofit fontScale="77500" lnSpcReduction="20000"/>
          </a:bodyPr>
          <a:lstStyle/>
          <a:p>
            <a:r>
              <a:rPr lang="en-GB" dirty="0"/>
              <a:t>An atom is a particle of matter that uniquely defines a chemical element.</a:t>
            </a:r>
          </a:p>
          <a:p>
            <a:r>
              <a:rPr lang="en-GB" dirty="0"/>
              <a:t>It is the building block of all matter, everything is made up from atoms.</a:t>
            </a:r>
          </a:p>
          <a:p>
            <a:r>
              <a:rPr lang="en-GB" dirty="0"/>
              <a:t>It consists of a central nucleus that is usually surrounded by one or more electrons.</a:t>
            </a:r>
          </a:p>
          <a:p>
            <a:r>
              <a:rPr lang="en-GB" dirty="0"/>
              <a:t>Each electron is</a:t>
            </a:r>
            <a:r>
              <a:rPr lang="en-GB" b="1" dirty="0">
                <a:solidFill>
                  <a:srgbClr val="FF0000"/>
                </a:solidFill>
              </a:rPr>
              <a:t> negatively </a:t>
            </a:r>
            <a:r>
              <a:rPr lang="en-GB" dirty="0"/>
              <a:t>charged.</a:t>
            </a:r>
          </a:p>
          <a:p>
            <a:r>
              <a:rPr lang="en-GB" dirty="0"/>
              <a:t>The nucleus is positively charged and contains one or more relatively heavy particles known as </a:t>
            </a:r>
            <a:r>
              <a:rPr lang="en-GB" b="1" dirty="0">
                <a:solidFill>
                  <a:srgbClr val="FF0000"/>
                </a:solidFill>
              </a:rPr>
              <a:t>protons</a:t>
            </a:r>
            <a:r>
              <a:rPr lang="en-GB" dirty="0"/>
              <a:t> and </a:t>
            </a:r>
            <a:r>
              <a:rPr lang="en-GB" b="1" dirty="0">
                <a:solidFill>
                  <a:srgbClr val="FF0000"/>
                </a:solidFill>
              </a:rPr>
              <a:t>neutrons.</a:t>
            </a:r>
          </a:p>
          <a:p>
            <a:endParaRPr lang="en-GB" dirty="0"/>
          </a:p>
        </p:txBody>
      </p:sp>
    </p:spTree>
    <p:extLst>
      <p:ext uri="{BB962C8B-B14F-4D97-AF65-F5344CB8AC3E}">
        <p14:creationId xmlns:p14="http://schemas.microsoft.com/office/powerpoint/2010/main" val="30234690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C768816-C132-4990-96E7-2948D93A8645}"/>
              </a:ext>
            </a:extLst>
          </p:cNvPr>
          <p:cNvSpPr>
            <a:spLocks noGrp="1"/>
          </p:cNvSpPr>
          <p:nvPr>
            <p:ph type="title"/>
          </p:nvPr>
        </p:nvSpPr>
        <p:spPr/>
        <p:txBody>
          <a:bodyPr/>
          <a:lstStyle/>
          <a:p>
            <a:r>
              <a:rPr lang="en-GB" dirty="0"/>
              <a:t>Atomic Structure</a:t>
            </a:r>
          </a:p>
        </p:txBody>
      </p:sp>
      <p:sp>
        <p:nvSpPr>
          <p:cNvPr id="3" name="Content Placeholder 2">
            <a:extLst>
              <a:ext uri="{FF2B5EF4-FFF2-40B4-BE49-F238E27FC236}">
                <a16:creationId xmlns="" xmlns:a16="http://schemas.microsoft.com/office/drawing/2014/main" id="{C00F5533-91CD-4B28-B265-08FCD0EF2AA0}"/>
              </a:ext>
            </a:extLst>
          </p:cNvPr>
          <p:cNvSpPr>
            <a:spLocks noGrp="1"/>
          </p:cNvSpPr>
          <p:nvPr>
            <p:ph idx="1"/>
          </p:nvPr>
        </p:nvSpPr>
        <p:spPr/>
        <p:txBody>
          <a:bodyPr>
            <a:noAutofit/>
          </a:bodyPr>
          <a:lstStyle/>
          <a:p>
            <a:pPr>
              <a:spcBef>
                <a:spcPts val="0"/>
              </a:spcBef>
              <a:spcAft>
                <a:spcPts val="600"/>
              </a:spcAft>
            </a:pPr>
            <a:r>
              <a:rPr lang="en-GB" sz="2000" dirty="0"/>
              <a:t>Protons and neutrons have a similar weight and are much , much heavier than the electron.</a:t>
            </a:r>
          </a:p>
          <a:p>
            <a:pPr>
              <a:spcBef>
                <a:spcPts val="0"/>
              </a:spcBef>
              <a:spcAft>
                <a:spcPts val="600"/>
              </a:spcAft>
            </a:pPr>
            <a:r>
              <a:rPr lang="en-GB" sz="2000" dirty="0"/>
              <a:t>The majority of the weight of an atom is in the nucleus.</a:t>
            </a:r>
          </a:p>
          <a:p>
            <a:pPr>
              <a:spcBef>
                <a:spcPts val="0"/>
              </a:spcBef>
              <a:spcAft>
                <a:spcPts val="600"/>
              </a:spcAft>
            </a:pPr>
            <a:r>
              <a:rPr lang="en-GB" sz="2000" dirty="0"/>
              <a:t>There is a lot of space between the nucleus and the surrounding electrons, hence most of an atom is space and so most of matter is space.</a:t>
            </a:r>
          </a:p>
          <a:p>
            <a:pPr>
              <a:spcBef>
                <a:spcPts val="0"/>
              </a:spcBef>
              <a:spcAft>
                <a:spcPts val="600"/>
              </a:spcAft>
            </a:pPr>
            <a:r>
              <a:rPr lang="en-GB" sz="2000" dirty="0"/>
              <a:t>The </a:t>
            </a:r>
            <a:r>
              <a:rPr lang="en-GB" sz="2000" b="1" dirty="0">
                <a:solidFill>
                  <a:srgbClr val="FF0000"/>
                </a:solidFill>
              </a:rPr>
              <a:t>inter-atomic forces </a:t>
            </a:r>
            <a:r>
              <a:rPr lang="en-GB" sz="2000" dirty="0"/>
              <a:t>within the atom hold it together.</a:t>
            </a:r>
          </a:p>
          <a:p>
            <a:pPr>
              <a:spcBef>
                <a:spcPts val="0"/>
              </a:spcBef>
              <a:spcAft>
                <a:spcPts val="600"/>
              </a:spcAft>
            </a:pPr>
            <a:r>
              <a:rPr lang="en-GB" sz="2000" dirty="0"/>
              <a:t>Inner shell electrons are more firmly bound to the nucleus .</a:t>
            </a:r>
          </a:p>
          <a:p>
            <a:pPr>
              <a:spcBef>
                <a:spcPts val="0"/>
              </a:spcBef>
              <a:spcAft>
                <a:spcPts val="600"/>
              </a:spcAft>
            </a:pPr>
            <a:r>
              <a:rPr lang="en-GB" sz="2000" dirty="0"/>
              <a:t>The further an electron shell is from the nucleus the weaker the bonding force.</a:t>
            </a:r>
          </a:p>
          <a:p>
            <a:endParaRPr lang="en-GB" sz="2000" dirty="0"/>
          </a:p>
        </p:txBody>
      </p:sp>
    </p:spTree>
    <p:extLst>
      <p:ext uri="{BB962C8B-B14F-4D97-AF65-F5344CB8AC3E}">
        <p14:creationId xmlns:p14="http://schemas.microsoft.com/office/powerpoint/2010/main" val="19395247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igure1"/>
          <p:cNvPicPr/>
          <p:nvPr/>
        </p:nvPicPr>
        <p:blipFill>
          <a:blip r:embed="rId2" cstate="print"/>
          <a:srcRect/>
          <a:stretch>
            <a:fillRect/>
          </a:stretch>
        </p:blipFill>
        <p:spPr bwMode="auto">
          <a:xfrm>
            <a:off x="755576" y="910550"/>
            <a:ext cx="2448272" cy="2518450"/>
          </a:xfrm>
          <a:prstGeom prst="rect">
            <a:avLst/>
          </a:prstGeom>
          <a:solidFill>
            <a:schemeClr val="bg1"/>
          </a:solidFill>
        </p:spPr>
      </p:pic>
      <p:sp>
        <p:nvSpPr>
          <p:cNvPr id="3" name="TextBox 2"/>
          <p:cNvSpPr txBox="1"/>
          <p:nvPr/>
        </p:nvSpPr>
        <p:spPr>
          <a:xfrm>
            <a:off x="539552" y="3429000"/>
            <a:ext cx="8147248" cy="2308324"/>
          </a:xfrm>
          <a:prstGeom prst="rect">
            <a:avLst/>
          </a:prstGeom>
          <a:noFill/>
        </p:spPr>
        <p:txBody>
          <a:bodyPr wrap="square" rtlCol="0">
            <a:spAutoFit/>
          </a:bodyPr>
          <a:lstStyle/>
          <a:p>
            <a:r>
              <a:rPr lang="en-GB" sz="2400" dirty="0"/>
              <a:t>Above is an example of a copper atom.</a:t>
            </a:r>
          </a:p>
          <a:p>
            <a:r>
              <a:rPr lang="en-GB" sz="2400" dirty="0"/>
              <a:t>It has 29 protons, 29 electrons and 35 neutrons.</a:t>
            </a:r>
          </a:p>
          <a:p>
            <a:r>
              <a:rPr lang="en-GB" sz="2400" dirty="0"/>
              <a:t>Note the single electron in the outer shell, or band, known as the </a:t>
            </a:r>
            <a:r>
              <a:rPr lang="en-GB" sz="2400" b="1" dirty="0">
                <a:solidFill>
                  <a:srgbClr val="FF0000"/>
                </a:solidFill>
              </a:rPr>
              <a:t>Valence Band</a:t>
            </a:r>
            <a:r>
              <a:rPr lang="en-GB" sz="2400" dirty="0"/>
              <a:t>.</a:t>
            </a:r>
          </a:p>
          <a:p>
            <a:r>
              <a:rPr lang="en-GB" sz="2400" dirty="0"/>
              <a:t>Atoms that have equal numbers of electrons and protons are said to be </a:t>
            </a:r>
            <a:r>
              <a:rPr lang="en-GB" sz="2400" b="1" dirty="0">
                <a:solidFill>
                  <a:srgbClr val="FF0000"/>
                </a:solidFill>
              </a:rPr>
              <a:t>electrically neutral</a:t>
            </a:r>
            <a:r>
              <a:rPr lang="en-GB" sz="2400" dirty="0"/>
              <a:t>.</a:t>
            </a:r>
          </a:p>
        </p:txBody>
      </p:sp>
      <p:sp>
        <p:nvSpPr>
          <p:cNvPr id="4" name="TextBox 3"/>
          <p:cNvSpPr txBox="1"/>
          <p:nvPr/>
        </p:nvSpPr>
        <p:spPr>
          <a:xfrm>
            <a:off x="4001108" y="1846609"/>
            <a:ext cx="3888432" cy="646331"/>
          </a:xfrm>
          <a:prstGeom prst="rect">
            <a:avLst/>
          </a:prstGeom>
          <a:noFill/>
        </p:spPr>
        <p:txBody>
          <a:bodyPr wrap="square" rtlCol="0">
            <a:spAutoFit/>
          </a:bodyPr>
          <a:lstStyle/>
          <a:p>
            <a:r>
              <a:rPr lang="en-GB" dirty="0"/>
              <a:t>2,8,18,1 = 29 electrons in the energy shells or bands</a:t>
            </a:r>
          </a:p>
        </p:txBody>
      </p:sp>
      <p:sp>
        <p:nvSpPr>
          <p:cNvPr id="5" name="Title 1">
            <a:extLst>
              <a:ext uri="{FF2B5EF4-FFF2-40B4-BE49-F238E27FC236}">
                <a16:creationId xmlns="" xmlns:a16="http://schemas.microsoft.com/office/drawing/2014/main" id="{3A5B2434-9A29-423C-B9C9-D778CCB50196}"/>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Atomic Structure</a:t>
            </a:r>
            <a:endParaRPr lang="en-GB" dirty="0"/>
          </a:p>
        </p:txBody>
      </p:sp>
    </p:spTree>
    <p:extLst>
      <p:ext uri="{BB962C8B-B14F-4D97-AF65-F5344CB8AC3E}">
        <p14:creationId xmlns:p14="http://schemas.microsoft.com/office/powerpoint/2010/main" val="940269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8570" t="13308" r="9397" b="17237"/>
          <a:stretch/>
        </p:blipFill>
        <p:spPr bwMode="auto">
          <a:xfrm>
            <a:off x="7053138" y="1916832"/>
            <a:ext cx="2090862" cy="2448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GB" dirty="0"/>
              <a:t>Insulators</a:t>
            </a:r>
          </a:p>
        </p:txBody>
      </p:sp>
      <p:sp>
        <p:nvSpPr>
          <p:cNvPr id="3" name="Content Placeholder 2"/>
          <p:cNvSpPr>
            <a:spLocks noGrp="1"/>
          </p:cNvSpPr>
          <p:nvPr>
            <p:ph idx="1"/>
          </p:nvPr>
        </p:nvSpPr>
        <p:spPr>
          <a:xfrm>
            <a:off x="457200" y="1600201"/>
            <a:ext cx="6995120" cy="3917032"/>
          </a:xfrm>
        </p:spPr>
        <p:txBody>
          <a:bodyPr>
            <a:normAutofit fontScale="62500" lnSpcReduction="20000"/>
          </a:bodyPr>
          <a:lstStyle/>
          <a:p>
            <a:r>
              <a:rPr lang="en-GB" dirty="0"/>
              <a:t>Have complete shells and all the electrons are tightly bound to their central nucleus.</a:t>
            </a:r>
          </a:p>
          <a:p>
            <a:r>
              <a:rPr lang="en-GB" dirty="0"/>
              <a:t>Pure Silicon is an insulator.</a:t>
            </a:r>
          </a:p>
          <a:p>
            <a:r>
              <a:rPr lang="en-GB" dirty="0"/>
              <a:t>It has 14 electrons, an all of its energy shells are full.</a:t>
            </a:r>
          </a:p>
          <a:p>
            <a:r>
              <a:rPr lang="en-GB" dirty="0"/>
              <a:t>And their electrons are tightly bound to the central nucleus.</a:t>
            </a:r>
          </a:p>
          <a:p>
            <a:r>
              <a:rPr lang="en-GB" dirty="0"/>
              <a:t>It has no free electrons and is therefore an example of an  insulator.</a:t>
            </a:r>
          </a:p>
          <a:p>
            <a:r>
              <a:rPr lang="en-GB" dirty="0"/>
              <a:t>Atomic Mass: Total number of Protons and Neutrons within the nucleus.</a:t>
            </a:r>
          </a:p>
          <a:p>
            <a:r>
              <a:rPr lang="en-GB" dirty="0"/>
              <a:t>Atomic Number : This is simply the number of Protons in the Nucleus, but note also there will be an equal number of Electrons  as Protons but they reside in the shells surrounding the Nucleus.</a:t>
            </a:r>
          </a:p>
          <a:p>
            <a:endParaRPr lang="en-GB" dirty="0"/>
          </a:p>
        </p:txBody>
      </p:sp>
    </p:spTree>
    <p:extLst>
      <p:ext uri="{BB962C8B-B14F-4D97-AF65-F5344CB8AC3E}">
        <p14:creationId xmlns:p14="http://schemas.microsoft.com/office/powerpoint/2010/main" val="2225747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igure1"/>
          <p:cNvPicPr>
            <a:picLocks noChangeAspect="1"/>
          </p:cNvPicPr>
          <p:nvPr/>
        </p:nvPicPr>
        <p:blipFill>
          <a:blip r:embed="rId2" cstate="print">
            <a:clrChange>
              <a:clrFrom>
                <a:srgbClr val="FFFFFF"/>
              </a:clrFrom>
              <a:clrTo>
                <a:srgbClr val="FFFFFF">
                  <a:alpha val="0"/>
                </a:srgbClr>
              </a:clrTo>
            </a:clrChange>
          </a:blip>
          <a:srcRect/>
          <a:stretch>
            <a:fillRect/>
          </a:stretch>
        </p:blipFill>
        <p:spPr bwMode="auto">
          <a:xfrm>
            <a:off x="6660232" y="2060848"/>
            <a:ext cx="2264787" cy="2472859"/>
          </a:xfrm>
          <a:prstGeom prst="rect">
            <a:avLst/>
          </a:prstGeom>
          <a:solidFill>
            <a:schemeClr val="bg1"/>
          </a:solidFill>
        </p:spPr>
      </p:pic>
      <p:sp>
        <p:nvSpPr>
          <p:cNvPr id="2" name="Title 1"/>
          <p:cNvSpPr>
            <a:spLocks noGrp="1"/>
          </p:cNvSpPr>
          <p:nvPr>
            <p:ph type="title"/>
          </p:nvPr>
        </p:nvSpPr>
        <p:spPr/>
        <p:txBody>
          <a:bodyPr/>
          <a:lstStyle/>
          <a:p>
            <a:r>
              <a:rPr lang="en-GB" dirty="0"/>
              <a:t>Conductors</a:t>
            </a:r>
          </a:p>
        </p:txBody>
      </p:sp>
      <p:sp>
        <p:nvSpPr>
          <p:cNvPr id="3" name="Content Placeholder 2"/>
          <p:cNvSpPr>
            <a:spLocks noGrp="1"/>
          </p:cNvSpPr>
          <p:nvPr>
            <p:ph idx="1"/>
          </p:nvPr>
        </p:nvSpPr>
        <p:spPr/>
        <p:txBody>
          <a:bodyPr>
            <a:normAutofit fontScale="70000" lnSpcReduction="20000"/>
          </a:bodyPr>
          <a:lstStyle/>
          <a:p>
            <a:r>
              <a:rPr lang="en-US" dirty="0"/>
              <a:t>Good conductors have low resistance so electrons flow through them with ease.</a:t>
            </a:r>
            <a:endParaRPr lang="en-GB" dirty="0"/>
          </a:p>
          <a:p>
            <a:r>
              <a:rPr lang="en-US" b="1" dirty="0"/>
              <a:t>Best</a:t>
            </a:r>
            <a:r>
              <a:rPr lang="en-US" dirty="0"/>
              <a:t> element conductors include:</a:t>
            </a:r>
            <a:endParaRPr lang="en-GB" dirty="0"/>
          </a:p>
          <a:p>
            <a:r>
              <a:rPr lang="en-US" dirty="0"/>
              <a:t>Copper, silver, gold, aluminum, &amp; nickel </a:t>
            </a:r>
            <a:endParaRPr lang="en-GB" dirty="0"/>
          </a:p>
          <a:p>
            <a:r>
              <a:rPr lang="en-US" dirty="0"/>
              <a:t>Alloys are also good conductors e.g. Brass &amp; steel </a:t>
            </a:r>
            <a:endParaRPr lang="en-GB" dirty="0"/>
          </a:p>
          <a:p>
            <a:r>
              <a:rPr lang="en-US" dirty="0"/>
              <a:t>Good conductors can also be liquid e.g. Salt water </a:t>
            </a:r>
            <a:endParaRPr lang="en-GB" dirty="0"/>
          </a:p>
          <a:p>
            <a:r>
              <a:rPr lang="en-GB" dirty="0"/>
              <a:t>An example of a copper atom is shown.</a:t>
            </a:r>
          </a:p>
          <a:p>
            <a:r>
              <a:rPr lang="en-GB" b="1" dirty="0"/>
              <a:t>Copper</a:t>
            </a:r>
            <a:r>
              <a:rPr lang="en-GB" dirty="0"/>
              <a:t> has 29 Electrons in its atomic structure.</a:t>
            </a:r>
          </a:p>
          <a:p>
            <a:r>
              <a:rPr lang="en-GB" dirty="0"/>
              <a:t>28 tightly bound the central nucleus and 1 lightly bound.</a:t>
            </a:r>
          </a:p>
          <a:p>
            <a:r>
              <a:rPr lang="en-GB" dirty="0"/>
              <a:t>The outer shell electron is known as a free electron and is easily dislodged from the atom to become a FREE ELECTRON which may roam freely within the copper material. </a:t>
            </a:r>
          </a:p>
          <a:p>
            <a:endParaRPr lang="en-GB" dirty="0"/>
          </a:p>
        </p:txBody>
      </p:sp>
    </p:spTree>
    <p:extLst>
      <p:ext uri="{BB962C8B-B14F-4D97-AF65-F5344CB8AC3E}">
        <p14:creationId xmlns:p14="http://schemas.microsoft.com/office/powerpoint/2010/main" val="10429832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49E1E15-352B-4215-B790-50BA2182E66C}"/>
              </a:ext>
            </a:extLst>
          </p:cNvPr>
          <p:cNvSpPr>
            <a:spLocks noGrp="1"/>
          </p:cNvSpPr>
          <p:nvPr>
            <p:ph type="title"/>
          </p:nvPr>
        </p:nvSpPr>
        <p:spPr/>
        <p:txBody>
          <a:bodyPr/>
          <a:lstStyle/>
          <a:p>
            <a:r>
              <a:rPr lang="en-GB" dirty="0"/>
              <a:t>Metals as Conductors</a:t>
            </a:r>
          </a:p>
        </p:txBody>
      </p:sp>
      <p:sp>
        <p:nvSpPr>
          <p:cNvPr id="3" name="Content Placeholder 2">
            <a:extLst>
              <a:ext uri="{FF2B5EF4-FFF2-40B4-BE49-F238E27FC236}">
                <a16:creationId xmlns="" xmlns:a16="http://schemas.microsoft.com/office/drawing/2014/main" id="{487FD113-00A3-4F5C-8DC4-B000ABE8DBF9}"/>
              </a:ext>
            </a:extLst>
          </p:cNvPr>
          <p:cNvSpPr>
            <a:spLocks noGrp="1"/>
          </p:cNvSpPr>
          <p:nvPr>
            <p:ph idx="1"/>
          </p:nvPr>
        </p:nvSpPr>
        <p:spPr>
          <a:xfrm>
            <a:off x="457200" y="1600201"/>
            <a:ext cx="6491064" cy="3917032"/>
          </a:xfrm>
        </p:spPr>
        <p:txBody>
          <a:bodyPr>
            <a:normAutofit lnSpcReduction="10000"/>
          </a:bodyPr>
          <a:lstStyle/>
          <a:p>
            <a:r>
              <a:rPr lang="en-GB" dirty="0"/>
              <a:t>The vast majority of conductors are metallic</a:t>
            </a:r>
          </a:p>
          <a:p>
            <a:r>
              <a:rPr lang="en-GB" dirty="0"/>
              <a:t>Metals are made of a lattice of atoms surrounded by a </a:t>
            </a:r>
            <a:r>
              <a:rPr lang="en-GB" i="1" dirty="0"/>
              <a:t>sea</a:t>
            </a:r>
            <a:r>
              <a:rPr lang="en-GB" dirty="0"/>
              <a:t> of free valence electrons</a:t>
            </a:r>
          </a:p>
          <a:p>
            <a:r>
              <a:rPr lang="en-GB" dirty="0"/>
              <a:t>Large numbers of valence electrons in the lattice increase conductivity in the material</a:t>
            </a:r>
          </a:p>
          <a:p>
            <a:endParaRPr lang="en-GB" dirty="0"/>
          </a:p>
        </p:txBody>
      </p:sp>
      <p:pic>
        <p:nvPicPr>
          <p:cNvPr id="2050" name="Picture 2" descr="http://images.tutorvista.com/cms/images/101/three-dimensional-lattices.png">
            <a:extLst>
              <a:ext uri="{FF2B5EF4-FFF2-40B4-BE49-F238E27FC236}">
                <a16:creationId xmlns="" xmlns:a16="http://schemas.microsoft.com/office/drawing/2014/main" id="{74EAB921-05DA-4342-8CEC-767118C3B4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2420888"/>
            <a:ext cx="2367331" cy="2376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4491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858E83E-FC6C-4D75-9EE4-4F939BA90923}"/>
              </a:ext>
            </a:extLst>
          </p:cNvPr>
          <p:cNvSpPr>
            <a:spLocks noGrp="1"/>
          </p:cNvSpPr>
          <p:nvPr>
            <p:ph type="title"/>
          </p:nvPr>
        </p:nvSpPr>
        <p:spPr/>
        <p:txBody>
          <a:bodyPr/>
          <a:lstStyle/>
          <a:p>
            <a:r>
              <a:rPr lang="en-GB" dirty="0"/>
              <a:t>Electrical Conductivity</a:t>
            </a:r>
          </a:p>
        </p:txBody>
      </p:sp>
      <p:sp>
        <p:nvSpPr>
          <p:cNvPr id="3" name="Content Placeholder 2">
            <a:extLst>
              <a:ext uri="{FF2B5EF4-FFF2-40B4-BE49-F238E27FC236}">
                <a16:creationId xmlns="" xmlns:a16="http://schemas.microsoft.com/office/drawing/2014/main" id="{AD75265F-6698-4DFD-A27C-D399389354D4}"/>
              </a:ext>
            </a:extLst>
          </p:cNvPr>
          <p:cNvSpPr>
            <a:spLocks noGrp="1"/>
          </p:cNvSpPr>
          <p:nvPr>
            <p:ph idx="1"/>
          </p:nvPr>
        </p:nvSpPr>
        <p:spPr/>
        <p:txBody>
          <a:bodyPr>
            <a:normAutofit fontScale="70000" lnSpcReduction="20000"/>
          </a:bodyPr>
          <a:lstStyle/>
          <a:p>
            <a:r>
              <a:rPr lang="en-GB" dirty="0"/>
              <a:t>A metal consists of a lattice of atoms, each with an outer shell of electrons that freely dissociate from their parent atoms and travel through the lattice. This is also known as a positive ionic lattice. </a:t>
            </a:r>
          </a:p>
          <a:p>
            <a:r>
              <a:rPr lang="en-GB" dirty="0"/>
              <a:t>This 'sea' of dissociable electrons allows the metal to conduct electric current. </a:t>
            </a:r>
          </a:p>
          <a:p>
            <a:r>
              <a:rPr lang="en-GB" dirty="0"/>
              <a:t>When an electrical potential difference (a voltage) is applied across the metal, the resulting electric field causes electrons to drift towards the positive terminal. </a:t>
            </a:r>
          </a:p>
          <a:p>
            <a:r>
              <a:rPr lang="en-GB" dirty="0"/>
              <a:t>The actual drift velocity of electrons is very small, in the order of magnitude of a meter per hour. </a:t>
            </a:r>
          </a:p>
          <a:p>
            <a:r>
              <a:rPr lang="en-GB" dirty="0"/>
              <a:t>However, as the electrons are densely packed in the material, the electromagnetic field is propagated through the metal at nearly the speed of light. </a:t>
            </a:r>
          </a:p>
        </p:txBody>
      </p:sp>
    </p:spTree>
    <p:extLst>
      <p:ext uri="{BB962C8B-B14F-4D97-AF65-F5344CB8AC3E}">
        <p14:creationId xmlns:p14="http://schemas.microsoft.com/office/powerpoint/2010/main" val="41090086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B296B44-8DC4-49F0-B5F1-B8A9B1BDB8D3}"/>
              </a:ext>
            </a:extLst>
          </p:cNvPr>
          <p:cNvSpPr>
            <a:spLocks noGrp="1"/>
          </p:cNvSpPr>
          <p:nvPr>
            <p:ph type="title"/>
          </p:nvPr>
        </p:nvSpPr>
        <p:spPr/>
        <p:txBody>
          <a:bodyPr/>
          <a:lstStyle/>
          <a:p>
            <a:r>
              <a:rPr lang="en-GB" dirty="0"/>
              <a:t>Resistance and Resistivity</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 xmlns:a16="http://schemas.microsoft.com/office/drawing/2014/main" id="{4BD6E299-004D-470B-92B3-7FD97AA561E6}"/>
                  </a:ext>
                </a:extLst>
              </p:cNvPr>
              <p:cNvSpPr>
                <a:spLocks noGrp="1"/>
              </p:cNvSpPr>
              <p:nvPr>
                <p:ph idx="1"/>
              </p:nvPr>
            </p:nvSpPr>
            <p:spPr/>
            <p:txBody>
              <a:bodyPr>
                <a:normAutofit fontScale="70000" lnSpcReduction="20000"/>
              </a:bodyPr>
              <a:lstStyle/>
              <a:p>
                <a:r>
                  <a:rPr lang="en-GB" dirty="0"/>
                  <a:t>If conductivity is a measure of how well a material conducts electricity, resistivity is a measure of how well it resists electricity</a:t>
                </a:r>
              </a:p>
              <a:p>
                <a:r>
                  <a:rPr lang="en-GB" dirty="0"/>
                  <a:t>Resistance is related to:</a:t>
                </a:r>
              </a:p>
              <a:p>
                <a:pPr lvl="1"/>
                <a:r>
                  <a:rPr lang="en-GB" dirty="0"/>
                  <a:t>The cross sectional area of the material (m</a:t>
                </a:r>
                <a:r>
                  <a:rPr lang="en-GB" baseline="30000" dirty="0"/>
                  <a:t>2</a:t>
                </a:r>
                <a:r>
                  <a:rPr lang="en-GB" dirty="0"/>
                  <a:t>)</a:t>
                </a:r>
              </a:p>
              <a:p>
                <a:pPr lvl="1"/>
                <a:r>
                  <a:rPr lang="en-GB" dirty="0"/>
                  <a:t>The length of the material (m)</a:t>
                </a:r>
              </a:p>
              <a:p>
                <a:pPr lvl="1"/>
                <a:r>
                  <a:rPr lang="en-GB" dirty="0"/>
                  <a:t>The resistivity of the material (</a:t>
                </a:r>
                <a:r>
                  <a:rPr lang="el-GR" dirty="0"/>
                  <a:t>Ω</a:t>
                </a:r>
                <a:r>
                  <a:rPr lang="en-GB" dirty="0"/>
                  <a:t>.m)</a:t>
                </a:r>
              </a:p>
              <a:p>
                <a:r>
                  <a:rPr lang="en-GB" dirty="0"/>
                  <a:t>Resistivity is given by the formula:</a:t>
                </a:r>
              </a:p>
              <a:p>
                <a:pPr marL="0" indent="0" algn="ctr">
                  <a:buNone/>
                </a:pPr>
                <a:r>
                  <a:rPr lang="en-GB" dirty="0"/>
                  <a:t> </a:t>
                </a:r>
                <a14:m>
                  <m:oMath xmlns:m="http://schemas.openxmlformats.org/officeDocument/2006/math">
                    <m:r>
                      <a:rPr lang="en-GB" b="0" i="1" smtClean="0">
                        <a:latin typeface="Cambria Math" panose="02040503050406030204" pitchFamily="18" charset="0"/>
                      </a:rPr>
                      <m:t>𝑅</m:t>
                    </m:r>
                    <m:r>
                      <a:rPr lang="en-GB" b="0" i="1" smtClean="0">
                        <a:latin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𝜌</m:t>
                    </m:r>
                    <m:f>
                      <m:fPr>
                        <m:ctrlPr>
                          <a:rPr lang="en-GB" b="0" i="1" smtClean="0">
                            <a:latin typeface="Cambria Math"/>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𝑙</m:t>
                        </m:r>
                      </m:num>
                      <m:den>
                        <m:r>
                          <a:rPr lang="en-GB" b="0" i="1" smtClean="0">
                            <a:latin typeface="Cambria Math" panose="02040503050406030204" pitchFamily="18" charset="0"/>
                            <a:ea typeface="Cambria Math" panose="02040503050406030204" pitchFamily="18" charset="0"/>
                          </a:rPr>
                          <m:t>𝐴</m:t>
                        </m:r>
                      </m:den>
                    </m:f>
                  </m:oMath>
                </a14:m>
                <a:endParaRPr lang="en-GB" dirty="0"/>
              </a:p>
              <a:p>
                <a:pPr lvl="1"/>
                <a:endParaRPr lang="en-GB" dirty="0"/>
              </a:p>
              <a:p>
                <a:pPr lvl="1"/>
                <a:r>
                  <a:rPr lang="en-GB" dirty="0"/>
                  <a:t>Where </a:t>
                </a:r>
                <a:r>
                  <a:rPr lang="en-GB" i="1" dirty="0"/>
                  <a:t>R</a:t>
                </a:r>
                <a:r>
                  <a:rPr lang="en-GB" dirty="0"/>
                  <a:t> is resistance, </a:t>
                </a:r>
                <a:r>
                  <a:rPr lang="el-GR" i="1" dirty="0"/>
                  <a:t>ρ</a:t>
                </a:r>
                <a:r>
                  <a:rPr lang="en-GB" i="1" dirty="0"/>
                  <a:t> </a:t>
                </a:r>
                <a:r>
                  <a:rPr lang="en-GB" dirty="0"/>
                  <a:t>(Greek letter Rho) is resistivity, </a:t>
                </a:r>
                <a:r>
                  <a:rPr lang="en-GB" i="1" dirty="0"/>
                  <a:t>l</a:t>
                </a:r>
                <a:r>
                  <a:rPr lang="en-GB" dirty="0"/>
                  <a:t> is length and </a:t>
                </a:r>
                <a:r>
                  <a:rPr lang="en-GB" i="1" dirty="0"/>
                  <a:t>A</a:t>
                </a:r>
                <a:r>
                  <a:rPr lang="en-GB" dirty="0"/>
                  <a:t> is cross sectional area</a:t>
                </a:r>
              </a:p>
            </p:txBody>
          </p:sp>
        </mc:Choice>
        <mc:Fallback xmlns="">
          <p:sp>
            <p:nvSpPr>
              <p:cNvPr id="3" name="Content Placeholder 2">
                <a:extLst>
                  <a:ext uri="{FF2B5EF4-FFF2-40B4-BE49-F238E27FC236}">
                    <a16:creationId xmlns:a16="http://schemas.microsoft.com/office/drawing/2014/main" id="{4BD6E299-004D-470B-92B3-7FD97AA561E6}"/>
                  </a:ext>
                </a:extLst>
              </p:cNvPr>
              <p:cNvSpPr>
                <a:spLocks noGrp="1" noRot="1" noChangeAspect="1" noMove="1" noResize="1" noEditPoints="1" noAdjustHandles="1" noChangeArrowheads="1" noChangeShapeType="1" noTextEdit="1"/>
              </p:cNvSpPr>
              <p:nvPr>
                <p:ph idx="1"/>
              </p:nvPr>
            </p:nvSpPr>
            <p:spPr>
              <a:blipFill>
                <a:blip r:embed="rId2"/>
                <a:stretch>
                  <a:fillRect l="-815" t="-2648" r="-815" b="-156"/>
                </a:stretch>
              </a:blipFill>
            </p:spPr>
            <p:txBody>
              <a:bodyPr/>
              <a:lstStyle/>
              <a:p>
                <a:r>
                  <a:rPr lang="en-GB">
                    <a:noFill/>
                  </a:rPr>
                  <a:t> </a:t>
                </a:r>
              </a:p>
            </p:txBody>
          </p:sp>
        </mc:Fallback>
      </mc:AlternateContent>
      <p:pic>
        <p:nvPicPr>
          <p:cNvPr id="4098" name="Picture 2" descr="https://upload.wikimedia.org/wikipedia/commons/6/68/Resistivity_geometry.png">
            <a:extLst>
              <a:ext uri="{FF2B5EF4-FFF2-40B4-BE49-F238E27FC236}">
                <a16:creationId xmlns="" xmlns:a16="http://schemas.microsoft.com/office/drawing/2014/main" id="{4ABE597C-C82E-4915-843A-4AEA0E75738D}"/>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868144" y="2060848"/>
            <a:ext cx="3179241" cy="2861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58706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17F74B8-0BE9-4F66-BB99-4FDC9E7BCE7B}"/>
              </a:ext>
            </a:extLst>
          </p:cNvPr>
          <p:cNvSpPr>
            <a:spLocks noGrp="1"/>
          </p:cNvSpPr>
          <p:nvPr>
            <p:ph type="title"/>
          </p:nvPr>
        </p:nvSpPr>
        <p:spPr/>
        <p:txBody>
          <a:bodyPr/>
          <a:lstStyle/>
          <a:p>
            <a:r>
              <a:rPr lang="en-GB" dirty="0"/>
              <a:t>Resistivity - Example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 xmlns:a16="http://schemas.microsoft.com/office/drawing/2014/main" id="{0A6C258C-4D93-41C0-B547-AFF0CC15020C}"/>
                  </a:ext>
                </a:extLst>
              </p:cNvPr>
              <p:cNvSpPr>
                <a:spLocks noGrp="1"/>
              </p:cNvSpPr>
              <p:nvPr>
                <p:ph idx="1"/>
              </p:nvPr>
            </p:nvSpPr>
            <p:spPr>
              <a:xfrm>
                <a:off x="457200" y="1600201"/>
                <a:ext cx="5122912" cy="3917032"/>
              </a:xfrm>
            </p:spPr>
            <p:txBody>
              <a:bodyPr>
                <a:normAutofit fontScale="92500" lnSpcReduction="10000"/>
              </a:bodyPr>
              <a:lstStyle/>
              <a:p>
                <a:pPr marL="0" indent="0">
                  <a:buNone/>
                </a:pPr>
                <a:r>
                  <a:rPr lang="en-GB" dirty="0"/>
                  <a:t>The coils that form the electromagnets in the ATLAS detector at CERN are made from aluminium, which has a resistivity of </a:t>
                </a:r>
                <a14:m>
                  <m:oMath xmlns:m="http://schemas.openxmlformats.org/officeDocument/2006/math">
                    <m:r>
                      <a:rPr lang="en-GB" b="0" i="1" smtClean="0">
                        <a:latin typeface="Cambria Math"/>
                      </a:rPr>
                      <m:t>2.7</m:t>
                    </m:r>
                    <m:r>
                      <a:rPr lang="en-GB" b="0" i="1" smtClean="0">
                        <a:latin typeface="Cambria Math"/>
                        <a:ea typeface="Cambria Math"/>
                      </a:rPr>
                      <m:t>×</m:t>
                    </m:r>
                    <m:sSup>
                      <m:sSupPr>
                        <m:ctrlPr>
                          <a:rPr lang="en-GB" b="0" i="1" smtClean="0">
                            <a:latin typeface="Cambria Math"/>
                            <a:ea typeface="Cambria Math"/>
                          </a:rPr>
                        </m:ctrlPr>
                      </m:sSupPr>
                      <m:e>
                        <m:r>
                          <a:rPr lang="en-GB" b="0" i="1" smtClean="0">
                            <a:latin typeface="Cambria Math"/>
                            <a:ea typeface="Cambria Math"/>
                          </a:rPr>
                          <m:t>10</m:t>
                        </m:r>
                      </m:e>
                      <m:sup>
                        <m:r>
                          <a:rPr lang="en-GB" b="0" i="1" smtClean="0">
                            <a:latin typeface="Cambria Math"/>
                            <a:ea typeface="Cambria Math"/>
                          </a:rPr>
                          <m:t>−8</m:t>
                        </m:r>
                      </m:sup>
                    </m:sSup>
                    <m:r>
                      <m:rPr>
                        <m:sty m:val="p"/>
                      </m:rPr>
                      <a:rPr lang="el-GR" b="0" i="1" smtClean="0">
                        <a:latin typeface="Cambria Math"/>
                        <a:ea typeface="Cambria Math"/>
                      </a:rPr>
                      <m:t>Ω</m:t>
                    </m:r>
                    <m:r>
                      <a:rPr lang="en-GB" b="0" i="1" smtClean="0">
                        <a:latin typeface="Cambria Math"/>
                        <a:ea typeface="Cambria Math"/>
                      </a:rPr>
                      <m:t>.</m:t>
                    </m:r>
                    <m:r>
                      <m:rPr>
                        <m:sty m:val="p"/>
                      </m:rPr>
                      <a:rPr lang="en-GB" b="0" i="0" smtClean="0">
                        <a:latin typeface="Cambria Math"/>
                        <a:ea typeface="Cambria Math"/>
                      </a:rPr>
                      <m:t>m</m:t>
                    </m:r>
                  </m:oMath>
                </a14:m>
                <a:r>
                  <a:rPr lang="en-GB" dirty="0"/>
                  <a:t> with a cross section of </a:t>
                </a:r>
                <a14:m>
                  <m:oMath xmlns:m="http://schemas.openxmlformats.org/officeDocument/2006/math">
                    <m:r>
                      <a:rPr lang="en-GB" b="0" i="1" smtClean="0">
                        <a:latin typeface="Cambria Math"/>
                      </a:rPr>
                      <m:t>2.32</m:t>
                    </m:r>
                    <m:r>
                      <a:rPr lang="en-GB" b="0" i="1" smtClean="0">
                        <a:latin typeface="Cambria Math"/>
                        <a:ea typeface="Cambria Math"/>
                      </a:rPr>
                      <m:t>×</m:t>
                    </m:r>
                    <m:sSup>
                      <m:sSupPr>
                        <m:ctrlPr>
                          <a:rPr lang="en-GB" b="0" i="1" smtClean="0">
                            <a:latin typeface="Cambria Math"/>
                            <a:ea typeface="Cambria Math"/>
                          </a:rPr>
                        </m:ctrlPr>
                      </m:sSupPr>
                      <m:e>
                        <m:r>
                          <a:rPr lang="en-GB" b="0" i="1" smtClean="0">
                            <a:latin typeface="Cambria Math"/>
                            <a:ea typeface="Cambria Math"/>
                          </a:rPr>
                          <m:t>10</m:t>
                        </m:r>
                      </m:e>
                      <m:sup>
                        <m:r>
                          <a:rPr lang="en-GB" b="0" i="1" smtClean="0">
                            <a:latin typeface="Cambria Math"/>
                            <a:ea typeface="Cambria Math"/>
                          </a:rPr>
                          <m:t>−3</m:t>
                        </m:r>
                      </m:sup>
                    </m:sSup>
                    <m:sSup>
                      <m:sSupPr>
                        <m:ctrlPr>
                          <a:rPr lang="en-GB" b="0" i="1" smtClean="0">
                            <a:latin typeface="Cambria Math"/>
                            <a:ea typeface="Cambria Math"/>
                          </a:rPr>
                        </m:ctrlPr>
                      </m:sSupPr>
                      <m:e>
                        <m:r>
                          <m:rPr>
                            <m:sty m:val="p"/>
                          </m:rPr>
                          <a:rPr lang="en-GB" b="0" i="0" smtClean="0">
                            <a:latin typeface="Cambria Math"/>
                            <a:ea typeface="Cambria Math"/>
                          </a:rPr>
                          <m:t>m</m:t>
                        </m:r>
                      </m:e>
                      <m:sup>
                        <m:r>
                          <a:rPr lang="en-GB" b="0" i="1" smtClean="0">
                            <a:latin typeface="Cambria Math"/>
                            <a:ea typeface="Cambria Math"/>
                          </a:rPr>
                          <m:t>2</m:t>
                        </m:r>
                      </m:sup>
                    </m:sSup>
                  </m:oMath>
                </a14:m>
                <a:r>
                  <a:rPr lang="en-GB" dirty="0"/>
                  <a:t> and a length of 56 km. Calculate the resistance of the coil.</a:t>
                </a:r>
              </a:p>
            </p:txBody>
          </p:sp>
        </mc:Choice>
        <mc:Fallback xmlns="">
          <p:sp>
            <p:nvSpPr>
              <p:cNvPr id="3" name="Content Placeholder 2">
                <a:extLst>
                  <a:ext uri="{FF2B5EF4-FFF2-40B4-BE49-F238E27FC236}">
                    <a16:creationId xmlns="" xmlns:a16="http://schemas.microsoft.com/office/drawing/2014/main" id="{0A6C258C-4D93-41C0-B547-AFF0CC15020C}"/>
                  </a:ext>
                </a:extLst>
              </p:cNvPr>
              <p:cNvSpPr>
                <a:spLocks noGrp="1" noRot="1" noChangeAspect="1" noMove="1" noResize="1" noEditPoints="1" noAdjustHandles="1" noChangeArrowheads="1" noChangeShapeType="1" noTextEdit="1"/>
              </p:cNvSpPr>
              <p:nvPr>
                <p:ph idx="1"/>
              </p:nvPr>
            </p:nvSpPr>
            <p:spPr>
              <a:xfrm>
                <a:off x="457200" y="1600201"/>
                <a:ext cx="5122912" cy="3917032"/>
              </a:xfrm>
              <a:blipFill rotWithShape="1">
                <a:blip r:embed="rId2"/>
                <a:stretch>
                  <a:fillRect l="-2738" t="-3115" r="-4048" b="-1713"/>
                </a:stretch>
              </a:blipFill>
            </p:spPr>
            <p:txBody>
              <a:bodyPr/>
              <a:lstStyle/>
              <a:p>
                <a:r>
                  <a:rPr lang="en-GB">
                    <a:noFill/>
                  </a:rPr>
                  <a:t> </a:t>
                </a:r>
              </a:p>
            </p:txBody>
          </p:sp>
        </mc:Fallback>
      </mc:AlternateContent>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8971" y="1340768"/>
            <a:ext cx="2757804" cy="4206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125349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Resistivity – Example Solution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77500" lnSpcReduction="20000"/>
              </a:bodyPr>
              <a:lstStyle/>
              <a:p>
                <a:pPr marL="0" indent="0">
                  <a:buNone/>
                </a:pPr>
                <a:r>
                  <a:rPr lang="en-GB" dirty="0">
                    <a:latin typeface="Cambria Math"/>
                    <a:ea typeface="Cambria Math"/>
                  </a:rPr>
                  <a:t>From the question, we know:</a:t>
                </a:r>
              </a:p>
              <a:p>
                <a:pPr marL="0" indent="0">
                  <a:buNone/>
                </a:pPr>
                <a14:m>
                  <m:oMathPara xmlns:m="http://schemas.openxmlformats.org/officeDocument/2006/math">
                    <m:oMathParaPr>
                      <m:jc m:val="centerGroup"/>
                    </m:oMathParaPr>
                    <m:oMath xmlns:m="http://schemas.openxmlformats.org/officeDocument/2006/math">
                      <m:r>
                        <a:rPr lang="en-GB" i="1" smtClean="0">
                          <a:latin typeface="Cambria Math"/>
                          <a:ea typeface="Cambria Math"/>
                        </a:rPr>
                        <m:t>𝜌</m:t>
                      </m:r>
                      <m:r>
                        <a:rPr lang="en-GB" b="0" i="1" smtClean="0">
                          <a:latin typeface="Cambria Math"/>
                          <a:ea typeface="Cambria Math"/>
                        </a:rPr>
                        <m:t>=2.7×</m:t>
                      </m:r>
                      <m:sSup>
                        <m:sSupPr>
                          <m:ctrlPr>
                            <a:rPr lang="en-GB" b="0" i="1" smtClean="0">
                              <a:latin typeface="Cambria Math"/>
                              <a:ea typeface="Cambria Math"/>
                            </a:rPr>
                          </m:ctrlPr>
                        </m:sSupPr>
                        <m:e>
                          <m:r>
                            <a:rPr lang="en-GB" b="0" i="1" smtClean="0">
                              <a:latin typeface="Cambria Math"/>
                              <a:ea typeface="Cambria Math"/>
                            </a:rPr>
                            <m:t>10</m:t>
                          </m:r>
                        </m:e>
                        <m:sup>
                          <m:r>
                            <a:rPr lang="en-GB" b="0" i="1" smtClean="0">
                              <a:latin typeface="Cambria Math"/>
                              <a:ea typeface="Cambria Math"/>
                            </a:rPr>
                            <m:t>−8</m:t>
                          </m:r>
                        </m:sup>
                      </m:sSup>
                      <m:r>
                        <m:rPr>
                          <m:sty m:val="p"/>
                        </m:rPr>
                        <a:rPr lang="el-GR" b="0" i="1" smtClean="0">
                          <a:latin typeface="Cambria Math"/>
                          <a:ea typeface="Cambria Math"/>
                        </a:rPr>
                        <m:t>Ω</m:t>
                      </m:r>
                      <m:r>
                        <a:rPr lang="en-GB" b="0" i="1" smtClean="0">
                          <a:latin typeface="Cambria Math"/>
                          <a:ea typeface="Cambria Math"/>
                        </a:rPr>
                        <m:t>.</m:t>
                      </m:r>
                      <m:r>
                        <m:rPr>
                          <m:sty m:val="p"/>
                        </m:rPr>
                        <a:rPr lang="en-GB" b="0" i="0" smtClean="0">
                          <a:latin typeface="Cambria Math"/>
                          <a:ea typeface="Cambria Math"/>
                        </a:rPr>
                        <m:t>m</m:t>
                      </m:r>
                    </m:oMath>
                  </m:oMathPara>
                </a14:m>
                <a:endParaRPr lang="en-GB" b="0" dirty="0">
                  <a:ea typeface="Cambria Math"/>
                </a:endParaRP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a:rPr>
                        <m:t>𝐴</m:t>
                      </m:r>
                      <m:r>
                        <a:rPr lang="en-GB" b="0" i="1" smtClean="0">
                          <a:latin typeface="Cambria Math"/>
                        </a:rPr>
                        <m:t>=2.32×</m:t>
                      </m:r>
                      <m:sSup>
                        <m:sSupPr>
                          <m:ctrlPr>
                            <a:rPr lang="en-GB" b="0" i="1" smtClean="0">
                              <a:latin typeface="Cambria Math"/>
                              <a:ea typeface="Cambria Math"/>
                            </a:rPr>
                          </m:ctrlPr>
                        </m:sSupPr>
                        <m:e>
                          <m:r>
                            <a:rPr lang="en-GB" b="0" i="1" smtClean="0">
                              <a:latin typeface="Cambria Math"/>
                              <a:ea typeface="Cambria Math"/>
                            </a:rPr>
                            <m:t>10</m:t>
                          </m:r>
                        </m:e>
                        <m:sup>
                          <m:r>
                            <a:rPr lang="en-GB" b="0" i="1" smtClean="0">
                              <a:latin typeface="Cambria Math"/>
                              <a:ea typeface="Cambria Math"/>
                            </a:rPr>
                            <m:t>−3</m:t>
                          </m:r>
                        </m:sup>
                      </m:sSup>
                      <m:sSup>
                        <m:sSupPr>
                          <m:ctrlPr>
                            <a:rPr lang="en-GB" b="0" i="1" smtClean="0">
                              <a:latin typeface="Cambria Math"/>
                              <a:ea typeface="Cambria Math"/>
                            </a:rPr>
                          </m:ctrlPr>
                        </m:sSupPr>
                        <m:e>
                          <m:r>
                            <m:rPr>
                              <m:sty m:val="p"/>
                            </m:rPr>
                            <a:rPr lang="en-GB" b="0" i="0" smtClean="0">
                              <a:latin typeface="Cambria Math"/>
                              <a:ea typeface="Cambria Math"/>
                            </a:rPr>
                            <m:t>m</m:t>
                          </m:r>
                        </m:e>
                        <m:sup>
                          <m:r>
                            <a:rPr lang="en-GB" b="0" i="1" smtClean="0">
                              <a:latin typeface="Cambria Math"/>
                              <a:ea typeface="Cambria Math"/>
                            </a:rPr>
                            <m:t>2</m:t>
                          </m:r>
                        </m:sup>
                      </m:sSup>
                    </m:oMath>
                  </m:oMathPara>
                </a14:m>
                <a:endParaRPr lang="en-GB" b="0" dirty="0">
                  <a:ea typeface="Cambria Math"/>
                </a:endParaRPr>
              </a:p>
              <a:p>
                <a:pPr marL="0" indent="0">
                  <a:buNone/>
                </a:pPr>
                <a14:m>
                  <m:oMathPara xmlns:m="http://schemas.openxmlformats.org/officeDocument/2006/math">
                    <m:oMathParaPr>
                      <m:jc m:val="centerGroup"/>
                    </m:oMathParaPr>
                    <m:oMath xmlns:m="http://schemas.openxmlformats.org/officeDocument/2006/math">
                      <m:r>
                        <a:rPr lang="en-GB" i="1">
                          <a:latin typeface="Cambria Math"/>
                        </a:rPr>
                        <m:t>𝑙</m:t>
                      </m:r>
                      <m:r>
                        <a:rPr lang="en-GB" i="1">
                          <a:latin typeface="Cambria Math"/>
                        </a:rPr>
                        <m:t>=56×</m:t>
                      </m:r>
                      <m:sSup>
                        <m:sSupPr>
                          <m:ctrlPr>
                            <a:rPr lang="en-GB" i="1">
                              <a:latin typeface="Cambria Math"/>
                              <a:ea typeface="Cambria Math"/>
                            </a:rPr>
                          </m:ctrlPr>
                        </m:sSupPr>
                        <m:e>
                          <m:r>
                            <a:rPr lang="en-GB" i="1">
                              <a:latin typeface="Cambria Math"/>
                              <a:ea typeface="Cambria Math"/>
                            </a:rPr>
                            <m:t>10</m:t>
                          </m:r>
                        </m:e>
                        <m:sup>
                          <m:r>
                            <a:rPr lang="en-GB" i="1">
                              <a:latin typeface="Cambria Math"/>
                              <a:ea typeface="Cambria Math"/>
                            </a:rPr>
                            <m:t>3</m:t>
                          </m:r>
                        </m:sup>
                      </m:sSup>
                      <m:r>
                        <m:rPr>
                          <m:sty m:val="p"/>
                        </m:rPr>
                        <a:rPr lang="en-GB">
                          <a:latin typeface="Cambria Math"/>
                          <a:ea typeface="Cambria Math"/>
                        </a:rPr>
                        <m:t>m</m:t>
                      </m:r>
                    </m:oMath>
                  </m:oMathPara>
                </a14:m>
                <a:endParaRPr lang="en-GB" dirty="0">
                  <a:ea typeface="Cambria Math"/>
                </a:endParaRPr>
              </a:p>
              <a:p>
                <a:pPr marL="0" indent="0">
                  <a:buNone/>
                </a:pPr>
                <a:r>
                  <a:rPr lang="en-GB" dirty="0">
                    <a:ea typeface="Cambria Math"/>
                  </a:rPr>
                  <a:t>Then using:</a:t>
                </a:r>
              </a:p>
              <a:p>
                <a:pPr marL="0" indent="0">
                  <a:buNone/>
                </a:pPr>
                <a14:m>
                  <m:oMathPara xmlns:m="http://schemas.openxmlformats.org/officeDocument/2006/math">
                    <m:oMathParaPr>
                      <m:jc m:val="centerGroup"/>
                    </m:oMathParaPr>
                    <m:oMath xmlns:m="http://schemas.openxmlformats.org/officeDocument/2006/math">
                      <m:r>
                        <a:rPr lang="en-GB" i="1">
                          <a:latin typeface="Cambria Math"/>
                        </a:rPr>
                        <m:t>𝑅</m:t>
                      </m:r>
                      <m:r>
                        <a:rPr lang="en-GB" i="1">
                          <a:latin typeface="Cambria Math"/>
                        </a:rPr>
                        <m:t>=</m:t>
                      </m:r>
                      <m:r>
                        <a:rPr lang="en-GB" i="1">
                          <a:latin typeface="Cambria Math"/>
                          <a:ea typeface="Cambria Math"/>
                        </a:rPr>
                        <m:t>𝜌</m:t>
                      </m:r>
                      <m:f>
                        <m:fPr>
                          <m:ctrlPr>
                            <a:rPr lang="en-GB" i="1">
                              <a:latin typeface="Cambria Math"/>
                              <a:ea typeface="Cambria Math"/>
                            </a:rPr>
                          </m:ctrlPr>
                        </m:fPr>
                        <m:num>
                          <m:r>
                            <a:rPr lang="en-GB" i="1">
                              <a:latin typeface="Cambria Math"/>
                              <a:ea typeface="Cambria Math"/>
                            </a:rPr>
                            <m:t>𝑙</m:t>
                          </m:r>
                        </m:num>
                        <m:den>
                          <m:r>
                            <a:rPr lang="en-GB" i="1">
                              <a:latin typeface="Cambria Math"/>
                              <a:ea typeface="Cambria Math"/>
                            </a:rPr>
                            <m:t>𝐴</m:t>
                          </m:r>
                        </m:den>
                      </m:f>
                    </m:oMath>
                  </m:oMathPara>
                </a14:m>
                <a:endParaRPr lang="en-GB" dirty="0">
                  <a:ea typeface="Cambria Math"/>
                </a:endParaRPr>
              </a:p>
              <a:p>
                <a:pPr marL="0" indent="0">
                  <a:buNone/>
                </a:pPr>
                <a:r>
                  <a:rPr lang="en-GB" dirty="0">
                    <a:ea typeface="Cambria Math"/>
                  </a:rPr>
                  <a:t>We get…</a:t>
                </a:r>
              </a:p>
              <a:p>
                <a:pPr marL="0" indent="0">
                  <a:buNone/>
                </a:pPr>
                <a14:m>
                  <m:oMathPara xmlns:m="http://schemas.openxmlformats.org/officeDocument/2006/math">
                    <m:oMathParaPr>
                      <m:jc m:val="centerGroup"/>
                    </m:oMathParaPr>
                    <m:oMath xmlns:m="http://schemas.openxmlformats.org/officeDocument/2006/math">
                      <m:r>
                        <a:rPr lang="en-GB" i="1">
                          <a:latin typeface="Cambria Math"/>
                        </a:rPr>
                        <m:t>𝑅</m:t>
                      </m:r>
                      <m:r>
                        <a:rPr lang="en-GB" i="1">
                          <a:latin typeface="Cambria Math"/>
                        </a:rPr>
                        <m:t>=2.7×</m:t>
                      </m:r>
                      <m:sSup>
                        <m:sSupPr>
                          <m:ctrlPr>
                            <a:rPr lang="en-GB" i="1">
                              <a:latin typeface="Cambria Math"/>
                              <a:ea typeface="Cambria Math"/>
                            </a:rPr>
                          </m:ctrlPr>
                        </m:sSupPr>
                        <m:e>
                          <m:r>
                            <a:rPr lang="en-GB" i="1">
                              <a:latin typeface="Cambria Math"/>
                              <a:ea typeface="Cambria Math"/>
                            </a:rPr>
                            <m:t>10</m:t>
                          </m:r>
                        </m:e>
                        <m:sup>
                          <m:r>
                            <a:rPr lang="en-GB" i="1">
                              <a:latin typeface="Cambria Math"/>
                              <a:ea typeface="Cambria Math"/>
                            </a:rPr>
                            <m:t>−8</m:t>
                          </m:r>
                        </m:sup>
                      </m:sSup>
                      <m:f>
                        <m:fPr>
                          <m:ctrlPr>
                            <a:rPr lang="en-GB" i="1">
                              <a:latin typeface="Cambria Math"/>
                              <a:ea typeface="Cambria Math"/>
                            </a:rPr>
                          </m:ctrlPr>
                        </m:fPr>
                        <m:num>
                          <m:r>
                            <a:rPr lang="en-GB" i="1">
                              <a:latin typeface="Cambria Math"/>
                            </a:rPr>
                            <m:t>56</m:t>
                          </m:r>
                          <m:r>
                            <a:rPr lang="en-GB" i="1">
                              <a:latin typeface="Cambria Math"/>
                              <a:ea typeface="Cambria Math"/>
                            </a:rPr>
                            <m:t>×</m:t>
                          </m:r>
                          <m:sSup>
                            <m:sSupPr>
                              <m:ctrlPr>
                                <a:rPr lang="en-GB" i="1">
                                  <a:latin typeface="Cambria Math"/>
                                  <a:ea typeface="Cambria Math"/>
                                </a:rPr>
                              </m:ctrlPr>
                            </m:sSupPr>
                            <m:e>
                              <m:r>
                                <a:rPr lang="en-GB" i="1">
                                  <a:latin typeface="Cambria Math"/>
                                  <a:ea typeface="Cambria Math"/>
                                </a:rPr>
                                <m:t>10</m:t>
                              </m:r>
                            </m:e>
                            <m:sup>
                              <m:r>
                                <a:rPr lang="en-GB" i="1">
                                  <a:latin typeface="Cambria Math"/>
                                  <a:ea typeface="Cambria Math"/>
                                </a:rPr>
                                <m:t>3</m:t>
                              </m:r>
                            </m:sup>
                          </m:sSup>
                        </m:num>
                        <m:den>
                          <m:r>
                            <a:rPr lang="en-GB" i="1">
                              <a:latin typeface="Cambria Math"/>
                            </a:rPr>
                            <m:t>2.32</m:t>
                          </m:r>
                          <m:r>
                            <a:rPr lang="en-GB" i="1">
                              <a:latin typeface="Cambria Math"/>
                              <a:ea typeface="Cambria Math"/>
                            </a:rPr>
                            <m:t>×</m:t>
                          </m:r>
                          <m:sSup>
                            <m:sSupPr>
                              <m:ctrlPr>
                                <a:rPr lang="en-GB" i="1">
                                  <a:latin typeface="Cambria Math"/>
                                  <a:ea typeface="Cambria Math"/>
                                </a:rPr>
                              </m:ctrlPr>
                            </m:sSupPr>
                            <m:e>
                              <m:r>
                                <a:rPr lang="en-GB" i="1">
                                  <a:latin typeface="Cambria Math"/>
                                  <a:ea typeface="Cambria Math"/>
                                </a:rPr>
                                <m:t>10</m:t>
                              </m:r>
                            </m:e>
                            <m:sup>
                              <m:r>
                                <a:rPr lang="en-GB" i="1">
                                  <a:latin typeface="Cambria Math"/>
                                  <a:ea typeface="Cambria Math"/>
                                </a:rPr>
                                <m:t>−3</m:t>
                              </m:r>
                            </m:sup>
                          </m:sSup>
                        </m:den>
                      </m:f>
                      <m:r>
                        <m:rPr>
                          <m:nor/>
                        </m:rPr>
                        <a:rPr lang="en-GB" dirty="0"/>
                        <m:t>=0.652</m:t>
                      </m:r>
                      <m:r>
                        <m:rPr>
                          <m:sty m:val="p"/>
                        </m:rPr>
                        <a:rPr lang="el-GR" i="1" dirty="0" smtClean="0">
                          <a:latin typeface="Cambria Math"/>
                          <a:ea typeface="Cambria Math"/>
                        </a:rPr>
                        <m:t>Ω</m:t>
                      </m:r>
                    </m:oMath>
                  </m:oMathPara>
                </a14:m>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185" t="-3115"/>
                </a:stretch>
              </a:blipFill>
            </p:spPr>
            <p:txBody>
              <a:bodyPr/>
              <a:lstStyle/>
              <a:p>
                <a:r>
                  <a:rPr lang="en-GB">
                    <a:noFill/>
                  </a:rPr>
                  <a:t> </a:t>
                </a:r>
              </a:p>
            </p:txBody>
          </p:sp>
        </mc:Fallback>
      </mc:AlternateContent>
    </p:spTree>
    <p:extLst>
      <p:ext uri="{BB962C8B-B14F-4D97-AF65-F5344CB8AC3E}">
        <p14:creationId xmlns:p14="http://schemas.microsoft.com/office/powerpoint/2010/main" val="2398845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s://engineersforfuture.files.wordpress.com/2017/01/ohms-law-cartoon-cropped.jpg?w=543">
            <a:extLst>
              <a:ext uri="{FF2B5EF4-FFF2-40B4-BE49-F238E27FC236}">
                <a16:creationId xmlns="" xmlns:a16="http://schemas.microsoft.com/office/drawing/2014/main" id="{A2ABDF26-B261-46C3-89CC-5DC41AD225C8}"/>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226521" y="2060848"/>
            <a:ext cx="3831661" cy="316835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 xmlns:a16="http://schemas.microsoft.com/office/drawing/2014/main" id="{18935396-A814-41CC-B4BB-26A0398C9ADB}"/>
              </a:ext>
            </a:extLst>
          </p:cNvPr>
          <p:cNvSpPr>
            <a:spLocks noGrp="1"/>
          </p:cNvSpPr>
          <p:nvPr>
            <p:ph type="title"/>
          </p:nvPr>
        </p:nvSpPr>
        <p:spPr/>
        <p:txBody>
          <a:bodyPr/>
          <a:lstStyle/>
          <a:p>
            <a:r>
              <a:rPr lang="en-GB" dirty="0"/>
              <a:t>Ohm’s Law</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 xmlns:a16="http://schemas.microsoft.com/office/drawing/2014/main" id="{A4D7FE4A-C50A-4AFA-9CF1-22A5DB5C4E2B}"/>
                  </a:ext>
                </a:extLst>
              </p:cNvPr>
              <p:cNvSpPr>
                <a:spLocks noGrp="1"/>
              </p:cNvSpPr>
              <p:nvPr>
                <p:ph idx="1"/>
              </p:nvPr>
            </p:nvSpPr>
            <p:spPr>
              <a:xfrm>
                <a:off x="457200" y="1600201"/>
                <a:ext cx="5338936" cy="3917032"/>
              </a:xfrm>
            </p:spPr>
            <p:txBody>
              <a:bodyPr>
                <a:normAutofit fontScale="85000" lnSpcReduction="20000"/>
              </a:bodyPr>
              <a:lstStyle/>
              <a:p>
                <a:r>
                  <a:rPr lang="en-GB" dirty="0"/>
                  <a:t>Describes the relationship between current flow, voltage and resistance</a:t>
                </a:r>
              </a:p>
              <a:p>
                <a:r>
                  <a:rPr lang="en-GB" dirty="0"/>
                  <a:t>Allows us to calculate circuit properties</a:t>
                </a:r>
              </a:p>
              <a:p>
                <a:r>
                  <a:rPr lang="en-GB" dirty="0"/>
                  <a:t>Current is proportional to voltage and inversely proportional to resistance</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𝐼</m:t>
                      </m:r>
                      <m:r>
                        <a:rPr lang="en-GB" b="0" i="1" smtClean="0">
                          <a:latin typeface="Cambria Math" panose="02040503050406030204" pitchFamily="18" charset="0"/>
                        </a:rPr>
                        <m:t>=</m:t>
                      </m:r>
                      <m:f>
                        <m:fPr>
                          <m:ctrlPr>
                            <a:rPr lang="en-GB" b="0" i="1" smtClean="0">
                              <a:latin typeface="Cambria Math"/>
                            </a:rPr>
                          </m:ctrlPr>
                        </m:fPr>
                        <m:num>
                          <m:r>
                            <a:rPr lang="en-GB" b="0" i="1" smtClean="0">
                              <a:latin typeface="Cambria Math" panose="02040503050406030204" pitchFamily="18" charset="0"/>
                            </a:rPr>
                            <m:t>𝑉</m:t>
                          </m:r>
                        </m:num>
                        <m:den>
                          <m:r>
                            <a:rPr lang="en-GB" b="0" i="1" smtClean="0">
                              <a:latin typeface="Cambria Math" panose="02040503050406030204" pitchFamily="18" charset="0"/>
                            </a:rPr>
                            <m:t>𝑅</m:t>
                          </m:r>
                        </m:den>
                      </m:f>
                    </m:oMath>
                  </m:oMathPara>
                </a14:m>
                <a:endParaRPr lang="en-GB" dirty="0"/>
              </a:p>
            </p:txBody>
          </p:sp>
        </mc:Choice>
        <mc:Fallback xmlns="">
          <p:sp>
            <p:nvSpPr>
              <p:cNvPr id="3" name="Content Placeholder 2">
                <a:extLst>
                  <a:ext uri="{FF2B5EF4-FFF2-40B4-BE49-F238E27FC236}">
                    <a16:creationId xmlns:a16="http://schemas.microsoft.com/office/drawing/2014/main" id="{A4D7FE4A-C50A-4AFA-9CF1-22A5DB5C4E2B}"/>
                  </a:ext>
                </a:extLst>
              </p:cNvPr>
              <p:cNvSpPr>
                <a:spLocks noGrp="1" noRot="1" noChangeAspect="1" noMove="1" noResize="1" noEditPoints="1" noAdjustHandles="1" noChangeArrowheads="1" noChangeShapeType="1" noTextEdit="1"/>
              </p:cNvSpPr>
              <p:nvPr>
                <p:ph idx="1"/>
              </p:nvPr>
            </p:nvSpPr>
            <p:spPr>
              <a:xfrm>
                <a:off x="457200" y="1600201"/>
                <a:ext cx="5338936" cy="3917032"/>
              </a:xfrm>
              <a:blipFill>
                <a:blip r:embed="rId3"/>
                <a:stretch>
                  <a:fillRect l="-1941" t="-3583"/>
                </a:stretch>
              </a:blipFill>
            </p:spPr>
            <p:txBody>
              <a:bodyPr/>
              <a:lstStyle/>
              <a:p>
                <a:r>
                  <a:rPr lang="en-GB">
                    <a:noFill/>
                  </a:rPr>
                  <a:t> </a:t>
                </a:r>
              </a:p>
            </p:txBody>
          </p:sp>
        </mc:Fallback>
      </mc:AlternateContent>
    </p:spTree>
    <p:extLst>
      <p:ext uri="{BB962C8B-B14F-4D97-AF65-F5344CB8AC3E}">
        <p14:creationId xmlns:p14="http://schemas.microsoft.com/office/powerpoint/2010/main" val="29367466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397189E-DD45-4109-B2CD-2421F8D0A77C}"/>
              </a:ext>
            </a:extLst>
          </p:cNvPr>
          <p:cNvSpPr>
            <a:spLocks noGrp="1"/>
          </p:cNvSpPr>
          <p:nvPr>
            <p:ph type="title"/>
          </p:nvPr>
        </p:nvSpPr>
        <p:spPr/>
        <p:txBody>
          <a:bodyPr/>
          <a:lstStyle/>
          <a:p>
            <a:r>
              <a:rPr lang="en-GB" dirty="0"/>
              <a:t>Ohm’s Law - Example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 xmlns:a16="http://schemas.microsoft.com/office/drawing/2014/main" id="{43FDB507-F046-403B-ADB4-18C3CF676A70}"/>
                  </a:ext>
                </a:extLst>
              </p:cNvPr>
              <p:cNvSpPr>
                <a:spLocks noGrp="1"/>
              </p:cNvSpPr>
              <p:nvPr>
                <p:ph idx="1"/>
              </p:nvPr>
            </p:nvSpPr>
            <p:spPr/>
            <p:txBody>
              <a:bodyPr>
                <a:normAutofit fontScale="77500" lnSpcReduction="20000"/>
              </a:bodyPr>
              <a:lstStyle/>
              <a:p>
                <a:pPr marL="0" indent="0">
                  <a:buNone/>
                </a:pPr>
                <a:r>
                  <a:rPr lang="en-GB" dirty="0"/>
                  <a:t>If we apply 13kV across the coil in the previous example, what current will flow?</a:t>
                </a:r>
              </a:p>
              <a:p>
                <a:pPr marL="0" indent="0">
                  <a:lnSpc>
                    <a:spcPct val="150000"/>
                  </a:lnSpc>
                  <a:buNone/>
                </a:pPr>
                <a14:m>
                  <m:oMathPara xmlns:m="http://schemas.openxmlformats.org/officeDocument/2006/math">
                    <m:oMathParaPr>
                      <m:jc m:val="centerGroup"/>
                    </m:oMathParaPr>
                    <m:oMath xmlns:m="http://schemas.openxmlformats.org/officeDocument/2006/math">
                      <m:r>
                        <a:rPr lang="en-GB" b="0" i="1" smtClean="0">
                          <a:latin typeface="Cambria Math"/>
                        </a:rPr>
                        <m:t>𝐼</m:t>
                      </m:r>
                      <m:r>
                        <a:rPr lang="en-GB" b="0" i="1" smtClean="0">
                          <a:latin typeface="Cambria Math"/>
                        </a:rPr>
                        <m:t>=</m:t>
                      </m:r>
                      <m:f>
                        <m:fPr>
                          <m:ctrlPr>
                            <a:rPr lang="en-GB" b="0" i="1" smtClean="0">
                              <a:latin typeface="Cambria Math"/>
                            </a:rPr>
                          </m:ctrlPr>
                        </m:fPr>
                        <m:num>
                          <m:r>
                            <a:rPr lang="en-GB" b="0" i="1" smtClean="0">
                              <a:latin typeface="Cambria Math"/>
                            </a:rPr>
                            <m:t>𝑉</m:t>
                          </m:r>
                        </m:num>
                        <m:den>
                          <m:r>
                            <a:rPr lang="en-GB" b="0" i="1" smtClean="0">
                              <a:latin typeface="Cambria Math"/>
                            </a:rPr>
                            <m:t>𝑅</m:t>
                          </m:r>
                        </m:den>
                      </m:f>
                    </m:oMath>
                  </m:oMathPara>
                </a14:m>
                <a:endParaRPr lang="en-GB" b="0" dirty="0"/>
              </a:p>
              <a:p>
                <a:pPr marL="0" indent="0">
                  <a:lnSpc>
                    <a:spcPct val="150000"/>
                  </a:lnSpc>
                  <a:buNone/>
                </a:pPr>
                <a14:m>
                  <m:oMathPara xmlns:m="http://schemas.openxmlformats.org/officeDocument/2006/math">
                    <m:oMathParaPr>
                      <m:jc m:val="centerGroup"/>
                    </m:oMathParaPr>
                    <m:oMath xmlns:m="http://schemas.openxmlformats.org/officeDocument/2006/math">
                      <m:r>
                        <a:rPr lang="en-GB" b="0" i="1" smtClean="0">
                          <a:latin typeface="Cambria Math"/>
                        </a:rPr>
                        <m:t>𝐼</m:t>
                      </m:r>
                      <m:r>
                        <a:rPr lang="en-GB" b="0" i="1" smtClean="0">
                          <a:latin typeface="Cambria Math"/>
                        </a:rPr>
                        <m:t>=</m:t>
                      </m:r>
                      <m:f>
                        <m:fPr>
                          <m:ctrlPr>
                            <a:rPr lang="en-GB" b="0" i="1" smtClean="0">
                              <a:latin typeface="Cambria Math"/>
                            </a:rPr>
                          </m:ctrlPr>
                        </m:fPr>
                        <m:num>
                          <m:r>
                            <a:rPr lang="en-GB" b="0" i="1" smtClean="0">
                              <a:latin typeface="Cambria Math"/>
                            </a:rPr>
                            <m:t>13000</m:t>
                          </m:r>
                        </m:num>
                        <m:den>
                          <m:r>
                            <a:rPr lang="en-GB" b="0" i="1" smtClean="0">
                              <a:latin typeface="Cambria Math"/>
                            </a:rPr>
                            <m:t>0.652</m:t>
                          </m:r>
                        </m:den>
                      </m:f>
                      <m:r>
                        <a:rPr lang="en-GB" b="0" i="1" smtClean="0">
                          <a:latin typeface="Cambria Math"/>
                        </a:rPr>
                        <m:t>=19938.65</m:t>
                      </m:r>
                      <m:r>
                        <a:rPr lang="en-GB" b="0" i="1" smtClean="0">
                          <a:latin typeface="Cambria Math"/>
                        </a:rPr>
                        <m:t>𝐴</m:t>
                      </m:r>
                    </m:oMath>
                  </m:oMathPara>
                </a14:m>
                <a:endParaRPr lang="en-GB" dirty="0"/>
              </a:p>
              <a:p>
                <a:pPr marL="0" indent="0">
                  <a:lnSpc>
                    <a:spcPct val="150000"/>
                  </a:lnSpc>
                  <a:buNone/>
                </a:pPr>
                <a:r>
                  <a:rPr lang="en-GB" dirty="0"/>
                  <a:t>That’s a lot of current – as electronic engineers we usually deal with milliamps not </a:t>
                </a:r>
                <a:r>
                  <a:rPr lang="en-GB" dirty="0" err="1"/>
                  <a:t>kiloamps</a:t>
                </a:r>
                <a:endParaRPr lang="en-GB" dirty="0"/>
              </a:p>
              <a:p>
                <a:endParaRPr lang="en-GB" dirty="0"/>
              </a:p>
            </p:txBody>
          </p:sp>
        </mc:Choice>
        <mc:Fallback xmlns="">
          <p:sp>
            <p:nvSpPr>
              <p:cNvPr id="3" name="Content Placeholder 2">
                <a:extLst>
                  <a:ext uri="{FF2B5EF4-FFF2-40B4-BE49-F238E27FC236}">
                    <a16:creationId xmlns="" xmlns:a16="http://schemas.microsoft.com/office/drawing/2014/main" id="{43FDB507-F046-403B-ADB4-18C3CF676A70}"/>
                  </a:ext>
                </a:extLst>
              </p:cNvPr>
              <p:cNvSpPr>
                <a:spLocks noGrp="1" noRot="1" noChangeAspect="1" noMove="1" noResize="1" noEditPoints="1" noAdjustHandles="1" noChangeArrowheads="1" noChangeShapeType="1" noTextEdit="1"/>
              </p:cNvSpPr>
              <p:nvPr>
                <p:ph idx="1"/>
              </p:nvPr>
            </p:nvSpPr>
            <p:spPr>
              <a:blipFill rotWithShape="1">
                <a:blip r:embed="rId2"/>
                <a:stretch>
                  <a:fillRect l="-1185" t="-2960" b="-2336"/>
                </a:stretch>
              </a:blipFill>
            </p:spPr>
            <p:txBody>
              <a:bodyPr/>
              <a:lstStyle/>
              <a:p>
                <a:r>
                  <a:rPr lang="en-GB">
                    <a:noFill/>
                  </a:rPr>
                  <a:t> </a:t>
                </a:r>
              </a:p>
            </p:txBody>
          </p:sp>
        </mc:Fallback>
      </mc:AlternateContent>
    </p:spTree>
    <p:extLst>
      <p:ext uri="{BB962C8B-B14F-4D97-AF65-F5344CB8AC3E}">
        <p14:creationId xmlns:p14="http://schemas.microsoft.com/office/powerpoint/2010/main" val="9040693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Resistors</a:t>
            </a:r>
          </a:p>
        </p:txBody>
      </p:sp>
      <p:sp>
        <p:nvSpPr>
          <p:cNvPr id="3" name="Content Placeholder 2"/>
          <p:cNvSpPr>
            <a:spLocks noGrp="1"/>
          </p:cNvSpPr>
          <p:nvPr>
            <p:ph idx="1"/>
          </p:nvPr>
        </p:nvSpPr>
        <p:spPr>
          <a:xfrm>
            <a:off x="457200" y="1600201"/>
            <a:ext cx="4258816" cy="3917032"/>
          </a:xfrm>
        </p:spPr>
        <p:txBody>
          <a:bodyPr>
            <a:normAutofit fontScale="92500" lnSpcReduction="10000"/>
          </a:bodyPr>
          <a:lstStyle/>
          <a:p>
            <a:r>
              <a:rPr lang="en-GB" dirty="0"/>
              <a:t>Resistors are commonly used in electronic circuits to control voltage and current</a:t>
            </a:r>
          </a:p>
          <a:p>
            <a:r>
              <a:rPr lang="en-GB" dirty="0"/>
              <a:t>There are several different types of resistors that can be used</a:t>
            </a:r>
          </a:p>
          <a:p>
            <a:endParaRPr lang="en-GB" dirty="0"/>
          </a:p>
        </p:txBody>
      </p:sp>
      <p:pic>
        <p:nvPicPr>
          <p:cNvPr id="6" name="Picture 18" descr="metal-fil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309420">
            <a:off x="5292080" y="2007320"/>
            <a:ext cx="3043237" cy="1449387"/>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7" name="Picture 11" descr="Resis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730738">
            <a:off x="4572000" y="1844824"/>
            <a:ext cx="2417763" cy="66675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4" name="Picture 21" descr="wide_res"/>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481117" y="2803402"/>
            <a:ext cx="2241550" cy="183832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5" name="Picture 13" descr="Array1"/>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004048" y="3068960"/>
            <a:ext cx="1716087" cy="1703387"/>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7216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Resistors</a:t>
            </a:r>
          </a:p>
        </p:txBody>
      </p:sp>
      <p:sp>
        <p:nvSpPr>
          <p:cNvPr id="3" name="Content Placeholder 2"/>
          <p:cNvSpPr>
            <a:spLocks noGrp="1"/>
          </p:cNvSpPr>
          <p:nvPr>
            <p:ph idx="1"/>
          </p:nvPr>
        </p:nvSpPr>
        <p:spPr>
          <a:xfrm>
            <a:off x="457200" y="1600201"/>
            <a:ext cx="2890664" cy="1330382"/>
          </a:xfrm>
        </p:spPr>
        <p:txBody>
          <a:bodyPr/>
          <a:lstStyle/>
          <a:p>
            <a:r>
              <a:rPr lang="en-GB" sz="2000" dirty="0"/>
              <a:t>The type of resistor used has to be appropriate for the application. </a:t>
            </a:r>
          </a:p>
          <a:p>
            <a:endParaRPr lang="en-GB" dirty="0"/>
          </a:p>
        </p:txBody>
      </p:sp>
      <p:pic>
        <p:nvPicPr>
          <p:cNvPr id="4" name="Picture 10" descr="Resisto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43608" y="4454274"/>
            <a:ext cx="1888803" cy="541739"/>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5" name="Picture 9" descr="Arrays"/>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35417"/>
          <a:stretch>
            <a:fillRect/>
          </a:stretch>
        </p:blipFill>
        <p:spPr bwMode="auto">
          <a:xfrm>
            <a:off x="6444208" y="2749929"/>
            <a:ext cx="2238053" cy="11634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6" name="Picture 13" descr="power-resisto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914303" y="1704361"/>
            <a:ext cx="3312368" cy="868313"/>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7" name="Picture 14"/>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533954" y="4192779"/>
            <a:ext cx="1692717" cy="1440160"/>
          </a:xfrm>
          <a:prstGeom prst="rect">
            <a:avLst/>
          </a:prstGeom>
          <a:noFill/>
          <a:ln w="12700" algn="ctr">
            <a:noFill/>
            <a:miter lim="800000"/>
            <a:headEnd/>
            <a:tailEnd/>
          </a:ln>
          <a:extLst>
            <a:ext uri="{909E8E84-426E-40DD-AFC4-6F175D3DCCD1}">
              <a14:hiddenFill xmlns:a14="http://schemas.microsoft.com/office/drawing/2010/main">
                <a:solidFill>
                  <a:srgbClr val="FFFFFF"/>
                </a:solidFill>
              </a14:hiddenFill>
            </a:ext>
          </a:extLst>
        </p:spPr>
      </p:pic>
      <p:sp>
        <p:nvSpPr>
          <p:cNvPr id="8" name="Text Box 3"/>
          <p:cNvSpPr txBox="1">
            <a:spLocks noChangeArrowheads="1"/>
          </p:cNvSpPr>
          <p:nvPr/>
        </p:nvSpPr>
        <p:spPr bwMode="auto">
          <a:xfrm>
            <a:off x="899592" y="3884261"/>
            <a:ext cx="250348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a:solidFill>
                  <a:schemeClr val="bg1"/>
                </a:solidFill>
                <a:latin typeface="Arial" charset="0"/>
              </a:defRPr>
            </a:lvl1pPr>
            <a:lvl2pPr marL="742950" indent="-285750" algn="ctr">
              <a:defRPr>
                <a:solidFill>
                  <a:schemeClr val="bg1"/>
                </a:solidFill>
                <a:latin typeface="Arial" charset="0"/>
              </a:defRPr>
            </a:lvl2pPr>
            <a:lvl3pPr marL="1143000" indent="-228600" algn="ctr">
              <a:defRPr>
                <a:solidFill>
                  <a:schemeClr val="bg1"/>
                </a:solidFill>
                <a:latin typeface="Arial" charset="0"/>
              </a:defRPr>
            </a:lvl3pPr>
            <a:lvl4pPr marL="1600200" indent="-228600" algn="ctr">
              <a:defRPr>
                <a:solidFill>
                  <a:schemeClr val="bg1"/>
                </a:solidFill>
                <a:latin typeface="Arial" charset="0"/>
              </a:defRPr>
            </a:lvl4pPr>
            <a:lvl5pPr marL="2057400" indent="-228600" algn="ctr">
              <a:defRPr>
                <a:solidFill>
                  <a:schemeClr val="bg1"/>
                </a:solidFill>
                <a:latin typeface="Arial" charset="0"/>
              </a:defRPr>
            </a:lvl5pPr>
            <a:lvl6pPr marL="2514600" indent="-228600" algn="ctr" eaLnBrk="0" fontAlgn="base" hangingPunct="0">
              <a:spcBef>
                <a:spcPct val="0"/>
              </a:spcBef>
              <a:spcAft>
                <a:spcPct val="0"/>
              </a:spcAft>
              <a:defRPr>
                <a:solidFill>
                  <a:schemeClr val="bg1"/>
                </a:solidFill>
                <a:latin typeface="Arial" charset="0"/>
              </a:defRPr>
            </a:lvl6pPr>
            <a:lvl7pPr marL="2971800" indent="-228600" algn="ctr" eaLnBrk="0" fontAlgn="base" hangingPunct="0">
              <a:spcBef>
                <a:spcPct val="0"/>
              </a:spcBef>
              <a:spcAft>
                <a:spcPct val="0"/>
              </a:spcAft>
              <a:defRPr>
                <a:solidFill>
                  <a:schemeClr val="bg1"/>
                </a:solidFill>
                <a:latin typeface="Arial" charset="0"/>
              </a:defRPr>
            </a:lvl7pPr>
            <a:lvl8pPr marL="3429000" indent="-228600" algn="ctr" eaLnBrk="0" fontAlgn="base" hangingPunct="0">
              <a:spcBef>
                <a:spcPct val="0"/>
              </a:spcBef>
              <a:spcAft>
                <a:spcPct val="0"/>
              </a:spcAft>
              <a:defRPr>
                <a:solidFill>
                  <a:schemeClr val="bg1"/>
                </a:solidFill>
                <a:latin typeface="Arial" charset="0"/>
              </a:defRPr>
            </a:lvl8pPr>
            <a:lvl9pPr marL="3886200" indent="-228600" algn="ctr" eaLnBrk="0" fontAlgn="base" hangingPunct="0">
              <a:spcBef>
                <a:spcPct val="0"/>
              </a:spcBef>
              <a:spcAft>
                <a:spcPct val="0"/>
              </a:spcAft>
              <a:defRPr>
                <a:solidFill>
                  <a:schemeClr val="bg1"/>
                </a:solidFill>
                <a:latin typeface="Arial" charset="0"/>
              </a:defRPr>
            </a:lvl9pPr>
          </a:lstStyle>
          <a:p>
            <a:pPr algn="l" eaLnBrk="1" hangingPunct="1">
              <a:spcBef>
                <a:spcPct val="50000"/>
              </a:spcBef>
            </a:pPr>
            <a:r>
              <a:rPr lang="en-US" altLang="en-US" sz="2000" dirty="0">
                <a:solidFill>
                  <a:schemeClr val="tx1"/>
                </a:solidFill>
                <a:latin typeface="+mn-lt"/>
                <a:cs typeface="Tahoma" pitchFamily="34" charset="0"/>
              </a:rPr>
              <a:t>A low power resistor.</a:t>
            </a:r>
          </a:p>
        </p:txBody>
      </p:sp>
      <p:sp>
        <p:nvSpPr>
          <p:cNvPr id="11" name="Text Box 3"/>
          <p:cNvSpPr txBox="1">
            <a:spLocks noChangeArrowheads="1"/>
          </p:cNvSpPr>
          <p:nvPr/>
        </p:nvSpPr>
        <p:spPr bwMode="auto">
          <a:xfrm>
            <a:off x="3853805" y="4288127"/>
            <a:ext cx="325926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ctr">
              <a:defRPr>
                <a:solidFill>
                  <a:schemeClr val="bg1"/>
                </a:solidFill>
                <a:latin typeface="Arial" charset="0"/>
              </a:defRPr>
            </a:lvl1pPr>
            <a:lvl2pPr marL="742950" indent="-285750" algn="ctr">
              <a:defRPr>
                <a:solidFill>
                  <a:schemeClr val="bg1"/>
                </a:solidFill>
                <a:latin typeface="Arial" charset="0"/>
              </a:defRPr>
            </a:lvl2pPr>
            <a:lvl3pPr marL="1143000" indent="-228600" algn="ctr">
              <a:defRPr>
                <a:solidFill>
                  <a:schemeClr val="bg1"/>
                </a:solidFill>
                <a:latin typeface="Arial" charset="0"/>
              </a:defRPr>
            </a:lvl3pPr>
            <a:lvl4pPr marL="1600200" indent="-228600" algn="ctr">
              <a:defRPr>
                <a:solidFill>
                  <a:schemeClr val="bg1"/>
                </a:solidFill>
                <a:latin typeface="Arial" charset="0"/>
              </a:defRPr>
            </a:lvl4pPr>
            <a:lvl5pPr marL="2057400" indent="-228600" algn="ctr">
              <a:defRPr>
                <a:solidFill>
                  <a:schemeClr val="bg1"/>
                </a:solidFill>
                <a:latin typeface="Arial" charset="0"/>
              </a:defRPr>
            </a:lvl5pPr>
            <a:lvl6pPr marL="2514600" indent="-228600" algn="ctr" eaLnBrk="0" fontAlgn="base" hangingPunct="0">
              <a:spcBef>
                <a:spcPct val="0"/>
              </a:spcBef>
              <a:spcAft>
                <a:spcPct val="0"/>
              </a:spcAft>
              <a:defRPr>
                <a:solidFill>
                  <a:schemeClr val="bg1"/>
                </a:solidFill>
                <a:latin typeface="Arial" charset="0"/>
              </a:defRPr>
            </a:lvl6pPr>
            <a:lvl7pPr marL="2971800" indent="-228600" algn="ctr" eaLnBrk="0" fontAlgn="base" hangingPunct="0">
              <a:spcBef>
                <a:spcPct val="0"/>
              </a:spcBef>
              <a:spcAft>
                <a:spcPct val="0"/>
              </a:spcAft>
              <a:defRPr>
                <a:solidFill>
                  <a:schemeClr val="bg1"/>
                </a:solidFill>
                <a:latin typeface="Arial" charset="0"/>
              </a:defRPr>
            </a:lvl7pPr>
            <a:lvl8pPr marL="3429000" indent="-228600" algn="ctr" eaLnBrk="0" fontAlgn="base" hangingPunct="0">
              <a:spcBef>
                <a:spcPct val="0"/>
              </a:spcBef>
              <a:spcAft>
                <a:spcPct val="0"/>
              </a:spcAft>
              <a:defRPr>
                <a:solidFill>
                  <a:schemeClr val="bg1"/>
                </a:solidFill>
                <a:latin typeface="Arial" charset="0"/>
              </a:defRPr>
            </a:lvl8pPr>
            <a:lvl9pPr marL="3886200" indent="-228600" algn="ctr" eaLnBrk="0" fontAlgn="base" hangingPunct="0">
              <a:spcBef>
                <a:spcPct val="0"/>
              </a:spcBef>
              <a:spcAft>
                <a:spcPct val="0"/>
              </a:spcAft>
              <a:defRPr>
                <a:solidFill>
                  <a:schemeClr val="bg1"/>
                </a:solidFill>
                <a:latin typeface="Arial" charset="0"/>
              </a:defRPr>
            </a:lvl9pPr>
          </a:lstStyle>
          <a:p>
            <a:pPr algn="l" eaLnBrk="1" hangingPunct="1">
              <a:spcBef>
                <a:spcPct val="50000"/>
              </a:spcBef>
            </a:pPr>
            <a:r>
              <a:rPr lang="en-US" altLang="en-US" sz="2000" dirty="0">
                <a:solidFill>
                  <a:schemeClr val="tx1"/>
                </a:solidFill>
                <a:latin typeface="+mn-lt"/>
                <a:cs typeface="Tahoma" pitchFamily="34" charset="0"/>
              </a:rPr>
              <a:t>A rheostat (variable resistor) for experimentation.</a:t>
            </a:r>
          </a:p>
        </p:txBody>
      </p:sp>
      <p:sp>
        <p:nvSpPr>
          <p:cNvPr id="12" name="Text Box 3"/>
          <p:cNvSpPr txBox="1">
            <a:spLocks noChangeArrowheads="1"/>
          </p:cNvSpPr>
          <p:nvPr/>
        </p:nvSpPr>
        <p:spPr bwMode="auto">
          <a:xfrm>
            <a:off x="3707904" y="1504306"/>
            <a:ext cx="249872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a:solidFill>
                  <a:schemeClr val="bg1"/>
                </a:solidFill>
                <a:latin typeface="Arial" charset="0"/>
              </a:defRPr>
            </a:lvl1pPr>
            <a:lvl2pPr marL="742950" indent="-285750" algn="ctr">
              <a:defRPr>
                <a:solidFill>
                  <a:schemeClr val="bg1"/>
                </a:solidFill>
                <a:latin typeface="Arial" charset="0"/>
              </a:defRPr>
            </a:lvl2pPr>
            <a:lvl3pPr marL="1143000" indent="-228600" algn="ctr">
              <a:defRPr>
                <a:solidFill>
                  <a:schemeClr val="bg1"/>
                </a:solidFill>
                <a:latin typeface="Arial" charset="0"/>
              </a:defRPr>
            </a:lvl3pPr>
            <a:lvl4pPr marL="1600200" indent="-228600" algn="ctr">
              <a:defRPr>
                <a:solidFill>
                  <a:schemeClr val="bg1"/>
                </a:solidFill>
                <a:latin typeface="Arial" charset="0"/>
              </a:defRPr>
            </a:lvl4pPr>
            <a:lvl5pPr marL="2057400" indent="-228600" algn="ctr">
              <a:defRPr>
                <a:solidFill>
                  <a:schemeClr val="bg1"/>
                </a:solidFill>
                <a:latin typeface="Arial" charset="0"/>
              </a:defRPr>
            </a:lvl5pPr>
            <a:lvl6pPr marL="2514600" indent="-228600" algn="ctr" eaLnBrk="0" fontAlgn="base" hangingPunct="0">
              <a:spcBef>
                <a:spcPct val="0"/>
              </a:spcBef>
              <a:spcAft>
                <a:spcPct val="0"/>
              </a:spcAft>
              <a:defRPr>
                <a:solidFill>
                  <a:schemeClr val="bg1"/>
                </a:solidFill>
                <a:latin typeface="Arial" charset="0"/>
              </a:defRPr>
            </a:lvl6pPr>
            <a:lvl7pPr marL="2971800" indent="-228600" algn="ctr" eaLnBrk="0" fontAlgn="base" hangingPunct="0">
              <a:spcBef>
                <a:spcPct val="0"/>
              </a:spcBef>
              <a:spcAft>
                <a:spcPct val="0"/>
              </a:spcAft>
              <a:defRPr>
                <a:solidFill>
                  <a:schemeClr val="bg1"/>
                </a:solidFill>
                <a:latin typeface="Arial" charset="0"/>
              </a:defRPr>
            </a:lvl7pPr>
            <a:lvl8pPr marL="3429000" indent="-228600" algn="ctr" eaLnBrk="0" fontAlgn="base" hangingPunct="0">
              <a:spcBef>
                <a:spcPct val="0"/>
              </a:spcBef>
              <a:spcAft>
                <a:spcPct val="0"/>
              </a:spcAft>
              <a:defRPr>
                <a:solidFill>
                  <a:schemeClr val="bg1"/>
                </a:solidFill>
                <a:latin typeface="Arial" charset="0"/>
              </a:defRPr>
            </a:lvl8pPr>
            <a:lvl9pPr marL="3886200" indent="-228600" algn="ctr" eaLnBrk="0" fontAlgn="base" hangingPunct="0">
              <a:spcBef>
                <a:spcPct val="0"/>
              </a:spcBef>
              <a:spcAft>
                <a:spcPct val="0"/>
              </a:spcAft>
              <a:defRPr>
                <a:solidFill>
                  <a:schemeClr val="bg1"/>
                </a:solidFill>
                <a:latin typeface="Arial" charset="0"/>
              </a:defRPr>
            </a:lvl9pPr>
          </a:lstStyle>
          <a:p>
            <a:pPr algn="l" eaLnBrk="1" hangingPunct="1">
              <a:spcBef>
                <a:spcPct val="50000"/>
              </a:spcBef>
            </a:pPr>
            <a:r>
              <a:rPr lang="en-US" altLang="en-US" sz="2000" dirty="0">
                <a:solidFill>
                  <a:schemeClr val="tx1"/>
                </a:solidFill>
                <a:latin typeface="+mn-lt"/>
                <a:cs typeface="Tahoma" pitchFamily="34" charset="0"/>
              </a:rPr>
              <a:t>A high power resistor.</a:t>
            </a:r>
          </a:p>
        </p:txBody>
      </p:sp>
      <p:sp>
        <p:nvSpPr>
          <p:cNvPr id="13" name="Text Box 3"/>
          <p:cNvSpPr txBox="1">
            <a:spLocks noChangeArrowheads="1"/>
          </p:cNvSpPr>
          <p:nvPr/>
        </p:nvSpPr>
        <p:spPr bwMode="auto">
          <a:xfrm>
            <a:off x="3707904" y="3008575"/>
            <a:ext cx="28260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ctr">
              <a:defRPr>
                <a:solidFill>
                  <a:schemeClr val="bg1"/>
                </a:solidFill>
                <a:latin typeface="Arial" charset="0"/>
              </a:defRPr>
            </a:lvl1pPr>
            <a:lvl2pPr marL="742950" indent="-285750" algn="ctr">
              <a:defRPr>
                <a:solidFill>
                  <a:schemeClr val="bg1"/>
                </a:solidFill>
                <a:latin typeface="Arial" charset="0"/>
              </a:defRPr>
            </a:lvl2pPr>
            <a:lvl3pPr marL="1143000" indent="-228600" algn="ctr">
              <a:defRPr>
                <a:solidFill>
                  <a:schemeClr val="bg1"/>
                </a:solidFill>
                <a:latin typeface="Arial" charset="0"/>
              </a:defRPr>
            </a:lvl3pPr>
            <a:lvl4pPr marL="1600200" indent="-228600" algn="ctr">
              <a:defRPr>
                <a:solidFill>
                  <a:schemeClr val="bg1"/>
                </a:solidFill>
                <a:latin typeface="Arial" charset="0"/>
              </a:defRPr>
            </a:lvl4pPr>
            <a:lvl5pPr marL="2057400" indent="-228600" algn="ctr">
              <a:defRPr>
                <a:solidFill>
                  <a:schemeClr val="bg1"/>
                </a:solidFill>
                <a:latin typeface="Arial" charset="0"/>
              </a:defRPr>
            </a:lvl5pPr>
            <a:lvl6pPr marL="2514600" indent="-228600" algn="ctr" eaLnBrk="0" fontAlgn="base" hangingPunct="0">
              <a:spcBef>
                <a:spcPct val="0"/>
              </a:spcBef>
              <a:spcAft>
                <a:spcPct val="0"/>
              </a:spcAft>
              <a:defRPr>
                <a:solidFill>
                  <a:schemeClr val="bg1"/>
                </a:solidFill>
                <a:latin typeface="Arial" charset="0"/>
              </a:defRPr>
            </a:lvl6pPr>
            <a:lvl7pPr marL="2971800" indent="-228600" algn="ctr" eaLnBrk="0" fontAlgn="base" hangingPunct="0">
              <a:spcBef>
                <a:spcPct val="0"/>
              </a:spcBef>
              <a:spcAft>
                <a:spcPct val="0"/>
              </a:spcAft>
              <a:defRPr>
                <a:solidFill>
                  <a:schemeClr val="bg1"/>
                </a:solidFill>
                <a:latin typeface="Arial" charset="0"/>
              </a:defRPr>
            </a:lvl7pPr>
            <a:lvl8pPr marL="3429000" indent="-228600" algn="ctr" eaLnBrk="0" fontAlgn="base" hangingPunct="0">
              <a:spcBef>
                <a:spcPct val="0"/>
              </a:spcBef>
              <a:spcAft>
                <a:spcPct val="0"/>
              </a:spcAft>
              <a:defRPr>
                <a:solidFill>
                  <a:schemeClr val="bg1"/>
                </a:solidFill>
                <a:latin typeface="Arial" charset="0"/>
              </a:defRPr>
            </a:lvl8pPr>
            <a:lvl9pPr marL="3886200" indent="-228600" algn="ctr" eaLnBrk="0" fontAlgn="base" hangingPunct="0">
              <a:spcBef>
                <a:spcPct val="0"/>
              </a:spcBef>
              <a:spcAft>
                <a:spcPct val="0"/>
              </a:spcAft>
              <a:defRPr>
                <a:solidFill>
                  <a:schemeClr val="bg1"/>
                </a:solidFill>
                <a:latin typeface="Arial" charset="0"/>
              </a:defRPr>
            </a:lvl9pPr>
          </a:lstStyle>
          <a:p>
            <a:pPr algn="l" eaLnBrk="1" hangingPunct="1">
              <a:spcBef>
                <a:spcPct val="50000"/>
              </a:spcBef>
            </a:pPr>
            <a:r>
              <a:rPr lang="en-US" altLang="en-US" sz="2000" dirty="0">
                <a:solidFill>
                  <a:schemeClr val="tx1"/>
                </a:solidFill>
                <a:latin typeface="+mn-lt"/>
                <a:cs typeface="Tahoma" pitchFamily="34" charset="0"/>
              </a:rPr>
              <a:t>Several resistors in one package (resistor arrays).</a:t>
            </a:r>
          </a:p>
        </p:txBody>
      </p:sp>
    </p:spTree>
    <p:extLst>
      <p:ext uri="{BB962C8B-B14F-4D97-AF65-F5344CB8AC3E}">
        <p14:creationId xmlns:p14="http://schemas.microsoft.com/office/powerpoint/2010/main" val="4027129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20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2000"/>
                                        <p:tgtEl>
                                          <p:spTgt spid="11"/>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2000"/>
                                        <p:tgtEl>
                                          <p:spTgt spid="1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2" grpId="0"/>
      <p:bldP spid="1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Resistors</a:t>
            </a:r>
          </a:p>
        </p:txBody>
      </p:sp>
      <p:sp>
        <p:nvSpPr>
          <p:cNvPr id="3" name="Content Placeholder 2"/>
          <p:cNvSpPr>
            <a:spLocks noGrp="1"/>
          </p:cNvSpPr>
          <p:nvPr>
            <p:ph idx="1"/>
          </p:nvPr>
        </p:nvSpPr>
        <p:spPr>
          <a:xfrm>
            <a:off x="457200" y="1600201"/>
            <a:ext cx="8229600" cy="1684783"/>
          </a:xfrm>
        </p:spPr>
        <p:txBody>
          <a:bodyPr/>
          <a:lstStyle/>
          <a:p>
            <a:r>
              <a:rPr lang="en-US" altLang="en-US" sz="2200" dirty="0">
                <a:cs typeface="Arial" charset="0"/>
              </a:rPr>
              <a:t>The value of a resistor, its resistance, is measured in ohms (Ω). </a:t>
            </a:r>
          </a:p>
          <a:p>
            <a:r>
              <a:rPr lang="en-US" altLang="en-US" sz="2200" dirty="0">
                <a:cs typeface="Tahoma" pitchFamily="34" charset="0"/>
              </a:rPr>
              <a:t>This indicates how much it reduces the current flow.</a:t>
            </a:r>
          </a:p>
          <a:p>
            <a:r>
              <a:rPr lang="en-US" altLang="en-US" sz="2200" dirty="0">
                <a:cs typeface="Tahoma" pitchFamily="34" charset="0"/>
              </a:rPr>
              <a:t>A higher value of resistance reduces the current flow more than a lower value resistance.</a:t>
            </a:r>
          </a:p>
          <a:p>
            <a:endParaRPr lang="en-US" altLang="en-US" sz="2200" dirty="0">
              <a:cs typeface="Tahoma" pitchFamily="34" charset="0"/>
            </a:endParaRPr>
          </a:p>
          <a:p>
            <a:endParaRPr lang="en-GB" dirty="0"/>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11102"/>
          <a:stretch/>
        </p:blipFill>
        <p:spPr bwMode="auto">
          <a:xfrm>
            <a:off x="4427984" y="3140968"/>
            <a:ext cx="3810000" cy="22608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67544" y="3140968"/>
            <a:ext cx="3990553" cy="1046440"/>
          </a:xfrm>
          <a:prstGeom prst="rect">
            <a:avLst/>
          </a:prstGeom>
          <a:noFill/>
        </p:spPr>
        <p:txBody>
          <a:bodyPr wrap="square" rtlCol="0">
            <a:spAutoFit/>
          </a:bodyPr>
          <a:lstStyle/>
          <a:p>
            <a:pPr marL="342900" indent="-342900">
              <a:buFont typeface="Arial" panose="020B0604020202020204" pitchFamily="34" charset="0"/>
              <a:buChar char="•"/>
            </a:pPr>
            <a:r>
              <a:rPr lang="en-US" altLang="en-US" sz="2200" dirty="0">
                <a:cs typeface="Arial" charset="0"/>
              </a:rPr>
              <a:t>It is common to use </a:t>
            </a:r>
            <a:r>
              <a:rPr lang="el-GR" altLang="en-US" sz="2200" dirty="0">
                <a:cs typeface="Arial" charset="0"/>
              </a:rPr>
              <a:t>Ω</a:t>
            </a:r>
            <a:r>
              <a:rPr lang="en-US" altLang="en-US" sz="2200" dirty="0">
                <a:cs typeface="Arial" charset="0"/>
              </a:rPr>
              <a:t>, k</a:t>
            </a:r>
            <a:r>
              <a:rPr lang="el-GR" altLang="en-US" sz="2200" dirty="0">
                <a:cs typeface="Arial" charset="0"/>
              </a:rPr>
              <a:t>Ω</a:t>
            </a:r>
            <a:r>
              <a:rPr lang="en-US" altLang="en-US" sz="2200" dirty="0">
                <a:cs typeface="Arial" charset="0"/>
              </a:rPr>
              <a:t>, and M</a:t>
            </a:r>
            <a:r>
              <a:rPr lang="el-GR" altLang="en-US" sz="2200" dirty="0">
                <a:cs typeface="Arial" charset="0"/>
              </a:rPr>
              <a:t>Ω</a:t>
            </a:r>
            <a:r>
              <a:rPr lang="en-US" altLang="en-US" sz="2200" dirty="0">
                <a:cs typeface="Arial" charset="0"/>
              </a:rPr>
              <a:t> values for resistors.</a:t>
            </a:r>
          </a:p>
          <a:p>
            <a:endParaRPr lang="en-GB" dirty="0"/>
          </a:p>
        </p:txBody>
      </p:sp>
    </p:spTree>
    <p:extLst>
      <p:ext uri="{BB962C8B-B14F-4D97-AF65-F5344CB8AC3E}">
        <p14:creationId xmlns:p14="http://schemas.microsoft.com/office/powerpoint/2010/main" val="23317602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 Colour Code</a:t>
            </a:r>
          </a:p>
        </p:txBody>
      </p:sp>
      <p:sp>
        <p:nvSpPr>
          <p:cNvPr id="3" name="Content Placeholder 2"/>
          <p:cNvSpPr>
            <a:spLocks noGrp="1"/>
          </p:cNvSpPr>
          <p:nvPr>
            <p:ph idx="1"/>
          </p:nvPr>
        </p:nvSpPr>
        <p:spPr>
          <a:xfrm>
            <a:off x="457200" y="1600201"/>
            <a:ext cx="4546848" cy="3917032"/>
          </a:xfrm>
        </p:spPr>
        <p:txBody>
          <a:bodyPr>
            <a:normAutofit/>
          </a:bodyPr>
          <a:lstStyle/>
          <a:p>
            <a:r>
              <a:rPr lang="en-GB" sz="2200" dirty="0"/>
              <a:t>The value is displayed by a series of coloured bands.</a:t>
            </a:r>
          </a:p>
          <a:p>
            <a:r>
              <a:rPr lang="en-US" altLang="en-US" sz="2200" dirty="0">
                <a:cs typeface="Tahoma" pitchFamily="34" charset="0"/>
              </a:rPr>
              <a:t>The simplest color code is one that has four bands.</a:t>
            </a:r>
          </a:p>
          <a:p>
            <a:r>
              <a:rPr lang="en-US" altLang="en-US" sz="2200" dirty="0">
                <a:cs typeface="Tahoma" pitchFamily="34" charset="0"/>
              </a:rPr>
              <a:t>In order to read the code, it is necessary to get the resistor the right way round.</a:t>
            </a:r>
          </a:p>
          <a:p>
            <a:r>
              <a:rPr lang="en-US" altLang="en-US" sz="2200" dirty="0">
                <a:cs typeface="Tahoma" pitchFamily="34" charset="0"/>
              </a:rPr>
              <a:t>Arrange the resistor so that the band on its own is on the right.</a:t>
            </a:r>
          </a:p>
          <a:p>
            <a:endParaRPr lang="en-GB" dirty="0"/>
          </a:p>
        </p:txBody>
      </p:sp>
      <p:pic>
        <p:nvPicPr>
          <p:cNvPr id="4" name="Picture 17" descr="Resist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1597819"/>
            <a:ext cx="3054350" cy="874713"/>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pic>
        <p:nvPicPr>
          <p:cNvPr id="5" name="Picture 18" descr="R_Bands1234"/>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860032" y="2564904"/>
            <a:ext cx="3904555" cy="1441359"/>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sp>
        <p:nvSpPr>
          <p:cNvPr id="6" name="Oval 16"/>
          <p:cNvSpPr>
            <a:spLocks noChangeArrowheads="1"/>
          </p:cNvSpPr>
          <p:nvPr/>
        </p:nvSpPr>
        <p:spPr bwMode="auto">
          <a:xfrm>
            <a:off x="7380312" y="3175595"/>
            <a:ext cx="712788" cy="1068388"/>
          </a:xfrm>
          <a:prstGeom prst="ellipse">
            <a:avLst/>
          </a:prstGeom>
          <a:noFill/>
          <a:ln w="1905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a:solidFill>
                  <a:schemeClr val="bg1"/>
                </a:solidFill>
                <a:latin typeface="Arial" charset="0"/>
              </a:defRPr>
            </a:lvl1pPr>
            <a:lvl2pPr marL="742950" indent="-285750" algn="ctr">
              <a:defRPr>
                <a:solidFill>
                  <a:schemeClr val="bg1"/>
                </a:solidFill>
                <a:latin typeface="Arial" charset="0"/>
              </a:defRPr>
            </a:lvl2pPr>
            <a:lvl3pPr marL="1143000" indent="-228600" algn="ctr">
              <a:defRPr>
                <a:solidFill>
                  <a:schemeClr val="bg1"/>
                </a:solidFill>
                <a:latin typeface="Arial" charset="0"/>
              </a:defRPr>
            </a:lvl3pPr>
            <a:lvl4pPr marL="1600200" indent="-228600" algn="ctr">
              <a:defRPr>
                <a:solidFill>
                  <a:schemeClr val="bg1"/>
                </a:solidFill>
                <a:latin typeface="Arial" charset="0"/>
              </a:defRPr>
            </a:lvl4pPr>
            <a:lvl5pPr marL="2057400" indent="-228600" algn="ctr">
              <a:defRPr>
                <a:solidFill>
                  <a:schemeClr val="bg1"/>
                </a:solidFill>
                <a:latin typeface="Arial" charset="0"/>
              </a:defRPr>
            </a:lvl5pPr>
            <a:lvl6pPr marL="2514600" indent="-228600" algn="ctr" eaLnBrk="0" fontAlgn="base" hangingPunct="0">
              <a:spcBef>
                <a:spcPct val="0"/>
              </a:spcBef>
              <a:spcAft>
                <a:spcPct val="0"/>
              </a:spcAft>
              <a:defRPr>
                <a:solidFill>
                  <a:schemeClr val="bg1"/>
                </a:solidFill>
                <a:latin typeface="Arial" charset="0"/>
              </a:defRPr>
            </a:lvl6pPr>
            <a:lvl7pPr marL="2971800" indent="-228600" algn="ctr" eaLnBrk="0" fontAlgn="base" hangingPunct="0">
              <a:spcBef>
                <a:spcPct val="0"/>
              </a:spcBef>
              <a:spcAft>
                <a:spcPct val="0"/>
              </a:spcAft>
              <a:defRPr>
                <a:solidFill>
                  <a:schemeClr val="bg1"/>
                </a:solidFill>
                <a:latin typeface="Arial" charset="0"/>
              </a:defRPr>
            </a:lvl7pPr>
            <a:lvl8pPr marL="3429000" indent="-228600" algn="ctr" eaLnBrk="0" fontAlgn="base" hangingPunct="0">
              <a:spcBef>
                <a:spcPct val="0"/>
              </a:spcBef>
              <a:spcAft>
                <a:spcPct val="0"/>
              </a:spcAft>
              <a:defRPr>
                <a:solidFill>
                  <a:schemeClr val="bg1"/>
                </a:solidFill>
                <a:latin typeface="Arial" charset="0"/>
              </a:defRPr>
            </a:lvl8pPr>
            <a:lvl9pPr marL="3886200" indent="-228600" algn="ctr" eaLnBrk="0" fontAlgn="base" hangingPunct="0">
              <a:spcBef>
                <a:spcPct val="0"/>
              </a:spcBef>
              <a:spcAft>
                <a:spcPct val="0"/>
              </a:spcAft>
              <a:defRPr>
                <a:solidFill>
                  <a:schemeClr val="bg1"/>
                </a:solidFill>
                <a:latin typeface="Arial" charset="0"/>
              </a:defRPr>
            </a:lvl9pPr>
          </a:lstStyle>
          <a:p>
            <a:pPr eaLnBrk="1" hangingPunct="1"/>
            <a:endParaRPr lang="en-GB" altLang="en-US"/>
          </a:p>
        </p:txBody>
      </p:sp>
    </p:spTree>
    <p:extLst>
      <p:ext uri="{BB962C8B-B14F-4D97-AF65-F5344CB8AC3E}">
        <p14:creationId xmlns:p14="http://schemas.microsoft.com/office/powerpoint/2010/main" val="118609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 Colour Code</a:t>
            </a:r>
          </a:p>
        </p:txBody>
      </p:sp>
      <p:pic>
        <p:nvPicPr>
          <p:cNvPr id="6" name="Picture 5" descr="C:\Documents and Settings\fad-jmy\My Documents\My Pictures\resistor-band.jpg"/>
          <p:cNvPicPr/>
          <p:nvPr/>
        </p:nvPicPr>
        <p:blipFill>
          <a:blip r:embed="rId2" cstate="print"/>
          <a:srcRect/>
          <a:stretch>
            <a:fillRect/>
          </a:stretch>
        </p:blipFill>
        <p:spPr bwMode="auto">
          <a:xfrm>
            <a:off x="2355850" y="1546225"/>
            <a:ext cx="4432300" cy="3765550"/>
          </a:xfrm>
          <a:prstGeom prst="rect">
            <a:avLst/>
          </a:prstGeom>
          <a:noFill/>
          <a:ln w="9525">
            <a:noFill/>
            <a:miter lim="800000"/>
            <a:headEnd/>
            <a:tailEnd/>
          </a:ln>
        </p:spPr>
      </p:pic>
    </p:spTree>
    <p:extLst>
      <p:ext uri="{BB962C8B-B14F-4D97-AF65-F5344CB8AC3E}">
        <p14:creationId xmlns:p14="http://schemas.microsoft.com/office/powerpoint/2010/main" val="17194793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Resistors</a:t>
            </a:r>
          </a:p>
        </p:txBody>
      </p:sp>
      <p:sp>
        <p:nvSpPr>
          <p:cNvPr id="3" name="Content Placeholder 2"/>
          <p:cNvSpPr>
            <a:spLocks noGrp="1"/>
          </p:cNvSpPr>
          <p:nvPr>
            <p:ph idx="1"/>
          </p:nvPr>
        </p:nvSpPr>
        <p:spPr>
          <a:xfrm>
            <a:off x="457200" y="1600201"/>
            <a:ext cx="4690864" cy="3917032"/>
          </a:xfrm>
        </p:spPr>
        <p:txBody>
          <a:bodyPr/>
          <a:lstStyle/>
          <a:p>
            <a:r>
              <a:rPr lang="en-GB" dirty="0"/>
              <a:t>The values of resistors in series are added to find the total resistance</a:t>
            </a:r>
          </a:p>
          <a:p>
            <a:r>
              <a:rPr lang="en-GB" dirty="0"/>
              <a:t>The values of resistors in parallel </a:t>
            </a:r>
          </a:p>
        </p:txBody>
      </p:sp>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2276872"/>
            <a:ext cx="3639197"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012179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a:t>
            </a:r>
          </a:p>
        </p:txBody>
      </p:sp>
      <p:sp>
        <p:nvSpPr>
          <p:cNvPr id="3" name="Content Placeholder 2"/>
          <p:cNvSpPr>
            <a:spLocks noGrp="1"/>
          </p:cNvSpPr>
          <p:nvPr>
            <p:ph idx="1"/>
          </p:nvPr>
        </p:nvSpPr>
        <p:spPr>
          <a:xfrm>
            <a:off x="457200" y="1600201"/>
            <a:ext cx="8229600" cy="1972815"/>
          </a:xfrm>
        </p:spPr>
        <p:txBody>
          <a:bodyPr>
            <a:normAutofit lnSpcReduction="10000"/>
          </a:bodyPr>
          <a:lstStyle/>
          <a:p>
            <a:pPr lvl="0"/>
            <a:r>
              <a:rPr lang="en-GB" sz="2000" dirty="0"/>
              <a:t>A capacitor is a two terminal electronic device that has the property of </a:t>
            </a:r>
            <a:r>
              <a:rPr lang="en-GB" sz="2000" dirty="0">
                <a:solidFill>
                  <a:srgbClr val="FF0000"/>
                </a:solidFill>
              </a:rPr>
              <a:t>CAPACITANCE</a:t>
            </a:r>
            <a:r>
              <a:rPr lang="en-GB" sz="2000" dirty="0"/>
              <a:t> and is capable of storing electrical energy, a little like a battery. However a battery stores its energy in the form of chemicals. </a:t>
            </a:r>
          </a:p>
          <a:p>
            <a:r>
              <a:rPr lang="en-GB" sz="2000" dirty="0"/>
              <a:t>A capacitor consists of two conductive plates separated by an insulating material called a </a:t>
            </a:r>
            <a:r>
              <a:rPr lang="en-GB" sz="2000" dirty="0">
                <a:solidFill>
                  <a:srgbClr val="FF0000"/>
                </a:solidFill>
              </a:rPr>
              <a:t>DIELECTRIC</a:t>
            </a:r>
            <a:r>
              <a:rPr lang="en-GB" sz="2000" dirty="0"/>
              <a:t>.  The type of dielectric defines the properties of the capacitor.</a:t>
            </a:r>
          </a:p>
        </p:txBody>
      </p:sp>
      <p:grpSp>
        <p:nvGrpSpPr>
          <p:cNvPr id="4" name="Group 2"/>
          <p:cNvGrpSpPr>
            <a:grpSpLocks/>
          </p:cNvGrpSpPr>
          <p:nvPr/>
        </p:nvGrpSpPr>
        <p:grpSpPr bwMode="auto">
          <a:xfrm>
            <a:off x="818488" y="3957662"/>
            <a:ext cx="3317726" cy="1294011"/>
            <a:chOff x="5369" y="4477"/>
            <a:chExt cx="4103" cy="1322"/>
          </a:xfrm>
        </p:grpSpPr>
        <p:graphicFrame>
          <p:nvGraphicFramePr>
            <p:cNvPr id="5" name="Object 4"/>
            <p:cNvGraphicFramePr>
              <a:graphicFrameLocks noChangeAspect="1"/>
            </p:cNvGraphicFramePr>
            <p:nvPr/>
          </p:nvGraphicFramePr>
          <p:xfrm>
            <a:off x="5369" y="4719"/>
            <a:ext cx="1140" cy="1080"/>
          </p:xfrm>
          <a:graphic>
            <a:graphicData uri="http://schemas.openxmlformats.org/presentationml/2006/ole">
              <mc:AlternateContent xmlns:mc="http://schemas.openxmlformats.org/markup-compatibility/2006">
                <mc:Choice xmlns:v="urn:schemas-microsoft-com:vml" Requires="v">
                  <p:oleObj spid="_x0000_s4117" name="Bitmap Image" r:id="rId3" imgW="724001" imgH="685714" progId="Paint.Picture">
                    <p:embed/>
                  </p:oleObj>
                </mc:Choice>
                <mc:Fallback>
                  <p:oleObj name="Bitmap Image" r:id="rId3" imgW="724001" imgH="685714"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9" y="4719"/>
                          <a:ext cx="1140" cy="1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 name="Text Box 5"/>
            <p:cNvSpPr txBox="1">
              <a:spLocks noChangeArrowheads="1"/>
            </p:cNvSpPr>
            <p:nvPr/>
          </p:nvSpPr>
          <p:spPr bwMode="auto">
            <a:xfrm>
              <a:off x="6727" y="4477"/>
              <a:ext cx="2745" cy="48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i="0" u="none" strike="noStrike" cap="none" normalizeH="0" baseline="0" dirty="0">
                  <a:ln>
                    <a:noFill/>
                  </a:ln>
                  <a:solidFill>
                    <a:schemeClr val="tx1"/>
                  </a:solidFill>
                  <a:effectLst/>
                  <a:cs typeface="Arial" pitchFamily="34" charset="0"/>
                </a:rPr>
                <a:t>Conductive plate</a:t>
              </a:r>
              <a:endParaRPr kumimoji="0" lang="en-US" altLang="en-US" sz="2800" i="0" u="none" strike="noStrike" cap="none" normalizeH="0" baseline="0" dirty="0">
                <a:ln>
                  <a:noFill/>
                </a:ln>
                <a:solidFill>
                  <a:schemeClr val="tx1"/>
                </a:solidFill>
                <a:effectLst/>
                <a:cs typeface="Arial" pitchFamily="34" charset="0"/>
              </a:endParaRPr>
            </a:p>
          </p:txBody>
        </p:sp>
        <p:sp>
          <p:nvSpPr>
            <p:cNvPr id="8" name="Line 6"/>
            <p:cNvSpPr>
              <a:spLocks noChangeShapeType="1"/>
            </p:cNvSpPr>
            <p:nvPr/>
          </p:nvSpPr>
          <p:spPr bwMode="auto">
            <a:xfrm flipH="1" flipV="1">
              <a:off x="6450" y="5317"/>
              <a:ext cx="555" cy="6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7"/>
            <p:cNvSpPr txBox="1">
              <a:spLocks noChangeArrowheads="1"/>
            </p:cNvSpPr>
            <p:nvPr/>
          </p:nvSpPr>
          <p:spPr bwMode="auto">
            <a:xfrm>
              <a:off x="6997" y="5158"/>
              <a:ext cx="2475" cy="48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i="0" u="none" strike="noStrike" cap="none" normalizeH="0" baseline="0" dirty="0">
                  <a:ln>
                    <a:noFill/>
                  </a:ln>
                  <a:solidFill>
                    <a:schemeClr val="tx1"/>
                  </a:solidFill>
                  <a:effectLst/>
                  <a:cs typeface="Arial" pitchFamily="34" charset="0"/>
                </a:rPr>
                <a:t>Dielectric</a:t>
              </a:r>
              <a:endParaRPr kumimoji="0" lang="en-US" altLang="en-US" sz="2800" i="0" u="none" strike="noStrike" cap="none" normalizeH="0" baseline="0" dirty="0">
                <a:ln>
                  <a:noFill/>
                </a:ln>
                <a:solidFill>
                  <a:schemeClr val="tx1"/>
                </a:solidFill>
                <a:effectLst/>
                <a:cs typeface="Arial" pitchFamily="34" charset="0"/>
              </a:endParaRPr>
            </a:p>
          </p:txBody>
        </p:sp>
        <p:sp>
          <p:nvSpPr>
            <p:cNvPr id="6" name="Line 4"/>
            <p:cNvSpPr>
              <a:spLocks noChangeShapeType="1"/>
            </p:cNvSpPr>
            <p:nvPr/>
          </p:nvSpPr>
          <p:spPr bwMode="auto">
            <a:xfrm flipH="1">
              <a:off x="6435" y="4792"/>
              <a:ext cx="300" cy="33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grpSp>
      <p:pic>
        <p:nvPicPr>
          <p:cNvPr id="4104" name="Picture 8"/>
          <p:cNvPicPr>
            <a:picLocks noChangeAspect="1" noChangeArrowheads="1"/>
          </p:cNvPicPr>
          <p:nvPr/>
        </p:nvPicPr>
        <p:blipFill rotWithShape="1">
          <a:blip r:embed="rId5">
            <a:extLst>
              <a:ext uri="{28A0092B-C50C-407E-A947-70E740481C1C}">
                <a14:useLocalDpi xmlns:a14="http://schemas.microsoft.com/office/drawing/2010/main" val="0"/>
              </a:ext>
            </a:extLst>
          </a:blip>
          <a:srcRect l="1646" t="2974" r="1993" b="3641"/>
          <a:stretch/>
        </p:blipFill>
        <p:spPr bwMode="auto">
          <a:xfrm>
            <a:off x="4211960" y="3314700"/>
            <a:ext cx="4276726" cy="22098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 Box 1039"/>
          <p:cNvSpPr txBox="1">
            <a:spLocks noChangeArrowheads="1"/>
          </p:cNvSpPr>
          <p:nvPr/>
        </p:nvSpPr>
        <p:spPr bwMode="auto">
          <a:xfrm>
            <a:off x="4433889" y="3411148"/>
            <a:ext cx="136224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dirty="0"/>
              <a:t>Axial electrolytic</a:t>
            </a:r>
            <a:endParaRPr lang="en-US" altLang="en-US" sz="1200" dirty="0"/>
          </a:p>
        </p:txBody>
      </p:sp>
      <p:sp>
        <p:nvSpPr>
          <p:cNvPr id="12" name="Text Box 1040"/>
          <p:cNvSpPr txBox="1">
            <a:spLocks noChangeArrowheads="1"/>
          </p:cNvSpPr>
          <p:nvPr/>
        </p:nvSpPr>
        <p:spPr bwMode="auto">
          <a:xfrm>
            <a:off x="6749033" y="3411148"/>
            <a:ext cx="14652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dirty="0"/>
              <a:t>Radial electrolytic</a:t>
            </a:r>
            <a:endParaRPr lang="en-US" altLang="en-US" sz="1200" dirty="0"/>
          </a:p>
        </p:txBody>
      </p:sp>
      <p:sp>
        <p:nvSpPr>
          <p:cNvPr id="13" name="Text Box 1041"/>
          <p:cNvSpPr txBox="1">
            <a:spLocks noChangeArrowheads="1"/>
          </p:cNvSpPr>
          <p:nvPr/>
        </p:nvSpPr>
        <p:spPr bwMode="auto">
          <a:xfrm>
            <a:off x="6948264" y="4143375"/>
            <a:ext cx="10668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dirty="0"/>
              <a:t>Ceramic</a:t>
            </a:r>
            <a:endParaRPr lang="en-US" altLang="en-US" sz="1200" dirty="0"/>
          </a:p>
        </p:txBody>
      </p:sp>
      <p:sp>
        <p:nvSpPr>
          <p:cNvPr id="14" name="Text Box 1042"/>
          <p:cNvSpPr txBox="1">
            <a:spLocks noChangeArrowheads="1"/>
          </p:cNvSpPr>
          <p:nvPr/>
        </p:nvSpPr>
        <p:spPr bwMode="auto">
          <a:xfrm>
            <a:off x="5013101" y="4859163"/>
            <a:ext cx="10668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dirty="0"/>
              <a:t>Polyester</a:t>
            </a:r>
            <a:endParaRPr lang="en-US" altLang="en-US" sz="1200" dirty="0"/>
          </a:p>
        </p:txBody>
      </p:sp>
    </p:spTree>
    <p:extLst>
      <p:ext uri="{BB962C8B-B14F-4D97-AF65-F5344CB8AC3E}">
        <p14:creationId xmlns:p14="http://schemas.microsoft.com/office/powerpoint/2010/main" val="1746652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a:t>
            </a:r>
          </a:p>
        </p:txBody>
      </p:sp>
      <p:sp>
        <p:nvSpPr>
          <p:cNvPr id="5" name="Content Placeholder 4"/>
          <p:cNvSpPr>
            <a:spLocks noGrp="1"/>
          </p:cNvSpPr>
          <p:nvPr>
            <p:ph idx="1"/>
          </p:nvPr>
        </p:nvSpPr>
        <p:spPr>
          <a:xfrm>
            <a:off x="457200" y="1600201"/>
            <a:ext cx="5015610" cy="3917032"/>
          </a:xfrm>
        </p:spPr>
        <p:txBody>
          <a:bodyPr>
            <a:normAutofit/>
          </a:bodyPr>
          <a:lstStyle/>
          <a:p>
            <a:r>
              <a:rPr lang="en-GB" sz="2400" dirty="0"/>
              <a:t>Two conducting surfaces that face each other across a small distance will store an electric charge.</a:t>
            </a:r>
          </a:p>
          <a:p>
            <a:r>
              <a:rPr lang="en-GB" sz="2400" dirty="0"/>
              <a:t>The amount of charge stored depends upon:</a:t>
            </a:r>
          </a:p>
          <a:p>
            <a:pPr lvl="1"/>
            <a:r>
              <a:rPr lang="en-GB" sz="1800" dirty="0"/>
              <a:t>The distance between the plates</a:t>
            </a:r>
          </a:p>
          <a:p>
            <a:pPr lvl="1"/>
            <a:r>
              <a:rPr lang="en-GB" sz="1800" dirty="0"/>
              <a:t>The area of the plates</a:t>
            </a:r>
          </a:p>
          <a:p>
            <a:pPr lvl="1"/>
            <a:r>
              <a:rPr lang="en-GB" sz="1800" dirty="0"/>
              <a:t>The material between the plates (called the dielectric)</a:t>
            </a:r>
          </a:p>
        </p:txBody>
      </p:sp>
      <p:grpSp>
        <p:nvGrpSpPr>
          <p:cNvPr id="16" name="Group 15"/>
          <p:cNvGrpSpPr/>
          <p:nvPr/>
        </p:nvGrpSpPr>
        <p:grpSpPr>
          <a:xfrm>
            <a:off x="4716016" y="2132856"/>
            <a:ext cx="4301132" cy="2076450"/>
            <a:chOff x="3068191" y="2195513"/>
            <a:chExt cx="5898778" cy="2303463"/>
          </a:xfrm>
        </p:grpSpPr>
        <p:pic>
          <p:nvPicPr>
            <p:cNvPr id="6" name="Picture 130" descr="capacitor constru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2328863"/>
              <a:ext cx="3706813" cy="2170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Box 31"/>
            <p:cNvSpPr txBox="1">
              <a:spLocks noChangeArrowheads="1"/>
            </p:cNvSpPr>
            <p:nvPr/>
          </p:nvSpPr>
          <p:spPr bwMode="auto">
            <a:xfrm>
              <a:off x="3334519" y="3994151"/>
              <a:ext cx="9366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a:t>Plate 2</a:t>
              </a:r>
            </a:p>
          </p:txBody>
        </p:sp>
        <p:sp>
          <p:nvSpPr>
            <p:cNvPr id="8" name="Down Arrow 7"/>
            <p:cNvSpPr/>
            <p:nvPr/>
          </p:nvSpPr>
          <p:spPr bwMode="auto">
            <a:xfrm rot="13869991">
              <a:off x="4162401" y="3674269"/>
              <a:ext cx="100012" cy="574675"/>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a:latin typeface="Arial" pitchFamily="34" charset="0"/>
                <a:cs typeface="Arial" pitchFamily="34" charset="0"/>
              </a:endParaRPr>
            </a:p>
          </p:txBody>
        </p:sp>
        <p:sp>
          <p:nvSpPr>
            <p:cNvPr id="9" name="Down Arrow 8"/>
            <p:cNvSpPr/>
            <p:nvPr/>
          </p:nvSpPr>
          <p:spPr bwMode="auto">
            <a:xfrm rot="3069991">
              <a:off x="6716688" y="2210594"/>
              <a:ext cx="104775" cy="849313"/>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a:latin typeface="Arial" pitchFamily="34" charset="0"/>
                <a:cs typeface="Arial" pitchFamily="34" charset="0"/>
              </a:endParaRPr>
            </a:p>
          </p:txBody>
        </p:sp>
        <p:sp>
          <p:nvSpPr>
            <p:cNvPr id="10" name="Text Box 31"/>
            <p:cNvSpPr txBox="1">
              <a:spLocks noChangeArrowheads="1"/>
            </p:cNvSpPr>
            <p:nvPr/>
          </p:nvSpPr>
          <p:spPr bwMode="auto">
            <a:xfrm>
              <a:off x="7044507" y="2195513"/>
              <a:ext cx="103346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a:t>Plate 1</a:t>
              </a:r>
            </a:p>
          </p:txBody>
        </p:sp>
        <p:sp>
          <p:nvSpPr>
            <p:cNvPr id="11" name="Down Arrow 10"/>
            <p:cNvSpPr/>
            <p:nvPr/>
          </p:nvSpPr>
          <p:spPr bwMode="auto">
            <a:xfrm rot="5400000">
              <a:off x="7416775" y="3410745"/>
              <a:ext cx="104775" cy="849312"/>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a:latin typeface="Arial" pitchFamily="34" charset="0"/>
                <a:cs typeface="Arial" pitchFamily="34" charset="0"/>
              </a:endParaRPr>
            </a:p>
          </p:txBody>
        </p:sp>
        <p:sp>
          <p:nvSpPr>
            <p:cNvPr id="12" name="Text Box 31"/>
            <p:cNvSpPr txBox="1">
              <a:spLocks noChangeArrowheads="1"/>
            </p:cNvSpPr>
            <p:nvPr/>
          </p:nvSpPr>
          <p:spPr bwMode="auto">
            <a:xfrm>
              <a:off x="7836669" y="3665538"/>
              <a:ext cx="11303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a:t>Dielectric</a:t>
              </a:r>
            </a:p>
          </p:txBody>
        </p:sp>
        <p:sp>
          <p:nvSpPr>
            <p:cNvPr id="13" name="Freeform 12"/>
            <p:cNvSpPr/>
            <p:nvPr/>
          </p:nvSpPr>
          <p:spPr>
            <a:xfrm>
              <a:off x="4237807" y="2519363"/>
              <a:ext cx="3314700" cy="814388"/>
            </a:xfrm>
            <a:custGeom>
              <a:avLst/>
              <a:gdLst>
                <a:gd name="connsiteX0" fmla="*/ 0 w 3314700"/>
                <a:gd name="connsiteY0" fmla="*/ 523875 h 814387"/>
                <a:gd name="connsiteX1" fmla="*/ 2924175 w 3314700"/>
                <a:gd name="connsiteY1" fmla="*/ 814387 h 814387"/>
                <a:gd name="connsiteX2" fmla="*/ 3314700 w 3314700"/>
                <a:gd name="connsiteY2" fmla="*/ 161925 h 814387"/>
                <a:gd name="connsiteX3" fmla="*/ 1200150 w 3314700"/>
                <a:gd name="connsiteY3" fmla="*/ 0 h 814387"/>
                <a:gd name="connsiteX4" fmla="*/ 0 w 3314700"/>
                <a:gd name="connsiteY4" fmla="*/ 523875 h 8143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4700" h="814387">
                  <a:moveTo>
                    <a:pt x="0" y="523875"/>
                  </a:moveTo>
                  <a:lnTo>
                    <a:pt x="2924175" y="814387"/>
                  </a:lnTo>
                  <a:lnTo>
                    <a:pt x="3314700" y="161925"/>
                  </a:lnTo>
                  <a:lnTo>
                    <a:pt x="1200150" y="0"/>
                  </a:lnTo>
                  <a:lnTo>
                    <a:pt x="0" y="523875"/>
                  </a:lnTo>
                  <a:close/>
                </a:path>
              </a:pathLst>
            </a:custGeom>
            <a:solidFill>
              <a:srgbClr val="FF0000">
                <a:alpha val="1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Text Box 31"/>
            <p:cNvSpPr txBox="1">
              <a:spLocks noChangeArrowheads="1"/>
            </p:cNvSpPr>
            <p:nvPr/>
          </p:nvSpPr>
          <p:spPr bwMode="auto">
            <a:xfrm>
              <a:off x="3068191" y="3317876"/>
              <a:ext cx="1070633" cy="307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dirty="0"/>
                <a:t>Distance</a:t>
              </a:r>
            </a:p>
          </p:txBody>
        </p:sp>
        <p:cxnSp>
          <p:nvCxnSpPr>
            <p:cNvPr id="15" name="Straight Arrow Connector 14"/>
            <p:cNvCxnSpPr/>
            <p:nvPr/>
          </p:nvCxnSpPr>
          <p:spPr bwMode="auto">
            <a:xfrm rot="5400000">
              <a:off x="3982219" y="3471863"/>
              <a:ext cx="395288" cy="1588"/>
            </a:xfrm>
            <a:prstGeom prst="straightConnector1">
              <a:avLst/>
            </a:prstGeom>
            <a:ln w="19050">
              <a:solidFill>
                <a:schemeClr val="tx1"/>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265022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The capacitance (C) of a capacitor is defined as the amount of charge (Q) stored when a voltage of one volt (V) is applied across its plates</a:t>
                </a:r>
              </a:p>
              <a:p>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a:rPr>
                        <m:t>𝐶</m:t>
                      </m:r>
                      <m:r>
                        <a:rPr lang="en-GB" b="0" i="1" smtClean="0">
                          <a:latin typeface="Cambria Math"/>
                        </a:rPr>
                        <m:t>=</m:t>
                      </m:r>
                      <m:f>
                        <m:fPr>
                          <m:ctrlPr>
                            <a:rPr lang="en-GB" b="0" i="1" smtClean="0">
                              <a:latin typeface="Cambria Math"/>
                            </a:rPr>
                          </m:ctrlPr>
                        </m:fPr>
                        <m:num>
                          <m:r>
                            <a:rPr lang="en-GB" b="0" i="1" smtClean="0">
                              <a:latin typeface="Cambria Math"/>
                            </a:rPr>
                            <m:t>𝑄</m:t>
                          </m:r>
                        </m:num>
                        <m:den>
                          <m:r>
                            <a:rPr lang="en-GB" b="0" i="1" smtClean="0">
                              <a:latin typeface="Cambria Math"/>
                            </a:rPr>
                            <m:t>𝑉</m:t>
                          </m:r>
                        </m:den>
                      </m:f>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630" t="-2025"/>
                </a:stretch>
              </a:blipFill>
            </p:spPr>
            <p:txBody>
              <a:bodyPr/>
              <a:lstStyle/>
              <a:p>
                <a:r>
                  <a:rPr lang="en-GB">
                    <a:noFill/>
                  </a:rPr>
                  <a:t> </a:t>
                </a:r>
              </a:p>
            </p:txBody>
          </p:sp>
        </mc:Fallback>
      </mc:AlternateContent>
    </p:spTree>
    <p:extLst>
      <p:ext uri="{BB962C8B-B14F-4D97-AF65-F5344CB8AC3E}">
        <p14:creationId xmlns:p14="http://schemas.microsoft.com/office/powerpoint/2010/main" val="5990964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a:t>
            </a:r>
          </a:p>
        </p:txBody>
      </p:sp>
      <p:sp>
        <p:nvSpPr>
          <p:cNvPr id="3" name="Content Placeholder 2"/>
          <p:cNvSpPr>
            <a:spLocks noGrp="1"/>
          </p:cNvSpPr>
          <p:nvPr>
            <p:ph idx="1"/>
          </p:nvPr>
        </p:nvSpPr>
        <p:spPr/>
        <p:txBody>
          <a:bodyPr/>
          <a:lstStyle/>
          <a:p>
            <a:r>
              <a:rPr lang="en-GB" sz="2800" dirty="0"/>
              <a:t>Capacitance is measured in farad (F), but it is more usual to see it measured in sub-multiples:</a:t>
            </a:r>
          </a:p>
          <a:p>
            <a:endParaRPr lang="en-GB" sz="2800" dirty="0"/>
          </a:p>
          <a:p>
            <a:pPr lvl="1"/>
            <a:r>
              <a:rPr lang="en-GB" altLang="en-US" sz="2400" dirty="0" err="1"/>
              <a:t>millifarad</a:t>
            </a:r>
            <a:r>
              <a:rPr lang="en-GB" altLang="en-US" sz="2400" dirty="0"/>
              <a:t> (mF): 1,000 mF = 1 F </a:t>
            </a:r>
          </a:p>
          <a:p>
            <a:pPr lvl="1"/>
            <a:r>
              <a:rPr lang="en-GB" altLang="en-US" sz="2400" dirty="0"/>
              <a:t>microfarad (µF): 1,000,000 µF = 1 F </a:t>
            </a:r>
          </a:p>
          <a:p>
            <a:pPr lvl="1"/>
            <a:r>
              <a:rPr lang="en-GB" altLang="en-US" sz="2400" dirty="0" err="1"/>
              <a:t>nanofarad</a:t>
            </a:r>
            <a:r>
              <a:rPr lang="en-GB" altLang="en-US" sz="2400" dirty="0"/>
              <a:t> (</a:t>
            </a:r>
            <a:r>
              <a:rPr lang="en-GB" altLang="en-US" sz="2400" dirty="0" err="1"/>
              <a:t>nF</a:t>
            </a:r>
            <a:r>
              <a:rPr lang="en-GB" altLang="en-US" sz="2400" dirty="0"/>
              <a:t>): 1,000,000,000 </a:t>
            </a:r>
            <a:r>
              <a:rPr lang="en-GB" altLang="en-US" sz="2400" dirty="0" err="1"/>
              <a:t>nF</a:t>
            </a:r>
            <a:r>
              <a:rPr lang="en-GB" altLang="en-US" sz="2400" dirty="0"/>
              <a:t> = 1 F</a:t>
            </a:r>
          </a:p>
          <a:p>
            <a:pPr lvl="1"/>
            <a:r>
              <a:rPr lang="en-GB" altLang="en-US" sz="2400" dirty="0" err="1"/>
              <a:t>picofarad</a:t>
            </a:r>
            <a:r>
              <a:rPr lang="en-GB" altLang="en-US" sz="2400" dirty="0"/>
              <a:t> (pF) : 1,000,000,000,000 pF = 1 F</a:t>
            </a:r>
          </a:p>
          <a:p>
            <a:endParaRPr lang="en-GB" b="1" dirty="0"/>
          </a:p>
        </p:txBody>
      </p:sp>
    </p:spTree>
    <p:extLst>
      <p:ext uri="{BB962C8B-B14F-4D97-AF65-F5344CB8AC3E}">
        <p14:creationId xmlns:p14="http://schemas.microsoft.com/office/powerpoint/2010/main" val="18799407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a:t>
            </a:r>
          </a:p>
        </p:txBody>
      </p:sp>
      <p:sp>
        <p:nvSpPr>
          <p:cNvPr id="3" name="Content Placeholder 2"/>
          <p:cNvSpPr>
            <a:spLocks noGrp="1"/>
          </p:cNvSpPr>
          <p:nvPr>
            <p:ph idx="1"/>
          </p:nvPr>
        </p:nvSpPr>
        <p:spPr>
          <a:xfrm>
            <a:off x="457200" y="1600201"/>
            <a:ext cx="8187692" cy="1828799"/>
          </a:xfrm>
        </p:spPr>
        <p:txBody>
          <a:bodyPr>
            <a:normAutofit fontScale="85000" lnSpcReduction="20000"/>
          </a:bodyPr>
          <a:lstStyle/>
          <a:p>
            <a:r>
              <a:rPr lang="en-GB" sz="2200" dirty="0"/>
              <a:t>The type of dielectric used in a capacitor gives its type, such as polyester, ceramic and electrolytic.</a:t>
            </a:r>
          </a:p>
          <a:p>
            <a:r>
              <a:rPr lang="en-GB" sz="2200" dirty="0"/>
              <a:t>The dielectric also determines the range of capacitor values.</a:t>
            </a:r>
          </a:p>
          <a:p>
            <a:r>
              <a:rPr lang="en-US" altLang="en-US" sz="2200" dirty="0"/>
              <a:t>Ceramic and polyester capacitors will have small values in </a:t>
            </a:r>
            <a:r>
              <a:rPr lang="en-US" altLang="en-US" sz="2200" dirty="0" err="1"/>
              <a:t>nanofarads</a:t>
            </a:r>
            <a:r>
              <a:rPr lang="en-US" altLang="en-US" sz="2200" dirty="0"/>
              <a:t> and </a:t>
            </a:r>
            <a:r>
              <a:rPr lang="en-US" altLang="en-US" sz="2200" dirty="0" err="1"/>
              <a:t>picofarads</a:t>
            </a:r>
            <a:r>
              <a:rPr lang="en-US" altLang="en-US" sz="2200" dirty="0"/>
              <a:t>. </a:t>
            </a:r>
          </a:p>
          <a:p>
            <a:r>
              <a:rPr lang="en-US" altLang="en-US" sz="2200" dirty="0"/>
              <a:t>Electrolytic capacitors have larger values in microfarads.</a:t>
            </a:r>
          </a:p>
          <a:p>
            <a:endParaRPr lang="en-US" altLang="en-US" dirty="0">
              <a:solidFill>
                <a:srgbClr val="00338D"/>
              </a:solidFill>
            </a:endParaRPr>
          </a:p>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2642" y="3241154"/>
            <a:ext cx="4118716" cy="2397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372621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Capacitors – Working voltage</a:t>
            </a:r>
          </a:p>
        </p:txBody>
      </p:sp>
      <p:sp>
        <p:nvSpPr>
          <p:cNvPr id="3" name="Content Placeholder 2"/>
          <p:cNvSpPr>
            <a:spLocks noGrp="1"/>
          </p:cNvSpPr>
          <p:nvPr>
            <p:ph idx="1"/>
          </p:nvPr>
        </p:nvSpPr>
        <p:spPr>
          <a:xfrm>
            <a:off x="457200" y="4126850"/>
            <a:ext cx="8229600" cy="1390382"/>
          </a:xfrm>
        </p:spPr>
        <p:txBody>
          <a:bodyPr>
            <a:normAutofit/>
          </a:bodyPr>
          <a:lstStyle/>
          <a:p>
            <a:r>
              <a:rPr lang="en-US" altLang="en-US" sz="2400" dirty="0"/>
              <a:t>The dielectric is very thin and can easily be damaged if the voltage across the capacitor is too high.</a:t>
            </a:r>
          </a:p>
          <a:p>
            <a:r>
              <a:rPr lang="en-US" altLang="en-US" sz="2400" dirty="0"/>
              <a:t>A capacitor’s working voltage must not be exceeded.</a:t>
            </a:r>
          </a:p>
          <a:p>
            <a:endParaRPr lang="en-US" altLang="en-US" dirty="0">
              <a:solidFill>
                <a:srgbClr val="00338D"/>
              </a:solidFill>
            </a:endParaRPr>
          </a:p>
          <a:p>
            <a:endParaRPr lang="en-GB" dirty="0"/>
          </a:p>
        </p:txBody>
      </p:sp>
      <p:grpSp>
        <p:nvGrpSpPr>
          <p:cNvPr id="4" name="Group 23"/>
          <p:cNvGrpSpPr>
            <a:grpSpLocks/>
          </p:cNvGrpSpPr>
          <p:nvPr/>
        </p:nvGrpSpPr>
        <p:grpSpPr bwMode="auto">
          <a:xfrm>
            <a:off x="971600" y="1514555"/>
            <a:ext cx="7200800" cy="2490571"/>
            <a:chOff x="915988" y="1143000"/>
            <a:chExt cx="7954961" cy="2898703"/>
          </a:xfrm>
        </p:grpSpPr>
        <p:grpSp>
          <p:nvGrpSpPr>
            <p:cNvPr id="5" name="Group 10"/>
            <p:cNvGrpSpPr>
              <a:grpSpLocks/>
            </p:cNvGrpSpPr>
            <p:nvPr/>
          </p:nvGrpSpPr>
          <p:grpSpPr bwMode="auto">
            <a:xfrm>
              <a:off x="5472739" y="1143000"/>
              <a:ext cx="3398210" cy="2612292"/>
              <a:chOff x="4996082" y="3850421"/>
              <a:chExt cx="3398210" cy="2612292"/>
            </a:xfrm>
          </p:grpSpPr>
          <p:pic>
            <p:nvPicPr>
              <p:cNvPr id="7" name="Picture 14" descr="capacitor construction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6082" y="4070350"/>
                <a:ext cx="2927126" cy="2392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 name="Group 32"/>
              <p:cNvGrpSpPr>
                <a:grpSpLocks/>
              </p:cNvGrpSpPr>
              <p:nvPr/>
            </p:nvGrpSpPr>
            <p:grpSpPr bwMode="auto">
              <a:xfrm>
                <a:off x="5166165" y="3850421"/>
                <a:ext cx="3228127" cy="2157155"/>
                <a:chOff x="5166165" y="3850421"/>
                <a:chExt cx="3228127" cy="2157155"/>
              </a:xfrm>
            </p:grpSpPr>
            <p:sp>
              <p:nvSpPr>
                <p:cNvPr id="9" name="Down Arrow 8"/>
                <p:cNvSpPr/>
                <p:nvPr/>
              </p:nvSpPr>
              <p:spPr>
                <a:xfrm rot="10800000" flipV="1">
                  <a:off x="5452655" y="4436194"/>
                  <a:ext cx="98425" cy="704832"/>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38D"/>
                    </a:solidFill>
                    <a:latin typeface="Arial" pitchFamily="34" charset="0"/>
                    <a:cs typeface="Arial" pitchFamily="34" charset="0"/>
                  </a:endParaRPr>
                </a:p>
              </p:txBody>
            </p:sp>
            <p:sp>
              <p:nvSpPr>
                <p:cNvPr id="10" name="Text Box 31"/>
                <p:cNvSpPr txBox="1">
                  <a:spLocks noChangeArrowheads="1"/>
                </p:cNvSpPr>
                <p:nvPr/>
              </p:nvSpPr>
              <p:spPr bwMode="auto">
                <a:xfrm>
                  <a:off x="5166165" y="4193321"/>
                  <a:ext cx="997780" cy="276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a:t>Plate 2</a:t>
                  </a:r>
                </a:p>
              </p:txBody>
            </p:sp>
            <p:sp>
              <p:nvSpPr>
                <p:cNvPr id="11" name="Down Arrow 10"/>
                <p:cNvSpPr/>
                <p:nvPr/>
              </p:nvSpPr>
              <p:spPr>
                <a:xfrm rot="10800000" flipV="1">
                  <a:off x="6024155" y="4093303"/>
                  <a:ext cx="98425" cy="704832"/>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38D"/>
                    </a:solidFill>
                    <a:latin typeface="Arial" pitchFamily="34" charset="0"/>
                    <a:cs typeface="Arial" pitchFamily="34" charset="0"/>
                  </a:endParaRPr>
                </a:p>
              </p:txBody>
            </p:sp>
            <p:sp>
              <p:nvSpPr>
                <p:cNvPr id="12" name="Text Box 31"/>
                <p:cNvSpPr txBox="1">
                  <a:spLocks noChangeArrowheads="1"/>
                </p:cNvSpPr>
                <p:nvPr/>
              </p:nvSpPr>
              <p:spPr bwMode="auto">
                <a:xfrm>
                  <a:off x="5737665" y="3850421"/>
                  <a:ext cx="997780" cy="276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a:t>Plate 1</a:t>
                  </a:r>
                </a:p>
              </p:txBody>
            </p:sp>
            <p:sp>
              <p:nvSpPr>
                <p:cNvPr id="13" name="Down Arrow 12"/>
                <p:cNvSpPr/>
                <p:nvPr/>
              </p:nvSpPr>
              <p:spPr>
                <a:xfrm rot="5400000">
                  <a:off x="7009199" y="5556139"/>
                  <a:ext cx="98423" cy="703262"/>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38D"/>
                    </a:solidFill>
                    <a:latin typeface="Arial" pitchFamily="34" charset="0"/>
                    <a:cs typeface="Arial" pitchFamily="34" charset="0"/>
                  </a:endParaRPr>
                </a:p>
              </p:txBody>
            </p:sp>
            <p:sp>
              <p:nvSpPr>
                <p:cNvPr id="14" name="Text Box 31"/>
                <p:cNvSpPr txBox="1">
                  <a:spLocks noChangeArrowheads="1"/>
                </p:cNvSpPr>
                <p:nvPr/>
              </p:nvSpPr>
              <p:spPr bwMode="auto">
                <a:xfrm>
                  <a:off x="7348887" y="5730584"/>
                  <a:ext cx="1045405" cy="276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a:t>Dielectric</a:t>
                  </a:r>
                </a:p>
              </p:txBody>
            </p:sp>
          </p:grpSp>
        </p:grpSp>
        <p:pic>
          <p:nvPicPr>
            <p:cNvPr id="6" name="Picture 9" descr="cap workign v"/>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988" y="1143072"/>
              <a:ext cx="4503737" cy="2898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5" name="Text Box 31"/>
          <p:cNvSpPr txBox="1">
            <a:spLocks noChangeArrowheads="1"/>
          </p:cNvSpPr>
          <p:nvPr/>
        </p:nvSpPr>
        <p:spPr bwMode="auto">
          <a:xfrm>
            <a:off x="2582193" y="3523562"/>
            <a:ext cx="12961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dirty="0"/>
              <a:t>Working voltage</a:t>
            </a:r>
          </a:p>
        </p:txBody>
      </p:sp>
      <p:sp>
        <p:nvSpPr>
          <p:cNvPr id="16" name="Down Arrow 15"/>
          <p:cNvSpPr/>
          <p:nvPr/>
        </p:nvSpPr>
        <p:spPr bwMode="auto">
          <a:xfrm rot="10800000">
            <a:off x="3131840" y="2047167"/>
            <a:ext cx="98425" cy="1463675"/>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extLst>
      <p:ext uri="{BB962C8B-B14F-4D97-AF65-F5344CB8AC3E}">
        <p14:creationId xmlns:p14="http://schemas.microsoft.com/office/powerpoint/2010/main" val="40144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1000"/>
                                        <p:tgtEl>
                                          <p:spTgt spid="15"/>
                                        </p:tgtEl>
                                      </p:cBhvr>
                                    </p:animEffect>
                                  </p:childTnLst>
                                </p:cTn>
                              </p:par>
                            </p:childTnLst>
                          </p:cTn>
                        </p:par>
                        <p:par>
                          <p:cTn id="12" fill="hold">
                            <p:stCondLst>
                              <p:cond delay="2000"/>
                            </p:stCondLst>
                            <p:childTnLst>
                              <p:par>
                                <p:cTn id="13" presetID="22" presetClass="entr" presetSubtype="4" fill="hold" grpId="0"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ipe(down)">
                                      <p:cBhvr>
                                        <p:cTn id="15"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Labelling Capacitors</a:t>
            </a:r>
          </a:p>
        </p:txBody>
      </p:sp>
      <p:sp>
        <p:nvSpPr>
          <p:cNvPr id="3" name="Content Placeholder 2"/>
          <p:cNvSpPr>
            <a:spLocks noGrp="1"/>
          </p:cNvSpPr>
          <p:nvPr>
            <p:ph idx="1"/>
          </p:nvPr>
        </p:nvSpPr>
        <p:spPr>
          <a:xfrm>
            <a:off x="457200" y="4005064"/>
            <a:ext cx="8229600" cy="1512168"/>
          </a:xfrm>
        </p:spPr>
        <p:txBody>
          <a:bodyPr>
            <a:normAutofit/>
          </a:bodyPr>
          <a:lstStyle/>
          <a:p>
            <a:r>
              <a:rPr lang="en-GB" altLang="en-US" sz="2400" dirty="0"/>
              <a:t>Capacitors are labelled in several different ways.</a:t>
            </a:r>
          </a:p>
          <a:p>
            <a:r>
              <a:rPr lang="en-US" altLang="en-US" sz="2400" dirty="0"/>
              <a:t>Electrolytic capacitors have the value written in full.</a:t>
            </a:r>
          </a:p>
          <a:p>
            <a:r>
              <a:rPr lang="en-US" altLang="en-US" sz="2400" dirty="0"/>
              <a:t>Some types of capacitor use a code to indicate the value. </a:t>
            </a:r>
          </a:p>
          <a:p>
            <a:endParaRPr lang="en-GB" dirty="0"/>
          </a:p>
        </p:txBody>
      </p:sp>
      <p:pic>
        <p:nvPicPr>
          <p:cNvPr id="4" name="Picture 11" descr="cap label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525" y="1616075"/>
            <a:ext cx="1893888" cy="201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cap workign v"/>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988" y="1592263"/>
            <a:ext cx="3994150" cy="257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16"/>
          <p:cNvSpPr txBox="1">
            <a:spLocks noChangeArrowheads="1"/>
          </p:cNvSpPr>
          <p:nvPr/>
        </p:nvSpPr>
        <p:spPr bwMode="auto">
          <a:xfrm>
            <a:off x="3910013" y="1908175"/>
            <a:ext cx="5651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a:t>Value</a:t>
            </a:r>
          </a:p>
        </p:txBody>
      </p:sp>
      <p:sp>
        <p:nvSpPr>
          <p:cNvPr id="7" name="TextBox 18"/>
          <p:cNvSpPr txBox="1">
            <a:spLocks noChangeArrowheads="1"/>
          </p:cNvSpPr>
          <p:nvPr/>
        </p:nvSpPr>
        <p:spPr bwMode="auto">
          <a:xfrm>
            <a:off x="7434263" y="1906588"/>
            <a:ext cx="5492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a:t>Code</a:t>
            </a:r>
          </a:p>
        </p:txBody>
      </p:sp>
    </p:spTree>
    <p:extLst>
      <p:ext uri="{BB962C8B-B14F-4D97-AF65-F5344CB8AC3E}">
        <p14:creationId xmlns:p14="http://schemas.microsoft.com/office/powerpoint/2010/main" val="3787777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Labelling Capacitors</a:t>
            </a:r>
          </a:p>
        </p:txBody>
      </p:sp>
      <p:sp>
        <p:nvSpPr>
          <p:cNvPr id="3" name="Content Placeholder 2"/>
          <p:cNvSpPr>
            <a:spLocks noGrp="1"/>
          </p:cNvSpPr>
          <p:nvPr>
            <p:ph idx="1"/>
          </p:nvPr>
        </p:nvSpPr>
        <p:spPr>
          <a:xfrm>
            <a:off x="1259632" y="1577033"/>
            <a:ext cx="3466728" cy="3917032"/>
          </a:xfrm>
        </p:spPr>
        <p:txBody>
          <a:bodyPr>
            <a:normAutofit/>
          </a:bodyPr>
          <a:lstStyle/>
          <a:p>
            <a:r>
              <a:rPr lang="en-US" altLang="en-US" sz="2400" dirty="0"/>
              <a:t>One code system uses a 3 digit number to indicate the capacitor value in </a:t>
            </a:r>
            <a:r>
              <a:rPr lang="en-US" altLang="en-US" sz="2400" dirty="0" err="1"/>
              <a:t>picofarads</a:t>
            </a:r>
            <a:r>
              <a:rPr lang="en-US" altLang="en-US" sz="2400" dirty="0"/>
              <a:t>.</a:t>
            </a:r>
          </a:p>
          <a:p>
            <a:endParaRPr lang="en-GB" sz="2400" dirty="0"/>
          </a:p>
          <a:p>
            <a:r>
              <a:rPr lang="en-US" altLang="en-US" sz="2400" dirty="0"/>
              <a:t>The code 104 is one, zero, and 4 extra zeros, which is 100,000 </a:t>
            </a:r>
            <a:r>
              <a:rPr lang="en-US" altLang="en-US" sz="2400" dirty="0" err="1"/>
              <a:t>pF.</a:t>
            </a:r>
            <a:endParaRPr lang="en-US" altLang="en-US" sz="2400" dirty="0"/>
          </a:p>
          <a:p>
            <a:endParaRPr lang="en-GB" dirty="0"/>
          </a:p>
        </p:txBody>
      </p:sp>
      <p:pic>
        <p:nvPicPr>
          <p:cNvPr id="4" name="Picture 16" descr="cap ceramic label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1324397"/>
            <a:ext cx="1708516" cy="4167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1427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Labelling Capacitors</a:t>
            </a:r>
          </a:p>
        </p:txBody>
      </p:sp>
      <p:sp>
        <p:nvSpPr>
          <p:cNvPr id="3" name="Content Placeholder 2"/>
          <p:cNvSpPr>
            <a:spLocks noGrp="1"/>
          </p:cNvSpPr>
          <p:nvPr>
            <p:ph idx="1"/>
          </p:nvPr>
        </p:nvSpPr>
        <p:spPr>
          <a:xfrm>
            <a:off x="457200" y="1600201"/>
            <a:ext cx="5338936" cy="3917032"/>
          </a:xfrm>
        </p:spPr>
        <p:txBody>
          <a:bodyPr>
            <a:normAutofit/>
          </a:bodyPr>
          <a:lstStyle/>
          <a:p>
            <a:r>
              <a:rPr lang="en-US" altLang="en-US" dirty="0"/>
              <a:t>In another system, a number on its own indicates a value in microfarads.</a:t>
            </a:r>
          </a:p>
          <a:p>
            <a:pPr marL="0" indent="0">
              <a:buNone/>
            </a:pPr>
            <a:r>
              <a:rPr lang="en-US" altLang="en-US" dirty="0"/>
              <a:t>	10 = 10 µF</a:t>
            </a:r>
          </a:p>
          <a:p>
            <a:r>
              <a:rPr lang="en-US" altLang="en-US" dirty="0"/>
              <a:t>A number followed by an n indicates </a:t>
            </a:r>
            <a:r>
              <a:rPr lang="en-US" altLang="en-US" dirty="0" err="1"/>
              <a:t>nanofarads</a:t>
            </a:r>
            <a:endParaRPr lang="en-US" altLang="en-US" dirty="0"/>
          </a:p>
          <a:p>
            <a:pPr marL="0" indent="0">
              <a:buNone/>
            </a:pPr>
            <a:r>
              <a:rPr lang="en-US" altLang="en-US" dirty="0"/>
              <a:t>	15n = 15 </a:t>
            </a:r>
            <a:r>
              <a:rPr lang="en-US" altLang="en-US" dirty="0" err="1"/>
              <a:t>nF</a:t>
            </a:r>
            <a:endParaRPr lang="en-US" altLang="en-US" dirty="0"/>
          </a:p>
          <a:p>
            <a:endParaRPr lang="en-GB" dirty="0"/>
          </a:p>
        </p:txBody>
      </p:sp>
      <p:grpSp>
        <p:nvGrpSpPr>
          <p:cNvPr id="4" name="Group 15"/>
          <p:cNvGrpSpPr>
            <a:grpSpLocks noChangeAspect="1"/>
          </p:cNvGrpSpPr>
          <p:nvPr/>
        </p:nvGrpSpPr>
        <p:grpSpPr bwMode="auto">
          <a:xfrm>
            <a:off x="6588224" y="1812180"/>
            <a:ext cx="1627585" cy="3430190"/>
            <a:chOff x="5482690" y="954881"/>
            <a:chExt cx="2516188" cy="5015117"/>
          </a:xfrm>
        </p:grpSpPr>
        <p:pic>
          <p:nvPicPr>
            <p:cNvPr id="5" name="Picture 17" descr="cap ceramic label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2690" y="3453810"/>
              <a:ext cx="2516188" cy="251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7" descr="cap ceramic label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6566" y="954881"/>
              <a:ext cx="2148437" cy="251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826748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Labelling Capacitors</a:t>
            </a:r>
          </a:p>
        </p:txBody>
      </p:sp>
      <p:sp>
        <p:nvSpPr>
          <p:cNvPr id="3" name="Content Placeholder 2"/>
          <p:cNvSpPr>
            <a:spLocks noGrp="1"/>
          </p:cNvSpPr>
          <p:nvPr>
            <p:ph idx="1"/>
          </p:nvPr>
        </p:nvSpPr>
        <p:spPr>
          <a:xfrm>
            <a:off x="457200" y="1600201"/>
            <a:ext cx="4546848" cy="3917032"/>
          </a:xfrm>
        </p:spPr>
        <p:txBody>
          <a:bodyPr>
            <a:normAutofit fontScale="77500" lnSpcReduction="20000"/>
          </a:bodyPr>
          <a:lstStyle/>
          <a:p>
            <a:r>
              <a:rPr lang="en-US" altLang="en-US" sz="3100" dirty="0"/>
              <a:t>The label also shows </a:t>
            </a:r>
            <a:br>
              <a:rPr lang="en-US" altLang="en-US" sz="3100" dirty="0"/>
            </a:br>
            <a:r>
              <a:rPr lang="en-US" altLang="en-US" sz="3100" dirty="0"/>
              <a:t>the tolerance and working voltage.</a:t>
            </a:r>
          </a:p>
          <a:p>
            <a:r>
              <a:rPr lang="en-US" altLang="en-US" sz="3100" dirty="0"/>
              <a:t>The table shows </a:t>
            </a:r>
            <a:br>
              <a:rPr lang="en-US" altLang="en-US" sz="3100" dirty="0"/>
            </a:br>
            <a:r>
              <a:rPr lang="en-US" altLang="en-US" sz="3100" dirty="0"/>
              <a:t>the tolerance code </a:t>
            </a:r>
            <a:br>
              <a:rPr lang="en-US" altLang="en-US" sz="3100" dirty="0"/>
            </a:br>
            <a:r>
              <a:rPr lang="en-US" altLang="en-US" sz="3100" dirty="0"/>
              <a:t>for capacitors.</a:t>
            </a:r>
          </a:p>
          <a:p>
            <a:r>
              <a:rPr lang="en-US" altLang="en-US" sz="3100" dirty="0"/>
              <a:t>It is not uncommon for capacitors to have a tolerance of 20%.</a:t>
            </a:r>
          </a:p>
          <a:p>
            <a:r>
              <a:rPr lang="en-US" altLang="en-US" sz="3100" dirty="0"/>
              <a:t>Some ceramic capacitors have a tolerance of +80% and -20%.</a:t>
            </a:r>
          </a:p>
          <a:p>
            <a:endParaRPr lang="en-US" altLang="en-US" dirty="0">
              <a:solidFill>
                <a:srgbClr val="00338D"/>
              </a:solidFill>
            </a:endParaRP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927639522"/>
              </p:ext>
            </p:extLst>
          </p:nvPr>
        </p:nvGraphicFramePr>
        <p:xfrm>
          <a:off x="6588224" y="1916832"/>
          <a:ext cx="2158099" cy="2962686"/>
        </p:xfrm>
        <a:graphic>
          <a:graphicData uri="http://schemas.openxmlformats.org/drawingml/2006/table">
            <a:tbl>
              <a:tblPr firstRow="1" bandRow="1">
                <a:tableStyleId>{5940675A-B579-460E-94D1-54222C63F5DA}</a:tableStyleId>
              </a:tblPr>
              <a:tblGrid>
                <a:gridCol w="1036173">
                  <a:extLst>
                    <a:ext uri="{9D8B030D-6E8A-4147-A177-3AD203B41FA5}">
                      <a16:colId xmlns="" xmlns:a16="http://schemas.microsoft.com/office/drawing/2014/main" val="20000"/>
                    </a:ext>
                  </a:extLst>
                </a:gridCol>
                <a:gridCol w="1121926">
                  <a:extLst>
                    <a:ext uri="{9D8B030D-6E8A-4147-A177-3AD203B41FA5}">
                      <a16:colId xmlns="" xmlns:a16="http://schemas.microsoft.com/office/drawing/2014/main" val="20001"/>
                    </a:ext>
                  </a:extLst>
                </a:gridCol>
              </a:tblGrid>
              <a:tr h="291766">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Arial" pitchFamily="34" charset="0"/>
                          <a:cs typeface="Arial" pitchFamily="34" charset="0"/>
                        </a:rPr>
                        <a:t>Letter Code </a:t>
                      </a:r>
                    </a:p>
                  </a:txBody>
                  <a:tcPr marL="91426" marR="91426" marT="45715" marB="45715">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400" b="1" dirty="0">
                          <a:latin typeface="Arial" pitchFamily="34" charset="0"/>
                          <a:cs typeface="Arial" pitchFamily="34" charset="0"/>
                        </a:rPr>
                        <a:t>Tolerance (%)</a:t>
                      </a:r>
                    </a:p>
                  </a:txBody>
                  <a:tcPr marL="91426" marR="91426" marT="45715" marB="45715">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0"/>
                  </a:ext>
                </a:extLst>
              </a:tr>
              <a:tr h="305567">
                <a:tc>
                  <a:txBody>
                    <a:bodyPr/>
                    <a:lstStyle/>
                    <a:p>
                      <a:pPr algn="ctr"/>
                      <a:r>
                        <a:rPr lang="en-GB" sz="1200" dirty="0">
                          <a:latin typeface="Arial" pitchFamily="34" charset="0"/>
                          <a:cs typeface="Arial" pitchFamily="34" charset="0"/>
                        </a:rPr>
                        <a:t>F</a:t>
                      </a:r>
                    </a:p>
                  </a:txBody>
                  <a:tcPr marL="91426" marR="91426" marT="45715" marB="45715">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1</a:t>
                      </a:r>
                    </a:p>
                  </a:txBody>
                  <a:tcPr marL="91426" marR="91426" marT="45715" marB="45715">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1"/>
                  </a:ext>
                </a:extLst>
              </a:tr>
              <a:tr h="305567">
                <a:tc>
                  <a:txBody>
                    <a:bodyPr/>
                    <a:lstStyle/>
                    <a:p>
                      <a:pPr algn="ctr"/>
                      <a:r>
                        <a:rPr lang="en-GB" sz="1200" dirty="0">
                          <a:latin typeface="Arial" pitchFamily="34" charset="0"/>
                          <a:cs typeface="Arial" pitchFamily="34" charset="0"/>
                        </a:rPr>
                        <a:t>G</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2</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2"/>
                  </a:ext>
                </a:extLst>
              </a:tr>
              <a:tr h="305567">
                <a:tc>
                  <a:txBody>
                    <a:bodyPr/>
                    <a:lstStyle/>
                    <a:p>
                      <a:pPr algn="ctr"/>
                      <a:r>
                        <a:rPr lang="en-GB" sz="1200" dirty="0">
                          <a:latin typeface="Arial" pitchFamily="34" charset="0"/>
                          <a:cs typeface="Arial" pitchFamily="34" charset="0"/>
                        </a:rPr>
                        <a:t>H</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3</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3"/>
                  </a:ext>
                </a:extLst>
              </a:tr>
              <a:tr h="305567">
                <a:tc>
                  <a:txBody>
                    <a:bodyPr/>
                    <a:lstStyle/>
                    <a:p>
                      <a:pPr algn="ctr"/>
                      <a:r>
                        <a:rPr lang="en-GB" sz="1200" dirty="0">
                          <a:latin typeface="Arial" pitchFamily="34" charset="0"/>
                          <a:cs typeface="Arial" pitchFamily="34" charset="0"/>
                        </a:rPr>
                        <a:t>J</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5</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4"/>
                  </a:ext>
                </a:extLst>
              </a:tr>
              <a:tr h="305567">
                <a:tc>
                  <a:txBody>
                    <a:bodyPr/>
                    <a:lstStyle/>
                    <a:p>
                      <a:pPr algn="ctr"/>
                      <a:r>
                        <a:rPr lang="en-GB" sz="1200" dirty="0">
                          <a:latin typeface="Arial" pitchFamily="34" charset="0"/>
                          <a:cs typeface="Arial" pitchFamily="34" charset="0"/>
                        </a:rPr>
                        <a:t>K</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10</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5"/>
                  </a:ext>
                </a:extLst>
              </a:tr>
              <a:tr h="305567">
                <a:tc>
                  <a:txBody>
                    <a:bodyPr/>
                    <a:lstStyle/>
                    <a:p>
                      <a:pPr algn="ctr"/>
                      <a:r>
                        <a:rPr lang="en-GB" sz="1200" dirty="0">
                          <a:latin typeface="Arial" pitchFamily="34" charset="0"/>
                          <a:cs typeface="Arial" pitchFamily="34" charset="0"/>
                        </a:rPr>
                        <a:t>M</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20</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6"/>
                  </a:ext>
                </a:extLst>
              </a:tr>
              <a:tr h="305567">
                <a:tc>
                  <a:txBody>
                    <a:bodyPr/>
                    <a:lstStyle/>
                    <a:p>
                      <a:pPr algn="ctr"/>
                      <a:r>
                        <a:rPr lang="en-GB" sz="1200" dirty="0">
                          <a:latin typeface="Arial" pitchFamily="34" charset="0"/>
                          <a:cs typeface="Arial" pitchFamily="34" charset="0"/>
                        </a:rPr>
                        <a:t>Z</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+80,-20</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7"/>
                  </a:ext>
                </a:extLst>
              </a:tr>
              <a:tr h="305567">
                <a:tc>
                  <a:txBody>
                    <a:bodyPr/>
                    <a:lstStyle/>
                    <a:p>
                      <a:pPr algn="ctr"/>
                      <a:r>
                        <a:rPr lang="en-GB" sz="1200" dirty="0">
                          <a:latin typeface="Arial" pitchFamily="34" charset="0"/>
                          <a:cs typeface="Arial" pitchFamily="34" charset="0"/>
                        </a:rPr>
                        <a:t>P</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GB" sz="1200" dirty="0">
                          <a:latin typeface="Arial" pitchFamily="34" charset="0"/>
                          <a:cs typeface="Arial" pitchFamily="34" charset="0"/>
                        </a:rPr>
                        <a:t>+100,-0</a:t>
                      </a:r>
                    </a:p>
                  </a:txBody>
                  <a:tcPr marL="91426" marR="91426" marT="45715" marB="45715">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8"/>
                  </a:ext>
                </a:extLst>
              </a:tr>
            </a:tbl>
          </a:graphicData>
        </a:graphic>
      </p:graphicFrame>
      <p:grpSp>
        <p:nvGrpSpPr>
          <p:cNvPr id="5" name="Group 21"/>
          <p:cNvGrpSpPr>
            <a:grpSpLocks/>
          </p:cNvGrpSpPr>
          <p:nvPr/>
        </p:nvGrpSpPr>
        <p:grpSpPr bwMode="auto">
          <a:xfrm>
            <a:off x="4548361" y="1570772"/>
            <a:ext cx="1879600" cy="2151062"/>
            <a:chOff x="5770950" y="315012"/>
            <a:chExt cx="2090350" cy="2389401"/>
          </a:xfrm>
        </p:grpSpPr>
        <p:pic>
          <p:nvPicPr>
            <p:cNvPr id="6" name="Picture 22" descr="cap ceramic label bo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1595" y="315012"/>
              <a:ext cx="979705" cy="2389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2" descr="cap ceramic label bo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0950" y="1555121"/>
              <a:ext cx="1039426" cy="1039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898251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Polarised Capacitors</a:t>
            </a:r>
            <a:endParaRPr lang="en-GB" dirty="0"/>
          </a:p>
        </p:txBody>
      </p:sp>
      <p:sp>
        <p:nvSpPr>
          <p:cNvPr id="3" name="Content Placeholder 2"/>
          <p:cNvSpPr>
            <a:spLocks noGrp="1"/>
          </p:cNvSpPr>
          <p:nvPr>
            <p:ph idx="1"/>
          </p:nvPr>
        </p:nvSpPr>
        <p:spPr>
          <a:xfrm>
            <a:off x="457200" y="1600201"/>
            <a:ext cx="4834880" cy="3917032"/>
          </a:xfrm>
        </p:spPr>
        <p:txBody>
          <a:bodyPr>
            <a:normAutofit/>
          </a:bodyPr>
          <a:lstStyle/>
          <a:p>
            <a:r>
              <a:rPr lang="en-US" altLang="en-US" sz="2800" dirty="0"/>
              <a:t>Most capacitors can </a:t>
            </a:r>
            <a:br>
              <a:rPr lang="en-US" altLang="en-US" sz="2800" dirty="0"/>
            </a:br>
            <a:r>
              <a:rPr lang="en-US" altLang="en-US" sz="2800" dirty="0"/>
              <a:t>be connected either way around.</a:t>
            </a:r>
          </a:p>
          <a:p>
            <a:r>
              <a:rPr lang="en-US" altLang="en-US" sz="2800" dirty="0"/>
              <a:t>Electrolytic and tantalum capacitors are </a:t>
            </a:r>
            <a:r>
              <a:rPr lang="en-US" altLang="en-US" sz="2800" dirty="0" err="1"/>
              <a:t>polarised</a:t>
            </a:r>
            <a:r>
              <a:rPr lang="en-US" altLang="en-US" sz="2800" dirty="0"/>
              <a:t> and must only be inserted in a circuit one way.</a:t>
            </a:r>
          </a:p>
          <a:p>
            <a:endParaRPr lang="en-GB" dirty="0"/>
          </a:p>
        </p:txBody>
      </p:sp>
      <p:grpSp>
        <p:nvGrpSpPr>
          <p:cNvPr id="4" name="Group 18"/>
          <p:cNvGrpSpPr>
            <a:grpSpLocks/>
          </p:cNvGrpSpPr>
          <p:nvPr/>
        </p:nvGrpSpPr>
        <p:grpSpPr bwMode="auto">
          <a:xfrm>
            <a:off x="5585111" y="2974438"/>
            <a:ext cx="3051969" cy="2368305"/>
            <a:chOff x="4270445" y="3444504"/>
            <a:chExt cx="3659187" cy="2797881"/>
          </a:xfrm>
        </p:grpSpPr>
        <p:pic>
          <p:nvPicPr>
            <p:cNvPr id="5" name="Picture 10" descr="tantalum c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86495" y="3770013"/>
              <a:ext cx="2071687" cy="2450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9" descr="capacitor pla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0445" y="3444504"/>
              <a:ext cx="2289175" cy="2797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16"/>
            <p:cNvSpPr txBox="1">
              <a:spLocks noChangeArrowheads="1"/>
            </p:cNvSpPr>
            <p:nvPr/>
          </p:nvSpPr>
          <p:spPr bwMode="auto">
            <a:xfrm>
              <a:off x="4695895" y="5813407"/>
              <a:ext cx="1535112" cy="277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dirty="0"/>
                <a:t>Electrolytic</a:t>
              </a:r>
            </a:p>
          </p:txBody>
        </p:sp>
        <p:sp>
          <p:nvSpPr>
            <p:cNvPr id="8" name="TextBox 16"/>
            <p:cNvSpPr txBox="1">
              <a:spLocks noChangeArrowheads="1"/>
            </p:cNvSpPr>
            <p:nvPr/>
          </p:nvSpPr>
          <p:spPr bwMode="auto">
            <a:xfrm>
              <a:off x="6715195" y="5813407"/>
              <a:ext cx="1214437" cy="277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a:t>Tantulum</a:t>
              </a:r>
            </a:p>
          </p:txBody>
        </p:sp>
      </p:grpSp>
      <p:grpSp>
        <p:nvGrpSpPr>
          <p:cNvPr id="9" name="Group 12"/>
          <p:cNvGrpSpPr>
            <a:grpSpLocks/>
          </p:cNvGrpSpPr>
          <p:nvPr/>
        </p:nvGrpSpPr>
        <p:grpSpPr bwMode="auto">
          <a:xfrm>
            <a:off x="6650885" y="856713"/>
            <a:ext cx="1851025" cy="2117725"/>
            <a:chOff x="5770950" y="315012"/>
            <a:chExt cx="2090350" cy="2389401"/>
          </a:xfrm>
        </p:grpSpPr>
        <p:pic>
          <p:nvPicPr>
            <p:cNvPr id="10" name="Picture 22" descr="cap ceramic label bot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1595" y="315012"/>
              <a:ext cx="979705" cy="2389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22" descr="cap ceramic label both"/>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70950" y="1555121"/>
              <a:ext cx="1039426" cy="1039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044031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Polarised Capacitors</a:t>
            </a:r>
            <a:endParaRPr lang="en-GB" dirty="0"/>
          </a:p>
        </p:txBody>
      </p:sp>
      <p:sp>
        <p:nvSpPr>
          <p:cNvPr id="3" name="Content Placeholder 2"/>
          <p:cNvSpPr>
            <a:spLocks noGrp="1"/>
          </p:cNvSpPr>
          <p:nvPr>
            <p:ph idx="1"/>
          </p:nvPr>
        </p:nvSpPr>
        <p:spPr>
          <a:xfrm>
            <a:off x="457200" y="1600201"/>
            <a:ext cx="4474840" cy="3917032"/>
          </a:xfrm>
        </p:spPr>
        <p:txBody>
          <a:bodyPr>
            <a:normAutofit fontScale="92500" lnSpcReduction="10000"/>
          </a:bodyPr>
          <a:lstStyle/>
          <a:p>
            <a:r>
              <a:rPr lang="en-US" altLang="en-US" dirty="0" err="1">
                <a:solidFill>
                  <a:srgbClr val="00338D"/>
                </a:solidFill>
              </a:rPr>
              <a:t>Polarised</a:t>
            </a:r>
            <a:r>
              <a:rPr lang="en-US" altLang="en-US" dirty="0">
                <a:solidFill>
                  <a:srgbClr val="00338D"/>
                </a:solidFill>
              </a:rPr>
              <a:t> capacitors must be inserted with their negative terminals connected to the negative side of the circuit.</a:t>
            </a:r>
          </a:p>
          <a:p>
            <a:r>
              <a:rPr lang="en-GB" altLang="en-US" dirty="0">
                <a:solidFill>
                  <a:srgbClr val="00338D"/>
                </a:solidFill>
              </a:rPr>
              <a:t>The labelling on the capacitor indicates the polarity of the terminals.</a:t>
            </a:r>
          </a:p>
          <a:p>
            <a:endParaRPr lang="en-GB" dirty="0"/>
          </a:p>
        </p:txBody>
      </p:sp>
      <p:grpSp>
        <p:nvGrpSpPr>
          <p:cNvPr id="12" name="Group 11"/>
          <p:cNvGrpSpPr>
            <a:grpSpLocks/>
          </p:cNvGrpSpPr>
          <p:nvPr/>
        </p:nvGrpSpPr>
        <p:grpSpPr>
          <a:xfrm>
            <a:off x="5138241" y="1463477"/>
            <a:ext cx="2962150" cy="4011216"/>
            <a:chOff x="4278313" y="889000"/>
            <a:chExt cx="3949533" cy="5348288"/>
          </a:xfrm>
        </p:grpSpPr>
        <p:pic>
          <p:nvPicPr>
            <p:cNvPr id="4" name="Picture 10" descr="tantalum c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5600" y="3203575"/>
              <a:ext cx="2565400" cy="303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descr="capacitor pla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8313" y="889000"/>
              <a:ext cx="2603500" cy="3182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16"/>
            <p:cNvSpPr txBox="1">
              <a:spLocks noChangeArrowheads="1"/>
            </p:cNvSpPr>
            <p:nvPr/>
          </p:nvSpPr>
          <p:spPr bwMode="auto">
            <a:xfrm>
              <a:off x="5187950" y="3008313"/>
              <a:ext cx="1535113"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a:t>Electrolytic</a:t>
              </a:r>
            </a:p>
          </p:txBody>
        </p:sp>
        <p:sp>
          <p:nvSpPr>
            <p:cNvPr id="7" name="TextBox 10"/>
            <p:cNvSpPr txBox="1">
              <a:spLocks noChangeArrowheads="1"/>
            </p:cNvSpPr>
            <p:nvPr/>
          </p:nvSpPr>
          <p:spPr bwMode="auto">
            <a:xfrm>
              <a:off x="6832600" y="5429250"/>
              <a:ext cx="121285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GB" altLang="en-US" sz="1200"/>
                <a:t>Tantulum</a:t>
              </a:r>
            </a:p>
          </p:txBody>
        </p:sp>
        <p:sp>
          <p:nvSpPr>
            <p:cNvPr id="8" name="Down Arrow 7"/>
            <p:cNvSpPr/>
            <p:nvPr/>
          </p:nvSpPr>
          <p:spPr bwMode="auto">
            <a:xfrm rot="5400000">
              <a:off x="6555581" y="1832770"/>
              <a:ext cx="98425" cy="703262"/>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 name="Text Box 31"/>
            <p:cNvSpPr txBox="1">
              <a:spLocks noChangeArrowheads="1"/>
            </p:cNvSpPr>
            <p:nvPr/>
          </p:nvSpPr>
          <p:spPr bwMode="auto">
            <a:xfrm>
              <a:off x="6915149" y="1997075"/>
              <a:ext cx="1312697" cy="615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dirty="0"/>
                <a:t>Negative</a:t>
              </a:r>
            </a:p>
            <a:p>
              <a:pPr eaLnBrk="1" hangingPunct="1"/>
              <a:r>
                <a:rPr lang="en-GB" altLang="en-US" sz="1200" dirty="0"/>
                <a:t>terminal</a:t>
              </a:r>
              <a:endParaRPr lang="en-US" altLang="en-US" sz="1200" dirty="0"/>
            </a:p>
          </p:txBody>
        </p:sp>
        <p:sp>
          <p:nvSpPr>
            <p:cNvPr id="10" name="Down Arrow 9"/>
            <p:cNvSpPr/>
            <p:nvPr/>
          </p:nvSpPr>
          <p:spPr bwMode="auto">
            <a:xfrm rot="5400000" flipH="1" flipV="1">
              <a:off x="6272611" y="4135040"/>
              <a:ext cx="98425" cy="1269204"/>
            </a:xfrm>
            <a:prstGeom prst="downArrow">
              <a:avLst>
                <a:gd name="adj1" fmla="val 27506"/>
                <a:gd name="adj2" fmla="val 84837"/>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 name="Text Box 31"/>
            <p:cNvSpPr txBox="1">
              <a:spLocks noChangeArrowheads="1"/>
            </p:cNvSpPr>
            <p:nvPr/>
          </p:nvSpPr>
          <p:spPr bwMode="auto">
            <a:xfrm>
              <a:off x="4688681" y="4538661"/>
              <a:ext cx="998539"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eaLnBrk="1" hangingPunct="1"/>
              <a:r>
                <a:rPr lang="en-US" altLang="en-US" sz="1200" dirty="0"/>
                <a:t>Positive</a:t>
              </a:r>
            </a:p>
            <a:p>
              <a:pPr eaLnBrk="1" hangingPunct="1"/>
              <a:r>
                <a:rPr lang="en-GB" altLang="en-US" sz="1200" dirty="0"/>
                <a:t>terminal</a:t>
              </a:r>
              <a:endParaRPr lang="en-US" altLang="en-US" sz="1200" dirty="0"/>
            </a:p>
          </p:txBody>
        </p:sp>
      </p:grpSp>
    </p:spTree>
    <p:extLst>
      <p:ext uri="{BB962C8B-B14F-4D97-AF65-F5344CB8AC3E}">
        <p14:creationId xmlns:p14="http://schemas.microsoft.com/office/powerpoint/2010/main" val="42024255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Capacitor Symbols</a:t>
            </a:r>
          </a:p>
        </p:txBody>
      </p:sp>
      <p:sp>
        <p:nvSpPr>
          <p:cNvPr id="3" name="Content Placeholder 2"/>
          <p:cNvSpPr>
            <a:spLocks noGrp="1"/>
          </p:cNvSpPr>
          <p:nvPr>
            <p:ph idx="1"/>
          </p:nvPr>
        </p:nvSpPr>
        <p:spPr>
          <a:xfrm>
            <a:off x="457200" y="1600201"/>
            <a:ext cx="4402832" cy="3917032"/>
          </a:xfrm>
        </p:spPr>
        <p:txBody>
          <a:bodyPr>
            <a:normAutofit/>
          </a:bodyPr>
          <a:lstStyle/>
          <a:p>
            <a:r>
              <a:rPr lang="en-GB" altLang="en-US" sz="2400" dirty="0"/>
              <a:t>Here is the circuit symbol for a non-polarised capacitor.</a:t>
            </a:r>
          </a:p>
          <a:p>
            <a:endParaRPr lang="en-GB" altLang="en-US" sz="2400" dirty="0"/>
          </a:p>
          <a:p>
            <a:r>
              <a:rPr lang="en-GB" altLang="en-US" sz="2400" dirty="0"/>
              <a:t>The symbol for a polarised capacitor is almost the same, except for the addition of a </a:t>
            </a:r>
            <a:br>
              <a:rPr lang="en-GB" altLang="en-US" sz="2400" dirty="0"/>
            </a:br>
            <a:r>
              <a:rPr lang="en-GB" altLang="en-US" sz="2400" dirty="0"/>
              <a:t>+ sign on one terminal.</a:t>
            </a:r>
          </a:p>
          <a:p>
            <a:endParaRPr lang="en-GB" dirty="0"/>
          </a:p>
        </p:txBody>
      </p:sp>
      <p:pic>
        <p:nvPicPr>
          <p:cNvPr id="4" name="Picture 15" descr="T:\SciTex\source\0f2d151e-a48b-4c0c-870d-423e1ca4f568\GB\Graphics\cap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9500" y="3742532"/>
            <a:ext cx="1409700" cy="120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T:\SciTex\source\0f2d151e-a48b-4c0c-870d-423e1ca4f568\GB\Graphics\cap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9500" y="1532732"/>
            <a:ext cx="1409700" cy="120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6100763" y="2729707"/>
            <a:ext cx="1535112"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algn="ctr" eaLnBrk="1" hangingPunct="1"/>
            <a:r>
              <a:rPr lang="en-GB" altLang="en-US" sz="1200" dirty="0"/>
              <a:t>Non-polarised</a:t>
            </a:r>
          </a:p>
        </p:txBody>
      </p:sp>
      <p:sp>
        <p:nvSpPr>
          <p:cNvPr id="7" name="TextBox 16"/>
          <p:cNvSpPr txBox="1">
            <a:spLocks noChangeArrowheads="1"/>
          </p:cNvSpPr>
          <p:nvPr/>
        </p:nvSpPr>
        <p:spPr bwMode="auto">
          <a:xfrm>
            <a:off x="6281738" y="4933157"/>
            <a:ext cx="1173162"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itchFamily="34" charset="0"/>
                <a:cs typeface="Arial" pitchFamily="34" charset="0"/>
              </a:defRPr>
            </a:lvl1pPr>
            <a:lvl2pPr marL="742950" indent="-285750" eaLnBrk="0" hangingPunct="0">
              <a:defRPr sz="1600">
                <a:solidFill>
                  <a:schemeClr val="tx1"/>
                </a:solidFill>
                <a:latin typeface="Arial" pitchFamily="34" charset="0"/>
                <a:cs typeface="Arial" pitchFamily="34" charset="0"/>
              </a:defRPr>
            </a:lvl2pPr>
            <a:lvl3pPr marL="1143000" indent="-228600" eaLnBrk="0" hangingPunct="0">
              <a:defRPr sz="1600">
                <a:solidFill>
                  <a:schemeClr val="tx1"/>
                </a:solidFill>
                <a:latin typeface="Arial" pitchFamily="34" charset="0"/>
                <a:cs typeface="Arial" pitchFamily="34" charset="0"/>
              </a:defRPr>
            </a:lvl3pPr>
            <a:lvl4pPr marL="1600200" indent="-228600" eaLnBrk="0" hangingPunct="0">
              <a:defRPr sz="1600">
                <a:solidFill>
                  <a:schemeClr val="tx1"/>
                </a:solidFill>
                <a:latin typeface="Arial" pitchFamily="34" charset="0"/>
                <a:cs typeface="Arial" pitchFamily="34" charset="0"/>
              </a:defRPr>
            </a:lvl4pPr>
            <a:lvl5pPr marL="2057400" indent="-228600" eaLnBrk="0" hangingPunct="0">
              <a:defRPr sz="1600">
                <a:solidFill>
                  <a:schemeClr val="tx1"/>
                </a:solidFill>
                <a:latin typeface="Arial" pitchFamily="34" charset="0"/>
                <a:cs typeface="Arial" pitchFamily="34" charset="0"/>
              </a:defRPr>
            </a:lvl5pPr>
            <a:lvl6pPr marL="2514600" indent="-228600" eaLnBrk="0" fontAlgn="base" hangingPunct="0">
              <a:spcBef>
                <a:spcPct val="0"/>
              </a:spcBef>
              <a:spcAft>
                <a:spcPct val="0"/>
              </a:spcAft>
              <a:defRPr sz="1600">
                <a:solidFill>
                  <a:schemeClr val="tx1"/>
                </a:solidFill>
                <a:latin typeface="Arial" pitchFamily="34" charset="0"/>
                <a:cs typeface="Arial" pitchFamily="34" charset="0"/>
              </a:defRPr>
            </a:lvl6pPr>
            <a:lvl7pPr marL="2971800" indent="-228600" eaLnBrk="0" fontAlgn="base" hangingPunct="0">
              <a:spcBef>
                <a:spcPct val="0"/>
              </a:spcBef>
              <a:spcAft>
                <a:spcPct val="0"/>
              </a:spcAft>
              <a:defRPr sz="1600">
                <a:solidFill>
                  <a:schemeClr val="tx1"/>
                </a:solidFill>
                <a:latin typeface="Arial" pitchFamily="34" charset="0"/>
                <a:cs typeface="Arial" pitchFamily="34" charset="0"/>
              </a:defRPr>
            </a:lvl7pPr>
            <a:lvl8pPr marL="3429000" indent="-228600" eaLnBrk="0" fontAlgn="base" hangingPunct="0">
              <a:spcBef>
                <a:spcPct val="0"/>
              </a:spcBef>
              <a:spcAft>
                <a:spcPct val="0"/>
              </a:spcAft>
              <a:defRPr sz="1600">
                <a:solidFill>
                  <a:schemeClr val="tx1"/>
                </a:solidFill>
                <a:latin typeface="Arial" pitchFamily="34" charset="0"/>
                <a:cs typeface="Arial" pitchFamily="34" charset="0"/>
              </a:defRPr>
            </a:lvl8pPr>
            <a:lvl9pPr marL="3886200" indent="-228600" eaLnBrk="0" fontAlgn="base" hangingPunct="0">
              <a:spcBef>
                <a:spcPct val="0"/>
              </a:spcBef>
              <a:spcAft>
                <a:spcPct val="0"/>
              </a:spcAft>
              <a:defRPr sz="1600">
                <a:solidFill>
                  <a:schemeClr val="tx1"/>
                </a:solidFill>
                <a:latin typeface="Arial" pitchFamily="34" charset="0"/>
                <a:cs typeface="Arial" pitchFamily="34" charset="0"/>
              </a:defRPr>
            </a:lvl9pPr>
          </a:lstStyle>
          <a:p>
            <a:pPr algn="ctr" eaLnBrk="1" hangingPunct="1"/>
            <a:r>
              <a:rPr lang="en-GB" altLang="en-US" sz="1200"/>
              <a:t>Polarised</a:t>
            </a:r>
          </a:p>
        </p:txBody>
      </p:sp>
    </p:spTree>
    <p:extLst>
      <p:ext uri="{BB962C8B-B14F-4D97-AF65-F5344CB8AC3E}">
        <p14:creationId xmlns:p14="http://schemas.microsoft.com/office/powerpoint/2010/main" val="2520703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childTnLst>
                          </p:cTn>
                        </p:par>
                        <p:par>
                          <p:cTn id="17" fill="hold">
                            <p:stCondLst>
                              <p:cond delay="1000"/>
                            </p:stCondLst>
                            <p:childTnLst>
                              <p:par>
                                <p:cTn id="18" presetID="10" presetClass="entr" presetSubtype="0" fill="hold"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Inductors</a:t>
            </a:r>
          </a:p>
        </p:txBody>
      </p:sp>
      <p:sp>
        <p:nvSpPr>
          <p:cNvPr id="3" name="Content Placeholder 2"/>
          <p:cNvSpPr>
            <a:spLocks noGrp="1"/>
          </p:cNvSpPr>
          <p:nvPr>
            <p:ph idx="1"/>
          </p:nvPr>
        </p:nvSpPr>
        <p:spPr>
          <a:xfrm>
            <a:off x="457200" y="1600201"/>
            <a:ext cx="4474840" cy="3917032"/>
          </a:xfrm>
        </p:spPr>
        <p:txBody>
          <a:bodyPr/>
          <a:lstStyle/>
          <a:p>
            <a:r>
              <a:rPr lang="en-GB" dirty="0"/>
              <a:t>An Inductor, also called a coil, reactor or choke is a coil of wire wound around a core</a:t>
            </a:r>
          </a:p>
          <a:p>
            <a:r>
              <a:rPr lang="en-GB" dirty="0"/>
              <a:t>Core may be made from iron, ferrite, air</a:t>
            </a:r>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48064" y="1772816"/>
            <a:ext cx="3369108" cy="29874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064057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Inductors</a:t>
            </a:r>
          </a:p>
        </p:txBody>
      </p:sp>
      <p:sp>
        <p:nvSpPr>
          <p:cNvPr id="3" name="Content Placeholder 2"/>
          <p:cNvSpPr>
            <a:spLocks noGrp="1"/>
          </p:cNvSpPr>
          <p:nvPr>
            <p:ph idx="1"/>
          </p:nvPr>
        </p:nvSpPr>
        <p:spPr>
          <a:xfrm>
            <a:off x="457200" y="1600201"/>
            <a:ext cx="4186808" cy="3917032"/>
          </a:xfrm>
        </p:spPr>
        <p:txBody>
          <a:bodyPr/>
          <a:lstStyle/>
          <a:p>
            <a:r>
              <a:rPr lang="en-GB" dirty="0"/>
              <a:t>Inductors store electrical energy in a magnetic field when current flows through it</a:t>
            </a:r>
          </a:p>
        </p:txBody>
      </p:sp>
      <p:sp>
        <p:nvSpPr>
          <p:cNvPr id="4" name="AutoShape 2" descr="https://www.elprocus.com/wp-content/uploads/2013/12/How-Inductors-work.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4" y="2276872"/>
            <a:ext cx="3838575" cy="2219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1051253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342177B-6FCD-4A2B-BA19-95AE4C3D7598}"/>
              </a:ext>
            </a:extLst>
          </p:cNvPr>
          <p:cNvSpPr>
            <a:spLocks noGrp="1"/>
          </p:cNvSpPr>
          <p:nvPr>
            <p:ph type="title"/>
          </p:nvPr>
        </p:nvSpPr>
        <p:spPr/>
        <p:txBody>
          <a:bodyPr/>
          <a:lstStyle/>
          <a:p>
            <a:r>
              <a:rPr lang="en-GB" dirty="0"/>
              <a:t>Resistors in Series</a:t>
            </a:r>
          </a:p>
        </p:txBody>
      </p:sp>
      <p:sp>
        <p:nvSpPr>
          <p:cNvPr id="4" name="Content Placeholder 3"/>
          <p:cNvSpPr>
            <a:spLocks noGrp="1"/>
          </p:cNvSpPr>
          <p:nvPr>
            <p:ph idx="1"/>
          </p:nvPr>
        </p:nvSpPr>
        <p:spPr>
          <a:xfrm>
            <a:off x="457200" y="1429923"/>
            <a:ext cx="5444204" cy="3917032"/>
          </a:xfrm>
        </p:spPr>
        <p:txBody>
          <a:bodyPr>
            <a:normAutofit/>
          </a:bodyPr>
          <a:lstStyle/>
          <a:p>
            <a:r>
              <a:rPr lang="en-GB" altLang="en-US" sz="2400" dirty="0">
                <a:cs typeface="Arial" charset="0"/>
              </a:rPr>
              <a:t>In a series circuit, the same current from the battery flows through each resistor.</a:t>
            </a:r>
          </a:p>
          <a:p>
            <a:r>
              <a:rPr lang="en-GB" altLang="en-US" sz="2400" dirty="0">
                <a:cs typeface="Arial" charset="0"/>
              </a:rPr>
              <a:t>Resistors are often connected together in series. It is possible to predict these things:</a:t>
            </a:r>
          </a:p>
          <a:p>
            <a:pPr lvl="1"/>
            <a:r>
              <a:rPr lang="en-GB" altLang="en-US" sz="2000" dirty="0">
                <a:cs typeface="Arial" charset="0"/>
              </a:rPr>
              <a:t>voltage across </a:t>
            </a:r>
            <a:r>
              <a:rPr lang="en-GB" altLang="en-US" sz="2000" dirty="0" smtClean="0">
                <a:cs typeface="Arial" charset="0"/>
              </a:rPr>
              <a:t>resistors</a:t>
            </a:r>
          </a:p>
          <a:p>
            <a:pPr lvl="1"/>
            <a:r>
              <a:rPr lang="en-GB" altLang="en-US" sz="2000" dirty="0">
                <a:cs typeface="Arial" charset="0"/>
              </a:rPr>
              <a:t>total current flowing</a:t>
            </a:r>
          </a:p>
          <a:p>
            <a:pPr lvl="1"/>
            <a:r>
              <a:rPr lang="en-GB" altLang="en-US" sz="2000" dirty="0">
                <a:cs typeface="Arial" charset="0"/>
              </a:rPr>
              <a:t>total resistance of the circuit</a:t>
            </a:r>
          </a:p>
          <a:p>
            <a:pPr lvl="1"/>
            <a:endParaRPr lang="en-GB" altLang="en-US" dirty="0">
              <a:solidFill>
                <a:srgbClr val="00338D"/>
              </a:solidFill>
              <a:cs typeface="Arial" charset="0"/>
            </a:endParaRPr>
          </a:p>
          <a:p>
            <a:endParaRPr lang="en-GB" dirty="0"/>
          </a:p>
        </p:txBody>
      </p:sp>
      <p:grpSp>
        <p:nvGrpSpPr>
          <p:cNvPr id="6" name="Group 5"/>
          <p:cNvGrpSpPr/>
          <p:nvPr/>
        </p:nvGrpSpPr>
        <p:grpSpPr>
          <a:xfrm>
            <a:off x="5643224" y="1829785"/>
            <a:ext cx="3267075" cy="3295650"/>
            <a:chOff x="5643224" y="1829785"/>
            <a:chExt cx="3267075" cy="3295650"/>
          </a:xfrm>
        </p:grpSpPr>
        <p:pic>
          <p:nvPicPr>
            <p:cNvPr id="7" name="Picture 15" descr="T:\SciTex\source\223d5fa9-d913-43c0-99f4-0d9477694c26\GB\Graphics\frontAnim.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43224" y="1829785"/>
              <a:ext cx="3267075" cy="329565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pic>
        <p:sp>
          <p:nvSpPr>
            <p:cNvPr id="8" name="Rectangle 7"/>
            <p:cNvSpPr/>
            <p:nvPr/>
          </p:nvSpPr>
          <p:spPr bwMode="auto">
            <a:xfrm rot="16200000">
              <a:off x="7564495" y="2446308"/>
              <a:ext cx="581025" cy="219075"/>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68D"/>
                </a:solidFill>
              </a:endParaRPr>
            </a:p>
          </p:txBody>
        </p:sp>
        <p:sp>
          <p:nvSpPr>
            <p:cNvPr id="9" name="Rectangle 8"/>
            <p:cNvSpPr/>
            <p:nvPr/>
          </p:nvSpPr>
          <p:spPr bwMode="auto">
            <a:xfrm rot="16200000">
              <a:off x="7564495" y="3438496"/>
              <a:ext cx="581025" cy="219075"/>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68D"/>
                </a:solidFill>
              </a:endParaRPr>
            </a:p>
          </p:txBody>
        </p:sp>
        <p:sp>
          <p:nvSpPr>
            <p:cNvPr id="10" name="Rectangle 133"/>
            <p:cNvSpPr>
              <a:spLocks noChangeArrowheads="1"/>
            </p:cNvSpPr>
            <p:nvPr/>
          </p:nvSpPr>
          <p:spPr bwMode="auto">
            <a:xfrm rot="16200000">
              <a:off x="6074428" y="3304587"/>
              <a:ext cx="152340" cy="4983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solidFill>
                  <a:srgbClr val="00368D"/>
                </a:solidFill>
              </a:endParaRPr>
            </a:p>
          </p:txBody>
        </p:sp>
        <p:sp>
          <p:nvSpPr>
            <p:cNvPr id="11" name="Line 134"/>
            <p:cNvSpPr>
              <a:spLocks noChangeShapeType="1"/>
            </p:cNvSpPr>
            <p:nvPr/>
          </p:nvSpPr>
          <p:spPr bwMode="auto">
            <a:xfrm rot="10800000" flipH="1">
              <a:off x="5795062" y="3472849"/>
              <a:ext cx="736471"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Line 135"/>
            <p:cNvSpPr>
              <a:spLocks noChangeShapeType="1"/>
            </p:cNvSpPr>
            <p:nvPr/>
          </p:nvSpPr>
          <p:spPr bwMode="auto">
            <a:xfrm rot="10800000" flipH="1">
              <a:off x="5982355" y="3628363"/>
              <a:ext cx="361886"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Text Box 23"/>
            <p:cNvSpPr txBox="1">
              <a:spLocks noChangeArrowheads="1"/>
            </p:cNvSpPr>
            <p:nvPr/>
          </p:nvSpPr>
          <p:spPr bwMode="auto">
            <a:xfrm>
              <a:off x="7414038" y="2414695"/>
              <a:ext cx="48585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a:t>R</a:t>
              </a:r>
              <a:r>
                <a:rPr lang="en-GB" altLang="en-US" sz="1200" baseline="-25000"/>
                <a:t>1</a:t>
              </a:r>
              <a:endParaRPr lang="en-US" altLang="en-US" sz="1200">
                <a:latin typeface="Symbol" pitchFamily="18" charset="2"/>
              </a:endParaRPr>
            </a:p>
          </p:txBody>
        </p:sp>
        <p:sp>
          <p:nvSpPr>
            <p:cNvPr id="14" name="Text Box 24"/>
            <p:cNvSpPr txBox="1">
              <a:spLocks noChangeArrowheads="1"/>
            </p:cNvSpPr>
            <p:nvPr/>
          </p:nvSpPr>
          <p:spPr bwMode="auto">
            <a:xfrm>
              <a:off x="7414038" y="3388439"/>
              <a:ext cx="46736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a:t>R</a:t>
              </a:r>
              <a:r>
                <a:rPr lang="en-GB" altLang="en-US" sz="1200" baseline="-25000"/>
                <a:t>2</a:t>
              </a:r>
              <a:endParaRPr lang="en-US" altLang="en-US" sz="1200">
                <a:latin typeface="Symbol" pitchFamily="18" charset="2"/>
              </a:endParaRPr>
            </a:p>
          </p:txBody>
        </p:sp>
        <p:sp>
          <p:nvSpPr>
            <p:cNvPr id="15" name="Rectangle 14"/>
            <p:cNvSpPr/>
            <p:nvPr/>
          </p:nvSpPr>
          <p:spPr bwMode="auto">
            <a:xfrm rot="16200000">
              <a:off x="7568464" y="4394964"/>
              <a:ext cx="579438" cy="219075"/>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68D"/>
                </a:solidFill>
              </a:endParaRPr>
            </a:p>
          </p:txBody>
        </p:sp>
        <p:sp>
          <p:nvSpPr>
            <p:cNvPr id="16" name="Text Box 24"/>
            <p:cNvSpPr txBox="1">
              <a:spLocks noChangeArrowheads="1"/>
            </p:cNvSpPr>
            <p:nvPr/>
          </p:nvSpPr>
          <p:spPr bwMode="auto">
            <a:xfrm>
              <a:off x="7414038" y="4373559"/>
              <a:ext cx="46736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a:t>R</a:t>
              </a:r>
              <a:r>
                <a:rPr lang="en-GB" altLang="en-US" sz="1200" baseline="-25000"/>
                <a:t>3</a:t>
              </a:r>
              <a:endParaRPr lang="en-US" altLang="en-US" sz="1200">
                <a:latin typeface="Symbol" pitchFamily="18" charset="2"/>
              </a:endParaRPr>
            </a:p>
          </p:txBody>
        </p:sp>
        <p:cxnSp>
          <p:nvCxnSpPr>
            <p:cNvPr id="17" name="Straight Connector 16"/>
            <p:cNvCxnSpPr/>
            <p:nvPr/>
          </p:nvCxnSpPr>
          <p:spPr bwMode="auto">
            <a:xfrm rot="5400000" flipH="1" flipV="1">
              <a:off x="7754995" y="3536921"/>
              <a:ext cx="827087" cy="1587"/>
            </a:xfrm>
            <a:prstGeom prst="line">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 Box 23"/>
            <p:cNvSpPr txBox="1">
              <a:spLocks noChangeArrowheads="1"/>
            </p:cNvSpPr>
            <p:nvPr/>
          </p:nvSpPr>
          <p:spPr bwMode="auto">
            <a:xfrm>
              <a:off x="8138756" y="3388439"/>
              <a:ext cx="39533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buFont typeface="Wingdings" pitchFamily="2" charset="2"/>
                <a:buNone/>
              </a:pPr>
              <a:r>
                <a:rPr lang="en-GB" altLang="en-US" sz="1200" i="1">
                  <a:solidFill>
                    <a:srgbClr val="FF0000"/>
                  </a:solidFill>
                </a:rPr>
                <a:t>V</a:t>
              </a:r>
              <a:r>
                <a:rPr lang="en-GB" altLang="en-US" sz="1200" baseline="-25000">
                  <a:solidFill>
                    <a:srgbClr val="FF0000"/>
                  </a:solidFill>
                </a:rPr>
                <a:t>2</a:t>
              </a:r>
              <a:endParaRPr lang="en-US" altLang="en-US" sz="1200">
                <a:solidFill>
                  <a:srgbClr val="FF0000"/>
                </a:solidFill>
                <a:latin typeface="Symbol" pitchFamily="18" charset="2"/>
              </a:endParaRPr>
            </a:p>
          </p:txBody>
        </p:sp>
        <p:cxnSp>
          <p:nvCxnSpPr>
            <p:cNvPr id="19" name="Straight Connector 18"/>
            <p:cNvCxnSpPr/>
            <p:nvPr/>
          </p:nvCxnSpPr>
          <p:spPr bwMode="auto">
            <a:xfrm rot="5400000" flipH="1" flipV="1">
              <a:off x="7754201" y="4501327"/>
              <a:ext cx="828675" cy="1587"/>
            </a:xfrm>
            <a:prstGeom prst="line">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Text Box 23"/>
            <p:cNvSpPr txBox="1">
              <a:spLocks noChangeArrowheads="1"/>
            </p:cNvSpPr>
            <p:nvPr/>
          </p:nvSpPr>
          <p:spPr bwMode="auto">
            <a:xfrm>
              <a:off x="8138756" y="4373559"/>
              <a:ext cx="39533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buFont typeface="Wingdings" pitchFamily="2" charset="2"/>
                <a:buNone/>
              </a:pPr>
              <a:r>
                <a:rPr lang="en-GB" altLang="en-US" sz="1200" i="1">
                  <a:solidFill>
                    <a:srgbClr val="FF0000"/>
                  </a:solidFill>
                </a:rPr>
                <a:t>V</a:t>
              </a:r>
              <a:r>
                <a:rPr lang="en-GB" altLang="en-US" sz="1200" baseline="-25000">
                  <a:solidFill>
                    <a:srgbClr val="FF0000"/>
                  </a:solidFill>
                </a:rPr>
                <a:t>3</a:t>
              </a:r>
              <a:endParaRPr lang="en-US" altLang="en-US" sz="1200">
                <a:solidFill>
                  <a:srgbClr val="FF0000"/>
                </a:solidFill>
                <a:latin typeface="Symbol" pitchFamily="18" charset="2"/>
              </a:endParaRPr>
            </a:p>
          </p:txBody>
        </p:sp>
        <p:cxnSp>
          <p:nvCxnSpPr>
            <p:cNvPr id="21" name="Straight Connector 20"/>
            <p:cNvCxnSpPr/>
            <p:nvPr/>
          </p:nvCxnSpPr>
          <p:spPr bwMode="auto">
            <a:xfrm rot="5400000" flipH="1" flipV="1">
              <a:off x="7754995" y="2546321"/>
              <a:ext cx="827087" cy="1587"/>
            </a:xfrm>
            <a:prstGeom prst="line">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 Box 23"/>
            <p:cNvSpPr txBox="1">
              <a:spLocks noChangeArrowheads="1"/>
            </p:cNvSpPr>
            <p:nvPr/>
          </p:nvSpPr>
          <p:spPr bwMode="auto">
            <a:xfrm>
              <a:off x="8138756" y="2414695"/>
              <a:ext cx="39533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buFont typeface="Wingdings" pitchFamily="2" charset="2"/>
                <a:buNone/>
              </a:pPr>
              <a:r>
                <a:rPr lang="en-GB" altLang="en-US" sz="1200" i="1">
                  <a:solidFill>
                    <a:srgbClr val="FF0000"/>
                  </a:solidFill>
                </a:rPr>
                <a:t>V</a:t>
              </a:r>
              <a:r>
                <a:rPr lang="en-GB" altLang="en-US" sz="1200" baseline="-25000">
                  <a:solidFill>
                    <a:srgbClr val="FF0000"/>
                  </a:solidFill>
                </a:rPr>
                <a:t>1</a:t>
              </a:r>
              <a:endParaRPr lang="en-US" altLang="en-US" sz="1200">
                <a:solidFill>
                  <a:srgbClr val="FF0000"/>
                </a:solidFill>
                <a:latin typeface="Symbol" pitchFamily="18" charset="2"/>
              </a:endParaRPr>
            </a:p>
          </p:txBody>
        </p:sp>
        <p:cxnSp>
          <p:nvCxnSpPr>
            <p:cNvPr id="23" name="Straight Connector 22"/>
            <p:cNvCxnSpPr/>
            <p:nvPr/>
          </p:nvCxnSpPr>
          <p:spPr bwMode="auto">
            <a:xfrm rot="5400000" flipH="1" flipV="1">
              <a:off x="5867456" y="3505171"/>
              <a:ext cx="2735263" cy="1587"/>
            </a:xfrm>
            <a:prstGeom prst="line">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 Box 23"/>
            <p:cNvSpPr txBox="1">
              <a:spLocks noChangeArrowheads="1"/>
            </p:cNvSpPr>
            <p:nvPr/>
          </p:nvSpPr>
          <p:spPr bwMode="auto">
            <a:xfrm>
              <a:off x="6881432" y="3388439"/>
              <a:ext cx="39533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buFont typeface="Wingdings" pitchFamily="2" charset="2"/>
                <a:buNone/>
              </a:pPr>
              <a:r>
                <a:rPr lang="en-GB" altLang="en-US" sz="1200" i="1">
                  <a:solidFill>
                    <a:srgbClr val="FF0000"/>
                  </a:solidFill>
                </a:rPr>
                <a:t>V</a:t>
              </a:r>
              <a:endParaRPr lang="en-US" altLang="en-US" sz="1200">
                <a:solidFill>
                  <a:srgbClr val="FF0000"/>
                </a:solidFill>
                <a:latin typeface="Symbol" pitchFamily="18" charset="2"/>
              </a:endParaRPr>
            </a:p>
          </p:txBody>
        </p:sp>
        <p:sp>
          <p:nvSpPr>
            <p:cNvPr id="25" name="Text Box 61"/>
            <p:cNvSpPr txBox="1">
              <a:spLocks noChangeArrowheads="1"/>
            </p:cNvSpPr>
            <p:nvPr/>
          </p:nvSpPr>
          <p:spPr bwMode="auto">
            <a:xfrm>
              <a:off x="6475089" y="2090448"/>
              <a:ext cx="38556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400" i="1">
                  <a:latin typeface="Times New Roman" pitchFamily="18" charset="0"/>
                </a:rPr>
                <a:t>I</a:t>
              </a:r>
              <a:endParaRPr lang="en-US" altLang="en-US" sz="1400" i="1" baseline="-25000">
                <a:latin typeface="Symbol" pitchFamily="18" charset="2"/>
              </a:endParaRPr>
            </a:p>
          </p:txBody>
        </p:sp>
        <p:sp>
          <p:nvSpPr>
            <p:cNvPr id="26" name="Isosceles Triangle 25"/>
            <p:cNvSpPr/>
            <p:nvPr/>
          </p:nvSpPr>
          <p:spPr bwMode="auto">
            <a:xfrm rot="5400000">
              <a:off x="6565164" y="1954976"/>
              <a:ext cx="165100" cy="176213"/>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00368D"/>
                </a:solidFill>
              </a:endParaRPr>
            </a:p>
          </p:txBody>
        </p:sp>
      </p:grpSp>
    </p:spTree>
    <p:extLst>
      <p:ext uri="{BB962C8B-B14F-4D97-AF65-F5344CB8AC3E}">
        <p14:creationId xmlns:p14="http://schemas.microsoft.com/office/powerpoint/2010/main" val="329272617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Resistors in Series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5842992" cy="3917032"/>
              </a:xfrm>
            </p:spPr>
            <p:txBody>
              <a:bodyPr/>
              <a:lstStyle/>
              <a:p>
                <a:r>
                  <a:rPr lang="en-US" altLang="en-US" sz="2800" dirty="0" smtClean="0">
                    <a:cs typeface="Arial" charset="0"/>
                  </a:rPr>
                  <a:t>To calculate the total resistance of resistors connected in series, add their values. </a:t>
                </a:r>
                <a:endParaRPr lang="en-US" altLang="en-US" sz="2800" b="1" dirty="0">
                  <a:cs typeface="Arial" charset="0"/>
                </a:endParaRPr>
              </a:p>
              <a:p>
                <a:pPr marL="0" indent="0" algn="ctr">
                  <a:buNone/>
                </a:pPr>
                <a14:m>
                  <m:oMath xmlns:m="http://schemas.openxmlformats.org/officeDocument/2006/math">
                    <m:sSub>
                      <m:sSubPr>
                        <m:ctrlPr>
                          <a:rPr lang="en-GB" i="1" smtClean="0">
                            <a:latin typeface="Cambria Math"/>
                          </a:rPr>
                        </m:ctrlPr>
                      </m:sSubPr>
                      <m:e>
                        <m:r>
                          <a:rPr lang="en-GB" b="0" i="1" smtClean="0">
                            <a:latin typeface="Cambria Math"/>
                          </a:rPr>
                          <m:t>𝑅</m:t>
                        </m:r>
                      </m:e>
                      <m:sub>
                        <m:r>
                          <a:rPr lang="en-GB" b="0" i="1" smtClean="0">
                            <a:latin typeface="Cambria Math"/>
                          </a:rPr>
                          <m:t>𝑇</m:t>
                        </m:r>
                      </m:sub>
                    </m:sSub>
                    <m:r>
                      <a:rPr lang="en-GB" b="0" i="1" smtClean="0">
                        <a:latin typeface="Cambria Math"/>
                      </a:rPr>
                      <m:t>=</m:t>
                    </m:r>
                    <m:sSub>
                      <m:sSubPr>
                        <m:ctrlPr>
                          <a:rPr lang="en-GB" b="0" i="1" smtClean="0">
                            <a:latin typeface="Cambria Math"/>
                          </a:rPr>
                        </m:ctrlPr>
                      </m:sSubPr>
                      <m:e>
                        <m:r>
                          <a:rPr lang="en-GB" b="0" i="1" smtClean="0">
                            <a:latin typeface="Cambria Math"/>
                          </a:rPr>
                          <m:t>𝑅</m:t>
                        </m:r>
                      </m:e>
                      <m:sub>
                        <m:r>
                          <a:rPr lang="en-GB" b="0" i="1" smtClean="0">
                            <a:latin typeface="Cambria Math"/>
                          </a:rPr>
                          <m:t>1</m:t>
                        </m:r>
                      </m:sub>
                    </m:sSub>
                    <m:r>
                      <a:rPr lang="en-GB" b="0" i="1" smtClean="0">
                        <a:latin typeface="Cambria Math"/>
                      </a:rPr>
                      <m:t>+</m:t>
                    </m:r>
                    <m:sSub>
                      <m:sSubPr>
                        <m:ctrlPr>
                          <a:rPr lang="en-GB" b="0" i="1" smtClean="0">
                            <a:latin typeface="Cambria Math"/>
                          </a:rPr>
                        </m:ctrlPr>
                      </m:sSubPr>
                      <m:e>
                        <m:r>
                          <a:rPr lang="en-GB" b="0" i="1" smtClean="0">
                            <a:latin typeface="Cambria Math"/>
                          </a:rPr>
                          <m:t>𝑅</m:t>
                        </m:r>
                      </m:e>
                      <m:sub>
                        <m:r>
                          <a:rPr lang="en-GB" b="0" i="1" smtClean="0">
                            <a:latin typeface="Cambria Math"/>
                          </a:rPr>
                          <m:t>2</m:t>
                        </m:r>
                      </m:sub>
                    </m:sSub>
                    <m:r>
                      <a:rPr lang="en-GB" b="0" i="1" smtClean="0">
                        <a:latin typeface="Cambria Math"/>
                      </a:rPr>
                      <m:t>+</m:t>
                    </m:r>
                    <m:sSub>
                      <m:sSubPr>
                        <m:ctrlPr>
                          <a:rPr lang="en-GB" b="0" i="1" smtClean="0">
                            <a:latin typeface="Cambria Math"/>
                          </a:rPr>
                        </m:ctrlPr>
                      </m:sSubPr>
                      <m:e>
                        <m:r>
                          <a:rPr lang="en-GB" b="0" i="1" smtClean="0">
                            <a:latin typeface="Cambria Math"/>
                          </a:rPr>
                          <m:t>𝑅</m:t>
                        </m:r>
                      </m:e>
                      <m:sub>
                        <m:r>
                          <a:rPr lang="en-GB" b="0" i="1" smtClean="0">
                            <a:latin typeface="Cambria Math"/>
                          </a:rPr>
                          <m:t>3</m:t>
                        </m:r>
                      </m:sub>
                    </m:sSub>
                  </m:oMath>
                </a14:m>
                <a:r>
                  <a:rPr lang="en-GB" dirty="0"/>
                  <a:t> </a:t>
                </a:r>
                <a:endParaRPr lang="en-GB" i="1" dirty="0" smtClean="0">
                  <a:latin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a:rPr>
                          </m:ctrlPr>
                        </m:sSubPr>
                        <m:e>
                          <m:r>
                            <a:rPr lang="en-GB" i="1">
                              <a:latin typeface="Cambria Math"/>
                            </a:rPr>
                            <m:t>𝑅</m:t>
                          </m:r>
                        </m:e>
                        <m:sub>
                          <m:r>
                            <a:rPr lang="en-GB" i="1">
                              <a:latin typeface="Cambria Math"/>
                            </a:rPr>
                            <m:t>𝑇</m:t>
                          </m:r>
                        </m:sub>
                      </m:sSub>
                      <m:r>
                        <a:rPr lang="en-GB" i="1">
                          <a:latin typeface="Cambria Math"/>
                        </a:rPr>
                        <m:t>=</m:t>
                      </m:r>
                      <m:r>
                        <a:rPr lang="en-GB" b="0" i="1" smtClean="0">
                          <a:latin typeface="Cambria Math"/>
                        </a:rPr>
                        <m:t>25 </m:t>
                      </m:r>
                      <m:r>
                        <m:rPr>
                          <m:sty m:val="p"/>
                        </m:rPr>
                        <a:rPr lang="el-GR" b="0" i="1" smtClean="0">
                          <a:latin typeface="Cambria Math"/>
                          <a:ea typeface="Cambria Math"/>
                        </a:rPr>
                        <m:t>Ω</m:t>
                      </m:r>
                      <m:r>
                        <a:rPr lang="en-GB" i="1">
                          <a:latin typeface="Cambria Math"/>
                        </a:rPr>
                        <m:t>+</m:t>
                      </m:r>
                      <m:r>
                        <a:rPr lang="en-GB" b="0" i="1" smtClean="0">
                          <a:latin typeface="Cambria Math"/>
                        </a:rPr>
                        <m:t>75 </m:t>
                      </m:r>
                      <m:r>
                        <m:rPr>
                          <m:sty m:val="p"/>
                        </m:rPr>
                        <a:rPr lang="el-GR" b="0" i="1" smtClean="0">
                          <a:latin typeface="Cambria Math"/>
                          <a:ea typeface="Cambria Math"/>
                        </a:rPr>
                        <m:t>Ω</m:t>
                      </m:r>
                      <m:r>
                        <a:rPr lang="en-GB" i="1">
                          <a:latin typeface="Cambria Math"/>
                        </a:rPr>
                        <m:t>+</m:t>
                      </m:r>
                      <m:r>
                        <a:rPr lang="en-GB" b="0" i="1" smtClean="0">
                          <a:latin typeface="Cambria Math"/>
                        </a:rPr>
                        <m:t>100 </m:t>
                      </m:r>
                      <m:r>
                        <m:rPr>
                          <m:sty m:val="p"/>
                        </m:rPr>
                        <a:rPr lang="el-GR" b="0" i="1" smtClean="0">
                          <a:latin typeface="Cambria Math"/>
                          <a:ea typeface="Cambria Math"/>
                        </a:rPr>
                        <m:t>Ω</m:t>
                      </m:r>
                    </m:oMath>
                  </m:oMathPara>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a:rPr>
                          </m:ctrlPr>
                        </m:sSubPr>
                        <m:e>
                          <m:r>
                            <a:rPr lang="en-GB" b="0" i="1" smtClean="0">
                              <a:latin typeface="Cambria Math"/>
                            </a:rPr>
                            <m:t>𝑅</m:t>
                          </m:r>
                        </m:e>
                        <m:sub>
                          <m:r>
                            <a:rPr lang="en-GB" b="0" i="1" smtClean="0">
                              <a:latin typeface="Cambria Math"/>
                            </a:rPr>
                            <m:t>𝑇</m:t>
                          </m:r>
                        </m:sub>
                      </m:sSub>
                      <m:r>
                        <a:rPr lang="en-GB" b="0" i="1" smtClean="0">
                          <a:latin typeface="Cambria Math"/>
                        </a:rPr>
                        <m:t>=200 </m:t>
                      </m:r>
                      <m:r>
                        <m:rPr>
                          <m:sty m:val="p"/>
                        </m:rPr>
                        <a:rPr lang="el-GR" b="0" i="1" smtClean="0">
                          <a:latin typeface="Cambria Math"/>
                          <a:ea typeface="Cambria Math"/>
                        </a:rPr>
                        <m:t>Ω</m:t>
                      </m:r>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5842992" cy="3917032"/>
              </a:xfrm>
              <a:blipFill rotWithShape="1">
                <a:blip r:embed="rId4"/>
                <a:stretch>
                  <a:fillRect l="-1775" t="-1558"/>
                </a:stretch>
              </a:blipFill>
            </p:spPr>
            <p:txBody>
              <a:bodyPr/>
              <a:lstStyle/>
              <a:p>
                <a:r>
                  <a:rPr lang="en-GB">
                    <a:noFill/>
                  </a:rPr>
                  <a:t> </a:t>
                </a:r>
              </a:p>
            </p:txBody>
          </p:sp>
        </mc:Fallback>
      </mc:AlternateContent>
      <p:grpSp>
        <p:nvGrpSpPr>
          <p:cNvPr id="4" name="Group 3"/>
          <p:cNvGrpSpPr/>
          <p:nvPr/>
        </p:nvGrpSpPr>
        <p:grpSpPr>
          <a:xfrm>
            <a:off x="6266047" y="2146433"/>
            <a:ext cx="2435192" cy="3157087"/>
            <a:chOff x="6266047" y="2146433"/>
            <a:chExt cx="2435192" cy="3157087"/>
          </a:xfrm>
        </p:grpSpPr>
        <p:pic>
          <p:nvPicPr>
            <p:cNvPr id="6146"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4115" t="2576" r="4686" b="2407"/>
            <a:stretch/>
          </p:blipFill>
          <p:spPr bwMode="auto">
            <a:xfrm>
              <a:off x="6266047" y="2146433"/>
              <a:ext cx="2435192" cy="3157087"/>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23"/>
            <p:cNvSpPr txBox="1">
              <a:spLocks noChangeArrowheads="1"/>
            </p:cNvSpPr>
            <p:nvPr/>
          </p:nvSpPr>
          <p:spPr bwMode="auto">
            <a:xfrm>
              <a:off x="7690837" y="2725290"/>
              <a:ext cx="6445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dirty="0"/>
                <a:t>R</a:t>
              </a:r>
              <a:r>
                <a:rPr lang="en-GB" altLang="en-US" sz="1200" baseline="-25000" dirty="0"/>
                <a:t>1</a:t>
              </a:r>
              <a:r>
                <a:rPr lang="en-GB" altLang="en-US" sz="1200" i="1" baseline="-25000" dirty="0"/>
                <a:t/>
              </a:r>
              <a:br>
                <a:rPr lang="en-GB" altLang="en-US" sz="1200" i="1" baseline="-25000" dirty="0"/>
              </a:br>
              <a:r>
                <a:rPr lang="en-GB" altLang="en-US" sz="1200" dirty="0"/>
                <a:t>25 </a:t>
              </a:r>
              <a:r>
                <a:rPr lang="el-GR" altLang="en-US" sz="1200" dirty="0">
                  <a:cs typeface="Arial" charset="0"/>
                </a:rPr>
                <a:t>Ω</a:t>
              </a:r>
              <a:endParaRPr lang="en-US" altLang="en-US" sz="1200" dirty="0">
                <a:latin typeface="Symbol" pitchFamily="18" charset="2"/>
              </a:endParaRPr>
            </a:p>
          </p:txBody>
        </p:sp>
        <p:sp>
          <p:nvSpPr>
            <p:cNvPr id="6" name="Text Box 23"/>
            <p:cNvSpPr txBox="1">
              <a:spLocks noChangeArrowheads="1"/>
            </p:cNvSpPr>
            <p:nvPr/>
          </p:nvSpPr>
          <p:spPr bwMode="auto">
            <a:xfrm>
              <a:off x="7690837" y="3573015"/>
              <a:ext cx="6445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a:t>R</a:t>
              </a:r>
              <a:r>
                <a:rPr lang="en-GB" altLang="en-US" sz="1200" baseline="-25000"/>
                <a:t>2</a:t>
              </a:r>
              <a:r>
                <a:rPr lang="en-GB" altLang="en-US" sz="1200" i="1" baseline="-25000"/>
                <a:t/>
              </a:r>
              <a:br>
                <a:rPr lang="en-GB" altLang="en-US" sz="1200" i="1" baseline="-25000"/>
              </a:br>
              <a:r>
                <a:rPr lang="en-GB" altLang="en-US" sz="1200"/>
                <a:t>75 </a:t>
              </a:r>
              <a:r>
                <a:rPr lang="el-GR" altLang="en-US" sz="1200">
                  <a:cs typeface="Arial" charset="0"/>
                </a:rPr>
                <a:t>Ω</a:t>
              </a:r>
              <a:endParaRPr lang="en-US" altLang="en-US" sz="1200">
                <a:latin typeface="Symbol" pitchFamily="18" charset="2"/>
              </a:endParaRPr>
            </a:p>
          </p:txBody>
        </p:sp>
        <p:sp>
          <p:nvSpPr>
            <p:cNvPr id="7" name="Text Box 23"/>
            <p:cNvSpPr txBox="1">
              <a:spLocks noChangeArrowheads="1"/>
            </p:cNvSpPr>
            <p:nvPr/>
          </p:nvSpPr>
          <p:spPr bwMode="auto">
            <a:xfrm>
              <a:off x="7690837" y="4401690"/>
              <a:ext cx="7778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i="1"/>
                <a:t>R</a:t>
              </a:r>
              <a:r>
                <a:rPr lang="en-GB" altLang="en-US" sz="1200" baseline="-25000"/>
                <a:t>3</a:t>
              </a:r>
              <a:r>
                <a:rPr lang="en-GB" altLang="en-US" sz="1200" i="1" baseline="-25000"/>
                <a:t/>
              </a:r>
              <a:br>
                <a:rPr lang="en-GB" altLang="en-US" sz="1200" i="1" baseline="-25000"/>
              </a:br>
              <a:r>
                <a:rPr lang="en-GB" altLang="en-US" sz="1200"/>
                <a:t>100 </a:t>
              </a:r>
              <a:r>
                <a:rPr lang="el-GR" altLang="en-US" sz="1200">
                  <a:cs typeface="Arial" charset="0"/>
                </a:rPr>
                <a:t>Ω</a:t>
              </a:r>
              <a:endParaRPr lang="en-US" altLang="en-US" sz="1200">
                <a:latin typeface="Symbol" pitchFamily="18" charset="2"/>
              </a:endParaRPr>
            </a:p>
          </p:txBody>
        </p:sp>
      </p:grpSp>
    </p:spTree>
    <p:extLst>
      <p:ext uri="{BB962C8B-B14F-4D97-AF65-F5344CB8AC3E}">
        <p14:creationId xmlns:p14="http://schemas.microsoft.com/office/powerpoint/2010/main" val="91034905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Voltage in a Series Circuit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6203032" cy="3917032"/>
              </a:xfrm>
            </p:spPr>
            <p:txBody>
              <a:bodyPr>
                <a:normAutofit fontScale="70000" lnSpcReduction="20000"/>
              </a:bodyPr>
              <a:lstStyle/>
              <a:p>
                <a:r>
                  <a:rPr lang="en-US" altLang="en-US" dirty="0" smtClean="0">
                    <a:solidFill>
                      <a:schemeClr val="tx1"/>
                    </a:solidFill>
                    <a:cs typeface="Arial" charset="0"/>
                  </a:rPr>
                  <a:t>Three resistors are connected in series </a:t>
                </a:r>
                <a:br>
                  <a:rPr lang="en-US" altLang="en-US" dirty="0" smtClean="0">
                    <a:solidFill>
                      <a:schemeClr val="tx1"/>
                    </a:solidFill>
                    <a:cs typeface="Arial" charset="0"/>
                  </a:rPr>
                </a:br>
                <a:r>
                  <a:rPr lang="en-US" altLang="en-US" dirty="0" smtClean="0">
                    <a:solidFill>
                      <a:schemeClr val="tx1"/>
                    </a:solidFill>
                    <a:cs typeface="Arial" charset="0"/>
                  </a:rPr>
                  <a:t>with a battery.</a:t>
                </a:r>
              </a:p>
              <a:p>
                <a:r>
                  <a:rPr lang="en-US" altLang="en-US" dirty="0">
                    <a:solidFill>
                      <a:schemeClr val="tx1"/>
                    </a:solidFill>
                    <a:cs typeface="Arial" charset="0"/>
                  </a:rPr>
                  <a:t>The supply voltage is given by this </a:t>
                </a:r>
                <a:r>
                  <a:rPr lang="en-US" altLang="en-US" dirty="0" smtClean="0">
                    <a:solidFill>
                      <a:schemeClr val="tx1"/>
                    </a:solidFill>
                    <a:cs typeface="Arial" charset="0"/>
                  </a:rPr>
                  <a:t>equation:</a:t>
                </a:r>
              </a:p>
              <a:p>
                <a:pPr marL="0" indent="0">
                  <a:buNone/>
                </a:pPr>
                <a14:m>
                  <m:oMathPara xmlns:m="http://schemas.openxmlformats.org/officeDocument/2006/math">
                    <m:oMathParaPr>
                      <m:jc m:val="centerGroup"/>
                    </m:oMathParaPr>
                    <m:oMath xmlns:m="http://schemas.openxmlformats.org/officeDocument/2006/math">
                      <m:r>
                        <a:rPr lang="en-GB" b="0" i="1" smtClean="0">
                          <a:solidFill>
                            <a:schemeClr val="tx1"/>
                          </a:solidFill>
                          <a:latin typeface="Cambria Math"/>
                        </a:rPr>
                        <m:t>𝑉</m:t>
                      </m:r>
                      <m:r>
                        <a:rPr lang="en-GB" b="0" i="1" smtClean="0">
                          <a:solidFill>
                            <a:schemeClr val="tx1"/>
                          </a:solidFill>
                          <a:latin typeface="Cambria Math"/>
                        </a:rPr>
                        <m:t>=</m:t>
                      </m:r>
                      <m:sSub>
                        <m:sSubPr>
                          <m:ctrlPr>
                            <a:rPr lang="en-GB" b="0" i="1" smtClean="0">
                              <a:solidFill>
                                <a:schemeClr val="tx1"/>
                              </a:solidFill>
                              <a:latin typeface="Cambria Math"/>
                            </a:rPr>
                          </m:ctrlPr>
                        </m:sSubPr>
                        <m:e>
                          <m:r>
                            <a:rPr lang="en-GB" b="0" i="1" smtClean="0">
                              <a:solidFill>
                                <a:schemeClr val="tx1"/>
                              </a:solidFill>
                              <a:latin typeface="Cambria Math"/>
                            </a:rPr>
                            <m:t>𝑉</m:t>
                          </m:r>
                        </m:e>
                        <m:sub>
                          <m:r>
                            <a:rPr lang="en-GB" b="0" i="1" smtClean="0">
                              <a:solidFill>
                                <a:schemeClr val="tx1"/>
                              </a:solidFill>
                              <a:latin typeface="Cambria Math"/>
                            </a:rPr>
                            <m:t>1</m:t>
                          </m:r>
                        </m:sub>
                      </m:sSub>
                      <m:r>
                        <a:rPr lang="en-GB" b="0" i="1" smtClean="0">
                          <a:solidFill>
                            <a:schemeClr val="tx1"/>
                          </a:solidFill>
                          <a:latin typeface="Cambria Math"/>
                        </a:rPr>
                        <m:t>+</m:t>
                      </m:r>
                      <m:sSub>
                        <m:sSubPr>
                          <m:ctrlPr>
                            <a:rPr lang="en-GB" b="0" i="1" smtClean="0">
                              <a:solidFill>
                                <a:schemeClr val="tx1"/>
                              </a:solidFill>
                              <a:latin typeface="Cambria Math"/>
                            </a:rPr>
                          </m:ctrlPr>
                        </m:sSubPr>
                        <m:e>
                          <m:r>
                            <a:rPr lang="en-GB" b="0" i="1" smtClean="0">
                              <a:solidFill>
                                <a:schemeClr val="tx1"/>
                              </a:solidFill>
                              <a:latin typeface="Cambria Math"/>
                            </a:rPr>
                            <m:t>𝑉</m:t>
                          </m:r>
                        </m:e>
                        <m:sub>
                          <m:r>
                            <a:rPr lang="en-GB" b="0" i="1" smtClean="0">
                              <a:solidFill>
                                <a:schemeClr val="tx1"/>
                              </a:solidFill>
                              <a:latin typeface="Cambria Math"/>
                            </a:rPr>
                            <m:t>2</m:t>
                          </m:r>
                        </m:sub>
                      </m:sSub>
                      <m:r>
                        <a:rPr lang="en-GB" b="0" i="1" smtClean="0">
                          <a:solidFill>
                            <a:schemeClr val="tx1"/>
                          </a:solidFill>
                          <a:latin typeface="Cambria Math"/>
                        </a:rPr>
                        <m:t>+</m:t>
                      </m:r>
                      <m:sSub>
                        <m:sSubPr>
                          <m:ctrlPr>
                            <a:rPr lang="en-GB" b="0" i="1" smtClean="0">
                              <a:solidFill>
                                <a:schemeClr val="tx1"/>
                              </a:solidFill>
                              <a:latin typeface="Cambria Math"/>
                            </a:rPr>
                          </m:ctrlPr>
                        </m:sSubPr>
                        <m:e>
                          <m:r>
                            <a:rPr lang="en-GB" b="0" i="1" smtClean="0">
                              <a:solidFill>
                                <a:schemeClr val="tx1"/>
                              </a:solidFill>
                              <a:latin typeface="Cambria Math"/>
                            </a:rPr>
                            <m:t>𝑉</m:t>
                          </m:r>
                        </m:e>
                        <m:sub>
                          <m:r>
                            <a:rPr lang="en-GB" b="0" i="1" smtClean="0">
                              <a:solidFill>
                                <a:schemeClr val="tx1"/>
                              </a:solidFill>
                              <a:latin typeface="Cambria Math"/>
                            </a:rPr>
                            <m:t>3</m:t>
                          </m:r>
                        </m:sub>
                      </m:sSub>
                    </m:oMath>
                  </m:oMathPara>
                </a14:m>
                <a:endParaRPr lang="en-GB" b="0" dirty="0" smtClean="0">
                  <a:solidFill>
                    <a:schemeClr val="tx1"/>
                  </a:solidFill>
                </a:endParaRPr>
              </a:p>
              <a:p>
                <a:r>
                  <a:rPr lang="en-US" altLang="en-US" dirty="0">
                    <a:solidFill>
                      <a:schemeClr val="tx1"/>
                    </a:solidFill>
                    <a:cs typeface="Arial" charset="0"/>
                  </a:rPr>
                  <a:t>In a series circuit, the same current (</a:t>
                </a:r>
                <a:r>
                  <a:rPr lang="en-US" altLang="en-US" i="1" dirty="0">
                    <a:solidFill>
                      <a:schemeClr val="tx1"/>
                    </a:solidFill>
                    <a:latin typeface="Times New Roman" pitchFamily="18" charset="0"/>
                    <a:cs typeface="Times New Roman" pitchFamily="18" charset="0"/>
                  </a:rPr>
                  <a:t>I </a:t>
                </a:r>
                <a:r>
                  <a:rPr lang="en-US" altLang="en-US" dirty="0">
                    <a:solidFill>
                      <a:schemeClr val="tx1"/>
                    </a:solidFill>
                    <a:cs typeface="Arial" charset="0"/>
                  </a:rPr>
                  <a:t>) flows through all components.</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a:rPr>
                        <m:t>𝐼</m:t>
                      </m:r>
                      <m:r>
                        <a:rPr lang="en-GB" b="0" i="1" smtClean="0">
                          <a:latin typeface="Cambria Math"/>
                        </a:rPr>
                        <m:t>=</m:t>
                      </m:r>
                      <m:f>
                        <m:fPr>
                          <m:ctrlPr>
                            <a:rPr lang="en-GB" b="0" i="1" smtClean="0">
                              <a:latin typeface="Cambria Math"/>
                            </a:rPr>
                          </m:ctrlPr>
                        </m:fPr>
                        <m:num>
                          <m:r>
                            <a:rPr lang="en-GB" b="0" i="1" smtClean="0">
                              <a:latin typeface="Cambria Math"/>
                            </a:rPr>
                            <m:t>𝑉</m:t>
                          </m:r>
                        </m:num>
                        <m:den>
                          <m:sSub>
                            <m:sSubPr>
                              <m:ctrlPr>
                                <a:rPr lang="en-GB" b="0" i="1" smtClean="0">
                                  <a:latin typeface="Cambria Math"/>
                                </a:rPr>
                              </m:ctrlPr>
                            </m:sSubPr>
                            <m:e>
                              <m:r>
                                <a:rPr lang="en-GB" b="0" i="1" smtClean="0">
                                  <a:latin typeface="Cambria Math"/>
                                </a:rPr>
                                <m:t>𝑅</m:t>
                              </m:r>
                            </m:e>
                            <m:sub>
                              <m:r>
                                <a:rPr lang="en-GB" b="0" i="1" smtClean="0">
                                  <a:latin typeface="Cambria Math"/>
                                </a:rPr>
                                <m:t>𝑇</m:t>
                              </m:r>
                            </m:sub>
                          </m:sSub>
                        </m:den>
                      </m:f>
                    </m:oMath>
                  </m:oMathPara>
                </a14:m>
                <a:endParaRPr lang="en-GB" b="0" dirty="0" smtClean="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a:rPr>
                          </m:ctrlPr>
                        </m:sSubPr>
                        <m:e>
                          <m:r>
                            <a:rPr lang="en-GB" b="0" i="1" smtClean="0">
                              <a:latin typeface="Cambria Math"/>
                            </a:rPr>
                            <m:t>𝑉</m:t>
                          </m:r>
                        </m:e>
                        <m:sub>
                          <m:r>
                            <a:rPr lang="en-GB" b="0" i="1" smtClean="0">
                              <a:latin typeface="Cambria Math"/>
                            </a:rPr>
                            <m:t>1</m:t>
                          </m:r>
                        </m:sub>
                      </m:sSub>
                      <m:r>
                        <a:rPr lang="en-GB" b="0" i="1" smtClean="0">
                          <a:latin typeface="Cambria Math"/>
                        </a:rPr>
                        <m:t>=</m:t>
                      </m:r>
                      <m:r>
                        <a:rPr lang="en-GB" b="0" i="1" smtClean="0">
                          <a:latin typeface="Cambria Math"/>
                        </a:rPr>
                        <m:t>𝐼</m:t>
                      </m:r>
                      <m:r>
                        <a:rPr lang="en-GB" b="0" i="1" smtClean="0">
                          <a:latin typeface="Cambria Math"/>
                          <a:ea typeface="Cambria Math"/>
                        </a:rPr>
                        <m:t>×</m:t>
                      </m:r>
                      <m:sSub>
                        <m:sSubPr>
                          <m:ctrlPr>
                            <a:rPr lang="en-GB" b="0" i="1" smtClean="0">
                              <a:latin typeface="Cambria Math"/>
                              <a:ea typeface="Cambria Math"/>
                            </a:rPr>
                          </m:ctrlPr>
                        </m:sSubPr>
                        <m:e>
                          <m:r>
                            <a:rPr lang="en-GB" b="0" i="1" smtClean="0">
                              <a:latin typeface="Cambria Math"/>
                              <a:ea typeface="Cambria Math"/>
                            </a:rPr>
                            <m:t>𝑅</m:t>
                          </m:r>
                        </m:e>
                        <m:sub>
                          <m:r>
                            <a:rPr lang="en-GB" b="0" i="1" smtClean="0">
                              <a:latin typeface="Cambria Math"/>
                              <a:ea typeface="Cambria Math"/>
                            </a:rPr>
                            <m:t>1</m:t>
                          </m:r>
                        </m:sub>
                      </m:sSub>
                    </m:oMath>
                  </m:oMathPara>
                </a14:m>
                <a:endParaRPr lang="en-GB" b="0" i="1" dirty="0" smtClean="0">
                  <a:latin typeface="Cambria Math"/>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a:rPr>
                          </m:ctrlPr>
                        </m:sSubPr>
                        <m:e>
                          <m:r>
                            <a:rPr lang="en-GB" i="1">
                              <a:latin typeface="Cambria Math"/>
                            </a:rPr>
                            <m:t>𝑉</m:t>
                          </m:r>
                        </m:e>
                        <m:sub>
                          <m:r>
                            <a:rPr lang="en-GB" b="0" i="1" smtClean="0">
                              <a:latin typeface="Cambria Math"/>
                            </a:rPr>
                            <m:t>2</m:t>
                          </m:r>
                        </m:sub>
                      </m:sSub>
                      <m:r>
                        <a:rPr lang="en-GB" i="1">
                          <a:latin typeface="Cambria Math"/>
                        </a:rPr>
                        <m:t>=</m:t>
                      </m:r>
                      <m:r>
                        <a:rPr lang="en-GB" i="1">
                          <a:latin typeface="Cambria Math"/>
                        </a:rPr>
                        <m:t>𝐼</m:t>
                      </m:r>
                      <m:r>
                        <a:rPr lang="en-GB" i="1">
                          <a:latin typeface="Cambria Math"/>
                          <a:ea typeface="Cambria Math"/>
                        </a:rPr>
                        <m:t>×</m:t>
                      </m:r>
                      <m:sSub>
                        <m:sSubPr>
                          <m:ctrlPr>
                            <a:rPr lang="en-GB" i="1">
                              <a:latin typeface="Cambria Math"/>
                              <a:ea typeface="Cambria Math"/>
                            </a:rPr>
                          </m:ctrlPr>
                        </m:sSubPr>
                        <m:e>
                          <m:r>
                            <a:rPr lang="en-GB" i="1">
                              <a:latin typeface="Cambria Math"/>
                              <a:ea typeface="Cambria Math"/>
                            </a:rPr>
                            <m:t>𝑅</m:t>
                          </m:r>
                        </m:e>
                        <m:sub>
                          <m:r>
                            <a:rPr lang="en-GB" b="0" i="1" smtClean="0">
                              <a:latin typeface="Cambria Math"/>
                              <a:ea typeface="Cambria Math"/>
                            </a:rPr>
                            <m:t>2</m:t>
                          </m:r>
                        </m:sub>
                      </m:sSub>
                    </m:oMath>
                  </m:oMathPara>
                </a14:m>
                <a:endParaRPr lang="en-GB" dirty="0" smtClean="0">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a:rPr>
                          </m:ctrlPr>
                        </m:sSubPr>
                        <m:e>
                          <m:r>
                            <a:rPr lang="en-GB" i="1">
                              <a:latin typeface="Cambria Math"/>
                            </a:rPr>
                            <m:t>𝑉</m:t>
                          </m:r>
                        </m:e>
                        <m:sub>
                          <m:r>
                            <a:rPr lang="en-GB" b="0" i="1" smtClean="0">
                              <a:latin typeface="Cambria Math"/>
                            </a:rPr>
                            <m:t>3</m:t>
                          </m:r>
                        </m:sub>
                      </m:sSub>
                      <m:r>
                        <a:rPr lang="en-GB" i="1">
                          <a:latin typeface="Cambria Math"/>
                        </a:rPr>
                        <m:t>=</m:t>
                      </m:r>
                      <m:r>
                        <a:rPr lang="en-GB" i="1">
                          <a:latin typeface="Cambria Math"/>
                        </a:rPr>
                        <m:t>𝐼</m:t>
                      </m:r>
                      <m:r>
                        <a:rPr lang="en-GB" i="1">
                          <a:latin typeface="Cambria Math"/>
                          <a:ea typeface="Cambria Math"/>
                        </a:rPr>
                        <m:t>×</m:t>
                      </m:r>
                      <m:sSub>
                        <m:sSubPr>
                          <m:ctrlPr>
                            <a:rPr lang="en-GB" i="1">
                              <a:latin typeface="Cambria Math"/>
                              <a:ea typeface="Cambria Math"/>
                            </a:rPr>
                          </m:ctrlPr>
                        </m:sSubPr>
                        <m:e>
                          <m:r>
                            <a:rPr lang="en-GB" i="1">
                              <a:latin typeface="Cambria Math"/>
                              <a:ea typeface="Cambria Math"/>
                            </a:rPr>
                            <m:t>𝑅</m:t>
                          </m:r>
                        </m:e>
                        <m:sub>
                          <m:r>
                            <a:rPr lang="en-GB" b="0" i="1" smtClean="0">
                              <a:latin typeface="Cambria Math"/>
                              <a:ea typeface="Cambria Math"/>
                            </a:rPr>
                            <m:t>3</m:t>
                          </m:r>
                        </m:sub>
                      </m:sSub>
                    </m:oMath>
                  </m:oMathPara>
                </a14:m>
                <a:endParaRPr lang="en-GB" dirty="0"/>
              </a:p>
              <a:p>
                <a:pPr marL="0" indent="0">
                  <a:buNone/>
                </a:pPr>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6203032" cy="3917032"/>
              </a:xfrm>
              <a:blipFill rotWithShape="1">
                <a:blip r:embed="rId2"/>
                <a:stretch>
                  <a:fillRect l="-1081" t="-2492"/>
                </a:stretch>
              </a:blipFill>
            </p:spPr>
            <p:txBody>
              <a:bodyPr/>
              <a:lstStyle/>
              <a:p>
                <a:r>
                  <a:rPr lang="en-GB">
                    <a:noFill/>
                  </a:rPr>
                  <a:t> </a:t>
                </a:r>
              </a:p>
            </p:txBody>
          </p:sp>
        </mc:Fallback>
      </mc:AlternateContent>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1988840"/>
            <a:ext cx="2432050" cy="3157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070118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Voltage in a Series Circuit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6203032" cy="3917032"/>
              </a:xfrm>
            </p:spPr>
            <p:txBody>
              <a:bodyPr>
                <a:normAutofit fontScale="77500" lnSpcReduction="20000"/>
              </a:bodyPr>
              <a:lstStyle/>
              <a:p>
                <a:r>
                  <a:rPr lang="en-US" altLang="en-US" dirty="0" smtClean="0">
                    <a:cs typeface="Arial" charset="0"/>
                  </a:rPr>
                  <a:t>Using equations, calculate total resistance, current and voltages.</a:t>
                </a:r>
              </a:p>
              <a:p>
                <a:r>
                  <a:rPr lang="en-US" altLang="en-US" dirty="0" smtClean="0">
                    <a:solidFill>
                      <a:schemeClr val="tx1"/>
                    </a:solidFill>
                    <a:cs typeface="Arial" charset="0"/>
                  </a:rPr>
                  <a:t>Total resistance:</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a:rPr>
                          </m:ctrlPr>
                        </m:sSubPr>
                        <m:e>
                          <m:r>
                            <a:rPr lang="en-GB" i="1">
                              <a:latin typeface="Cambria Math"/>
                            </a:rPr>
                            <m:t>𝑅</m:t>
                          </m:r>
                        </m:e>
                        <m:sub>
                          <m:r>
                            <a:rPr lang="en-GB" i="1">
                              <a:latin typeface="Cambria Math"/>
                            </a:rPr>
                            <m:t>𝑇</m:t>
                          </m:r>
                        </m:sub>
                      </m:sSub>
                      <m:r>
                        <a:rPr lang="en-GB" i="1">
                          <a:latin typeface="Cambria Math"/>
                        </a:rPr>
                        <m:t>=25</m:t>
                      </m:r>
                      <m:r>
                        <a:rPr lang="en-GB" b="0" i="1" smtClean="0">
                          <a:latin typeface="Cambria Math"/>
                        </a:rPr>
                        <m:t> </m:t>
                      </m:r>
                      <m:r>
                        <m:rPr>
                          <m:sty m:val="p"/>
                        </m:rPr>
                        <a:rPr lang="el-GR" i="1">
                          <a:latin typeface="Cambria Math"/>
                          <a:ea typeface="Cambria Math"/>
                        </a:rPr>
                        <m:t>Ω</m:t>
                      </m:r>
                      <m:r>
                        <a:rPr lang="en-GB" i="1">
                          <a:latin typeface="Cambria Math"/>
                        </a:rPr>
                        <m:t>+75</m:t>
                      </m:r>
                      <m:r>
                        <a:rPr lang="en-GB" b="0" i="1" smtClean="0">
                          <a:latin typeface="Cambria Math"/>
                        </a:rPr>
                        <m:t> </m:t>
                      </m:r>
                      <m:r>
                        <m:rPr>
                          <m:sty m:val="p"/>
                        </m:rPr>
                        <a:rPr lang="el-GR" i="1">
                          <a:latin typeface="Cambria Math"/>
                          <a:ea typeface="Cambria Math"/>
                        </a:rPr>
                        <m:t>Ω</m:t>
                      </m:r>
                      <m:r>
                        <a:rPr lang="en-GB" i="1">
                          <a:latin typeface="Cambria Math"/>
                        </a:rPr>
                        <m:t>+100</m:t>
                      </m:r>
                      <m:r>
                        <a:rPr lang="en-GB" b="0" i="1" smtClean="0">
                          <a:latin typeface="Cambria Math"/>
                        </a:rPr>
                        <m:t> </m:t>
                      </m:r>
                      <m:r>
                        <m:rPr>
                          <m:sty m:val="p"/>
                        </m:rPr>
                        <a:rPr lang="el-GR" i="1">
                          <a:latin typeface="Cambria Math"/>
                          <a:ea typeface="Cambria Math"/>
                        </a:rPr>
                        <m:t>Ω</m:t>
                      </m:r>
                      <m:r>
                        <a:rPr lang="en-GB" i="1">
                          <a:latin typeface="Cambria Math"/>
                        </a:rPr>
                        <m:t>=200</m:t>
                      </m:r>
                      <m:r>
                        <a:rPr lang="en-GB" b="0" i="1" smtClean="0">
                          <a:latin typeface="Cambria Math"/>
                        </a:rPr>
                        <m:t> </m:t>
                      </m:r>
                      <m:r>
                        <m:rPr>
                          <m:sty m:val="p"/>
                        </m:rPr>
                        <a:rPr lang="el-GR" i="1">
                          <a:latin typeface="Cambria Math"/>
                          <a:ea typeface="Cambria Math"/>
                        </a:rPr>
                        <m:t>Ω</m:t>
                      </m:r>
                    </m:oMath>
                  </m:oMathPara>
                </a14:m>
                <a:endParaRPr lang="en-US" altLang="en-US" dirty="0">
                  <a:cs typeface="Arial" charset="0"/>
                </a:endParaRPr>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a:rPr>
                        <m:t>𝐼</m:t>
                      </m:r>
                      <m:r>
                        <a:rPr lang="en-GB" b="0" i="1" smtClean="0">
                          <a:latin typeface="Cambria Math"/>
                        </a:rPr>
                        <m:t>=</m:t>
                      </m:r>
                      <m:f>
                        <m:fPr>
                          <m:ctrlPr>
                            <a:rPr lang="en-GB" b="0" i="1" smtClean="0">
                              <a:latin typeface="Cambria Math"/>
                            </a:rPr>
                          </m:ctrlPr>
                        </m:fPr>
                        <m:num>
                          <m:r>
                            <a:rPr lang="en-GB" b="0" i="1" smtClean="0">
                              <a:latin typeface="Cambria Math"/>
                            </a:rPr>
                            <m:t>10 </m:t>
                          </m:r>
                          <m:r>
                            <a:rPr lang="en-GB" b="0" i="1" smtClean="0">
                              <a:latin typeface="Cambria Math"/>
                            </a:rPr>
                            <m:t>𝑉</m:t>
                          </m:r>
                        </m:num>
                        <m:den>
                          <m:r>
                            <a:rPr lang="en-GB" b="0" i="1" smtClean="0">
                              <a:latin typeface="Cambria Math"/>
                            </a:rPr>
                            <m:t>200 </m:t>
                          </m:r>
                          <m:r>
                            <m:rPr>
                              <m:sty m:val="p"/>
                            </m:rPr>
                            <a:rPr lang="el-GR" b="0" i="1" smtClean="0">
                              <a:latin typeface="Cambria Math"/>
                              <a:ea typeface="Cambria Math"/>
                            </a:rPr>
                            <m:t>Ω</m:t>
                          </m:r>
                        </m:den>
                      </m:f>
                      <m:r>
                        <a:rPr lang="en-GB" b="0" i="1" smtClean="0">
                          <a:latin typeface="Cambria Math"/>
                        </a:rPr>
                        <m:t>=50 </m:t>
                      </m:r>
                      <m:r>
                        <a:rPr lang="en-GB" b="0" i="1" smtClean="0">
                          <a:latin typeface="Cambria Math"/>
                        </a:rPr>
                        <m:t>𝑚𝐴</m:t>
                      </m:r>
                    </m:oMath>
                  </m:oMathPara>
                </a14:m>
                <a:endParaRPr lang="en-GB" b="0" dirty="0" smtClean="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a:rPr>
                          </m:ctrlPr>
                        </m:sSubPr>
                        <m:e>
                          <m:r>
                            <a:rPr lang="en-GB" b="0" i="1" smtClean="0">
                              <a:latin typeface="Cambria Math"/>
                            </a:rPr>
                            <m:t>𝑉</m:t>
                          </m:r>
                        </m:e>
                        <m:sub>
                          <m:r>
                            <a:rPr lang="en-GB" b="0" i="1" smtClean="0">
                              <a:latin typeface="Cambria Math"/>
                            </a:rPr>
                            <m:t>1</m:t>
                          </m:r>
                        </m:sub>
                      </m:sSub>
                      <m:r>
                        <a:rPr lang="en-GB" b="0" i="1" smtClean="0">
                          <a:latin typeface="Cambria Math"/>
                        </a:rPr>
                        <m:t>=</m:t>
                      </m:r>
                      <m:r>
                        <a:rPr lang="en-GB" i="1">
                          <a:latin typeface="Cambria Math"/>
                        </a:rPr>
                        <m:t>50</m:t>
                      </m:r>
                      <m:r>
                        <a:rPr lang="en-GB" b="0" i="1" smtClean="0">
                          <a:latin typeface="Cambria Math"/>
                        </a:rPr>
                        <m:t> </m:t>
                      </m:r>
                      <m:r>
                        <a:rPr lang="en-GB" i="1">
                          <a:latin typeface="Cambria Math"/>
                        </a:rPr>
                        <m:t>𝑚𝐴</m:t>
                      </m:r>
                      <m:r>
                        <a:rPr lang="en-GB" b="0" i="1" smtClean="0">
                          <a:latin typeface="Cambria Math"/>
                          <a:ea typeface="Cambria Math"/>
                        </a:rPr>
                        <m:t>×25 </m:t>
                      </m:r>
                      <m:r>
                        <m:rPr>
                          <m:sty m:val="p"/>
                        </m:rPr>
                        <a:rPr lang="el-GR" i="1">
                          <a:latin typeface="Cambria Math"/>
                          <a:ea typeface="Cambria Math"/>
                        </a:rPr>
                        <m:t>Ω</m:t>
                      </m:r>
                      <m:r>
                        <a:rPr lang="en-GB" b="0" i="1" smtClean="0">
                          <a:latin typeface="Cambria Math"/>
                          <a:ea typeface="Cambria Math"/>
                        </a:rPr>
                        <m:t>=1.25 </m:t>
                      </m:r>
                      <m:r>
                        <a:rPr lang="en-GB" b="0" i="1" smtClean="0">
                          <a:latin typeface="Cambria Math"/>
                          <a:ea typeface="Cambria Math"/>
                        </a:rPr>
                        <m:t>𝑉</m:t>
                      </m:r>
                    </m:oMath>
                  </m:oMathPara>
                </a14:m>
                <a:endParaRPr lang="en-GB" b="0" i="1" dirty="0" smtClean="0">
                  <a:latin typeface="Cambria Math"/>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a:rPr>
                          </m:ctrlPr>
                        </m:sSubPr>
                        <m:e>
                          <m:r>
                            <a:rPr lang="en-GB" i="1">
                              <a:latin typeface="Cambria Math"/>
                            </a:rPr>
                            <m:t>𝑉</m:t>
                          </m:r>
                        </m:e>
                        <m:sub>
                          <m:r>
                            <a:rPr lang="en-GB" b="0" i="1" smtClean="0">
                              <a:latin typeface="Cambria Math"/>
                            </a:rPr>
                            <m:t>2</m:t>
                          </m:r>
                        </m:sub>
                      </m:sSub>
                      <m:r>
                        <a:rPr lang="en-GB" i="1">
                          <a:latin typeface="Cambria Math"/>
                        </a:rPr>
                        <m:t>=50</m:t>
                      </m:r>
                      <m:r>
                        <a:rPr lang="en-GB" b="0" i="1" smtClean="0">
                          <a:latin typeface="Cambria Math"/>
                        </a:rPr>
                        <m:t> </m:t>
                      </m:r>
                      <m:r>
                        <a:rPr lang="en-GB" i="1">
                          <a:latin typeface="Cambria Math"/>
                        </a:rPr>
                        <m:t>𝑚𝐴</m:t>
                      </m:r>
                      <m:r>
                        <a:rPr lang="en-GB" i="1">
                          <a:latin typeface="Cambria Math"/>
                          <a:ea typeface="Cambria Math"/>
                        </a:rPr>
                        <m:t>×</m:t>
                      </m:r>
                      <m:r>
                        <a:rPr lang="en-GB" i="1" smtClean="0">
                          <a:latin typeface="Cambria Math"/>
                          <a:ea typeface="Cambria Math"/>
                        </a:rPr>
                        <m:t>7</m:t>
                      </m:r>
                      <m:r>
                        <a:rPr lang="en-GB" b="0" i="1" smtClean="0">
                          <a:latin typeface="Cambria Math"/>
                          <a:ea typeface="Cambria Math"/>
                        </a:rPr>
                        <m:t>5 </m:t>
                      </m:r>
                      <m:r>
                        <m:rPr>
                          <m:sty m:val="p"/>
                        </m:rPr>
                        <a:rPr lang="el-GR" i="1">
                          <a:latin typeface="Cambria Math"/>
                          <a:ea typeface="Cambria Math"/>
                        </a:rPr>
                        <m:t>Ω</m:t>
                      </m:r>
                      <m:r>
                        <a:rPr lang="en-GB" b="0" i="1" smtClean="0">
                          <a:latin typeface="Cambria Math"/>
                          <a:ea typeface="Cambria Math"/>
                        </a:rPr>
                        <m:t>=3.75 </m:t>
                      </m:r>
                      <m:r>
                        <a:rPr lang="en-GB" b="0" i="1" smtClean="0">
                          <a:latin typeface="Cambria Math"/>
                          <a:ea typeface="Cambria Math"/>
                        </a:rPr>
                        <m:t>𝑉</m:t>
                      </m:r>
                    </m:oMath>
                  </m:oMathPara>
                </a14:m>
                <a:endParaRPr lang="en-GB" dirty="0" smtClean="0">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a:rPr>
                          </m:ctrlPr>
                        </m:sSubPr>
                        <m:e>
                          <m:r>
                            <a:rPr lang="en-GB" i="1">
                              <a:latin typeface="Cambria Math"/>
                            </a:rPr>
                            <m:t>𝑉</m:t>
                          </m:r>
                        </m:e>
                        <m:sub>
                          <m:r>
                            <a:rPr lang="en-GB" b="0" i="1" smtClean="0">
                              <a:latin typeface="Cambria Math"/>
                            </a:rPr>
                            <m:t>3</m:t>
                          </m:r>
                        </m:sub>
                      </m:sSub>
                      <m:r>
                        <a:rPr lang="en-GB" i="1">
                          <a:latin typeface="Cambria Math"/>
                        </a:rPr>
                        <m:t>=50</m:t>
                      </m:r>
                      <m:r>
                        <a:rPr lang="en-GB" b="0" i="1" smtClean="0">
                          <a:latin typeface="Cambria Math"/>
                        </a:rPr>
                        <m:t> </m:t>
                      </m:r>
                      <m:r>
                        <a:rPr lang="en-GB" i="1">
                          <a:latin typeface="Cambria Math"/>
                        </a:rPr>
                        <m:t>𝑚𝐴</m:t>
                      </m:r>
                      <m:r>
                        <a:rPr lang="en-GB" i="1">
                          <a:latin typeface="Cambria Math"/>
                          <a:ea typeface="Cambria Math"/>
                        </a:rPr>
                        <m:t>×</m:t>
                      </m:r>
                      <m:r>
                        <a:rPr lang="en-GB" i="1" smtClean="0">
                          <a:latin typeface="Cambria Math"/>
                          <a:ea typeface="Cambria Math"/>
                        </a:rPr>
                        <m:t>1</m:t>
                      </m:r>
                      <m:r>
                        <a:rPr lang="en-GB" b="0" i="1" smtClean="0">
                          <a:latin typeface="Cambria Math"/>
                          <a:ea typeface="Cambria Math"/>
                        </a:rPr>
                        <m:t>00 </m:t>
                      </m:r>
                      <m:r>
                        <m:rPr>
                          <m:sty m:val="p"/>
                        </m:rPr>
                        <a:rPr lang="el-GR" i="1">
                          <a:latin typeface="Cambria Math"/>
                          <a:ea typeface="Cambria Math"/>
                        </a:rPr>
                        <m:t>Ω</m:t>
                      </m:r>
                      <m:r>
                        <a:rPr lang="en-GB" b="0" i="1" smtClean="0">
                          <a:latin typeface="Cambria Math"/>
                          <a:ea typeface="Cambria Math"/>
                        </a:rPr>
                        <m:t>=5 </m:t>
                      </m:r>
                      <m:r>
                        <a:rPr lang="en-GB" b="0" i="1" smtClean="0">
                          <a:latin typeface="Cambria Math"/>
                          <a:ea typeface="Cambria Math"/>
                        </a:rPr>
                        <m:t>𝑉</m:t>
                      </m:r>
                    </m:oMath>
                  </m:oMathPara>
                </a14:m>
                <a:endParaRPr lang="en-GB" dirty="0"/>
              </a:p>
              <a:p>
                <a:pPr marL="0" indent="0">
                  <a:buNone/>
                </a:pPr>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6203032" cy="3917032"/>
              </a:xfrm>
              <a:blipFill rotWithShape="1">
                <a:blip r:embed="rId4"/>
                <a:stretch>
                  <a:fillRect l="-1375" t="-2960" r="-786"/>
                </a:stretch>
              </a:blipFill>
            </p:spPr>
            <p:txBody>
              <a:bodyPr/>
              <a:lstStyle/>
              <a:p>
                <a:r>
                  <a:rPr lang="en-GB">
                    <a:noFill/>
                  </a:rPr>
                  <a:t> </a:t>
                </a:r>
              </a:p>
            </p:txBody>
          </p:sp>
        </mc:Fallback>
      </mc:AlternateContent>
      <p:pic>
        <p:nvPicPr>
          <p:cNvPr id="717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2200" y="1988840"/>
            <a:ext cx="2432050" cy="3157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23"/>
          <p:cNvSpPr txBox="1">
            <a:spLocks noChangeArrowheads="1"/>
          </p:cNvSpPr>
          <p:nvPr/>
        </p:nvSpPr>
        <p:spPr bwMode="auto">
          <a:xfrm>
            <a:off x="6901896" y="3212976"/>
            <a:ext cx="6556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dirty="0"/>
              <a:t>10 V</a:t>
            </a:r>
            <a:endParaRPr lang="en-US" altLang="en-US" sz="1200" dirty="0">
              <a:latin typeface="Symbol" pitchFamily="18" charset="2"/>
            </a:endParaRPr>
          </a:p>
        </p:txBody>
      </p:sp>
    </p:spTree>
    <p:extLst>
      <p:ext uri="{BB962C8B-B14F-4D97-AF65-F5344CB8AC3E}">
        <p14:creationId xmlns:p14="http://schemas.microsoft.com/office/powerpoint/2010/main" val="1927877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Voltage in a Series Circuit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6203032" cy="3917032"/>
              </a:xfrm>
            </p:spPr>
            <p:txBody>
              <a:bodyPr>
                <a:normAutofit fontScale="77500" lnSpcReduction="20000"/>
              </a:bodyPr>
              <a:lstStyle/>
              <a:p>
                <a:r>
                  <a:rPr lang="en-US" altLang="en-US" dirty="0" smtClean="0">
                    <a:cs typeface="Arial" charset="0"/>
                  </a:rPr>
                  <a:t>Summary of values:</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a:rPr>
                          </m:ctrlPr>
                        </m:sSubPr>
                        <m:e>
                          <m:r>
                            <a:rPr lang="en-GB" i="1">
                              <a:latin typeface="Cambria Math"/>
                            </a:rPr>
                            <m:t>𝑅</m:t>
                          </m:r>
                        </m:e>
                        <m:sub>
                          <m:r>
                            <a:rPr lang="en-GB" i="1">
                              <a:latin typeface="Cambria Math"/>
                            </a:rPr>
                            <m:t>𝑇</m:t>
                          </m:r>
                        </m:sub>
                      </m:sSub>
                      <m:r>
                        <a:rPr lang="en-GB" i="1">
                          <a:latin typeface="Cambria Math"/>
                        </a:rPr>
                        <m:t>=200 </m:t>
                      </m:r>
                      <m:r>
                        <m:rPr>
                          <m:sty m:val="p"/>
                        </m:rPr>
                        <a:rPr lang="el-GR" i="1">
                          <a:latin typeface="Cambria Math"/>
                          <a:ea typeface="Cambria Math"/>
                        </a:rPr>
                        <m:t>Ω</m:t>
                      </m:r>
                    </m:oMath>
                  </m:oMathPara>
                </a14:m>
                <a:endParaRPr lang="en-US" altLang="en-US" dirty="0" smtClean="0">
                  <a:cs typeface="Arial" charset="0"/>
                </a:endParaRPr>
              </a:p>
              <a:p>
                <a:pPr marL="0" indent="0">
                  <a:buNone/>
                </a:pPr>
                <a14:m>
                  <m:oMathPara xmlns:m="http://schemas.openxmlformats.org/officeDocument/2006/math">
                    <m:oMathParaPr>
                      <m:jc m:val="centerGroup"/>
                    </m:oMathParaPr>
                    <m:oMath xmlns:m="http://schemas.openxmlformats.org/officeDocument/2006/math">
                      <m:r>
                        <a:rPr lang="en-GB" i="1">
                          <a:latin typeface="Cambria Math"/>
                        </a:rPr>
                        <m:t>𝐼</m:t>
                      </m:r>
                      <m:r>
                        <a:rPr lang="en-GB" i="1">
                          <a:latin typeface="Cambria Math"/>
                        </a:rPr>
                        <m:t>=50 </m:t>
                      </m:r>
                      <m:r>
                        <a:rPr lang="en-GB" i="1">
                          <a:latin typeface="Cambria Math"/>
                        </a:rPr>
                        <m:t>𝑚𝐴</m:t>
                      </m:r>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a:rPr>
                          </m:ctrlPr>
                        </m:sSubPr>
                        <m:e>
                          <m:r>
                            <a:rPr lang="en-GB" b="0" i="1" smtClean="0">
                              <a:latin typeface="Cambria Math"/>
                            </a:rPr>
                            <m:t>𝑉</m:t>
                          </m:r>
                        </m:e>
                        <m:sub>
                          <m:r>
                            <a:rPr lang="en-GB" b="0" i="1" smtClean="0">
                              <a:latin typeface="Cambria Math"/>
                            </a:rPr>
                            <m:t>1</m:t>
                          </m:r>
                        </m:sub>
                      </m:sSub>
                      <m:r>
                        <a:rPr lang="en-GB" b="0" i="1" smtClean="0">
                          <a:latin typeface="Cambria Math"/>
                        </a:rPr>
                        <m:t>=</m:t>
                      </m:r>
                      <m:r>
                        <a:rPr lang="en-GB" b="0" i="1" smtClean="0">
                          <a:latin typeface="Cambria Math"/>
                          <a:ea typeface="Cambria Math"/>
                        </a:rPr>
                        <m:t>1.25 </m:t>
                      </m:r>
                      <m:r>
                        <a:rPr lang="en-GB" b="0" i="1" smtClean="0">
                          <a:latin typeface="Cambria Math"/>
                          <a:ea typeface="Cambria Math"/>
                        </a:rPr>
                        <m:t>𝑉</m:t>
                      </m:r>
                    </m:oMath>
                  </m:oMathPara>
                </a14:m>
                <a:endParaRPr lang="en-GB" b="0" i="1" dirty="0" smtClean="0">
                  <a:latin typeface="Cambria Math"/>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a:rPr>
                          </m:ctrlPr>
                        </m:sSubPr>
                        <m:e>
                          <m:r>
                            <a:rPr lang="en-GB" i="1">
                              <a:latin typeface="Cambria Math"/>
                            </a:rPr>
                            <m:t>𝑉</m:t>
                          </m:r>
                        </m:e>
                        <m:sub>
                          <m:r>
                            <a:rPr lang="en-GB" b="0" i="1" smtClean="0">
                              <a:latin typeface="Cambria Math"/>
                            </a:rPr>
                            <m:t>2</m:t>
                          </m:r>
                        </m:sub>
                      </m:sSub>
                      <m:r>
                        <a:rPr lang="en-GB" i="1">
                          <a:latin typeface="Cambria Math"/>
                        </a:rPr>
                        <m:t>=</m:t>
                      </m:r>
                      <m:r>
                        <a:rPr lang="en-GB" b="0" i="1" smtClean="0">
                          <a:latin typeface="Cambria Math"/>
                          <a:ea typeface="Cambria Math"/>
                        </a:rPr>
                        <m:t>3.75 </m:t>
                      </m:r>
                      <m:r>
                        <a:rPr lang="en-GB" b="0" i="1" smtClean="0">
                          <a:latin typeface="Cambria Math"/>
                          <a:ea typeface="Cambria Math"/>
                        </a:rPr>
                        <m:t>𝑉</m:t>
                      </m:r>
                    </m:oMath>
                  </m:oMathPara>
                </a14:m>
                <a:endParaRPr lang="en-GB" dirty="0" smtClean="0">
                  <a:ea typeface="Cambria Math"/>
                </a:endParaRPr>
              </a:p>
              <a:p>
                <a:pPr marL="0" indent="0">
                  <a:buNone/>
                </a:pPr>
                <a14:m>
                  <m:oMathPara xmlns:m="http://schemas.openxmlformats.org/officeDocument/2006/math">
                    <m:oMathParaPr>
                      <m:jc m:val="centerGroup"/>
                    </m:oMathParaPr>
                    <m:oMath xmlns:m="http://schemas.openxmlformats.org/officeDocument/2006/math">
                      <m:sSub>
                        <m:sSubPr>
                          <m:ctrlPr>
                            <a:rPr lang="en-GB" i="1" smtClean="0">
                              <a:solidFill>
                                <a:schemeClr val="tx1"/>
                              </a:solidFill>
                              <a:latin typeface="Cambria Math"/>
                            </a:rPr>
                          </m:ctrlPr>
                        </m:sSubPr>
                        <m:e>
                          <m:r>
                            <a:rPr lang="en-GB" i="1">
                              <a:solidFill>
                                <a:schemeClr val="tx1"/>
                              </a:solidFill>
                              <a:latin typeface="Cambria Math"/>
                            </a:rPr>
                            <m:t>𝑉</m:t>
                          </m:r>
                        </m:e>
                        <m:sub>
                          <m:r>
                            <a:rPr lang="en-GB" b="0" i="1" smtClean="0">
                              <a:solidFill>
                                <a:schemeClr val="tx1"/>
                              </a:solidFill>
                              <a:latin typeface="Cambria Math"/>
                            </a:rPr>
                            <m:t>3</m:t>
                          </m:r>
                        </m:sub>
                      </m:sSub>
                      <m:r>
                        <a:rPr lang="en-GB" i="1">
                          <a:solidFill>
                            <a:schemeClr val="tx1"/>
                          </a:solidFill>
                          <a:latin typeface="Cambria Math"/>
                        </a:rPr>
                        <m:t>=</m:t>
                      </m:r>
                      <m:r>
                        <a:rPr lang="en-GB" b="0" i="1" smtClean="0">
                          <a:solidFill>
                            <a:schemeClr val="tx1"/>
                          </a:solidFill>
                          <a:latin typeface="Cambria Math"/>
                          <a:ea typeface="Cambria Math"/>
                        </a:rPr>
                        <m:t>5 </m:t>
                      </m:r>
                      <m:r>
                        <a:rPr lang="en-GB" b="0" i="1" smtClean="0">
                          <a:solidFill>
                            <a:schemeClr val="tx1"/>
                          </a:solidFill>
                          <a:latin typeface="Cambria Math"/>
                          <a:ea typeface="Cambria Math"/>
                        </a:rPr>
                        <m:t>𝑉</m:t>
                      </m:r>
                    </m:oMath>
                  </m:oMathPara>
                </a14:m>
                <a:endParaRPr lang="en-GB" dirty="0">
                  <a:solidFill>
                    <a:schemeClr val="tx1"/>
                  </a:solidFill>
                </a:endParaRPr>
              </a:p>
              <a:p>
                <a:r>
                  <a:rPr lang="en-US" altLang="en-US" dirty="0">
                    <a:solidFill>
                      <a:schemeClr val="tx1"/>
                    </a:solidFill>
                    <a:cs typeface="Arial" charset="0"/>
                  </a:rPr>
                  <a:t>Confirmation of total voltage:</a:t>
                </a:r>
              </a:p>
              <a:p>
                <a:pPr marL="0" indent="0">
                  <a:buNone/>
                </a:pPr>
                <a14:m>
                  <m:oMathPara xmlns:m="http://schemas.openxmlformats.org/officeDocument/2006/math">
                    <m:oMathParaPr>
                      <m:jc m:val="centerGroup"/>
                    </m:oMathParaPr>
                    <m:oMath xmlns:m="http://schemas.openxmlformats.org/officeDocument/2006/math">
                      <m:r>
                        <a:rPr lang="en-GB" i="1">
                          <a:latin typeface="Cambria Math"/>
                        </a:rPr>
                        <m:t>𝑉</m:t>
                      </m:r>
                      <m:r>
                        <a:rPr lang="en-GB" i="1">
                          <a:latin typeface="Cambria Math"/>
                        </a:rPr>
                        <m:t>=</m:t>
                      </m:r>
                      <m:sSub>
                        <m:sSubPr>
                          <m:ctrlPr>
                            <a:rPr lang="en-GB" i="1">
                              <a:latin typeface="Cambria Math"/>
                            </a:rPr>
                          </m:ctrlPr>
                        </m:sSubPr>
                        <m:e>
                          <m:r>
                            <a:rPr lang="en-GB" i="1">
                              <a:latin typeface="Cambria Math"/>
                            </a:rPr>
                            <m:t>𝑉</m:t>
                          </m:r>
                        </m:e>
                        <m:sub>
                          <m:r>
                            <a:rPr lang="en-GB" i="1">
                              <a:latin typeface="Cambria Math"/>
                            </a:rPr>
                            <m:t>1</m:t>
                          </m:r>
                        </m:sub>
                      </m:sSub>
                      <m:r>
                        <a:rPr lang="en-GB" i="1">
                          <a:latin typeface="Cambria Math"/>
                        </a:rPr>
                        <m:t>+</m:t>
                      </m:r>
                      <m:sSub>
                        <m:sSubPr>
                          <m:ctrlPr>
                            <a:rPr lang="en-GB" i="1">
                              <a:latin typeface="Cambria Math"/>
                            </a:rPr>
                          </m:ctrlPr>
                        </m:sSubPr>
                        <m:e>
                          <m:r>
                            <a:rPr lang="en-GB" i="1">
                              <a:latin typeface="Cambria Math"/>
                            </a:rPr>
                            <m:t>𝑉</m:t>
                          </m:r>
                        </m:e>
                        <m:sub>
                          <m:r>
                            <a:rPr lang="en-GB" i="1">
                              <a:latin typeface="Cambria Math"/>
                            </a:rPr>
                            <m:t>2</m:t>
                          </m:r>
                        </m:sub>
                      </m:sSub>
                      <m:r>
                        <a:rPr lang="en-GB" i="1">
                          <a:latin typeface="Cambria Math"/>
                        </a:rPr>
                        <m:t>+</m:t>
                      </m:r>
                      <m:sSub>
                        <m:sSubPr>
                          <m:ctrlPr>
                            <a:rPr lang="en-GB" i="1">
                              <a:latin typeface="Cambria Math"/>
                            </a:rPr>
                          </m:ctrlPr>
                        </m:sSubPr>
                        <m:e>
                          <m:r>
                            <a:rPr lang="en-GB" i="1">
                              <a:latin typeface="Cambria Math"/>
                            </a:rPr>
                            <m:t>𝑉</m:t>
                          </m:r>
                        </m:e>
                        <m:sub>
                          <m:r>
                            <a:rPr lang="en-GB" i="1">
                              <a:latin typeface="Cambria Math"/>
                            </a:rPr>
                            <m:t>3</m:t>
                          </m:r>
                        </m:sub>
                      </m:sSub>
                    </m:oMath>
                  </m:oMathPara>
                </a14:m>
                <a:endParaRPr lang="en-GB" i="1" dirty="0" smtClean="0">
                  <a:latin typeface="Cambria Math"/>
                </a:endParaRPr>
              </a:p>
              <a:p>
                <a:pPr marL="0" indent="0">
                  <a:buNone/>
                </a:pPr>
                <a14:m>
                  <m:oMathPara xmlns:m="http://schemas.openxmlformats.org/officeDocument/2006/math">
                    <m:oMathParaPr>
                      <m:jc m:val="centerGroup"/>
                    </m:oMathParaPr>
                    <m:oMath xmlns:m="http://schemas.openxmlformats.org/officeDocument/2006/math">
                      <m:r>
                        <a:rPr lang="en-GB" i="1" smtClean="0">
                          <a:latin typeface="Cambria Math"/>
                        </a:rPr>
                        <m:t>𝑉</m:t>
                      </m:r>
                      <m:r>
                        <a:rPr lang="en-GB" i="1" smtClean="0">
                          <a:latin typeface="Cambria Math"/>
                        </a:rPr>
                        <m:t>=1.25 </m:t>
                      </m:r>
                      <m:r>
                        <a:rPr lang="en-GB" b="0" i="1" smtClean="0">
                          <a:latin typeface="Cambria Math"/>
                        </a:rPr>
                        <m:t>𝑉</m:t>
                      </m:r>
                      <m:r>
                        <a:rPr lang="en-GB" i="1">
                          <a:latin typeface="Cambria Math"/>
                        </a:rPr>
                        <m:t>+</m:t>
                      </m:r>
                      <m:r>
                        <a:rPr lang="en-GB" b="0" i="1" smtClean="0">
                          <a:latin typeface="Cambria Math"/>
                        </a:rPr>
                        <m:t>3.75 </m:t>
                      </m:r>
                      <m:r>
                        <a:rPr lang="en-GB" b="0" i="1" smtClean="0">
                          <a:latin typeface="Cambria Math"/>
                        </a:rPr>
                        <m:t>𝑉</m:t>
                      </m:r>
                      <m:r>
                        <a:rPr lang="en-GB" i="1">
                          <a:latin typeface="Cambria Math"/>
                        </a:rPr>
                        <m:t>+</m:t>
                      </m:r>
                      <m:r>
                        <a:rPr lang="en-GB" b="0" i="1" smtClean="0">
                          <a:latin typeface="Cambria Math"/>
                        </a:rPr>
                        <m:t>5 </m:t>
                      </m:r>
                      <m:r>
                        <a:rPr lang="en-GB" b="0" i="1" smtClean="0">
                          <a:latin typeface="Cambria Math"/>
                        </a:rPr>
                        <m:t>𝑉</m:t>
                      </m:r>
                    </m:oMath>
                  </m:oMathPara>
                </a14:m>
                <a:endParaRPr lang="en-GB" dirty="0" smtClean="0"/>
              </a:p>
              <a:p>
                <a:pPr marL="0" indent="0">
                  <a:buNone/>
                </a:pPr>
                <a14:m>
                  <m:oMathPara xmlns:m="http://schemas.openxmlformats.org/officeDocument/2006/math">
                    <m:oMathParaPr>
                      <m:jc m:val="centerGroup"/>
                    </m:oMathParaPr>
                    <m:oMath xmlns:m="http://schemas.openxmlformats.org/officeDocument/2006/math">
                      <m:r>
                        <a:rPr lang="en-GB" i="1">
                          <a:latin typeface="Cambria Math"/>
                        </a:rPr>
                        <m:t>𝑉</m:t>
                      </m:r>
                      <m:r>
                        <a:rPr lang="en-GB" i="1">
                          <a:latin typeface="Cambria Math"/>
                        </a:rPr>
                        <m:t>=10 </m:t>
                      </m:r>
                      <m:r>
                        <a:rPr lang="en-GB" b="0" i="1" smtClean="0">
                          <a:latin typeface="Cambria Math"/>
                        </a:rPr>
                        <m:t>𝑉</m:t>
                      </m:r>
                    </m:oMath>
                  </m:oMathPara>
                </a14:m>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6203032" cy="3917032"/>
              </a:xfrm>
              <a:blipFill rotWithShape="1">
                <a:blip r:embed="rId2"/>
                <a:stretch>
                  <a:fillRect l="-1375" t="-2960"/>
                </a:stretch>
              </a:blipFill>
            </p:spPr>
            <p:txBody>
              <a:bodyPr/>
              <a:lstStyle/>
              <a:p>
                <a:r>
                  <a:rPr lang="en-GB">
                    <a:noFill/>
                  </a:rPr>
                  <a:t> </a:t>
                </a:r>
              </a:p>
            </p:txBody>
          </p:sp>
        </mc:Fallback>
      </mc:AlternateContent>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1988840"/>
            <a:ext cx="2432050" cy="3157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23"/>
          <p:cNvSpPr txBox="1">
            <a:spLocks noChangeArrowheads="1"/>
          </p:cNvSpPr>
          <p:nvPr/>
        </p:nvSpPr>
        <p:spPr bwMode="auto">
          <a:xfrm>
            <a:off x="6901896" y="3212976"/>
            <a:ext cx="6556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buFont typeface="Wingdings" pitchFamily="2" charset="2"/>
              <a:buNone/>
            </a:pPr>
            <a:r>
              <a:rPr lang="en-GB" altLang="en-US" sz="1200" dirty="0"/>
              <a:t>10 V</a:t>
            </a:r>
            <a:endParaRPr lang="en-US" altLang="en-US" sz="1200" dirty="0">
              <a:latin typeface="Symbol" pitchFamily="18" charset="2"/>
            </a:endParaRPr>
          </a:p>
        </p:txBody>
      </p:sp>
    </p:spTree>
    <p:extLst>
      <p:ext uri="{BB962C8B-B14F-4D97-AF65-F5344CB8AC3E}">
        <p14:creationId xmlns:p14="http://schemas.microsoft.com/office/powerpoint/2010/main" val="243618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27848AD-A52F-4EED-B448-32D403A78A7A}"/>
              </a:ext>
            </a:extLst>
          </p:cNvPr>
          <p:cNvSpPr>
            <a:spLocks noGrp="1"/>
          </p:cNvSpPr>
          <p:nvPr>
            <p:ph type="title"/>
          </p:nvPr>
        </p:nvSpPr>
        <p:spPr/>
        <p:txBody>
          <a:bodyPr>
            <a:normAutofit/>
          </a:bodyPr>
          <a:lstStyle/>
          <a:p>
            <a:r>
              <a:rPr lang="en-GB" dirty="0"/>
              <a:t>Resistors in Parallel</a:t>
            </a:r>
          </a:p>
        </p:txBody>
      </p:sp>
      <p:grpSp>
        <p:nvGrpSpPr>
          <p:cNvPr id="4" name="Group 27"/>
          <p:cNvGrpSpPr>
            <a:grpSpLocks/>
          </p:cNvGrpSpPr>
          <p:nvPr/>
        </p:nvGrpSpPr>
        <p:grpSpPr bwMode="auto">
          <a:xfrm>
            <a:off x="5020727" y="1713693"/>
            <a:ext cx="3916362" cy="3863975"/>
            <a:chOff x="2481263" y="1143000"/>
            <a:chExt cx="3916362" cy="3863339"/>
          </a:xfrm>
        </p:grpSpPr>
        <p:sp>
          <p:nvSpPr>
            <p:cNvPr id="5" name="Rectangle 16"/>
            <p:cNvSpPr>
              <a:spLocks noChangeArrowheads="1"/>
            </p:cNvSpPr>
            <p:nvPr/>
          </p:nvSpPr>
          <p:spPr bwMode="auto">
            <a:xfrm rot="-5400000">
              <a:off x="2496103" y="1128160"/>
              <a:ext cx="3863339" cy="3893019"/>
            </a:xfrm>
            <a:prstGeom prst="rect">
              <a:avLst/>
            </a:prstGeom>
            <a:solidFill>
              <a:schemeClr val="bg1"/>
            </a:solidFill>
            <a:ln w="12700">
              <a:no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solidFill>
                  <a:srgbClr val="00338D"/>
                </a:solidFill>
              </a:endParaRPr>
            </a:p>
          </p:txBody>
        </p:sp>
        <p:pic>
          <p:nvPicPr>
            <p:cNvPr id="6" name="Picture 24" descr="T:\SciTex\source\44961d93-fadc-4b11-916d-ca6bea39e3ac\GB\Graphics\frontAnim.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6192" y="1242390"/>
              <a:ext cx="3276495" cy="35886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Group 24"/>
            <p:cNvGrpSpPr>
              <a:grpSpLocks/>
            </p:cNvGrpSpPr>
            <p:nvPr/>
          </p:nvGrpSpPr>
          <p:grpSpPr bwMode="auto">
            <a:xfrm>
              <a:off x="2670175" y="2937546"/>
              <a:ext cx="792163" cy="162842"/>
              <a:chOff x="2670175" y="2937546"/>
              <a:chExt cx="792163" cy="162842"/>
            </a:xfrm>
          </p:grpSpPr>
          <p:sp>
            <p:nvSpPr>
              <p:cNvPr id="15" name="Rectangle 14"/>
              <p:cNvSpPr/>
              <p:nvPr/>
            </p:nvSpPr>
            <p:spPr bwMode="auto">
              <a:xfrm rot="16200000">
                <a:off x="2986101" y="2623828"/>
                <a:ext cx="160310" cy="7921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solidFill>
                    <a:srgbClr val="00338D"/>
                  </a:solidFill>
                </a:endParaRPr>
              </a:p>
            </p:txBody>
          </p:sp>
          <p:grpSp>
            <p:nvGrpSpPr>
              <p:cNvPr id="16" name="Group 16"/>
              <p:cNvGrpSpPr>
                <a:grpSpLocks/>
              </p:cNvGrpSpPr>
              <p:nvPr/>
            </p:nvGrpSpPr>
            <p:grpSpPr bwMode="auto">
              <a:xfrm rot="-5400000">
                <a:off x="2977843" y="2705965"/>
                <a:ext cx="161859" cy="625022"/>
                <a:chOff x="4466370" y="1436556"/>
                <a:chExt cx="174741" cy="675699"/>
              </a:xfrm>
            </p:grpSpPr>
            <p:sp>
              <p:nvSpPr>
                <p:cNvPr id="17" name="Line 50"/>
                <p:cNvSpPr>
                  <a:spLocks noChangeShapeType="1"/>
                </p:cNvSpPr>
                <p:nvPr/>
              </p:nvSpPr>
              <p:spPr bwMode="auto">
                <a:xfrm rot="16200000" flipH="1">
                  <a:off x="4303261" y="1774406"/>
                  <a:ext cx="675699"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Line 51"/>
                <p:cNvSpPr>
                  <a:spLocks noChangeShapeType="1"/>
                </p:cNvSpPr>
                <p:nvPr/>
              </p:nvSpPr>
              <p:spPr bwMode="auto">
                <a:xfrm rot="16200000" flipH="1">
                  <a:off x="4300734" y="1773210"/>
                  <a:ext cx="331272"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grpSp>
        <p:sp>
          <p:nvSpPr>
            <p:cNvPr id="8" name="Rectangle 7"/>
            <p:cNvSpPr/>
            <p:nvPr/>
          </p:nvSpPr>
          <p:spPr bwMode="auto">
            <a:xfrm rot="16200000">
              <a:off x="4095821" y="2823858"/>
              <a:ext cx="868220" cy="328613"/>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solidFill>
                  <a:srgbClr val="00338D"/>
                </a:solidFill>
              </a:endParaRPr>
            </a:p>
          </p:txBody>
        </p:sp>
        <p:sp>
          <p:nvSpPr>
            <p:cNvPr id="9" name="Rectangle 8"/>
            <p:cNvSpPr/>
            <p:nvPr/>
          </p:nvSpPr>
          <p:spPr bwMode="auto">
            <a:xfrm rot="16200000">
              <a:off x="5395189" y="2823065"/>
              <a:ext cx="868220" cy="3302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solidFill>
                  <a:srgbClr val="00338D"/>
                </a:solidFill>
              </a:endParaRPr>
            </a:p>
          </p:txBody>
        </p:sp>
        <p:sp>
          <p:nvSpPr>
            <p:cNvPr id="10" name="TextBox 31"/>
            <p:cNvSpPr txBox="1">
              <a:spLocks noChangeArrowheads="1"/>
            </p:cNvSpPr>
            <p:nvPr/>
          </p:nvSpPr>
          <p:spPr bwMode="auto">
            <a:xfrm>
              <a:off x="4066261" y="2803597"/>
              <a:ext cx="46016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1</a:t>
              </a:r>
            </a:p>
          </p:txBody>
        </p:sp>
        <p:sp>
          <p:nvSpPr>
            <p:cNvPr id="11" name="TextBox 31"/>
            <p:cNvSpPr txBox="1">
              <a:spLocks noChangeArrowheads="1"/>
            </p:cNvSpPr>
            <p:nvPr/>
          </p:nvSpPr>
          <p:spPr bwMode="auto">
            <a:xfrm>
              <a:off x="5359305" y="2821602"/>
              <a:ext cx="46016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2</a:t>
              </a:r>
              <a:endParaRPr lang="en-GB" altLang="en-US" sz="1600" baseline="-25000"/>
            </a:p>
          </p:txBody>
        </p:sp>
        <p:sp>
          <p:nvSpPr>
            <p:cNvPr id="12" name="Rectangle 18"/>
            <p:cNvSpPr>
              <a:spLocks noChangeArrowheads="1"/>
            </p:cNvSpPr>
            <p:nvPr/>
          </p:nvSpPr>
          <p:spPr bwMode="auto">
            <a:xfrm>
              <a:off x="4186238" y="4716463"/>
              <a:ext cx="221138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spcBef>
                  <a:spcPct val="20000"/>
                </a:spcBef>
              </a:pPr>
              <a:r>
                <a:rPr lang="en-GB" altLang="en-US" sz="1200">
                  <a:cs typeface="Arial" charset="0"/>
                </a:rPr>
                <a:t>Conventional current flow</a:t>
              </a:r>
            </a:p>
          </p:txBody>
        </p:sp>
        <p:sp>
          <p:nvSpPr>
            <p:cNvPr id="13" name="Oval 148"/>
            <p:cNvSpPr>
              <a:spLocks noChangeArrowheads="1"/>
            </p:cNvSpPr>
            <p:nvPr/>
          </p:nvSpPr>
          <p:spPr bwMode="auto">
            <a:xfrm rot="-5400000">
              <a:off x="4482325" y="1416995"/>
              <a:ext cx="88882" cy="8888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solidFill>
                  <a:srgbClr val="00338D"/>
                </a:solidFill>
              </a:endParaRPr>
            </a:p>
          </p:txBody>
        </p:sp>
        <p:sp>
          <p:nvSpPr>
            <p:cNvPr id="14" name="Oval 148"/>
            <p:cNvSpPr>
              <a:spLocks noChangeArrowheads="1"/>
            </p:cNvSpPr>
            <p:nvPr/>
          </p:nvSpPr>
          <p:spPr bwMode="auto">
            <a:xfrm rot="-5400000">
              <a:off x="4482323" y="4590407"/>
              <a:ext cx="88882" cy="8888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solidFill>
                  <a:srgbClr val="00338D"/>
                </a:solidFill>
              </a:endParaRPr>
            </a:p>
          </p:txBody>
        </p:sp>
      </p:grpSp>
      <p:sp>
        <p:nvSpPr>
          <p:cNvPr id="19" name="Content Placeholder 3"/>
          <p:cNvSpPr>
            <a:spLocks noGrp="1"/>
          </p:cNvSpPr>
          <p:nvPr>
            <p:ph idx="1"/>
          </p:nvPr>
        </p:nvSpPr>
        <p:spPr>
          <a:xfrm>
            <a:off x="348938" y="1600979"/>
            <a:ext cx="4986718" cy="3916363"/>
          </a:xfrm>
        </p:spPr>
        <p:txBody>
          <a:bodyPr>
            <a:normAutofit/>
          </a:bodyPr>
          <a:lstStyle/>
          <a:p>
            <a:r>
              <a:rPr lang="en-GB" altLang="en-US" sz="2400" dirty="0">
                <a:cs typeface="Arial" charset="0"/>
              </a:rPr>
              <a:t>In a </a:t>
            </a:r>
            <a:r>
              <a:rPr lang="en-GB" altLang="en-US" sz="2400" dirty="0" smtClean="0">
                <a:cs typeface="Arial" charset="0"/>
              </a:rPr>
              <a:t>parallel circuit</a:t>
            </a:r>
            <a:r>
              <a:rPr lang="en-GB" altLang="en-US" sz="2400" dirty="0">
                <a:cs typeface="Arial" charset="0"/>
              </a:rPr>
              <a:t>, the </a:t>
            </a:r>
            <a:r>
              <a:rPr lang="en-GB" altLang="en-US" sz="2400" dirty="0" smtClean="0">
                <a:cs typeface="Arial" charset="0"/>
              </a:rPr>
              <a:t>current </a:t>
            </a:r>
            <a:r>
              <a:rPr lang="en-GB" altLang="en-US" sz="2400" dirty="0">
                <a:cs typeface="Arial" charset="0"/>
              </a:rPr>
              <a:t>from the battery </a:t>
            </a:r>
            <a:r>
              <a:rPr lang="en-GB" altLang="en-US" sz="2400" dirty="0" smtClean="0">
                <a:cs typeface="Arial" charset="0"/>
              </a:rPr>
              <a:t>splits and flows </a:t>
            </a:r>
            <a:r>
              <a:rPr lang="en-GB" altLang="en-US" sz="2400" dirty="0">
                <a:cs typeface="Arial" charset="0"/>
              </a:rPr>
              <a:t>through each resistor.</a:t>
            </a:r>
          </a:p>
          <a:p>
            <a:r>
              <a:rPr lang="en-GB" altLang="en-US" sz="2400" dirty="0" smtClean="0">
                <a:cs typeface="Arial" charset="0"/>
              </a:rPr>
              <a:t>Components are </a:t>
            </a:r>
            <a:r>
              <a:rPr lang="en-GB" altLang="en-US" sz="2400" dirty="0">
                <a:cs typeface="Arial" charset="0"/>
              </a:rPr>
              <a:t>often connected together in </a:t>
            </a:r>
            <a:r>
              <a:rPr lang="en-GB" altLang="en-US" sz="2400" dirty="0" smtClean="0">
                <a:cs typeface="Arial" charset="0"/>
              </a:rPr>
              <a:t>parallel. </a:t>
            </a:r>
            <a:r>
              <a:rPr lang="en-GB" altLang="en-US" sz="2400" dirty="0">
                <a:cs typeface="Arial" charset="0"/>
              </a:rPr>
              <a:t>It is possible to predict these things:</a:t>
            </a:r>
          </a:p>
          <a:p>
            <a:pPr lvl="1"/>
            <a:r>
              <a:rPr lang="en-GB" altLang="en-US" sz="2000" dirty="0" smtClean="0">
                <a:cs typeface="Arial" charset="0"/>
              </a:rPr>
              <a:t>current flowing through each resistor</a:t>
            </a:r>
          </a:p>
          <a:p>
            <a:pPr lvl="1"/>
            <a:r>
              <a:rPr lang="en-GB" altLang="en-US" sz="2000" dirty="0">
                <a:cs typeface="Arial" charset="0"/>
              </a:rPr>
              <a:t>total current flowing</a:t>
            </a:r>
          </a:p>
          <a:p>
            <a:pPr lvl="1"/>
            <a:r>
              <a:rPr lang="en-GB" altLang="en-US" sz="2000" dirty="0">
                <a:cs typeface="Arial" charset="0"/>
              </a:rPr>
              <a:t>total resistance of the circuit</a:t>
            </a:r>
          </a:p>
          <a:p>
            <a:pPr lvl="1"/>
            <a:endParaRPr lang="en-GB" altLang="en-US" dirty="0">
              <a:solidFill>
                <a:srgbClr val="00338D"/>
              </a:solidFill>
              <a:cs typeface="Arial" charset="0"/>
            </a:endParaRPr>
          </a:p>
          <a:p>
            <a:endParaRPr lang="en-GB" dirty="0"/>
          </a:p>
        </p:txBody>
      </p:sp>
    </p:spTree>
    <p:extLst>
      <p:ext uri="{BB962C8B-B14F-4D97-AF65-F5344CB8AC3E}">
        <p14:creationId xmlns:p14="http://schemas.microsoft.com/office/powerpoint/2010/main" val="139602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Resistors in Parallel</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5183618" cy="3917032"/>
              </a:xfrm>
            </p:spPr>
            <p:txBody>
              <a:bodyPr/>
              <a:lstStyle/>
              <a:p>
                <a:r>
                  <a:rPr lang="en-US" altLang="en-US" dirty="0" smtClean="0">
                    <a:cs typeface="Arial" charset="0"/>
                  </a:rPr>
                  <a:t>Resistors in parallel can be represented by a single equivalent resistor. </a:t>
                </a:r>
                <a:endParaRPr lang="en-US" altLang="en-US" b="1" dirty="0">
                  <a:cs typeface="Arial" charset="0"/>
                </a:endParaRPr>
              </a:p>
              <a:p>
                <a:r>
                  <a:rPr lang="en-US" altLang="en-US" dirty="0">
                    <a:cs typeface="Arial" charset="0"/>
                  </a:rPr>
                  <a:t>Total resistance, </a:t>
                </a:r>
                <a:r>
                  <a:rPr lang="en-US" altLang="en-US" i="1" dirty="0">
                    <a:cs typeface="Arial" charset="0"/>
                  </a:rPr>
                  <a:t>R</a:t>
                </a:r>
                <a:r>
                  <a:rPr lang="en-US" altLang="en-US" baseline="-25000" dirty="0">
                    <a:cs typeface="Arial" charset="0"/>
                  </a:rPr>
                  <a:t>T</a:t>
                </a:r>
                <a:r>
                  <a:rPr lang="en-US" altLang="en-US" i="1" baseline="-25000" dirty="0">
                    <a:cs typeface="Arial" charset="0"/>
                  </a:rPr>
                  <a:t> </a:t>
                </a:r>
                <a:r>
                  <a:rPr lang="en-US" altLang="en-US" dirty="0">
                    <a:cs typeface="Arial" charset="0"/>
                  </a:rPr>
                  <a:t>, is given by this equation: </a:t>
                </a:r>
                <a:endParaRPr lang="en-US" altLang="en-US" dirty="0" smtClean="0">
                  <a:cs typeface="Arial" charset="0"/>
                </a:endParaRPr>
              </a:p>
              <a:p>
                <a:pPr marL="0" indent="0">
                  <a:buNone/>
                </a:pPr>
                <a14:m>
                  <m:oMathPara xmlns:m="http://schemas.openxmlformats.org/officeDocument/2006/math">
                    <m:oMathParaPr>
                      <m:jc m:val="centerGroup"/>
                    </m:oMathParaPr>
                    <m:oMath xmlns:m="http://schemas.openxmlformats.org/officeDocument/2006/math">
                      <m:f>
                        <m:fPr>
                          <m:ctrlPr>
                            <a:rPr lang="en-US" altLang="en-US" i="1" smtClean="0">
                              <a:latin typeface="Cambria Math"/>
                              <a:cs typeface="Arial" charset="0"/>
                            </a:rPr>
                          </m:ctrlPr>
                        </m:fPr>
                        <m:num>
                          <m:r>
                            <a:rPr lang="en-GB" altLang="en-US" b="0" i="1" smtClean="0">
                              <a:latin typeface="Cambria Math"/>
                              <a:cs typeface="Arial" charset="0"/>
                            </a:rPr>
                            <m:t>1</m:t>
                          </m:r>
                        </m:num>
                        <m:den>
                          <m:sSub>
                            <m:sSubPr>
                              <m:ctrlPr>
                                <a:rPr lang="en-US" altLang="en-US" i="1" smtClean="0">
                                  <a:latin typeface="Cambria Math"/>
                                  <a:cs typeface="Arial" charset="0"/>
                                </a:rPr>
                              </m:ctrlPr>
                            </m:sSubPr>
                            <m:e>
                              <m:r>
                                <a:rPr lang="en-GB" altLang="en-US" b="0" i="1" smtClean="0">
                                  <a:latin typeface="Cambria Math"/>
                                  <a:cs typeface="Arial" charset="0"/>
                                </a:rPr>
                                <m:t>𝑅</m:t>
                              </m:r>
                            </m:e>
                            <m:sub>
                              <m:r>
                                <a:rPr lang="en-GB" altLang="en-US" b="0" i="1" smtClean="0">
                                  <a:latin typeface="Cambria Math"/>
                                  <a:cs typeface="Arial" charset="0"/>
                                </a:rPr>
                                <m:t>𝑇</m:t>
                              </m:r>
                            </m:sub>
                          </m:sSub>
                        </m:den>
                      </m:f>
                      <m:r>
                        <a:rPr lang="en-GB" altLang="en-US" b="0" i="1" smtClean="0">
                          <a:latin typeface="Cambria Math"/>
                          <a:cs typeface="Arial" charset="0"/>
                        </a:rPr>
                        <m:t>=</m:t>
                      </m:r>
                      <m:f>
                        <m:fPr>
                          <m:ctrlPr>
                            <a:rPr lang="en-GB" altLang="en-US" b="0" i="1" smtClean="0">
                              <a:latin typeface="Cambria Math"/>
                              <a:cs typeface="Arial" charset="0"/>
                            </a:rPr>
                          </m:ctrlPr>
                        </m:fPr>
                        <m:num>
                          <m:r>
                            <a:rPr lang="en-GB" altLang="en-US" b="0" i="1" smtClean="0">
                              <a:latin typeface="Cambria Math"/>
                              <a:cs typeface="Arial" charset="0"/>
                            </a:rPr>
                            <m:t>1</m:t>
                          </m:r>
                        </m:num>
                        <m:den>
                          <m:sSub>
                            <m:sSubPr>
                              <m:ctrlPr>
                                <a:rPr lang="en-GB" altLang="en-US" b="0" i="1" smtClean="0">
                                  <a:latin typeface="Cambria Math"/>
                                  <a:cs typeface="Arial" charset="0"/>
                                </a:rPr>
                              </m:ctrlPr>
                            </m:sSubPr>
                            <m:e>
                              <m:r>
                                <a:rPr lang="en-GB" altLang="en-US" b="0" i="1" smtClean="0">
                                  <a:latin typeface="Cambria Math"/>
                                  <a:cs typeface="Arial" charset="0"/>
                                </a:rPr>
                                <m:t>𝑅</m:t>
                              </m:r>
                            </m:e>
                            <m:sub>
                              <m:r>
                                <a:rPr lang="en-GB" altLang="en-US" b="0" i="1" smtClean="0">
                                  <a:latin typeface="Cambria Math"/>
                                  <a:cs typeface="Arial" charset="0"/>
                                </a:rPr>
                                <m:t>1</m:t>
                              </m:r>
                            </m:sub>
                          </m:sSub>
                        </m:den>
                      </m:f>
                      <m:r>
                        <a:rPr lang="en-GB" altLang="en-US" b="0" i="1" smtClean="0">
                          <a:latin typeface="Cambria Math"/>
                          <a:cs typeface="Arial" charset="0"/>
                        </a:rPr>
                        <m:t>+</m:t>
                      </m:r>
                      <m:f>
                        <m:fPr>
                          <m:ctrlPr>
                            <a:rPr lang="en-GB" altLang="en-US" b="0" i="1" smtClean="0">
                              <a:latin typeface="Cambria Math"/>
                              <a:cs typeface="Arial" charset="0"/>
                            </a:rPr>
                          </m:ctrlPr>
                        </m:fPr>
                        <m:num>
                          <m:r>
                            <a:rPr lang="en-GB" altLang="en-US" b="0" i="1" smtClean="0">
                              <a:latin typeface="Cambria Math"/>
                              <a:cs typeface="Arial" charset="0"/>
                            </a:rPr>
                            <m:t>1</m:t>
                          </m:r>
                        </m:num>
                        <m:den>
                          <m:sSub>
                            <m:sSubPr>
                              <m:ctrlPr>
                                <a:rPr lang="en-GB" altLang="en-US" b="0" i="1" smtClean="0">
                                  <a:latin typeface="Cambria Math"/>
                                  <a:cs typeface="Arial" charset="0"/>
                                </a:rPr>
                              </m:ctrlPr>
                            </m:sSubPr>
                            <m:e>
                              <m:r>
                                <a:rPr lang="en-GB" altLang="en-US" b="0" i="1" smtClean="0">
                                  <a:latin typeface="Cambria Math"/>
                                  <a:cs typeface="Arial" charset="0"/>
                                </a:rPr>
                                <m:t>𝑅</m:t>
                              </m:r>
                            </m:e>
                            <m:sub>
                              <m:r>
                                <a:rPr lang="en-GB" altLang="en-US" b="0" i="1" smtClean="0">
                                  <a:latin typeface="Cambria Math"/>
                                  <a:cs typeface="Arial" charset="0"/>
                                </a:rPr>
                                <m:t>2</m:t>
                              </m:r>
                            </m:sub>
                          </m:sSub>
                        </m:den>
                      </m:f>
                      <m:r>
                        <a:rPr lang="en-GB" altLang="en-US" b="0" i="1" smtClean="0">
                          <a:latin typeface="Cambria Math"/>
                          <a:cs typeface="Arial" charset="0"/>
                        </a:rPr>
                        <m:t>+…+</m:t>
                      </m:r>
                      <m:f>
                        <m:fPr>
                          <m:ctrlPr>
                            <a:rPr lang="en-GB" altLang="en-US" b="0" i="1" smtClean="0">
                              <a:latin typeface="Cambria Math"/>
                              <a:cs typeface="Arial" charset="0"/>
                            </a:rPr>
                          </m:ctrlPr>
                        </m:fPr>
                        <m:num>
                          <m:r>
                            <a:rPr lang="en-GB" altLang="en-US" b="0" i="1" smtClean="0">
                              <a:latin typeface="Cambria Math"/>
                              <a:cs typeface="Arial" charset="0"/>
                            </a:rPr>
                            <m:t>1</m:t>
                          </m:r>
                        </m:num>
                        <m:den>
                          <m:sSub>
                            <m:sSubPr>
                              <m:ctrlPr>
                                <a:rPr lang="en-GB" altLang="en-US" b="0" i="1" smtClean="0">
                                  <a:latin typeface="Cambria Math"/>
                                  <a:cs typeface="Arial" charset="0"/>
                                </a:rPr>
                              </m:ctrlPr>
                            </m:sSubPr>
                            <m:e>
                              <m:r>
                                <a:rPr lang="en-GB" altLang="en-US" b="0" i="1" smtClean="0">
                                  <a:latin typeface="Cambria Math"/>
                                  <a:cs typeface="Arial" charset="0"/>
                                </a:rPr>
                                <m:t>𝑅</m:t>
                              </m:r>
                            </m:e>
                            <m:sub>
                              <m:r>
                                <a:rPr lang="en-GB" altLang="en-US" b="0" i="1" smtClean="0">
                                  <a:latin typeface="Cambria Math"/>
                                  <a:cs typeface="Arial" charset="0"/>
                                </a:rPr>
                                <m:t>𝑛</m:t>
                              </m:r>
                            </m:sub>
                          </m:sSub>
                        </m:den>
                      </m:f>
                    </m:oMath>
                  </m:oMathPara>
                </a14:m>
                <a:endParaRPr lang="en-US" altLang="en-US" dirty="0">
                  <a:cs typeface="Arial" charset="0"/>
                </a:endParaRP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5183618" cy="3917032"/>
              </a:xfrm>
              <a:blipFill rotWithShape="1">
                <a:blip r:embed="rId2"/>
                <a:stretch>
                  <a:fillRect l="-2588" t="-2025" r="-3647"/>
                </a:stretch>
              </a:blipFill>
            </p:spPr>
            <p:txBody>
              <a:bodyPr/>
              <a:lstStyle/>
              <a:p>
                <a:r>
                  <a:rPr lang="en-GB">
                    <a:noFill/>
                  </a:rPr>
                  <a:t> </a:t>
                </a:r>
              </a:p>
            </p:txBody>
          </p:sp>
        </mc:Fallback>
      </mc:AlternateContent>
      <p:grpSp>
        <p:nvGrpSpPr>
          <p:cNvPr id="4" name="Group 51"/>
          <p:cNvGrpSpPr>
            <a:grpSpLocks/>
          </p:cNvGrpSpPr>
          <p:nvPr/>
        </p:nvGrpSpPr>
        <p:grpSpPr bwMode="auto">
          <a:xfrm rot="-5400000">
            <a:off x="5869418" y="1752492"/>
            <a:ext cx="2651125" cy="3108325"/>
            <a:chOff x="5184691" y="2147544"/>
            <a:chExt cx="3438908" cy="3646328"/>
          </a:xfrm>
        </p:grpSpPr>
        <p:sp>
          <p:nvSpPr>
            <p:cNvPr id="5" name="Rectangle 16"/>
            <p:cNvSpPr>
              <a:spLocks noChangeArrowheads="1"/>
            </p:cNvSpPr>
            <p:nvPr/>
          </p:nvSpPr>
          <p:spPr bwMode="auto">
            <a:xfrm rot="5400000">
              <a:off x="5080981" y="2251254"/>
              <a:ext cx="3646328" cy="3438908"/>
            </a:xfrm>
            <a:prstGeom prst="rect">
              <a:avLst/>
            </a:prstGeom>
            <a:solidFill>
              <a:schemeClr val="bg1"/>
            </a:solidFill>
            <a:ln w="12700">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6" name="Rectangle 10"/>
            <p:cNvSpPr>
              <a:spLocks noChangeArrowheads="1"/>
            </p:cNvSpPr>
            <p:nvPr/>
          </p:nvSpPr>
          <p:spPr bwMode="auto">
            <a:xfrm>
              <a:off x="5502478" y="3513138"/>
              <a:ext cx="2805113" cy="1158875"/>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7" name="Rectangle 10"/>
            <p:cNvSpPr>
              <a:spLocks noChangeArrowheads="1"/>
            </p:cNvSpPr>
            <p:nvPr/>
          </p:nvSpPr>
          <p:spPr bwMode="auto">
            <a:xfrm>
              <a:off x="5497513" y="2703513"/>
              <a:ext cx="2805112" cy="1158875"/>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 name="Rectangle 38"/>
            <p:cNvSpPr>
              <a:spLocks noChangeArrowheads="1"/>
            </p:cNvSpPr>
            <p:nvPr/>
          </p:nvSpPr>
          <p:spPr bwMode="auto">
            <a:xfrm>
              <a:off x="7596188" y="2851150"/>
              <a:ext cx="406400" cy="2016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9" name="Oval 36"/>
            <p:cNvSpPr>
              <a:spLocks noChangeArrowheads="1"/>
            </p:cNvSpPr>
            <p:nvPr/>
          </p:nvSpPr>
          <p:spPr bwMode="auto">
            <a:xfrm>
              <a:off x="5445126" y="3811588"/>
              <a:ext cx="112047" cy="100012"/>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 name="Rectangle 10"/>
            <p:cNvSpPr>
              <a:spLocks noChangeArrowheads="1"/>
            </p:cNvSpPr>
            <p:nvPr/>
          </p:nvSpPr>
          <p:spPr bwMode="auto">
            <a:xfrm>
              <a:off x="5489575" y="4673600"/>
              <a:ext cx="2806700" cy="792163"/>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 name="Oval 37"/>
            <p:cNvSpPr>
              <a:spLocks noChangeArrowheads="1"/>
            </p:cNvSpPr>
            <p:nvPr/>
          </p:nvSpPr>
          <p:spPr bwMode="auto">
            <a:xfrm>
              <a:off x="8248651" y="3811587"/>
              <a:ext cx="112047" cy="101334"/>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 name="Rectangle 33"/>
            <p:cNvSpPr>
              <a:spLocks noChangeArrowheads="1"/>
            </p:cNvSpPr>
            <p:nvPr/>
          </p:nvSpPr>
          <p:spPr bwMode="auto">
            <a:xfrm>
              <a:off x="6805613" y="2422525"/>
              <a:ext cx="166687" cy="563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 name="Line 29"/>
            <p:cNvSpPr>
              <a:spLocks noChangeShapeType="1"/>
            </p:cNvSpPr>
            <p:nvPr/>
          </p:nvSpPr>
          <p:spPr bwMode="auto">
            <a:xfrm rot="16200000" flipH="1">
              <a:off x="6542087" y="2717801"/>
              <a:ext cx="83502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30"/>
            <p:cNvSpPr>
              <a:spLocks noChangeShapeType="1"/>
            </p:cNvSpPr>
            <p:nvPr/>
          </p:nvSpPr>
          <p:spPr bwMode="auto">
            <a:xfrm rot="16200000" flipH="1">
              <a:off x="6588125" y="2717801"/>
              <a:ext cx="40957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Oval 37"/>
            <p:cNvSpPr>
              <a:spLocks noChangeArrowheads="1"/>
            </p:cNvSpPr>
            <p:nvPr/>
          </p:nvSpPr>
          <p:spPr bwMode="auto">
            <a:xfrm>
              <a:off x="8247063" y="4622800"/>
              <a:ext cx="112047" cy="10001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6" name="Oval 37"/>
            <p:cNvSpPr>
              <a:spLocks noChangeArrowheads="1"/>
            </p:cNvSpPr>
            <p:nvPr/>
          </p:nvSpPr>
          <p:spPr bwMode="auto">
            <a:xfrm>
              <a:off x="5441950" y="4622799"/>
              <a:ext cx="112047" cy="10001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 name="Rectangle 16"/>
            <p:cNvSpPr/>
            <p:nvPr/>
          </p:nvSpPr>
          <p:spPr>
            <a:xfrm>
              <a:off x="6613795" y="3743512"/>
              <a:ext cx="698077" cy="27189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8" name="Rectangle 17"/>
            <p:cNvSpPr/>
            <p:nvPr/>
          </p:nvSpPr>
          <p:spPr>
            <a:xfrm>
              <a:off x="6613795" y="4549875"/>
              <a:ext cx="698077" cy="27189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9" name="Rectangle 18"/>
            <p:cNvSpPr/>
            <p:nvPr/>
          </p:nvSpPr>
          <p:spPr>
            <a:xfrm>
              <a:off x="6613795" y="5332029"/>
              <a:ext cx="698077" cy="27189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20" name="TextBox 31"/>
            <p:cNvSpPr txBox="1">
              <a:spLocks noChangeArrowheads="1"/>
            </p:cNvSpPr>
            <p:nvPr/>
          </p:nvSpPr>
          <p:spPr bwMode="auto">
            <a:xfrm rot="5400000">
              <a:off x="6715802" y="3370655"/>
              <a:ext cx="519063" cy="359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1</a:t>
              </a:r>
            </a:p>
          </p:txBody>
        </p:sp>
        <p:sp>
          <p:nvSpPr>
            <p:cNvPr id="21" name="TextBox 31"/>
            <p:cNvSpPr txBox="1">
              <a:spLocks noChangeArrowheads="1"/>
            </p:cNvSpPr>
            <p:nvPr/>
          </p:nvSpPr>
          <p:spPr bwMode="auto">
            <a:xfrm rot="5400000">
              <a:off x="6715264" y="4147509"/>
              <a:ext cx="484658" cy="359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2</a:t>
              </a:r>
            </a:p>
          </p:txBody>
        </p:sp>
        <p:sp>
          <p:nvSpPr>
            <p:cNvPr id="22" name="TextBox 31"/>
            <p:cNvSpPr txBox="1">
              <a:spLocks noChangeArrowheads="1"/>
            </p:cNvSpPr>
            <p:nvPr/>
          </p:nvSpPr>
          <p:spPr bwMode="auto">
            <a:xfrm rot="5400000">
              <a:off x="6700111" y="4945864"/>
              <a:ext cx="514504" cy="359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n</a:t>
              </a:r>
            </a:p>
          </p:txBody>
        </p:sp>
        <p:grpSp>
          <p:nvGrpSpPr>
            <p:cNvPr id="23" name="Group 110"/>
            <p:cNvGrpSpPr>
              <a:grpSpLocks/>
            </p:cNvGrpSpPr>
            <p:nvPr/>
          </p:nvGrpSpPr>
          <p:grpSpPr bwMode="auto">
            <a:xfrm>
              <a:off x="5265738" y="4795838"/>
              <a:ext cx="582612" cy="512762"/>
              <a:chOff x="5265294" y="4795739"/>
              <a:chExt cx="582344" cy="512892"/>
            </a:xfrm>
          </p:grpSpPr>
          <p:sp>
            <p:nvSpPr>
              <p:cNvPr id="28" name="Rectangle 33"/>
              <p:cNvSpPr>
                <a:spLocks noChangeArrowheads="1"/>
              </p:cNvSpPr>
              <p:nvPr/>
            </p:nvSpPr>
            <p:spPr bwMode="auto">
              <a:xfrm rot="5400000">
                <a:off x="5511899" y="4568590"/>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9" name="Rectangle 33"/>
              <p:cNvSpPr>
                <a:spLocks noChangeArrowheads="1"/>
              </p:cNvSpPr>
              <p:nvPr/>
            </p:nvSpPr>
            <p:spPr bwMode="auto">
              <a:xfrm rot="5400000">
                <a:off x="5492443" y="4772871"/>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30" name="Rectangle 33"/>
              <p:cNvSpPr>
                <a:spLocks noChangeArrowheads="1"/>
              </p:cNvSpPr>
              <p:nvPr/>
            </p:nvSpPr>
            <p:spPr bwMode="auto">
              <a:xfrm rot="5400000">
                <a:off x="5502171" y="4972892"/>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grpSp>
        <p:grpSp>
          <p:nvGrpSpPr>
            <p:cNvPr id="24" name="Group 111"/>
            <p:cNvGrpSpPr>
              <a:grpSpLocks/>
            </p:cNvGrpSpPr>
            <p:nvPr/>
          </p:nvGrpSpPr>
          <p:grpSpPr bwMode="auto">
            <a:xfrm>
              <a:off x="7931150" y="4806950"/>
              <a:ext cx="582613" cy="512763"/>
              <a:chOff x="5265294" y="4795739"/>
              <a:chExt cx="582344" cy="512892"/>
            </a:xfrm>
          </p:grpSpPr>
          <p:sp>
            <p:nvSpPr>
              <p:cNvPr id="25" name="Rectangle 33"/>
              <p:cNvSpPr>
                <a:spLocks noChangeArrowheads="1"/>
              </p:cNvSpPr>
              <p:nvPr/>
            </p:nvSpPr>
            <p:spPr bwMode="auto">
              <a:xfrm rot="5400000">
                <a:off x="5511899" y="4568590"/>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6" name="Rectangle 33"/>
              <p:cNvSpPr>
                <a:spLocks noChangeArrowheads="1"/>
              </p:cNvSpPr>
              <p:nvPr/>
            </p:nvSpPr>
            <p:spPr bwMode="auto">
              <a:xfrm rot="5400000">
                <a:off x="5492443" y="4772871"/>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7" name="Rectangle 33"/>
              <p:cNvSpPr>
                <a:spLocks noChangeArrowheads="1"/>
              </p:cNvSpPr>
              <p:nvPr/>
            </p:nvSpPr>
            <p:spPr bwMode="auto">
              <a:xfrm rot="5400000">
                <a:off x="5502171" y="4972892"/>
                <a:ext cx="108590" cy="562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grpSp>
      </p:grpSp>
    </p:spTree>
    <p:extLst>
      <p:ext uri="{BB962C8B-B14F-4D97-AF65-F5344CB8AC3E}">
        <p14:creationId xmlns:p14="http://schemas.microsoft.com/office/powerpoint/2010/main" val="669297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Resistors in Parallel</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5083912" cy="3917032"/>
              </a:xfrm>
            </p:spPr>
            <p:txBody>
              <a:bodyPr>
                <a:normAutofit fontScale="92500"/>
              </a:bodyPr>
              <a:lstStyle/>
              <a:p>
                <a:r>
                  <a:rPr lang="en-GB" dirty="0" smtClean="0"/>
                  <a:t>Example showing how to find the total resistance:</a:t>
                </a:r>
              </a:p>
              <a:p>
                <a:pPr marL="0" indent="0">
                  <a:buNone/>
                </a:pPr>
                <a14:m>
                  <m:oMathPara xmlns:m="http://schemas.openxmlformats.org/officeDocument/2006/math">
                    <m:oMathParaPr>
                      <m:jc m:val="centerGroup"/>
                    </m:oMathParaPr>
                    <m:oMath xmlns:m="http://schemas.openxmlformats.org/officeDocument/2006/math">
                      <m:f>
                        <m:fPr>
                          <m:ctrlPr>
                            <a:rPr lang="en-US" altLang="en-US" i="1">
                              <a:latin typeface="Cambria Math"/>
                              <a:cs typeface="Arial" charset="0"/>
                            </a:rPr>
                          </m:ctrlPr>
                        </m:fPr>
                        <m:num>
                          <m:r>
                            <a:rPr lang="en-GB" altLang="en-US" i="1">
                              <a:latin typeface="Cambria Math"/>
                              <a:cs typeface="Arial" charset="0"/>
                            </a:rPr>
                            <m:t>1</m:t>
                          </m:r>
                        </m:num>
                        <m:den>
                          <m:sSub>
                            <m:sSubPr>
                              <m:ctrlPr>
                                <a:rPr lang="en-US" altLang="en-US" i="1">
                                  <a:latin typeface="Cambria Math"/>
                                  <a:cs typeface="Arial" charset="0"/>
                                </a:rPr>
                              </m:ctrlPr>
                            </m:sSubPr>
                            <m:e>
                              <m:r>
                                <a:rPr lang="en-GB" altLang="en-US" i="1">
                                  <a:latin typeface="Cambria Math"/>
                                  <a:cs typeface="Arial" charset="0"/>
                                </a:rPr>
                                <m:t>𝑅</m:t>
                              </m:r>
                            </m:e>
                            <m:sub>
                              <m:r>
                                <a:rPr lang="en-GB" altLang="en-US" i="1">
                                  <a:latin typeface="Cambria Math"/>
                                  <a:cs typeface="Arial" charset="0"/>
                                </a:rPr>
                                <m:t>𝑇</m:t>
                              </m:r>
                            </m:sub>
                          </m:sSub>
                        </m:den>
                      </m:f>
                      <m:r>
                        <a:rPr lang="en-GB" altLang="en-US" i="1">
                          <a:latin typeface="Cambria Math"/>
                          <a:cs typeface="Arial" charset="0"/>
                        </a:rPr>
                        <m:t>=</m:t>
                      </m:r>
                      <m:f>
                        <m:fPr>
                          <m:ctrlPr>
                            <a:rPr lang="en-GB" altLang="en-US" i="1">
                              <a:latin typeface="Cambria Math"/>
                              <a:cs typeface="Arial" charset="0"/>
                            </a:rPr>
                          </m:ctrlPr>
                        </m:fPr>
                        <m:num>
                          <m:r>
                            <a:rPr lang="en-GB" altLang="en-US" i="1">
                              <a:latin typeface="Cambria Math"/>
                              <a:cs typeface="Arial" charset="0"/>
                            </a:rPr>
                            <m:t>1</m:t>
                          </m:r>
                        </m:num>
                        <m:den>
                          <m:sSub>
                            <m:sSubPr>
                              <m:ctrlPr>
                                <a:rPr lang="en-GB" altLang="en-US" i="1">
                                  <a:latin typeface="Cambria Math"/>
                                  <a:cs typeface="Arial" charset="0"/>
                                </a:rPr>
                              </m:ctrlPr>
                            </m:sSubPr>
                            <m:e>
                              <m:r>
                                <a:rPr lang="en-GB" altLang="en-US" i="1">
                                  <a:latin typeface="Cambria Math"/>
                                  <a:cs typeface="Arial" charset="0"/>
                                </a:rPr>
                                <m:t>𝑅</m:t>
                              </m:r>
                            </m:e>
                            <m:sub>
                              <m:r>
                                <a:rPr lang="en-GB" altLang="en-US" i="1">
                                  <a:latin typeface="Cambria Math"/>
                                  <a:cs typeface="Arial" charset="0"/>
                                </a:rPr>
                                <m:t>1</m:t>
                              </m:r>
                            </m:sub>
                          </m:sSub>
                        </m:den>
                      </m:f>
                      <m:r>
                        <a:rPr lang="en-GB" altLang="en-US" i="1">
                          <a:latin typeface="Cambria Math"/>
                          <a:cs typeface="Arial" charset="0"/>
                        </a:rPr>
                        <m:t>+</m:t>
                      </m:r>
                      <m:f>
                        <m:fPr>
                          <m:ctrlPr>
                            <a:rPr lang="en-GB" altLang="en-US" i="1">
                              <a:latin typeface="Cambria Math"/>
                              <a:cs typeface="Arial" charset="0"/>
                            </a:rPr>
                          </m:ctrlPr>
                        </m:fPr>
                        <m:num>
                          <m:r>
                            <a:rPr lang="en-GB" altLang="en-US" i="1">
                              <a:latin typeface="Cambria Math"/>
                              <a:cs typeface="Arial" charset="0"/>
                            </a:rPr>
                            <m:t>1</m:t>
                          </m:r>
                        </m:num>
                        <m:den>
                          <m:sSub>
                            <m:sSubPr>
                              <m:ctrlPr>
                                <a:rPr lang="en-GB" altLang="en-US" i="1">
                                  <a:latin typeface="Cambria Math"/>
                                  <a:cs typeface="Arial" charset="0"/>
                                </a:rPr>
                              </m:ctrlPr>
                            </m:sSubPr>
                            <m:e>
                              <m:r>
                                <a:rPr lang="en-GB" altLang="en-US" i="1">
                                  <a:latin typeface="Cambria Math"/>
                                  <a:cs typeface="Arial" charset="0"/>
                                </a:rPr>
                                <m:t>𝑅</m:t>
                              </m:r>
                            </m:e>
                            <m:sub>
                              <m:r>
                                <a:rPr lang="en-GB" altLang="en-US" i="1">
                                  <a:latin typeface="Cambria Math"/>
                                  <a:cs typeface="Arial" charset="0"/>
                                </a:rPr>
                                <m:t>2</m:t>
                              </m:r>
                            </m:sub>
                          </m:sSub>
                        </m:den>
                      </m:f>
                      <m:r>
                        <a:rPr lang="en-GB" altLang="en-US" i="1">
                          <a:latin typeface="Cambria Math"/>
                          <a:cs typeface="Arial" charset="0"/>
                        </a:rPr>
                        <m:t>+…+</m:t>
                      </m:r>
                      <m:f>
                        <m:fPr>
                          <m:ctrlPr>
                            <a:rPr lang="en-GB" altLang="en-US" i="1">
                              <a:latin typeface="Cambria Math"/>
                              <a:cs typeface="Arial" charset="0"/>
                            </a:rPr>
                          </m:ctrlPr>
                        </m:fPr>
                        <m:num>
                          <m:r>
                            <a:rPr lang="en-GB" altLang="en-US" i="1">
                              <a:latin typeface="Cambria Math"/>
                              <a:cs typeface="Arial" charset="0"/>
                            </a:rPr>
                            <m:t>1</m:t>
                          </m:r>
                        </m:num>
                        <m:den>
                          <m:sSub>
                            <m:sSubPr>
                              <m:ctrlPr>
                                <a:rPr lang="en-GB" altLang="en-US" i="1">
                                  <a:latin typeface="Cambria Math"/>
                                  <a:cs typeface="Arial" charset="0"/>
                                </a:rPr>
                              </m:ctrlPr>
                            </m:sSubPr>
                            <m:e>
                              <m:r>
                                <a:rPr lang="en-GB" altLang="en-US" i="1">
                                  <a:latin typeface="Cambria Math"/>
                                  <a:cs typeface="Arial" charset="0"/>
                                </a:rPr>
                                <m:t>𝑅</m:t>
                              </m:r>
                            </m:e>
                            <m:sub>
                              <m:r>
                                <a:rPr lang="en-GB" altLang="en-US" i="1">
                                  <a:latin typeface="Cambria Math"/>
                                  <a:cs typeface="Arial" charset="0"/>
                                </a:rPr>
                                <m:t>𝑛</m:t>
                              </m:r>
                            </m:sub>
                          </m:sSub>
                        </m:den>
                      </m:f>
                    </m:oMath>
                  </m:oMathPara>
                </a14:m>
                <a:endParaRPr lang="en-GB" altLang="en-US" dirty="0" smtClean="0">
                  <a:cs typeface="Arial" charset="0"/>
                </a:endParaRPr>
              </a:p>
              <a:p>
                <a:pPr marL="0" indent="0">
                  <a:buNone/>
                </a:pPr>
                <a14:m>
                  <m:oMathPara xmlns:m="http://schemas.openxmlformats.org/officeDocument/2006/math">
                    <m:oMathParaPr>
                      <m:jc m:val="centerGroup"/>
                    </m:oMathParaPr>
                    <m:oMath xmlns:m="http://schemas.openxmlformats.org/officeDocument/2006/math">
                      <m:f>
                        <m:fPr>
                          <m:ctrlPr>
                            <a:rPr lang="en-US" altLang="en-US" i="1">
                              <a:latin typeface="Cambria Math"/>
                              <a:cs typeface="Arial" charset="0"/>
                            </a:rPr>
                          </m:ctrlPr>
                        </m:fPr>
                        <m:num>
                          <m:r>
                            <a:rPr lang="en-GB" altLang="en-US" i="1">
                              <a:latin typeface="Cambria Math"/>
                              <a:cs typeface="Arial" charset="0"/>
                            </a:rPr>
                            <m:t>1</m:t>
                          </m:r>
                        </m:num>
                        <m:den>
                          <m:sSub>
                            <m:sSubPr>
                              <m:ctrlPr>
                                <a:rPr lang="en-US" altLang="en-US" i="1">
                                  <a:latin typeface="Cambria Math"/>
                                  <a:cs typeface="Arial" charset="0"/>
                                </a:rPr>
                              </m:ctrlPr>
                            </m:sSubPr>
                            <m:e>
                              <m:r>
                                <a:rPr lang="en-GB" altLang="en-US" i="1">
                                  <a:latin typeface="Cambria Math"/>
                                  <a:cs typeface="Arial" charset="0"/>
                                </a:rPr>
                                <m:t>𝑅</m:t>
                              </m:r>
                            </m:e>
                            <m:sub>
                              <m:r>
                                <a:rPr lang="en-GB" altLang="en-US" i="1">
                                  <a:latin typeface="Cambria Math"/>
                                  <a:cs typeface="Arial" charset="0"/>
                                </a:rPr>
                                <m:t>𝑇</m:t>
                              </m:r>
                            </m:sub>
                          </m:sSub>
                        </m:den>
                      </m:f>
                      <m:r>
                        <a:rPr lang="en-GB" altLang="en-US" i="1">
                          <a:latin typeface="Cambria Math"/>
                          <a:cs typeface="Arial" charset="0"/>
                        </a:rPr>
                        <m:t>=</m:t>
                      </m:r>
                      <m:f>
                        <m:fPr>
                          <m:ctrlPr>
                            <a:rPr lang="en-GB" altLang="en-US" i="1">
                              <a:latin typeface="Cambria Math"/>
                              <a:cs typeface="Arial" charset="0"/>
                            </a:rPr>
                          </m:ctrlPr>
                        </m:fPr>
                        <m:num>
                          <m:r>
                            <a:rPr lang="en-GB" altLang="en-US" i="1">
                              <a:latin typeface="Cambria Math"/>
                              <a:cs typeface="Arial" charset="0"/>
                            </a:rPr>
                            <m:t>1</m:t>
                          </m:r>
                        </m:num>
                        <m:den>
                          <m:r>
                            <a:rPr lang="en-GB" altLang="en-US" b="0" i="1" smtClean="0">
                              <a:latin typeface="Cambria Math"/>
                              <a:cs typeface="Arial" charset="0"/>
                            </a:rPr>
                            <m:t>6 </m:t>
                          </m:r>
                          <m:r>
                            <m:rPr>
                              <m:sty m:val="p"/>
                            </m:rPr>
                            <a:rPr lang="el-GR" altLang="en-US" b="0" i="1" smtClean="0">
                              <a:latin typeface="Cambria Math"/>
                              <a:ea typeface="Cambria Math"/>
                              <a:cs typeface="Arial" charset="0"/>
                            </a:rPr>
                            <m:t>Ω</m:t>
                          </m:r>
                        </m:den>
                      </m:f>
                      <m:r>
                        <a:rPr lang="en-GB" altLang="en-US" i="1">
                          <a:latin typeface="Cambria Math"/>
                          <a:cs typeface="Arial" charset="0"/>
                        </a:rPr>
                        <m:t>+</m:t>
                      </m:r>
                      <m:f>
                        <m:fPr>
                          <m:ctrlPr>
                            <a:rPr lang="en-GB" altLang="en-US" i="1">
                              <a:latin typeface="Cambria Math"/>
                              <a:cs typeface="Arial" charset="0"/>
                            </a:rPr>
                          </m:ctrlPr>
                        </m:fPr>
                        <m:num>
                          <m:r>
                            <a:rPr lang="en-GB" altLang="en-US" i="1">
                              <a:latin typeface="Cambria Math"/>
                              <a:cs typeface="Arial" charset="0"/>
                            </a:rPr>
                            <m:t>1</m:t>
                          </m:r>
                        </m:num>
                        <m:den>
                          <m:r>
                            <a:rPr lang="en-GB" altLang="en-US" b="0" i="1" smtClean="0">
                              <a:latin typeface="Cambria Math"/>
                              <a:cs typeface="Arial" charset="0"/>
                            </a:rPr>
                            <m:t>9 </m:t>
                          </m:r>
                          <m:r>
                            <m:rPr>
                              <m:sty m:val="p"/>
                            </m:rPr>
                            <a:rPr lang="el-GR" altLang="en-US" b="0" i="1" smtClean="0">
                              <a:latin typeface="Cambria Math"/>
                              <a:ea typeface="Cambria Math"/>
                              <a:cs typeface="Arial" charset="0"/>
                            </a:rPr>
                            <m:t>Ω</m:t>
                          </m:r>
                        </m:den>
                      </m:f>
                      <m:r>
                        <a:rPr lang="en-GB" altLang="en-US" i="1">
                          <a:latin typeface="Cambria Math"/>
                          <a:cs typeface="Arial" charset="0"/>
                        </a:rPr>
                        <m:t>+</m:t>
                      </m:r>
                      <m:f>
                        <m:fPr>
                          <m:ctrlPr>
                            <a:rPr lang="en-GB" altLang="en-US" i="1">
                              <a:latin typeface="Cambria Math"/>
                              <a:cs typeface="Arial" charset="0"/>
                            </a:rPr>
                          </m:ctrlPr>
                        </m:fPr>
                        <m:num>
                          <m:r>
                            <a:rPr lang="en-GB" altLang="en-US" i="1">
                              <a:latin typeface="Cambria Math"/>
                              <a:cs typeface="Arial" charset="0"/>
                            </a:rPr>
                            <m:t>1</m:t>
                          </m:r>
                        </m:num>
                        <m:den>
                          <m:r>
                            <a:rPr lang="en-GB" altLang="en-US" b="0" i="1" smtClean="0">
                              <a:latin typeface="Cambria Math"/>
                              <a:cs typeface="Arial" charset="0"/>
                            </a:rPr>
                            <m:t>18 </m:t>
                          </m:r>
                          <m:r>
                            <m:rPr>
                              <m:sty m:val="p"/>
                            </m:rPr>
                            <a:rPr lang="el-GR" altLang="en-US" b="0" i="1" smtClean="0">
                              <a:latin typeface="Cambria Math"/>
                              <a:ea typeface="Cambria Math"/>
                              <a:cs typeface="Arial" charset="0"/>
                            </a:rPr>
                            <m:t>Ω</m:t>
                          </m:r>
                        </m:den>
                      </m:f>
                    </m:oMath>
                  </m:oMathPara>
                </a14:m>
                <a:endParaRPr lang="en-GB" dirty="0"/>
              </a:p>
              <a:p>
                <a:pPr marL="0" indent="0">
                  <a:buNone/>
                </a:pPr>
                <a14:m>
                  <m:oMathPara xmlns:m="http://schemas.openxmlformats.org/officeDocument/2006/math">
                    <m:oMathParaPr>
                      <m:jc m:val="centerGroup"/>
                    </m:oMathParaPr>
                    <m:oMath xmlns:m="http://schemas.openxmlformats.org/officeDocument/2006/math">
                      <m:f>
                        <m:fPr>
                          <m:ctrlPr>
                            <a:rPr lang="en-GB" i="1" smtClean="0">
                              <a:latin typeface="Cambria Math"/>
                            </a:rPr>
                          </m:ctrlPr>
                        </m:fPr>
                        <m:num>
                          <m:r>
                            <a:rPr lang="en-GB" b="0" i="1" smtClean="0">
                              <a:latin typeface="Cambria Math"/>
                            </a:rPr>
                            <m:t>1</m:t>
                          </m:r>
                        </m:num>
                        <m:den>
                          <m:sSub>
                            <m:sSubPr>
                              <m:ctrlPr>
                                <a:rPr lang="en-GB" i="1" smtClean="0">
                                  <a:latin typeface="Cambria Math"/>
                                </a:rPr>
                              </m:ctrlPr>
                            </m:sSubPr>
                            <m:e>
                              <m:r>
                                <a:rPr lang="en-GB" b="0" i="1" smtClean="0">
                                  <a:latin typeface="Cambria Math"/>
                                </a:rPr>
                                <m:t>𝑅</m:t>
                              </m:r>
                            </m:e>
                            <m:sub>
                              <m:r>
                                <a:rPr lang="en-GB" b="0" i="1" smtClean="0">
                                  <a:latin typeface="Cambria Math"/>
                                </a:rPr>
                                <m:t>𝑇</m:t>
                              </m:r>
                            </m:sub>
                          </m:sSub>
                        </m:den>
                      </m:f>
                      <m:r>
                        <a:rPr lang="en-GB" b="0" i="1" smtClean="0">
                          <a:latin typeface="Cambria Math"/>
                        </a:rPr>
                        <m:t>=</m:t>
                      </m:r>
                      <m:f>
                        <m:fPr>
                          <m:ctrlPr>
                            <a:rPr lang="en-GB" b="0" i="1" smtClean="0">
                              <a:latin typeface="Cambria Math"/>
                            </a:rPr>
                          </m:ctrlPr>
                        </m:fPr>
                        <m:num>
                          <m:r>
                            <a:rPr lang="en-GB" b="0" i="1" smtClean="0">
                              <a:latin typeface="Cambria Math"/>
                            </a:rPr>
                            <m:t>1</m:t>
                          </m:r>
                        </m:num>
                        <m:den>
                          <m:r>
                            <a:rPr lang="en-GB" b="0" i="1" smtClean="0">
                              <a:latin typeface="Cambria Math"/>
                            </a:rPr>
                            <m:t>3</m:t>
                          </m:r>
                        </m:den>
                      </m:f>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5083912" cy="3917032"/>
              </a:xfrm>
              <a:blipFill rotWithShape="1">
                <a:blip r:embed="rId3"/>
                <a:stretch>
                  <a:fillRect l="-2398" t="-2025"/>
                </a:stretch>
              </a:blipFill>
            </p:spPr>
            <p:txBody>
              <a:bodyPr/>
              <a:lstStyle/>
              <a:p>
                <a:r>
                  <a:rPr lang="en-GB">
                    <a:noFill/>
                  </a:rPr>
                  <a:t> </a:t>
                </a:r>
              </a:p>
            </p:txBody>
          </p:sp>
        </mc:Fallback>
      </mc:AlternateContent>
      <p:grpSp>
        <p:nvGrpSpPr>
          <p:cNvPr id="4" name="Group 68"/>
          <p:cNvGrpSpPr>
            <a:grpSpLocks/>
          </p:cNvGrpSpPr>
          <p:nvPr/>
        </p:nvGrpSpPr>
        <p:grpSpPr bwMode="auto">
          <a:xfrm>
            <a:off x="5395516" y="2152498"/>
            <a:ext cx="3489325" cy="2705100"/>
            <a:chOff x="5106310" y="2101619"/>
            <a:chExt cx="3489960" cy="2705100"/>
          </a:xfrm>
        </p:grpSpPr>
        <p:sp>
          <p:nvSpPr>
            <p:cNvPr id="5" name="Rectangle 16"/>
            <p:cNvSpPr>
              <a:spLocks noChangeArrowheads="1"/>
            </p:cNvSpPr>
            <p:nvPr/>
          </p:nvSpPr>
          <p:spPr bwMode="auto">
            <a:xfrm>
              <a:off x="5106310" y="2101619"/>
              <a:ext cx="3489960" cy="2705100"/>
            </a:xfrm>
            <a:prstGeom prst="rect">
              <a:avLst/>
            </a:prstGeom>
            <a:solidFill>
              <a:schemeClr val="bg1"/>
            </a:solidFill>
            <a:ln w="12700">
              <a:no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6" name="Rectangle 10"/>
            <p:cNvSpPr>
              <a:spLocks noChangeArrowheads="1"/>
            </p:cNvSpPr>
            <p:nvPr/>
          </p:nvSpPr>
          <p:spPr bwMode="auto">
            <a:xfrm rot="-5400000">
              <a:off x="5771859" y="2892259"/>
              <a:ext cx="2163848" cy="1135480"/>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7" name="Rectangle 10"/>
            <p:cNvSpPr>
              <a:spLocks noChangeArrowheads="1"/>
            </p:cNvSpPr>
            <p:nvPr/>
          </p:nvSpPr>
          <p:spPr bwMode="auto">
            <a:xfrm rot="-5400000">
              <a:off x="5008258" y="2965114"/>
              <a:ext cx="2163037" cy="988088"/>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 name="Rectangle 38"/>
            <p:cNvSpPr>
              <a:spLocks noChangeArrowheads="1"/>
            </p:cNvSpPr>
            <p:nvPr/>
          </p:nvSpPr>
          <p:spPr bwMode="auto">
            <a:xfrm rot="-5400000">
              <a:off x="5650874" y="2679738"/>
              <a:ext cx="313377" cy="17190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9" name="Oval 36"/>
            <p:cNvSpPr>
              <a:spLocks noChangeArrowheads="1"/>
            </p:cNvSpPr>
            <p:nvPr/>
          </p:nvSpPr>
          <p:spPr bwMode="auto">
            <a:xfrm rot="-5400000">
              <a:off x="6539946" y="4495236"/>
              <a:ext cx="86400" cy="8527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 name="Rectangle 10"/>
            <p:cNvSpPr>
              <a:spLocks noChangeArrowheads="1"/>
            </p:cNvSpPr>
            <p:nvPr/>
          </p:nvSpPr>
          <p:spPr bwMode="auto">
            <a:xfrm rot="-5400000">
              <a:off x="6772991" y="3031066"/>
              <a:ext cx="2159391" cy="862327"/>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 name="Oval 37"/>
            <p:cNvSpPr>
              <a:spLocks noChangeArrowheads="1"/>
            </p:cNvSpPr>
            <p:nvPr/>
          </p:nvSpPr>
          <p:spPr bwMode="auto">
            <a:xfrm rot="-5400000">
              <a:off x="6539946" y="2333423"/>
              <a:ext cx="86400" cy="8527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 name="Rectangle 33"/>
            <p:cNvSpPr>
              <a:spLocks noChangeArrowheads="1"/>
            </p:cNvSpPr>
            <p:nvPr/>
          </p:nvSpPr>
          <p:spPr bwMode="auto">
            <a:xfrm rot="-5400000">
              <a:off x="5532142" y="3227473"/>
              <a:ext cx="128533" cy="48050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 name="Line 29"/>
            <p:cNvSpPr>
              <a:spLocks noChangeShapeType="1"/>
            </p:cNvSpPr>
            <p:nvPr/>
          </p:nvSpPr>
          <p:spPr bwMode="auto">
            <a:xfrm rot="10800000" flipH="1">
              <a:off x="5251932" y="3413254"/>
              <a:ext cx="71196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30"/>
            <p:cNvSpPr>
              <a:spLocks noChangeShapeType="1"/>
            </p:cNvSpPr>
            <p:nvPr/>
          </p:nvSpPr>
          <p:spPr bwMode="auto">
            <a:xfrm rot="10800000" flipH="1">
              <a:off x="5433307" y="3541787"/>
              <a:ext cx="34921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Oval 37"/>
            <p:cNvSpPr>
              <a:spLocks noChangeArrowheads="1"/>
            </p:cNvSpPr>
            <p:nvPr/>
          </p:nvSpPr>
          <p:spPr bwMode="auto">
            <a:xfrm rot="-5400000">
              <a:off x="7380832" y="2334646"/>
              <a:ext cx="86400" cy="85274"/>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6" name="Oval 37"/>
            <p:cNvSpPr>
              <a:spLocks noChangeArrowheads="1"/>
            </p:cNvSpPr>
            <p:nvPr/>
          </p:nvSpPr>
          <p:spPr bwMode="auto">
            <a:xfrm rot="-5400000">
              <a:off x="7378452" y="4497685"/>
              <a:ext cx="86400" cy="85274"/>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 name="Rectangle 16"/>
            <p:cNvSpPr/>
            <p:nvPr/>
          </p:nvSpPr>
          <p:spPr bwMode="auto">
            <a:xfrm rot="16200000">
              <a:off x="6317841" y="3335086"/>
              <a:ext cx="538163" cy="23340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8" name="Rectangle 17"/>
            <p:cNvSpPr/>
            <p:nvPr/>
          </p:nvSpPr>
          <p:spPr bwMode="auto">
            <a:xfrm rot="16200000">
              <a:off x="7153813" y="3335879"/>
              <a:ext cx="538163" cy="23181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9" name="Rectangle 18"/>
            <p:cNvSpPr/>
            <p:nvPr/>
          </p:nvSpPr>
          <p:spPr bwMode="auto">
            <a:xfrm rot="16200000">
              <a:off x="8014394" y="3335879"/>
              <a:ext cx="538163" cy="23181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20" name="TextBox 31"/>
            <p:cNvSpPr txBox="1">
              <a:spLocks noChangeArrowheads="1"/>
            </p:cNvSpPr>
            <p:nvPr/>
          </p:nvSpPr>
          <p:spPr bwMode="auto">
            <a:xfrm>
              <a:off x="6061513" y="3229128"/>
              <a:ext cx="54903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1</a:t>
              </a:r>
              <a:r>
                <a:rPr lang="en-GB" altLang="en-US" sz="1200" i="1" baseline="-25000"/>
                <a:t>   </a:t>
              </a:r>
            </a:p>
            <a:p>
              <a:pPr eaLnBrk="1" hangingPunct="1"/>
              <a:r>
                <a:rPr lang="en-GB" altLang="en-US" sz="1200"/>
                <a:t>6</a:t>
              </a:r>
              <a:r>
                <a:rPr lang="el-GR" altLang="en-US" sz="1200">
                  <a:cs typeface="Arial" charset="0"/>
                </a:rPr>
                <a:t> Ω</a:t>
              </a:r>
              <a:endParaRPr lang="en-GB" altLang="en-US" sz="1200" baseline="-25000"/>
            </a:p>
          </p:txBody>
        </p:sp>
        <p:sp>
          <p:nvSpPr>
            <p:cNvPr id="21" name="TextBox 31"/>
            <p:cNvSpPr txBox="1">
              <a:spLocks noChangeArrowheads="1"/>
            </p:cNvSpPr>
            <p:nvPr/>
          </p:nvSpPr>
          <p:spPr bwMode="auto">
            <a:xfrm>
              <a:off x="6861332" y="3229128"/>
              <a:ext cx="55256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2</a:t>
              </a:r>
              <a:r>
                <a:rPr lang="en-GB" altLang="en-US" sz="1200" i="1" baseline="-25000"/>
                <a:t>  </a:t>
              </a:r>
            </a:p>
            <a:p>
              <a:pPr eaLnBrk="1" hangingPunct="1"/>
              <a:r>
                <a:rPr lang="en-GB" altLang="en-US" sz="1200" i="1" baseline="-25000"/>
                <a:t> </a:t>
              </a:r>
              <a:r>
                <a:rPr lang="en-GB" altLang="en-US" sz="1200"/>
                <a:t>9</a:t>
              </a:r>
              <a:r>
                <a:rPr lang="el-GR" altLang="en-US" sz="1200">
                  <a:cs typeface="Arial" charset="0"/>
                </a:rPr>
                <a:t> Ω</a:t>
              </a:r>
              <a:endParaRPr lang="en-GB" altLang="en-US" sz="1200" baseline="-25000"/>
            </a:p>
          </p:txBody>
        </p:sp>
        <p:sp>
          <p:nvSpPr>
            <p:cNvPr id="22" name="TextBox 31"/>
            <p:cNvSpPr txBox="1">
              <a:spLocks noChangeArrowheads="1"/>
            </p:cNvSpPr>
            <p:nvPr/>
          </p:nvSpPr>
          <p:spPr bwMode="auto">
            <a:xfrm>
              <a:off x="7665048" y="3229128"/>
              <a:ext cx="66285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3</a:t>
              </a:r>
              <a:r>
                <a:rPr lang="en-GB" altLang="en-US" sz="1200" i="1" baseline="-25000"/>
                <a:t>   </a:t>
              </a:r>
            </a:p>
            <a:p>
              <a:pPr eaLnBrk="1" hangingPunct="1"/>
              <a:r>
                <a:rPr lang="en-GB" altLang="en-US" sz="1200"/>
                <a:t>18</a:t>
              </a:r>
              <a:r>
                <a:rPr lang="el-GR" altLang="en-US" sz="1200">
                  <a:cs typeface="Arial" charset="0"/>
                </a:rPr>
                <a:t> Ω</a:t>
              </a:r>
              <a:endParaRPr lang="en-GB" altLang="en-US" sz="1200" baseline="-25000"/>
            </a:p>
          </p:txBody>
        </p:sp>
      </p:grpSp>
    </p:spTree>
    <p:extLst>
      <p:ext uri="{BB962C8B-B14F-4D97-AF65-F5344CB8AC3E}">
        <p14:creationId xmlns:p14="http://schemas.microsoft.com/office/powerpoint/2010/main" val="142297355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F693911-1BA0-4E7A-BE6C-EB0EB42E1DED}"/>
              </a:ext>
            </a:extLst>
          </p:cNvPr>
          <p:cNvSpPr>
            <a:spLocks noGrp="1"/>
          </p:cNvSpPr>
          <p:nvPr>
            <p:ph type="title"/>
          </p:nvPr>
        </p:nvSpPr>
        <p:spPr/>
        <p:txBody>
          <a:bodyPr/>
          <a:lstStyle/>
          <a:p>
            <a:r>
              <a:rPr lang="en-GB" dirty="0"/>
              <a:t>Capacitors in Series</a:t>
            </a:r>
          </a:p>
        </p:txBody>
      </p:sp>
      <p:sp>
        <p:nvSpPr>
          <p:cNvPr id="3" name="Content Placeholder 2">
            <a:extLst>
              <a:ext uri="{FF2B5EF4-FFF2-40B4-BE49-F238E27FC236}">
                <a16:creationId xmlns="" xmlns:a16="http://schemas.microsoft.com/office/drawing/2014/main" id="{8D8595F2-05E2-47F3-9CE8-1FC1810A103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4826151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570E44-3FF3-4707-AD4C-ECCCACAE6949}"/>
              </a:ext>
            </a:extLst>
          </p:cNvPr>
          <p:cNvSpPr>
            <a:spLocks noGrp="1"/>
          </p:cNvSpPr>
          <p:nvPr>
            <p:ph type="title"/>
          </p:nvPr>
        </p:nvSpPr>
        <p:spPr/>
        <p:txBody>
          <a:bodyPr/>
          <a:lstStyle/>
          <a:p>
            <a:r>
              <a:rPr lang="en-GB" dirty="0"/>
              <a:t>Capacitors in Parallel</a:t>
            </a:r>
          </a:p>
        </p:txBody>
      </p:sp>
      <p:sp>
        <p:nvSpPr>
          <p:cNvPr id="3" name="Content Placeholder 2">
            <a:extLst>
              <a:ext uri="{FF2B5EF4-FFF2-40B4-BE49-F238E27FC236}">
                <a16:creationId xmlns="" xmlns:a16="http://schemas.microsoft.com/office/drawing/2014/main" id="{1104BF7E-FD8D-46F1-A8CC-C3520F4BC02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4627419"/>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4C770B-4903-4D7F-B08E-7AD548E207D4}"/>
              </a:ext>
            </a:extLst>
          </p:cNvPr>
          <p:cNvSpPr>
            <a:spLocks noGrp="1"/>
          </p:cNvSpPr>
          <p:nvPr>
            <p:ph type="title"/>
          </p:nvPr>
        </p:nvSpPr>
        <p:spPr/>
        <p:txBody>
          <a:bodyPr/>
          <a:lstStyle/>
          <a:p>
            <a:r>
              <a:rPr lang="en-GB" dirty="0"/>
              <a:t>Inductors in Series</a:t>
            </a:r>
          </a:p>
        </p:txBody>
      </p:sp>
      <p:sp>
        <p:nvSpPr>
          <p:cNvPr id="3" name="Content Placeholder 2">
            <a:extLst>
              <a:ext uri="{FF2B5EF4-FFF2-40B4-BE49-F238E27FC236}">
                <a16:creationId xmlns="" xmlns:a16="http://schemas.microsoft.com/office/drawing/2014/main" id="{14AF2449-E697-4772-9733-30497C2DDDA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3132956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639356-7392-4A69-901E-6CEAF843D383}"/>
              </a:ext>
            </a:extLst>
          </p:cNvPr>
          <p:cNvSpPr>
            <a:spLocks noGrp="1"/>
          </p:cNvSpPr>
          <p:nvPr>
            <p:ph type="title"/>
          </p:nvPr>
        </p:nvSpPr>
        <p:spPr/>
        <p:txBody>
          <a:bodyPr/>
          <a:lstStyle/>
          <a:p>
            <a:r>
              <a:rPr lang="en-GB" dirty="0"/>
              <a:t>Inductors in Parallel</a:t>
            </a:r>
          </a:p>
        </p:txBody>
      </p:sp>
      <p:sp>
        <p:nvSpPr>
          <p:cNvPr id="3" name="Content Placeholder 2">
            <a:extLst>
              <a:ext uri="{FF2B5EF4-FFF2-40B4-BE49-F238E27FC236}">
                <a16:creationId xmlns="" xmlns:a16="http://schemas.microsoft.com/office/drawing/2014/main" id="{3B81F675-5F81-44E7-B739-319AD5EB4C4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5322619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Semiconductors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47961083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Diodes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63083284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Transistors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40990119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4437479-E252-4846-8050-85AD20870409}"/>
              </a:ext>
            </a:extLst>
          </p:cNvPr>
          <p:cNvSpPr>
            <a:spLocks noGrp="1"/>
          </p:cNvSpPr>
          <p:nvPr>
            <p:ph type="title"/>
          </p:nvPr>
        </p:nvSpPr>
        <p:spPr/>
        <p:txBody>
          <a:bodyPr>
            <a:normAutofit/>
          </a:bodyPr>
          <a:lstStyle/>
          <a:p>
            <a:r>
              <a:rPr lang="en-GB" dirty="0"/>
              <a:t>Voltage Sources</a:t>
            </a:r>
          </a:p>
        </p:txBody>
      </p:sp>
      <p:sp>
        <p:nvSpPr>
          <p:cNvPr id="3" name="Content Placeholder 2">
            <a:extLst>
              <a:ext uri="{FF2B5EF4-FFF2-40B4-BE49-F238E27FC236}">
                <a16:creationId xmlns="" xmlns:a16="http://schemas.microsoft.com/office/drawing/2014/main" id="{8694BDC7-CE62-4292-9275-976130A56999}"/>
              </a:ext>
            </a:extLst>
          </p:cNvPr>
          <p:cNvSpPr>
            <a:spLocks noGrp="1"/>
          </p:cNvSpPr>
          <p:nvPr>
            <p:ph idx="1"/>
          </p:nvPr>
        </p:nvSpPr>
        <p:spPr>
          <a:xfrm>
            <a:off x="457200" y="1600201"/>
            <a:ext cx="8229600" cy="1928247"/>
          </a:xfrm>
        </p:spPr>
        <p:txBody>
          <a:bodyPr>
            <a:normAutofit fontScale="92500" lnSpcReduction="10000"/>
          </a:bodyPr>
          <a:lstStyle/>
          <a:p>
            <a:pPr>
              <a:spcBef>
                <a:spcPct val="50000"/>
              </a:spcBef>
            </a:pPr>
            <a:r>
              <a:rPr lang="en-GB" sz="2200" dirty="0"/>
              <a:t>Voltage sources may be </a:t>
            </a:r>
            <a:r>
              <a:rPr lang="en-GB" sz="2200" dirty="0">
                <a:solidFill>
                  <a:srgbClr val="FF3300"/>
                </a:solidFill>
              </a:rPr>
              <a:t>d.c. (direct current)</a:t>
            </a:r>
            <a:r>
              <a:rPr lang="en-GB" sz="2200" dirty="0"/>
              <a:t> like a </a:t>
            </a:r>
            <a:r>
              <a:rPr lang="en-GB" sz="2200" dirty="0">
                <a:solidFill>
                  <a:srgbClr val="FF3300"/>
                </a:solidFill>
              </a:rPr>
              <a:t>battery </a:t>
            </a:r>
            <a:r>
              <a:rPr lang="en-GB" sz="2200" dirty="0"/>
              <a:t>or </a:t>
            </a:r>
            <a:r>
              <a:rPr lang="en-GB" sz="2200" dirty="0">
                <a:solidFill>
                  <a:srgbClr val="FF3300"/>
                </a:solidFill>
              </a:rPr>
              <a:t>a.c.(alternating current</a:t>
            </a:r>
            <a:r>
              <a:rPr lang="en-GB" sz="2200" dirty="0"/>
              <a:t>) like the </a:t>
            </a:r>
            <a:r>
              <a:rPr lang="en-GB" sz="2200" dirty="0">
                <a:solidFill>
                  <a:srgbClr val="FF3300"/>
                </a:solidFill>
              </a:rPr>
              <a:t>mains.</a:t>
            </a:r>
          </a:p>
          <a:p>
            <a:pPr>
              <a:spcBef>
                <a:spcPct val="50000"/>
              </a:spcBef>
            </a:pPr>
            <a:r>
              <a:rPr lang="en-GB" sz="2200" dirty="0"/>
              <a:t>A</a:t>
            </a:r>
            <a:r>
              <a:rPr lang="en-GB" sz="2200" dirty="0">
                <a:solidFill>
                  <a:srgbClr val="FF3300"/>
                </a:solidFill>
              </a:rPr>
              <a:t> d.c.voltage </a:t>
            </a:r>
            <a:r>
              <a:rPr lang="en-GB" sz="2200" dirty="0"/>
              <a:t>source, such as a battery, may be considered to consist of an ideal source of voltage in series with a certain amount of resistance typically called R</a:t>
            </a:r>
            <a:r>
              <a:rPr lang="en-GB" sz="2200" baseline="-25000" dirty="0"/>
              <a:t>int</a:t>
            </a:r>
            <a:r>
              <a:rPr lang="en-GB" sz="2200" dirty="0"/>
              <a:t> or R</a:t>
            </a:r>
            <a:r>
              <a:rPr lang="en-GB" sz="2200" baseline="-25000" dirty="0"/>
              <a:t>s</a:t>
            </a:r>
            <a:r>
              <a:rPr lang="en-GB" sz="2200" dirty="0"/>
              <a:t>. Where R</a:t>
            </a:r>
            <a:r>
              <a:rPr lang="en-GB" sz="2200" baseline="-25000" dirty="0"/>
              <a:t>int</a:t>
            </a:r>
            <a:r>
              <a:rPr lang="en-GB" sz="2200" dirty="0"/>
              <a:t> stands for </a:t>
            </a:r>
            <a:r>
              <a:rPr lang="en-GB" sz="2200" dirty="0">
                <a:solidFill>
                  <a:srgbClr val="FF3300"/>
                </a:solidFill>
              </a:rPr>
              <a:t>“internal resistance”</a:t>
            </a:r>
            <a:r>
              <a:rPr lang="en-GB" sz="2200" dirty="0"/>
              <a:t> and R</a:t>
            </a:r>
            <a:r>
              <a:rPr lang="en-GB" sz="2200" baseline="-25000" dirty="0"/>
              <a:t>s</a:t>
            </a:r>
            <a:r>
              <a:rPr lang="en-GB" sz="2200" dirty="0"/>
              <a:t> stands for </a:t>
            </a:r>
            <a:r>
              <a:rPr lang="en-GB" sz="2200" dirty="0">
                <a:solidFill>
                  <a:srgbClr val="FF3300"/>
                </a:solidFill>
              </a:rPr>
              <a:t>“source resistance”.</a:t>
            </a:r>
          </a:p>
          <a:p>
            <a:endParaRPr lang="en-GB" dirty="0"/>
          </a:p>
        </p:txBody>
      </p:sp>
      <p:grpSp>
        <p:nvGrpSpPr>
          <p:cNvPr id="4" name="Group 3">
            <a:extLst>
              <a:ext uri="{FF2B5EF4-FFF2-40B4-BE49-F238E27FC236}">
                <a16:creationId xmlns="" xmlns:a16="http://schemas.microsoft.com/office/drawing/2014/main" id="{097F87B7-C562-41D8-82F4-DA607082A2BA}"/>
              </a:ext>
            </a:extLst>
          </p:cNvPr>
          <p:cNvGrpSpPr/>
          <p:nvPr/>
        </p:nvGrpSpPr>
        <p:grpSpPr>
          <a:xfrm>
            <a:off x="1210134" y="3356992"/>
            <a:ext cx="6723732" cy="2366144"/>
            <a:chOff x="872604" y="1902669"/>
            <a:chExt cx="7472362" cy="3100387"/>
          </a:xfrm>
        </p:grpSpPr>
        <p:pic>
          <p:nvPicPr>
            <p:cNvPr id="5" name="Picture 5">
              <a:extLst>
                <a:ext uri="{FF2B5EF4-FFF2-40B4-BE49-F238E27FC236}">
                  <a16:creationId xmlns="" xmlns:a16="http://schemas.microsoft.com/office/drawing/2014/main" id="{6E7E3A17-BD66-4ED3-A428-0FB5C405B41E}"/>
                </a:ext>
              </a:extLst>
            </p:cNvPr>
            <p:cNvPicPr>
              <a:picLocks noChangeAspect="1" noChangeArrowheads="1"/>
            </p:cNvPicPr>
            <p:nvPr/>
          </p:nvPicPr>
          <p:blipFill>
            <a:blip r:embed="rId2" cstate="print"/>
            <a:srcRect/>
            <a:stretch>
              <a:fillRect/>
            </a:stretch>
          </p:blipFill>
          <p:spPr bwMode="auto">
            <a:xfrm>
              <a:off x="872604" y="2348756"/>
              <a:ext cx="1257300" cy="2238375"/>
            </a:xfrm>
            <a:prstGeom prst="rect">
              <a:avLst/>
            </a:prstGeom>
            <a:noFill/>
          </p:spPr>
        </p:pic>
        <p:sp>
          <p:nvSpPr>
            <p:cNvPr id="6" name="Line 6">
              <a:extLst>
                <a:ext uri="{FF2B5EF4-FFF2-40B4-BE49-F238E27FC236}">
                  <a16:creationId xmlns="" xmlns:a16="http://schemas.microsoft.com/office/drawing/2014/main" id="{332D53A1-CDA6-421A-A987-D0AF6055295F}"/>
                </a:ext>
              </a:extLst>
            </p:cNvPr>
            <p:cNvSpPr>
              <a:spLocks noChangeShapeType="1"/>
            </p:cNvSpPr>
            <p:nvPr/>
          </p:nvSpPr>
          <p:spPr bwMode="auto">
            <a:xfrm>
              <a:off x="3149079" y="3396506"/>
              <a:ext cx="0" cy="463550"/>
            </a:xfrm>
            <a:prstGeom prst="line">
              <a:avLst/>
            </a:prstGeom>
            <a:noFill/>
            <a:ln w="28575">
              <a:solidFill>
                <a:schemeClr val="tx1"/>
              </a:solidFill>
              <a:round/>
              <a:headEnd/>
              <a:tailEnd/>
            </a:ln>
            <a:effectLst/>
          </p:spPr>
          <p:txBody>
            <a:bodyPr/>
            <a:lstStyle/>
            <a:p>
              <a:endParaRPr lang="en-GB" dirty="0"/>
            </a:p>
          </p:txBody>
        </p:sp>
        <p:sp>
          <p:nvSpPr>
            <p:cNvPr id="7" name="Line 7">
              <a:extLst>
                <a:ext uri="{FF2B5EF4-FFF2-40B4-BE49-F238E27FC236}">
                  <a16:creationId xmlns="" xmlns:a16="http://schemas.microsoft.com/office/drawing/2014/main" id="{C1AF7441-F0F5-44F0-BE8A-4E410B28E270}"/>
                </a:ext>
              </a:extLst>
            </p:cNvPr>
            <p:cNvSpPr>
              <a:spLocks noChangeShapeType="1"/>
            </p:cNvSpPr>
            <p:nvPr/>
          </p:nvSpPr>
          <p:spPr bwMode="auto">
            <a:xfrm flipH="1">
              <a:off x="2912541" y="3837831"/>
              <a:ext cx="431800" cy="0"/>
            </a:xfrm>
            <a:prstGeom prst="line">
              <a:avLst/>
            </a:prstGeom>
            <a:noFill/>
            <a:ln w="28575">
              <a:solidFill>
                <a:schemeClr val="tx1"/>
              </a:solidFill>
              <a:round/>
              <a:headEnd/>
              <a:tailEnd/>
            </a:ln>
            <a:effectLst/>
          </p:spPr>
          <p:txBody>
            <a:bodyPr/>
            <a:lstStyle/>
            <a:p>
              <a:endParaRPr lang="en-GB" dirty="0"/>
            </a:p>
          </p:txBody>
        </p:sp>
        <p:sp>
          <p:nvSpPr>
            <p:cNvPr id="8" name="Line 9">
              <a:extLst>
                <a:ext uri="{FF2B5EF4-FFF2-40B4-BE49-F238E27FC236}">
                  <a16:creationId xmlns="" xmlns:a16="http://schemas.microsoft.com/office/drawing/2014/main" id="{58220104-336B-4F23-9C39-081E3B05D952}"/>
                </a:ext>
              </a:extLst>
            </p:cNvPr>
            <p:cNvSpPr>
              <a:spLocks noChangeShapeType="1"/>
            </p:cNvSpPr>
            <p:nvPr/>
          </p:nvSpPr>
          <p:spPr bwMode="auto">
            <a:xfrm flipH="1">
              <a:off x="3044304" y="3933081"/>
              <a:ext cx="215900" cy="0"/>
            </a:xfrm>
            <a:prstGeom prst="line">
              <a:avLst/>
            </a:prstGeom>
            <a:noFill/>
            <a:ln w="28575">
              <a:solidFill>
                <a:schemeClr val="tx1"/>
              </a:solidFill>
              <a:round/>
              <a:headEnd/>
              <a:tailEnd/>
            </a:ln>
            <a:effectLst/>
          </p:spPr>
          <p:txBody>
            <a:bodyPr/>
            <a:lstStyle/>
            <a:p>
              <a:endParaRPr lang="en-GB" dirty="0"/>
            </a:p>
          </p:txBody>
        </p:sp>
        <p:sp>
          <p:nvSpPr>
            <p:cNvPr id="9" name="Line 10">
              <a:extLst>
                <a:ext uri="{FF2B5EF4-FFF2-40B4-BE49-F238E27FC236}">
                  <a16:creationId xmlns="" xmlns:a16="http://schemas.microsoft.com/office/drawing/2014/main" id="{E6607F28-9F29-4587-918E-3C389F61A816}"/>
                </a:ext>
              </a:extLst>
            </p:cNvPr>
            <p:cNvSpPr>
              <a:spLocks noChangeShapeType="1"/>
            </p:cNvSpPr>
            <p:nvPr/>
          </p:nvSpPr>
          <p:spPr bwMode="auto">
            <a:xfrm>
              <a:off x="3139554" y="3933081"/>
              <a:ext cx="0" cy="782638"/>
            </a:xfrm>
            <a:prstGeom prst="line">
              <a:avLst/>
            </a:prstGeom>
            <a:noFill/>
            <a:ln w="28575">
              <a:solidFill>
                <a:schemeClr val="tx1"/>
              </a:solidFill>
              <a:round/>
              <a:headEnd/>
              <a:tailEnd/>
            </a:ln>
            <a:effectLst/>
          </p:spPr>
          <p:txBody>
            <a:bodyPr/>
            <a:lstStyle/>
            <a:p>
              <a:endParaRPr lang="en-GB" dirty="0"/>
            </a:p>
          </p:txBody>
        </p:sp>
        <p:sp>
          <p:nvSpPr>
            <p:cNvPr id="10" name="Rectangle 13">
              <a:extLst>
                <a:ext uri="{FF2B5EF4-FFF2-40B4-BE49-F238E27FC236}">
                  <a16:creationId xmlns="" xmlns:a16="http://schemas.microsoft.com/office/drawing/2014/main" id="{68177414-55CE-45A8-82B5-6761DC43C652}"/>
                </a:ext>
              </a:extLst>
            </p:cNvPr>
            <p:cNvSpPr>
              <a:spLocks noChangeArrowheads="1"/>
            </p:cNvSpPr>
            <p:nvPr/>
          </p:nvSpPr>
          <p:spPr bwMode="auto">
            <a:xfrm>
              <a:off x="3066529" y="2871044"/>
              <a:ext cx="139700" cy="522287"/>
            </a:xfrm>
            <a:prstGeom prst="rect">
              <a:avLst/>
            </a:prstGeom>
            <a:noFill/>
            <a:ln w="28575">
              <a:solidFill>
                <a:schemeClr val="tx1"/>
              </a:solidFill>
              <a:miter lim="800000"/>
              <a:headEnd/>
              <a:tailEnd/>
            </a:ln>
            <a:effectLst/>
          </p:spPr>
          <p:txBody>
            <a:bodyPr wrap="none" anchor="ctr"/>
            <a:lstStyle/>
            <a:p>
              <a:endParaRPr lang="en-GB" dirty="0"/>
            </a:p>
          </p:txBody>
        </p:sp>
        <p:sp>
          <p:nvSpPr>
            <p:cNvPr id="11" name="Line 17">
              <a:extLst>
                <a:ext uri="{FF2B5EF4-FFF2-40B4-BE49-F238E27FC236}">
                  <a16:creationId xmlns="" xmlns:a16="http://schemas.microsoft.com/office/drawing/2014/main" id="{8C17B643-C902-433A-9277-B0882FEF6661}"/>
                </a:ext>
              </a:extLst>
            </p:cNvPr>
            <p:cNvSpPr>
              <a:spLocks noChangeShapeType="1"/>
            </p:cNvSpPr>
            <p:nvPr/>
          </p:nvSpPr>
          <p:spPr bwMode="auto">
            <a:xfrm flipV="1">
              <a:off x="3142729" y="2278906"/>
              <a:ext cx="0" cy="573088"/>
            </a:xfrm>
            <a:prstGeom prst="line">
              <a:avLst/>
            </a:prstGeom>
            <a:noFill/>
            <a:ln w="28575">
              <a:solidFill>
                <a:schemeClr val="tx1"/>
              </a:solidFill>
              <a:round/>
              <a:headEnd/>
              <a:tailEnd/>
            </a:ln>
            <a:effectLst/>
          </p:spPr>
          <p:txBody>
            <a:bodyPr/>
            <a:lstStyle/>
            <a:p>
              <a:endParaRPr lang="en-GB" dirty="0"/>
            </a:p>
          </p:txBody>
        </p:sp>
        <p:sp>
          <p:nvSpPr>
            <p:cNvPr id="12" name="Rectangle 18">
              <a:extLst>
                <a:ext uri="{FF2B5EF4-FFF2-40B4-BE49-F238E27FC236}">
                  <a16:creationId xmlns="" xmlns:a16="http://schemas.microsoft.com/office/drawing/2014/main" id="{7DBE31DA-D370-4055-9242-3A871CB2BF66}"/>
                </a:ext>
              </a:extLst>
            </p:cNvPr>
            <p:cNvSpPr>
              <a:spLocks noChangeArrowheads="1"/>
            </p:cNvSpPr>
            <p:nvPr/>
          </p:nvSpPr>
          <p:spPr bwMode="auto">
            <a:xfrm>
              <a:off x="2618854" y="2497981"/>
              <a:ext cx="987425" cy="2073275"/>
            </a:xfrm>
            <a:prstGeom prst="rect">
              <a:avLst/>
            </a:prstGeom>
            <a:noFill/>
            <a:ln w="28575">
              <a:solidFill>
                <a:schemeClr val="tx1"/>
              </a:solidFill>
              <a:prstDash val="dash"/>
              <a:miter lim="800000"/>
              <a:headEnd/>
              <a:tailEnd/>
            </a:ln>
            <a:effectLst/>
          </p:spPr>
          <p:txBody>
            <a:bodyPr wrap="none" anchor="ctr"/>
            <a:lstStyle/>
            <a:p>
              <a:endParaRPr lang="en-GB" dirty="0"/>
            </a:p>
          </p:txBody>
        </p:sp>
        <p:sp>
          <p:nvSpPr>
            <p:cNvPr id="13" name="Text Box 19">
              <a:extLst>
                <a:ext uri="{FF2B5EF4-FFF2-40B4-BE49-F238E27FC236}">
                  <a16:creationId xmlns="" xmlns:a16="http://schemas.microsoft.com/office/drawing/2014/main" id="{614934D6-2E62-41BF-8909-5C8BB06B380E}"/>
                </a:ext>
              </a:extLst>
            </p:cNvPr>
            <p:cNvSpPr txBox="1">
              <a:spLocks noChangeArrowheads="1"/>
            </p:cNvSpPr>
            <p:nvPr/>
          </p:nvSpPr>
          <p:spPr bwMode="auto">
            <a:xfrm>
              <a:off x="3033191" y="1902669"/>
              <a:ext cx="523875" cy="457200"/>
            </a:xfrm>
            <a:prstGeom prst="rect">
              <a:avLst/>
            </a:prstGeom>
            <a:noFill/>
            <a:ln w="9525">
              <a:noFill/>
              <a:miter lim="800000"/>
              <a:headEnd/>
              <a:tailEnd/>
            </a:ln>
            <a:effectLst/>
          </p:spPr>
          <p:txBody>
            <a:bodyPr>
              <a:spAutoFit/>
            </a:bodyPr>
            <a:lstStyle/>
            <a:p>
              <a:pPr>
                <a:spcBef>
                  <a:spcPct val="50000"/>
                </a:spcBef>
              </a:pPr>
              <a:r>
                <a:rPr lang="en-US" sz="2400" dirty="0">
                  <a:cs typeface="Arial" charset="0"/>
                </a:rPr>
                <a:t>+</a:t>
              </a:r>
            </a:p>
          </p:txBody>
        </p:sp>
        <p:sp>
          <p:nvSpPr>
            <p:cNvPr id="14" name="Text Box 20">
              <a:extLst>
                <a:ext uri="{FF2B5EF4-FFF2-40B4-BE49-F238E27FC236}">
                  <a16:creationId xmlns="" xmlns:a16="http://schemas.microsoft.com/office/drawing/2014/main" id="{7F6BEA56-3D76-465B-9FE6-593BE38109B7}"/>
                </a:ext>
              </a:extLst>
            </p:cNvPr>
            <p:cNvSpPr txBox="1">
              <a:spLocks noChangeArrowheads="1"/>
            </p:cNvSpPr>
            <p:nvPr/>
          </p:nvSpPr>
          <p:spPr bwMode="auto">
            <a:xfrm>
              <a:off x="3106216" y="4266456"/>
              <a:ext cx="523875" cy="641350"/>
            </a:xfrm>
            <a:prstGeom prst="rect">
              <a:avLst/>
            </a:prstGeom>
            <a:noFill/>
            <a:ln w="9525">
              <a:noFill/>
              <a:miter lim="800000"/>
              <a:headEnd/>
              <a:tailEnd/>
            </a:ln>
            <a:effectLst/>
          </p:spPr>
          <p:txBody>
            <a:bodyPr>
              <a:spAutoFit/>
            </a:bodyPr>
            <a:lstStyle/>
            <a:p>
              <a:pPr>
                <a:spcBef>
                  <a:spcPct val="50000"/>
                </a:spcBef>
              </a:pPr>
              <a:r>
                <a:rPr lang="en-US" sz="3600" dirty="0">
                  <a:cs typeface="Arial" charset="0"/>
                </a:rPr>
                <a:t>-</a:t>
              </a:r>
            </a:p>
          </p:txBody>
        </p:sp>
        <p:sp>
          <p:nvSpPr>
            <p:cNvPr id="15" name="Text Box 22">
              <a:extLst>
                <a:ext uri="{FF2B5EF4-FFF2-40B4-BE49-F238E27FC236}">
                  <a16:creationId xmlns="" xmlns:a16="http://schemas.microsoft.com/office/drawing/2014/main" id="{5796AC22-3EA0-43C6-92DF-9FB721E7113D}"/>
                </a:ext>
              </a:extLst>
            </p:cNvPr>
            <p:cNvSpPr txBox="1">
              <a:spLocks noChangeArrowheads="1"/>
            </p:cNvSpPr>
            <p:nvPr/>
          </p:nvSpPr>
          <p:spPr bwMode="auto">
            <a:xfrm>
              <a:off x="3093517" y="2596406"/>
              <a:ext cx="646113" cy="483940"/>
            </a:xfrm>
            <a:prstGeom prst="rect">
              <a:avLst/>
            </a:prstGeom>
            <a:noFill/>
            <a:ln w="9525">
              <a:noFill/>
              <a:miter lim="800000"/>
              <a:headEnd/>
              <a:tailEnd/>
            </a:ln>
            <a:effectLst/>
          </p:spPr>
          <p:txBody>
            <a:bodyPr>
              <a:spAutoFit/>
            </a:bodyPr>
            <a:lstStyle/>
            <a:p>
              <a:pPr>
                <a:spcBef>
                  <a:spcPct val="50000"/>
                </a:spcBef>
              </a:pPr>
              <a:r>
                <a:rPr lang="en-GB" dirty="0"/>
                <a:t>R</a:t>
              </a:r>
              <a:r>
                <a:rPr lang="en-GB" b="1" baseline="-25000" dirty="0"/>
                <a:t>int</a:t>
              </a:r>
              <a:endParaRPr lang="en-US" b="1" baseline="-25000" dirty="0"/>
            </a:p>
          </p:txBody>
        </p:sp>
        <p:sp>
          <p:nvSpPr>
            <p:cNvPr id="16" name="Text Box 23">
              <a:extLst>
                <a:ext uri="{FF2B5EF4-FFF2-40B4-BE49-F238E27FC236}">
                  <a16:creationId xmlns="" xmlns:a16="http://schemas.microsoft.com/office/drawing/2014/main" id="{A2EC413B-DCBE-4A9F-9ABB-64E6DE3F056F}"/>
                </a:ext>
              </a:extLst>
            </p:cNvPr>
            <p:cNvSpPr txBox="1">
              <a:spLocks noChangeArrowheads="1"/>
            </p:cNvSpPr>
            <p:nvPr/>
          </p:nvSpPr>
          <p:spPr bwMode="auto">
            <a:xfrm>
              <a:off x="2691879" y="3364756"/>
              <a:ext cx="730250" cy="366713"/>
            </a:xfrm>
            <a:prstGeom prst="rect">
              <a:avLst/>
            </a:prstGeom>
            <a:noFill/>
            <a:ln w="9525">
              <a:noFill/>
              <a:miter lim="800000"/>
              <a:headEnd/>
              <a:tailEnd/>
            </a:ln>
            <a:effectLst/>
          </p:spPr>
          <p:txBody>
            <a:bodyPr>
              <a:spAutoFit/>
            </a:bodyPr>
            <a:lstStyle/>
            <a:p>
              <a:pPr>
                <a:spcBef>
                  <a:spcPct val="50000"/>
                </a:spcBef>
              </a:pPr>
              <a:r>
                <a:rPr lang="en-GB" dirty="0"/>
                <a:t>V</a:t>
              </a:r>
              <a:r>
                <a:rPr lang="en-GB" b="1" baseline="-25000" dirty="0"/>
                <a:t>s</a:t>
              </a:r>
              <a:endParaRPr lang="en-US" b="1" baseline="-25000" dirty="0"/>
            </a:p>
          </p:txBody>
        </p:sp>
        <p:sp>
          <p:nvSpPr>
            <p:cNvPr id="17" name="Text Box 24">
              <a:extLst>
                <a:ext uri="{FF2B5EF4-FFF2-40B4-BE49-F238E27FC236}">
                  <a16:creationId xmlns="" xmlns:a16="http://schemas.microsoft.com/office/drawing/2014/main" id="{4D75EF29-B86D-43DF-B873-505CBA8A1CD1}"/>
                </a:ext>
              </a:extLst>
            </p:cNvPr>
            <p:cNvSpPr txBox="1">
              <a:spLocks noChangeArrowheads="1"/>
            </p:cNvSpPr>
            <p:nvPr/>
          </p:nvSpPr>
          <p:spPr bwMode="auto">
            <a:xfrm>
              <a:off x="3838054" y="2755156"/>
              <a:ext cx="1498600" cy="366713"/>
            </a:xfrm>
            <a:prstGeom prst="rect">
              <a:avLst/>
            </a:prstGeom>
            <a:noFill/>
            <a:ln w="9525">
              <a:noFill/>
              <a:miter lim="800000"/>
              <a:headEnd/>
              <a:tailEnd/>
            </a:ln>
            <a:effectLst/>
          </p:spPr>
          <p:txBody>
            <a:bodyPr>
              <a:spAutoFit/>
            </a:bodyPr>
            <a:lstStyle/>
            <a:p>
              <a:pPr>
                <a:spcBef>
                  <a:spcPct val="50000"/>
                </a:spcBef>
              </a:pPr>
              <a:r>
                <a:rPr lang="en-GB" dirty="0"/>
                <a:t>Alternatively</a:t>
              </a:r>
              <a:endParaRPr lang="en-US" dirty="0"/>
            </a:p>
          </p:txBody>
        </p:sp>
        <p:sp>
          <p:nvSpPr>
            <p:cNvPr id="18" name="Text Box 35">
              <a:extLst>
                <a:ext uri="{FF2B5EF4-FFF2-40B4-BE49-F238E27FC236}">
                  <a16:creationId xmlns="" xmlns:a16="http://schemas.microsoft.com/office/drawing/2014/main" id="{272C85E9-DB11-49BA-A5CE-CF40C676159F}"/>
                </a:ext>
              </a:extLst>
            </p:cNvPr>
            <p:cNvSpPr txBox="1">
              <a:spLocks noChangeArrowheads="1"/>
            </p:cNvSpPr>
            <p:nvPr/>
          </p:nvSpPr>
          <p:spPr bwMode="auto">
            <a:xfrm>
              <a:off x="7821091" y="4361706"/>
              <a:ext cx="523875" cy="641350"/>
            </a:xfrm>
            <a:prstGeom prst="rect">
              <a:avLst/>
            </a:prstGeom>
            <a:noFill/>
            <a:ln w="9525">
              <a:noFill/>
              <a:miter lim="800000"/>
              <a:headEnd/>
              <a:tailEnd/>
            </a:ln>
            <a:effectLst/>
          </p:spPr>
          <p:txBody>
            <a:bodyPr>
              <a:spAutoFit/>
            </a:bodyPr>
            <a:lstStyle/>
            <a:p>
              <a:pPr>
                <a:spcBef>
                  <a:spcPct val="50000"/>
                </a:spcBef>
              </a:pPr>
              <a:r>
                <a:rPr lang="en-US" sz="3600" dirty="0">
                  <a:cs typeface="Arial" charset="0"/>
                </a:rPr>
                <a:t>-</a:t>
              </a:r>
            </a:p>
          </p:txBody>
        </p:sp>
        <p:sp>
          <p:nvSpPr>
            <p:cNvPr id="19" name="Line 25">
              <a:extLst>
                <a:ext uri="{FF2B5EF4-FFF2-40B4-BE49-F238E27FC236}">
                  <a16:creationId xmlns="" xmlns:a16="http://schemas.microsoft.com/office/drawing/2014/main" id="{715F87D8-9616-435E-9E43-27BAD0E4E4C8}"/>
                </a:ext>
              </a:extLst>
            </p:cNvPr>
            <p:cNvSpPr>
              <a:spLocks noChangeShapeType="1"/>
            </p:cNvSpPr>
            <p:nvPr/>
          </p:nvSpPr>
          <p:spPr bwMode="auto">
            <a:xfrm>
              <a:off x="6128816" y="2486869"/>
              <a:ext cx="0" cy="804862"/>
            </a:xfrm>
            <a:prstGeom prst="line">
              <a:avLst/>
            </a:prstGeom>
            <a:noFill/>
            <a:ln w="28575">
              <a:solidFill>
                <a:schemeClr val="tx1"/>
              </a:solidFill>
              <a:round/>
              <a:headEnd/>
              <a:tailEnd/>
            </a:ln>
            <a:effectLst/>
          </p:spPr>
          <p:txBody>
            <a:bodyPr/>
            <a:lstStyle/>
            <a:p>
              <a:endParaRPr lang="en-GB" dirty="0"/>
            </a:p>
          </p:txBody>
        </p:sp>
        <p:sp>
          <p:nvSpPr>
            <p:cNvPr id="20" name="Line 26">
              <a:extLst>
                <a:ext uri="{FF2B5EF4-FFF2-40B4-BE49-F238E27FC236}">
                  <a16:creationId xmlns="" xmlns:a16="http://schemas.microsoft.com/office/drawing/2014/main" id="{EA6D6012-ED73-4663-B3D0-96755B4A1D9B}"/>
                </a:ext>
              </a:extLst>
            </p:cNvPr>
            <p:cNvSpPr>
              <a:spLocks noChangeShapeType="1"/>
            </p:cNvSpPr>
            <p:nvPr/>
          </p:nvSpPr>
          <p:spPr bwMode="auto">
            <a:xfrm flipH="1">
              <a:off x="5873229" y="3304431"/>
              <a:ext cx="500062" cy="0"/>
            </a:xfrm>
            <a:prstGeom prst="line">
              <a:avLst/>
            </a:prstGeom>
            <a:noFill/>
            <a:ln w="28575">
              <a:solidFill>
                <a:schemeClr val="tx1"/>
              </a:solidFill>
              <a:round/>
              <a:headEnd/>
              <a:tailEnd/>
            </a:ln>
            <a:effectLst/>
          </p:spPr>
          <p:txBody>
            <a:bodyPr/>
            <a:lstStyle/>
            <a:p>
              <a:endParaRPr lang="en-GB" dirty="0"/>
            </a:p>
          </p:txBody>
        </p:sp>
        <p:sp>
          <p:nvSpPr>
            <p:cNvPr id="21" name="Line 27">
              <a:extLst>
                <a:ext uri="{FF2B5EF4-FFF2-40B4-BE49-F238E27FC236}">
                  <a16:creationId xmlns="" xmlns:a16="http://schemas.microsoft.com/office/drawing/2014/main" id="{3E1D8DF5-F428-4944-84E5-FC6803BE5F8E}"/>
                </a:ext>
              </a:extLst>
            </p:cNvPr>
            <p:cNvSpPr>
              <a:spLocks noChangeShapeType="1"/>
            </p:cNvSpPr>
            <p:nvPr/>
          </p:nvSpPr>
          <p:spPr bwMode="auto">
            <a:xfrm flipH="1">
              <a:off x="5974829" y="3425081"/>
              <a:ext cx="280987" cy="0"/>
            </a:xfrm>
            <a:prstGeom prst="line">
              <a:avLst/>
            </a:prstGeom>
            <a:noFill/>
            <a:ln w="38100">
              <a:solidFill>
                <a:schemeClr val="tx1"/>
              </a:solidFill>
              <a:round/>
              <a:headEnd/>
              <a:tailEnd/>
            </a:ln>
            <a:effectLst/>
          </p:spPr>
          <p:txBody>
            <a:bodyPr/>
            <a:lstStyle/>
            <a:p>
              <a:endParaRPr lang="en-GB" dirty="0"/>
            </a:p>
          </p:txBody>
        </p:sp>
        <p:sp>
          <p:nvSpPr>
            <p:cNvPr id="22" name="Line 28">
              <a:extLst>
                <a:ext uri="{FF2B5EF4-FFF2-40B4-BE49-F238E27FC236}">
                  <a16:creationId xmlns="" xmlns:a16="http://schemas.microsoft.com/office/drawing/2014/main" id="{73FCC2E8-A50A-4040-B152-0C489E59A3DC}"/>
                </a:ext>
              </a:extLst>
            </p:cNvPr>
            <p:cNvSpPr>
              <a:spLocks noChangeShapeType="1"/>
            </p:cNvSpPr>
            <p:nvPr/>
          </p:nvSpPr>
          <p:spPr bwMode="auto">
            <a:xfrm>
              <a:off x="6128816" y="3413969"/>
              <a:ext cx="0" cy="1120775"/>
            </a:xfrm>
            <a:prstGeom prst="line">
              <a:avLst/>
            </a:prstGeom>
            <a:noFill/>
            <a:ln w="28575">
              <a:solidFill>
                <a:schemeClr val="tx1"/>
              </a:solidFill>
              <a:round/>
              <a:headEnd/>
              <a:tailEnd/>
            </a:ln>
            <a:effectLst/>
          </p:spPr>
          <p:txBody>
            <a:bodyPr/>
            <a:lstStyle/>
            <a:p>
              <a:endParaRPr lang="en-GB" dirty="0"/>
            </a:p>
          </p:txBody>
        </p:sp>
        <p:sp>
          <p:nvSpPr>
            <p:cNvPr id="23" name="Line 29">
              <a:extLst>
                <a:ext uri="{FF2B5EF4-FFF2-40B4-BE49-F238E27FC236}">
                  <a16:creationId xmlns="" xmlns:a16="http://schemas.microsoft.com/office/drawing/2014/main" id="{BDEAF8CF-AB7D-459C-9C35-8DDA438799D2}"/>
                </a:ext>
              </a:extLst>
            </p:cNvPr>
            <p:cNvSpPr>
              <a:spLocks noChangeShapeType="1"/>
            </p:cNvSpPr>
            <p:nvPr/>
          </p:nvSpPr>
          <p:spPr bwMode="auto">
            <a:xfrm>
              <a:off x="6105004" y="2497981"/>
              <a:ext cx="779462" cy="0"/>
            </a:xfrm>
            <a:prstGeom prst="line">
              <a:avLst/>
            </a:prstGeom>
            <a:noFill/>
            <a:ln w="28575">
              <a:solidFill>
                <a:schemeClr val="tx1"/>
              </a:solidFill>
              <a:round/>
              <a:headEnd/>
              <a:tailEnd/>
            </a:ln>
            <a:effectLst/>
          </p:spPr>
          <p:txBody>
            <a:bodyPr/>
            <a:lstStyle/>
            <a:p>
              <a:endParaRPr lang="en-GB" dirty="0"/>
            </a:p>
          </p:txBody>
        </p:sp>
        <p:sp>
          <p:nvSpPr>
            <p:cNvPr id="24" name="Rectangle 30">
              <a:extLst>
                <a:ext uri="{FF2B5EF4-FFF2-40B4-BE49-F238E27FC236}">
                  <a16:creationId xmlns="" xmlns:a16="http://schemas.microsoft.com/office/drawing/2014/main" id="{70DD3CFA-AABD-46E2-993A-310FCD7AE750}"/>
                </a:ext>
              </a:extLst>
            </p:cNvPr>
            <p:cNvSpPr>
              <a:spLocks noChangeArrowheads="1"/>
            </p:cNvSpPr>
            <p:nvPr/>
          </p:nvSpPr>
          <p:spPr bwMode="auto">
            <a:xfrm>
              <a:off x="6886054" y="2401144"/>
              <a:ext cx="560387" cy="182562"/>
            </a:xfrm>
            <a:prstGeom prst="rect">
              <a:avLst/>
            </a:prstGeom>
            <a:noFill/>
            <a:ln w="28575">
              <a:solidFill>
                <a:schemeClr val="tx1"/>
              </a:solidFill>
              <a:miter lim="800000"/>
              <a:headEnd/>
              <a:tailEnd/>
            </a:ln>
            <a:effectLst/>
          </p:spPr>
          <p:txBody>
            <a:bodyPr wrap="none" anchor="ctr"/>
            <a:lstStyle/>
            <a:p>
              <a:endParaRPr lang="en-GB" dirty="0"/>
            </a:p>
          </p:txBody>
        </p:sp>
        <p:sp>
          <p:nvSpPr>
            <p:cNvPr id="25" name="Line 31">
              <a:extLst>
                <a:ext uri="{FF2B5EF4-FFF2-40B4-BE49-F238E27FC236}">
                  <a16:creationId xmlns="" xmlns:a16="http://schemas.microsoft.com/office/drawing/2014/main" id="{4F05F5F9-965A-4C6F-BEB9-D4A252295A2F}"/>
                </a:ext>
              </a:extLst>
            </p:cNvPr>
            <p:cNvSpPr>
              <a:spLocks noChangeShapeType="1"/>
            </p:cNvSpPr>
            <p:nvPr/>
          </p:nvSpPr>
          <p:spPr bwMode="auto">
            <a:xfrm>
              <a:off x="7446441" y="2486869"/>
              <a:ext cx="450850" cy="0"/>
            </a:xfrm>
            <a:prstGeom prst="line">
              <a:avLst/>
            </a:prstGeom>
            <a:noFill/>
            <a:ln w="28575">
              <a:solidFill>
                <a:schemeClr val="tx1"/>
              </a:solidFill>
              <a:round/>
              <a:headEnd/>
              <a:tailEnd/>
            </a:ln>
            <a:effectLst/>
          </p:spPr>
          <p:txBody>
            <a:bodyPr/>
            <a:lstStyle/>
            <a:p>
              <a:endParaRPr lang="en-GB" dirty="0"/>
            </a:p>
          </p:txBody>
        </p:sp>
        <p:sp>
          <p:nvSpPr>
            <p:cNvPr id="26" name="Line 32">
              <a:extLst>
                <a:ext uri="{FF2B5EF4-FFF2-40B4-BE49-F238E27FC236}">
                  <a16:creationId xmlns="" xmlns:a16="http://schemas.microsoft.com/office/drawing/2014/main" id="{AFD8F2FB-8804-4549-917D-D5E75074590B}"/>
                </a:ext>
              </a:extLst>
            </p:cNvPr>
            <p:cNvSpPr>
              <a:spLocks noChangeShapeType="1"/>
            </p:cNvSpPr>
            <p:nvPr/>
          </p:nvSpPr>
          <p:spPr bwMode="auto">
            <a:xfrm>
              <a:off x="6117704" y="4510931"/>
              <a:ext cx="1828800" cy="0"/>
            </a:xfrm>
            <a:prstGeom prst="line">
              <a:avLst/>
            </a:prstGeom>
            <a:noFill/>
            <a:ln w="28575">
              <a:solidFill>
                <a:schemeClr val="tx1"/>
              </a:solidFill>
              <a:round/>
              <a:headEnd/>
              <a:tailEnd/>
            </a:ln>
            <a:effectLst/>
          </p:spPr>
          <p:txBody>
            <a:bodyPr/>
            <a:lstStyle/>
            <a:p>
              <a:endParaRPr lang="en-GB" dirty="0"/>
            </a:p>
          </p:txBody>
        </p:sp>
        <p:sp>
          <p:nvSpPr>
            <p:cNvPr id="27" name="Rectangle 33">
              <a:extLst>
                <a:ext uri="{FF2B5EF4-FFF2-40B4-BE49-F238E27FC236}">
                  <a16:creationId xmlns="" xmlns:a16="http://schemas.microsoft.com/office/drawing/2014/main" id="{18F30DF9-10D0-432A-B790-1D0465FAB5CA}"/>
                </a:ext>
              </a:extLst>
            </p:cNvPr>
            <p:cNvSpPr>
              <a:spLocks noChangeArrowheads="1"/>
            </p:cNvSpPr>
            <p:nvPr/>
          </p:nvSpPr>
          <p:spPr bwMode="auto">
            <a:xfrm>
              <a:off x="5508104" y="2132856"/>
              <a:ext cx="2097087" cy="2670175"/>
            </a:xfrm>
            <a:prstGeom prst="rect">
              <a:avLst/>
            </a:prstGeom>
            <a:noFill/>
            <a:ln w="28575">
              <a:solidFill>
                <a:schemeClr val="tx1"/>
              </a:solidFill>
              <a:prstDash val="dash"/>
              <a:miter lim="800000"/>
              <a:headEnd/>
              <a:tailEnd/>
            </a:ln>
            <a:effectLst/>
          </p:spPr>
          <p:txBody>
            <a:bodyPr wrap="none" anchor="ctr"/>
            <a:lstStyle/>
            <a:p>
              <a:endParaRPr lang="en-GB" dirty="0"/>
            </a:p>
          </p:txBody>
        </p:sp>
        <p:sp>
          <p:nvSpPr>
            <p:cNvPr id="28" name="Text Box 34">
              <a:extLst>
                <a:ext uri="{FF2B5EF4-FFF2-40B4-BE49-F238E27FC236}">
                  <a16:creationId xmlns="" xmlns:a16="http://schemas.microsoft.com/office/drawing/2014/main" id="{87FEEFE2-68D0-4E72-B6AC-5D43CC379C09}"/>
                </a:ext>
              </a:extLst>
            </p:cNvPr>
            <p:cNvSpPr txBox="1">
              <a:spLocks noChangeArrowheads="1"/>
            </p:cNvSpPr>
            <p:nvPr/>
          </p:nvSpPr>
          <p:spPr bwMode="auto">
            <a:xfrm>
              <a:off x="7784579" y="1972519"/>
              <a:ext cx="523875" cy="457200"/>
            </a:xfrm>
            <a:prstGeom prst="rect">
              <a:avLst/>
            </a:prstGeom>
            <a:noFill/>
            <a:ln w="9525">
              <a:noFill/>
              <a:miter lim="800000"/>
              <a:headEnd/>
              <a:tailEnd/>
            </a:ln>
            <a:effectLst/>
          </p:spPr>
          <p:txBody>
            <a:bodyPr>
              <a:spAutoFit/>
            </a:bodyPr>
            <a:lstStyle/>
            <a:p>
              <a:pPr>
                <a:spcBef>
                  <a:spcPct val="50000"/>
                </a:spcBef>
              </a:pPr>
              <a:r>
                <a:rPr lang="en-US" sz="2400" dirty="0">
                  <a:cs typeface="Arial" charset="0"/>
                </a:rPr>
                <a:t>+</a:t>
              </a:r>
            </a:p>
          </p:txBody>
        </p:sp>
        <p:sp>
          <p:nvSpPr>
            <p:cNvPr id="29" name="Text Box 36">
              <a:extLst>
                <a:ext uri="{FF2B5EF4-FFF2-40B4-BE49-F238E27FC236}">
                  <a16:creationId xmlns="" xmlns:a16="http://schemas.microsoft.com/office/drawing/2014/main" id="{0A602518-E8F6-498C-B218-0A8F5EA13176}"/>
                </a:ext>
              </a:extLst>
            </p:cNvPr>
            <p:cNvSpPr txBox="1">
              <a:spLocks noChangeArrowheads="1"/>
            </p:cNvSpPr>
            <p:nvPr/>
          </p:nvSpPr>
          <p:spPr bwMode="auto">
            <a:xfrm>
              <a:off x="6092304" y="3386981"/>
              <a:ext cx="730250" cy="366713"/>
            </a:xfrm>
            <a:prstGeom prst="rect">
              <a:avLst/>
            </a:prstGeom>
            <a:noFill/>
            <a:ln w="9525">
              <a:noFill/>
              <a:miter lim="800000"/>
              <a:headEnd/>
              <a:tailEnd/>
            </a:ln>
            <a:effectLst/>
          </p:spPr>
          <p:txBody>
            <a:bodyPr>
              <a:spAutoFit/>
            </a:bodyPr>
            <a:lstStyle/>
            <a:p>
              <a:pPr>
                <a:spcBef>
                  <a:spcPct val="50000"/>
                </a:spcBef>
              </a:pPr>
              <a:r>
                <a:rPr lang="en-GB" dirty="0"/>
                <a:t>V</a:t>
              </a:r>
              <a:r>
                <a:rPr lang="en-GB" b="1" baseline="-25000" dirty="0"/>
                <a:t>s</a:t>
              </a:r>
              <a:endParaRPr lang="en-US" b="1" baseline="-25000" dirty="0"/>
            </a:p>
          </p:txBody>
        </p:sp>
        <p:sp>
          <p:nvSpPr>
            <p:cNvPr id="30" name="Text Box 37">
              <a:extLst>
                <a:ext uri="{FF2B5EF4-FFF2-40B4-BE49-F238E27FC236}">
                  <a16:creationId xmlns="" xmlns:a16="http://schemas.microsoft.com/office/drawing/2014/main" id="{95EA125C-39AC-49B0-BA2B-E96D3A9A1907}"/>
                </a:ext>
              </a:extLst>
            </p:cNvPr>
            <p:cNvSpPr txBox="1">
              <a:spLocks noChangeArrowheads="1"/>
            </p:cNvSpPr>
            <p:nvPr/>
          </p:nvSpPr>
          <p:spPr bwMode="auto">
            <a:xfrm>
              <a:off x="6893991" y="2559894"/>
              <a:ext cx="646113" cy="483940"/>
            </a:xfrm>
            <a:prstGeom prst="rect">
              <a:avLst/>
            </a:prstGeom>
            <a:noFill/>
            <a:ln w="9525">
              <a:noFill/>
              <a:miter lim="800000"/>
              <a:headEnd/>
              <a:tailEnd/>
            </a:ln>
            <a:effectLst/>
          </p:spPr>
          <p:txBody>
            <a:bodyPr>
              <a:spAutoFit/>
            </a:bodyPr>
            <a:lstStyle/>
            <a:p>
              <a:pPr>
                <a:spcBef>
                  <a:spcPct val="50000"/>
                </a:spcBef>
              </a:pPr>
              <a:r>
                <a:rPr lang="en-GB" dirty="0"/>
                <a:t>R</a:t>
              </a:r>
              <a:r>
                <a:rPr lang="en-GB" b="1" baseline="-25000" dirty="0"/>
                <a:t>int</a:t>
              </a:r>
              <a:endParaRPr lang="en-US" b="1" baseline="-25000" dirty="0"/>
            </a:p>
          </p:txBody>
        </p:sp>
        <p:sp>
          <p:nvSpPr>
            <p:cNvPr id="31" name="Line 38">
              <a:extLst>
                <a:ext uri="{FF2B5EF4-FFF2-40B4-BE49-F238E27FC236}">
                  <a16:creationId xmlns="" xmlns:a16="http://schemas.microsoft.com/office/drawing/2014/main" id="{157F3CDF-3185-4932-A2C0-4DB1A084788F}"/>
                </a:ext>
              </a:extLst>
            </p:cNvPr>
            <p:cNvSpPr>
              <a:spLocks noChangeShapeType="1"/>
            </p:cNvSpPr>
            <p:nvPr/>
          </p:nvSpPr>
          <p:spPr bwMode="auto">
            <a:xfrm>
              <a:off x="4023791" y="3199656"/>
              <a:ext cx="1320800" cy="0"/>
            </a:xfrm>
            <a:prstGeom prst="line">
              <a:avLst/>
            </a:prstGeom>
            <a:noFill/>
            <a:ln w="38100">
              <a:solidFill>
                <a:schemeClr val="tx1"/>
              </a:solidFill>
              <a:round/>
              <a:headEnd/>
              <a:tailEnd type="triangle" w="med" len="med"/>
            </a:ln>
            <a:effectLst/>
          </p:spPr>
          <p:txBody>
            <a:bodyPr/>
            <a:lstStyle/>
            <a:p>
              <a:endParaRPr lang="en-GB" dirty="0"/>
            </a:p>
          </p:txBody>
        </p:sp>
      </p:grpSp>
    </p:spTree>
    <p:extLst>
      <p:ext uri="{BB962C8B-B14F-4D97-AF65-F5344CB8AC3E}">
        <p14:creationId xmlns:p14="http://schemas.microsoft.com/office/powerpoint/2010/main" val="181766452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0B43829-C76D-4A7C-9277-112D382DC4BC}"/>
              </a:ext>
            </a:extLst>
          </p:cNvPr>
          <p:cNvSpPr>
            <a:spLocks noGrp="1"/>
          </p:cNvSpPr>
          <p:nvPr>
            <p:ph type="title"/>
          </p:nvPr>
        </p:nvSpPr>
        <p:spPr/>
        <p:txBody>
          <a:bodyPr/>
          <a:lstStyle/>
          <a:p>
            <a:r>
              <a:rPr lang="en-GB" dirty="0"/>
              <a:t>Voltage Sources</a:t>
            </a:r>
          </a:p>
        </p:txBody>
      </p:sp>
      <p:sp>
        <p:nvSpPr>
          <p:cNvPr id="3" name="Content Placeholder 2">
            <a:extLst>
              <a:ext uri="{FF2B5EF4-FFF2-40B4-BE49-F238E27FC236}">
                <a16:creationId xmlns="" xmlns:a16="http://schemas.microsoft.com/office/drawing/2014/main" id="{27B18F3C-65CF-4009-B0FE-1B377592DC3D}"/>
              </a:ext>
            </a:extLst>
          </p:cNvPr>
          <p:cNvSpPr>
            <a:spLocks noGrp="1"/>
          </p:cNvSpPr>
          <p:nvPr>
            <p:ph idx="1"/>
          </p:nvPr>
        </p:nvSpPr>
        <p:spPr/>
        <p:txBody>
          <a:bodyPr>
            <a:normAutofit fontScale="70000" lnSpcReduction="20000"/>
          </a:bodyPr>
          <a:lstStyle/>
          <a:p>
            <a:pPr>
              <a:spcBef>
                <a:spcPct val="50000"/>
              </a:spcBef>
            </a:pPr>
            <a:r>
              <a:rPr lang="en-GB" dirty="0"/>
              <a:t>So, a practical battery is more accurately described as </a:t>
            </a:r>
            <a:r>
              <a:rPr lang="en-GB" dirty="0">
                <a:solidFill>
                  <a:srgbClr val="FF3300"/>
                </a:solidFill>
              </a:rPr>
              <a:t>a source of voltage with some internal resistance in series with it.</a:t>
            </a:r>
          </a:p>
          <a:p>
            <a:pPr>
              <a:spcBef>
                <a:spcPct val="50000"/>
              </a:spcBef>
            </a:pPr>
            <a:r>
              <a:rPr lang="en-GB" dirty="0"/>
              <a:t>The</a:t>
            </a:r>
            <a:r>
              <a:rPr lang="en-GB" dirty="0">
                <a:solidFill>
                  <a:srgbClr val="FF3300"/>
                </a:solidFill>
              </a:rPr>
              <a:t> output </a:t>
            </a:r>
            <a:r>
              <a:rPr lang="en-GB" dirty="0"/>
              <a:t>of a </a:t>
            </a:r>
            <a:r>
              <a:rPr lang="en-GB" dirty="0">
                <a:solidFill>
                  <a:srgbClr val="FF3300"/>
                </a:solidFill>
              </a:rPr>
              <a:t>power amplifier may</a:t>
            </a:r>
            <a:r>
              <a:rPr lang="en-GB" dirty="0"/>
              <a:t> be considered as an </a:t>
            </a:r>
            <a:r>
              <a:rPr lang="en-GB" dirty="0" err="1">
                <a:solidFill>
                  <a:srgbClr val="FF3300"/>
                </a:solidFill>
              </a:rPr>
              <a:t>a.c</a:t>
            </a:r>
            <a:r>
              <a:rPr lang="en-GB" dirty="0">
                <a:solidFill>
                  <a:srgbClr val="FF3300"/>
                </a:solidFill>
              </a:rPr>
              <a:t>. voltage source</a:t>
            </a:r>
            <a:r>
              <a:rPr lang="en-GB" dirty="0"/>
              <a:t> with its own internal resistance.</a:t>
            </a:r>
            <a:endParaRPr lang="en-GB" dirty="0">
              <a:solidFill>
                <a:srgbClr val="FF3300"/>
              </a:solidFill>
            </a:endParaRPr>
          </a:p>
          <a:p>
            <a:pPr>
              <a:spcBef>
                <a:spcPct val="50000"/>
              </a:spcBef>
            </a:pPr>
            <a:endParaRPr lang="en-GB" dirty="0">
              <a:solidFill>
                <a:srgbClr val="FF3300"/>
              </a:solidFill>
            </a:endParaRPr>
          </a:p>
          <a:p>
            <a:pPr>
              <a:spcBef>
                <a:spcPct val="50000"/>
              </a:spcBef>
            </a:pPr>
            <a:r>
              <a:rPr lang="en-GB" dirty="0"/>
              <a:t>Note: from now on we will always consider voltage sources as having an internal resistance.</a:t>
            </a:r>
          </a:p>
          <a:p>
            <a:pPr>
              <a:spcBef>
                <a:spcPct val="50000"/>
              </a:spcBef>
            </a:pPr>
            <a:r>
              <a:rPr lang="en-GB" dirty="0"/>
              <a:t>In addition all </a:t>
            </a:r>
            <a:r>
              <a:rPr lang="en-GB" dirty="0">
                <a:solidFill>
                  <a:srgbClr val="FF3300"/>
                </a:solidFill>
              </a:rPr>
              <a:t>signal sources</a:t>
            </a:r>
            <a:r>
              <a:rPr lang="en-GB" dirty="0"/>
              <a:t> will also be considered to have their own internal resistance as well. </a:t>
            </a:r>
            <a:r>
              <a:rPr lang="en-GB" dirty="0">
                <a:solidFill>
                  <a:srgbClr val="FF3300"/>
                </a:solidFill>
              </a:rPr>
              <a:t>See later note on signal sources</a:t>
            </a:r>
            <a:r>
              <a:rPr lang="en-GB" dirty="0"/>
              <a:t>.</a:t>
            </a:r>
            <a:endParaRPr lang="en-US" dirty="0">
              <a:solidFill>
                <a:srgbClr val="FF3300"/>
              </a:solidFill>
            </a:endParaRPr>
          </a:p>
          <a:p>
            <a:endParaRPr lang="en-GB" dirty="0"/>
          </a:p>
        </p:txBody>
      </p:sp>
    </p:spTree>
    <p:extLst>
      <p:ext uri="{BB962C8B-B14F-4D97-AF65-F5344CB8AC3E}">
        <p14:creationId xmlns:p14="http://schemas.microsoft.com/office/powerpoint/2010/main" val="218103870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0BD1712-1178-48BC-84FE-228F46A9101A}"/>
              </a:ext>
            </a:extLst>
          </p:cNvPr>
          <p:cNvSpPr>
            <a:spLocks noGrp="1"/>
          </p:cNvSpPr>
          <p:nvPr>
            <p:ph type="title"/>
          </p:nvPr>
        </p:nvSpPr>
        <p:spPr/>
        <p:txBody>
          <a:bodyPr/>
          <a:lstStyle/>
          <a:p>
            <a:r>
              <a:rPr lang="en-GB" dirty="0"/>
              <a:t>Voltage Sources</a:t>
            </a:r>
          </a:p>
        </p:txBody>
      </p:sp>
      <p:sp>
        <p:nvSpPr>
          <p:cNvPr id="3" name="Content Placeholder 2">
            <a:extLst>
              <a:ext uri="{FF2B5EF4-FFF2-40B4-BE49-F238E27FC236}">
                <a16:creationId xmlns="" xmlns:a16="http://schemas.microsoft.com/office/drawing/2014/main" id="{8EC078E8-7697-40A2-9CD8-2B4BBA91624A}"/>
              </a:ext>
            </a:extLst>
          </p:cNvPr>
          <p:cNvSpPr>
            <a:spLocks noGrp="1"/>
          </p:cNvSpPr>
          <p:nvPr>
            <p:ph idx="1"/>
          </p:nvPr>
        </p:nvSpPr>
        <p:spPr/>
        <p:txBody>
          <a:bodyPr>
            <a:normAutofit fontScale="70000" lnSpcReduction="20000"/>
          </a:bodyPr>
          <a:lstStyle/>
          <a:p>
            <a:pPr>
              <a:spcBef>
                <a:spcPct val="50000"/>
              </a:spcBef>
            </a:pPr>
            <a:r>
              <a:rPr lang="en-GB" dirty="0"/>
              <a:t>What is the significance of the </a:t>
            </a:r>
            <a:r>
              <a:rPr lang="en-GB" dirty="0">
                <a:solidFill>
                  <a:srgbClr val="FF3300"/>
                </a:solidFill>
              </a:rPr>
              <a:t>internal resistance?</a:t>
            </a:r>
          </a:p>
          <a:p>
            <a:pPr>
              <a:spcBef>
                <a:spcPct val="50000"/>
              </a:spcBef>
            </a:pPr>
            <a:r>
              <a:rPr lang="en-GB" dirty="0">
                <a:solidFill>
                  <a:srgbClr val="FF3300"/>
                </a:solidFill>
              </a:rPr>
              <a:t>Answer:</a:t>
            </a:r>
          </a:p>
          <a:p>
            <a:pPr>
              <a:spcBef>
                <a:spcPct val="50000"/>
              </a:spcBef>
            </a:pPr>
            <a:r>
              <a:rPr lang="en-GB" dirty="0"/>
              <a:t>The internal resistance acts like a resistance internally to the battery/power supply but in-line with any load connected to the supply.</a:t>
            </a:r>
          </a:p>
          <a:p>
            <a:pPr>
              <a:spcBef>
                <a:spcPct val="50000"/>
              </a:spcBef>
            </a:pPr>
            <a:r>
              <a:rPr lang="en-GB" dirty="0"/>
              <a:t>This means that it adds to the total circuit resistance and also causes an internal voltage drop within the battery/supply.</a:t>
            </a:r>
          </a:p>
          <a:p>
            <a:pPr>
              <a:spcBef>
                <a:spcPct val="50000"/>
              </a:spcBef>
            </a:pPr>
            <a:r>
              <a:rPr lang="en-GB" dirty="0"/>
              <a:t>This means that the actual “terminal voltage” of the supply will always be less than the nominal internal voltage V</a:t>
            </a:r>
            <a:r>
              <a:rPr lang="en-GB" baseline="-25000" dirty="0"/>
              <a:t>s</a:t>
            </a:r>
            <a:r>
              <a:rPr lang="en-GB" dirty="0"/>
              <a:t>.</a:t>
            </a:r>
          </a:p>
          <a:p>
            <a:endParaRPr lang="en-GB" dirty="0"/>
          </a:p>
        </p:txBody>
      </p:sp>
    </p:spTree>
    <p:extLst>
      <p:ext uri="{BB962C8B-B14F-4D97-AF65-F5344CB8AC3E}">
        <p14:creationId xmlns:p14="http://schemas.microsoft.com/office/powerpoint/2010/main" val="45009780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CEC195C-EF24-41FC-BE77-6B4159E723DD}"/>
              </a:ext>
            </a:extLst>
          </p:cNvPr>
          <p:cNvSpPr>
            <a:spLocks noGrp="1"/>
          </p:cNvSpPr>
          <p:nvPr>
            <p:ph type="title"/>
          </p:nvPr>
        </p:nvSpPr>
        <p:spPr/>
        <p:txBody>
          <a:bodyPr/>
          <a:lstStyle/>
          <a:p>
            <a:r>
              <a:rPr lang="en-GB" dirty="0"/>
              <a:t>Voltage Sources</a:t>
            </a:r>
          </a:p>
        </p:txBody>
      </p:sp>
      <p:sp>
        <p:nvSpPr>
          <p:cNvPr id="3" name="Content Placeholder 2">
            <a:extLst>
              <a:ext uri="{FF2B5EF4-FFF2-40B4-BE49-F238E27FC236}">
                <a16:creationId xmlns="" xmlns:a16="http://schemas.microsoft.com/office/drawing/2014/main" id="{1CD46553-F3A5-4182-B46D-720BA71F7252}"/>
              </a:ext>
            </a:extLst>
          </p:cNvPr>
          <p:cNvSpPr>
            <a:spLocks noGrp="1"/>
          </p:cNvSpPr>
          <p:nvPr>
            <p:ph idx="1"/>
          </p:nvPr>
        </p:nvSpPr>
        <p:spPr>
          <a:xfrm>
            <a:off x="457200" y="1600201"/>
            <a:ext cx="4096565" cy="3917032"/>
          </a:xfrm>
        </p:spPr>
        <p:txBody>
          <a:bodyPr>
            <a:normAutofit fontScale="77500" lnSpcReduction="20000"/>
          </a:bodyPr>
          <a:lstStyle/>
          <a:p>
            <a:pPr>
              <a:spcBef>
                <a:spcPct val="50000"/>
              </a:spcBef>
            </a:pPr>
            <a:r>
              <a:rPr lang="en-GB" dirty="0"/>
              <a:t>So </a:t>
            </a:r>
            <a:r>
              <a:rPr lang="en-GB" dirty="0">
                <a:solidFill>
                  <a:srgbClr val="FF3300"/>
                </a:solidFill>
              </a:rPr>
              <a:t>whenever we connect a load onto a power supply the terminal voltage of the supply will drop.</a:t>
            </a:r>
          </a:p>
          <a:p>
            <a:pPr>
              <a:spcBef>
                <a:spcPct val="50000"/>
              </a:spcBef>
            </a:pPr>
            <a:r>
              <a:rPr lang="en-GB" dirty="0"/>
              <a:t>The drop in voltage will be due to the voltage drop across </a:t>
            </a:r>
            <a:r>
              <a:rPr lang="en-GB" dirty="0" err="1"/>
              <a:t>R</a:t>
            </a:r>
            <a:r>
              <a:rPr lang="en-GB" baseline="-25000" dirty="0" err="1"/>
              <a:t>int</a:t>
            </a:r>
            <a:r>
              <a:rPr lang="en-GB" dirty="0"/>
              <a:t> which results from the load current flowing through </a:t>
            </a:r>
            <a:r>
              <a:rPr lang="en-GB" dirty="0" err="1"/>
              <a:t>R</a:t>
            </a:r>
            <a:r>
              <a:rPr lang="en-GB" baseline="-25000" dirty="0" err="1"/>
              <a:t>int</a:t>
            </a:r>
            <a:r>
              <a:rPr lang="en-GB" dirty="0"/>
              <a:t>.</a:t>
            </a:r>
            <a:endParaRPr lang="en-US" baseline="-25000" dirty="0"/>
          </a:p>
          <a:p>
            <a:endParaRPr lang="en-GB" dirty="0"/>
          </a:p>
        </p:txBody>
      </p:sp>
      <p:grpSp>
        <p:nvGrpSpPr>
          <p:cNvPr id="4" name="Group 3">
            <a:extLst>
              <a:ext uri="{FF2B5EF4-FFF2-40B4-BE49-F238E27FC236}">
                <a16:creationId xmlns="" xmlns:a16="http://schemas.microsoft.com/office/drawing/2014/main" id="{E31A90E7-76DC-4A8F-9B2A-EC96CCE716B7}"/>
              </a:ext>
            </a:extLst>
          </p:cNvPr>
          <p:cNvGrpSpPr/>
          <p:nvPr/>
        </p:nvGrpSpPr>
        <p:grpSpPr>
          <a:xfrm>
            <a:off x="4499992" y="2708920"/>
            <a:ext cx="4464499" cy="2460403"/>
            <a:chOff x="773113" y="2406500"/>
            <a:chExt cx="5369086" cy="3108475"/>
          </a:xfrm>
        </p:grpSpPr>
        <p:sp>
          <p:nvSpPr>
            <p:cNvPr id="5" name="Line 6">
              <a:extLst>
                <a:ext uri="{FF2B5EF4-FFF2-40B4-BE49-F238E27FC236}">
                  <a16:creationId xmlns="" xmlns:a16="http://schemas.microsoft.com/office/drawing/2014/main" id="{CC7A79AF-359E-4300-9191-437643B3D9D9}"/>
                </a:ext>
              </a:extLst>
            </p:cNvPr>
            <p:cNvSpPr>
              <a:spLocks noChangeShapeType="1"/>
            </p:cNvSpPr>
            <p:nvPr/>
          </p:nvSpPr>
          <p:spPr bwMode="auto">
            <a:xfrm>
              <a:off x="1393825" y="3198813"/>
              <a:ext cx="0" cy="804862"/>
            </a:xfrm>
            <a:prstGeom prst="line">
              <a:avLst/>
            </a:prstGeom>
            <a:noFill/>
            <a:ln w="28575">
              <a:solidFill>
                <a:schemeClr val="tx1"/>
              </a:solidFill>
              <a:round/>
              <a:headEnd/>
              <a:tailEnd/>
            </a:ln>
            <a:effectLst/>
          </p:spPr>
          <p:txBody>
            <a:bodyPr/>
            <a:lstStyle/>
            <a:p>
              <a:endParaRPr lang="en-GB"/>
            </a:p>
          </p:txBody>
        </p:sp>
        <p:sp>
          <p:nvSpPr>
            <p:cNvPr id="6" name="Line 7">
              <a:extLst>
                <a:ext uri="{FF2B5EF4-FFF2-40B4-BE49-F238E27FC236}">
                  <a16:creationId xmlns="" xmlns:a16="http://schemas.microsoft.com/office/drawing/2014/main" id="{4F2034A5-538B-453C-B6B4-C08326723999}"/>
                </a:ext>
              </a:extLst>
            </p:cNvPr>
            <p:cNvSpPr>
              <a:spLocks noChangeShapeType="1"/>
            </p:cNvSpPr>
            <p:nvPr/>
          </p:nvSpPr>
          <p:spPr bwMode="auto">
            <a:xfrm flipH="1">
              <a:off x="1138238" y="4016375"/>
              <a:ext cx="500062" cy="0"/>
            </a:xfrm>
            <a:prstGeom prst="line">
              <a:avLst/>
            </a:prstGeom>
            <a:noFill/>
            <a:ln w="28575">
              <a:solidFill>
                <a:schemeClr val="tx1"/>
              </a:solidFill>
              <a:round/>
              <a:headEnd/>
              <a:tailEnd/>
            </a:ln>
            <a:effectLst/>
          </p:spPr>
          <p:txBody>
            <a:bodyPr/>
            <a:lstStyle/>
            <a:p>
              <a:endParaRPr lang="en-GB"/>
            </a:p>
          </p:txBody>
        </p:sp>
        <p:sp>
          <p:nvSpPr>
            <p:cNvPr id="7" name="Line 8">
              <a:extLst>
                <a:ext uri="{FF2B5EF4-FFF2-40B4-BE49-F238E27FC236}">
                  <a16:creationId xmlns="" xmlns:a16="http://schemas.microsoft.com/office/drawing/2014/main" id="{7061B954-3E0B-4AEC-9677-D8C20D012672}"/>
                </a:ext>
              </a:extLst>
            </p:cNvPr>
            <p:cNvSpPr>
              <a:spLocks noChangeShapeType="1"/>
            </p:cNvSpPr>
            <p:nvPr/>
          </p:nvSpPr>
          <p:spPr bwMode="auto">
            <a:xfrm flipH="1">
              <a:off x="1239838" y="4137025"/>
              <a:ext cx="280987" cy="0"/>
            </a:xfrm>
            <a:prstGeom prst="line">
              <a:avLst/>
            </a:prstGeom>
            <a:noFill/>
            <a:ln w="38100">
              <a:solidFill>
                <a:schemeClr val="tx1"/>
              </a:solidFill>
              <a:round/>
              <a:headEnd/>
              <a:tailEnd/>
            </a:ln>
            <a:effectLst/>
          </p:spPr>
          <p:txBody>
            <a:bodyPr/>
            <a:lstStyle/>
            <a:p>
              <a:endParaRPr lang="en-GB"/>
            </a:p>
          </p:txBody>
        </p:sp>
        <p:sp>
          <p:nvSpPr>
            <p:cNvPr id="8" name="Line 9">
              <a:extLst>
                <a:ext uri="{FF2B5EF4-FFF2-40B4-BE49-F238E27FC236}">
                  <a16:creationId xmlns="" xmlns:a16="http://schemas.microsoft.com/office/drawing/2014/main" id="{CC560771-3130-4D7C-911C-8BB19C572778}"/>
                </a:ext>
              </a:extLst>
            </p:cNvPr>
            <p:cNvSpPr>
              <a:spLocks noChangeShapeType="1"/>
            </p:cNvSpPr>
            <p:nvPr/>
          </p:nvSpPr>
          <p:spPr bwMode="auto">
            <a:xfrm>
              <a:off x="1393825" y="4125913"/>
              <a:ext cx="0" cy="1120775"/>
            </a:xfrm>
            <a:prstGeom prst="line">
              <a:avLst/>
            </a:prstGeom>
            <a:noFill/>
            <a:ln w="28575">
              <a:solidFill>
                <a:schemeClr val="tx1"/>
              </a:solidFill>
              <a:round/>
              <a:headEnd/>
              <a:tailEnd/>
            </a:ln>
            <a:effectLst/>
          </p:spPr>
          <p:txBody>
            <a:bodyPr/>
            <a:lstStyle/>
            <a:p>
              <a:endParaRPr lang="en-GB"/>
            </a:p>
          </p:txBody>
        </p:sp>
        <p:sp>
          <p:nvSpPr>
            <p:cNvPr id="9" name="Line 10">
              <a:extLst>
                <a:ext uri="{FF2B5EF4-FFF2-40B4-BE49-F238E27FC236}">
                  <a16:creationId xmlns="" xmlns:a16="http://schemas.microsoft.com/office/drawing/2014/main" id="{CEC09D15-DC6B-42B1-AFCE-354324D27874}"/>
                </a:ext>
              </a:extLst>
            </p:cNvPr>
            <p:cNvSpPr>
              <a:spLocks noChangeShapeType="1"/>
            </p:cNvSpPr>
            <p:nvPr/>
          </p:nvSpPr>
          <p:spPr bwMode="auto">
            <a:xfrm>
              <a:off x="1370013" y="3209925"/>
              <a:ext cx="779462" cy="0"/>
            </a:xfrm>
            <a:prstGeom prst="line">
              <a:avLst/>
            </a:prstGeom>
            <a:noFill/>
            <a:ln w="28575">
              <a:solidFill>
                <a:schemeClr val="tx1"/>
              </a:solidFill>
              <a:round/>
              <a:headEnd/>
              <a:tailEnd/>
            </a:ln>
            <a:effectLst/>
          </p:spPr>
          <p:txBody>
            <a:bodyPr/>
            <a:lstStyle/>
            <a:p>
              <a:endParaRPr lang="en-GB"/>
            </a:p>
          </p:txBody>
        </p:sp>
        <p:sp>
          <p:nvSpPr>
            <p:cNvPr id="10" name="Rectangle 11">
              <a:extLst>
                <a:ext uri="{FF2B5EF4-FFF2-40B4-BE49-F238E27FC236}">
                  <a16:creationId xmlns="" xmlns:a16="http://schemas.microsoft.com/office/drawing/2014/main" id="{705188A4-129F-4F96-8F0C-B61228A556B2}"/>
                </a:ext>
              </a:extLst>
            </p:cNvPr>
            <p:cNvSpPr>
              <a:spLocks noChangeArrowheads="1"/>
            </p:cNvSpPr>
            <p:nvPr/>
          </p:nvSpPr>
          <p:spPr bwMode="auto">
            <a:xfrm>
              <a:off x="2151063" y="3113088"/>
              <a:ext cx="560387" cy="182562"/>
            </a:xfrm>
            <a:prstGeom prst="rect">
              <a:avLst/>
            </a:prstGeom>
            <a:noFill/>
            <a:ln w="28575">
              <a:solidFill>
                <a:schemeClr val="tx1"/>
              </a:solidFill>
              <a:miter lim="800000"/>
              <a:headEnd/>
              <a:tailEnd/>
            </a:ln>
            <a:effectLst/>
          </p:spPr>
          <p:txBody>
            <a:bodyPr wrap="none" anchor="ctr"/>
            <a:lstStyle/>
            <a:p>
              <a:endParaRPr lang="en-GB"/>
            </a:p>
          </p:txBody>
        </p:sp>
        <p:sp>
          <p:nvSpPr>
            <p:cNvPr id="11" name="Line 12">
              <a:extLst>
                <a:ext uri="{FF2B5EF4-FFF2-40B4-BE49-F238E27FC236}">
                  <a16:creationId xmlns="" xmlns:a16="http://schemas.microsoft.com/office/drawing/2014/main" id="{571B5102-C658-476D-8DCF-375D0E074A13}"/>
                </a:ext>
              </a:extLst>
            </p:cNvPr>
            <p:cNvSpPr>
              <a:spLocks noChangeShapeType="1"/>
            </p:cNvSpPr>
            <p:nvPr/>
          </p:nvSpPr>
          <p:spPr bwMode="auto">
            <a:xfrm>
              <a:off x="2711450" y="3198813"/>
              <a:ext cx="450850" cy="0"/>
            </a:xfrm>
            <a:prstGeom prst="line">
              <a:avLst/>
            </a:prstGeom>
            <a:noFill/>
            <a:ln w="28575">
              <a:solidFill>
                <a:schemeClr val="tx1"/>
              </a:solidFill>
              <a:round/>
              <a:headEnd/>
              <a:tailEnd/>
            </a:ln>
            <a:effectLst/>
          </p:spPr>
          <p:txBody>
            <a:bodyPr/>
            <a:lstStyle/>
            <a:p>
              <a:endParaRPr lang="en-GB"/>
            </a:p>
          </p:txBody>
        </p:sp>
        <p:sp>
          <p:nvSpPr>
            <p:cNvPr id="12" name="Line 13">
              <a:extLst>
                <a:ext uri="{FF2B5EF4-FFF2-40B4-BE49-F238E27FC236}">
                  <a16:creationId xmlns="" xmlns:a16="http://schemas.microsoft.com/office/drawing/2014/main" id="{E630A5FD-65E2-4F8B-9D06-A83B23D202DB}"/>
                </a:ext>
              </a:extLst>
            </p:cNvPr>
            <p:cNvSpPr>
              <a:spLocks noChangeShapeType="1"/>
            </p:cNvSpPr>
            <p:nvPr/>
          </p:nvSpPr>
          <p:spPr bwMode="auto">
            <a:xfrm>
              <a:off x="1382713" y="5222875"/>
              <a:ext cx="1828800" cy="0"/>
            </a:xfrm>
            <a:prstGeom prst="line">
              <a:avLst/>
            </a:prstGeom>
            <a:noFill/>
            <a:ln w="28575">
              <a:solidFill>
                <a:schemeClr val="tx1"/>
              </a:solidFill>
              <a:round/>
              <a:headEnd/>
              <a:tailEnd/>
            </a:ln>
            <a:effectLst/>
          </p:spPr>
          <p:txBody>
            <a:bodyPr/>
            <a:lstStyle/>
            <a:p>
              <a:endParaRPr lang="en-GB"/>
            </a:p>
          </p:txBody>
        </p:sp>
        <p:sp>
          <p:nvSpPr>
            <p:cNvPr id="13" name="Rectangle 14">
              <a:extLst>
                <a:ext uri="{FF2B5EF4-FFF2-40B4-BE49-F238E27FC236}">
                  <a16:creationId xmlns="" xmlns:a16="http://schemas.microsoft.com/office/drawing/2014/main" id="{47752623-8A2D-4B98-83FD-A0B6FFB3E180}"/>
                </a:ext>
              </a:extLst>
            </p:cNvPr>
            <p:cNvSpPr>
              <a:spLocks noChangeArrowheads="1"/>
            </p:cNvSpPr>
            <p:nvPr/>
          </p:nvSpPr>
          <p:spPr bwMode="auto">
            <a:xfrm>
              <a:off x="773113" y="2438400"/>
              <a:ext cx="2097087" cy="3076575"/>
            </a:xfrm>
            <a:prstGeom prst="rect">
              <a:avLst/>
            </a:prstGeom>
            <a:noFill/>
            <a:ln w="28575">
              <a:solidFill>
                <a:schemeClr val="tx1"/>
              </a:solidFill>
              <a:prstDash val="dash"/>
              <a:miter lim="800000"/>
              <a:headEnd/>
              <a:tailEnd/>
            </a:ln>
            <a:effectLst/>
          </p:spPr>
          <p:txBody>
            <a:bodyPr wrap="none" anchor="ctr"/>
            <a:lstStyle/>
            <a:p>
              <a:endParaRPr lang="en-GB"/>
            </a:p>
          </p:txBody>
        </p:sp>
        <p:sp>
          <p:nvSpPr>
            <p:cNvPr id="14" name="Text Box 15">
              <a:extLst>
                <a:ext uri="{FF2B5EF4-FFF2-40B4-BE49-F238E27FC236}">
                  <a16:creationId xmlns="" xmlns:a16="http://schemas.microsoft.com/office/drawing/2014/main" id="{84CC4F28-E87C-4807-BCA2-6AD256B44099}"/>
                </a:ext>
              </a:extLst>
            </p:cNvPr>
            <p:cNvSpPr txBox="1">
              <a:spLocks noChangeArrowheads="1"/>
            </p:cNvSpPr>
            <p:nvPr/>
          </p:nvSpPr>
          <p:spPr bwMode="auto">
            <a:xfrm>
              <a:off x="3049588" y="2684463"/>
              <a:ext cx="523875" cy="457200"/>
            </a:xfrm>
            <a:prstGeom prst="rect">
              <a:avLst/>
            </a:prstGeom>
            <a:noFill/>
            <a:ln w="9525">
              <a:noFill/>
              <a:miter lim="800000"/>
              <a:headEnd/>
              <a:tailEnd/>
            </a:ln>
            <a:effectLst/>
          </p:spPr>
          <p:txBody>
            <a:bodyPr>
              <a:spAutoFit/>
            </a:bodyPr>
            <a:lstStyle/>
            <a:p>
              <a:pPr>
                <a:spcBef>
                  <a:spcPct val="50000"/>
                </a:spcBef>
              </a:pPr>
              <a:r>
                <a:rPr lang="en-US" sz="2400">
                  <a:cs typeface="Arial" charset="0"/>
                </a:rPr>
                <a:t>+</a:t>
              </a:r>
            </a:p>
          </p:txBody>
        </p:sp>
        <p:sp>
          <p:nvSpPr>
            <p:cNvPr id="15" name="Text Box 16">
              <a:extLst>
                <a:ext uri="{FF2B5EF4-FFF2-40B4-BE49-F238E27FC236}">
                  <a16:creationId xmlns="" xmlns:a16="http://schemas.microsoft.com/office/drawing/2014/main" id="{75CDADA6-E197-4AD9-8F15-60275D3893BF}"/>
                </a:ext>
              </a:extLst>
            </p:cNvPr>
            <p:cNvSpPr txBox="1">
              <a:spLocks noChangeArrowheads="1"/>
            </p:cNvSpPr>
            <p:nvPr/>
          </p:nvSpPr>
          <p:spPr bwMode="auto">
            <a:xfrm>
              <a:off x="1357313" y="4098925"/>
              <a:ext cx="730250" cy="366713"/>
            </a:xfrm>
            <a:prstGeom prst="rect">
              <a:avLst/>
            </a:prstGeom>
            <a:noFill/>
            <a:ln w="9525">
              <a:noFill/>
              <a:miter lim="800000"/>
              <a:headEnd/>
              <a:tailEnd/>
            </a:ln>
            <a:effectLst/>
          </p:spPr>
          <p:txBody>
            <a:bodyPr>
              <a:spAutoFit/>
            </a:bodyPr>
            <a:lstStyle/>
            <a:p>
              <a:pPr>
                <a:spcBef>
                  <a:spcPct val="50000"/>
                </a:spcBef>
              </a:pPr>
              <a:r>
                <a:rPr lang="en-GB"/>
                <a:t>V</a:t>
              </a:r>
              <a:r>
                <a:rPr lang="en-GB" b="1" baseline="-25000"/>
                <a:t>s</a:t>
              </a:r>
              <a:endParaRPr lang="en-US" b="1" baseline="-25000"/>
            </a:p>
          </p:txBody>
        </p:sp>
        <p:sp>
          <p:nvSpPr>
            <p:cNvPr id="16" name="Text Box 17">
              <a:extLst>
                <a:ext uri="{FF2B5EF4-FFF2-40B4-BE49-F238E27FC236}">
                  <a16:creationId xmlns="" xmlns:a16="http://schemas.microsoft.com/office/drawing/2014/main" id="{EE9C0CCF-0F00-4526-BD0F-2146EE224DD2}"/>
                </a:ext>
              </a:extLst>
            </p:cNvPr>
            <p:cNvSpPr txBox="1">
              <a:spLocks noChangeArrowheads="1"/>
            </p:cNvSpPr>
            <p:nvPr/>
          </p:nvSpPr>
          <p:spPr bwMode="auto">
            <a:xfrm>
              <a:off x="2057400" y="3284538"/>
              <a:ext cx="646113" cy="366712"/>
            </a:xfrm>
            <a:prstGeom prst="rect">
              <a:avLst/>
            </a:prstGeom>
            <a:noFill/>
            <a:ln w="9525">
              <a:noFill/>
              <a:miter lim="800000"/>
              <a:headEnd/>
              <a:tailEnd/>
            </a:ln>
            <a:effectLst/>
          </p:spPr>
          <p:txBody>
            <a:bodyPr>
              <a:spAutoFit/>
            </a:bodyPr>
            <a:lstStyle/>
            <a:p>
              <a:pPr>
                <a:spcBef>
                  <a:spcPct val="50000"/>
                </a:spcBef>
              </a:pPr>
              <a:r>
                <a:rPr lang="en-GB"/>
                <a:t>R</a:t>
              </a:r>
              <a:r>
                <a:rPr lang="en-GB" b="1" baseline="-25000"/>
                <a:t>int</a:t>
              </a:r>
              <a:endParaRPr lang="en-US" b="1" baseline="-25000"/>
            </a:p>
          </p:txBody>
        </p:sp>
        <p:sp>
          <p:nvSpPr>
            <p:cNvPr id="17" name="Line 18">
              <a:extLst>
                <a:ext uri="{FF2B5EF4-FFF2-40B4-BE49-F238E27FC236}">
                  <a16:creationId xmlns="" xmlns:a16="http://schemas.microsoft.com/office/drawing/2014/main" id="{9CFB96F7-CF6A-4940-BC56-86185D8F8FAC}"/>
                </a:ext>
              </a:extLst>
            </p:cNvPr>
            <p:cNvSpPr>
              <a:spLocks noChangeShapeType="1"/>
            </p:cNvSpPr>
            <p:nvPr/>
          </p:nvSpPr>
          <p:spPr bwMode="auto">
            <a:xfrm>
              <a:off x="3302000" y="3276600"/>
              <a:ext cx="0" cy="1905000"/>
            </a:xfrm>
            <a:prstGeom prst="line">
              <a:avLst/>
            </a:prstGeom>
            <a:noFill/>
            <a:ln w="28575">
              <a:solidFill>
                <a:schemeClr val="tx1"/>
              </a:solidFill>
              <a:round/>
              <a:headEnd type="triangle" w="med" len="med"/>
              <a:tailEnd type="triangle" w="med" len="med"/>
            </a:ln>
            <a:effectLst/>
          </p:spPr>
          <p:txBody>
            <a:bodyPr/>
            <a:lstStyle/>
            <a:p>
              <a:endParaRPr lang="en-GB"/>
            </a:p>
          </p:txBody>
        </p:sp>
        <p:sp>
          <p:nvSpPr>
            <p:cNvPr id="18" name="Line 19">
              <a:extLst>
                <a:ext uri="{FF2B5EF4-FFF2-40B4-BE49-F238E27FC236}">
                  <a16:creationId xmlns="" xmlns:a16="http://schemas.microsoft.com/office/drawing/2014/main" id="{62D8BF0D-0740-42FD-890A-53AFBB9327E9}"/>
                </a:ext>
              </a:extLst>
            </p:cNvPr>
            <p:cNvSpPr>
              <a:spLocks noChangeShapeType="1"/>
            </p:cNvSpPr>
            <p:nvPr/>
          </p:nvSpPr>
          <p:spPr bwMode="auto">
            <a:xfrm>
              <a:off x="3136900" y="3187700"/>
              <a:ext cx="1206500" cy="0"/>
            </a:xfrm>
            <a:prstGeom prst="line">
              <a:avLst/>
            </a:prstGeom>
            <a:noFill/>
            <a:ln w="28575">
              <a:solidFill>
                <a:schemeClr val="tx1"/>
              </a:solidFill>
              <a:round/>
              <a:headEnd/>
              <a:tailEnd/>
            </a:ln>
            <a:effectLst/>
          </p:spPr>
          <p:txBody>
            <a:bodyPr/>
            <a:lstStyle/>
            <a:p>
              <a:endParaRPr lang="en-GB"/>
            </a:p>
          </p:txBody>
        </p:sp>
        <p:sp>
          <p:nvSpPr>
            <p:cNvPr id="19" name="Line 20">
              <a:extLst>
                <a:ext uri="{FF2B5EF4-FFF2-40B4-BE49-F238E27FC236}">
                  <a16:creationId xmlns="" xmlns:a16="http://schemas.microsoft.com/office/drawing/2014/main" id="{BA76A393-4FE5-4E79-AD05-B4EE6FF3F557}"/>
                </a:ext>
              </a:extLst>
            </p:cNvPr>
            <p:cNvSpPr>
              <a:spLocks noChangeShapeType="1"/>
            </p:cNvSpPr>
            <p:nvPr/>
          </p:nvSpPr>
          <p:spPr bwMode="auto">
            <a:xfrm>
              <a:off x="3175000" y="5219700"/>
              <a:ext cx="1155700" cy="0"/>
            </a:xfrm>
            <a:prstGeom prst="line">
              <a:avLst/>
            </a:prstGeom>
            <a:noFill/>
            <a:ln w="28575">
              <a:solidFill>
                <a:schemeClr val="tx1"/>
              </a:solidFill>
              <a:round/>
              <a:headEnd/>
              <a:tailEnd/>
            </a:ln>
            <a:effectLst/>
          </p:spPr>
          <p:txBody>
            <a:bodyPr/>
            <a:lstStyle/>
            <a:p>
              <a:endParaRPr lang="en-GB"/>
            </a:p>
          </p:txBody>
        </p:sp>
        <p:sp>
          <p:nvSpPr>
            <p:cNvPr id="20" name="Line 21">
              <a:extLst>
                <a:ext uri="{FF2B5EF4-FFF2-40B4-BE49-F238E27FC236}">
                  <a16:creationId xmlns="" xmlns:a16="http://schemas.microsoft.com/office/drawing/2014/main" id="{BB28BEFA-0015-437E-934E-EDC52E02F656}"/>
                </a:ext>
              </a:extLst>
            </p:cNvPr>
            <p:cNvSpPr>
              <a:spLocks noChangeShapeType="1"/>
            </p:cNvSpPr>
            <p:nvPr/>
          </p:nvSpPr>
          <p:spPr bwMode="auto">
            <a:xfrm>
              <a:off x="4343400" y="3187700"/>
              <a:ext cx="0" cy="558800"/>
            </a:xfrm>
            <a:prstGeom prst="line">
              <a:avLst/>
            </a:prstGeom>
            <a:noFill/>
            <a:ln w="28575">
              <a:solidFill>
                <a:schemeClr val="tx1"/>
              </a:solidFill>
              <a:round/>
              <a:headEnd/>
              <a:tailEnd/>
            </a:ln>
            <a:effectLst/>
          </p:spPr>
          <p:txBody>
            <a:bodyPr/>
            <a:lstStyle/>
            <a:p>
              <a:endParaRPr lang="en-GB"/>
            </a:p>
          </p:txBody>
        </p:sp>
        <p:sp>
          <p:nvSpPr>
            <p:cNvPr id="21" name="Rectangle 22">
              <a:extLst>
                <a:ext uri="{FF2B5EF4-FFF2-40B4-BE49-F238E27FC236}">
                  <a16:creationId xmlns="" xmlns:a16="http://schemas.microsoft.com/office/drawing/2014/main" id="{C52DA4B6-333A-4BFE-9503-75F2E4C28CC2}"/>
                </a:ext>
              </a:extLst>
            </p:cNvPr>
            <p:cNvSpPr>
              <a:spLocks noChangeArrowheads="1"/>
            </p:cNvSpPr>
            <p:nvPr/>
          </p:nvSpPr>
          <p:spPr bwMode="auto">
            <a:xfrm>
              <a:off x="4267200" y="3759200"/>
              <a:ext cx="165100" cy="457200"/>
            </a:xfrm>
            <a:prstGeom prst="rect">
              <a:avLst/>
            </a:prstGeom>
            <a:solidFill>
              <a:schemeClr val="accent1"/>
            </a:solidFill>
            <a:ln w="28575">
              <a:solidFill>
                <a:schemeClr val="tx1"/>
              </a:solidFill>
              <a:miter lim="800000"/>
              <a:headEnd/>
              <a:tailEnd/>
            </a:ln>
            <a:effectLst/>
          </p:spPr>
          <p:txBody>
            <a:bodyPr wrap="none" anchor="ctr"/>
            <a:lstStyle/>
            <a:p>
              <a:endParaRPr lang="en-GB"/>
            </a:p>
          </p:txBody>
        </p:sp>
        <p:sp>
          <p:nvSpPr>
            <p:cNvPr id="22" name="Line 23">
              <a:extLst>
                <a:ext uri="{FF2B5EF4-FFF2-40B4-BE49-F238E27FC236}">
                  <a16:creationId xmlns="" xmlns:a16="http://schemas.microsoft.com/office/drawing/2014/main" id="{091D68F0-7E61-48D2-9D6C-9DD9A0EA31DE}"/>
                </a:ext>
              </a:extLst>
            </p:cNvPr>
            <p:cNvSpPr>
              <a:spLocks noChangeShapeType="1"/>
            </p:cNvSpPr>
            <p:nvPr/>
          </p:nvSpPr>
          <p:spPr bwMode="auto">
            <a:xfrm>
              <a:off x="4356100" y="4216400"/>
              <a:ext cx="0" cy="1003300"/>
            </a:xfrm>
            <a:prstGeom prst="line">
              <a:avLst/>
            </a:prstGeom>
            <a:noFill/>
            <a:ln w="28575">
              <a:solidFill>
                <a:schemeClr val="tx1"/>
              </a:solidFill>
              <a:round/>
              <a:headEnd/>
              <a:tailEnd/>
            </a:ln>
            <a:effectLst/>
          </p:spPr>
          <p:txBody>
            <a:bodyPr/>
            <a:lstStyle/>
            <a:p>
              <a:endParaRPr lang="en-GB"/>
            </a:p>
          </p:txBody>
        </p:sp>
        <p:sp>
          <p:nvSpPr>
            <p:cNvPr id="23" name="Text Box 24">
              <a:extLst>
                <a:ext uri="{FF2B5EF4-FFF2-40B4-BE49-F238E27FC236}">
                  <a16:creationId xmlns="" xmlns:a16="http://schemas.microsoft.com/office/drawing/2014/main" id="{CA93A975-E472-484A-9111-C8ADAA5AA351}"/>
                </a:ext>
              </a:extLst>
            </p:cNvPr>
            <p:cNvSpPr txBox="1">
              <a:spLocks noChangeArrowheads="1"/>
            </p:cNvSpPr>
            <p:nvPr/>
          </p:nvSpPr>
          <p:spPr bwMode="auto">
            <a:xfrm>
              <a:off x="4406900" y="4305300"/>
              <a:ext cx="1562100" cy="641350"/>
            </a:xfrm>
            <a:prstGeom prst="rect">
              <a:avLst/>
            </a:prstGeom>
            <a:noFill/>
            <a:ln w="9525">
              <a:noFill/>
              <a:miter lim="800000"/>
              <a:headEnd/>
              <a:tailEnd/>
            </a:ln>
            <a:effectLst/>
          </p:spPr>
          <p:txBody>
            <a:bodyPr>
              <a:spAutoFit/>
            </a:bodyPr>
            <a:lstStyle/>
            <a:p>
              <a:pPr>
                <a:spcBef>
                  <a:spcPct val="50000"/>
                </a:spcBef>
              </a:pPr>
              <a:r>
                <a:rPr lang="en-GB"/>
                <a:t>Load resistance</a:t>
              </a:r>
              <a:endParaRPr lang="en-US"/>
            </a:p>
          </p:txBody>
        </p:sp>
        <p:sp>
          <p:nvSpPr>
            <p:cNvPr id="24" name="AutoShape 25">
              <a:extLst>
                <a:ext uri="{FF2B5EF4-FFF2-40B4-BE49-F238E27FC236}">
                  <a16:creationId xmlns="" xmlns:a16="http://schemas.microsoft.com/office/drawing/2014/main" id="{22BB3C8D-E204-4AD1-8AC7-D67E44DA5F6C}"/>
                </a:ext>
              </a:extLst>
            </p:cNvPr>
            <p:cNvSpPr>
              <a:spLocks/>
            </p:cNvSpPr>
            <p:nvPr/>
          </p:nvSpPr>
          <p:spPr bwMode="auto">
            <a:xfrm rot="5400000">
              <a:off x="2292350" y="2686050"/>
              <a:ext cx="254000" cy="469900"/>
            </a:xfrm>
            <a:prstGeom prst="leftBrace">
              <a:avLst>
                <a:gd name="adj1" fmla="val 15417"/>
                <a:gd name="adj2" fmla="val 50000"/>
              </a:avLst>
            </a:prstGeom>
            <a:noFill/>
            <a:ln w="28575">
              <a:solidFill>
                <a:schemeClr val="tx1"/>
              </a:solidFill>
              <a:round/>
              <a:headEnd/>
              <a:tailEnd/>
            </a:ln>
            <a:effectLst/>
          </p:spPr>
          <p:txBody>
            <a:bodyPr wrap="none" anchor="ctr"/>
            <a:lstStyle/>
            <a:p>
              <a:endParaRPr lang="en-GB"/>
            </a:p>
          </p:txBody>
        </p:sp>
        <p:sp>
          <p:nvSpPr>
            <p:cNvPr id="25" name="Text Box 26">
              <a:extLst>
                <a:ext uri="{FF2B5EF4-FFF2-40B4-BE49-F238E27FC236}">
                  <a16:creationId xmlns="" xmlns:a16="http://schemas.microsoft.com/office/drawing/2014/main" id="{F2B58789-FDC8-42B8-A4F5-709C22DBEA92}"/>
                </a:ext>
              </a:extLst>
            </p:cNvPr>
            <p:cNvSpPr txBox="1">
              <a:spLocks noChangeArrowheads="1"/>
            </p:cNvSpPr>
            <p:nvPr/>
          </p:nvSpPr>
          <p:spPr bwMode="auto">
            <a:xfrm>
              <a:off x="1993900" y="2476500"/>
              <a:ext cx="787400" cy="366713"/>
            </a:xfrm>
            <a:prstGeom prst="rect">
              <a:avLst/>
            </a:prstGeom>
            <a:noFill/>
            <a:ln w="9525">
              <a:noFill/>
              <a:miter lim="800000"/>
              <a:headEnd/>
              <a:tailEnd/>
            </a:ln>
            <a:effectLst/>
          </p:spPr>
          <p:txBody>
            <a:bodyPr>
              <a:spAutoFit/>
            </a:bodyPr>
            <a:lstStyle/>
            <a:p>
              <a:pPr>
                <a:spcBef>
                  <a:spcPct val="50000"/>
                </a:spcBef>
              </a:pPr>
              <a:r>
                <a:rPr lang="en-GB"/>
                <a:t>V</a:t>
              </a:r>
              <a:r>
                <a:rPr lang="en-GB" b="1" baseline="-25000">
                  <a:effectLst>
                    <a:outerShdw blurRad="38100" dist="38100" dir="2700000" algn="tl">
                      <a:srgbClr val="FFFFFF"/>
                    </a:outerShdw>
                  </a:effectLst>
                </a:rPr>
                <a:t>int</a:t>
              </a:r>
              <a:endParaRPr lang="en-US" b="1" baseline="-25000">
                <a:effectLst>
                  <a:outerShdw blurRad="38100" dist="38100" dir="2700000" algn="tl">
                    <a:srgbClr val="FFFFFF"/>
                  </a:outerShdw>
                </a:effectLst>
              </a:endParaRPr>
            </a:p>
          </p:txBody>
        </p:sp>
        <p:sp>
          <p:nvSpPr>
            <p:cNvPr id="26" name="AutoShape 28">
              <a:extLst>
                <a:ext uri="{FF2B5EF4-FFF2-40B4-BE49-F238E27FC236}">
                  <a16:creationId xmlns="" xmlns:a16="http://schemas.microsoft.com/office/drawing/2014/main" id="{236A1154-3507-4B24-9194-6D204AFBF45D}"/>
                </a:ext>
              </a:extLst>
            </p:cNvPr>
            <p:cNvSpPr>
              <a:spLocks/>
            </p:cNvSpPr>
            <p:nvPr/>
          </p:nvSpPr>
          <p:spPr bwMode="auto">
            <a:xfrm>
              <a:off x="4533900" y="3746500"/>
              <a:ext cx="88900" cy="469900"/>
            </a:xfrm>
            <a:prstGeom prst="rightBrace">
              <a:avLst>
                <a:gd name="adj1" fmla="val 44048"/>
                <a:gd name="adj2" fmla="val 50000"/>
              </a:avLst>
            </a:prstGeom>
            <a:noFill/>
            <a:ln w="28575">
              <a:solidFill>
                <a:schemeClr val="tx1"/>
              </a:solidFill>
              <a:round/>
              <a:headEnd/>
              <a:tailEnd/>
            </a:ln>
            <a:effectLst/>
          </p:spPr>
          <p:txBody>
            <a:bodyPr wrap="none" anchor="ctr"/>
            <a:lstStyle/>
            <a:p>
              <a:endParaRPr lang="en-GB"/>
            </a:p>
          </p:txBody>
        </p:sp>
        <p:sp>
          <p:nvSpPr>
            <p:cNvPr id="27" name="Text Box 29">
              <a:extLst>
                <a:ext uri="{FF2B5EF4-FFF2-40B4-BE49-F238E27FC236}">
                  <a16:creationId xmlns="" xmlns:a16="http://schemas.microsoft.com/office/drawing/2014/main" id="{A9780C51-2CC3-4F53-9E7A-D2B2B6A048CB}"/>
                </a:ext>
              </a:extLst>
            </p:cNvPr>
            <p:cNvSpPr txBox="1">
              <a:spLocks noChangeArrowheads="1"/>
            </p:cNvSpPr>
            <p:nvPr/>
          </p:nvSpPr>
          <p:spPr bwMode="auto">
            <a:xfrm>
              <a:off x="4762500" y="3670300"/>
              <a:ext cx="889000" cy="366713"/>
            </a:xfrm>
            <a:prstGeom prst="rect">
              <a:avLst/>
            </a:prstGeom>
            <a:noFill/>
            <a:ln w="9525">
              <a:noFill/>
              <a:miter lim="800000"/>
              <a:headEnd/>
              <a:tailEnd/>
            </a:ln>
            <a:effectLst/>
          </p:spPr>
          <p:txBody>
            <a:bodyPr>
              <a:spAutoFit/>
            </a:bodyPr>
            <a:lstStyle/>
            <a:p>
              <a:pPr>
                <a:spcBef>
                  <a:spcPct val="50000"/>
                </a:spcBef>
              </a:pPr>
              <a:r>
                <a:rPr lang="en-GB"/>
                <a:t>V</a:t>
              </a:r>
              <a:r>
                <a:rPr lang="en-GB" b="1" baseline="-25000"/>
                <a:t>load</a:t>
              </a:r>
              <a:endParaRPr lang="en-US" b="1" baseline="-25000"/>
            </a:p>
          </p:txBody>
        </p:sp>
        <p:sp>
          <p:nvSpPr>
            <p:cNvPr id="28" name="Text Box 30">
              <a:extLst>
                <a:ext uri="{FF2B5EF4-FFF2-40B4-BE49-F238E27FC236}">
                  <a16:creationId xmlns="" xmlns:a16="http://schemas.microsoft.com/office/drawing/2014/main" id="{300E7AC9-C51F-4F40-BD56-A40ACFE31822}"/>
                </a:ext>
              </a:extLst>
            </p:cNvPr>
            <p:cNvSpPr txBox="1">
              <a:spLocks noChangeArrowheads="1"/>
            </p:cNvSpPr>
            <p:nvPr/>
          </p:nvSpPr>
          <p:spPr bwMode="auto">
            <a:xfrm>
              <a:off x="3457656" y="2406500"/>
              <a:ext cx="2684543" cy="583268"/>
            </a:xfrm>
            <a:prstGeom prst="rect">
              <a:avLst/>
            </a:prstGeom>
            <a:noFill/>
            <a:ln w="9525">
              <a:noFill/>
              <a:miter lim="800000"/>
              <a:headEnd/>
              <a:tailEnd/>
            </a:ln>
            <a:effectLst/>
          </p:spPr>
          <p:txBody>
            <a:bodyPr wrap="square">
              <a:spAutoFit/>
            </a:bodyPr>
            <a:lstStyle/>
            <a:p>
              <a:pPr>
                <a:spcBef>
                  <a:spcPct val="50000"/>
                </a:spcBef>
              </a:pPr>
              <a:r>
                <a:rPr lang="en-GB" sz="2400" dirty="0" err="1"/>
                <a:t>V</a:t>
              </a:r>
              <a:r>
                <a:rPr lang="en-GB" sz="2400" b="1" baseline="-25000" dirty="0" err="1"/>
                <a:t>load</a:t>
              </a:r>
              <a:r>
                <a:rPr lang="en-GB" sz="2400" dirty="0"/>
                <a:t> = V</a:t>
              </a:r>
              <a:r>
                <a:rPr lang="en-GB" sz="2400" b="1" baseline="-25000" dirty="0"/>
                <a:t>s</a:t>
              </a:r>
              <a:r>
                <a:rPr lang="en-GB" sz="2400" dirty="0"/>
                <a:t> - </a:t>
              </a:r>
              <a:r>
                <a:rPr lang="en-GB" sz="2400" dirty="0" err="1"/>
                <a:t>V</a:t>
              </a:r>
              <a:r>
                <a:rPr lang="en-GB" sz="2400" b="1" baseline="-25000" dirty="0" err="1"/>
                <a:t>int</a:t>
              </a:r>
              <a:endParaRPr lang="en-US" sz="2400" b="1" baseline="-25000" dirty="0"/>
            </a:p>
          </p:txBody>
        </p:sp>
      </p:grpSp>
    </p:spTree>
    <p:extLst>
      <p:ext uri="{BB962C8B-B14F-4D97-AF65-F5344CB8AC3E}">
        <p14:creationId xmlns:p14="http://schemas.microsoft.com/office/powerpoint/2010/main" val="181707423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DE1D8E9-7029-49CC-B91E-82F89C2E275C}"/>
              </a:ext>
            </a:extLst>
          </p:cNvPr>
          <p:cNvSpPr>
            <a:spLocks noGrp="1"/>
          </p:cNvSpPr>
          <p:nvPr>
            <p:ph type="title"/>
          </p:nvPr>
        </p:nvSpPr>
        <p:spPr/>
        <p:txBody>
          <a:bodyPr/>
          <a:lstStyle/>
          <a:p>
            <a:r>
              <a:rPr lang="en-GB" dirty="0"/>
              <a:t>Voltage Sources</a:t>
            </a:r>
          </a:p>
        </p:txBody>
      </p:sp>
      <p:sp>
        <p:nvSpPr>
          <p:cNvPr id="3" name="Content Placeholder 2">
            <a:extLst>
              <a:ext uri="{FF2B5EF4-FFF2-40B4-BE49-F238E27FC236}">
                <a16:creationId xmlns="" xmlns:a16="http://schemas.microsoft.com/office/drawing/2014/main" id="{65709B5E-CCDC-4679-BC31-55F026BE4274}"/>
              </a:ext>
            </a:extLst>
          </p:cNvPr>
          <p:cNvSpPr>
            <a:spLocks noGrp="1"/>
          </p:cNvSpPr>
          <p:nvPr>
            <p:ph idx="1"/>
          </p:nvPr>
        </p:nvSpPr>
        <p:spPr/>
        <p:txBody>
          <a:bodyPr>
            <a:normAutofit fontScale="70000" lnSpcReduction="20000"/>
          </a:bodyPr>
          <a:lstStyle/>
          <a:p>
            <a:pPr>
              <a:spcBef>
                <a:spcPct val="50000"/>
              </a:spcBef>
            </a:pPr>
            <a:r>
              <a:rPr lang="en-GB" dirty="0"/>
              <a:t>Because there is always a voltage drop internally to the voltage source when current flows into the load it means that there is always some </a:t>
            </a:r>
            <a:r>
              <a:rPr lang="en-GB" dirty="0">
                <a:solidFill>
                  <a:srgbClr val="FF3300"/>
                </a:solidFill>
              </a:rPr>
              <a:t>power loss within the power supply</a:t>
            </a:r>
            <a:r>
              <a:rPr lang="en-GB" dirty="0"/>
              <a:t> when it is connected to a load and is supplying current to the load.</a:t>
            </a:r>
          </a:p>
          <a:p>
            <a:pPr>
              <a:spcBef>
                <a:spcPct val="50000"/>
              </a:spcBef>
            </a:pPr>
            <a:r>
              <a:rPr lang="en-GB" dirty="0"/>
              <a:t>This means that when a power amplifier supplies power to a speaker, some of the power destined for the speaker will actually be lost (as heat) within the power amplifier.</a:t>
            </a:r>
          </a:p>
          <a:p>
            <a:pPr>
              <a:spcBef>
                <a:spcPct val="50000"/>
              </a:spcBef>
            </a:pPr>
            <a:r>
              <a:rPr lang="en-GB" dirty="0"/>
              <a:t>In some power amplifiers up to 75% or more power may be lost within the amplifier.</a:t>
            </a:r>
          </a:p>
          <a:p>
            <a:pPr>
              <a:spcBef>
                <a:spcPct val="50000"/>
              </a:spcBef>
            </a:pPr>
            <a:r>
              <a:rPr lang="en-GB" dirty="0"/>
              <a:t>A power amplifier is not a power supply in the strictest sense but the principle still applies.</a:t>
            </a:r>
            <a:endParaRPr lang="en-US" dirty="0"/>
          </a:p>
        </p:txBody>
      </p:sp>
    </p:spTree>
    <p:extLst>
      <p:ext uri="{BB962C8B-B14F-4D97-AF65-F5344CB8AC3E}">
        <p14:creationId xmlns:p14="http://schemas.microsoft.com/office/powerpoint/2010/main" val="321238927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E64F87B-F015-4F13-B065-6F8F1DAFEFBE}"/>
              </a:ext>
            </a:extLst>
          </p:cNvPr>
          <p:cNvSpPr>
            <a:spLocks noGrp="1"/>
          </p:cNvSpPr>
          <p:nvPr>
            <p:ph type="title"/>
          </p:nvPr>
        </p:nvSpPr>
        <p:spPr/>
        <p:txBody>
          <a:bodyPr/>
          <a:lstStyle/>
          <a:p>
            <a:r>
              <a:rPr lang="en-GB" dirty="0"/>
              <a:t>Voltage Sources</a:t>
            </a:r>
          </a:p>
        </p:txBody>
      </p:sp>
      <p:sp>
        <p:nvSpPr>
          <p:cNvPr id="3" name="Content Placeholder 2">
            <a:extLst>
              <a:ext uri="{FF2B5EF4-FFF2-40B4-BE49-F238E27FC236}">
                <a16:creationId xmlns="" xmlns:a16="http://schemas.microsoft.com/office/drawing/2014/main" id="{6CAA83DA-210B-44FA-8D1D-9409D3D82043}"/>
              </a:ext>
            </a:extLst>
          </p:cNvPr>
          <p:cNvSpPr>
            <a:spLocks noGrp="1"/>
          </p:cNvSpPr>
          <p:nvPr>
            <p:ph idx="1"/>
          </p:nvPr>
        </p:nvSpPr>
        <p:spPr/>
        <p:txBody>
          <a:bodyPr/>
          <a:lstStyle/>
          <a:p>
            <a:r>
              <a:rPr lang="en-GB" dirty="0"/>
              <a:t>From now on </a:t>
            </a:r>
            <a:r>
              <a:rPr lang="en-GB" dirty="0">
                <a:solidFill>
                  <a:srgbClr val="FF3300"/>
                </a:solidFill>
              </a:rPr>
              <a:t>YOU</a:t>
            </a:r>
            <a:r>
              <a:rPr lang="en-GB" dirty="0"/>
              <a:t> must always consider the effect of the internal resistance of all supplies because it has an effect on circuit performance. The effect may be minimal or very significant.</a:t>
            </a:r>
          </a:p>
          <a:p>
            <a:endParaRPr lang="en-GB" dirty="0"/>
          </a:p>
        </p:txBody>
      </p:sp>
    </p:spTree>
    <p:extLst>
      <p:ext uri="{BB962C8B-B14F-4D97-AF65-F5344CB8AC3E}">
        <p14:creationId xmlns:p14="http://schemas.microsoft.com/office/powerpoint/2010/main" val="134851693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4E190C-FF9B-448D-9665-5B44F9EB0715}"/>
              </a:ext>
            </a:extLst>
          </p:cNvPr>
          <p:cNvSpPr>
            <a:spLocks noGrp="1"/>
          </p:cNvSpPr>
          <p:nvPr>
            <p:ph type="title"/>
          </p:nvPr>
        </p:nvSpPr>
        <p:spPr/>
        <p:txBody>
          <a:bodyPr>
            <a:normAutofit fontScale="90000"/>
          </a:bodyPr>
          <a:lstStyle/>
          <a:p>
            <a:r>
              <a:rPr lang="en-GB" dirty="0"/>
              <a:t>Commonly used ICs as Building blocks</a:t>
            </a:r>
          </a:p>
        </p:txBody>
      </p:sp>
      <p:sp>
        <p:nvSpPr>
          <p:cNvPr id="3" name="Content Placeholder 2">
            <a:extLst>
              <a:ext uri="{FF2B5EF4-FFF2-40B4-BE49-F238E27FC236}">
                <a16:creationId xmlns="" xmlns:a16="http://schemas.microsoft.com/office/drawing/2014/main" id="{8490EC3D-71DB-4B2B-84A7-D3DF63C472BF}"/>
              </a:ext>
            </a:extLst>
          </p:cNvPr>
          <p:cNvSpPr>
            <a:spLocks noGrp="1"/>
          </p:cNvSpPr>
          <p:nvPr>
            <p:ph idx="1"/>
          </p:nvPr>
        </p:nvSpPr>
        <p:spPr/>
        <p:txBody>
          <a:bodyPr>
            <a:normAutofit fontScale="92500" lnSpcReduction="10000"/>
          </a:bodyPr>
          <a:lstStyle/>
          <a:p>
            <a:r>
              <a:rPr lang="en-GB" dirty="0"/>
              <a:t>Many electronic systems can be built using a building block approach.</a:t>
            </a:r>
          </a:p>
          <a:p>
            <a:r>
              <a:rPr lang="en-GB" dirty="0"/>
              <a:t>Common building blocks include:</a:t>
            </a:r>
          </a:p>
          <a:p>
            <a:pPr lvl="1"/>
            <a:r>
              <a:rPr lang="en-GB" dirty="0"/>
              <a:t>Oscillators</a:t>
            </a:r>
          </a:p>
          <a:p>
            <a:pPr lvl="1"/>
            <a:r>
              <a:rPr lang="en-GB" dirty="0"/>
              <a:t>Monostable </a:t>
            </a:r>
            <a:r>
              <a:rPr lang="en-GB" dirty="0" err="1"/>
              <a:t>multivibtrators</a:t>
            </a:r>
            <a:endParaRPr lang="en-GB" dirty="0"/>
          </a:p>
          <a:p>
            <a:pPr lvl="1"/>
            <a:r>
              <a:rPr lang="en-GB" dirty="0"/>
              <a:t>Amplifiers</a:t>
            </a:r>
          </a:p>
          <a:p>
            <a:pPr lvl="2"/>
            <a:r>
              <a:rPr lang="en-GB" dirty="0"/>
              <a:t>Inverting, Non inverting, Summing, Difference</a:t>
            </a:r>
          </a:p>
          <a:p>
            <a:pPr lvl="2"/>
            <a:r>
              <a:rPr lang="en-GB" dirty="0"/>
              <a:t>Integrators, Differentiators</a:t>
            </a:r>
          </a:p>
          <a:p>
            <a:pPr lvl="1"/>
            <a:r>
              <a:rPr lang="en-GB" dirty="0"/>
              <a:t>Regulators / power supply circuits</a:t>
            </a:r>
          </a:p>
          <a:p>
            <a:pPr lvl="1"/>
            <a:endParaRPr lang="en-GB" dirty="0"/>
          </a:p>
        </p:txBody>
      </p:sp>
    </p:spTree>
    <p:extLst>
      <p:ext uri="{BB962C8B-B14F-4D97-AF65-F5344CB8AC3E}">
        <p14:creationId xmlns:p14="http://schemas.microsoft.com/office/powerpoint/2010/main" val="166821809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2799D23-EC68-4E29-8D19-B4DCDB3C7509}"/>
              </a:ext>
            </a:extLst>
          </p:cNvPr>
          <p:cNvSpPr>
            <a:spLocks noGrp="1"/>
          </p:cNvSpPr>
          <p:nvPr>
            <p:ph type="title"/>
          </p:nvPr>
        </p:nvSpPr>
        <p:spPr/>
        <p:txBody>
          <a:bodyPr/>
          <a:lstStyle/>
          <a:p>
            <a:r>
              <a:rPr lang="en-GB" dirty="0"/>
              <a:t>555 Timer</a:t>
            </a:r>
          </a:p>
        </p:txBody>
      </p:sp>
      <p:sp>
        <p:nvSpPr>
          <p:cNvPr id="3" name="Content Placeholder 2">
            <a:extLst>
              <a:ext uri="{FF2B5EF4-FFF2-40B4-BE49-F238E27FC236}">
                <a16:creationId xmlns="" xmlns:a16="http://schemas.microsoft.com/office/drawing/2014/main" id="{11FD0524-2AA8-44F2-82BA-3220B808B1B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004648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6877882-69B6-489B-94BC-A8E2B95BCFD3}"/>
              </a:ext>
            </a:extLst>
          </p:cNvPr>
          <p:cNvSpPr>
            <a:spLocks noGrp="1"/>
          </p:cNvSpPr>
          <p:nvPr>
            <p:ph type="title"/>
          </p:nvPr>
        </p:nvSpPr>
        <p:spPr/>
        <p:txBody>
          <a:bodyPr/>
          <a:lstStyle/>
          <a:p>
            <a:r>
              <a:rPr lang="en-GB" dirty="0"/>
              <a:t>741 Operational Amplifier</a:t>
            </a:r>
          </a:p>
        </p:txBody>
      </p:sp>
      <p:sp>
        <p:nvSpPr>
          <p:cNvPr id="3" name="Content Placeholder 2">
            <a:extLst>
              <a:ext uri="{FF2B5EF4-FFF2-40B4-BE49-F238E27FC236}">
                <a16:creationId xmlns="" xmlns:a16="http://schemas.microsoft.com/office/drawing/2014/main" id="{4F5843EE-8A43-4A53-982A-ED7BBA0994C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6031018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01187B-6668-48EF-8408-4DBD1591CF76}"/>
              </a:ext>
            </a:extLst>
          </p:cNvPr>
          <p:cNvSpPr>
            <a:spLocks noGrp="1"/>
          </p:cNvSpPr>
          <p:nvPr>
            <p:ph type="title"/>
          </p:nvPr>
        </p:nvSpPr>
        <p:spPr/>
        <p:txBody>
          <a:bodyPr/>
          <a:lstStyle/>
          <a:p>
            <a:r>
              <a:rPr lang="en-GB" dirty="0"/>
              <a:t>7805 Voltage Regulator</a:t>
            </a:r>
          </a:p>
        </p:txBody>
      </p:sp>
      <p:sp>
        <p:nvSpPr>
          <p:cNvPr id="3" name="Content Placeholder 2">
            <a:extLst>
              <a:ext uri="{FF2B5EF4-FFF2-40B4-BE49-F238E27FC236}">
                <a16:creationId xmlns="" xmlns:a16="http://schemas.microsoft.com/office/drawing/2014/main" id="{6C637F73-4FCB-4CB1-86AC-BD16AA5E90D6}"/>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13749640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25C284-0E47-4F82-8E8E-CFA43205E071}"/>
              </a:ext>
            </a:extLst>
          </p:cNvPr>
          <p:cNvSpPr>
            <a:spLocks noGrp="1"/>
          </p:cNvSpPr>
          <p:nvPr>
            <p:ph type="title"/>
          </p:nvPr>
        </p:nvSpPr>
        <p:spPr/>
        <p:txBody>
          <a:bodyPr/>
          <a:lstStyle/>
          <a:p>
            <a:r>
              <a:rPr lang="en-GB" dirty="0"/>
              <a:t>Timing and Clock Circuits</a:t>
            </a:r>
          </a:p>
        </p:txBody>
      </p:sp>
      <p:sp>
        <p:nvSpPr>
          <p:cNvPr id="3" name="Content Placeholder 2">
            <a:extLst>
              <a:ext uri="{FF2B5EF4-FFF2-40B4-BE49-F238E27FC236}">
                <a16:creationId xmlns="" xmlns:a16="http://schemas.microsoft.com/office/drawing/2014/main" id="{68B6BB51-CC55-4B35-A934-129FBE6AF7D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122447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ABD7D66-94EB-436A-8A5F-D7BAC6C95C7A}"/>
              </a:ext>
            </a:extLst>
          </p:cNvPr>
          <p:cNvSpPr>
            <a:spLocks noGrp="1"/>
          </p:cNvSpPr>
          <p:nvPr>
            <p:ph type="title"/>
          </p:nvPr>
        </p:nvSpPr>
        <p:spPr/>
        <p:txBody>
          <a:bodyPr/>
          <a:lstStyle/>
          <a:p>
            <a:r>
              <a:rPr lang="en-GB" dirty="0"/>
              <a:t>RC and Crystal oscillators </a:t>
            </a:r>
          </a:p>
        </p:txBody>
      </p:sp>
      <p:sp>
        <p:nvSpPr>
          <p:cNvPr id="3" name="Content Placeholder 2">
            <a:extLst>
              <a:ext uri="{FF2B5EF4-FFF2-40B4-BE49-F238E27FC236}">
                <a16:creationId xmlns="" xmlns:a16="http://schemas.microsoft.com/office/drawing/2014/main" id="{6EE40D91-4359-4D60-9525-312F60FD345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5788932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2124F46-0E66-485F-A0A5-DE20E4CB6083}"/>
              </a:ext>
            </a:extLst>
          </p:cNvPr>
          <p:cNvSpPr>
            <a:spLocks noGrp="1"/>
          </p:cNvSpPr>
          <p:nvPr>
            <p:ph type="title"/>
          </p:nvPr>
        </p:nvSpPr>
        <p:spPr/>
        <p:txBody>
          <a:bodyPr/>
          <a:lstStyle/>
          <a:p>
            <a:r>
              <a:rPr lang="en-GB" dirty="0"/>
              <a:t>Passive Filters</a:t>
            </a:r>
          </a:p>
        </p:txBody>
      </p:sp>
      <p:sp>
        <p:nvSpPr>
          <p:cNvPr id="3" name="Content Placeholder 2">
            <a:extLst>
              <a:ext uri="{FF2B5EF4-FFF2-40B4-BE49-F238E27FC236}">
                <a16:creationId xmlns="" xmlns:a16="http://schemas.microsoft.com/office/drawing/2014/main" id="{DF26B773-CCE4-4849-BF6A-1D26944BED7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7031520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C0F932E-2E30-475F-A082-CBF874E3BF40}"/>
              </a:ext>
            </a:extLst>
          </p:cNvPr>
          <p:cNvSpPr>
            <a:spLocks noGrp="1"/>
          </p:cNvSpPr>
          <p:nvPr>
            <p:ph type="title"/>
          </p:nvPr>
        </p:nvSpPr>
        <p:spPr/>
        <p:txBody>
          <a:bodyPr/>
          <a:lstStyle/>
          <a:p>
            <a:r>
              <a:rPr lang="en-US" dirty="0"/>
              <a:t>Amplifier principles</a:t>
            </a:r>
            <a:endParaRPr lang="en-GB" dirty="0"/>
          </a:p>
        </p:txBody>
      </p:sp>
      <p:sp>
        <p:nvSpPr>
          <p:cNvPr id="3" name="Content Placeholder 2">
            <a:extLst>
              <a:ext uri="{FF2B5EF4-FFF2-40B4-BE49-F238E27FC236}">
                <a16:creationId xmlns="" xmlns:a16="http://schemas.microsoft.com/office/drawing/2014/main" id="{D48A8C71-D382-4052-ACD1-50BB63F84F4B}"/>
              </a:ext>
            </a:extLst>
          </p:cNvPr>
          <p:cNvSpPr>
            <a:spLocks noGrp="1"/>
          </p:cNvSpPr>
          <p:nvPr>
            <p:ph idx="1"/>
          </p:nvPr>
        </p:nvSpPr>
        <p:spPr/>
        <p:txBody>
          <a:bodyPr>
            <a:normAutofit/>
          </a:bodyPr>
          <a:lstStyle/>
          <a:p>
            <a:endParaRPr lang="en-GB" dirty="0"/>
          </a:p>
        </p:txBody>
      </p:sp>
    </p:spTree>
    <p:extLst>
      <p:ext uri="{BB962C8B-B14F-4D97-AF65-F5344CB8AC3E}">
        <p14:creationId xmlns:p14="http://schemas.microsoft.com/office/powerpoint/2010/main" val="351752365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6B9F898-26BE-4FD3-91CE-B6544B053D57}"/>
              </a:ext>
            </a:extLst>
          </p:cNvPr>
          <p:cNvSpPr>
            <a:spLocks noGrp="1"/>
          </p:cNvSpPr>
          <p:nvPr>
            <p:ph type="title"/>
          </p:nvPr>
        </p:nvSpPr>
        <p:spPr/>
        <p:txBody>
          <a:bodyPr/>
          <a:lstStyle/>
          <a:p>
            <a:r>
              <a:rPr lang="en-US" dirty="0"/>
              <a:t>frequency response curves</a:t>
            </a:r>
            <a:endParaRPr lang="en-GB" dirty="0"/>
          </a:p>
        </p:txBody>
      </p:sp>
      <p:sp>
        <p:nvSpPr>
          <p:cNvPr id="3" name="Content Placeholder 2">
            <a:extLst>
              <a:ext uri="{FF2B5EF4-FFF2-40B4-BE49-F238E27FC236}">
                <a16:creationId xmlns="" xmlns:a16="http://schemas.microsoft.com/office/drawing/2014/main" id="{D37FEAF4-C735-4516-B865-714B1C6D830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7894860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F98997C-EF72-4EE8-942E-00BEEE372DB9}"/>
              </a:ext>
            </a:extLst>
          </p:cNvPr>
          <p:cNvSpPr>
            <a:spLocks noGrp="1"/>
          </p:cNvSpPr>
          <p:nvPr>
            <p:ph type="title"/>
          </p:nvPr>
        </p:nvSpPr>
        <p:spPr/>
        <p:txBody>
          <a:bodyPr/>
          <a:lstStyle/>
          <a:p>
            <a:r>
              <a:rPr lang="en-GB" dirty="0"/>
              <a:t>Input and Output Impedance</a:t>
            </a:r>
          </a:p>
        </p:txBody>
      </p:sp>
      <p:sp>
        <p:nvSpPr>
          <p:cNvPr id="3" name="Content Placeholder 2">
            <a:extLst>
              <a:ext uri="{FF2B5EF4-FFF2-40B4-BE49-F238E27FC236}">
                <a16:creationId xmlns="" xmlns:a16="http://schemas.microsoft.com/office/drawing/2014/main" id="{417C8CB7-C81F-4AE8-BBBA-9DE2722B8BC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0627649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2A054E-4D20-4AC5-8A21-655A090E427A}"/>
              </a:ext>
            </a:extLst>
          </p:cNvPr>
          <p:cNvSpPr>
            <a:spLocks noGrp="1"/>
          </p:cNvSpPr>
          <p:nvPr>
            <p:ph type="title"/>
          </p:nvPr>
        </p:nvSpPr>
        <p:spPr/>
        <p:txBody>
          <a:bodyPr>
            <a:normAutofit/>
          </a:bodyPr>
          <a:lstStyle/>
          <a:p>
            <a:r>
              <a:rPr lang="en-US" dirty="0"/>
              <a:t>Op-amps, basic configurations</a:t>
            </a:r>
            <a:endParaRPr lang="en-GB" dirty="0"/>
          </a:p>
        </p:txBody>
      </p:sp>
      <p:sp>
        <p:nvSpPr>
          <p:cNvPr id="3" name="Content Placeholder 2">
            <a:extLst>
              <a:ext uri="{FF2B5EF4-FFF2-40B4-BE49-F238E27FC236}">
                <a16:creationId xmlns="" xmlns:a16="http://schemas.microsoft.com/office/drawing/2014/main" id="{426E2F7A-A737-4DDF-9800-9D8B522D5C8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2787532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E8CB138-2361-473C-A233-6926E09F3358}"/>
              </a:ext>
            </a:extLst>
          </p:cNvPr>
          <p:cNvSpPr>
            <a:spLocks noGrp="1"/>
          </p:cNvSpPr>
          <p:nvPr>
            <p:ph type="title"/>
          </p:nvPr>
        </p:nvSpPr>
        <p:spPr/>
        <p:txBody>
          <a:bodyPr>
            <a:normAutofit/>
          </a:bodyPr>
          <a:lstStyle/>
          <a:p>
            <a:r>
              <a:rPr lang="en-US" dirty="0"/>
              <a:t>Thevenin equivalent circuits</a:t>
            </a:r>
            <a:endParaRPr lang="en-GB" dirty="0"/>
          </a:p>
        </p:txBody>
      </p:sp>
      <p:sp>
        <p:nvSpPr>
          <p:cNvPr id="3" name="Content Placeholder 2">
            <a:extLst>
              <a:ext uri="{FF2B5EF4-FFF2-40B4-BE49-F238E27FC236}">
                <a16:creationId xmlns="" xmlns:a16="http://schemas.microsoft.com/office/drawing/2014/main" id="{0079DF34-4494-4A96-98DC-CEB90A291B2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6363020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2A34747-5E59-4851-9B5B-39D208D9CB8F}"/>
              </a:ext>
            </a:extLst>
          </p:cNvPr>
          <p:cNvSpPr>
            <a:spLocks noGrp="1"/>
          </p:cNvSpPr>
          <p:nvPr>
            <p:ph type="title"/>
          </p:nvPr>
        </p:nvSpPr>
        <p:spPr/>
        <p:txBody>
          <a:bodyPr>
            <a:normAutofit/>
          </a:bodyPr>
          <a:lstStyle/>
          <a:p>
            <a:r>
              <a:rPr lang="en-US" dirty="0"/>
              <a:t>Electromagnetism</a:t>
            </a:r>
            <a:endParaRPr lang="en-GB" dirty="0"/>
          </a:p>
        </p:txBody>
      </p:sp>
      <p:sp>
        <p:nvSpPr>
          <p:cNvPr id="3" name="Content Placeholder 2">
            <a:extLst>
              <a:ext uri="{FF2B5EF4-FFF2-40B4-BE49-F238E27FC236}">
                <a16:creationId xmlns="" xmlns:a16="http://schemas.microsoft.com/office/drawing/2014/main" id="{B1CDD7CA-7896-436D-8C70-67CF6019A46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87407067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39ED20-F29B-4E3A-BA38-2AD54CC538D4}"/>
              </a:ext>
            </a:extLst>
          </p:cNvPr>
          <p:cNvSpPr>
            <a:spLocks noGrp="1"/>
          </p:cNvSpPr>
          <p:nvPr>
            <p:ph type="title"/>
          </p:nvPr>
        </p:nvSpPr>
        <p:spPr/>
        <p:txBody>
          <a:bodyPr>
            <a:normAutofit fontScale="90000"/>
          </a:bodyPr>
          <a:lstStyle/>
          <a:p>
            <a:r>
              <a:rPr lang="en-US" dirty="0"/>
              <a:t>Basic logic gates and configurations</a:t>
            </a:r>
            <a:r>
              <a:rPr lang="en-GB" dirty="0"/>
              <a:t>, </a:t>
            </a:r>
            <a:r>
              <a:rPr lang="en-US" dirty="0"/>
              <a:t>Boolean algebra</a:t>
            </a:r>
            <a:endParaRPr lang="en-GB" dirty="0"/>
          </a:p>
        </p:txBody>
      </p:sp>
      <p:sp>
        <p:nvSpPr>
          <p:cNvPr id="3" name="Content Placeholder 2">
            <a:extLst>
              <a:ext uri="{FF2B5EF4-FFF2-40B4-BE49-F238E27FC236}">
                <a16:creationId xmlns="" xmlns:a16="http://schemas.microsoft.com/office/drawing/2014/main" id="{1915AF9D-861A-444F-B9BA-9E2280E9CFE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3896156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7B0B1E6-34EE-4A8D-9D04-E6A7C7074305}"/>
              </a:ext>
            </a:extLst>
          </p:cNvPr>
          <p:cNvSpPr>
            <a:spLocks noGrp="1"/>
          </p:cNvSpPr>
          <p:nvPr>
            <p:ph type="title"/>
          </p:nvPr>
        </p:nvSpPr>
        <p:spPr/>
        <p:txBody>
          <a:bodyPr>
            <a:normAutofit fontScale="90000"/>
          </a:bodyPr>
          <a:lstStyle/>
          <a:p>
            <a:r>
              <a:rPr lang="en-US" dirty="0"/>
              <a:t>Combinational logic applications</a:t>
            </a:r>
            <a:endParaRPr lang="en-GB" dirty="0"/>
          </a:p>
        </p:txBody>
      </p:sp>
      <p:sp>
        <p:nvSpPr>
          <p:cNvPr id="3" name="Content Placeholder 2">
            <a:extLst>
              <a:ext uri="{FF2B5EF4-FFF2-40B4-BE49-F238E27FC236}">
                <a16:creationId xmlns="" xmlns:a16="http://schemas.microsoft.com/office/drawing/2014/main" id="{D2E3249B-9DE1-4FAF-8B21-2BE5296D9CA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285364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schemas.openxmlformats.org/package/2006/metadata/core-properties"/>
    <ds:schemaRef ds:uri="http://purl.org/dc/elements/1.1/"/>
    <ds:schemaRef ds:uri="http://purl.org/dc/terms/"/>
    <ds:schemaRef ds:uri="http://schemas.microsoft.com/office/2006/documentManagement/types"/>
    <ds:schemaRef ds:uri="http://schemas.microsoft.com/office/2006/metadata/properties"/>
    <ds:schemaRef ds:uri="http://purl.org/dc/dcmitype/"/>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8043</TotalTime>
  <Words>3424</Words>
  <Application>Microsoft Office PowerPoint</Application>
  <PresentationFormat>On-screen Show (4:3)</PresentationFormat>
  <Paragraphs>519</Paragraphs>
  <Slides>86</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86</vt:i4>
      </vt:variant>
    </vt:vector>
  </HeadingPairs>
  <TitlesOfParts>
    <vt:vector size="88" baseType="lpstr">
      <vt:lpstr>20140311PresentationUWTSDTemplate</vt:lpstr>
      <vt:lpstr>Bitmap Image</vt:lpstr>
      <vt:lpstr>Electrical &amp; Electronic Principles</vt:lpstr>
      <vt:lpstr>Useful Information</vt:lpstr>
      <vt:lpstr>Useful Information</vt:lpstr>
      <vt:lpstr>Useful Information</vt:lpstr>
      <vt:lpstr>Useful Information</vt:lpstr>
      <vt:lpstr>Topics</vt:lpstr>
      <vt:lpstr>Module Outcomes</vt:lpstr>
      <vt:lpstr>Any Questions so far..?</vt:lpstr>
      <vt:lpstr>PowerPoint Presentation</vt:lpstr>
      <vt:lpstr>PowerPoint Presentation</vt:lpstr>
      <vt:lpstr>PowerPoint Presentation</vt:lpstr>
      <vt:lpstr>PowerPoint Presentation</vt:lpstr>
      <vt:lpstr>What Is Energy?</vt:lpstr>
      <vt:lpstr>Conservation of Energy</vt:lpstr>
      <vt:lpstr>What is Power?</vt:lpstr>
      <vt:lpstr>Some Definitions</vt:lpstr>
      <vt:lpstr>Powers of 10</vt:lpstr>
      <vt:lpstr>Atomic Structure</vt:lpstr>
      <vt:lpstr>Atomic Structure</vt:lpstr>
      <vt:lpstr>PowerPoint Presentation</vt:lpstr>
      <vt:lpstr>Insulators</vt:lpstr>
      <vt:lpstr>Conductors</vt:lpstr>
      <vt:lpstr>Metals as Conductors</vt:lpstr>
      <vt:lpstr>Electrical Conductivity</vt:lpstr>
      <vt:lpstr>Resistance and Resistivity</vt:lpstr>
      <vt:lpstr>Resistivity - Example</vt:lpstr>
      <vt:lpstr>Resistivity – Example Solution</vt:lpstr>
      <vt:lpstr>Ohm’s Law</vt:lpstr>
      <vt:lpstr>Ohm’s Law - Example</vt:lpstr>
      <vt:lpstr>Resistors</vt:lpstr>
      <vt:lpstr>Resistors</vt:lpstr>
      <vt:lpstr>Resistors</vt:lpstr>
      <vt:lpstr>Resistor Colour Code</vt:lpstr>
      <vt:lpstr>Resistor Colour Code</vt:lpstr>
      <vt:lpstr>Resistors</vt:lpstr>
      <vt:lpstr>Capacitors</vt:lpstr>
      <vt:lpstr>Capacitors</vt:lpstr>
      <vt:lpstr>Capacitors</vt:lpstr>
      <vt:lpstr>Capacitors</vt:lpstr>
      <vt:lpstr>Capacitors</vt:lpstr>
      <vt:lpstr>Capacitors – Working voltage</vt:lpstr>
      <vt:lpstr>Labelling Capacitors</vt:lpstr>
      <vt:lpstr>Labelling Capacitors</vt:lpstr>
      <vt:lpstr>Labelling Capacitors</vt:lpstr>
      <vt:lpstr>Labelling Capacitors</vt:lpstr>
      <vt:lpstr>Polarised Capacitors</vt:lpstr>
      <vt:lpstr>Polarised Capacitors</vt:lpstr>
      <vt:lpstr>Capacitor Symbols</vt:lpstr>
      <vt:lpstr>Inductors</vt:lpstr>
      <vt:lpstr>Inductors</vt:lpstr>
      <vt:lpstr>Resistors in Series</vt:lpstr>
      <vt:lpstr>Resistors in Series</vt:lpstr>
      <vt:lpstr>Voltage in a Series Circuit</vt:lpstr>
      <vt:lpstr>Voltage in a Series Circuit</vt:lpstr>
      <vt:lpstr>Voltage in a Series Circuit</vt:lpstr>
      <vt:lpstr>Resistors in Parallel</vt:lpstr>
      <vt:lpstr>Resistors in Parallel</vt:lpstr>
      <vt:lpstr>Resistors in Parallel</vt:lpstr>
      <vt:lpstr>Capacitors in Series</vt:lpstr>
      <vt:lpstr>Capacitors in Parallel</vt:lpstr>
      <vt:lpstr>Inductors in Series</vt:lpstr>
      <vt:lpstr>Inductors in Parallel</vt:lpstr>
      <vt:lpstr>Semiconductors</vt:lpstr>
      <vt:lpstr>Diodes</vt:lpstr>
      <vt:lpstr>Transistors</vt:lpstr>
      <vt:lpstr>Voltage Sources</vt:lpstr>
      <vt:lpstr>Voltage Sources</vt:lpstr>
      <vt:lpstr>Voltage Sources</vt:lpstr>
      <vt:lpstr>Voltage Sources</vt:lpstr>
      <vt:lpstr>Voltage Sources</vt:lpstr>
      <vt:lpstr>Voltage Sources</vt:lpstr>
      <vt:lpstr>Commonly used ICs as Building blocks</vt:lpstr>
      <vt:lpstr>555 Timer</vt:lpstr>
      <vt:lpstr>741 Operational Amplifier</vt:lpstr>
      <vt:lpstr>7805 Voltage Regulator</vt:lpstr>
      <vt:lpstr>Timing and Clock Circuits</vt:lpstr>
      <vt:lpstr>RC and Crystal oscillators </vt:lpstr>
      <vt:lpstr>Passive Filters</vt:lpstr>
      <vt:lpstr>Amplifier principles</vt:lpstr>
      <vt:lpstr>frequency response curves</vt:lpstr>
      <vt:lpstr>Input and Output Impedance</vt:lpstr>
      <vt:lpstr>Op-amps, basic configurations</vt:lpstr>
      <vt:lpstr>Thevenin equivalent circuits</vt:lpstr>
      <vt:lpstr>Electromagnetism</vt:lpstr>
      <vt:lpstr>Basic logic gates and configurations, Boolean algebra</vt:lpstr>
      <vt:lpstr>Combinational logic applications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Stephen Mosey</cp:lastModifiedBy>
  <cp:revision>60</cp:revision>
  <dcterms:created xsi:type="dcterms:W3CDTF">2015-04-14T15:21:28Z</dcterms:created>
  <dcterms:modified xsi:type="dcterms:W3CDTF">2017-10-10T07:48:26Z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