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4"/>
  </p:notesMasterIdLst>
  <p:sldIdLst>
    <p:sldId id="719" r:id="rId24"/>
    <p:sldId id="301" r:id="rId25"/>
    <p:sldId id="302" r:id="rId26"/>
    <p:sldId id="331" r:id="rId27"/>
    <p:sldId id="784" r:id="rId28"/>
    <p:sldId id="785" r:id="rId29"/>
    <p:sldId id="787" r:id="rId30"/>
    <p:sldId id="786" r:id="rId31"/>
    <p:sldId id="788" r:id="rId32"/>
    <p:sldId id="779" r:id="rId33"/>
    <p:sldId id="789" r:id="rId34"/>
    <p:sldId id="790" r:id="rId35"/>
    <p:sldId id="793" r:id="rId36"/>
    <p:sldId id="792" r:id="rId37"/>
    <p:sldId id="794" r:id="rId38"/>
    <p:sldId id="795" r:id="rId39"/>
    <p:sldId id="796" r:id="rId40"/>
    <p:sldId id="797" r:id="rId41"/>
    <p:sldId id="798" r:id="rId42"/>
    <p:sldId id="808" r:id="rId43"/>
    <p:sldId id="799" r:id="rId44"/>
    <p:sldId id="800" r:id="rId45"/>
    <p:sldId id="801" r:id="rId46"/>
    <p:sldId id="802" r:id="rId47"/>
    <p:sldId id="804" r:id="rId48"/>
    <p:sldId id="805" r:id="rId49"/>
    <p:sldId id="806" r:id="rId50"/>
    <p:sldId id="803" r:id="rId51"/>
    <p:sldId id="807" r:id="rId52"/>
    <p:sldId id="72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0910AF-192A-4DD0-884C-98B7DD1B796E}" v="4" dt="2023-02-12T20:09:14.6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86757" autoAdjust="0"/>
  </p:normalViewPr>
  <p:slideViewPr>
    <p:cSldViewPr snapToGrid="0">
      <p:cViewPr varScale="1">
        <p:scale>
          <a:sx n="88" d="100"/>
          <a:sy n="88" d="100"/>
        </p:scale>
        <p:origin x="39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F0910AF-192A-4DD0-884C-98B7DD1B796E}"/>
    <pc:docChg chg="undo custSel addSld modSld">
      <pc:chgData name="Stalin Jacob Wilson Packia Dhas" userId="050d7d71-3621-4503-95e8-1c9a9d962492" providerId="ADAL" clId="{5F0910AF-192A-4DD0-884C-98B7DD1B796E}" dt="2023-02-12T20:32:53.731" v="509" actId="113"/>
      <pc:docMkLst>
        <pc:docMk/>
      </pc:docMkLst>
      <pc:sldChg chg="modSp mod">
        <pc:chgData name="Stalin Jacob Wilson Packia Dhas" userId="050d7d71-3621-4503-95e8-1c9a9d962492" providerId="ADAL" clId="{5F0910AF-192A-4DD0-884C-98B7DD1B796E}" dt="2023-02-12T20:00:13.757" v="164" actId="27636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5F0910AF-192A-4DD0-884C-98B7DD1B796E}" dt="2023-02-12T20:00:13.757" v="164" actId="27636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01:37.914" v="352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5F0910AF-192A-4DD0-884C-98B7DD1B796E}" dt="2023-02-12T20:01:37.914" v="352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12:49.620" v="430" actId="6549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5F0910AF-192A-4DD0-884C-98B7DD1B796E}" dt="2023-02-12T20:12:49.620" v="430" actId="6549"/>
          <ac:spMkLst>
            <pc:docMk/>
            <pc:sldMk cId="1572649805" sldId="33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01:55.605" v="353" actId="403"/>
        <pc:sldMkLst>
          <pc:docMk/>
          <pc:sldMk cId="1758603509" sldId="796"/>
        </pc:sldMkLst>
        <pc:spChg chg="mod">
          <ac:chgData name="Stalin Jacob Wilson Packia Dhas" userId="050d7d71-3621-4503-95e8-1c9a9d962492" providerId="ADAL" clId="{5F0910AF-192A-4DD0-884C-98B7DD1B796E}" dt="2023-02-12T20:01:55.605" v="353" actId="403"/>
          <ac:spMkLst>
            <pc:docMk/>
            <pc:sldMk cId="1758603509" sldId="796"/>
            <ac:spMk id="3" creationId="{862BE335-9E67-FB56-E472-25D8C88007E0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04:37.627" v="362" actId="20577"/>
        <pc:sldMkLst>
          <pc:docMk/>
          <pc:sldMk cId="784559435" sldId="797"/>
        </pc:sldMkLst>
        <pc:spChg chg="mod">
          <ac:chgData name="Stalin Jacob Wilson Packia Dhas" userId="050d7d71-3621-4503-95e8-1c9a9d962492" providerId="ADAL" clId="{5F0910AF-192A-4DD0-884C-98B7DD1B796E}" dt="2023-02-12T20:04:37.627" v="362" actId="20577"/>
          <ac:spMkLst>
            <pc:docMk/>
            <pc:sldMk cId="784559435" sldId="797"/>
            <ac:spMk id="3" creationId="{862BE335-9E67-FB56-E472-25D8C88007E0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06:56.235" v="388" actId="20577"/>
        <pc:sldMkLst>
          <pc:docMk/>
          <pc:sldMk cId="2452091591" sldId="799"/>
        </pc:sldMkLst>
        <pc:spChg chg="mod">
          <ac:chgData name="Stalin Jacob Wilson Packia Dhas" userId="050d7d71-3621-4503-95e8-1c9a9d962492" providerId="ADAL" clId="{5F0910AF-192A-4DD0-884C-98B7DD1B796E}" dt="2023-02-12T20:06:56.235" v="388" actId="20577"/>
          <ac:spMkLst>
            <pc:docMk/>
            <pc:sldMk cId="2452091591" sldId="799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07:41.122" v="397" actId="113"/>
        <pc:sldMkLst>
          <pc:docMk/>
          <pc:sldMk cId="975058327" sldId="800"/>
        </pc:sldMkLst>
        <pc:spChg chg="mod">
          <ac:chgData name="Stalin Jacob Wilson Packia Dhas" userId="050d7d71-3621-4503-95e8-1c9a9d962492" providerId="ADAL" clId="{5F0910AF-192A-4DD0-884C-98B7DD1B796E}" dt="2023-02-12T20:07:41.122" v="397" actId="113"/>
          <ac:spMkLst>
            <pc:docMk/>
            <pc:sldMk cId="975058327" sldId="800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08:25.441" v="401" actId="20577"/>
        <pc:sldMkLst>
          <pc:docMk/>
          <pc:sldMk cId="1938402890" sldId="801"/>
        </pc:sldMkLst>
        <pc:spChg chg="mod">
          <ac:chgData name="Stalin Jacob Wilson Packia Dhas" userId="050d7d71-3621-4503-95e8-1c9a9d962492" providerId="ADAL" clId="{5F0910AF-192A-4DD0-884C-98B7DD1B796E}" dt="2023-02-12T20:08:25.441" v="401" actId="20577"/>
          <ac:spMkLst>
            <pc:docMk/>
            <pc:sldMk cId="1938402890" sldId="801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08:32.945" v="402" actId="403"/>
        <pc:sldMkLst>
          <pc:docMk/>
          <pc:sldMk cId="2587570205" sldId="802"/>
        </pc:sldMkLst>
        <pc:spChg chg="mod">
          <ac:chgData name="Stalin Jacob Wilson Packia Dhas" userId="050d7d71-3621-4503-95e8-1c9a9d962492" providerId="ADAL" clId="{5F0910AF-192A-4DD0-884C-98B7DD1B796E}" dt="2023-02-12T20:08:32.945" v="402" actId="403"/>
          <ac:spMkLst>
            <pc:docMk/>
            <pc:sldMk cId="2587570205" sldId="802"/>
            <ac:spMk id="3" creationId="{59B16D5E-D636-FBC2-15D8-A656D1F9E476}"/>
          </ac:spMkLst>
        </pc:spChg>
      </pc:sldChg>
      <pc:sldChg chg="addSp delSp modSp mod">
        <pc:chgData name="Stalin Jacob Wilson Packia Dhas" userId="050d7d71-3621-4503-95e8-1c9a9d962492" providerId="ADAL" clId="{5F0910AF-192A-4DD0-884C-98B7DD1B796E}" dt="2023-02-12T20:09:17.747" v="405" actId="1076"/>
        <pc:sldMkLst>
          <pc:docMk/>
          <pc:sldMk cId="283493858" sldId="803"/>
        </pc:sldMkLst>
        <pc:picChg chg="add mod">
          <ac:chgData name="Stalin Jacob Wilson Packia Dhas" userId="050d7d71-3621-4503-95e8-1c9a9d962492" providerId="ADAL" clId="{5F0910AF-192A-4DD0-884C-98B7DD1B796E}" dt="2023-02-12T20:09:17.747" v="405" actId="1076"/>
          <ac:picMkLst>
            <pc:docMk/>
            <pc:sldMk cId="283493858" sldId="803"/>
            <ac:picMk id="6" creationId="{9B838F84-B5CD-5DB8-1E1C-9CF6056C2E82}"/>
          </ac:picMkLst>
        </pc:picChg>
        <pc:picChg chg="del">
          <ac:chgData name="Stalin Jacob Wilson Packia Dhas" userId="050d7d71-3621-4503-95e8-1c9a9d962492" providerId="ADAL" clId="{5F0910AF-192A-4DD0-884C-98B7DD1B796E}" dt="2023-02-12T20:09:14.650" v="404" actId="478"/>
          <ac:picMkLst>
            <pc:docMk/>
            <pc:sldMk cId="283493858" sldId="803"/>
            <ac:picMk id="10244" creationId="{399BA7AC-9950-56C3-4D75-39A99F5BE5B9}"/>
          </ac:picMkLst>
        </pc:picChg>
      </pc:sldChg>
      <pc:sldChg chg="modSp mod">
        <pc:chgData name="Stalin Jacob Wilson Packia Dhas" userId="050d7d71-3621-4503-95e8-1c9a9d962492" providerId="ADAL" clId="{5F0910AF-192A-4DD0-884C-98B7DD1B796E}" dt="2023-02-12T20:19:37.988" v="493" actId="20577"/>
        <pc:sldMkLst>
          <pc:docMk/>
          <pc:sldMk cId="1597755749" sldId="804"/>
        </pc:sldMkLst>
        <pc:spChg chg="mod">
          <ac:chgData name="Stalin Jacob Wilson Packia Dhas" userId="050d7d71-3621-4503-95e8-1c9a9d962492" providerId="ADAL" clId="{5F0910AF-192A-4DD0-884C-98B7DD1B796E}" dt="2023-02-12T20:19:37.988" v="493" actId="20577"/>
          <ac:spMkLst>
            <pc:docMk/>
            <pc:sldMk cId="1597755749" sldId="804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20:44.964" v="508" actId="113"/>
        <pc:sldMkLst>
          <pc:docMk/>
          <pc:sldMk cId="1073435761" sldId="805"/>
        </pc:sldMkLst>
        <pc:spChg chg="mod">
          <ac:chgData name="Stalin Jacob Wilson Packia Dhas" userId="050d7d71-3621-4503-95e8-1c9a9d962492" providerId="ADAL" clId="{5F0910AF-192A-4DD0-884C-98B7DD1B796E}" dt="2023-02-12T20:20:44.964" v="508" actId="113"/>
          <ac:spMkLst>
            <pc:docMk/>
            <pc:sldMk cId="1073435761" sldId="805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5F0910AF-192A-4DD0-884C-98B7DD1B796E}" dt="2023-02-12T20:32:53.731" v="509" actId="113"/>
        <pc:sldMkLst>
          <pc:docMk/>
          <pc:sldMk cId="2152909481" sldId="806"/>
        </pc:sldMkLst>
        <pc:spChg chg="mod">
          <ac:chgData name="Stalin Jacob Wilson Packia Dhas" userId="050d7d71-3621-4503-95e8-1c9a9d962492" providerId="ADAL" clId="{5F0910AF-192A-4DD0-884C-98B7DD1B796E}" dt="2023-02-12T20:32:53.731" v="509" actId="113"/>
          <ac:spMkLst>
            <pc:docMk/>
            <pc:sldMk cId="2152909481" sldId="806"/>
            <ac:spMk id="3" creationId="{59B16D5E-D636-FBC2-15D8-A656D1F9E476}"/>
          </ac:spMkLst>
        </pc:spChg>
      </pc:sldChg>
      <pc:sldChg chg="addSp delSp modSp add">
        <pc:chgData name="Stalin Jacob Wilson Packia Dhas" userId="050d7d71-3621-4503-95e8-1c9a9d962492" providerId="ADAL" clId="{5F0910AF-192A-4DD0-884C-98B7DD1B796E}" dt="2023-02-12T20:04:20.633" v="358" actId="1076"/>
        <pc:sldMkLst>
          <pc:docMk/>
          <pc:sldMk cId="1661060909" sldId="808"/>
        </pc:sldMkLst>
        <pc:spChg chg="add mod">
          <ac:chgData name="Stalin Jacob Wilson Packia Dhas" userId="050d7d71-3621-4503-95e8-1c9a9d962492" providerId="ADAL" clId="{5F0910AF-192A-4DD0-884C-98B7DD1B796E}" dt="2023-02-12T20:04:16.977" v="356" actId="478"/>
          <ac:spMkLst>
            <pc:docMk/>
            <pc:sldMk cId="1661060909" sldId="808"/>
            <ac:spMk id="3" creationId="{32A231B5-4A9F-F33B-C66F-8776F2255E2D}"/>
          </ac:spMkLst>
        </pc:spChg>
        <pc:picChg chg="add mod">
          <ac:chgData name="Stalin Jacob Wilson Packia Dhas" userId="050d7d71-3621-4503-95e8-1c9a9d962492" providerId="ADAL" clId="{5F0910AF-192A-4DD0-884C-98B7DD1B796E}" dt="2023-02-12T20:04:20.633" v="358" actId="1076"/>
          <ac:picMkLst>
            <pc:docMk/>
            <pc:sldMk cId="1661060909" sldId="808"/>
            <ac:picMk id="1026" creationId="{42AA26E6-F742-1EF4-50B9-282FE2F401E1}"/>
          </ac:picMkLst>
        </pc:picChg>
        <pc:picChg chg="del">
          <ac:chgData name="Stalin Jacob Wilson Packia Dhas" userId="050d7d71-3621-4503-95e8-1c9a9d962492" providerId="ADAL" clId="{5F0910AF-192A-4DD0-884C-98B7DD1B796E}" dt="2023-02-12T20:04:16.977" v="356" actId="478"/>
          <ac:picMkLst>
            <pc:docMk/>
            <pc:sldMk cId="1661060909" sldId="808"/>
            <ac:picMk id="8194" creationId="{A4A78ADD-A430-9A6E-4AC3-614F0F1484D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414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122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872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7133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6123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1810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226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2263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3146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0073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967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4027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5425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3848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7849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8805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5367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847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8624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07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0422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5413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12276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872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16769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61D55F-DF50-4F59-B206-BC08C389DCE2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31DAD-494D-4559-8874-7FBB817024CE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CFC0159-C36E-4C97-9AD9-B6141C96578A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CC75935-A065-4202-9284-78B46F7F2857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D61C1-A8AB-49EB-985F-67C17C1AA98E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5A308A-C950-491C-BB65-C53F4D6CC682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DDA3924-25CF-4DB4-95E3-272329CDD5A2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36566B6-50E6-4005-9298-E40C75929CF7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3A557-8247-4336-AB4F-E6CDBBC36A94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0C87E39-12E3-452E-A510-F980E6FB81EF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D898D74-41DB-4368-8914-43C883699DD3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5A2A09-C23E-444B-A579-A38539A20287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B90E7-FFD4-42A3-B9C4-911D8DFE536D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5B6264-D70F-4B32-B9B9-A18B7D957B64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998BA-4190-4614-84A1-49C13EF1A1DF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9C739B-0965-40DB-8C93-2B8932A37EDB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A6B2C-8448-43ED-85C6-8E6374887BFC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B00DCD7-ABA6-4766-8F39-A5C8350235FE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5C3CF3A-9FAE-4F55-83B6-D197C88F186C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B6EB34-B28C-4823-B580-9FD7EBCE118E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AB2A-4957-4AD5-8417-7B7F9630DD1B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E39886-82EF-4923-8CC6-F473C563240D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CA63DB6-3679-4EEF-BB65-0C30E76D01CB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F3B167-5670-4857-8434-44D2A8A34895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BD24D-5851-48F0-9749-E79B33370212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70CE94-3095-48C2-973D-B32C2575947F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9FBFDFD-DEC4-475E-ADCC-0AF3A6D3934D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0BD881F-4D6D-4475-8D85-E38F745A5B7B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298E-0A17-4EF3-AAC4-ED6B55E2B428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4A1E07C-851C-48CE-A1B4-C355B17E0598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172567B-489E-4ED5-BB89-9507BC510B17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93D700C-DFF3-4FC3-81E6-8E4B500BBE49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ED1CC-3969-4B10-89BF-09F24320A950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BC6E451-14B4-4E29-BDA9-491EE490605C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7C7FF58-0069-4F2B-B45C-D90515401204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61DA218-FCAC-4EF2-9BAF-F289F3DBA514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5872-9631-4D5D-BED0-3CBCB97D0F66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EA9507-7346-4034-8021-31E5D135421B}" type="datetime1">
              <a:rPr lang="en-GB" smtClean="0"/>
              <a:t>12/02/2023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4000" dirty="0">
                <a:cs typeface="Times New Roman" panose="02020603050405020304" pitchFamily="18" charset="0"/>
              </a:rPr>
              <a:t>Electromagnetic wave properties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Transverse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Reflection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Refraction</a:t>
            </a:r>
          </a:p>
          <a:p>
            <a:pPr marL="903288" lvl="1" indent="-357188"/>
            <a:r>
              <a:rPr lang="en-GB" sz="3200" i="0" dirty="0">
                <a:effectLst/>
              </a:rPr>
              <a:t>Absorption</a:t>
            </a:r>
          </a:p>
          <a:p>
            <a:pPr marL="903288" lvl="1" indent="-357188"/>
            <a:r>
              <a:rPr lang="en-GB" sz="3200" i="0" dirty="0">
                <a:effectLst/>
              </a:rPr>
              <a:t>Diffraction</a:t>
            </a:r>
          </a:p>
          <a:p>
            <a:pPr marL="903288" lvl="1" indent="-357188"/>
            <a:r>
              <a:rPr lang="en-GB" sz="3200" i="0" dirty="0">
                <a:effectLst/>
              </a:rPr>
              <a:t>Scattering </a:t>
            </a:r>
          </a:p>
          <a:p>
            <a:pPr marL="903288" lvl="1" indent="-357188"/>
            <a:r>
              <a:rPr lang="en-GB" sz="3200" i="0" dirty="0">
                <a:effectLst/>
              </a:rPr>
              <a:t>Interference</a:t>
            </a:r>
          </a:p>
          <a:p>
            <a:pPr marL="903288" lvl="1" indent="-357188"/>
            <a:r>
              <a:rPr lang="en-GB" sz="3200" dirty="0"/>
              <a:t>Polarisation</a:t>
            </a:r>
            <a:endParaRPr lang="en-GB" sz="3200" i="0" dirty="0">
              <a:effectLst/>
            </a:endParaRPr>
          </a:p>
          <a:p>
            <a:pPr marL="446088" indent="-357188"/>
            <a:endParaRPr lang="en-GB" sz="3600" dirty="0">
              <a:cs typeface="Times New Roman" panose="02020603050405020304" pitchFamily="18" charset="0"/>
            </a:endParaRPr>
          </a:p>
          <a:p>
            <a:pPr marL="446088" indent="-357188"/>
            <a:endParaRPr lang="en-GB" sz="36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- 3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properties of Electromagnetic spectrum.</a:t>
            </a:r>
          </a:p>
          <a:p>
            <a:pPr marL="514350"/>
            <a:r>
              <a:rPr lang="en-IN" sz="3200" dirty="0"/>
              <a:t>Define Refraction, refraction, diffraction, absorption, Scattering, interference and polarisation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</a:t>
            </a:r>
            <a:r>
              <a:rPr lang="en-GB" sz="2400" b="1" i="0" dirty="0">
                <a:effectLst/>
              </a:rPr>
              <a:t>does not </a:t>
            </a:r>
            <a:r>
              <a:rPr lang="en-GB" sz="2400" b="0" i="0" dirty="0">
                <a:effectLst/>
              </a:rPr>
              <a:t>require any </a:t>
            </a:r>
            <a:r>
              <a:rPr lang="en-GB" sz="2400" b="1" i="0" dirty="0">
                <a:effectLst/>
              </a:rPr>
              <a:t>medium for propagation</a:t>
            </a:r>
            <a:r>
              <a:rPr lang="en-GB" sz="24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Electromagnetic waves can be </a:t>
            </a:r>
            <a:r>
              <a:rPr lang="en-GB" sz="2400" b="1" i="0" dirty="0">
                <a:effectLst/>
              </a:rPr>
              <a:t>reflected, refracted, absorbed, diffracted, scattered and produce interference patterns.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are </a:t>
            </a:r>
            <a:r>
              <a:rPr lang="en-GB" sz="2400" b="1" i="0" dirty="0">
                <a:effectLst/>
              </a:rPr>
              <a:t>transverse in nature</a:t>
            </a:r>
            <a:r>
              <a:rPr lang="en-GB" sz="24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Electromagnetic waves travel </a:t>
            </a:r>
            <a:r>
              <a:rPr lang="en-GB" sz="2400" b="0" i="0" dirty="0">
                <a:effectLst/>
              </a:rPr>
              <a:t>with a </a:t>
            </a:r>
            <a:r>
              <a:rPr lang="en-GB" sz="2400" b="1" i="0" dirty="0">
                <a:effectLst/>
              </a:rPr>
              <a:t>constant velocity in vacuum</a:t>
            </a:r>
            <a:r>
              <a:rPr lang="en-GB" sz="2400" b="0" i="0" dirty="0">
                <a:effectLst/>
              </a:rPr>
              <a:t>. The speed of the </a:t>
            </a:r>
            <a:r>
              <a:rPr lang="en-GB" sz="2400" b="1" i="0" dirty="0">
                <a:effectLst/>
              </a:rPr>
              <a:t>waves is 3x10</a:t>
            </a:r>
            <a:r>
              <a:rPr lang="en-GB" sz="2400" b="1" i="0" baseline="30000" dirty="0">
                <a:effectLst/>
              </a:rPr>
              <a:t>8</a:t>
            </a:r>
            <a:r>
              <a:rPr lang="en-GB" sz="2400" b="1" i="0" dirty="0">
                <a:effectLst/>
              </a:rPr>
              <a:t>m/s.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obey the equation </a:t>
            </a:r>
            <a:r>
              <a:rPr lang="en-GB" sz="2400" b="1" i="0" dirty="0">
                <a:effectLst/>
              </a:rPr>
              <a:t>c = </a:t>
            </a:r>
            <a:r>
              <a:rPr lang="en-GB" sz="2400" b="1" i="0" dirty="0" err="1">
                <a:effectLst/>
              </a:rPr>
              <a:t>fλ</a:t>
            </a:r>
            <a:r>
              <a:rPr lang="en-GB" sz="2400" b="0" i="0" dirty="0">
                <a:effectLst/>
              </a:rPr>
              <a:t>. Here</a:t>
            </a:r>
            <a:r>
              <a:rPr lang="en-GB" sz="2400" b="1" i="0" dirty="0">
                <a:effectLst/>
              </a:rPr>
              <a:t>, f </a:t>
            </a:r>
            <a:r>
              <a:rPr lang="en-GB" sz="2400" b="0" i="0" dirty="0">
                <a:effectLst/>
              </a:rPr>
              <a:t>is the </a:t>
            </a:r>
            <a:r>
              <a:rPr lang="en-GB" sz="2400" b="1" i="0" dirty="0">
                <a:effectLst/>
              </a:rPr>
              <a:t>frequency in Hertz </a:t>
            </a:r>
            <a:r>
              <a:rPr lang="en-GB" sz="2400" b="0" i="0" dirty="0">
                <a:effectLst/>
              </a:rPr>
              <a:t>and </a:t>
            </a:r>
            <a:r>
              <a:rPr lang="en-GB" sz="2400" b="1" i="0" dirty="0">
                <a:effectLst/>
              </a:rPr>
              <a:t>λ is the wavelength in metres. </a:t>
            </a:r>
            <a:r>
              <a:rPr lang="en-GB" sz="2400" b="1" dirty="0"/>
              <a:t>C=</a:t>
            </a:r>
            <a:r>
              <a:rPr lang="en-GB" sz="2400" b="1" i="0" dirty="0">
                <a:effectLst/>
              </a:rPr>
              <a:t> 3 x 10</a:t>
            </a:r>
            <a:r>
              <a:rPr lang="en-GB" sz="2400" b="1" i="0" baseline="30000" dirty="0">
                <a:effectLst/>
              </a:rPr>
              <a:t>8 </a:t>
            </a:r>
            <a:r>
              <a:rPr lang="en-GB" sz="2400" b="1" i="0" dirty="0">
                <a:effectLst/>
              </a:rPr>
              <a:t>m/s</a:t>
            </a:r>
            <a:r>
              <a:rPr lang="en-GB" sz="2400" b="0" i="0" dirty="0">
                <a:effectLst/>
              </a:rPr>
              <a:t>. From this relation, the electromagnetic waves will travel with the speed of light regardless of wavelength and frequency.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 oscillating </a:t>
            </a:r>
            <a:r>
              <a:rPr lang="en-GB" sz="2400" b="1" i="0" dirty="0">
                <a:effectLst/>
              </a:rPr>
              <a:t>electric field and magnetic field are in the same phase</a:t>
            </a:r>
            <a:r>
              <a:rPr lang="en-GB" sz="24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may </a:t>
            </a:r>
            <a:r>
              <a:rPr lang="en-GB" sz="2400" dirty="0"/>
              <a:t>be</a:t>
            </a:r>
            <a:r>
              <a:rPr lang="en-GB" sz="2400" b="0" i="0" dirty="0">
                <a:effectLst/>
              </a:rPr>
              <a:t> </a:t>
            </a:r>
            <a:r>
              <a:rPr lang="en-GB" sz="2400" b="1" i="0" dirty="0">
                <a:effectLst/>
              </a:rPr>
              <a:t>polarized</a:t>
            </a:r>
            <a:r>
              <a:rPr lang="en-GB" sz="2400" b="0" i="0" dirty="0"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Why Electromagnetic waves </a:t>
            </a:r>
            <a:r>
              <a:rPr lang="en-GB" b="1" i="0" dirty="0">
                <a:effectLst/>
              </a:rPr>
              <a:t>does not require any medium for propagation</a:t>
            </a:r>
            <a:r>
              <a:rPr lang="en-GB" b="1" dirty="0"/>
              <a:t>?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02124"/>
                </a:solidFill>
                <a:effectLst/>
              </a:rPr>
              <a:t>Electromagnetic waves don't require medium to propagate because </a:t>
            </a:r>
            <a:r>
              <a:rPr lang="en-GB" b="1" i="0" dirty="0">
                <a:solidFill>
                  <a:srgbClr val="202124"/>
                </a:solidFill>
                <a:effectLst/>
              </a:rPr>
              <a:t>they are formed by changing magnetic and electric field.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232629"/>
                </a:solidFill>
              </a:rPr>
              <a:t>It has</a:t>
            </a:r>
            <a:r>
              <a:rPr lang="en-GB" b="0" i="0" dirty="0">
                <a:solidFill>
                  <a:srgbClr val="232629"/>
                </a:solidFill>
                <a:effectLst/>
              </a:rPr>
              <a:t> two components </a:t>
            </a:r>
            <a:r>
              <a:rPr lang="en-GB" b="1" i="0" dirty="0">
                <a:solidFill>
                  <a:srgbClr val="232629"/>
                </a:solidFill>
                <a:effectLst/>
              </a:rPr>
              <a:t>which are the result of each other</a:t>
            </a:r>
            <a:r>
              <a:rPr lang="en-GB" b="0" i="0" dirty="0">
                <a:solidFill>
                  <a:srgbClr val="232629"/>
                </a:solidFill>
                <a:effectLst/>
              </a:rPr>
              <a:t>, i.e., when a </a:t>
            </a:r>
            <a:r>
              <a:rPr lang="en-GB" b="1" i="0" dirty="0">
                <a:solidFill>
                  <a:srgbClr val="232629"/>
                </a:solidFill>
                <a:effectLst/>
              </a:rPr>
              <a:t>moving electric charge creates a changing magnetic field at point X then a changing electric field is created at point Y </a:t>
            </a:r>
            <a:r>
              <a:rPr lang="en-GB" b="0" i="0" dirty="0">
                <a:solidFill>
                  <a:srgbClr val="232629"/>
                </a:solidFill>
                <a:effectLst/>
              </a:rPr>
              <a:t>and this repeating process is what creates EM waves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677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7"/>
            <a:ext cx="11260121" cy="533942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0000"/>
              </a:lnSpc>
            </a:pPr>
            <a:r>
              <a:rPr lang="en-GB" sz="3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When a light wave encounters an object, they are either </a:t>
            </a:r>
            <a:r>
              <a:rPr lang="en-GB" sz="33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transmitted, reflected, absorbed, refracted, polarized, diffracted, or scattered </a:t>
            </a:r>
            <a:r>
              <a:rPr lang="en-GB" sz="3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depending on the composition of the object and the </a:t>
            </a:r>
            <a:r>
              <a:rPr lang="en-GB" sz="33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wavelength of the light.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4400" b="1" dirty="0">
                <a:solidFill>
                  <a:srgbClr val="000000"/>
                </a:solidFill>
              </a:rPr>
              <a:t>Reflection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0" i="0" dirty="0">
                <a:effectLst/>
              </a:rPr>
              <a:t>The reflection of electromagnetic radiation involves the </a:t>
            </a:r>
            <a:r>
              <a:rPr lang="en-GB" sz="4000" b="1" i="0" dirty="0">
                <a:effectLst/>
              </a:rPr>
              <a:t>returning or throwing back of the radiation </a:t>
            </a:r>
            <a:r>
              <a:rPr lang="en-GB" sz="4000" b="0" i="0" dirty="0">
                <a:effectLst/>
              </a:rPr>
              <a:t>by a </a:t>
            </a:r>
            <a:r>
              <a:rPr lang="en-GB" sz="4000" b="1" i="0" dirty="0">
                <a:effectLst/>
              </a:rPr>
              <a:t>surface upon which the radiation is incident.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0" i="0" dirty="0">
                <a:effectLst/>
              </a:rPr>
              <a:t>A </a:t>
            </a:r>
            <a:r>
              <a:rPr lang="en-GB" sz="4000" b="1" i="0" dirty="0">
                <a:effectLst/>
              </a:rPr>
              <a:t>reflecting surface</a:t>
            </a:r>
            <a:r>
              <a:rPr lang="en-GB" sz="4000" b="0" i="0" dirty="0">
                <a:effectLst/>
              </a:rPr>
              <a:t> is generally the </a:t>
            </a:r>
            <a:r>
              <a:rPr lang="en-GB" sz="4000" b="1" i="0" dirty="0">
                <a:effectLst/>
              </a:rPr>
              <a:t>boundary between two materials </a:t>
            </a:r>
            <a:r>
              <a:rPr lang="en-GB" sz="4000" b="0" i="0" dirty="0">
                <a:effectLst/>
              </a:rPr>
              <a:t>of different electromagnetic properties.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dirty="0">
                <a:effectLst/>
              </a:rPr>
              <a:t>Devices designed to reflect radiation </a:t>
            </a:r>
            <a:r>
              <a:rPr lang="en-GB" sz="4000" b="0" i="0" dirty="0">
                <a:effectLst/>
              </a:rPr>
              <a:t>are called </a:t>
            </a:r>
            <a:r>
              <a:rPr lang="en-GB" sz="4000" b="1" i="0" dirty="0">
                <a:effectLst/>
              </a:rPr>
              <a:t>reflectors or mirrors</a:t>
            </a:r>
            <a:r>
              <a:rPr lang="en-GB" sz="4000" b="0" i="0" dirty="0"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0" i="0" dirty="0">
                <a:effectLst/>
              </a:rPr>
              <a:t>The </a:t>
            </a:r>
            <a:r>
              <a:rPr lang="en-GB" sz="4000" b="1" i="0" dirty="0">
                <a:effectLst/>
              </a:rPr>
              <a:t>reflectivity of a surface </a:t>
            </a:r>
            <a:r>
              <a:rPr lang="en-GB" sz="4000" b="0" i="0" dirty="0">
                <a:effectLst/>
              </a:rPr>
              <a:t>is a measure of the </a:t>
            </a:r>
            <a:r>
              <a:rPr lang="en-GB" sz="4000" b="1" i="0" dirty="0">
                <a:effectLst/>
              </a:rPr>
              <a:t>amount of reflected radiation.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dirty="0">
                <a:effectLst/>
              </a:rPr>
              <a:t>Antireflection coatings </a:t>
            </a:r>
            <a:r>
              <a:rPr lang="en-GB" sz="4000" b="0" i="0" dirty="0">
                <a:effectLst/>
              </a:rPr>
              <a:t>are used to </a:t>
            </a:r>
            <a:r>
              <a:rPr lang="en-GB" sz="4000" b="1" i="0" dirty="0">
                <a:effectLst/>
              </a:rPr>
              <a:t>reduce the reflection from surfaces of optical equipment and devices</a:t>
            </a:r>
            <a:r>
              <a:rPr lang="en-GB" sz="4000" b="0" i="0" dirty="0"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- 3 /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140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7EA701-7BBC-6A75-731E-C2C31A8C8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1"/>
            <a:ext cx="6683829" cy="4631870"/>
          </a:xfrm>
        </p:spPr>
        <p:txBody>
          <a:bodyPr>
            <a:normAutofit/>
          </a:bodyPr>
          <a:lstStyle/>
          <a:p>
            <a:r>
              <a:rPr lang="en-GB" dirty="0"/>
              <a:t>The angle at which the ray is incident is called </a:t>
            </a:r>
            <a:r>
              <a:rPr lang="en-GB" b="1" dirty="0"/>
              <a:t>Angle of incidence</a:t>
            </a:r>
            <a:r>
              <a:rPr lang="en-GB" dirty="0"/>
              <a:t>.</a:t>
            </a:r>
          </a:p>
          <a:p>
            <a:r>
              <a:rPr lang="en-GB" dirty="0"/>
              <a:t>The angle at which the ray is reflected back is called the </a:t>
            </a:r>
            <a:r>
              <a:rPr lang="en-GB" b="1" dirty="0"/>
              <a:t>Angle of reflection.</a:t>
            </a:r>
          </a:p>
          <a:p>
            <a:r>
              <a:rPr lang="en-GB" dirty="0"/>
              <a:t>The angle above which the total rays get reflected back (total internal reflection) is called the </a:t>
            </a:r>
            <a:r>
              <a:rPr lang="en-GB" b="1" dirty="0"/>
              <a:t>critical angle</a:t>
            </a:r>
            <a:r>
              <a:rPr lang="en-GB" dirty="0"/>
              <a:t>.</a:t>
            </a:r>
          </a:p>
          <a:p>
            <a:r>
              <a:rPr lang="en-GB" dirty="0"/>
              <a:t>Law of reflection state that law of reflection is equal to Law of Refraction.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0A060A1D-456F-2A25-2922-20D15305C0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8701" y="1890743"/>
            <a:ext cx="4551983" cy="307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814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7EA701-7BBC-6A75-731E-C2C31A8C8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0"/>
            <a:ext cx="11212287" cy="4686299"/>
          </a:xfrm>
        </p:spPr>
        <p:txBody>
          <a:bodyPr>
            <a:normAutofit/>
          </a:bodyPr>
          <a:lstStyle/>
          <a:p>
            <a:r>
              <a:rPr lang="en-GB" dirty="0"/>
              <a:t>The angle at which the ray is incident is called </a:t>
            </a:r>
            <a:r>
              <a:rPr lang="en-GB" b="1" dirty="0"/>
              <a:t>Angle of incidence</a:t>
            </a:r>
            <a:r>
              <a:rPr lang="en-GB" dirty="0"/>
              <a:t>.</a:t>
            </a:r>
          </a:p>
          <a:p>
            <a:r>
              <a:rPr lang="en-GB" dirty="0"/>
              <a:t>The angle at which the ray is reflected back is called the </a:t>
            </a:r>
            <a:r>
              <a:rPr lang="en-GB" b="1" dirty="0"/>
              <a:t>Angle of reflection.</a:t>
            </a:r>
          </a:p>
          <a:p>
            <a:r>
              <a:rPr lang="en-GB" dirty="0"/>
              <a:t>The angle above which the total rays get reflected back (total internal reflection) is called the </a:t>
            </a:r>
            <a:r>
              <a:rPr lang="en-GB" b="1" dirty="0"/>
              <a:t>critical angle</a:t>
            </a:r>
            <a:r>
              <a:rPr lang="en-GB" dirty="0"/>
              <a:t>.</a:t>
            </a:r>
          </a:p>
          <a:p>
            <a:r>
              <a:rPr lang="en-GB" b="1" dirty="0"/>
              <a:t>Reflectivity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of a surface is defined 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as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ratio of the intensities of the reflected and incident radiation.</a:t>
            </a:r>
          </a:p>
          <a:p>
            <a:r>
              <a:rPr lang="en-GB" dirty="0">
                <a:solidFill>
                  <a:srgbClr val="000000"/>
                </a:solidFill>
                <a:latin typeface="Proximanova"/>
              </a:rPr>
              <a:t>R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eflectivity depends on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angle of incidence, the polarization of the radiation, and the electromagnetic properties 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of the materials forming the boundary surface. 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00907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7EA701-7BBC-6A75-731E-C2C31A8C8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0"/>
            <a:ext cx="11212287" cy="4686299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The material property that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determines the amount of radiation reflected from an interface between two dielectric media 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is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phase velocity </a:t>
            </a:r>
            <a:r>
              <a:rPr lang="en-GB" b="1" i="1" dirty="0">
                <a:solidFill>
                  <a:srgbClr val="000000"/>
                </a:solidFill>
                <a:effectLst/>
                <a:latin typeface="Proximanova"/>
              </a:rPr>
              <a:t>ν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 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of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electromagnetic radiation 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in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two materials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. In optics, one uses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a measure for this velocity, the refractive index </a:t>
            </a:r>
            <a:r>
              <a:rPr lang="en-GB" b="1" i="1" dirty="0">
                <a:solidFill>
                  <a:srgbClr val="000000"/>
                </a:solidFill>
                <a:effectLst/>
                <a:latin typeface="Proximanova"/>
              </a:rPr>
              <a:t>n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 of the material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.</a:t>
            </a:r>
          </a:p>
          <a:p>
            <a:r>
              <a:rPr lang="en-GB" dirty="0">
                <a:solidFill>
                  <a:srgbClr val="000000"/>
                </a:solidFill>
                <a:latin typeface="Proximanova"/>
              </a:rPr>
              <a:t>T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he refractive index of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air is about </a:t>
            </a:r>
            <a:r>
              <a:rPr lang="en-GB" b="1" i="1" dirty="0">
                <a:solidFill>
                  <a:srgbClr val="000000"/>
                </a:solidFill>
                <a:effectLst/>
                <a:latin typeface="Proximanova"/>
              </a:rPr>
              <a:t>n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 = 1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, the index of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water is about </a:t>
            </a:r>
            <a:r>
              <a:rPr lang="en-GB" b="1" i="1" dirty="0">
                <a:solidFill>
                  <a:srgbClr val="000000"/>
                </a:solidFill>
                <a:effectLst/>
                <a:latin typeface="Proximanova"/>
              </a:rPr>
              <a:t>n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 = 1.33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, and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index of glass is about </a:t>
            </a:r>
            <a:r>
              <a:rPr lang="en-GB" b="1" i="1" dirty="0">
                <a:solidFill>
                  <a:srgbClr val="000000"/>
                </a:solidFill>
                <a:effectLst/>
                <a:latin typeface="Proximanova"/>
              </a:rPr>
              <a:t>n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 = 1.5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.  </a:t>
            </a:r>
            <a:endParaRPr lang="en-GB" b="1" dirty="0"/>
          </a:p>
        </p:txBody>
      </p:sp>
      <p:pic>
        <p:nvPicPr>
          <p:cNvPr id="1028" name="Picture 4" descr="577100MF0020">
            <a:extLst>
              <a:ext uri="{FF2B5EF4-FFF2-40B4-BE49-F238E27FC236}">
                <a16:creationId xmlns:a16="http://schemas.microsoft.com/office/drawing/2014/main" id="{B31BF56B-ECBF-2AD4-6ADA-F10846224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257" y="4490830"/>
            <a:ext cx="612061" cy="46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741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557" y="1329968"/>
            <a:ext cx="7848600" cy="525622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200" b="1" dirty="0">
                <a:latin typeface="+mn-lt"/>
              </a:rPr>
              <a:t>Refraction: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i="0" dirty="0">
                <a:effectLst/>
              </a:rPr>
              <a:t>Refraction is the </a:t>
            </a:r>
            <a:r>
              <a:rPr lang="en-GB" b="1" i="0" dirty="0">
                <a:effectLst/>
              </a:rPr>
              <a:t>change in the direction of a wave passing from one medium to another</a:t>
            </a:r>
            <a:r>
              <a:rPr lang="en-GB" dirty="0"/>
              <a:t>.</a:t>
            </a:r>
            <a:endParaRPr lang="en-GB" i="0" dirty="0">
              <a:effectLst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1" i="0" dirty="0">
                <a:effectLst/>
              </a:rPr>
              <a:t>Refraction is the bending of light </a:t>
            </a:r>
            <a:r>
              <a:rPr lang="en-GB" i="0" dirty="0">
                <a:effectLst/>
              </a:rPr>
              <a:t>(it also happens with sound, water and other waves) as it </a:t>
            </a:r>
            <a:r>
              <a:rPr lang="en-GB" b="1" i="0" dirty="0">
                <a:effectLst/>
              </a:rPr>
              <a:t>passes from one transparent substance into another.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ray incident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upon the interface at an oblique, nonnormal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angle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θ</a:t>
            </a:r>
            <a:r>
              <a:rPr lang="en-GB" b="1" i="0" baseline="-25000" dirty="0">
                <a:solidFill>
                  <a:srgbClr val="000000"/>
                </a:solidFill>
                <a:effectLst/>
              </a:rPr>
              <a:t>1</a:t>
            </a:r>
            <a:r>
              <a:rPr lang="en-GB" b="1" i="0" dirty="0">
                <a:solidFill>
                  <a:srgbClr val="000000"/>
                </a:solidFill>
                <a:effectLst/>
              </a:rPr>
              <a:t> </a:t>
            </a:r>
            <a:r>
              <a:rPr lang="en-GB" b="0" i="0" dirty="0">
                <a:solidFill>
                  <a:srgbClr val="000000"/>
                </a:solidFill>
                <a:effectLst/>
              </a:rPr>
              <a:t>is deviated as it penetrates material 2. This is called refraction, and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refracted angle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θ</a:t>
            </a:r>
            <a:r>
              <a:rPr lang="en-GB" b="1" i="0" baseline="-25000" dirty="0">
                <a:solidFill>
                  <a:srgbClr val="000000"/>
                </a:solidFill>
                <a:effectLst/>
              </a:rPr>
              <a:t>2</a:t>
            </a:r>
            <a:r>
              <a:rPr lang="en-GB" b="1" i="0" dirty="0">
                <a:solidFill>
                  <a:srgbClr val="000000"/>
                </a:solidFill>
                <a:effectLst/>
              </a:rPr>
              <a:t> </a:t>
            </a:r>
            <a:r>
              <a:rPr lang="en-GB" b="0" i="0" dirty="0">
                <a:solidFill>
                  <a:srgbClr val="000000"/>
                </a:solidFill>
                <a:effectLst/>
              </a:rPr>
              <a:t>follows Snell's law of refraction.</a:t>
            </a:r>
          </a:p>
          <a:p>
            <a:r>
              <a:rPr lang="en-GB" b="1" dirty="0">
                <a:solidFill>
                  <a:srgbClr val="202124"/>
                </a:solidFill>
              </a:rPr>
              <a:t>Snell’s Law </a:t>
            </a:r>
            <a:r>
              <a:rPr lang="en-GB" dirty="0">
                <a:solidFill>
                  <a:srgbClr val="202124"/>
                </a:solidFill>
              </a:rPr>
              <a:t>state</a:t>
            </a:r>
            <a:r>
              <a:rPr lang="en-GB" b="0" i="0" dirty="0">
                <a:solidFill>
                  <a:srgbClr val="202124"/>
                </a:solidFill>
                <a:effectLst/>
              </a:rPr>
              <a:t> that the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ratio of the sines of the angles of incidence and refraction </a:t>
            </a:r>
            <a:r>
              <a:rPr lang="en-GB" b="0" i="0" dirty="0">
                <a:solidFill>
                  <a:srgbClr val="202124"/>
                </a:solidFill>
                <a:effectLst/>
              </a:rPr>
              <a:t>of a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wave are constant</a:t>
            </a:r>
            <a:r>
              <a:rPr lang="en-GB" b="0" i="0" dirty="0">
                <a:solidFill>
                  <a:srgbClr val="202124"/>
                </a:solidFill>
                <a:effectLst/>
              </a:rPr>
              <a:t> when it passes between two given media.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Proximanova"/>
            </a:endParaRP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6FDBA8-2A50-F199-5F26-CEB811A806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1718" y="2026104"/>
            <a:ext cx="3514725" cy="2457450"/>
          </a:xfrm>
          <a:prstGeom prst="rect">
            <a:avLst/>
          </a:prstGeom>
        </p:spPr>
      </p:pic>
      <p:pic>
        <p:nvPicPr>
          <p:cNvPr id="2052" name="Picture 4" descr="577100MF0040">
            <a:extLst>
              <a:ext uri="{FF2B5EF4-FFF2-40B4-BE49-F238E27FC236}">
                <a16:creationId xmlns:a16="http://schemas.microsoft.com/office/drawing/2014/main" id="{BE5A7BE4-20F1-C879-6D70-E11E57978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2205" y="5195081"/>
            <a:ext cx="2213749" cy="22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114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557" y="1329968"/>
            <a:ext cx="11430000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200" b="1" dirty="0"/>
              <a:t>Diffraction:</a:t>
            </a:r>
          </a:p>
          <a:p>
            <a:pPr algn="l"/>
            <a:r>
              <a:rPr lang="en-GB" b="1" i="0" dirty="0">
                <a:effectLst/>
              </a:rPr>
              <a:t>Diffraction</a:t>
            </a:r>
            <a:r>
              <a:rPr lang="en-GB" b="0" i="0" dirty="0">
                <a:effectLst/>
              </a:rPr>
              <a:t> is defined as the </a:t>
            </a:r>
            <a:r>
              <a:rPr lang="en-GB" b="1" i="0" dirty="0">
                <a:effectLst/>
              </a:rPr>
              <a:t>interference or bending of waves </a:t>
            </a:r>
            <a:r>
              <a:rPr lang="en-GB" b="0" i="0" dirty="0">
                <a:effectLst/>
              </a:rPr>
              <a:t>around the </a:t>
            </a:r>
            <a:r>
              <a:rPr lang="en-GB" b="1" i="0" dirty="0">
                <a:effectLst/>
              </a:rPr>
              <a:t>corners of an obstacle </a:t>
            </a:r>
            <a:r>
              <a:rPr lang="en-GB" b="0" i="0" dirty="0">
                <a:effectLst/>
              </a:rPr>
              <a:t>or through </a:t>
            </a:r>
            <a:r>
              <a:rPr lang="en-GB" b="1" i="0" dirty="0">
                <a:effectLst/>
              </a:rPr>
              <a:t>an </a:t>
            </a:r>
            <a:r>
              <a:rPr lang="en-GB" b="1" i="0" u="none" strike="noStrike" dirty="0">
                <a:effectLst/>
              </a:rPr>
              <a:t>aperture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into the region of </a:t>
            </a:r>
            <a:r>
              <a:rPr lang="en-GB" b="0" i="0" u="none" strike="noStrike" dirty="0">
                <a:effectLst/>
              </a:rPr>
              <a:t>geometrical shadow</a:t>
            </a:r>
            <a:r>
              <a:rPr lang="en-GB" b="0" i="0" dirty="0">
                <a:effectLst/>
              </a:rPr>
              <a:t> of the obstacle/aperture. The </a:t>
            </a:r>
            <a:r>
              <a:rPr lang="en-GB" b="1" i="0" dirty="0">
                <a:effectLst/>
              </a:rPr>
              <a:t>diffracting object </a:t>
            </a:r>
            <a:r>
              <a:rPr lang="en-GB" b="0" i="0" dirty="0">
                <a:effectLst/>
              </a:rPr>
              <a:t>or </a:t>
            </a:r>
            <a:r>
              <a:rPr lang="en-GB" b="1" i="0" dirty="0">
                <a:effectLst/>
              </a:rPr>
              <a:t>aperture effectively becomes a secondary source </a:t>
            </a:r>
            <a:r>
              <a:rPr lang="en-GB" b="0" i="0" dirty="0">
                <a:effectLst/>
              </a:rPr>
              <a:t>of the </a:t>
            </a:r>
            <a:r>
              <a:rPr lang="en-GB" b="1" i="0" u="none" strike="noStrike" dirty="0">
                <a:effectLst/>
              </a:rPr>
              <a:t>propagating</a:t>
            </a:r>
            <a:r>
              <a:rPr lang="en-GB" b="1" i="0" dirty="0">
                <a:effectLst/>
              </a:rPr>
              <a:t> wave.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3074" name="Picture 2" descr="Basic Radio Theory | SpringerLink">
            <a:extLst>
              <a:ext uri="{FF2B5EF4-FFF2-40B4-BE49-F238E27FC236}">
                <a16:creationId xmlns:a16="http://schemas.microsoft.com/office/drawing/2014/main" id="{44E98750-0456-84B3-894B-A9BF1CDFB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344" y="3701142"/>
            <a:ext cx="6524625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250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098" name="Picture 2" descr="How is the Diffraction used for radio communications? | Quizlet">
            <a:extLst>
              <a:ext uri="{FF2B5EF4-FFF2-40B4-BE49-F238E27FC236}">
                <a16:creationId xmlns:a16="http://schemas.microsoft.com/office/drawing/2014/main" id="{4FC7C113-F691-AE37-4FCD-94BFA83227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70" y="1545771"/>
            <a:ext cx="5866672" cy="3625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79B57D-4F25-918D-794A-9A50340587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8381" y="1560739"/>
            <a:ext cx="5172649" cy="4041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528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165" y="1665899"/>
            <a:ext cx="5553835" cy="4234665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500" b="1" dirty="0"/>
              <a:t>Scattering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500" i="0" dirty="0">
                <a:effectLst/>
              </a:rPr>
              <a:t>Scattering is the process by which a </a:t>
            </a:r>
            <a:r>
              <a:rPr lang="en-GB" sz="4500" b="1" i="0" dirty="0">
                <a:effectLst/>
              </a:rPr>
              <a:t>particle in the path of an electromagnetic wave continuously removes energy from the incident wave </a:t>
            </a:r>
            <a:r>
              <a:rPr lang="en-GB" sz="4500" i="0" dirty="0">
                <a:effectLst/>
              </a:rPr>
              <a:t>and </a:t>
            </a:r>
            <a:r>
              <a:rPr lang="en-GB" sz="4500" b="1" i="0" dirty="0">
                <a:effectLst/>
              </a:rPr>
              <a:t>re-radiates the energy into the total solid angle centred at the particle</a:t>
            </a:r>
            <a:r>
              <a:rPr lang="en-GB" sz="4500" i="0" dirty="0">
                <a:effectLst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Scattering of Electromagnetic Waves: Blue Skies, Cerebral Oximetry, and  Some Reassurance About X-Rays | SpringerLink">
            <a:extLst>
              <a:ext uri="{FF2B5EF4-FFF2-40B4-BE49-F238E27FC236}">
                <a16:creationId xmlns:a16="http://schemas.microsoft.com/office/drawing/2014/main" id="{83FF2762-B084-5FAA-CFDA-187244952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79" y="1383716"/>
            <a:ext cx="5210856" cy="513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0374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500" b="1" dirty="0"/>
              <a:t>Two theories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500" b="1" i="0" dirty="0">
                <a:effectLst/>
              </a:rPr>
              <a:t>Rayleigh scattering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500" i="0" dirty="0">
                <a:effectLst/>
              </a:rPr>
              <a:t>Rayleigh scattering that is applicable to </a:t>
            </a:r>
            <a:r>
              <a:rPr lang="en-GB" sz="4500" b="1" i="0" dirty="0">
                <a:effectLst/>
              </a:rPr>
              <a:t>small, dielectric, non-absorbing spherical particles</a:t>
            </a:r>
            <a:r>
              <a:rPr lang="en-GB" sz="4500" i="0" dirty="0">
                <a:effectLst/>
              </a:rPr>
              <a:t>. The intensity of the Rayleigh scattered radiation </a:t>
            </a:r>
            <a:r>
              <a:rPr lang="en-GB" sz="4500" b="1" i="0" dirty="0">
                <a:effectLst/>
              </a:rPr>
              <a:t>increases rapidly as the ratio of particle size to wavelength increases</a:t>
            </a:r>
            <a:r>
              <a:rPr lang="en-GB" sz="4500" i="0" dirty="0">
                <a:effectLst/>
              </a:rPr>
              <a:t> and is </a:t>
            </a:r>
            <a:r>
              <a:rPr lang="en-GB" sz="4500" b="1" i="0" dirty="0">
                <a:effectLst/>
              </a:rPr>
              <a:t>identical in the forward and reverse direction</a:t>
            </a:r>
            <a:r>
              <a:rPr lang="en-GB" sz="4500" i="0" dirty="0">
                <a:effectLst/>
              </a:rPr>
              <a:t>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500" b="1" i="0" dirty="0">
                <a:effectLst/>
              </a:rPr>
              <a:t>Mie scattering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500" i="0" dirty="0">
                <a:effectLst/>
              </a:rPr>
              <a:t>Mie scattering that provides a general solution to scattering </a:t>
            </a:r>
            <a:r>
              <a:rPr lang="en-GB" sz="4500" b="1" i="0" dirty="0">
                <a:effectLst/>
              </a:rPr>
              <a:t>independent of particle size. </a:t>
            </a:r>
            <a:r>
              <a:rPr lang="en-GB" sz="4500" b="0" i="0" dirty="0">
                <a:effectLst/>
              </a:rPr>
              <a:t>The greater the particle size, the </a:t>
            </a:r>
            <a:r>
              <a:rPr lang="en-GB" sz="4500" b="1" i="0" dirty="0">
                <a:effectLst/>
              </a:rPr>
              <a:t>more of the light is scattered in the forward direction</a:t>
            </a:r>
            <a:r>
              <a:rPr lang="en-GB" sz="4500" b="0" i="0" dirty="0">
                <a:effectLst/>
              </a:rPr>
              <a:t>. </a:t>
            </a:r>
            <a:endParaRPr lang="en-GB" sz="4500" b="1" i="0" dirty="0"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90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Absorption: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During EM wave absorption, </a:t>
            </a:r>
            <a:r>
              <a:rPr lang="en-GB" b="1" i="0" dirty="0">
                <a:solidFill>
                  <a:srgbClr val="202124"/>
                </a:solidFill>
                <a:effectLst/>
              </a:rPr>
              <a:t>the materials interact with the electric field or/and magnetic field of the EM wave, deplete the energy of EM wave and then transform into thermal energy.</a:t>
            </a:r>
          </a:p>
          <a:p>
            <a:r>
              <a:rPr lang="en-GB" dirty="0">
                <a:solidFill>
                  <a:srgbClr val="2E2E2E"/>
                </a:solidFill>
                <a:latin typeface="NexusSans"/>
              </a:rPr>
              <a:t>I</a:t>
            </a:r>
            <a:r>
              <a:rPr lang="en-GB" b="0" i="0" dirty="0">
                <a:solidFill>
                  <a:srgbClr val="2E2E2E"/>
                </a:solidFill>
                <a:effectLst/>
                <a:latin typeface="NexusSans"/>
              </a:rPr>
              <a:t>ts absorption property depends on many factors, such as </a:t>
            </a:r>
            <a:r>
              <a:rPr lang="en-GB" b="1" i="0" dirty="0">
                <a:solidFill>
                  <a:srgbClr val="2E2E2E"/>
                </a:solidFill>
                <a:effectLst/>
                <a:latin typeface="NexusSans"/>
              </a:rPr>
              <a:t>electric and magnetic properties, sample size, specific surface area, and the frequency wave.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7170" name="Picture 2" descr="Textiles in Electromagnetic Radiation Protection">
            <a:extLst>
              <a:ext uri="{FF2B5EF4-FFF2-40B4-BE49-F238E27FC236}">
                <a16:creationId xmlns:a16="http://schemas.microsoft.com/office/drawing/2014/main" id="{D664F4B9-9A67-F25D-83ED-E1A7EA1F29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852" y="4242496"/>
            <a:ext cx="3170411" cy="195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879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77500" lnSpcReduction="2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In </a:t>
            </a:r>
            <a:r>
              <a:rPr lang="en-GB" b="1" i="0" u="none" strike="noStrike" dirty="0">
                <a:effectLst/>
              </a:rPr>
              <a:t>radio propagation</a:t>
            </a:r>
            <a:r>
              <a:rPr lang="en-GB" b="0" i="0" dirty="0">
                <a:effectLst/>
              </a:rPr>
              <a:t>, it is represented in </a:t>
            </a:r>
            <a:r>
              <a:rPr lang="en-GB" b="0" i="0" u="none" strike="noStrike" dirty="0">
                <a:effectLst/>
              </a:rPr>
              <a:t>non-line-of-sight propagation</a:t>
            </a:r>
            <a:r>
              <a:rPr lang="en-GB" b="0" i="0" dirty="0">
                <a:effectLst/>
              </a:rPr>
              <a:t>. For example, see </a:t>
            </a:r>
            <a:r>
              <a:rPr lang="en-GB" b="1" i="0" u="none" strike="noStrike" dirty="0">
                <a:effectLst/>
              </a:rPr>
              <a:t>computation of radio wave attenuation in the atmosphere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used in satellite link design.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In </a:t>
            </a:r>
            <a:r>
              <a:rPr lang="en-GB" b="1" i="0" u="none" strike="noStrike" dirty="0">
                <a:effectLst/>
              </a:rPr>
              <a:t>meteorology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climatology</a:t>
            </a:r>
            <a:r>
              <a:rPr lang="en-GB" b="0" i="0" dirty="0">
                <a:effectLst/>
              </a:rPr>
              <a:t>, global and local temperatures depend in part on the </a:t>
            </a:r>
            <a:r>
              <a:rPr lang="en-GB" b="1" i="0" dirty="0">
                <a:effectLst/>
              </a:rPr>
              <a:t>absorption of radiation by </a:t>
            </a:r>
            <a:r>
              <a:rPr lang="en-GB" b="1" i="0" u="none" strike="noStrike" dirty="0">
                <a:effectLst/>
              </a:rPr>
              <a:t>atmospheric gases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(such as in the </a:t>
            </a:r>
            <a:r>
              <a:rPr lang="en-GB" b="0" i="0" u="none" strike="noStrike" dirty="0">
                <a:effectLst/>
              </a:rPr>
              <a:t>greenhouse effect</a:t>
            </a:r>
            <a:r>
              <a:rPr lang="en-GB" b="0" i="0" dirty="0">
                <a:effectLst/>
              </a:rPr>
              <a:t>) and land and ocean surfaces.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In </a:t>
            </a:r>
            <a:r>
              <a:rPr lang="en-GB" b="1" i="0" u="none" strike="noStrike" dirty="0">
                <a:effectLst/>
              </a:rPr>
              <a:t>medicine</a:t>
            </a:r>
            <a:r>
              <a:rPr lang="en-GB" b="1" i="0" dirty="0">
                <a:effectLst/>
              </a:rPr>
              <a:t>, </a:t>
            </a:r>
            <a:r>
              <a:rPr lang="en-GB" b="1" i="0" u="none" strike="noStrike" dirty="0">
                <a:effectLst/>
              </a:rPr>
              <a:t>X-rays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are absorbed to </a:t>
            </a:r>
            <a:r>
              <a:rPr lang="en-GB" b="1" i="0" dirty="0">
                <a:effectLst/>
              </a:rPr>
              <a:t>different extents by different tissues </a:t>
            </a:r>
            <a:r>
              <a:rPr lang="en-GB" b="0" i="0" dirty="0">
                <a:effectLst/>
              </a:rPr>
              <a:t>(</a:t>
            </a:r>
            <a:r>
              <a:rPr lang="en-GB" b="0" i="0" u="none" strike="noStrike" dirty="0">
                <a:effectLst/>
              </a:rPr>
              <a:t>bone</a:t>
            </a:r>
            <a:r>
              <a:rPr lang="en-GB" b="0" i="0" dirty="0">
                <a:effectLst/>
              </a:rPr>
              <a:t> in particular), which is the basis for </a:t>
            </a:r>
            <a:r>
              <a:rPr lang="en-GB" b="0" i="0" u="none" strike="noStrike" dirty="0">
                <a:effectLst/>
              </a:rPr>
              <a:t>X-ray imaging</a:t>
            </a:r>
            <a:r>
              <a:rPr lang="en-GB" b="0" i="0" dirty="0">
                <a:effectLst/>
              </a:rPr>
              <a:t>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In </a:t>
            </a:r>
            <a:r>
              <a:rPr lang="en-GB" b="1" i="0" u="none" strike="noStrike" dirty="0">
                <a:effectLst/>
              </a:rPr>
              <a:t>chemistry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materials science</a:t>
            </a:r>
            <a:r>
              <a:rPr lang="en-GB" b="0" i="0" dirty="0">
                <a:effectLst/>
              </a:rPr>
              <a:t>, different </a:t>
            </a:r>
            <a:r>
              <a:rPr lang="en-GB" b="1" i="0" dirty="0">
                <a:effectLst/>
              </a:rPr>
              <a:t>materials and molecules absorb radiation to different extents at different frequencies</a:t>
            </a:r>
            <a:r>
              <a:rPr lang="en-GB" b="0" i="0" dirty="0">
                <a:effectLst/>
              </a:rPr>
              <a:t>, which allows for </a:t>
            </a:r>
            <a:r>
              <a:rPr lang="en-GB" b="1" i="0" dirty="0">
                <a:effectLst/>
              </a:rPr>
              <a:t>material identification.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In </a:t>
            </a:r>
            <a:r>
              <a:rPr lang="en-GB" b="1" i="0" u="none" strike="noStrike" dirty="0">
                <a:effectLst/>
              </a:rPr>
              <a:t>optics</a:t>
            </a:r>
            <a:r>
              <a:rPr lang="en-GB" b="1" i="0" dirty="0">
                <a:effectLst/>
              </a:rPr>
              <a:t>, sunglasses, </a:t>
            </a:r>
            <a:r>
              <a:rPr lang="en-GB" b="1" i="0" dirty="0" err="1">
                <a:effectLst/>
              </a:rPr>
              <a:t>colored</a:t>
            </a:r>
            <a:r>
              <a:rPr lang="en-GB" b="1" i="0" dirty="0">
                <a:effectLst/>
              </a:rPr>
              <a:t> filters, dyes,</a:t>
            </a:r>
            <a:r>
              <a:rPr lang="en-GB" b="0" i="0" dirty="0">
                <a:effectLst/>
              </a:rPr>
              <a:t> and other such materials are </a:t>
            </a:r>
            <a:r>
              <a:rPr lang="en-GB" b="1" i="0" dirty="0">
                <a:effectLst/>
              </a:rPr>
              <a:t>designed specifically with respect to which visible wavelengths</a:t>
            </a:r>
            <a:r>
              <a:rPr lang="en-GB" b="0" i="0" dirty="0">
                <a:effectLst/>
              </a:rPr>
              <a:t> they absorb, and in what proportions they are in.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In </a:t>
            </a:r>
            <a:r>
              <a:rPr lang="en-GB" b="1" i="0" dirty="0">
                <a:effectLst/>
              </a:rPr>
              <a:t>nuclear physics</a:t>
            </a:r>
            <a:r>
              <a:rPr lang="en-GB" b="0" i="0" dirty="0">
                <a:effectLst/>
              </a:rPr>
              <a:t>, absorption of </a:t>
            </a:r>
            <a:r>
              <a:rPr lang="en-GB" b="1" i="0" dirty="0">
                <a:effectLst/>
              </a:rPr>
              <a:t>nuclear radiations can be used for measuring the fluid levels, thickness measurements</a:t>
            </a:r>
            <a:r>
              <a:rPr lang="en-GB" b="0" i="0" dirty="0">
                <a:effectLst/>
              </a:rPr>
              <a:t>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156076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I</a:t>
            </a:r>
            <a:r>
              <a:rPr lang="en-GB" sz="3200" b="1" i="0" dirty="0">
                <a:effectLst/>
              </a:rPr>
              <a:t>nterference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Electromagnetic interference (EMI) is </a:t>
            </a:r>
            <a:r>
              <a:rPr lang="en-GB" b="1" i="0" dirty="0">
                <a:effectLst/>
              </a:rPr>
              <a:t>unwanted noise or interference in an electrical path or circuit caused by an outside source</a:t>
            </a:r>
            <a:r>
              <a:rPr lang="en-GB" b="0" i="0" dirty="0">
                <a:effectLst/>
              </a:rPr>
              <a:t>. EMI can cause </a:t>
            </a:r>
            <a:r>
              <a:rPr lang="en-GB" b="1" i="0" dirty="0">
                <a:effectLst/>
              </a:rPr>
              <a:t>electronics to operate poorly, malfunction or stop working completely. </a:t>
            </a:r>
            <a:endParaRPr lang="en-GB" b="1" dirty="0"/>
          </a:p>
          <a:p>
            <a:pPr>
              <a:lnSpc>
                <a:spcPct val="120000"/>
              </a:lnSpc>
            </a:pPr>
            <a:r>
              <a:rPr lang="en-GB" b="1" dirty="0"/>
              <a:t>I</a:t>
            </a:r>
            <a:r>
              <a:rPr lang="en-GB" b="1" i="0" dirty="0">
                <a:effectLst/>
              </a:rPr>
              <a:t>nterference</a:t>
            </a:r>
            <a:r>
              <a:rPr lang="en-GB" b="0" i="0" dirty="0">
                <a:effectLst/>
              </a:rPr>
              <a:t> is a phenomenon in which </a:t>
            </a:r>
            <a:r>
              <a:rPr lang="en-GB" b="1" i="0" dirty="0">
                <a:effectLst/>
              </a:rPr>
              <a:t>two </a:t>
            </a:r>
            <a:r>
              <a:rPr lang="en-GB" b="1" i="0" u="none" strike="noStrike" dirty="0">
                <a:effectLst/>
              </a:rPr>
              <a:t>waves</a:t>
            </a:r>
            <a:r>
              <a:rPr lang="en-GB" b="1" i="0" dirty="0">
                <a:effectLst/>
              </a:rPr>
              <a:t> combine by adding their displacement together at every single point in space and time</a:t>
            </a:r>
            <a:r>
              <a:rPr lang="en-GB" b="0" i="0" dirty="0">
                <a:effectLst/>
              </a:rPr>
              <a:t>, to form a resultant wave of </a:t>
            </a:r>
            <a:r>
              <a:rPr lang="en-GB" b="1" i="0" dirty="0">
                <a:effectLst/>
              </a:rPr>
              <a:t>greater, lower, or the same </a:t>
            </a:r>
            <a:r>
              <a:rPr lang="en-GB" b="1" i="0" u="none" strike="noStrike" dirty="0">
                <a:effectLst/>
              </a:rPr>
              <a:t>amplitude</a:t>
            </a:r>
            <a:r>
              <a:rPr lang="en-GB" b="0" i="0" dirty="0"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58603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000" b="1" i="0" dirty="0">
                <a:effectLst/>
              </a:rPr>
              <a:t>Two types of interference: 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800" b="1" dirty="0"/>
              <a:t>Constructive Interference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800" b="0" i="0" dirty="0">
                <a:effectLst/>
              </a:rPr>
              <a:t>The </a:t>
            </a:r>
            <a:r>
              <a:rPr lang="en-GB" sz="2800" b="0" i="0" u="none" strike="noStrike" dirty="0">
                <a:effectLst/>
              </a:rPr>
              <a:t>principle of superposition of waves</a:t>
            </a:r>
            <a:r>
              <a:rPr lang="en-GB" sz="2800" b="0" i="0" dirty="0">
                <a:effectLst/>
              </a:rPr>
              <a:t> states that </a:t>
            </a:r>
            <a:r>
              <a:rPr lang="en-GB" sz="2800" b="1" i="0" dirty="0">
                <a:effectLst/>
              </a:rPr>
              <a:t>when two or more propagating waves of the same type are incident on the same point</a:t>
            </a:r>
            <a:r>
              <a:rPr lang="en-GB" sz="2800" b="0" i="0" dirty="0">
                <a:effectLst/>
              </a:rPr>
              <a:t>, the </a:t>
            </a:r>
            <a:r>
              <a:rPr lang="en-GB" sz="2800" b="1" i="0" dirty="0">
                <a:effectLst/>
              </a:rPr>
              <a:t>resultant </a:t>
            </a:r>
            <a:r>
              <a:rPr lang="en-GB" sz="2800" b="1" i="0" u="none" strike="noStrike" dirty="0">
                <a:effectLst/>
              </a:rPr>
              <a:t>amplitude</a:t>
            </a:r>
            <a:r>
              <a:rPr lang="en-GB" sz="2800" b="1" i="0" dirty="0">
                <a:effectLst/>
              </a:rPr>
              <a:t> at that point is equal to the </a:t>
            </a:r>
            <a:r>
              <a:rPr lang="en-GB" sz="2800" b="1" i="0" u="none" strike="noStrike" dirty="0">
                <a:effectLst/>
              </a:rPr>
              <a:t>vector sum</a:t>
            </a:r>
            <a:r>
              <a:rPr lang="en-GB" sz="2800" b="1" i="0" dirty="0">
                <a:effectLst/>
              </a:rPr>
              <a:t> of the amplitudes of the individual waves</a:t>
            </a:r>
            <a:r>
              <a:rPr lang="en-GB" sz="2800" b="0" i="0" dirty="0">
                <a:effectLst/>
              </a:rPr>
              <a:t>. If a </a:t>
            </a:r>
            <a:r>
              <a:rPr lang="en-GB" sz="2800" b="1" i="0" u="none" strike="noStrike" dirty="0">
                <a:effectLst/>
              </a:rPr>
              <a:t>crest</a:t>
            </a:r>
            <a:r>
              <a:rPr lang="en-GB" sz="2800" b="1" i="0" dirty="0">
                <a:effectLst/>
              </a:rPr>
              <a:t> of a wave meets a crest of another wave of the same frequency at the same point, then the amplitude is the sum of the individual amplitudes</a:t>
            </a:r>
            <a:endParaRPr lang="en-GB" sz="28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800" b="1" i="0" dirty="0">
                <a:effectLst/>
              </a:rPr>
              <a:t>Destructive Interference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800" b="0" i="0" dirty="0">
                <a:effectLst/>
              </a:rPr>
              <a:t>If a </a:t>
            </a:r>
            <a:r>
              <a:rPr lang="en-GB" sz="2800" b="1" i="0" dirty="0">
                <a:effectLst/>
              </a:rPr>
              <a:t>crest of one wave meets a trough of another wave</a:t>
            </a:r>
            <a:r>
              <a:rPr lang="en-GB" sz="2800" b="0" i="0" dirty="0">
                <a:effectLst/>
              </a:rPr>
              <a:t>, then the </a:t>
            </a:r>
            <a:r>
              <a:rPr lang="en-GB" sz="2800" b="1" i="0" dirty="0">
                <a:effectLst/>
              </a:rPr>
              <a:t>amplitude is equal to the difference </a:t>
            </a:r>
            <a:r>
              <a:rPr lang="en-GB" b="1" dirty="0"/>
              <a:t>of</a:t>
            </a:r>
            <a:r>
              <a:rPr lang="en-GB" sz="2800" b="1" i="0" dirty="0">
                <a:effectLst/>
              </a:rPr>
              <a:t> the individual amplitudes</a:t>
            </a: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845594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194" name="Picture 2" descr="Wave interference - Wikipedia">
            <a:extLst>
              <a:ext uri="{FF2B5EF4-FFF2-40B4-BE49-F238E27FC236}">
                <a16:creationId xmlns:a16="http://schemas.microsoft.com/office/drawing/2014/main" id="{A4A78ADD-A430-9A6E-4AC3-614F0F1484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161572"/>
            <a:ext cx="10972800" cy="366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039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231B5-4A9F-F33B-C66F-8776F2255E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What are some examples of constructive and destructive interference? - Quora">
            <a:extLst>
              <a:ext uri="{FF2B5EF4-FFF2-40B4-BE49-F238E27FC236}">
                <a16:creationId xmlns:a16="http://schemas.microsoft.com/office/drawing/2014/main" id="{42AA26E6-F742-1EF4-50B9-282FE2F40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258" y="1452563"/>
            <a:ext cx="5476875" cy="410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10609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15" y="1505862"/>
            <a:ext cx="10972800" cy="41510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EM wave is Transverse in nature:</a:t>
            </a:r>
          </a:p>
          <a:p>
            <a:pPr marL="457200" lvl="1" indent="0">
              <a:buNone/>
            </a:pPr>
            <a:r>
              <a:rPr lang="en-GB" sz="2800" dirty="0"/>
              <a:t>EM wave</a:t>
            </a:r>
            <a:r>
              <a:rPr lang="en-GB" sz="2800" b="0" i="0" dirty="0">
                <a:effectLst/>
              </a:rPr>
              <a:t> propagate by </a:t>
            </a:r>
            <a:r>
              <a:rPr lang="en-GB" sz="2800" b="1" i="0" dirty="0">
                <a:effectLst/>
              </a:rPr>
              <a:t>varying electric fields and magnetic fields</a:t>
            </a:r>
            <a:r>
              <a:rPr lang="en-GB" sz="2800" b="0" i="0" dirty="0">
                <a:effectLst/>
              </a:rPr>
              <a:t>, such that these two fields are at </a:t>
            </a:r>
            <a:r>
              <a:rPr lang="en-GB" sz="2800" b="1" i="0" dirty="0">
                <a:effectLst/>
              </a:rPr>
              <a:t>right angles to each other </a:t>
            </a:r>
            <a:r>
              <a:rPr lang="en-GB" sz="2800" b="0" i="0" dirty="0">
                <a:effectLst/>
              </a:rPr>
              <a:t>and at </a:t>
            </a:r>
            <a:r>
              <a:rPr lang="en-GB" sz="2800" b="1" i="0" dirty="0">
                <a:effectLst/>
              </a:rPr>
              <a:t>right angle with the direction of propagation of the wave</a:t>
            </a:r>
            <a:r>
              <a:rPr lang="en-GB" sz="2800" b="0" i="0" dirty="0">
                <a:effectLst/>
              </a:rPr>
              <a:t>.</a:t>
            </a:r>
          </a:p>
          <a:p>
            <a:pPr marL="0" indent="0">
              <a:buNone/>
            </a:pPr>
            <a:r>
              <a:rPr lang="en-GB" sz="3200" b="1" dirty="0"/>
              <a:t>Velocity of EM wave:</a:t>
            </a:r>
          </a:p>
          <a:p>
            <a:pPr marL="457200" lvl="1" indent="0">
              <a:buNone/>
            </a:pPr>
            <a:r>
              <a:rPr lang="en-GB" sz="2800" b="1" i="0" dirty="0">
                <a:effectLst/>
              </a:rPr>
              <a:t>In Vacuum, EM waves travel </a:t>
            </a:r>
            <a:r>
              <a:rPr lang="en-GB" sz="2800" b="1" dirty="0"/>
              <a:t>at</a:t>
            </a:r>
            <a:r>
              <a:rPr lang="en-GB" sz="2800" b="1" i="0" dirty="0">
                <a:effectLst/>
              </a:rPr>
              <a:t> the speed of light, </a:t>
            </a:r>
            <a:r>
              <a:rPr lang="en-GB" sz="2800" b="1" dirty="0"/>
              <a:t>e</a:t>
            </a:r>
            <a:r>
              <a:rPr lang="en-GB" sz="2800" b="1" i="0" dirty="0">
                <a:effectLst/>
              </a:rPr>
              <a:t>ven </a:t>
            </a:r>
            <a:r>
              <a:rPr lang="en-GB" sz="2800" b="1" dirty="0"/>
              <a:t>with</a:t>
            </a:r>
            <a:r>
              <a:rPr lang="en-GB" sz="2800" b="1" i="0" dirty="0">
                <a:effectLst/>
              </a:rPr>
              <a:t> different frequency and wavelength.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0915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O</a:t>
            </a:r>
            <a:r>
              <a:rPr lang="en-GB" sz="3200" b="1" i="0" dirty="0">
                <a:effectLst/>
              </a:rPr>
              <a:t>scillating electric field and magnetic field are in the same phase:</a:t>
            </a:r>
          </a:p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Electric and magnetic field </a:t>
            </a:r>
            <a:r>
              <a:rPr lang="en-GB" dirty="0"/>
              <a:t>are </a:t>
            </a:r>
            <a:r>
              <a:rPr lang="en-GB" b="1" dirty="0"/>
              <a:t>in phase in a EM wave</a:t>
            </a:r>
            <a:r>
              <a:rPr lang="en-GB" dirty="0"/>
              <a:t>, as both the </a:t>
            </a:r>
            <a:r>
              <a:rPr lang="en-GB" b="1" dirty="0"/>
              <a:t>wave reaches maximum and zero </a:t>
            </a:r>
            <a:r>
              <a:rPr lang="en-GB" dirty="0"/>
              <a:t>at the </a:t>
            </a:r>
            <a:r>
              <a:rPr lang="en-GB" b="1" dirty="0"/>
              <a:t>same time</a:t>
            </a:r>
            <a:r>
              <a:rPr lang="en-GB" dirty="0"/>
              <a:t>.</a:t>
            </a:r>
            <a:endParaRPr lang="en-GB" i="0" dirty="0">
              <a:effectLst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18" name="Picture 2" descr="What is the source of Electromagnetic Waves? | Socratic">
            <a:extLst>
              <a:ext uri="{FF2B5EF4-FFF2-40B4-BE49-F238E27FC236}">
                <a16:creationId xmlns:a16="http://schemas.microsoft.com/office/drawing/2014/main" id="{6856EE01-2363-A55F-BFE8-3D15A735A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727" y="3434443"/>
            <a:ext cx="4829175" cy="256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0583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31870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EM waves are polarised:</a:t>
            </a:r>
          </a:p>
          <a:p>
            <a:r>
              <a:rPr lang="en-GB" sz="3200" i="0" dirty="0">
                <a:solidFill>
                  <a:srgbClr val="333333"/>
                </a:solidFill>
                <a:effectLst/>
              </a:rPr>
              <a:t>The polarisation of an electromagnetic wave 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indicates the plane in which it is vibrating. </a:t>
            </a:r>
          </a:p>
          <a:p>
            <a:r>
              <a:rPr lang="en-GB" sz="3200" i="0" dirty="0">
                <a:solidFill>
                  <a:srgbClr val="333333"/>
                </a:solidFill>
                <a:effectLst/>
              </a:rPr>
              <a:t>As electromagnetic waves consist of an 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electric and a magnetic field vibrating at right angles</a:t>
            </a:r>
            <a:r>
              <a:rPr lang="en-GB" sz="3200" i="0" dirty="0">
                <a:solidFill>
                  <a:srgbClr val="333333"/>
                </a:solidFill>
                <a:effectLst/>
              </a:rPr>
              <a:t> to each other. </a:t>
            </a:r>
            <a:r>
              <a:rPr lang="en-GB" sz="3200" dirty="0">
                <a:solidFill>
                  <a:srgbClr val="333333"/>
                </a:solidFill>
              </a:rPr>
              <a:t>I</a:t>
            </a:r>
            <a:r>
              <a:rPr lang="en-GB" sz="3200" i="0" dirty="0">
                <a:solidFill>
                  <a:srgbClr val="333333"/>
                </a:solidFill>
                <a:effectLst/>
              </a:rPr>
              <a:t>t is necessary to adopt a convention to determine the polarisation of the signal. </a:t>
            </a:r>
            <a:endParaRPr lang="en-GB" sz="3200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4028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31870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Linear polarization.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Circular polarization.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Elliptical polarization</a:t>
            </a:r>
          </a:p>
          <a:p>
            <a:pPr marL="0" indent="0">
              <a:buNone/>
            </a:pPr>
            <a:endParaRPr lang="en-GB" sz="3200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5702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91343"/>
            <a:ext cx="10972800" cy="4740728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sz="3600" b="1" i="0" dirty="0">
                <a:effectLst/>
              </a:rPr>
              <a:t>Linear polarization</a:t>
            </a:r>
          </a:p>
          <a:p>
            <a:r>
              <a:rPr lang="en-GB" sz="3000" b="1" dirty="0"/>
              <a:t>L</a:t>
            </a:r>
            <a:r>
              <a:rPr lang="en-GB" sz="3000" b="1" i="0" dirty="0">
                <a:effectLst/>
              </a:rPr>
              <a:t>inear polarization</a:t>
            </a:r>
            <a:r>
              <a:rPr lang="en-GB" sz="3000" b="0" i="0" dirty="0">
                <a:effectLst/>
              </a:rPr>
              <a:t> or </a:t>
            </a:r>
            <a:r>
              <a:rPr lang="en-GB" sz="3000" b="1" i="0" dirty="0">
                <a:effectLst/>
              </a:rPr>
              <a:t>plane polarization</a:t>
            </a:r>
            <a:r>
              <a:rPr lang="en-GB" sz="3000" b="0" i="0" dirty="0">
                <a:effectLst/>
              </a:rPr>
              <a:t> of </a:t>
            </a:r>
            <a:r>
              <a:rPr lang="en-GB" sz="3000" b="0" i="0" u="none" strike="noStrike" dirty="0">
                <a:effectLst/>
              </a:rPr>
              <a:t>electromagnetic radiation</a:t>
            </a:r>
            <a:r>
              <a:rPr lang="en-GB" sz="3000" b="0" i="0" dirty="0">
                <a:effectLst/>
              </a:rPr>
              <a:t> is a </a:t>
            </a:r>
            <a:r>
              <a:rPr lang="en-GB" sz="3000" b="1" i="0" dirty="0">
                <a:effectLst/>
              </a:rPr>
              <a:t>confinement of the </a:t>
            </a:r>
            <a:r>
              <a:rPr lang="en-GB" sz="3000" b="1" i="0" u="none" strike="noStrike" dirty="0">
                <a:effectLst/>
              </a:rPr>
              <a:t>electric field</a:t>
            </a:r>
            <a:r>
              <a:rPr lang="en-GB" sz="3000" b="1" i="0" dirty="0">
                <a:effectLst/>
              </a:rPr>
              <a:t> vector or </a:t>
            </a:r>
            <a:r>
              <a:rPr lang="en-GB" sz="3000" b="1" i="0" u="none" strike="noStrike" dirty="0">
                <a:effectLst/>
              </a:rPr>
              <a:t>magnetic field</a:t>
            </a:r>
            <a:r>
              <a:rPr lang="en-GB" sz="3000" b="1" i="0" dirty="0">
                <a:effectLst/>
              </a:rPr>
              <a:t> vector </a:t>
            </a:r>
            <a:r>
              <a:rPr lang="en-GB" sz="3000" b="0" i="0" dirty="0">
                <a:effectLst/>
              </a:rPr>
              <a:t>to a given plane along the direction of propagation. </a:t>
            </a:r>
          </a:p>
          <a:p>
            <a:r>
              <a:rPr lang="en-GB" sz="3000" b="0" i="0" dirty="0">
                <a:solidFill>
                  <a:srgbClr val="202122"/>
                </a:solidFill>
                <a:effectLst/>
              </a:rPr>
              <a:t>The </a:t>
            </a:r>
            <a:r>
              <a:rPr lang="en-GB" sz="3000" b="1" i="0" dirty="0">
                <a:solidFill>
                  <a:srgbClr val="202122"/>
                </a:solidFill>
                <a:effectLst/>
              </a:rPr>
              <a:t>orientation</a:t>
            </a:r>
            <a:r>
              <a:rPr lang="en-GB" sz="3000" b="0" i="0" dirty="0">
                <a:solidFill>
                  <a:srgbClr val="202122"/>
                </a:solidFill>
                <a:effectLst/>
              </a:rPr>
              <a:t> of a linearly polarized electromagnetic wave is defined by the </a:t>
            </a:r>
            <a:r>
              <a:rPr lang="en-GB" sz="3000" b="1" i="0" dirty="0">
                <a:solidFill>
                  <a:srgbClr val="202122"/>
                </a:solidFill>
                <a:effectLst/>
              </a:rPr>
              <a:t>direction of the </a:t>
            </a:r>
            <a:r>
              <a:rPr lang="en-GB" sz="3000" b="1" i="0" u="none" strike="noStrike" dirty="0">
                <a:effectLst/>
              </a:rPr>
              <a:t>electric field</a:t>
            </a:r>
            <a:r>
              <a:rPr lang="en-GB" sz="3000" b="1" i="0" dirty="0">
                <a:effectLst/>
              </a:rPr>
              <a:t> </a:t>
            </a:r>
            <a:r>
              <a:rPr lang="en-GB" sz="3000" b="1" i="0" dirty="0">
                <a:solidFill>
                  <a:srgbClr val="202122"/>
                </a:solidFill>
                <a:effectLst/>
              </a:rPr>
              <a:t>vector. </a:t>
            </a:r>
          </a:p>
          <a:p>
            <a:r>
              <a:rPr lang="en-GB" sz="3000" b="0" i="0" dirty="0">
                <a:solidFill>
                  <a:srgbClr val="202122"/>
                </a:solidFill>
                <a:effectLst/>
              </a:rPr>
              <a:t>For example, if the </a:t>
            </a:r>
            <a:r>
              <a:rPr lang="en-GB" sz="3000" b="1" i="0" dirty="0">
                <a:solidFill>
                  <a:srgbClr val="202122"/>
                </a:solidFill>
                <a:effectLst/>
              </a:rPr>
              <a:t>electric field vector is vertical </a:t>
            </a:r>
            <a:r>
              <a:rPr lang="en-GB" sz="3000" b="0" i="0" dirty="0">
                <a:solidFill>
                  <a:srgbClr val="202122"/>
                </a:solidFill>
                <a:effectLst/>
              </a:rPr>
              <a:t>the radiation is said to be </a:t>
            </a:r>
            <a:r>
              <a:rPr lang="en-GB" sz="3000" b="1" i="0" dirty="0">
                <a:solidFill>
                  <a:srgbClr val="202122"/>
                </a:solidFill>
                <a:effectLst/>
              </a:rPr>
              <a:t>vertically polarized</a:t>
            </a:r>
            <a:r>
              <a:rPr lang="en-GB" sz="3000" b="0" i="0" dirty="0">
                <a:solidFill>
                  <a:srgbClr val="202122"/>
                </a:solidFill>
                <a:effectLst/>
              </a:rPr>
              <a:t>.</a:t>
            </a:r>
          </a:p>
          <a:p>
            <a:r>
              <a:rPr lang="en-GB" sz="3000" dirty="0">
                <a:solidFill>
                  <a:srgbClr val="202122"/>
                </a:solidFill>
              </a:rPr>
              <a:t>I</a:t>
            </a:r>
            <a:r>
              <a:rPr lang="en-GB" sz="3000" b="0" i="0" dirty="0">
                <a:solidFill>
                  <a:srgbClr val="202122"/>
                </a:solidFill>
                <a:effectLst/>
              </a:rPr>
              <a:t>f the </a:t>
            </a:r>
            <a:r>
              <a:rPr lang="en-GB" sz="3000" b="1" i="0" dirty="0">
                <a:solidFill>
                  <a:srgbClr val="202122"/>
                </a:solidFill>
                <a:effectLst/>
              </a:rPr>
              <a:t>electric field vector is horizontal </a:t>
            </a:r>
            <a:r>
              <a:rPr lang="en-GB" sz="3000" b="0" i="0" dirty="0">
                <a:solidFill>
                  <a:srgbClr val="202122"/>
                </a:solidFill>
                <a:effectLst/>
              </a:rPr>
              <a:t>the radiation is said to be </a:t>
            </a:r>
            <a:r>
              <a:rPr lang="en-GB" sz="3000" b="1" i="0" dirty="0">
                <a:solidFill>
                  <a:srgbClr val="202122"/>
                </a:solidFill>
                <a:effectLst/>
              </a:rPr>
              <a:t>horizontally polarized</a:t>
            </a:r>
            <a:r>
              <a:rPr lang="en-GB" sz="3000" b="0" i="0" dirty="0">
                <a:solidFill>
                  <a:srgbClr val="202122"/>
                </a:solidFill>
                <a:effectLst/>
              </a:rPr>
              <a:t>.</a:t>
            </a:r>
            <a:endParaRPr lang="en-GB" sz="3000" i="0" dirty="0">
              <a:effectLst/>
            </a:endParaRPr>
          </a:p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endParaRPr lang="en-GB" sz="4000" b="1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7557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47801"/>
            <a:ext cx="10972800" cy="4631870"/>
          </a:xfrm>
        </p:spPr>
        <p:txBody>
          <a:bodyPr/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Circular polarization.</a:t>
            </a:r>
          </a:p>
          <a:p>
            <a:pPr marL="0" indent="0">
              <a:buNone/>
            </a:pPr>
            <a:r>
              <a:rPr lang="en-GB" b="1" dirty="0"/>
              <a:t>C</a:t>
            </a:r>
            <a:r>
              <a:rPr lang="en-GB" b="1" i="0" dirty="0">
                <a:effectLst/>
              </a:rPr>
              <a:t>ircular polarization</a:t>
            </a:r>
            <a:r>
              <a:rPr lang="en-GB" b="0" i="0" dirty="0">
                <a:effectLst/>
              </a:rPr>
              <a:t> of an </a:t>
            </a:r>
            <a:r>
              <a:rPr lang="en-GB" b="0" i="0" u="none" strike="noStrike" dirty="0">
                <a:effectLst/>
              </a:rPr>
              <a:t>electromagnetic wave</a:t>
            </a:r>
            <a:r>
              <a:rPr lang="en-GB" b="0" i="0" dirty="0">
                <a:effectLst/>
              </a:rPr>
              <a:t> is a </a:t>
            </a:r>
            <a:r>
              <a:rPr lang="en-GB" b="1" i="0" u="none" strike="noStrike" dirty="0">
                <a:effectLst/>
              </a:rPr>
              <a:t>polarization </a:t>
            </a:r>
            <a:r>
              <a:rPr lang="en-GB" b="1" i="0" dirty="0">
                <a:effectLst/>
              </a:rPr>
              <a:t>state </a:t>
            </a:r>
            <a:r>
              <a:rPr lang="en-GB" b="0" i="0" dirty="0">
                <a:effectLst/>
              </a:rPr>
              <a:t>in which, at each point, the </a:t>
            </a:r>
            <a:r>
              <a:rPr lang="en-GB" b="1" i="0" u="none" strike="noStrike" dirty="0">
                <a:effectLst/>
              </a:rPr>
              <a:t>electromagnetic field</a:t>
            </a:r>
            <a:r>
              <a:rPr lang="en-GB" b="1" i="0" dirty="0">
                <a:effectLst/>
              </a:rPr>
              <a:t> of the wave </a:t>
            </a:r>
            <a:r>
              <a:rPr lang="en-GB" b="0" i="0" dirty="0">
                <a:effectLst/>
              </a:rPr>
              <a:t>has a </a:t>
            </a:r>
            <a:r>
              <a:rPr lang="en-GB" b="1" i="0" dirty="0">
                <a:effectLst/>
              </a:rPr>
              <a:t>constant magnitude and rotates</a:t>
            </a:r>
            <a:r>
              <a:rPr lang="en-GB" b="0" i="0" dirty="0">
                <a:effectLst/>
              </a:rPr>
              <a:t> at a </a:t>
            </a:r>
            <a:r>
              <a:rPr lang="en-GB" b="1" i="0" dirty="0">
                <a:effectLst/>
              </a:rPr>
              <a:t>constant rate in a plane perpendicular</a:t>
            </a:r>
            <a:r>
              <a:rPr lang="en-GB" b="0" i="0" dirty="0">
                <a:effectLst/>
              </a:rPr>
              <a:t> to the direction of the wave.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2E14378C-84E5-39DC-2AAA-53B9494C52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509" y="4001860"/>
            <a:ext cx="29051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4357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47801"/>
            <a:ext cx="10972800" cy="4631870"/>
          </a:xfrm>
        </p:spPr>
        <p:txBody>
          <a:bodyPr/>
          <a:lstStyle/>
          <a:p>
            <a:pPr marL="0" indent="0" algn="l">
              <a:buNone/>
            </a:pPr>
            <a:r>
              <a:rPr lang="en-GB" sz="3200" b="1" dirty="0"/>
              <a:t>Elliptical</a:t>
            </a:r>
            <a:r>
              <a:rPr lang="en-GB" sz="3200" b="1" i="0" dirty="0">
                <a:effectLst/>
              </a:rPr>
              <a:t> polarization.</a:t>
            </a:r>
          </a:p>
          <a:p>
            <a:pPr marL="0" indent="0">
              <a:buNone/>
            </a:pPr>
            <a:r>
              <a:rPr lang="en-GB" b="1" dirty="0"/>
              <a:t>E</a:t>
            </a:r>
            <a:r>
              <a:rPr lang="en-GB" b="1" i="0" dirty="0">
                <a:effectLst/>
              </a:rPr>
              <a:t>lliptical polarization</a:t>
            </a:r>
            <a:r>
              <a:rPr lang="en-GB" b="0" i="0" dirty="0">
                <a:effectLst/>
              </a:rPr>
              <a:t> is the </a:t>
            </a:r>
            <a:r>
              <a:rPr lang="en-GB" b="0" i="0" u="none" strike="noStrike" dirty="0">
                <a:effectLst/>
              </a:rPr>
              <a:t>polarization</a:t>
            </a:r>
            <a:r>
              <a:rPr lang="en-GB" b="0" i="0" dirty="0">
                <a:effectLst/>
              </a:rPr>
              <a:t> of </a:t>
            </a:r>
            <a:r>
              <a:rPr lang="en-GB" b="0" i="0" u="none" strike="noStrike" dirty="0">
                <a:effectLst/>
              </a:rPr>
              <a:t>electromagnetic radiation</a:t>
            </a:r>
            <a:r>
              <a:rPr lang="en-GB" b="0" i="0" dirty="0">
                <a:effectLst/>
              </a:rPr>
              <a:t> such that the </a:t>
            </a:r>
            <a:r>
              <a:rPr lang="en-GB" b="1" i="0" dirty="0">
                <a:effectLst/>
              </a:rPr>
              <a:t>tip of the </a:t>
            </a:r>
            <a:r>
              <a:rPr lang="en-GB" b="1" i="0" u="none" strike="noStrike" dirty="0">
                <a:effectLst/>
              </a:rPr>
              <a:t>electric field</a:t>
            </a:r>
            <a:r>
              <a:rPr lang="en-GB" b="1" i="0" dirty="0">
                <a:effectLst/>
              </a:rPr>
              <a:t> </a:t>
            </a:r>
            <a:r>
              <a:rPr lang="en-GB" b="1" i="0" u="none" strike="noStrike" dirty="0">
                <a:effectLst/>
              </a:rPr>
              <a:t>vector</a:t>
            </a:r>
            <a:r>
              <a:rPr lang="en-GB" b="1" i="0" dirty="0">
                <a:effectLst/>
              </a:rPr>
              <a:t> describes an </a:t>
            </a:r>
            <a:r>
              <a:rPr lang="en-GB" b="1" i="0" u="none" strike="noStrike" dirty="0">
                <a:effectLst/>
              </a:rPr>
              <a:t>ellipse</a:t>
            </a:r>
            <a:r>
              <a:rPr lang="en-GB" b="1" i="0" dirty="0">
                <a:effectLst/>
              </a:rPr>
              <a:t> in any fixed plane intersecting,</a:t>
            </a:r>
            <a:r>
              <a:rPr lang="en-GB" b="0" i="0" dirty="0">
                <a:effectLst/>
              </a:rPr>
              <a:t> and </a:t>
            </a:r>
            <a:r>
              <a:rPr lang="en-GB" b="0" i="0" u="none" strike="noStrike" dirty="0">
                <a:effectLst/>
              </a:rPr>
              <a:t>normal</a:t>
            </a:r>
            <a:r>
              <a:rPr lang="en-GB" b="0" i="0" dirty="0">
                <a:effectLst/>
              </a:rPr>
              <a:t> to, the direction of propagation.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9094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838F84-B5CD-5DB8-1E1C-9CF6056C2E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549" y="1683883"/>
            <a:ext cx="10201275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938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 descr="What is the Difference Between Linear Circular and Elliptical Polarization  | Compare the Difference Between Similar Terms">
            <a:extLst>
              <a:ext uri="{FF2B5EF4-FFF2-40B4-BE49-F238E27FC236}">
                <a16:creationId xmlns:a16="http://schemas.microsoft.com/office/drawing/2014/main" id="{8D9D6CC7-69AE-3C55-5BB1-B9CFA0902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035" y="1516835"/>
            <a:ext cx="10074729" cy="4433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2139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2016</Words>
  <Application>Microsoft Office PowerPoint</Application>
  <PresentationFormat>Widescreen</PresentationFormat>
  <Paragraphs>249</Paragraphs>
  <Slides>30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30</vt:i4>
      </vt:variant>
    </vt:vector>
  </HeadingPairs>
  <TitlesOfParts>
    <vt:vector size="55" baseType="lpstr">
      <vt:lpstr>NexusSans</vt:lpstr>
      <vt:lpstr>Proximanova</vt:lpstr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Types of Polarisation</vt:lpstr>
      <vt:lpstr>Types of Polarisation</vt:lpstr>
      <vt:lpstr>Types of Polarisation</vt:lpstr>
      <vt:lpstr>Types of Polarisation</vt:lpstr>
      <vt:lpstr>Types of Polarisation</vt:lpstr>
      <vt:lpstr>Types of Polarisation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111</cp:revision>
  <dcterms:created xsi:type="dcterms:W3CDTF">2021-03-09T15:35:42Z</dcterms:created>
  <dcterms:modified xsi:type="dcterms:W3CDTF">2023-02-12T20:33:04Z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