
<file path=[Content_Types].xml><?xml version="1.0" encoding="utf-8"?>
<Types xmlns="http://schemas.openxmlformats.org/package/2006/content-types">
  <Override PartName="/ppt/slides/slide6.xml" ContentType="application/vnd.openxmlformats-officedocument.presentationml.slide+xml"/>
  <Override PartName="/ppt/slides/slide29.xml" ContentType="application/vnd.openxmlformats-officedocument.presentationml.slide+xml"/>
  <Override PartName="/ppt/slides/slide38.xml" ContentType="application/vnd.openxmlformats-officedocument.presentationml.slide+xml"/>
  <Override PartName="/ppt/slides/slide47.xml" ContentType="application/vnd.openxmlformats-officedocument.presentationml.slide+xml"/>
  <Override PartName="/ppt/slideLayouts/slideLayout8.xml" ContentType="application/vnd.openxmlformats-officedocument.presentationml.slideLayout+xml"/>
  <Override PartName="/ppt/notesSlides/notesSlide2.xml" ContentType="application/vnd.openxmlformats-officedocument.presentationml.notesSlide+xml"/>
  <Override PartName="/ppt/slideMasters/slideMaster1.xml" ContentType="application/vnd.openxmlformats-officedocument.presentationml.slideMaster+xml"/>
  <Override PartName="/ppt/slides/slide4.xml" ContentType="application/vnd.openxmlformats-officedocument.presentationml.slide+xml"/>
  <Override PartName="/ppt/slides/slide18.xml" ContentType="application/vnd.openxmlformats-officedocument.presentationml.slide+xml"/>
  <Override PartName="/ppt/slides/slide27.xml" ContentType="application/vnd.openxmlformats-officedocument.presentationml.slide+xml"/>
  <Override PartName="/ppt/slides/slide36.xml" ContentType="application/vnd.openxmlformats-officedocument.presentationml.slide+xml"/>
  <Override PartName="/ppt/slides/slide45.xml" ContentType="application/vnd.openxmlformats-officedocument.presentationml.slide+xml"/>
  <Override PartName="/ppt/slideLayouts/slideLayout4.xml" ContentType="application/vnd.openxmlformats-officedocument.presentationml.slideLayout+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slides/slide43.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s/slide48.xml" ContentType="application/vnd.openxmlformats-officedocument.presentationml.slide+xml"/>
  <Override PartName="/ppt/slideLayouts/slideLayout7.xml" ContentType="application/vnd.openxmlformats-officedocument.presentationml.slideLayout+xml"/>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slides/slide46.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s/slide44.xml" ContentType="application/vnd.openxmlformats-officedocument.presentationml.slide+xml"/>
  <Default Extension="jpeg" ContentType="image/jpeg"/>
  <Override PartName="/ppt/slideLayouts/slideLayout3.xml" ContentType="application/vnd.openxmlformats-officedocument.presentationml.slideLayout+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s/slide42.xml" ContentType="application/vnd.openxmlformats-officedocument.presentationml.slide+xml"/>
  <Override PartName="/ppt/slideLayouts/slideLayout1.xml" ContentType="application/vnd.openxmlformats-officedocument.presentationml.slideLayout+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s/slide40.xml" ContentType="application/vnd.openxmlformats-officedocument.presentationml.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50"/>
  </p:notesMasterIdLst>
  <p:sldIdLst>
    <p:sldId id="262" r:id="rId2"/>
    <p:sldId id="310" r:id="rId3"/>
    <p:sldId id="307" r:id="rId4"/>
    <p:sldId id="309" r:id="rId5"/>
    <p:sldId id="329" r:id="rId6"/>
    <p:sldId id="331" r:id="rId7"/>
    <p:sldId id="328" r:id="rId8"/>
    <p:sldId id="330" r:id="rId9"/>
    <p:sldId id="324" r:id="rId10"/>
    <p:sldId id="325" r:id="rId11"/>
    <p:sldId id="322" r:id="rId12"/>
    <p:sldId id="327" r:id="rId13"/>
    <p:sldId id="326" r:id="rId14"/>
    <p:sldId id="308" r:id="rId15"/>
    <p:sldId id="312" r:id="rId16"/>
    <p:sldId id="313" r:id="rId17"/>
    <p:sldId id="304" r:id="rId18"/>
    <p:sldId id="305" r:id="rId19"/>
    <p:sldId id="316" r:id="rId20"/>
    <p:sldId id="315" r:id="rId21"/>
    <p:sldId id="306" r:id="rId22"/>
    <p:sldId id="302" r:id="rId23"/>
    <p:sldId id="287" r:id="rId24"/>
    <p:sldId id="317" r:id="rId25"/>
    <p:sldId id="300" r:id="rId26"/>
    <p:sldId id="318" r:id="rId27"/>
    <p:sldId id="319" r:id="rId28"/>
    <p:sldId id="288" r:id="rId29"/>
    <p:sldId id="293" r:id="rId30"/>
    <p:sldId id="294" r:id="rId31"/>
    <p:sldId id="295" r:id="rId32"/>
    <p:sldId id="296" r:id="rId33"/>
    <p:sldId id="297" r:id="rId34"/>
    <p:sldId id="298" r:id="rId35"/>
    <p:sldId id="299" r:id="rId36"/>
    <p:sldId id="292" r:id="rId37"/>
    <p:sldId id="265" r:id="rId38"/>
    <p:sldId id="290" r:id="rId39"/>
    <p:sldId id="266" r:id="rId40"/>
    <p:sldId id="270" r:id="rId41"/>
    <p:sldId id="272" r:id="rId42"/>
    <p:sldId id="321" r:id="rId43"/>
    <p:sldId id="332" r:id="rId44"/>
    <p:sldId id="333" r:id="rId45"/>
    <p:sldId id="323" r:id="rId46"/>
    <p:sldId id="334" r:id="rId47"/>
    <p:sldId id="261" r:id="rId48"/>
    <p:sldId id="320" r:id="rId4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1417" autoAdjust="0"/>
  </p:normalViewPr>
  <p:slideViewPr>
    <p:cSldViewPr>
      <p:cViewPr>
        <p:scale>
          <a:sx n="66" d="100"/>
          <a:sy n="66" d="100"/>
        </p:scale>
        <p:origin x="-798" y="3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54"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C8D4FC46-A908-4BD3-AA7E-443464B67C7A}" type="datetimeFigureOut">
              <a:rPr lang="en-GB" smtClean="0"/>
              <a:pPr/>
              <a:t>10/01/2013</a:t>
            </a:fld>
            <a:endParaRPr lang="en-GB" dirty="0"/>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A0A2339-854D-4810-9E26-ADF03CA437F7}" type="slidenum">
              <a:rPr lang="en-GB" smtClean="0"/>
              <a:pPr/>
              <a:t>‹#›</a:t>
            </a:fld>
            <a:endParaRPr lang="en-GB" dirty="0"/>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GB" dirty="0" smtClean="0"/>
              <a:t>Analytical thinking involves:</a:t>
            </a:r>
          </a:p>
          <a:p>
            <a:pPr>
              <a:buNone/>
            </a:pPr>
            <a:endParaRPr lang="en-GB" dirty="0" smtClean="0"/>
          </a:p>
          <a:p>
            <a:r>
              <a:rPr lang="en-GB" dirty="0" smtClean="0"/>
              <a:t>Standing back from information given</a:t>
            </a:r>
          </a:p>
          <a:p>
            <a:endParaRPr lang="en-GB" dirty="0" smtClean="0"/>
          </a:p>
          <a:p>
            <a:r>
              <a:rPr lang="en-GB" dirty="0" smtClean="0"/>
              <a:t>Examining it in detail from all angles</a:t>
            </a:r>
          </a:p>
          <a:p>
            <a:endParaRPr lang="en-GB" dirty="0" smtClean="0"/>
          </a:p>
          <a:p>
            <a:r>
              <a:rPr lang="en-GB" dirty="0" smtClean="0"/>
              <a:t>Checking closely if it is </a:t>
            </a:r>
            <a:r>
              <a:rPr lang="en-GB" dirty="0" smtClean="0"/>
              <a:t>accurate</a:t>
            </a:r>
            <a:endParaRPr lang="en-GB" dirty="0" smtClean="0"/>
          </a:p>
          <a:p>
            <a:endParaRPr lang="en-GB" dirty="0" smtClean="0"/>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39</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smtClean="0"/>
              <a:t>Identifying the line of reasoning.</a:t>
            </a:r>
          </a:p>
          <a:p>
            <a:r>
              <a:rPr lang="en-GB" dirty="0" smtClean="0"/>
              <a:t>Most of the texts you are required to read as a </a:t>
            </a:r>
          </a:p>
          <a:p>
            <a:r>
              <a:rPr lang="en-GB" dirty="0" smtClean="0"/>
              <a:t>student will include an argument </a:t>
            </a:r>
          </a:p>
          <a:p>
            <a:r>
              <a:rPr lang="en-GB" dirty="0" smtClean="0"/>
              <a:t>In academic writing an argument is:</a:t>
            </a:r>
          </a:p>
          <a:p>
            <a:r>
              <a:rPr lang="en-GB" dirty="0" smtClean="0"/>
              <a:t>A line of reasoning or</a:t>
            </a:r>
          </a:p>
          <a:p>
            <a:r>
              <a:rPr lang="en-GB" dirty="0" smtClean="0"/>
              <a:t>An angle or point of view or</a:t>
            </a:r>
          </a:p>
          <a:p>
            <a:r>
              <a:rPr lang="en-GB" dirty="0" smtClean="0"/>
              <a:t>A position that is being defended or</a:t>
            </a:r>
          </a:p>
          <a:p>
            <a:r>
              <a:rPr lang="en-GB" dirty="0" smtClean="0"/>
              <a:t>A case which is being made, backed with evidence and examples which leads to conclusions.</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40</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a:buNone/>
            </a:pPr>
            <a:r>
              <a:rPr lang="en-GB" dirty="0" smtClean="0"/>
              <a:t>Critical thinking when writing involves:</a:t>
            </a:r>
          </a:p>
          <a:p>
            <a:r>
              <a:rPr lang="en-GB" dirty="0" smtClean="0"/>
              <a:t>Being clear what your conclusions are</a:t>
            </a:r>
          </a:p>
          <a:p>
            <a:r>
              <a:rPr lang="en-GB" dirty="0" smtClean="0"/>
              <a:t>Showing a clear line of reasoning (an argument) leading to your conclusion</a:t>
            </a:r>
          </a:p>
          <a:p>
            <a:r>
              <a:rPr lang="en-GB" dirty="0" smtClean="0"/>
              <a:t>Presenting evidence to support your reasoning</a:t>
            </a:r>
          </a:p>
          <a:p>
            <a:r>
              <a:rPr lang="en-GB" dirty="0" smtClean="0"/>
              <a:t>Reading your own writing critically, as well as your sources</a:t>
            </a:r>
          </a:p>
          <a:p>
            <a:r>
              <a:rPr lang="en-GB" dirty="0" smtClean="0"/>
              <a:t>Viewing your subject from multiple perspectives.</a:t>
            </a:r>
          </a:p>
          <a:p>
            <a:endParaRPr lang="en-GB" dirty="0"/>
          </a:p>
        </p:txBody>
      </p:sp>
      <p:sp>
        <p:nvSpPr>
          <p:cNvPr id="4" name="Slide Number Placeholder 3"/>
          <p:cNvSpPr>
            <a:spLocks noGrp="1"/>
          </p:cNvSpPr>
          <p:nvPr>
            <p:ph type="sldNum" sz="quarter" idx="10"/>
          </p:nvPr>
        </p:nvSpPr>
        <p:spPr/>
        <p:txBody>
          <a:bodyPr/>
          <a:lstStyle/>
          <a:p>
            <a:pPr>
              <a:defRPr/>
            </a:pPr>
            <a:fld id="{B6E8C959-BE7F-4E0B-8ADF-49D370F2BAEA}" type="slidenum">
              <a:rPr lang="en-GB" smtClean="0"/>
              <a:pPr>
                <a:defRPr/>
              </a:pPr>
              <a:t>41</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60D6B34-A169-4C14-88DD-8F0439786FE0}" type="datetimeFigureOut">
              <a:rPr lang="en-GB" smtClean="0"/>
              <a:pPr/>
              <a:t>10/01/2013</a:t>
            </a:fld>
            <a:endParaRPr lang="en-GB" dirty="0"/>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dirty="0"/>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EE267287-1E51-425F-941D-3CFF4E22B629}" type="slidenum">
              <a:rPr lang="en-GB" smtClean="0"/>
              <a:pPr/>
              <a:t>‹#›</a:t>
            </a:fld>
            <a:endParaRPr lang="en-GB"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8" name="Footer Placeholder 7"/>
          <p:cNvSpPr>
            <a:spLocks noGrp="1"/>
          </p:cNvSpPr>
          <p:nvPr>
            <p:ph type="ftr" sz="quarter" idx="11"/>
          </p:nvPr>
        </p:nvSpPr>
        <p:spPr/>
        <p:txBody>
          <a:bodyPr/>
          <a:lstStyle>
            <a:extLst/>
          </a:lstStyle>
          <a:p>
            <a:endParaRPr lang="en-GB" dirty="0"/>
          </a:p>
        </p:txBody>
      </p:sp>
      <p:sp>
        <p:nvSpPr>
          <p:cNvPr id="9" name="Slide Number Placeholder 8"/>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4" name="Footer Placeholder 3"/>
          <p:cNvSpPr>
            <a:spLocks noGrp="1"/>
          </p:cNvSpPr>
          <p:nvPr>
            <p:ph type="ftr" sz="quarter" idx="11"/>
          </p:nvPr>
        </p:nvSpPr>
        <p:spPr/>
        <p:txBody>
          <a:bodyPr/>
          <a:lstStyle>
            <a:extLst/>
          </a:lstStyle>
          <a:p>
            <a:endParaRPr lang="en-GB" dirty="0"/>
          </a:p>
        </p:txBody>
      </p:sp>
      <p:sp>
        <p:nvSpPr>
          <p:cNvPr id="5" name="Slide Number Placeholder 4"/>
          <p:cNvSpPr>
            <a:spLocks noGrp="1"/>
          </p:cNvSpPr>
          <p:nvPr>
            <p:ph type="sldNum" sz="quarter" idx="12"/>
          </p:nvPr>
        </p:nvSpPr>
        <p:spPr/>
        <p:txBody>
          <a:bodyPr/>
          <a:lstStyle>
            <a:extLst/>
          </a:lstStyle>
          <a:p>
            <a:fld id="{EE267287-1E51-425F-941D-3CFF4E22B629}" type="slidenum">
              <a:rPr lang="en-GB" smtClean="0"/>
              <a:pPr/>
              <a:t>‹#›</a:t>
            </a:fld>
            <a:endParaRPr lang="en-GB" dirty="0"/>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3" name="Footer Placeholder 2"/>
          <p:cNvSpPr>
            <a:spLocks noGrp="1"/>
          </p:cNvSpPr>
          <p:nvPr>
            <p:ph type="ftr" sz="quarter" idx="11"/>
          </p:nvPr>
        </p:nvSpPr>
        <p:spPr/>
        <p:txBody>
          <a:bodyPr/>
          <a:lstStyle>
            <a:extLst/>
          </a:lstStyle>
          <a:p>
            <a:endParaRPr lang="en-GB" dirty="0"/>
          </a:p>
        </p:txBody>
      </p:sp>
      <p:sp>
        <p:nvSpPr>
          <p:cNvPr id="4" name="Slide Number Placeholder 3"/>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60D6B34-A169-4C14-88DD-8F0439786FE0}" type="datetimeFigureOut">
              <a:rPr lang="en-GB" smtClean="0"/>
              <a:pPr/>
              <a:t>10/01/2013</a:t>
            </a:fld>
            <a:endParaRPr lang="en-GB" dirty="0"/>
          </a:p>
        </p:txBody>
      </p:sp>
      <p:sp>
        <p:nvSpPr>
          <p:cNvPr id="6" name="Footer Placeholder 5"/>
          <p:cNvSpPr>
            <a:spLocks noGrp="1"/>
          </p:cNvSpPr>
          <p:nvPr>
            <p:ph type="ftr" sz="quarter" idx="11"/>
          </p:nvPr>
        </p:nvSpPr>
        <p:spPr/>
        <p:txBody>
          <a:bodyPr/>
          <a:lstStyle>
            <a:extLst/>
          </a:lstStyle>
          <a:p>
            <a:endParaRPr lang="en-GB" dirty="0"/>
          </a:p>
        </p:txBody>
      </p:sp>
      <p:sp>
        <p:nvSpPr>
          <p:cNvPr id="7" name="Slide Number Placeholder 6"/>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60D6B34-A169-4C14-88DD-8F0439786FE0}" type="datetimeFigureOut">
              <a:rPr lang="en-GB" smtClean="0"/>
              <a:pPr/>
              <a:t>10/01/2013</a:t>
            </a:fld>
            <a:endParaRPr lang="en-GB" dirty="0"/>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dirty="0"/>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EE267287-1E51-425F-941D-3CFF4E22B629}" type="slidenum">
              <a:rPr lang="en-GB" smtClean="0"/>
              <a:pPr/>
              <a:t>‹#›</a:t>
            </a:fld>
            <a:endParaRPr lang="en-GB" dirty="0"/>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60D6B34-A169-4C14-88DD-8F0439786FE0}" type="datetimeFigureOut">
              <a:rPr lang="en-GB" smtClean="0"/>
              <a:pPr/>
              <a:t>10/01/2013</a:t>
            </a:fld>
            <a:endParaRPr lang="en-GB" dirty="0"/>
          </a:p>
        </p:txBody>
      </p:sp>
      <p:sp>
        <p:nvSpPr>
          <p:cNvPr id="5" name="Footer Placeholder 4"/>
          <p:cNvSpPr>
            <a:spLocks noGrp="1"/>
          </p:cNvSpPr>
          <p:nvPr>
            <p:ph type="ftr" sz="quarter" idx="11"/>
          </p:nvPr>
        </p:nvSpPr>
        <p:spPr/>
        <p:txBody>
          <a:bodyPr/>
          <a:lstStyle>
            <a:extLst/>
          </a:lstStyle>
          <a:p>
            <a:endParaRPr lang="en-GB" dirty="0"/>
          </a:p>
        </p:txBody>
      </p:sp>
      <p:sp>
        <p:nvSpPr>
          <p:cNvPr id="6" name="Slide Number Placeholder 5"/>
          <p:cNvSpPr>
            <a:spLocks noGrp="1"/>
          </p:cNvSpPr>
          <p:nvPr>
            <p:ph type="sldNum" sz="quarter" idx="12"/>
          </p:nvPr>
        </p:nvSpPr>
        <p:spPr/>
        <p:txBody>
          <a:bodyPr/>
          <a:lstStyle>
            <a:extLst/>
          </a:lstStyle>
          <a:p>
            <a:fld id="{EE267287-1E51-425F-941D-3CFF4E22B629}"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60D6B34-A169-4C14-88DD-8F0439786FE0}" type="datetimeFigureOut">
              <a:rPr lang="en-GB" smtClean="0"/>
              <a:pPr/>
              <a:t>10/01/2013</a:t>
            </a:fld>
            <a:endParaRPr lang="en-GB" dirty="0"/>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dirty="0"/>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EE267287-1E51-425F-941D-3CFF4E22B629}"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en.wikipedia.org/wiki/International_Standard_Book_Number" TargetMode="External"/><Relationship Id="rId2" Type="http://schemas.openxmlformats.org/officeDocument/2006/relationships/hyperlink" Target="http://plato.stanford.edu/entries/consciousness/" TargetMode="External"/><Relationship Id="rId1" Type="http://schemas.openxmlformats.org/officeDocument/2006/relationships/slideLayout" Target="../slideLayouts/slideLayout2.xml"/><Relationship Id="rId6" Type="http://schemas.openxmlformats.org/officeDocument/2006/relationships/hyperlink" Target="http://en.wikipedia.org/wiki/Special:BookSources/978-0-470-75145-9" TargetMode="External"/><Relationship Id="rId5" Type="http://schemas.openxmlformats.org/officeDocument/2006/relationships/hyperlink" Target="http://en.wikipedia.org/wiki/Max_Velmans" TargetMode="External"/><Relationship Id="rId4" Type="http://schemas.openxmlformats.org/officeDocument/2006/relationships/hyperlink" Target="http://en.wikipedia.org/wiki/Special:BookSources/978-0-13-728668-3" TargetMode="Externa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www.virtualsalt.com/crebook1.htm"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explorationinternational.com/images/LRhemispheres.jpg" TargetMode="External"/><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www.virtualsalt.com/crebook1.htm"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www.iep.utm.edu/plotinus/"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dx.doi.org/10.1080/096725500750039282"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hyperlink" Target="http://en.wikipedia.org/wiki/Oxford_English_Dictionary" TargetMode="External"/><Relationship Id="rId7" Type="http://schemas.openxmlformats.org/officeDocument/2006/relationships/hyperlink" Target="http://en.wikipedia.org/wiki/Special:BookSources/0486298795" TargetMode="External"/><Relationship Id="rId2" Type="http://schemas.openxmlformats.org/officeDocument/2006/relationships/hyperlink" Target="http://www.merriam-webster.com/dictionary/intuitive%20reason" TargetMode="External"/><Relationship Id="rId1" Type="http://schemas.openxmlformats.org/officeDocument/2006/relationships/slideLayout" Target="../slideLayouts/slideLayout2.xml"/><Relationship Id="rId6" Type="http://schemas.openxmlformats.org/officeDocument/2006/relationships/hyperlink" Target="http://en.wikipedia.org/wiki/Yehuda_Elkana" TargetMode="External"/><Relationship Id="rId5" Type="http://schemas.openxmlformats.org/officeDocument/2006/relationships/hyperlink" Target="http://en.wikipedia.org/wiki/Gerald_Holton" TargetMode="External"/><Relationship Id="rId4" Type="http://schemas.openxmlformats.org/officeDocument/2006/relationships/hyperlink" Target="http://psychology.jrank.org/pages/545/Right-Brain-Hemisphere.html" TargetMode="Externa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www.criticalthinking.org/pages/defining-critical-thinking/766" TargetMode="External"/><Relationship Id="rId2" Type="http://schemas.openxmlformats.org/officeDocument/2006/relationships/hyperlink" Target="http://en.wikipedia.org/wiki/Special:BookSources/9780716717911" TargetMode="External"/><Relationship Id="rId1" Type="http://schemas.openxmlformats.org/officeDocument/2006/relationships/slideLayout" Target="../slideLayouts/slideLayout2.xml"/><Relationship Id="rId4" Type="http://schemas.openxmlformats.org/officeDocument/2006/relationships/hyperlink" Target="http://en.wikipedia.org/wiki/Special:BookSources/9781572734609" TargetMode="External"/></Relationships>
</file>

<file path=ppt/slides/_rels/slide24.xml.rels><?xml version="1.0" encoding="UTF-8" standalone="yes"?>
<Relationships xmlns="http://schemas.openxmlformats.org/package/2006/relationships"><Relationship Id="rId2" Type="http://schemas.openxmlformats.org/officeDocument/2006/relationships/hyperlink" Target="http://www.criticalthinking.org/aboutCT/define_critical_thinking.cfm"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www.criticalthinking.org/pages/defining-critical-thinking/766"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hyperlink" Target="http://www.folj.com/lateral/" TargetMode="External"/><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2" Type="http://schemas.openxmlformats.org/officeDocument/2006/relationships/hyperlink" Target="http://www.palgrave.com/studyskills/pdp"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611560" y="2060848"/>
            <a:ext cx="7772400" cy="1829761"/>
          </a:xfrm>
        </p:spPr>
        <p:txBody>
          <a:bodyPr>
            <a:normAutofit fontScale="90000"/>
          </a:bodyPr>
          <a:lstStyle/>
          <a:p>
            <a:pPr algn="ctr"/>
            <a:r>
              <a:rPr lang="en-US" dirty="0" smtClean="0"/>
              <a:t/>
            </a:r>
            <a:br>
              <a:rPr lang="en-US" dirty="0" smtClean="0"/>
            </a:br>
            <a:r>
              <a:rPr lang="en-US" dirty="0" smtClean="0"/>
              <a:t/>
            </a:r>
            <a:br>
              <a:rPr lang="en-US" dirty="0" smtClean="0"/>
            </a:br>
            <a:r>
              <a:rPr lang="en-US" dirty="0" smtClean="0"/>
              <a:t/>
            </a:r>
            <a:br>
              <a:rPr lang="en-US" dirty="0" smtClean="0"/>
            </a:br>
            <a:r>
              <a:rPr lang="en-US" dirty="0" smtClean="0"/>
              <a:t>Consciousness &amp; Cognition </a:t>
            </a:r>
            <a:r>
              <a:rPr lang="en-US" sz="3100" dirty="0" smtClean="0"/>
              <a:t>(Creative Analytical &amp; Lateral thinking)</a:t>
            </a:r>
            <a:endParaRPr lang="en-US" sz="3100" dirty="0" smtClean="0"/>
          </a:p>
        </p:txBody>
      </p:sp>
    </p:spTree>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Reflect and type/write down:</a:t>
            </a:r>
          </a:p>
          <a:p>
            <a:endParaRPr lang="en-GB" dirty="0" smtClean="0"/>
          </a:p>
          <a:p>
            <a:r>
              <a:rPr lang="en-GB" dirty="0" smtClean="0"/>
              <a:t>What is Consciousness?</a:t>
            </a:r>
            <a:endParaRPr lang="en-GB" dirty="0"/>
          </a:p>
        </p:txBody>
      </p:sp>
      <p:sp>
        <p:nvSpPr>
          <p:cNvPr id="3" name="Title 2"/>
          <p:cNvSpPr>
            <a:spLocks noGrp="1"/>
          </p:cNvSpPr>
          <p:nvPr>
            <p:ph type="title"/>
          </p:nvPr>
        </p:nvSpPr>
        <p:spPr/>
        <p:txBody>
          <a:bodyPr/>
          <a:lstStyle/>
          <a:p>
            <a:r>
              <a:rPr lang="en-GB" dirty="0" smtClean="0"/>
              <a:t>What is: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40768"/>
            <a:ext cx="9144000" cy="4824536"/>
          </a:xfrm>
        </p:spPr>
        <p:txBody>
          <a:bodyPr>
            <a:normAutofit fontScale="77500" lnSpcReduction="20000"/>
          </a:bodyPr>
          <a:lstStyle/>
          <a:p>
            <a:pPr>
              <a:buNone/>
            </a:pPr>
            <a:r>
              <a:rPr lang="en-GB" dirty="0" smtClean="0"/>
              <a:t>Can be defined as:</a:t>
            </a:r>
          </a:p>
          <a:p>
            <a:pPr>
              <a:buNone/>
            </a:pPr>
            <a:endParaRPr lang="en-GB" dirty="0" smtClean="0"/>
          </a:p>
          <a:p>
            <a:r>
              <a:rPr lang="en-GB" dirty="0" smtClean="0"/>
              <a:t>Awareness</a:t>
            </a:r>
          </a:p>
          <a:p>
            <a:pPr>
              <a:buNone/>
            </a:pPr>
            <a:endParaRPr lang="en-GB" dirty="0" smtClean="0"/>
          </a:p>
          <a:p>
            <a:r>
              <a:rPr lang="en-GB" dirty="0" smtClean="0"/>
              <a:t>Being Alive or Being in Existence.</a:t>
            </a:r>
          </a:p>
          <a:p>
            <a:endParaRPr lang="en-GB" dirty="0" smtClean="0"/>
          </a:p>
          <a:p>
            <a:r>
              <a:rPr lang="en-GB" dirty="0" smtClean="0"/>
              <a:t>Simply Being (aka Relaxing or Chilling out)</a:t>
            </a:r>
          </a:p>
          <a:p>
            <a:endParaRPr lang="en-GB" dirty="0" smtClean="0"/>
          </a:p>
          <a:p>
            <a:r>
              <a:rPr lang="en-GB" dirty="0" smtClean="0"/>
              <a:t>Without thinking questioning analysing or problem solving.</a:t>
            </a:r>
          </a:p>
          <a:p>
            <a:endParaRPr lang="en-GB" dirty="0" smtClean="0"/>
          </a:p>
          <a:p>
            <a:r>
              <a:rPr lang="en-GB" dirty="0" smtClean="0"/>
              <a:t>A state of Peace.</a:t>
            </a:r>
          </a:p>
          <a:p>
            <a:pPr>
              <a:buNone/>
            </a:pPr>
            <a:endParaRPr lang="en-GB" dirty="0" smtClean="0"/>
          </a:p>
          <a:p>
            <a:r>
              <a:rPr lang="en-GB" dirty="0" smtClean="0"/>
              <a:t>Clear Consciousness.</a:t>
            </a:r>
          </a:p>
          <a:p>
            <a:pPr>
              <a:buNone/>
            </a:pPr>
            <a:endParaRPr lang="en-GB" dirty="0" smtClean="0"/>
          </a:p>
          <a:p>
            <a:r>
              <a:rPr lang="en-GB" dirty="0" smtClean="0"/>
              <a:t>the </a:t>
            </a:r>
            <a:r>
              <a:rPr lang="en-GB" b="1" dirty="0" smtClean="0"/>
              <a:t>Source</a:t>
            </a:r>
            <a:r>
              <a:rPr lang="en-GB" dirty="0" smtClean="0"/>
              <a:t> of both Intuitive insight and thinking.</a:t>
            </a:r>
            <a:endParaRPr lang="en-GB" dirty="0"/>
          </a:p>
        </p:txBody>
      </p:sp>
      <p:sp>
        <p:nvSpPr>
          <p:cNvPr id="3" name="Title 2"/>
          <p:cNvSpPr>
            <a:spLocks noGrp="1"/>
          </p:cNvSpPr>
          <p:nvPr>
            <p:ph type="title"/>
          </p:nvPr>
        </p:nvSpPr>
        <p:spPr/>
        <p:txBody>
          <a:bodyPr/>
          <a:lstStyle/>
          <a:p>
            <a:r>
              <a:rPr lang="en-GB" dirty="0" smtClean="0"/>
              <a:t>Being</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12776"/>
            <a:ext cx="9144000" cy="4525963"/>
          </a:xfrm>
        </p:spPr>
        <p:txBody>
          <a:bodyPr>
            <a:normAutofit lnSpcReduction="10000"/>
          </a:bodyPr>
          <a:lstStyle/>
          <a:p>
            <a:r>
              <a:rPr lang="en-GB" sz="2000" b="1" dirty="0" smtClean="0"/>
              <a:t>Consciousness </a:t>
            </a:r>
            <a:r>
              <a:rPr lang="en-GB" sz="2000" dirty="0" smtClean="0"/>
              <a:t>can be defined as </a:t>
            </a:r>
            <a:r>
              <a:rPr lang="en-GB" sz="2000" b="1" dirty="0" smtClean="0"/>
              <a:t>Awareness itself</a:t>
            </a:r>
            <a:r>
              <a:rPr lang="en-GB" sz="2000" dirty="0" smtClean="0"/>
              <a:t>.</a:t>
            </a:r>
          </a:p>
          <a:p>
            <a:pPr>
              <a:buNone/>
            </a:pPr>
            <a:endParaRPr lang="en-GB" sz="2000" dirty="0" smtClean="0"/>
          </a:p>
          <a:p>
            <a:r>
              <a:rPr lang="en-GB" sz="2000" b="1" dirty="0" smtClean="0"/>
              <a:t>Consciousness</a:t>
            </a:r>
            <a:r>
              <a:rPr lang="en-GB" sz="2000" dirty="0" smtClean="0"/>
              <a:t> is the quality or state of being aware of an external object or something within oneself</a:t>
            </a:r>
            <a:r>
              <a:rPr lang="en-GB" sz="2000" dirty="0" smtClean="0"/>
              <a:t>. (1) (2)</a:t>
            </a:r>
          </a:p>
          <a:p>
            <a:endParaRPr lang="en-GB" sz="2000" dirty="0" smtClean="0"/>
          </a:p>
          <a:p>
            <a:r>
              <a:rPr lang="en-GB" sz="2000" dirty="0" smtClean="0"/>
              <a:t>It </a:t>
            </a:r>
            <a:r>
              <a:rPr lang="en-GB" sz="2000" dirty="0" smtClean="0"/>
              <a:t>has been defined </a:t>
            </a:r>
            <a:r>
              <a:rPr lang="en-GB" sz="2000" dirty="0" smtClean="0"/>
              <a:t>as the </a:t>
            </a:r>
            <a:r>
              <a:rPr lang="en-GB" sz="2000" dirty="0" smtClean="0"/>
              <a:t>ability to </a:t>
            </a:r>
            <a:r>
              <a:rPr lang="en-GB" sz="2000" b="1" dirty="0" smtClean="0"/>
              <a:t>experience</a:t>
            </a:r>
            <a:r>
              <a:rPr lang="en-GB" sz="2000" dirty="0" smtClean="0"/>
              <a:t> or to </a:t>
            </a:r>
            <a:r>
              <a:rPr lang="en-GB" sz="2000" b="1" dirty="0" smtClean="0"/>
              <a:t>feel</a:t>
            </a:r>
            <a:r>
              <a:rPr lang="en-GB" sz="2000" dirty="0" smtClean="0"/>
              <a:t> </a:t>
            </a:r>
            <a:r>
              <a:rPr lang="en-GB" sz="2000" dirty="0" smtClean="0"/>
              <a:t>and </a:t>
            </a:r>
            <a:r>
              <a:rPr lang="en-GB" sz="2000" dirty="0" smtClean="0"/>
              <a:t>the </a:t>
            </a:r>
            <a:r>
              <a:rPr lang="en-GB" sz="2000" dirty="0" smtClean="0"/>
              <a:t>executive </a:t>
            </a:r>
            <a:r>
              <a:rPr lang="en-GB" sz="2000" b="1" dirty="0" smtClean="0"/>
              <a:t>control</a:t>
            </a:r>
            <a:r>
              <a:rPr lang="en-GB" sz="2000" dirty="0" smtClean="0"/>
              <a:t> of </a:t>
            </a:r>
            <a:r>
              <a:rPr lang="en-GB" sz="2000" dirty="0" smtClean="0"/>
              <a:t>the mind</a:t>
            </a:r>
            <a:r>
              <a:rPr lang="en-GB" sz="2000" dirty="0" smtClean="0"/>
              <a:t>. (3)</a:t>
            </a:r>
          </a:p>
          <a:p>
            <a:endParaRPr lang="en-GB" sz="2000" dirty="0" smtClean="0"/>
          </a:p>
          <a:p>
            <a:r>
              <a:rPr lang="en-GB" sz="2000" i="1" dirty="0" smtClean="0"/>
              <a:t>Consciousness</a:t>
            </a:r>
            <a:r>
              <a:rPr lang="en-GB" sz="2000" dirty="0" smtClean="0"/>
              <a:t>: "Anything that we are aware of at a given moment forms part of our consciousness, making conscious experience at once the most familiar and most mysterious aspect of our lives</a:t>
            </a:r>
            <a:r>
              <a:rPr lang="en-GB" sz="2000" dirty="0" smtClean="0"/>
              <a:t>.“</a:t>
            </a:r>
            <a:r>
              <a:rPr lang="en-GB" sz="2000" baseline="30000" dirty="0" smtClean="0"/>
              <a:t> (4)</a:t>
            </a:r>
            <a:endParaRPr lang="en-GB" sz="2000" dirty="0" smtClean="0"/>
          </a:p>
          <a:p>
            <a:endParaRPr lang="en-GB" sz="2000" dirty="0" smtClean="0"/>
          </a:p>
          <a:p>
            <a:r>
              <a:rPr lang="en-GB" sz="2000" dirty="0" smtClean="0"/>
              <a:t>In recent years, consciousness has become a significant topic of research </a:t>
            </a:r>
            <a:r>
              <a:rPr lang="en-GB" sz="2000" dirty="0" smtClean="0"/>
              <a:t>in psychology</a:t>
            </a:r>
            <a:r>
              <a:rPr lang="en-GB" sz="2000" dirty="0" smtClean="0"/>
              <a:t> and neuroscience</a:t>
            </a:r>
            <a:r>
              <a:rPr lang="en-GB" sz="2000" dirty="0" smtClean="0"/>
              <a:t>.</a:t>
            </a:r>
            <a:endParaRPr lang="en-GB" sz="2000" dirty="0"/>
          </a:p>
        </p:txBody>
      </p:sp>
      <p:sp>
        <p:nvSpPr>
          <p:cNvPr id="3" name="Title 2"/>
          <p:cNvSpPr>
            <a:spLocks noGrp="1"/>
          </p:cNvSpPr>
          <p:nvPr>
            <p:ph type="title"/>
          </p:nvPr>
        </p:nvSpPr>
        <p:spPr/>
        <p:txBody>
          <a:bodyPr/>
          <a:lstStyle/>
          <a:p>
            <a:r>
              <a:rPr lang="en-GB" dirty="0" smtClean="0"/>
              <a:t>Consciousness</a:t>
            </a:r>
            <a:endParaRPr lang="en-GB" dirty="0"/>
          </a:p>
        </p:txBody>
      </p:sp>
      <p:sp>
        <p:nvSpPr>
          <p:cNvPr id="4" name="TextBox 3"/>
          <p:cNvSpPr txBox="1"/>
          <p:nvPr/>
        </p:nvSpPr>
        <p:spPr>
          <a:xfrm>
            <a:off x="0" y="5805264"/>
            <a:ext cx="9144000" cy="861774"/>
          </a:xfrm>
          <a:prstGeom prst="rect">
            <a:avLst/>
          </a:prstGeom>
          <a:noFill/>
        </p:spPr>
        <p:txBody>
          <a:bodyPr wrap="square" rtlCol="0">
            <a:spAutoFit/>
          </a:bodyPr>
          <a:lstStyle/>
          <a:p>
            <a:pPr marL="228600" indent="-228600">
              <a:buAutoNum type="arabicParenBoth"/>
            </a:pPr>
            <a:r>
              <a:rPr lang="en-GB" sz="1000" dirty="0" smtClean="0"/>
              <a:t>Merriam-Webster</a:t>
            </a:r>
            <a:r>
              <a:rPr lang="en-GB" sz="1000" dirty="0" smtClean="0"/>
              <a:t>. Retrieved June 4, 2012</a:t>
            </a:r>
            <a:r>
              <a:rPr lang="en-GB" sz="1000" dirty="0" smtClean="0"/>
              <a:t>.</a:t>
            </a:r>
          </a:p>
          <a:p>
            <a:pPr marL="228600" indent="-228600">
              <a:buAutoNum type="arabicParenBoth"/>
            </a:pPr>
            <a:r>
              <a:rPr lang="en-GB" sz="1000" dirty="0" smtClean="0"/>
              <a:t>Robert van </a:t>
            </a:r>
            <a:r>
              <a:rPr lang="en-GB" sz="1000" dirty="0" err="1" smtClean="0"/>
              <a:t>Gulick</a:t>
            </a:r>
            <a:r>
              <a:rPr lang="en-GB" sz="1000" dirty="0" smtClean="0"/>
              <a:t> (2004).</a:t>
            </a:r>
            <a:r>
              <a:rPr lang="en-GB" sz="1000" dirty="0" smtClean="0">
                <a:hlinkClick r:id="rId2"/>
              </a:rPr>
              <a:t>"Consciousness"</a:t>
            </a:r>
            <a:r>
              <a:rPr lang="en-GB" sz="1000" dirty="0" smtClean="0"/>
              <a:t>. Stanford </a:t>
            </a:r>
            <a:r>
              <a:rPr lang="en-GB" sz="1000" dirty="0" err="1" smtClean="0"/>
              <a:t>Encyclopedia</a:t>
            </a:r>
            <a:r>
              <a:rPr lang="en-GB" sz="1000" dirty="0" smtClean="0"/>
              <a:t> of Philosophy</a:t>
            </a:r>
            <a:r>
              <a:rPr lang="en-GB" sz="1000" dirty="0" smtClean="0"/>
              <a:t>.</a:t>
            </a:r>
          </a:p>
          <a:p>
            <a:pPr marL="228600" indent="-228600">
              <a:buAutoNum type="arabicParenBoth"/>
            </a:pPr>
            <a:r>
              <a:rPr lang="en-GB" sz="1000" dirty="0" smtClean="0"/>
              <a:t>Farthing G (1992). </a:t>
            </a:r>
            <a:r>
              <a:rPr lang="en-GB" sz="1000" i="1" dirty="0" smtClean="0"/>
              <a:t>The Psychology of Consciousness</a:t>
            </a:r>
            <a:r>
              <a:rPr lang="en-GB" sz="1000" dirty="0" smtClean="0"/>
              <a:t>. Prentice </a:t>
            </a:r>
            <a:r>
              <a:rPr lang="en-GB" sz="1000" dirty="0" err="1" smtClean="0"/>
              <a:t>Hall.</a:t>
            </a:r>
            <a:r>
              <a:rPr lang="en-GB" sz="1000" dirty="0" err="1" smtClean="0">
                <a:hlinkClick r:id="rId3" tooltip="International Standard Book Number"/>
              </a:rPr>
              <a:t>ISBN</a:t>
            </a:r>
            <a:r>
              <a:rPr lang="en-GB" sz="1000" dirty="0" smtClean="0"/>
              <a:t> </a:t>
            </a:r>
            <a:r>
              <a:rPr lang="en-GB" sz="1000" dirty="0" smtClean="0">
                <a:hlinkClick r:id="rId4" tooltip="Special:BookSources/978-0-13-728668-3"/>
              </a:rPr>
              <a:t>978-0-13-728668-3</a:t>
            </a:r>
            <a:r>
              <a:rPr lang="en-GB" sz="1000" dirty="0" smtClean="0"/>
              <a:t>.</a:t>
            </a:r>
          </a:p>
          <a:p>
            <a:pPr marL="228600" indent="-228600">
              <a:buAutoNum type="arabicParenBoth"/>
            </a:pPr>
            <a:r>
              <a:rPr lang="en-GB" sz="1000" dirty="0" smtClean="0"/>
              <a:t>Susan </a:t>
            </a:r>
            <a:r>
              <a:rPr lang="en-GB" sz="1000" dirty="0" smtClean="0"/>
              <a:t>Schneider and </a:t>
            </a:r>
            <a:r>
              <a:rPr lang="en-GB" sz="1000" dirty="0" smtClean="0">
                <a:hlinkClick r:id="rId5" tooltip="Max Velmans"/>
              </a:rPr>
              <a:t>Max </a:t>
            </a:r>
            <a:r>
              <a:rPr lang="en-GB" sz="1000" dirty="0" err="1" smtClean="0">
                <a:hlinkClick r:id="rId5" tooltip="Max Velmans"/>
              </a:rPr>
              <a:t>Velmans</a:t>
            </a:r>
            <a:r>
              <a:rPr lang="en-GB" sz="1000" dirty="0" smtClean="0"/>
              <a:t>(2008). "Introduction". In Max </a:t>
            </a:r>
            <a:r>
              <a:rPr lang="en-GB" sz="1000" dirty="0" err="1" smtClean="0"/>
              <a:t>Velmans</a:t>
            </a:r>
            <a:r>
              <a:rPr lang="en-GB" sz="1000" dirty="0" smtClean="0"/>
              <a:t>, Susan Schneider. </a:t>
            </a:r>
            <a:r>
              <a:rPr lang="en-GB" sz="1000" i="1" dirty="0" smtClean="0"/>
              <a:t>The Blackwell Companion to Consciousness</a:t>
            </a:r>
            <a:r>
              <a:rPr lang="en-GB" sz="1000" dirty="0" smtClean="0"/>
              <a:t>. Wiley. </a:t>
            </a:r>
            <a:r>
              <a:rPr lang="en-GB" sz="1000" dirty="0" smtClean="0">
                <a:hlinkClick r:id="rId3" tooltip="International Standard Book Number"/>
              </a:rPr>
              <a:t>ISBN</a:t>
            </a:r>
            <a:r>
              <a:rPr lang="en-GB" sz="1000" dirty="0" smtClean="0"/>
              <a:t> </a:t>
            </a:r>
            <a:r>
              <a:rPr lang="en-GB" sz="1000" dirty="0" smtClean="0">
                <a:hlinkClick r:id="rId6" tooltip="Special:BookSources/978-0-470-75145-9"/>
              </a:rPr>
              <a:t>978-0-470-75145-9</a:t>
            </a:r>
            <a:r>
              <a:rPr lang="en-GB" sz="1000" dirty="0" smtClean="0"/>
              <a:t>.</a:t>
            </a:r>
            <a:endParaRPr lang="en-GB"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Reflect and type/write down:</a:t>
            </a:r>
          </a:p>
          <a:p>
            <a:endParaRPr lang="en-GB" dirty="0" smtClean="0"/>
          </a:p>
          <a:p>
            <a:r>
              <a:rPr lang="en-GB" dirty="0" smtClean="0"/>
              <a:t>Creativity</a:t>
            </a:r>
          </a:p>
        </p:txBody>
      </p:sp>
      <p:sp>
        <p:nvSpPr>
          <p:cNvPr id="3" name="Title 2"/>
          <p:cNvSpPr>
            <a:spLocks noGrp="1"/>
          </p:cNvSpPr>
          <p:nvPr>
            <p:ph type="title"/>
          </p:nvPr>
        </p:nvSpPr>
        <p:spPr/>
        <p:txBody>
          <a:bodyPr/>
          <a:lstStyle/>
          <a:p>
            <a:r>
              <a:rPr lang="en-GB" dirty="0" smtClean="0"/>
              <a:t>What is: Creativity</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24744"/>
            <a:ext cx="8964488" cy="4882547"/>
          </a:xfrm>
        </p:spPr>
        <p:txBody>
          <a:bodyPr>
            <a:normAutofit/>
          </a:bodyPr>
          <a:lstStyle/>
          <a:p>
            <a:r>
              <a:rPr lang="en-GB" b="1" dirty="0" smtClean="0"/>
              <a:t>Creativity</a:t>
            </a:r>
            <a:r>
              <a:rPr lang="en-GB" dirty="0" smtClean="0"/>
              <a:t> refers to the </a:t>
            </a:r>
            <a:r>
              <a:rPr lang="en-GB" b="1" dirty="0" smtClean="0"/>
              <a:t>invention</a:t>
            </a:r>
            <a:r>
              <a:rPr lang="en-GB" dirty="0" smtClean="0"/>
              <a:t> or </a:t>
            </a:r>
            <a:r>
              <a:rPr lang="en-GB" b="1" dirty="0" smtClean="0"/>
              <a:t>origination</a:t>
            </a:r>
            <a:r>
              <a:rPr lang="en-GB" dirty="0" smtClean="0"/>
              <a:t> of any new </a:t>
            </a:r>
            <a:r>
              <a:rPr lang="en-GB" dirty="0" smtClean="0"/>
              <a:t>thing that </a:t>
            </a:r>
            <a:r>
              <a:rPr lang="en-GB" dirty="0" smtClean="0"/>
              <a:t>has </a:t>
            </a:r>
            <a:r>
              <a:rPr lang="en-GB" dirty="0" smtClean="0"/>
              <a:t>value </a:t>
            </a:r>
            <a:r>
              <a:rPr lang="en-GB" dirty="0" smtClean="0"/>
              <a:t>(a product, solution, artwork, literary work, joke, etc</a:t>
            </a:r>
            <a:r>
              <a:rPr lang="en-GB" dirty="0" smtClean="0"/>
              <a:t>.).</a:t>
            </a:r>
          </a:p>
          <a:p>
            <a:pPr>
              <a:buNone/>
            </a:pPr>
            <a:endParaRPr lang="en-GB" dirty="0" smtClean="0"/>
          </a:p>
          <a:p>
            <a:r>
              <a:rPr lang="en-GB" dirty="0" smtClean="0"/>
              <a:t>Creativity is subject of interest in many disciplines e.g. psychology</a:t>
            </a:r>
            <a:r>
              <a:rPr lang="en-GB" dirty="0" smtClean="0"/>
              <a:t>, </a:t>
            </a:r>
            <a:r>
              <a:rPr lang="en-GB" dirty="0" smtClean="0"/>
              <a:t>cognitive science</a:t>
            </a:r>
            <a:r>
              <a:rPr lang="en-GB" dirty="0" smtClean="0"/>
              <a:t>, education</a:t>
            </a:r>
            <a:r>
              <a:rPr lang="en-GB" dirty="0" smtClean="0"/>
              <a:t>, philosophy,</a:t>
            </a:r>
            <a:r>
              <a:rPr lang="en-GB" dirty="0" smtClean="0"/>
              <a:t> technology, theology, sociology</a:t>
            </a:r>
            <a:r>
              <a:rPr lang="en-GB" dirty="0" smtClean="0"/>
              <a:t>, linguistics</a:t>
            </a:r>
            <a:r>
              <a:rPr lang="en-GB" dirty="0" smtClean="0"/>
              <a:t>, business studies, </a:t>
            </a:r>
            <a:r>
              <a:rPr lang="en-GB" dirty="0" smtClean="0"/>
              <a:t>and economics</a:t>
            </a:r>
            <a:r>
              <a:rPr lang="en-GB" dirty="0" smtClean="0"/>
              <a:t>.</a:t>
            </a:r>
          </a:p>
          <a:p>
            <a:endParaRPr lang="en-GB" dirty="0"/>
          </a:p>
        </p:txBody>
      </p:sp>
      <p:sp>
        <p:nvSpPr>
          <p:cNvPr id="3" name="Title 2"/>
          <p:cNvSpPr>
            <a:spLocks noGrp="1"/>
          </p:cNvSpPr>
          <p:nvPr>
            <p:ph type="title"/>
          </p:nvPr>
        </p:nvSpPr>
        <p:spPr>
          <a:xfrm>
            <a:off x="457200" y="116632"/>
            <a:ext cx="8229600" cy="1008112"/>
          </a:xfrm>
        </p:spPr>
        <p:txBody>
          <a:bodyPr/>
          <a:lstStyle/>
          <a:p>
            <a:r>
              <a:rPr lang="en-GB" dirty="0" smtClean="0"/>
              <a:t>Creativity</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40768"/>
            <a:ext cx="9144000" cy="4525963"/>
          </a:xfrm>
        </p:spPr>
        <p:txBody>
          <a:bodyPr>
            <a:normAutofit/>
          </a:bodyPr>
          <a:lstStyle/>
          <a:p>
            <a:r>
              <a:rPr lang="en-GB" sz="2200" b="1" dirty="0" smtClean="0"/>
              <a:t>An Ability.</a:t>
            </a:r>
            <a:r>
              <a:rPr lang="en-GB" sz="2200" dirty="0" smtClean="0"/>
              <a:t>  </a:t>
            </a:r>
            <a:r>
              <a:rPr lang="en-GB" sz="2200" dirty="0" smtClean="0"/>
              <a:t>Creativity </a:t>
            </a:r>
            <a:r>
              <a:rPr lang="en-GB" sz="2200" dirty="0" smtClean="0"/>
              <a:t>is the ability to </a:t>
            </a:r>
            <a:r>
              <a:rPr lang="en-GB" sz="2200" dirty="0" smtClean="0"/>
              <a:t>invent </a:t>
            </a:r>
            <a:r>
              <a:rPr lang="en-GB" sz="2200" dirty="0" smtClean="0"/>
              <a:t>something new. </a:t>
            </a:r>
            <a:r>
              <a:rPr lang="en-GB" sz="2200" dirty="0" smtClean="0"/>
              <a:t>The </a:t>
            </a:r>
            <a:r>
              <a:rPr lang="en-GB" sz="2200" dirty="0" smtClean="0"/>
              <a:t>ability to create out of </a:t>
            </a:r>
            <a:r>
              <a:rPr lang="en-GB" sz="2200" dirty="0" smtClean="0"/>
              <a:t>nothing, the </a:t>
            </a:r>
            <a:r>
              <a:rPr lang="en-GB" sz="2200" dirty="0" smtClean="0"/>
              <a:t>ability to generate new ideas by combining, changing, or reapplying existing ideas</a:t>
            </a:r>
            <a:r>
              <a:rPr lang="en-GB" sz="2200" dirty="0" smtClean="0"/>
              <a:t>.</a:t>
            </a:r>
          </a:p>
          <a:p>
            <a:endParaRPr lang="en-GB" sz="2200" dirty="0" smtClean="0"/>
          </a:p>
          <a:p>
            <a:r>
              <a:rPr lang="en-GB" sz="2200" b="1" dirty="0" smtClean="0"/>
              <a:t>An Attitude.</a:t>
            </a:r>
            <a:r>
              <a:rPr lang="en-GB" sz="2200" dirty="0" smtClean="0"/>
              <a:t> Creativity is also an attitude: the ability to accept change and newness, a willingness to play with ideas and possibilities, </a:t>
            </a:r>
            <a:r>
              <a:rPr lang="en-GB" sz="2200" dirty="0" smtClean="0"/>
              <a:t>to be flexible, looking </a:t>
            </a:r>
            <a:r>
              <a:rPr lang="en-GB" sz="2200" dirty="0" smtClean="0"/>
              <a:t>for ways to </a:t>
            </a:r>
            <a:r>
              <a:rPr lang="en-GB" sz="2200" dirty="0" smtClean="0"/>
              <a:t>improve things.</a:t>
            </a:r>
          </a:p>
          <a:p>
            <a:endParaRPr lang="en-GB" sz="2200" dirty="0" smtClean="0"/>
          </a:p>
          <a:p>
            <a:r>
              <a:rPr lang="en-GB" sz="2200" b="1" dirty="0" smtClean="0"/>
              <a:t>A Process.</a:t>
            </a:r>
            <a:r>
              <a:rPr lang="en-GB" sz="2200" dirty="0" smtClean="0"/>
              <a:t> Creative people </a:t>
            </a:r>
            <a:r>
              <a:rPr lang="en-GB" sz="2200" dirty="0" smtClean="0"/>
              <a:t>continually improve </a:t>
            </a:r>
            <a:r>
              <a:rPr lang="en-GB" sz="2200" dirty="0" smtClean="0"/>
              <a:t>ideas and solutions, by making gradual alterations and refinements to their works</a:t>
            </a:r>
            <a:r>
              <a:rPr lang="en-GB" sz="2200" dirty="0" smtClean="0"/>
              <a:t>.</a:t>
            </a:r>
            <a:endParaRPr lang="en-GB" sz="2200" dirty="0" smtClean="0"/>
          </a:p>
          <a:p>
            <a:endParaRPr lang="en-GB" sz="2200" dirty="0"/>
          </a:p>
        </p:txBody>
      </p:sp>
      <p:sp>
        <p:nvSpPr>
          <p:cNvPr id="3" name="Title 2"/>
          <p:cNvSpPr>
            <a:spLocks noGrp="1"/>
          </p:cNvSpPr>
          <p:nvPr>
            <p:ph type="title"/>
          </p:nvPr>
        </p:nvSpPr>
        <p:spPr/>
        <p:txBody>
          <a:bodyPr/>
          <a:lstStyle/>
          <a:p>
            <a:r>
              <a:rPr lang="en-GB" dirty="0" smtClean="0"/>
              <a:t>Creativity</a:t>
            </a:r>
            <a:endParaRPr lang="en-GB" dirty="0"/>
          </a:p>
        </p:txBody>
      </p:sp>
      <p:sp>
        <p:nvSpPr>
          <p:cNvPr id="4" name="TextBox 3"/>
          <p:cNvSpPr txBox="1"/>
          <p:nvPr/>
        </p:nvSpPr>
        <p:spPr>
          <a:xfrm>
            <a:off x="0" y="6525344"/>
            <a:ext cx="9144000" cy="215444"/>
          </a:xfrm>
          <a:prstGeom prst="rect">
            <a:avLst/>
          </a:prstGeom>
          <a:noFill/>
        </p:spPr>
        <p:txBody>
          <a:bodyPr wrap="square" rtlCol="0">
            <a:spAutoFit/>
          </a:bodyPr>
          <a:lstStyle/>
          <a:p>
            <a:r>
              <a:rPr lang="en-GB" sz="800" dirty="0" smtClean="0"/>
              <a:t>Ref: </a:t>
            </a:r>
            <a:r>
              <a:rPr lang="en-GB" sz="800" dirty="0" smtClean="0">
                <a:hlinkClick r:id="rId2"/>
              </a:rPr>
              <a:t>http</a:t>
            </a:r>
            <a:r>
              <a:rPr lang="en-GB" sz="800" dirty="0" smtClean="0">
                <a:hlinkClick r:id="rId2"/>
              </a:rPr>
              <a:t>://</a:t>
            </a:r>
            <a:r>
              <a:rPr lang="en-GB" sz="800" dirty="0" smtClean="0">
                <a:hlinkClick r:id="rId2"/>
              </a:rPr>
              <a:t>www.virtualsalt.com/crebook1.htm</a:t>
            </a:r>
            <a:r>
              <a:rPr lang="en-GB" sz="800" dirty="0" smtClean="0"/>
              <a:t> </a:t>
            </a:r>
            <a:endParaRPr lang="en-GB"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624078" indent="-514350">
              <a:buNone/>
            </a:pPr>
            <a:r>
              <a:rPr lang="en-GB" dirty="0" smtClean="0"/>
              <a:t>1) Write down your favourite food?</a:t>
            </a:r>
          </a:p>
          <a:p>
            <a:pPr marL="624078" indent="-514350">
              <a:buNone/>
            </a:pPr>
            <a:endParaRPr lang="en-GB" dirty="0" smtClean="0"/>
          </a:p>
          <a:p>
            <a:pPr marL="624078" indent="-514350">
              <a:buNone/>
            </a:pPr>
            <a:r>
              <a:rPr lang="en-GB" dirty="0" smtClean="0"/>
              <a:t>2) Write down what you could do to make it taste even better?</a:t>
            </a:r>
            <a:r>
              <a:rPr lang="en-GB" dirty="0" smtClean="0"/>
              <a:t> </a:t>
            </a:r>
            <a:r>
              <a:rPr lang="en-GB" dirty="0" smtClean="0"/>
              <a:t>:  )</a:t>
            </a:r>
          </a:p>
        </p:txBody>
      </p:sp>
      <p:sp>
        <p:nvSpPr>
          <p:cNvPr id="3" name="Title 2"/>
          <p:cNvSpPr>
            <a:spLocks noGrp="1"/>
          </p:cNvSpPr>
          <p:nvPr>
            <p:ph type="title"/>
          </p:nvPr>
        </p:nvSpPr>
        <p:spPr/>
        <p:txBody>
          <a:bodyPr/>
          <a:lstStyle/>
          <a:p>
            <a:r>
              <a:rPr lang="en-GB" dirty="0" smtClean="0"/>
              <a:t>Activity: Creative exercise</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Reflect and type/write down:</a:t>
            </a:r>
          </a:p>
          <a:p>
            <a:endParaRPr lang="en-GB" dirty="0" smtClean="0"/>
          </a:p>
          <a:p>
            <a:r>
              <a:rPr lang="en-GB" dirty="0" smtClean="0"/>
              <a:t>The difference between Creative and Critical thinking?</a:t>
            </a:r>
            <a:endParaRPr lang="en-GB" dirty="0" smtClean="0"/>
          </a:p>
        </p:txBody>
      </p:sp>
      <p:sp>
        <p:nvSpPr>
          <p:cNvPr id="3" name="Title 2"/>
          <p:cNvSpPr>
            <a:spLocks noGrp="1"/>
          </p:cNvSpPr>
          <p:nvPr>
            <p:ph type="title"/>
          </p:nvPr>
        </p:nvSpPr>
        <p:spPr/>
        <p:txBody>
          <a:bodyPr/>
          <a:lstStyle/>
          <a:p>
            <a:r>
              <a:rPr lang="en-GB" dirty="0" smtClean="0"/>
              <a:t>What is: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http://www.explorationinternational.com/images/LRhemispheres.jpg"/>
          <p:cNvPicPr>
            <a:picLocks noChangeAspect="1" noChangeArrowheads="1"/>
          </p:cNvPicPr>
          <p:nvPr/>
        </p:nvPicPr>
        <p:blipFill>
          <a:blip r:embed="rId2" cstate="print"/>
          <a:srcRect/>
          <a:stretch>
            <a:fillRect/>
          </a:stretch>
        </p:blipFill>
        <p:spPr bwMode="auto">
          <a:xfrm>
            <a:off x="1331640" y="425044"/>
            <a:ext cx="6696744" cy="5812268"/>
          </a:xfrm>
          <a:prstGeom prst="rect">
            <a:avLst/>
          </a:prstGeom>
          <a:noFill/>
        </p:spPr>
      </p:pic>
      <p:sp>
        <p:nvSpPr>
          <p:cNvPr id="5" name="TextBox 4"/>
          <p:cNvSpPr txBox="1"/>
          <p:nvPr/>
        </p:nvSpPr>
        <p:spPr>
          <a:xfrm>
            <a:off x="0" y="6525344"/>
            <a:ext cx="9144000" cy="215444"/>
          </a:xfrm>
          <a:prstGeom prst="rect">
            <a:avLst/>
          </a:prstGeom>
          <a:noFill/>
        </p:spPr>
        <p:txBody>
          <a:bodyPr wrap="square" rtlCol="0">
            <a:spAutoFit/>
          </a:bodyPr>
          <a:lstStyle/>
          <a:p>
            <a:r>
              <a:rPr lang="en-GB" sz="800" dirty="0" smtClean="0"/>
              <a:t>Ref: </a:t>
            </a:r>
            <a:r>
              <a:rPr lang="en-GB" sz="800" dirty="0" smtClean="0">
                <a:hlinkClick r:id="rId3"/>
              </a:rPr>
              <a:t>http://</a:t>
            </a:r>
            <a:r>
              <a:rPr lang="en-GB" sz="800" dirty="0" smtClean="0">
                <a:hlinkClick r:id="rId3"/>
              </a:rPr>
              <a:t>www.explorationinternational.com/images/LRhemispheres.jpg</a:t>
            </a:r>
            <a:r>
              <a:rPr lang="en-GB" sz="800" dirty="0" smtClean="0"/>
              <a:t> </a:t>
            </a:r>
            <a:endParaRPr lang="en-GB"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Creative thinking focuses more on </a:t>
            </a:r>
            <a:r>
              <a:rPr lang="en-GB" dirty="0" smtClean="0"/>
              <a:t>exploring ideas, generating </a:t>
            </a:r>
            <a:r>
              <a:rPr lang="en-GB" dirty="0" smtClean="0"/>
              <a:t>possibilities and </a:t>
            </a:r>
            <a:r>
              <a:rPr lang="en-GB" dirty="0" smtClean="0"/>
              <a:t>looking for many right </a:t>
            </a:r>
            <a:r>
              <a:rPr lang="en-GB" dirty="0" smtClean="0"/>
              <a:t>answers. </a:t>
            </a:r>
          </a:p>
          <a:p>
            <a:r>
              <a:rPr lang="en-GB" dirty="0" smtClean="0"/>
              <a:t>Critical thinking emphasizes analysis to create a logical argument and figure out the answer</a:t>
            </a:r>
            <a:r>
              <a:rPr lang="en-GB" dirty="0" smtClean="0"/>
              <a:t>.</a:t>
            </a:r>
          </a:p>
          <a:p>
            <a:r>
              <a:rPr lang="en-GB" dirty="0" smtClean="0"/>
              <a:t>Both are equally valuable and important in life.</a:t>
            </a:r>
          </a:p>
          <a:p>
            <a:r>
              <a:rPr lang="en-GB" dirty="0" smtClean="0"/>
              <a:t>The former often precedes the later, and is essential for generating solutions to problems before using critical thinking for implementation purposes.</a:t>
            </a:r>
            <a:endParaRPr lang="en-GB" dirty="0"/>
          </a:p>
        </p:txBody>
      </p:sp>
      <p:sp>
        <p:nvSpPr>
          <p:cNvPr id="3" name="Title 2"/>
          <p:cNvSpPr>
            <a:spLocks noGrp="1"/>
          </p:cNvSpPr>
          <p:nvPr>
            <p:ph type="title"/>
          </p:nvPr>
        </p:nvSpPr>
        <p:spPr/>
        <p:txBody>
          <a:bodyPr/>
          <a:lstStyle/>
          <a:p>
            <a:r>
              <a:rPr lang="en-GB" dirty="0" smtClean="0"/>
              <a:t>Creative &amp; Critical Thinking</a:t>
            </a:r>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“In </a:t>
            </a:r>
            <a:r>
              <a:rPr lang="en-GB" dirty="0" smtClean="0"/>
              <a:t>an activity like problem solving, both kinds of thinking are important to us. First, we must analyze the problem; then we must generate possible solutions; next we must choose and implement the best solution; and finally, we must evaluate the effectiveness of the solution. As you can see, this process reveals an alternation between the two kinds of thinking, critical and creative. In practice, both kinds of thinking operate together much of the time and are not really independent of each other</a:t>
            </a:r>
            <a:r>
              <a:rPr lang="en-GB" dirty="0" smtClean="0"/>
              <a:t>.” Harris (1)</a:t>
            </a:r>
            <a:endParaRPr lang="en-GB" dirty="0"/>
          </a:p>
        </p:txBody>
      </p:sp>
      <p:sp>
        <p:nvSpPr>
          <p:cNvPr id="3" name="Title 2"/>
          <p:cNvSpPr>
            <a:spLocks noGrp="1"/>
          </p:cNvSpPr>
          <p:nvPr>
            <p:ph type="title"/>
          </p:nvPr>
        </p:nvSpPr>
        <p:spPr/>
        <p:txBody>
          <a:bodyPr/>
          <a:lstStyle/>
          <a:p>
            <a:r>
              <a:rPr lang="en-GB" dirty="0" smtClean="0"/>
              <a:t>Creative &amp; Critical Thinking</a:t>
            </a:r>
            <a:endParaRPr lang="en-GB" dirty="0"/>
          </a:p>
        </p:txBody>
      </p:sp>
      <p:sp>
        <p:nvSpPr>
          <p:cNvPr id="4" name="TextBox 3"/>
          <p:cNvSpPr txBox="1"/>
          <p:nvPr/>
        </p:nvSpPr>
        <p:spPr>
          <a:xfrm>
            <a:off x="0" y="6525924"/>
            <a:ext cx="9144000" cy="215444"/>
          </a:xfrm>
          <a:prstGeom prst="rect">
            <a:avLst/>
          </a:prstGeom>
          <a:noFill/>
        </p:spPr>
        <p:txBody>
          <a:bodyPr wrap="square" rtlCol="0">
            <a:spAutoFit/>
          </a:bodyPr>
          <a:lstStyle/>
          <a:p>
            <a:r>
              <a:rPr lang="en-GB" sz="800" dirty="0" smtClean="0"/>
              <a:t>(1) </a:t>
            </a:r>
            <a:r>
              <a:rPr lang="en-GB" sz="800" dirty="0" smtClean="0">
                <a:hlinkClick r:id="rId2"/>
              </a:rPr>
              <a:t>http://</a:t>
            </a:r>
            <a:r>
              <a:rPr lang="en-GB" sz="800" dirty="0" smtClean="0">
                <a:hlinkClick r:id="rId2"/>
              </a:rPr>
              <a:t>www.virtualsalt.com/crebook1.htm</a:t>
            </a:r>
            <a:r>
              <a:rPr lang="en-GB" sz="800" dirty="0" smtClean="0"/>
              <a:t> </a:t>
            </a:r>
            <a:endParaRPr lang="en-GB" sz="8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endParaRPr lang="en-GB"/>
          </a:p>
        </p:txBody>
      </p:sp>
      <p:sp>
        <p:nvSpPr>
          <p:cNvPr id="7" name="Text Placeholder 6"/>
          <p:cNvSpPr>
            <a:spLocks noGrp="1"/>
          </p:cNvSpPr>
          <p:nvPr>
            <p:ph type="body" idx="2"/>
          </p:nvPr>
        </p:nvSpPr>
        <p:spPr/>
        <p:txBody>
          <a:bodyPr/>
          <a:lstStyle/>
          <a:p>
            <a:endParaRPr lang="en-GB"/>
          </a:p>
        </p:txBody>
      </p:sp>
      <p:graphicFrame>
        <p:nvGraphicFramePr>
          <p:cNvPr id="5" name="Content Placeholder 4"/>
          <p:cNvGraphicFramePr>
            <a:graphicFrameLocks noGrp="1"/>
          </p:cNvGraphicFramePr>
          <p:nvPr>
            <p:ph sz="half" idx="1"/>
          </p:nvPr>
        </p:nvGraphicFramePr>
        <p:xfrm>
          <a:off x="914400" y="274638"/>
          <a:ext cx="7481622" cy="6374271"/>
        </p:xfrm>
        <a:graphic>
          <a:graphicData uri="http://schemas.openxmlformats.org/drawingml/2006/table">
            <a:tbl>
              <a:tblPr/>
              <a:tblGrid>
                <a:gridCol w="3740811"/>
                <a:gridCol w="3740811"/>
              </a:tblGrid>
              <a:tr h="673147">
                <a:tc>
                  <a:txBody>
                    <a:bodyPr/>
                    <a:lstStyle/>
                    <a:p>
                      <a:pPr>
                        <a:lnSpc>
                          <a:spcPct val="115000"/>
                        </a:lnSpc>
                        <a:spcAft>
                          <a:spcPts val="0"/>
                        </a:spcAft>
                      </a:pPr>
                      <a:r>
                        <a:rPr lang="en-GB" sz="2000" b="1" dirty="0">
                          <a:latin typeface="Arial" pitchFamily="34" charset="0"/>
                          <a:ea typeface="Times New Roman"/>
                          <a:cs typeface="Arial" pitchFamily="34" charset="0"/>
                        </a:rPr>
                        <a:t>Critical Thinking</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b="1" dirty="0">
                          <a:latin typeface="Arial" pitchFamily="34" charset="0"/>
                          <a:ea typeface="Times New Roman"/>
                          <a:cs typeface="Arial" pitchFamily="34" charset="0"/>
                        </a:rPr>
                        <a:t>Creative Thinking</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dirty="0">
                          <a:latin typeface="Arial" pitchFamily="34" charset="0"/>
                          <a:ea typeface="Times New Roman"/>
                          <a:cs typeface="Arial" pitchFamily="34" charset="0"/>
                        </a:rPr>
                        <a:t>analytic</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generative</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dirty="0">
                          <a:latin typeface="Arial" pitchFamily="34" charset="0"/>
                          <a:ea typeface="Times New Roman"/>
                          <a:cs typeface="Arial" pitchFamily="34" charset="0"/>
                        </a:rPr>
                        <a:t>convergent</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divergent</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probability</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possibility</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673147">
                <a:tc>
                  <a:txBody>
                    <a:bodyPr/>
                    <a:lstStyle/>
                    <a:p>
                      <a:pPr>
                        <a:lnSpc>
                          <a:spcPct val="115000"/>
                        </a:lnSpc>
                        <a:spcAft>
                          <a:spcPts val="0"/>
                        </a:spcAft>
                      </a:pPr>
                      <a:r>
                        <a:rPr lang="en-GB" sz="2000" dirty="0">
                          <a:latin typeface="Arial" pitchFamily="34" charset="0"/>
                          <a:ea typeface="Times New Roman"/>
                          <a:cs typeface="Arial" pitchFamily="34" charset="0"/>
                        </a:rPr>
                        <a:t>judgment</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suspended judgment</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objective</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subjective</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dirty="0">
                          <a:latin typeface="Arial" pitchFamily="34" charset="0"/>
                          <a:ea typeface="Times New Roman"/>
                          <a:cs typeface="Arial" pitchFamily="34" charset="0"/>
                        </a:rPr>
                        <a:t>answer</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a:latin typeface="Arial" pitchFamily="34" charset="0"/>
                          <a:ea typeface="Times New Roman"/>
                          <a:cs typeface="Arial" pitchFamily="34" charset="0"/>
                        </a:rPr>
                        <a:t>an answer</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left brain</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right brain</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verbal</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visual</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linear</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associative</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673147">
                <a:tc>
                  <a:txBody>
                    <a:bodyPr/>
                    <a:lstStyle/>
                    <a:p>
                      <a:pPr>
                        <a:lnSpc>
                          <a:spcPct val="115000"/>
                        </a:lnSpc>
                        <a:spcAft>
                          <a:spcPts val="0"/>
                        </a:spcAft>
                      </a:pPr>
                      <a:r>
                        <a:rPr lang="en-GB" sz="2000">
                          <a:latin typeface="Arial" pitchFamily="34" charset="0"/>
                          <a:ea typeface="Times New Roman"/>
                          <a:cs typeface="Arial" pitchFamily="34" charset="0"/>
                        </a:rPr>
                        <a:t>reasoning</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richness, novelty</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r h="390364">
                <a:tc>
                  <a:txBody>
                    <a:bodyPr/>
                    <a:lstStyle/>
                    <a:p>
                      <a:pPr>
                        <a:lnSpc>
                          <a:spcPct val="115000"/>
                        </a:lnSpc>
                        <a:spcAft>
                          <a:spcPts val="0"/>
                        </a:spcAft>
                      </a:pPr>
                      <a:r>
                        <a:rPr lang="en-GB" sz="2000">
                          <a:latin typeface="Arial" pitchFamily="34" charset="0"/>
                          <a:ea typeface="Times New Roman"/>
                          <a:cs typeface="Arial" pitchFamily="34" charset="0"/>
                        </a:rPr>
                        <a:t>yes but</a:t>
                      </a:r>
                      <a:endParaRPr lang="en-GB" sz="2000">
                        <a:latin typeface="Arial" pitchFamily="34" charset="0"/>
                        <a:ea typeface="Calibri"/>
                        <a:cs typeface="Arial" pitchFamily="34" charset="0"/>
                      </a:endParaRPr>
                    </a:p>
                  </a:txBody>
                  <a:tcPr marL="93615" marR="93615" marT="66675" marB="66675">
                    <a:lnL>
                      <a:noFill/>
                    </a:lnL>
                    <a:lnR>
                      <a:noFill/>
                    </a:lnR>
                    <a:lnT>
                      <a:noFill/>
                    </a:lnT>
                    <a:lnB>
                      <a:noFill/>
                    </a:lnB>
                  </a:tcPr>
                </a:tc>
                <a:tc>
                  <a:txBody>
                    <a:bodyPr/>
                    <a:lstStyle/>
                    <a:p>
                      <a:pPr>
                        <a:lnSpc>
                          <a:spcPct val="115000"/>
                        </a:lnSpc>
                        <a:spcAft>
                          <a:spcPts val="0"/>
                        </a:spcAft>
                      </a:pPr>
                      <a:r>
                        <a:rPr lang="en-GB" sz="2000" dirty="0">
                          <a:latin typeface="Arial" pitchFamily="34" charset="0"/>
                          <a:ea typeface="Times New Roman"/>
                          <a:cs typeface="Arial" pitchFamily="34" charset="0"/>
                        </a:rPr>
                        <a:t>yes and</a:t>
                      </a:r>
                      <a:endParaRPr lang="en-GB" sz="2000" dirty="0">
                        <a:latin typeface="Arial" pitchFamily="34" charset="0"/>
                        <a:ea typeface="Calibri"/>
                        <a:cs typeface="Arial" pitchFamily="34" charset="0"/>
                      </a:endParaRPr>
                    </a:p>
                  </a:txBody>
                  <a:tcPr marL="93615" marR="93615" marT="66675" marB="66675">
                    <a:lnL>
                      <a:noFill/>
                    </a:lnL>
                    <a:lnR>
                      <a:noFill/>
                    </a:lnR>
                    <a:lnT>
                      <a:noFill/>
                    </a:lnT>
                    <a:lnB>
                      <a:noFill/>
                    </a:lnB>
                  </a:tcPr>
                </a:tc>
              </a:tr>
            </a:tbl>
          </a:graphicData>
        </a:graphic>
      </p:graphicFrame>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340768"/>
            <a:ext cx="8686800" cy="4611968"/>
          </a:xfrm>
        </p:spPr>
        <p:txBody>
          <a:bodyPr>
            <a:normAutofit fontScale="92500"/>
          </a:bodyPr>
          <a:lstStyle/>
          <a:p>
            <a:r>
              <a:rPr lang="en-GB" dirty="0" smtClean="0"/>
              <a:t>Cognition can be defined as Reason </a:t>
            </a:r>
            <a:r>
              <a:rPr lang="en-GB" dirty="0" smtClean="0"/>
              <a:t>or "reasoning" </a:t>
            </a:r>
            <a:r>
              <a:rPr lang="en-GB" dirty="0" smtClean="0"/>
              <a:t>and is </a:t>
            </a:r>
            <a:r>
              <a:rPr lang="en-GB" dirty="0" smtClean="0"/>
              <a:t>associated with </a:t>
            </a:r>
            <a:r>
              <a:rPr lang="en-GB" b="1" dirty="0" smtClean="0"/>
              <a:t>thinking</a:t>
            </a:r>
            <a:r>
              <a:rPr lang="en-GB" dirty="0" smtClean="0"/>
              <a:t>, </a:t>
            </a:r>
            <a:r>
              <a:rPr lang="en-GB" b="1" dirty="0" smtClean="0"/>
              <a:t>cognition</a:t>
            </a:r>
            <a:r>
              <a:rPr lang="en-GB" dirty="0" smtClean="0"/>
              <a:t>, and </a:t>
            </a:r>
            <a:r>
              <a:rPr lang="en-GB" b="1" dirty="0" smtClean="0"/>
              <a:t>intellect</a:t>
            </a:r>
            <a:r>
              <a:rPr lang="en-GB" dirty="0" smtClean="0"/>
              <a:t>. </a:t>
            </a:r>
            <a:endParaRPr lang="en-GB" dirty="0" smtClean="0"/>
          </a:p>
          <a:p>
            <a:endParaRPr lang="en-GB" dirty="0" smtClean="0"/>
          </a:p>
          <a:p>
            <a:r>
              <a:rPr lang="en-GB" dirty="0" smtClean="0"/>
              <a:t>Reason is </a:t>
            </a:r>
            <a:r>
              <a:rPr lang="en-GB" dirty="0" smtClean="0"/>
              <a:t>the means by which rational beings </a:t>
            </a:r>
            <a:r>
              <a:rPr lang="en-GB" b="1" dirty="0" smtClean="0"/>
              <a:t>understand</a:t>
            </a:r>
            <a:r>
              <a:rPr lang="en-GB" dirty="0" smtClean="0"/>
              <a:t> </a:t>
            </a:r>
            <a:r>
              <a:rPr lang="en-GB" dirty="0" smtClean="0"/>
              <a:t>themselves and the world.</a:t>
            </a:r>
          </a:p>
          <a:p>
            <a:endParaRPr lang="en-GB" dirty="0" smtClean="0"/>
          </a:p>
          <a:p>
            <a:r>
              <a:rPr lang="en-GB" dirty="0" smtClean="0"/>
              <a:t>Reason is closely identified with the ability to self-consciously </a:t>
            </a:r>
            <a:r>
              <a:rPr lang="en-GB" b="1" dirty="0" smtClean="0"/>
              <a:t>reflect learn and change</a:t>
            </a:r>
            <a:r>
              <a:rPr lang="en-GB" dirty="0" smtClean="0"/>
              <a:t> beliefs</a:t>
            </a:r>
            <a:r>
              <a:rPr lang="en-GB" dirty="0" smtClean="0"/>
              <a:t>, behaviour and</a:t>
            </a:r>
            <a:r>
              <a:rPr lang="en-GB" dirty="0" smtClean="0"/>
              <a:t> institutions, and therefore with the capacity for </a:t>
            </a:r>
            <a:r>
              <a:rPr lang="en-GB" b="1" dirty="0" smtClean="0"/>
              <a:t>freedom </a:t>
            </a:r>
            <a:r>
              <a:rPr lang="en-GB" b="1" dirty="0" smtClean="0"/>
              <a:t>and evolution</a:t>
            </a:r>
            <a:r>
              <a:rPr lang="en-GB" dirty="0" smtClean="0"/>
              <a:t>.</a:t>
            </a:r>
          </a:p>
        </p:txBody>
      </p:sp>
      <p:sp>
        <p:nvSpPr>
          <p:cNvPr id="3" name="Title 2"/>
          <p:cNvSpPr>
            <a:spLocks noGrp="1"/>
          </p:cNvSpPr>
          <p:nvPr>
            <p:ph type="title"/>
          </p:nvPr>
        </p:nvSpPr>
        <p:spPr/>
        <p:txBody>
          <a:bodyPr/>
          <a:lstStyle/>
          <a:p>
            <a:r>
              <a:rPr lang="en-GB" dirty="0" smtClean="0"/>
              <a:t>Cognition</a:t>
            </a:r>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124744"/>
            <a:ext cx="8784976" cy="4680520"/>
          </a:xfrm>
        </p:spPr>
        <p:txBody>
          <a:bodyPr>
            <a:normAutofit/>
          </a:bodyPr>
          <a:lstStyle/>
          <a:p>
            <a:r>
              <a:rPr lang="en-GB" sz="2200" dirty="0" smtClean="0"/>
              <a:t>the </a:t>
            </a:r>
            <a:r>
              <a:rPr lang="en-GB" sz="2200" dirty="0" smtClean="0"/>
              <a:t>cosmos </a:t>
            </a:r>
            <a:r>
              <a:rPr lang="en-GB" sz="2200" dirty="0" smtClean="0"/>
              <a:t>or universe is </a:t>
            </a:r>
            <a:r>
              <a:rPr lang="en-GB" sz="2200" dirty="0" smtClean="0"/>
              <a:t>even said to have reason</a:t>
            </a:r>
            <a:r>
              <a:rPr lang="en-GB" sz="2200" dirty="0" smtClean="0"/>
              <a:t>.</a:t>
            </a:r>
            <a:r>
              <a:rPr lang="en-GB" sz="2200" baseline="30000" dirty="0" smtClean="0"/>
              <a:t> </a:t>
            </a:r>
            <a:r>
              <a:rPr lang="en-GB" sz="2200" baseline="30000" dirty="0" smtClean="0"/>
              <a:t>(1)</a:t>
            </a:r>
          </a:p>
          <a:p>
            <a:r>
              <a:rPr lang="en-GB" sz="2200" dirty="0" smtClean="0"/>
              <a:t>Reason</a:t>
            </a:r>
            <a:r>
              <a:rPr lang="en-GB" sz="2200" dirty="0" smtClean="0"/>
              <a:t>, by this account, is not just one characteristic that humans happen to have, and that influences happiness amongst other characteristics. </a:t>
            </a:r>
            <a:endParaRPr lang="en-GB" sz="2200" dirty="0" smtClean="0"/>
          </a:p>
          <a:p>
            <a:r>
              <a:rPr lang="en-GB" sz="2200" dirty="0" smtClean="0"/>
              <a:t>Reason </a:t>
            </a:r>
            <a:r>
              <a:rPr lang="en-GB" sz="2200" dirty="0" smtClean="0"/>
              <a:t>was considered of higher stature than other characteristics of human nature, such as sociability, because it is something humans share with nature itself, linking an apparently immortal part of the human mind with the divine order of the cosmos itself. </a:t>
            </a:r>
            <a:endParaRPr lang="en-GB" sz="2200" dirty="0" smtClean="0"/>
          </a:p>
          <a:p>
            <a:r>
              <a:rPr lang="en-GB" sz="2200" dirty="0" smtClean="0"/>
              <a:t>Within </a:t>
            </a:r>
            <a:r>
              <a:rPr lang="en-GB" sz="2200" dirty="0" smtClean="0"/>
              <a:t>the human </a:t>
            </a:r>
            <a:r>
              <a:rPr lang="en-GB" sz="2200" b="1" dirty="0" smtClean="0"/>
              <a:t>mind</a:t>
            </a:r>
            <a:r>
              <a:rPr lang="en-GB" sz="2200" dirty="0" smtClean="0"/>
              <a:t> or</a:t>
            </a:r>
            <a:r>
              <a:rPr lang="en-GB" sz="2200" dirty="0" smtClean="0"/>
              <a:t> </a:t>
            </a:r>
            <a:r>
              <a:rPr lang="en-GB" sz="2200" b="1" dirty="0" smtClean="0"/>
              <a:t>soul</a:t>
            </a:r>
            <a:r>
              <a:rPr lang="en-GB" sz="2200" dirty="0" smtClean="0"/>
              <a:t> (psyche), </a:t>
            </a:r>
            <a:r>
              <a:rPr lang="en-GB" sz="2200" dirty="0" smtClean="0"/>
              <a:t>reason was described by </a:t>
            </a:r>
            <a:r>
              <a:rPr lang="en-GB" sz="2200" b="1" dirty="0" smtClean="0"/>
              <a:t>Plato</a:t>
            </a:r>
            <a:r>
              <a:rPr lang="en-GB" sz="2200" dirty="0" smtClean="0"/>
              <a:t> as being the natural monarch which should rule over the other parts, such as </a:t>
            </a:r>
            <a:r>
              <a:rPr lang="en-GB" sz="2200" dirty="0" smtClean="0"/>
              <a:t>spontaneity (spiritedness) </a:t>
            </a:r>
            <a:r>
              <a:rPr lang="en-GB" sz="2200" dirty="0" smtClean="0"/>
              <a:t>and the emotions</a:t>
            </a:r>
            <a:r>
              <a:rPr lang="en-GB" sz="2200" dirty="0" smtClean="0"/>
              <a:t>.</a:t>
            </a:r>
          </a:p>
          <a:p>
            <a:endParaRPr lang="en-GB" sz="2200" dirty="0" smtClean="0"/>
          </a:p>
        </p:txBody>
      </p:sp>
      <p:sp>
        <p:nvSpPr>
          <p:cNvPr id="3" name="Title 2"/>
          <p:cNvSpPr>
            <a:spLocks noGrp="1"/>
          </p:cNvSpPr>
          <p:nvPr>
            <p:ph type="title"/>
          </p:nvPr>
        </p:nvSpPr>
        <p:spPr>
          <a:xfrm>
            <a:off x="251520" y="188640"/>
            <a:ext cx="8229600" cy="1008112"/>
          </a:xfrm>
        </p:spPr>
        <p:txBody>
          <a:bodyPr>
            <a:normAutofit/>
          </a:bodyPr>
          <a:lstStyle/>
          <a:p>
            <a:r>
              <a:rPr lang="en-GB" b="0" dirty="0" smtClean="0"/>
              <a:t>Philosophical history</a:t>
            </a:r>
            <a:endParaRPr lang="en-GB" dirty="0"/>
          </a:p>
        </p:txBody>
      </p:sp>
      <p:sp>
        <p:nvSpPr>
          <p:cNvPr id="4" name="TextBox 3"/>
          <p:cNvSpPr txBox="1"/>
          <p:nvPr/>
        </p:nvSpPr>
        <p:spPr>
          <a:xfrm>
            <a:off x="0" y="6453336"/>
            <a:ext cx="9144000" cy="246221"/>
          </a:xfrm>
          <a:prstGeom prst="rect">
            <a:avLst/>
          </a:prstGeom>
          <a:noFill/>
        </p:spPr>
        <p:txBody>
          <a:bodyPr wrap="square" rtlCol="0">
            <a:spAutoFit/>
          </a:bodyPr>
          <a:lstStyle/>
          <a:p>
            <a:r>
              <a:rPr lang="en-GB" sz="1000" dirty="0" smtClean="0"/>
              <a:t>(1) </a:t>
            </a:r>
            <a:r>
              <a:rPr lang="en-GB" sz="1000" dirty="0" smtClean="0"/>
              <a:t>Kirk; Raven; Schofield (1983), </a:t>
            </a:r>
            <a:r>
              <a:rPr lang="en-GB" sz="1000" i="1" dirty="0" smtClean="0"/>
              <a:t>The </a:t>
            </a:r>
            <a:r>
              <a:rPr lang="en-GB" sz="1000" i="1" dirty="0" err="1" smtClean="0"/>
              <a:t>Presocratic</a:t>
            </a:r>
            <a:r>
              <a:rPr lang="en-GB" sz="1000" i="1" dirty="0" smtClean="0"/>
              <a:t> Philosophers</a:t>
            </a:r>
            <a:r>
              <a:rPr lang="en-GB" sz="1000" dirty="0" smtClean="0"/>
              <a:t> (second ed.), Cambridge University Press. See pages 204 and 235.</a:t>
            </a:r>
            <a:endParaRPr lang="en-GB"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40768"/>
            <a:ext cx="9144000" cy="4896544"/>
          </a:xfrm>
        </p:spPr>
        <p:txBody>
          <a:bodyPr>
            <a:noAutofit/>
          </a:bodyPr>
          <a:lstStyle/>
          <a:p>
            <a:r>
              <a:rPr lang="en-GB" sz="2200" dirty="0" smtClean="0"/>
              <a:t>In </a:t>
            </a:r>
            <a:r>
              <a:rPr lang="en-GB" sz="2200" dirty="0" smtClean="0"/>
              <a:t>the </a:t>
            </a:r>
            <a:r>
              <a:rPr lang="en-GB" sz="2200" b="1" dirty="0" smtClean="0"/>
              <a:t>neo-</a:t>
            </a:r>
            <a:r>
              <a:rPr lang="en-GB" sz="2200" b="1" dirty="0" err="1" smtClean="0"/>
              <a:t>platonist</a:t>
            </a:r>
            <a:r>
              <a:rPr lang="en-GB" sz="2200" dirty="0" smtClean="0"/>
              <a:t> account </a:t>
            </a:r>
            <a:r>
              <a:rPr lang="en-GB" sz="2200" dirty="0" smtClean="0"/>
              <a:t>of </a:t>
            </a:r>
            <a:r>
              <a:rPr lang="en-GB" sz="2200" b="1" dirty="0" smtClean="0"/>
              <a:t>Plotinus</a:t>
            </a:r>
            <a:r>
              <a:rPr lang="en-GB" sz="2200" dirty="0" smtClean="0"/>
              <a:t>, the </a:t>
            </a:r>
            <a:r>
              <a:rPr lang="en-GB" sz="2200" b="1" dirty="0" smtClean="0"/>
              <a:t>cosmos</a:t>
            </a:r>
            <a:r>
              <a:rPr lang="en-GB" sz="2200" dirty="0" smtClean="0"/>
              <a:t> has one soul, which is the seat of all reason, and the souls of all individual humans are part of this soul. </a:t>
            </a:r>
            <a:endParaRPr lang="en-GB" sz="2200" dirty="0" smtClean="0"/>
          </a:p>
          <a:p>
            <a:r>
              <a:rPr lang="en-GB" sz="2200" dirty="0" smtClean="0"/>
              <a:t>Reason </a:t>
            </a:r>
            <a:r>
              <a:rPr lang="en-GB" sz="2200" dirty="0" smtClean="0"/>
              <a:t>is for Plotinus both the provider of form to material things, and the light which brings individuals souls back into line with their source</a:t>
            </a:r>
            <a:r>
              <a:rPr lang="en-GB" sz="2200" dirty="0" smtClean="0"/>
              <a:t>.</a:t>
            </a:r>
            <a:r>
              <a:rPr lang="en-GB" sz="2200" baseline="30000" dirty="0" smtClean="0"/>
              <a:t>(1)</a:t>
            </a:r>
          </a:p>
          <a:p>
            <a:r>
              <a:rPr lang="en-GB" sz="2400" dirty="0" smtClean="0"/>
              <a:t>Plotinus was </a:t>
            </a:r>
            <a:r>
              <a:rPr lang="en-GB" sz="2400" dirty="0" smtClean="0"/>
              <a:t>a major </a:t>
            </a:r>
            <a:r>
              <a:rPr lang="en-GB" sz="2400" b="1" dirty="0" smtClean="0"/>
              <a:t>philosopher</a:t>
            </a:r>
            <a:r>
              <a:rPr lang="en-GB" sz="2400" dirty="0" smtClean="0"/>
              <a:t> of the ancient world. In his system of theory there are the three principles: the One, the Intellect, and the Soul</a:t>
            </a:r>
            <a:r>
              <a:rPr lang="en-GB" sz="2400" dirty="0" smtClean="0"/>
              <a:t>.</a:t>
            </a:r>
            <a:endParaRPr lang="en-GB" sz="2200" dirty="0"/>
          </a:p>
        </p:txBody>
      </p:sp>
      <p:sp>
        <p:nvSpPr>
          <p:cNvPr id="3" name="Title 2"/>
          <p:cNvSpPr>
            <a:spLocks noGrp="1"/>
          </p:cNvSpPr>
          <p:nvPr>
            <p:ph type="title"/>
          </p:nvPr>
        </p:nvSpPr>
        <p:spPr>
          <a:xfrm>
            <a:off x="457200" y="274638"/>
            <a:ext cx="8229600" cy="994122"/>
          </a:xfrm>
        </p:spPr>
        <p:txBody>
          <a:bodyPr/>
          <a:lstStyle/>
          <a:p>
            <a:r>
              <a:rPr lang="en-GB" b="0" dirty="0" smtClean="0"/>
              <a:t>Philosophical history</a:t>
            </a:r>
            <a:endParaRPr lang="en-GB" dirty="0"/>
          </a:p>
        </p:txBody>
      </p:sp>
      <p:sp>
        <p:nvSpPr>
          <p:cNvPr id="4" name="TextBox 3"/>
          <p:cNvSpPr txBox="1"/>
          <p:nvPr/>
        </p:nvSpPr>
        <p:spPr>
          <a:xfrm>
            <a:off x="0" y="6309320"/>
            <a:ext cx="9144000" cy="246221"/>
          </a:xfrm>
          <a:prstGeom prst="rect">
            <a:avLst/>
          </a:prstGeom>
          <a:noFill/>
        </p:spPr>
        <p:txBody>
          <a:bodyPr wrap="square" rtlCol="0">
            <a:spAutoFit/>
          </a:bodyPr>
          <a:lstStyle/>
          <a:p>
            <a:r>
              <a:rPr lang="en-GB" sz="1000" dirty="0" smtClean="0"/>
              <a:t>(1) </a:t>
            </a:r>
            <a:r>
              <a:rPr lang="en-GB" sz="1000" dirty="0" smtClean="0"/>
              <a:t>Moore, Edward, </a:t>
            </a:r>
            <a:r>
              <a:rPr lang="en-GB" sz="1000" dirty="0" smtClean="0">
                <a:hlinkClick r:id="rId2"/>
              </a:rPr>
              <a:t>"Plotinus"</a:t>
            </a:r>
            <a:r>
              <a:rPr lang="en-GB" sz="1000" dirty="0" smtClean="0"/>
              <a:t>, </a:t>
            </a:r>
            <a:r>
              <a:rPr lang="en-GB" sz="1000" i="1" dirty="0" smtClean="0"/>
              <a:t>Internet </a:t>
            </a:r>
            <a:r>
              <a:rPr lang="en-GB" sz="1000" i="1" dirty="0" err="1" smtClean="0"/>
              <a:t>Encyclopedia</a:t>
            </a:r>
            <a:r>
              <a:rPr lang="en-GB" sz="1000" i="1" dirty="0" smtClean="0"/>
              <a:t> of Philosophy</a:t>
            </a:r>
            <a:endParaRPr lang="en-GB" sz="10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a:buNone/>
            </a:pPr>
            <a:r>
              <a:rPr lang="en-GB" dirty="0" smtClean="0"/>
              <a:t>Quietly reflect and type/write down what you think is meant by the term:</a:t>
            </a:r>
          </a:p>
          <a:p>
            <a:pPr>
              <a:buNone/>
            </a:pPr>
            <a:endParaRPr lang="en-GB" dirty="0" smtClean="0"/>
          </a:p>
          <a:p>
            <a:pPr marL="624078" indent="-514350"/>
            <a:r>
              <a:rPr lang="en-GB" dirty="0" smtClean="0"/>
              <a:t>Reason</a:t>
            </a:r>
            <a:r>
              <a:rPr lang="en-GB" dirty="0" smtClean="0"/>
              <a:t>?</a:t>
            </a:r>
          </a:p>
        </p:txBody>
      </p:sp>
      <p:sp>
        <p:nvSpPr>
          <p:cNvPr id="2" name="Title 1"/>
          <p:cNvSpPr>
            <a:spLocks noGrp="1"/>
          </p:cNvSpPr>
          <p:nvPr>
            <p:ph type="title"/>
          </p:nvPr>
        </p:nvSpPr>
        <p:spPr>
          <a:xfrm>
            <a:off x="457200" y="274638"/>
            <a:ext cx="8507288" cy="1143000"/>
          </a:xfrm>
        </p:spPr>
        <p:txBody>
          <a:bodyPr>
            <a:normAutofit/>
          </a:bodyPr>
          <a:lstStyle/>
          <a:p>
            <a:r>
              <a:rPr lang="en-GB" dirty="0" smtClean="0"/>
              <a:t>Q. What is Reason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340768"/>
            <a:ext cx="8892480" cy="4525963"/>
          </a:xfrm>
        </p:spPr>
        <p:txBody>
          <a:bodyPr>
            <a:normAutofit fontScale="92500"/>
          </a:bodyPr>
          <a:lstStyle/>
          <a:p>
            <a:r>
              <a:rPr lang="en-GB" b="1" dirty="0" smtClean="0"/>
              <a:t>Reason</a:t>
            </a:r>
            <a:r>
              <a:rPr lang="en-GB" dirty="0" smtClean="0"/>
              <a:t>, is the capacity for consciously making sense of things, for establishing and verifying facts, and changing or justifying practices, institutions, and beliefs based on new or existing information</a:t>
            </a:r>
            <a:r>
              <a:rPr lang="en-GB" dirty="0" smtClean="0"/>
              <a:t>.</a:t>
            </a:r>
            <a:r>
              <a:rPr lang="en-GB" baseline="30000" dirty="0" smtClean="0"/>
              <a:t> </a:t>
            </a:r>
            <a:r>
              <a:rPr lang="en-GB" baseline="30000" dirty="0" smtClean="0"/>
              <a:t>(1)</a:t>
            </a:r>
            <a:endParaRPr lang="en-GB" dirty="0" smtClean="0"/>
          </a:p>
          <a:p>
            <a:r>
              <a:rPr lang="en-GB" dirty="0" smtClean="0"/>
              <a:t>It </a:t>
            </a:r>
            <a:r>
              <a:rPr lang="en-GB" dirty="0" smtClean="0"/>
              <a:t>is closely associated with </a:t>
            </a:r>
            <a:r>
              <a:rPr lang="en-GB" b="1" dirty="0" smtClean="0"/>
              <a:t>philosophy</a:t>
            </a:r>
            <a:r>
              <a:rPr lang="en-GB" dirty="0" smtClean="0"/>
              <a:t>, </a:t>
            </a:r>
            <a:r>
              <a:rPr lang="en-GB" b="1" dirty="0" smtClean="0"/>
              <a:t>science</a:t>
            </a:r>
            <a:r>
              <a:rPr lang="en-GB" dirty="0" smtClean="0"/>
              <a:t>, </a:t>
            </a:r>
            <a:r>
              <a:rPr lang="en-GB" b="1" dirty="0" smtClean="0"/>
              <a:t>language</a:t>
            </a:r>
            <a:r>
              <a:rPr lang="en-GB" dirty="0" smtClean="0"/>
              <a:t>, </a:t>
            </a:r>
            <a:r>
              <a:rPr lang="en-GB" b="1" dirty="0" smtClean="0"/>
              <a:t>mathematics</a:t>
            </a:r>
            <a:r>
              <a:rPr lang="en-GB" dirty="0" smtClean="0"/>
              <a:t>, </a:t>
            </a:r>
            <a:r>
              <a:rPr lang="en-GB" dirty="0" smtClean="0"/>
              <a:t>and </a:t>
            </a:r>
            <a:r>
              <a:rPr lang="en-GB" b="1" dirty="0" smtClean="0"/>
              <a:t>art</a:t>
            </a:r>
            <a:r>
              <a:rPr lang="en-GB" dirty="0" smtClean="0"/>
              <a:t>, and is normally considered to be a definitive characteristic of human nature</a:t>
            </a:r>
            <a:r>
              <a:rPr lang="en-GB" dirty="0" smtClean="0"/>
              <a:t>.</a:t>
            </a:r>
            <a:r>
              <a:rPr lang="en-GB" baseline="30000" dirty="0" smtClean="0"/>
              <a:t>(2) </a:t>
            </a:r>
          </a:p>
          <a:p>
            <a:r>
              <a:rPr lang="en-GB" b="1" dirty="0" smtClean="0"/>
              <a:t>Human </a:t>
            </a:r>
            <a:r>
              <a:rPr lang="en-GB" b="1" dirty="0" smtClean="0"/>
              <a:t>nature</a:t>
            </a:r>
            <a:r>
              <a:rPr lang="en-GB" dirty="0" smtClean="0"/>
              <a:t> refers to the distinguishing characteristics, including ways of </a:t>
            </a:r>
            <a:r>
              <a:rPr lang="en-GB" b="1" dirty="0" smtClean="0"/>
              <a:t>thinking</a:t>
            </a:r>
            <a:r>
              <a:rPr lang="en-GB" dirty="0" smtClean="0"/>
              <a:t>, </a:t>
            </a:r>
            <a:r>
              <a:rPr lang="en-GB" b="1" dirty="0" smtClean="0"/>
              <a:t>feeling</a:t>
            </a:r>
            <a:r>
              <a:rPr lang="en-GB" dirty="0" smtClean="0"/>
              <a:t> and</a:t>
            </a:r>
            <a:r>
              <a:rPr lang="en-GB" dirty="0" smtClean="0"/>
              <a:t> </a:t>
            </a:r>
            <a:r>
              <a:rPr lang="en-GB" b="1" dirty="0" smtClean="0"/>
              <a:t>acting</a:t>
            </a:r>
            <a:r>
              <a:rPr lang="en-GB" dirty="0" smtClean="0"/>
              <a:t>, that humans tend to have </a:t>
            </a:r>
            <a:r>
              <a:rPr lang="en-GB" b="1" dirty="0" smtClean="0"/>
              <a:t>naturally</a:t>
            </a:r>
            <a:r>
              <a:rPr lang="en-GB" dirty="0" smtClean="0"/>
              <a:t>.</a:t>
            </a:r>
            <a:endParaRPr lang="en-GB" dirty="0" smtClean="0"/>
          </a:p>
        </p:txBody>
      </p:sp>
      <p:sp>
        <p:nvSpPr>
          <p:cNvPr id="3" name="Title 2"/>
          <p:cNvSpPr>
            <a:spLocks noGrp="1"/>
          </p:cNvSpPr>
          <p:nvPr>
            <p:ph type="title"/>
          </p:nvPr>
        </p:nvSpPr>
        <p:spPr>
          <a:xfrm>
            <a:off x="457200" y="341784"/>
            <a:ext cx="8229600" cy="1143000"/>
          </a:xfrm>
        </p:spPr>
        <p:txBody>
          <a:bodyPr/>
          <a:lstStyle/>
          <a:p>
            <a:r>
              <a:rPr lang="en-GB" dirty="0" smtClean="0"/>
              <a:t>Thinking or Reason</a:t>
            </a:r>
            <a:endParaRPr lang="en-GB" dirty="0"/>
          </a:p>
        </p:txBody>
      </p:sp>
      <p:sp>
        <p:nvSpPr>
          <p:cNvPr id="4" name="TextBox 3"/>
          <p:cNvSpPr txBox="1"/>
          <p:nvPr/>
        </p:nvSpPr>
        <p:spPr>
          <a:xfrm>
            <a:off x="0" y="5949280"/>
            <a:ext cx="9144000" cy="400110"/>
          </a:xfrm>
          <a:prstGeom prst="rect">
            <a:avLst/>
          </a:prstGeom>
          <a:noFill/>
        </p:spPr>
        <p:txBody>
          <a:bodyPr wrap="square" rtlCol="0">
            <a:spAutoFit/>
          </a:bodyPr>
          <a:lstStyle/>
          <a:p>
            <a:pPr marL="228600" indent="-228600">
              <a:buAutoNum type="arabicParenBoth"/>
            </a:pPr>
            <a:r>
              <a:rPr lang="en-GB" sz="1000" dirty="0" smtClean="0">
                <a:hlinkClick r:id="rId2"/>
              </a:rPr>
              <a:t>So </a:t>
            </a:r>
            <a:r>
              <a:rPr lang="en-GB" sz="1000" dirty="0" smtClean="0">
                <a:hlinkClick r:id="rId2"/>
              </a:rPr>
              <a:t>We Need Something Else for Reason to Mean"</a:t>
            </a:r>
            <a:r>
              <a:rPr lang="en-GB" sz="1000" dirty="0" smtClean="0"/>
              <a:t>, </a:t>
            </a:r>
            <a:r>
              <a:rPr lang="en-GB" sz="1000" i="1" dirty="0" smtClean="0"/>
              <a:t>International Journal of Philosophical Studies</a:t>
            </a:r>
            <a:r>
              <a:rPr lang="en-GB" sz="1000" dirty="0" smtClean="0"/>
              <a:t> 8: 3, 271 — 295</a:t>
            </a:r>
            <a:r>
              <a:rPr lang="en-GB" sz="1000" dirty="0" smtClean="0"/>
              <a:t>.</a:t>
            </a:r>
          </a:p>
          <a:p>
            <a:pPr marL="228600" indent="-228600">
              <a:buAutoNum type="arabicParenBoth"/>
            </a:pPr>
            <a:r>
              <a:rPr lang="en-GB" sz="1000" dirty="0" smtClean="0"/>
              <a:t>Alasdair </a:t>
            </a:r>
            <a:r>
              <a:rPr lang="en-GB" sz="1000" dirty="0" err="1" smtClean="0"/>
              <a:t>MacIntyre</a:t>
            </a:r>
            <a:r>
              <a:rPr lang="en-GB" sz="1000" dirty="0" smtClean="0"/>
              <a:t>, </a:t>
            </a:r>
            <a:r>
              <a:rPr lang="en-GB" sz="1000" i="1" dirty="0" smtClean="0"/>
              <a:t>Dependent Rational Animals: Why Human Beings Need the Virtues</a:t>
            </a:r>
            <a:r>
              <a:rPr lang="en-GB" sz="1000" dirty="0" smtClean="0"/>
              <a:t>, Peru, Illinois: 2002.</a:t>
            </a:r>
            <a:endParaRPr lang="en-GB" sz="10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a:buNone/>
            </a:pPr>
            <a:r>
              <a:rPr lang="en-GB" dirty="0" smtClean="0"/>
              <a:t>Quietly reflect and type/write down what you think is meant by the term:</a:t>
            </a:r>
          </a:p>
          <a:p>
            <a:pPr>
              <a:buNone/>
            </a:pPr>
            <a:endParaRPr lang="en-GB" dirty="0" smtClean="0"/>
          </a:p>
          <a:p>
            <a:pPr marL="624078" indent="-514350"/>
            <a:r>
              <a:rPr lang="en-GB" dirty="0" smtClean="0"/>
              <a:t>Creativity</a:t>
            </a:r>
          </a:p>
        </p:txBody>
      </p:sp>
      <p:sp>
        <p:nvSpPr>
          <p:cNvPr id="2" name="Title 1"/>
          <p:cNvSpPr>
            <a:spLocks noGrp="1"/>
          </p:cNvSpPr>
          <p:nvPr>
            <p:ph type="title"/>
          </p:nvPr>
        </p:nvSpPr>
        <p:spPr>
          <a:xfrm>
            <a:off x="457200" y="274638"/>
            <a:ext cx="8507288" cy="1143000"/>
          </a:xfrm>
        </p:spPr>
        <p:txBody>
          <a:bodyPr>
            <a:normAutofit/>
          </a:bodyPr>
          <a:lstStyle/>
          <a:p>
            <a:r>
              <a:rPr lang="en-GB" dirty="0" smtClean="0"/>
              <a:t>Q. What is Creativity?</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a:buNone/>
            </a:pPr>
            <a:r>
              <a:rPr lang="en-GB" dirty="0" smtClean="0"/>
              <a:t>Quietly reflect and type/write down what you think is meant by the term:</a:t>
            </a:r>
          </a:p>
          <a:p>
            <a:pPr>
              <a:buNone/>
            </a:pPr>
            <a:endParaRPr lang="en-GB" dirty="0" smtClean="0"/>
          </a:p>
          <a:p>
            <a:pPr marL="624078" indent="-514350"/>
            <a:r>
              <a:rPr lang="en-GB" dirty="0" smtClean="0"/>
              <a:t>Intuition</a:t>
            </a:r>
          </a:p>
        </p:txBody>
      </p:sp>
      <p:sp>
        <p:nvSpPr>
          <p:cNvPr id="2" name="Title 1"/>
          <p:cNvSpPr>
            <a:spLocks noGrp="1"/>
          </p:cNvSpPr>
          <p:nvPr>
            <p:ph type="title"/>
          </p:nvPr>
        </p:nvSpPr>
        <p:spPr>
          <a:xfrm>
            <a:off x="457200" y="274638"/>
            <a:ext cx="8507288" cy="1143000"/>
          </a:xfrm>
        </p:spPr>
        <p:txBody>
          <a:bodyPr>
            <a:normAutofit/>
          </a:bodyPr>
          <a:lstStyle/>
          <a:p>
            <a:r>
              <a:rPr lang="en-GB" dirty="0" smtClean="0"/>
              <a:t>Q. What is Intuition</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196752"/>
            <a:ext cx="8712968" cy="4810539"/>
          </a:xfrm>
        </p:spPr>
        <p:txBody>
          <a:bodyPr>
            <a:noAutofit/>
          </a:bodyPr>
          <a:lstStyle/>
          <a:p>
            <a:r>
              <a:rPr lang="en-GB" sz="2200" dirty="0" smtClean="0"/>
              <a:t>The concept of reason is sometimes referred to as rationality and sometimes as </a:t>
            </a:r>
            <a:r>
              <a:rPr lang="en-GB" sz="2200" b="1" dirty="0" smtClean="0"/>
              <a:t>discursive reason</a:t>
            </a:r>
            <a:r>
              <a:rPr lang="en-GB" sz="2200" dirty="0" smtClean="0"/>
              <a:t>, in opposition to </a:t>
            </a:r>
            <a:r>
              <a:rPr lang="en-GB" sz="2200" b="1" dirty="0" smtClean="0"/>
              <a:t>intuitive reason</a:t>
            </a:r>
            <a:r>
              <a:rPr lang="en-GB" sz="2200" dirty="0" smtClean="0"/>
              <a:t>.</a:t>
            </a:r>
            <a:r>
              <a:rPr lang="en-GB" sz="2200" baseline="30000" dirty="0" smtClean="0"/>
              <a:t> </a:t>
            </a:r>
            <a:r>
              <a:rPr lang="en-GB" sz="2200" baseline="30000" dirty="0" smtClean="0"/>
              <a:t>(1)</a:t>
            </a:r>
            <a:endParaRPr lang="en-GB" sz="2200" b="1" dirty="0" smtClean="0"/>
          </a:p>
          <a:p>
            <a:r>
              <a:rPr lang="en-GB" sz="2200" b="1" dirty="0" smtClean="0"/>
              <a:t>Intuition</a:t>
            </a:r>
            <a:r>
              <a:rPr lang="en-GB" sz="2200" dirty="0" smtClean="0"/>
              <a:t> is the ability to acquire knowledge without inference and/or the use </a:t>
            </a:r>
            <a:r>
              <a:rPr lang="en-GB" sz="2200" dirty="0" smtClean="0"/>
              <a:t>of reason.</a:t>
            </a:r>
            <a:r>
              <a:rPr lang="en-GB" sz="2200" baseline="30000" dirty="0" smtClean="0"/>
              <a:t>(2)</a:t>
            </a:r>
            <a:r>
              <a:rPr lang="en-GB" sz="2200" dirty="0" smtClean="0"/>
              <a:t> </a:t>
            </a:r>
            <a:endParaRPr lang="en-GB" sz="2200" dirty="0" smtClean="0"/>
          </a:p>
          <a:p>
            <a:r>
              <a:rPr lang="en-GB" sz="2200" dirty="0" smtClean="0"/>
              <a:t>"</a:t>
            </a:r>
            <a:r>
              <a:rPr lang="en-GB" sz="2200" dirty="0" smtClean="0"/>
              <a:t>The word 'intuition' comes from the Latin word '</a:t>
            </a:r>
            <a:r>
              <a:rPr lang="en-GB" sz="2200" dirty="0" err="1" smtClean="0"/>
              <a:t>intueri</a:t>
            </a:r>
            <a:r>
              <a:rPr lang="en-GB" sz="2200" dirty="0" smtClean="0"/>
              <a:t>' which is usually translated as 'to look inside' or 'to contemplate</a:t>
            </a:r>
            <a:r>
              <a:rPr lang="en-GB" sz="2200" dirty="0" smtClean="0"/>
              <a:t>'.“</a:t>
            </a:r>
            <a:r>
              <a:rPr lang="en-GB" sz="2200" baseline="30000" dirty="0" smtClean="0"/>
              <a:t> (3)</a:t>
            </a:r>
          </a:p>
          <a:p>
            <a:r>
              <a:rPr lang="en-GB" sz="2200" dirty="0" smtClean="0"/>
              <a:t>The "right </a:t>
            </a:r>
            <a:r>
              <a:rPr lang="en-GB" sz="2200" dirty="0" smtClean="0"/>
              <a:t>hemisphere of the brain</a:t>
            </a:r>
            <a:r>
              <a:rPr lang="en-GB" sz="2200" dirty="0" smtClean="0"/>
              <a:t>" is popularly associated with intuitive processes such as aesthetic abilities</a:t>
            </a:r>
            <a:r>
              <a:rPr lang="en-GB" sz="2200" dirty="0" smtClean="0"/>
              <a:t>.</a:t>
            </a:r>
            <a:r>
              <a:rPr lang="en-GB" sz="2200" baseline="30000" dirty="0" smtClean="0"/>
              <a:t>(4)</a:t>
            </a:r>
            <a:r>
              <a:rPr lang="en-GB" sz="2200" dirty="0" smtClean="0"/>
              <a:t> </a:t>
            </a:r>
            <a:endParaRPr lang="en-GB" sz="2200" dirty="0" smtClean="0"/>
          </a:p>
          <a:p>
            <a:r>
              <a:rPr lang="en-GB" sz="2200" dirty="0" smtClean="0"/>
              <a:t>Some </a:t>
            </a:r>
            <a:r>
              <a:rPr lang="en-GB" sz="2200" dirty="0" smtClean="0"/>
              <a:t>scientists have contended that intuition is associated with innovation in scientific discovery</a:t>
            </a:r>
            <a:r>
              <a:rPr lang="en-GB" sz="2200" dirty="0" smtClean="0"/>
              <a:t>.</a:t>
            </a:r>
            <a:r>
              <a:rPr lang="en-GB" sz="2200" baseline="30000" dirty="0" smtClean="0"/>
              <a:t> </a:t>
            </a:r>
            <a:r>
              <a:rPr lang="en-GB" sz="2200" baseline="30000" dirty="0" smtClean="0"/>
              <a:t>(5)</a:t>
            </a:r>
            <a:endParaRPr lang="en-GB" sz="2200" dirty="0"/>
          </a:p>
        </p:txBody>
      </p:sp>
      <p:sp>
        <p:nvSpPr>
          <p:cNvPr id="3" name="Title 2"/>
          <p:cNvSpPr>
            <a:spLocks noGrp="1"/>
          </p:cNvSpPr>
          <p:nvPr>
            <p:ph type="title"/>
          </p:nvPr>
        </p:nvSpPr>
        <p:spPr/>
        <p:txBody>
          <a:bodyPr/>
          <a:lstStyle/>
          <a:p>
            <a:r>
              <a:rPr lang="en-GB" dirty="0" smtClean="0"/>
              <a:t>Intuition</a:t>
            </a:r>
            <a:endParaRPr lang="en-GB" dirty="0"/>
          </a:p>
        </p:txBody>
      </p:sp>
      <p:sp>
        <p:nvSpPr>
          <p:cNvPr id="4" name="TextBox 3"/>
          <p:cNvSpPr txBox="1"/>
          <p:nvPr/>
        </p:nvSpPr>
        <p:spPr>
          <a:xfrm>
            <a:off x="0" y="5733256"/>
            <a:ext cx="8964488" cy="1169551"/>
          </a:xfrm>
          <a:prstGeom prst="rect">
            <a:avLst/>
          </a:prstGeom>
          <a:noFill/>
        </p:spPr>
        <p:txBody>
          <a:bodyPr wrap="square" rtlCol="0">
            <a:spAutoFit/>
          </a:bodyPr>
          <a:lstStyle/>
          <a:p>
            <a:pPr marL="228600" indent="-228600">
              <a:buAutoNum type="arabicParenBoth"/>
            </a:pPr>
            <a:r>
              <a:rPr lang="en-GB" sz="1000" dirty="0" smtClean="0"/>
              <a:t> </a:t>
            </a:r>
            <a:r>
              <a:rPr lang="en-GB" sz="1000" dirty="0" smtClean="0">
                <a:hlinkClick r:id="rId2"/>
              </a:rPr>
              <a:t>Merriam-Webster Dictionary definition of intuitive </a:t>
            </a:r>
            <a:r>
              <a:rPr lang="en-GB" sz="1000" dirty="0" smtClean="0">
                <a:hlinkClick r:id="rId2"/>
              </a:rPr>
              <a:t>reason</a:t>
            </a:r>
            <a:endParaRPr lang="en-GB" sz="1000" dirty="0" smtClean="0"/>
          </a:p>
          <a:p>
            <a:pPr marL="228600" indent="-228600">
              <a:buAutoNum type="arabicParenBoth"/>
            </a:pPr>
            <a:r>
              <a:rPr lang="en-GB" sz="1000" dirty="0" smtClean="0">
                <a:hlinkClick r:id="rId3" tooltip="Oxford English Dictionary"/>
              </a:rPr>
              <a:t>Oxford English </a:t>
            </a:r>
            <a:r>
              <a:rPr lang="en-GB" sz="1000" dirty="0" smtClean="0">
                <a:hlinkClick r:id="rId3" tooltip="Oxford English Dictionary"/>
              </a:rPr>
              <a:t>Dictionary</a:t>
            </a:r>
            <a:endParaRPr lang="en-GB" sz="1000" dirty="0" smtClean="0"/>
          </a:p>
          <a:p>
            <a:pPr marL="228600" indent="-228600">
              <a:buAutoNum type="arabicParenBoth"/>
            </a:pPr>
            <a:r>
              <a:rPr lang="en-GB" sz="1000" dirty="0" smtClean="0"/>
              <a:t>Carlin Flora. "Gut Almighty". Psychology Today. </a:t>
            </a:r>
            <a:r>
              <a:rPr lang="en-GB" sz="1000" dirty="0" err="1" smtClean="0"/>
              <a:t>Vol</a:t>
            </a:r>
            <a:r>
              <a:rPr lang="en-GB" sz="1000" dirty="0" smtClean="0"/>
              <a:t> 40. Issue 3:68-75,2007</a:t>
            </a:r>
            <a:r>
              <a:rPr lang="en-GB" sz="1000" dirty="0" smtClean="0"/>
              <a:t>.</a:t>
            </a:r>
          </a:p>
          <a:p>
            <a:pPr marL="228600" indent="-228600">
              <a:buAutoNum type="arabicParenBoth"/>
            </a:pPr>
            <a:r>
              <a:rPr lang="en-GB" sz="1000" dirty="0" smtClean="0">
                <a:hlinkClick r:id="rId4"/>
              </a:rPr>
              <a:t>http://</a:t>
            </a:r>
            <a:r>
              <a:rPr lang="en-GB" sz="1000" dirty="0" smtClean="0">
                <a:hlinkClick r:id="rId4"/>
              </a:rPr>
              <a:t>psychology.jrank.org/pages/545/Right-Brain-Hemisphere.html</a:t>
            </a:r>
            <a:endParaRPr lang="en-GB" sz="1000" dirty="0" smtClean="0"/>
          </a:p>
          <a:p>
            <a:pPr marL="228600" indent="-228600">
              <a:buAutoNum type="arabicParenBoth"/>
            </a:pPr>
            <a:r>
              <a:rPr lang="en-GB" sz="1000" dirty="0" smtClean="0">
                <a:hlinkClick r:id="rId5" tooltip="Gerald Holton"/>
              </a:rPr>
              <a:t>Gerald Holton</a:t>
            </a:r>
            <a:r>
              <a:rPr lang="en-GB" sz="1000" dirty="0" smtClean="0"/>
              <a:t>, </a:t>
            </a:r>
            <a:r>
              <a:rPr lang="en-GB" sz="1000" dirty="0" err="1" smtClean="0">
                <a:hlinkClick r:id="rId6" tooltip="Yehuda Elkana"/>
              </a:rPr>
              <a:t>Yehuda</a:t>
            </a:r>
            <a:r>
              <a:rPr lang="en-GB" sz="1000" dirty="0" smtClean="0">
                <a:hlinkClick r:id="rId6" tooltip="Yehuda Elkana"/>
              </a:rPr>
              <a:t> </a:t>
            </a:r>
            <a:r>
              <a:rPr lang="en-GB" sz="1000" dirty="0" err="1" smtClean="0">
                <a:hlinkClick r:id="rId6" tooltip="Yehuda Elkana"/>
              </a:rPr>
              <a:t>Elkana</a:t>
            </a:r>
            <a:r>
              <a:rPr lang="en-GB" sz="1000" dirty="0" smtClean="0"/>
              <a:t>. Albert Einstein: Historical and Cultural Perspectives, Dover Publications, July 1997, p. 97. </a:t>
            </a:r>
            <a:r>
              <a:rPr lang="en-GB" sz="1000" u="sng" dirty="0" smtClean="0">
                <a:hlinkClick r:id="rId7"/>
              </a:rPr>
              <a:t>ISBN 0-486-29879-5</a:t>
            </a:r>
            <a:r>
              <a:rPr lang="en-GB" sz="1000" dirty="0" smtClean="0"/>
              <a:t>"The workings of intuition transcend those of the intellect, and as is well known, innovation is often a triumph of intuition over logic."</a:t>
            </a:r>
            <a:endParaRPr lang="en-GB" sz="10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a:buNone/>
            </a:pPr>
            <a:r>
              <a:rPr lang="en-GB" dirty="0" smtClean="0"/>
              <a:t>Quietly reflect and type/write down what you think is meant by the </a:t>
            </a:r>
            <a:r>
              <a:rPr lang="en-GB" dirty="0" smtClean="0"/>
              <a:t>term:</a:t>
            </a:r>
          </a:p>
          <a:p>
            <a:pPr>
              <a:buNone/>
            </a:pPr>
            <a:endParaRPr lang="en-GB" dirty="0" smtClean="0"/>
          </a:p>
          <a:p>
            <a:pPr marL="624078" indent="-514350"/>
            <a:r>
              <a:rPr lang="en-GB" dirty="0" smtClean="0"/>
              <a:t>Critical thinking?</a:t>
            </a:r>
          </a:p>
        </p:txBody>
      </p:sp>
      <p:sp>
        <p:nvSpPr>
          <p:cNvPr id="2" name="Title 1"/>
          <p:cNvSpPr>
            <a:spLocks noGrp="1"/>
          </p:cNvSpPr>
          <p:nvPr>
            <p:ph type="title"/>
          </p:nvPr>
        </p:nvSpPr>
        <p:spPr>
          <a:xfrm>
            <a:off x="457200" y="274638"/>
            <a:ext cx="8507288" cy="1143000"/>
          </a:xfrm>
        </p:spPr>
        <p:txBody>
          <a:bodyPr>
            <a:normAutofit/>
          </a:bodyPr>
          <a:lstStyle/>
          <a:p>
            <a:r>
              <a:rPr lang="en-GB" dirty="0" smtClean="0"/>
              <a:t>Q. Critical Thinking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337312"/>
            <a:ext cx="9036496" cy="2739760"/>
          </a:xfrm>
        </p:spPr>
        <p:txBody>
          <a:bodyPr>
            <a:noAutofit/>
          </a:bodyPr>
          <a:lstStyle/>
          <a:p>
            <a:r>
              <a:rPr lang="en-GB" sz="2200" b="1" dirty="0" smtClean="0"/>
              <a:t>Critical thinking</a:t>
            </a:r>
            <a:r>
              <a:rPr lang="en-GB" sz="2200" dirty="0" smtClean="0"/>
              <a:t> is a type of reasonable, reflective thinking that is aimed at deciding what to believe or what to </a:t>
            </a:r>
            <a:r>
              <a:rPr lang="en-GB" sz="2200" dirty="0" smtClean="0"/>
              <a:t>do. (1)</a:t>
            </a:r>
          </a:p>
          <a:p>
            <a:endParaRPr lang="en-GB" sz="2200" i="1" dirty="0" smtClean="0"/>
          </a:p>
          <a:p>
            <a:r>
              <a:rPr lang="en-GB" sz="2200" dirty="0" smtClean="0"/>
              <a:t>Critical </a:t>
            </a:r>
            <a:r>
              <a:rPr lang="en-GB" sz="2200" dirty="0" smtClean="0"/>
              <a:t>thinking...the awakening of the intellect to the study of </a:t>
            </a:r>
            <a:r>
              <a:rPr lang="en-GB" sz="2200" dirty="0" smtClean="0"/>
              <a:t>itself.</a:t>
            </a:r>
            <a:r>
              <a:rPr lang="en-GB" sz="2200" dirty="0" smtClean="0"/>
              <a:t> </a:t>
            </a:r>
            <a:r>
              <a:rPr lang="en-GB" sz="2200" dirty="0" smtClean="0"/>
              <a:t>(3)</a:t>
            </a:r>
          </a:p>
          <a:p>
            <a:endParaRPr lang="en-GB" sz="2200" dirty="0" smtClean="0"/>
          </a:p>
          <a:p>
            <a:r>
              <a:rPr lang="en-GB" sz="2200" dirty="0" smtClean="0"/>
              <a:t>Reasonable </a:t>
            </a:r>
            <a:r>
              <a:rPr lang="en-GB" sz="2200" dirty="0" smtClean="0"/>
              <a:t>reflective thinking focused on deciding what to believe or do</a:t>
            </a:r>
            <a:endParaRPr lang="en-GB" sz="2200" dirty="0" smtClean="0"/>
          </a:p>
          <a:p>
            <a:endParaRPr lang="en-GB" sz="2200" dirty="0" smtClean="0"/>
          </a:p>
          <a:p>
            <a:r>
              <a:rPr lang="en-GB" sz="2200" dirty="0" smtClean="0"/>
              <a:t>The ability to learn, to reflect analyse and update our beliefs and behaviour.</a:t>
            </a:r>
          </a:p>
          <a:p>
            <a:endParaRPr lang="en-GB" sz="2200" dirty="0" smtClean="0"/>
          </a:p>
          <a:p>
            <a:endParaRPr lang="en-GB" sz="2200" dirty="0"/>
          </a:p>
        </p:txBody>
      </p:sp>
      <p:sp>
        <p:nvSpPr>
          <p:cNvPr id="3" name="Title 2"/>
          <p:cNvSpPr>
            <a:spLocks noGrp="1"/>
          </p:cNvSpPr>
          <p:nvPr>
            <p:ph type="title"/>
          </p:nvPr>
        </p:nvSpPr>
        <p:spPr>
          <a:xfrm>
            <a:off x="395536" y="269776"/>
            <a:ext cx="8229600" cy="1143000"/>
          </a:xfrm>
        </p:spPr>
        <p:txBody>
          <a:bodyPr/>
          <a:lstStyle/>
          <a:p>
            <a:r>
              <a:rPr lang="en-GB" dirty="0" smtClean="0"/>
              <a:t>Critical </a:t>
            </a:r>
            <a:r>
              <a:rPr lang="en-GB" dirty="0" smtClean="0"/>
              <a:t>Thinking</a:t>
            </a:r>
            <a:endParaRPr lang="en-GB" dirty="0"/>
          </a:p>
        </p:txBody>
      </p:sp>
      <p:sp>
        <p:nvSpPr>
          <p:cNvPr id="4" name="TextBox 3"/>
          <p:cNvSpPr txBox="1"/>
          <p:nvPr/>
        </p:nvSpPr>
        <p:spPr>
          <a:xfrm>
            <a:off x="0" y="6309320"/>
            <a:ext cx="9144000" cy="584775"/>
          </a:xfrm>
          <a:prstGeom prst="rect">
            <a:avLst/>
          </a:prstGeom>
          <a:noFill/>
        </p:spPr>
        <p:txBody>
          <a:bodyPr wrap="square" rtlCol="0">
            <a:spAutoFit/>
          </a:bodyPr>
          <a:lstStyle/>
          <a:p>
            <a:r>
              <a:rPr lang="en-GB" sz="800" dirty="0" smtClean="0"/>
              <a:t>(1) </a:t>
            </a:r>
            <a:r>
              <a:rPr lang="en-GB" sz="800" dirty="0" smtClean="0"/>
              <a:t>Ennis, R. H. (1987). A Taxonomy of Critical Thinking Skills and Dispositions. In J. B. Baron and R. J. Sternberg (Eds.), </a:t>
            </a:r>
            <a:r>
              <a:rPr lang="en-GB" sz="800" i="1" dirty="0" smtClean="0"/>
              <a:t>Teaching Thinking Skills: Theory and Practice</a:t>
            </a:r>
            <a:r>
              <a:rPr lang="en-GB" sz="800" dirty="0" smtClean="0"/>
              <a:t> (pp. 9-26). New York: Freeman. </a:t>
            </a:r>
            <a:r>
              <a:rPr lang="en-GB" sz="800" dirty="0" smtClean="0">
                <a:hlinkClick r:id="rId2"/>
              </a:rPr>
              <a:t>ISBN </a:t>
            </a:r>
            <a:r>
              <a:rPr lang="en-GB" sz="800" dirty="0" smtClean="0">
                <a:hlinkClick r:id="rId2"/>
              </a:rPr>
              <a:t>9780716717911</a:t>
            </a:r>
            <a:endParaRPr lang="en-GB" sz="800" dirty="0" smtClean="0"/>
          </a:p>
          <a:p>
            <a:r>
              <a:rPr lang="en-GB" sz="800" dirty="0" smtClean="0"/>
              <a:t>(2) </a:t>
            </a:r>
            <a:r>
              <a:rPr lang="en-GB" sz="800" dirty="0" smtClean="0">
                <a:hlinkClick r:id="rId3"/>
              </a:rPr>
              <a:t>http</a:t>
            </a:r>
            <a:r>
              <a:rPr lang="en-GB" sz="800" dirty="0" smtClean="0">
                <a:hlinkClick r:id="rId3"/>
              </a:rPr>
              <a:t>://</a:t>
            </a:r>
            <a:r>
              <a:rPr lang="en-GB" sz="800" dirty="0" smtClean="0">
                <a:hlinkClick r:id="rId3"/>
              </a:rPr>
              <a:t>www.criticalthinking.org/pages/defining-critical-thinking/766</a:t>
            </a:r>
            <a:r>
              <a:rPr lang="en-GB" sz="800" dirty="0" smtClean="0"/>
              <a:t> </a:t>
            </a:r>
          </a:p>
          <a:p>
            <a:r>
              <a:rPr lang="en-GB" sz="800" dirty="0" smtClean="0"/>
              <a:t>(3) </a:t>
            </a:r>
            <a:r>
              <a:rPr lang="en-GB" sz="800" dirty="0" smtClean="0"/>
              <a:t>Ennis, R.H., "Critical Thinking Assessment" in </a:t>
            </a:r>
            <a:r>
              <a:rPr lang="en-GB" sz="800" dirty="0" err="1" smtClean="0"/>
              <a:t>Fasko,</a:t>
            </a:r>
            <a:r>
              <a:rPr lang="en-GB" sz="800" i="1" dirty="0" err="1" smtClean="0"/>
              <a:t>Critical</a:t>
            </a:r>
            <a:r>
              <a:rPr lang="en-GB" sz="800" i="1" dirty="0" smtClean="0"/>
              <a:t> Thinking and Reasoning: Current Research, Theory, and Practice</a:t>
            </a:r>
            <a:r>
              <a:rPr lang="en-GB" sz="800" dirty="0" smtClean="0"/>
              <a:t> (2003). </a:t>
            </a:r>
            <a:r>
              <a:rPr lang="en-GB" sz="800" dirty="0" smtClean="0">
                <a:hlinkClick r:id="rId4"/>
              </a:rPr>
              <a:t>ISBN 978-1-57273-460-9</a:t>
            </a:r>
            <a:endParaRPr lang="en-GB" sz="800"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481328"/>
            <a:ext cx="9144000" cy="4525963"/>
          </a:xfrm>
        </p:spPr>
        <p:txBody>
          <a:bodyPr>
            <a:normAutofit/>
          </a:bodyPr>
          <a:lstStyle/>
          <a:p>
            <a:r>
              <a:rPr lang="en-GB" sz="2200" dirty="0" smtClean="0"/>
              <a:t>the intellectually disciplined process of actively and </a:t>
            </a:r>
            <a:r>
              <a:rPr lang="en-GB" sz="2200" dirty="0" err="1" smtClean="0"/>
              <a:t>skillfully</a:t>
            </a:r>
            <a:r>
              <a:rPr lang="en-GB" sz="2200" dirty="0" smtClean="0"/>
              <a:t> conceptualizing, applying, analyzing, synthesizing, and/or evaluating information gathered from, or generated by, </a:t>
            </a:r>
            <a:r>
              <a:rPr lang="en-GB" sz="2200" b="1" dirty="0" smtClean="0"/>
              <a:t>observation</a:t>
            </a:r>
            <a:r>
              <a:rPr lang="en-GB" sz="2200" dirty="0" smtClean="0"/>
              <a:t>, </a:t>
            </a:r>
            <a:r>
              <a:rPr lang="en-GB" sz="2200" b="1" dirty="0" smtClean="0"/>
              <a:t>experience</a:t>
            </a:r>
            <a:r>
              <a:rPr lang="en-GB" sz="2200" dirty="0" smtClean="0"/>
              <a:t>, </a:t>
            </a:r>
            <a:r>
              <a:rPr lang="en-GB" sz="2200" b="1" dirty="0" smtClean="0"/>
              <a:t>reflection</a:t>
            </a:r>
            <a:r>
              <a:rPr lang="en-GB" sz="2200" dirty="0" smtClean="0"/>
              <a:t>, </a:t>
            </a:r>
            <a:r>
              <a:rPr lang="en-GB" sz="2200" b="1" dirty="0" smtClean="0"/>
              <a:t>reasoning</a:t>
            </a:r>
            <a:r>
              <a:rPr lang="en-GB" sz="2200" dirty="0" smtClean="0"/>
              <a:t>, or </a:t>
            </a:r>
            <a:r>
              <a:rPr lang="en-GB" sz="2200" b="1" dirty="0" smtClean="0"/>
              <a:t>communication</a:t>
            </a:r>
            <a:r>
              <a:rPr lang="en-GB" sz="2200" dirty="0" smtClean="0"/>
              <a:t>, as a guide to belief and </a:t>
            </a:r>
            <a:r>
              <a:rPr lang="en-GB" sz="2200" dirty="0" smtClean="0"/>
              <a:t>action. (1)</a:t>
            </a:r>
          </a:p>
          <a:p>
            <a:endParaRPr lang="en-GB" sz="2200" dirty="0" smtClean="0"/>
          </a:p>
          <a:p>
            <a:r>
              <a:rPr lang="en-GB" sz="2200" dirty="0" smtClean="0"/>
              <a:t>It is a way of deciding whether a claim is true.</a:t>
            </a:r>
            <a:endParaRPr lang="en-GB" sz="2200" dirty="0"/>
          </a:p>
        </p:txBody>
      </p:sp>
      <p:sp>
        <p:nvSpPr>
          <p:cNvPr id="3" name="Title 2"/>
          <p:cNvSpPr>
            <a:spLocks noGrp="1"/>
          </p:cNvSpPr>
          <p:nvPr>
            <p:ph type="title"/>
          </p:nvPr>
        </p:nvSpPr>
        <p:spPr/>
        <p:txBody>
          <a:bodyPr/>
          <a:lstStyle/>
          <a:p>
            <a:r>
              <a:rPr lang="en-GB" dirty="0" smtClean="0"/>
              <a:t>Critical Thinking</a:t>
            </a:r>
            <a:endParaRPr lang="en-GB" dirty="0"/>
          </a:p>
        </p:txBody>
      </p:sp>
      <p:sp>
        <p:nvSpPr>
          <p:cNvPr id="4" name="TextBox 3"/>
          <p:cNvSpPr txBox="1"/>
          <p:nvPr/>
        </p:nvSpPr>
        <p:spPr>
          <a:xfrm>
            <a:off x="0" y="6309900"/>
            <a:ext cx="9144000" cy="215444"/>
          </a:xfrm>
          <a:prstGeom prst="rect">
            <a:avLst/>
          </a:prstGeom>
          <a:noFill/>
        </p:spPr>
        <p:txBody>
          <a:bodyPr wrap="square" rtlCol="0">
            <a:spAutoFit/>
          </a:bodyPr>
          <a:lstStyle/>
          <a:p>
            <a:r>
              <a:rPr lang="en-GB" sz="800" dirty="0" smtClean="0"/>
              <a:t>(1) </a:t>
            </a:r>
            <a:r>
              <a:rPr lang="en-GB" sz="800" dirty="0" err="1" smtClean="0"/>
              <a:t>Scriven</a:t>
            </a:r>
            <a:r>
              <a:rPr lang="en-GB" sz="800" dirty="0" smtClean="0"/>
              <a:t>, M., and Paul, R.W., </a:t>
            </a:r>
            <a:r>
              <a:rPr lang="en-GB" sz="800" i="1" dirty="0" smtClean="0">
                <a:hlinkClick r:id="rId2"/>
              </a:rPr>
              <a:t>Critical Thinking as Defined by the National Council for Excellence in Critical Thinking</a:t>
            </a:r>
            <a:r>
              <a:rPr lang="en-GB" sz="800" dirty="0" smtClean="0"/>
              <a:t>(1987)</a:t>
            </a:r>
            <a:endParaRPr lang="en-GB" sz="800"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sz="2800" dirty="0" smtClean="0"/>
              <a:t>Critical thinking is a rich concept that has been developing throughout the past 2500 years.  The term "critical thinking" has its roots in the mid-late 20th century. </a:t>
            </a:r>
          </a:p>
          <a:p>
            <a:endParaRPr lang="en-GB" dirty="0"/>
          </a:p>
        </p:txBody>
      </p:sp>
      <p:sp>
        <p:nvSpPr>
          <p:cNvPr id="3" name="Title 2"/>
          <p:cNvSpPr>
            <a:spLocks noGrp="1"/>
          </p:cNvSpPr>
          <p:nvPr>
            <p:ph type="title"/>
          </p:nvPr>
        </p:nvSpPr>
        <p:spPr/>
        <p:txBody>
          <a:bodyPr/>
          <a:lstStyle/>
          <a:p>
            <a:r>
              <a:rPr lang="en-GB" dirty="0" smtClean="0"/>
              <a:t>Critical Thinking - History</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79512" y="1481328"/>
            <a:ext cx="8712968" cy="4525963"/>
          </a:xfrm>
        </p:spPr>
        <p:txBody>
          <a:bodyPr>
            <a:normAutofit fontScale="92500" lnSpcReduction="10000"/>
          </a:bodyPr>
          <a:lstStyle/>
          <a:p>
            <a:r>
              <a:rPr lang="en-GB" dirty="0" smtClean="0"/>
              <a:t>The critical thinking philosophical frame traces its roots in analytic philosophy and pragmatist constructivism which dates back over 2,500 years, as in the </a:t>
            </a:r>
            <a:r>
              <a:rPr lang="en-GB" b="1" dirty="0" smtClean="0"/>
              <a:t>Buddha's Teachings</a:t>
            </a:r>
            <a:r>
              <a:rPr lang="en-GB" dirty="0" smtClean="0"/>
              <a:t>: mainly in the </a:t>
            </a:r>
            <a:r>
              <a:rPr lang="en-GB" dirty="0" err="1" smtClean="0"/>
              <a:t>kalama</a:t>
            </a:r>
            <a:r>
              <a:rPr lang="en-GB" dirty="0" smtClean="0"/>
              <a:t> </a:t>
            </a:r>
            <a:r>
              <a:rPr lang="en-GB" dirty="0" err="1" smtClean="0"/>
              <a:t>sutta</a:t>
            </a:r>
            <a:r>
              <a:rPr lang="en-GB" dirty="0" smtClean="0"/>
              <a:t> and the Abhidharma; as well as the </a:t>
            </a:r>
            <a:r>
              <a:rPr lang="en-GB" dirty="0" smtClean="0"/>
              <a:t>Greek </a:t>
            </a:r>
            <a:r>
              <a:rPr lang="en-GB" b="1" dirty="0" smtClean="0"/>
              <a:t>Socratic</a:t>
            </a:r>
            <a:r>
              <a:rPr lang="en-GB" b="1" dirty="0" smtClean="0"/>
              <a:t> tradition </a:t>
            </a:r>
            <a:r>
              <a:rPr lang="en-GB" dirty="0" smtClean="0"/>
              <a:t>in which probing questions were used to determine whether claims to knowledge </a:t>
            </a:r>
            <a:r>
              <a:rPr lang="en-GB" dirty="0" smtClean="0"/>
              <a:t>could </a:t>
            </a:r>
            <a:r>
              <a:rPr lang="en-GB" dirty="0" smtClean="0"/>
              <a:t>be rationally justified with clarity and logical </a:t>
            </a:r>
            <a:r>
              <a:rPr lang="en-GB" dirty="0" smtClean="0"/>
              <a:t>consistency.</a:t>
            </a:r>
          </a:p>
          <a:p>
            <a:r>
              <a:rPr lang="en-GB" dirty="0" smtClean="0"/>
              <a:t>The </a:t>
            </a:r>
            <a:r>
              <a:rPr lang="en-GB" dirty="0" smtClean="0"/>
              <a:t>one sense of the term </a:t>
            </a:r>
            <a:r>
              <a:rPr lang="en-GB" b="1" dirty="0" smtClean="0"/>
              <a:t>critical</a:t>
            </a:r>
            <a:r>
              <a:rPr lang="en-GB" dirty="0" smtClean="0"/>
              <a:t> </a:t>
            </a:r>
            <a:r>
              <a:rPr lang="en-GB" dirty="0" smtClean="0"/>
              <a:t>means </a:t>
            </a:r>
            <a:r>
              <a:rPr lang="en-GB" b="1" i="1" dirty="0" smtClean="0"/>
              <a:t>crucial</a:t>
            </a:r>
            <a:r>
              <a:rPr lang="en-GB" dirty="0" smtClean="0"/>
              <a:t>; a second sense derives from </a:t>
            </a:r>
            <a:r>
              <a:rPr lang="en-GB" dirty="0" err="1" smtClean="0"/>
              <a:t>κριτικός</a:t>
            </a:r>
            <a:r>
              <a:rPr lang="en-GB" dirty="0" smtClean="0"/>
              <a:t> </a:t>
            </a:r>
            <a:r>
              <a:rPr lang="en-GB" b="1" dirty="0" err="1" smtClean="0"/>
              <a:t>kritikos</a:t>
            </a:r>
            <a:r>
              <a:rPr lang="en-GB" dirty="0" smtClean="0"/>
              <a:t>, which means </a:t>
            </a:r>
            <a:r>
              <a:rPr lang="en-GB" b="1" dirty="0" smtClean="0"/>
              <a:t>discerning judgment</a:t>
            </a:r>
            <a:r>
              <a:rPr lang="en-GB" dirty="0" smtClean="0"/>
              <a:t>.</a:t>
            </a:r>
            <a:endParaRPr lang="en-GB" dirty="0"/>
          </a:p>
        </p:txBody>
      </p:sp>
      <p:sp>
        <p:nvSpPr>
          <p:cNvPr id="3" name="Title 2"/>
          <p:cNvSpPr>
            <a:spLocks noGrp="1"/>
          </p:cNvSpPr>
          <p:nvPr>
            <p:ph type="title"/>
          </p:nvPr>
        </p:nvSpPr>
        <p:spPr/>
        <p:txBody>
          <a:bodyPr/>
          <a:lstStyle/>
          <a:p>
            <a:r>
              <a:rPr lang="en-GB" dirty="0" smtClean="0"/>
              <a:t>Critical Thinking - History</a:t>
            </a:r>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dirty="0" smtClean="0"/>
              <a:t>Critical thinking can occur whenever one judges, decides, or solves a problem; </a:t>
            </a:r>
            <a:endParaRPr lang="en-GB" dirty="0" smtClean="0"/>
          </a:p>
          <a:p>
            <a:r>
              <a:rPr lang="en-GB" dirty="0" smtClean="0"/>
              <a:t>in </a:t>
            </a:r>
            <a:r>
              <a:rPr lang="en-GB" dirty="0" smtClean="0"/>
              <a:t>general, whenever one must figure out what to believe or what to do, and do so in a reasonable and reflective way. </a:t>
            </a:r>
            <a:endParaRPr lang="en-GB" dirty="0" smtClean="0"/>
          </a:p>
        </p:txBody>
      </p:sp>
      <p:sp>
        <p:nvSpPr>
          <p:cNvPr id="3" name="Title 2"/>
          <p:cNvSpPr>
            <a:spLocks noGrp="1"/>
          </p:cNvSpPr>
          <p:nvPr>
            <p:ph type="title"/>
          </p:nvPr>
        </p:nvSpPr>
        <p:spPr/>
        <p:txBody>
          <a:bodyPr/>
          <a:lstStyle/>
          <a:p>
            <a:r>
              <a:rPr lang="en-GB" dirty="0" smtClean="0"/>
              <a:t>Critical Thinking</a:t>
            </a: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340768"/>
            <a:ext cx="9144000" cy="4666523"/>
          </a:xfrm>
        </p:spPr>
        <p:txBody>
          <a:bodyPr>
            <a:noAutofit/>
          </a:bodyPr>
          <a:lstStyle/>
          <a:p>
            <a:r>
              <a:rPr lang="en-GB" sz="2300" b="1" dirty="0" smtClean="0"/>
              <a:t>Critical Thinking as Defined by the National Council for Excellence </a:t>
            </a:r>
            <a:r>
              <a:rPr lang="en-GB" sz="2300" dirty="0" smtClean="0"/>
              <a:t>by Michael </a:t>
            </a:r>
            <a:r>
              <a:rPr lang="en-GB" sz="2300" dirty="0" err="1" smtClean="0"/>
              <a:t>Scriven</a:t>
            </a:r>
            <a:r>
              <a:rPr lang="en-GB" sz="2300" dirty="0" smtClean="0"/>
              <a:t> &amp; Richard Paul, presented at the 8th Annual International Conference on Critical Thinking and Education Reform, Summer 1987. </a:t>
            </a:r>
            <a:br>
              <a:rPr lang="en-GB" sz="2300" dirty="0" smtClean="0"/>
            </a:br>
            <a:endParaRPr lang="en-GB" sz="2300" dirty="0" smtClean="0"/>
          </a:p>
          <a:p>
            <a:r>
              <a:rPr lang="en-GB" sz="2300" dirty="0" smtClean="0"/>
              <a:t>Critical thinking is the intellectually disciplined process of actively and </a:t>
            </a:r>
            <a:r>
              <a:rPr lang="en-GB" sz="2300" b="1" dirty="0" err="1" smtClean="0"/>
              <a:t>skillfully</a:t>
            </a:r>
            <a:r>
              <a:rPr lang="en-GB" sz="2300" b="1" dirty="0" smtClean="0"/>
              <a:t> conceptualizing</a:t>
            </a:r>
            <a:r>
              <a:rPr lang="en-GB" sz="2300" dirty="0" smtClean="0"/>
              <a:t>, applying, analyzing, synthesizing, and/or evaluating information gathered from, or generated by, observation, experience, reflection, reasoning, or communication, as a guide to belief and action. In its exemplary form, it is based on universal intellectual values that transcend subject matter divisions</a:t>
            </a:r>
          </a:p>
          <a:p>
            <a:endParaRPr lang="en-GB" sz="2300" dirty="0"/>
          </a:p>
        </p:txBody>
      </p:sp>
      <p:sp>
        <p:nvSpPr>
          <p:cNvPr id="3" name="Title 2"/>
          <p:cNvSpPr>
            <a:spLocks noGrp="1"/>
          </p:cNvSpPr>
          <p:nvPr>
            <p:ph type="title"/>
          </p:nvPr>
        </p:nvSpPr>
        <p:spPr/>
        <p:txBody>
          <a:bodyPr/>
          <a:lstStyle/>
          <a:p>
            <a:r>
              <a:rPr lang="en-GB" dirty="0" smtClean="0"/>
              <a:t>Critical Thinking</a:t>
            </a:r>
            <a:endParaRPr lang="en-GB" dirty="0"/>
          </a:p>
        </p:txBody>
      </p:sp>
      <p:sp>
        <p:nvSpPr>
          <p:cNvPr id="4" name="TextBox 3"/>
          <p:cNvSpPr txBox="1"/>
          <p:nvPr/>
        </p:nvSpPr>
        <p:spPr>
          <a:xfrm>
            <a:off x="0" y="6597352"/>
            <a:ext cx="9144000" cy="215444"/>
          </a:xfrm>
          <a:prstGeom prst="rect">
            <a:avLst/>
          </a:prstGeom>
          <a:noFill/>
        </p:spPr>
        <p:txBody>
          <a:bodyPr wrap="square" rtlCol="0">
            <a:spAutoFit/>
          </a:bodyPr>
          <a:lstStyle/>
          <a:p>
            <a:r>
              <a:rPr lang="en-GB" sz="800" dirty="0" smtClean="0"/>
              <a:t>Ref: </a:t>
            </a:r>
            <a:r>
              <a:rPr lang="en-GB" sz="800" dirty="0" smtClean="0">
                <a:hlinkClick r:id="rId2"/>
              </a:rPr>
              <a:t>http</a:t>
            </a:r>
            <a:r>
              <a:rPr lang="en-GB" sz="800" dirty="0" smtClean="0">
                <a:hlinkClick r:id="rId2"/>
              </a:rPr>
              <a:t>://</a:t>
            </a:r>
            <a:r>
              <a:rPr lang="en-GB" sz="800" dirty="0" smtClean="0">
                <a:hlinkClick r:id="rId2"/>
              </a:rPr>
              <a:t>www.criticalthinking.org/pages/defining-critical-thinking/766</a:t>
            </a:r>
            <a:r>
              <a:rPr lang="en-GB" sz="800" dirty="0" smtClean="0"/>
              <a:t> </a:t>
            </a:r>
            <a:endParaRPr lang="en-GB" sz="800"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It entails the examination of the question-at-hand and reasoning leading to conclusions;</a:t>
            </a:r>
          </a:p>
          <a:p>
            <a:pPr>
              <a:buNone/>
            </a:pPr>
            <a:endParaRPr lang="en-GB" dirty="0" smtClean="0"/>
          </a:p>
          <a:p>
            <a:r>
              <a:rPr lang="en-GB" dirty="0" smtClean="0"/>
              <a:t>Critical </a:t>
            </a:r>
            <a:r>
              <a:rPr lang="en-GB" dirty="0" smtClean="0"/>
              <a:t>thinking </a:t>
            </a:r>
            <a:r>
              <a:rPr lang="en-GB" dirty="0" smtClean="0"/>
              <a:t>can also mean </a:t>
            </a:r>
            <a:r>
              <a:rPr lang="en-GB" b="1" dirty="0" smtClean="0"/>
              <a:t>weighing up the </a:t>
            </a:r>
            <a:r>
              <a:rPr lang="en-GB" b="1" dirty="0" smtClean="0"/>
              <a:t>evidence and alternative views </a:t>
            </a:r>
            <a:r>
              <a:rPr lang="en-GB" b="1" dirty="0" smtClean="0"/>
              <a:t>for and against a topic.</a:t>
            </a:r>
          </a:p>
          <a:p>
            <a:endParaRPr lang="en-GB" dirty="0"/>
          </a:p>
        </p:txBody>
      </p:sp>
      <p:sp>
        <p:nvSpPr>
          <p:cNvPr id="3" name="Title 2"/>
          <p:cNvSpPr>
            <a:spLocks noGrp="1"/>
          </p:cNvSpPr>
          <p:nvPr>
            <p:ph type="title"/>
          </p:nvPr>
        </p:nvSpPr>
        <p:spPr/>
        <p:txBody>
          <a:bodyPr/>
          <a:lstStyle/>
          <a:p>
            <a:r>
              <a:rPr lang="en-GB" dirty="0" smtClean="0"/>
              <a:t>Critical Thinking</a:t>
            </a:r>
            <a:endParaRPr lang="en-GB" dirty="0"/>
          </a:p>
        </p:txBody>
      </p:sp>
      <p:sp>
        <p:nvSpPr>
          <p:cNvPr id="4" name="TextBox 3"/>
          <p:cNvSpPr txBox="1"/>
          <p:nvPr/>
        </p:nvSpPr>
        <p:spPr>
          <a:xfrm>
            <a:off x="0" y="6597352"/>
            <a:ext cx="9144000" cy="215444"/>
          </a:xfrm>
          <a:prstGeom prst="rect">
            <a:avLst/>
          </a:prstGeom>
          <a:noFill/>
        </p:spPr>
        <p:txBody>
          <a:bodyPr wrap="square" rtlCol="0">
            <a:spAutoFit/>
          </a:bodyPr>
          <a:lstStyle/>
          <a:p>
            <a:r>
              <a:rPr lang="en-GB" sz="800" dirty="0" smtClean="0"/>
              <a:t>Ref: </a:t>
            </a:r>
            <a:r>
              <a:rPr lang="en-GB" sz="800" dirty="0" smtClean="0">
                <a:hlinkClick r:id="rId2"/>
              </a:rPr>
              <a:t>http</a:t>
            </a:r>
            <a:r>
              <a:rPr lang="en-GB" sz="800" dirty="0" smtClean="0">
                <a:hlinkClick r:id="rId2"/>
              </a:rPr>
              <a:t>://</a:t>
            </a:r>
            <a:r>
              <a:rPr lang="en-GB" sz="800" dirty="0" smtClean="0">
                <a:hlinkClick r:id="rId2"/>
              </a:rPr>
              <a:t>www.criticalthinking.org/pages/defining-critical-thinking/766</a:t>
            </a:r>
            <a:r>
              <a:rPr lang="en-GB" sz="800" dirty="0" smtClean="0"/>
              <a:t> </a:t>
            </a:r>
            <a:endParaRPr lang="en-GB" sz="800" dirty="0"/>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400" dirty="0" smtClean="0"/>
              <a:t>Critical thinking can be seen as having two components: </a:t>
            </a:r>
          </a:p>
          <a:p>
            <a:pPr marL="822960" lvl="1" indent="-457200">
              <a:buFont typeface="+mj-lt"/>
              <a:buAutoNum type="arabicPeriod"/>
            </a:pPr>
            <a:r>
              <a:rPr lang="en-GB" sz="2000" dirty="0" smtClean="0"/>
              <a:t>a </a:t>
            </a:r>
            <a:r>
              <a:rPr lang="en-GB" sz="2000" dirty="0" smtClean="0"/>
              <a:t>set of information and belief generating and processing skills, and </a:t>
            </a:r>
          </a:p>
          <a:p>
            <a:pPr marL="822960" lvl="1" indent="-457200">
              <a:buFont typeface="+mj-lt"/>
              <a:buAutoNum type="arabicPeriod"/>
            </a:pPr>
            <a:r>
              <a:rPr lang="en-GB" sz="2400" dirty="0" smtClean="0"/>
              <a:t>the </a:t>
            </a:r>
            <a:r>
              <a:rPr lang="en-GB" sz="2400" dirty="0" smtClean="0"/>
              <a:t>habit, based on intellectual commitment, of using those skills to guide </a:t>
            </a:r>
            <a:r>
              <a:rPr lang="en-GB" sz="2400" dirty="0" smtClean="0"/>
              <a:t>behaviour. </a:t>
            </a:r>
          </a:p>
          <a:p>
            <a:pPr marL="822960" lvl="1" indent="-457200">
              <a:buNone/>
            </a:pPr>
            <a:endParaRPr lang="en-GB" sz="2400" dirty="0" smtClean="0"/>
          </a:p>
          <a:p>
            <a:r>
              <a:rPr lang="en-GB" sz="2400" dirty="0" smtClean="0"/>
              <a:t>It </a:t>
            </a:r>
            <a:r>
              <a:rPr lang="en-GB" sz="2400" dirty="0" smtClean="0"/>
              <a:t>is thus to be contrasted with: 1) the mere acquisition and retention of information </a:t>
            </a:r>
            <a:r>
              <a:rPr lang="en-GB" sz="2400" dirty="0" smtClean="0"/>
              <a:t>alone.</a:t>
            </a:r>
          </a:p>
          <a:p>
            <a:r>
              <a:rPr lang="en-GB" sz="2400" dirty="0" smtClean="0"/>
              <a:t>And involves an ability to reflect analyse modify and update beliefs behaviour and practices.</a:t>
            </a:r>
          </a:p>
          <a:p>
            <a:endParaRPr lang="en-GB" sz="2400" dirty="0"/>
          </a:p>
        </p:txBody>
      </p:sp>
      <p:sp>
        <p:nvSpPr>
          <p:cNvPr id="3" name="Title 2"/>
          <p:cNvSpPr>
            <a:spLocks noGrp="1"/>
          </p:cNvSpPr>
          <p:nvPr>
            <p:ph type="title"/>
          </p:nvPr>
        </p:nvSpPr>
        <p:spPr/>
        <p:txBody>
          <a:bodyPr/>
          <a:lstStyle/>
          <a:p>
            <a:r>
              <a:rPr lang="en-GB" dirty="0" smtClean="0"/>
              <a:t>Critical Thinking</a:t>
            </a:r>
            <a:endParaRPr lang="en-GB" dirty="0"/>
          </a:p>
        </p:txBody>
      </p:sp>
      <p:sp>
        <p:nvSpPr>
          <p:cNvPr id="4" name="TextBox 3"/>
          <p:cNvSpPr txBox="1"/>
          <p:nvPr/>
        </p:nvSpPr>
        <p:spPr>
          <a:xfrm>
            <a:off x="0" y="6597352"/>
            <a:ext cx="9144000" cy="215444"/>
          </a:xfrm>
          <a:prstGeom prst="rect">
            <a:avLst/>
          </a:prstGeom>
          <a:noFill/>
        </p:spPr>
        <p:txBody>
          <a:bodyPr wrap="square" rtlCol="0">
            <a:spAutoFit/>
          </a:bodyPr>
          <a:lstStyle/>
          <a:p>
            <a:r>
              <a:rPr lang="en-GB" sz="800" dirty="0" smtClean="0"/>
              <a:t>Ref: Based on  </a:t>
            </a:r>
            <a:r>
              <a:rPr lang="en-GB" sz="800" dirty="0" smtClean="0">
                <a:hlinkClick r:id="rId2"/>
              </a:rPr>
              <a:t>http</a:t>
            </a:r>
            <a:r>
              <a:rPr lang="en-GB" sz="800" dirty="0" smtClean="0">
                <a:hlinkClick r:id="rId2"/>
              </a:rPr>
              <a:t>://</a:t>
            </a:r>
            <a:r>
              <a:rPr lang="en-GB" sz="800" dirty="0" smtClean="0">
                <a:hlinkClick r:id="rId2"/>
              </a:rPr>
              <a:t>www.criticalthinking.org/pages/defining-critical-thinking/766</a:t>
            </a:r>
            <a:r>
              <a:rPr lang="en-GB" sz="800" dirty="0" smtClean="0"/>
              <a:t> </a:t>
            </a:r>
            <a:endParaRPr lang="en-GB" sz="800" dirty="0"/>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Critical thinking of any kind is never universal in any individual; everyone is subject to episodes of undisciplined or irrational thought. Its quality is therefore typically a matter of degree and dependent on, among other things, the quality and depth of experience in a given </a:t>
            </a:r>
            <a:r>
              <a:rPr lang="en-GB" dirty="0" smtClean="0"/>
              <a:t>domain.</a:t>
            </a:r>
          </a:p>
          <a:p>
            <a:pPr>
              <a:buNone/>
            </a:pPr>
            <a:endParaRPr lang="en-GB" dirty="0" smtClean="0"/>
          </a:p>
          <a:p>
            <a:r>
              <a:rPr lang="en-GB" dirty="0" smtClean="0"/>
              <a:t>No </a:t>
            </a:r>
            <a:r>
              <a:rPr lang="en-GB" dirty="0" smtClean="0"/>
              <a:t>one is a critical thinker through-and-through, but only to such-and-such a </a:t>
            </a:r>
            <a:r>
              <a:rPr lang="en-GB" dirty="0" smtClean="0"/>
              <a:t>degree. </a:t>
            </a:r>
            <a:r>
              <a:rPr lang="en-GB" dirty="0" smtClean="0"/>
              <a:t>For this reason, the development of critical thinking skills and dispositions is a life-long </a:t>
            </a:r>
            <a:r>
              <a:rPr lang="en-GB" dirty="0" err="1" smtClean="0"/>
              <a:t>endeavor</a:t>
            </a:r>
            <a:r>
              <a:rPr lang="en-GB" dirty="0" smtClean="0"/>
              <a:t>.</a:t>
            </a:r>
            <a:endParaRPr lang="en-GB" dirty="0"/>
          </a:p>
        </p:txBody>
      </p:sp>
      <p:sp>
        <p:nvSpPr>
          <p:cNvPr id="3" name="Title 2"/>
          <p:cNvSpPr>
            <a:spLocks noGrp="1"/>
          </p:cNvSpPr>
          <p:nvPr>
            <p:ph type="title"/>
          </p:nvPr>
        </p:nvSpPr>
        <p:spPr/>
        <p:txBody>
          <a:bodyPr/>
          <a:lstStyle/>
          <a:p>
            <a:r>
              <a:rPr lang="en-GB" dirty="0" smtClean="0"/>
              <a:t>Degree of Critical </a:t>
            </a:r>
            <a:r>
              <a:rPr lang="en-GB" dirty="0" smtClean="0"/>
              <a:t>thinking</a:t>
            </a:r>
            <a:endParaRPr lang="en-GB" dirty="0"/>
          </a:p>
        </p:txBody>
      </p:sp>
      <p:sp>
        <p:nvSpPr>
          <p:cNvPr id="4" name="TextBox 3"/>
          <p:cNvSpPr txBox="1"/>
          <p:nvPr/>
        </p:nvSpPr>
        <p:spPr>
          <a:xfrm>
            <a:off x="0" y="6597352"/>
            <a:ext cx="9144000" cy="215444"/>
          </a:xfrm>
          <a:prstGeom prst="rect">
            <a:avLst/>
          </a:prstGeom>
          <a:noFill/>
        </p:spPr>
        <p:txBody>
          <a:bodyPr wrap="square" rtlCol="0">
            <a:spAutoFit/>
          </a:bodyPr>
          <a:lstStyle/>
          <a:p>
            <a:r>
              <a:rPr lang="en-GB" sz="800" dirty="0" smtClean="0"/>
              <a:t>Ref:  </a:t>
            </a:r>
            <a:r>
              <a:rPr lang="en-GB" sz="800" dirty="0" smtClean="0">
                <a:hlinkClick r:id="rId2"/>
              </a:rPr>
              <a:t>http</a:t>
            </a:r>
            <a:r>
              <a:rPr lang="en-GB" sz="800" dirty="0" smtClean="0">
                <a:hlinkClick r:id="rId2"/>
              </a:rPr>
              <a:t>://</a:t>
            </a:r>
            <a:r>
              <a:rPr lang="en-GB" sz="800" dirty="0" smtClean="0">
                <a:hlinkClick r:id="rId2"/>
              </a:rPr>
              <a:t>www.criticalthinking.org/pages/defining-critical-thinking/766</a:t>
            </a:r>
            <a:r>
              <a:rPr lang="en-GB" sz="800" dirty="0" smtClean="0"/>
              <a:t> </a:t>
            </a:r>
            <a:endParaRPr lang="en-GB" sz="800" dirty="0"/>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81328"/>
            <a:ext cx="8712968" cy="4525963"/>
          </a:xfrm>
        </p:spPr>
        <p:txBody>
          <a:bodyPr>
            <a:normAutofit fontScale="85000" lnSpcReduction="20000"/>
          </a:bodyPr>
          <a:lstStyle/>
          <a:p>
            <a:r>
              <a:rPr lang="en-GB" dirty="0" smtClean="0"/>
              <a:t>Critical thinking is self-guided, self-disciplined thinking which attempts to reason at the highest level of quality in a fair-minded way.   </a:t>
            </a:r>
          </a:p>
          <a:p>
            <a:r>
              <a:rPr lang="en-GB" dirty="0" smtClean="0"/>
              <a:t>People who think critically consistently attempt to live rationally, reasonably, empathically.</a:t>
            </a:r>
          </a:p>
          <a:p>
            <a:r>
              <a:rPr lang="en-GB" dirty="0" smtClean="0"/>
              <a:t>They strive to diminish the power of their egocentric and </a:t>
            </a:r>
            <a:r>
              <a:rPr lang="en-GB" dirty="0" err="1" smtClean="0"/>
              <a:t>sociocentric</a:t>
            </a:r>
            <a:r>
              <a:rPr lang="en-GB" dirty="0" smtClean="0"/>
              <a:t> tendencies.   </a:t>
            </a:r>
          </a:p>
          <a:p>
            <a:r>
              <a:rPr lang="en-GB" dirty="0" smtClean="0"/>
              <a:t>They their intellect to improve their thinking. </a:t>
            </a:r>
          </a:p>
          <a:p>
            <a:r>
              <a:rPr lang="en-GB" dirty="0" smtClean="0"/>
              <a:t>They strive to improve the world in whatever ways they can and contribute to a more civilized society.</a:t>
            </a:r>
          </a:p>
          <a:p>
            <a:r>
              <a:rPr lang="en-GB" dirty="0" smtClean="0"/>
              <a:t> And commit themselves to life-long practice toward self-improvement. They embody the Socratic principle:  </a:t>
            </a:r>
            <a:r>
              <a:rPr lang="en-GB" i="1" dirty="0" smtClean="0"/>
              <a:t>The unexamined life is not worth living </a:t>
            </a:r>
            <a:endParaRPr lang="en-GB" dirty="0" smtClean="0"/>
          </a:p>
          <a:p>
            <a:pPr>
              <a:buNone/>
            </a:pPr>
            <a:r>
              <a:rPr lang="en-GB" dirty="0" smtClean="0"/>
              <a:t>~ Linda Elder, September, 2007</a:t>
            </a:r>
          </a:p>
          <a:p>
            <a:endParaRPr lang="en-GB" dirty="0"/>
          </a:p>
        </p:txBody>
      </p:sp>
      <p:sp>
        <p:nvSpPr>
          <p:cNvPr id="3" name="Title 2"/>
          <p:cNvSpPr>
            <a:spLocks noGrp="1"/>
          </p:cNvSpPr>
          <p:nvPr>
            <p:ph type="title"/>
          </p:nvPr>
        </p:nvSpPr>
        <p:spPr/>
        <p:txBody>
          <a:bodyPr>
            <a:normAutofit fontScale="90000"/>
          </a:bodyPr>
          <a:lstStyle/>
          <a:p>
            <a:r>
              <a:rPr lang="en-GB" dirty="0" smtClean="0"/>
              <a:t>Guidelines for Intellectuals / Critical Thinkers</a:t>
            </a:r>
            <a:endParaRPr lang="en-GB" dirty="0"/>
          </a:p>
        </p:txBody>
      </p:sp>
      <p:sp>
        <p:nvSpPr>
          <p:cNvPr id="4" name="TextBox 3"/>
          <p:cNvSpPr txBox="1"/>
          <p:nvPr/>
        </p:nvSpPr>
        <p:spPr>
          <a:xfrm>
            <a:off x="0" y="6597352"/>
            <a:ext cx="9144000" cy="215444"/>
          </a:xfrm>
          <a:prstGeom prst="rect">
            <a:avLst/>
          </a:prstGeom>
          <a:noFill/>
        </p:spPr>
        <p:txBody>
          <a:bodyPr wrap="square" rtlCol="0">
            <a:spAutoFit/>
          </a:bodyPr>
          <a:lstStyle/>
          <a:p>
            <a:r>
              <a:rPr lang="en-GB" sz="800" dirty="0" smtClean="0"/>
              <a:t>Ref:  </a:t>
            </a:r>
            <a:r>
              <a:rPr lang="en-GB" sz="800" dirty="0" smtClean="0">
                <a:hlinkClick r:id="rId2"/>
              </a:rPr>
              <a:t>http</a:t>
            </a:r>
            <a:r>
              <a:rPr lang="en-GB" sz="800" dirty="0" smtClean="0">
                <a:hlinkClick r:id="rId2"/>
              </a:rPr>
              <a:t>://</a:t>
            </a:r>
            <a:r>
              <a:rPr lang="en-GB" sz="800" dirty="0" smtClean="0">
                <a:hlinkClick r:id="rId2"/>
              </a:rPr>
              <a:t>www.criticalthinking.org/pages/defining-critical-thinking/766</a:t>
            </a:r>
            <a:r>
              <a:rPr lang="en-GB" sz="800" dirty="0" smtClean="0"/>
              <a:t> </a:t>
            </a:r>
            <a:endParaRPr lang="en-GB" sz="800" dirty="0"/>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b="1" dirty="0" smtClean="0"/>
              <a:t>The </a:t>
            </a:r>
            <a:r>
              <a:rPr lang="en-GB" b="1" dirty="0" smtClean="0"/>
              <a:t>Problem </a:t>
            </a:r>
            <a:br>
              <a:rPr lang="en-GB" b="1" dirty="0" smtClean="0"/>
            </a:br>
            <a:r>
              <a:rPr lang="en-GB" dirty="0" smtClean="0"/>
              <a:t>Everyone thinks; it is our nature to do so. </a:t>
            </a:r>
            <a:r>
              <a:rPr lang="en-GB" dirty="0" smtClean="0"/>
              <a:t>But left </a:t>
            </a:r>
            <a:r>
              <a:rPr lang="en-GB" dirty="0" smtClean="0"/>
              <a:t>to itself, </a:t>
            </a:r>
            <a:r>
              <a:rPr lang="en-GB" dirty="0" smtClean="0"/>
              <a:t>it can be uninformed.</a:t>
            </a:r>
          </a:p>
          <a:p>
            <a:r>
              <a:rPr lang="en-GB" dirty="0" smtClean="0"/>
              <a:t>The </a:t>
            </a:r>
            <a:r>
              <a:rPr lang="en-GB" dirty="0" smtClean="0"/>
              <a:t>quality of our life and that of what we produce, make, or build depends precisely on the quality of our thought. Shoddy thinking is costly, both in money and in quality of </a:t>
            </a:r>
            <a:r>
              <a:rPr lang="en-GB" dirty="0" smtClean="0"/>
              <a:t>life.</a:t>
            </a:r>
          </a:p>
          <a:p>
            <a:r>
              <a:rPr lang="en-GB" dirty="0" smtClean="0"/>
              <a:t>Excellence </a:t>
            </a:r>
            <a:r>
              <a:rPr lang="en-GB" dirty="0" smtClean="0"/>
              <a:t>in </a:t>
            </a:r>
            <a:r>
              <a:rPr lang="en-GB" dirty="0" smtClean="0"/>
              <a:t>thought can be </a:t>
            </a:r>
            <a:r>
              <a:rPr lang="en-GB" dirty="0" smtClean="0"/>
              <a:t>systematically cultivated.</a:t>
            </a:r>
            <a:endParaRPr lang="en-GB" dirty="0"/>
          </a:p>
        </p:txBody>
      </p:sp>
      <p:sp>
        <p:nvSpPr>
          <p:cNvPr id="3" name="Title 2"/>
          <p:cNvSpPr>
            <a:spLocks noGrp="1"/>
          </p:cNvSpPr>
          <p:nvPr>
            <p:ph type="title"/>
          </p:nvPr>
        </p:nvSpPr>
        <p:spPr/>
        <p:txBody>
          <a:bodyPr/>
          <a:lstStyle/>
          <a:p>
            <a:r>
              <a:rPr lang="en-GB" dirty="0" smtClean="0"/>
              <a:t>Why? Critical Thinking</a:t>
            </a:r>
            <a:endParaRPr lang="en-GB" dirty="0"/>
          </a:p>
        </p:txBody>
      </p:sp>
      <p:sp>
        <p:nvSpPr>
          <p:cNvPr id="5" name="TextBox 4"/>
          <p:cNvSpPr txBox="1"/>
          <p:nvPr/>
        </p:nvSpPr>
        <p:spPr>
          <a:xfrm>
            <a:off x="0" y="6597352"/>
            <a:ext cx="9144000" cy="215444"/>
          </a:xfrm>
          <a:prstGeom prst="rect">
            <a:avLst/>
          </a:prstGeom>
          <a:noFill/>
        </p:spPr>
        <p:txBody>
          <a:bodyPr wrap="square" rtlCol="0">
            <a:spAutoFit/>
          </a:bodyPr>
          <a:lstStyle/>
          <a:p>
            <a:r>
              <a:rPr lang="en-GB" sz="800" dirty="0" smtClean="0"/>
              <a:t>Ref: Based on  </a:t>
            </a:r>
            <a:r>
              <a:rPr lang="en-GB" sz="800" dirty="0" smtClean="0">
                <a:hlinkClick r:id="rId2"/>
              </a:rPr>
              <a:t>http</a:t>
            </a:r>
            <a:r>
              <a:rPr lang="en-GB" sz="800" dirty="0" smtClean="0">
                <a:hlinkClick r:id="rId2"/>
              </a:rPr>
              <a:t>://</a:t>
            </a:r>
            <a:r>
              <a:rPr lang="en-GB" sz="800" dirty="0" smtClean="0">
                <a:hlinkClick r:id="rId2"/>
              </a:rPr>
              <a:t>www.criticalthinking.org/pages/defining-critical-thinking/766</a:t>
            </a:r>
            <a:r>
              <a:rPr lang="en-GB" sz="800" dirty="0" smtClean="0"/>
              <a:t> </a:t>
            </a:r>
            <a:endParaRPr lang="en-GB" sz="800" dirty="0"/>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Critical </a:t>
            </a:r>
            <a:r>
              <a:rPr lang="en-GB" dirty="0" smtClean="0"/>
              <a:t>thinking is that mode of thinking - about any subject, content, or problem - in which the thinker improves the quality of his or her thinking by </a:t>
            </a:r>
            <a:r>
              <a:rPr lang="en-GB" dirty="0" err="1" smtClean="0"/>
              <a:t>skillfully</a:t>
            </a:r>
            <a:r>
              <a:rPr lang="en-GB" dirty="0" smtClean="0"/>
              <a:t> taking charge of the structures inherent in </a:t>
            </a:r>
            <a:r>
              <a:rPr lang="en-GB" dirty="0" smtClean="0"/>
              <a:t>thinking.</a:t>
            </a:r>
            <a:endParaRPr lang="en-GB" dirty="0"/>
          </a:p>
        </p:txBody>
      </p:sp>
      <p:sp>
        <p:nvSpPr>
          <p:cNvPr id="3" name="Title 2"/>
          <p:cNvSpPr>
            <a:spLocks noGrp="1"/>
          </p:cNvSpPr>
          <p:nvPr>
            <p:ph type="title"/>
          </p:nvPr>
        </p:nvSpPr>
        <p:spPr/>
        <p:txBody>
          <a:bodyPr/>
          <a:lstStyle/>
          <a:p>
            <a:r>
              <a:rPr lang="en-GB" dirty="0" smtClean="0"/>
              <a:t>Critical Thinking: </a:t>
            </a:r>
            <a:r>
              <a:rPr lang="en-GB" dirty="0" smtClean="0"/>
              <a:t>A Definition </a:t>
            </a:r>
            <a:endParaRPr lang="en-GB" dirty="0"/>
          </a:p>
        </p:txBody>
      </p:sp>
      <p:sp>
        <p:nvSpPr>
          <p:cNvPr id="4" name="TextBox 3"/>
          <p:cNvSpPr txBox="1"/>
          <p:nvPr/>
        </p:nvSpPr>
        <p:spPr>
          <a:xfrm>
            <a:off x="0" y="6597352"/>
            <a:ext cx="9144000" cy="215444"/>
          </a:xfrm>
          <a:prstGeom prst="rect">
            <a:avLst/>
          </a:prstGeom>
          <a:noFill/>
        </p:spPr>
        <p:txBody>
          <a:bodyPr wrap="square" rtlCol="0">
            <a:spAutoFit/>
          </a:bodyPr>
          <a:lstStyle/>
          <a:p>
            <a:r>
              <a:rPr lang="en-GB" sz="800" dirty="0" smtClean="0"/>
              <a:t>Ref:  </a:t>
            </a:r>
            <a:r>
              <a:rPr lang="en-GB" sz="800" dirty="0" smtClean="0">
                <a:hlinkClick r:id="rId2"/>
              </a:rPr>
              <a:t>http</a:t>
            </a:r>
            <a:r>
              <a:rPr lang="en-GB" sz="800" dirty="0" smtClean="0">
                <a:hlinkClick r:id="rId2"/>
              </a:rPr>
              <a:t>://</a:t>
            </a:r>
            <a:r>
              <a:rPr lang="en-GB" sz="800" dirty="0" smtClean="0">
                <a:hlinkClick r:id="rId2"/>
              </a:rPr>
              <a:t>www.criticalthinking.org/pages/defining-critical-thinking/766</a:t>
            </a:r>
            <a:r>
              <a:rPr lang="en-GB" sz="800" dirty="0" smtClean="0"/>
              <a:t> </a:t>
            </a:r>
            <a:endParaRPr lang="en-GB" sz="800" dirty="0"/>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268760"/>
            <a:ext cx="8229600" cy="4525963"/>
          </a:xfrm>
        </p:spPr>
        <p:txBody>
          <a:bodyPr>
            <a:normAutofit fontScale="77500" lnSpcReduction="20000"/>
          </a:bodyPr>
          <a:lstStyle/>
          <a:p>
            <a:r>
              <a:rPr lang="en-GB" dirty="0" smtClean="0"/>
              <a:t>raises </a:t>
            </a:r>
            <a:r>
              <a:rPr lang="en-GB" dirty="0" smtClean="0"/>
              <a:t>vital questions and problems, formulating them clearly and precisely;</a:t>
            </a:r>
          </a:p>
          <a:p>
            <a:r>
              <a:rPr lang="en-GB" dirty="0" smtClean="0"/>
              <a:t>gathers and assesses relevant information, using abstract ideas to interpret it effectively comes to well-reasoned conclusions and solutions, testing them against relevant criteria and standards;</a:t>
            </a:r>
          </a:p>
          <a:p>
            <a:r>
              <a:rPr lang="en-GB" dirty="0" smtClean="0"/>
              <a:t>thinks </a:t>
            </a:r>
            <a:r>
              <a:rPr lang="en-GB" dirty="0" err="1" smtClean="0"/>
              <a:t>openmindedly</a:t>
            </a:r>
            <a:r>
              <a:rPr lang="en-GB" dirty="0" smtClean="0"/>
              <a:t> within alternative systems of thought, recognizing and assessing, as need be, their assumptions, implications, and practical consequences; and</a:t>
            </a:r>
          </a:p>
          <a:p>
            <a:r>
              <a:rPr lang="en-GB" dirty="0" smtClean="0"/>
              <a:t>communicates effectively with others in figuring out solutions to complex problems.</a:t>
            </a:r>
          </a:p>
          <a:p>
            <a:r>
              <a:rPr lang="en-GB" dirty="0" smtClean="0"/>
              <a:t>Critical thinking is, in short, self-directed, self-disciplined, self-monitored, and self-corrective thinking</a:t>
            </a:r>
            <a:r>
              <a:rPr lang="en-GB" dirty="0" smtClean="0"/>
              <a:t>.</a:t>
            </a:r>
          </a:p>
          <a:p>
            <a:r>
              <a:rPr lang="en-GB" dirty="0" smtClean="0"/>
              <a:t>and a commitment to overcome our native egocentrism and </a:t>
            </a:r>
            <a:r>
              <a:rPr lang="en-GB" dirty="0" err="1" smtClean="0"/>
              <a:t>sociocentrism</a:t>
            </a:r>
            <a:r>
              <a:rPr lang="en-GB" dirty="0" smtClean="0"/>
              <a:t>.  </a:t>
            </a:r>
          </a:p>
          <a:p>
            <a:endParaRPr lang="en-GB" dirty="0"/>
          </a:p>
        </p:txBody>
      </p:sp>
      <p:sp>
        <p:nvSpPr>
          <p:cNvPr id="3" name="Title 2"/>
          <p:cNvSpPr>
            <a:spLocks noGrp="1"/>
          </p:cNvSpPr>
          <p:nvPr>
            <p:ph type="title"/>
          </p:nvPr>
        </p:nvSpPr>
        <p:spPr>
          <a:xfrm>
            <a:off x="457200" y="188640"/>
            <a:ext cx="8229600" cy="1143000"/>
          </a:xfrm>
        </p:spPr>
        <p:txBody>
          <a:bodyPr>
            <a:normAutofit fontScale="90000"/>
          </a:bodyPr>
          <a:lstStyle/>
          <a:p>
            <a:r>
              <a:rPr lang="en-GB" dirty="0" smtClean="0"/>
              <a:t>A well cultivated critical thinker</a:t>
            </a:r>
            <a:r>
              <a:rPr lang="en-GB" dirty="0" smtClean="0"/>
              <a:t>:</a:t>
            </a:r>
            <a:endParaRPr lang="en-GB" dirty="0"/>
          </a:p>
        </p:txBody>
      </p:sp>
      <p:sp>
        <p:nvSpPr>
          <p:cNvPr id="4" name="TextBox 3"/>
          <p:cNvSpPr txBox="1"/>
          <p:nvPr/>
        </p:nvSpPr>
        <p:spPr>
          <a:xfrm>
            <a:off x="0" y="6597352"/>
            <a:ext cx="9144000" cy="215444"/>
          </a:xfrm>
          <a:prstGeom prst="rect">
            <a:avLst/>
          </a:prstGeom>
          <a:noFill/>
        </p:spPr>
        <p:txBody>
          <a:bodyPr wrap="square" rtlCol="0">
            <a:spAutoFit/>
          </a:bodyPr>
          <a:lstStyle/>
          <a:p>
            <a:r>
              <a:rPr lang="en-GB" sz="800" dirty="0" smtClean="0"/>
              <a:t>Ref:  </a:t>
            </a:r>
            <a:r>
              <a:rPr lang="en-GB" sz="800" dirty="0" smtClean="0">
                <a:hlinkClick r:id="rId2"/>
              </a:rPr>
              <a:t>http</a:t>
            </a:r>
            <a:r>
              <a:rPr lang="en-GB" sz="800" dirty="0" smtClean="0">
                <a:hlinkClick r:id="rId2"/>
              </a:rPr>
              <a:t>://</a:t>
            </a:r>
            <a:r>
              <a:rPr lang="en-GB" sz="800" dirty="0" smtClean="0">
                <a:hlinkClick r:id="rId2"/>
              </a:rPr>
              <a:t>www.criticalthinking.org/pages/defining-critical-thinking/766</a:t>
            </a:r>
            <a:r>
              <a:rPr lang="en-GB" sz="800" dirty="0" smtClean="0"/>
              <a:t> </a:t>
            </a:r>
            <a:endParaRPr lang="en-GB" sz="800" dirty="0"/>
          </a:p>
        </p:txBody>
      </p:sp>
      <p:sp>
        <p:nvSpPr>
          <p:cNvPr id="5" name="TextBox 4"/>
          <p:cNvSpPr txBox="1"/>
          <p:nvPr/>
        </p:nvSpPr>
        <p:spPr>
          <a:xfrm>
            <a:off x="899592" y="5733256"/>
            <a:ext cx="7704856" cy="400110"/>
          </a:xfrm>
          <a:prstGeom prst="rect">
            <a:avLst/>
          </a:prstGeom>
          <a:noFill/>
        </p:spPr>
        <p:txBody>
          <a:bodyPr wrap="square" rtlCol="0">
            <a:spAutoFit/>
          </a:bodyPr>
          <a:lstStyle/>
          <a:p>
            <a:r>
              <a:rPr lang="en-GB" sz="1000" dirty="0" smtClean="0"/>
              <a:t>(Taken from Richard Paul and Linda Elder, </a:t>
            </a:r>
            <a:r>
              <a:rPr lang="en-GB" sz="1000" i="1" dirty="0" smtClean="0"/>
              <a:t>The Miniature Guide to Critical Thinking Concepts and </a:t>
            </a:r>
            <a:r>
              <a:rPr lang="en-GB" sz="1000" i="1" dirty="0" err="1" smtClean="0"/>
              <a:t>Tools,</a:t>
            </a:r>
            <a:r>
              <a:rPr lang="en-GB" sz="1000" dirty="0" err="1" smtClean="0"/>
              <a:t>Foundation</a:t>
            </a:r>
            <a:r>
              <a:rPr lang="en-GB" sz="1000" dirty="0" smtClean="0"/>
              <a:t> for Critical Thinking Press, 2008)</a:t>
            </a:r>
            <a:endParaRPr lang="en-GB" sz="1000" dirty="0"/>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r>
              <a:rPr lang="en-GB" sz="2000" dirty="0" smtClean="0"/>
              <a:t>Critical thinking — in being responsive to variable subject matter, issues, and purposes — is incorporated in a family of interwoven modes of thinking, among them: </a:t>
            </a:r>
            <a:endParaRPr lang="en-GB" sz="2000" dirty="0" smtClean="0"/>
          </a:p>
          <a:p>
            <a:r>
              <a:rPr lang="en-GB" sz="2000" dirty="0" smtClean="0"/>
              <a:t>scientific thinking</a:t>
            </a:r>
          </a:p>
          <a:p>
            <a:r>
              <a:rPr lang="en-GB" sz="2000" dirty="0" smtClean="0"/>
              <a:t>mathematical thinking</a:t>
            </a:r>
          </a:p>
          <a:p>
            <a:r>
              <a:rPr lang="en-GB" sz="2000" dirty="0" smtClean="0"/>
              <a:t>historical thinking</a:t>
            </a:r>
          </a:p>
          <a:p>
            <a:r>
              <a:rPr lang="en-GB" sz="2000" dirty="0" smtClean="0"/>
              <a:t>anthropological thinking</a:t>
            </a:r>
          </a:p>
          <a:p>
            <a:r>
              <a:rPr lang="en-GB" sz="2000" dirty="0" smtClean="0"/>
              <a:t>economic thinking</a:t>
            </a:r>
          </a:p>
          <a:p>
            <a:r>
              <a:rPr lang="en-GB" sz="2000" dirty="0" smtClean="0"/>
              <a:t>moral thinking</a:t>
            </a:r>
          </a:p>
          <a:p>
            <a:r>
              <a:rPr lang="en-GB" sz="2000" dirty="0" smtClean="0"/>
              <a:t>philosophical </a:t>
            </a:r>
            <a:r>
              <a:rPr lang="en-GB" sz="2000" dirty="0" smtClean="0"/>
              <a:t>thinking.</a:t>
            </a:r>
            <a:endParaRPr lang="en-GB" sz="2000" dirty="0"/>
          </a:p>
        </p:txBody>
      </p:sp>
      <p:sp>
        <p:nvSpPr>
          <p:cNvPr id="3" name="Title 2"/>
          <p:cNvSpPr>
            <a:spLocks noGrp="1"/>
          </p:cNvSpPr>
          <p:nvPr>
            <p:ph type="title"/>
          </p:nvPr>
        </p:nvSpPr>
        <p:spPr/>
        <p:txBody>
          <a:bodyPr/>
          <a:lstStyle/>
          <a:p>
            <a:r>
              <a:rPr lang="en-GB" dirty="0" smtClean="0"/>
              <a:t>Universality of </a:t>
            </a:r>
            <a:r>
              <a:rPr lang="en-GB" dirty="0" smtClean="0"/>
              <a:t>Critical thinking</a:t>
            </a:r>
            <a:endParaRPr lang="en-GB" dirty="0"/>
          </a:p>
        </p:txBody>
      </p:sp>
      <p:sp>
        <p:nvSpPr>
          <p:cNvPr id="4" name="TextBox 3"/>
          <p:cNvSpPr txBox="1"/>
          <p:nvPr/>
        </p:nvSpPr>
        <p:spPr>
          <a:xfrm>
            <a:off x="0" y="6597352"/>
            <a:ext cx="9144000" cy="215444"/>
          </a:xfrm>
          <a:prstGeom prst="rect">
            <a:avLst/>
          </a:prstGeom>
          <a:noFill/>
        </p:spPr>
        <p:txBody>
          <a:bodyPr wrap="square" rtlCol="0">
            <a:spAutoFit/>
          </a:bodyPr>
          <a:lstStyle/>
          <a:p>
            <a:r>
              <a:rPr lang="en-GB" sz="800" dirty="0" smtClean="0"/>
              <a:t>Ref:  </a:t>
            </a:r>
            <a:r>
              <a:rPr lang="en-GB" sz="800" dirty="0" smtClean="0">
                <a:hlinkClick r:id="rId2"/>
              </a:rPr>
              <a:t>http</a:t>
            </a:r>
            <a:r>
              <a:rPr lang="en-GB" sz="800" dirty="0" smtClean="0">
                <a:hlinkClick r:id="rId2"/>
              </a:rPr>
              <a:t>://</a:t>
            </a:r>
            <a:r>
              <a:rPr lang="en-GB" sz="800" dirty="0" smtClean="0">
                <a:hlinkClick r:id="rId2"/>
              </a:rPr>
              <a:t>www.criticalthinking.org/pages/defining-critical-thinking/766</a:t>
            </a:r>
            <a:r>
              <a:rPr lang="en-GB" sz="800" dirty="0" smtClean="0"/>
              <a:t> </a:t>
            </a:r>
            <a:endParaRPr lang="en-GB" sz="800" dirty="0"/>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Rectangle 3"/>
          <p:cNvSpPr>
            <a:spLocks noGrp="1" noChangeArrowheads="1"/>
          </p:cNvSpPr>
          <p:nvPr>
            <p:ph idx="1"/>
          </p:nvPr>
        </p:nvSpPr>
        <p:spPr/>
        <p:txBody>
          <a:bodyPr>
            <a:normAutofit/>
          </a:bodyPr>
          <a:lstStyle/>
          <a:p>
            <a:pPr>
              <a:buNone/>
            </a:pPr>
            <a:r>
              <a:rPr lang="en-GB" dirty="0" smtClean="0"/>
              <a:t>In Critical Thinking you should:</a:t>
            </a:r>
          </a:p>
          <a:p>
            <a:pPr>
              <a:buNone/>
            </a:pPr>
            <a:endParaRPr lang="en-GB" dirty="0" smtClean="0"/>
          </a:p>
          <a:p>
            <a:r>
              <a:rPr lang="en-GB" b="1" dirty="0" smtClean="0"/>
              <a:t>Consider</a:t>
            </a:r>
            <a:r>
              <a:rPr lang="en-GB" dirty="0" smtClean="0"/>
              <a:t> an issue carefully.</a:t>
            </a:r>
          </a:p>
          <a:p>
            <a:endParaRPr lang="en-GB" dirty="0" smtClean="0"/>
          </a:p>
          <a:p>
            <a:r>
              <a:rPr lang="en-GB" b="1" dirty="0" smtClean="0"/>
              <a:t>Evaluate</a:t>
            </a:r>
            <a:r>
              <a:rPr lang="en-GB" dirty="0" smtClean="0"/>
              <a:t> evidence </a:t>
            </a:r>
            <a:r>
              <a:rPr lang="en-GB" dirty="0" smtClean="0"/>
              <a:t>in </a:t>
            </a:r>
            <a:r>
              <a:rPr lang="en-GB" dirty="0" smtClean="0"/>
              <a:t>support of a belief or view point.</a:t>
            </a:r>
          </a:p>
          <a:p>
            <a:endParaRPr lang="en-GB" dirty="0" smtClean="0"/>
          </a:p>
          <a:p>
            <a:r>
              <a:rPr lang="en-GB" b="1" dirty="0" smtClean="0"/>
              <a:t>Consider</a:t>
            </a:r>
            <a:r>
              <a:rPr lang="en-GB" dirty="0" smtClean="0"/>
              <a:t> where the belief or view points lead. What conclusions follow? Are they suitable and rational?</a:t>
            </a:r>
            <a:endParaRPr lang="en-GB" dirty="0"/>
          </a:p>
        </p:txBody>
      </p:sp>
      <p:sp>
        <p:nvSpPr>
          <p:cNvPr id="6146" name="Rectangle 2"/>
          <p:cNvSpPr>
            <a:spLocks noGrp="1" noChangeArrowheads="1"/>
          </p:cNvSpPr>
          <p:nvPr>
            <p:ph type="title"/>
          </p:nvPr>
        </p:nvSpPr>
        <p:spPr/>
        <p:txBody>
          <a:bodyPr/>
          <a:lstStyle/>
          <a:p>
            <a:r>
              <a:rPr lang="en-GB" dirty="0" smtClean="0"/>
              <a:t>What is Critical Thinking?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grpId="0" nodeType="with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147">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147">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61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lstStyle/>
          <a:p>
            <a:pPr>
              <a:buNone/>
            </a:pPr>
            <a:r>
              <a:rPr lang="en-GB" dirty="0" smtClean="0"/>
              <a:t>Quietly reflect and type/write down what is:</a:t>
            </a:r>
          </a:p>
          <a:p>
            <a:pPr>
              <a:buNone/>
            </a:pPr>
            <a:endParaRPr lang="en-GB" dirty="0" smtClean="0"/>
          </a:p>
          <a:p>
            <a:pPr marL="624078" indent="-514350"/>
            <a:r>
              <a:rPr lang="en-GB" dirty="0" smtClean="0"/>
              <a:t>Analytical </a:t>
            </a:r>
            <a:r>
              <a:rPr lang="en-GB" dirty="0" smtClean="0"/>
              <a:t>thinking?</a:t>
            </a:r>
            <a:endParaRPr lang="en-GB" dirty="0"/>
          </a:p>
        </p:txBody>
      </p:sp>
      <p:sp>
        <p:nvSpPr>
          <p:cNvPr id="2" name="Title 1"/>
          <p:cNvSpPr>
            <a:spLocks noGrp="1"/>
          </p:cNvSpPr>
          <p:nvPr>
            <p:ph type="title"/>
          </p:nvPr>
        </p:nvSpPr>
        <p:spPr>
          <a:xfrm>
            <a:off x="457200" y="274638"/>
            <a:ext cx="8507288" cy="1143000"/>
          </a:xfrm>
        </p:spPr>
        <p:txBody>
          <a:bodyPr>
            <a:normAutofit/>
          </a:bodyPr>
          <a:lstStyle/>
          <a:p>
            <a:r>
              <a:rPr lang="en-GB" dirty="0" smtClean="0"/>
              <a:t>Activity: Analytical </a:t>
            </a:r>
            <a:r>
              <a:rPr lang="en-GB" dirty="0" smtClean="0"/>
              <a:t>Thinking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2" name="Rectangle 4"/>
          <p:cNvSpPr>
            <a:spLocks noGrp="1" noChangeArrowheads="1"/>
          </p:cNvSpPr>
          <p:nvPr>
            <p:ph idx="1"/>
          </p:nvPr>
        </p:nvSpPr>
        <p:spPr/>
        <p:txBody>
          <a:bodyPr/>
          <a:lstStyle/>
          <a:p>
            <a:r>
              <a:rPr lang="en-GB" dirty="0" smtClean="0"/>
              <a:t>Analytical thinking involves</a:t>
            </a:r>
            <a:r>
              <a:rPr lang="en-GB" dirty="0" smtClean="0"/>
              <a:t>:</a:t>
            </a:r>
          </a:p>
          <a:p>
            <a:pPr>
              <a:buNone/>
            </a:pPr>
            <a:endParaRPr lang="en-GB" dirty="0" smtClean="0"/>
          </a:p>
          <a:p>
            <a:r>
              <a:rPr lang="en-GB" dirty="0" smtClean="0"/>
              <a:t>Standing back from information </a:t>
            </a:r>
            <a:r>
              <a:rPr lang="en-GB" dirty="0" smtClean="0"/>
              <a:t>given</a:t>
            </a:r>
            <a:endParaRPr lang="en-GB" dirty="0" smtClean="0"/>
          </a:p>
          <a:p>
            <a:r>
              <a:rPr lang="en-GB" dirty="0" smtClean="0"/>
              <a:t>Examining it in detail from all </a:t>
            </a:r>
            <a:r>
              <a:rPr lang="en-GB" dirty="0" smtClean="0"/>
              <a:t>angles</a:t>
            </a:r>
            <a:endParaRPr lang="en-GB" dirty="0" smtClean="0"/>
          </a:p>
          <a:p>
            <a:r>
              <a:rPr lang="en-GB" dirty="0" smtClean="0"/>
              <a:t>Checking closely if it is accurate</a:t>
            </a:r>
          </a:p>
          <a:p>
            <a:endParaRPr lang="en-GB" dirty="0" smtClean="0"/>
          </a:p>
        </p:txBody>
      </p:sp>
      <p:sp>
        <p:nvSpPr>
          <p:cNvPr id="7170" name="Rectangle 2"/>
          <p:cNvSpPr>
            <a:spLocks noGrp="1" noChangeArrowheads="1"/>
          </p:cNvSpPr>
          <p:nvPr>
            <p:ph type="title"/>
          </p:nvPr>
        </p:nvSpPr>
        <p:spPr/>
        <p:txBody>
          <a:bodyPr/>
          <a:lstStyle/>
          <a:p>
            <a:r>
              <a:rPr lang="en-GB" smtClean="0"/>
              <a:t>What is Analytical Thinking?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172">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172">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172">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172">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2"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p:txBody>
          <a:bodyPr/>
          <a:lstStyle/>
          <a:p>
            <a:r>
              <a:rPr lang="en-GB" smtClean="0"/>
              <a:t>Most texts you will read will include an argument.</a:t>
            </a:r>
          </a:p>
          <a:p>
            <a:endParaRPr lang="en-GB" smtClean="0"/>
          </a:p>
          <a:p>
            <a:r>
              <a:rPr lang="en-GB" smtClean="0"/>
              <a:t>In academic writing an argument is:</a:t>
            </a:r>
          </a:p>
          <a:p>
            <a:pPr lvl="1"/>
            <a:r>
              <a:rPr lang="en-GB" smtClean="0"/>
              <a:t>A line of reasoning </a:t>
            </a:r>
            <a:r>
              <a:rPr lang="en-GB" i="1" smtClean="0"/>
              <a:t>or</a:t>
            </a:r>
          </a:p>
          <a:p>
            <a:pPr lvl="1"/>
            <a:r>
              <a:rPr lang="en-GB" smtClean="0"/>
              <a:t>An angle or point of view </a:t>
            </a:r>
            <a:r>
              <a:rPr lang="en-GB" i="1" smtClean="0"/>
              <a:t>or</a:t>
            </a:r>
          </a:p>
          <a:p>
            <a:pPr lvl="1"/>
            <a:r>
              <a:rPr lang="en-GB" smtClean="0"/>
              <a:t>A position that is being defended </a:t>
            </a:r>
            <a:r>
              <a:rPr lang="en-GB" i="1" smtClean="0"/>
              <a:t>or</a:t>
            </a:r>
          </a:p>
          <a:p>
            <a:pPr lvl="1"/>
            <a:r>
              <a:rPr lang="en-GB" smtClean="0"/>
              <a:t>A case which is being made, backed with evidence and examples which leads to conclusions.</a:t>
            </a:r>
            <a:endParaRPr lang="en-GB" dirty="0"/>
          </a:p>
        </p:txBody>
      </p:sp>
      <p:sp>
        <p:nvSpPr>
          <p:cNvPr id="15362" name="Rectangle 2"/>
          <p:cNvSpPr>
            <a:spLocks noGrp="1" noChangeArrowheads="1"/>
          </p:cNvSpPr>
          <p:nvPr>
            <p:ph type="title"/>
          </p:nvPr>
        </p:nvSpPr>
        <p:spPr/>
        <p:txBody>
          <a:bodyPr/>
          <a:lstStyle/>
          <a:p>
            <a:r>
              <a:rPr lang="en-GB" smtClean="0"/>
              <a:t>Critical Thinking </a:t>
            </a:r>
            <a:r>
              <a:rPr lang="en-GB" b="0" smtClean="0"/>
              <a:t>- Reading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536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536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536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536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536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536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36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3"/>
          <p:cNvSpPr>
            <a:spLocks noGrp="1" noChangeArrowheads="1"/>
          </p:cNvSpPr>
          <p:nvPr>
            <p:ph idx="1"/>
          </p:nvPr>
        </p:nvSpPr>
        <p:spPr>
          <a:xfrm>
            <a:off x="251520" y="1481328"/>
            <a:ext cx="8712968" cy="4525963"/>
          </a:xfrm>
        </p:spPr>
        <p:txBody>
          <a:bodyPr/>
          <a:lstStyle/>
          <a:p>
            <a:pPr>
              <a:buNone/>
            </a:pPr>
            <a:r>
              <a:rPr lang="en-GB" dirty="0" smtClean="0"/>
              <a:t>Critical thinking when writing involves:</a:t>
            </a:r>
          </a:p>
          <a:p>
            <a:r>
              <a:rPr lang="en-GB" dirty="0" smtClean="0"/>
              <a:t>Showing </a:t>
            </a:r>
            <a:r>
              <a:rPr lang="en-GB" dirty="0" smtClean="0"/>
              <a:t>a clear line of reasoning (an argument) leading to your </a:t>
            </a:r>
            <a:r>
              <a:rPr lang="en-GB" dirty="0" smtClean="0"/>
              <a:t>conclusion</a:t>
            </a:r>
          </a:p>
          <a:p>
            <a:r>
              <a:rPr lang="en-GB" dirty="0" smtClean="0"/>
              <a:t>Presenting </a:t>
            </a:r>
            <a:r>
              <a:rPr lang="en-GB" dirty="0" smtClean="0"/>
              <a:t>evidence to support your reasoning</a:t>
            </a:r>
          </a:p>
          <a:p>
            <a:r>
              <a:rPr lang="en-GB" dirty="0" smtClean="0"/>
              <a:t>Reading your own writing </a:t>
            </a:r>
            <a:r>
              <a:rPr lang="en-GB" dirty="0" smtClean="0"/>
              <a:t>critically</a:t>
            </a:r>
            <a:r>
              <a:rPr lang="en-GB" dirty="0" smtClean="0"/>
              <a:t>.</a:t>
            </a:r>
          </a:p>
          <a:p>
            <a:r>
              <a:rPr lang="en-GB" dirty="0" smtClean="0"/>
              <a:t>Viewing your subject from multiple perspectives</a:t>
            </a:r>
            <a:r>
              <a:rPr lang="en-GB" dirty="0" smtClean="0"/>
              <a:t>.</a:t>
            </a:r>
          </a:p>
          <a:p>
            <a:r>
              <a:rPr lang="en-GB" dirty="0" smtClean="0"/>
              <a:t>Being clear what your conclusions </a:t>
            </a:r>
            <a:r>
              <a:rPr lang="en-GB" dirty="0" smtClean="0"/>
              <a:t>are.</a:t>
            </a:r>
            <a:endParaRPr lang="en-GB" dirty="0" smtClean="0"/>
          </a:p>
          <a:p>
            <a:pPr>
              <a:buNone/>
            </a:pPr>
            <a:endParaRPr lang="en-GB" dirty="0" smtClean="0"/>
          </a:p>
        </p:txBody>
      </p:sp>
      <p:sp>
        <p:nvSpPr>
          <p:cNvPr id="14338" name="Rectangle 2"/>
          <p:cNvSpPr>
            <a:spLocks noGrp="1" noChangeArrowheads="1"/>
          </p:cNvSpPr>
          <p:nvPr>
            <p:ph type="title"/>
          </p:nvPr>
        </p:nvSpPr>
        <p:spPr/>
        <p:txBody>
          <a:bodyPr/>
          <a:lstStyle/>
          <a:p>
            <a:r>
              <a:rPr lang="en-GB" dirty="0" smtClean="0"/>
              <a:t>Critical Thinking </a:t>
            </a:r>
            <a:r>
              <a:rPr lang="en-GB" b="0" dirty="0" smtClean="0"/>
              <a:t>- Writing</a:t>
            </a: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4339">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4339">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1433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433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4339">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1433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In pairs create a Model that defines the Creative process.</a:t>
            </a:r>
          </a:p>
          <a:p>
            <a:r>
              <a:rPr lang="en-GB" dirty="0" smtClean="0"/>
              <a:t>i.e. How a person comes up with an initial ‘idea’ and is able to ‘Create’ it.</a:t>
            </a:r>
          </a:p>
          <a:p>
            <a:r>
              <a:rPr lang="en-GB" dirty="0" smtClean="0"/>
              <a:t>Use the terms defined in today’s exercise to Create a Model to illustrate the process.</a:t>
            </a:r>
          </a:p>
          <a:p>
            <a:endParaRPr lang="en-GB" dirty="0" smtClean="0"/>
          </a:p>
          <a:p>
            <a:r>
              <a:rPr lang="en-GB" dirty="0" smtClean="0"/>
              <a:t>Reflect and Create a Model to illustrate the ‘Creative process’?</a:t>
            </a:r>
          </a:p>
          <a:p>
            <a:r>
              <a:rPr lang="en-GB" b="1" dirty="0" smtClean="0"/>
              <a:t>Note: </a:t>
            </a:r>
            <a:r>
              <a:rPr lang="en-GB" sz="2400" dirty="0" smtClean="0"/>
              <a:t>There is no right or wrong answer :  )</a:t>
            </a:r>
            <a:endParaRPr lang="en-GB" sz="2400" dirty="0"/>
          </a:p>
        </p:txBody>
      </p:sp>
      <p:sp>
        <p:nvSpPr>
          <p:cNvPr id="3" name="Title 2"/>
          <p:cNvSpPr>
            <a:spLocks noGrp="1"/>
          </p:cNvSpPr>
          <p:nvPr>
            <p:ph type="title"/>
          </p:nvPr>
        </p:nvSpPr>
        <p:spPr/>
        <p:txBody>
          <a:bodyPr>
            <a:normAutofit fontScale="90000"/>
          </a:bodyPr>
          <a:lstStyle/>
          <a:p>
            <a:r>
              <a:rPr lang="en-GB" dirty="0" smtClean="0"/>
              <a:t>Q. What is the Creative Process?</a:t>
            </a:r>
            <a:endParaRPr lang="en-GB" dirty="0"/>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0" y="1124744"/>
            <a:ext cx="9144000" cy="5044016"/>
          </a:xfrm>
        </p:spPr>
        <p:txBody>
          <a:bodyPr>
            <a:normAutofit fontScale="92500" lnSpcReduction="20000"/>
          </a:bodyPr>
          <a:lstStyle/>
          <a:p>
            <a:r>
              <a:rPr lang="en-GB" dirty="0" smtClean="0"/>
              <a:t>In </a:t>
            </a:r>
            <a:r>
              <a:rPr lang="en-GB" dirty="0" smtClean="0"/>
              <a:t>his work </a:t>
            </a:r>
            <a:r>
              <a:rPr lang="en-GB" i="1" dirty="0" smtClean="0"/>
              <a:t>Art of Thought</a:t>
            </a:r>
            <a:r>
              <a:rPr lang="en-GB" dirty="0" smtClean="0"/>
              <a:t>, published in 1926, </a:t>
            </a:r>
            <a:r>
              <a:rPr lang="en-GB" dirty="0" smtClean="0"/>
              <a:t>Graham </a:t>
            </a:r>
            <a:r>
              <a:rPr lang="en-GB" dirty="0" err="1" smtClean="0"/>
              <a:t>Wallas</a:t>
            </a:r>
            <a:r>
              <a:rPr lang="en-GB" dirty="0" smtClean="0"/>
              <a:t> </a:t>
            </a:r>
            <a:r>
              <a:rPr lang="en-GB" dirty="0" smtClean="0"/>
              <a:t>presented one of the first models of the creative </a:t>
            </a:r>
            <a:r>
              <a:rPr lang="en-GB" dirty="0" smtClean="0"/>
              <a:t>process</a:t>
            </a:r>
            <a:r>
              <a:rPr lang="en-GB" dirty="0" smtClean="0"/>
              <a:t>:</a:t>
            </a:r>
          </a:p>
          <a:p>
            <a:r>
              <a:rPr lang="en-GB" dirty="0" smtClean="0"/>
              <a:t>(</a:t>
            </a:r>
            <a:r>
              <a:rPr lang="en-GB" dirty="0" err="1" smtClean="0"/>
              <a:t>i</a:t>
            </a:r>
            <a:r>
              <a:rPr lang="en-GB" dirty="0" smtClean="0"/>
              <a:t>) </a:t>
            </a:r>
            <a:r>
              <a:rPr lang="en-GB" b="1" dirty="0" smtClean="0"/>
              <a:t>Preparation</a:t>
            </a:r>
            <a:r>
              <a:rPr lang="en-GB" dirty="0" smtClean="0"/>
              <a:t> (preparatory work on a problem that focuses the individual's mind on the </a:t>
            </a:r>
            <a:r>
              <a:rPr lang="en-GB" dirty="0" smtClean="0"/>
              <a:t>problem)</a:t>
            </a:r>
          </a:p>
          <a:p>
            <a:r>
              <a:rPr lang="en-GB" dirty="0" smtClean="0"/>
              <a:t>(</a:t>
            </a:r>
            <a:r>
              <a:rPr lang="en-GB" dirty="0" smtClean="0"/>
              <a:t>ii) </a:t>
            </a:r>
            <a:r>
              <a:rPr lang="en-GB" dirty="0" smtClean="0"/>
              <a:t>I</a:t>
            </a:r>
            <a:r>
              <a:rPr lang="en-GB" b="1" dirty="0" smtClean="0"/>
              <a:t>ncubation</a:t>
            </a:r>
            <a:r>
              <a:rPr lang="en-GB" dirty="0" smtClean="0"/>
              <a:t> (where the problem is internalized into the unconscious mind and nothing appears externally to be happening</a:t>
            </a:r>
            <a:r>
              <a:rPr lang="en-GB" dirty="0" smtClean="0"/>
              <a:t>)</a:t>
            </a:r>
          </a:p>
          <a:p>
            <a:r>
              <a:rPr lang="en-GB" dirty="0" smtClean="0"/>
              <a:t>(</a:t>
            </a:r>
            <a:r>
              <a:rPr lang="en-GB" dirty="0" smtClean="0"/>
              <a:t>iii) </a:t>
            </a:r>
            <a:r>
              <a:rPr lang="en-GB" dirty="0" smtClean="0"/>
              <a:t>I</a:t>
            </a:r>
            <a:r>
              <a:rPr lang="en-GB" b="1" dirty="0" smtClean="0"/>
              <a:t>ntimation</a:t>
            </a:r>
            <a:r>
              <a:rPr lang="en-GB" dirty="0" smtClean="0"/>
              <a:t> (the creative person gets a "feeling" that a solution is on its way</a:t>
            </a:r>
            <a:r>
              <a:rPr lang="en-GB" dirty="0" smtClean="0"/>
              <a:t>)</a:t>
            </a:r>
          </a:p>
          <a:p>
            <a:r>
              <a:rPr lang="en-GB" dirty="0" smtClean="0"/>
              <a:t>(</a:t>
            </a:r>
            <a:r>
              <a:rPr lang="en-GB" dirty="0" smtClean="0"/>
              <a:t>iv) </a:t>
            </a:r>
            <a:r>
              <a:rPr lang="en-GB" dirty="0" smtClean="0"/>
              <a:t>I</a:t>
            </a:r>
            <a:r>
              <a:rPr lang="en-GB" b="1" dirty="0" smtClean="0"/>
              <a:t>llumination</a:t>
            </a:r>
            <a:r>
              <a:rPr lang="en-GB" dirty="0" smtClean="0"/>
              <a:t> or insight (where the creative idea bursts forth from </a:t>
            </a:r>
            <a:r>
              <a:rPr lang="en-GB" dirty="0" smtClean="0"/>
              <a:t>its preconscious</a:t>
            </a:r>
            <a:r>
              <a:rPr lang="en-GB" dirty="0" smtClean="0"/>
              <a:t> processing into conscious awareness); </a:t>
            </a:r>
            <a:r>
              <a:rPr lang="en-GB" dirty="0" smtClean="0"/>
              <a:t>and</a:t>
            </a:r>
          </a:p>
          <a:p>
            <a:r>
              <a:rPr lang="en-GB" dirty="0" smtClean="0"/>
              <a:t>(</a:t>
            </a:r>
            <a:r>
              <a:rPr lang="en-GB" dirty="0" smtClean="0"/>
              <a:t>v) </a:t>
            </a:r>
            <a:r>
              <a:rPr lang="en-GB" b="1" dirty="0" smtClean="0"/>
              <a:t>verification</a:t>
            </a:r>
            <a:r>
              <a:rPr lang="en-GB" dirty="0" smtClean="0"/>
              <a:t> (where the idea is consciously verified, elaborated, and then applied).</a:t>
            </a:r>
            <a:endParaRPr lang="en-GB" dirty="0"/>
          </a:p>
        </p:txBody>
      </p:sp>
      <p:sp>
        <p:nvSpPr>
          <p:cNvPr id="3" name="Title 2"/>
          <p:cNvSpPr>
            <a:spLocks noGrp="1"/>
          </p:cNvSpPr>
          <p:nvPr>
            <p:ph type="title"/>
          </p:nvPr>
        </p:nvSpPr>
        <p:spPr>
          <a:xfrm>
            <a:off x="457200" y="44624"/>
            <a:ext cx="8229600" cy="1143000"/>
          </a:xfrm>
        </p:spPr>
        <p:txBody>
          <a:bodyPr/>
          <a:lstStyle/>
          <a:p>
            <a:r>
              <a:rPr lang="en-GB" dirty="0" smtClean="0"/>
              <a:t>Creative Process</a:t>
            </a:r>
            <a:endParaRPr lang="en-GB" dirty="0"/>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Reflect and type/write down:</a:t>
            </a:r>
          </a:p>
          <a:p>
            <a:endParaRPr lang="en-GB" dirty="0" smtClean="0"/>
          </a:p>
          <a:p>
            <a:r>
              <a:rPr lang="en-GB" dirty="0" smtClean="0"/>
              <a:t>What is Lateral Thinking?</a:t>
            </a:r>
            <a:endParaRPr lang="en-GB" dirty="0"/>
          </a:p>
        </p:txBody>
      </p:sp>
      <p:sp>
        <p:nvSpPr>
          <p:cNvPr id="3" name="Title 2"/>
          <p:cNvSpPr>
            <a:spLocks noGrp="1"/>
          </p:cNvSpPr>
          <p:nvPr>
            <p:ph type="title"/>
          </p:nvPr>
        </p:nvSpPr>
        <p:spPr/>
        <p:txBody>
          <a:bodyPr/>
          <a:lstStyle/>
          <a:p>
            <a:r>
              <a:rPr lang="en-GB" dirty="0" smtClean="0"/>
              <a:t>What is:</a:t>
            </a:r>
            <a:endParaRPr lang="en-GB" dirty="0"/>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1520" y="1481328"/>
            <a:ext cx="8568952" cy="4525963"/>
          </a:xfrm>
        </p:spPr>
        <p:txBody>
          <a:bodyPr/>
          <a:lstStyle/>
          <a:p>
            <a:r>
              <a:rPr lang="en-GB" b="1" dirty="0" smtClean="0"/>
              <a:t>Lateral thinking</a:t>
            </a:r>
            <a:r>
              <a:rPr lang="en-GB" dirty="0" smtClean="0"/>
              <a:t> is solving problems through an indirect and creative approach, </a:t>
            </a:r>
            <a:r>
              <a:rPr lang="en-GB" dirty="0" smtClean="0"/>
              <a:t>using reasoning</a:t>
            </a:r>
            <a:r>
              <a:rPr lang="en-GB" dirty="0" smtClean="0"/>
              <a:t> that is not immediately obvious and involving ideas that may not be obtainable by using only traditional step-by-step logic. </a:t>
            </a:r>
            <a:endParaRPr lang="en-GB" dirty="0"/>
          </a:p>
        </p:txBody>
      </p:sp>
      <p:sp>
        <p:nvSpPr>
          <p:cNvPr id="3" name="Title 2"/>
          <p:cNvSpPr>
            <a:spLocks noGrp="1"/>
          </p:cNvSpPr>
          <p:nvPr>
            <p:ph type="title"/>
          </p:nvPr>
        </p:nvSpPr>
        <p:spPr/>
        <p:txBody>
          <a:bodyPr/>
          <a:lstStyle/>
          <a:p>
            <a:r>
              <a:rPr lang="en-GB" dirty="0" smtClean="0"/>
              <a:t>Lateral Thinking</a:t>
            </a:r>
            <a:endParaRPr lang="en-GB" dirty="0"/>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hlinkClick r:id="rId2"/>
              </a:rPr>
              <a:t>http://www.folj.com/lateral</a:t>
            </a:r>
            <a:r>
              <a:rPr lang="en-GB" dirty="0" smtClean="0">
                <a:hlinkClick r:id="rId2"/>
              </a:rPr>
              <a:t>/</a:t>
            </a:r>
            <a:r>
              <a:rPr lang="en-GB" dirty="0" smtClean="0"/>
              <a:t> </a:t>
            </a:r>
            <a:endParaRPr lang="en-GB" dirty="0"/>
          </a:p>
        </p:txBody>
      </p:sp>
      <p:sp>
        <p:nvSpPr>
          <p:cNvPr id="3" name="Title 2"/>
          <p:cNvSpPr>
            <a:spLocks noGrp="1"/>
          </p:cNvSpPr>
          <p:nvPr>
            <p:ph type="title"/>
          </p:nvPr>
        </p:nvSpPr>
        <p:spPr/>
        <p:txBody>
          <a:bodyPr/>
          <a:lstStyle/>
          <a:p>
            <a:r>
              <a:rPr lang="en-GB" dirty="0" smtClean="0"/>
              <a:t>Lateral Thinking puzzles</a:t>
            </a:r>
            <a:endParaRPr lang="en-GB" dirty="0"/>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t>End :  )</a:t>
            </a:r>
            <a:endParaRPr lang="en-GB" dirty="0"/>
          </a:p>
        </p:txBody>
      </p:sp>
      <p:sp>
        <p:nvSpPr>
          <p:cNvPr id="2" name="Title 1"/>
          <p:cNvSpPr>
            <a:spLocks noGrp="1"/>
          </p:cNvSpPr>
          <p:nvPr>
            <p:ph type="title"/>
          </p:nvPr>
        </p:nvSpPr>
        <p:spPr/>
        <p:txBody>
          <a:bodyPr/>
          <a:lstStyle/>
          <a:p>
            <a:r>
              <a:rPr lang="en-GB" dirty="0" smtClean="0"/>
              <a:t>The</a:t>
            </a:r>
            <a:endParaRPr lang="en-GB" dirty="0"/>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 see Study Skills </a:t>
            </a:r>
            <a:r>
              <a:rPr lang="en-GB" dirty="0" err="1" smtClean="0"/>
              <a:t>chapt</a:t>
            </a:r>
            <a:r>
              <a:rPr lang="en-GB" dirty="0" smtClean="0"/>
              <a:t>. 7 </a:t>
            </a:r>
            <a:r>
              <a:rPr lang="en-GB" dirty="0" smtClean="0">
                <a:hlinkClick r:id="rId2"/>
              </a:rPr>
              <a:t>http://www.palgrave.com/studyskills/pdp</a:t>
            </a:r>
            <a:endParaRPr lang="en-GB" dirty="0"/>
          </a:p>
        </p:txBody>
      </p:sp>
      <p:sp>
        <p:nvSpPr>
          <p:cNvPr id="3" name="Title 2"/>
          <p:cNvSpPr>
            <a:spLocks noGrp="1"/>
          </p:cNvSpPr>
          <p:nvPr>
            <p:ph type="title"/>
          </p:nvPr>
        </p:nvSpPr>
        <p:spPr/>
        <p:txBody>
          <a:bodyPr/>
          <a:lstStyle/>
          <a:p>
            <a:endParaRPr lang="en-GB"/>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522</TotalTime>
  <Words>1638</Words>
  <Application>Microsoft Office PowerPoint</Application>
  <PresentationFormat>On-screen Show (4:3)</PresentationFormat>
  <Paragraphs>306</Paragraphs>
  <Slides>48</Slides>
  <Notes>3</Notes>
  <HiddenSlides>0</HiddenSlides>
  <MMClips>0</MMClips>
  <ScaleCrop>false</ScaleCrop>
  <HeadingPairs>
    <vt:vector size="4" baseType="variant">
      <vt:variant>
        <vt:lpstr>Theme</vt:lpstr>
      </vt:variant>
      <vt:variant>
        <vt:i4>1</vt:i4>
      </vt:variant>
      <vt:variant>
        <vt:lpstr>Slide Titles</vt:lpstr>
      </vt:variant>
      <vt:variant>
        <vt:i4>48</vt:i4>
      </vt:variant>
    </vt:vector>
  </HeadingPairs>
  <TitlesOfParts>
    <vt:vector size="49" baseType="lpstr">
      <vt:lpstr>Concourse</vt:lpstr>
      <vt:lpstr>   Consciousness &amp; Cognition (Creative Analytical &amp; Lateral thinking)</vt:lpstr>
      <vt:lpstr>What is:</vt:lpstr>
      <vt:lpstr>Being</vt:lpstr>
      <vt:lpstr>Consciousness</vt:lpstr>
      <vt:lpstr>What is: Creativity</vt:lpstr>
      <vt:lpstr>Creativity</vt:lpstr>
      <vt:lpstr>Creativity</vt:lpstr>
      <vt:lpstr>Activity: Creative exercise</vt:lpstr>
      <vt:lpstr>What is:</vt:lpstr>
      <vt:lpstr>Slide 10</vt:lpstr>
      <vt:lpstr>Creative &amp; Critical Thinking</vt:lpstr>
      <vt:lpstr>Creative &amp; Critical Thinking</vt:lpstr>
      <vt:lpstr>Slide 13</vt:lpstr>
      <vt:lpstr>Cognition</vt:lpstr>
      <vt:lpstr>Philosophical history</vt:lpstr>
      <vt:lpstr>Philosophical history</vt:lpstr>
      <vt:lpstr>Q. What is Reason</vt:lpstr>
      <vt:lpstr>Thinking or Reason</vt:lpstr>
      <vt:lpstr>Q. What is Creativity?</vt:lpstr>
      <vt:lpstr>Q. What is Intuition</vt:lpstr>
      <vt:lpstr>Intuition</vt:lpstr>
      <vt:lpstr>Q. Critical Thinking</vt:lpstr>
      <vt:lpstr>Critical Thinking</vt:lpstr>
      <vt:lpstr>Critical Thinking</vt:lpstr>
      <vt:lpstr>Critical Thinking - History</vt:lpstr>
      <vt:lpstr>Critical Thinking - History</vt:lpstr>
      <vt:lpstr>Critical Thinking</vt:lpstr>
      <vt:lpstr>Critical Thinking</vt:lpstr>
      <vt:lpstr>Critical Thinking</vt:lpstr>
      <vt:lpstr>Critical Thinking</vt:lpstr>
      <vt:lpstr>Degree of Critical thinking</vt:lpstr>
      <vt:lpstr>Guidelines for Intellectuals / Critical Thinkers</vt:lpstr>
      <vt:lpstr>Why? Critical Thinking</vt:lpstr>
      <vt:lpstr>Critical Thinking: A Definition </vt:lpstr>
      <vt:lpstr>A well cultivated critical thinker:</vt:lpstr>
      <vt:lpstr>Universality of Critical thinking</vt:lpstr>
      <vt:lpstr>What is Critical Thinking?</vt:lpstr>
      <vt:lpstr>Activity: Analytical Thinking</vt:lpstr>
      <vt:lpstr>What is Analytical Thinking?</vt:lpstr>
      <vt:lpstr>Critical Thinking - Reading</vt:lpstr>
      <vt:lpstr>Critical Thinking - Writing</vt:lpstr>
      <vt:lpstr>Q. What is the Creative Process?</vt:lpstr>
      <vt:lpstr>Creative Process</vt:lpstr>
      <vt:lpstr>What is:</vt:lpstr>
      <vt:lpstr>Lateral Thinking</vt:lpstr>
      <vt:lpstr>Lateral Thinking puzzles</vt:lpstr>
      <vt:lpstr>The</vt:lpstr>
      <vt:lpstr>Slide 48</vt:lpstr>
    </vt:vector>
  </TitlesOfParts>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creator>Graham Rees-Evans</dc:creator>
  <cp:lastModifiedBy>James Williams</cp:lastModifiedBy>
  <cp:revision>42</cp:revision>
  <dcterms:created xsi:type="dcterms:W3CDTF">2011-11-22T22:12:10Z</dcterms:created>
  <dcterms:modified xsi:type="dcterms:W3CDTF">2013-01-10T20:34:06Z</dcterms:modified>
</cp:coreProperties>
</file>