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wav" ContentType="audio/x-wav"/>
  <Default Extension="gif" ContentType="image/gif"/>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310" r:id="rId1"/>
  </p:sldMasterIdLst>
  <p:notesMasterIdLst>
    <p:notesMasterId r:id="rId102"/>
  </p:notesMasterIdLst>
  <p:handoutMasterIdLst>
    <p:handoutMasterId r:id="rId103"/>
  </p:handoutMasterIdLst>
  <p:sldIdLst>
    <p:sldId id="379" r:id="rId2"/>
    <p:sldId id="381" r:id="rId3"/>
    <p:sldId id="383" r:id="rId4"/>
    <p:sldId id="380" r:id="rId5"/>
    <p:sldId id="382" r:id="rId6"/>
    <p:sldId id="257" r:id="rId7"/>
    <p:sldId id="368" r:id="rId8"/>
    <p:sldId id="316" r:id="rId9"/>
    <p:sldId id="272" r:id="rId10"/>
    <p:sldId id="355" r:id="rId11"/>
    <p:sldId id="356" r:id="rId12"/>
    <p:sldId id="336" r:id="rId13"/>
    <p:sldId id="354" r:id="rId14"/>
    <p:sldId id="339" r:id="rId15"/>
    <p:sldId id="340" r:id="rId16"/>
    <p:sldId id="352" r:id="rId17"/>
    <p:sldId id="341" r:id="rId18"/>
    <p:sldId id="342" r:id="rId19"/>
    <p:sldId id="343" r:id="rId20"/>
    <p:sldId id="344" r:id="rId21"/>
    <p:sldId id="345" r:id="rId22"/>
    <p:sldId id="366" r:id="rId23"/>
    <p:sldId id="363" r:id="rId24"/>
    <p:sldId id="317" r:id="rId25"/>
    <p:sldId id="346" r:id="rId26"/>
    <p:sldId id="320" r:id="rId27"/>
    <p:sldId id="319" r:id="rId28"/>
    <p:sldId id="328" r:id="rId29"/>
    <p:sldId id="323" r:id="rId30"/>
    <p:sldId id="351" r:id="rId31"/>
    <p:sldId id="369" r:id="rId32"/>
    <p:sldId id="329" r:id="rId33"/>
    <p:sldId id="325" r:id="rId34"/>
    <p:sldId id="370" r:id="rId35"/>
    <p:sldId id="371" r:id="rId36"/>
    <p:sldId id="372" r:id="rId37"/>
    <p:sldId id="373" r:id="rId38"/>
    <p:sldId id="374" r:id="rId39"/>
    <p:sldId id="375" r:id="rId40"/>
    <p:sldId id="376" r:id="rId41"/>
    <p:sldId id="377" r:id="rId42"/>
    <p:sldId id="378" r:id="rId43"/>
    <p:sldId id="321" r:id="rId44"/>
    <p:sldId id="330" r:id="rId45"/>
    <p:sldId id="347" r:id="rId46"/>
    <p:sldId id="350" r:id="rId47"/>
    <p:sldId id="365" r:id="rId48"/>
    <p:sldId id="353" r:id="rId49"/>
    <p:sldId id="332" r:id="rId50"/>
    <p:sldId id="304" r:id="rId51"/>
    <p:sldId id="318" r:id="rId52"/>
    <p:sldId id="335" r:id="rId53"/>
    <p:sldId id="305" r:id="rId54"/>
    <p:sldId id="324" r:id="rId55"/>
    <p:sldId id="306" r:id="rId56"/>
    <p:sldId id="307" r:id="rId57"/>
    <p:sldId id="308" r:id="rId58"/>
    <p:sldId id="309" r:id="rId59"/>
    <p:sldId id="310" r:id="rId60"/>
    <p:sldId id="311" r:id="rId61"/>
    <p:sldId id="312" r:id="rId62"/>
    <p:sldId id="313" r:id="rId63"/>
    <p:sldId id="314" r:id="rId64"/>
    <p:sldId id="315" r:id="rId65"/>
    <p:sldId id="271" r:id="rId66"/>
    <p:sldId id="258" r:id="rId67"/>
    <p:sldId id="269" r:id="rId68"/>
    <p:sldId id="260" r:id="rId69"/>
    <p:sldId id="261" r:id="rId70"/>
    <p:sldId id="277" r:id="rId71"/>
    <p:sldId id="276" r:id="rId72"/>
    <p:sldId id="283" r:id="rId73"/>
    <p:sldId id="279" r:id="rId74"/>
    <p:sldId id="287" r:id="rId75"/>
    <p:sldId id="294" r:id="rId76"/>
    <p:sldId id="262" r:id="rId77"/>
    <p:sldId id="270" r:id="rId78"/>
    <p:sldId id="295" r:id="rId79"/>
    <p:sldId id="263" r:id="rId80"/>
    <p:sldId id="361" r:id="rId81"/>
    <p:sldId id="358" r:id="rId82"/>
    <p:sldId id="359" r:id="rId83"/>
    <p:sldId id="360" r:id="rId84"/>
    <p:sldId id="298" r:id="rId85"/>
    <p:sldId id="296" r:id="rId86"/>
    <p:sldId id="327" r:id="rId87"/>
    <p:sldId id="333" r:id="rId88"/>
    <p:sldId id="334" r:id="rId89"/>
    <p:sldId id="264" r:id="rId90"/>
    <p:sldId id="297" r:id="rId91"/>
    <p:sldId id="299" r:id="rId92"/>
    <p:sldId id="300" r:id="rId93"/>
    <p:sldId id="301" r:id="rId94"/>
    <p:sldId id="326" r:id="rId95"/>
    <p:sldId id="302" r:id="rId96"/>
    <p:sldId id="367" r:id="rId97"/>
    <p:sldId id="266" r:id="rId98"/>
    <p:sldId id="362" r:id="rId99"/>
    <p:sldId id="267" r:id="rId100"/>
    <p:sldId id="268" r:id="rId101"/>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hlink"/>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hlink"/>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hlink"/>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hlink"/>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hlink"/>
        </a:solidFill>
        <a:latin typeface="Times New Roman" panose="02020603050405020304" pitchFamily="18" charset="0"/>
        <a:ea typeface="+mn-ea"/>
        <a:cs typeface="+mn-cs"/>
      </a:defRPr>
    </a:lvl5pPr>
    <a:lvl6pPr marL="2286000" algn="l" defTabSz="914400" rtl="0" eaLnBrk="1" latinLnBrk="0" hangingPunct="1">
      <a:defRPr sz="2400" kern="1200">
        <a:solidFill>
          <a:schemeClr val="hlink"/>
        </a:solidFill>
        <a:latin typeface="Times New Roman" panose="02020603050405020304" pitchFamily="18" charset="0"/>
        <a:ea typeface="+mn-ea"/>
        <a:cs typeface="+mn-cs"/>
      </a:defRPr>
    </a:lvl6pPr>
    <a:lvl7pPr marL="2743200" algn="l" defTabSz="914400" rtl="0" eaLnBrk="1" latinLnBrk="0" hangingPunct="1">
      <a:defRPr sz="2400" kern="1200">
        <a:solidFill>
          <a:schemeClr val="hlink"/>
        </a:solidFill>
        <a:latin typeface="Times New Roman" panose="02020603050405020304" pitchFamily="18" charset="0"/>
        <a:ea typeface="+mn-ea"/>
        <a:cs typeface="+mn-cs"/>
      </a:defRPr>
    </a:lvl7pPr>
    <a:lvl8pPr marL="3200400" algn="l" defTabSz="914400" rtl="0" eaLnBrk="1" latinLnBrk="0" hangingPunct="1">
      <a:defRPr sz="2400" kern="1200">
        <a:solidFill>
          <a:schemeClr val="hlink"/>
        </a:solidFill>
        <a:latin typeface="Times New Roman" panose="02020603050405020304" pitchFamily="18" charset="0"/>
        <a:ea typeface="+mn-ea"/>
        <a:cs typeface="+mn-cs"/>
      </a:defRPr>
    </a:lvl8pPr>
    <a:lvl9pPr marL="3657600" algn="l" defTabSz="914400" rtl="0" eaLnBrk="1" latinLnBrk="0" hangingPunct="1">
      <a:defRPr sz="2400" kern="1200">
        <a:solidFill>
          <a:schemeClr val="hlink"/>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298" autoAdjust="0"/>
  </p:normalViewPr>
  <p:slideViewPr>
    <p:cSldViewPr showGuides="1">
      <p:cViewPr varScale="1">
        <p:scale>
          <a:sx n="85" d="100"/>
          <a:sy n="85" d="100"/>
        </p:scale>
        <p:origin x="1554" y="78"/>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100" d="100"/>
        <a:sy n="100" d="100"/>
      </p:scale>
      <p:origin x="0" y="1302"/>
    </p:cViewPr>
  </p:sorterViewPr>
  <p:notesViewPr>
    <p:cSldViewPr showGuides="1">
      <p:cViewPr>
        <p:scale>
          <a:sx n="75" d="100"/>
          <a:sy n="75" d="100"/>
        </p:scale>
        <p:origin x="-1788" y="48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07" Type="http://schemas.openxmlformats.org/officeDocument/2006/relationships/tableStyles" Target="tableStyles.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102"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handoutMaster" Target="handoutMasters/handoutMaster1.xml"/><Relationship Id="rId108"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theme" Target="theme/theme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presProps" Target="presProps.xml"/></Relationships>
</file>

<file path=ppt/_rels/viewProps.xml.rels><?xml version="1.0" encoding="UTF-8" standalone="yes"?>
<Relationships xmlns="http://schemas.openxmlformats.org/package/2006/relationships"><Relationship Id="rId1" Type="http://schemas.openxmlformats.org/officeDocument/2006/relationships/slide" Target="slides/slide6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 House" userId="S::chris.house@uwtsd.ac.uk::5059c1ca-85b5-4287-8a2b-cb2ea54da421" providerId="AD" clId="Web-{30EB5B68-2FC0-4E3A-A902-8822DB702144}"/>
    <pc:docChg chg="modSld">
      <pc:chgData name="Chris House" userId="S::chris.house@uwtsd.ac.uk::5059c1ca-85b5-4287-8a2b-cb2ea54da421" providerId="AD" clId="Web-{30EB5B68-2FC0-4E3A-A902-8822DB702144}" dt="2018-11-23T08:55:39.401" v="9" actId="20577"/>
      <pc:docMkLst>
        <pc:docMk/>
      </pc:docMkLst>
      <pc:sldChg chg="modSp">
        <pc:chgData name="Chris House" userId="S::chris.house@uwtsd.ac.uk::5059c1ca-85b5-4287-8a2b-cb2ea54da421" providerId="AD" clId="Web-{30EB5B68-2FC0-4E3A-A902-8822DB702144}" dt="2018-11-23T08:55:39.245" v="7" actId="20577"/>
        <pc:sldMkLst>
          <pc:docMk/>
          <pc:sldMk cId="0" sldId="321"/>
        </pc:sldMkLst>
        <pc:spChg chg="mod">
          <ac:chgData name="Chris House" userId="S::chris.house@uwtsd.ac.uk::5059c1ca-85b5-4287-8a2b-cb2ea54da421" providerId="AD" clId="Web-{30EB5B68-2FC0-4E3A-A902-8822DB702144}" dt="2018-11-23T08:55:33.135" v="4" actId="1076"/>
          <ac:spMkLst>
            <pc:docMk/>
            <pc:sldMk cId="0" sldId="321"/>
            <ac:spMk id="12292" creationId="{00000000-0000-0000-0000-000000000000}"/>
          </ac:spMkLst>
        </pc:spChg>
        <pc:spChg chg="mod">
          <ac:chgData name="Chris House" userId="S::chris.house@uwtsd.ac.uk::5059c1ca-85b5-4287-8a2b-cb2ea54da421" providerId="AD" clId="Web-{30EB5B68-2FC0-4E3A-A902-8822DB702144}" dt="2018-11-23T08:55:39.245" v="7" actId="20577"/>
          <ac:spMkLst>
            <pc:docMk/>
            <pc:sldMk cId="0" sldId="321"/>
            <ac:spMk id="35846" creationId="{00000000-0000-0000-0000-000000000000}"/>
          </ac:spMkLst>
        </pc:spChg>
      </pc:sldChg>
      <pc:sldChg chg="modSp">
        <pc:chgData name="Chris House" userId="S::chris.house@uwtsd.ac.uk::5059c1ca-85b5-4287-8a2b-cb2ea54da421" providerId="AD" clId="Web-{30EB5B68-2FC0-4E3A-A902-8822DB702144}" dt="2018-11-23T08:55:08.339" v="3" actId="20577"/>
        <pc:sldMkLst>
          <pc:docMk/>
          <pc:sldMk cId="0" sldId="325"/>
        </pc:sldMkLst>
        <pc:spChg chg="mod">
          <ac:chgData name="Chris House" userId="S::chris.house@uwtsd.ac.uk::5059c1ca-85b5-4287-8a2b-cb2ea54da421" providerId="AD" clId="Web-{30EB5B68-2FC0-4E3A-A902-8822DB702144}" dt="2018-11-23T08:55:08.339" v="3" actId="20577"/>
          <ac:spMkLst>
            <pc:docMk/>
            <pc:sldMk cId="0" sldId="325"/>
            <ac:spMk id="34819" creationId="{00000000-0000-0000-0000-000000000000}"/>
          </ac:spMkLst>
        </pc:spChg>
      </pc:sldChg>
    </pc:docChg>
  </pc:docChgLst>
  <pc:docChgLst>
    <pc:chgData name="Chris House" userId="S::chris.house@uwtsd.ac.uk::5059c1ca-85b5-4287-8a2b-cb2ea54da421" providerId="AD" clId="Web-{AD7BE266-30CD-33BD-AB43-E66AEA12E9F4}"/>
    <pc:docChg chg="modSld">
      <pc:chgData name="Chris House" userId="S::chris.house@uwtsd.ac.uk::5059c1ca-85b5-4287-8a2b-cb2ea54da421" providerId="AD" clId="Web-{AD7BE266-30CD-33BD-AB43-E66AEA12E9F4}" dt="2019-01-25T10:21:20.630" v="5" actId="20577"/>
      <pc:docMkLst>
        <pc:docMk/>
      </pc:docMkLst>
      <pc:sldChg chg="modSp">
        <pc:chgData name="Chris House" userId="S::chris.house@uwtsd.ac.uk::5059c1ca-85b5-4287-8a2b-cb2ea54da421" providerId="AD" clId="Web-{AD7BE266-30CD-33BD-AB43-E66AEA12E9F4}" dt="2019-01-25T10:21:20.614" v="4" actId="20577"/>
        <pc:sldMkLst>
          <pc:docMk/>
          <pc:sldMk cId="0" sldId="260"/>
        </pc:sldMkLst>
        <pc:spChg chg="mod">
          <ac:chgData name="Chris House" userId="S::chris.house@uwtsd.ac.uk::5059c1ca-85b5-4287-8a2b-cb2ea54da421" providerId="AD" clId="Web-{AD7BE266-30CD-33BD-AB43-E66AEA12E9F4}" dt="2019-01-25T10:21:20.614" v="4" actId="20577"/>
          <ac:spMkLst>
            <pc:docMk/>
            <pc:sldMk cId="0" sldId="260"/>
            <ac:spMk id="26627" creationId="{00000000-0000-0000-0000-000000000000}"/>
          </ac:spMkLst>
        </pc:spChg>
      </pc:sldChg>
    </pc:docChg>
  </pc:docChgLst>
  <pc:docChgLst>
    <pc:chgData name="Chris House" userId="S::chris.house@uwtsd.ac.uk::5059c1ca-85b5-4287-8a2b-cb2ea54da421" providerId="AD" clId="Web-{4E55A4FF-264F-95AC-021F-ACC6506CE960}"/>
    <pc:docChg chg="addSld delSld modSld">
      <pc:chgData name="Chris House" userId="S::chris.house@uwtsd.ac.uk::5059c1ca-85b5-4287-8a2b-cb2ea54da421" providerId="AD" clId="Web-{4E55A4FF-264F-95AC-021F-ACC6506CE960}" dt="2018-12-07T08:56:18.079" v="149" actId="20577"/>
      <pc:docMkLst>
        <pc:docMk/>
      </pc:docMkLst>
      <pc:sldChg chg="modSp">
        <pc:chgData name="Chris House" userId="S::chris.house@uwtsd.ac.uk::5059c1ca-85b5-4287-8a2b-cb2ea54da421" providerId="AD" clId="Web-{4E55A4FF-264F-95AC-021F-ACC6506CE960}" dt="2018-12-07T08:44:25.321" v="0" actId="20577"/>
        <pc:sldMkLst>
          <pc:docMk/>
          <pc:sldMk cId="0" sldId="330"/>
        </pc:sldMkLst>
        <pc:spChg chg="mod">
          <ac:chgData name="Chris House" userId="S::chris.house@uwtsd.ac.uk::5059c1ca-85b5-4287-8a2b-cb2ea54da421" providerId="AD" clId="Web-{4E55A4FF-264F-95AC-021F-ACC6506CE960}" dt="2018-12-07T08:44:25.321" v="0" actId="20577"/>
          <ac:spMkLst>
            <pc:docMk/>
            <pc:sldMk cId="0" sldId="330"/>
            <ac:spMk id="3" creationId="{00000000-0000-0000-0000-000000000000}"/>
          </ac:spMkLst>
        </pc:spChg>
      </pc:sldChg>
      <pc:sldChg chg="modSp">
        <pc:chgData name="Chris House" userId="S::chris.house@uwtsd.ac.uk::5059c1ca-85b5-4287-8a2b-cb2ea54da421" providerId="AD" clId="Web-{4E55A4FF-264F-95AC-021F-ACC6506CE960}" dt="2018-12-07T08:56:18.079" v="149" actId="20577"/>
        <pc:sldMkLst>
          <pc:docMk/>
          <pc:sldMk cId="0" sldId="353"/>
        </pc:sldMkLst>
        <pc:spChg chg="mod">
          <ac:chgData name="Chris House" userId="S::chris.house@uwtsd.ac.uk::5059c1ca-85b5-4287-8a2b-cb2ea54da421" providerId="AD" clId="Web-{4E55A4FF-264F-95AC-021F-ACC6506CE960}" dt="2018-12-07T08:56:18.079" v="149" actId="20577"/>
          <ac:spMkLst>
            <pc:docMk/>
            <pc:sldMk cId="0" sldId="353"/>
            <ac:spMk id="44035" creationId="{00000000-0000-0000-0000-000000000000}"/>
          </ac:spMkLst>
        </pc:spChg>
      </pc:sldChg>
      <pc:sldChg chg="new del">
        <pc:chgData name="Chris House" userId="S::chris.house@uwtsd.ac.uk::5059c1ca-85b5-4287-8a2b-cb2ea54da421" providerId="AD" clId="Web-{4E55A4FF-264F-95AC-021F-ACC6506CE960}" dt="2018-12-07T08:46:40.788" v="5"/>
        <pc:sldMkLst>
          <pc:docMk/>
          <pc:sldMk cId="560173841" sldId="364"/>
        </pc:sldMkLst>
      </pc:sldChg>
      <pc:sldChg chg="addSp delSp modSp new">
        <pc:chgData name="Chris House" userId="S::chris.house@uwtsd.ac.uk::5059c1ca-85b5-4287-8a2b-cb2ea54da421" providerId="AD" clId="Web-{4E55A4FF-264F-95AC-021F-ACC6506CE960}" dt="2018-12-07T08:55:01.236" v="148" actId="1076"/>
        <pc:sldMkLst>
          <pc:docMk/>
          <pc:sldMk cId="1621324737" sldId="365"/>
        </pc:sldMkLst>
        <pc:spChg chg="mod">
          <ac:chgData name="Chris House" userId="S::chris.house@uwtsd.ac.uk::5059c1ca-85b5-4287-8a2b-cb2ea54da421" providerId="AD" clId="Web-{4E55A4FF-264F-95AC-021F-ACC6506CE960}" dt="2018-12-07T08:52:02.332" v="133" actId="20577"/>
          <ac:spMkLst>
            <pc:docMk/>
            <pc:sldMk cId="1621324737" sldId="365"/>
            <ac:spMk id="2" creationId="{30527837-777A-4BBF-B665-5C16781B9023}"/>
          </ac:spMkLst>
        </pc:spChg>
        <pc:spChg chg="mod">
          <ac:chgData name="Chris House" userId="S::chris.house@uwtsd.ac.uk::5059c1ca-85b5-4287-8a2b-cb2ea54da421" providerId="AD" clId="Web-{4E55A4FF-264F-95AC-021F-ACC6506CE960}" dt="2018-12-07T08:54:34.830" v="141" actId="20577"/>
          <ac:spMkLst>
            <pc:docMk/>
            <pc:sldMk cId="1621324737" sldId="365"/>
            <ac:spMk id="3" creationId="{A16CE20B-9CF8-424C-B3B2-58BB8C685A7E}"/>
          </ac:spMkLst>
        </pc:spChg>
        <pc:spChg chg="del">
          <ac:chgData name="Chris House" userId="S::chris.house@uwtsd.ac.uk::5059c1ca-85b5-4287-8a2b-cb2ea54da421" providerId="AD" clId="Web-{4E55A4FF-264F-95AC-021F-ACC6506CE960}" dt="2018-12-07T08:51:02.863" v="113"/>
          <ac:spMkLst>
            <pc:docMk/>
            <pc:sldMk cId="1621324737" sldId="365"/>
            <ac:spMk id="4" creationId="{EB5954BA-0AA9-4142-A7DF-685BE67AB94B}"/>
          </ac:spMkLst>
        </pc:spChg>
        <pc:picChg chg="add mod ord">
          <ac:chgData name="Chris House" userId="S::chris.house@uwtsd.ac.uk::5059c1ca-85b5-4287-8a2b-cb2ea54da421" providerId="AD" clId="Web-{4E55A4FF-264F-95AC-021F-ACC6506CE960}" dt="2018-12-07T08:54:57.564" v="147" actId="14100"/>
          <ac:picMkLst>
            <pc:docMk/>
            <pc:sldMk cId="1621324737" sldId="365"/>
            <ac:picMk id="6" creationId="{75D3B1BF-8A7B-4580-8CD2-B3E6CA6FBD52}"/>
          </ac:picMkLst>
        </pc:picChg>
        <pc:picChg chg="add mod">
          <ac:chgData name="Chris House" userId="S::chris.house@uwtsd.ac.uk::5059c1ca-85b5-4287-8a2b-cb2ea54da421" providerId="AD" clId="Web-{4E55A4FF-264F-95AC-021F-ACC6506CE960}" dt="2018-12-07T08:55:01.236" v="148" actId="1076"/>
          <ac:picMkLst>
            <pc:docMk/>
            <pc:sldMk cId="1621324737" sldId="365"/>
            <ac:picMk id="8" creationId="{ADE2D4C1-3C7A-4E16-8280-496FD42779FC}"/>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jpeg"/><Relationship Id="rId7" Type="http://schemas.openxmlformats.org/officeDocument/2006/relationships/image" Target="../media/image26.jpeg"/><Relationship Id="rId2" Type="http://schemas.openxmlformats.org/officeDocument/2006/relationships/image" Target="../media/image21.jpeg"/><Relationship Id="rId1" Type="http://schemas.openxmlformats.org/officeDocument/2006/relationships/image" Target="../media/image20.jpeg"/><Relationship Id="rId6" Type="http://schemas.openxmlformats.org/officeDocument/2006/relationships/image" Target="../media/image25.gif"/><Relationship Id="rId5" Type="http://schemas.openxmlformats.org/officeDocument/2006/relationships/image" Target="../media/image24.jpeg"/><Relationship Id="rId4" Type="http://schemas.openxmlformats.org/officeDocument/2006/relationships/image" Target="../media/image23.jpeg"/><Relationship Id="rId9"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89DF73-7DDD-4AA7-A719-270CFFE1ED70}" type="doc">
      <dgm:prSet loTypeId="urn:microsoft.com/office/officeart/2005/8/layout/rings+Icon" loCatId="relationship" qsTypeId="urn:microsoft.com/office/officeart/2005/8/quickstyle/simple1" qsCatId="simple" csTypeId="urn:microsoft.com/office/officeart/2005/8/colors/accent1_2" csCatId="accent1" phldr="1"/>
      <dgm:spPr/>
    </dgm:pt>
    <dgm:pt modelId="{9EFF59F6-01F8-40BB-BE92-15B19B8E9D43}">
      <dgm:prSet phldrT="[Text]" custT="1"/>
      <dgm:spPr/>
      <dgm:t>
        <a:bodyPr/>
        <a:lstStyle/>
        <a:p>
          <a:r>
            <a:rPr lang="en-GB" sz="1800" dirty="0"/>
            <a:t>State</a:t>
          </a:r>
        </a:p>
      </dgm:t>
    </dgm:pt>
    <dgm:pt modelId="{2EF7EDE4-5FF7-444B-8CE6-CC48F0BFBA23}" type="parTrans" cxnId="{C8C62FF6-A1E2-40BD-B005-10689D7E3F79}">
      <dgm:prSet/>
      <dgm:spPr/>
      <dgm:t>
        <a:bodyPr/>
        <a:lstStyle/>
        <a:p>
          <a:endParaRPr lang="en-GB"/>
        </a:p>
      </dgm:t>
    </dgm:pt>
    <dgm:pt modelId="{7390C5E2-65D8-4460-9357-F16A9C3A6EE4}" type="sibTrans" cxnId="{C8C62FF6-A1E2-40BD-B005-10689D7E3F79}">
      <dgm:prSet/>
      <dgm:spPr/>
      <dgm:t>
        <a:bodyPr/>
        <a:lstStyle/>
        <a:p>
          <a:endParaRPr lang="en-GB"/>
        </a:p>
      </dgm:t>
    </dgm:pt>
    <dgm:pt modelId="{3F965C3D-06ED-4A41-894D-9B130257825E}">
      <dgm:prSet phldrT="[Text]" custT="1"/>
      <dgm:spPr/>
      <dgm:t>
        <a:bodyPr/>
        <a:lstStyle/>
        <a:p>
          <a:r>
            <a:rPr lang="en-GB" sz="1800" dirty="0"/>
            <a:t>Private sector</a:t>
          </a:r>
        </a:p>
      </dgm:t>
    </dgm:pt>
    <dgm:pt modelId="{311A6A7F-89EB-43E9-947A-488CCC343697}" type="parTrans" cxnId="{615A54DC-BCF4-438E-8B94-24764CBC9DE9}">
      <dgm:prSet/>
      <dgm:spPr/>
      <dgm:t>
        <a:bodyPr/>
        <a:lstStyle/>
        <a:p>
          <a:endParaRPr lang="en-GB"/>
        </a:p>
      </dgm:t>
    </dgm:pt>
    <dgm:pt modelId="{AA10DAB6-A142-48A3-B066-6AE088431BF1}" type="sibTrans" cxnId="{615A54DC-BCF4-438E-8B94-24764CBC9DE9}">
      <dgm:prSet/>
      <dgm:spPr/>
      <dgm:t>
        <a:bodyPr/>
        <a:lstStyle/>
        <a:p>
          <a:endParaRPr lang="en-GB"/>
        </a:p>
      </dgm:t>
    </dgm:pt>
    <dgm:pt modelId="{CE6CBB6B-B65D-4BDC-8E29-F30551C5BF39}">
      <dgm:prSet phldrT="[Text]" custT="1"/>
      <dgm:spPr/>
      <dgm:t>
        <a:bodyPr/>
        <a:lstStyle/>
        <a:p>
          <a:r>
            <a:rPr lang="en-GB" sz="1800" dirty="0"/>
            <a:t>Civil society</a:t>
          </a:r>
        </a:p>
      </dgm:t>
    </dgm:pt>
    <dgm:pt modelId="{AF25073E-44CE-4E1D-B94D-5546FE0E779A}" type="parTrans" cxnId="{792BC3AC-F66B-4102-9A54-E44A2106ECCF}">
      <dgm:prSet/>
      <dgm:spPr/>
      <dgm:t>
        <a:bodyPr/>
        <a:lstStyle/>
        <a:p>
          <a:endParaRPr lang="en-GB"/>
        </a:p>
      </dgm:t>
    </dgm:pt>
    <dgm:pt modelId="{DAEBAFFB-F07C-4C6E-98C7-D2593A18906D}" type="sibTrans" cxnId="{792BC3AC-F66B-4102-9A54-E44A2106ECCF}">
      <dgm:prSet/>
      <dgm:spPr/>
      <dgm:t>
        <a:bodyPr/>
        <a:lstStyle/>
        <a:p>
          <a:endParaRPr lang="en-GB"/>
        </a:p>
      </dgm:t>
    </dgm:pt>
    <dgm:pt modelId="{859F19DA-208F-4FE8-9D37-E8F9DCB86B67}" type="pres">
      <dgm:prSet presAssocID="{EB89DF73-7DDD-4AA7-A719-270CFFE1ED70}" presName="Name0" presStyleCnt="0">
        <dgm:presLayoutVars>
          <dgm:chMax val="7"/>
          <dgm:dir/>
          <dgm:resizeHandles val="exact"/>
        </dgm:presLayoutVars>
      </dgm:prSet>
      <dgm:spPr/>
    </dgm:pt>
    <dgm:pt modelId="{343E9C74-714F-434C-8392-144B71A92C6F}" type="pres">
      <dgm:prSet presAssocID="{EB89DF73-7DDD-4AA7-A719-270CFFE1ED70}" presName="ellipse1" presStyleLbl="vennNode1" presStyleIdx="0" presStyleCnt="3" custLinFactNeighborX="-23579" custLinFactNeighborY="59206">
        <dgm:presLayoutVars>
          <dgm:bulletEnabled val="1"/>
        </dgm:presLayoutVars>
      </dgm:prSet>
      <dgm:spPr/>
      <dgm:t>
        <a:bodyPr/>
        <a:lstStyle/>
        <a:p>
          <a:endParaRPr lang="en-US"/>
        </a:p>
      </dgm:t>
    </dgm:pt>
    <dgm:pt modelId="{790AE279-EBA1-48CC-8533-455706789E7E}" type="pres">
      <dgm:prSet presAssocID="{EB89DF73-7DDD-4AA7-A719-270CFFE1ED70}" presName="ellipse2" presStyleLbl="vennNode1" presStyleIdx="1" presStyleCnt="3" custLinFactNeighborX="-42140" custLinFactNeighborY="-61631">
        <dgm:presLayoutVars>
          <dgm:bulletEnabled val="1"/>
        </dgm:presLayoutVars>
      </dgm:prSet>
      <dgm:spPr/>
      <dgm:t>
        <a:bodyPr/>
        <a:lstStyle/>
        <a:p>
          <a:endParaRPr lang="en-US"/>
        </a:p>
      </dgm:t>
    </dgm:pt>
    <dgm:pt modelId="{AC83A61B-AE33-4C87-9ED1-1DA225497516}" type="pres">
      <dgm:prSet presAssocID="{EB89DF73-7DDD-4AA7-A719-270CFFE1ED70}" presName="ellipse3" presStyleLbl="vennNode1" presStyleIdx="2" presStyleCnt="3" custLinFactNeighborX="-55575" custLinFactNeighborY="59206">
        <dgm:presLayoutVars>
          <dgm:bulletEnabled val="1"/>
        </dgm:presLayoutVars>
      </dgm:prSet>
      <dgm:spPr/>
      <dgm:t>
        <a:bodyPr/>
        <a:lstStyle/>
        <a:p>
          <a:endParaRPr lang="en-US"/>
        </a:p>
      </dgm:t>
    </dgm:pt>
  </dgm:ptLst>
  <dgm:cxnLst>
    <dgm:cxn modelId="{2A405B67-8F18-4489-8C80-9A4316EA9B97}" type="presOf" srcId="{CE6CBB6B-B65D-4BDC-8E29-F30551C5BF39}" destId="{AC83A61B-AE33-4C87-9ED1-1DA225497516}" srcOrd="0" destOrd="0" presId="urn:microsoft.com/office/officeart/2005/8/layout/rings+Icon"/>
    <dgm:cxn modelId="{C8C62FF6-A1E2-40BD-B005-10689D7E3F79}" srcId="{EB89DF73-7DDD-4AA7-A719-270CFFE1ED70}" destId="{9EFF59F6-01F8-40BB-BE92-15B19B8E9D43}" srcOrd="0" destOrd="0" parTransId="{2EF7EDE4-5FF7-444B-8CE6-CC48F0BFBA23}" sibTransId="{7390C5E2-65D8-4460-9357-F16A9C3A6EE4}"/>
    <dgm:cxn modelId="{1BC88DE0-1316-45D4-9E1F-8BF966048AFB}" type="presOf" srcId="{9EFF59F6-01F8-40BB-BE92-15B19B8E9D43}" destId="{343E9C74-714F-434C-8392-144B71A92C6F}" srcOrd="0" destOrd="0" presId="urn:microsoft.com/office/officeart/2005/8/layout/rings+Icon"/>
    <dgm:cxn modelId="{615A54DC-BCF4-438E-8B94-24764CBC9DE9}" srcId="{EB89DF73-7DDD-4AA7-A719-270CFFE1ED70}" destId="{3F965C3D-06ED-4A41-894D-9B130257825E}" srcOrd="1" destOrd="0" parTransId="{311A6A7F-89EB-43E9-947A-488CCC343697}" sibTransId="{AA10DAB6-A142-48A3-B066-6AE088431BF1}"/>
    <dgm:cxn modelId="{792BC3AC-F66B-4102-9A54-E44A2106ECCF}" srcId="{EB89DF73-7DDD-4AA7-A719-270CFFE1ED70}" destId="{CE6CBB6B-B65D-4BDC-8E29-F30551C5BF39}" srcOrd="2" destOrd="0" parTransId="{AF25073E-44CE-4E1D-B94D-5546FE0E779A}" sibTransId="{DAEBAFFB-F07C-4C6E-98C7-D2593A18906D}"/>
    <dgm:cxn modelId="{5A088BA9-79CB-4A0B-BD65-22C54417E666}" type="presOf" srcId="{3F965C3D-06ED-4A41-894D-9B130257825E}" destId="{790AE279-EBA1-48CC-8533-455706789E7E}" srcOrd="0" destOrd="0" presId="urn:microsoft.com/office/officeart/2005/8/layout/rings+Icon"/>
    <dgm:cxn modelId="{22123951-97E7-43C0-BF55-62AEF3062C90}" type="presOf" srcId="{EB89DF73-7DDD-4AA7-A719-270CFFE1ED70}" destId="{859F19DA-208F-4FE8-9D37-E8F9DCB86B67}" srcOrd="0" destOrd="0" presId="urn:microsoft.com/office/officeart/2005/8/layout/rings+Icon"/>
    <dgm:cxn modelId="{3DA79222-A273-491D-83CB-04C0C8E984B4}" type="presParOf" srcId="{859F19DA-208F-4FE8-9D37-E8F9DCB86B67}" destId="{343E9C74-714F-434C-8392-144B71A92C6F}" srcOrd="0" destOrd="0" presId="urn:microsoft.com/office/officeart/2005/8/layout/rings+Icon"/>
    <dgm:cxn modelId="{8ABA6A7C-592D-4D72-AD01-2F4B54771378}" type="presParOf" srcId="{859F19DA-208F-4FE8-9D37-E8F9DCB86B67}" destId="{790AE279-EBA1-48CC-8533-455706789E7E}" srcOrd="1" destOrd="0" presId="urn:microsoft.com/office/officeart/2005/8/layout/rings+Icon"/>
    <dgm:cxn modelId="{9F817ACE-9712-40B3-BB2F-3715A6B279D1}" type="presParOf" srcId="{859F19DA-208F-4FE8-9D37-E8F9DCB86B67}" destId="{AC83A61B-AE33-4C87-9ED1-1DA225497516}"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23C1CF-F7B0-41AD-9689-520DDBBB330A}" type="doc">
      <dgm:prSet loTypeId="urn:microsoft.com/office/officeart/2005/8/layout/cycle6" loCatId="relationship" qsTypeId="urn:microsoft.com/office/officeart/2005/8/quickstyle/simple1" qsCatId="simple" csTypeId="urn:microsoft.com/office/officeart/2005/8/colors/colorful1#1" csCatId="colorful" phldr="1"/>
      <dgm:spPr/>
      <dgm:t>
        <a:bodyPr/>
        <a:lstStyle/>
        <a:p>
          <a:endParaRPr lang="en-GB"/>
        </a:p>
      </dgm:t>
    </dgm:pt>
    <dgm:pt modelId="{57D61FFE-EF32-4F3A-8EE8-1724CC1DDE15}">
      <dgm:prSet phldrT="[Text]" custT="1"/>
      <dgm:spPr/>
      <dgm:t>
        <a:bodyPr/>
        <a:lstStyle/>
        <a:p>
          <a:r>
            <a:rPr lang="en-GB" sz="1600" dirty="0"/>
            <a:t>Consensus orientated</a:t>
          </a:r>
        </a:p>
      </dgm:t>
    </dgm:pt>
    <dgm:pt modelId="{865D787D-1D4E-4975-8B27-D219F8E044A7}" type="parTrans" cxnId="{CBA28366-1548-43B2-AB8B-C4B58EE5D636}">
      <dgm:prSet/>
      <dgm:spPr/>
      <dgm:t>
        <a:bodyPr/>
        <a:lstStyle/>
        <a:p>
          <a:endParaRPr lang="en-GB" sz="1600"/>
        </a:p>
      </dgm:t>
    </dgm:pt>
    <dgm:pt modelId="{EE6E3F22-4A97-46C1-B590-72BE987322D3}" type="sibTrans" cxnId="{CBA28366-1548-43B2-AB8B-C4B58EE5D636}">
      <dgm:prSet/>
      <dgm:spPr>
        <a:blipFill>
          <a:blip xmlns:r="http://schemas.openxmlformats.org/officeDocument/2006/relationships" r:embed="rId1" cstate="print">
            <a:extLst/>
          </a:blip>
          <a:srcRect/>
          <a:stretch>
            <a:fillRect l="-7000" r="-7000"/>
          </a:stretch>
        </a:blipFill>
      </dgm:spPr>
      <dgm:t>
        <a:bodyPr/>
        <a:lstStyle/>
        <a:p>
          <a:endParaRPr lang="en-GB" sz="1600"/>
        </a:p>
      </dgm:t>
    </dgm:pt>
    <dgm:pt modelId="{42D7904A-3334-4162-ACD7-80959A4521EE}">
      <dgm:prSet phldrT="[Text]" custT="1"/>
      <dgm:spPr/>
      <dgm:t>
        <a:bodyPr/>
        <a:lstStyle/>
        <a:p>
          <a:r>
            <a:rPr lang="en-GB" sz="1600" dirty="0"/>
            <a:t>Accountable</a:t>
          </a:r>
        </a:p>
      </dgm:t>
    </dgm:pt>
    <dgm:pt modelId="{A90F5EB1-0677-4463-8B2A-3B249DEC5F8A}" type="parTrans" cxnId="{C324D2A6-AC54-4618-8683-B57823E1D452}">
      <dgm:prSet/>
      <dgm:spPr/>
      <dgm:t>
        <a:bodyPr/>
        <a:lstStyle/>
        <a:p>
          <a:endParaRPr lang="en-GB" sz="1600"/>
        </a:p>
      </dgm:t>
    </dgm:pt>
    <dgm:pt modelId="{A86524C1-C332-40F0-9860-AB71CA10BC35}" type="sibTrans" cxnId="{C324D2A6-AC54-4618-8683-B57823E1D452}">
      <dgm:prSet/>
      <dgm:spPr>
        <a:blipFill>
          <a:blip xmlns:r="http://schemas.openxmlformats.org/officeDocument/2006/relationships" r:embed="rId2" cstate="print">
            <a:extLst/>
          </a:blip>
          <a:srcRect/>
          <a:stretch>
            <a:fillRect l="-7000" r="-7000"/>
          </a:stretch>
        </a:blipFill>
      </dgm:spPr>
      <dgm:t>
        <a:bodyPr/>
        <a:lstStyle/>
        <a:p>
          <a:endParaRPr lang="en-GB" sz="1600"/>
        </a:p>
      </dgm:t>
    </dgm:pt>
    <dgm:pt modelId="{8325BCCF-3D8F-4204-8616-4AE2BA93D847}">
      <dgm:prSet phldrT="[Text]" custT="1"/>
      <dgm:spPr/>
      <dgm:t>
        <a:bodyPr/>
        <a:lstStyle/>
        <a:p>
          <a:r>
            <a:rPr lang="en-GB" sz="1600" dirty="0"/>
            <a:t>Participation</a:t>
          </a:r>
        </a:p>
      </dgm:t>
    </dgm:pt>
    <dgm:pt modelId="{1AB1B583-03BD-4E20-A147-2C6D90EB8B86}" type="parTrans" cxnId="{D78534A8-6F24-43B0-A31E-D08F15C0AE3E}">
      <dgm:prSet/>
      <dgm:spPr/>
      <dgm:t>
        <a:bodyPr/>
        <a:lstStyle/>
        <a:p>
          <a:endParaRPr lang="en-GB" sz="1600"/>
        </a:p>
      </dgm:t>
    </dgm:pt>
    <dgm:pt modelId="{1463FE31-0AA3-4486-AC17-481B7E26CD09}" type="sibTrans" cxnId="{D78534A8-6F24-43B0-A31E-D08F15C0AE3E}">
      <dgm:prSet/>
      <dgm:spPr>
        <a:blipFill>
          <a:blip xmlns:r="http://schemas.openxmlformats.org/officeDocument/2006/relationships" r:embed="rId3" cstate="print">
            <a:extLst/>
          </a:blip>
          <a:srcRect/>
          <a:stretch>
            <a:fillRect l="-7000" r="-7000"/>
          </a:stretch>
        </a:blipFill>
      </dgm:spPr>
      <dgm:t>
        <a:bodyPr/>
        <a:lstStyle/>
        <a:p>
          <a:endParaRPr lang="en-GB" sz="1600"/>
        </a:p>
      </dgm:t>
    </dgm:pt>
    <dgm:pt modelId="{F7677BA7-E9E9-44A9-94D9-A733A48AEB69}">
      <dgm:prSet custT="1"/>
      <dgm:spPr/>
      <dgm:t>
        <a:bodyPr/>
        <a:lstStyle/>
        <a:p>
          <a:r>
            <a:rPr lang="en-GB" sz="1600" dirty="0"/>
            <a:t>Transparent</a:t>
          </a:r>
        </a:p>
      </dgm:t>
    </dgm:pt>
    <dgm:pt modelId="{EE1858E3-9E9F-4C7C-AF42-0ABD82109C91}" type="parTrans" cxnId="{43AC7012-F98C-4932-86F1-4EE006A57A5E}">
      <dgm:prSet/>
      <dgm:spPr/>
      <dgm:t>
        <a:bodyPr/>
        <a:lstStyle/>
        <a:p>
          <a:endParaRPr lang="en-GB" sz="1600"/>
        </a:p>
      </dgm:t>
    </dgm:pt>
    <dgm:pt modelId="{0B159070-49E5-4A1B-95A6-EE381CA2E1E7}" type="sibTrans" cxnId="{43AC7012-F98C-4932-86F1-4EE006A57A5E}">
      <dgm:prSet/>
      <dgm:spPr>
        <a:blipFill>
          <a:blip xmlns:r="http://schemas.openxmlformats.org/officeDocument/2006/relationships" r:embed="rId4" cstate="print">
            <a:extLst/>
          </a:blip>
          <a:srcRect/>
          <a:stretch>
            <a:fillRect l="-7000" r="-7000"/>
          </a:stretch>
        </a:blipFill>
      </dgm:spPr>
      <dgm:t>
        <a:bodyPr/>
        <a:lstStyle/>
        <a:p>
          <a:endParaRPr lang="en-GB" sz="1600"/>
        </a:p>
      </dgm:t>
    </dgm:pt>
    <dgm:pt modelId="{D65C2E4C-433A-4A1C-96C0-E51A8D0743BD}">
      <dgm:prSet custT="1"/>
      <dgm:spPr/>
      <dgm:t>
        <a:bodyPr/>
        <a:lstStyle/>
        <a:p>
          <a:endParaRPr lang="en-GB" sz="1600"/>
        </a:p>
      </dgm:t>
    </dgm:pt>
    <dgm:pt modelId="{E8831712-58DB-4463-9CA7-831451CD08F6}" type="parTrans" cxnId="{2ED2FE21-1BA1-4082-B0C2-006A8398BD93}">
      <dgm:prSet/>
      <dgm:spPr/>
      <dgm:t>
        <a:bodyPr/>
        <a:lstStyle/>
        <a:p>
          <a:endParaRPr lang="en-GB" sz="1600"/>
        </a:p>
      </dgm:t>
    </dgm:pt>
    <dgm:pt modelId="{D64A3732-6653-43CA-8FD0-6FF276C56FB9}" type="sibTrans" cxnId="{2ED2FE21-1BA1-4082-B0C2-006A8398BD93}">
      <dgm:prSet/>
      <dgm:spPr/>
      <dgm:t>
        <a:bodyPr/>
        <a:lstStyle/>
        <a:p>
          <a:endParaRPr lang="en-GB" sz="1600"/>
        </a:p>
      </dgm:t>
    </dgm:pt>
    <dgm:pt modelId="{E0168F2E-53F6-4F3B-A17F-D3785BC6C260}">
      <dgm:prSet custT="1"/>
      <dgm:spPr/>
      <dgm:t>
        <a:bodyPr/>
        <a:lstStyle/>
        <a:p>
          <a:r>
            <a:rPr lang="en-GB" sz="1600" dirty="0"/>
            <a:t>Responsive</a:t>
          </a:r>
        </a:p>
      </dgm:t>
    </dgm:pt>
    <dgm:pt modelId="{322FE1BA-A690-4663-802A-611B6B0CE2A6}" type="parTrans" cxnId="{BEDB88B4-46BC-45B9-B910-4A5D9AA261E6}">
      <dgm:prSet/>
      <dgm:spPr/>
      <dgm:t>
        <a:bodyPr/>
        <a:lstStyle/>
        <a:p>
          <a:endParaRPr lang="en-GB" sz="1600"/>
        </a:p>
      </dgm:t>
    </dgm:pt>
    <dgm:pt modelId="{6B51CDBE-0A69-4AAD-8E5C-508BE5BF7B8D}" type="sibTrans" cxnId="{BEDB88B4-46BC-45B9-B910-4A5D9AA261E6}">
      <dgm:prSet/>
      <dgm:spPr>
        <a:blipFill>
          <a:blip xmlns:r="http://schemas.openxmlformats.org/officeDocument/2006/relationships" r:embed="rId5" cstate="print">
            <a:extLst/>
          </a:blip>
          <a:srcRect/>
          <a:stretch>
            <a:fillRect l="-7000" r="-7000"/>
          </a:stretch>
        </a:blipFill>
      </dgm:spPr>
      <dgm:t>
        <a:bodyPr/>
        <a:lstStyle/>
        <a:p>
          <a:endParaRPr lang="en-GB" sz="1600"/>
        </a:p>
      </dgm:t>
    </dgm:pt>
    <dgm:pt modelId="{6C8765D8-049C-484F-A827-F7A976BE17FC}">
      <dgm:prSet custT="1"/>
      <dgm:spPr/>
      <dgm:t>
        <a:bodyPr/>
        <a:lstStyle/>
        <a:p>
          <a:r>
            <a:rPr lang="en-GB" sz="1600" dirty="0"/>
            <a:t>Effective / efficient</a:t>
          </a:r>
        </a:p>
      </dgm:t>
    </dgm:pt>
    <dgm:pt modelId="{7314AFF4-37A3-4584-AC97-D555D9425F0A}" type="parTrans" cxnId="{6F9B1388-1475-4E3F-80A4-46FCA5BCCEC1}">
      <dgm:prSet/>
      <dgm:spPr/>
      <dgm:t>
        <a:bodyPr/>
        <a:lstStyle/>
        <a:p>
          <a:endParaRPr lang="en-GB" sz="1600"/>
        </a:p>
      </dgm:t>
    </dgm:pt>
    <dgm:pt modelId="{3DD84909-808D-4070-927D-812F4AF5D895}" type="sibTrans" cxnId="{6F9B1388-1475-4E3F-80A4-46FCA5BCCEC1}">
      <dgm:prSet/>
      <dgm:spPr>
        <a:blipFill>
          <a:blip xmlns:r="http://schemas.openxmlformats.org/officeDocument/2006/relationships" r:embed="rId6">
            <a:extLst/>
          </a:blip>
          <a:srcRect/>
          <a:stretch>
            <a:fillRect t="-14000" b="-14000"/>
          </a:stretch>
        </a:blipFill>
      </dgm:spPr>
      <dgm:t>
        <a:bodyPr/>
        <a:lstStyle/>
        <a:p>
          <a:endParaRPr lang="en-GB" sz="1600"/>
        </a:p>
      </dgm:t>
    </dgm:pt>
    <dgm:pt modelId="{0A873A0B-7440-4214-8F06-711A8D44A844}">
      <dgm:prSet custT="1"/>
      <dgm:spPr/>
      <dgm:t>
        <a:bodyPr/>
        <a:lstStyle/>
        <a:p>
          <a:r>
            <a:rPr lang="en-GB" sz="1600" dirty="0"/>
            <a:t>Equitable</a:t>
          </a:r>
        </a:p>
      </dgm:t>
    </dgm:pt>
    <dgm:pt modelId="{E5183CAD-3B80-4F7E-8F4D-9542A1A14D93}" type="parTrans" cxnId="{9E0E7EAB-8227-49C2-9F02-63F717E905B2}">
      <dgm:prSet/>
      <dgm:spPr/>
      <dgm:t>
        <a:bodyPr/>
        <a:lstStyle/>
        <a:p>
          <a:endParaRPr lang="en-GB" sz="1600"/>
        </a:p>
      </dgm:t>
    </dgm:pt>
    <dgm:pt modelId="{61870976-A125-4890-9B21-D07A165005E1}" type="sibTrans" cxnId="{9E0E7EAB-8227-49C2-9F02-63F717E905B2}">
      <dgm:prSet/>
      <dgm:spPr>
        <a:blipFill>
          <a:blip xmlns:r="http://schemas.openxmlformats.org/officeDocument/2006/relationships" r:embed="rId7" cstate="print">
            <a:extLst/>
          </a:blip>
          <a:srcRect/>
          <a:stretch>
            <a:fillRect l="-7000" r="-7000"/>
          </a:stretch>
        </a:blipFill>
      </dgm:spPr>
      <dgm:t>
        <a:bodyPr/>
        <a:lstStyle/>
        <a:p>
          <a:endParaRPr lang="en-GB" sz="1600"/>
        </a:p>
      </dgm:t>
    </dgm:pt>
    <dgm:pt modelId="{D9A99432-4999-4649-8095-D2ABFFDF4715}">
      <dgm:prSet custT="1"/>
      <dgm:spPr/>
      <dgm:t>
        <a:bodyPr/>
        <a:lstStyle/>
        <a:p>
          <a:r>
            <a:rPr lang="en-GB" sz="1600" dirty="0"/>
            <a:t>Inclusive</a:t>
          </a:r>
        </a:p>
      </dgm:t>
    </dgm:pt>
    <dgm:pt modelId="{EC9023B7-AFB7-4CAB-BD0A-2B149DCA1EC7}" type="parTrans" cxnId="{B246CC84-900F-4E6B-80BD-A5CF46AAFF02}">
      <dgm:prSet/>
      <dgm:spPr/>
      <dgm:t>
        <a:bodyPr/>
        <a:lstStyle/>
        <a:p>
          <a:endParaRPr lang="en-GB" sz="1600"/>
        </a:p>
      </dgm:t>
    </dgm:pt>
    <dgm:pt modelId="{C2E527B1-3AE4-412E-9860-664F5F292047}" type="sibTrans" cxnId="{B246CC84-900F-4E6B-80BD-A5CF46AAFF02}">
      <dgm:prSet/>
      <dgm:spPr>
        <a:blipFill rotWithShape="1">
          <a:blip xmlns:r="http://schemas.openxmlformats.org/officeDocument/2006/relationships" r:embed="rId8"/>
          <a:stretch>
            <a:fillRect/>
          </a:stretch>
        </a:blipFill>
      </dgm:spPr>
      <dgm:t>
        <a:bodyPr/>
        <a:lstStyle/>
        <a:p>
          <a:endParaRPr lang="en-GB" sz="1600"/>
        </a:p>
      </dgm:t>
    </dgm:pt>
    <dgm:pt modelId="{FEE40AFE-C3A5-4648-935E-E8CF6DF78275}">
      <dgm:prSet custT="1"/>
      <dgm:spPr/>
      <dgm:t>
        <a:bodyPr/>
        <a:lstStyle/>
        <a:p>
          <a:r>
            <a:rPr lang="en-GB" sz="1600" dirty="0"/>
            <a:t>Rule of law</a:t>
          </a:r>
        </a:p>
      </dgm:t>
    </dgm:pt>
    <dgm:pt modelId="{F95ABE17-D301-486F-86D7-B90761F3C885}" type="parTrans" cxnId="{D7E1FB0E-65D1-455E-B824-5B31A12E531B}">
      <dgm:prSet/>
      <dgm:spPr/>
      <dgm:t>
        <a:bodyPr/>
        <a:lstStyle/>
        <a:p>
          <a:endParaRPr lang="en-GB" sz="1600"/>
        </a:p>
      </dgm:t>
    </dgm:pt>
    <dgm:pt modelId="{6E64624C-01D6-46D8-9915-8227CC3504E9}" type="sibTrans" cxnId="{D7E1FB0E-65D1-455E-B824-5B31A12E531B}">
      <dgm:prSet/>
      <dgm:spPr>
        <a:blipFill rotWithShape="1">
          <a:blip xmlns:r="http://schemas.openxmlformats.org/officeDocument/2006/relationships" r:embed="rId9"/>
          <a:stretch>
            <a:fillRect/>
          </a:stretch>
        </a:blipFill>
      </dgm:spPr>
      <dgm:t>
        <a:bodyPr/>
        <a:lstStyle/>
        <a:p>
          <a:endParaRPr lang="en-GB" sz="1600"/>
        </a:p>
      </dgm:t>
    </dgm:pt>
    <dgm:pt modelId="{B2C6560A-7DA8-4DB7-B56D-02FAB2F8CB6A}" type="pres">
      <dgm:prSet presAssocID="{5323C1CF-F7B0-41AD-9689-520DDBBB330A}" presName="cycle" presStyleCnt="0">
        <dgm:presLayoutVars>
          <dgm:dir/>
          <dgm:resizeHandles val="exact"/>
        </dgm:presLayoutVars>
      </dgm:prSet>
      <dgm:spPr/>
      <dgm:t>
        <a:bodyPr/>
        <a:lstStyle/>
        <a:p>
          <a:endParaRPr lang="en-US"/>
        </a:p>
      </dgm:t>
    </dgm:pt>
    <dgm:pt modelId="{2689333D-996D-4A0B-BE72-9090CB443125}" type="pres">
      <dgm:prSet presAssocID="{57D61FFE-EF32-4F3A-8EE8-1724CC1DDE15}" presName="node" presStyleLbl="node1" presStyleIdx="0" presStyleCnt="9">
        <dgm:presLayoutVars>
          <dgm:bulletEnabled val="1"/>
        </dgm:presLayoutVars>
      </dgm:prSet>
      <dgm:spPr/>
      <dgm:t>
        <a:bodyPr/>
        <a:lstStyle/>
        <a:p>
          <a:endParaRPr lang="en-US"/>
        </a:p>
      </dgm:t>
    </dgm:pt>
    <dgm:pt modelId="{2079CD07-CE6C-4D09-B874-E2E4FE7A3354}" type="pres">
      <dgm:prSet presAssocID="{57D61FFE-EF32-4F3A-8EE8-1724CC1DDE15}" presName="spNode" presStyleCnt="0"/>
      <dgm:spPr/>
    </dgm:pt>
    <dgm:pt modelId="{79D953CA-CD6A-4C17-9643-FA3AFDEE09E9}" type="pres">
      <dgm:prSet presAssocID="{EE6E3F22-4A97-46C1-B590-72BE987322D3}" presName="sibTrans" presStyleLbl="sibTrans1D1" presStyleIdx="0" presStyleCnt="9"/>
      <dgm:spPr/>
      <dgm:t>
        <a:bodyPr/>
        <a:lstStyle/>
        <a:p>
          <a:endParaRPr lang="en-US"/>
        </a:p>
      </dgm:t>
    </dgm:pt>
    <dgm:pt modelId="{231413FC-F38B-4C03-8F63-754256F11346}" type="pres">
      <dgm:prSet presAssocID="{42D7904A-3334-4162-ACD7-80959A4521EE}" presName="node" presStyleLbl="node1" presStyleIdx="1" presStyleCnt="9" custScaleX="118069">
        <dgm:presLayoutVars>
          <dgm:bulletEnabled val="1"/>
        </dgm:presLayoutVars>
      </dgm:prSet>
      <dgm:spPr/>
      <dgm:t>
        <a:bodyPr/>
        <a:lstStyle/>
        <a:p>
          <a:endParaRPr lang="en-US"/>
        </a:p>
      </dgm:t>
    </dgm:pt>
    <dgm:pt modelId="{4C5937D2-48F1-4724-AC8D-616C647AF2BD}" type="pres">
      <dgm:prSet presAssocID="{42D7904A-3334-4162-ACD7-80959A4521EE}" presName="spNode" presStyleCnt="0"/>
      <dgm:spPr/>
    </dgm:pt>
    <dgm:pt modelId="{5A112EDB-DE9F-44BC-ADB1-F1EF79A45955}" type="pres">
      <dgm:prSet presAssocID="{A86524C1-C332-40F0-9860-AB71CA10BC35}" presName="sibTrans" presStyleLbl="sibTrans1D1" presStyleIdx="1" presStyleCnt="9"/>
      <dgm:spPr/>
      <dgm:t>
        <a:bodyPr/>
        <a:lstStyle/>
        <a:p>
          <a:endParaRPr lang="en-US"/>
        </a:p>
      </dgm:t>
    </dgm:pt>
    <dgm:pt modelId="{F3835D80-879F-430B-8A23-02899F1EE367}" type="pres">
      <dgm:prSet presAssocID="{8325BCCF-3D8F-4204-8616-4AE2BA93D847}" presName="node" presStyleLbl="node1" presStyleIdx="2" presStyleCnt="9" custScaleX="123468">
        <dgm:presLayoutVars>
          <dgm:bulletEnabled val="1"/>
        </dgm:presLayoutVars>
      </dgm:prSet>
      <dgm:spPr/>
      <dgm:t>
        <a:bodyPr/>
        <a:lstStyle/>
        <a:p>
          <a:endParaRPr lang="en-US"/>
        </a:p>
      </dgm:t>
    </dgm:pt>
    <dgm:pt modelId="{AF64334C-C9F0-4C4E-A70C-B452539444F9}" type="pres">
      <dgm:prSet presAssocID="{8325BCCF-3D8F-4204-8616-4AE2BA93D847}" presName="spNode" presStyleCnt="0"/>
      <dgm:spPr/>
    </dgm:pt>
    <dgm:pt modelId="{4506447A-5EDC-44D5-8DD6-A60BFF57A5AB}" type="pres">
      <dgm:prSet presAssocID="{1463FE31-0AA3-4486-AC17-481B7E26CD09}" presName="sibTrans" presStyleLbl="sibTrans1D1" presStyleIdx="2" presStyleCnt="9"/>
      <dgm:spPr/>
      <dgm:t>
        <a:bodyPr/>
        <a:lstStyle/>
        <a:p>
          <a:endParaRPr lang="en-US"/>
        </a:p>
      </dgm:t>
    </dgm:pt>
    <dgm:pt modelId="{EB517FC2-E4CE-48FD-AC97-996184C09D2B}" type="pres">
      <dgm:prSet presAssocID="{F7677BA7-E9E9-44A9-94D9-A733A48AEB69}" presName="node" presStyleLbl="node1" presStyleIdx="3" presStyleCnt="9" custScaleX="135786">
        <dgm:presLayoutVars>
          <dgm:bulletEnabled val="1"/>
        </dgm:presLayoutVars>
      </dgm:prSet>
      <dgm:spPr/>
      <dgm:t>
        <a:bodyPr/>
        <a:lstStyle/>
        <a:p>
          <a:endParaRPr lang="en-US"/>
        </a:p>
      </dgm:t>
    </dgm:pt>
    <dgm:pt modelId="{6F3B47ED-89CC-4DE3-99F0-7B213322D666}" type="pres">
      <dgm:prSet presAssocID="{F7677BA7-E9E9-44A9-94D9-A733A48AEB69}" presName="spNode" presStyleCnt="0"/>
      <dgm:spPr/>
    </dgm:pt>
    <dgm:pt modelId="{32DB9F91-B0AD-451F-B1E3-A6C8889CFED4}" type="pres">
      <dgm:prSet presAssocID="{0B159070-49E5-4A1B-95A6-EE381CA2E1E7}" presName="sibTrans" presStyleLbl="sibTrans1D1" presStyleIdx="3" presStyleCnt="9"/>
      <dgm:spPr/>
      <dgm:t>
        <a:bodyPr/>
        <a:lstStyle/>
        <a:p>
          <a:endParaRPr lang="en-US"/>
        </a:p>
      </dgm:t>
    </dgm:pt>
    <dgm:pt modelId="{668E38F8-C9DC-4858-8657-9A9866D86E06}" type="pres">
      <dgm:prSet presAssocID="{E0168F2E-53F6-4F3B-A17F-D3785BC6C260}" presName="node" presStyleLbl="node1" presStyleIdx="4" presStyleCnt="9">
        <dgm:presLayoutVars>
          <dgm:bulletEnabled val="1"/>
        </dgm:presLayoutVars>
      </dgm:prSet>
      <dgm:spPr/>
      <dgm:t>
        <a:bodyPr/>
        <a:lstStyle/>
        <a:p>
          <a:endParaRPr lang="en-US"/>
        </a:p>
      </dgm:t>
    </dgm:pt>
    <dgm:pt modelId="{43013E2F-307D-405D-9D30-0FEA16E26818}" type="pres">
      <dgm:prSet presAssocID="{E0168F2E-53F6-4F3B-A17F-D3785BC6C260}" presName="spNode" presStyleCnt="0"/>
      <dgm:spPr/>
    </dgm:pt>
    <dgm:pt modelId="{0B261C6D-DC1A-4E03-AA49-73BFD099EABA}" type="pres">
      <dgm:prSet presAssocID="{6B51CDBE-0A69-4AAD-8E5C-508BE5BF7B8D}" presName="sibTrans" presStyleLbl="sibTrans1D1" presStyleIdx="4" presStyleCnt="9"/>
      <dgm:spPr/>
      <dgm:t>
        <a:bodyPr/>
        <a:lstStyle/>
        <a:p>
          <a:endParaRPr lang="en-US"/>
        </a:p>
      </dgm:t>
    </dgm:pt>
    <dgm:pt modelId="{892D60E9-BB35-4360-A4E9-C0EA8064CD0E}" type="pres">
      <dgm:prSet presAssocID="{6C8765D8-049C-484F-A827-F7A976BE17FC}" presName="node" presStyleLbl="node1" presStyleIdx="5" presStyleCnt="9">
        <dgm:presLayoutVars>
          <dgm:bulletEnabled val="1"/>
        </dgm:presLayoutVars>
      </dgm:prSet>
      <dgm:spPr/>
      <dgm:t>
        <a:bodyPr/>
        <a:lstStyle/>
        <a:p>
          <a:endParaRPr lang="en-US"/>
        </a:p>
      </dgm:t>
    </dgm:pt>
    <dgm:pt modelId="{AD1F249F-5E8A-44E8-B018-4F76DB8FEE25}" type="pres">
      <dgm:prSet presAssocID="{6C8765D8-049C-484F-A827-F7A976BE17FC}" presName="spNode" presStyleCnt="0"/>
      <dgm:spPr/>
    </dgm:pt>
    <dgm:pt modelId="{BA2C74EA-DE7E-4C95-9F39-70C042F29831}" type="pres">
      <dgm:prSet presAssocID="{3DD84909-808D-4070-927D-812F4AF5D895}" presName="sibTrans" presStyleLbl="sibTrans1D1" presStyleIdx="5" presStyleCnt="9"/>
      <dgm:spPr/>
      <dgm:t>
        <a:bodyPr/>
        <a:lstStyle/>
        <a:p>
          <a:endParaRPr lang="en-US"/>
        </a:p>
      </dgm:t>
    </dgm:pt>
    <dgm:pt modelId="{28C31B22-72C2-4217-AF3B-B84FCAA1BFB7}" type="pres">
      <dgm:prSet presAssocID="{0A873A0B-7440-4214-8F06-711A8D44A844}" presName="node" presStyleLbl="node1" presStyleIdx="6" presStyleCnt="9">
        <dgm:presLayoutVars>
          <dgm:bulletEnabled val="1"/>
        </dgm:presLayoutVars>
      </dgm:prSet>
      <dgm:spPr/>
      <dgm:t>
        <a:bodyPr/>
        <a:lstStyle/>
        <a:p>
          <a:endParaRPr lang="en-US"/>
        </a:p>
      </dgm:t>
    </dgm:pt>
    <dgm:pt modelId="{2100DC0A-0637-4902-90FF-9CB54164C1AA}" type="pres">
      <dgm:prSet presAssocID="{0A873A0B-7440-4214-8F06-711A8D44A844}" presName="spNode" presStyleCnt="0"/>
      <dgm:spPr/>
    </dgm:pt>
    <dgm:pt modelId="{253FEDF0-AB2D-498F-8360-33F36F220116}" type="pres">
      <dgm:prSet presAssocID="{61870976-A125-4890-9B21-D07A165005E1}" presName="sibTrans" presStyleLbl="sibTrans1D1" presStyleIdx="6" presStyleCnt="9"/>
      <dgm:spPr/>
      <dgm:t>
        <a:bodyPr/>
        <a:lstStyle/>
        <a:p>
          <a:endParaRPr lang="en-US"/>
        </a:p>
      </dgm:t>
    </dgm:pt>
    <dgm:pt modelId="{184F35E5-6601-4F74-BF30-88DB4E5ABEC6}" type="pres">
      <dgm:prSet presAssocID="{D9A99432-4999-4649-8095-D2ABFFDF4715}" presName="node" presStyleLbl="node1" presStyleIdx="7" presStyleCnt="9">
        <dgm:presLayoutVars>
          <dgm:bulletEnabled val="1"/>
        </dgm:presLayoutVars>
      </dgm:prSet>
      <dgm:spPr/>
      <dgm:t>
        <a:bodyPr/>
        <a:lstStyle/>
        <a:p>
          <a:endParaRPr lang="en-US"/>
        </a:p>
      </dgm:t>
    </dgm:pt>
    <dgm:pt modelId="{D029D8FF-4D00-4F6B-89F5-12CB1617FDA9}" type="pres">
      <dgm:prSet presAssocID="{D9A99432-4999-4649-8095-D2ABFFDF4715}" presName="spNode" presStyleCnt="0"/>
      <dgm:spPr/>
    </dgm:pt>
    <dgm:pt modelId="{BDB8CC0E-EF3C-4C56-A85A-A76971C298FE}" type="pres">
      <dgm:prSet presAssocID="{C2E527B1-3AE4-412E-9860-664F5F292047}" presName="sibTrans" presStyleLbl="sibTrans1D1" presStyleIdx="7" presStyleCnt="9"/>
      <dgm:spPr/>
      <dgm:t>
        <a:bodyPr/>
        <a:lstStyle/>
        <a:p>
          <a:endParaRPr lang="en-US"/>
        </a:p>
      </dgm:t>
    </dgm:pt>
    <dgm:pt modelId="{FE344F9C-CC0C-4D8E-B4FB-8B3D89CDFB5D}" type="pres">
      <dgm:prSet presAssocID="{FEE40AFE-C3A5-4648-935E-E8CF6DF78275}" presName="node" presStyleLbl="node1" presStyleIdx="8" presStyleCnt="9">
        <dgm:presLayoutVars>
          <dgm:bulletEnabled val="1"/>
        </dgm:presLayoutVars>
      </dgm:prSet>
      <dgm:spPr/>
      <dgm:t>
        <a:bodyPr/>
        <a:lstStyle/>
        <a:p>
          <a:endParaRPr lang="en-US"/>
        </a:p>
      </dgm:t>
    </dgm:pt>
    <dgm:pt modelId="{4431A643-FF49-40A6-AEF3-A27FB71A131F}" type="pres">
      <dgm:prSet presAssocID="{FEE40AFE-C3A5-4648-935E-E8CF6DF78275}" presName="spNode" presStyleCnt="0"/>
      <dgm:spPr/>
    </dgm:pt>
    <dgm:pt modelId="{1DBB9DF3-880F-4E1E-891D-AE6B8EBD8E6E}" type="pres">
      <dgm:prSet presAssocID="{6E64624C-01D6-46D8-9915-8227CC3504E9}" presName="sibTrans" presStyleLbl="sibTrans1D1" presStyleIdx="8" presStyleCnt="9"/>
      <dgm:spPr/>
      <dgm:t>
        <a:bodyPr/>
        <a:lstStyle/>
        <a:p>
          <a:endParaRPr lang="en-US"/>
        </a:p>
      </dgm:t>
    </dgm:pt>
  </dgm:ptLst>
  <dgm:cxnLst>
    <dgm:cxn modelId="{F9CB0A09-D190-4980-9CD2-7B217FC2FEFD}" type="presOf" srcId="{F7677BA7-E9E9-44A9-94D9-A733A48AEB69}" destId="{EB517FC2-E4CE-48FD-AC97-996184C09D2B}" srcOrd="0" destOrd="0" presId="urn:microsoft.com/office/officeart/2005/8/layout/cycle6"/>
    <dgm:cxn modelId="{B246CC84-900F-4E6B-80BD-A5CF46AAFF02}" srcId="{5323C1CF-F7B0-41AD-9689-520DDBBB330A}" destId="{D9A99432-4999-4649-8095-D2ABFFDF4715}" srcOrd="7" destOrd="0" parTransId="{EC9023B7-AFB7-4CAB-BD0A-2B149DCA1EC7}" sibTransId="{C2E527B1-3AE4-412E-9860-664F5F292047}"/>
    <dgm:cxn modelId="{BEDB88B4-46BC-45B9-B910-4A5D9AA261E6}" srcId="{5323C1CF-F7B0-41AD-9689-520DDBBB330A}" destId="{E0168F2E-53F6-4F3B-A17F-D3785BC6C260}" srcOrd="4" destOrd="0" parTransId="{322FE1BA-A690-4663-802A-611B6B0CE2A6}" sibTransId="{6B51CDBE-0A69-4AAD-8E5C-508BE5BF7B8D}"/>
    <dgm:cxn modelId="{CBA28366-1548-43B2-AB8B-C4B58EE5D636}" srcId="{5323C1CF-F7B0-41AD-9689-520DDBBB330A}" destId="{57D61FFE-EF32-4F3A-8EE8-1724CC1DDE15}" srcOrd="0" destOrd="0" parTransId="{865D787D-1D4E-4975-8B27-D219F8E044A7}" sibTransId="{EE6E3F22-4A97-46C1-B590-72BE987322D3}"/>
    <dgm:cxn modelId="{617CCFE3-1592-49E3-854D-6E2C31AF0A87}" type="presOf" srcId="{6B51CDBE-0A69-4AAD-8E5C-508BE5BF7B8D}" destId="{0B261C6D-DC1A-4E03-AA49-73BFD099EABA}" srcOrd="0" destOrd="0" presId="urn:microsoft.com/office/officeart/2005/8/layout/cycle6"/>
    <dgm:cxn modelId="{FF01F404-0C5D-4D72-A70A-3B88AE3EA3E6}" type="presOf" srcId="{FEE40AFE-C3A5-4648-935E-E8CF6DF78275}" destId="{FE344F9C-CC0C-4D8E-B4FB-8B3D89CDFB5D}" srcOrd="0" destOrd="0" presId="urn:microsoft.com/office/officeart/2005/8/layout/cycle6"/>
    <dgm:cxn modelId="{73FFBF6E-91F1-4248-8F78-97C41BFBB8BC}" type="presOf" srcId="{42D7904A-3334-4162-ACD7-80959A4521EE}" destId="{231413FC-F38B-4C03-8F63-754256F11346}" srcOrd="0" destOrd="0" presId="urn:microsoft.com/office/officeart/2005/8/layout/cycle6"/>
    <dgm:cxn modelId="{8DB59DBA-C472-43A1-900F-1201875DE8BC}" type="presOf" srcId="{EE6E3F22-4A97-46C1-B590-72BE987322D3}" destId="{79D953CA-CD6A-4C17-9643-FA3AFDEE09E9}" srcOrd="0" destOrd="0" presId="urn:microsoft.com/office/officeart/2005/8/layout/cycle6"/>
    <dgm:cxn modelId="{A7F64242-E7ED-4335-9EE5-D22C364E7EDD}" type="presOf" srcId="{0A873A0B-7440-4214-8F06-711A8D44A844}" destId="{28C31B22-72C2-4217-AF3B-B84FCAA1BFB7}" srcOrd="0" destOrd="0" presId="urn:microsoft.com/office/officeart/2005/8/layout/cycle6"/>
    <dgm:cxn modelId="{4E39DEAE-357A-4A6A-9344-0A4C3382E70F}" type="presOf" srcId="{8325BCCF-3D8F-4204-8616-4AE2BA93D847}" destId="{F3835D80-879F-430B-8A23-02899F1EE367}" srcOrd="0" destOrd="0" presId="urn:microsoft.com/office/officeart/2005/8/layout/cycle6"/>
    <dgm:cxn modelId="{43AC7012-F98C-4932-86F1-4EE006A57A5E}" srcId="{5323C1CF-F7B0-41AD-9689-520DDBBB330A}" destId="{F7677BA7-E9E9-44A9-94D9-A733A48AEB69}" srcOrd="3" destOrd="0" parTransId="{EE1858E3-9E9F-4C7C-AF42-0ABD82109C91}" sibTransId="{0B159070-49E5-4A1B-95A6-EE381CA2E1E7}"/>
    <dgm:cxn modelId="{D78534A8-6F24-43B0-A31E-D08F15C0AE3E}" srcId="{5323C1CF-F7B0-41AD-9689-520DDBBB330A}" destId="{8325BCCF-3D8F-4204-8616-4AE2BA93D847}" srcOrd="2" destOrd="0" parTransId="{1AB1B583-03BD-4E20-A147-2C6D90EB8B86}" sibTransId="{1463FE31-0AA3-4486-AC17-481B7E26CD09}"/>
    <dgm:cxn modelId="{ED738CF8-ECEF-499C-B702-8E770C2CC6D3}" type="presOf" srcId="{6C8765D8-049C-484F-A827-F7A976BE17FC}" destId="{892D60E9-BB35-4360-A4E9-C0EA8064CD0E}" srcOrd="0" destOrd="0" presId="urn:microsoft.com/office/officeart/2005/8/layout/cycle6"/>
    <dgm:cxn modelId="{94DBB29F-6CA7-48DB-856A-53A9A1771D06}" type="presOf" srcId="{E0168F2E-53F6-4F3B-A17F-D3785BC6C260}" destId="{668E38F8-C9DC-4858-8657-9A9866D86E06}" srcOrd="0" destOrd="0" presId="urn:microsoft.com/office/officeart/2005/8/layout/cycle6"/>
    <dgm:cxn modelId="{F41345FA-BEA7-418D-A0A9-A0CC5BBDACFC}" type="presOf" srcId="{61870976-A125-4890-9B21-D07A165005E1}" destId="{253FEDF0-AB2D-498F-8360-33F36F220116}" srcOrd="0" destOrd="0" presId="urn:microsoft.com/office/officeart/2005/8/layout/cycle6"/>
    <dgm:cxn modelId="{62C5944F-347A-42CD-80C9-DD33BC32C213}" type="presOf" srcId="{D9A99432-4999-4649-8095-D2ABFFDF4715}" destId="{184F35E5-6601-4F74-BF30-88DB4E5ABEC6}" srcOrd="0" destOrd="0" presId="urn:microsoft.com/office/officeart/2005/8/layout/cycle6"/>
    <dgm:cxn modelId="{9E0E7EAB-8227-49C2-9F02-63F717E905B2}" srcId="{5323C1CF-F7B0-41AD-9689-520DDBBB330A}" destId="{0A873A0B-7440-4214-8F06-711A8D44A844}" srcOrd="6" destOrd="0" parTransId="{E5183CAD-3B80-4F7E-8F4D-9542A1A14D93}" sibTransId="{61870976-A125-4890-9B21-D07A165005E1}"/>
    <dgm:cxn modelId="{527C0470-371D-4A0F-AFA5-035369979A00}" type="presOf" srcId="{3DD84909-808D-4070-927D-812F4AF5D895}" destId="{BA2C74EA-DE7E-4C95-9F39-70C042F29831}" srcOrd="0" destOrd="0" presId="urn:microsoft.com/office/officeart/2005/8/layout/cycle6"/>
    <dgm:cxn modelId="{6A9C0FE3-A83F-46BC-9CB4-D733A18728EB}" type="presOf" srcId="{C2E527B1-3AE4-412E-9860-664F5F292047}" destId="{BDB8CC0E-EF3C-4C56-A85A-A76971C298FE}" srcOrd="0" destOrd="0" presId="urn:microsoft.com/office/officeart/2005/8/layout/cycle6"/>
    <dgm:cxn modelId="{C324D2A6-AC54-4618-8683-B57823E1D452}" srcId="{5323C1CF-F7B0-41AD-9689-520DDBBB330A}" destId="{42D7904A-3334-4162-ACD7-80959A4521EE}" srcOrd="1" destOrd="0" parTransId="{A90F5EB1-0677-4463-8B2A-3B249DEC5F8A}" sibTransId="{A86524C1-C332-40F0-9860-AB71CA10BC35}"/>
    <dgm:cxn modelId="{D7E1FB0E-65D1-455E-B824-5B31A12E531B}" srcId="{5323C1CF-F7B0-41AD-9689-520DDBBB330A}" destId="{FEE40AFE-C3A5-4648-935E-E8CF6DF78275}" srcOrd="8" destOrd="0" parTransId="{F95ABE17-D301-486F-86D7-B90761F3C885}" sibTransId="{6E64624C-01D6-46D8-9915-8227CC3504E9}"/>
    <dgm:cxn modelId="{5B952DF5-333D-415F-83D7-026C1A177F88}" type="presOf" srcId="{6E64624C-01D6-46D8-9915-8227CC3504E9}" destId="{1DBB9DF3-880F-4E1E-891D-AE6B8EBD8E6E}" srcOrd="0" destOrd="0" presId="urn:microsoft.com/office/officeart/2005/8/layout/cycle6"/>
    <dgm:cxn modelId="{6D848404-2B45-474C-8D12-1C31571DA24E}" type="presOf" srcId="{5323C1CF-F7B0-41AD-9689-520DDBBB330A}" destId="{B2C6560A-7DA8-4DB7-B56D-02FAB2F8CB6A}" srcOrd="0" destOrd="0" presId="urn:microsoft.com/office/officeart/2005/8/layout/cycle6"/>
    <dgm:cxn modelId="{B6BB581D-C882-4C29-8662-30E7B6B7974A}" type="presOf" srcId="{1463FE31-0AA3-4486-AC17-481B7E26CD09}" destId="{4506447A-5EDC-44D5-8DD6-A60BFF57A5AB}" srcOrd="0" destOrd="0" presId="urn:microsoft.com/office/officeart/2005/8/layout/cycle6"/>
    <dgm:cxn modelId="{2AEDB0E6-E1A8-417A-A806-BA9D883EB5C1}" type="presOf" srcId="{0B159070-49E5-4A1B-95A6-EE381CA2E1E7}" destId="{32DB9F91-B0AD-451F-B1E3-A6C8889CFED4}" srcOrd="0" destOrd="0" presId="urn:microsoft.com/office/officeart/2005/8/layout/cycle6"/>
    <dgm:cxn modelId="{9F49AB17-CAD6-430B-99BF-3DF3079D5898}" type="presOf" srcId="{57D61FFE-EF32-4F3A-8EE8-1724CC1DDE15}" destId="{2689333D-996D-4A0B-BE72-9090CB443125}" srcOrd="0" destOrd="0" presId="urn:microsoft.com/office/officeart/2005/8/layout/cycle6"/>
    <dgm:cxn modelId="{00452988-C0C3-4D5B-BC13-02F2EEDD1747}" type="presOf" srcId="{D65C2E4C-433A-4A1C-96C0-E51A8D0743BD}" destId="{FE344F9C-CC0C-4D8E-B4FB-8B3D89CDFB5D}" srcOrd="0" destOrd="1" presId="urn:microsoft.com/office/officeart/2005/8/layout/cycle6"/>
    <dgm:cxn modelId="{6F9B1388-1475-4E3F-80A4-46FCA5BCCEC1}" srcId="{5323C1CF-F7B0-41AD-9689-520DDBBB330A}" destId="{6C8765D8-049C-484F-A827-F7A976BE17FC}" srcOrd="5" destOrd="0" parTransId="{7314AFF4-37A3-4584-AC97-D555D9425F0A}" sibTransId="{3DD84909-808D-4070-927D-812F4AF5D895}"/>
    <dgm:cxn modelId="{59AC3DA3-A64E-428B-9FB3-FF41BB356B4B}" type="presOf" srcId="{A86524C1-C332-40F0-9860-AB71CA10BC35}" destId="{5A112EDB-DE9F-44BC-ADB1-F1EF79A45955}" srcOrd="0" destOrd="0" presId="urn:microsoft.com/office/officeart/2005/8/layout/cycle6"/>
    <dgm:cxn modelId="{2ED2FE21-1BA1-4082-B0C2-006A8398BD93}" srcId="{FEE40AFE-C3A5-4648-935E-E8CF6DF78275}" destId="{D65C2E4C-433A-4A1C-96C0-E51A8D0743BD}" srcOrd="0" destOrd="0" parTransId="{E8831712-58DB-4463-9CA7-831451CD08F6}" sibTransId="{D64A3732-6653-43CA-8FD0-6FF276C56FB9}"/>
    <dgm:cxn modelId="{EBA3C56B-692D-41A9-99F5-66938BF69D10}" type="presParOf" srcId="{B2C6560A-7DA8-4DB7-B56D-02FAB2F8CB6A}" destId="{2689333D-996D-4A0B-BE72-9090CB443125}" srcOrd="0" destOrd="0" presId="urn:microsoft.com/office/officeart/2005/8/layout/cycle6"/>
    <dgm:cxn modelId="{105AF052-48D7-4410-BFA8-3D0C59E7FB0A}" type="presParOf" srcId="{B2C6560A-7DA8-4DB7-B56D-02FAB2F8CB6A}" destId="{2079CD07-CE6C-4D09-B874-E2E4FE7A3354}" srcOrd="1" destOrd="0" presId="urn:microsoft.com/office/officeart/2005/8/layout/cycle6"/>
    <dgm:cxn modelId="{0B476F15-5881-4640-8679-02F11FA0FF91}" type="presParOf" srcId="{B2C6560A-7DA8-4DB7-B56D-02FAB2F8CB6A}" destId="{79D953CA-CD6A-4C17-9643-FA3AFDEE09E9}" srcOrd="2" destOrd="0" presId="urn:microsoft.com/office/officeart/2005/8/layout/cycle6"/>
    <dgm:cxn modelId="{22457314-62A3-4616-8375-3DEAD9A3CF75}" type="presParOf" srcId="{B2C6560A-7DA8-4DB7-B56D-02FAB2F8CB6A}" destId="{231413FC-F38B-4C03-8F63-754256F11346}" srcOrd="3" destOrd="0" presId="urn:microsoft.com/office/officeart/2005/8/layout/cycle6"/>
    <dgm:cxn modelId="{F945EC25-C689-42E5-ACE8-2461C383FAF8}" type="presParOf" srcId="{B2C6560A-7DA8-4DB7-B56D-02FAB2F8CB6A}" destId="{4C5937D2-48F1-4724-AC8D-616C647AF2BD}" srcOrd="4" destOrd="0" presId="urn:microsoft.com/office/officeart/2005/8/layout/cycle6"/>
    <dgm:cxn modelId="{021D56FA-88E5-473D-8BBB-5E79C1EDB471}" type="presParOf" srcId="{B2C6560A-7DA8-4DB7-B56D-02FAB2F8CB6A}" destId="{5A112EDB-DE9F-44BC-ADB1-F1EF79A45955}" srcOrd="5" destOrd="0" presId="urn:microsoft.com/office/officeart/2005/8/layout/cycle6"/>
    <dgm:cxn modelId="{83EEBE85-F01A-4C6B-8C7D-2259897DC85F}" type="presParOf" srcId="{B2C6560A-7DA8-4DB7-B56D-02FAB2F8CB6A}" destId="{F3835D80-879F-430B-8A23-02899F1EE367}" srcOrd="6" destOrd="0" presId="urn:microsoft.com/office/officeart/2005/8/layout/cycle6"/>
    <dgm:cxn modelId="{1039340E-10CB-4120-BCC9-1DE13036E446}" type="presParOf" srcId="{B2C6560A-7DA8-4DB7-B56D-02FAB2F8CB6A}" destId="{AF64334C-C9F0-4C4E-A70C-B452539444F9}" srcOrd="7" destOrd="0" presId="urn:microsoft.com/office/officeart/2005/8/layout/cycle6"/>
    <dgm:cxn modelId="{40050A1A-BB7A-4675-BD32-17BABF143134}" type="presParOf" srcId="{B2C6560A-7DA8-4DB7-B56D-02FAB2F8CB6A}" destId="{4506447A-5EDC-44D5-8DD6-A60BFF57A5AB}" srcOrd="8" destOrd="0" presId="urn:microsoft.com/office/officeart/2005/8/layout/cycle6"/>
    <dgm:cxn modelId="{F2FF2197-8B58-445B-B6B6-2F1E3C38774C}" type="presParOf" srcId="{B2C6560A-7DA8-4DB7-B56D-02FAB2F8CB6A}" destId="{EB517FC2-E4CE-48FD-AC97-996184C09D2B}" srcOrd="9" destOrd="0" presId="urn:microsoft.com/office/officeart/2005/8/layout/cycle6"/>
    <dgm:cxn modelId="{E1859A9C-305F-4437-82F8-729897AB3FF6}" type="presParOf" srcId="{B2C6560A-7DA8-4DB7-B56D-02FAB2F8CB6A}" destId="{6F3B47ED-89CC-4DE3-99F0-7B213322D666}" srcOrd="10" destOrd="0" presId="urn:microsoft.com/office/officeart/2005/8/layout/cycle6"/>
    <dgm:cxn modelId="{91387EFC-C51A-4322-99CE-EA5C1EF40927}" type="presParOf" srcId="{B2C6560A-7DA8-4DB7-B56D-02FAB2F8CB6A}" destId="{32DB9F91-B0AD-451F-B1E3-A6C8889CFED4}" srcOrd="11" destOrd="0" presId="urn:microsoft.com/office/officeart/2005/8/layout/cycle6"/>
    <dgm:cxn modelId="{E84EA95E-6513-4045-BCB8-82C43D8C726A}" type="presParOf" srcId="{B2C6560A-7DA8-4DB7-B56D-02FAB2F8CB6A}" destId="{668E38F8-C9DC-4858-8657-9A9866D86E06}" srcOrd="12" destOrd="0" presId="urn:microsoft.com/office/officeart/2005/8/layout/cycle6"/>
    <dgm:cxn modelId="{768EED12-FA75-4C04-941A-55A702DE812B}" type="presParOf" srcId="{B2C6560A-7DA8-4DB7-B56D-02FAB2F8CB6A}" destId="{43013E2F-307D-405D-9D30-0FEA16E26818}" srcOrd="13" destOrd="0" presId="urn:microsoft.com/office/officeart/2005/8/layout/cycle6"/>
    <dgm:cxn modelId="{A629D90B-C437-4AB6-948C-F8FE9F4F1D40}" type="presParOf" srcId="{B2C6560A-7DA8-4DB7-B56D-02FAB2F8CB6A}" destId="{0B261C6D-DC1A-4E03-AA49-73BFD099EABA}" srcOrd="14" destOrd="0" presId="urn:microsoft.com/office/officeart/2005/8/layout/cycle6"/>
    <dgm:cxn modelId="{8C9125B7-41A0-4AD7-965F-A47796B44881}" type="presParOf" srcId="{B2C6560A-7DA8-4DB7-B56D-02FAB2F8CB6A}" destId="{892D60E9-BB35-4360-A4E9-C0EA8064CD0E}" srcOrd="15" destOrd="0" presId="urn:microsoft.com/office/officeart/2005/8/layout/cycle6"/>
    <dgm:cxn modelId="{73E9E111-E911-4170-A6F9-E9B953B21D6F}" type="presParOf" srcId="{B2C6560A-7DA8-4DB7-B56D-02FAB2F8CB6A}" destId="{AD1F249F-5E8A-44E8-B018-4F76DB8FEE25}" srcOrd="16" destOrd="0" presId="urn:microsoft.com/office/officeart/2005/8/layout/cycle6"/>
    <dgm:cxn modelId="{29E9CA96-F21D-4EA0-8CBE-6651794B6E56}" type="presParOf" srcId="{B2C6560A-7DA8-4DB7-B56D-02FAB2F8CB6A}" destId="{BA2C74EA-DE7E-4C95-9F39-70C042F29831}" srcOrd="17" destOrd="0" presId="urn:microsoft.com/office/officeart/2005/8/layout/cycle6"/>
    <dgm:cxn modelId="{357D1A09-62AD-4F18-BF26-77CDA9074054}" type="presParOf" srcId="{B2C6560A-7DA8-4DB7-B56D-02FAB2F8CB6A}" destId="{28C31B22-72C2-4217-AF3B-B84FCAA1BFB7}" srcOrd="18" destOrd="0" presId="urn:microsoft.com/office/officeart/2005/8/layout/cycle6"/>
    <dgm:cxn modelId="{E3BA0904-FC30-479A-8476-A6B9F113C59E}" type="presParOf" srcId="{B2C6560A-7DA8-4DB7-B56D-02FAB2F8CB6A}" destId="{2100DC0A-0637-4902-90FF-9CB54164C1AA}" srcOrd="19" destOrd="0" presId="urn:microsoft.com/office/officeart/2005/8/layout/cycle6"/>
    <dgm:cxn modelId="{BA569F79-8587-4BED-AD9E-A7246D4B78E3}" type="presParOf" srcId="{B2C6560A-7DA8-4DB7-B56D-02FAB2F8CB6A}" destId="{253FEDF0-AB2D-498F-8360-33F36F220116}" srcOrd="20" destOrd="0" presId="urn:microsoft.com/office/officeart/2005/8/layout/cycle6"/>
    <dgm:cxn modelId="{F4F32864-87C2-4B94-80A1-FC5DE7C76018}" type="presParOf" srcId="{B2C6560A-7DA8-4DB7-B56D-02FAB2F8CB6A}" destId="{184F35E5-6601-4F74-BF30-88DB4E5ABEC6}" srcOrd="21" destOrd="0" presId="urn:microsoft.com/office/officeart/2005/8/layout/cycle6"/>
    <dgm:cxn modelId="{F5388A36-FF83-4804-9BD8-1130C18EE8D5}" type="presParOf" srcId="{B2C6560A-7DA8-4DB7-B56D-02FAB2F8CB6A}" destId="{D029D8FF-4D00-4F6B-89F5-12CB1617FDA9}" srcOrd="22" destOrd="0" presId="urn:microsoft.com/office/officeart/2005/8/layout/cycle6"/>
    <dgm:cxn modelId="{FC6D1202-480E-4C55-BD79-68799DCDA1AD}" type="presParOf" srcId="{B2C6560A-7DA8-4DB7-B56D-02FAB2F8CB6A}" destId="{BDB8CC0E-EF3C-4C56-A85A-A76971C298FE}" srcOrd="23" destOrd="0" presId="urn:microsoft.com/office/officeart/2005/8/layout/cycle6"/>
    <dgm:cxn modelId="{203CDF3B-E191-4E02-9D60-6FBBC7E0FBE2}" type="presParOf" srcId="{B2C6560A-7DA8-4DB7-B56D-02FAB2F8CB6A}" destId="{FE344F9C-CC0C-4D8E-B4FB-8B3D89CDFB5D}" srcOrd="24" destOrd="0" presId="urn:microsoft.com/office/officeart/2005/8/layout/cycle6"/>
    <dgm:cxn modelId="{399E35FA-F02D-4BF5-9CF1-FD25FEEFF86F}" type="presParOf" srcId="{B2C6560A-7DA8-4DB7-B56D-02FAB2F8CB6A}" destId="{4431A643-FF49-40A6-AEF3-A27FB71A131F}" srcOrd="25" destOrd="0" presId="urn:microsoft.com/office/officeart/2005/8/layout/cycle6"/>
    <dgm:cxn modelId="{0E1B719F-FE91-422B-AE75-53034CA30CDC}" type="presParOf" srcId="{B2C6560A-7DA8-4DB7-B56D-02FAB2F8CB6A}" destId="{1DBB9DF3-880F-4E1E-891D-AE6B8EBD8E6E}" srcOrd="26"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B0BB4B-0B1E-40ED-99CE-B45664721537}" type="doc">
      <dgm:prSet loTypeId="urn:microsoft.com/office/officeart/2005/8/layout/equation2" loCatId="process" qsTypeId="urn:microsoft.com/office/officeart/2005/8/quickstyle/simple1" qsCatId="simple" csTypeId="urn:microsoft.com/office/officeart/2005/8/colors/accent2_2" csCatId="accent2" phldr="1"/>
      <dgm:spPr/>
      <dgm:t>
        <a:bodyPr/>
        <a:lstStyle/>
        <a:p>
          <a:endParaRPr lang="en-GB"/>
        </a:p>
      </dgm:t>
    </dgm:pt>
    <dgm:pt modelId="{5508C30E-98FB-4DD5-AC08-7255CEB48444}">
      <dgm:prSet phldrT="[Text]"/>
      <dgm:spPr/>
      <dgm:t>
        <a:bodyPr/>
        <a:lstStyle/>
        <a:p>
          <a:r>
            <a:rPr lang="en-GB" dirty="0"/>
            <a:t>Awareness</a:t>
          </a:r>
        </a:p>
        <a:p>
          <a:r>
            <a:rPr lang="en-GB" dirty="0"/>
            <a:t>Of environmental problems</a:t>
          </a:r>
        </a:p>
      </dgm:t>
    </dgm:pt>
    <dgm:pt modelId="{538E2401-B5EE-4524-9E71-DD03FC08B821}" type="parTrans" cxnId="{FAC79E25-5E00-43B3-8512-51B00AE2BCCC}">
      <dgm:prSet/>
      <dgm:spPr/>
      <dgm:t>
        <a:bodyPr/>
        <a:lstStyle/>
        <a:p>
          <a:endParaRPr lang="en-GB"/>
        </a:p>
      </dgm:t>
    </dgm:pt>
    <dgm:pt modelId="{7841D770-CF2D-4DC3-A544-4223DDD39393}" type="sibTrans" cxnId="{FAC79E25-5E00-43B3-8512-51B00AE2BCCC}">
      <dgm:prSet/>
      <dgm:spPr/>
      <dgm:t>
        <a:bodyPr/>
        <a:lstStyle/>
        <a:p>
          <a:endParaRPr lang="en-GB"/>
        </a:p>
      </dgm:t>
    </dgm:pt>
    <dgm:pt modelId="{AB3D641A-EA9E-4AC7-9A8B-61ACAC18FFA3}">
      <dgm:prSet phldrT="[Text]"/>
      <dgm:spPr/>
      <dgm:t>
        <a:bodyPr/>
        <a:lstStyle/>
        <a:p>
          <a:r>
            <a:rPr lang="en-GB" dirty="0"/>
            <a:t>Empowerment</a:t>
          </a:r>
        </a:p>
        <a:p>
          <a:r>
            <a:rPr lang="en-GB" dirty="0"/>
            <a:t>Control of situation</a:t>
          </a:r>
        </a:p>
      </dgm:t>
    </dgm:pt>
    <dgm:pt modelId="{A5FE5239-79F1-4588-A7B0-2863B506706E}" type="parTrans" cxnId="{30C41B96-E623-427F-860B-7C4C8F769676}">
      <dgm:prSet/>
      <dgm:spPr/>
      <dgm:t>
        <a:bodyPr/>
        <a:lstStyle/>
        <a:p>
          <a:endParaRPr lang="en-GB"/>
        </a:p>
      </dgm:t>
    </dgm:pt>
    <dgm:pt modelId="{1EE26502-123D-48EA-AFFD-2D496F6FFF93}" type="sibTrans" cxnId="{30C41B96-E623-427F-860B-7C4C8F769676}">
      <dgm:prSet/>
      <dgm:spPr/>
      <dgm:t>
        <a:bodyPr/>
        <a:lstStyle/>
        <a:p>
          <a:endParaRPr lang="en-GB"/>
        </a:p>
      </dgm:t>
    </dgm:pt>
    <dgm:pt modelId="{9B950AD1-01F9-49F9-82E0-E317AFF19F3C}">
      <dgm:prSet phldrT="[Text]"/>
      <dgm:spPr/>
      <dgm:t>
        <a:bodyPr/>
        <a:lstStyle/>
        <a:p>
          <a:r>
            <a:rPr lang="en-GB" dirty="0"/>
            <a:t>Coordination </a:t>
          </a:r>
        </a:p>
      </dgm:t>
    </dgm:pt>
    <dgm:pt modelId="{E429288B-8D19-4A40-8AB4-CA64B3838FFC}" type="parTrans" cxnId="{F477CFEF-F09A-4814-B375-560CE8877137}">
      <dgm:prSet/>
      <dgm:spPr/>
      <dgm:t>
        <a:bodyPr/>
        <a:lstStyle/>
        <a:p>
          <a:endParaRPr lang="en-GB"/>
        </a:p>
      </dgm:t>
    </dgm:pt>
    <dgm:pt modelId="{504DB475-E880-4F7D-B7CB-84D2A826BA32}" type="sibTrans" cxnId="{F477CFEF-F09A-4814-B375-560CE8877137}">
      <dgm:prSet/>
      <dgm:spPr/>
      <dgm:t>
        <a:bodyPr/>
        <a:lstStyle/>
        <a:p>
          <a:endParaRPr lang="en-GB"/>
        </a:p>
      </dgm:t>
    </dgm:pt>
    <dgm:pt modelId="{D5FC8A45-9753-43B6-9AE5-3EC98F1C6E6A}">
      <dgm:prSet phldrT="[Text]"/>
      <dgm:spPr/>
      <dgm:t>
        <a:bodyPr/>
        <a:lstStyle/>
        <a:p>
          <a:r>
            <a:rPr lang="en-GB" dirty="0"/>
            <a:t>Keys for project success</a:t>
          </a:r>
        </a:p>
      </dgm:t>
    </dgm:pt>
    <dgm:pt modelId="{25C10556-A634-436D-A007-2D72F7432D54}" type="parTrans" cxnId="{0FDF4ECE-42F1-4686-83AF-734083ABEE13}">
      <dgm:prSet/>
      <dgm:spPr/>
      <dgm:t>
        <a:bodyPr/>
        <a:lstStyle/>
        <a:p>
          <a:endParaRPr lang="en-GB"/>
        </a:p>
      </dgm:t>
    </dgm:pt>
    <dgm:pt modelId="{52062834-8D35-42F7-B4D5-9ABA6718BD7E}" type="sibTrans" cxnId="{0FDF4ECE-42F1-4686-83AF-734083ABEE13}">
      <dgm:prSet/>
      <dgm:spPr/>
      <dgm:t>
        <a:bodyPr/>
        <a:lstStyle/>
        <a:p>
          <a:endParaRPr lang="en-GB"/>
        </a:p>
      </dgm:t>
    </dgm:pt>
    <dgm:pt modelId="{F84B0439-D3E0-42BF-B8D3-36FDF66C24E0}">
      <dgm:prSet/>
      <dgm:spPr/>
      <dgm:t>
        <a:bodyPr/>
        <a:lstStyle/>
        <a:p>
          <a:r>
            <a:rPr lang="en-GB" dirty="0"/>
            <a:t>Enforcement. Achieving agreed targets</a:t>
          </a:r>
        </a:p>
      </dgm:t>
    </dgm:pt>
    <dgm:pt modelId="{BA3A68DB-15AC-491E-876C-17C8AD6F2005}" type="parTrans" cxnId="{2A9AC7B6-21C6-4FD6-A89B-3BDD1520C135}">
      <dgm:prSet/>
      <dgm:spPr/>
      <dgm:t>
        <a:bodyPr/>
        <a:lstStyle/>
        <a:p>
          <a:endParaRPr lang="en-GB"/>
        </a:p>
      </dgm:t>
    </dgm:pt>
    <dgm:pt modelId="{731FA077-73FF-4687-BDC9-0484D9DB5C98}" type="sibTrans" cxnId="{2A9AC7B6-21C6-4FD6-A89B-3BDD1520C135}">
      <dgm:prSet/>
      <dgm:spPr/>
      <dgm:t>
        <a:bodyPr/>
        <a:lstStyle/>
        <a:p>
          <a:endParaRPr lang="en-GB"/>
        </a:p>
      </dgm:t>
    </dgm:pt>
    <dgm:pt modelId="{E089C109-AAD6-4B97-86D4-400545A112EE}" type="pres">
      <dgm:prSet presAssocID="{03B0BB4B-0B1E-40ED-99CE-B45664721537}" presName="Name0" presStyleCnt="0">
        <dgm:presLayoutVars>
          <dgm:dir/>
          <dgm:resizeHandles val="exact"/>
        </dgm:presLayoutVars>
      </dgm:prSet>
      <dgm:spPr/>
      <dgm:t>
        <a:bodyPr/>
        <a:lstStyle/>
        <a:p>
          <a:endParaRPr lang="en-US"/>
        </a:p>
      </dgm:t>
    </dgm:pt>
    <dgm:pt modelId="{57FF86CB-6F5B-4A0E-BF7B-295BA5614594}" type="pres">
      <dgm:prSet presAssocID="{03B0BB4B-0B1E-40ED-99CE-B45664721537}" presName="vNodes" presStyleCnt="0"/>
      <dgm:spPr/>
    </dgm:pt>
    <dgm:pt modelId="{BC0B9AC7-B7F0-44F6-93F4-76FF2E68E5CC}" type="pres">
      <dgm:prSet presAssocID="{5508C30E-98FB-4DD5-AC08-7255CEB48444}" presName="node" presStyleLbl="node1" presStyleIdx="0" presStyleCnt="5">
        <dgm:presLayoutVars>
          <dgm:bulletEnabled val="1"/>
        </dgm:presLayoutVars>
      </dgm:prSet>
      <dgm:spPr/>
      <dgm:t>
        <a:bodyPr/>
        <a:lstStyle/>
        <a:p>
          <a:endParaRPr lang="en-US"/>
        </a:p>
      </dgm:t>
    </dgm:pt>
    <dgm:pt modelId="{C2134F76-C2B5-47A9-AC47-3730840ADC7A}" type="pres">
      <dgm:prSet presAssocID="{7841D770-CF2D-4DC3-A544-4223DDD39393}" presName="spacerT" presStyleCnt="0"/>
      <dgm:spPr/>
    </dgm:pt>
    <dgm:pt modelId="{652B8198-E06A-4578-9960-588E5349D224}" type="pres">
      <dgm:prSet presAssocID="{7841D770-CF2D-4DC3-A544-4223DDD39393}" presName="sibTrans" presStyleLbl="sibTrans2D1" presStyleIdx="0" presStyleCnt="4"/>
      <dgm:spPr/>
      <dgm:t>
        <a:bodyPr/>
        <a:lstStyle/>
        <a:p>
          <a:endParaRPr lang="en-US"/>
        </a:p>
      </dgm:t>
    </dgm:pt>
    <dgm:pt modelId="{517B160B-FA20-4418-BAF0-EF2631CE274C}" type="pres">
      <dgm:prSet presAssocID="{7841D770-CF2D-4DC3-A544-4223DDD39393}" presName="spacerB" presStyleCnt="0"/>
      <dgm:spPr/>
    </dgm:pt>
    <dgm:pt modelId="{642D0EBC-AA76-4C42-8B42-56BAE19F1B9F}" type="pres">
      <dgm:prSet presAssocID="{AB3D641A-EA9E-4AC7-9A8B-61ACAC18FFA3}" presName="node" presStyleLbl="node1" presStyleIdx="1" presStyleCnt="5">
        <dgm:presLayoutVars>
          <dgm:bulletEnabled val="1"/>
        </dgm:presLayoutVars>
      </dgm:prSet>
      <dgm:spPr/>
      <dgm:t>
        <a:bodyPr/>
        <a:lstStyle/>
        <a:p>
          <a:endParaRPr lang="en-US"/>
        </a:p>
      </dgm:t>
    </dgm:pt>
    <dgm:pt modelId="{E971AC3F-AC6B-4510-B7F1-8DC2F56B30B1}" type="pres">
      <dgm:prSet presAssocID="{1EE26502-123D-48EA-AFFD-2D496F6FFF93}" presName="spacerT" presStyleCnt="0"/>
      <dgm:spPr/>
    </dgm:pt>
    <dgm:pt modelId="{066C4B86-B97A-42EA-A1FA-0BFBB6102F46}" type="pres">
      <dgm:prSet presAssocID="{1EE26502-123D-48EA-AFFD-2D496F6FFF93}" presName="sibTrans" presStyleLbl="sibTrans2D1" presStyleIdx="1" presStyleCnt="4"/>
      <dgm:spPr/>
      <dgm:t>
        <a:bodyPr/>
        <a:lstStyle/>
        <a:p>
          <a:endParaRPr lang="en-US"/>
        </a:p>
      </dgm:t>
    </dgm:pt>
    <dgm:pt modelId="{297BCC6A-A021-4E9F-853D-EC35BFEF68CE}" type="pres">
      <dgm:prSet presAssocID="{1EE26502-123D-48EA-AFFD-2D496F6FFF93}" presName="spacerB" presStyleCnt="0"/>
      <dgm:spPr/>
    </dgm:pt>
    <dgm:pt modelId="{7D9313E5-EFFB-4B3B-B61A-AF4EBF6A5845}" type="pres">
      <dgm:prSet presAssocID="{9B950AD1-01F9-49F9-82E0-E317AFF19F3C}" presName="node" presStyleLbl="node1" presStyleIdx="2" presStyleCnt="5">
        <dgm:presLayoutVars>
          <dgm:bulletEnabled val="1"/>
        </dgm:presLayoutVars>
      </dgm:prSet>
      <dgm:spPr/>
      <dgm:t>
        <a:bodyPr/>
        <a:lstStyle/>
        <a:p>
          <a:endParaRPr lang="en-US"/>
        </a:p>
      </dgm:t>
    </dgm:pt>
    <dgm:pt modelId="{84685BE1-DA98-4A9B-A9CA-B693A76D4C0A}" type="pres">
      <dgm:prSet presAssocID="{504DB475-E880-4F7D-B7CB-84D2A826BA32}" presName="spacerT" presStyleCnt="0"/>
      <dgm:spPr/>
    </dgm:pt>
    <dgm:pt modelId="{7ED08F10-A1D7-41F8-9B6D-439468305901}" type="pres">
      <dgm:prSet presAssocID="{504DB475-E880-4F7D-B7CB-84D2A826BA32}" presName="sibTrans" presStyleLbl="sibTrans2D1" presStyleIdx="2" presStyleCnt="4"/>
      <dgm:spPr/>
      <dgm:t>
        <a:bodyPr/>
        <a:lstStyle/>
        <a:p>
          <a:endParaRPr lang="en-US"/>
        </a:p>
      </dgm:t>
    </dgm:pt>
    <dgm:pt modelId="{CC708043-131E-4A00-A610-8AD176722936}" type="pres">
      <dgm:prSet presAssocID="{504DB475-E880-4F7D-B7CB-84D2A826BA32}" presName="spacerB" presStyleCnt="0"/>
      <dgm:spPr/>
    </dgm:pt>
    <dgm:pt modelId="{F61DDB06-0A76-4AA1-9FAB-5F4D3C01D75A}" type="pres">
      <dgm:prSet presAssocID="{F84B0439-D3E0-42BF-B8D3-36FDF66C24E0}" presName="node" presStyleLbl="node1" presStyleIdx="3" presStyleCnt="5">
        <dgm:presLayoutVars>
          <dgm:bulletEnabled val="1"/>
        </dgm:presLayoutVars>
      </dgm:prSet>
      <dgm:spPr/>
      <dgm:t>
        <a:bodyPr/>
        <a:lstStyle/>
        <a:p>
          <a:endParaRPr lang="en-US"/>
        </a:p>
      </dgm:t>
    </dgm:pt>
    <dgm:pt modelId="{66F8DB9F-15EE-43A8-8EB3-6D48F136BF54}" type="pres">
      <dgm:prSet presAssocID="{03B0BB4B-0B1E-40ED-99CE-B45664721537}" presName="sibTransLast" presStyleLbl="sibTrans2D1" presStyleIdx="3" presStyleCnt="4"/>
      <dgm:spPr/>
      <dgm:t>
        <a:bodyPr/>
        <a:lstStyle/>
        <a:p>
          <a:endParaRPr lang="en-US"/>
        </a:p>
      </dgm:t>
    </dgm:pt>
    <dgm:pt modelId="{100DA29F-E103-406B-B315-CD1A2480423E}" type="pres">
      <dgm:prSet presAssocID="{03B0BB4B-0B1E-40ED-99CE-B45664721537}" presName="connectorText" presStyleLbl="sibTrans2D1" presStyleIdx="3" presStyleCnt="4"/>
      <dgm:spPr/>
      <dgm:t>
        <a:bodyPr/>
        <a:lstStyle/>
        <a:p>
          <a:endParaRPr lang="en-US"/>
        </a:p>
      </dgm:t>
    </dgm:pt>
    <dgm:pt modelId="{706724DD-05FC-4771-919D-B7EB1C20A608}" type="pres">
      <dgm:prSet presAssocID="{03B0BB4B-0B1E-40ED-99CE-B45664721537}" presName="lastNode" presStyleLbl="node1" presStyleIdx="4" presStyleCnt="5">
        <dgm:presLayoutVars>
          <dgm:bulletEnabled val="1"/>
        </dgm:presLayoutVars>
      </dgm:prSet>
      <dgm:spPr/>
      <dgm:t>
        <a:bodyPr/>
        <a:lstStyle/>
        <a:p>
          <a:endParaRPr lang="en-US"/>
        </a:p>
      </dgm:t>
    </dgm:pt>
  </dgm:ptLst>
  <dgm:cxnLst>
    <dgm:cxn modelId="{F477CFEF-F09A-4814-B375-560CE8877137}" srcId="{03B0BB4B-0B1E-40ED-99CE-B45664721537}" destId="{9B950AD1-01F9-49F9-82E0-E317AFF19F3C}" srcOrd="2" destOrd="0" parTransId="{E429288B-8D19-4A40-8AB4-CA64B3838FFC}" sibTransId="{504DB475-E880-4F7D-B7CB-84D2A826BA32}"/>
    <dgm:cxn modelId="{72AAB9FC-11CA-4CD7-953C-D7DCC158E09A}" type="presOf" srcId="{7841D770-CF2D-4DC3-A544-4223DDD39393}" destId="{652B8198-E06A-4578-9960-588E5349D224}" srcOrd="0" destOrd="0" presId="urn:microsoft.com/office/officeart/2005/8/layout/equation2"/>
    <dgm:cxn modelId="{0FDF4ECE-42F1-4686-83AF-734083ABEE13}" srcId="{03B0BB4B-0B1E-40ED-99CE-B45664721537}" destId="{D5FC8A45-9753-43B6-9AE5-3EC98F1C6E6A}" srcOrd="4" destOrd="0" parTransId="{25C10556-A634-436D-A007-2D72F7432D54}" sibTransId="{52062834-8D35-42F7-B4D5-9ABA6718BD7E}"/>
    <dgm:cxn modelId="{CBED9C8C-2DA8-4BE1-8CBF-C0CC86F7E41F}" type="presOf" srcId="{9B950AD1-01F9-49F9-82E0-E317AFF19F3C}" destId="{7D9313E5-EFFB-4B3B-B61A-AF4EBF6A5845}" srcOrd="0" destOrd="0" presId="urn:microsoft.com/office/officeart/2005/8/layout/equation2"/>
    <dgm:cxn modelId="{88C5AA8D-DE91-42BB-819C-899120E53D68}" type="presOf" srcId="{731FA077-73FF-4687-BDC9-0484D9DB5C98}" destId="{66F8DB9F-15EE-43A8-8EB3-6D48F136BF54}" srcOrd="0" destOrd="0" presId="urn:microsoft.com/office/officeart/2005/8/layout/equation2"/>
    <dgm:cxn modelId="{0BA53C56-6E90-4DCA-94EB-3003571E970C}" type="presOf" srcId="{1EE26502-123D-48EA-AFFD-2D496F6FFF93}" destId="{066C4B86-B97A-42EA-A1FA-0BFBB6102F46}" srcOrd="0" destOrd="0" presId="urn:microsoft.com/office/officeart/2005/8/layout/equation2"/>
    <dgm:cxn modelId="{2A9AC7B6-21C6-4FD6-A89B-3BDD1520C135}" srcId="{03B0BB4B-0B1E-40ED-99CE-B45664721537}" destId="{F84B0439-D3E0-42BF-B8D3-36FDF66C24E0}" srcOrd="3" destOrd="0" parTransId="{BA3A68DB-15AC-491E-876C-17C8AD6F2005}" sibTransId="{731FA077-73FF-4687-BDC9-0484D9DB5C98}"/>
    <dgm:cxn modelId="{FAC79E25-5E00-43B3-8512-51B00AE2BCCC}" srcId="{03B0BB4B-0B1E-40ED-99CE-B45664721537}" destId="{5508C30E-98FB-4DD5-AC08-7255CEB48444}" srcOrd="0" destOrd="0" parTransId="{538E2401-B5EE-4524-9E71-DD03FC08B821}" sibTransId="{7841D770-CF2D-4DC3-A544-4223DDD39393}"/>
    <dgm:cxn modelId="{0E45A58E-9607-40F7-9195-312A4A85A630}" type="presOf" srcId="{D5FC8A45-9753-43B6-9AE5-3EC98F1C6E6A}" destId="{706724DD-05FC-4771-919D-B7EB1C20A608}" srcOrd="0" destOrd="0" presId="urn:microsoft.com/office/officeart/2005/8/layout/equation2"/>
    <dgm:cxn modelId="{30C41B96-E623-427F-860B-7C4C8F769676}" srcId="{03B0BB4B-0B1E-40ED-99CE-B45664721537}" destId="{AB3D641A-EA9E-4AC7-9A8B-61ACAC18FFA3}" srcOrd="1" destOrd="0" parTransId="{A5FE5239-79F1-4588-A7B0-2863B506706E}" sibTransId="{1EE26502-123D-48EA-AFFD-2D496F6FFF93}"/>
    <dgm:cxn modelId="{DC26A132-D2EA-466D-AAA1-533CE0CC0F6B}" type="presOf" srcId="{F84B0439-D3E0-42BF-B8D3-36FDF66C24E0}" destId="{F61DDB06-0A76-4AA1-9FAB-5F4D3C01D75A}" srcOrd="0" destOrd="0" presId="urn:microsoft.com/office/officeart/2005/8/layout/equation2"/>
    <dgm:cxn modelId="{ABCA03BC-1941-494B-B0C2-17AC492F02AD}" type="presOf" srcId="{03B0BB4B-0B1E-40ED-99CE-B45664721537}" destId="{E089C109-AAD6-4B97-86D4-400545A112EE}" srcOrd="0" destOrd="0" presId="urn:microsoft.com/office/officeart/2005/8/layout/equation2"/>
    <dgm:cxn modelId="{C8B4AC28-852B-4757-9174-A330FB9FD426}" type="presOf" srcId="{AB3D641A-EA9E-4AC7-9A8B-61ACAC18FFA3}" destId="{642D0EBC-AA76-4C42-8B42-56BAE19F1B9F}" srcOrd="0" destOrd="0" presId="urn:microsoft.com/office/officeart/2005/8/layout/equation2"/>
    <dgm:cxn modelId="{3F1C9CA7-42B2-47EA-81AC-4231260548E9}" type="presOf" srcId="{5508C30E-98FB-4DD5-AC08-7255CEB48444}" destId="{BC0B9AC7-B7F0-44F6-93F4-76FF2E68E5CC}" srcOrd="0" destOrd="0" presId="urn:microsoft.com/office/officeart/2005/8/layout/equation2"/>
    <dgm:cxn modelId="{5F9C9974-1839-4822-8047-D2539824BC02}" type="presOf" srcId="{731FA077-73FF-4687-BDC9-0484D9DB5C98}" destId="{100DA29F-E103-406B-B315-CD1A2480423E}" srcOrd="1" destOrd="0" presId="urn:microsoft.com/office/officeart/2005/8/layout/equation2"/>
    <dgm:cxn modelId="{D38B61AC-1EE6-4EA8-8161-619A5C3D6CDE}" type="presOf" srcId="{504DB475-E880-4F7D-B7CB-84D2A826BA32}" destId="{7ED08F10-A1D7-41F8-9B6D-439468305901}" srcOrd="0" destOrd="0" presId="urn:microsoft.com/office/officeart/2005/8/layout/equation2"/>
    <dgm:cxn modelId="{3AF67209-0922-495A-9E59-8EC00D239065}" type="presParOf" srcId="{E089C109-AAD6-4B97-86D4-400545A112EE}" destId="{57FF86CB-6F5B-4A0E-BF7B-295BA5614594}" srcOrd="0" destOrd="0" presId="urn:microsoft.com/office/officeart/2005/8/layout/equation2"/>
    <dgm:cxn modelId="{E9B5DB3D-6B73-4773-9C32-AC9625739B41}" type="presParOf" srcId="{57FF86CB-6F5B-4A0E-BF7B-295BA5614594}" destId="{BC0B9AC7-B7F0-44F6-93F4-76FF2E68E5CC}" srcOrd="0" destOrd="0" presId="urn:microsoft.com/office/officeart/2005/8/layout/equation2"/>
    <dgm:cxn modelId="{79A60BDD-6898-4A62-81F4-B36218737675}" type="presParOf" srcId="{57FF86CB-6F5B-4A0E-BF7B-295BA5614594}" destId="{C2134F76-C2B5-47A9-AC47-3730840ADC7A}" srcOrd="1" destOrd="0" presId="urn:microsoft.com/office/officeart/2005/8/layout/equation2"/>
    <dgm:cxn modelId="{6360EA88-332D-47B9-8B08-7CDB5AAB8639}" type="presParOf" srcId="{57FF86CB-6F5B-4A0E-BF7B-295BA5614594}" destId="{652B8198-E06A-4578-9960-588E5349D224}" srcOrd="2" destOrd="0" presId="urn:microsoft.com/office/officeart/2005/8/layout/equation2"/>
    <dgm:cxn modelId="{A2011D1A-26E7-4D0B-9048-182FAB996ED6}" type="presParOf" srcId="{57FF86CB-6F5B-4A0E-BF7B-295BA5614594}" destId="{517B160B-FA20-4418-BAF0-EF2631CE274C}" srcOrd="3" destOrd="0" presId="urn:microsoft.com/office/officeart/2005/8/layout/equation2"/>
    <dgm:cxn modelId="{73A47773-6AE6-4296-BD7E-B927004F06CE}" type="presParOf" srcId="{57FF86CB-6F5B-4A0E-BF7B-295BA5614594}" destId="{642D0EBC-AA76-4C42-8B42-56BAE19F1B9F}" srcOrd="4" destOrd="0" presId="urn:microsoft.com/office/officeart/2005/8/layout/equation2"/>
    <dgm:cxn modelId="{25AF3460-250D-4192-AEF9-9DAB2EA60633}" type="presParOf" srcId="{57FF86CB-6F5B-4A0E-BF7B-295BA5614594}" destId="{E971AC3F-AC6B-4510-B7F1-8DC2F56B30B1}" srcOrd="5" destOrd="0" presId="urn:microsoft.com/office/officeart/2005/8/layout/equation2"/>
    <dgm:cxn modelId="{4C0D4D4C-F9EF-4061-8589-E4F3BCF370B9}" type="presParOf" srcId="{57FF86CB-6F5B-4A0E-BF7B-295BA5614594}" destId="{066C4B86-B97A-42EA-A1FA-0BFBB6102F46}" srcOrd="6" destOrd="0" presId="urn:microsoft.com/office/officeart/2005/8/layout/equation2"/>
    <dgm:cxn modelId="{F575FE30-CBC6-4C9B-9309-78A5B5EB685B}" type="presParOf" srcId="{57FF86CB-6F5B-4A0E-BF7B-295BA5614594}" destId="{297BCC6A-A021-4E9F-853D-EC35BFEF68CE}" srcOrd="7" destOrd="0" presId="urn:microsoft.com/office/officeart/2005/8/layout/equation2"/>
    <dgm:cxn modelId="{86340A44-36DF-4FF4-9CE3-8124897DE74E}" type="presParOf" srcId="{57FF86CB-6F5B-4A0E-BF7B-295BA5614594}" destId="{7D9313E5-EFFB-4B3B-B61A-AF4EBF6A5845}" srcOrd="8" destOrd="0" presId="urn:microsoft.com/office/officeart/2005/8/layout/equation2"/>
    <dgm:cxn modelId="{9AB26385-ECC2-44AB-9CA1-365540FE9BFE}" type="presParOf" srcId="{57FF86CB-6F5B-4A0E-BF7B-295BA5614594}" destId="{84685BE1-DA98-4A9B-A9CA-B693A76D4C0A}" srcOrd="9" destOrd="0" presId="urn:microsoft.com/office/officeart/2005/8/layout/equation2"/>
    <dgm:cxn modelId="{0E467061-FE5A-497C-9D83-B56E4C9A105C}" type="presParOf" srcId="{57FF86CB-6F5B-4A0E-BF7B-295BA5614594}" destId="{7ED08F10-A1D7-41F8-9B6D-439468305901}" srcOrd="10" destOrd="0" presId="urn:microsoft.com/office/officeart/2005/8/layout/equation2"/>
    <dgm:cxn modelId="{15AB53C9-E451-4C08-822A-3D0EDC22C7A9}" type="presParOf" srcId="{57FF86CB-6F5B-4A0E-BF7B-295BA5614594}" destId="{CC708043-131E-4A00-A610-8AD176722936}" srcOrd="11" destOrd="0" presId="urn:microsoft.com/office/officeart/2005/8/layout/equation2"/>
    <dgm:cxn modelId="{FB3FCE36-67A8-4D15-9609-6E128F9B8CFA}" type="presParOf" srcId="{57FF86CB-6F5B-4A0E-BF7B-295BA5614594}" destId="{F61DDB06-0A76-4AA1-9FAB-5F4D3C01D75A}" srcOrd="12" destOrd="0" presId="urn:microsoft.com/office/officeart/2005/8/layout/equation2"/>
    <dgm:cxn modelId="{C1E1CCF0-E150-4A62-A9E8-4686A208C763}" type="presParOf" srcId="{E089C109-AAD6-4B97-86D4-400545A112EE}" destId="{66F8DB9F-15EE-43A8-8EB3-6D48F136BF54}" srcOrd="1" destOrd="0" presId="urn:microsoft.com/office/officeart/2005/8/layout/equation2"/>
    <dgm:cxn modelId="{FD04BDCF-F113-4103-ACD8-B96F4A4590A2}" type="presParOf" srcId="{66F8DB9F-15EE-43A8-8EB3-6D48F136BF54}" destId="{100DA29F-E103-406B-B315-CD1A2480423E}" srcOrd="0" destOrd="0" presId="urn:microsoft.com/office/officeart/2005/8/layout/equation2"/>
    <dgm:cxn modelId="{D8BFACEB-ACED-433D-BD78-1FD33B8062FE}" type="presParOf" srcId="{E089C109-AAD6-4B97-86D4-400545A112EE}" destId="{706724DD-05FC-4771-919D-B7EB1C20A608}" srcOrd="2" destOrd="0" presId="urn:microsoft.com/office/officeart/2005/8/layout/equati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46E2B03-85DD-4972-9228-6A8A889BA08B}" type="doc">
      <dgm:prSet loTypeId="urn:microsoft.com/office/officeart/2005/8/layout/orgChart1" loCatId="hierarchy" qsTypeId="urn:microsoft.com/office/officeart/2005/8/quickstyle/simple1" qsCatId="simple" csTypeId="urn:microsoft.com/office/officeart/2005/8/colors/accent1_2" csCatId="accent1" phldr="0"/>
      <dgm:spPr/>
      <dgm:t>
        <a:bodyPr/>
        <a:lstStyle/>
        <a:p>
          <a:endParaRPr lang="en-GB"/>
        </a:p>
      </dgm:t>
    </dgm:pt>
    <dgm:pt modelId="{8F69310D-077E-40C1-9D1A-B24EEA73CD0C}">
      <dgm:prSet phldrT="[Text]" phldr="1"/>
      <dgm:spPr/>
      <dgm:t>
        <a:bodyPr/>
        <a:lstStyle/>
        <a:p>
          <a:endParaRPr lang="en-GB"/>
        </a:p>
      </dgm:t>
    </dgm:pt>
    <dgm:pt modelId="{45D63E71-041D-463A-9897-B6142C8DF31F}" type="parTrans" cxnId="{1789085F-21A7-4741-ABFC-AFEFD25319A0}">
      <dgm:prSet/>
      <dgm:spPr/>
      <dgm:t>
        <a:bodyPr/>
        <a:lstStyle/>
        <a:p>
          <a:endParaRPr lang="en-GB"/>
        </a:p>
      </dgm:t>
    </dgm:pt>
    <dgm:pt modelId="{44677C07-9F6A-4392-B8B1-76A82BCE038C}" type="sibTrans" cxnId="{1789085F-21A7-4741-ABFC-AFEFD25319A0}">
      <dgm:prSet/>
      <dgm:spPr/>
      <dgm:t>
        <a:bodyPr/>
        <a:lstStyle/>
        <a:p>
          <a:endParaRPr lang="en-GB"/>
        </a:p>
      </dgm:t>
    </dgm:pt>
    <dgm:pt modelId="{B7B842BA-4A8B-4024-9903-96495D80B02C}" type="asst">
      <dgm:prSet phldrT="[Text]" phldr="1"/>
      <dgm:spPr/>
      <dgm:t>
        <a:bodyPr/>
        <a:lstStyle/>
        <a:p>
          <a:endParaRPr lang="en-GB"/>
        </a:p>
      </dgm:t>
    </dgm:pt>
    <dgm:pt modelId="{8A379A4A-8FD2-4A98-82BA-613E9B61C2B2}" type="parTrans" cxnId="{D8CEC526-FE44-460A-B54C-CBCF7936FB88}">
      <dgm:prSet/>
      <dgm:spPr/>
      <dgm:t>
        <a:bodyPr/>
        <a:lstStyle/>
        <a:p>
          <a:endParaRPr lang="en-GB"/>
        </a:p>
      </dgm:t>
    </dgm:pt>
    <dgm:pt modelId="{2FB4F784-4EB3-4F64-8C87-DCE1ED36BD52}" type="sibTrans" cxnId="{D8CEC526-FE44-460A-B54C-CBCF7936FB88}">
      <dgm:prSet/>
      <dgm:spPr/>
      <dgm:t>
        <a:bodyPr/>
        <a:lstStyle/>
        <a:p>
          <a:endParaRPr lang="en-GB"/>
        </a:p>
      </dgm:t>
    </dgm:pt>
    <dgm:pt modelId="{F3CA7EA3-C91B-490C-8B60-305E33215B5C}">
      <dgm:prSet phldrT="[Text]" phldr="1"/>
      <dgm:spPr/>
      <dgm:t>
        <a:bodyPr/>
        <a:lstStyle/>
        <a:p>
          <a:endParaRPr lang="en-GB"/>
        </a:p>
      </dgm:t>
    </dgm:pt>
    <dgm:pt modelId="{723F4239-7244-4D22-AAE0-718DF0C8B06E}" type="parTrans" cxnId="{643E0EF7-5057-40AA-ADE1-70F0AF613323}">
      <dgm:prSet/>
      <dgm:spPr/>
      <dgm:t>
        <a:bodyPr/>
        <a:lstStyle/>
        <a:p>
          <a:endParaRPr lang="en-GB"/>
        </a:p>
      </dgm:t>
    </dgm:pt>
    <dgm:pt modelId="{9F18D01F-D0DF-45BC-8EF5-0B141973C7E6}" type="sibTrans" cxnId="{643E0EF7-5057-40AA-ADE1-70F0AF613323}">
      <dgm:prSet/>
      <dgm:spPr/>
      <dgm:t>
        <a:bodyPr/>
        <a:lstStyle/>
        <a:p>
          <a:endParaRPr lang="en-GB"/>
        </a:p>
      </dgm:t>
    </dgm:pt>
    <dgm:pt modelId="{FE36380F-2625-4DDB-BC72-06A0D84E4B77}">
      <dgm:prSet phldrT="[Text]" phldr="1"/>
      <dgm:spPr/>
      <dgm:t>
        <a:bodyPr/>
        <a:lstStyle/>
        <a:p>
          <a:endParaRPr lang="en-GB"/>
        </a:p>
      </dgm:t>
    </dgm:pt>
    <dgm:pt modelId="{EF9D7237-5501-4A58-AF1A-E9C45C7FE75C}" type="parTrans" cxnId="{10E961BA-60FE-4C28-A56A-0120E7A74607}">
      <dgm:prSet/>
      <dgm:spPr/>
      <dgm:t>
        <a:bodyPr/>
        <a:lstStyle/>
        <a:p>
          <a:endParaRPr lang="en-GB"/>
        </a:p>
      </dgm:t>
    </dgm:pt>
    <dgm:pt modelId="{5837CA6F-15BD-4FA6-A16C-F1EB3B76B10F}" type="sibTrans" cxnId="{10E961BA-60FE-4C28-A56A-0120E7A74607}">
      <dgm:prSet/>
      <dgm:spPr/>
      <dgm:t>
        <a:bodyPr/>
        <a:lstStyle/>
        <a:p>
          <a:endParaRPr lang="en-GB"/>
        </a:p>
      </dgm:t>
    </dgm:pt>
    <dgm:pt modelId="{CB615DE5-9237-4017-B06B-B7F7067A8756}">
      <dgm:prSet phldrT="[Text]" phldr="1"/>
      <dgm:spPr/>
      <dgm:t>
        <a:bodyPr/>
        <a:lstStyle/>
        <a:p>
          <a:endParaRPr lang="en-GB"/>
        </a:p>
      </dgm:t>
    </dgm:pt>
    <dgm:pt modelId="{7084DFAF-B514-4499-8E0F-A7E4A07EE629}" type="parTrans" cxnId="{23F7DA00-B82E-4708-92F5-4A1D563D6810}">
      <dgm:prSet/>
      <dgm:spPr/>
      <dgm:t>
        <a:bodyPr/>
        <a:lstStyle/>
        <a:p>
          <a:endParaRPr lang="en-GB"/>
        </a:p>
      </dgm:t>
    </dgm:pt>
    <dgm:pt modelId="{131E7C77-3A58-421F-9E46-29000CFB77AF}" type="sibTrans" cxnId="{23F7DA00-B82E-4708-92F5-4A1D563D6810}">
      <dgm:prSet/>
      <dgm:spPr/>
      <dgm:t>
        <a:bodyPr/>
        <a:lstStyle/>
        <a:p>
          <a:endParaRPr lang="en-GB"/>
        </a:p>
      </dgm:t>
    </dgm:pt>
    <dgm:pt modelId="{CBE4A203-1129-47BF-BFA7-E8522F4EAACF}" type="pres">
      <dgm:prSet presAssocID="{D46E2B03-85DD-4972-9228-6A8A889BA08B}" presName="hierChild1" presStyleCnt="0">
        <dgm:presLayoutVars>
          <dgm:orgChart val="1"/>
          <dgm:chPref val="1"/>
          <dgm:dir/>
          <dgm:animOne val="branch"/>
          <dgm:animLvl val="lvl"/>
          <dgm:resizeHandles/>
        </dgm:presLayoutVars>
      </dgm:prSet>
      <dgm:spPr/>
      <dgm:t>
        <a:bodyPr/>
        <a:lstStyle/>
        <a:p>
          <a:endParaRPr lang="en-US"/>
        </a:p>
      </dgm:t>
    </dgm:pt>
    <dgm:pt modelId="{1A794389-70EB-4D75-80CC-439B032DE312}" type="pres">
      <dgm:prSet presAssocID="{8F69310D-077E-40C1-9D1A-B24EEA73CD0C}" presName="hierRoot1" presStyleCnt="0">
        <dgm:presLayoutVars>
          <dgm:hierBranch val="init"/>
        </dgm:presLayoutVars>
      </dgm:prSet>
      <dgm:spPr/>
    </dgm:pt>
    <dgm:pt modelId="{5213DFD5-1269-4000-A8D6-4A1A955B7B48}" type="pres">
      <dgm:prSet presAssocID="{8F69310D-077E-40C1-9D1A-B24EEA73CD0C}" presName="rootComposite1" presStyleCnt="0"/>
      <dgm:spPr/>
    </dgm:pt>
    <dgm:pt modelId="{5962115F-F317-431D-AF71-1A27610BAED7}" type="pres">
      <dgm:prSet presAssocID="{8F69310D-077E-40C1-9D1A-B24EEA73CD0C}" presName="rootText1" presStyleLbl="node0" presStyleIdx="0" presStyleCnt="1">
        <dgm:presLayoutVars>
          <dgm:chPref val="3"/>
        </dgm:presLayoutVars>
      </dgm:prSet>
      <dgm:spPr/>
      <dgm:t>
        <a:bodyPr/>
        <a:lstStyle/>
        <a:p>
          <a:endParaRPr lang="en-US"/>
        </a:p>
      </dgm:t>
    </dgm:pt>
    <dgm:pt modelId="{92F9F37E-69C0-4F2B-B460-1F12A4686F34}" type="pres">
      <dgm:prSet presAssocID="{8F69310D-077E-40C1-9D1A-B24EEA73CD0C}" presName="rootConnector1" presStyleLbl="node1" presStyleIdx="0" presStyleCnt="0"/>
      <dgm:spPr/>
      <dgm:t>
        <a:bodyPr/>
        <a:lstStyle/>
        <a:p>
          <a:endParaRPr lang="en-US"/>
        </a:p>
      </dgm:t>
    </dgm:pt>
    <dgm:pt modelId="{04FC3334-5106-42DC-9F66-A743B738D4D6}" type="pres">
      <dgm:prSet presAssocID="{8F69310D-077E-40C1-9D1A-B24EEA73CD0C}" presName="hierChild2" presStyleCnt="0"/>
      <dgm:spPr/>
    </dgm:pt>
    <dgm:pt modelId="{5D83729A-8658-4B8D-8563-8D15DC0DDF90}" type="pres">
      <dgm:prSet presAssocID="{723F4239-7244-4D22-AAE0-718DF0C8B06E}" presName="Name37" presStyleLbl="parChTrans1D2" presStyleIdx="0" presStyleCnt="4"/>
      <dgm:spPr/>
      <dgm:t>
        <a:bodyPr/>
        <a:lstStyle/>
        <a:p>
          <a:endParaRPr lang="en-US"/>
        </a:p>
      </dgm:t>
    </dgm:pt>
    <dgm:pt modelId="{6DD3E15C-CD79-4130-9B13-541CC1C95DF9}" type="pres">
      <dgm:prSet presAssocID="{F3CA7EA3-C91B-490C-8B60-305E33215B5C}" presName="hierRoot2" presStyleCnt="0">
        <dgm:presLayoutVars>
          <dgm:hierBranch val="init"/>
        </dgm:presLayoutVars>
      </dgm:prSet>
      <dgm:spPr/>
    </dgm:pt>
    <dgm:pt modelId="{1EC974D3-EA97-4A9A-8FD2-AED1B8642EA6}" type="pres">
      <dgm:prSet presAssocID="{F3CA7EA3-C91B-490C-8B60-305E33215B5C}" presName="rootComposite" presStyleCnt="0"/>
      <dgm:spPr/>
    </dgm:pt>
    <dgm:pt modelId="{A96C31DE-B762-450E-9053-576982A1DE48}" type="pres">
      <dgm:prSet presAssocID="{F3CA7EA3-C91B-490C-8B60-305E33215B5C}" presName="rootText" presStyleLbl="node2" presStyleIdx="0" presStyleCnt="3">
        <dgm:presLayoutVars>
          <dgm:chPref val="3"/>
        </dgm:presLayoutVars>
      </dgm:prSet>
      <dgm:spPr/>
      <dgm:t>
        <a:bodyPr/>
        <a:lstStyle/>
        <a:p>
          <a:endParaRPr lang="en-US"/>
        </a:p>
      </dgm:t>
    </dgm:pt>
    <dgm:pt modelId="{D04F572F-D832-4864-A053-90A60035DB4D}" type="pres">
      <dgm:prSet presAssocID="{F3CA7EA3-C91B-490C-8B60-305E33215B5C}" presName="rootConnector" presStyleLbl="node2" presStyleIdx="0" presStyleCnt="3"/>
      <dgm:spPr/>
      <dgm:t>
        <a:bodyPr/>
        <a:lstStyle/>
        <a:p>
          <a:endParaRPr lang="en-US"/>
        </a:p>
      </dgm:t>
    </dgm:pt>
    <dgm:pt modelId="{38025F72-515F-4D4F-A7AC-9FD8A8892FE2}" type="pres">
      <dgm:prSet presAssocID="{F3CA7EA3-C91B-490C-8B60-305E33215B5C}" presName="hierChild4" presStyleCnt="0"/>
      <dgm:spPr/>
    </dgm:pt>
    <dgm:pt modelId="{E5263106-78D4-458F-8306-7EE84CCC4F81}" type="pres">
      <dgm:prSet presAssocID="{F3CA7EA3-C91B-490C-8B60-305E33215B5C}" presName="hierChild5" presStyleCnt="0"/>
      <dgm:spPr/>
    </dgm:pt>
    <dgm:pt modelId="{FF0CEEF8-04DA-424F-8AD1-7355E13D7CDD}" type="pres">
      <dgm:prSet presAssocID="{EF9D7237-5501-4A58-AF1A-E9C45C7FE75C}" presName="Name37" presStyleLbl="parChTrans1D2" presStyleIdx="1" presStyleCnt="4"/>
      <dgm:spPr/>
      <dgm:t>
        <a:bodyPr/>
        <a:lstStyle/>
        <a:p>
          <a:endParaRPr lang="en-US"/>
        </a:p>
      </dgm:t>
    </dgm:pt>
    <dgm:pt modelId="{BEDC98CA-F55C-480E-B204-5358C0B510D1}" type="pres">
      <dgm:prSet presAssocID="{FE36380F-2625-4DDB-BC72-06A0D84E4B77}" presName="hierRoot2" presStyleCnt="0">
        <dgm:presLayoutVars>
          <dgm:hierBranch val="init"/>
        </dgm:presLayoutVars>
      </dgm:prSet>
      <dgm:spPr/>
    </dgm:pt>
    <dgm:pt modelId="{25DFB3A5-31DE-4DE6-84C9-F3EC3289E26E}" type="pres">
      <dgm:prSet presAssocID="{FE36380F-2625-4DDB-BC72-06A0D84E4B77}" presName="rootComposite" presStyleCnt="0"/>
      <dgm:spPr/>
    </dgm:pt>
    <dgm:pt modelId="{2F9CD049-11BC-4B42-9419-36FECAF339EE}" type="pres">
      <dgm:prSet presAssocID="{FE36380F-2625-4DDB-BC72-06A0D84E4B77}" presName="rootText" presStyleLbl="node2" presStyleIdx="1" presStyleCnt="3">
        <dgm:presLayoutVars>
          <dgm:chPref val="3"/>
        </dgm:presLayoutVars>
      </dgm:prSet>
      <dgm:spPr/>
      <dgm:t>
        <a:bodyPr/>
        <a:lstStyle/>
        <a:p>
          <a:endParaRPr lang="en-US"/>
        </a:p>
      </dgm:t>
    </dgm:pt>
    <dgm:pt modelId="{99469BA4-70FB-4CAE-B70B-8B4265FA10AA}" type="pres">
      <dgm:prSet presAssocID="{FE36380F-2625-4DDB-BC72-06A0D84E4B77}" presName="rootConnector" presStyleLbl="node2" presStyleIdx="1" presStyleCnt="3"/>
      <dgm:spPr/>
      <dgm:t>
        <a:bodyPr/>
        <a:lstStyle/>
        <a:p>
          <a:endParaRPr lang="en-US"/>
        </a:p>
      </dgm:t>
    </dgm:pt>
    <dgm:pt modelId="{7FDB5E74-0498-4747-8C5F-2EB104839451}" type="pres">
      <dgm:prSet presAssocID="{FE36380F-2625-4DDB-BC72-06A0D84E4B77}" presName="hierChild4" presStyleCnt="0"/>
      <dgm:spPr/>
    </dgm:pt>
    <dgm:pt modelId="{216F2DE7-A4CC-49BF-840D-420D22F601B8}" type="pres">
      <dgm:prSet presAssocID="{FE36380F-2625-4DDB-BC72-06A0D84E4B77}" presName="hierChild5" presStyleCnt="0"/>
      <dgm:spPr/>
    </dgm:pt>
    <dgm:pt modelId="{16026106-8081-4C0E-9541-4488BE8269BF}" type="pres">
      <dgm:prSet presAssocID="{7084DFAF-B514-4499-8E0F-A7E4A07EE629}" presName="Name37" presStyleLbl="parChTrans1D2" presStyleIdx="2" presStyleCnt="4"/>
      <dgm:spPr/>
      <dgm:t>
        <a:bodyPr/>
        <a:lstStyle/>
        <a:p>
          <a:endParaRPr lang="en-US"/>
        </a:p>
      </dgm:t>
    </dgm:pt>
    <dgm:pt modelId="{650A237F-EF8C-4E30-87D4-731353A0C157}" type="pres">
      <dgm:prSet presAssocID="{CB615DE5-9237-4017-B06B-B7F7067A8756}" presName="hierRoot2" presStyleCnt="0">
        <dgm:presLayoutVars>
          <dgm:hierBranch val="init"/>
        </dgm:presLayoutVars>
      </dgm:prSet>
      <dgm:spPr/>
    </dgm:pt>
    <dgm:pt modelId="{E30A54F7-2CB3-4A8D-AC37-8D9DE851C1A4}" type="pres">
      <dgm:prSet presAssocID="{CB615DE5-9237-4017-B06B-B7F7067A8756}" presName="rootComposite" presStyleCnt="0"/>
      <dgm:spPr/>
    </dgm:pt>
    <dgm:pt modelId="{B40FC6DE-F5EB-41DA-A286-3E7945E2A281}" type="pres">
      <dgm:prSet presAssocID="{CB615DE5-9237-4017-B06B-B7F7067A8756}" presName="rootText" presStyleLbl="node2" presStyleIdx="2" presStyleCnt="3">
        <dgm:presLayoutVars>
          <dgm:chPref val="3"/>
        </dgm:presLayoutVars>
      </dgm:prSet>
      <dgm:spPr/>
      <dgm:t>
        <a:bodyPr/>
        <a:lstStyle/>
        <a:p>
          <a:endParaRPr lang="en-US"/>
        </a:p>
      </dgm:t>
    </dgm:pt>
    <dgm:pt modelId="{8EB3F5D2-E071-4EC6-BB21-093C01A18BB9}" type="pres">
      <dgm:prSet presAssocID="{CB615DE5-9237-4017-B06B-B7F7067A8756}" presName="rootConnector" presStyleLbl="node2" presStyleIdx="2" presStyleCnt="3"/>
      <dgm:spPr/>
      <dgm:t>
        <a:bodyPr/>
        <a:lstStyle/>
        <a:p>
          <a:endParaRPr lang="en-US"/>
        </a:p>
      </dgm:t>
    </dgm:pt>
    <dgm:pt modelId="{082CBC08-2F90-4913-BDD8-D39C1FD0E0A2}" type="pres">
      <dgm:prSet presAssocID="{CB615DE5-9237-4017-B06B-B7F7067A8756}" presName="hierChild4" presStyleCnt="0"/>
      <dgm:spPr/>
    </dgm:pt>
    <dgm:pt modelId="{0EC49E0A-1D04-421D-BCC6-64EFA2C64304}" type="pres">
      <dgm:prSet presAssocID="{CB615DE5-9237-4017-B06B-B7F7067A8756}" presName="hierChild5" presStyleCnt="0"/>
      <dgm:spPr/>
    </dgm:pt>
    <dgm:pt modelId="{B9C28B15-BB43-4CDE-AA09-2D5F38C19871}" type="pres">
      <dgm:prSet presAssocID="{8F69310D-077E-40C1-9D1A-B24EEA73CD0C}" presName="hierChild3" presStyleCnt="0"/>
      <dgm:spPr/>
    </dgm:pt>
    <dgm:pt modelId="{3075BB8D-0D93-4347-9F23-73C4DE436F25}" type="pres">
      <dgm:prSet presAssocID="{8A379A4A-8FD2-4A98-82BA-613E9B61C2B2}" presName="Name111" presStyleLbl="parChTrans1D2" presStyleIdx="3" presStyleCnt="4"/>
      <dgm:spPr/>
      <dgm:t>
        <a:bodyPr/>
        <a:lstStyle/>
        <a:p>
          <a:endParaRPr lang="en-US"/>
        </a:p>
      </dgm:t>
    </dgm:pt>
    <dgm:pt modelId="{D5DCE588-2309-448F-87C2-71F3BF36AE50}" type="pres">
      <dgm:prSet presAssocID="{B7B842BA-4A8B-4024-9903-96495D80B02C}" presName="hierRoot3" presStyleCnt="0">
        <dgm:presLayoutVars>
          <dgm:hierBranch val="init"/>
        </dgm:presLayoutVars>
      </dgm:prSet>
      <dgm:spPr/>
    </dgm:pt>
    <dgm:pt modelId="{455EE95F-E6AC-45F5-BEFE-CDB356A865AD}" type="pres">
      <dgm:prSet presAssocID="{B7B842BA-4A8B-4024-9903-96495D80B02C}" presName="rootComposite3" presStyleCnt="0"/>
      <dgm:spPr/>
    </dgm:pt>
    <dgm:pt modelId="{664336FE-9B6A-4AFD-9F29-BFC394BDE2B8}" type="pres">
      <dgm:prSet presAssocID="{B7B842BA-4A8B-4024-9903-96495D80B02C}" presName="rootText3" presStyleLbl="asst1" presStyleIdx="0" presStyleCnt="1">
        <dgm:presLayoutVars>
          <dgm:chPref val="3"/>
        </dgm:presLayoutVars>
      </dgm:prSet>
      <dgm:spPr/>
      <dgm:t>
        <a:bodyPr/>
        <a:lstStyle/>
        <a:p>
          <a:endParaRPr lang="en-US"/>
        </a:p>
      </dgm:t>
    </dgm:pt>
    <dgm:pt modelId="{C9DD6A19-9362-4759-BFB5-9703A4B732BF}" type="pres">
      <dgm:prSet presAssocID="{B7B842BA-4A8B-4024-9903-96495D80B02C}" presName="rootConnector3" presStyleLbl="asst1" presStyleIdx="0" presStyleCnt="1"/>
      <dgm:spPr/>
      <dgm:t>
        <a:bodyPr/>
        <a:lstStyle/>
        <a:p>
          <a:endParaRPr lang="en-US"/>
        </a:p>
      </dgm:t>
    </dgm:pt>
    <dgm:pt modelId="{4C78A98E-F4CC-4312-8871-C8FE9A3E5307}" type="pres">
      <dgm:prSet presAssocID="{B7B842BA-4A8B-4024-9903-96495D80B02C}" presName="hierChild6" presStyleCnt="0"/>
      <dgm:spPr/>
    </dgm:pt>
    <dgm:pt modelId="{39F55857-499F-47BC-A792-303AF3DFDC05}" type="pres">
      <dgm:prSet presAssocID="{B7B842BA-4A8B-4024-9903-96495D80B02C}" presName="hierChild7" presStyleCnt="0"/>
      <dgm:spPr/>
    </dgm:pt>
  </dgm:ptLst>
  <dgm:cxnLst>
    <dgm:cxn modelId="{D8CEC526-FE44-460A-B54C-CBCF7936FB88}" srcId="{8F69310D-077E-40C1-9D1A-B24EEA73CD0C}" destId="{B7B842BA-4A8B-4024-9903-96495D80B02C}" srcOrd="0" destOrd="0" parTransId="{8A379A4A-8FD2-4A98-82BA-613E9B61C2B2}" sibTransId="{2FB4F784-4EB3-4F64-8C87-DCE1ED36BD52}"/>
    <dgm:cxn modelId="{23F7DA00-B82E-4708-92F5-4A1D563D6810}" srcId="{8F69310D-077E-40C1-9D1A-B24EEA73CD0C}" destId="{CB615DE5-9237-4017-B06B-B7F7067A8756}" srcOrd="3" destOrd="0" parTransId="{7084DFAF-B514-4499-8E0F-A7E4A07EE629}" sibTransId="{131E7C77-3A58-421F-9E46-29000CFB77AF}"/>
    <dgm:cxn modelId="{86901CBC-3183-46A9-BF8E-04FBCA95B18F}" type="presOf" srcId="{EF9D7237-5501-4A58-AF1A-E9C45C7FE75C}" destId="{FF0CEEF8-04DA-424F-8AD1-7355E13D7CDD}" srcOrd="0" destOrd="0" presId="urn:microsoft.com/office/officeart/2005/8/layout/orgChart1"/>
    <dgm:cxn modelId="{643E0EF7-5057-40AA-ADE1-70F0AF613323}" srcId="{8F69310D-077E-40C1-9D1A-B24EEA73CD0C}" destId="{F3CA7EA3-C91B-490C-8B60-305E33215B5C}" srcOrd="1" destOrd="0" parTransId="{723F4239-7244-4D22-AAE0-718DF0C8B06E}" sibTransId="{9F18D01F-D0DF-45BC-8EF5-0B141973C7E6}"/>
    <dgm:cxn modelId="{10E961BA-60FE-4C28-A56A-0120E7A74607}" srcId="{8F69310D-077E-40C1-9D1A-B24EEA73CD0C}" destId="{FE36380F-2625-4DDB-BC72-06A0D84E4B77}" srcOrd="2" destOrd="0" parTransId="{EF9D7237-5501-4A58-AF1A-E9C45C7FE75C}" sibTransId="{5837CA6F-15BD-4FA6-A16C-F1EB3B76B10F}"/>
    <dgm:cxn modelId="{FDF08EFC-BA8B-4703-ACCE-9B107C13666F}" type="presOf" srcId="{CB615DE5-9237-4017-B06B-B7F7067A8756}" destId="{B40FC6DE-F5EB-41DA-A286-3E7945E2A281}" srcOrd="0" destOrd="0" presId="urn:microsoft.com/office/officeart/2005/8/layout/orgChart1"/>
    <dgm:cxn modelId="{0B1670BF-EBD5-467F-A60A-AD1FEE751D77}" type="presOf" srcId="{F3CA7EA3-C91B-490C-8B60-305E33215B5C}" destId="{D04F572F-D832-4864-A053-90A60035DB4D}" srcOrd="1" destOrd="0" presId="urn:microsoft.com/office/officeart/2005/8/layout/orgChart1"/>
    <dgm:cxn modelId="{6331A339-4787-4CC6-BB29-C801F120E8CE}" type="presOf" srcId="{8A379A4A-8FD2-4A98-82BA-613E9B61C2B2}" destId="{3075BB8D-0D93-4347-9F23-73C4DE436F25}" srcOrd="0" destOrd="0" presId="urn:microsoft.com/office/officeart/2005/8/layout/orgChart1"/>
    <dgm:cxn modelId="{51A20FAF-4D6C-4A28-8CCB-DA9A47186046}" type="presOf" srcId="{723F4239-7244-4D22-AAE0-718DF0C8B06E}" destId="{5D83729A-8658-4B8D-8563-8D15DC0DDF90}" srcOrd="0" destOrd="0" presId="urn:microsoft.com/office/officeart/2005/8/layout/orgChart1"/>
    <dgm:cxn modelId="{48A23157-5D77-42F0-8421-18F555DA6D2B}" type="presOf" srcId="{D46E2B03-85DD-4972-9228-6A8A889BA08B}" destId="{CBE4A203-1129-47BF-BFA7-E8522F4EAACF}" srcOrd="0" destOrd="0" presId="urn:microsoft.com/office/officeart/2005/8/layout/orgChart1"/>
    <dgm:cxn modelId="{81DC1CD4-3C48-43C8-BF97-73047C74D483}" type="presOf" srcId="{F3CA7EA3-C91B-490C-8B60-305E33215B5C}" destId="{A96C31DE-B762-450E-9053-576982A1DE48}" srcOrd="0" destOrd="0" presId="urn:microsoft.com/office/officeart/2005/8/layout/orgChart1"/>
    <dgm:cxn modelId="{27BAD894-97C3-4FF7-BEB8-9938F1FA1649}" type="presOf" srcId="{B7B842BA-4A8B-4024-9903-96495D80B02C}" destId="{664336FE-9B6A-4AFD-9F29-BFC394BDE2B8}" srcOrd="0" destOrd="0" presId="urn:microsoft.com/office/officeart/2005/8/layout/orgChart1"/>
    <dgm:cxn modelId="{9C0F72FA-5149-4AEB-BDAD-6E7DCBBF2489}" type="presOf" srcId="{CB615DE5-9237-4017-B06B-B7F7067A8756}" destId="{8EB3F5D2-E071-4EC6-BB21-093C01A18BB9}" srcOrd="1" destOrd="0" presId="urn:microsoft.com/office/officeart/2005/8/layout/orgChart1"/>
    <dgm:cxn modelId="{FC9F4AA0-B6E9-4B16-87F7-CA58EFE23A04}" type="presOf" srcId="{B7B842BA-4A8B-4024-9903-96495D80B02C}" destId="{C9DD6A19-9362-4759-BFB5-9703A4B732BF}" srcOrd="1" destOrd="0" presId="urn:microsoft.com/office/officeart/2005/8/layout/orgChart1"/>
    <dgm:cxn modelId="{18EF8FF2-7D26-4DC6-A33F-A90025C0D16B}" type="presOf" srcId="{FE36380F-2625-4DDB-BC72-06A0D84E4B77}" destId="{99469BA4-70FB-4CAE-B70B-8B4265FA10AA}" srcOrd="1" destOrd="0" presId="urn:microsoft.com/office/officeart/2005/8/layout/orgChart1"/>
    <dgm:cxn modelId="{1789085F-21A7-4741-ABFC-AFEFD25319A0}" srcId="{D46E2B03-85DD-4972-9228-6A8A889BA08B}" destId="{8F69310D-077E-40C1-9D1A-B24EEA73CD0C}" srcOrd="0" destOrd="0" parTransId="{45D63E71-041D-463A-9897-B6142C8DF31F}" sibTransId="{44677C07-9F6A-4392-B8B1-76A82BCE038C}"/>
    <dgm:cxn modelId="{BFA0B5A9-8514-40B8-B205-05B2AE2EFF1D}" type="presOf" srcId="{8F69310D-077E-40C1-9D1A-B24EEA73CD0C}" destId="{92F9F37E-69C0-4F2B-B460-1F12A4686F34}" srcOrd="1" destOrd="0" presId="urn:microsoft.com/office/officeart/2005/8/layout/orgChart1"/>
    <dgm:cxn modelId="{4B9337D6-2687-4753-B423-0B34605C3BAD}" type="presOf" srcId="{FE36380F-2625-4DDB-BC72-06A0D84E4B77}" destId="{2F9CD049-11BC-4B42-9419-36FECAF339EE}" srcOrd="0" destOrd="0" presId="urn:microsoft.com/office/officeart/2005/8/layout/orgChart1"/>
    <dgm:cxn modelId="{7A41FD12-7601-44AB-A60C-FCCAEA7317AE}" type="presOf" srcId="{7084DFAF-B514-4499-8E0F-A7E4A07EE629}" destId="{16026106-8081-4C0E-9541-4488BE8269BF}" srcOrd="0" destOrd="0" presId="urn:microsoft.com/office/officeart/2005/8/layout/orgChart1"/>
    <dgm:cxn modelId="{4FBBF1B7-0D48-4A72-9032-FF7D1249B656}" type="presOf" srcId="{8F69310D-077E-40C1-9D1A-B24EEA73CD0C}" destId="{5962115F-F317-431D-AF71-1A27610BAED7}" srcOrd="0" destOrd="0" presId="urn:microsoft.com/office/officeart/2005/8/layout/orgChart1"/>
    <dgm:cxn modelId="{D3BA3A4F-4700-4250-927A-DE15966CCB59}" type="presParOf" srcId="{CBE4A203-1129-47BF-BFA7-E8522F4EAACF}" destId="{1A794389-70EB-4D75-80CC-439B032DE312}" srcOrd="0" destOrd="0" presId="urn:microsoft.com/office/officeart/2005/8/layout/orgChart1"/>
    <dgm:cxn modelId="{F42C44D6-95C5-42F4-9EF9-DE967C1363D7}" type="presParOf" srcId="{1A794389-70EB-4D75-80CC-439B032DE312}" destId="{5213DFD5-1269-4000-A8D6-4A1A955B7B48}" srcOrd="0" destOrd="0" presId="urn:microsoft.com/office/officeart/2005/8/layout/orgChart1"/>
    <dgm:cxn modelId="{A345D819-75DE-4FB9-AEEC-60C3C20858E2}" type="presParOf" srcId="{5213DFD5-1269-4000-A8D6-4A1A955B7B48}" destId="{5962115F-F317-431D-AF71-1A27610BAED7}" srcOrd="0" destOrd="0" presId="urn:microsoft.com/office/officeart/2005/8/layout/orgChart1"/>
    <dgm:cxn modelId="{B1EEC2D7-2375-4DF1-A3BF-114B7BC9EF5A}" type="presParOf" srcId="{5213DFD5-1269-4000-A8D6-4A1A955B7B48}" destId="{92F9F37E-69C0-4F2B-B460-1F12A4686F34}" srcOrd="1" destOrd="0" presId="urn:microsoft.com/office/officeart/2005/8/layout/orgChart1"/>
    <dgm:cxn modelId="{979786AD-F3CD-4D3A-927A-4DB2A7D764B9}" type="presParOf" srcId="{1A794389-70EB-4D75-80CC-439B032DE312}" destId="{04FC3334-5106-42DC-9F66-A743B738D4D6}" srcOrd="1" destOrd="0" presId="urn:microsoft.com/office/officeart/2005/8/layout/orgChart1"/>
    <dgm:cxn modelId="{E494D215-2A4A-47B7-A336-8A4C8F9AC99D}" type="presParOf" srcId="{04FC3334-5106-42DC-9F66-A743B738D4D6}" destId="{5D83729A-8658-4B8D-8563-8D15DC0DDF90}" srcOrd="0" destOrd="0" presId="urn:microsoft.com/office/officeart/2005/8/layout/orgChart1"/>
    <dgm:cxn modelId="{29ED5C6C-8AA0-49BF-AAD7-5CB3F7300A66}" type="presParOf" srcId="{04FC3334-5106-42DC-9F66-A743B738D4D6}" destId="{6DD3E15C-CD79-4130-9B13-541CC1C95DF9}" srcOrd="1" destOrd="0" presId="urn:microsoft.com/office/officeart/2005/8/layout/orgChart1"/>
    <dgm:cxn modelId="{AD2857CD-9512-44C7-BA74-8C429F075ACA}" type="presParOf" srcId="{6DD3E15C-CD79-4130-9B13-541CC1C95DF9}" destId="{1EC974D3-EA97-4A9A-8FD2-AED1B8642EA6}" srcOrd="0" destOrd="0" presId="urn:microsoft.com/office/officeart/2005/8/layout/orgChart1"/>
    <dgm:cxn modelId="{92A0392E-02FA-400C-80D2-B957F1319B67}" type="presParOf" srcId="{1EC974D3-EA97-4A9A-8FD2-AED1B8642EA6}" destId="{A96C31DE-B762-450E-9053-576982A1DE48}" srcOrd="0" destOrd="0" presId="urn:microsoft.com/office/officeart/2005/8/layout/orgChart1"/>
    <dgm:cxn modelId="{C31B82AF-D081-4F73-9D4B-48AB6C0E397F}" type="presParOf" srcId="{1EC974D3-EA97-4A9A-8FD2-AED1B8642EA6}" destId="{D04F572F-D832-4864-A053-90A60035DB4D}" srcOrd="1" destOrd="0" presId="urn:microsoft.com/office/officeart/2005/8/layout/orgChart1"/>
    <dgm:cxn modelId="{3C58750D-A624-41B6-A7E3-D2D85DF125FF}" type="presParOf" srcId="{6DD3E15C-CD79-4130-9B13-541CC1C95DF9}" destId="{38025F72-515F-4D4F-A7AC-9FD8A8892FE2}" srcOrd="1" destOrd="0" presId="urn:microsoft.com/office/officeart/2005/8/layout/orgChart1"/>
    <dgm:cxn modelId="{39430C3E-989E-4434-862F-624AFFCE3FC3}" type="presParOf" srcId="{6DD3E15C-CD79-4130-9B13-541CC1C95DF9}" destId="{E5263106-78D4-458F-8306-7EE84CCC4F81}" srcOrd="2" destOrd="0" presId="urn:microsoft.com/office/officeart/2005/8/layout/orgChart1"/>
    <dgm:cxn modelId="{26CA0053-DC3F-452F-9127-D3407A48B287}" type="presParOf" srcId="{04FC3334-5106-42DC-9F66-A743B738D4D6}" destId="{FF0CEEF8-04DA-424F-8AD1-7355E13D7CDD}" srcOrd="2" destOrd="0" presId="urn:microsoft.com/office/officeart/2005/8/layout/orgChart1"/>
    <dgm:cxn modelId="{22C091A6-A731-49C9-9BA3-69335C816448}" type="presParOf" srcId="{04FC3334-5106-42DC-9F66-A743B738D4D6}" destId="{BEDC98CA-F55C-480E-B204-5358C0B510D1}" srcOrd="3" destOrd="0" presId="urn:microsoft.com/office/officeart/2005/8/layout/orgChart1"/>
    <dgm:cxn modelId="{CE856B8E-04B8-4985-85BE-C78AD578815C}" type="presParOf" srcId="{BEDC98CA-F55C-480E-B204-5358C0B510D1}" destId="{25DFB3A5-31DE-4DE6-84C9-F3EC3289E26E}" srcOrd="0" destOrd="0" presId="urn:microsoft.com/office/officeart/2005/8/layout/orgChart1"/>
    <dgm:cxn modelId="{683B0BCF-5FAD-433F-8386-B25861E8B638}" type="presParOf" srcId="{25DFB3A5-31DE-4DE6-84C9-F3EC3289E26E}" destId="{2F9CD049-11BC-4B42-9419-36FECAF339EE}" srcOrd="0" destOrd="0" presId="urn:microsoft.com/office/officeart/2005/8/layout/orgChart1"/>
    <dgm:cxn modelId="{E58BFD25-123F-4C1C-A609-C0AAE245DFA0}" type="presParOf" srcId="{25DFB3A5-31DE-4DE6-84C9-F3EC3289E26E}" destId="{99469BA4-70FB-4CAE-B70B-8B4265FA10AA}" srcOrd="1" destOrd="0" presId="urn:microsoft.com/office/officeart/2005/8/layout/orgChart1"/>
    <dgm:cxn modelId="{518B30C9-EA82-4F89-B1E1-51804F64D95C}" type="presParOf" srcId="{BEDC98CA-F55C-480E-B204-5358C0B510D1}" destId="{7FDB5E74-0498-4747-8C5F-2EB104839451}" srcOrd="1" destOrd="0" presId="urn:microsoft.com/office/officeart/2005/8/layout/orgChart1"/>
    <dgm:cxn modelId="{F4987A2F-4093-432A-9411-CC082C6ECB82}" type="presParOf" srcId="{BEDC98CA-F55C-480E-B204-5358C0B510D1}" destId="{216F2DE7-A4CC-49BF-840D-420D22F601B8}" srcOrd="2" destOrd="0" presId="urn:microsoft.com/office/officeart/2005/8/layout/orgChart1"/>
    <dgm:cxn modelId="{6EAFC598-69A8-4B77-B1F7-7F1D26F0D03F}" type="presParOf" srcId="{04FC3334-5106-42DC-9F66-A743B738D4D6}" destId="{16026106-8081-4C0E-9541-4488BE8269BF}" srcOrd="4" destOrd="0" presId="urn:microsoft.com/office/officeart/2005/8/layout/orgChart1"/>
    <dgm:cxn modelId="{459EE9A3-937E-4527-A079-ECEA5978515F}" type="presParOf" srcId="{04FC3334-5106-42DC-9F66-A743B738D4D6}" destId="{650A237F-EF8C-4E30-87D4-731353A0C157}" srcOrd="5" destOrd="0" presId="urn:microsoft.com/office/officeart/2005/8/layout/orgChart1"/>
    <dgm:cxn modelId="{0C13ED6F-030D-4215-93DF-A75363DA50D7}" type="presParOf" srcId="{650A237F-EF8C-4E30-87D4-731353A0C157}" destId="{E30A54F7-2CB3-4A8D-AC37-8D9DE851C1A4}" srcOrd="0" destOrd="0" presId="urn:microsoft.com/office/officeart/2005/8/layout/orgChart1"/>
    <dgm:cxn modelId="{F0C235BD-0AEB-4EF0-954D-6A23F81D95AF}" type="presParOf" srcId="{E30A54F7-2CB3-4A8D-AC37-8D9DE851C1A4}" destId="{B40FC6DE-F5EB-41DA-A286-3E7945E2A281}" srcOrd="0" destOrd="0" presId="urn:microsoft.com/office/officeart/2005/8/layout/orgChart1"/>
    <dgm:cxn modelId="{BB43C3D2-0A50-49CE-A61F-3C309ECE48EE}" type="presParOf" srcId="{E30A54F7-2CB3-4A8D-AC37-8D9DE851C1A4}" destId="{8EB3F5D2-E071-4EC6-BB21-093C01A18BB9}" srcOrd="1" destOrd="0" presId="urn:microsoft.com/office/officeart/2005/8/layout/orgChart1"/>
    <dgm:cxn modelId="{89E500BA-9B51-4C32-8F4C-3DFE5D3008D6}" type="presParOf" srcId="{650A237F-EF8C-4E30-87D4-731353A0C157}" destId="{082CBC08-2F90-4913-BDD8-D39C1FD0E0A2}" srcOrd="1" destOrd="0" presId="urn:microsoft.com/office/officeart/2005/8/layout/orgChart1"/>
    <dgm:cxn modelId="{205CDE2E-4BF0-4EE3-8F46-B9EB496AD438}" type="presParOf" srcId="{650A237F-EF8C-4E30-87D4-731353A0C157}" destId="{0EC49E0A-1D04-421D-BCC6-64EFA2C64304}" srcOrd="2" destOrd="0" presId="urn:microsoft.com/office/officeart/2005/8/layout/orgChart1"/>
    <dgm:cxn modelId="{CAD5933B-8F69-4F80-A0E0-638C3AFD770F}" type="presParOf" srcId="{1A794389-70EB-4D75-80CC-439B032DE312}" destId="{B9C28B15-BB43-4CDE-AA09-2D5F38C19871}" srcOrd="2" destOrd="0" presId="urn:microsoft.com/office/officeart/2005/8/layout/orgChart1"/>
    <dgm:cxn modelId="{3115FAB2-D316-4C97-844B-77BD12B411D4}" type="presParOf" srcId="{B9C28B15-BB43-4CDE-AA09-2D5F38C19871}" destId="{3075BB8D-0D93-4347-9F23-73C4DE436F25}" srcOrd="0" destOrd="0" presId="urn:microsoft.com/office/officeart/2005/8/layout/orgChart1"/>
    <dgm:cxn modelId="{BE0ED1D2-9D59-4C3A-8A3A-763AE0BBEE19}" type="presParOf" srcId="{B9C28B15-BB43-4CDE-AA09-2D5F38C19871}" destId="{D5DCE588-2309-448F-87C2-71F3BF36AE50}" srcOrd="1" destOrd="0" presId="urn:microsoft.com/office/officeart/2005/8/layout/orgChart1"/>
    <dgm:cxn modelId="{761B462A-F784-4986-B016-9913DA24615D}" type="presParOf" srcId="{D5DCE588-2309-448F-87C2-71F3BF36AE50}" destId="{455EE95F-E6AC-45F5-BEFE-CDB356A865AD}" srcOrd="0" destOrd="0" presId="urn:microsoft.com/office/officeart/2005/8/layout/orgChart1"/>
    <dgm:cxn modelId="{3A68A29B-189B-4260-B27A-9BA86F03F31E}" type="presParOf" srcId="{455EE95F-E6AC-45F5-BEFE-CDB356A865AD}" destId="{664336FE-9B6A-4AFD-9F29-BFC394BDE2B8}" srcOrd="0" destOrd="0" presId="urn:microsoft.com/office/officeart/2005/8/layout/orgChart1"/>
    <dgm:cxn modelId="{3EB900C6-74BB-41D2-8273-44EAFC86350E}" type="presParOf" srcId="{455EE95F-E6AC-45F5-BEFE-CDB356A865AD}" destId="{C9DD6A19-9362-4759-BFB5-9703A4B732BF}" srcOrd="1" destOrd="0" presId="urn:microsoft.com/office/officeart/2005/8/layout/orgChart1"/>
    <dgm:cxn modelId="{CEC9C60F-8866-4E27-B325-C5849C608B9A}" type="presParOf" srcId="{D5DCE588-2309-448F-87C2-71F3BF36AE50}" destId="{4C78A98E-F4CC-4312-8871-C8FE9A3E5307}" srcOrd="1" destOrd="0" presId="urn:microsoft.com/office/officeart/2005/8/layout/orgChart1"/>
    <dgm:cxn modelId="{8C564710-D8A5-46C4-A215-F6BCC47740A1}" type="presParOf" srcId="{D5DCE588-2309-448F-87C2-71F3BF36AE50}" destId="{39F55857-499F-47BC-A792-303AF3DFDC05}"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3E9C74-714F-434C-8392-144B71A92C6F}">
      <dsp:nvSpPr>
        <dsp:cNvPr id="0" name=""/>
        <dsp:cNvSpPr/>
      </dsp:nvSpPr>
      <dsp:spPr>
        <a:xfrm>
          <a:off x="0" y="1443438"/>
          <a:ext cx="2438028" cy="2437993"/>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a:t>State</a:t>
          </a:r>
        </a:p>
      </dsp:txBody>
      <dsp:txXfrm>
        <a:off x="357041" y="1800474"/>
        <a:ext cx="1723946" cy="1723921"/>
      </dsp:txXfrm>
    </dsp:sp>
    <dsp:sp modelId="{790AE279-EBA1-48CC-8533-455706789E7E}">
      <dsp:nvSpPr>
        <dsp:cNvPr id="0" name=""/>
        <dsp:cNvSpPr/>
      </dsp:nvSpPr>
      <dsp:spPr>
        <a:xfrm>
          <a:off x="802342" y="123446"/>
          <a:ext cx="2438028" cy="2437993"/>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a:t>Private sector</a:t>
          </a:r>
        </a:p>
      </dsp:txBody>
      <dsp:txXfrm>
        <a:off x="1159383" y="480482"/>
        <a:ext cx="1723946" cy="1723921"/>
      </dsp:txXfrm>
    </dsp:sp>
    <dsp:sp modelId="{AC83A61B-AE33-4C87-9ED1-1DA225497516}">
      <dsp:nvSpPr>
        <dsp:cNvPr id="0" name=""/>
        <dsp:cNvSpPr/>
      </dsp:nvSpPr>
      <dsp:spPr>
        <a:xfrm>
          <a:off x="1728184" y="1443438"/>
          <a:ext cx="2438028" cy="2437993"/>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a:t>Civil society</a:t>
          </a:r>
        </a:p>
      </dsp:txBody>
      <dsp:txXfrm>
        <a:off x="2085225" y="1800474"/>
        <a:ext cx="1723946" cy="17239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89333D-996D-4A0B-BE72-9090CB443125}">
      <dsp:nvSpPr>
        <dsp:cNvPr id="0" name=""/>
        <dsp:cNvSpPr/>
      </dsp:nvSpPr>
      <dsp:spPr>
        <a:xfrm>
          <a:off x="3815453" y="3189"/>
          <a:ext cx="1226210" cy="79703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Consensus orientated</a:t>
          </a:r>
        </a:p>
      </dsp:txBody>
      <dsp:txXfrm>
        <a:off x="3854361" y="42097"/>
        <a:ext cx="1148394" cy="719220"/>
      </dsp:txXfrm>
    </dsp:sp>
    <dsp:sp modelId="{79D953CA-CD6A-4C17-9643-FA3AFDEE09E9}">
      <dsp:nvSpPr>
        <dsp:cNvPr id="0" name=""/>
        <dsp:cNvSpPr/>
      </dsp:nvSpPr>
      <dsp:spPr>
        <a:xfrm>
          <a:off x="1367273" y="401708"/>
          <a:ext cx="6122569" cy="6122569"/>
        </a:xfrm>
        <a:custGeom>
          <a:avLst/>
          <a:gdLst/>
          <a:ahLst/>
          <a:cxnLst/>
          <a:rect l="0" t="0" r="0" b="0"/>
          <a:pathLst>
            <a:path>
              <a:moveTo>
                <a:pt x="3682103" y="63610"/>
              </a:moveTo>
              <a:arcTo wR="3061284" hR="3061284" stAng="16902034" swAng="869153"/>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31413FC-F38B-4C03-8F63-754256F11346}">
      <dsp:nvSpPr>
        <dsp:cNvPr id="0" name=""/>
        <dsp:cNvSpPr/>
      </dsp:nvSpPr>
      <dsp:spPr>
        <a:xfrm>
          <a:off x="5672427" y="719394"/>
          <a:ext cx="1447774" cy="797036"/>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Accountable</a:t>
          </a:r>
        </a:p>
      </dsp:txBody>
      <dsp:txXfrm>
        <a:off x="5711335" y="758302"/>
        <a:ext cx="1369958" cy="719220"/>
      </dsp:txXfrm>
    </dsp:sp>
    <dsp:sp modelId="{5A112EDB-DE9F-44BC-ADB1-F1EF79A45955}">
      <dsp:nvSpPr>
        <dsp:cNvPr id="0" name=""/>
        <dsp:cNvSpPr/>
      </dsp:nvSpPr>
      <dsp:spPr>
        <a:xfrm>
          <a:off x="1367273" y="401708"/>
          <a:ext cx="6122569" cy="6122569"/>
        </a:xfrm>
        <a:custGeom>
          <a:avLst/>
          <a:gdLst/>
          <a:ahLst/>
          <a:cxnLst/>
          <a:rect l="0" t="0" r="0" b="0"/>
          <a:pathLst>
            <a:path>
              <a:moveTo>
                <a:pt x="5431330" y="1123670"/>
              </a:moveTo>
              <a:arcTo wR="3061284" hR="3061284" stAng="19243952" swAng="1281788"/>
            </a:path>
          </a:pathLst>
        </a:custGeom>
        <a:noFill/>
        <a:ln w="9525" cap="flat"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3835D80-879F-430B-8A23-02899F1EE367}">
      <dsp:nvSpPr>
        <dsp:cNvPr id="0" name=""/>
        <dsp:cNvSpPr/>
      </dsp:nvSpPr>
      <dsp:spPr>
        <a:xfrm>
          <a:off x="6686346" y="2532888"/>
          <a:ext cx="1513977" cy="797036"/>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Participation</a:t>
          </a:r>
        </a:p>
      </dsp:txBody>
      <dsp:txXfrm>
        <a:off x="6725254" y="2571796"/>
        <a:ext cx="1436161" cy="719220"/>
      </dsp:txXfrm>
    </dsp:sp>
    <dsp:sp modelId="{4506447A-5EDC-44D5-8DD6-A60BFF57A5AB}">
      <dsp:nvSpPr>
        <dsp:cNvPr id="0" name=""/>
        <dsp:cNvSpPr/>
      </dsp:nvSpPr>
      <dsp:spPr>
        <a:xfrm>
          <a:off x="1367273" y="401708"/>
          <a:ext cx="6122569" cy="6122569"/>
        </a:xfrm>
        <a:custGeom>
          <a:avLst/>
          <a:gdLst/>
          <a:ahLst/>
          <a:cxnLst/>
          <a:rect l="0" t="0" r="0" b="0"/>
          <a:pathLst>
            <a:path>
              <a:moveTo>
                <a:pt x="6120207" y="2941037"/>
              </a:moveTo>
              <a:arcTo wR="3061284" hR="3061284" stAng="21464931" swAng="1422930"/>
            </a:path>
          </a:pathLst>
        </a:custGeom>
        <a:noFill/>
        <a:ln w="9525" cap="flat" cmpd="sng" algn="ctr">
          <a:solidFill>
            <a:schemeClr val="accent4">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B517FC2-E4CE-48FD-AC97-996184C09D2B}">
      <dsp:nvSpPr>
        <dsp:cNvPr id="0" name=""/>
        <dsp:cNvSpPr/>
      </dsp:nvSpPr>
      <dsp:spPr>
        <a:xfrm>
          <a:off x="6247197" y="4595117"/>
          <a:ext cx="1665022" cy="79703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Transparent</a:t>
          </a:r>
        </a:p>
      </dsp:txBody>
      <dsp:txXfrm>
        <a:off x="6286105" y="4634025"/>
        <a:ext cx="1587206" cy="719220"/>
      </dsp:txXfrm>
    </dsp:sp>
    <dsp:sp modelId="{32DB9F91-B0AD-451F-B1E3-A6C8889CFED4}">
      <dsp:nvSpPr>
        <dsp:cNvPr id="0" name=""/>
        <dsp:cNvSpPr/>
      </dsp:nvSpPr>
      <dsp:spPr>
        <a:xfrm>
          <a:off x="1367273" y="401708"/>
          <a:ext cx="6122569" cy="6122569"/>
        </a:xfrm>
        <a:custGeom>
          <a:avLst/>
          <a:gdLst/>
          <a:ahLst/>
          <a:cxnLst/>
          <a:rect l="0" t="0" r="0" b="0"/>
          <a:pathLst>
            <a:path>
              <a:moveTo>
                <a:pt x="5432136" y="4997912"/>
              </a:moveTo>
              <a:arcTo wR="3061284" hR="3061284" stAng="2354617" swAng="1064160"/>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68E38F8-C9DC-4858-8657-9A9866D86E06}">
      <dsp:nvSpPr>
        <dsp:cNvPr id="0" name=""/>
        <dsp:cNvSpPr/>
      </dsp:nvSpPr>
      <dsp:spPr>
        <a:xfrm>
          <a:off x="4862474" y="5941141"/>
          <a:ext cx="1226210" cy="797036"/>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Responsive</a:t>
          </a:r>
        </a:p>
      </dsp:txBody>
      <dsp:txXfrm>
        <a:off x="4901382" y="5980049"/>
        <a:ext cx="1148394" cy="719220"/>
      </dsp:txXfrm>
    </dsp:sp>
    <dsp:sp modelId="{0B261C6D-DC1A-4E03-AA49-73BFD099EABA}">
      <dsp:nvSpPr>
        <dsp:cNvPr id="0" name=""/>
        <dsp:cNvSpPr/>
      </dsp:nvSpPr>
      <dsp:spPr>
        <a:xfrm>
          <a:off x="1367273" y="401708"/>
          <a:ext cx="6122569" cy="6122569"/>
        </a:xfrm>
        <a:custGeom>
          <a:avLst/>
          <a:gdLst/>
          <a:ahLst/>
          <a:cxnLst/>
          <a:rect l="0" t="0" r="0" b="0"/>
          <a:pathLst>
            <a:path>
              <a:moveTo>
                <a:pt x="3486608" y="6092879"/>
              </a:moveTo>
              <a:arcTo wR="3061284" hR="3061284" stAng="4920822" swAng="958356"/>
            </a:path>
          </a:pathLst>
        </a:custGeom>
        <a:noFill/>
        <a:ln w="9525"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92D60E9-BB35-4360-A4E9-C0EA8064CD0E}">
      <dsp:nvSpPr>
        <dsp:cNvPr id="0" name=""/>
        <dsp:cNvSpPr/>
      </dsp:nvSpPr>
      <dsp:spPr>
        <a:xfrm>
          <a:off x="2768431" y="5941141"/>
          <a:ext cx="1226210" cy="79703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Effective / efficient</a:t>
          </a:r>
        </a:p>
      </dsp:txBody>
      <dsp:txXfrm>
        <a:off x="2807339" y="5980049"/>
        <a:ext cx="1148394" cy="719220"/>
      </dsp:txXfrm>
    </dsp:sp>
    <dsp:sp modelId="{BA2C74EA-DE7E-4C95-9F39-70C042F29831}">
      <dsp:nvSpPr>
        <dsp:cNvPr id="0" name=""/>
        <dsp:cNvSpPr/>
      </dsp:nvSpPr>
      <dsp:spPr>
        <a:xfrm>
          <a:off x="1367273" y="401708"/>
          <a:ext cx="6122569" cy="6122569"/>
        </a:xfrm>
        <a:custGeom>
          <a:avLst/>
          <a:gdLst/>
          <a:ahLst/>
          <a:cxnLst/>
          <a:rect l="0" t="0" r="0" b="0"/>
          <a:pathLst>
            <a:path>
              <a:moveTo>
                <a:pt x="1393076" y="5628101"/>
              </a:moveTo>
              <a:arcTo wR="3061284" hR="3061284" stAng="7381222" swAng="1064160"/>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8C31B22-72C2-4217-AF3B-B84FCAA1BFB7}">
      <dsp:nvSpPr>
        <dsp:cNvPr id="0" name=""/>
        <dsp:cNvSpPr/>
      </dsp:nvSpPr>
      <dsp:spPr>
        <a:xfrm>
          <a:off x="1164302" y="4595117"/>
          <a:ext cx="1226210" cy="797036"/>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Equitable</a:t>
          </a:r>
        </a:p>
      </dsp:txBody>
      <dsp:txXfrm>
        <a:off x="1203210" y="4634025"/>
        <a:ext cx="1148394" cy="719220"/>
      </dsp:txXfrm>
    </dsp:sp>
    <dsp:sp modelId="{253FEDF0-AB2D-498F-8360-33F36F220116}">
      <dsp:nvSpPr>
        <dsp:cNvPr id="0" name=""/>
        <dsp:cNvSpPr/>
      </dsp:nvSpPr>
      <dsp:spPr>
        <a:xfrm>
          <a:off x="1367273" y="401708"/>
          <a:ext cx="6122569" cy="6122569"/>
        </a:xfrm>
        <a:custGeom>
          <a:avLst/>
          <a:gdLst/>
          <a:ahLst/>
          <a:cxnLst/>
          <a:rect l="0" t="0" r="0" b="0"/>
          <a:pathLst>
            <a:path>
              <a:moveTo>
                <a:pt x="212314" y="4181476"/>
              </a:moveTo>
              <a:arcTo wR="3061284" hR="3061284" stAng="9512139" swAng="1422930"/>
            </a:path>
          </a:pathLst>
        </a:custGeom>
        <a:noFill/>
        <a:ln w="9525" cap="flat"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84F35E5-6601-4F74-BF30-88DB4E5ABEC6}">
      <dsp:nvSpPr>
        <dsp:cNvPr id="0" name=""/>
        <dsp:cNvSpPr/>
      </dsp:nvSpPr>
      <dsp:spPr>
        <a:xfrm>
          <a:off x="800675" y="2532888"/>
          <a:ext cx="1226210" cy="797036"/>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Inclusive</a:t>
          </a:r>
        </a:p>
      </dsp:txBody>
      <dsp:txXfrm>
        <a:off x="839583" y="2571796"/>
        <a:ext cx="1148394" cy="719220"/>
      </dsp:txXfrm>
    </dsp:sp>
    <dsp:sp modelId="{BDB8CC0E-EF3C-4C56-A85A-A76971C298FE}">
      <dsp:nvSpPr>
        <dsp:cNvPr id="0" name=""/>
        <dsp:cNvSpPr/>
      </dsp:nvSpPr>
      <dsp:spPr>
        <a:xfrm>
          <a:off x="1367273" y="401708"/>
          <a:ext cx="6122569" cy="6122569"/>
        </a:xfrm>
        <a:custGeom>
          <a:avLst/>
          <a:gdLst/>
          <a:ahLst/>
          <a:cxnLst/>
          <a:rect l="0" t="0" r="0" b="0"/>
          <a:pathLst>
            <a:path>
              <a:moveTo>
                <a:pt x="148254" y="2120158"/>
              </a:moveTo>
              <a:arcTo wR="3061284" hR="3061284" stAng="11874260" swAng="1281788"/>
            </a:path>
          </a:pathLst>
        </a:custGeom>
        <a:noFill/>
        <a:ln w="9525" cap="flat" cmpd="sng" algn="ctr">
          <a:solidFill>
            <a:schemeClr val="accent4">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E344F9C-CC0C-4D8E-B4FB-8B3D89CDFB5D}">
      <dsp:nvSpPr>
        <dsp:cNvPr id="0" name=""/>
        <dsp:cNvSpPr/>
      </dsp:nvSpPr>
      <dsp:spPr>
        <a:xfrm>
          <a:off x="1847696" y="719394"/>
          <a:ext cx="1226210" cy="79703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GB" sz="1600" kern="1200" dirty="0"/>
            <a:t>Rule of law</a:t>
          </a:r>
        </a:p>
        <a:p>
          <a:pPr marL="171450" lvl="1" indent="-171450" algn="l" defTabSz="711200">
            <a:lnSpc>
              <a:spcPct val="90000"/>
            </a:lnSpc>
            <a:spcBef>
              <a:spcPct val="0"/>
            </a:spcBef>
            <a:spcAft>
              <a:spcPct val="15000"/>
            </a:spcAft>
            <a:buChar char="••"/>
          </a:pPr>
          <a:endParaRPr lang="en-GB" sz="1600" kern="1200"/>
        </a:p>
      </dsp:txBody>
      <dsp:txXfrm>
        <a:off x="1886604" y="758302"/>
        <a:ext cx="1148394" cy="719220"/>
      </dsp:txXfrm>
    </dsp:sp>
    <dsp:sp modelId="{1DBB9DF3-880F-4E1E-891D-AE6B8EBD8E6E}">
      <dsp:nvSpPr>
        <dsp:cNvPr id="0" name=""/>
        <dsp:cNvSpPr/>
      </dsp:nvSpPr>
      <dsp:spPr>
        <a:xfrm>
          <a:off x="1367273" y="401708"/>
          <a:ext cx="6122569" cy="6122569"/>
        </a:xfrm>
        <a:custGeom>
          <a:avLst/>
          <a:gdLst/>
          <a:ahLst/>
          <a:cxnLst/>
          <a:rect l="0" t="0" r="0" b="0"/>
          <a:pathLst>
            <a:path>
              <a:moveTo>
                <a:pt x="1710359" y="314201"/>
              </a:moveTo>
              <a:arcTo wR="3061284" hR="3061284" stAng="14628813" swAng="869153"/>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B9AC7-B7F0-44F6-93F4-76FF2E68E5CC}">
      <dsp:nvSpPr>
        <dsp:cNvPr id="0" name=""/>
        <dsp:cNvSpPr/>
      </dsp:nvSpPr>
      <dsp:spPr>
        <a:xfrm>
          <a:off x="1520258" y="3111"/>
          <a:ext cx="1105487" cy="1105487"/>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a:t>Awareness</a:t>
          </a:r>
        </a:p>
        <a:p>
          <a:pPr lvl="0" algn="ctr" defTabSz="400050">
            <a:lnSpc>
              <a:spcPct val="90000"/>
            </a:lnSpc>
            <a:spcBef>
              <a:spcPct val="0"/>
            </a:spcBef>
            <a:spcAft>
              <a:spcPct val="35000"/>
            </a:spcAft>
          </a:pPr>
          <a:r>
            <a:rPr lang="en-GB" sz="900" kern="1200" dirty="0"/>
            <a:t>Of environmental problems</a:t>
          </a:r>
        </a:p>
      </dsp:txBody>
      <dsp:txXfrm>
        <a:off x="1682153" y="165006"/>
        <a:ext cx="781697" cy="781697"/>
      </dsp:txXfrm>
    </dsp:sp>
    <dsp:sp modelId="{652B8198-E06A-4578-9960-588E5349D224}">
      <dsp:nvSpPr>
        <dsp:cNvPr id="0" name=""/>
        <dsp:cNvSpPr/>
      </dsp:nvSpPr>
      <dsp:spPr>
        <a:xfrm>
          <a:off x="1752411" y="1198363"/>
          <a:ext cx="641182" cy="641182"/>
        </a:xfrm>
        <a:prstGeom prst="mathPlus">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kern="1200"/>
        </a:p>
      </dsp:txBody>
      <dsp:txXfrm>
        <a:off x="1837400" y="1443551"/>
        <a:ext cx="471204" cy="150806"/>
      </dsp:txXfrm>
    </dsp:sp>
    <dsp:sp modelId="{642D0EBC-AA76-4C42-8B42-56BAE19F1B9F}">
      <dsp:nvSpPr>
        <dsp:cNvPr id="0" name=""/>
        <dsp:cNvSpPr/>
      </dsp:nvSpPr>
      <dsp:spPr>
        <a:xfrm>
          <a:off x="1520258" y="1929311"/>
          <a:ext cx="1105487" cy="1105487"/>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a:t>Empowerment</a:t>
          </a:r>
        </a:p>
        <a:p>
          <a:pPr lvl="0" algn="ctr" defTabSz="400050">
            <a:lnSpc>
              <a:spcPct val="90000"/>
            </a:lnSpc>
            <a:spcBef>
              <a:spcPct val="0"/>
            </a:spcBef>
            <a:spcAft>
              <a:spcPct val="35000"/>
            </a:spcAft>
          </a:pPr>
          <a:r>
            <a:rPr lang="en-GB" sz="900" kern="1200" dirty="0"/>
            <a:t>Control of situation</a:t>
          </a:r>
        </a:p>
      </dsp:txBody>
      <dsp:txXfrm>
        <a:off x="1682153" y="2091206"/>
        <a:ext cx="781697" cy="781697"/>
      </dsp:txXfrm>
    </dsp:sp>
    <dsp:sp modelId="{066C4B86-B97A-42EA-A1FA-0BFBB6102F46}">
      <dsp:nvSpPr>
        <dsp:cNvPr id="0" name=""/>
        <dsp:cNvSpPr/>
      </dsp:nvSpPr>
      <dsp:spPr>
        <a:xfrm>
          <a:off x="1752411" y="3124564"/>
          <a:ext cx="641182" cy="641182"/>
        </a:xfrm>
        <a:prstGeom prst="mathPlus">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kern="1200"/>
        </a:p>
      </dsp:txBody>
      <dsp:txXfrm>
        <a:off x="1837400" y="3369752"/>
        <a:ext cx="471204" cy="150806"/>
      </dsp:txXfrm>
    </dsp:sp>
    <dsp:sp modelId="{7D9313E5-EFFB-4B3B-B61A-AF4EBF6A5845}">
      <dsp:nvSpPr>
        <dsp:cNvPr id="0" name=""/>
        <dsp:cNvSpPr/>
      </dsp:nvSpPr>
      <dsp:spPr>
        <a:xfrm>
          <a:off x="1520258" y="3855512"/>
          <a:ext cx="1105487" cy="1105487"/>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a:t>Coordination </a:t>
          </a:r>
        </a:p>
      </dsp:txBody>
      <dsp:txXfrm>
        <a:off x="1682153" y="4017407"/>
        <a:ext cx="781697" cy="781697"/>
      </dsp:txXfrm>
    </dsp:sp>
    <dsp:sp modelId="{7ED08F10-A1D7-41F8-9B6D-439468305901}">
      <dsp:nvSpPr>
        <dsp:cNvPr id="0" name=""/>
        <dsp:cNvSpPr/>
      </dsp:nvSpPr>
      <dsp:spPr>
        <a:xfrm>
          <a:off x="1752411" y="5050764"/>
          <a:ext cx="641182" cy="641182"/>
        </a:xfrm>
        <a:prstGeom prst="mathPlus">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kern="1200"/>
        </a:p>
      </dsp:txBody>
      <dsp:txXfrm>
        <a:off x="1837400" y="5295952"/>
        <a:ext cx="471204" cy="150806"/>
      </dsp:txXfrm>
    </dsp:sp>
    <dsp:sp modelId="{F61DDB06-0A76-4AA1-9FAB-5F4D3C01D75A}">
      <dsp:nvSpPr>
        <dsp:cNvPr id="0" name=""/>
        <dsp:cNvSpPr/>
      </dsp:nvSpPr>
      <dsp:spPr>
        <a:xfrm>
          <a:off x="1520258" y="5781712"/>
          <a:ext cx="1105487" cy="1105487"/>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a:t>Enforcement. Achieving agreed targets</a:t>
          </a:r>
        </a:p>
      </dsp:txBody>
      <dsp:txXfrm>
        <a:off x="1682153" y="5943607"/>
        <a:ext cx="781697" cy="781697"/>
      </dsp:txXfrm>
    </dsp:sp>
    <dsp:sp modelId="{66F8DB9F-15EE-43A8-8EB3-6D48F136BF54}">
      <dsp:nvSpPr>
        <dsp:cNvPr id="0" name=""/>
        <dsp:cNvSpPr/>
      </dsp:nvSpPr>
      <dsp:spPr>
        <a:xfrm>
          <a:off x="2791568" y="3239534"/>
          <a:ext cx="351544" cy="411241"/>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kern="1200"/>
        </a:p>
      </dsp:txBody>
      <dsp:txXfrm>
        <a:off x="2791568" y="3321782"/>
        <a:ext cx="246081" cy="246745"/>
      </dsp:txXfrm>
    </dsp:sp>
    <dsp:sp modelId="{706724DD-05FC-4771-919D-B7EB1C20A608}">
      <dsp:nvSpPr>
        <dsp:cNvPr id="0" name=""/>
        <dsp:cNvSpPr/>
      </dsp:nvSpPr>
      <dsp:spPr>
        <a:xfrm>
          <a:off x="3289038" y="2339668"/>
          <a:ext cx="2210974" cy="2210974"/>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lvl="0" algn="ctr" defTabSz="1555750">
            <a:lnSpc>
              <a:spcPct val="90000"/>
            </a:lnSpc>
            <a:spcBef>
              <a:spcPct val="0"/>
            </a:spcBef>
            <a:spcAft>
              <a:spcPct val="35000"/>
            </a:spcAft>
          </a:pPr>
          <a:r>
            <a:rPr lang="en-GB" sz="3500" kern="1200" dirty="0"/>
            <a:t>Keys for project success</a:t>
          </a:r>
        </a:p>
      </dsp:txBody>
      <dsp:txXfrm>
        <a:off x="3612828" y="2663458"/>
        <a:ext cx="1563394" cy="15633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75BB8D-0D93-4347-9F23-73C4DE436F25}">
      <dsp:nvSpPr>
        <dsp:cNvPr id="0" name=""/>
        <dsp:cNvSpPr/>
      </dsp:nvSpPr>
      <dsp:spPr>
        <a:xfrm>
          <a:off x="1890854" y="1515550"/>
          <a:ext cx="123683" cy="541849"/>
        </a:xfrm>
        <a:custGeom>
          <a:avLst/>
          <a:gdLst/>
          <a:ahLst/>
          <a:cxnLst/>
          <a:rect l="0" t="0" r="0" b="0"/>
          <a:pathLst>
            <a:path>
              <a:moveTo>
                <a:pt x="123683" y="0"/>
              </a:moveTo>
              <a:lnTo>
                <a:pt x="123683" y="541849"/>
              </a:lnTo>
              <a:lnTo>
                <a:pt x="0" y="54184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6026106-8081-4C0E-9541-4488BE8269BF}">
      <dsp:nvSpPr>
        <dsp:cNvPr id="0" name=""/>
        <dsp:cNvSpPr/>
      </dsp:nvSpPr>
      <dsp:spPr>
        <a:xfrm>
          <a:off x="2014537" y="1515550"/>
          <a:ext cx="1425300" cy="1083699"/>
        </a:xfrm>
        <a:custGeom>
          <a:avLst/>
          <a:gdLst/>
          <a:ahLst/>
          <a:cxnLst/>
          <a:rect l="0" t="0" r="0" b="0"/>
          <a:pathLst>
            <a:path>
              <a:moveTo>
                <a:pt x="0" y="0"/>
              </a:moveTo>
              <a:lnTo>
                <a:pt x="0" y="960016"/>
              </a:lnTo>
              <a:lnTo>
                <a:pt x="1425300" y="960016"/>
              </a:lnTo>
              <a:lnTo>
                <a:pt x="1425300" y="108369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F0CEEF8-04DA-424F-8AD1-7355E13D7CDD}">
      <dsp:nvSpPr>
        <dsp:cNvPr id="0" name=""/>
        <dsp:cNvSpPr/>
      </dsp:nvSpPr>
      <dsp:spPr>
        <a:xfrm>
          <a:off x="1968817" y="1515550"/>
          <a:ext cx="91440" cy="1083699"/>
        </a:xfrm>
        <a:custGeom>
          <a:avLst/>
          <a:gdLst/>
          <a:ahLst/>
          <a:cxnLst/>
          <a:rect l="0" t="0" r="0" b="0"/>
          <a:pathLst>
            <a:path>
              <a:moveTo>
                <a:pt x="45720" y="0"/>
              </a:moveTo>
              <a:lnTo>
                <a:pt x="45720" y="108369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D83729A-8658-4B8D-8563-8D15DC0DDF90}">
      <dsp:nvSpPr>
        <dsp:cNvPr id="0" name=""/>
        <dsp:cNvSpPr/>
      </dsp:nvSpPr>
      <dsp:spPr>
        <a:xfrm>
          <a:off x="589237" y="1515550"/>
          <a:ext cx="1425300" cy="1083699"/>
        </a:xfrm>
        <a:custGeom>
          <a:avLst/>
          <a:gdLst/>
          <a:ahLst/>
          <a:cxnLst/>
          <a:rect l="0" t="0" r="0" b="0"/>
          <a:pathLst>
            <a:path>
              <a:moveTo>
                <a:pt x="1425300" y="0"/>
              </a:moveTo>
              <a:lnTo>
                <a:pt x="1425300" y="960016"/>
              </a:lnTo>
              <a:lnTo>
                <a:pt x="0" y="960016"/>
              </a:lnTo>
              <a:lnTo>
                <a:pt x="0" y="108369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962115F-F317-431D-AF71-1A27610BAED7}">
      <dsp:nvSpPr>
        <dsp:cNvPr id="0" name=""/>
        <dsp:cNvSpPr/>
      </dsp:nvSpPr>
      <dsp:spPr>
        <a:xfrm>
          <a:off x="1425570" y="926583"/>
          <a:ext cx="1177933" cy="58896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endParaRPr lang="en-GB" sz="3800" kern="1200"/>
        </a:p>
      </dsp:txBody>
      <dsp:txXfrm>
        <a:off x="1425570" y="926583"/>
        <a:ext cx="1177933" cy="588966"/>
      </dsp:txXfrm>
    </dsp:sp>
    <dsp:sp modelId="{A96C31DE-B762-450E-9053-576982A1DE48}">
      <dsp:nvSpPr>
        <dsp:cNvPr id="0" name=""/>
        <dsp:cNvSpPr/>
      </dsp:nvSpPr>
      <dsp:spPr>
        <a:xfrm>
          <a:off x="270" y="2599249"/>
          <a:ext cx="1177933" cy="58896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endParaRPr lang="en-GB" sz="3800" kern="1200"/>
        </a:p>
      </dsp:txBody>
      <dsp:txXfrm>
        <a:off x="270" y="2599249"/>
        <a:ext cx="1177933" cy="588966"/>
      </dsp:txXfrm>
    </dsp:sp>
    <dsp:sp modelId="{2F9CD049-11BC-4B42-9419-36FECAF339EE}">
      <dsp:nvSpPr>
        <dsp:cNvPr id="0" name=""/>
        <dsp:cNvSpPr/>
      </dsp:nvSpPr>
      <dsp:spPr>
        <a:xfrm>
          <a:off x="1425570" y="2599249"/>
          <a:ext cx="1177933" cy="58896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endParaRPr lang="en-GB" sz="3800" kern="1200"/>
        </a:p>
      </dsp:txBody>
      <dsp:txXfrm>
        <a:off x="1425570" y="2599249"/>
        <a:ext cx="1177933" cy="588966"/>
      </dsp:txXfrm>
    </dsp:sp>
    <dsp:sp modelId="{B40FC6DE-F5EB-41DA-A286-3E7945E2A281}">
      <dsp:nvSpPr>
        <dsp:cNvPr id="0" name=""/>
        <dsp:cNvSpPr/>
      </dsp:nvSpPr>
      <dsp:spPr>
        <a:xfrm>
          <a:off x="2850870" y="2599249"/>
          <a:ext cx="1177933" cy="58896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endParaRPr lang="en-GB" sz="3800" kern="1200"/>
        </a:p>
      </dsp:txBody>
      <dsp:txXfrm>
        <a:off x="2850870" y="2599249"/>
        <a:ext cx="1177933" cy="588966"/>
      </dsp:txXfrm>
    </dsp:sp>
    <dsp:sp modelId="{664336FE-9B6A-4AFD-9F29-BFC394BDE2B8}">
      <dsp:nvSpPr>
        <dsp:cNvPr id="0" name=""/>
        <dsp:cNvSpPr/>
      </dsp:nvSpPr>
      <dsp:spPr>
        <a:xfrm>
          <a:off x="712920" y="1762916"/>
          <a:ext cx="1177933" cy="58896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endParaRPr lang="en-GB" sz="3800" kern="1200"/>
        </a:p>
      </dsp:txBody>
      <dsp:txXfrm>
        <a:off x="712920" y="1762916"/>
        <a:ext cx="1177933" cy="588966"/>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4.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69.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05.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22.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874" name="Rectangle 2"/>
          <p:cNvSpPr>
            <a:spLocks noGrp="1" noChangeArrowheads="1"/>
          </p:cNvSpPr>
          <p:nvPr>
            <p:ph type="hdr" sz="quarter"/>
          </p:nvPr>
        </p:nvSpPr>
        <p:spPr bwMode="auto">
          <a:xfrm>
            <a:off x="0" y="0"/>
            <a:ext cx="2944813"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5" name="Rectangle 3"/>
          <p:cNvSpPr>
            <a:spLocks noGrp="1" noChangeArrowheads="1"/>
          </p:cNvSpPr>
          <p:nvPr>
            <p:ph type="dt" sz="quarter" idx="1"/>
          </p:nvPr>
        </p:nvSpPr>
        <p:spPr bwMode="auto">
          <a:xfrm>
            <a:off x="3852863" y="0"/>
            <a:ext cx="2944812"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US"/>
          </a:p>
        </p:txBody>
      </p:sp>
      <p:sp>
        <p:nvSpPr>
          <p:cNvPr id="79876" name="Rectangle 4"/>
          <p:cNvSpPr>
            <a:spLocks noGrp="1" noChangeArrowheads="1"/>
          </p:cNvSpPr>
          <p:nvPr>
            <p:ph type="ftr" sz="quarter" idx="2"/>
          </p:nvPr>
        </p:nvSpPr>
        <p:spPr bwMode="auto">
          <a:xfrm>
            <a:off x="0" y="9439275"/>
            <a:ext cx="2944813"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7" name="Rectangle 5"/>
          <p:cNvSpPr>
            <a:spLocks noGrp="1" noChangeArrowheads="1"/>
          </p:cNvSpPr>
          <p:nvPr>
            <p:ph type="sldNum" sz="quarter" idx="3"/>
          </p:nvPr>
        </p:nvSpPr>
        <p:spPr bwMode="auto">
          <a:xfrm>
            <a:off x="3852863" y="9439275"/>
            <a:ext cx="2944812"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7FE6ED02-0177-4FFF-BF7B-92CD0BCF8E38}" type="slidenum">
              <a:rPr lang="en-US" altLang="en-US"/>
              <a:pPr>
                <a:defRPr/>
              </a:pPr>
              <a:t>‹#›</a:t>
            </a:fld>
            <a:endParaRPr lang="en-US" altLang="en-US"/>
          </a:p>
        </p:txBody>
      </p:sp>
    </p:spTree>
    <p:extLst>
      <p:ext uri="{BB962C8B-B14F-4D97-AF65-F5344CB8AC3E}">
        <p14:creationId xmlns:p14="http://schemas.microsoft.com/office/powerpoint/2010/main" val="40217521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0" y="0"/>
            <a:ext cx="2944813"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3" name="Rectangle 3"/>
          <p:cNvSpPr>
            <a:spLocks noGrp="1" noChangeArrowheads="1"/>
          </p:cNvSpPr>
          <p:nvPr>
            <p:ph type="dt" idx="1"/>
          </p:nvPr>
        </p:nvSpPr>
        <p:spPr bwMode="auto">
          <a:xfrm>
            <a:off x="3852863" y="0"/>
            <a:ext cx="2944812"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GB"/>
          </a:p>
        </p:txBody>
      </p:sp>
      <p:sp>
        <p:nvSpPr>
          <p:cNvPr id="5124" name="Rectangle 4"/>
          <p:cNvSpPr>
            <a:spLocks noGrp="1" noRot="1" noChangeAspect="1" noChangeArrowheads="1" noTextEdit="1"/>
          </p:cNvSpPr>
          <p:nvPr>
            <p:ph type="sldImg" idx="2"/>
          </p:nvPr>
        </p:nvSpPr>
        <p:spPr bwMode="auto">
          <a:xfrm>
            <a:off x="917575" y="744538"/>
            <a:ext cx="4960938"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5" name="Rectangle 5"/>
          <p:cNvSpPr>
            <a:spLocks noGrp="1" noChangeArrowheads="1"/>
          </p:cNvSpPr>
          <p:nvPr>
            <p:ph type="body" sz="quarter" idx="3"/>
          </p:nvPr>
        </p:nvSpPr>
        <p:spPr bwMode="auto">
          <a:xfrm>
            <a:off x="906463" y="4716463"/>
            <a:ext cx="4984750" cy="4465637"/>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0486" name="Rectangle 6"/>
          <p:cNvSpPr>
            <a:spLocks noGrp="1" noChangeArrowheads="1"/>
          </p:cNvSpPr>
          <p:nvPr>
            <p:ph type="ftr" sz="quarter" idx="4"/>
          </p:nvPr>
        </p:nvSpPr>
        <p:spPr bwMode="auto">
          <a:xfrm>
            <a:off x="0" y="9429750"/>
            <a:ext cx="2944813"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7" name="Rectangle 7"/>
          <p:cNvSpPr>
            <a:spLocks noGrp="1" noChangeArrowheads="1"/>
          </p:cNvSpPr>
          <p:nvPr>
            <p:ph type="sldNum" sz="quarter" idx="5"/>
          </p:nvPr>
        </p:nvSpPr>
        <p:spPr bwMode="auto">
          <a:xfrm>
            <a:off x="3852863" y="9429750"/>
            <a:ext cx="2944812"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5C806932-4CA5-47F6-A5CD-97E823B60184}" type="slidenum">
              <a:rPr lang="en-GB" altLang="en-US"/>
              <a:pPr>
                <a:defRPr/>
              </a:pPr>
              <a:t>‹#›</a:t>
            </a:fld>
            <a:endParaRPr lang="en-GB" altLang="en-US"/>
          </a:p>
        </p:txBody>
      </p:sp>
    </p:spTree>
    <p:extLst>
      <p:ext uri="{BB962C8B-B14F-4D97-AF65-F5344CB8AC3E}">
        <p14:creationId xmlns:p14="http://schemas.microsoft.com/office/powerpoint/2010/main" val="33625010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en.wikipedia.org/wiki/International" TargetMode="External"/><Relationship Id="rId2" Type="http://schemas.openxmlformats.org/officeDocument/2006/relationships/slide" Target="../slides/slide49.xml"/><Relationship Id="rId1" Type="http://schemas.openxmlformats.org/officeDocument/2006/relationships/notesMaster" Target="../notesMasters/notesMaster1.xml"/><Relationship Id="rId5" Type="http://schemas.openxmlformats.org/officeDocument/2006/relationships/hyperlink" Target="http://en.wikipedia.org/wiki/Sustainable_development" TargetMode="External"/><Relationship Id="rId4" Type="http://schemas.openxmlformats.org/officeDocument/2006/relationships/hyperlink" Target="http://en.wikipedia.org/wiki/Government"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B239F60-6E11-4A3F-85CA-71F35E02B6DC}" type="slidenum">
              <a:rPr lang="en-GB" altLang="en-US" smtClean="0"/>
              <a:pPr>
                <a:spcBef>
                  <a:spcPct val="0"/>
                </a:spcBef>
              </a:pPr>
              <a:t>6</a:t>
            </a:fld>
            <a:endParaRPr lang="en-GB" altLang="en-US"/>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800" dirty="0"/>
              <a:t>Quote changed from </a:t>
            </a:r>
            <a:r>
              <a:rPr lang="en-GB" altLang="en-US" sz="1800" dirty="0" smtClean="0"/>
              <a:t>Gleeson</a:t>
            </a:r>
            <a:endParaRPr lang="en-GB" altLang="en-US" sz="1800" dirty="0"/>
          </a:p>
        </p:txBody>
      </p:sp>
    </p:spTree>
    <p:extLst>
      <p:ext uri="{BB962C8B-B14F-4D97-AF65-F5344CB8AC3E}">
        <p14:creationId xmlns:p14="http://schemas.microsoft.com/office/powerpoint/2010/main" val="1244999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BBB0D28-CBA7-4098-AD23-3F452CD1DBC4}" type="slidenum">
              <a:rPr lang="en-GB" altLang="en-US" smtClean="0"/>
              <a:pPr>
                <a:spcBef>
                  <a:spcPct val="0"/>
                </a:spcBef>
              </a:pPr>
              <a:t>24</a:t>
            </a:fld>
            <a:endParaRPr lang="en-GB" altLang="en-US"/>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Unitary</a:t>
            </a:r>
            <a:r>
              <a:rPr lang="en-GB" altLang="en-US" i="1"/>
              <a:t>Government. </a:t>
            </a:r>
            <a:r>
              <a:rPr lang="en-GB" altLang="en-US"/>
              <a:t>of or pertaining to a system of government in which the executive, legislative, and judicial powers of each state in a body of states are vested in a central authority </a:t>
            </a:r>
          </a:p>
        </p:txBody>
      </p:sp>
    </p:spTree>
    <p:extLst>
      <p:ext uri="{BB962C8B-B14F-4D97-AF65-F5344CB8AC3E}">
        <p14:creationId xmlns:p14="http://schemas.microsoft.com/office/powerpoint/2010/main" val="21483129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5FA6A60-D25E-4357-8B25-A694811F4C1F}" type="slidenum">
              <a:rPr lang="en-GB" altLang="en-US" smtClean="0"/>
              <a:pPr>
                <a:spcBef>
                  <a:spcPct val="0"/>
                </a:spcBef>
              </a:pPr>
              <a:t>27</a:t>
            </a:fld>
            <a:endParaRPr lang="en-GB" altLang="en-US"/>
          </a:p>
        </p:txBody>
      </p:sp>
    </p:spTree>
    <p:extLst>
      <p:ext uri="{BB962C8B-B14F-4D97-AF65-F5344CB8AC3E}">
        <p14:creationId xmlns:p14="http://schemas.microsoft.com/office/powerpoint/2010/main" val="13271693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8B6A18-396D-48E6-9E0C-219050EF7DC9}" type="slidenum">
              <a:rPr lang="en-GB" altLang="en-US" smtClean="0"/>
              <a:pPr>
                <a:defRPr/>
              </a:pPr>
              <a:t>37</a:t>
            </a:fld>
            <a:endParaRPr lang="en-GB" altLang="en-US"/>
          </a:p>
        </p:txBody>
      </p:sp>
    </p:spTree>
    <p:extLst>
      <p:ext uri="{BB962C8B-B14F-4D97-AF65-F5344CB8AC3E}">
        <p14:creationId xmlns:p14="http://schemas.microsoft.com/office/powerpoint/2010/main" val="813972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Accord is an agreement synonymous with a Treaty</a:t>
            </a: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3A851D4-545B-4796-8040-E0679DC265C0}" type="slidenum">
              <a:rPr lang="en-GB" altLang="en-US" smtClean="0"/>
              <a:pPr>
                <a:spcBef>
                  <a:spcPct val="0"/>
                </a:spcBef>
              </a:pPr>
              <a:t>46</a:t>
            </a:fld>
            <a:endParaRPr lang="en-GB" altLang="en-US"/>
          </a:p>
        </p:txBody>
      </p:sp>
    </p:spTree>
    <p:extLst>
      <p:ext uri="{BB962C8B-B14F-4D97-AF65-F5344CB8AC3E}">
        <p14:creationId xmlns:p14="http://schemas.microsoft.com/office/powerpoint/2010/main" val="3784451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t>ICLEI</a:t>
            </a:r>
            <a:r>
              <a:rPr lang="en-GB" altLang="en-US"/>
              <a:t> - </a:t>
            </a:r>
            <a:r>
              <a:rPr lang="en-GB" altLang="en-US" b="1"/>
              <a:t>Local Governments for Sustainability</a:t>
            </a:r>
            <a:r>
              <a:rPr lang="en-GB" altLang="en-US"/>
              <a:t>, founded in 1990 as the </a:t>
            </a:r>
            <a:r>
              <a:rPr lang="en-GB" altLang="en-US" b="1"/>
              <a:t>International Council for Local Environmental Initiatives</a:t>
            </a:r>
            <a:r>
              <a:rPr lang="en-GB" altLang="en-US"/>
              <a:t>, is an </a:t>
            </a:r>
            <a:r>
              <a:rPr lang="en-GB" altLang="en-US">
                <a:hlinkClick r:id="rId3" action="ppaction://hlinkfile" tooltip="International"/>
              </a:rPr>
              <a:t>international</a:t>
            </a:r>
            <a:r>
              <a:rPr lang="en-GB" altLang="en-US"/>
              <a:t> association of local </a:t>
            </a:r>
            <a:r>
              <a:rPr lang="en-GB" altLang="en-US">
                <a:hlinkClick r:id="rId4" action="ppaction://hlinkfile" tooltip="Government"/>
              </a:rPr>
              <a:t>governments</a:t>
            </a:r>
            <a:r>
              <a:rPr lang="en-GB" altLang="en-US"/>
              <a:t> and national and regional local government organizations that have made a commitment to </a:t>
            </a:r>
            <a:r>
              <a:rPr lang="en-GB" altLang="en-US">
                <a:hlinkClick r:id="rId5" action="ppaction://hlinkfile" tooltip="Sustainable development"/>
              </a:rPr>
              <a:t>sustainable development</a:t>
            </a:r>
            <a:endParaRPr lang="en-GB" altLang="en-US"/>
          </a:p>
          <a:p>
            <a:endParaRPr lang="en-GB" altLang="en-US"/>
          </a:p>
          <a:p>
            <a:r>
              <a:rPr lang="en-GB" altLang="en-US"/>
              <a:t>From wikipedia</a:t>
            </a:r>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0D796E21-DB34-4569-8FD3-E7A60FA8028D}" type="slidenum">
              <a:rPr lang="en-GB" altLang="en-US" smtClean="0"/>
              <a:pPr>
                <a:spcBef>
                  <a:spcPct val="0"/>
                </a:spcBef>
              </a:pPr>
              <a:t>49</a:t>
            </a:fld>
            <a:endParaRPr lang="en-GB" altLang="en-US"/>
          </a:p>
        </p:txBody>
      </p:sp>
    </p:spTree>
    <p:extLst>
      <p:ext uri="{BB962C8B-B14F-4D97-AF65-F5344CB8AC3E}">
        <p14:creationId xmlns:p14="http://schemas.microsoft.com/office/powerpoint/2010/main" val="8562090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D57DAB3-BBFF-4336-9EFC-B3A4A1208E0F}" type="slidenum">
              <a:rPr lang="en-GB" altLang="en-US" smtClean="0"/>
              <a:pPr>
                <a:spcBef>
                  <a:spcPct val="0"/>
                </a:spcBef>
              </a:pPr>
              <a:t>56</a:t>
            </a:fld>
            <a:endParaRPr lang="en-GB" altLang="en-US"/>
          </a:p>
        </p:txBody>
      </p:sp>
      <p:sp>
        <p:nvSpPr>
          <p:cNvPr id="54275" name="Rectangle 2"/>
          <p:cNvSpPr>
            <a:spLocks noGrp="1" noRot="1" noChangeAspect="1" noChangeArrowheads="1" noTextEdit="1"/>
          </p:cNvSpPr>
          <p:nvPr>
            <p:ph type="sldImg"/>
          </p:nvPr>
        </p:nvSpPr>
        <p:spPr>
          <a:xfrm>
            <a:off x="919163" y="744538"/>
            <a:ext cx="4960937" cy="3722687"/>
          </a:xfrm>
          <a:ln/>
        </p:spPr>
      </p:sp>
      <p:sp>
        <p:nvSpPr>
          <p:cNvPr id="54276"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Book Antiqua" panose="02040602050305030304" pitchFamily="18" charset="0"/>
              </a:rPr>
              <a:t>It is quite appropriately claimed that Khayyam was the </a:t>
            </a:r>
            <a:r>
              <a:rPr lang="en-GB" altLang="en-US" b="1" i="1">
                <a:latin typeface="Book Antiqua" panose="02040602050305030304" pitchFamily="18" charset="0"/>
              </a:rPr>
              <a:t>poet of destiny</a:t>
            </a:r>
            <a:r>
              <a:rPr lang="en-GB" altLang="en-US">
                <a:latin typeface="Book Antiqua" panose="02040602050305030304" pitchFamily="18" charset="0"/>
              </a:rPr>
              <a:t>. However, it will be very wrong of us to think that he was a fatalist, at least by the common understanding and definitions that we have of this word. </a:t>
            </a:r>
          </a:p>
          <a:p>
            <a:pPr algn="ctr"/>
            <a:r>
              <a:rPr lang="en-GB" altLang="en-US">
                <a:latin typeface="Book Antiqua" panose="02040602050305030304" pitchFamily="18" charset="0"/>
              </a:rPr>
              <a:t>OMAR KHAYYÁM </a:t>
            </a:r>
          </a:p>
          <a:p>
            <a:pPr algn="ctr"/>
            <a:r>
              <a:rPr lang="en-GB" altLang="en-US">
                <a:latin typeface="Book Antiqua" panose="02040602050305030304" pitchFamily="18" charset="0"/>
              </a:rPr>
              <a:t>THE ASTRONOMER-POET OF PERSIA </a:t>
            </a:r>
          </a:p>
          <a:p>
            <a:pPr algn="ctr"/>
            <a:r>
              <a:rPr lang="en-GB" altLang="en-US">
                <a:latin typeface="Book Antiqua" panose="02040602050305030304" pitchFamily="18" charset="0"/>
              </a:rPr>
              <a:t>(BY EDWARD FITZGERALD, 1868 AND 1872) </a:t>
            </a:r>
          </a:p>
          <a:p>
            <a:r>
              <a:rPr lang="en-GB" altLang="en-US">
                <a:latin typeface="Book Antiqua" panose="02040602050305030304" pitchFamily="18" charset="0"/>
              </a:rPr>
              <a:t>     OMAR KHAYYÁM was born at Naishápúr in Khorassán in the latter half of our Eleventh, and died within the First Quarter of our Twelfth Century. </a:t>
            </a:r>
          </a:p>
          <a:p>
            <a:endParaRPr lang="en-GB" altLang="en-US">
              <a:latin typeface="Book Antiqua" panose="02040602050305030304" pitchFamily="18" charset="0"/>
            </a:endParaRPr>
          </a:p>
          <a:p>
            <a:endParaRPr lang="en-GB" altLang="en-US"/>
          </a:p>
        </p:txBody>
      </p:sp>
    </p:spTree>
    <p:extLst>
      <p:ext uri="{BB962C8B-B14F-4D97-AF65-F5344CB8AC3E}">
        <p14:creationId xmlns:p14="http://schemas.microsoft.com/office/powerpoint/2010/main" val="37688653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69D7A42-587D-43F1-AD66-774165D24208}" type="slidenum">
              <a:rPr lang="en-GB" altLang="en-US" smtClean="0"/>
              <a:pPr>
                <a:spcBef>
                  <a:spcPct val="0"/>
                </a:spcBef>
              </a:pPr>
              <a:t>63</a:t>
            </a:fld>
            <a:endParaRPr lang="en-GB" altLang="en-US"/>
          </a:p>
        </p:txBody>
      </p:sp>
      <p:sp>
        <p:nvSpPr>
          <p:cNvPr id="62467" name="Rectangle 2"/>
          <p:cNvSpPr>
            <a:spLocks noGrp="1" noRot="1" noChangeAspect="1" noChangeArrowheads="1" noTextEdit="1"/>
          </p:cNvSpPr>
          <p:nvPr>
            <p:ph type="sldImg"/>
          </p:nvPr>
        </p:nvSpPr>
        <p:spPr>
          <a:xfrm>
            <a:off x="919163" y="744538"/>
            <a:ext cx="4960937" cy="3722687"/>
          </a:xfrm>
          <a:ln/>
        </p:spPr>
      </p:sp>
      <p:sp>
        <p:nvSpPr>
          <p:cNvPr id="62468"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From p3-5 of  barrett Environment and statecraft</a:t>
            </a:r>
          </a:p>
        </p:txBody>
      </p:sp>
    </p:spTree>
    <p:extLst>
      <p:ext uri="{BB962C8B-B14F-4D97-AF65-F5344CB8AC3E}">
        <p14:creationId xmlns:p14="http://schemas.microsoft.com/office/powerpoint/2010/main" val="542992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E9D89D9-B331-474F-AFD6-07B79F189F28}" type="slidenum">
              <a:rPr lang="en-GB" altLang="en-US" smtClean="0"/>
              <a:pPr>
                <a:spcBef>
                  <a:spcPct val="0"/>
                </a:spcBef>
              </a:pPr>
              <a:t>66</a:t>
            </a:fld>
            <a:endParaRPr lang="en-GB" altLang="en-US"/>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Carter in Hanf (western Europe)</a:t>
            </a:r>
          </a:p>
        </p:txBody>
      </p:sp>
    </p:spTree>
    <p:extLst>
      <p:ext uri="{BB962C8B-B14F-4D97-AF65-F5344CB8AC3E}">
        <p14:creationId xmlns:p14="http://schemas.microsoft.com/office/powerpoint/2010/main" val="9925247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16042B3-AB00-46F9-9C39-BCAD8274ED96}" type="slidenum">
              <a:rPr lang="en-GB" altLang="en-US" smtClean="0"/>
              <a:pPr>
                <a:spcBef>
                  <a:spcPct val="0"/>
                </a:spcBef>
              </a:pPr>
              <a:t>67</a:t>
            </a:fld>
            <a:endParaRPr lang="en-GB" altLang="en-US"/>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Pope emphasises that inst are neutral conduits within which imp. Actions of individuals/groups take place</a:t>
            </a:r>
          </a:p>
        </p:txBody>
      </p:sp>
    </p:spTree>
    <p:extLst>
      <p:ext uri="{BB962C8B-B14F-4D97-AF65-F5344CB8AC3E}">
        <p14:creationId xmlns:p14="http://schemas.microsoft.com/office/powerpoint/2010/main" val="15188273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D1EFF3B-C2E0-4763-9D7E-850C4F3ADE75}" type="slidenum">
              <a:rPr lang="en-GB" altLang="en-US" smtClean="0"/>
              <a:pPr>
                <a:spcBef>
                  <a:spcPct val="0"/>
                </a:spcBef>
              </a:pPr>
              <a:t>68</a:t>
            </a:fld>
            <a:endParaRPr lang="en-GB" altLang="en-US"/>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P18 wells</a:t>
            </a:r>
          </a:p>
        </p:txBody>
      </p:sp>
    </p:spTree>
    <p:extLst>
      <p:ext uri="{BB962C8B-B14F-4D97-AF65-F5344CB8AC3E}">
        <p14:creationId xmlns:p14="http://schemas.microsoft.com/office/powerpoint/2010/main" val="15184371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6D11C26-E394-4FFD-9BB4-838AE4AB6E89}" type="slidenum">
              <a:rPr lang="en-GB" altLang="en-US" smtClean="0"/>
              <a:pPr>
                <a:spcBef>
                  <a:spcPct val="0"/>
                </a:spcBef>
              </a:pPr>
              <a:t>69</a:t>
            </a:fld>
            <a:endParaRPr lang="en-GB" altLang="en-US"/>
          </a:p>
        </p:txBody>
      </p:sp>
      <p:sp>
        <p:nvSpPr>
          <p:cNvPr id="72707" name="Rectangle 2"/>
          <p:cNvSpPr>
            <a:spLocks noGrp="1" noRot="1" noChangeAspect="1" noChangeArrowheads="1" noTextEdit="1"/>
          </p:cNvSpPr>
          <p:nvPr>
            <p:ph type="sldImg"/>
          </p:nvPr>
        </p:nvSpPr>
        <p:spPr>
          <a:ln/>
        </p:spPr>
      </p:sp>
      <p:sp>
        <p:nvSpPr>
          <p:cNvPr id="72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PC pages from Wells</a:t>
            </a:r>
          </a:p>
          <a:p>
            <a:r>
              <a:rPr lang="en-GB" altLang="en-US"/>
              <a:t>in file</a:t>
            </a:r>
          </a:p>
        </p:txBody>
      </p:sp>
    </p:spTree>
    <p:extLst>
      <p:ext uri="{BB962C8B-B14F-4D97-AF65-F5344CB8AC3E}">
        <p14:creationId xmlns:p14="http://schemas.microsoft.com/office/powerpoint/2010/main" val="31263240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Using  flip chart construct poster that highlights the principles of good governance and demo examples of how it works in practice.  3-4 per group 15 mins to construct poster  3 min presentation</a:t>
            </a: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A6D858E-17CF-48C4-892C-64812D8D5EAD}" type="slidenum">
              <a:rPr lang="en-GB" altLang="en-US" smtClean="0"/>
              <a:pPr>
                <a:spcBef>
                  <a:spcPct val="0"/>
                </a:spcBef>
              </a:pPr>
              <a:t>74</a:t>
            </a:fld>
            <a:endParaRPr lang="en-GB" altLang="en-US"/>
          </a:p>
        </p:txBody>
      </p:sp>
    </p:spTree>
    <p:extLst>
      <p:ext uri="{BB962C8B-B14F-4D97-AF65-F5344CB8AC3E}">
        <p14:creationId xmlns:p14="http://schemas.microsoft.com/office/powerpoint/2010/main" val="20625480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D805208-1410-4F51-8F53-A4A2324A300F}" type="slidenum">
              <a:rPr lang="en-GB" altLang="en-US" smtClean="0"/>
              <a:pPr>
                <a:spcBef>
                  <a:spcPct val="0"/>
                </a:spcBef>
              </a:pPr>
              <a:t>76</a:t>
            </a:fld>
            <a:endParaRPr lang="en-GB" altLang="en-US"/>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40171192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A12E2BF-E39D-4CCF-9C21-B51EE72F5686}" type="slidenum">
              <a:rPr lang="en-GB" altLang="en-US" smtClean="0"/>
              <a:pPr>
                <a:spcBef>
                  <a:spcPct val="0"/>
                </a:spcBef>
              </a:pPr>
              <a:t>79</a:t>
            </a:fld>
            <a:endParaRPr lang="en-GB" altLang="en-US"/>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400"/>
              <a:t>(line format)			pros		 </a:t>
            </a:r>
          </a:p>
          <a:p>
            <a:r>
              <a:rPr lang="en-GB" altLang="en-US" sz="1400"/>
              <a:t>Originally the agreement was to reduce the production of ozone depleters by 35&amp;percnt; by 1999. The green movement criticized the agreement as inadequate, arguing that an 85&amp;percnt; reduction in ozone depleters would be necessary just to stabilize the ozone layer at 1987 levels. The protocol (under the Vienna Convention for the Protection of the Ozone Layer) was reviewed in 1992. Amendments added another 11 chemicals to the original list of eight chemicals suspected of harming the ozone layer. A controversial amendment concerns a fund established to pay for the transfer of ozone-safe technology to poor countries.</a:t>
            </a:r>
            <a:br>
              <a:rPr lang="en-GB" altLang="en-US" sz="1400"/>
            </a:br>
            <a:endParaRPr lang="en-GB" altLang="en-US" sz="1400"/>
          </a:p>
          <a:p>
            <a:endParaRPr lang="en-GB" altLang="en-US" sz="1400"/>
          </a:p>
        </p:txBody>
      </p:sp>
      <p:sp>
        <p:nvSpPr>
          <p:cNvPr id="86021" name="Line 4"/>
          <p:cNvSpPr>
            <a:spLocks noChangeShapeType="1"/>
          </p:cNvSpPr>
          <p:nvPr/>
        </p:nvSpPr>
        <p:spPr bwMode="auto">
          <a:xfrm>
            <a:off x="2038350" y="5045075"/>
            <a:ext cx="18891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6022" name="Line 5"/>
          <p:cNvSpPr>
            <a:spLocks noChangeShapeType="1"/>
          </p:cNvSpPr>
          <p:nvPr/>
        </p:nvSpPr>
        <p:spPr bwMode="auto">
          <a:xfrm>
            <a:off x="1963738" y="5210175"/>
            <a:ext cx="1812925" cy="3333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Tree>
    <p:extLst>
      <p:ext uri="{BB962C8B-B14F-4D97-AF65-F5344CB8AC3E}">
        <p14:creationId xmlns:p14="http://schemas.microsoft.com/office/powerpoint/2010/main" val="25373356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a:ln/>
        </p:spPr>
      </p:sp>
      <p:sp>
        <p:nvSpPr>
          <p:cNvPr id="952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13. The United Nations Framework Convention on Climate Convention is the foundation of global efforts to combat global warming. Opened for signature in 1992 at the Rio Earth Summit, its ultimate objective is the "stabilization of greenhouse gas concentrations in the atmosphere at a level that would prevent dangerous anthropogenic human-induced interference with the climate system. The Convention's supreme body is the Conference of the Parties (COP), which comprises the 180 states that have ratified or acceded to the agreement. In addition, the Subsidiary Body for Scientific and Technological Advice (SBSTA) provides the COP with timely information and advice on scientific and technological matters relating to the Convention. The Subsidiary Body for Implementation (SBI) helps with the assessment and review of the Convention's implementation.</a:t>
            </a:r>
          </a:p>
          <a:p>
            <a:endParaRPr lang="en-GB" altLang="en-US"/>
          </a:p>
        </p:txBody>
      </p:sp>
      <p:sp>
        <p:nvSpPr>
          <p:cNvPr id="952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F9746EA-2000-45EF-869C-29D095CA35CA}" type="slidenum">
              <a:rPr lang="en-GB" altLang="en-US" smtClean="0"/>
              <a:pPr>
                <a:spcBef>
                  <a:spcPct val="0"/>
                </a:spcBef>
              </a:pPr>
              <a:t>87</a:t>
            </a:fld>
            <a:endParaRPr lang="en-GB" altLang="en-US"/>
          </a:p>
        </p:txBody>
      </p:sp>
    </p:spTree>
    <p:extLst>
      <p:ext uri="{BB962C8B-B14F-4D97-AF65-F5344CB8AC3E}">
        <p14:creationId xmlns:p14="http://schemas.microsoft.com/office/powerpoint/2010/main" val="2717407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D21B138C-222C-4FED-94A1-A227384C822F}" type="slidenum">
              <a:rPr lang="en-GB" altLang="en-US" smtClean="0"/>
              <a:pPr>
                <a:spcBef>
                  <a:spcPct val="0"/>
                </a:spcBef>
              </a:pPr>
              <a:t>89</a:t>
            </a:fld>
            <a:endParaRPr lang="en-GB" altLang="en-US"/>
          </a:p>
        </p:txBody>
      </p:sp>
      <p:sp>
        <p:nvSpPr>
          <p:cNvPr id="98307" name="Rectangle 2"/>
          <p:cNvSpPr>
            <a:spLocks noGrp="1" noRot="1" noChangeAspect="1" noChangeArrowheads="1" noTextEdit="1"/>
          </p:cNvSpPr>
          <p:nvPr>
            <p:ph type="sldImg"/>
          </p:nvPr>
        </p:nvSpPr>
        <p:spPr>
          <a:ln/>
        </p:spPr>
      </p:sp>
      <p:sp>
        <p:nvSpPr>
          <p:cNvPr id="983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19412555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873E434-7F70-47BC-8947-3E7E3569D60D}" type="slidenum">
              <a:rPr lang="en-GB" altLang="en-US" smtClean="0"/>
              <a:pPr>
                <a:spcBef>
                  <a:spcPct val="0"/>
                </a:spcBef>
              </a:pPr>
              <a:t>90</a:t>
            </a:fld>
            <a:endParaRPr lang="en-GB" altLang="en-US"/>
          </a:p>
        </p:txBody>
      </p:sp>
      <p:sp>
        <p:nvSpPr>
          <p:cNvPr id="100355" name="Rectangle 2"/>
          <p:cNvSpPr>
            <a:spLocks noGrp="1" noRot="1" noChangeAspect="1" noChangeArrowheads="1" noTextEdit="1"/>
          </p:cNvSpPr>
          <p:nvPr>
            <p:ph type="sldImg"/>
          </p:nvPr>
        </p:nvSpPr>
        <p:spPr>
          <a:ln/>
        </p:spPr>
      </p:sp>
      <p:sp>
        <p:nvSpPr>
          <p:cNvPr id="1003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Read list from Duke University</a:t>
            </a:r>
          </a:p>
        </p:txBody>
      </p:sp>
    </p:spTree>
    <p:extLst>
      <p:ext uri="{BB962C8B-B14F-4D97-AF65-F5344CB8AC3E}">
        <p14:creationId xmlns:p14="http://schemas.microsoft.com/office/powerpoint/2010/main" val="23712163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ABC1497-D8C9-402E-8609-3882FCD0D202}" type="slidenum">
              <a:rPr lang="en-GB" altLang="en-US" smtClean="0"/>
              <a:pPr>
                <a:spcBef>
                  <a:spcPct val="0"/>
                </a:spcBef>
              </a:pPr>
              <a:t>97</a:t>
            </a:fld>
            <a:endParaRPr lang="en-GB" altLang="en-US"/>
          </a:p>
        </p:txBody>
      </p:sp>
      <p:sp>
        <p:nvSpPr>
          <p:cNvPr id="106499" name="Rectangle 2"/>
          <p:cNvSpPr>
            <a:spLocks noGrp="1" noRot="1" noChangeAspect="1" noChangeArrowheads="1" noTextEdit="1"/>
          </p:cNvSpPr>
          <p:nvPr>
            <p:ph type="sldImg"/>
          </p:nvPr>
        </p:nvSpPr>
        <p:spPr>
          <a:ln/>
        </p:spPr>
      </p:sp>
      <p:sp>
        <p:nvSpPr>
          <p:cNvPr id="1065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Science and Law/management see articles in Principles of conservation linked to National Parks Wright et al in Owen Lib</a:t>
            </a:r>
          </a:p>
          <a:p>
            <a:endParaRPr lang="en-GB" altLang="en-US"/>
          </a:p>
          <a:p>
            <a:r>
              <a:rPr lang="en-GB" altLang="en-US"/>
              <a:t>Jessica Frazier</a:t>
            </a:r>
            <a:br>
              <a:rPr lang="en-GB" altLang="en-US"/>
            </a:br>
            <a:r>
              <a:rPr lang="en-GB" altLang="en-US"/>
              <a:t>Lecturer in Religious Studies at the University of Kent and a Research Fellow of the Oxford Centre for Hindu Studies at the University of Oxford</a:t>
            </a:r>
          </a:p>
          <a:p>
            <a:r>
              <a:rPr lang="en-GB" altLang="en-US" b="1"/>
              <a:t>Hindu Ideas of Creation Broadcast 5</a:t>
            </a:r>
            <a:r>
              <a:rPr lang="en-GB" altLang="en-US" b="1" baseline="30000"/>
              <a:t>th</a:t>
            </a:r>
            <a:r>
              <a:rPr lang="en-GB" altLang="en-US" b="1"/>
              <a:t> Dec 2013</a:t>
            </a:r>
            <a:endParaRPr lang="en-GB" altLang="en-US"/>
          </a:p>
        </p:txBody>
      </p:sp>
    </p:spTree>
    <p:extLst>
      <p:ext uri="{BB962C8B-B14F-4D97-AF65-F5344CB8AC3E}">
        <p14:creationId xmlns:p14="http://schemas.microsoft.com/office/powerpoint/2010/main" val="138967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ACEF62B-4313-43EA-9F58-FCF98BB6FAA8}" type="slidenum">
              <a:rPr lang="en-GB" altLang="en-US" smtClean="0"/>
              <a:pPr>
                <a:spcBef>
                  <a:spcPct val="0"/>
                </a:spcBef>
              </a:pPr>
              <a:t>99</a:t>
            </a:fld>
            <a:endParaRPr lang="en-GB" altLang="en-US"/>
          </a:p>
        </p:txBody>
      </p:sp>
      <p:sp>
        <p:nvSpPr>
          <p:cNvPr id="109571" name="Rectangle 2"/>
          <p:cNvSpPr>
            <a:spLocks noGrp="1" noRot="1" noChangeAspect="1" noChangeArrowheads="1" noTextEdit="1"/>
          </p:cNvSpPr>
          <p:nvPr>
            <p:ph type="sldImg"/>
          </p:nvPr>
        </p:nvSpPr>
        <p:spPr>
          <a:ln/>
        </p:spPr>
      </p:sp>
      <p:sp>
        <p:nvSpPr>
          <p:cNvPr id="1095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29738294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9713BB1-562A-4745-B74F-0DC563EA5646}" type="slidenum">
              <a:rPr lang="en-GB" altLang="en-US" smtClean="0"/>
              <a:pPr>
                <a:spcBef>
                  <a:spcPct val="0"/>
                </a:spcBef>
              </a:pPr>
              <a:t>100</a:t>
            </a:fld>
            <a:endParaRPr lang="en-GB" altLang="en-US"/>
          </a:p>
        </p:txBody>
      </p:sp>
      <p:sp>
        <p:nvSpPr>
          <p:cNvPr id="111619" name="Rectangle 2"/>
          <p:cNvSpPr>
            <a:spLocks noGrp="1" noRot="1" noChangeAspect="1" noChangeArrowheads="1" noTextEdit="1"/>
          </p:cNvSpPr>
          <p:nvPr>
            <p:ph type="sldImg"/>
          </p:nvPr>
        </p:nvSpPr>
        <p:spPr>
          <a:ln/>
        </p:spPr>
      </p:sp>
      <p:sp>
        <p:nvSpPr>
          <p:cNvPr id="1116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301878576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4" name="Date Placeholder 29"/>
          <p:cNvSpPr>
            <a:spLocks noGrp="1"/>
          </p:cNvSpPr>
          <p:nvPr>
            <p:ph type="dt" sz="half" idx="10"/>
          </p:nvPr>
        </p:nvSpPr>
        <p:spPr/>
        <p:txBody>
          <a:bodyPr/>
          <a:lstStyle>
            <a:lvl1pPr>
              <a:defRPr/>
            </a:lvl1pPr>
          </a:lstStyle>
          <a:p>
            <a:pPr>
              <a:defRPr/>
            </a:pPr>
            <a:endParaRPr lang="en-GB"/>
          </a:p>
        </p:txBody>
      </p:sp>
      <p:sp>
        <p:nvSpPr>
          <p:cNvPr id="5" name="Footer Placeholder 18"/>
          <p:cNvSpPr>
            <a:spLocks noGrp="1"/>
          </p:cNvSpPr>
          <p:nvPr>
            <p:ph type="ftr" sz="quarter" idx="11"/>
          </p:nvPr>
        </p:nvSpPr>
        <p:spPr/>
        <p:txBody>
          <a:bodyPr/>
          <a:lstStyle>
            <a:lvl1pPr>
              <a:defRPr/>
            </a:lvl1pPr>
          </a:lstStyle>
          <a:p>
            <a:pPr>
              <a:defRPr/>
            </a:pPr>
            <a:r>
              <a:rPr lang="en-GB"/>
              <a:t>CH2009</a:t>
            </a:r>
          </a:p>
        </p:txBody>
      </p:sp>
      <p:sp>
        <p:nvSpPr>
          <p:cNvPr id="6" name="Slide Number Placeholder 26"/>
          <p:cNvSpPr>
            <a:spLocks noGrp="1"/>
          </p:cNvSpPr>
          <p:nvPr>
            <p:ph type="sldNum" sz="quarter" idx="12"/>
          </p:nvPr>
        </p:nvSpPr>
        <p:spPr/>
        <p:txBody>
          <a:bodyPr/>
          <a:lstStyle>
            <a:lvl1pPr>
              <a:defRPr>
                <a:solidFill>
                  <a:srgbClr val="D1EAEE"/>
                </a:solidFill>
              </a:defRPr>
            </a:lvl1pPr>
          </a:lstStyle>
          <a:p>
            <a:pPr>
              <a:defRPr/>
            </a:pPr>
            <a:fld id="{BBF10501-945D-43AF-BF6F-0FE526563D3A}" type="slidenum">
              <a:rPr lang="en-GB" altLang="en-US"/>
              <a:pPr>
                <a:defRPr/>
              </a:pPr>
              <a:t>‹#›</a:t>
            </a:fld>
            <a:endParaRPr lang="en-GB" altLang="en-US"/>
          </a:p>
        </p:txBody>
      </p:sp>
    </p:spTree>
    <p:extLst>
      <p:ext uri="{BB962C8B-B14F-4D97-AF65-F5344CB8AC3E}">
        <p14:creationId xmlns:p14="http://schemas.microsoft.com/office/powerpoint/2010/main" val="302159583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r>
              <a:rPr lang="en-GB"/>
              <a:t>CH2009</a:t>
            </a:r>
          </a:p>
        </p:txBody>
      </p:sp>
      <p:sp>
        <p:nvSpPr>
          <p:cNvPr id="6" name="Slide Number Placeholder 17"/>
          <p:cNvSpPr>
            <a:spLocks noGrp="1"/>
          </p:cNvSpPr>
          <p:nvPr>
            <p:ph type="sldNum" sz="quarter" idx="12"/>
          </p:nvPr>
        </p:nvSpPr>
        <p:spPr/>
        <p:txBody>
          <a:bodyPr/>
          <a:lstStyle>
            <a:lvl1pPr>
              <a:defRPr/>
            </a:lvl1pPr>
          </a:lstStyle>
          <a:p>
            <a:pPr>
              <a:defRPr/>
            </a:pPr>
            <a:fld id="{2A2D1FC4-343E-40E0-885C-2B093CC69763}" type="slidenum">
              <a:rPr lang="en-GB" altLang="en-US"/>
              <a:pPr>
                <a:defRPr/>
              </a:pPr>
              <a:t>‹#›</a:t>
            </a:fld>
            <a:endParaRPr lang="en-GB" altLang="en-US"/>
          </a:p>
        </p:txBody>
      </p:sp>
    </p:spTree>
    <p:extLst>
      <p:ext uri="{BB962C8B-B14F-4D97-AF65-F5344CB8AC3E}">
        <p14:creationId xmlns:p14="http://schemas.microsoft.com/office/powerpoint/2010/main" val="1002778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r>
              <a:rPr lang="en-GB"/>
              <a:t>CH2009</a:t>
            </a:r>
          </a:p>
        </p:txBody>
      </p:sp>
      <p:sp>
        <p:nvSpPr>
          <p:cNvPr id="6" name="Slide Number Placeholder 5"/>
          <p:cNvSpPr>
            <a:spLocks noGrp="1"/>
          </p:cNvSpPr>
          <p:nvPr>
            <p:ph type="sldNum" sz="quarter" idx="12"/>
          </p:nvPr>
        </p:nvSpPr>
        <p:spPr/>
        <p:txBody>
          <a:bodyPr/>
          <a:lstStyle>
            <a:lvl1pPr>
              <a:defRPr>
                <a:solidFill>
                  <a:srgbClr val="D1EAEE"/>
                </a:solidFill>
              </a:defRPr>
            </a:lvl1pPr>
          </a:lstStyle>
          <a:p>
            <a:pPr>
              <a:defRPr/>
            </a:pPr>
            <a:fld id="{17A7E45C-71B8-4C4A-B131-0C67A51C03AA}" type="slidenum">
              <a:rPr lang="en-GB" altLang="en-US"/>
              <a:pPr>
                <a:defRPr/>
              </a:pPr>
              <a:t>‹#›</a:t>
            </a:fld>
            <a:endParaRPr lang="en-GB" altLang="en-US"/>
          </a:p>
        </p:txBody>
      </p:sp>
    </p:spTree>
    <p:extLst>
      <p:ext uri="{BB962C8B-B14F-4D97-AF65-F5344CB8AC3E}">
        <p14:creationId xmlns:p14="http://schemas.microsoft.com/office/powerpoint/2010/main" val="41031748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61FDC438-E651-4A6B-8C50-15A8467CF880}" type="slidenum">
              <a:rPr lang="en-GB" altLang="en-US"/>
              <a:pPr>
                <a:defRPr/>
              </a:pPr>
              <a:t>‹#›</a:t>
            </a:fld>
            <a:endParaRPr lang="en-GB" altLang="en-US"/>
          </a:p>
        </p:txBody>
      </p:sp>
    </p:spTree>
    <p:extLst>
      <p:ext uri="{BB962C8B-B14F-4D97-AF65-F5344CB8AC3E}">
        <p14:creationId xmlns:p14="http://schemas.microsoft.com/office/powerpoint/2010/main" val="1092712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9"/>
          <p:cNvSpPr>
            <a:spLocks noGrp="1"/>
          </p:cNvSpPr>
          <p:nvPr>
            <p:ph type="dt" sz="half" idx="10"/>
          </p:nvPr>
        </p:nvSpPr>
        <p:spPr/>
        <p:txBody>
          <a:bodyPr/>
          <a:lstStyle>
            <a:lvl1pPr>
              <a:defRPr/>
            </a:lvl1pPr>
          </a:lstStyle>
          <a:p>
            <a:pPr>
              <a:defRPr/>
            </a:pPr>
            <a:endParaRPr lang="en-GB"/>
          </a:p>
        </p:txBody>
      </p:sp>
      <p:sp>
        <p:nvSpPr>
          <p:cNvPr id="8" name="Footer Placeholder 21"/>
          <p:cNvSpPr>
            <a:spLocks noGrp="1"/>
          </p:cNvSpPr>
          <p:nvPr>
            <p:ph type="ftr" sz="quarter" idx="11"/>
          </p:nvPr>
        </p:nvSpPr>
        <p:spPr/>
        <p:txBody>
          <a:bodyPr/>
          <a:lstStyle>
            <a:lvl1pPr>
              <a:defRPr/>
            </a:lvl1pPr>
          </a:lstStyle>
          <a:p>
            <a:pPr>
              <a:defRPr/>
            </a:pPr>
            <a:r>
              <a:rPr lang="en-GB"/>
              <a:t>CH2009</a:t>
            </a:r>
          </a:p>
        </p:txBody>
      </p:sp>
      <p:sp>
        <p:nvSpPr>
          <p:cNvPr id="9" name="Slide Number Placeholder 17"/>
          <p:cNvSpPr>
            <a:spLocks noGrp="1"/>
          </p:cNvSpPr>
          <p:nvPr>
            <p:ph type="sldNum" sz="quarter" idx="12"/>
          </p:nvPr>
        </p:nvSpPr>
        <p:spPr/>
        <p:txBody>
          <a:bodyPr/>
          <a:lstStyle>
            <a:lvl1pPr>
              <a:defRPr/>
            </a:lvl1pPr>
          </a:lstStyle>
          <a:p>
            <a:pPr>
              <a:defRPr/>
            </a:pPr>
            <a:fld id="{6F7AF0B1-73C7-41D4-895C-053E83B76939}" type="slidenum">
              <a:rPr lang="en-GB" altLang="en-US"/>
              <a:pPr>
                <a:defRPr/>
              </a:pPr>
              <a:t>‹#›</a:t>
            </a:fld>
            <a:endParaRPr lang="en-GB" altLang="en-US"/>
          </a:p>
        </p:txBody>
      </p:sp>
    </p:spTree>
    <p:extLst>
      <p:ext uri="{BB962C8B-B14F-4D97-AF65-F5344CB8AC3E}">
        <p14:creationId xmlns:p14="http://schemas.microsoft.com/office/powerpoint/2010/main" val="170404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a:t>Click to edit Master title style</a:t>
            </a:r>
          </a:p>
        </p:txBody>
      </p:sp>
      <p:sp>
        <p:nvSpPr>
          <p:cNvPr id="3" name="Date Placeholder 9"/>
          <p:cNvSpPr>
            <a:spLocks noGrp="1"/>
          </p:cNvSpPr>
          <p:nvPr>
            <p:ph type="dt" sz="half" idx="10"/>
          </p:nvPr>
        </p:nvSpPr>
        <p:spPr/>
        <p:txBody>
          <a:bodyPr/>
          <a:lstStyle>
            <a:lvl1pPr>
              <a:defRPr/>
            </a:lvl1pPr>
          </a:lstStyle>
          <a:p>
            <a:pPr>
              <a:defRPr/>
            </a:pPr>
            <a:endParaRPr lang="en-GB"/>
          </a:p>
        </p:txBody>
      </p:sp>
      <p:sp>
        <p:nvSpPr>
          <p:cNvPr id="4" name="Footer Placeholder 21"/>
          <p:cNvSpPr>
            <a:spLocks noGrp="1"/>
          </p:cNvSpPr>
          <p:nvPr>
            <p:ph type="ftr" sz="quarter" idx="11"/>
          </p:nvPr>
        </p:nvSpPr>
        <p:spPr/>
        <p:txBody>
          <a:bodyPr/>
          <a:lstStyle>
            <a:lvl1pPr>
              <a:defRPr/>
            </a:lvl1pPr>
          </a:lstStyle>
          <a:p>
            <a:pPr>
              <a:defRPr/>
            </a:pPr>
            <a:r>
              <a:rPr lang="en-GB"/>
              <a:t>CH2009</a:t>
            </a:r>
          </a:p>
        </p:txBody>
      </p:sp>
      <p:sp>
        <p:nvSpPr>
          <p:cNvPr id="5" name="Slide Number Placeholder 17"/>
          <p:cNvSpPr>
            <a:spLocks noGrp="1"/>
          </p:cNvSpPr>
          <p:nvPr>
            <p:ph type="sldNum" sz="quarter" idx="12"/>
          </p:nvPr>
        </p:nvSpPr>
        <p:spPr/>
        <p:txBody>
          <a:bodyPr/>
          <a:lstStyle>
            <a:lvl1pPr>
              <a:defRPr/>
            </a:lvl1pPr>
          </a:lstStyle>
          <a:p>
            <a:pPr>
              <a:defRPr/>
            </a:pPr>
            <a:fld id="{1D677BDB-2D3D-4A89-86AB-36809887CB54}" type="slidenum">
              <a:rPr lang="en-GB" altLang="en-US"/>
              <a:pPr>
                <a:defRPr/>
              </a:pPr>
              <a:t>‹#›</a:t>
            </a:fld>
            <a:endParaRPr lang="en-GB" altLang="en-US"/>
          </a:p>
        </p:txBody>
      </p:sp>
    </p:spTree>
    <p:extLst>
      <p:ext uri="{BB962C8B-B14F-4D97-AF65-F5344CB8AC3E}">
        <p14:creationId xmlns:p14="http://schemas.microsoft.com/office/powerpoint/2010/main" val="3606516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GB"/>
          </a:p>
        </p:txBody>
      </p:sp>
      <p:sp>
        <p:nvSpPr>
          <p:cNvPr id="3" name="Footer Placeholder 21"/>
          <p:cNvSpPr>
            <a:spLocks noGrp="1"/>
          </p:cNvSpPr>
          <p:nvPr>
            <p:ph type="ftr" sz="quarter" idx="11"/>
          </p:nvPr>
        </p:nvSpPr>
        <p:spPr/>
        <p:txBody>
          <a:bodyPr/>
          <a:lstStyle>
            <a:lvl1pPr>
              <a:defRPr/>
            </a:lvl1pPr>
          </a:lstStyle>
          <a:p>
            <a:pPr>
              <a:defRPr/>
            </a:pPr>
            <a:r>
              <a:rPr lang="en-GB"/>
              <a:t>CH2009</a:t>
            </a:r>
          </a:p>
        </p:txBody>
      </p:sp>
      <p:sp>
        <p:nvSpPr>
          <p:cNvPr id="4" name="Slide Number Placeholder 17"/>
          <p:cNvSpPr>
            <a:spLocks noGrp="1"/>
          </p:cNvSpPr>
          <p:nvPr>
            <p:ph type="sldNum" sz="quarter" idx="12"/>
          </p:nvPr>
        </p:nvSpPr>
        <p:spPr/>
        <p:txBody>
          <a:bodyPr/>
          <a:lstStyle>
            <a:lvl1pPr>
              <a:defRPr/>
            </a:lvl1pPr>
          </a:lstStyle>
          <a:p>
            <a:pPr>
              <a:defRPr/>
            </a:pPr>
            <a:fld id="{BDCFD96D-E5EF-491A-AD5D-CE2EC92F372F}" type="slidenum">
              <a:rPr lang="en-GB" altLang="en-US"/>
              <a:pPr>
                <a:defRPr/>
              </a:pPr>
              <a:t>‹#›</a:t>
            </a:fld>
            <a:endParaRPr lang="en-GB" altLang="en-US"/>
          </a:p>
        </p:txBody>
      </p:sp>
    </p:spTree>
    <p:extLst>
      <p:ext uri="{BB962C8B-B14F-4D97-AF65-F5344CB8AC3E}">
        <p14:creationId xmlns:p14="http://schemas.microsoft.com/office/powerpoint/2010/main" val="6524908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6782F6C2-7DDE-4621-98B7-51A446788DFE}" type="slidenum">
              <a:rPr lang="en-GB" altLang="en-US"/>
              <a:pPr>
                <a:defRPr/>
              </a:pPr>
              <a:t>‹#›</a:t>
            </a:fld>
            <a:endParaRPr lang="en-GB" altLang="en-US"/>
          </a:p>
        </p:txBody>
      </p:sp>
    </p:spTree>
    <p:extLst>
      <p:ext uri="{BB962C8B-B14F-4D97-AF65-F5344CB8AC3E}">
        <p14:creationId xmlns:p14="http://schemas.microsoft.com/office/powerpoint/2010/main" val="557503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4"/>
          <p:cNvSpPr/>
          <p:nvPr/>
        </p:nvSpPr>
        <p:spPr>
          <a:xfrm rot="420000" flipV="1">
            <a:off x="3165475" y="1108075"/>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6" name="Right Triangle 5"/>
          <p:cNvSpPr/>
          <p:nvPr/>
        </p:nvSpPr>
        <p:spPr>
          <a:xfrm rot="420000" flipV="1">
            <a:off x="8004175" y="5359400"/>
            <a:ext cx="155575" cy="155575"/>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7" name="Freeform 6"/>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solidFill>
                <a:schemeClr val="tx1"/>
              </a:solidFill>
              <a:latin typeface="+mn-lt"/>
            </a:endParaRPr>
          </a:p>
        </p:txBody>
      </p:sp>
      <p:sp>
        <p:nvSpPr>
          <p:cNvPr id="8" name="Freeform 7"/>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solidFill>
                <a:schemeClr val="tx1"/>
              </a:solidFill>
              <a:latin typeface="+mn-lt"/>
            </a:endParaRPr>
          </a:p>
        </p:txBody>
      </p:sp>
      <p:sp>
        <p:nvSpPr>
          <p:cNvPr id="2" name="Title 1"/>
          <p:cNvSpPr>
            <a:spLocks noGrp="1"/>
          </p:cNvSpPr>
          <p:nvPr>
            <p:ph type="title"/>
          </p:nvPr>
        </p:nvSpPr>
        <p:spPr>
          <a:xfrm>
            <a:off x="609600" y="1176996"/>
            <a:ext cx="2212848" cy="1582621"/>
          </a:xfrm>
        </p:spPr>
        <p:txBody>
          <a:bodyPr lIns="45720" rIns="45720" bIns="45720"/>
          <a:lstStyle>
            <a:lvl1pPr algn="l">
              <a:buNone/>
              <a:defRPr sz="2000" b="1">
                <a:solidFill>
                  <a:schemeClr val="tx2"/>
                </a:solidFill>
              </a:defRPr>
            </a:lvl1pPr>
          </a:lstStyle>
          <a:p>
            <a:r>
              <a:rPr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a:t>Click icon to add picture</a:t>
            </a:r>
            <a:endParaRPr lang="en-US" noProof="0" dirty="0"/>
          </a:p>
        </p:txBody>
      </p:sp>
      <p:sp>
        <p:nvSpPr>
          <p:cNvPr id="9" name="Date Placeholder 4"/>
          <p:cNvSpPr>
            <a:spLocks noGrp="1"/>
          </p:cNvSpPr>
          <p:nvPr>
            <p:ph type="dt" sz="half" idx="10"/>
          </p:nvPr>
        </p:nvSpPr>
        <p:spPr/>
        <p:txBody>
          <a:bodyPr/>
          <a:lstStyle>
            <a:lvl1pPr>
              <a:defRPr/>
            </a:lvl1pPr>
          </a:lstStyle>
          <a:p>
            <a:pPr>
              <a:defRPr/>
            </a:pPr>
            <a:endParaRPr lang="en-GB"/>
          </a:p>
        </p:txBody>
      </p:sp>
      <p:sp>
        <p:nvSpPr>
          <p:cNvPr id="10" name="Footer Placeholder 5"/>
          <p:cNvSpPr>
            <a:spLocks noGrp="1"/>
          </p:cNvSpPr>
          <p:nvPr>
            <p:ph type="ftr" sz="quarter" idx="11"/>
          </p:nvPr>
        </p:nvSpPr>
        <p:spPr/>
        <p:txBody>
          <a:bodyPr/>
          <a:lstStyle>
            <a:lvl1pPr>
              <a:defRPr/>
            </a:lvl1pPr>
          </a:lstStyle>
          <a:p>
            <a:pPr>
              <a:defRPr/>
            </a:pPr>
            <a:r>
              <a:rPr lang="en-GB"/>
              <a:t>CH2009</a:t>
            </a:r>
          </a:p>
        </p:txBody>
      </p:sp>
      <p:sp>
        <p:nvSpPr>
          <p:cNvPr id="11" name="Slide Number Placeholder 6"/>
          <p:cNvSpPr>
            <a:spLocks noGrp="1"/>
          </p:cNvSpPr>
          <p:nvPr>
            <p:ph type="sldNum" sz="quarter" idx="12"/>
          </p:nvPr>
        </p:nvSpPr>
        <p:spPr>
          <a:xfrm>
            <a:off x="8077200" y="6356350"/>
            <a:ext cx="609600" cy="365125"/>
          </a:xfrm>
        </p:spPr>
        <p:txBody>
          <a:bodyPr/>
          <a:lstStyle>
            <a:lvl1pPr>
              <a:defRPr/>
            </a:lvl1pPr>
          </a:lstStyle>
          <a:p>
            <a:pPr>
              <a:defRPr/>
            </a:pPr>
            <a:fld id="{436AA968-6ABE-4FDA-BC86-0DA0E6820E29}" type="slidenum">
              <a:rPr lang="en-GB" altLang="en-US"/>
              <a:pPr>
                <a:defRPr/>
              </a:pPr>
              <a:t>‹#›</a:t>
            </a:fld>
            <a:endParaRPr lang="en-GB" altLang="en-US"/>
          </a:p>
        </p:txBody>
      </p:sp>
    </p:spTree>
    <p:extLst>
      <p:ext uri="{BB962C8B-B14F-4D97-AF65-F5344CB8AC3E}">
        <p14:creationId xmlns:p14="http://schemas.microsoft.com/office/powerpoint/2010/main" val="2865320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r>
              <a:rPr lang="en-GB"/>
              <a:t>CH2009</a:t>
            </a:r>
          </a:p>
        </p:txBody>
      </p:sp>
      <p:sp>
        <p:nvSpPr>
          <p:cNvPr id="6" name="Slide Number Placeholder 17"/>
          <p:cNvSpPr>
            <a:spLocks noGrp="1"/>
          </p:cNvSpPr>
          <p:nvPr>
            <p:ph type="sldNum" sz="quarter" idx="12"/>
          </p:nvPr>
        </p:nvSpPr>
        <p:spPr/>
        <p:txBody>
          <a:bodyPr/>
          <a:lstStyle>
            <a:lvl1pPr>
              <a:defRPr/>
            </a:lvl1pPr>
          </a:lstStyle>
          <a:p>
            <a:pPr>
              <a:defRPr/>
            </a:pPr>
            <a:fld id="{E20F3765-C88C-4452-9317-D4315E16939C}" type="slidenum">
              <a:rPr lang="en-GB" altLang="en-US"/>
              <a:pPr>
                <a:defRPr/>
              </a:pPr>
              <a:t>‹#›</a:t>
            </a:fld>
            <a:endParaRPr lang="en-GB" altLang="en-US"/>
          </a:p>
        </p:txBody>
      </p:sp>
    </p:spTree>
    <p:extLst>
      <p:ext uri="{BB962C8B-B14F-4D97-AF65-F5344CB8AC3E}">
        <p14:creationId xmlns:p14="http://schemas.microsoft.com/office/powerpoint/2010/main" val="620441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r>
              <a:rPr lang="en-GB"/>
              <a:t>CH2009</a:t>
            </a:r>
          </a:p>
        </p:txBody>
      </p:sp>
      <p:sp>
        <p:nvSpPr>
          <p:cNvPr id="6" name="Slide Number Placeholder 17"/>
          <p:cNvSpPr>
            <a:spLocks noGrp="1"/>
          </p:cNvSpPr>
          <p:nvPr>
            <p:ph type="sldNum" sz="quarter" idx="12"/>
          </p:nvPr>
        </p:nvSpPr>
        <p:spPr/>
        <p:txBody>
          <a:bodyPr/>
          <a:lstStyle>
            <a:lvl1pPr>
              <a:defRPr/>
            </a:lvl1pPr>
          </a:lstStyle>
          <a:p>
            <a:pPr>
              <a:defRPr/>
            </a:pPr>
            <a:fld id="{86CE340F-A42E-4253-8F90-F6843914E5ED}" type="slidenum">
              <a:rPr lang="en-GB" altLang="en-US"/>
              <a:pPr>
                <a:defRPr/>
              </a:pPr>
              <a:t>‹#›</a:t>
            </a:fld>
            <a:endParaRPr lang="en-GB" altLang="en-US"/>
          </a:p>
        </p:txBody>
      </p:sp>
    </p:spTree>
    <p:extLst>
      <p:ext uri="{BB962C8B-B14F-4D97-AF65-F5344CB8AC3E}">
        <p14:creationId xmlns:p14="http://schemas.microsoft.com/office/powerpoint/2010/main" val="34564832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317500" y="722313"/>
            <a:ext cx="8637588"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328613" y="1941513"/>
            <a:ext cx="402748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508500" y="1941513"/>
            <a:ext cx="4029075" cy="4114800"/>
          </a:xfrm>
        </p:spPr>
        <p:txBody>
          <a:bodyPr rtlCol="0">
            <a:normAutofit/>
          </a:bodyPr>
          <a:lstStyle/>
          <a:p>
            <a:pPr lvl="0"/>
            <a:endParaRPr lang="en-GB" noProof="0"/>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5562C6DA-3748-41B3-AC54-718B3D6CABE7}" type="slidenum">
              <a:rPr lang="en-GB" altLang="en-US"/>
              <a:pPr>
                <a:defRPr/>
              </a:pPr>
              <a:t>‹#›</a:t>
            </a:fld>
            <a:endParaRPr lang="en-GB" altLang="en-US"/>
          </a:p>
        </p:txBody>
      </p:sp>
    </p:spTree>
    <p:extLst>
      <p:ext uri="{BB962C8B-B14F-4D97-AF65-F5344CB8AC3E}">
        <p14:creationId xmlns:p14="http://schemas.microsoft.com/office/powerpoint/2010/main" val="1080782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317500" y="722313"/>
            <a:ext cx="8637588" cy="762000"/>
          </a:xfrm>
        </p:spPr>
        <p:txBody>
          <a:bodyPr/>
          <a:lstStyle/>
          <a:p>
            <a:r>
              <a:rPr lang="en-US"/>
              <a:t>Click to edit Master title style</a:t>
            </a:r>
            <a:endParaRPr lang="en-GB"/>
          </a:p>
        </p:txBody>
      </p:sp>
      <p:sp>
        <p:nvSpPr>
          <p:cNvPr id="3" name="Table Placeholder 2"/>
          <p:cNvSpPr>
            <a:spLocks noGrp="1"/>
          </p:cNvSpPr>
          <p:nvPr>
            <p:ph type="tbl" idx="1"/>
          </p:nvPr>
        </p:nvSpPr>
        <p:spPr>
          <a:xfrm>
            <a:off x="328613" y="1941513"/>
            <a:ext cx="8208962" cy="4114800"/>
          </a:xfrm>
        </p:spPr>
        <p:txBody>
          <a:bodyPr rtlCol="0">
            <a:normAutofit/>
          </a:bodyPr>
          <a:lstStyle/>
          <a:p>
            <a:pPr lvl="0"/>
            <a:endParaRPr lang="en-GB" noProof="0"/>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r>
              <a:rPr lang="en-GB"/>
              <a:t>CH2009</a:t>
            </a:r>
          </a:p>
        </p:txBody>
      </p:sp>
      <p:sp>
        <p:nvSpPr>
          <p:cNvPr id="6" name="Slide Number Placeholder 17"/>
          <p:cNvSpPr>
            <a:spLocks noGrp="1"/>
          </p:cNvSpPr>
          <p:nvPr>
            <p:ph type="sldNum" sz="quarter" idx="12"/>
          </p:nvPr>
        </p:nvSpPr>
        <p:spPr/>
        <p:txBody>
          <a:bodyPr/>
          <a:lstStyle>
            <a:lvl1pPr>
              <a:defRPr/>
            </a:lvl1pPr>
          </a:lstStyle>
          <a:p>
            <a:pPr>
              <a:defRPr/>
            </a:pPr>
            <a:fld id="{F467F68B-482B-4E5D-A319-6DB8D31244BE}" type="slidenum">
              <a:rPr lang="en-GB" altLang="en-US"/>
              <a:pPr>
                <a:defRPr/>
              </a:pPr>
              <a:t>‹#›</a:t>
            </a:fld>
            <a:endParaRPr lang="en-GB" altLang="en-US"/>
          </a:p>
        </p:txBody>
      </p:sp>
    </p:spTree>
    <p:extLst>
      <p:ext uri="{BB962C8B-B14F-4D97-AF65-F5344CB8AC3E}">
        <p14:creationId xmlns:p14="http://schemas.microsoft.com/office/powerpoint/2010/main" val="22034770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17500" y="722313"/>
            <a:ext cx="8637588"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328613" y="1941513"/>
            <a:ext cx="402748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508500" y="1941513"/>
            <a:ext cx="402907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6910A440-5FEF-4F8B-BAD5-0D171E2F5333}" type="slidenum">
              <a:rPr lang="en-GB" altLang="en-US"/>
              <a:pPr>
                <a:defRPr/>
              </a:pPr>
              <a:t>‹#›</a:t>
            </a:fld>
            <a:endParaRPr lang="en-GB" altLang="en-US"/>
          </a:p>
        </p:txBody>
      </p:sp>
    </p:spTree>
    <p:extLst>
      <p:ext uri="{BB962C8B-B14F-4D97-AF65-F5344CB8AC3E}">
        <p14:creationId xmlns:p14="http://schemas.microsoft.com/office/powerpoint/2010/main" val="33146068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317500" y="722313"/>
            <a:ext cx="8637588" cy="762000"/>
          </a:xfrm>
        </p:spPr>
        <p:txBody>
          <a:bodyPr/>
          <a:lstStyle/>
          <a:p>
            <a:r>
              <a:rPr lang="en-US"/>
              <a:t>Click to edit Master title style</a:t>
            </a:r>
            <a:endParaRPr lang="en-GB"/>
          </a:p>
        </p:txBody>
      </p:sp>
      <p:sp>
        <p:nvSpPr>
          <p:cNvPr id="3" name="Content Placeholder 2"/>
          <p:cNvSpPr>
            <a:spLocks noGrp="1"/>
          </p:cNvSpPr>
          <p:nvPr>
            <p:ph sz="half" idx="1"/>
          </p:nvPr>
        </p:nvSpPr>
        <p:spPr>
          <a:xfrm>
            <a:off x="328613" y="1941513"/>
            <a:ext cx="402748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08500" y="1941513"/>
            <a:ext cx="402907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3B5A4A2A-CD8F-430F-9D61-44DFCEB57E50}" type="slidenum">
              <a:rPr lang="en-GB" altLang="en-US"/>
              <a:pPr>
                <a:defRPr/>
              </a:pPr>
              <a:t>‹#›</a:t>
            </a:fld>
            <a:endParaRPr lang="en-GB" altLang="en-US"/>
          </a:p>
        </p:txBody>
      </p:sp>
    </p:spTree>
    <p:extLst>
      <p:ext uri="{BB962C8B-B14F-4D97-AF65-F5344CB8AC3E}">
        <p14:creationId xmlns:p14="http://schemas.microsoft.com/office/powerpoint/2010/main" val="39643913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317500" y="722313"/>
            <a:ext cx="8637588" cy="762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328613" y="1941513"/>
            <a:ext cx="4027487" cy="4114800"/>
          </a:xfrm>
        </p:spPr>
        <p:txBody>
          <a:bodyPr rtlCol="0">
            <a:normAutofit/>
          </a:bodyPr>
          <a:lstStyle/>
          <a:p>
            <a:pPr lvl="0"/>
            <a:endParaRPr lang="en-GB" noProof="0"/>
          </a:p>
        </p:txBody>
      </p:sp>
      <p:sp>
        <p:nvSpPr>
          <p:cNvPr id="4" name="Text Placeholder 3"/>
          <p:cNvSpPr>
            <a:spLocks noGrp="1"/>
          </p:cNvSpPr>
          <p:nvPr>
            <p:ph type="body" sz="half" idx="2"/>
          </p:nvPr>
        </p:nvSpPr>
        <p:spPr>
          <a:xfrm>
            <a:off x="4508500" y="1941513"/>
            <a:ext cx="402907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9402D31E-6AE7-46C5-95BE-1EF7986D1519}" type="slidenum">
              <a:rPr lang="en-GB" altLang="en-US"/>
              <a:pPr>
                <a:defRPr/>
              </a:pPr>
              <a:t>‹#›</a:t>
            </a:fld>
            <a:endParaRPr lang="en-GB" altLang="en-US"/>
          </a:p>
        </p:txBody>
      </p:sp>
    </p:spTree>
    <p:extLst>
      <p:ext uri="{BB962C8B-B14F-4D97-AF65-F5344CB8AC3E}">
        <p14:creationId xmlns:p14="http://schemas.microsoft.com/office/powerpoint/2010/main" val="35633188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1143000"/>
          </a:xfrm>
        </p:spPr>
        <p:txBody>
          <a:bodyPr/>
          <a:lstStyle/>
          <a:p>
            <a:r>
              <a:rPr lang="en-US" smtClean="0"/>
              <a:t>Click to edit Master title style</a:t>
            </a:r>
            <a:endParaRPr lang="en-US" dirty="0"/>
          </a:p>
        </p:txBody>
      </p:sp>
      <p:sp>
        <p:nvSpPr>
          <p:cNvPr id="8" name="Content Placeholder 7"/>
          <p:cNvSpPr>
            <a:spLocks noGrp="1"/>
          </p:cNvSpPr>
          <p:nvPr>
            <p:ph sz="quarter" idx="13"/>
          </p:nvPr>
        </p:nvSpPr>
        <p:spPr>
          <a:xfrm>
            <a:off x="609600" y="1600200"/>
            <a:ext cx="79248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4"/>
          </p:nvPr>
        </p:nvSpPr>
        <p:spPr/>
        <p:txBody>
          <a:bodyPr/>
          <a:lstStyle>
            <a:lvl1pPr>
              <a:defRPr/>
            </a:lvl1pPr>
          </a:lstStyle>
          <a:p>
            <a:pPr>
              <a:defRPr/>
            </a:pPr>
            <a:endParaRPr lang="en-GB"/>
          </a:p>
        </p:txBody>
      </p:sp>
      <p:sp>
        <p:nvSpPr>
          <p:cNvPr id="5" name="Footer Placeholder 4"/>
          <p:cNvSpPr>
            <a:spLocks noGrp="1"/>
          </p:cNvSpPr>
          <p:nvPr>
            <p:ph type="ftr" sz="quarter" idx="15"/>
          </p:nvPr>
        </p:nvSpPr>
        <p:spPr/>
        <p:txBody>
          <a:bodyPr/>
          <a:lstStyle>
            <a:lvl1pPr>
              <a:defRPr/>
            </a:lvl1pPr>
          </a:lstStyle>
          <a:p>
            <a:pPr>
              <a:defRPr/>
            </a:pPr>
            <a:r>
              <a:rPr lang="en-GB" smtClean="0"/>
              <a:t>CH2020</a:t>
            </a:r>
            <a:endParaRPr lang="en-GB"/>
          </a:p>
        </p:txBody>
      </p:sp>
      <p:sp>
        <p:nvSpPr>
          <p:cNvPr id="6" name="Slide Number Placeholder 5"/>
          <p:cNvSpPr>
            <a:spLocks noGrp="1"/>
          </p:cNvSpPr>
          <p:nvPr>
            <p:ph type="sldNum" sz="quarter" idx="16"/>
          </p:nvPr>
        </p:nvSpPr>
        <p:spPr/>
        <p:txBody>
          <a:bodyPr/>
          <a:lstStyle>
            <a:lvl1pPr>
              <a:defRPr/>
            </a:lvl1pPr>
          </a:lstStyle>
          <a:p>
            <a:pPr>
              <a:defRPr/>
            </a:pPr>
            <a:fld id="{D483DB0B-039B-40B6-BC4C-74A721443325}" type="slidenum">
              <a:rPr lang="en-GB" altLang="en-US"/>
              <a:pPr>
                <a:defRPr/>
              </a:pPr>
              <a:t>‹#›</a:t>
            </a:fld>
            <a:endParaRPr lang="en-GB" altLang="en-US"/>
          </a:p>
        </p:txBody>
      </p:sp>
    </p:spTree>
    <p:extLst>
      <p:ext uri="{BB962C8B-B14F-4D97-AF65-F5344CB8AC3E}">
        <p14:creationId xmlns:p14="http://schemas.microsoft.com/office/powerpoint/2010/main" val="41056628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9"/>
          <a:srcRect/>
          <a:stretch>
            <a:fillRect/>
          </a:stretch>
        </a:blipFill>
        <a:effectLst/>
      </p:bgPr>
    </p:bg>
    <p:spTree>
      <p:nvGrpSpPr>
        <p:cNvPr id="1" name=""/>
        <p:cNvGrpSpPr/>
        <p:nvPr/>
      </p:nvGrpSpPr>
      <p:grpSpPr>
        <a:xfrm>
          <a:off x="0" y="0"/>
          <a:ext cx="0" cy="0"/>
          <a:chOff x="0" y="0"/>
          <a:chExt cx="0" cy="0"/>
        </a:xfrm>
      </p:grpSpPr>
      <p:sp>
        <p:nvSpPr>
          <p:cNvPr id="7" name="Freeform 6"/>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solidFill>
                <a:schemeClr val="tx1"/>
              </a:solidFill>
              <a:latin typeface="+mn-lt"/>
            </a:endParaRPr>
          </a:p>
        </p:txBody>
      </p:sp>
      <p:sp>
        <p:nvSpPr>
          <p:cNvPr id="8" name="Freeform 7"/>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solidFill>
                <a:schemeClr val="tx1"/>
              </a:solidFill>
              <a:latin typeface="+mn-lt"/>
            </a:endParaRPr>
          </a:p>
        </p:txBody>
      </p:sp>
      <p:sp>
        <p:nvSpPr>
          <p:cNvPr id="1028" name="Title Placeholder 8"/>
          <p:cNvSpPr>
            <a:spLocks noGrp="1"/>
          </p:cNvSpPr>
          <p:nvPr>
            <p:ph type="title"/>
          </p:nvPr>
        </p:nvSpPr>
        <p:spPr bwMode="auto">
          <a:xfrm>
            <a:off x="457200" y="70485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0" numCol="1" anchor="b" anchorCtr="0" compatLnSpc="1">
            <a:prstTxWarp prst="textNoShape">
              <a:avLst/>
            </a:prstTxWarp>
          </a:bodyPr>
          <a:lstStyle/>
          <a:p>
            <a:pPr lvl="0"/>
            <a:r>
              <a:rPr lang="en-US" altLang="en-US"/>
              <a:t>Click to edit Master title style</a:t>
            </a:r>
          </a:p>
        </p:txBody>
      </p:sp>
      <p:sp>
        <p:nvSpPr>
          <p:cNvPr id="1029" name="Text Placeholder 29"/>
          <p:cNvSpPr>
            <a:spLocks noGrp="1"/>
          </p:cNvSpPr>
          <p:nvPr>
            <p:ph type="body" idx="1"/>
          </p:nvPr>
        </p:nvSpPr>
        <p:spPr bwMode="auto">
          <a:xfrm>
            <a:off x="457200" y="1935163"/>
            <a:ext cx="8229600" cy="438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r>
              <a:rPr lang="en-GB"/>
              <a:t>CH2009</a:t>
            </a:r>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wrap="square" lIns="0" tIns="0" rIns="0" bIns="0" numCol="1" anchor="b" anchorCtr="0" compatLnSpc="1">
            <a:prstTxWarp prst="textNoShape">
              <a:avLst/>
            </a:prstTxWarp>
          </a:bodyPr>
          <a:lstStyle>
            <a:lvl1pPr algn="r" eaLnBrk="1" hangingPunct="1">
              <a:defRPr sz="1200">
                <a:solidFill>
                  <a:srgbClr val="045C75"/>
                </a:solidFill>
              </a:defRPr>
            </a:lvl1pPr>
          </a:lstStyle>
          <a:p>
            <a:pPr>
              <a:defRPr/>
            </a:pPr>
            <a:fld id="{026E978E-FE6E-4ABC-97AC-98D8DBDADBF4}" type="slidenum">
              <a:rPr lang="en-GB" altLang="en-US"/>
              <a:pPr>
                <a:defRPr/>
              </a:pPr>
              <a:t>‹#›</a:t>
            </a:fld>
            <a:endParaRPr lang="en-GB" altLang="en-US"/>
          </a:p>
        </p:txBody>
      </p:sp>
      <p:grpSp>
        <p:nvGrpSpPr>
          <p:cNvPr id="1033" name="Group 1"/>
          <p:cNvGrpSpPr>
            <a:grpSpLocks/>
          </p:cNvGrpSpPr>
          <p:nvPr/>
        </p:nvGrpSpPr>
        <p:grpSpPr bwMode="auto">
          <a:xfrm>
            <a:off x="-19050" y="203200"/>
            <a:ext cx="9180513" cy="647700"/>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eaLnBrk="1" hangingPunct="1">
                <a:defRPr/>
              </a:pPr>
              <a:endParaRPr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eaLnBrk="1" hangingPunct="1">
                <a:defRPr/>
              </a:pPr>
              <a:endParaRPr lang="en-US"/>
            </a:p>
          </p:txBody>
        </p:sp>
      </p:grpSp>
    </p:spTree>
  </p:cSld>
  <p:clrMap bg1="lt1" tx1="dk1" bg2="lt2" tx2="dk2" accent1="accent1" accent2="accent2" accent3="accent3" accent4="accent4" accent5="accent5" accent6="accent6" hlink="hlink" folHlink="folHlink"/>
  <p:sldLayoutIdLst>
    <p:sldLayoutId id="2147484652" r:id="rId1"/>
    <p:sldLayoutId id="2147484639" r:id="rId2"/>
    <p:sldLayoutId id="2147484653" r:id="rId3"/>
    <p:sldLayoutId id="2147484640" r:id="rId4"/>
    <p:sldLayoutId id="2147484641" r:id="rId5"/>
    <p:sldLayoutId id="2147484642" r:id="rId6"/>
    <p:sldLayoutId id="2147484643" r:id="rId7"/>
    <p:sldLayoutId id="2147484644" r:id="rId8"/>
    <p:sldLayoutId id="2147484654" r:id="rId9"/>
    <p:sldLayoutId id="2147484645" r:id="rId10"/>
    <p:sldLayoutId id="2147484646" r:id="rId11"/>
    <p:sldLayoutId id="2147484647" r:id="rId12"/>
    <p:sldLayoutId id="2147484648" r:id="rId13"/>
    <p:sldLayoutId id="2147484649" r:id="rId14"/>
    <p:sldLayoutId id="2147484650" r:id="rId15"/>
    <p:sldLayoutId id="2147484651" r:id="rId16"/>
    <p:sldLayoutId id="2147484655" r:id="rId17"/>
  </p:sldLayoutIdLst>
  <p:hf hdr="0" ftr="0" dt="0"/>
  <p:txStyles>
    <p:title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itchFamily="34" charset="0"/>
        </a:defRPr>
      </a:lvl2pPr>
      <a:lvl3pPr algn="l" rtl="0" eaLnBrk="0" fontAlgn="base" hangingPunct="0">
        <a:spcBef>
          <a:spcPct val="0"/>
        </a:spcBef>
        <a:spcAft>
          <a:spcPct val="0"/>
        </a:spcAft>
        <a:defRPr sz="5000">
          <a:solidFill>
            <a:schemeClr val="tx2"/>
          </a:solidFill>
          <a:latin typeface="Calibri" pitchFamily="34" charset="0"/>
        </a:defRPr>
      </a:lvl3pPr>
      <a:lvl4pPr algn="l" rtl="0" eaLnBrk="0" fontAlgn="base" hangingPunct="0">
        <a:spcBef>
          <a:spcPct val="0"/>
        </a:spcBef>
        <a:spcAft>
          <a:spcPct val="0"/>
        </a:spcAft>
        <a:defRPr sz="5000">
          <a:solidFill>
            <a:schemeClr val="tx2"/>
          </a:solidFill>
          <a:latin typeface="Calibri" pitchFamily="34" charset="0"/>
        </a:defRPr>
      </a:lvl4pPr>
      <a:lvl5pPr algn="l" rtl="0" eaLnBrk="0" fontAlgn="base" hangingPunct="0">
        <a:spcBef>
          <a:spcPct val="0"/>
        </a:spcBef>
        <a:spcAft>
          <a:spcPct val="0"/>
        </a:spcAft>
        <a:defRPr sz="5000">
          <a:solidFill>
            <a:schemeClr val="tx2"/>
          </a:solidFill>
          <a:latin typeface="Calibri" pitchFamily="34"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p:titleStyle>
    <p:bodyStyle>
      <a:lvl1pPr marL="273050" indent="-273050" algn="l" rtl="0" eaLnBrk="0" fontAlgn="base" hangingPunct="0">
        <a:spcBef>
          <a:spcPct val="20000"/>
        </a:spcBef>
        <a:spcAft>
          <a:spcPct val="0"/>
        </a:spcAft>
        <a:buClr>
          <a:srgbClr val="0BD0D9"/>
        </a:buClr>
        <a:buSzPct val="95000"/>
        <a:buFont typeface="Wingdings 2" panose="05020102010507070707" pitchFamily="18" charset="2"/>
        <a:buChar char=""/>
        <a:defRPr sz="2600" kern="1200">
          <a:solidFill>
            <a:schemeClr val="tx1"/>
          </a:solidFill>
          <a:latin typeface="+mn-lt"/>
          <a:ea typeface="+mn-ea"/>
          <a:cs typeface="+mn-cs"/>
        </a:defRPr>
      </a:lvl1pPr>
      <a:lvl2pPr marL="639763" indent="-246063" algn="l" rtl="0" eaLnBrk="0" fontAlgn="base" hangingPunct="0">
        <a:spcBef>
          <a:spcPct val="20000"/>
        </a:spcBef>
        <a:spcAft>
          <a:spcPct val="0"/>
        </a:spcAft>
        <a:buClr>
          <a:schemeClr val="accent1"/>
        </a:buClr>
        <a:buSzPct val="85000"/>
        <a:buFont typeface="Wingdings 2" panose="05020102010507070707" pitchFamily="18" charset="2"/>
        <a:buChar char=""/>
        <a:defRPr sz="2400" kern="1200">
          <a:solidFill>
            <a:schemeClr val="tx1"/>
          </a:solidFill>
          <a:latin typeface="+mn-lt"/>
          <a:ea typeface="+mn-ea"/>
          <a:cs typeface="+mn-cs"/>
        </a:defRPr>
      </a:lvl2pPr>
      <a:lvl3pPr marL="914400" indent="-246063" algn="l" rtl="0" eaLnBrk="0" fontAlgn="base" hangingPunct="0">
        <a:spcBef>
          <a:spcPct val="20000"/>
        </a:spcBef>
        <a:spcAft>
          <a:spcPct val="0"/>
        </a:spcAft>
        <a:buClr>
          <a:schemeClr val="accent2"/>
        </a:buClr>
        <a:buSzPct val="70000"/>
        <a:buFont typeface="Wingdings 2" panose="05020102010507070707" pitchFamily="18" charset="2"/>
        <a:buChar char=""/>
        <a:defRPr sz="2100" kern="1200">
          <a:solidFill>
            <a:schemeClr val="tx1"/>
          </a:solidFill>
          <a:latin typeface="+mn-lt"/>
          <a:ea typeface="+mn-ea"/>
          <a:cs typeface="+mn-cs"/>
        </a:defRPr>
      </a:lvl3pPr>
      <a:lvl4pPr marL="1187450" indent="-209550" algn="l" rtl="0" eaLnBrk="0" fontAlgn="base" hangingPunct="0">
        <a:spcBef>
          <a:spcPct val="20000"/>
        </a:spcBef>
        <a:spcAft>
          <a:spcPct val="0"/>
        </a:spcAft>
        <a:buClr>
          <a:srgbClr val="0BD0D9"/>
        </a:buClr>
        <a:buSzPct val="65000"/>
        <a:buFont typeface="Wingdings 2" panose="05020102010507070707" pitchFamily="18" charset="2"/>
        <a:buChar char=""/>
        <a:defRPr sz="2000" kern="1200">
          <a:solidFill>
            <a:schemeClr val="tx1"/>
          </a:solidFill>
          <a:latin typeface="+mn-lt"/>
          <a:ea typeface="+mn-ea"/>
          <a:cs typeface="+mn-cs"/>
        </a:defRPr>
      </a:lvl4pPr>
      <a:lvl5pPr marL="1462088" indent="-209550" algn="l" rtl="0" eaLnBrk="0" fontAlgn="base" hangingPunct="0">
        <a:spcBef>
          <a:spcPct val="20000"/>
        </a:spcBef>
        <a:spcAft>
          <a:spcPct val="0"/>
        </a:spcAft>
        <a:buClr>
          <a:srgbClr val="10CF9B"/>
        </a:buClr>
        <a:buSzPct val="65000"/>
        <a:buFont typeface="Wingdings 2" panose="05020102010507070707" pitchFamily="18"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eur01.safelinks.protection.outlook.com/?url=https%3A%2F%2Fwww.bbc.co.uk%2Fprogrammes%2Fp08sq5w2&amp;data=02%7C01%7C%7Cdcd5ef22e05044f8567608d863810d85%7C4e0f11f9046e45059cb8db2152311e21%7C0%7C1%7C637368753211708304&amp;sdata=MHmc2UZpvCVHYreIWOlZYUCbjVFqsFMXuVmuxhPUVlo%3D&amp;reserved=0" TargetMode="Externa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AY_S7n3jkkU" TargetMode="Externa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6.png"/><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ed.ted.com/lessons/majora-carter-greening-the-ghetto?utm_source=TED-Ed+Subscribers&amp;utm_campaign=437b4038b2-2013_09_219_19_2013&amp;utm_medium=email&amp;utm_term=0_1aaccced48-437b4038b2-46674425" TargetMode="Externa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diagramLayout" Target="../diagrams/layout3.xml"/><Relationship Id="rId7" Type="http://schemas.openxmlformats.org/officeDocument/2006/relationships/hyperlink" Target="http://www.google.co.uk/url?sa=i&amp;rct=j&amp;q=&amp;esrc=s&amp;frm=1&amp;source=images&amp;cd=&amp;cad=rja&amp;docid=wfsg_OMC4SbiIM&amp;tbnid=lxvTxdbg3IFPvM:&amp;ved=0CAUQjRw&amp;url=http://www.iisd.org/governance/geg/reform_options_africa.aspx&amp;ei=qkpeUsr8DuTs0gXqmIGADQ&amp;bvm=bv.54176721,d.d2k&amp;psig=AFQjCNFM7WMtvkVQoN87WAyjt77klS7OkA&amp;ust=1381997601768827" TargetMode="Externa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 Id="rId9"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unenvironment.org/regions/asia-and-pacific/regional-initiatives/supporting-resource-efficiency/indicators-resourc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22.xml.rels><?xml version="1.0" encoding="UTF-8" standalone="yes"?>
<Relationships xmlns="http://schemas.openxmlformats.org/package/2006/relationships"><Relationship Id="rId3" Type="http://schemas.openxmlformats.org/officeDocument/2006/relationships/hyperlink" Target="https://www.nationaltrust.org.uk/features/state-of-nature-2019-uks-wildlife-loss-continues-unabated" TargetMode="External"/><Relationship Id="rId2" Type="http://schemas.openxmlformats.org/officeDocument/2006/relationships/hyperlink" Target="https://www.bbc.co.uk/news/science-environment-49892209" TargetMode="External"/><Relationship Id="rId1" Type="http://schemas.openxmlformats.org/officeDocument/2006/relationships/slideLayout" Target="../slideLayouts/slideLayout2.xml"/><Relationship Id="rId4" Type="http://schemas.openxmlformats.org/officeDocument/2006/relationships/image" Target="../media/image45.png"/></Relationships>
</file>

<file path=ppt/slides/_rels/slide23.xml.rels><?xml version="1.0" encoding="UTF-8" standalone="yes"?>
<Relationships xmlns="http://schemas.openxmlformats.org/package/2006/relationships"><Relationship Id="rId2" Type="http://schemas.openxmlformats.org/officeDocument/2006/relationships/hyperlink" Target="https://www.gov.uk/government/groups/partnership-for-action-against-wildlife-crime"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2.xml"/><Relationship Id="rId4" Type="http://schemas.openxmlformats.org/officeDocument/2006/relationships/image" Target="../media/image49.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swansea.gov.uk/index.cfm?articleid=48492" TargetMode="External"/><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hyperlink" Target="http://www.npt.gov.uk/default.aspx?page=2863"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hyperlink" Target="http://wales.gov.uk/about/cabinet/cabinetm/?lang=en" TargetMode="External"/><Relationship Id="rId1" Type="http://schemas.openxmlformats.org/officeDocument/2006/relationships/slideLayout" Target="../slideLayouts/slideLayout13.xml"/><Relationship Id="rId6" Type="http://schemas.openxmlformats.org/officeDocument/2006/relationships/image" Target="../media/image53.png"/><Relationship Id="rId5" Type="http://schemas.openxmlformats.org/officeDocument/2006/relationships/image" Target="../media/image52.jpeg"/><Relationship Id="rId4" Type="http://schemas.openxmlformats.org/officeDocument/2006/relationships/image" Target="../media/image51.jpeg"/></Relationships>
</file>

<file path=ppt/slides/_rels/slide29.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image" Target="../media/image54.png"/><Relationship Id="rId1" Type="http://schemas.openxmlformats.org/officeDocument/2006/relationships/slideLayout" Target="../slideLayouts/slideLayout14.xml"/><Relationship Id="rId5" Type="http://schemas.openxmlformats.org/officeDocument/2006/relationships/image" Target="../media/image57.jpeg"/><Relationship Id="rId4" Type="http://schemas.openxmlformats.org/officeDocument/2006/relationships/image" Target="../media/image56.jpeg"/></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hyperlink" Target="http://gov.wales/topics/environmentcountryside/?lang=en" TargetMode="External"/><Relationship Id="rId1" Type="http://schemas.openxmlformats.org/officeDocument/2006/relationships/slideLayout" Target="../slideLayouts/slideLayout1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59.jpeg"/><Relationship Id="rId7" Type="http://schemas.openxmlformats.org/officeDocument/2006/relationships/image" Target="../media/image62.png"/><Relationship Id="rId2" Type="http://schemas.openxmlformats.org/officeDocument/2006/relationships/image" Target="../media/image58.png"/><Relationship Id="rId1" Type="http://schemas.openxmlformats.org/officeDocument/2006/relationships/slideLayout" Target="../slideLayouts/slideLayout14.xml"/><Relationship Id="rId6" Type="http://schemas.openxmlformats.org/officeDocument/2006/relationships/image" Target="../media/image61.png"/><Relationship Id="rId5" Type="http://schemas.openxmlformats.org/officeDocument/2006/relationships/image" Target="../media/image51.jpeg"/><Relationship Id="rId4" Type="http://schemas.openxmlformats.org/officeDocument/2006/relationships/image" Target="../media/image60.jpeg"/></Relationships>
</file>

<file path=ppt/slides/_rels/slide32.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hyperlink" Target="http://webarchive.nationalarchives.gov.uk/20121015000000/http:/www.direct.gov.uk/en/Governmentcitizensandrights/UKgovernment/Centralgovernmentandthemonarchy/DG_073438" TargetMode="External"/><Relationship Id="rId1" Type="http://schemas.openxmlformats.org/officeDocument/2006/relationships/slideLayout" Target="../slideLayouts/slideLayout14.xml"/><Relationship Id="rId4" Type="http://schemas.openxmlformats.org/officeDocument/2006/relationships/image" Target="../media/image64.jpeg"/></Relationships>
</file>

<file path=ppt/slides/_rels/slide33.xml.rels><?xml version="1.0" encoding="UTF-8" standalone="yes"?>
<Relationships xmlns="http://schemas.openxmlformats.org/package/2006/relationships"><Relationship Id="rId3" Type="http://schemas.openxmlformats.org/officeDocument/2006/relationships/hyperlink" Target="http://wzeu.search-results.com/r?t=a&amp;d=apn&amp;s=zuk&amp;c=p&amp;app=aoth&amp;ti=1&amp;ai=30751&amp;l=dis&amp;o=14899&amp;sv=0a652928&amp;ip=5c1a4804&amp;cu.wz=0&amp;u=http://www.safespur.org/logos/defra.gif" TargetMode="External"/><Relationship Id="rId2" Type="http://schemas.openxmlformats.org/officeDocument/2006/relationships/hyperlink" Target="http://www.defra.gov.uk/" TargetMode="External"/><Relationship Id="rId1" Type="http://schemas.openxmlformats.org/officeDocument/2006/relationships/slideLayout" Target="../slideLayouts/slideLayout2.xml"/><Relationship Id="rId4" Type="http://schemas.openxmlformats.org/officeDocument/2006/relationships/image" Target="../media/image65.jpeg"/></Relationships>
</file>

<file path=ppt/slides/_rels/slide34.xml.rels><?xml version="1.0" encoding="UTF-8" standalone="yes"?>
<Relationships xmlns="http://schemas.openxmlformats.org/package/2006/relationships"><Relationship Id="rId3" Type="http://schemas.openxmlformats.org/officeDocument/2006/relationships/hyperlink" Target="https://www.youtube.com/watch?time_continue=8&amp;v=rFeOYlxJbmw" TargetMode="External"/><Relationship Id="rId2" Type="http://schemas.openxmlformats.org/officeDocument/2006/relationships/hyperlink" Target="http://gov.wales/topics/environmentcountryside/?lang=en" TargetMode="External"/><Relationship Id="rId1" Type="http://schemas.openxmlformats.org/officeDocument/2006/relationships/slideLayout" Target="../slideLayouts/slideLayout14.xml"/><Relationship Id="rId5" Type="http://schemas.openxmlformats.org/officeDocument/2006/relationships/image" Target="../media/image67.png"/><Relationship Id="rId4" Type="http://schemas.openxmlformats.org/officeDocument/2006/relationships/image" Target="../media/image66.png"/></Relationships>
</file>

<file path=ppt/slides/_rels/slide35.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hyperlink" Target="http://www.youtube.com/watch?v=yERiKSmrfW0"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ec.europa.eu/dgs/environment/directory.htm#office#office" TargetMode="External"/><Relationship Id="rId7" Type="http://schemas.openxmlformats.org/officeDocument/2006/relationships/image" Target="../media/image70.png"/><Relationship Id="rId2" Type="http://schemas.openxmlformats.org/officeDocument/2006/relationships/slideLayout" Target="../slideLayouts/slideLayout15.xml"/><Relationship Id="rId1" Type="http://schemas.openxmlformats.org/officeDocument/2006/relationships/vmlDrawing" Target="../drawings/vmlDrawing1.vml"/><Relationship Id="rId6" Type="http://schemas.openxmlformats.org/officeDocument/2006/relationships/image" Target="../media/image69.emf"/><Relationship Id="rId5" Type="http://schemas.openxmlformats.org/officeDocument/2006/relationships/oleObject" Target="../embeddings/oleObject1.bin"/><Relationship Id="rId4" Type="http://schemas.openxmlformats.org/officeDocument/2006/relationships/hyperlink" Target="file:///E:\chris\ENV\Year3\European%20Policy\Lectures\IntroEU%20Structure.pptx#-1,1,Environmental Policy within the EU:  An Assessment of the Institutional Structure"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ec.europa.eu/dgs/environment/pdf/org_en.pdf" TargetMode="External"/><Relationship Id="rId2" Type="http://schemas.openxmlformats.org/officeDocument/2006/relationships/notesSlide" Target="../notesSlides/notesSlide4.xml"/><Relationship Id="rId1" Type="http://schemas.openxmlformats.org/officeDocument/2006/relationships/slideLayout" Target="../slideLayouts/slideLayout15.xml"/><Relationship Id="rId5" Type="http://schemas.openxmlformats.org/officeDocument/2006/relationships/image" Target="../media/image71.png"/><Relationship Id="rId4" Type="http://schemas.openxmlformats.org/officeDocument/2006/relationships/hyperlink" Target="https://ec.europa.eu/environment/basics/natural-capital/forests/index_en.htm"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ec.europa.eu/environment/efe/_en" TargetMode="External"/><Relationship Id="rId2" Type="http://schemas.openxmlformats.org/officeDocument/2006/relationships/hyperlink" Target="https://ec.europa.eu/environment/index_en.htm" TargetMode="External"/><Relationship Id="rId1" Type="http://schemas.openxmlformats.org/officeDocument/2006/relationships/slideLayout" Target="../slideLayouts/slideLayout15.xml"/><Relationship Id="rId6" Type="http://schemas.openxmlformats.org/officeDocument/2006/relationships/image" Target="../media/image72.png"/><Relationship Id="rId5" Type="http://schemas.openxmlformats.org/officeDocument/2006/relationships/hyperlink" Target="http://ec.europa.eu/dgs/environment/directory.htm#office#office" TargetMode="External"/><Relationship Id="rId4" Type="http://schemas.openxmlformats.org/officeDocument/2006/relationships/hyperlink" Target="https://ec.europa.eu/environment/eir/index_en.htm" TargetMode="External"/></Relationships>
</file>

<file path=ppt/slides/_rels/slide39.xml.rels><?xml version="1.0" encoding="UTF-8" standalone="yes"?>
<Relationships xmlns="http://schemas.openxmlformats.org/package/2006/relationships"><Relationship Id="rId2" Type="http://schemas.openxmlformats.org/officeDocument/2006/relationships/image" Target="../media/image73.png"/><Relationship Id="rId1" Type="http://schemas.openxmlformats.org/officeDocument/2006/relationships/slideLayout" Target="../slideLayouts/slideLayout17.xml"/></Relationships>
</file>

<file path=ppt/slides/_rels/slide40.xml.rels><?xml version="1.0" encoding="UTF-8" standalone="yes"?>
<Relationships xmlns="http://schemas.openxmlformats.org/package/2006/relationships"><Relationship Id="rId2" Type="http://schemas.openxmlformats.org/officeDocument/2006/relationships/image" Target="../media/image74.png"/><Relationship Id="rId1" Type="http://schemas.openxmlformats.org/officeDocument/2006/relationships/slideLayout" Target="../slideLayouts/slideLayout17.xml"/></Relationships>
</file>

<file path=ppt/slides/_rels/slide41.xml.rels><?xml version="1.0" encoding="UTF-8" standalone="yes"?>
<Relationships xmlns="http://schemas.openxmlformats.org/package/2006/relationships"><Relationship Id="rId2" Type="http://schemas.openxmlformats.org/officeDocument/2006/relationships/hyperlink" Target="http://eur-lex.europa.eu/legal-content/EN/TXT/?uri=CELEX:32013D1386" TargetMode="External"/><Relationship Id="rId1" Type="http://schemas.openxmlformats.org/officeDocument/2006/relationships/slideLayout" Target="../slideLayouts/slideLayout1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3.xml.rels><?xml version="1.0" encoding="UTF-8" standalone="yes"?>
<Relationships xmlns="http://schemas.openxmlformats.org/package/2006/relationships"><Relationship Id="rId8" Type="http://schemas.openxmlformats.org/officeDocument/2006/relationships/hyperlink" Target="http://ec.europa.eu/dgs/environment/directory.htm#e#e" TargetMode="External"/><Relationship Id="rId3" Type="http://schemas.openxmlformats.org/officeDocument/2006/relationships/hyperlink" Target="http://ec.europa.eu/dgs/environment/directory.htm#office#office" TargetMode="External"/><Relationship Id="rId7" Type="http://schemas.openxmlformats.org/officeDocument/2006/relationships/hyperlink" Target="http://ec.europa.eu/dgs/environment/directory.htm#d#d" TargetMode="External"/><Relationship Id="rId2" Type="http://schemas.openxmlformats.org/officeDocument/2006/relationships/image" Target="../media/image75.jpeg"/><Relationship Id="rId1" Type="http://schemas.openxmlformats.org/officeDocument/2006/relationships/slideLayout" Target="../slideLayouts/slideLayout15.xml"/><Relationship Id="rId6" Type="http://schemas.openxmlformats.org/officeDocument/2006/relationships/hyperlink" Target="http://ec.europa.eu/dgs/environment/directory.htm#c#c" TargetMode="External"/><Relationship Id="rId5" Type="http://schemas.openxmlformats.org/officeDocument/2006/relationships/hyperlink" Target="http://ec.europa.eu/dgs/environment/directory.htm#b#b" TargetMode="External"/><Relationship Id="rId10" Type="http://schemas.openxmlformats.org/officeDocument/2006/relationships/hyperlink" Target="http://ec.europa.eu/dgs/environment/directory.htm#g#g" TargetMode="External"/><Relationship Id="rId4" Type="http://schemas.openxmlformats.org/officeDocument/2006/relationships/hyperlink" Target="http://ec.europa.eu/dgs/environment/directory.htm#a#a" TargetMode="External"/><Relationship Id="rId9" Type="http://schemas.openxmlformats.org/officeDocument/2006/relationships/hyperlink" Target="http://ec.europa.eu/dgs/environment/directory.htm#f#f" TargetMode="External"/></Relationships>
</file>

<file path=ppt/slides/_rels/slide44.xml.rels><?xml version="1.0" encoding="UTF-8" standalone="yes"?>
<Relationships xmlns="http://schemas.openxmlformats.org/package/2006/relationships"><Relationship Id="rId3" Type="http://schemas.openxmlformats.org/officeDocument/2006/relationships/hyperlink" Target="http://www.theozonehole.com/montreal.htm" TargetMode="External"/><Relationship Id="rId2" Type="http://schemas.openxmlformats.org/officeDocument/2006/relationships/hyperlink" Target="https://www.unenvironment.org/news-and-stories/video/unea2-video-day-1" TargetMode="External"/><Relationship Id="rId1" Type="http://schemas.openxmlformats.org/officeDocument/2006/relationships/slideLayout" Target="../slideLayouts/slideLayout2.xml"/><Relationship Id="rId5" Type="http://schemas.openxmlformats.org/officeDocument/2006/relationships/image" Target="../media/image77.png"/><Relationship Id="rId4" Type="http://schemas.openxmlformats.org/officeDocument/2006/relationships/image" Target="../media/image76.jpeg"/></Relationships>
</file>

<file path=ppt/slides/_rels/slide45.xml.rels><?xml version="1.0" encoding="UTF-8" standalone="yes"?>
<Relationships xmlns="http://schemas.openxmlformats.org/package/2006/relationships"><Relationship Id="rId3" Type="http://schemas.openxmlformats.org/officeDocument/2006/relationships/image" Target="../media/image79.png"/><Relationship Id="rId2" Type="http://schemas.openxmlformats.org/officeDocument/2006/relationships/image" Target="../media/image78.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82.png"/><Relationship Id="rId4" Type="http://schemas.openxmlformats.org/officeDocument/2006/relationships/image" Target="../media/image81.png"/></Relationships>
</file>

<file path=ppt/slides/_rels/slide47.xml.rels><?xml version="1.0" encoding="UTF-8" standalone="yes"?>
<Relationships xmlns="http://schemas.openxmlformats.org/package/2006/relationships"><Relationship Id="rId3" Type="http://schemas.openxmlformats.org/officeDocument/2006/relationships/image" Target="../media/image84.png"/><Relationship Id="rId2" Type="http://schemas.openxmlformats.org/officeDocument/2006/relationships/image" Target="../media/image83.pn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hyperlink" Target="https://www.unenvironment.org/resources/newsletter/environmental-governance-update-july-2018"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hyperlink" Target="http://www.youtube.com/watch?v=yERiKSmrfW0"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image" Target="../media/image88.jpeg"/></Relationships>
</file>

<file path=ppt/slides/_rels/slide54.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image" Target="../media/image89.jpeg"/><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slide" Target="slide97.xml"/><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94.png"/><Relationship Id="rId2" Type="http://schemas.openxmlformats.org/officeDocument/2006/relationships/image" Target="../media/image93.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97.png"/><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2" Type="http://schemas.openxmlformats.org/officeDocument/2006/relationships/image" Target="../media/image98.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100.png"/><Relationship Id="rId2" Type="http://schemas.openxmlformats.org/officeDocument/2006/relationships/image" Target="../media/image99.jpeg"/><Relationship Id="rId1" Type="http://schemas.openxmlformats.org/officeDocument/2006/relationships/slideLayout" Target="../slideLayouts/slideLayout12.xml"/><Relationship Id="rId4" Type="http://schemas.openxmlformats.org/officeDocument/2006/relationships/image" Target="../media/image101.jpeg"/></Relationships>
</file>

<file path=ppt/slides/_rels/slide66.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2.jpeg"/></Relationships>
</file>

<file path=ppt/slides/_rels/slide67.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10.xml"/><Relationship Id="rId1" Type="http://schemas.openxmlformats.org/officeDocument/2006/relationships/slideLayout" Target="../slideLayouts/slideLayout16.xml"/><Relationship Id="rId4" Type="http://schemas.openxmlformats.org/officeDocument/2006/relationships/image" Target="../media/image103.png"/></Relationships>
</file>

<file path=ppt/slides/_rels/slide68.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04.jpeg"/></Relationships>
</file>

<file path=ppt/slides/_rels/slide69.xml.rels><?xml version="1.0" encoding="UTF-8" standalone="yes"?>
<Relationships xmlns="http://schemas.openxmlformats.org/package/2006/relationships"><Relationship Id="rId3" Type="http://schemas.openxmlformats.org/officeDocument/2006/relationships/notesSlide" Target="../notesSlides/notesSlide12.xml"/><Relationship Id="rId7" Type="http://schemas.openxmlformats.org/officeDocument/2006/relationships/hyperlink" Target="http://www.youtube.com/watch?v=yMMrbvHN5SY" TargetMode="External"/><Relationship Id="rId2" Type="http://schemas.openxmlformats.org/officeDocument/2006/relationships/slideLayout" Target="../slideLayouts/slideLayout16.xml"/><Relationship Id="rId1" Type="http://schemas.openxmlformats.org/officeDocument/2006/relationships/vmlDrawing" Target="../drawings/vmlDrawing2.vml"/><Relationship Id="rId6" Type="http://schemas.openxmlformats.org/officeDocument/2006/relationships/image" Target="../media/image105.wmf"/><Relationship Id="rId5" Type="http://schemas.openxmlformats.org/officeDocument/2006/relationships/oleObject" Target="../embeddings/oleObject2.bin"/><Relationship Id="rId4" Type="http://schemas.openxmlformats.org/officeDocument/2006/relationships/audio" Target="../media/audio2.wav"/></Relationships>
</file>

<file path=ppt/slides/_rels/slide70.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image" Target="../media/image106.jpeg"/><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image" Target="../media/image108.jpeg"/><Relationship Id="rId1" Type="http://schemas.openxmlformats.org/officeDocument/2006/relationships/slideLayout" Target="../slideLayouts/slideLayout6.xml"/></Relationships>
</file>

<file path=ppt/slides/_rels/slide72.xml.rels><?xml version="1.0" encoding="UTF-8" standalone="yes"?>
<Relationships xmlns="http://schemas.openxmlformats.org/package/2006/relationships"><Relationship Id="rId2" Type="http://schemas.openxmlformats.org/officeDocument/2006/relationships/image" Target="../media/image110.jpeg"/><Relationship Id="rId1" Type="http://schemas.openxmlformats.org/officeDocument/2006/relationships/slideLayout" Target="../slideLayouts/slideLayout6.xml"/></Relationships>
</file>

<file path=ppt/slides/_rels/slide73.xml.rels><?xml version="1.0" encoding="UTF-8" standalone="yes"?>
<Relationships xmlns="http://schemas.openxmlformats.org/package/2006/relationships"><Relationship Id="rId8" Type="http://schemas.openxmlformats.org/officeDocument/2006/relationships/image" Target="../media/image115.png"/><Relationship Id="rId3" Type="http://schemas.openxmlformats.org/officeDocument/2006/relationships/image" Target="../media/image111.png"/><Relationship Id="rId7" Type="http://schemas.openxmlformats.org/officeDocument/2006/relationships/image" Target="../media/image114.gif"/><Relationship Id="rId2" Type="http://schemas.openxmlformats.org/officeDocument/2006/relationships/audio" Target="../media/audio1.wav"/><Relationship Id="rId1" Type="http://schemas.openxmlformats.org/officeDocument/2006/relationships/slideLayout" Target="../slideLayouts/slideLayout16.xml"/><Relationship Id="rId6" Type="http://schemas.openxmlformats.org/officeDocument/2006/relationships/image" Target="../media/image113.jpeg"/><Relationship Id="rId5" Type="http://schemas.openxmlformats.org/officeDocument/2006/relationships/image" Target="../media/image112.jpeg"/><Relationship Id="rId4" Type="http://schemas.openxmlformats.org/officeDocument/2006/relationships/hyperlink" Target="http://arabic.cnn.com/2002/world/11/9/rumsfeld.iraqreaction/story.un.ap.jpg.jpg" TargetMode="External"/><Relationship Id="rId9" Type="http://schemas.openxmlformats.org/officeDocument/2006/relationships/image" Target="../media/image116.jpeg"/></Relationships>
</file>

<file path=ppt/slides/_rels/slide74.xml.rels><?xml version="1.0" encoding="UTF-8" standalone="yes"?>
<Relationships xmlns="http://schemas.openxmlformats.org/package/2006/relationships"><Relationship Id="rId3" Type="http://schemas.openxmlformats.org/officeDocument/2006/relationships/audio" Target="../media/audio1.wav"/><Relationship Id="rId7" Type="http://schemas.openxmlformats.org/officeDocument/2006/relationships/hyperlink" Target="http://www.youtube.com/watch?v=eiaMePwloJc" TargetMode="External"/><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hyperlink" Target="http://www.youtube.com/watch?v=PeIRghXeDfc" TargetMode="External"/><Relationship Id="rId5" Type="http://schemas.openxmlformats.org/officeDocument/2006/relationships/hyperlink" Target="http://www.youtube.com/watch?v=wueEBhMzcro" TargetMode="External"/><Relationship Id="rId4" Type="http://schemas.openxmlformats.org/officeDocument/2006/relationships/hyperlink" Target="http://www.youtube.com/watch?v=s7Uk2NjuLCA" TargetMode="External"/></Relationships>
</file>

<file path=ppt/slides/_rels/slide75.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image" Target="../media/image117.png"/><Relationship Id="rId1" Type="http://schemas.openxmlformats.org/officeDocument/2006/relationships/slideLayout" Target="../slideLayouts/slideLayout7.xml"/><Relationship Id="rId5" Type="http://schemas.openxmlformats.org/officeDocument/2006/relationships/image" Target="../media/image120.png"/><Relationship Id="rId4" Type="http://schemas.openxmlformats.org/officeDocument/2006/relationships/image" Target="../media/image119.jpeg"/></Relationships>
</file>

<file path=ppt/slides/_rels/slide76.xml.rels><?xml version="1.0" encoding="UTF-8" standalone="yes"?>
<Relationships xmlns="http://schemas.openxmlformats.org/package/2006/relationships"><Relationship Id="rId3" Type="http://schemas.openxmlformats.org/officeDocument/2006/relationships/image" Target="../media/image121.jpe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77.xml.rels><?xml version="1.0" encoding="UTF-8" standalone="yes"?>
<Relationships xmlns="http://schemas.openxmlformats.org/package/2006/relationships"><Relationship Id="rId3" Type="http://schemas.openxmlformats.org/officeDocument/2006/relationships/audio" Target="../media/audio3.wav"/><Relationship Id="rId2" Type="http://schemas.openxmlformats.org/officeDocument/2006/relationships/slideLayout" Target="../slideLayouts/slideLayout12.xml"/><Relationship Id="rId1" Type="http://schemas.openxmlformats.org/officeDocument/2006/relationships/vmlDrawing" Target="../drawings/vmlDrawing3.vml"/><Relationship Id="rId6" Type="http://schemas.openxmlformats.org/officeDocument/2006/relationships/image" Target="../media/image122.wmf"/><Relationship Id="rId5" Type="http://schemas.openxmlformats.org/officeDocument/2006/relationships/oleObject" Target="../embeddings/oleObject3.bin"/><Relationship Id="rId4" Type="http://schemas.openxmlformats.org/officeDocument/2006/relationships/audio" Target="../media/audio2.wav"/></Relationships>
</file>

<file path=ppt/slides/_rels/slide78.xml.rels><?xml version="1.0" encoding="UTF-8" standalone="yes"?>
<Relationships xmlns="http://schemas.openxmlformats.org/package/2006/relationships"><Relationship Id="rId2" Type="http://schemas.openxmlformats.org/officeDocument/2006/relationships/image" Target="../media/image123.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24.png"/></Relationships>
</file>

<file path=ppt/slides/_rels/slide80.xml.rels><?xml version="1.0" encoding="UTF-8" standalone="yes"?>
<Relationships xmlns="http://schemas.openxmlformats.org/package/2006/relationships"><Relationship Id="rId2" Type="http://schemas.openxmlformats.org/officeDocument/2006/relationships/image" Target="../media/image125.pn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126.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127.jpe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audio" Target="../media/audio2.wav"/><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2" Type="http://schemas.openxmlformats.org/officeDocument/2006/relationships/image" Target="../media/image129.png"/><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3" Type="http://schemas.openxmlformats.org/officeDocument/2006/relationships/hyperlink" Target="https://cop24.gov.pl/"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image" Target="../media/image130.jpeg"/><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132.jpeg"/></Relationships>
</file>

<file path=ppt/slides/_rels/slide90.xml.rels><?xml version="1.0" encoding="UTF-8" standalone="yes"?>
<Relationships xmlns="http://schemas.openxmlformats.org/package/2006/relationships"><Relationship Id="rId3" Type="http://schemas.openxmlformats.org/officeDocument/2006/relationships/image" Target="../media/image133.png"/><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134.jpe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2" Type="http://schemas.openxmlformats.org/officeDocument/2006/relationships/audio" Target="../media/audio2.wav"/><Relationship Id="rId1" Type="http://schemas.openxmlformats.org/officeDocument/2006/relationships/slideLayout" Target="../slideLayouts/slideLayout4.xml"/></Relationships>
</file>

<file path=ppt/slides/_rels/slide96.xml.rels><?xml version="1.0" encoding="UTF-8" standalone="yes"?>
<Relationships xmlns="http://schemas.openxmlformats.org/package/2006/relationships"><Relationship Id="rId2" Type="http://schemas.openxmlformats.org/officeDocument/2006/relationships/image" Target="../media/image135.png"/><Relationship Id="rId1" Type="http://schemas.openxmlformats.org/officeDocument/2006/relationships/slideLayout" Target="../slideLayouts/slideLayout4.xml"/></Relationships>
</file>

<file path=ppt/slides/_rels/slide97.xml.rels><?xml version="1.0" encoding="UTF-8" standalone="yes"?>
<Relationships xmlns="http://schemas.openxmlformats.org/package/2006/relationships"><Relationship Id="rId8" Type="http://schemas.openxmlformats.org/officeDocument/2006/relationships/image" Target="../media/image137.png"/><Relationship Id="rId3" Type="http://schemas.openxmlformats.org/officeDocument/2006/relationships/audio" Target="../media/audio2.wav"/><Relationship Id="rId7" Type="http://schemas.openxmlformats.org/officeDocument/2006/relationships/image" Target="../media/image136.png"/><Relationship Id="rId2" Type="http://schemas.openxmlformats.org/officeDocument/2006/relationships/notesSlide" Target="../notesSlides/notesSlide19.xml"/><Relationship Id="rId1" Type="http://schemas.openxmlformats.org/officeDocument/2006/relationships/slideLayout" Target="../slideLayouts/slideLayout12.xml"/><Relationship Id="rId6" Type="http://schemas.openxmlformats.org/officeDocument/2006/relationships/hyperlink" Target="https://blog.oup.com/2018/09/what-are-environmental-laws/" TargetMode="External"/><Relationship Id="rId5" Type="http://schemas.openxmlformats.org/officeDocument/2006/relationships/hyperlink" Target="https://iopscience.iop.org/article/10.1088/1748-9326/10/10/105002" TargetMode="External"/><Relationship Id="rId4" Type="http://schemas.openxmlformats.org/officeDocument/2006/relationships/hyperlink" Target="https://www.independent.co.uk/environment/budget-2018-philip-hammond-environment-climate-change-wildlife-plastic-pollution-oceans-a8608671.html" TargetMode="External"/></Relationships>
</file>

<file path=ppt/slides/_rels/slide98.xml.rels><?xml version="1.0" encoding="UTF-8" standalone="yes"?>
<Relationships xmlns="http://schemas.openxmlformats.org/package/2006/relationships"><Relationship Id="rId8" Type="http://schemas.openxmlformats.org/officeDocument/2006/relationships/image" Target="../media/image144.png"/><Relationship Id="rId3" Type="http://schemas.openxmlformats.org/officeDocument/2006/relationships/image" Target="../media/image139.png"/><Relationship Id="rId7" Type="http://schemas.openxmlformats.org/officeDocument/2006/relationships/image" Target="../media/image143.png"/><Relationship Id="rId12" Type="http://schemas.openxmlformats.org/officeDocument/2006/relationships/image" Target="../media/image148.png"/><Relationship Id="rId2" Type="http://schemas.openxmlformats.org/officeDocument/2006/relationships/image" Target="../media/image138.png"/><Relationship Id="rId1" Type="http://schemas.openxmlformats.org/officeDocument/2006/relationships/slideLayout" Target="../slideLayouts/slideLayout16.xml"/><Relationship Id="rId6" Type="http://schemas.openxmlformats.org/officeDocument/2006/relationships/image" Target="../media/image142.png"/><Relationship Id="rId11" Type="http://schemas.openxmlformats.org/officeDocument/2006/relationships/image" Target="../media/image147.png"/><Relationship Id="rId5" Type="http://schemas.openxmlformats.org/officeDocument/2006/relationships/image" Target="../media/image141.png"/><Relationship Id="rId10" Type="http://schemas.openxmlformats.org/officeDocument/2006/relationships/image" Target="../media/image146.png"/><Relationship Id="rId4" Type="http://schemas.openxmlformats.org/officeDocument/2006/relationships/image" Target="../media/image140.png"/><Relationship Id="rId9" Type="http://schemas.openxmlformats.org/officeDocument/2006/relationships/image" Target="../media/image145.png"/></Relationships>
</file>

<file path=ppt/slides/_rels/slide99.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49.jpeg"/></Relationships>
</file>

<file path=ppt/slides/_rels/slide100.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21.xml"/><Relationship Id="rId1" Type="http://schemas.openxmlformats.org/officeDocument/2006/relationships/slideLayout" Target="../slideLayouts/slideLayout12.xml"/><Relationship Id="rId4" Type="http://schemas.openxmlformats.org/officeDocument/2006/relationships/image" Target="../media/image15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Governance of the Environment</a:t>
            </a:r>
            <a:endParaRPr lang="en-GB" dirty="0"/>
          </a:p>
        </p:txBody>
      </p:sp>
      <p:sp>
        <p:nvSpPr>
          <p:cNvPr id="3" name="Subtitle 2"/>
          <p:cNvSpPr>
            <a:spLocks noGrp="1"/>
          </p:cNvSpPr>
          <p:nvPr>
            <p:ph type="subTitle" idx="1"/>
          </p:nvPr>
        </p:nvSpPr>
        <p:spPr/>
        <p:txBody>
          <a:bodyPr/>
          <a:lstStyle/>
          <a:p>
            <a:r>
              <a:rPr lang="en-GB" dirty="0" smtClean="0"/>
              <a:t>If we want to achieve our goals we need to embrace governance?</a:t>
            </a:r>
            <a:endParaRPr lang="en-GB" dirty="0"/>
          </a:p>
        </p:txBody>
      </p:sp>
      <p:sp>
        <p:nvSpPr>
          <p:cNvPr id="4" name="Slide Number Placeholder 3"/>
          <p:cNvSpPr>
            <a:spLocks noGrp="1"/>
          </p:cNvSpPr>
          <p:nvPr>
            <p:ph type="sldNum" sz="quarter" idx="12"/>
          </p:nvPr>
        </p:nvSpPr>
        <p:spPr/>
        <p:txBody>
          <a:bodyPr/>
          <a:lstStyle/>
          <a:p>
            <a:pPr>
              <a:defRPr/>
            </a:pPr>
            <a:fld id="{BBF10501-945D-43AF-BF6F-0FE526563D3A}" type="slidenum">
              <a:rPr lang="en-GB" altLang="en-US" smtClean="0"/>
              <a:pPr>
                <a:defRPr/>
              </a:pPr>
              <a:t>1</a:t>
            </a:fld>
            <a:endParaRPr lang="en-GB" altLang="en-US"/>
          </a:p>
        </p:txBody>
      </p:sp>
    </p:spTree>
    <p:extLst>
      <p:ext uri="{BB962C8B-B14F-4D97-AF65-F5344CB8AC3E}">
        <p14:creationId xmlns:p14="http://schemas.microsoft.com/office/powerpoint/2010/main" val="5906624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Course</a:t>
            </a:r>
            <a:endParaRPr lang="en-GB" dirty="0"/>
          </a:p>
        </p:txBody>
      </p:sp>
      <p:sp>
        <p:nvSpPr>
          <p:cNvPr id="3" name="Content Placeholder 2"/>
          <p:cNvSpPr>
            <a:spLocks noGrp="1"/>
          </p:cNvSpPr>
          <p:nvPr>
            <p:ph idx="1"/>
          </p:nvPr>
        </p:nvSpPr>
        <p:spPr/>
        <p:txBody>
          <a:bodyPr/>
          <a:lstStyle/>
          <a:p>
            <a:r>
              <a:rPr lang="en-GB" dirty="0" smtClean="0"/>
              <a:t>Module descriptor</a:t>
            </a:r>
          </a:p>
          <a:p>
            <a:r>
              <a:rPr lang="en-GB" dirty="0" smtClean="0"/>
              <a:t>Assessment</a:t>
            </a:r>
          </a:p>
          <a:p>
            <a:pPr lvl="1"/>
            <a:r>
              <a:rPr lang="en-GB" dirty="0" smtClean="0"/>
              <a:t>Review of countries environmental policies</a:t>
            </a:r>
          </a:p>
          <a:p>
            <a:pPr lvl="1"/>
            <a:r>
              <a:rPr lang="en-GB" dirty="0" smtClean="0"/>
              <a:t>COVID</a:t>
            </a:r>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2</a:t>
            </a:fld>
            <a:endParaRPr lang="en-GB" altLang="en-US"/>
          </a:p>
        </p:txBody>
      </p:sp>
      <p:pic>
        <p:nvPicPr>
          <p:cNvPr id="5" name="Picture 4"/>
          <p:cNvPicPr>
            <a:picLocks noChangeAspect="1"/>
          </p:cNvPicPr>
          <p:nvPr/>
        </p:nvPicPr>
        <p:blipFill>
          <a:blip r:embed="rId2"/>
          <a:stretch>
            <a:fillRect/>
          </a:stretch>
        </p:blipFill>
        <p:spPr>
          <a:xfrm>
            <a:off x="1619672" y="3933056"/>
            <a:ext cx="5680252" cy="2714085"/>
          </a:xfrm>
          <a:prstGeom prst="rect">
            <a:avLst/>
          </a:prstGeom>
        </p:spPr>
      </p:pic>
    </p:spTree>
    <p:extLst>
      <p:ext uri="{BB962C8B-B14F-4D97-AF65-F5344CB8AC3E}">
        <p14:creationId xmlns:p14="http://schemas.microsoft.com/office/powerpoint/2010/main" val="41704674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4130" y="223737"/>
            <a:ext cx="8640960" cy="1143000"/>
          </a:xfrm>
        </p:spPr>
        <p:txBody>
          <a:bodyPr/>
          <a:lstStyle/>
          <a:p>
            <a:r>
              <a:rPr lang="en-GB" dirty="0" smtClean="0"/>
              <a:t>David Interview September 2020</a:t>
            </a:r>
            <a:endParaRPr lang="en-GB" dirty="0"/>
          </a:p>
        </p:txBody>
      </p:sp>
      <p:sp>
        <p:nvSpPr>
          <p:cNvPr id="3" name="Content Placeholder 2"/>
          <p:cNvSpPr>
            <a:spLocks noGrp="1"/>
          </p:cNvSpPr>
          <p:nvPr>
            <p:ph idx="1"/>
          </p:nvPr>
        </p:nvSpPr>
        <p:spPr>
          <a:xfrm>
            <a:off x="457200" y="1268761"/>
            <a:ext cx="8229600" cy="5055840"/>
          </a:xfrm>
        </p:spPr>
        <p:txBody>
          <a:bodyPr/>
          <a:lstStyle/>
          <a:p>
            <a:r>
              <a:rPr lang="en-GB" dirty="0" smtClean="0">
                <a:hlinkClick r:id="rId2"/>
              </a:rPr>
              <a:t>9 min link</a:t>
            </a:r>
            <a:endParaRPr lang="en-GB" dirty="0" smtClean="0"/>
          </a:p>
          <a:p>
            <a:r>
              <a:rPr lang="en-GB" dirty="0"/>
              <a:t>In what ways is David </a:t>
            </a:r>
            <a:r>
              <a:rPr lang="en-GB" dirty="0" smtClean="0"/>
              <a:t>emphasising </a:t>
            </a:r>
            <a:r>
              <a:rPr lang="en-GB" dirty="0"/>
              <a:t>the importance of environmental governance</a:t>
            </a:r>
            <a:r>
              <a:rPr lang="en-GB" dirty="0" smtClean="0"/>
              <a:t>? Stop, discuss and restart.</a:t>
            </a:r>
            <a:endParaRPr lang="en-GB" dirty="0"/>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3</a:t>
            </a:fld>
            <a:endParaRPr lang="en-GB" altLang="en-US"/>
          </a:p>
        </p:txBody>
      </p:sp>
      <p:pic>
        <p:nvPicPr>
          <p:cNvPr id="5" name="Picture 4"/>
          <p:cNvPicPr>
            <a:picLocks noChangeAspect="1"/>
          </p:cNvPicPr>
          <p:nvPr/>
        </p:nvPicPr>
        <p:blipFill>
          <a:blip r:embed="rId3"/>
          <a:stretch>
            <a:fillRect/>
          </a:stretch>
        </p:blipFill>
        <p:spPr>
          <a:xfrm>
            <a:off x="4465712" y="2914919"/>
            <a:ext cx="4221088" cy="2374362"/>
          </a:xfrm>
          <a:prstGeom prst="rect">
            <a:avLst/>
          </a:prstGeom>
        </p:spPr>
      </p:pic>
      <p:pic>
        <p:nvPicPr>
          <p:cNvPr id="6" name="Picture 5"/>
          <p:cNvPicPr>
            <a:picLocks noChangeAspect="1"/>
          </p:cNvPicPr>
          <p:nvPr/>
        </p:nvPicPr>
        <p:blipFill>
          <a:blip r:embed="rId4"/>
          <a:stretch>
            <a:fillRect/>
          </a:stretch>
        </p:blipFill>
        <p:spPr>
          <a:xfrm>
            <a:off x="323528" y="2891928"/>
            <a:ext cx="4008130" cy="2254573"/>
          </a:xfrm>
          <a:prstGeom prst="rect">
            <a:avLst/>
          </a:prstGeom>
        </p:spPr>
      </p:pic>
      <p:pic>
        <p:nvPicPr>
          <p:cNvPr id="7" name="Picture 6"/>
          <p:cNvPicPr>
            <a:picLocks noChangeAspect="1"/>
          </p:cNvPicPr>
          <p:nvPr/>
        </p:nvPicPr>
        <p:blipFill>
          <a:blip r:embed="rId5"/>
          <a:stretch>
            <a:fillRect/>
          </a:stretch>
        </p:blipFill>
        <p:spPr>
          <a:xfrm>
            <a:off x="2632202" y="4871783"/>
            <a:ext cx="3288342" cy="1849692"/>
          </a:xfrm>
          <a:prstGeom prst="rect">
            <a:avLst/>
          </a:prstGeom>
        </p:spPr>
      </p:pic>
    </p:spTree>
    <p:extLst>
      <p:ext uri="{BB962C8B-B14F-4D97-AF65-F5344CB8AC3E}">
        <p14:creationId xmlns:p14="http://schemas.microsoft.com/office/powerpoint/2010/main" val="3940733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163" y="715652"/>
            <a:ext cx="9155360" cy="1143000"/>
          </a:xfrm>
        </p:spPr>
        <p:txBody>
          <a:bodyPr/>
          <a:lstStyle/>
          <a:p>
            <a:r>
              <a:rPr lang="en-GB" dirty="0" smtClean="0"/>
              <a:t>From moaning about to achieving it. Can governance help?</a:t>
            </a:r>
            <a:endParaRPr lang="en-GB" dirty="0"/>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4</a:t>
            </a:fld>
            <a:endParaRPr lang="en-GB" altLang="en-US"/>
          </a:p>
        </p:txBody>
      </p:sp>
      <p:pic>
        <p:nvPicPr>
          <p:cNvPr id="5" name="Picture 4"/>
          <p:cNvPicPr>
            <a:picLocks noChangeAspect="1"/>
          </p:cNvPicPr>
          <p:nvPr/>
        </p:nvPicPr>
        <p:blipFill>
          <a:blip r:embed="rId2"/>
          <a:stretch>
            <a:fillRect/>
          </a:stretch>
        </p:blipFill>
        <p:spPr>
          <a:xfrm>
            <a:off x="6372200" y="2924944"/>
            <a:ext cx="2143125" cy="2857500"/>
          </a:xfrm>
          <a:prstGeom prst="rect">
            <a:avLst/>
          </a:prstGeom>
        </p:spPr>
      </p:pic>
      <p:pic>
        <p:nvPicPr>
          <p:cNvPr id="6" name="Picture 5"/>
          <p:cNvPicPr>
            <a:picLocks noChangeAspect="1"/>
          </p:cNvPicPr>
          <p:nvPr/>
        </p:nvPicPr>
        <p:blipFill>
          <a:blip r:embed="rId3"/>
          <a:stretch>
            <a:fillRect/>
          </a:stretch>
        </p:blipFill>
        <p:spPr>
          <a:xfrm>
            <a:off x="234163" y="1858652"/>
            <a:ext cx="5623401" cy="4542458"/>
          </a:xfrm>
          <a:prstGeom prst="rect">
            <a:avLst/>
          </a:prstGeom>
        </p:spPr>
      </p:pic>
      <p:sp>
        <p:nvSpPr>
          <p:cNvPr id="7" name="Rectangle 6"/>
          <p:cNvSpPr/>
          <p:nvPr/>
        </p:nvSpPr>
        <p:spPr>
          <a:xfrm>
            <a:off x="1172504" y="5966659"/>
            <a:ext cx="3608873"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Yes we can!</a:t>
            </a:r>
            <a:endParaRPr lang="en-US"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4122420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7284"/>
            <a:ext cx="8229600" cy="1143000"/>
          </a:xfrm>
        </p:spPr>
        <p:txBody>
          <a:bodyPr/>
          <a:lstStyle/>
          <a:p>
            <a:r>
              <a:rPr lang="en-GB" dirty="0" smtClean="0"/>
              <a:t>Have I got news for you?</a:t>
            </a:r>
            <a:endParaRPr lang="en-GB" dirty="0"/>
          </a:p>
        </p:txBody>
      </p:sp>
      <p:sp>
        <p:nvSpPr>
          <p:cNvPr id="3" name="Content Placeholder 2"/>
          <p:cNvSpPr>
            <a:spLocks noGrp="1"/>
          </p:cNvSpPr>
          <p:nvPr>
            <p:ph idx="1"/>
          </p:nvPr>
        </p:nvSpPr>
        <p:spPr>
          <a:xfrm>
            <a:off x="467497" y="1451872"/>
            <a:ext cx="8229600" cy="4389437"/>
          </a:xfrm>
        </p:spPr>
        <p:txBody>
          <a:bodyPr/>
          <a:lstStyle/>
          <a:p>
            <a:r>
              <a:rPr lang="en-GB" dirty="0" smtClean="0"/>
              <a:t>WEEKLY</a:t>
            </a:r>
          </a:p>
          <a:p>
            <a:r>
              <a:rPr lang="en-GB" dirty="0" smtClean="0"/>
              <a:t>Boris article this week</a:t>
            </a:r>
          </a:p>
          <a:p>
            <a:r>
              <a:rPr lang="en-GB" dirty="0" smtClean="0"/>
              <a:t>Find an article and consider how governance influences it’s message.  PowerPoint slide.</a:t>
            </a:r>
            <a:endParaRPr lang="en-GB" dirty="0"/>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5</a:t>
            </a:fld>
            <a:endParaRPr lang="en-GB" altLang="en-US"/>
          </a:p>
        </p:txBody>
      </p:sp>
      <p:pic>
        <p:nvPicPr>
          <p:cNvPr id="5" name="Picture 4"/>
          <p:cNvPicPr>
            <a:picLocks noChangeAspect="1"/>
          </p:cNvPicPr>
          <p:nvPr/>
        </p:nvPicPr>
        <p:blipFill>
          <a:blip r:embed="rId2"/>
          <a:stretch>
            <a:fillRect/>
          </a:stretch>
        </p:blipFill>
        <p:spPr>
          <a:xfrm>
            <a:off x="1619672" y="3501008"/>
            <a:ext cx="5548511" cy="3140992"/>
          </a:xfrm>
          <a:prstGeom prst="rect">
            <a:avLst/>
          </a:prstGeom>
        </p:spPr>
      </p:pic>
    </p:spTree>
    <p:extLst>
      <p:ext uri="{BB962C8B-B14F-4D97-AF65-F5344CB8AC3E}">
        <p14:creationId xmlns:p14="http://schemas.microsoft.com/office/powerpoint/2010/main" val="2231851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17500" y="52388"/>
            <a:ext cx="8637588" cy="1431925"/>
          </a:xfrm>
        </p:spPr>
        <p:txBody>
          <a:bodyPr rtlCol="0">
            <a:normAutofit fontScale="90000"/>
          </a:bodyPr>
          <a:lstStyle/>
          <a:p>
            <a:pPr eaLnBrk="1" fontAlgn="auto" hangingPunct="1">
              <a:spcAft>
                <a:spcPts val="0"/>
              </a:spcAft>
              <a:defRPr/>
            </a:pPr>
            <a:r>
              <a:rPr lang="en-US"/>
              <a:t>Institutions and Strategies in Environmental Governance </a:t>
            </a:r>
          </a:p>
        </p:txBody>
      </p:sp>
      <p:sp>
        <p:nvSpPr>
          <p:cNvPr id="17411" name="Rectangle 3"/>
          <p:cNvSpPr>
            <a:spLocks noGrp="1" noChangeArrowheads="1"/>
          </p:cNvSpPr>
          <p:nvPr>
            <p:ph type="body" sz="half" idx="1"/>
          </p:nvPr>
        </p:nvSpPr>
        <p:spPr>
          <a:xfrm>
            <a:off x="152400" y="2286000"/>
            <a:ext cx="4038600" cy="4038600"/>
          </a:xfrm>
        </p:spPr>
        <p:txBody>
          <a:bodyPr/>
          <a:lstStyle/>
          <a:p>
            <a:pPr eaLnBrk="1" hangingPunct="1"/>
            <a:r>
              <a:rPr lang="en-US" altLang="en-US" sz="2400" i="1"/>
              <a:t>“The existence of transnational or even global environmental problems raises many strategic questions and institutional considerations which must be dealt with in a ‘new’ manner.”</a:t>
            </a:r>
            <a:r>
              <a:rPr lang="en-US" altLang="en-US" sz="2400"/>
              <a:t> (Achterberg, 2001: 183)</a:t>
            </a:r>
          </a:p>
        </p:txBody>
      </p:sp>
      <p:pic>
        <p:nvPicPr>
          <p:cNvPr id="7172" name="Picture 11" descr="governance"/>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5364163" y="1654175"/>
            <a:ext cx="3236912" cy="2670175"/>
          </a:xfrm>
          <a:noFill/>
        </p:spPr>
      </p:pic>
      <p:sp>
        <p:nvSpPr>
          <p:cNvPr id="7173"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1D53594D-6E68-4D0D-A0F7-3CAB175F9270}" type="slidenum">
              <a:rPr lang="en-GB" altLang="en-US" sz="1100" smtClean="0">
                <a:solidFill>
                  <a:srgbClr val="4D4D4D"/>
                </a:solidFill>
                <a:latin typeface="Times New Roman" panose="02020603050405020304" pitchFamily="18" charset="0"/>
              </a:rPr>
              <a:pPr>
                <a:spcBef>
                  <a:spcPct val="0"/>
                </a:spcBef>
                <a:buClrTx/>
                <a:buSzTx/>
                <a:buFontTx/>
                <a:buNone/>
              </a:pPr>
              <a:t>6</a:t>
            </a:fld>
            <a:endParaRPr lang="en-GB" altLang="en-US" sz="1100">
              <a:solidFill>
                <a:srgbClr val="4D4D4D"/>
              </a:solidFill>
              <a:latin typeface="Times New Roman" panose="02020603050405020304" pitchFamily="18" charset="0"/>
            </a:endParaRPr>
          </a:p>
        </p:txBody>
      </p:sp>
      <p:pic>
        <p:nvPicPr>
          <p:cNvPr id="7174" name="Picture 1"/>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45238" y="4324350"/>
            <a:ext cx="1611312"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 calcmode="lin" valueType="num">
                                      <p:cBhvr additive="base">
                                        <p:cTn id="7" dur="500" fill="hold"/>
                                        <p:tgtEl>
                                          <p:spTgt spid="17410">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17410">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17411">
                                            <p:txEl>
                                              <p:pRg st="0" end="0"/>
                                            </p:txEl>
                                          </p:spTgt>
                                        </p:tgtEl>
                                        <p:attrNameLst>
                                          <p:attrName>style.visibility</p:attrName>
                                        </p:attrNameLst>
                                      </p:cBhvr>
                                      <p:to>
                                        <p:strVal val="visible"/>
                                      </p:to>
                                    </p:set>
                                    <p:anim calcmode="lin" valueType="num">
                                      <p:cBhvr additive="base">
                                        <p:cTn id="13" dur="500" fill="hold"/>
                                        <p:tgtEl>
                                          <p:spTgt spid="17411">
                                            <p:txEl>
                                              <p:pRg st="0" end="0"/>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1741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p" autoUpdateAnimBg="0" advAuto="0"/>
      <p:bldP spid="17411"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governance important?</a:t>
            </a:r>
            <a:endParaRPr lang="en-GB" dirty="0"/>
          </a:p>
        </p:txBody>
      </p:sp>
      <p:sp>
        <p:nvSpPr>
          <p:cNvPr id="3" name="Text Placeholder 2"/>
          <p:cNvSpPr>
            <a:spLocks noGrp="1"/>
          </p:cNvSpPr>
          <p:nvPr>
            <p:ph type="body" sz="half" idx="1"/>
          </p:nvPr>
        </p:nvSpPr>
        <p:spPr>
          <a:xfrm>
            <a:off x="328613" y="1941513"/>
            <a:ext cx="4531419" cy="4114800"/>
          </a:xfrm>
        </p:spPr>
        <p:txBody>
          <a:bodyPr/>
          <a:lstStyle/>
          <a:p>
            <a:r>
              <a:rPr lang="en-GB" dirty="0" smtClean="0">
                <a:hlinkClick r:id="rId2"/>
              </a:rPr>
              <a:t>Greta UN Address September 2019</a:t>
            </a:r>
            <a:endParaRPr lang="en-GB" dirty="0" smtClean="0"/>
          </a:p>
          <a:p>
            <a:r>
              <a:rPr lang="en-GB" dirty="0" smtClean="0"/>
              <a:t>Putin Oct 2019</a:t>
            </a:r>
          </a:p>
          <a:p>
            <a:r>
              <a:rPr lang="en-GB" dirty="0" smtClean="0"/>
              <a:t>“</a:t>
            </a:r>
            <a:r>
              <a:rPr lang="en-GB" dirty="0"/>
              <a:t>I may disappoint you but I don’t share the common excitement about the speech by Greta Thunberg,” Putin told an energy forum in Moscow this week, according to Reuters</a:t>
            </a:r>
            <a:r>
              <a:rPr lang="en-GB" dirty="0" smtClean="0"/>
              <a:t>.</a:t>
            </a:r>
          </a:p>
          <a:p>
            <a:r>
              <a:rPr lang="en-GB" dirty="0" smtClean="0"/>
              <a:t>Discuss</a:t>
            </a:r>
            <a:endParaRPr lang="en-GB" dirty="0"/>
          </a:p>
        </p:txBody>
      </p:sp>
      <p:sp>
        <p:nvSpPr>
          <p:cNvPr id="5" name="Slide Number Placeholder 4"/>
          <p:cNvSpPr>
            <a:spLocks noGrp="1"/>
          </p:cNvSpPr>
          <p:nvPr>
            <p:ph type="sldNum" sz="quarter" idx="12"/>
          </p:nvPr>
        </p:nvSpPr>
        <p:spPr/>
        <p:txBody>
          <a:bodyPr/>
          <a:lstStyle/>
          <a:p>
            <a:pPr>
              <a:defRPr/>
            </a:pPr>
            <a:fld id="{5562C6DA-3748-41B3-AC54-718B3D6CABE7}" type="slidenum">
              <a:rPr lang="en-GB" altLang="en-US" smtClean="0"/>
              <a:pPr>
                <a:defRPr/>
              </a:pPr>
              <a:t>7</a:t>
            </a:fld>
            <a:endParaRPr lang="en-GB" altLang="en-US"/>
          </a:p>
        </p:txBody>
      </p:sp>
      <p:pic>
        <p:nvPicPr>
          <p:cNvPr id="7" name="Picture 6"/>
          <p:cNvPicPr>
            <a:picLocks noChangeAspect="1"/>
          </p:cNvPicPr>
          <p:nvPr/>
        </p:nvPicPr>
        <p:blipFill>
          <a:blip r:embed="rId3"/>
          <a:stretch>
            <a:fillRect/>
          </a:stretch>
        </p:blipFill>
        <p:spPr>
          <a:xfrm>
            <a:off x="4932040" y="2492896"/>
            <a:ext cx="3606738" cy="2404492"/>
          </a:xfrm>
          <a:prstGeom prst="rect">
            <a:avLst/>
          </a:prstGeom>
        </p:spPr>
      </p:pic>
    </p:spTree>
    <p:extLst>
      <p:ext uri="{BB962C8B-B14F-4D97-AF65-F5344CB8AC3E}">
        <p14:creationId xmlns:p14="http://schemas.microsoft.com/office/powerpoint/2010/main" val="218795646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84213" y="414338"/>
            <a:ext cx="8229600" cy="1143000"/>
          </a:xfrm>
        </p:spPr>
        <p:txBody>
          <a:bodyPr/>
          <a:lstStyle/>
          <a:p>
            <a:pPr eaLnBrk="1" hangingPunct="1"/>
            <a:r>
              <a:rPr lang="en-GB" altLang="en-US"/>
              <a:t>Definitions</a:t>
            </a:r>
          </a:p>
        </p:txBody>
      </p:sp>
      <p:sp>
        <p:nvSpPr>
          <p:cNvPr id="6148" name="Rectangle 3"/>
          <p:cNvSpPr>
            <a:spLocks noGrp="1" noChangeArrowheads="1"/>
          </p:cNvSpPr>
          <p:nvPr>
            <p:ph idx="1"/>
          </p:nvPr>
        </p:nvSpPr>
        <p:spPr>
          <a:xfrm>
            <a:off x="250825" y="2924175"/>
            <a:ext cx="4427538" cy="4114800"/>
          </a:xfrm>
        </p:spPr>
        <p:txBody>
          <a:bodyPr/>
          <a:lstStyle/>
          <a:p>
            <a:pPr eaLnBrk="1" hangingPunct="1">
              <a:lnSpc>
                <a:spcPct val="90000"/>
              </a:lnSpc>
              <a:defRPr/>
            </a:pPr>
            <a:r>
              <a:rPr lang="en-US" altLang="en-US" sz="2400" dirty="0"/>
              <a:t>Define the environment</a:t>
            </a:r>
          </a:p>
          <a:p>
            <a:pPr marL="0" indent="0" eaLnBrk="1" hangingPunct="1">
              <a:lnSpc>
                <a:spcPct val="90000"/>
              </a:lnSpc>
              <a:buFont typeface="Wingdings 2" panose="05020102010507070707" pitchFamily="18" charset="2"/>
              <a:buNone/>
              <a:defRPr/>
            </a:pPr>
            <a:endParaRPr lang="en-US" altLang="en-US" sz="2400" dirty="0"/>
          </a:p>
          <a:p>
            <a:pPr eaLnBrk="1" hangingPunct="1">
              <a:lnSpc>
                <a:spcPct val="90000"/>
              </a:lnSpc>
              <a:defRPr/>
            </a:pPr>
            <a:r>
              <a:rPr lang="en-US" altLang="en-US" sz="2400" dirty="0"/>
              <a:t>Define conservation</a:t>
            </a:r>
          </a:p>
          <a:p>
            <a:pPr marL="0" indent="0" eaLnBrk="1" hangingPunct="1">
              <a:lnSpc>
                <a:spcPct val="90000"/>
              </a:lnSpc>
              <a:buFont typeface="Wingdings 2" panose="05020102010507070707" pitchFamily="18" charset="2"/>
              <a:buNone/>
              <a:defRPr/>
            </a:pPr>
            <a:endParaRPr lang="en-US" altLang="en-US" sz="2400" dirty="0"/>
          </a:p>
          <a:p>
            <a:pPr eaLnBrk="1" hangingPunct="1">
              <a:lnSpc>
                <a:spcPct val="90000"/>
              </a:lnSpc>
              <a:defRPr/>
            </a:pPr>
            <a:r>
              <a:rPr lang="en-US" altLang="en-US" sz="2400" dirty="0"/>
              <a:t>Define governance</a:t>
            </a:r>
          </a:p>
          <a:p>
            <a:pPr eaLnBrk="1" hangingPunct="1">
              <a:lnSpc>
                <a:spcPct val="90000"/>
              </a:lnSpc>
              <a:defRPr/>
            </a:pPr>
            <a:endParaRPr lang="en-US" altLang="en-US" sz="2400" dirty="0"/>
          </a:p>
          <a:p>
            <a:pPr marL="0" indent="0" eaLnBrk="1" hangingPunct="1">
              <a:lnSpc>
                <a:spcPct val="90000"/>
              </a:lnSpc>
              <a:buFont typeface="Wingdings 2" panose="05020102010507070707" pitchFamily="18" charset="2"/>
              <a:buNone/>
              <a:defRPr/>
            </a:pPr>
            <a:endParaRPr lang="en-GB" altLang="en-US" sz="2400" dirty="0"/>
          </a:p>
        </p:txBody>
      </p:sp>
      <p:sp>
        <p:nvSpPr>
          <p:cNvPr id="1024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FF6CADED-50B0-4DF7-B7E1-58F6DD24FCBE}" type="slidenum">
              <a:rPr lang="en-GB" altLang="en-US" sz="1100" smtClean="0">
                <a:solidFill>
                  <a:srgbClr val="4D4D4D"/>
                </a:solidFill>
                <a:latin typeface="Times New Roman" panose="02020603050405020304" pitchFamily="18" charset="0"/>
              </a:rPr>
              <a:pPr>
                <a:spcBef>
                  <a:spcPct val="0"/>
                </a:spcBef>
                <a:buClrTx/>
                <a:buSzTx/>
                <a:buFontTx/>
                <a:buNone/>
              </a:pPr>
              <a:t>8</a:t>
            </a:fld>
            <a:endParaRPr lang="en-GB" altLang="en-US" sz="1100">
              <a:solidFill>
                <a:srgbClr val="4D4D4D"/>
              </a:solidFill>
              <a:latin typeface="Times New Roman" panose="02020603050405020304" pitchFamily="18" charset="0"/>
            </a:endParaRPr>
          </a:p>
        </p:txBody>
      </p:sp>
      <p:pic>
        <p:nvPicPr>
          <p:cNvPr id="10245" name="Picture 6" descr="Governa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06913" y="1844675"/>
            <a:ext cx="4637087" cy="407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animEffect transition="in" filter="fade">
                                      <p:cBhvr>
                                        <p:cTn id="7" dur="2000"/>
                                        <p:tgtEl>
                                          <p:spTgt spid="614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148">
                                            <p:txEl>
                                              <p:pRg st="2" end="2"/>
                                            </p:txEl>
                                          </p:spTgt>
                                        </p:tgtEl>
                                        <p:attrNameLst>
                                          <p:attrName>style.visibility</p:attrName>
                                        </p:attrNameLst>
                                      </p:cBhvr>
                                      <p:to>
                                        <p:strVal val="visible"/>
                                      </p:to>
                                    </p:set>
                                    <p:animEffect transition="in" filter="fade">
                                      <p:cBhvr>
                                        <p:cTn id="12" dur="2000"/>
                                        <p:tgtEl>
                                          <p:spTgt spid="6148">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148">
                                            <p:txEl>
                                              <p:pRg st="4" end="4"/>
                                            </p:txEl>
                                          </p:spTgt>
                                        </p:tgtEl>
                                        <p:attrNameLst>
                                          <p:attrName>style.visibility</p:attrName>
                                        </p:attrNameLst>
                                      </p:cBhvr>
                                      <p:to>
                                        <p:strVal val="visible"/>
                                      </p:to>
                                    </p:set>
                                    <p:animEffect transition="in" filter="fade">
                                      <p:cBhvr>
                                        <p:cTn id="17" dur="2000"/>
                                        <p:tgtEl>
                                          <p:spTgt spid="614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8"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779264" y="332656"/>
            <a:ext cx="8305800" cy="1143000"/>
          </a:xfrm>
          <a:ln>
            <a:miter lim="800000"/>
            <a:headEnd/>
            <a:tailEnd/>
          </a:ln>
          <a:extLst/>
        </p:spPr>
        <p:txBody>
          <a:bodyPr/>
          <a:lstStyle/>
          <a:p>
            <a:pPr eaLnBrk="1" fontAlgn="auto" hangingPunct="1">
              <a:spcAft>
                <a:spcPts val="0"/>
              </a:spcAft>
              <a:defRPr/>
            </a:pPr>
            <a:r>
              <a:rPr lang="en-GB" altLang="en-US" dirty="0"/>
              <a:t>What is Governance?</a:t>
            </a:r>
          </a:p>
        </p:txBody>
      </p:sp>
      <p:sp>
        <p:nvSpPr>
          <p:cNvPr id="11267"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DF9CC67C-E18B-468C-89C5-56EE36AE4E3D}" type="slidenum">
              <a:rPr lang="en-GB" altLang="en-US" sz="1100" smtClean="0">
                <a:solidFill>
                  <a:srgbClr val="4D4D4D"/>
                </a:solidFill>
                <a:latin typeface="Times New Roman" panose="02020603050405020304" pitchFamily="18" charset="0"/>
              </a:rPr>
              <a:pPr>
                <a:spcBef>
                  <a:spcPct val="0"/>
                </a:spcBef>
                <a:buClrTx/>
                <a:buSzTx/>
                <a:buFontTx/>
                <a:buNone/>
              </a:pPr>
              <a:t>9</a:t>
            </a:fld>
            <a:endParaRPr lang="en-GB" altLang="en-US" sz="1100">
              <a:solidFill>
                <a:srgbClr val="4D4D4D"/>
              </a:solidFill>
              <a:latin typeface="Times New Roman" panose="02020603050405020304" pitchFamily="18" charset="0"/>
            </a:endParaRPr>
          </a:p>
        </p:txBody>
      </p:sp>
      <p:sp>
        <p:nvSpPr>
          <p:cNvPr id="11268" name="Text Box 6"/>
          <p:cNvSpPr txBox="1">
            <a:spLocks noChangeArrowheads="1"/>
          </p:cNvSpPr>
          <p:nvPr/>
        </p:nvSpPr>
        <p:spPr bwMode="auto">
          <a:xfrm>
            <a:off x="4481513" y="2438400"/>
            <a:ext cx="4648200" cy="435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50000"/>
              </a:spcBef>
              <a:buClrTx/>
              <a:buSzTx/>
              <a:buFontTx/>
              <a:buNone/>
            </a:pPr>
            <a:r>
              <a:rPr lang="en-GB" altLang="en-US" sz="2000" i="1">
                <a:latin typeface="Times New Roman" panose="02020603050405020304" pitchFamily="18" charset="0"/>
              </a:rPr>
              <a:t>Governance includes the state, but transcends it by taking in the private sector and civil society. All three are critical for sustaining human development. The state creates a conducive political and legal environment. The private sector generates jobs and income. And civil society facilitates political and social interaction - mobilising groups to participate in economic, social and political activities. Because each has weaknesses and strengths, a major objective of our support for good governance is to promote constructive interaction among all three. </a:t>
            </a:r>
          </a:p>
        </p:txBody>
      </p:sp>
      <p:sp>
        <p:nvSpPr>
          <p:cNvPr id="35846" name="Rectangle 5"/>
          <p:cNvSpPr>
            <a:spLocks noChangeArrowheads="1"/>
          </p:cNvSpPr>
          <p:nvPr/>
        </p:nvSpPr>
        <p:spPr bwMode="auto">
          <a:xfrm>
            <a:off x="176213" y="1595438"/>
            <a:ext cx="8785225" cy="830262"/>
          </a:xfrm>
          <a:prstGeom prst="rect">
            <a:avLst/>
          </a:prstGeom>
          <a:noFill/>
          <a:ln>
            <a:noFill/>
          </a:ln>
          <a:extLst/>
        </p:spPr>
        <p:txBody>
          <a:bodyPr>
            <a:spAutoFit/>
          </a:bodyPr>
          <a:lstStyle>
            <a:lvl1pPr eaLnBrk="0" hangingPunct="0">
              <a:defRPr sz="2400">
                <a:solidFill>
                  <a:schemeClr val="hlink"/>
                </a:solidFill>
                <a:latin typeface="Times New Roman" pitchFamily="18" charset="0"/>
              </a:defRPr>
            </a:lvl1pPr>
            <a:lvl2pPr marL="742950" indent="-285750" eaLnBrk="0" hangingPunct="0">
              <a:defRPr sz="2400">
                <a:solidFill>
                  <a:schemeClr val="hlink"/>
                </a:solidFill>
                <a:latin typeface="Times New Roman" pitchFamily="18" charset="0"/>
              </a:defRPr>
            </a:lvl2pPr>
            <a:lvl3pPr marL="1143000" indent="-228600" eaLnBrk="0" hangingPunct="0">
              <a:defRPr sz="2400">
                <a:solidFill>
                  <a:schemeClr val="hlink"/>
                </a:solidFill>
                <a:latin typeface="Times New Roman" pitchFamily="18" charset="0"/>
              </a:defRPr>
            </a:lvl3pPr>
            <a:lvl4pPr marL="1600200" indent="-228600" eaLnBrk="0" hangingPunct="0">
              <a:defRPr sz="2400">
                <a:solidFill>
                  <a:schemeClr val="hlink"/>
                </a:solidFill>
                <a:latin typeface="Times New Roman" pitchFamily="18" charset="0"/>
              </a:defRPr>
            </a:lvl4pPr>
            <a:lvl5pPr marL="2057400" indent="-228600" eaLnBrk="0" hangingPunct="0">
              <a:defRPr sz="2400">
                <a:solidFill>
                  <a:schemeClr val="hlink"/>
                </a:solidFill>
                <a:latin typeface="Times New Roman" pitchFamily="18" charset="0"/>
              </a:defRPr>
            </a:lvl5pPr>
            <a:lvl6pPr marL="2514600" indent="-228600" eaLnBrk="0" fontAlgn="base" hangingPunct="0">
              <a:spcBef>
                <a:spcPct val="0"/>
              </a:spcBef>
              <a:spcAft>
                <a:spcPct val="0"/>
              </a:spcAft>
              <a:defRPr sz="2400">
                <a:solidFill>
                  <a:schemeClr val="hlink"/>
                </a:solidFill>
                <a:latin typeface="Times New Roman" pitchFamily="18" charset="0"/>
              </a:defRPr>
            </a:lvl6pPr>
            <a:lvl7pPr marL="2971800" indent="-228600" eaLnBrk="0" fontAlgn="base" hangingPunct="0">
              <a:spcBef>
                <a:spcPct val="0"/>
              </a:spcBef>
              <a:spcAft>
                <a:spcPct val="0"/>
              </a:spcAft>
              <a:defRPr sz="2400">
                <a:solidFill>
                  <a:schemeClr val="hlink"/>
                </a:solidFill>
                <a:latin typeface="Times New Roman" pitchFamily="18" charset="0"/>
              </a:defRPr>
            </a:lvl7pPr>
            <a:lvl8pPr marL="3429000" indent="-228600" eaLnBrk="0" fontAlgn="base" hangingPunct="0">
              <a:spcBef>
                <a:spcPct val="0"/>
              </a:spcBef>
              <a:spcAft>
                <a:spcPct val="0"/>
              </a:spcAft>
              <a:defRPr sz="2400">
                <a:solidFill>
                  <a:schemeClr val="hlink"/>
                </a:solidFill>
                <a:latin typeface="Times New Roman" pitchFamily="18" charset="0"/>
              </a:defRPr>
            </a:lvl8pPr>
            <a:lvl9pPr marL="3886200" indent="-228600" eaLnBrk="0" fontAlgn="base" hangingPunct="0">
              <a:spcBef>
                <a:spcPct val="0"/>
              </a:spcBef>
              <a:spcAft>
                <a:spcPct val="0"/>
              </a:spcAft>
              <a:defRPr sz="2400">
                <a:solidFill>
                  <a:schemeClr val="hlink"/>
                </a:solidFill>
                <a:latin typeface="Times New Roman" pitchFamily="18" charset="0"/>
              </a:defRPr>
            </a:lvl9pPr>
          </a:lstStyle>
          <a:p>
            <a:pPr eaLnBrk="1" hangingPunct="1">
              <a:defRPr/>
            </a:pPr>
            <a:r>
              <a:rPr lang="en-GB" altLang="en-US" b="1" dirty="0">
                <a:solidFill>
                  <a:schemeClr val="accent6">
                    <a:lumMod val="75000"/>
                  </a:schemeClr>
                </a:solidFill>
                <a:latin typeface="Calibri-Bold"/>
              </a:rPr>
              <a:t>“the process of decision‐making and the process by which</a:t>
            </a:r>
          </a:p>
          <a:p>
            <a:pPr eaLnBrk="1" hangingPunct="1">
              <a:defRPr/>
            </a:pPr>
            <a:r>
              <a:rPr lang="en-GB" altLang="en-US" b="1" dirty="0">
                <a:solidFill>
                  <a:schemeClr val="accent6">
                    <a:lumMod val="75000"/>
                  </a:schemeClr>
                </a:solidFill>
                <a:latin typeface="Calibri-Bold"/>
              </a:rPr>
              <a:t>decisions are implemented” (UNESCAP, 2014:56)</a:t>
            </a:r>
            <a:endParaRPr lang="en-GB" altLang="en-US" dirty="0">
              <a:solidFill>
                <a:schemeClr val="accent6">
                  <a:lumMod val="75000"/>
                </a:schemeClr>
              </a:solidFill>
            </a:endParaRPr>
          </a:p>
        </p:txBody>
      </p:sp>
      <p:pic>
        <p:nvPicPr>
          <p:cNvPr id="11270"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2543175"/>
            <a:ext cx="38100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extLst/>
        </p:spPr>
        <p:txBody>
          <a:bodyPr>
            <a:normAutofit fontScale="90000"/>
          </a:bodyPr>
          <a:lstStyle/>
          <a:p>
            <a:pPr>
              <a:defRPr/>
            </a:pPr>
            <a:r>
              <a:rPr lang="en-GB" dirty="0"/>
              <a:t>Governance and sustainability: Compare and contrast</a:t>
            </a:r>
          </a:p>
        </p:txBody>
      </p:sp>
      <p:sp>
        <p:nvSpPr>
          <p:cNvPr id="12291"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377E037B-4AF2-4B14-91E8-CFCB1C4DB9BD}" type="slidenum">
              <a:rPr lang="en-GB" altLang="en-US" sz="1200" smtClean="0">
                <a:solidFill>
                  <a:srgbClr val="045C75"/>
                </a:solidFill>
              </a:rPr>
              <a:pPr/>
              <a:t>10</a:t>
            </a:fld>
            <a:endParaRPr lang="en-GB" altLang="en-US" sz="1200">
              <a:solidFill>
                <a:srgbClr val="045C75"/>
              </a:solidFill>
            </a:endParaRPr>
          </a:p>
        </p:txBody>
      </p:sp>
      <p:pic>
        <p:nvPicPr>
          <p:cNvPr id="12292"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003800" y="3117850"/>
            <a:ext cx="3975100" cy="314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6" name="Diagram 5"/>
          <p:cNvGraphicFramePr/>
          <p:nvPr/>
        </p:nvGraphicFramePr>
        <p:xfrm>
          <a:off x="107504" y="2657475"/>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1692275" y="4724400"/>
            <a:ext cx="1366838" cy="277813"/>
          </a:xfrm>
          <a:prstGeom prst="rect">
            <a:avLst/>
          </a:prstGeom>
          <a:noFill/>
        </p:spPr>
        <p:txBody>
          <a:bodyPr>
            <a:spAutoFit/>
          </a:bodyPr>
          <a:lstStyle/>
          <a:p>
            <a:pPr>
              <a:defRPr/>
            </a:pPr>
            <a:r>
              <a:rPr lang="en-GB" sz="1200" dirty="0">
                <a:solidFill>
                  <a:schemeClr val="tx1">
                    <a:lumMod val="95000"/>
                    <a:lumOff val="5000"/>
                  </a:schemeClr>
                </a:solidFill>
                <a:latin typeface="+mn-lt"/>
              </a:rPr>
              <a:t>Governance</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extLst/>
        </p:spPr>
        <p:txBody>
          <a:bodyPr/>
          <a:lstStyle/>
          <a:p>
            <a:pPr>
              <a:defRPr/>
            </a:pPr>
            <a:r>
              <a:rPr lang="en-GB" dirty="0"/>
              <a:t>They are interrelated</a:t>
            </a:r>
          </a:p>
        </p:txBody>
      </p:sp>
      <p:sp>
        <p:nvSpPr>
          <p:cNvPr id="13315"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29AEC5B4-6CD1-4589-962A-75F44297BAC1}" type="slidenum">
              <a:rPr lang="en-GB" altLang="en-US" sz="1200" smtClean="0">
                <a:solidFill>
                  <a:srgbClr val="045C75"/>
                </a:solidFill>
              </a:rPr>
              <a:pPr/>
              <a:t>11</a:t>
            </a:fld>
            <a:endParaRPr lang="en-GB" altLang="en-US" sz="1200">
              <a:solidFill>
                <a:srgbClr val="045C75"/>
              </a:solidFill>
            </a:endParaRPr>
          </a:p>
        </p:txBody>
      </p:sp>
      <p:pic>
        <p:nvPicPr>
          <p:cNvPr id="1331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51050" y="2151063"/>
            <a:ext cx="4608513" cy="4554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3338"/>
            <a:ext cx="8986838" cy="762000"/>
          </a:xfrm>
        </p:spPr>
        <p:txBody>
          <a:bodyPr rtlCol="0">
            <a:normAutofit fontScale="90000"/>
          </a:bodyPr>
          <a:lstStyle/>
          <a:p>
            <a:pPr eaLnBrk="1" fontAlgn="auto" hangingPunct="1">
              <a:spcAft>
                <a:spcPts val="0"/>
              </a:spcAft>
              <a:defRPr/>
            </a:pPr>
            <a:r>
              <a:rPr lang="en-GB" dirty="0"/>
              <a:t>The Case of </a:t>
            </a:r>
            <a:r>
              <a:rPr lang="en-GB" dirty="0" err="1"/>
              <a:t>Majora</a:t>
            </a:r>
            <a:r>
              <a:rPr lang="en-GB" dirty="0"/>
              <a:t> Carter (New York)</a:t>
            </a:r>
          </a:p>
        </p:txBody>
      </p:sp>
      <p:sp>
        <p:nvSpPr>
          <p:cNvPr id="9219" name="Text Placeholder 2"/>
          <p:cNvSpPr>
            <a:spLocks noGrp="1"/>
          </p:cNvSpPr>
          <p:nvPr>
            <p:ph type="body" sz="half" idx="1"/>
          </p:nvPr>
        </p:nvSpPr>
        <p:spPr>
          <a:xfrm>
            <a:off x="395288" y="836613"/>
            <a:ext cx="7991475" cy="4114800"/>
          </a:xfrm>
        </p:spPr>
        <p:txBody>
          <a:bodyPr/>
          <a:lstStyle/>
          <a:p>
            <a:pPr eaLnBrk="1" hangingPunct="1"/>
            <a:r>
              <a:rPr lang="en-GB" altLang="en-US">
                <a:hlinkClick r:id="rId2"/>
              </a:rPr>
              <a:t>19 mins talk on Urban Environmental Governance</a:t>
            </a:r>
            <a:endParaRPr lang="en-GB" altLang="en-US"/>
          </a:p>
          <a:p>
            <a:pPr eaLnBrk="1" hangingPunct="1"/>
            <a:endParaRPr lang="en-GB" altLang="en-US"/>
          </a:p>
          <a:p>
            <a:pPr eaLnBrk="1" hangingPunct="1"/>
            <a:r>
              <a:rPr lang="en-GB" altLang="en-US"/>
              <a:t>Go on the TED Ed site and complete the Think and Dig Deeper exercises</a:t>
            </a:r>
          </a:p>
          <a:p>
            <a:pPr eaLnBrk="1" hangingPunct="1"/>
            <a:r>
              <a:rPr lang="en-GB" altLang="en-US"/>
              <a:t>What does governance now mean to you?</a:t>
            </a:r>
          </a:p>
        </p:txBody>
      </p:sp>
      <p:sp>
        <p:nvSpPr>
          <p:cNvPr id="9220"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B98253C5-EBFC-4831-8144-F3EEC2DBDD8D}" type="slidenum">
              <a:rPr lang="en-GB" altLang="en-US" sz="1100" smtClean="0">
                <a:solidFill>
                  <a:srgbClr val="4D4D4D"/>
                </a:solidFill>
                <a:latin typeface="Times New Roman" panose="02020603050405020304" pitchFamily="18" charset="0"/>
              </a:rPr>
              <a:pPr>
                <a:spcBef>
                  <a:spcPct val="0"/>
                </a:spcBef>
                <a:buClrTx/>
                <a:buSzTx/>
                <a:buFontTx/>
                <a:buNone/>
              </a:pPr>
              <a:t>12</a:t>
            </a:fld>
            <a:endParaRPr lang="en-GB" altLang="en-US" sz="1100">
              <a:solidFill>
                <a:srgbClr val="4D4D4D"/>
              </a:solidFill>
              <a:latin typeface="Times New Roman" panose="02020603050405020304" pitchFamily="18" charset="0"/>
            </a:endParaRPr>
          </a:p>
        </p:txBody>
      </p:sp>
      <p:pic>
        <p:nvPicPr>
          <p:cNvPr id="922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9725" y="4292600"/>
            <a:ext cx="6096000" cy="238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457200" y="1125538"/>
            <a:ext cx="8229600" cy="1143000"/>
          </a:xfrm>
        </p:spPr>
        <p:txBody>
          <a:bodyPr/>
          <a:lstStyle/>
          <a:p>
            <a:r>
              <a:rPr lang="en-GB" altLang="en-US"/>
              <a:t>Principles of environmental governance</a:t>
            </a:r>
          </a:p>
        </p:txBody>
      </p:sp>
      <p:sp>
        <p:nvSpPr>
          <p:cNvPr id="3" name="Content Placeholder 2"/>
          <p:cNvSpPr>
            <a:spLocks noGrp="1"/>
          </p:cNvSpPr>
          <p:nvPr>
            <p:ph idx="1"/>
          </p:nvPr>
        </p:nvSpPr>
        <p:spPr>
          <a:xfrm>
            <a:off x="323850" y="2251075"/>
            <a:ext cx="8229600" cy="4389438"/>
          </a:xfrm>
        </p:spPr>
        <p:txBody>
          <a:bodyPr/>
          <a:lstStyle/>
          <a:p>
            <a:r>
              <a:rPr lang="en-GB" altLang="en-US"/>
              <a:t>In pairs consider the follow:</a:t>
            </a:r>
          </a:p>
          <a:p>
            <a:r>
              <a:rPr lang="en-GB" altLang="en-US"/>
              <a:t>What do you think are the principles of good governance?</a:t>
            </a:r>
          </a:p>
          <a:p>
            <a:r>
              <a:rPr lang="en-GB" altLang="en-US"/>
              <a:t>What do you think is the order of these principles and why?</a:t>
            </a:r>
          </a:p>
          <a:p>
            <a:r>
              <a:rPr lang="en-GB" altLang="en-US"/>
              <a:t>Why is governance important to consider within the environmental agenda?</a:t>
            </a:r>
          </a:p>
          <a:p>
            <a:endParaRPr lang="en-GB" altLang="en-US"/>
          </a:p>
        </p:txBody>
      </p:sp>
      <p:sp>
        <p:nvSpPr>
          <p:cNvPr id="1434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28F5A76D-5130-4056-8AD7-034784391708}" type="slidenum">
              <a:rPr lang="en-GB" altLang="en-US" sz="1200" smtClean="0">
                <a:solidFill>
                  <a:srgbClr val="045C75"/>
                </a:solidFill>
              </a:rPr>
              <a:pPr/>
              <a:t>13</a:t>
            </a:fld>
            <a:endParaRPr lang="en-GB" altLang="en-US" sz="1200">
              <a:solidFill>
                <a:srgbClr val="045C75"/>
              </a:solidFill>
            </a:endParaRPr>
          </a:p>
        </p:txBody>
      </p:sp>
      <p:pic>
        <p:nvPicPr>
          <p:cNvPr id="14341"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63713" y="5133975"/>
            <a:ext cx="5822950" cy="1693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5"/>
          <p:cNvGraphicFramePr>
            <a:graphicFrameLocks/>
          </p:cNvGraphicFramePr>
          <p:nvPr/>
        </p:nvGraphicFramePr>
        <p:xfrm>
          <a:off x="116162" y="116632"/>
          <a:ext cx="9001000" cy="6741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p:cNvSpPr>
            <a:spLocks noGrp="1"/>
          </p:cNvSpPr>
          <p:nvPr>
            <p:ph type="title"/>
          </p:nvPr>
        </p:nvSpPr>
        <p:spPr>
          <a:xfrm>
            <a:off x="827881" y="3501008"/>
            <a:ext cx="7772400" cy="1143000"/>
          </a:xfrm>
          <a:ln>
            <a:miter lim="800000"/>
            <a:headEnd/>
            <a:tailEnd/>
          </a:ln>
          <a:extLst/>
        </p:spPr>
        <p:txBody>
          <a:bodyPr rtlCol="0">
            <a:normAutofit fontScale="90000"/>
          </a:bodyPr>
          <a:lstStyle/>
          <a:p>
            <a:pPr algn="ctr" eaLnBrk="1" fontAlgn="auto" hangingPunct="1">
              <a:spcAft>
                <a:spcPts val="0"/>
              </a:spcAft>
              <a:defRPr/>
            </a:pPr>
            <a:r>
              <a:rPr lang="en-GB" dirty="0"/>
              <a:t>Principles of </a:t>
            </a:r>
            <a:br>
              <a:rPr lang="en-GB" dirty="0"/>
            </a:br>
            <a:r>
              <a:rPr lang="en-GB" dirty="0"/>
              <a:t>Good Governance</a:t>
            </a:r>
            <a:br>
              <a:rPr lang="en-GB" dirty="0"/>
            </a:br>
            <a:endParaRPr lang="en-GB" dirty="0"/>
          </a:p>
        </p:txBody>
      </p:sp>
      <p:sp>
        <p:nvSpPr>
          <p:cNvPr id="15364"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D7789E05-8873-4831-B0A2-684176548B08}" type="slidenum">
              <a:rPr lang="en-GB" altLang="en-US" sz="1200" smtClean="0">
                <a:solidFill>
                  <a:srgbClr val="045C75"/>
                </a:solidFill>
                <a:latin typeface="Times New Roman" panose="02020603050405020304" pitchFamily="18" charset="0"/>
              </a:rPr>
              <a:pPr>
                <a:spcBef>
                  <a:spcPct val="0"/>
                </a:spcBef>
                <a:buClrTx/>
                <a:buSzTx/>
                <a:buFontTx/>
                <a:buNone/>
              </a:pPr>
              <a:t>14</a:t>
            </a:fld>
            <a:endParaRPr lang="en-GB" altLang="en-US" sz="1200">
              <a:solidFill>
                <a:srgbClr val="045C75"/>
              </a:solidFill>
              <a:latin typeface="Times New Roman" panose="02020603050405020304" pitchFamily="18" charset="0"/>
            </a:endParaRPr>
          </a:p>
        </p:txBody>
      </p:sp>
      <p:sp>
        <p:nvSpPr>
          <p:cNvPr id="15365" name="TextBox 5"/>
          <p:cNvSpPr txBox="1">
            <a:spLocks noChangeArrowheads="1"/>
          </p:cNvSpPr>
          <p:nvPr/>
        </p:nvSpPr>
        <p:spPr bwMode="auto">
          <a:xfrm>
            <a:off x="0" y="908050"/>
            <a:ext cx="1655763"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r>
              <a:rPr lang="en-GB" altLang="en-US" sz="2400">
                <a:solidFill>
                  <a:schemeClr val="hlink"/>
                </a:solidFill>
              </a:rPr>
              <a:t>Seminar:</a:t>
            </a:r>
          </a:p>
          <a:p>
            <a:pPr eaLnBrk="1" hangingPunct="1">
              <a:spcBef>
                <a:spcPct val="0"/>
              </a:spcBef>
              <a:buClrTx/>
              <a:buSzTx/>
              <a:buFontTx/>
              <a:buNone/>
            </a:pPr>
            <a:r>
              <a:rPr lang="en-GB" altLang="en-US" sz="2400">
                <a:solidFill>
                  <a:schemeClr val="hlink"/>
                </a:solidFill>
              </a:rPr>
              <a:t>Select and define these terms</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506413" y="152400"/>
            <a:ext cx="8637587" cy="1431925"/>
          </a:xfrm>
          <a:ln>
            <a:miter lim="800000"/>
            <a:headEnd/>
            <a:tailEnd/>
          </a:ln>
          <a:extLst/>
        </p:spPr>
        <p:txBody>
          <a:bodyPr>
            <a:normAutofit fontScale="90000"/>
          </a:bodyPr>
          <a:lstStyle/>
          <a:p>
            <a:pPr eaLnBrk="1" fontAlgn="auto" hangingPunct="1">
              <a:spcAft>
                <a:spcPts val="0"/>
              </a:spcAft>
              <a:defRPr/>
            </a:pPr>
            <a:r>
              <a:rPr lang="en-GB" altLang="en-US"/>
              <a:t>Why is it important to conservation?</a:t>
            </a:r>
          </a:p>
        </p:txBody>
      </p:sp>
      <p:sp>
        <p:nvSpPr>
          <p:cNvPr id="16387"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5472E588-ADAF-41BF-9DE2-9C78980577C0}" type="slidenum">
              <a:rPr lang="en-GB" altLang="en-US" sz="1100" smtClean="0">
                <a:solidFill>
                  <a:srgbClr val="4D4D4D"/>
                </a:solidFill>
                <a:latin typeface="Times New Roman" panose="02020603050405020304" pitchFamily="18" charset="0"/>
              </a:rPr>
              <a:pPr>
                <a:spcBef>
                  <a:spcPct val="0"/>
                </a:spcBef>
                <a:buClrTx/>
                <a:buSzTx/>
                <a:buFontTx/>
                <a:buNone/>
              </a:pPr>
              <a:t>15</a:t>
            </a:fld>
            <a:endParaRPr lang="en-GB" altLang="en-US" sz="1100">
              <a:solidFill>
                <a:srgbClr val="4D4D4D"/>
              </a:solidFill>
              <a:latin typeface="Times New Roman" panose="02020603050405020304" pitchFamily="18" charset="0"/>
            </a:endParaRPr>
          </a:p>
        </p:txBody>
      </p:sp>
      <p:sp>
        <p:nvSpPr>
          <p:cNvPr id="16388" name="Text Box 2"/>
          <p:cNvSpPr txBox="1">
            <a:spLocks noChangeArrowheads="1"/>
          </p:cNvSpPr>
          <p:nvPr/>
        </p:nvSpPr>
        <p:spPr bwMode="auto">
          <a:xfrm>
            <a:off x="971550" y="2060575"/>
            <a:ext cx="316865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50000"/>
              </a:spcBef>
              <a:buClrTx/>
              <a:buSzTx/>
              <a:buFontTx/>
              <a:buNone/>
            </a:pPr>
            <a:r>
              <a:rPr lang="en-GB" altLang="en-US" sz="2400">
                <a:latin typeface="Times New Roman" panose="02020603050405020304" pitchFamily="18" charset="0"/>
              </a:rPr>
              <a:t>Read ‘The uneasy chair handout’ Christensen, 2005.</a:t>
            </a:r>
          </a:p>
          <a:p>
            <a:pPr eaLnBrk="1" hangingPunct="1">
              <a:spcBef>
                <a:spcPct val="50000"/>
              </a:spcBef>
              <a:buClrTx/>
              <a:buSzTx/>
              <a:buFont typeface="Wingdings" panose="05000000000000000000" pitchFamily="2" charset="2"/>
              <a:buChar char="§"/>
            </a:pPr>
            <a:r>
              <a:rPr lang="en-GB" altLang="en-US" sz="2400">
                <a:latin typeface="Times New Roman" panose="02020603050405020304" pitchFamily="18" charset="0"/>
              </a:rPr>
              <a:t>Do you agree?  </a:t>
            </a:r>
          </a:p>
          <a:p>
            <a:pPr eaLnBrk="1" hangingPunct="1">
              <a:spcBef>
                <a:spcPct val="50000"/>
              </a:spcBef>
              <a:buClrTx/>
              <a:buSzTx/>
              <a:buFont typeface="Wingdings" panose="05000000000000000000" pitchFamily="2" charset="2"/>
              <a:buChar char="§"/>
            </a:pPr>
            <a:r>
              <a:rPr lang="en-GB" altLang="en-US" sz="2400">
                <a:latin typeface="Times New Roman" panose="02020603050405020304" pitchFamily="18" charset="0"/>
              </a:rPr>
              <a:t>How does the extract help us understand the importance of governance for conservation?</a:t>
            </a:r>
          </a:p>
        </p:txBody>
      </p:sp>
      <p:pic>
        <p:nvPicPr>
          <p:cNvPr id="16389" name="Picture 3" descr="v5n3_l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825" y="1700213"/>
            <a:ext cx="3675063" cy="4897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850"/>
            <a:ext cx="8305800" cy="1143000"/>
          </a:xfrm>
        </p:spPr>
        <p:txBody>
          <a:bodyPr/>
          <a:lstStyle/>
          <a:p>
            <a:pPr>
              <a:defRPr/>
            </a:pPr>
            <a:endParaRPr lang="en-GB"/>
          </a:p>
        </p:txBody>
      </p:sp>
      <p:sp>
        <p:nvSpPr>
          <p:cNvPr id="17411"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C5BF5255-2C54-43C1-AED7-E94D1AEE9966}" type="slidenum">
              <a:rPr lang="en-GB" altLang="en-US" sz="1200" smtClean="0">
                <a:solidFill>
                  <a:srgbClr val="045C75"/>
                </a:solidFill>
              </a:rPr>
              <a:pPr/>
              <a:t>16</a:t>
            </a:fld>
            <a:endParaRPr lang="en-GB" altLang="en-US" sz="1200">
              <a:solidFill>
                <a:srgbClr val="045C75"/>
              </a:solidFill>
            </a:endParaRPr>
          </a:p>
        </p:txBody>
      </p:sp>
      <p:pic>
        <p:nvPicPr>
          <p:cNvPr id="17412"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03400" y="955675"/>
            <a:ext cx="5537200"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163513" y="-531813"/>
            <a:ext cx="2879725" cy="2808288"/>
          </a:xfrm>
        </p:spPr>
        <p:txBody>
          <a:bodyPr/>
          <a:lstStyle/>
          <a:p>
            <a:pPr eaLnBrk="1" hangingPunct="1"/>
            <a:r>
              <a:rPr lang="en-GB" altLang="en-US" sz="3200" dirty="0"/>
              <a:t>Lessons for good governance (UN, 2018)</a:t>
            </a:r>
          </a:p>
        </p:txBody>
      </p:sp>
      <p:graphicFrame>
        <p:nvGraphicFramePr>
          <p:cNvPr id="6" name="Content Placeholder 5"/>
          <p:cNvGraphicFramePr>
            <a:graphicFrameLocks noGrp="1"/>
          </p:cNvGraphicFramePr>
          <p:nvPr>
            <p:ph idx="1"/>
          </p:nvPr>
        </p:nvGraphicFramePr>
        <p:xfrm>
          <a:off x="2123728" y="-32311"/>
          <a:ext cx="7020271" cy="68903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p:cNvSpPr>
            <a:spLocks noGrp="1"/>
          </p:cNvSpPr>
          <p:nvPr>
            <p:ph type="ftr" sz="quarter" idx="11"/>
          </p:nvPr>
        </p:nvSpPr>
        <p:spPr/>
        <p:txBody>
          <a:bodyPr/>
          <a:lstStyle/>
          <a:p>
            <a:pPr>
              <a:defRPr/>
            </a:pPr>
            <a:r>
              <a:rPr lang="en-GB" dirty="0"/>
              <a:t>CH2016</a:t>
            </a:r>
          </a:p>
        </p:txBody>
      </p:sp>
      <p:sp>
        <p:nvSpPr>
          <p:cNvPr id="18437"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E6F8CCD-B9D8-492E-86A3-01AD0E13E00C}" type="slidenum">
              <a:rPr lang="en-GB" altLang="en-US" sz="1200" smtClean="0">
                <a:solidFill>
                  <a:srgbClr val="045C75"/>
                </a:solidFill>
                <a:latin typeface="Times New Roman" panose="02020603050405020304" pitchFamily="18" charset="0"/>
              </a:rPr>
              <a:pPr>
                <a:spcBef>
                  <a:spcPct val="0"/>
                </a:spcBef>
                <a:buClrTx/>
                <a:buSzTx/>
                <a:buFontTx/>
                <a:buNone/>
              </a:pPr>
              <a:t>17</a:t>
            </a:fld>
            <a:endParaRPr lang="en-GB" altLang="en-US" sz="1200">
              <a:solidFill>
                <a:srgbClr val="045C75"/>
              </a:solidFill>
              <a:latin typeface="Times New Roman" panose="02020603050405020304" pitchFamily="18" charset="0"/>
            </a:endParaRPr>
          </a:p>
        </p:txBody>
      </p:sp>
      <p:sp>
        <p:nvSpPr>
          <p:cNvPr id="7" name="TextBox 6"/>
          <p:cNvSpPr txBox="1"/>
          <p:nvPr/>
        </p:nvSpPr>
        <p:spPr>
          <a:xfrm>
            <a:off x="23813" y="2420938"/>
            <a:ext cx="3095625" cy="4032250"/>
          </a:xfrm>
          <a:prstGeom prst="rect">
            <a:avLst/>
          </a:prstGeom>
          <a:noFill/>
        </p:spPr>
        <p:txBody>
          <a:bodyPr>
            <a:spAutoFit/>
          </a:bodyPr>
          <a:lstStyle/>
          <a:p>
            <a:pPr eaLnBrk="1" hangingPunct="1">
              <a:defRPr/>
            </a:pPr>
            <a:r>
              <a:rPr lang="en-GB" sz="1600" b="1" dirty="0">
                <a:solidFill>
                  <a:schemeClr val="tx1"/>
                </a:solidFill>
                <a:latin typeface="+mn-lt"/>
              </a:rPr>
              <a:t>Environmental governance</a:t>
            </a:r>
            <a:r>
              <a:rPr lang="en-GB" sz="1600" dirty="0">
                <a:solidFill>
                  <a:schemeClr val="tx1"/>
                </a:solidFill>
                <a:latin typeface="+mn-lt"/>
              </a:rPr>
              <a:t> is a concept in political ecology and policy that advocates sustainability as the supreme consideration for managing all human activities—political, social and economic. Governance includes government, business and civil society, and emphasizes whole system management. To capture this diverse range of elements, environmental governance often employs alternative systems of governance, for example watershed-based management (Nutshell, 2005: 8)</a:t>
            </a:r>
          </a:p>
        </p:txBody>
      </p:sp>
      <p:sp>
        <p:nvSpPr>
          <p:cNvPr id="18439" name="AutoShape 2" descr="data:image/jpeg;base64,/9j/4AAQSkZJRgABAQAAAQABAAD/2wCEAAkGBhQSERUUEhQUFRUUGBQVFBQVGBUUFxQVFBQVFBUVFhcXHCYfFxkjHBQUHy8gIycpLCwsFR4xNTAqNSYrLCkBCQoKDgwOGg8PGi0lHyQsLCkvMCwqLCkpLCwsLSwqLCwsLCktLCwsLywpLCwwKSwsLCwsLCwsLCwsLCwsLCwsKf/AABEIALcBEwMBIgACEQEDEQH/xAAcAAACAwEBAQEAAAAAAAAAAAAABAMFBgIBBwj/xABCEAABAwIEAwUEBwQJBQAAAAABAAIRAwQFEiExBkFREyJhcYEykbHBI1KhstHh8AcUQoIVJDNDVJOz0vEWF2KSwv/EABsBAAIDAQEBAAAAAAAAAAAAAAAEAwUGAgEH/8QANREAAgIBAgQDBwIFBQEAAAAAAQIAAxEEIQUSMUETIlFhcYGRobHBIzIGFELR8DNSYuHxFf/aAAwDAQACEQMRAD8A+GoQhEIIQhEIIQhEIIQhEIJi2pyl01QuQ3kSvDOlj1BonYe4J+3Yzm1vubKp3X+hhsE852XlnUAdLw4ztpJXGTjOJKOXOMzS02M+owebG/CE2bRhH9m3/wBWD10CpbXEBBIJHKDunMPv8ziHQQ7fWIhKmx84bpGhUmMqd5Y0rZuk06UeIYZjlt8EvTq0Jl7WgA5TlpTr02gleVKrQRl2a72Zku6ny0TNxDgCw5YPsEAa8/NKEnO5jYXbYSqxrFC5oaykxtNpgPFJrS6NpJEhR4RxMaIINGhUG47Smx0HfeJI8FbWvbN77mNLXaRoC6THyT9hbUqju7Rp5wfZOUE8oB5lPLq+UcrLn4xM6V2bmRvpIMO48b2g7e0tCznkoUg4eO2q+oYbYWlZjXsoWxa4D+5paT17q+Z8c4SGtpVWty5pYWwNCBm1Kv8A9mDahe10QxzC3u5iC5p3cTzTrAci2DvtEypWxqm3I3zN8OHrb/DW/wDk0v8Aapxw7a/4a3/yaP8AsT5holxAHU6QsnxV+0uhaw2lFeod2B0BojdzhOvgvACTgTgnAyZFxGbOi182lF2VpcctKkCI6ANlfF7oNe9z2sa0OJIaANJOy02NcUV75zWinTpxmgUgQ4zqQXkyR4BLV+DLtlE130HtpCCXEAaHnEyrbS6bwxmzqYnqL/E2rGwmfFAfVb7gujQb9VvuClLF5CsuQekR5zIm0W/Vb7h+CntcMdVOWnSLz0azMfsGiZw6x7Wq1g5kSeg5lbvEsapWlv2ds0NAEOfoH1SNsxHwCQ1Wrr0/lxlj2jmm05uyxOFHeYWrwxVZOakB55Z8o6qvfagbsA82gfJab+lHvbmfoeh6Lht3V2DG1GncEaeSrqeJFmKuo+f5jVmjQDKMflmZl1AfVb7h+Caw0UWPmrTDhGggRm5Fw5hWww9suPsh27B/DtsSubnIAAGt08NfVdX8SoHlAz7pHVpbM82R8ZQ3QzuLi1pJ5NaAB5ADQKWxw9j2uc4gRoAAJn3K3aWhofo2dABufwCRvK+bUNaNI0ST8RDDlRcRldKVPM5z7Jn61ETy5fAIXlyyHH0+AXq68QnecgY2iKEIRCCEIRCCEIRCCF6F2QET0DMjT1swxqkU7b3mgaQI681w4JG07rIB3kppnlCBUe3bdT02dI8F1VpGAY9yX5uxjWMDaeU6k+1Ep20tR/woKNnOusp+iyI1+SXsfsJNXtuZC92TUnRc0sTBMuZyhupgGdyma1qKugcJG3T81BXwp7DqJHVuoTuiqpsHnO/yiuruvQ+T9vzjOFivWcezLZEEZyBlB00Vlb3NKlLLqi4u5wYmNjTcNiluFz33SBlI1PORsFov6Pp1KrHuE5CDvvB2XOptppv5HXYenWTaVLbKA6N5jtvuMTK4zjVS4cMxOVujG9B1P/kea0H7NeLadnXIrg9k8QXCSaZPPLzCS4rwEtquqUm/Ruhxyx3Sd9OQlZ9oV9p/C1FQ5Oko7zbRcefr959L/ajxtSr0adK1qBzamtSNCIILR4SvmdOgpYXTU3RpUrit15sOZ1TqFpBaSCNQRoQfBNX2NV60CrWqPAEAOcSIHhslEbpwqMyAMQMTtjJ03KOzVxhti6lSbcyCM+RrPrTIKWxWzLHzydqOUTy9FCuqra3w/f8AMdRJGpZU5/8AMHofjNxi9extbS2bbsZ2tWmHlw7z9Rrm9ZXzjG65dVB1kRp6pyhaEwYjUEE/kuqWFEvD3PzGZgbGNgsvqTVXqC5fOJbp41tQQJiRUA58GNDPif1KepXeRo3nYk6aeSsWsABmAeg081W3oBjoFRNqA5wBgS0ak1IN5FXqyUuac81NRYI12XNNrTofRcAyATi5pfRtjxVbVaVpv3dpYGjUjUwq11kSDEeq6rtxJGUmZS9b3z6fAIUuIsIqOB8PuhCuEPlEUbrKlCEKeRwQhCIQQhCIT1eyuV6vYTxSMCjUtNeqMmeHpHrB/I+hTTrrKdRp4KshSU2EhQ30gHMnptJHLGqmMmdAlKuJOdufROWdhmP5JynhI5sS3NWnaT8jtKyyxYs5SeqePE5jQGeq6OAA7A8+YBHokq2DHMGtmYJ16BehqXM4LWVxmwxfswdZkyNFcM43DGjLTzdZ0WYZh1QiRpvvpMb6qCrbvb7QKH09VrZbcwS91XCzZUePi8uaQGtcCHRqYII5+arbqo1roBkcjtIWZTlLEO5kcJHIjQjxT2mf+VGKxtFLU8f/AFG90thcBdtrKno100yrKua9VzSsanEsWuXQKUpOhTBycW3MgZcR2lXktBJAB84E6wFsLbCGZG1XvNYOGhOzfTk5YEvVphPEhpA03ey46eBIj8PcqniyvZSTVsR9R39se4eVW3D9D9DNK+BM5cvIaRulamKUWHUCORB5rKY1eOk6kwNeUt/EKkbc6QST0f8ALVZNNGbBzEzRteEbE+hYxjDGMBEGd/CVlDjQJnNvy+Sp7mo5w1MjzJSzKDneyCY6An4JqjRIi7mLai4s2wmnfiALDy+aRo4gc2pjZd4Hgda5zMYw90Sd5g+C9dwvUp1xTed4ykeOxTVNKjmTlyZFaCeVwcDp7MxmrizqZgGD8vmm6HEFMtAcNRuUwODCX5i5zgJBJ1On66JG7wBjXAAO1nva8uiQZauhlkanC7gYlbjF4x1ZxG3d+xrQUJa+w7K8jX+E6jXVoPzQn0ChRKpv3GVSEIU8ighCEQghCEQgvQvF6iE8U1IKFTUVJX1nLdJOAm7caD9apdgU9s6Drsfs8VJqKi67TmmwK28srRsGQpquKhupSjXHQtM+kQq+9a4lUorDNhpccxVciNVeIYOgS1HG3B+bKCdh6lWOB8PtqOBd3m8wdx5hXPE3DXZMp3FJgc2me+ANAJkE+CnVKugEUs8QbmUZr1oaTSYA4wDUJOpIHM6AE7rri7hu8tX5bqmGxEFsOYQdiCN1rxUtL62AquALYIynKWnSY89tR8FDjj/3p9O0oZ6rjlYCXF5gAAFxMy0DqoK7fPy8m/0xI8ZXOfhPnzcLqEA5SMwzNkRmHUdUsWEcl+k8S4XtKNiy3qPp5mNABkZg4Ccw6GV8vxHhZmcAxlf7NQbtJMDOOh/NMnUBWCtJk0j2KWTt2/tPnbSrK0MoxPDuzdA5SCuMPVpUpSzlMqnYOnMJZ0qSkFNS0GSm2UQtBVRzCVL2YlY+mtLgVq11HLUY0yTBLRJHnyVVVZotDhPDL3NbNSowOAILC0iD71RccC1VgFsb+2XfBQbLjhc7ez8zG8UBoqZG/wAGkDl4KqtqLj7LcwI1BG3j4L6u7ge1pEucw1BPdzOk1Dvzj3pajhzKzmteGU2Zv7NsACORI3VBVq62UIgz7enxl3bobATa5A9g3+E+YVnua1o6EgGNHR8VpsDxK8aabGUqB7VzabA9obmc4hrQTIiSRutj+0Tg4G3ZUt2g9ic0N17p1O3RU9Knb3lCmC5zKlNzYIMFp3MRvOh8F1fYqgcy5Gd/WK1syscNjbaT4jxdfWFRzbiypscIzFuxHKHCZHTVZLEOKP3i4FUU8klpLZkEjcz4rUcYXzagFLM+vWflAJOd7nEgCSd1ov8AtVTbZMZWEVAJLhoQ92pE+E7LvTPtzqMHp8JzZY1nkY5AOfjMweImkaS2d82gdPiNJVrhz+63VuWdeeh8VisWwh1pUyNdnYeR59YVpYVsrO4S2R7LuvgN1X3143BlxW7OMERbiqo111UIMiKf+kyUKmxak7tnSCPZ0/lCFY1/sHuEqLCec7d5RIQhNxSCEIRCCEIRCC9Xi9RCeKaiVEpGFdpsZy3SOMKnaEvSKbphWKbxN9pPbVIHkY9HGQff8U5e2gcyQq8Dfx0WpwSxFWhlzDMZHlrzVTr9OUPij1lpoL+f9I+kxDa7wdHEQeWn5rRYfxnc025dHgiO/wB6fekauCubWLCNnRPKJ3ldVGhjyGiQNNYOvNNVVVMQp64zFXttTJ6dpPUxGlJP7pRkwTHaASd9A6E3a8WVmACjTpUdCDkaATPV3tfalWFrgS4ZXcoEh3gRyPii9w97A1zmlocJadDIPkm10dOPN9ZAdTbklfp2jv8A1ZczPaa8zAM+qZqcXVXU8jyCDzyiVnB4KQN0kphNNSP6B8pC2pu/3t8zOL2oDpulbWnBUoYpGMhc8vM/NI88q4llaBWDW+G6RsGyralXyEOABLTMEAj1B3C0WmwK+aVVp8+JCcHq1DkY0kzBG0aE6ztoFvMIseya0GSGNa3rqAB8ZTPDl521I1Hd1pMNbA0DRBDTu4ee2ysH0p5QF8w4/wAQfUXeGei/efQODaKuivxFOS32lPiVanVYG1BJb00G/wBqzt1YgGWmPJaO/wAPnbQ7+azl7SIcM06HXoVQoMbiaJTgYk1pjNxTAOUlusg7kDx13VRdMtszqr7Uzqe45zATE65fkOaubYmIBkdCu7ggw0jlt1TlepIwJDZpa7BuBEuGcXtqRFe3tnB52fUJqlnIhpPswmcd4iva5hjmsI9oRyOzmkyTokeEgG16luRABc5nkf0PetBi1WlagVKocSSQ1rdyQJ1nYeKsG8XxxWoznp8ZXIKBRzvtjY9sEbGYbF8Mr0Hh1RwfnktdJzctxPj5JnC73M76Ud4atLQIiIIj7UrfXhrVC92k8hsANgFwKMrYrwWu2jlYebHX2zJPxd67y1ZPJnofSIcR3QdcvI5hn+m0IU2NUm9rpHsUff2LJ+1CzgpNfkx02+UtTaHPN67zGIQhMRaCEIRCCEIRCCEIRCdBegrkLoLoTwxqkU7TKr6RTlJyepaKWiNsTNrXcwywlp6hK0ymaTE8oDDBibMVORLu2x4ucTWaHNIAOUAEEbOB6rjFrChkD6JJLnGZ39QkGU0xSqANLXCWmPAgjmCom0KqwtryMYyB0Ikq61nU12HPoT1BleaXKUZCDrM+q0uDYNnayrTJEl7XaTlygzvpGyesbdtV4DmNLWBok+0II5855+arruMVV2lCvSOV8Nd6w3N1+UyYoBL1zK3HFvDYp/SU4A/iYBESd2joFiazCCrmvUV31Bqz/eV1uns09hWz/qQNauo1QCpKdKUAek4JljhzVdYaxpqDM0OB2Bk6qqs6eyeY/KZHIyrrwDZpWRTgkGILaEvVyMgEGbSwvS3lliYERHomnYmCPwUdnSp1qOdrm6jWSJaeYPikaluy3Oao4ZXxAGpPWI5eK+RPw69rTXynmz9Z9QXW1+ELCRjHWWtav3dNyFQXjiT3h3h4AT4q8NpnaDTMsMEHqEldYc7pqEudLZV5TGhchwRK+nYzqNJ9yVvKbmgbGdlaU6Ja0zMqtpW57ZszlkzPyUPKQd5P4i42kDqNWnWbVo0y6oWBmUajvaAnygJDiXCK1N7XXLw6pUBcRMhgmAOnoOi39B4Y7Tp+visFxRiBrXL3EyGwweTdPjK2n8O2G58Y6Dr3x2EyXH6xXVzZ/cenbPc/56ypbThdgr1ELdjaYjOZn8Zce2d5N+41C4xg/TO/l+41Cy+pH6z+8/eXtP8Apr7hKFCEKolhBCEIhBCEIhBCEIhBdArlC9EJNSKcpOSDHJuk5M1GQWCPU03SekqbkzTKsazELBH2OXVQyoqTlI1+o1jUa9Nd08WwhinL5hNfQItKLKRIzkF7wdgXQY84ASVviGV2bOROsROY8o6KPiwntQTs5oLTp3gAADpsqmjd6DbSd180YGxjYepm42rxWOgmgdjfaQ0kmARqdhvAlUXEV6H5NO80QYHJHtHx6hV10TnDW780xpXNVocdpFf+shQ94mysrG3VvgPC7a+bOCHci3r18UpiWHm3qmmSCRGo21APzWv4brq9QxUHcdpn9foLNOgcjY95LQKaVfblO01r6GyJnLBgz1+y4D9vBSlLVhCksXl3nK77TTcK3jxVHeJa1pGWdNdgB56raOrAtmNx/wAr5VYX5p1GuHLXz8F9CoYlma0xuD4TOqwX8R1kWi3sRj4jr95r+CWg1+HncH7yGse9A2U7qdMuFIkNe8EtbzIG5HRRvM7Dnv5qW2LXxUyjOAWZuYAJkLDdWLH/AA9ppM2IwC9/X07zP8RX76QIB705QRuY5+5ZMK24oui+5d0boPsJKqgV9Q/h/SCjShj1bc/j6TFca1jajUEdl2H5+s4cUFy6eOihJV6djKgbygxc/TO/l+6F6uMVP0rv5fuhCyl7fqt7z95e1DyL7hKVCEKrj8EIQiEEIQiEEIQiEEIQiE9CapFKKekVLUcGcONo/SKapOSNNyZpuVjW0RcR5jlMlab1NnT6HIibDeahtubmzY4avpHs39YiWfYY9FR0qMGIjUzptqrPhHiBtpUJqAmnUAD41Igy1wHPmr/iLBm1P6xb5Sx4kxpMzLgsXxLTNp7if6W3E1OkcaikEHzDYj8zM1aZpsLwNIPqFVYIM9TM7mry4ecrWA93WB57qltmGk9zHczoesquqOUYd/xHErw2TNecTZb0s+8RAHM8gsjd4s6tVdUee84yfDoB5BQcSF7Q3K4lp1jy/wCVSsvfQq84QEoXn7n7Sv4u73MK/wCkfeaq1qBWTaghZa1vVYsvdFudNrVCzIXac5lm+4XHbAqlucUDepPQJGpe1zyDR9q4t4mqn1907TRkj0mnqOHJbnB6mW1plwIJHPpMA+Er5fY1yYDjzE+XNfYruiMojVoAA8o0PuWZ/iPVeLQmB1OfpNBwHTFbHbPQAfP/AMiHahO2lId0Ce+4g9fZJJ+xKOpDzUtxiP7swPdBH1ecjaFiqFNjhRvntNLd5QXY4AmX4ut2suSG82tJB5GPwCrcSsHUXBrxBLWP9HiQrzBawvsQBrNkOBIaNhlHdnwVTxde9peVS32Q7I3yYA35FfVNFY9Xh6VuqoC3v2AH3mD1NaPz6gdGYge7qT9pXE6JdxXpqKGo9WDttEVWUeJn6V38v3Qhc4i76Q/y/dCFlbz+o3vP3l7WPIPcJUoQhV0cghCEQghCEQghCEQghCEQgpKRUa9aV6DgzwxxjkxTckmFMUynkaLOscpuTNNyTpuU7HJ6too4jJK+iYRXyYU09A8j1c6AvmjnrfTlw2kzm5jSf5iT81S8ccGtV9v4Mt+Cp+o5/wCP5Ep7GpLgXawfdOxXuJNpsE1BPIc5KgtXwSDP60SvEN6HBrBMtJJnpsPms9RQbbwvaW2oc1VF+/5lTf0u0jLIA2BMqtfYk+at6S6NNbVdGgUBZlG1TliWMpKbS06yrWzp5t1I+38FNbNyqanTFG36SO27mG3WSmll2EperQe7aAn2r2YVu2nVhgnAiQsIkFtaZNZkr6FwxfGtbZTOaiWtmd2Ed33QR6LBhy0fAVX+sOYf7xhHhLSHCfQOVTxnSq+jZVHTcf57pacI1LV6tcnZtj8f+5qrpsEnwErNcU3gLcrjqMuQeuv2LY4jbF0CBA39F804juxUuHluzYZPXLuff8FkOBaZn1IP+3eabjOpFdBXu2395a8C43Stq731TDTTdGhJzCCAI5mFmritmcXdST6nVRhy4L19CFarY1nc4z8Jii7FAh6DP1nedRvcuXvUD6i8eyCpKy/P0h9PuhC4uz3z6fAIWdtPnb3mWyDyiV6EISMZghCEQghCEQghCEQghCEQghCEQkrSpqbks0qRjlOjSNljtN6nD0kwqZpTqPFmWTvqLZUsRItqGYeyzL022JWIcFor6qWUG67Dl5clS8V85VfbLXhPlZj7JK25FOXuBc2dY312hUlarncTG5n8AkauMudoT3dNPLqmqFyIlS6GtaAWbqftONY76huRP2/mTskLttTVRfvjeZUjS07EK1XWAdIl/wDPJ6mNzoo2u10U1pWbs6CPgnmhnKE+usqcZzF24bcpxiLsXrgmdApGVqZ0OninE1lR2JxFn4feu4GZWuTGG4kaNVtQCcpmDpOhHzTFe3aRLSCqe7dlXt/KUO+QYvVzo4OMETVXn7Qqz2uaGtbIIkEmJ8DzWY7RItuFKHpLTJTSD4S4jV9ltxzacyXOuS5cyvHFMlpCBPHPUJK8c5R1KsDVLM8nVYldnvn0+AQlKlSSSvVRO+WJlkq4AEjQhChkkEIQiEEIQiEEIQiEEIQiEEIQiEF2CuF6CvQcQk9N6YY9JAqZj0yjyFljjXSQNtVreIHAUTDZ7rW67AhoBIWMpVYIPQgq1xbEHVB4E/mEhq0Nliekb0jipH9SJU0rcE67K1oYYzokaITtK9A0Kd8MAZMh092+DJP6IHILtuBk6tkKZl/+v1+tVaWV42P15LpKKnOMyy5yBnEqHYNUZzB81Pb4bVMQR6fHVXlWu0/rXcry1rgb9B/8qb+STmxzbTnxzy5xKmphLz7T3en5KJ2B1BqHu9dVfVL9o26JZ+Kg7Kf+Tq7mQtqGx0lMcOrD+MKvuLB7pzOPor+veCOqratWVNXpEA3z85U6nV85wolRTtyw9QnWvXtSFEXoSsVbCLli/WThyjqVFEai4c5SGyASelyRvq2sJiZ8lXVXSSkNS5C49Y3Um85XiEKtjUEIQiEEIQiEEIQiEEIQiEEIQiEEIQiEEIQiE9C6DkIXQOJ5JBUU1O8IEA6HkvULvmz1nOJ6LgdfivDWHX4oQpfFPSccgg248VNSvCNnfFCFHnPaSK7J0MnGLnr8fwXD8Yd1+P4IQvc4nRtc95H+/k7u+KlZfAc/j+CEKdLmXpIHXn6mdm/H1vsP4IN+3r9h/BCFN/Nv7JF4CyJ16OvxURuh1+KEKI6hjOxUonJuR1+K87cHn8UIXPjtO/DE8uLkRDUkhCXtsLnJnaKFG08QhCinc//Z">
            <a:hlinkClick r:id="rId7"/>
          </p:cNvPr>
          <p:cNvSpPr>
            <a:spLocks noChangeAspect="1" noChangeArrowheads="1"/>
          </p:cNvSpPr>
          <p:nvPr/>
        </p:nvSpPr>
        <p:spPr bwMode="auto">
          <a:xfrm>
            <a:off x="163513" y="-1211263"/>
            <a:ext cx="3810000" cy="2533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latin typeface="Tahoma" panose="020B0604030504040204" pitchFamily="34" charset="0"/>
              <a:cs typeface="Arial" panose="020B0604020202020204" pitchFamily="34" charset="0"/>
            </a:endParaRPr>
          </a:p>
        </p:txBody>
      </p:sp>
      <p:pic>
        <p:nvPicPr>
          <p:cNvPr id="18440"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35600" y="579438"/>
            <a:ext cx="20828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1" name="Picture 4"/>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795963" y="4765675"/>
            <a:ext cx="1849437" cy="184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68313" y="404813"/>
            <a:ext cx="8229600" cy="1143000"/>
          </a:xfrm>
        </p:spPr>
        <p:txBody>
          <a:bodyPr/>
          <a:lstStyle/>
          <a:p>
            <a:pPr eaLnBrk="1" hangingPunct="1"/>
            <a:r>
              <a:rPr lang="en-GB" altLang="en-US"/>
              <a:t>Awareness</a:t>
            </a:r>
          </a:p>
        </p:txBody>
      </p:sp>
      <p:sp>
        <p:nvSpPr>
          <p:cNvPr id="12291" name="Content Placeholder 2"/>
          <p:cNvSpPr>
            <a:spLocks noGrp="1"/>
          </p:cNvSpPr>
          <p:nvPr>
            <p:ph idx="1"/>
          </p:nvPr>
        </p:nvSpPr>
        <p:spPr>
          <a:xfrm>
            <a:off x="468313" y="1557338"/>
            <a:ext cx="8424862" cy="4389437"/>
          </a:xfrm>
        </p:spPr>
        <p:txBody>
          <a:bodyPr/>
          <a:lstStyle/>
          <a:p>
            <a:pPr eaLnBrk="1" hangingPunct="1">
              <a:defRPr/>
            </a:pPr>
            <a:r>
              <a:rPr lang="en-GB" altLang="en-US" dirty="0"/>
              <a:t>Undertake thorough contextual assessments before decision‐making</a:t>
            </a:r>
          </a:p>
          <a:p>
            <a:pPr eaLnBrk="1" hangingPunct="1">
              <a:defRPr/>
            </a:pPr>
            <a:r>
              <a:rPr lang="en-GB" altLang="en-US" dirty="0"/>
              <a:t>Foster a sense of ownership and responsibility</a:t>
            </a:r>
          </a:p>
          <a:p>
            <a:pPr eaLnBrk="1" hangingPunct="1">
              <a:defRPr/>
            </a:pPr>
            <a:r>
              <a:rPr lang="en-GB" altLang="en-US" dirty="0"/>
              <a:t>Enhance transparency and accessibility to information</a:t>
            </a:r>
          </a:p>
          <a:p>
            <a:pPr eaLnBrk="1" hangingPunct="1">
              <a:defRPr/>
            </a:pPr>
            <a:r>
              <a:rPr lang="en-GB" altLang="en-US" dirty="0"/>
              <a:t>Science and evidence</a:t>
            </a:r>
          </a:p>
          <a:p>
            <a:pPr lvl="1" eaLnBrk="1" hangingPunct="1">
              <a:defRPr/>
            </a:pPr>
            <a:r>
              <a:rPr lang="en-GB" altLang="en-US" dirty="0">
                <a:solidFill>
                  <a:schemeClr val="accent6">
                    <a:lumMod val="50000"/>
                  </a:schemeClr>
                </a:solidFill>
              </a:rPr>
              <a:t>E.g. Resource indicators UNEP Asia Pacific 2016 </a:t>
            </a:r>
            <a:r>
              <a:rPr lang="en-GB" altLang="en-US" dirty="0">
                <a:solidFill>
                  <a:schemeClr val="accent6">
                    <a:lumMod val="50000"/>
                  </a:schemeClr>
                </a:solidFill>
                <a:hlinkClick r:id="rId2"/>
              </a:rPr>
              <a:t>Video 6 mins</a:t>
            </a:r>
            <a:endParaRPr lang="en-GB" altLang="en-US" dirty="0">
              <a:solidFill>
                <a:schemeClr val="accent6">
                  <a:lumMod val="50000"/>
                </a:schemeClr>
              </a:solidFill>
            </a:endParaRPr>
          </a:p>
          <a:p>
            <a:pPr lvl="1" eaLnBrk="1" hangingPunct="1">
              <a:defRPr/>
            </a:pPr>
            <a:r>
              <a:rPr lang="en-GB" altLang="en-US" dirty="0">
                <a:solidFill>
                  <a:schemeClr val="accent6">
                    <a:lumMod val="50000"/>
                  </a:schemeClr>
                </a:solidFill>
              </a:rPr>
              <a:t>What does it mean for conservation and governance?</a:t>
            </a:r>
          </a:p>
        </p:txBody>
      </p:sp>
      <p:sp>
        <p:nvSpPr>
          <p:cNvPr id="1946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824FBE17-ADA0-4D3E-8FD6-6E87897D04F1}" type="slidenum">
              <a:rPr lang="en-GB" altLang="en-US" sz="1200" smtClean="0">
                <a:solidFill>
                  <a:srgbClr val="045C75"/>
                </a:solidFill>
                <a:latin typeface="Times New Roman" panose="02020603050405020304" pitchFamily="18" charset="0"/>
              </a:rPr>
              <a:pPr>
                <a:spcBef>
                  <a:spcPct val="0"/>
                </a:spcBef>
                <a:buClrTx/>
                <a:buSzTx/>
                <a:buFontTx/>
                <a:buNone/>
              </a:pPr>
              <a:t>18</a:t>
            </a:fld>
            <a:endParaRPr lang="en-GB" altLang="en-US" sz="1200">
              <a:solidFill>
                <a:srgbClr val="045C75"/>
              </a:solidFill>
              <a:latin typeface="Times New Roman" panose="02020603050405020304" pitchFamily="18" charset="0"/>
            </a:endParaRPr>
          </a:p>
        </p:txBody>
      </p:sp>
      <p:pic>
        <p:nvPicPr>
          <p:cNvPr id="1946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875" y="4868863"/>
            <a:ext cx="3521075" cy="16557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eaLnBrk="1" hangingPunct="1"/>
            <a:r>
              <a:rPr lang="en-GB" altLang="en-US"/>
              <a:t>Empowerment</a:t>
            </a:r>
          </a:p>
        </p:txBody>
      </p:sp>
      <p:sp>
        <p:nvSpPr>
          <p:cNvPr id="20483" name="Content Placeholder 2"/>
          <p:cNvSpPr>
            <a:spLocks noGrp="1"/>
          </p:cNvSpPr>
          <p:nvPr>
            <p:ph idx="1"/>
          </p:nvPr>
        </p:nvSpPr>
        <p:spPr/>
        <p:txBody>
          <a:bodyPr/>
          <a:lstStyle/>
          <a:p>
            <a:pPr eaLnBrk="1" hangingPunct="1"/>
            <a:r>
              <a:rPr lang="en-GB" altLang="en-US"/>
              <a:t>Integrate pro‐poor perspectives and opportunity creation for enhancing livelihoods</a:t>
            </a:r>
          </a:p>
          <a:p>
            <a:pPr eaLnBrk="1" hangingPunct="1"/>
            <a:r>
              <a:rPr lang="en-GB" altLang="en-US"/>
              <a:t>Make use of the power of institutionalisation</a:t>
            </a:r>
          </a:p>
        </p:txBody>
      </p:sp>
      <p:sp>
        <p:nvSpPr>
          <p:cNvPr id="20484"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94E91F0F-EA1A-401E-AFFA-11E280DB28EA}" type="slidenum">
              <a:rPr lang="en-GB" altLang="en-US" sz="1200" smtClean="0">
                <a:solidFill>
                  <a:srgbClr val="045C75"/>
                </a:solidFill>
                <a:latin typeface="Times New Roman" panose="02020603050405020304" pitchFamily="18" charset="0"/>
              </a:rPr>
              <a:pPr>
                <a:spcBef>
                  <a:spcPct val="0"/>
                </a:spcBef>
                <a:buClrTx/>
                <a:buSzTx/>
                <a:buFontTx/>
                <a:buNone/>
              </a:pPr>
              <a:t>19</a:t>
            </a:fld>
            <a:endParaRPr lang="en-GB" altLang="en-US" sz="1200">
              <a:solidFill>
                <a:srgbClr val="045C75"/>
              </a:solidFill>
              <a:latin typeface="Times New Roman" panose="02020603050405020304" pitchFamily="18" charset="0"/>
            </a:endParaRPr>
          </a:p>
        </p:txBody>
      </p:sp>
      <p:pic>
        <p:nvPicPr>
          <p:cNvPr id="20485"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50" y="4292600"/>
            <a:ext cx="2857500" cy="2257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6"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4663" y="3559175"/>
            <a:ext cx="4476750" cy="2990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7"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24525" y="0"/>
            <a:ext cx="3419475" cy="1862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r>
              <a:rPr lang="en-GB" altLang="en-US"/>
              <a:t>Coordination</a:t>
            </a:r>
          </a:p>
        </p:txBody>
      </p:sp>
      <p:sp>
        <p:nvSpPr>
          <p:cNvPr id="21507" name="Content Placeholder 2"/>
          <p:cNvSpPr>
            <a:spLocks noGrp="1"/>
          </p:cNvSpPr>
          <p:nvPr>
            <p:ph idx="1"/>
          </p:nvPr>
        </p:nvSpPr>
        <p:spPr/>
        <p:txBody>
          <a:bodyPr/>
          <a:lstStyle/>
          <a:p>
            <a:pPr eaLnBrk="1" hangingPunct="1"/>
            <a:r>
              <a:rPr lang="en-GB" altLang="en-US"/>
              <a:t>Enhance networking and partnership</a:t>
            </a:r>
          </a:p>
          <a:p>
            <a:pPr eaLnBrk="1" hangingPunct="1"/>
            <a:r>
              <a:rPr lang="en-GB" altLang="en-US"/>
              <a:t>Mainstream and share a common understanding on the activity aims</a:t>
            </a:r>
          </a:p>
        </p:txBody>
      </p:sp>
      <p:sp>
        <p:nvSpPr>
          <p:cNvPr id="21508"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BEF7D67F-81B6-4406-8F41-278DF10CC02B}" type="slidenum">
              <a:rPr lang="en-GB" altLang="en-US" sz="1200" smtClean="0">
                <a:solidFill>
                  <a:srgbClr val="045C75"/>
                </a:solidFill>
                <a:latin typeface="Times New Roman" panose="02020603050405020304" pitchFamily="18" charset="0"/>
              </a:rPr>
              <a:pPr>
                <a:spcBef>
                  <a:spcPct val="0"/>
                </a:spcBef>
                <a:buClrTx/>
                <a:buSzTx/>
                <a:buFontTx/>
                <a:buNone/>
              </a:pPr>
              <a:t>20</a:t>
            </a:fld>
            <a:endParaRPr lang="en-GB" altLang="en-US" sz="1200">
              <a:solidFill>
                <a:srgbClr val="045C75"/>
              </a:solidFill>
              <a:latin typeface="Times New Roman" panose="02020603050405020304" pitchFamily="18" charset="0"/>
            </a:endParaRPr>
          </a:p>
        </p:txBody>
      </p:sp>
      <p:pic>
        <p:nvPicPr>
          <p:cNvPr id="2150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17863" y="3860800"/>
            <a:ext cx="5811837" cy="1800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151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225" y="0"/>
            <a:ext cx="2771775" cy="16303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151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7663" y="3789363"/>
            <a:ext cx="2268537" cy="22685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514350" y="333375"/>
            <a:ext cx="8229600" cy="1143000"/>
          </a:xfrm>
        </p:spPr>
        <p:txBody>
          <a:bodyPr/>
          <a:lstStyle/>
          <a:p>
            <a:pPr eaLnBrk="1" hangingPunct="1"/>
            <a:r>
              <a:rPr lang="en-GB" altLang="en-US"/>
              <a:t>Enforcement</a:t>
            </a:r>
          </a:p>
        </p:txBody>
      </p:sp>
      <p:sp>
        <p:nvSpPr>
          <p:cNvPr id="22531" name="Content Placeholder 2"/>
          <p:cNvSpPr>
            <a:spLocks noGrp="1"/>
          </p:cNvSpPr>
          <p:nvPr>
            <p:ph idx="1"/>
          </p:nvPr>
        </p:nvSpPr>
        <p:spPr>
          <a:xfrm>
            <a:off x="395288" y="1306513"/>
            <a:ext cx="8229600" cy="4389437"/>
          </a:xfrm>
        </p:spPr>
        <p:txBody>
          <a:bodyPr/>
          <a:lstStyle/>
          <a:p>
            <a:pPr eaLnBrk="1" hangingPunct="1"/>
            <a:r>
              <a:rPr lang="en-GB" altLang="en-US" dirty="0"/>
              <a:t>Ensure effective application of legal power</a:t>
            </a:r>
          </a:p>
          <a:p>
            <a:pPr eaLnBrk="1" hangingPunct="1"/>
            <a:r>
              <a:rPr lang="en-GB" altLang="en-US" dirty="0"/>
              <a:t>Monitor and survey progress for long term commitment and adaptation</a:t>
            </a:r>
          </a:p>
          <a:p>
            <a:pPr eaLnBrk="1" hangingPunct="1"/>
            <a:r>
              <a:rPr lang="en-GB" altLang="en-US" dirty="0"/>
              <a:t>E.g. Wildlife Crime Kenya 2016 (Kenya initiated the need to discuss wildlife crime)</a:t>
            </a:r>
          </a:p>
          <a:p>
            <a:pPr eaLnBrk="1" hangingPunct="1"/>
            <a:endParaRPr lang="en-GB" altLang="en-US" dirty="0"/>
          </a:p>
        </p:txBody>
      </p:sp>
      <p:sp>
        <p:nvSpPr>
          <p:cNvPr id="22532"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821130F4-E485-4D1E-B5CC-319CC1244B1F}" type="slidenum">
              <a:rPr lang="en-GB" altLang="en-US" sz="1200" smtClean="0">
                <a:solidFill>
                  <a:srgbClr val="045C75"/>
                </a:solidFill>
                <a:latin typeface="Times New Roman" panose="02020603050405020304" pitchFamily="18" charset="0"/>
              </a:rPr>
              <a:pPr>
                <a:spcBef>
                  <a:spcPct val="0"/>
                </a:spcBef>
                <a:buClrTx/>
                <a:buSzTx/>
                <a:buFontTx/>
                <a:buNone/>
              </a:pPr>
              <a:t>21</a:t>
            </a:fld>
            <a:endParaRPr lang="en-GB" altLang="en-US" sz="1200">
              <a:solidFill>
                <a:srgbClr val="045C75"/>
              </a:solidFill>
              <a:latin typeface="Times New Roman" panose="02020603050405020304" pitchFamily="18" charset="0"/>
            </a:endParaRPr>
          </a:p>
        </p:txBody>
      </p:sp>
      <p:pic>
        <p:nvPicPr>
          <p:cNvPr id="2253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34300" y="12700"/>
            <a:ext cx="1409700" cy="1943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59113" y="4005263"/>
            <a:ext cx="3138487" cy="2354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5"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950" y="3500438"/>
            <a:ext cx="2665413" cy="14747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6"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32550" y="3132138"/>
            <a:ext cx="2603500" cy="3686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7"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7950" y="5307013"/>
            <a:ext cx="2665413" cy="13795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143000"/>
          </a:xfrm>
        </p:spPr>
        <p:txBody>
          <a:bodyPr/>
          <a:lstStyle/>
          <a:p>
            <a:r>
              <a:rPr lang="en-GB" dirty="0" smtClean="0"/>
              <a:t>State of Nature Report 2019</a:t>
            </a:r>
            <a:endParaRPr lang="en-GB" dirty="0"/>
          </a:p>
        </p:txBody>
      </p:sp>
      <p:sp>
        <p:nvSpPr>
          <p:cNvPr id="3" name="Content Placeholder 2"/>
          <p:cNvSpPr>
            <a:spLocks noGrp="1"/>
          </p:cNvSpPr>
          <p:nvPr>
            <p:ph idx="1"/>
          </p:nvPr>
        </p:nvSpPr>
        <p:spPr>
          <a:xfrm>
            <a:off x="215516" y="1556792"/>
            <a:ext cx="8712968" cy="4389437"/>
          </a:xfrm>
        </p:spPr>
        <p:txBody>
          <a:bodyPr/>
          <a:lstStyle/>
          <a:p>
            <a:r>
              <a:rPr lang="en-GB" sz="1800" dirty="0" smtClean="0">
                <a:hlinkClick r:id="rId2"/>
              </a:rPr>
              <a:t>https</a:t>
            </a:r>
            <a:r>
              <a:rPr lang="en-GB" sz="1800" dirty="0">
                <a:hlinkClick r:id="rId2"/>
              </a:rPr>
              <a:t>://</a:t>
            </a:r>
            <a:r>
              <a:rPr lang="en-GB" sz="1800" dirty="0" smtClean="0">
                <a:hlinkClick r:id="rId2"/>
              </a:rPr>
              <a:t>www.bbc.co.uk/news/science-environment-49892209</a:t>
            </a:r>
            <a:endParaRPr lang="en-GB" sz="1800" dirty="0" smtClean="0"/>
          </a:p>
          <a:p>
            <a:r>
              <a:rPr lang="en-GB" sz="1800" dirty="0">
                <a:hlinkClick r:id="rId3"/>
              </a:rPr>
              <a:t>https://</a:t>
            </a:r>
            <a:r>
              <a:rPr lang="en-GB" sz="1800" dirty="0" smtClean="0">
                <a:hlinkClick r:id="rId3"/>
              </a:rPr>
              <a:t>www.nationaltrust.org.uk/features/state-of-nature-2019-uks-wildlife-loss-continues-unabated</a:t>
            </a:r>
            <a:endParaRPr lang="en-GB" dirty="0" smtClean="0"/>
          </a:p>
          <a:p>
            <a:r>
              <a:rPr lang="en-GB" dirty="0" smtClean="0"/>
              <a:t>Scan read the report paying particular attention to how it relates to good governance.</a:t>
            </a:r>
          </a:p>
          <a:p>
            <a:r>
              <a:rPr lang="en-GB" dirty="0" smtClean="0"/>
              <a:t>Consider it’s relationship with </a:t>
            </a:r>
          </a:p>
          <a:p>
            <a:pPr lvl="1"/>
            <a:r>
              <a:rPr lang="en-GB" dirty="0" smtClean="0">
                <a:solidFill>
                  <a:schemeClr val="accent1">
                    <a:lumMod val="75000"/>
                  </a:schemeClr>
                </a:solidFill>
              </a:rPr>
              <a:t>Enforcement</a:t>
            </a:r>
          </a:p>
          <a:p>
            <a:pPr lvl="1"/>
            <a:r>
              <a:rPr lang="en-GB" dirty="0" smtClean="0">
                <a:solidFill>
                  <a:schemeClr val="accent1">
                    <a:lumMod val="75000"/>
                  </a:schemeClr>
                </a:solidFill>
              </a:rPr>
              <a:t>Coordination</a:t>
            </a:r>
          </a:p>
          <a:p>
            <a:pPr lvl="1"/>
            <a:r>
              <a:rPr lang="en-GB" dirty="0" smtClean="0">
                <a:solidFill>
                  <a:schemeClr val="accent1">
                    <a:lumMod val="75000"/>
                  </a:schemeClr>
                </a:solidFill>
              </a:rPr>
              <a:t>Empowerment </a:t>
            </a:r>
          </a:p>
          <a:p>
            <a:pPr lvl="1"/>
            <a:r>
              <a:rPr lang="en-GB" dirty="0" smtClean="0">
                <a:solidFill>
                  <a:schemeClr val="accent1">
                    <a:lumMod val="75000"/>
                  </a:schemeClr>
                </a:solidFill>
              </a:rPr>
              <a:t>Awareness</a:t>
            </a:r>
          </a:p>
          <a:p>
            <a:r>
              <a:rPr lang="en-GB" dirty="0" smtClean="0"/>
              <a:t>In relation to the report which of these is most important</a:t>
            </a:r>
          </a:p>
          <a:p>
            <a:r>
              <a:rPr lang="en-GB" dirty="0" smtClean="0"/>
              <a:t>Present to the class</a:t>
            </a:r>
          </a:p>
        </p:txBody>
      </p:sp>
      <p:sp>
        <p:nvSpPr>
          <p:cNvPr id="4" name="Slide Number Placeholder 3"/>
          <p:cNvSpPr>
            <a:spLocks noGrp="1"/>
          </p:cNvSpPr>
          <p:nvPr>
            <p:ph type="sldNum" sz="quarter" idx="12"/>
          </p:nvPr>
        </p:nvSpPr>
        <p:spPr>
          <a:xfrm>
            <a:off x="7924800" y="6309320"/>
            <a:ext cx="762000" cy="365125"/>
          </a:xfrm>
        </p:spPr>
        <p:txBody>
          <a:bodyPr/>
          <a:lstStyle/>
          <a:p>
            <a:pPr>
              <a:defRPr/>
            </a:pPr>
            <a:fld id="{2A2D1FC4-343E-40E0-885C-2B093CC69763}" type="slidenum">
              <a:rPr lang="en-GB" altLang="en-US" smtClean="0"/>
              <a:pPr>
                <a:defRPr/>
              </a:pPr>
              <a:t>22</a:t>
            </a:fld>
            <a:endParaRPr lang="en-GB" altLang="en-US"/>
          </a:p>
        </p:txBody>
      </p:sp>
      <p:pic>
        <p:nvPicPr>
          <p:cNvPr id="5" name="Picture 4"/>
          <p:cNvPicPr>
            <a:picLocks noChangeAspect="1"/>
          </p:cNvPicPr>
          <p:nvPr/>
        </p:nvPicPr>
        <p:blipFill>
          <a:blip r:embed="rId4"/>
          <a:stretch>
            <a:fillRect/>
          </a:stretch>
        </p:blipFill>
        <p:spPr>
          <a:xfrm>
            <a:off x="5642992" y="3429000"/>
            <a:ext cx="3043808" cy="1712142"/>
          </a:xfrm>
          <a:prstGeom prst="rect">
            <a:avLst/>
          </a:prstGeom>
        </p:spPr>
      </p:pic>
    </p:spTree>
    <p:extLst>
      <p:ext uri="{BB962C8B-B14F-4D97-AF65-F5344CB8AC3E}">
        <p14:creationId xmlns:p14="http://schemas.microsoft.com/office/powerpoint/2010/main" val="17094521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332656"/>
            <a:ext cx="8229600" cy="1143000"/>
          </a:xfrm>
        </p:spPr>
        <p:txBody>
          <a:bodyPr/>
          <a:lstStyle/>
          <a:p>
            <a:r>
              <a:rPr lang="en-GB" dirty="0"/>
              <a:t>E.g. Wildlife Crime UK</a:t>
            </a:r>
          </a:p>
        </p:txBody>
      </p:sp>
      <p:sp>
        <p:nvSpPr>
          <p:cNvPr id="3" name="Content Placeholder 2"/>
          <p:cNvSpPr>
            <a:spLocks noGrp="1"/>
          </p:cNvSpPr>
          <p:nvPr>
            <p:ph idx="1"/>
          </p:nvPr>
        </p:nvSpPr>
        <p:spPr>
          <a:xfrm>
            <a:off x="395536" y="1628800"/>
            <a:ext cx="8229600" cy="4389437"/>
          </a:xfrm>
        </p:spPr>
        <p:txBody>
          <a:bodyPr/>
          <a:lstStyle/>
          <a:p>
            <a:r>
              <a:rPr lang="en-GB" sz="2000" dirty="0"/>
              <a:t>The Partnership for Action Against Wildlife Crime UK (PAW UK) helps statutory and non-government organisations to work together to reduce wildlife crime.</a:t>
            </a:r>
          </a:p>
          <a:p>
            <a:r>
              <a:rPr lang="en-GB" sz="2000" dirty="0"/>
              <a:t>PAW’s objectives are to:</a:t>
            </a:r>
            <a:endParaRPr lang="en-GB" dirty="0"/>
          </a:p>
          <a:p>
            <a:pPr lvl="1"/>
            <a:r>
              <a:rPr lang="en-GB" sz="1800" dirty="0">
                <a:solidFill>
                  <a:schemeClr val="accent1">
                    <a:lumMod val="60000"/>
                    <a:lumOff val="40000"/>
                  </a:schemeClr>
                </a:solidFill>
              </a:rPr>
              <a:t>raise awareness of wildlife legislation and the impacts of wildlife crime</a:t>
            </a:r>
          </a:p>
          <a:p>
            <a:pPr lvl="1"/>
            <a:r>
              <a:rPr lang="en-GB" sz="1800" dirty="0">
                <a:solidFill>
                  <a:schemeClr val="accent1">
                    <a:lumMod val="60000"/>
                    <a:lumOff val="40000"/>
                  </a:schemeClr>
                </a:solidFill>
              </a:rPr>
              <a:t>help and advise on wildlife crime and regulatory issues</a:t>
            </a:r>
          </a:p>
          <a:p>
            <a:pPr lvl="1"/>
            <a:r>
              <a:rPr lang="en-GB" sz="1800" dirty="0">
                <a:solidFill>
                  <a:schemeClr val="accent1">
                    <a:lumMod val="60000"/>
                    <a:lumOff val="40000"/>
                  </a:schemeClr>
                </a:solidFill>
              </a:rPr>
              <a:t>make sure wildlife crime is tackled effectively</a:t>
            </a:r>
          </a:p>
          <a:p>
            <a:r>
              <a:rPr lang="en-GB" sz="2000" dirty="0"/>
              <a:t>The UK’s wildlife crime priorities are set every 2 years. The current wildlife crime priorities are:</a:t>
            </a:r>
          </a:p>
          <a:p>
            <a:pPr lvl="1"/>
            <a:r>
              <a:rPr lang="en-GB" sz="1600" dirty="0">
                <a:solidFill>
                  <a:schemeClr val="accent1">
                    <a:lumMod val="60000"/>
                    <a:lumOff val="40000"/>
                  </a:schemeClr>
                </a:solidFill>
              </a:rPr>
              <a:t>badger persecution</a:t>
            </a:r>
          </a:p>
          <a:p>
            <a:pPr lvl="1"/>
            <a:r>
              <a:rPr lang="en-GB" sz="1600" dirty="0">
                <a:solidFill>
                  <a:schemeClr val="accent1">
                    <a:lumMod val="60000"/>
                    <a:lumOff val="40000"/>
                  </a:schemeClr>
                </a:solidFill>
              </a:rPr>
              <a:t>bat persecution</a:t>
            </a:r>
          </a:p>
          <a:p>
            <a:pPr lvl="1"/>
            <a:r>
              <a:rPr lang="en-GB" sz="1600" dirty="0">
                <a:solidFill>
                  <a:schemeClr val="accent1">
                    <a:lumMod val="60000"/>
                    <a:lumOff val="40000"/>
                  </a:schemeClr>
                </a:solidFill>
              </a:rPr>
              <a:t>illegal trade in CITES species</a:t>
            </a:r>
          </a:p>
          <a:p>
            <a:pPr lvl="1"/>
            <a:r>
              <a:rPr lang="en-GB" sz="1600" dirty="0">
                <a:solidFill>
                  <a:schemeClr val="accent1">
                    <a:lumMod val="60000"/>
                    <a:lumOff val="40000"/>
                  </a:schemeClr>
                </a:solidFill>
              </a:rPr>
              <a:t>freshwater pearl mussels</a:t>
            </a:r>
          </a:p>
          <a:p>
            <a:pPr lvl="1"/>
            <a:r>
              <a:rPr lang="en-GB" sz="1600" dirty="0">
                <a:solidFill>
                  <a:schemeClr val="accent1">
                    <a:lumMod val="60000"/>
                    <a:lumOff val="40000"/>
                  </a:schemeClr>
                </a:solidFill>
              </a:rPr>
              <a:t>poaching (deer, fish &amp; hare coursing)</a:t>
            </a:r>
          </a:p>
          <a:p>
            <a:pPr lvl="1"/>
            <a:r>
              <a:rPr lang="en-GB" sz="1600" dirty="0">
                <a:solidFill>
                  <a:schemeClr val="accent1">
                    <a:lumMod val="60000"/>
                    <a:lumOff val="40000"/>
                  </a:schemeClr>
                </a:solidFill>
              </a:rPr>
              <a:t>raptor persecution</a:t>
            </a:r>
          </a:p>
          <a:p>
            <a:pPr marL="393700" lvl="1" indent="0">
              <a:buNone/>
            </a:pPr>
            <a:r>
              <a:rPr lang="en-GB" sz="1800" dirty="0">
                <a:solidFill>
                  <a:srgbClr val="FF0000"/>
                </a:solidFill>
                <a:hlinkClick r:id="rId2"/>
              </a:rPr>
              <a:t>DISCUSS video 4 </a:t>
            </a:r>
            <a:r>
              <a:rPr lang="en-GB" sz="1800" dirty="0" err="1">
                <a:solidFill>
                  <a:srgbClr val="FF0000"/>
                </a:solidFill>
                <a:hlinkClick r:id="rId2"/>
              </a:rPr>
              <a:t>mins</a:t>
            </a:r>
            <a:endParaRPr lang="en-GB" sz="1800" dirty="0">
              <a:solidFill>
                <a:srgbClr val="FF0000"/>
              </a:solidFill>
            </a:endParaRPr>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23</a:t>
            </a:fld>
            <a:endParaRPr lang="en-GB" altLang="en-US"/>
          </a:p>
        </p:txBody>
      </p:sp>
    </p:spTree>
    <p:extLst>
      <p:ext uri="{BB962C8B-B14F-4D97-AF65-F5344CB8AC3E}">
        <p14:creationId xmlns:p14="http://schemas.microsoft.com/office/powerpoint/2010/main" val="2640440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2000"/>
                                        <p:tgtEl>
                                          <p:spTgt spid="3">
                                            <p:txEl>
                                              <p:pRg st="1" end="1"/>
                                            </p:txEl>
                                          </p:spTgt>
                                        </p:tgtEl>
                                      </p:cBhvr>
                                    </p:animEffect>
                                    <p:anim calcmode="lin" valueType="num">
                                      <p:cBhvr>
                                        <p:cTn id="15"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1" end="1"/>
                                            </p:txEl>
                                          </p:spTgt>
                                        </p:tgtEl>
                                        <p:attrNameLst>
                                          <p:attrName>ppt_h</p:attrName>
                                        </p:attrNameLst>
                                      </p:cBhvr>
                                      <p:tavLst>
                                        <p:tav tm="0">
                                          <p:val>
                                            <p:strVal val="#ppt_h"/>
                                          </p:val>
                                        </p:tav>
                                        <p:tav tm="100000">
                                          <p:val>
                                            <p:strVal val="#ppt_h"/>
                                          </p:val>
                                        </p:tav>
                                      </p:tavLst>
                                    </p:anim>
                                  </p:childTnLst>
                                </p:cTn>
                              </p:par>
                              <p:par>
                                <p:cTn id="17" presetID="45"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2000"/>
                                        <p:tgtEl>
                                          <p:spTgt spid="3">
                                            <p:txEl>
                                              <p:pRg st="2" end="2"/>
                                            </p:txEl>
                                          </p:spTgt>
                                        </p:tgtEl>
                                      </p:cBhvr>
                                    </p:animEffect>
                                    <p:anim calcmode="lin" valueType="num">
                                      <p:cBhvr>
                                        <p:cTn id="20"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1" dur="2000" fill="hold"/>
                                        <p:tgtEl>
                                          <p:spTgt spid="3">
                                            <p:txEl>
                                              <p:pRg st="2" end="2"/>
                                            </p:txEl>
                                          </p:spTgt>
                                        </p:tgtEl>
                                        <p:attrNameLst>
                                          <p:attrName>ppt_h</p:attrName>
                                        </p:attrNameLst>
                                      </p:cBhvr>
                                      <p:tavLst>
                                        <p:tav tm="0">
                                          <p:val>
                                            <p:strVal val="#ppt_h"/>
                                          </p:val>
                                        </p:tav>
                                        <p:tav tm="100000">
                                          <p:val>
                                            <p:strVal val="#ppt_h"/>
                                          </p:val>
                                        </p:tav>
                                      </p:tavLst>
                                    </p:anim>
                                  </p:childTnLst>
                                </p:cTn>
                              </p:par>
                              <p:par>
                                <p:cTn id="22" presetID="45"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2000"/>
                                        <p:tgtEl>
                                          <p:spTgt spid="3">
                                            <p:txEl>
                                              <p:pRg st="3" end="3"/>
                                            </p:txEl>
                                          </p:spTgt>
                                        </p:tgtEl>
                                      </p:cBhvr>
                                    </p:animEffect>
                                    <p:anim calcmode="lin" valueType="num">
                                      <p:cBhvr>
                                        <p:cTn id="25"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26" dur="2000" fill="hold"/>
                                        <p:tgtEl>
                                          <p:spTgt spid="3">
                                            <p:txEl>
                                              <p:pRg st="3" end="3"/>
                                            </p:txEl>
                                          </p:spTgt>
                                        </p:tgtEl>
                                        <p:attrNameLst>
                                          <p:attrName>ppt_h</p:attrName>
                                        </p:attrNameLst>
                                      </p:cBhvr>
                                      <p:tavLst>
                                        <p:tav tm="0">
                                          <p:val>
                                            <p:strVal val="#ppt_h"/>
                                          </p:val>
                                        </p:tav>
                                        <p:tav tm="100000">
                                          <p:val>
                                            <p:strVal val="#ppt_h"/>
                                          </p:val>
                                        </p:tav>
                                      </p:tavLst>
                                    </p:anim>
                                  </p:childTnLst>
                                </p:cTn>
                              </p:par>
                              <p:par>
                                <p:cTn id="27" presetID="45"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2000"/>
                                        <p:tgtEl>
                                          <p:spTgt spid="3">
                                            <p:txEl>
                                              <p:pRg st="4" end="4"/>
                                            </p:txEl>
                                          </p:spTgt>
                                        </p:tgtEl>
                                      </p:cBhvr>
                                    </p:animEffect>
                                    <p:anim calcmode="lin" valueType="num">
                                      <p:cBhvr>
                                        <p:cTn id="30"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31"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32" fill="hold">
                      <p:stCondLst>
                        <p:cond delay="indefinite"/>
                      </p:stCondLst>
                      <p:childTnLst>
                        <p:par>
                          <p:cTn id="33" fill="hold">
                            <p:stCondLst>
                              <p:cond delay="0"/>
                            </p:stCondLst>
                            <p:childTnLst>
                              <p:par>
                                <p:cTn id="34" presetID="45" presetClass="entr" presetSubtype="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2000"/>
                                        <p:tgtEl>
                                          <p:spTgt spid="3">
                                            <p:txEl>
                                              <p:pRg st="5" end="5"/>
                                            </p:txEl>
                                          </p:spTgt>
                                        </p:tgtEl>
                                      </p:cBhvr>
                                    </p:animEffect>
                                    <p:anim calcmode="lin" valueType="num">
                                      <p:cBhvr>
                                        <p:cTn id="37" dur="2000" fill="hold"/>
                                        <p:tgtEl>
                                          <p:spTgt spid="3">
                                            <p:txEl>
                                              <p:pRg st="5" end="5"/>
                                            </p:txEl>
                                          </p:spTgt>
                                        </p:tgtEl>
                                        <p:attrNameLst>
                                          <p:attrName>ppt_w</p:attrName>
                                        </p:attrNameLst>
                                      </p:cBhvr>
                                      <p:tavLst>
                                        <p:tav tm="0" fmla="#ppt_w*sin(2.5*pi*$)">
                                          <p:val>
                                            <p:fltVal val="0"/>
                                          </p:val>
                                        </p:tav>
                                        <p:tav tm="100000">
                                          <p:val>
                                            <p:fltVal val="1"/>
                                          </p:val>
                                        </p:tav>
                                      </p:tavLst>
                                    </p:anim>
                                    <p:anim calcmode="lin" valueType="num">
                                      <p:cBhvr>
                                        <p:cTn id="38" dur="2000" fill="hold"/>
                                        <p:tgtEl>
                                          <p:spTgt spid="3">
                                            <p:txEl>
                                              <p:pRg st="5" end="5"/>
                                            </p:txEl>
                                          </p:spTgt>
                                        </p:tgtEl>
                                        <p:attrNameLst>
                                          <p:attrName>ppt_h</p:attrName>
                                        </p:attrNameLst>
                                      </p:cBhvr>
                                      <p:tavLst>
                                        <p:tav tm="0">
                                          <p:val>
                                            <p:strVal val="#ppt_h"/>
                                          </p:val>
                                        </p:tav>
                                        <p:tav tm="100000">
                                          <p:val>
                                            <p:strVal val="#ppt_h"/>
                                          </p:val>
                                        </p:tav>
                                      </p:tavLst>
                                    </p:anim>
                                  </p:childTnLst>
                                </p:cTn>
                              </p:par>
                              <p:par>
                                <p:cTn id="39" presetID="45" presetClass="entr" presetSubtype="0" fill="hold" grpId="0" nodeType="with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2000"/>
                                        <p:tgtEl>
                                          <p:spTgt spid="3">
                                            <p:txEl>
                                              <p:pRg st="6" end="6"/>
                                            </p:txEl>
                                          </p:spTgt>
                                        </p:tgtEl>
                                      </p:cBhvr>
                                    </p:animEffect>
                                    <p:anim calcmode="lin" valueType="num">
                                      <p:cBhvr>
                                        <p:cTn id="42" dur="2000" fill="hold"/>
                                        <p:tgtEl>
                                          <p:spTgt spid="3">
                                            <p:txEl>
                                              <p:pRg st="6" end="6"/>
                                            </p:txEl>
                                          </p:spTgt>
                                        </p:tgtEl>
                                        <p:attrNameLst>
                                          <p:attrName>ppt_w</p:attrName>
                                        </p:attrNameLst>
                                      </p:cBhvr>
                                      <p:tavLst>
                                        <p:tav tm="0" fmla="#ppt_w*sin(2.5*pi*$)">
                                          <p:val>
                                            <p:fltVal val="0"/>
                                          </p:val>
                                        </p:tav>
                                        <p:tav tm="100000">
                                          <p:val>
                                            <p:fltVal val="1"/>
                                          </p:val>
                                        </p:tav>
                                      </p:tavLst>
                                    </p:anim>
                                    <p:anim calcmode="lin" valueType="num">
                                      <p:cBhvr>
                                        <p:cTn id="43" dur="2000" fill="hold"/>
                                        <p:tgtEl>
                                          <p:spTgt spid="3">
                                            <p:txEl>
                                              <p:pRg st="6" end="6"/>
                                            </p:txEl>
                                          </p:spTgt>
                                        </p:tgtEl>
                                        <p:attrNameLst>
                                          <p:attrName>ppt_h</p:attrName>
                                        </p:attrNameLst>
                                      </p:cBhvr>
                                      <p:tavLst>
                                        <p:tav tm="0">
                                          <p:val>
                                            <p:strVal val="#ppt_h"/>
                                          </p:val>
                                        </p:tav>
                                        <p:tav tm="100000">
                                          <p:val>
                                            <p:strVal val="#ppt_h"/>
                                          </p:val>
                                        </p:tav>
                                      </p:tavLst>
                                    </p:anim>
                                  </p:childTnLst>
                                </p:cTn>
                              </p:par>
                              <p:par>
                                <p:cTn id="44" presetID="45" presetClass="entr" presetSubtype="0" fill="hold" grpId="0" nodeType="withEffect">
                                  <p:stCondLst>
                                    <p:cond delay="0"/>
                                  </p:stCondLst>
                                  <p:childTnLst>
                                    <p:set>
                                      <p:cBhvr>
                                        <p:cTn id="45" dur="1" fill="hold">
                                          <p:stCondLst>
                                            <p:cond delay="0"/>
                                          </p:stCondLst>
                                        </p:cTn>
                                        <p:tgtEl>
                                          <p:spTgt spid="3">
                                            <p:txEl>
                                              <p:pRg st="7" end="7"/>
                                            </p:txEl>
                                          </p:spTgt>
                                        </p:tgtEl>
                                        <p:attrNameLst>
                                          <p:attrName>style.visibility</p:attrName>
                                        </p:attrNameLst>
                                      </p:cBhvr>
                                      <p:to>
                                        <p:strVal val="visible"/>
                                      </p:to>
                                    </p:set>
                                    <p:animEffect transition="in" filter="fade">
                                      <p:cBhvr>
                                        <p:cTn id="46" dur="2000"/>
                                        <p:tgtEl>
                                          <p:spTgt spid="3">
                                            <p:txEl>
                                              <p:pRg st="7" end="7"/>
                                            </p:txEl>
                                          </p:spTgt>
                                        </p:tgtEl>
                                      </p:cBhvr>
                                    </p:animEffect>
                                    <p:anim calcmode="lin" valueType="num">
                                      <p:cBhvr>
                                        <p:cTn id="47" dur="2000" fill="hold"/>
                                        <p:tgtEl>
                                          <p:spTgt spid="3">
                                            <p:txEl>
                                              <p:pRg st="7" end="7"/>
                                            </p:txEl>
                                          </p:spTgt>
                                        </p:tgtEl>
                                        <p:attrNameLst>
                                          <p:attrName>ppt_w</p:attrName>
                                        </p:attrNameLst>
                                      </p:cBhvr>
                                      <p:tavLst>
                                        <p:tav tm="0" fmla="#ppt_w*sin(2.5*pi*$)">
                                          <p:val>
                                            <p:fltVal val="0"/>
                                          </p:val>
                                        </p:tav>
                                        <p:tav tm="100000">
                                          <p:val>
                                            <p:fltVal val="1"/>
                                          </p:val>
                                        </p:tav>
                                      </p:tavLst>
                                    </p:anim>
                                    <p:anim calcmode="lin" valueType="num">
                                      <p:cBhvr>
                                        <p:cTn id="48" dur="2000" fill="hold"/>
                                        <p:tgtEl>
                                          <p:spTgt spid="3">
                                            <p:txEl>
                                              <p:pRg st="7" end="7"/>
                                            </p:txEl>
                                          </p:spTgt>
                                        </p:tgtEl>
                                        <p:attrNameLst>
                                          <p:attrName>ppt_h</p:attrName>
                                        </p:attrNameLst>
                                      </p:cBhvr>
                                      <p:tavLst>
                                        <p:tav tm="0">
                                          <p:val>
                                            <p:strVal val="#ppt_h"/>
                                          </p:val>
                                        </p:tav>
                                        <p:tav tm="100000">
                                          <p:val>
                                            <p:strVal val="#ppt_h"/>
                                          </p:val>
                                        </p:tav>
                                      </p:tavLst>
                                    </p:anim>
                                  </p:childTnLst>
                                </p:cTn>
                              </p:par>
                              <p:par>
                                <p:cTn id="49" presetID="45" presetClass="entr" presetSubtype="0" fill="hold" grpId="0" nodeType="with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animEffect transition="in" filter="fade">
                                      <p:cBhvr>
                                        <p:cTn id="51" dur="2000"/>
                                        <p:tgtEl>
                                          <p:spTgt spid="3">
                                            <p:txEl>
                                              <p:pRg st="8" end="8"/>
                                            </p:txEl>
                                          </p:spTgt>
                                        </p:tgtEl>
                                      </p:cBhvr>
                                    </p:animEffect>
                                    <p:anim calcmode="lin" valueType="num">
                                      <p:cBhvr>
                                        <p:cTn id="52" dur="2000" fill="hold"/>
                                        <p:tgtEl>
                                          <p:spTgt spid="3">
                                            <p:txEl>
                                              <p:pRg st="8" end="8"/>
                                            </p:txEl>
                                          </p:spTgt>
                                        </p:tgtEl>
                                        <p:attrNameLst>
                                          <p:attrName>ppt_w</p:attrName>
                                        </p:attrNameLst>
                                      </p:cBhvr>
                                      <p:tavLst>
                                        <p:tav tm="0" fmla="#ppt_w*sin(2.5*pi*$)">
                                          <p:val>
                                            <p:fltVal val="0"/>
                                          </p:val>
                                        </p:tav>
                                        <p:tav tm="100000">
                                          <p:val>
                                            <p:fltVal val="1"/>
                                          </p:val>
                                        </p:tav>
                                      </p:tavLst>
                                    </p:anim>
                                    <p:anim calcmode="lin" valueType="num">
                                      <p:cBhvr>
                                        <p:cTn id="53" dur="2000" fill="hold"/>
                                        <p:tgtEl>
                                          <p:spTgt spid="3">
                                            <p:txEl>
                                              <p:pRg st="8" end="8"/>
                                            </p:txEl>
                                          </p:spTgt>
                                        </p:tgtEl>
                                        <p:attrNameLst>
                                          <p:attrName>ppt_h</p:attrName>
                                        </p:attrNameLst>
                                      </p:cBhvr>
                                      <p:tavLst>
                                        <p:tav tm="0">
                                          <p:val>
                                            <p:strVal val="#ppt_h"/>
                                          </p:val>
                                        </p:tav>
                                        <p:tav tm="100000">
                                          <p:val>
                                            <p:strVal val="#ppt_h"/>
                                          </p:val>
                                        </p:tav>
                                      </p:tavLst>
                                    </p:anim>
                                  </p:childTnLst>
                                </p:cTn>
                              </p:par>
                              <p:par>
                                <p:cTn id="54" presetID="45" presetClass="entr" presetSubtype="0" fill="hold" grpId="0" nodeType="withEffect">
                                  <p:stCondLst>
                                    <p:cond delay="0"/>
                                  </p:stCondLst>
                                  <p:childTnLst>
                                    <p:set>
                                      <p:cBhvr>
                                        <p:cTn id="55" dur="1" fill="hold">
                                          <p:stCondLst>
                                            <p:cond delay="0"/>
                                          </p:stCondLst>
                                        </p:cTn>
                                        <p:tgtEl>
                                          <p:spTgt spid="3">
                                            <p:txEl>
                                              <p:pRg st="9" end="9"/>
                                            </p:txEl>
                                          </p:spTgt>
                                        </p:tgtEl>
                                        <p:attrNameLst>
                                          <p:attrName>style.visibility</p:attrName>
                                        </p:attrNameLst>
                                      </p:cBhvr>
                                      <p:to>
                                        <p:strVal val="visible"/>
                                      </p:to>
                                    </p:set>
                                    <p:animEffect transition="in" filter="fade">
                                      <p:cBhvr>
                                        <p:cTn id="56" dur="2000"/>
                                        <p:tgtEl>
                                          <p:spTgt spid="3">
                                            <p:txEl>
                                              <p:pRg st="9" end="9"/>
                                            </p:txEl>
                                          </p:spTgt>
                                        </p:tgtEl>
                                      </p:cBhvr>
                                    </p:animEffect>
                                    <p:anim calcmode="lin" valueType="num">
                                      <p:cBhvr>
                                        <p:cTn id="57" dur="2000" fill="hold"/>
                                        <p:tgtEl>
                                          <p:spTgt spid="3">
                                            <p:txEl>
                                              <p:pRg st="9" end="9"/>
                                            </p:txEl>
                                          </p:spTgt>
                                        </p:tgtEl>
                                        <p:attrNameLst>
                                          <p:attrName>ppt_w</p:attrName>
                                        </p:attrNameLst>
                                      </p:cBhvr>
                                      <p:tavLst>
                                        <p:tav tm="0" fmla="#ppt_w*sin(2.5*pi*$)">
                                          <p:val>
                                            <p:fltVal val="0"/>
                                          </p:val>
                                        </p:tav>
                                        <p:tav tm="100000">
                                          <p:val>
                                            <p:fltVal val="1"/>
                                          </p:val>
                                        </p:tav>
                                      </p:tavLst>
                                    </p:anim>
                                    <p:anim calcmode="lin" valueType="num">
                                      <p:cBhvr>
                                        <p:cTn id="58" dur="2000" fill="hold"/>
                                        <p:tgtEl>
                                          <p:spTgt spid="3">
                                            <p:txEl>
                                              <p:pRg st="9" end="9"/>
                                            </p:txEl>
                                          </p:spTgt>
                                        </p:tgtEl>
                                        <p:attrNameLst>
                                          <p:attrName>ppt_h</p:attrName>
                                        </p:attrNameLst>
                                      </p:cBhvr>
                                      <p:tavLst>
                                        <p:tav tm="0">
                                          <p:val>
                                            <p:strVal val="#ppt_h"/>
                                          </p:val>
                                        </p:tav>
                                        <p:tav tm="100000">
                                          <p:val>
                                            <p:strVal val="#ppt_h"/>
                                          </p:val>
                                        </p:tav>
                                      </p:tavLst>
                                    </p:anim>
                                  </p:childTnLst>
                                </p:cTn>
                              </p:par>
                              <p:par>
                                <p:cTn id="59" presetID="45" presetClass="entr" presetSubtype="0" fill="hold" grpId="0" nodeType="with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Effect transition="in" filter="fade">
                                      <p:cBhvr>
                                        <p:cTn id="61" dur="2000"/>
                                        <p:tgtEl>
                                          <p:spTgt spid="3">
                                            <p:txEl>
                                              <p:pRg st="10" end="10"/>
                                            </p:txEl>
                                          </p:spTgt>
                                        </p:tgtEl>
                                      </p:cBhvr>
                                    </p:animEffect>
                                    <p:anim calcmode="lin" valueType="num">
                                      <p:cBhvr>
                                        <p:cTn id="62" dur="2000" fill="hold"/>
                                        <p:tgtEl>
                                          <p:spTgt spid="3">
                                            <p:txEl>
                                              <p:pRg st="10" end="10"/>
                                            </p:txEl>
                                          </p:spTgt>
                                        </p:tgtEl>
                                        <p:attrNameLst>
                                          <p:attrName>ppt_w</p:attrName>
                                        </p:attrNameLst>
                                      </p:cBhvr>
                                      <p:tavLst>
                                        <p:tav tm="0" fmla="#ppt_w*sin(2.5*pi*$)">
                                          <p:val>
                                            <p:fltVal val="0"/>
                                          </p:val>
                                        </p:tav>
                                        <p:tav tm="100000">
                                          <p:val>
                                            <p:fltVal val="1"/>
                                          </p:val>
                                        </p:tav>
                                      </p:tavLst>
                                    </p:anim>
                                    <p:anim calcmode="lin" valueType="num">
                                      <p:cBhvr>
                                        <p:cTn id="63" dur="2000" fill="hold"/>
                                        <p:tgtEl>
                                          <p:spTgt spid="3">
                                            <p:txEl>
                                              <p:pRg st="10" end="10"/>
                                            </p:txEl>
                                          </p:spTgt>
                                        </p:tgtEl>
                                        <p:attrNameLst>
                                          <p:attrName>ppt_h</p:attrName>
                                        </p:attrNameLst>
                                      </p:cBhvr>
                                      <p:tavLst>
                                        <p:tav tm="0">
                                          <p:val>
                                            <p:strVal val="#ppt_h"/>
                                          </p:val>
                                        </p:tav>
                                        <p:tav tm="100000">
                                          <p:val>
                                            <p:strVal val="#ppt_h"/>
                                          </p:val>
                                        </p:tav>
                                      </p:tavLst>
                                    </p:anim>
                                  </p:childTnLst>
                                </p:cTn>
                              </p:par>
                              <p:par>
                                <p:cTn id="64" presetID="45" presetClass="entr" presetSubtype="0" fill="hold" grpId="0" nodeType="withEffect">
                                  <p:stCondLst>
                                    <p:cond delay="0"/>
                                  </p:stCondLst>
                                  <p:childTnLst>
                                    <p:set>
                                      <p:cBhvr>
                                        <p:cTn id="65" dur="1" fill="hold">
                                          <p:stCondLst>
                                            <p:cond delay="0"/>
                                          </p:stCondLst>
                                        </p:cTn>
                                        <p:tgtEl>
                                          <p:spTgt spid="3">
                                            <p:txEl>
                                              <p:pRg st="11" end="11"/>
                                            </p:txEl>
                                          </p:spTgt>
                                        </p:tgtEl>
                                        <p:attrNameLst>
                                          <p:attrName>style.visibility</p:attrName>
                                        </p:attrNameLst>
                                      </p:cBhvr>
                                      <p:to>
                                        <p:strVal val="visible"/>
                                      </p:to>
                                    </p:set>
                                    <p:animEffect transition="in" filter="fade">
                                      <p:cBhvr>
                                        <p:cTn id="66" dur="2000"/>
                                        <p:tgtEl>
                                          <p:spTgt spid="3">
                                            <p:txEl>
                                              <p:pRg st="11" end="11"/>
                                            </p:txEl>
                                          </p:spTgt>
                                        </p:tgtEl>
                                      </p:cBhvr>
                                    </p:animEffect>
                                    <p:anim calcmode="lin" valueType="num">
                                      <p:cBhvr>
                                        <p:cTn id="67" dur="2000" fill="hold"/>
                                        <p:tgtEl>
                                          <p:spTgt spid="3">
                                            <p:txEl>
                                              <p:pRg st="11" end="11"/>
                                            </p:txEl>
                                          </p:spTgt>
                                        </p:tgtEl>
                                        <p:attrNameLst>
                                          <p:attrName>ppt_w</p:attrName>
                                        </p:attrNameLst>
                                      </p:cBhvr>
                                      <p:tavLst>
                                        <p:tav tm="0" fmla="#ppt_w*sin(2.5*pi*$)">
                                          <p:val>
                                            <p:fltVal val="0"/>
                                          </p:val>
                                        </p:tav>
                                        <p:tav tm="100000">
                                          <p:val>
                                            <p:fltVal val="1"/>
                                          </p:val>
                                        </p:tav>
                                      </p:tavLst>
                                    </p:anim>
                                    <p:anim calcmode="lin" valueType="num">
                                      <p:cBhvr>
                                        <p:cTn id="68" dur="2000" fill="hold"/>
                                        <p:tgtEl>
                                          <p:spTgt spid="3">
                                            <p:txEl>
                                              <p:pRg st="11" end="11"/>
                                            </p:txEl>
                                          </p:spTgt>
                                        </p:tgtEl>
                                        <p:attrNameLst>
                                          <p:attrName>ppt_h</p:attrName>
                                        </p:attrNameLst>
                                      </p:cBhvr>
                                      <p:tavLst>
                                        <p:tav tm="0">
                                          <p:val>
                                            <p:strVal val="#ppt_h"/>
                                          </p:val>
                                        </p:tav>
                                        <p:tav tm="100000">
                                          <p:val>
                                            <p:strVal val="#ppt_h"/>
                                          </p:val>
                                        </p:tav>
                                      </p:tavLst>
                                    </p:anim>
                                  </p:childTnLst>
                                </p:cTn>
                              </p:par>
                              <p:par>
                                <p:cTn id="69" presetID="45" presetClass="entr" presetSubtype="0" fill="hold" grpId="0" nodeType="withEffect">
                                  <p:stCondLst>
                                    <p:cond delay="0"/>
                                  </p:stCondLst>
                                  <p:childTnLst>
                                    <p:set>
                                      <p:cBhvr>
                                        <p:cTn id="70" dur="1" fill="hold">
                                          <p:stCondLst>
                                            <p:cond delay="0"/>
                                          </p:stCondLst>
                                        </p:cTn>
                                        <p:tgtEl>
                                          <p:spTgt spid="3">
                                            <p:txEl>
                                              <p:pRg st="12" end="12"/>
                                            </p:txEl>
                                          </p:spTgt>
                                        </p:tgtEl>
                                        <p:attrNameLst>
                                          <p:attrName>style.visibility</p:attrName>
                                        </p:attrNameLst>
                                      </p:cBhvr>
                                      <p:to>
                                        <p:strVal val="visible"/>
                                      </p:to>
                                    </p:set>
                                    <p:animEffect transition="in" filter="fade">
                                      <p:cBhvr>
                                        <p:cTn id="71" dur="2000"/>
                                        <p:tgtEl>
                                          <p:spTgt spid="3">
                                            <p:txEl>
                                              <p:pRg st="12" end="12"/>
                                            </p:txEl>
                                          </p:spTgt>
                                        </p:tgtEl>
                                      </p:cBhvr>
                                    </p:animEffect>
                                    <p:anim calcmode="lin" valueType="num">
                                      <p:cBhvr>
                                        <p:cTn id="72" dur="2000" fill="hold"/>
                                        <p:tgtEl>
                                          <p:spTgt spid="3">
                                            <p:txEl>
                                              <p:pRg st="12" end="12"/>
                                            </p:txEl>
                                          </p:spTgt>
                                        </p:tgtEl>
                                        <p:attrNameLst>
                                          <p:attrName>ppt_w</p:attrName>
                                        </p:attrNameLst>
                                      </p:cBhvr>
                                      <p:tavLst>
                                        <p:tav tm="0" fmla="#ppt_w*sin(2.5*pi*$)">
                                          <p:val>
                                            <p:fltVal val="0"/>
                                          </p:val>
                                        </p:tav>
                                        <p:tav tm="100000">
                                          <p:val>
                                            <p:fltVal val="1"/>
                                          </p:val>
                                        </p:tav>
                                      </p:tavLst>
                                    </p:anim>
                                    <p:anim calcmode="lin" valueType="num">
                                      <p:cBhvr>
                                        <p:cTn id="73" dur="2000" fill="hold"/>
                                        <p:tgtEl>
                                          <p:spTgt spid="3">
                                            <p:txEl>
                                              <p:pRg st="12" end="12"/>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a:t>Levels of Governance</a:t>
            </a:r>
          </a:p>
        </p:txBody>
      </p:sp>
      <p:sp>
        <p:nvSpPr>
          <p:cNvPr id="23555" name="Rectangle 3"/>
          <p:cNvSpPr>
            <a:spLocks noGrp="1" noChangeArrowheads="1"/>
          </p:cNvSpPr>
          <p:nvPr>
            <p:ph idx="1"/>
          </p:nvPr>
        </p:nvSpPr>
        <p:spPr>
          <a:xfrm>
            <a:off x="323850" y="2205038"/>
            <a:ext cx="5538788" cy="4114800"/>
          </a:xfrm>
        </p:spPr>
        <p:txBody>
          <a:bodyPr/>
          <a:lstStyle/>
          <a:p>
            <a:pPr eaLnBrk="1" hangingPunct="1">
              <a:lnSpc>
                <a:spcPct val="90000"/>
              </a:lnSpc>
            </a:pPr>
            <a:r>
              <a:rPr lang="en-US" altLang="en-US" sz="2400" dirty="0"/>
              <a:t>Local/Regional</a:t>
            </a:r>
          </a:p>
          <a:p>
            <a:pPr lvl="1" eaLnBrk="1" hangingPunct="1">
              <a:lnSpc>
                <a:spcPct val="90000"/>
              </a:lnSpc>
            </a:pPr>
            <a:r>
              <a:rPr lang="en-US" altLang="en-US" sz="2000" dirty="0"/>
              <a:t>UK / US</a:t>
            </a:r>
          </a:p>
          <a:p>
            <a:pPr lvl="1" eaLnBrk="1" hangingPunct="1">
              <a:lnSpc>
                <a:spcPct val="90000"/>
              </a:lnSpc>
            </a:pPr>
            <a:r>
              <a:rPr lang="en-US" altLang="en-US" sz="2000" dirty="0"/>
              <a:t>Unitary/ Federal</a:t>
            </a:r>
          </a:p>
          <a:p>
            <a:pPr lvl="1" eaLnBrk="1" hangingPunct="1">
              <a:lnSpc>
                <a:spcPct val="90000"/>
              </a:lnSpc>
            </a:pPr>
            <a:r>
              <a:rPr lang="en-US" altLang="en-US" sz="2000" dirty="0"/>
              <a:t>Why important?</a:t>
            </a:r>
          </a:p>
          <a:p>
            <a:pPr eaLnBrk="1" hangingPunct="1">
              <a:lnSpc>
                <a:spcPct val="90000"/>
              </a:lnSpc>
            </a:pPr>
            <a:r>
              <a:rPr lang="en-US" altLang="en-US" sz="2400" dirty="0"/>
              <a:t>National</a:t>
            </a:r>
          </a:p>
          <a:p>
            <a:pPr lvl="1" eaLnBrk="1" hangingPunct="1">
              <a:lnSpc>
                <a:spcPct val="90000"/>
              </a:lnSpc>
            </a:pPr>
            <a:r>
              <a:rPr lang="en-US" altLang="en-US" sz="2000" dirty="0"/>
              <a:t>Nation state</a:t>
            </a:r>
          </a:p>
          <a:p>
            <a:pPr eaLnBrk="1" hangingPunct="1">
              <a:lnSpc>
                <a:spcPct val="90000"/>
              </a:lnSpc>
            </a:pPr>
            <a:r>
              <a:rPr lang="en-US" altLang="en-US" sz="2400" dirty="0"/>
              <a:t>Supranational</a:t>
            </a:r>
          </a:p>
          <a:p>
            <a:pPr lvl="1" eaLnBrk="1" hangingPunct="1">
              <a:lnSpc>
                <a:spcPct val="90000"/>
              </a:lnSpc>
            </a:pPr>
            <a:r>
              <a:rPr lang="en-US" altLang="en-US" sz="2000" dirty="0"/>
              <a:t>e.g. EU</a:t>
            </a:r>
          </a:p>
          <a:p>
            <a:pPr eaLnBrk="1" hangingPunct="1">
              <a:lnSpc>
                <a:spcPct val="90000"/>
              </a:lnSpc>
            </a:pPr>
            <a:r>
              <a:rPr lang="en-US" altLang="en-US" sz="2400" dirty="0"/>
              <a:t>They vary between states and therefore influence conservation in different ways.</a:t>
            </a:r>
          </a:p>
          <a:p>
            <a:pPr eaLnBrk="1" hangingPunct="1">
              <a:lnSpc>
                <a:spcPct val="90000"/>
              </a:lnSpc>
            </a:pPr>
            <a:r>
              <a:rPr lang="en-US" altLang="en-US" sz="2400" dirty="0"/>
              <a:t>Quiz </a:t>
            </a:r>
          </a:p>
          <a:p>
            <a:pPr lvl="1" eaLnBrk="1" hangingPunct="1">
              <a:lnSpc>
                <a:spcPct val="90000"/>
              </a:lnSpc>
            </a:pPr>
            <a:r>
              <a:rPr lang="en-US" altLang="en-US" sz="2000" dirty="0"/>
              <a:t>Discussion</a:t>
            </a:r>
          </a:p>
          <a:p>
            <a:pPr eaLnBrk="1" hangingPunct="1">
              <a:lnSpc>
                <a:spcPct val="90000"/>
              </a:lnSpc>
            </a:pPr>
            <a:endParaRPr lang="en-GB" altLang="en-US" sz="2400" dirty="0"/>
          </a:p>
        </p:txBody>
      </p:sp>
      <p:sp>
        <p:nvSpPr>
          <p:cNvPr id="23556"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253F14B5-FCEB-467E-B283-E556112F4155}" type="slidenum">
              <a:rPr lang="en-GB" altLang="en-US" sz="1100" smtClean="0">
                <a:solidFill>
                  <a:srgbClr val="4D4D4D"/>
                </a:solidFill>
                <a:latin typeface="Times New Roman" panose="02020603050405020304" pitchFamily="18" charset="0"/>
              </a:rPr>
              <a:pPr>
                <a:spcBef>
                  <a:spcPct val="0"/>
                </a:spcBef>
                <a:buClrTx/>
                <a:buSzTx/>
                <a:buFontTx/>
                <a:buNone/>
              </a:pPr>
              <a:t>24</a:t>
            </a:fld>
            <a:endParaRPr lang="en-GB" altLang="en-US" sz="1100">
              <a:solidFill>
                <a:srgbClr val="4D4D4D"/>
              </a:solidFill>
              <a:latin typeface="Times New Roman" panose="02020603050405020304" pitchFamily="18" charset="0"/>
            </a:endParaRPr>
          </a:p>
        </p:txBody>
      </p:sp>
      <p:pic>
        <p:nvPicPr>
          <p:cNvPr id="23557" name="Picture 4" descr="UNUPress_EmergingForc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4888" y="1916113"/>
            <a:ext cx="2676525"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heel(1)">
                                      <p:cBhvr>
                                        <p:cTn id="7" dur="2000"/>
                                        <p:tgtEl>
                                          <p:spTgt spid="23555">
                                            <p:txEl>
                                              <p:pRg st="0" end="0"/>
                                            </p:txEl>
                                          </p:spTgt>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23555">
                                            <p:txEl>
                                              <p:pRg st="1" end="1"/>
                                            </p:txEl>
                                          </p:spTgt>
                                        </p:tgtEl>
                                        <p:attrNameLst>
                                          <p:attrName>style.visibility</p:attrName>
                                        </p:attrNameLst>
                                      </p:cBhvr>
                                      <p:to>
                                        <p:strVal val="visible"/>
                                      </p:to>
                                    </p:set>
                                    <p:animEffect transition="in" filter="wheel(1)">
                                      <p:cBhvr>
                                        <p:cTn id="10" dur="2000"/>
                                        <p:tgtEl>
                                          <p:spTgt spid="23555">
                                            <p:txEl>
                                              <p:pRg st="1" end="1"/>
                                            </p:txEl>
                                          </p:spTgt>
                                        </p:tgtEl>
                                      </p:cBhvr>
                                    </p:animEffect>
                                  </p:childTnLst>
                                </p:cTn>
                              </p:par>
                              <p:par>
                                <p:cTn id="11" presetID="21" presetClass="entr" presetSubtype="1" fill="hold" grpId="0" nodeType="with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animEffect transition="in" filter="wheel(1)">
                                      <p:cBhvr>
                                        <p:cTn id="13" dur="2000"/>
                                        <p:tgtEl>
                                          <p:spTgt spid="23555">
                                            <p:txEl>
                                              <p:pRg st="2" end="2"/>
                                            </p:txEl>
                                          </p:spTgt>
                                        </p:tgtEl>
                                      </p:cBhvr>
                                    </p:animEffect>
                                  </p:childTnLst>
                                </p:cTn>
                              </p:par>
                              <p:par>
                                <p:cTn id="14" presetID="21" presetClass="entr" presetSubtype="1" fill="hold" grpId="0" nodeType="withEffect">
                                  <p:stCondLst>
                                    <p:cond delay="0"/>
                                  </p:stCondLst>
                                  <p:childTnLst>
                                    <p:set>
                                      <p:cBhvr>
                                        <p:cTn id="15" dur="1" fill="hold">
                                          <p:stCondLst>
                                            <p:cond delay="0"/>
                                          </p:stCondLst>
                                        </p:cTn>
                                        <p:tgtEl>
                                          <p:spTgt spid="23555">
                                            <p:txEl>
                                              <p:pRg st="3" end="3"/>
                                            </p:txEl>
                                          </p:spTgt>
                                        </p:tgtEl>
                                        <p:attrNameLst>
                                          <p:attrName>style.visibility</p:attrName>
                                        </p:attrNameLst>
                                      </p:cBhvr>
                                      <p:to>
                                        <p:strVal val="visible"/>
                                      </p:to>
                                    </p:set>
                                    <p:animEffect transition="in" filter="wheel(1)">
                                      <p:cBhvr>
                                        <p:cTn id="16" dur="2000"/>
                                        <p:tgtEl>
                                          <p:spTgt spid="23555">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23555">
                                            <p:txEl>
                                              <p:pRg st="4" end="4"/>
                                            </p:txEl>
                                          </p:spTgt>
                                        </p:tgtEl>
                                        <p:attrNameLst>
                                          <p:attrName>style.visibility</p:attrName>
                                        </p:attrNameLst>
                                      </p:cBhvr>
                                      <p:to>
                                        <p:strVal val="visible"/>
                                      </p:to>
                                    </p:set>
                                    <p:animEffect transition="in" filter="wheel(1)">
                                      <p:cBhvr>
                                        <p:cTn id="21" dur="2000"/>
                                        <p:tgtEl>
                                          <p:spTgt spid="23555">
                                            <p:txEl>
                                              <p:pRg st="4" end="4"/>
                                            </p:txEl>
                                          </p:spTgt>
                                        </p:tgtEl>
                                      </p:cBhvr>
                                    </p:animEffect>
                                  </p:childTnLst>
                                </p:cTn>
                              </p:par>
                              <p:par>
                                <p:cTn id="22" presetID="21" presetClass="entr" presetSubtype="1" fill="hold" grpId="0" nodeType="withEffect">
                                  <p:stCondLst>
                                    <p:cond delay="0"/>
                                  </p:stCondLst>
                                  <p:childTnLst>
                                    <p:set>
                                      <p:cBhvr>
                                        <p:cTn id="23" dur="1" fill="hold">
                                          <p:stCondLst>
                                            <p:cond delay="0"/>
                                          </p:stCondLst>
                                        </p:cTn>
                                        <p:tgtEl>
                                          <p:spTgt spid="23555">
                                            <p:txEl>
                                              <p:pRg st="5" end="5"/>
                                            </p:txEl>
                                          </p:spTgt>
                                        </p:tgtEl>
                                        <p:attrNameLst>
                                          <p:attrName>style.visibility</p:attrName>
                                        </p:attrNameLst>
                                      </p:cBhvr>
                                      <p:to>
                                        <p:strVal val="visible"/>
                                      </p:to>
                                    </p:set>
                                    <p:animEffect transition="in" filter="wheel(1)">
                                      <p:cBhvr>
                                        <p:cTn id="24" dur="2000"/>
                                        <p:tgtEl>
                                          <p:spTgt spid="23555">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1" presetClass="entr" presetSubtype="1" fill="hold" grpId="0" nodeType="clickEffect">
                                  <p:stCondLst>
                                    <p:cond delay="0"/>
                                  </p:stCondLst>
                                  <p:childTnLst>
                                    <p:set>
                                      <p:cBhvr>
                                        <p:cTn id="28" dur="1" fill="hold">
                                          <p:stCondLst>
                                            <p:cond delay="0"/>
                                          </p:stCondLst>
                                        </p:cTn>
                                        <p:tgtEl>
                                          <p:spTgt spid="23555">
                                            <p:txEl>
                                              <p:pRg st="6" end="6"/>
                                            </p:txEl>
                                          </p:spTgt>
                                        </p:tgtEl>
                                        <p:attrNameLst>
                                          <p:attrName>style.visibility</p:attrName>
                                        </p:attrNameLst>
                                      </p:cBhvr>
                                      <p:to>
                                        <p:strVal val="visible"/>
                                      </p:to>
                                    </p:set>
                                    <p:animEffect transition="in" filter="wheel(1)">
                                      <p:cBhvr>
                                        <p:cTn id="29" dur="2000"/>
                                        <p:tgtEl>
                                          <p:spTgt spid="23555">
                                            <p:txEl>
                                              <p:pRg st="6" end="6"/>
                                            </p:txEl>
                                          </p:spTgt>
                                        </p:tgtEl>
                                      </p:cBhvr>
                                    </p:animEffect>
                                  </p:childTnLst>
                                </p:cTn>
                              </p:par>
                              <p:par>
                                <p:cTn id="30" presetID="21" presetClass="entr" presetSubtype="1" fill="hold" grpId="0" nodeType="withEffect">
                                  <p:stCondLst>
                                    <p:cond delay="0"/>
                                  </p:stCondLst>
                                  <p:childTnLst>
                                    <p:set>
                                      <p:cBhvr>
                                        <p:cTn id="31" dur="1" fill="hold">
                                          <p:stCondLst>
                                            <p:cond delay="0"/>
                                          </p:stCondLst>
                                        </p:cTn>
                                        <p:tgtEl>
                                          <p:spTgt spid="23555">
                                            <p:txEl>
                                              <p:pRg st="7" end="7"/>
                                            </p:txEl>
                                          </p:spTgt>
                                        </p:tgtEl>
                                        <p:attrNameLst>
                                          <p:attrName>style.visibility</p:attrName>
                                        </p:attrNameLst>
                                      </p:cBhvr>
                                      <p:to>
                                        <p:strVal val="visible"/>
                                      </p:to>
                                    </p:set>
                                    <p:animEffect transition="in" filter="wheel(1)">
                                      <p:cBhvr>
                                        <p:cTn id="32" dur="2000"/>
                                        <p:tgtEl>
                                          <p:spTgt spid="23555">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23555">
                                            <p:txEl>
                                              <p:pRg st="8" end="8"/>
                                            </p:txEl>
                                          </p:spTgt>
                                        </p:tgtEl>
                                        <p:attrNameLst>
                                          <p:attrName>style.visibility</p:attrName>
                                        </p:attrNameLst>
                                      </p:cBhvr>
                                      <p:to>
                                        <p:strVal val="visible"/>
                                      </p:to>
                                    </p:set>
                                    <p:animEffect transition="in" filter="wheel(1)">
                                      <p:cBhvr>
                                        <p:cTn id="37" dur="2000"/>
                                        <p:tgtEl>
                                          <p:spTgt spid="23555">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1" presetClass="entr" presetSubtype="1" fill="hold" grpId="0" nodeType="clickEffect">
                                  <p:stCondLst>
                                    <p:cond delay="0"/>
                                  </p:stCondLst>
                                  <p:childTnLst>
                                    <p:set>
                                      <p:cBhvr>
                                        <p:cTn id="41" dur="1" fill="hold">
                                          <p:stCondLst>
                                            <p:cond delay="0"/>
                                          </p:stCondLst>
                                        </p:cTn>
                                        <p:tgtEl>
                                          <p:spTgt spid="23555">
                                            <p:txEl>
                                              <p:pRg st="9" end="9"/>
                                            </p:txEl>
                                          </p:spTgt>
                                        </p:tgtEl>
                                        <p:attrNameLst>
                                          <p:attrName>style.visibility</p:attrName>
                                        </p:attrNameLst>
                                      </p:cBhvr>
                                      <p:to>
                                        <p:strVal val="visible"/>
                                      </p:to>
                                    </p:set>
                                    <p:animEffect transition="in" filter="wheel(1)">
                                      <p:cBhvr>
                                        <p:cTn id="42" dur="2000"/>
                                        <p:tgtEl>
                                          <p:spTgt spid="23555">
                                            <p:txEl>
                                              <p:pRg st="9" end="9"/>
                                            </p:txEl>
                                          </p:spTgt>
                                        </p:tgtEl>
                                      </p:cBhvr>
                                    </p:animEffect>
                                  </p:childTnLst>
                                </p:cTn>
                              </p:par>
                              <p:par>
                                <p:cTn id="43" presetID="21" presetClass="entr" presetSubtype="1" fill="hold" grpId="0" nodeType="withEffect">
                                  <p:stCondLst>
                                    <p:cond delay="0"/>
                                  </p:stCondLst>
                                  <p:childTnLst>
                                    <p:set>
                                      <p:cBhvr>
                                        <p:cTn id="44" dur="1" fill="hold">
                                          <p:stCondLst>
                                            <p:cond delay="0"/>
                                          </p:stCondLst>
                                        </p:cTn>
                                        <p:tgtEl>
                                          <p:spTgt spid="23555">
                                            <p:txEl>
                                              <p:pRg st="10" end="10"/>
                                            </p:txEl>
                                          </p:spTgt>
                                        </p:tgtEl>
                                        <p:attrNameLst>
                                          <p:attrName>style.visibility</p:attrName>
                                        </p:attrNameLst>
                                      </p:cBhvr>
                                      <p:to>
                                        <p:strVal val="visible"/>
                                      </p:to>
                                    </p:set>
                                    <p:animEffect transition="in" filter="wheel(1)">
                                      <p:cBhvr>
                                        <p:cTn id="45" dur="2000"/>
                                        <p:tgtEl>
                                          <p:spTgt spid="2355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395288" y="404813"/>
            <a:ext cx="8229600" cy="1143000"/>
          </a:xfrm>
        </p:spPr>
        <p:txBody>
          <a:bodyPr/>
          <a:lstStyle/>
          <a:p>
            <a:pPr eaLnBrk="1" hangingPunct="1"/>
            <a:r>
              <a:rPr lang="en-GB" altLang="en-US"/>
              <a:t>Subsidiarity</a:t>
            </a:r>
          </a:p>
        </p:txBody>
      </p:sp>
      <p:sp>
        <p:nvSpPr>
          <p:cNvPr id="25603" name="Content Placeholder 1"/>
          <p:cNvSpPr>
            <a:spLocks noGrp="1"/>
          </p:cNvSpPr>
          <p:nvPr>
            <p:ph idx="1"/>
          </p:nvPr>
        </p:nvSpPr>
        <p:spPr>
          <a:xfrm>
            <a:off x="109538" y="1557338"/>
            <a:ext cx="8929687" cy="3455987"/>
          </a:xfrm>
        </p:spPr>
        <p:txBody>
          <a:bodyPr/>
          <a:lstStyle/>
          <a:p>
            <a:pPr eaLnBrk="1" hangingPunct="1"/>
            <a:r>
              <a:rPr lang="en-GB" altLang="en-US" sz="1800"/>
              <a:t>It’s a system of </a:t>
            </a:r>
            <a:r>
              <a:rPr lang="en-GB" altLang="en-US" sz="1800" b="1"/>
              <a:t>Co-responsibility</a:t>
            </a:r>
          </a:p>
          <a:p>
            <a:pPr eaLnBrk="1" hangingPunct="1"/>
            <a:r>
              <a:rPr lang="en-GB" altLang="en-US" sz="1800"/>
              <a:t>The principle of subsidiarity is defined in Article 5 of the Treaty on European Union. It aims to ensure that decisions are taken as closely as possible to the citizen and that constant checks are made to verify that action at EU level is justified in light of the possibilities available at national, regional or local level.</a:t>
            </a:r>
          </a:p>
          <a:p>
            <a:pPr eaLnBrk="1" hangingPunct="1"/>
            <a:r>
              <a:rPr lang="en-GB" altLang="en-US" sz="1800"/>
              <a:t>Specifically, it is the principle whereby the EU does not take action (except in the areas that fall within its exclusive competence), unless it is </a:t>
            </a:r>
            <a:r>
              <a:rPr lang="en-GB" altLang="en-US" sz="1800" b="1"/>
              <a:t>more effective </a:t>
            </a:r>
            <a:r>
              <a:rPr lang="en-GB" altLang="en-US" sz="1800"/>
              <a:t>than action taken at national, regional or local level. It is closely bound up with the principle of </a:t>
            </a:r>
            <a:r>
              <a:rPr lang="en-GB" altLang="en-US" sz="1800" b="1"/>
              <a:t>proportionality, </a:t>
            </a:r>
            <a:r>
              <a:rPr lang="en-GB" altLang="en-US" sz="1800"/>
              <a:t>which requires that any action by the EU should not go beyond what is necessary to achieve the objectives of the Treaties. </a:t>
            </a:r>
          </a:p>
          <a:p>
            <a:pPr algn="r" eaLnBrk="1" hangingPunct="1"/>
            <a:r>
              <a:rPr lang="en-GB" altLang="en-US" sz="1800"/>
              <a:t>(EUR-Lex, 2016: 4).</a:t>
            </a:r>
          </a:p>
          <a:p>
            <a:pPr eaLnBrk="1" hangingPunct="1"/>
            <a:endParaRPr lang="en-GB" altLang="en-US"/>
          </a:p>
        </p:txBody>
      </p:sp>
      <p:sp>
        <p:nvSpPr>
          <p:cNvPr id="25604"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FA0816C5-0688-4F58-B09B-0C0B49AD8445}" type="slidenum">
              <a:rPr lang="en-GB" altLang="en-US" sz="1200" smtClean="0">
                <a:solidFill>
                  <a:srgbClr val="045C75"/>
                </a:solidFill>
                <a:latin typeface="Times New Roman" panose="02020603050405020304" pitchFamily="18" charset="0"/>
              </a:rPr>
              <a:pPr>
                <a:spcBef>
                  <a:spcPct val="0"/>
                </a:spcBef>
                <a:buClrTx/>
                <a:buSzTx/>
                <a:buFontTx/>
                <a:buNone/>
              </a:pPr>
              <a:t>25</a:t>
            </a:fld>
            <a:endParaRPr lang="en-GB" altLang="en-US" sz="1200">
              <a:solidFill>
                <a:srgbClr val="045C75"/>
              </a:solidFill>
              <a:latin typeface="Times New Roman" panose="02020603050405020304" pitchFamily="18" charset="0"/>
            </a:endParaRPr>
          </a:p>
        </p:txBody>
      </p:sp>
      <p:pic>
        <p:nvPicPr>
          <p:cNvPr id="25605"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3800" y="115888"/>
            <a:ext cx="4068763" cy="17668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606"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175" y="4365625"/>
            <a:ext cx="2657475" cy="23479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607" name="Picture 1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213" y="5013325"/>
            <a:ext cx="2024062" cy="1411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a:t>Local Councillors Swansea</a:t>
            </a:r>
          </a:p>
        </p:txBody>
      </p:sp>
      <p:sp>
        <p:nvSpPr>
          <p:cNvPr id="7172" name="Rectangle 3"/>
          <p:cNvSpPr>
            <a:spLocks noGrp="1" noChangeArrowheads="1"/>
          </p:cNvSpPr>
          <p:nvPr>
            <p:ph idx="1"/>
          </p:nvPr>
        </p:nvSpPr>
        <p:spPr/>
        <p:txBody>
          <a:bodyPr rtlCol="0">
            <a:normAutofit/>
          </a:bodyPr>
          <a:lstStyle/>
          <a:p>
            <a:pPr marL="274320" indent="-274320" eaLnBrk="1" fontAlgn="auto" hangingPunct="1">
              <a:lnSpc>
                <a:spcPct val="80000"/>
              </a:lnSpc>
              <a:spcAft>
                <a:spcPts val="0"/>
              </a:spcAft>
              <a:buClr>
                <a:schemeClr val="accent3"/>
              </a:buClr>
              <a:buFont typeface="Wingdings 2"/>
              <a:buChar char=""/>
              <a:defRPr/>
            </a:pPr>
            <a:r>
              <a:rPr lang="en-GB" sz="1400" b="1" dirty="0">
                <a:solidFill>
                  <a:schemeClr val="accent1">
                    <a:lumMod val="60000"/>
                    <a:lumOff val="40000"/>
                  </a:schemeClr>
                </a:solidFill>
              </a:rPr>
              <a:t>District Name Party </a:t>
            </a:r>
            <a:r>
              <a:rPr lang="en-GB" sz="1400" dirty="0">
                <a:solidFill>
                  <a:schemeClr val="accent1">
                    <a:lumMod val="60000"/>
                    <a:lumOff val="40000"/>
                  </a:schemeClr>
                </a:solidFill>
              </a:rPr>
              <a:t>Councillors: </a:t>
            </a:r>
            <a:r>
              <a:rPr lang="en-GB" sz="1400" b="1" dirty="0" err="1"/>
              <a:t>Bishopston</a:t>
            </a:r>
            <a:r>
              <a:rPr lang="en-GB" sz="1400" dirty="0" err="1"/>
              <a:t>Marsh</a:t>
            </a:r>
            <a:r>
              <a:rPr lang="en-GB" sz="1400" dirty="0"/>
              <a:t>, </a:t>
            </a:r>
            <a:r>
              <a:rPr lang="en-GB" sz="1400" dirty="0" err="1"/>
              <a:t>KeithIndependent</a:t>
            </a:r>
            <a:r>
              <a:rPr lang="en-GB" sz="1400" b="1" dirty="0" err="1"/>
              <a:t>Bonymaen</a:t>
            </a:r>
            <a:r>
              <a:rPr lang="en-GB" sz="1400" dirty="0" err="1"/>
              <a:t>Gibbs</a:t>
            </a:r>
            <a:r>
              <a:rPr lang="en-GB" sz="1400" dirty="0"/>
              <a:t>, </a:t>
            </a:r>
            <a:r>
              <a:rPr lang="en-GB" sz="1400" dirty="0" err="1"/>
              <a:t>Mair</a:t>
            </a:r>
            <a:r>
              <a:rPr lang="en-GB" sz="1400" dirty="0"/>
              <a:t> </a:t>
            </a:r>
            <a:r>
              <a:rPr lang="en-GB" sz="1400" dirty="0" err="1"/>
              <a:t>ELabourHague</a:t>
            </a:r>
            <a:r>
              <a:rPr lang="en-GB" sz="1400" dirty="0"/>
              <a:t>, </a:t>
            </a:r>
            <a:r>
              <a:rPr lang="en-GB" sz="1400" dirty="0" err="1"/>
              <a:t>JohnIndependent</a:t>
            </a:r>
            <a:r>
              <a:rPr lang="en-GB" sz="1400" b="1" dirty="0" err="1"/>
              <a:t>Castle</a:t>
            </a:r>
            <a:r>
              <a:rPr lang="en-GB" sz="1400" dirty="0" err="1"/>
              <a:t>Hynes</a:t>
            </a:r>
            <a:r>
              <a:rPr lang="en-GB" sz="1400" dirty="0"/>
              <a:t>, Barbara </a:t>
            </a:r>
            <a:r>
              <a:rPr lang="en-GB" sz="1400" dirty="0" err="1"/>
              <a:t>JLabourKirchner</a:t>
            </a:r>
            <a:r>
              <a:rPr lang="en-GB" sz="1400" dirty="0"/>
              <a:t>, </a:t>
            </a:r>
            <a:r>
              <a:rPr lang="en-GB" sz="1400" dirty="0" err="1"/>
              <a:t>ErikaLabourLloyd</a:t>
            </a:r>
            <a:r>
              <a:rPr lang="en-GB" sz="1400" dirty="0"/>
              <a:t>, </a:t>
            </a:r>
            <a:r>
              <a:rPr lang="en-GB" sz="1400" dirty="0" err="1"/>
              <a:t>AlanLabourPhillips</a:t>
            </a:r>
            <a:r>
              <a:rPr lang="en-GB" sz="1400" dirty="0"/>
              <a:t>, </a:t>
            </a:r>
            <a:r>
              <a:rPr lang="en-GB" sz="1400" dirty="0" err="1"/>
              <a:t>DavidLabour</a:t>
            </a:r>
            <a:r>
              <a:rPr lang="en-GB" sz="1400" b="1" dirty="0" err="1"/>
              <a:t>Clydach</a:t>
            </a:r>
            <a:r>
              <a:rPr lang="en-GB" sz="1400" dirty="0" err="1"/>
              <a:t>Lewis</a:t>
            </a:r>
            <a:r>
              <a:rPr lang="en-GB" sz="1400" dirty="0"/>
              <a:t>, Sylvia </a:t>
            </a:r>
            <a:r>
              <a:rPr lang="en-GB" sz="1400" dirty="0" err="1"/>
              <a:t>MLiberal</a:t>
            </a:r>
            <a:r>
              <a:rPr lang="en-GB" sz="1400" dirty="0"/>
              <a:t> </a:t>
            </a:r>
            <a:r>
              <a:rPr lang="en-GB" sz="1400" dirty="0" err="1"/>
              <a:t>DemocratSmith</a:t>
            </a:r>
            <a:r>
              <a:rPr lang="en-GB" sz="1400" dirty="0"/>
              <a:t>, Roger </a:t>
            </a:r>
            <a:r>
              <a:rPr lang="en-GB" sz="1400" dirty="0" err="1"/>
              <a:t>LLabour</a:t>
            </a:r>
            <a:r>
              <a:rPr lang="en-GB" sz="1400" b="1" dirty="0" err="1"/>
              <a:t>Cockett</a:t>
            </a:r>
            <a:r>
              <a:rPr lang="en-GB" sz="1400" dirty="0" err="1"/>
              <a:t>Morgan</a:t>
            </a:r>
            <a:r>
              <a:rPr lang="en-GB" sz="1400" dirty="0"/>
              <a:t>, </a:t>
            </a:r>
            <a:r>
              <a:rPr lang="en-GB" sz="1400" dirty="0" err="1"/>
              <a:t>KeithLiberal</a:t>
            </a:r>
            <a:r>
              <a:rPr lang="en-GB" sz="1400" dirty="0"/>
              <a:t> </a:t>
            </a:r>
            <a:r>
              <a:rPr lang="en-GB" sz="1400" dirty="0" err="1"/>
              <a:t>DemocratRees</a:t>
            </a:r>
            <a:r>
              <a:rPr lang="en-GB" sz="1400" dirty="0"/>
              <a:t>, </a:t>
            </a:r>
            <a:r>
              <a:rPr lang="en-GB" sz="1400" dirty="0" err="1"/>
              <a:t>AdrianPlaid</a:t>
            </a:r>
            <a:r>
              <a:rPr lang="en-GB" sz="1400" dirty="0"/>
              <a:t> </a:t>
            </a:r>
            <a:r>
              <a:rPr lang="en-GB" sz="1400" dirty="0" err="1"/>
              <a:t>CymruThomas</a:t>
            </a:r>
            <a:r>
              <a:rPr lang="en-GB" sz="1400" dirty="0"/>
              <a:t>, </a:t>
            </a:r>
            <a:r>
              <a:rPr lang="en-GB" sz="1400" dirty="0" err="1"/>
              <a:t>RhodriPlaid</a:t>
            </a:r>
            <a:r>
              <a:rPr lang="en-GB" sz="1400" dirty="0"/>
              <a:t> </a:t>
            </a:r>
            <a:r>
              <a:rPr lang="en-GB" sz="1400" dirty="0" err="1"/>
              <a:t>CymruWebb</a:t>
            </a:r>
            <a:r>
              <a:rPr lang="en-GB" sz="1400" dirty="0"/>
              <a:t>, </a:t>
            </a:r>
            <a:r>
              <a:rPr lang="en-GB" sz="1400" dirty="0" err="1"/>
              <a:t>VanessaPlaid</a:t>
            </a:r>
            <a:r>
              <a:rPr lang="en-GB" sz="1400" dirty="0"/>
              <a:t> </a:t>
            </a:r>
            <a:r>
              <a:rPr lang="en-GB" sz="1400" dirty="0" err="1"/>
              <a:t>Cymru</a:t>
            </a:r>
            <a:r>
              <a:rPr lang="en-GB" sz="1400" b="1" dirty="0" err="1"/>
              <a:t>Cwmbwrla</a:t>
            </a:r>
            <a:r>
              <a:rPr lang="en-GB" sz="1400" dirty="0" err="1"/>
              <a:t>Black</a:t>
            </a:r>
            <a:r>
              <a:rPr lang="en-GB" sz="1400" dirty="0"/>
              <a:t>, </a:t>
            </a:r>
            <a:r>
              <a:rPr lang="en-GB" sz="1400" dirty="0" err="1"/>
              <a:t>PeterLiberal</a:t>
            </a:r>
            <a:r>
              <a:rPr lang="en-GB" sz="1400" dirty="0"/>
              <a:t> </a:t>
            </a:r>
            <a:r>
              <a:rPr lang="en-GB" sz="1400" dirty="0" err="1"/>
              <a:t>DemocratHolley</a:t>
            </a:r>
            <a:r>
              <a:rPr lang="en-GB" sz="1400" dirty="0"/>
              <a:t>, </a:t>
            </a:r>
            <a:r>
              <a:rPr lang="en-GB" sz="1400" dirty="0" err="1"/>
              <a:t>ChristopherLiberal</a:t>
            </a:r>
            <a:r>
              <a:rPr lang="en-GB" sz="1400" dirty="0"/>
              <a:t> </a:t>
            </a:r>
            <a:r>
              <a:rPr lang="en-GB" sz="1400" dirty="0" err="1"/>
              <a:t>DemocratThomas</a:t>
            </a:r>
            <a:r>
              <a:rPr lang="en-GB" sz="1400" dirty="0"/>
              <a:t>, </a:t>
            </a:r>
            <a:r>
              <a:rPr lang="en-GB" sz="1400" dirty="0" err="1"/>
              <a:t>GrahamLiberal</a:t>
            </a:r>
            <a:r>
              <a:rPr lang="en-GB" sz="1400" dirty="0"/>
              <a:t> </a:t>
            </a:r>
            <a:r>
              <a:rPr lang="en-GB" sz="1400" dirty="0" err="1"/>
              <a:t>Democrat</a:t>
            </a:r>
            <a:r>
              <a:rPr lang="en-GB" sz="1400" b="1" dirty="0" err="1"/>
              <a:t>Dunvant</a:t>
            </a:r>
            <a:r>
              <a:rPr lang="en-GB" sz="1400" dirty="0" err="1"/>
              <a:t>Newbury</a:t>
            </a:r>
            <a:r>
              <a:rPr lang="en-GB" sz="1400" dirty="0"/>
              <a:t>, </a:t>
            </a:r>
            <a:r>
              <a:rPr lang="en-GB" sz="1400" dirty="0" err="1"/>
              <a:t>JohnLiberal</a:t>
            </a:r>
            <a:r>
              <a:rPr lang="en-GB" sz="1400" dirty="0"/>
              <a:t> </a:t>
            </a:r>
            <a:r>
              <a:rPr lang="en-GB" sz="1400" dirty="0" err="1"/>
              <a:t>DemocratTregoning</a:t>
            </a:r>
            <a:r>
              <a:rPr lang="en-GB" sz="1400" dirty="0"/>
              <a:t>, </a:t>
            </a:r>
            <a:r>
              <a:rPr lang="en-GB" sz="1400" dirty="0" err="1"/>
              <a:t>NicholasLiberal</a:t>
            </a:r>
            <a:r>
              <a:rPr lang="en-GB" sz="1400" dirty="0"/>
              <a:t> </a:t>
            </a:r>
            <a:r>
              <a:rPr lang="en-GB" sz="1400" dirty="0" err="1"/>
              <a:t>Democrat</a:t>
            </a:r>
            <a:r>
              <a:rPr lang="en-GB" sz="1400" b="1" dirty="0" err="1"/>
              <a:t>Fairwood</a:t>
            </a:r>
            <a:r>
              <a:rPr lang="en-GB" sz="1400" dirty="0" err="1"/>
              <a:t>Hood</a:t>
            </a:r>
            <a:r>
              <a:rPr lang="en-GB" sz="1400" dirty="0"/>
              <a:t>-Williams, Paxton </a:t>
            </a:r>
            <a:r>
              <a:rPr lang="en-GB" sz="1400" dirty="0" err="1"/>
              <a:t>RConservative</a:t>
            </a:r>
            <a:r>
              <a:rPr lang="en-GB" sz="1400" b="1" dirty="0" err="1"/>
              <a:t>Gorseinon</a:t>
            </a:r>
            <a:r>
              <a:rPr lang="en-GB" sz="1400" dirty="0" err="1"/>
              <a:t>Seabourne</a:t>
            </a:r>
            <a:r>
              <a:rPr lang="en-GB" sz="1400" dirty="0"/>
              <a:t>, </a:t>
            </a:r>
            <a:r>
              <a:rPr lang="en-GB" sz="1400" dirty="0" err="1"/>
              <a:t>GlynLabour</a:t>
            </a:r>
            <a:r>
              <a:rPr lang="en-GB" sz="1400" b="1" dirty="0" err="1"/>
              <a:t>Gower</a:t>
            </a:r>
            <a:r>
              <a:rPr lang="en-GB" sz="1400" dirty="0" err="1"/>
              <a:t>Lewis</a:t>
            </a:r>
            <a:r>
              <a:rPr lang="en-GB" sz="1400" dirty="0"/>
              <a:t>, Richard </a:t>
            </a:r>
            <a:r>
              <a:rPr lang="en-GB" sz="1400" dirty="0" err="1"/>
              <a:t>DIndependent</a:t>
            </a:r>
            <a:r>
              <a:rPr lang="en-GB" sz="1400" b="1" dirty="0" err="1"/>
              <a:t>Gowerton</a:t>
            </a:r>
            <a:r>
              <a:rPr lang="en-GB" sz="1400" dirty="0" err="1"/>
              <a:t>Thomas</a:t>
            </a:r>
            <a:r>
              <a:rPr lang="en-GB" sz="1400" dirty="0"/>
              <a:t>, Ronald </a:t>
            </a:r>
            <a:r>
              <a:rPr lang="en-GB" sz="1400" dirty="0" err="1"/>
              <a:t>MLabour</a:t>
            </a:r>
            <a:r>
              <a:rPr lang="en-GB" sz="1400" b="1" dirty="0" err="1"/>
              <a:t>Killay</a:t>
            </a:r>
            <a:r>
              <a:rPr lang="en-GB" sz="1400" b="1" dirty="0"/>
              <a:t> </a:t>
            </a:r>
            <a:r>
              <a:rPr lang="en-GB" sz="1400" b="1" dirty="0" err="1"/>
              <a:t>North</a:t>
            </a:r>
            <a:r>
              <a:rPr lang="en-GB" sz="1400" dirty="0" err="1"/>
              <a:t>Jones</a:t>
            </a:r>
            <a:r>
              <a:rPr lang="en-GB" sz="1400" dirty="0"/>
              <a:t>, </a:t>
            </a:r>
            <a:r>
              <a:rPr lang="en-GB" sz="1400" dirty="0" err="1"/>
              <a:t>MaryLiberal</a:t>
            </a:r>
            <a:r>
              <a:rPr lang="en-GB" sz="1400" dirty="0"/>
              <a:t> </a:t>
            </a:r>
            <a:r>
              <a:rPr lang="en-GB" sz="1400" dirty="0" err="1"/>
              <a:t>Democrat</a:t>
            </a:r>
            <a:r>
              <a:rPr lang="en-GB" sz="1400" b="1" dirty="0" err="1"/>
              <a:t>Killay</a:t>
            </a:r>
            <a:r>
              <a:rPr lang="en-GB" sz="1400" b="1" dirty="0"/>
              <a:t> </a:t>
            </a:r>
            <a:r>
              <a:rPr lang="en-GB" sz="1400" b="1" dirty="0" err="1"/>
              <a:t>South</a:t>
            </a:r>
            <a:r>
              <a:rPr lang="en-GB" sz="1400" dirty="0" err="1"/>
              <a:t>Clement</a:t>
            </a:r>
            <a:r>
              <a:rPr lang="en-GB" sz="1400" dirty="0"/>
              <a:t>, </a:t>
            </a:r>
            <a:r>
              <a:rPr lang="en-GB" sz="1400" dirty="0" err="1"/>
              <a:t>GeraldLiberal</a:t>
            </a:r>
            <a:r>
              <a:rPr lang="en-GB" sz="1400" dirty="0"/>
              <a:t> </a:t>
            </a:r>
            <a:r>
              <a:rPr lang="en-GB" sz="1400" dirty="0" err="1"/>
              <a:t>Democrat</a:t>
            </a:r>
            <a:r>
              <a:rPr lang="en-GB" sz="1400" b="1" dirty="0" err="1"/>
              <a:t>Kingsbridge</a:t>
            </a:r>
            <a:r>
              <a:rPr lang="en-GB" sz="1400" dirty="0" err="1"/>
              <a:t>Evans</a:t>
            </a:r>
            <a:r>
              <a:rPr lang="en-GB" sz="1400" dirty="0"/>
              <a:t>, W </a:t>
            </a:r>
            <a:r>
              <a:rPr lang="en-GB" sz="1400" dirty="0" err="1"/>
              <a:t>GethinLabour</a:t>
            </a:r>
            <a:r>
              <a:rPr lang="en-GB" sz="1400" b="1" dirty="0" err="1"/>
              <a:t>Landore</a:t>
            </a:r>
            <a:r>
              <a:rPr lang="en-GB" sz="1400" dirty="0" err="1"/>
              <a:t>Abbott</a:t>
            </a:r>
            <a:r>
              <a:rPr lang="en-GB" sz="1400" dirty="0"/>
              <a:t>, </a:t>
            </a:r>
            <a:r>
              <a:rPr lang="en-GB" sz="1400" dirty="0" err="1"/>
              <a:t>VivLiberal</a:t>
            </a:r>
            <a:r>
              <a:rPr lang="en-GB" sz="1400" dirty="0"/>
              <a:t> </a:t>
            </a:r>
            <a:r>
              <a:rPr lang="en-GB" sz="1400" dirty="0" err="1"/>
              <a:t>DemocratSpeht</a:t>
            </a:r>
            <a:r>
              <a:rPr lang="en-GB" sz="1400" dirty="0"/>
              <a:t>, </a:t>
            </a:r>
            <a:r>
              <a:rPr lang="en-GB" sz="1400" dirty="0" err="1"/>
              <a:t>RobertLiberal</a:t>
            </a:r>
            <a:r>
              <a:rPr lang="en-GB" sz="1400" dirty="0"/>
              <a:t> </a:t>
            </a:r>
            <a:r>
              <a:rPr lang="en-GB" sz="1400" dirty="0" err="1"/>
              <a:t>Democrat</a:t>
            </a:r>
            <a:r>
              <a:rPr lang="en-GB" sz="1400" b="1" dirty="0" err="1"/>
              <a:t>Llangyfelach</a:t>
            </a:r>
            <a:r>
              <a:rPr lang="en-GB" sz="1400" dirty="0" err="1"/>
              <a:t>Sullivan</a:t>
            </a:r>
            <a:r>
              <a:rPr lang="en-GB" sz="1400" dirty="0"/>
              <a:t>, </a:t>
            </a:r>
            <a:r>
              <a:rPr lang="en-GB" sz="1400" dirty="0" err="1"/>
              <a:t>GarethIndependent</a:t>
            </a:r>
            <a:r>
              <a:rPr lang="en-GB" sz="1400" b="1" dirty="0" err="1"/>
              <a:t>Llansamlet</a:t>
            </a:r>
            <a:r>
              <a:rPr lang="en-GB" sz="1400" dirty="0" err="1"/>
              <a:t>Bailey</a:t>
            </a:r>
            <a:r>
              <a:rPr lang="en-GB" sz="1400" dirty="0"/>
              <a:t>, Lawrence </a:t>
            </a:r>
            <a:r>
              <a:rPr lang="en-GB" sz="1400" dirty="0" err="1"/>
              <a:t>DLabourEvans</a:t>
            </a:r>
            <a:r>
              <a:rPr lang="en-GB" sz="1400" dirty="0"/>
              <a:t>, </a:t>
            </a:r>
            <a:r>
              <a:rPr lang="en-GB" sz="1400" dirty="0" err="1"/>
              <a:t>JuneIndependentJames</a:t>
            </a:r>
            <a:r>
              <a:rPr lang="en-GB" sz="1400" dirty="0"/>
              <a:t>, Dennis </a:t>
            </a:r>
            <a:r>
              <a:rPr lang="en-GB" sz="1400" dirty="0" err="1"/>
              <a:t>HLabourJardine</a:t>
            </a:r>
            <a:r>
              <a:rPr lang="en-GB" sz="1400" dirty="0"/>
              <a:t>, Yvonne </a:t>
            </a:r>
            <a:r>
              <a:rPr lang="en-GB" sz="1400" dirty="0" err="1"/>
              <a:t>VLabour</a:t>
            </a:r>
            <a:r>
              <a:rPr lang="en-GB" sz="1400" b="1" dirty="0" err="1"/>
              <a:t>Loughor</a:t>
            </a:r>
            <a:r>
              <a:rPr lang="en-GB" sz="1400" b="1" dirty="0"/>
              <a:t> </a:t>
            </a:r>
            <a:r>
              <a:rPr lang="en-GB" sz="1400" b="1" dirty="0" err="1"/>
              <a:t>Lower</a:t>
            </a:r>
            <a:r>
              <a:rPr lang="en-GB" sz="1400" dirty="0" err="1"/>
              <a:t>James</a:t>
            </a:r>
            <a:r>
              <a:rPr lang="en-GB" sz="1400" dirty="0"/>
              <a:t>, D </a:t>
            </a:r>
            <a:r>
              <a:rPr lang="en-GB" sz="1400" dirty="0" err="1"/>
              <a:t>RaymondLabour</a:t>
            </a:r>
            <a:r>
              <a:rPr lang="en-GB" sz="1400" b="1" dirty="0" err="1"/>
              <a:t>Loughor</a:t>
            </a:r>
            <a:r>
              <a:rPr lang="en-GB" sz="1400" b="1" dirty="0"/>
              <a:t> </a:t>
            </a:r>
            <a:r>
              <a:rPr lang="en-GB" sz="1400" b="1" dirty="0" err="1"/>
              <a:t>Upper</a:t>
            </a:r>
            <a:r>
              <a:rPr lang="en-GB" sz="1400" dirty="0" err="1"/>
              <a:t>Price</a:t>
            </a:r>
            <a:r>
              <a:rPr lang="en-GB" sz="1400" dirty="0"/>
              <a:t>, </a:t>
            </a:r>
            <a:r>
              <a:rPr lang="en-GB" sz="1400" dirty="0" err="1"/>
              <a:t>DarrenPlaid</a:t>
            </a:r>
            <a:r>
              <a:rPr lang="en-GB" sz="1400" dirty="0"/>
              <a:t> </a:t>
            </a:r>
            <a:r>
              <a:rPr lang="en-GB" sz="1400" dirty="0" err="1"/>
              <a:t>Cymru</a:t>
            </a:r>
            <a:r>
              <a:rPr lang="en-GB" sz="1400" b="1" dirty="0" err="1"/>
              <a:t>Mawr</a:t>
            </a:r>
            <a:r>
              <a:rPr lang="en-GB" sz="1400" dirty="0" err="1"/>
              <a:t>Richard</a:t>
            </a:r>
            <a:r>
              <a:rPr lang="en-GB" sz="1400" dirty="0"/>
              <a:t>, </a:t>
            </a:r>
            <a:r>
              <a:rPr lang="en-GB" sz="1400" dirty="0" err="1"/>
              <a:t>Ioan</a:t>
            </a:r>
            <a:r>
              <a:rPr lang="en-GB" sz="1400" dirty="0"/>
              <a:t> </a:t>
            </a:r>
            <a:r>
              <a:rPr lang="en-GB" sz="1400" dirty="0" err="1"/>
              <a:t>MOther</a:t>
            </a:r>
            <a:r>
              <a:rPr lang="en-GB" sz="1400" b="1" dirty="0" err="1"/>
              <a:t>Mayals</a:t>
            </a:r>
            <a:r>
              <a:rPr lang="en-GB" sz="1400" dirty="0" err="1"/>
              <a:t>Kinzett</a:t>
            </a:r>
            <a:r>
              <a:rPr lang="en-GB" sz="1400" dirty="0"/>
              <a:t>, </a:t>
            </a:r>
            <a:r>
              <a:rPr lang="en-GB" sz="1400" dirty="0" err="1"/>
              <a:t>ReneLiberal</a:t>
            </a:r>
            <a:r>
              <a:rPr lang="en-GB" sz="1400" dirty="0"/>
              <a:t> </a:t>
            </a:r>
            <a:r>
              <a:rPr lang="en-GB" sz="1400" dirty="0" err="1"/>
              <a:t>Democrat</a:t>
            </a:r>
            <a:r>
              <a:rPr lang="en-GB" sz="1400" b="1" dirty="0" err="1"/>
              <a:t>Morriston</a:t>
            </a:r>
            <a:r>
              <a:rPr lang="en-GB" sz="1400" dirty="0" err="1"/>
              <a:t>Davies</a:t>
            </a:r>
            <a:r>
              <a:rPr lang="en-GB" sz="1400" dirty="0"/>
              <a:t>, </a:t>
            </a:r>
            <a:r>
              <a:rPr lang="en-GB" sz="1400" dirty="0" err="1"/>
              <a:t>JohnLabourFrancis</a:t>
            </a:r>
            <a:r>
              <a:rPr lang="en-GB" sz="1400" dirty="0"/>
              <a:t>-Davies, </a:t>
            </a:r>
            <a:r>
              <a:rPr lang="en-GB" sz="1400" dirty="0" err="1"/>
              <a:t>RobertLabourHedges</a:t>
            </a:r>
            <a:r>
              <a:rPr lang="en-GB" sz="1400" dirty="0"/>
              <a:t>, </a:t>
            </a:r>
            <a:r>
              <a:rPr lang="en-GB" sz="1400" dirty="0" err="1"/>
              <a:t>MichaelLabourLloyd</a:t>
            </a:r>
            <a:r>
              <a:rPr lang="en-GB" sz="1400" dirty="0"/>
              <a:t>, </a:t>
            </a:r>
            <a:r>
              <a:rPr lang="en-GB" sz="1400" dirty="0" err="1"/>
              <a:t>BobLabourStewart</a:t>
            </a:r>
            <a:r>
              <a:rPr lang="en-GB" sz="1400" dirty="0"/>
              <a:t>, </a:t>
            </a:r>
            <a:r>
              <a:rPr lang="en-GB" sz="1400" dirty="0" err="1"/>
              <a:t>RobertLabour</a:t>
            </a:r>
            <a:r>
              <a:rPr lang="en-GB" sz="1400" b="1" dirty="0" err="1"/>
              <a:t>Mynyddbach</a:t>
            </a:r>
            <a:r>
              <a:rPr lang="en-GB" sz="1400" dirty="0" err="1"/>
              <a:t>Clement</a:t>
            </a:r>
            <a:r>
              <a:rPr lang="en-GB" sz="1400" dirty="0"/>
              <a:t>, </a:t>
            </a:r>
            <a:r>
              <a:rPr lang="en-GB" sz="1400" dirty="0" err="1"/>
              <a:t>AudreyIndependentThomas</a:t>
            </a:r>
            <a:r>
              <a:rPr lang="en-GB" sz="1400" dirty="0"/>
              <a:t>, </a:t>
            </a:r>
            <a:r>
              <a:rPr lang="en-GB" sz="1400" dirty="0" err="1"/>
              <a:t>CeinwenLabourWelsby</a:t>
            </a:r>
            <a:r>
              <a:rPr lang="en-GB" sz="1400" dirty="0"/>
              <a:t>, </a:t>
            </a:r>
            <a:r>
              <a:rPr lang="en-GB" sz="1400" dirty="0" err="1"/>
              <a:t>RayIndependent</a:t>
            </a:r>
            <a:r>
              <a:rPr lang="en-GB" sz="1400" b="1" dirty="0" err="1"/>
              <a:t>Newton</a:t>
            </a:r>
            <a:r>
              <a:rPr lang="en-GB" sz="1400" dirty="0" err="1"/>
              <a:t>Waller</a:t>
            </a:r>
            <a:r>
              <a:rPr lang="en-GB" sz="1400" dirty="0"/>
              <a:t>, Susan </a:t>
            </a:r>
            <a:r>
              <a:rPr lang="en-GB" sz="1400" dirty="0" err="1"/>
              <a:t>MLiberal</a:t>
            </a:r>
            <a:r>
              <a:rPr lang="en-GB" sz="1400" dirty="0"/>
              <a:t> </a:t>
            </a:r>
            <a:r>
              <a:rPr lang="en-GB" sz="1400" dirty="0" err="1"/>
              <a:t>Democrat</a:t>
            </a:r>
            <a:r>
              <a:rPr lang="en-GB" sz="1400" b="1" dirty="0" err="1"/>
              <a:t>Oystermouth</a:t>
            </a:r>
            <a:r>
              <a:rPr lang="en-GB" sz="1400" dirty="0" err="1"/>
              <a:t>Peters</a:t>
            </a:r>
            <a:r>
              <a:rPr lang="en-GB" sz="1400" dirty="0"/>
              <a:t>, </a:t>
            </a:r>
            <a:r>
              <a:rPr lang="en-GB" sz="1400" dirty="0" err="1"/>
              <a:t>JoanConservative</a:t>
            </a:r>
            <a:r>
              <a:rPr lang="en-GB" sz="1400" b="1" dirty="0" err="1"/>
              <a:t>Penclawdd</a:t>
            </a:r>
            <a:r>
              <a:rPr lang="en-GB" sz="1400" dirty="0" err="1"/>
              <a:t>Tucker</a:t>
            </a:r>
            <a:r>
              <a:rPr lang="en-GB" sz="1400" dirty="0"/>
              <a:t>, </a:t>
            </a:r>
            <a:r>
              <a:rPr lang="en-GB" sz="1400" dirty="0" err="1"/>
              <a:t>PaulIndependent</a:t>
            </a:r>
            <a:r>
              <a:rPr lang="en-GB" sz="1400" b="1" dirty="0" err="1"/>
              <a:t>Penderry</a:t>
            </a:r>
            <a:r>
              <a:rPr lang="en-GB" sz="1400" dirty="0" err="1"/>
              <a:t>Burtonshaw</a:t>
            </a:r>
            <a:r>
              <a:rPr lang="en-GB" sz="1400" dirty="0"/>
              <a:t>, June </a:t>
            </a:r>
            <a:r>
              <a:rPr lang="en-GB" sz="1400" dirty="0" err="1"/>
              <a:t>ELabourJones</a:t>
            </a:r>
            <a:r>
              <a:rPr lang="en-GB" sz="1400" dirty="0"/>
              <a:t>, </a:t>
            </a:r>
            <a:r>
              <a:rPr lang="en-GB" sz="1400" dirty="0" err="1"/>
              <a:t>DoreenLabourPhillips</a:t>
            </a:r>
            <a:r>
              <a:rPr lang="en-GB" sz="1400" dirty="0"/>
              <a:t>, </a:t>
            </a:r>
            <a:r>
              <a:rPr lang="en-GB" sz="1400" dirty="0" err="1"/>
              <a:t>GrenvilleLabour</a:t>
            </a:r>
            <a:r>
              <a:rPr lang="en-GB" sz="1400" b="1" dirty="0" err="1"/>
              <a:t>Penllergaer</a:t>
            </a:r>
            <a:r>
              <a:rPr lang="en-GB" sz="1400" dirty="0" err="1"/>
              <a:t>Fitzgerald</a:t>
            </a:r>
            <a:r>
              <a:rPr lang="en-GB" sz="1400" dirty="0"/>
              <a:t>, </a:t>
            </a:r>
            <a:r>
              <a:rPr lang="en-GB" sz="1400" dirty="0" err="1"/>
              <a:t>WendyIndependent</a:t>
            </a:r>
            <a:r>
              <a:rPr lang="en-GB" sz="1400" b="1" dirty="0" err="1"/>
              <a:t>Pennard</a:t>
            </a:r>
            <a:r>
              <a:rPr lang="en-GB" sz="1400" dirty="0" err="1"/>
              <a:t>Smith</a:t>
            </a:r>
            <a:r>
              <a:rPr lang="en-GB" sz="1400" dirty="0"/>
              <a:t>, </a:t>
            </a:r>
            <a:r>
              <a:rPr lang="en-GB" sz="1400" dirty="0" err="1"/>
              <a:t>MargaretIndependent</a:t>
            </a:r>
            <a:r>
              <a:rPr lang="en-GB" sz="1400" b="1" dirty="0" err="1"/>
              <a:t>Penyrheol</a:t>
            </a:r>
            <a:r>
              <a:rPr lang="en-GB" sz="1400" dirty="0" err="1"/>
              <a:t>Jones</a:t>
            </a:r>
            <a:r>
              <a:rPr lang="en-GB" sz="1400" dirty="0"/>
              <a:t>, David I </a:t>
            </a:r>
            <a:r>
              <a:rPr lang="en-GB" sz="1400" dirty="0" err="1"/>
              <a:t>ELabourSeabourne</a:t>
            </a:r>
            <a:r>
              <a:rPr lang="en-GB" sz="1400" dirty="0"/>
              <a:t>, Alison </a:t>
            </a:r>
            <a:r>
              <a:rPr lang="en-GB" sz="1400" dirty="0" err="1"/>
              <a:t>MLabour</a:t>
            </a:r>
            <a:r>
              <a:rPr lang="en-GB" sz="1400" b="1" dirty="0" err="1"/>
              <a:t>Pontarddulais</a:t>
            </a:r>
            <a:r>
              <a:rPr lang="en-GB" sz="1400" dirty="0" err="1"/>
              <a:t>Downing</a:t>
            </a:r>
            <a:r>
              <a:rPr lang="en-GB" sz="1400" dirty="0"/>
              <a:t>, </a:t>
            </a:r>
            <a:r>
              <a:rPr lang="en-GB" sz="1400" dirty="0" err="1"/>
              <a:t>PhilipLabourMiles</a:t>
            </a:r>
            <a:r>
              <a:rPr lang="en-GB" sz="1400" dirty="0"/>
              <a:t>, John </a:t>
            </a:r>
            <a:r>
              <a:rPr lang="en-GB" sz="1400" dirty="0" err="1"/>
              <a:t>TLabour</a:t>
            </a:r>
            <a:r>
              <a:rPr lang="en-GB" sz="1400" b="1" dirty="0" err="1"/>
              <a:t>Sketty</a:t>
            </a:r>
            <a:r>
              <a:rPr lang="en-GB" sz="1400" dirty="0" err="1"/>
              <a:t>Day</a:t>
            </a:r>
            <a:r>
              <a:rPr lang="en-GB" sz="1400" dirty="0"/>
              <a:t>, </a:t>
            </a:r>
            <a:r>
              <a:rPr lang="en-GB" sz="1400" dirty="0" err="1"/>
              <a:t>MikeLiberal</a:t>
            </a:r>
            <a:r>
              <a:rPr lang="en-GB" sz="1400" dirty="0"/>
              <a:t> </a:t>
            </a:r>
            <a:r>
              <a:rPr lang="en-GB" sz="1400" dirty="0" err="1"/>
              <a:t>DemocratLloyd</a:t>
            </a:r>
            <a:r>
              <a:rPr lang="en-GB" sz="1400" dirty="0"/>
              <a:t>, </a:t>
            </a:r>
            <a:r>
              <a:rPr lang="en-GB" sz="1400" dirty="0" err="1"/>
              <a:t>AnthonyConservativePhilpott</a:t>
            </a:r>
            <a:r>
              <a:rPr lang="en-GB" sz="1400" dirty="0"/>
              <a:t>, Cheryl </a:t>
            </a:r>
            <a:r>
              <a:rPr lang="en-GB" sz="1400" dirty="0" err="1"/>
              <a:t>LLiberal</a:t>
            </a:r>
            <a:r>
              <a:rPr lang="en-GB" sz="1400" dirty="0"/>
              <a:t> </a:t>
            </a:r>
            <a:r>
              <a:rPr lang="en-GB" sz="1400" dirty="0" err="1"/>
              <a:t>DemocratRees</a:t>
            </a:r>
            <a:r>
              <a:rPr lang="en-GB" sz="1400" dirty="0"/>
              <a:t>, </a:t>
            </a:r>
            <a:r>
              <a:rPr lang="en-GB" sz="1400" dirty="0" err="1"/>
              <a:t>HuwConservativeStanton</a:t>
            </a:r>
            <a:r>
              <a:rPr lang="en-GB" sz="1400" dirty="0"/>
              <a:t>, </a:t>
            </a:r>
            <a:r>
              <a:rPr lang="en-GB" sz="1400" dirty="0" err="1"/>
              <a:t>JuneLiberal</a:t>
            </a:r>
            <a:r>
              <a:rPr lang="en-GB" sz="1400" dirty="0"/>
              <a:t> </a:t>
            </a:r>
            <a:r>
              <a:rPr lang="en-GB" sz="1400" dirty="0" err="1"/>
              <a:t>Democrat</a:t>
            </a:r>
            <a:r>
              <a:rPr lang="en-GB" sz="1400" b="1" dirty="0" err="1"/>
              <a:t>St</a:t>
            </a:r>
            <a:r>
              <a:rPr lang="en-GB" sz="1400" b="1" dirty="0"/>
              <a:t> </a:t>
            </a:r>
            <a:r>
              <a:rPr lang="en-GB" sz="1400" b="1" dirty="0" err="1"/>
              <a:t>Thomas</a:t>
            </a:r>
            <a:r>
              <a:rPr lang="en-GB" sz="1400" dirty="0" err="1"/>
              <a:t>Richards</a:t>
            </a:r>
            <a:r>
              <a:rPr lang="en-GB" sz="1400" dirty="0"/>
              <a:t>, Alan </a:t>
            </a:r>
            <a:r>
              <a:rPr lang="en-GB" sz="1400" dirty="0" err="1"/>
              <a:t>RLabourRobinson</a:t>
            </a:r>
            <a:r>
              <a:rPr lang="en-GB" sz="1400" dirty="0"/>
              <a:t>, </a:t>
            </a:r>
            <a:r>
              <a:rPr lang="en-GB" sz="1400" dirty="0" err="1"/>
              <a:t>AlanIndependent</a:t>
            </a:r>
            <a:r>
              <a:rPr lang="en-GB" sz="1400" b="1" dirty="0" err="1"/>
              <a:t>Townhill</a:t>
            </a:r>
            <a:r>
              <a:rPr lang="en-GB" sz="1400" dirty="0" err="1"/>
              <a:t>Burtonshaw</a:t>
            </a:r>
            <a:r>
              <a:rPr lang="en-GB" sz="1400" dirty="0"/>
              <a:t>, Geoffrey </a:t>
            </a:r>
            <a:r>
              <a:rPr lang="en-GB" sz="1400" dirty="0" err="1"/>
              <a:t>HLabourHopkins</a:t>
            </a:r>
            <a:r>
              <a:rPr lang="en-GB" sz="1400" dirty="0"/>
              <a:t>, David </a:t>
            </a:r>
            <a:r>
              <a:rPr lang="en-GB" sz="1400" dirty="0" err="1"/>
              <a:t>HLabourJones</a:t>
            </a:r>
            <a:r>
              <a:rPr lang="en-GB" sz="1400" dirty="0"/>
              <a:t>, </a:t>
            </a:r>
            <a:r>
              <a:rPr lang="en-GB" sz="1400" dirty="0" err="1"/>
              <a:t>BillyLabour</a:t>
            </a:r>
            <a:r>
              <a:rPr lang="en-GB" sz="1400" b="1" dirty="0" err="1"/>
              <a:t>Uplands</a:t>
            </a:r>
            <a:r>
              <a:rPr lang="en-GB" sz="1400" dirty="0" err="1"/>
              <a:t>May</a:t>
            </a:r>
            <a:r>
              <a:rPr lang="en-GB" sz="1400" dirty="0"/>
              <a:t>, </a:t>
            </a:r>
            <a:r>
              <a:rPr lang="en-GB" sz="1400" dirty="0" err="1"/>
              <a:t>PeterLiberal</a:t>
            </a:r>
            <a:r>
              <a:rPr lang="en-GB" sz="1400" dirty="0"/>
              <a:t> </a:t>
            </a:r>
            <a:r>
              <a:rPr lang="en-GB" sz="1400" dirty="0" err="1"/>
              <a:t>DemocratRice</a:t>
            </a:r>
            <a:r>
              <a:rPr lang="en-GB" sz="1400" dirty="0"/>
              <a:t>, Stuart </a:t>
            </a:r>
            <a:r>
              <a:rPr lang="en-GB" sz="1400" dirty="0" err="1"/>
              <a:t>JLiberal</a:t>
            </a:r>
            <a:r>
              <a:rPr lang="en-GB" sz="1400" dirty="0"/>
              <a:t> </a:t>
            </a:r>
            <a:r>
              <a:rPr lang="en-GB" sz="1400" dirty="0" err="1"/>
              <a:t>DemocratWaller</a:t>
            </a:r>
            <a:r>
              <a:rPr lang="en-GB" sz="1400" dirty="0"/>
              <a:t>, Claire </a:t>
            </a:r>
            <a:r>
              <a:rPr lang="en-GB" sz="1400" dirty="0" err="1"/>
              <a:t>MLiberal</a:t>
            </a:r>
            <a:r>
              <a:rPr lang="en-GB" sz="1400" dirty="0"/>
              <a:t> </a:t>
            </a:r>
            <a:r>
              <a:rPr lang="en-GB" sz="1400" dirty="0" err="1"/>
              <a:t>DemocratWoodman</a:t>
            </a:r>
            <a:r>
              <a:rPr lang="en-GB" sz="1400" dirty="0"/>
              <a:t>, </a:t>
            </a:r>
            <a:r>
              <a:rPr lang="en-GB" sz="1400" dirty="0" err="1"/>
              <a:t>JayneLiberal</a:t>
            </a:r>
            <a:r>
              <a:rPr lang="en-GB" sz="1400" dirty="0"/>
              <a:t> </a:t>
            </a:r>
            <a:r>
              <a:rPr lang="en-GB" sz="1400" dirty="0" err="1"/>
              <a:t>Democrat</a:t>
            </a:r>
            <a:r>
              <a:rPr lang="en-GB" sz="1400" b="1" dirty="0" err="1"/>
              <a:t>West</a:t>
            </a:r>
            <a:r>
              <a:rPr lang="en-GB" sz="1400" b="1" dirty="0"/>
              <a:t> </a:t>
            </a:r>
            <a:r>
              <a:rPr lang="en-GB" sz="1400" b="1" dirty="0" err="1"/>
              <a:t>Cross</a:t>
            </a:r>
            <a:r>
              <a:rPr lang="en-GB" sz="1400" dirty="0" err="1"/>
              <a:t>Child</a:t>
            </a:r>
            <a:r>
              <a:rPr lang="en-GB" sz="1400" dirty="0"/>
              <a:t>, Mark </a:t>
            </a:r>
            <a:r>
              <a:rPr lang="en-GB" sz="1400" dirty="0" err="1"/>
              <a:t>CLabourThomas</a:t>
            </a:r>
            <a:r>
              <a:rPr lang="en-GB" sz="1400" dirty="0"/>
              <a:t>, </a:t>
            </a:r>
            <a:r>
              <a:rPr lang="en-GB" sz="1400" dirty="0" err="1"/>
              <a:t>DesLabour</a:t>
            </a:r>
            <a:endParaRPr lang="en-GB" sz="1400" dirty="0"/>
          </a:p>
        </p:txBody>
      </p:sp>
      <p:sp>
        <p:nvSpPr>
          <p:cNvPr id="2662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8A537D13-C993-45A5-812B-8136BB068EA9}" type="slidenum">
              <a:rPr lang="en-GB" altLang="en-US" sz="1100" smtClean="0">
                <a:solidFill>
                  <a:srgbClr val="4D4D4D"/>
                </a:solidFill>
                <a:latin typeface="Times New Roman" panose="02020603050405020304" pitchFamily="18" charset="0"/>
              </a:rPr>
              <a:pPr>
                <a:spcBef>
                  <a:spcPct val="0"/>
                </a:spcBef>
                <a:buClrTx/>
                <a:buSzTx/>
                <a:buFontTx/>
                <a:buNone/>
              </a:pPr>
              <a:t>26</a:t>
            </a:fld>
            <a:endParaRPr lang="en-GB" altLang="en-US" sz="1100">
              <a:solidFill>
                <a:srgbClr val="4D4D4D"/>
              </a:solidFill>
              <a:latin typeface="Times New Roman" panose="02020603050405020304" pitchFamily="18"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317500" y="222250"/>
            <a:ext cx="8637588" cy="1262063"/>
          </a:xfrm>
        </p:spPr>
        <p:txBody>
          <a:bodyPr>
            <a:normAutofit fontScale="90000"/>
          </a:bodyPr>
          <a:lstStyle/>
          <a:p>
            <a:pPr eaLnBrk="1" fontAlgn="auto" hangingPunct="1">
              <a:spcAft>
                <a:spcPts val="0"/>
              </a:spcAft>
              <a:defRPr/>
            </a:pPr>
            <a:r>
              <a:rPr lang="en-GB" altLang="en-US"/>
              <a:t>Link to Council sites </a:t>
            </a:r>
            <a:br>
              <a:rPr lang="en-GB" altLang="en-US"/>
            </a:br>
            <a:r>
              <a:rPr lang="en-GB" altLang="en-US" sz="3200">
                <a:hlinkClick r:id="rId3"/>
              </a:rPr>
              <a:t>Swansea's Politicians</a:t>
            </a:r>
            <a:r>
              <a:rPr lang="en-GB" altLang="en-US" sz="3200"/>
              <a:t> &amp; </a:t>
            </a:r>
            <a:r>
              <a:rPr lang="en-GB" altLang="en-US" sz="3200">
                <a:hlinkClick r:id="rId4"/>
              </a:rPr>
              <a:t>NPT Politicians</a:t>
            </a:r>
            <a:endParaRPr lang="en-GB" altLang="en-US"/>
          </a:p>
        </p:txBody>
      </p:sp>
      <p:graphicFrame>
        <p:nvGraphicFramePr>
          <p:cNvPr id="145479" name="Group 71"/>
          <p:cNvGraphicFramePr>
            <a:graphicFrameLocks noGrp="1"/>
          </p:cNvGraphicFramePr>
          <p:nvPr>
            <p:ph type="tbl" idx="1"/>
          </p:nvPr>
        </p:nvGraphicFramePr>
        <p:xfrm>
          <a:off x="323850" y="1725613"/>
          <a:ext cx="8208962" cy="5132436"/>
        </p:xfrm>
        <a:graphic>
          <a:graphicData uri="http://schemas.openxmlformats.org/drawingml/2006/table">
            <a:tbl>
              <a:tblPr/>
              <a:tblGrid>
                <a:gridCol w="1081087">
                  <a:extLst>
                    <a:ext uri="{9D8B030D-6E8A-4147-A177-3AD203B41FA5}">
                      <a16:colId xmlns:a16="http://schemas.microsoft.com/office/drawing/2014/main" val="20000"/>
                    </a:ext>
                  </a:extLst>
                </a:gridCol>
                <a:gridCol w="3527425">
                  <a:extLst>
                    <a:ext uri="{9D8B030D-6E8A-4147-A177-3AD203B41FA5}">
                      <a16:colId xmlns:a16="http://schemas.microsoft.com/office/drawing/2014/main" val="20001"/>
                    </a:ext>
                  </a:extLst>
                </a:gridCol>
                <a:gridCol w="3600450">
                  <a:extLst>
                    <a:ext uri="{9D8B030D-6E8A-4147-A177-3AD203B41FA5}">
                      <a16:colId xmlns:a16="http://schemas.microsoft.com/office/drawing/2014/main" val="20002"/>
                    </a:ext>
                  </a:extLst>
                </a:gridCol>
              </a:tblGrid>
              <a:tr h="69489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MP</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AM</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Swansea East</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Sian James (Lab)</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Mike Hedges (Lab)</a:t>
                      </a: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9489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MP</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AM</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Swansea West</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Geraint Davies (Lab)</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Julie James (Lab)</a:t>
                      </a: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9489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a:ln>
                            <a:noFill/>
                          </a:ln>
                          <a:solidFill>
                            <a:schemeClr val="tx1"/>
                          </a:solidFill>
                          <a:effectLst/>
                          <a:latin typeface="Arial" charset="0"/>
                        </a:rPr>
                        <a:t>MP  </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a:ln>
                            <a:noFill/>
                          </a:ln>
                          <a:solidFill>
                            <a:schemeClr val="tx1"/>
                          </a:solidFill>
                          <a:effectLst/>
                          <a:latin typeface="Arial" charset="0"/>
                        </a:rPr>
                        <a:t>AM</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a:ln>
                            <a:noFill/>
                          </a:ln>
                          <a:solidFill>
                            <a:schemeClr val="tx1"/>
                          </a:solidFill>
                          <a:effectLst/>
                          <a:latin typeface="Arial" charset="0"/>
                        </a:rPr>
                        <a:t>Gower</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Martin </a:t>
                      </a:r>
                      <a:r>
                        <a:rPr kumimoji="0" lang="en-GB" sz="1400" b="0" i="0" u="none" strike="noStrike" cap="none" normalizeH="0" baseline="0" dirty="0" err="1">
                          <a:ln>
                            <a:noFill/>
                          </a:ln>
                          <a:solidFill>
                            <a:schemeClr val="tx1"/>
                          </a:solidFill>
                          <a:effectLst/>
                          <a:latin typeface="Arial" charset="0"/>
                        </a:rPr>
                        <a:t>Caton</a:t>
                      </a:r>
                      <a:r>
                        <a:rPr kumimoji="0" lang="en-GB" sz="1400" b="0" i="0" u="none" strike="noStrike" cap="none" normalizeH="0" baseline="0" dirty="0">
                          <a:ln>
                            <a:noFill/>
                          </a:ln>
                          <a:solidFill>
                            <a:schemeClr val="tx1"/>
                          </a:solidFill>
                          <a:effectLst/>
                          <a:latin typeface="Arial" charset="0"/>
                        </a:rPr>
                        <a:t> (Lab)</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Edwina Hart (Lab)</a:t>
                      </a: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9489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MP</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AM</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a:ln>
                            <a:noFill/>
                          </a:ln>
                          <a:solidFill>
                            <a:schemeClr val="tx1"/>
                          </a:solidFill>
                          <a:effectLst/>
                          <a:latin typeface="Arial" charset="0"/>
                        </a:rPr>
                        <a:t>Neath</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Peter </a:t>
                      </a:r>
                      <a:r>
                        <a:rPr kumimoji="0" lang="en-GB" sz="1400" b="0" i="0" u="none" strike="noStrike" cap="none" normalizeH="0" baseline="0" dirty="0" err="1">
                          <a:ln>
                            <a:noFill/>
                          </a:ln>
                          <a:solidFill>
                            <a:schemeClr val="tx1"/>
                          </a:solidFill>
                          <a:effectLst/>
                          <a:latin typeface="Arial" charset="0"/>
                        </a:rPr>
                        <a:t>Hain</a:t>
                      </a:r>
                      <a:r>
                        <a:rPr kumimoji="0" lang="en-GB" sz="1400" b="0" i="0" u="none" strike="noStrike" cap="none" normalizeH="0" baseline="0" dirty="0">
                          <a:ln>
                            <a:noFill/>
                          </a:ln>
                          <a:solidFill>
                            <a:schemeClr val="tx1"/>
                          </a:solidFill>
                          <a:effectLst/>
                          <a:latin typeface="Arial" charset="0"/>
                        </a:rPr>
                        <a:t> (Lab)</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err="1">
                          <a:ln>
                            <a:noFill/>
                          </a:ln>
                          <a:solidFill>
                            <a:schemeClr val="tx1"/>
                          </a:solidFill>
                          <a:effectLst/>
                          <a:latin typeface="Arial" charset="0"/>
                        </a:rPr>
                        <a:t>Gwenda</a:t>
                      </a:r>
                      <a:r>
                        <a:rPr kumimoji="0" lang="en-GB" sz="1400" b="0" i="0" u="none" strike="noStrike" cap="none" normalizeH="0" baseline="0" dirty="0">
                          <a:ln>
                            <a:noFill/>
                          </a:ln>
                          <a:solidFill>
                            <a:schemeClr val="tx1"/>
                          </a:solidFill>
                          <a:effectLst/>
                          <a:latin typeface="Arial" charset="0"/>
                        </a:rPr>
                        <a:t> Thomas (Lab)</a:t>
                      </a: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9489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MP</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AM</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Aberavon</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err="1">
                          <a:ln>
                            <a:noFill/>
                          </a:ln>
                          <a:solidFill>
                            <a:schemeClr val="tx1"/>
                          </a:solidFill>
                          <a:effectLst/>
                          <a:latin typeface="Arial" charset="0"/>
                        </a:rPr>
                        <a:t>Hywel</a:t>
                      </a:r>
                      <a:r>
                        <a:rPr kumimoji="0" lang="en-GB" sz="1400" b="0" i="0" u="none" strike="noStrike" cap="none" normalizeH="0" baseline="0" dirty="0">
                          <a:ln>
                            <a:noFill/>
                          </a:ln>
                          <a:solidFill>
                            <a:schemeClr val="tx1"/>
                          </a:solidFill>
                          <a:effectLst/>
                          <a:latin typeface="Arial" charset="0"/>
                        </a:rPr>
                        <a:t> Francis (Lab)</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Dave Rees (Lab)</a:t>
                      </a: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6571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rgbClr val="00B0F0"/>
                          </a:solidFill>
                          <a:effectLst/>
                          <a:latin typeface="Arial" charset="0"/>
                        </a:rPr>
                        <a:t>MEP</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Conservative 145,193</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Kay </a:t>
                      </a:r>
                      <a:r>
                        <a:rPr kumimoji="0" lang="en-GB" sz="1400" b="0" i="0" u="none" strike="noStrike" cap="none" normalizeH="0" baseline="0" dirty="0" err="1">
                          <a:ln>
                            <a:noFill/>
                          </a:ln>
                          <a:solidFill>
                            <a:srgbClr val="00B0F0"/>
                          </a:solidFill>
                          <a:effectLst/>
                          <a:latin typeface="Arial" charset="0"/>
                        </a:rPr>
                        <a:t>Swinbourne</a:t>
                      </a:r>
                      <a:endParaRPr kumimoji="0" lang="en-GB" sz="1400" b="0" i="0" u="none" strike="noStrike" cap="none" normalizeH="0" baseline="0" dirty="0">
                        <a:ln>
                          <a:noFill/>
                        </a:ln>
                        <a:solidFill>
                          <a:srgbClr val="00B0F0"/>
                        </a:solidFill>
                        <a:effectLst/>
                        <a:latin typeface="Arial" charset="0"/>
                      </a:endParaRP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36571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a:ln>
                            <a:noFill/>
                          </a:ln>
                          <a:solidFill>
                            <a:srgbClr val="00B0F0"/>
                          </a:solidFill>
                          <a:effectLst/>
                          <a:latin typeface="Arial" charset="0"/>
                        </a:rPr>
                        <a:t>MEP</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Labour 138,852</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Derek Vaughan</a:t>
                      </a: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6571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a:ln>
                            <a:noFill/>
                          </a:ln>
                          <a:solidFill>
                            <a:srgbClr val="00B0F0"/>
                          </a:solidFill>
                          <a:effectLst/>
                          <a:latin typeface="Arial" charset="0"/>
                        </a:rPr>
                        <a:t>MEP</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Plaid 126,702</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a:ln>
                            <a:noFill/>
                          </a:ln>
                          <a:solidFill>
                            <a:srgbClr val="00B0F0"/>
                          </a:solidFill>
                          <a:effectLst/>
                          <a:latin typeface="Arial" charset="0"/>
                        </a:rPr>
                        <a:t>Jill Evans</a:t>
                      </a: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56078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a:ln>
                            <a:noFill/>
                          </a:ln>
                          <a:solidFill>
                            <a:srgbClr val="00B0F0"/>
                          </a:solidFill>
                          <a:effectLst/>
                          <a:latin typeface="Arial" charset="0"/>
                        </a:rPr>
                        <a:t>MEP</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UKIP 87,585</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Greens got 38,160 (2009) next 2014</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John </a:t>
                      </a:r>
                      <a:r>
                        <a:rPr kumimoji="0" lang="en-GB" sz="1400" b="0" i="0" u="none" strike="noStrike" cap="none" normalizeH="0" baseline="0" dirty="0" err="1">
                          <a:ln>
                            <a:noFill/>
                          </a:ln>
                          <a:solidFill>
                            <a:srgbClr val="00B0F0"/>
                          </a:solidFill>
                          <a:effectLst/>
                          <a:latin typeface="Arial" charset="0"/>
                        </a:rPr>
                        <a:t>Bufton</a:t>
                      </a:r>
                      <a:endParaRPr kumimoji="0" lang="en-GB" sz="1400" b="0" i="0" u="none" strike="noStrike" cap="none" normalizeH="0" baseline="0" dirty="0">
                        <a:ln>
                          <a:noFill/>
                        </a:ln>
                        <a:solidFill>
                          <a:srgbClr val="00B0F0"/>
                        </a:solidFill>
                        <a:effectLst/>
                        <a:latin typeface="Arial" charset="0"/>
                      </a:endParaRP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endParaRPr kumimoji="0" lang="en-GB" sz="1400" b="0" i="0" u="none" strike="noStrike" cap="none" normalizeH="0" baseline="0" dirty="0">
                        <a:ln>
                          <a:noFill/>
                        </a:ln>
                        <a:solidFill>
                          <a:srgbClr val="00B0F0"/>
                        </a:solidFill>
                        <a:effectLst/>
                        <a:latin typeface="Arial" charset="0"/>
                      </a:endParaRP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
        <p:nvSpPr>
          <p:cNvPr id="27693"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5166BBC8-4D54-4486-9AFF-11501A663D63}" type="slidenum">
              <a:rPr lang="en-GB" altLang="en-US" sz="1100" smtClean="0">
                <a:solidFill>
                  <a:srgbClr val="4D4D4D"/>
                </a:solidFill>
                <a:latin typeface="Times New Roman" panose="02020603050405020304" pitchFamily="18" charset="0"/>
              </a:rPr>
              <a:pPr>
                <a:spcBef>
                  <a:spcPct val="0"/>
                </a:spcBef>
                <a:buClrTx/>
                <a:buSzTx/>
                <a:buFontTx/>
                <a:buNone/>
              </a:pPr>
              <a:t>27</a:t>
            </a:fld>
            <a:endParaRPr lang="en-GB" altLang="en-US" sz="1100">
              <a:solidFill>
                <a:srgbClr val="4D4D4D"/>
              </a:solidFill>
              <a:latin typeface="Times New Roman" panose="02020603050405020304" pitchFamily="18" charset="0"/>
            </a:endParaRPr>
          </a:p>
        </p:txBody>
      </p:sp>
      <p:sp>
        <p:nvSpPr>
          <p:cNvPr id="27694" name="Rectangle 3"/>
          <p:cNvSpPr>
            <a:spLocks noGrp="1" noChangeArrowheads="1"/>
          </p:cNvSpPr>
          <p:nvPr>
            <p:ph type="body" idx="4294967295"/>
          </p:nvPr>
        </p:nvSpPr>
        <p:spPr>
          <a:xfrm>
            <a:off x="0" y="1941513"/>
            <a:ext cx="8208963" cy="4114800"/>
          </a:xfrm>
        </p:spPr>
        <p:txBody>
          <a:bodyPr/>
          <a:lstStyle/>
          <a:p>
            <a:pPr eaLnBrk="1" hangingPunct="1">
              <a:buFont typeface="Wingdings" panose="05000000000000000000" pitchFamily="2" charset="2"/>
              <a:buNone/>
            </a:pPr>
            <a:r>
              <a:rPr lang="en-GB" altLang="en-US"/>
              <a:t>	</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normAutofit fontScale="90000"/>
          </a:bodyPr>
          <a:lstStyle/>
          <a:p>
            <a:pPr eaLnBrk="1" fontAlgn="auto" hangingPunct="1">
              <a:spcAft>
                <a:spcPts val="0"/>
              </a:spcAft>
              <a:defRPr/>
            </a:pPr>
            <a:r>
              <a:rPr lang="en-GB" altLang="en-US"/>
              <a:t>Assembly</a:t>
            </a:r>
          </a:p>
        </p:txBody>
      </p:sp>
      <p:sp>
        <p:nvSpPr>
          <p:cNvPr id="29699"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4F062316-81D4-4B1D-B729-46E6EECCC18B}" type="slidenum">
              <a:rPr lang="en-GB" altLang="en-US" sz="1100" smtClean="0">
                <a:solidFill>
                  <a:srgbClr val="4D4D4D"/>
                </a:solidFill>
                <a:latin typeface="Times New Roman" panose="02020603050405020304" pitchFamily="18" charset="0"/>
              </a:rPr>
              <a:pPr>
                <a:spcBef>
                  <a:spcPct val="0"/>
                </a:spcBef>
                <a:buClrTx/>
                <a:buSzTx/>
                <a:buFontTx/>
                <a:buNone/>
              </a:pPr>
              <a:t>28</a:t>
            </a:fld>
            <a:endParaRPr lang="en-GB" altLang="en-US" sz="1100">
              <a:solidFill>
                <a:srgbClr val="4D4D4D"/>
              </a:solidFill>
              <a:latin typeface="Times New Roman" panose="02020603050405020304" pitchFamily="18" charset="0"/>
            </a:endParaRPr>
          </a:p>
        </p:txBody>
      </p:sp>
      <p:sp>
        <p:nvSpPr>
          <p:cNvPr id="29700" name="Rectangle 1"/>
          <p:cNvSpPr>
            <a:spLocks noChangeArrowheads="1"/>
          </p:cNvSpPr>
          <p:nvPr/>
        </p:nvSpPr>
        <p:spPr bwMode="auto">
          <a:xfrm>
            <a:off x="0" y="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38088" rIns="0" bIns="38088" anchor="ct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r>
              <a:rPr lang="en-US" altLang="en-US" sz="1100" b="1">
                <a:solidFill>
                  <a:srgbClr val="000000"/>
                </a:solidFill>
                <a:latin typeface="Times New Roman" panose="02020603050405020304" pitchFamily="18" charset="0"/>
              </a:rPr>
              <a:t>The political make up of the Council as of 14.05.12 is as follows: </a:t>
            </a:r>
          </a:p>
          <a:p>
            <a:pPr>
              <a:spcBef>
                <a:spcPct val="0"/>
              </a:spcBef>
              <a:buClrTx/>
              <a:buSzTx/>
              <a:buFontTx/>
              <a:buNone/>
            </a:pPr>
            <a:endParaRPr lang="en-US" altLang="en-US" sz="2400">
              <a:solidFill>
                <a:schemeClr val="hlink"/>
              </a:solidFill>
              <a:latin typeface="Times New Roman" panose="02020603050405020304" pitchFamily="18" charset="0"/>
            </a:endParaRPr>
          </a:p>
        </p:txBody>
      </p:sp>
      <p:sp>
        <p:nvSpPr>
          <p:cNvPr id="29701" name="TextBox 8"/>
          <p:cNvSpPr txBox="1">
            <a:spLocks noChangeArrowheads="1"/>
          </p:cNvSpPr>
          <p:nvPr/>
        </p:nvSpPr>
        <p:spPr bwMode="auto">
          <a:xfrm>
            <a:off x="971550" y="2349500"/>
            <a:ext cx="24479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r>
              <a:rPr lang="en-GB" altLang="en-US" sz="2400">
                <a:solidFill>
                  <a:schemeClr val="hlink"/>
                </a:solidFill>
                <a:latin typeface="Times New Roman" panose="02020603050405020304" pitchFamily="18" charset="0"/>
                <a:hlinkClick r:id="rId2"/>
              </a:rPr>
              <a:t>Assembly Cabinet</a:t>
            </a:r>
            <a:endParaRPr lang="en-GB" altLang="en-US" sz="2400">
              <a:solidFill>
                <a:schemeClr val="hlink"/>
              </a:solidFill>
              <a:latin typeface="Times New Roman" panose="02020603050405020304" pitchFamily="18" charset="0"/>
            </a:endParaRPr>
          </a:p>
        </p:txBody>
      </p:sp>
      <p:pic>
        <p:nvPicPr>
          <p:cNvPr id="29702" name="Picture 3" descr="http://3.bp.blogspot.com/_hgy7qyl0wUo/S6pzwC3Cp3I/AAAAAAAABFY/o_Zhok_V5Go/s1600/national-assembly-for-wales00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00563" y="1268413"/>
            <a:ext cx="4495800" cy="294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3" name="Picture 5" descr="http://www.rfpconnect.com/Content/images/userimages/2cbb5b18-0727-4688-a83f-91cde51af53a_2093.13600.file.eng.Welsh-Assembly-Government-Logo.195.159.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675" y="260350"/>
            <a:ext cx="1428750" cy="117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4" name="Picture 7" descr="http://blog.sciencecampaign.org.uk/wp-content/uploads/2011/04/welsh_assembly.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500438"/>
            <a:ext cx="428625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5" name="Picture 8" descr="A map of Wales showing its political make up."/>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00563" y="4292600"/>
            <a:ext cx="2232025" cy="231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07963" y="879475"/>
            <a:ext cx="8637587" cy="762000"/>
          </a:xfrm>
        </p:spPr>
        <p:txBody>
          <a:bodyPr>
            <a:normAutofit fontScale="90000"/>
          </a:bodyPr>
          <a:lstStyle/>
          <a:p>
            <a:pPr eaLnBrk="1" fontAlgn="auto" hangingPunct="1">
              <a:spcAft>
                <a:spcPts val="0"/>
              </a:spcAft>
              <a:defRPr/>
            </a:pPr>
            <a:r>
              <a:rPr lang="en-GB" altLang="en-US" dirty="0"/>
              <a:t>Quango</a:t>
            </a:r>
          </a:p>
        </p:txBody>
      </p:sp>
      <p:sp>
        <p:nvSpPr>
          <p:cNvPr id="27651" name="Rectangle 3"/>
          <p:cNvSpPr>
            <a:spLocks noGrp="1" noChangeArrowheads="1"/>
          </p:cNvSpPr>
          <p:nvPr>
            <p:ph type="body" sz="half" idx="1"/>
          </p:nvPr>
        </p:nvSpPr>
        <p:spPr>
          <a:xfrm>
            <a:off x="0" y="2420938"/>
            <a:ext cx="4027488" cy="4114800"/>
          </a:xfrm>
        </p:spPr>
        <p:txBody>
          <a:bodyPr>
            <a:normAutofit/>
          </a:bodyPr>
          <a:lstStyle/>
          <a:p>
            <a:pPr marL="274320" indent="-274320" eaLnBrk="1" fontAlgn="auto" hangingPunct="1">
              <a:spcAft>
                <a:spcPts val="0"/>
              </a:spcAft>
              <a:buClr>
                <a:schemeClr val="accent3"/>
              </a:buClr>
              <a:buFont typeface="Wingdings 2"/>
              <a:buChar char=""/>
              <a:defRPr/>
            </a:pPr>
            <a:r>
              <a:rPr lang="en-GB" altLang="en-US" sz="2400" dirty="0">
                <a:latin typeface="+mj-lt"/>
              </a:rPr>
              <a:t>The acronyms </a:t>
            </a:r>
            <a:r>
              <a:rPr lang="en-GB" altLang="en-US" sz="2400" b="1" dirty="0" err="1">
                <a:latin typeface="+mj-lt"/>
              </a:rPr>
              <a:t>Qango</a:t>
            </a:r>
            <a:r>
              <a:rPr lang="en-GB" altLang="en-US" sz="2400" dirty="0">
                <a:latin typeface="+mj-lt"/>
              </a:rPr>
              <a:t> and </a:t>
            </a:r>
            <a:r>
              <a:rPr lang="en-GB" altLang="en-US" sz="2400" b="1" dirty="0">
                <a:latin typeface="+mj-lt"/>
              </a:rPr>
              <a:t>Quango</a:t>
            </a:r>
            <a:r>
              <a:rPr lang="en-GB" altLang="en-US" sz="2400" dirty="0">
                <a:latin typeface="+mj-lt"/>
              </a:rPr>
              <a:t>, variously spelt out as </a:t>
            </a:r>
            <a:r>
              <a:rPr lang="en-GB" altLang="en-US" sz="2400" dirty="0" err="1">
                <a:latin typeface="+mj-lt"/>
              </a:rPr>
              <a:t>QUAsi</a:t>
            </a:r>
            <a:r>
              <a:rPr lang="en-GB" altLang="en-US" sz="2400" dirty="0">
                <a:latin typeface="+mj-lt"/>
              </a:rPr>
              <a:t> Non Governmental Organisation, </a:t>
            </a:r>
            <a:r>
              <a:rPr lang="en-GB" altLang="en-US" sz="2400" b="1" dirty="0">
                <a:latin typeface="+mj-lt"/>
              </a:rPr>
              <a:t>Quasi-Autonomous Non-Governmental Organisation</a:t>
            </a:r>
            <a:r>
              <a:rPr lang="en-GB" altLang="en-US" sz="2400" dirty="0">
                <a:latin typeface="+mj-lt"/>
              </a:rPr>
              <a:t>, and </a:t>
            </a:r>
            <a:r>
              <a:rPr lang="en-GB" altLang="en-US" sz="2400" b="1" dirty="0">
                <a:latin typeface="+mj-lt"/>
              </a:rPr>
              <a:t>Quasi-Autonomous National Government Organisation</a:t>
            </a:r>
            <a:r>
              <a:rPr lang="en-GB" altLang="en-US" sz="2400" dirty="0">
                <a:latin typeface="+mj-lt"/>
              </a:rPr>
              <a:t> </a:t>
            </a:r>
          </a:p>
        </p:txBody>
      </p:sp>
      <p:pic>
        <p:nvPicPr>
          <p:cNvPr id="2" name="Content Placeholder 1"/>
          <p:cNvPicPr>
            <a:picLocks noGrp="1" noChangeAspect="1"/>
          </p:cNvPicPr>
          <p:nvPr>
            <p:ph sz="half" idx="2"/>
          </p:nvPr>
        </p:nvPicPr>
        <p:blipFill>
          <a:blip r:embed="rId2"/>
          <a:stretch>
            <a:fillRect/>
          </a:stretch>
        </p:blipFill>
        <p:spPr>
          <a:xfrm>
            <a:off x="4332288" y="1529557"/>
            <a:ext cx="2133600" cy="2143125"/>
          </a:xfrm>
          <a:prstGeom prst="rect">
            <a:avLst/>
          </a:prstGeom>
        </p:spPr>
      </p:pic>
      <p:sp>
        <p:nvSpPr>
          <p:cNvPr id="30725"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ACD272C8-7D59-4335-8308-42CA3AB0D169}" type="slidenum">
              <a:rPr lang="en-GB" altLang="en-US" sz="1100" smtClean="0">
                <a:solidFill>
                  <a:srgbClr val="4D4D4D"/>
                </a:solidFill>
                <a:latin typeface="Times New Roman" panose="02020603050405020304" pitchFamily="18" charset="0"/>
              </a:rPr>
              <a:pPr>
                <a:spcBef>
                  <a:spcPct val="0"/>
                </a:spcBef>
                <a:buClrTx/>
                <a:buSzTx/>
                <a:buFontTx/>
                <a:buNone/>
              </a:pPr>
              <a:t>29</a:t>
            </a:fld>
            <a:endParaRPr lang="en-GB" altLang="en-US" sz="1100">
              <a:solidFill>
                <a:srgbClr val="4D4D4D"/>
              </a:solidFill>
              <a:latin typeface="Times New Roman" panose="02020603050405020304" pitchFamily="18" charset="0"/>
            </a:endParaRPr>
          </a:p>
        </p:txBody>
      </p:sp>
      <p:pic>
        <p:nvPicPr>
          <p:cNvPr id="30726" name="Picture 5" descr="_40414541_pic20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7538" y="3429000"/>
            <a:ext cx="4321175" cy="3421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7" name="Picture 10" descr="Rhodri Morga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7400" y="0"/>
            <a:ext cx="2952750" cy="2281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6" name="Text Box 11"/>
          <p:cNvSpPr txBox="1">
            <a:spLocks noChangeArrowheads="1"/>
          </p:cNvSpPr>
          <p:nvPr/>
        </p:nvSpPr>
        <p:spPr bwMode="auto">
          <a:xfrm>
            <a:off x="2411413" y="476250"/>
            <a:ext cx="3313112" cy="1570038"/>
          </a:xfrm>
          <a:prstGeom prst="rect">
            <a:avLst/>
          </a:prstGeom>
          <a:noFill/>
          <a:ln>
            <a:noFill/>
          </a:ln>
          <a:extLst/>
        </p:spPr>
        <p:txBody>
          <a:bodyPr>
            <a:spAutoFit/>
          </a:bodyPr>
          <a:lstStyle>
            <a:lvl1pPr eaLnBrk="0" hangingPunct="0">
              <a:defRPr sz="2400">
                <a:solidFill>
                  <a:schemeClr val="hlink"/>
                </a:solidFill>
                <a:latin typeface="Times New Roman" pitchFamily="18" charset="0"/>
              </a:defRPr>
            </a:lvl1pPr>
            <a:lvl2pPr marL="742950" indent="-285750" eaLnBrk="0" hangingPunct="0">
              <a:defRPr sz="2400">
                <a:solidFill>
                  <a:schemeClr val="hlink"/>
                </a:solidFill>
                <a:latin typeface="Times New Roman" pitchFamily="18" charset="0"/>
              </a:defRPr>
            </a:lvl2pPr>
            <a:lvl3pPr marL="1143000" indent="-228600" eaLnBrk="0" hangingPunct="0">
              <a:defRPr sz="2400">
                <a:solidFill>
                  <a:schemeClr val="hlink"/>
                </a:solidFill>
                <a:latin typeface="Times New Roman" pitchFamily="18" charset="0"/>
              </a:defRPr>
            </a:lvl3pPr>
            <a:lvl4pPr marL="1600200" indent="-228600" eaLnBrk="0" hangingPunct="0">
              <a:defRPr sz="2400">
                <a:solidFill>
                  <a:schemeClr val="hlink"/>
                </a:solidFill>
                <a:latin typeface="Times New Roman" pitchFamily="18" charset="0"/>
              </a:defRPr>
            </a:lvl4pPr>
            <a:lvl5pPr marL="2057400" indent="-228600" eaLnBrk="0" hangingPunct="0">
              <a:defRPr sz="2400">
                <a:solidFill>
                  <a:schemeClr val="hlink"/>
                </a:solidFill>
                <a:latin typeface="Times New Roman" pitchFamily="18" charset="0"/>
              </a:defRPr>
            </a:lvl5pPr>
            <a:lvl6pPr marL="2514600" indent="-228600" eaLnBrk="0" fontAlgn="base" hangingPunct="0">
              <a:spcBef>
                <a:spcPct val="0"/>
              </a:spcBef>
              <a:spcAft>
                <a:spcPct val="0"/>
              </a:spcAft>
              <a:defRPr sz="2400">
                <a:solidFill>
                  <a:schemeClr val="hlink"/>
                </a:solidFill>
                <a:latin typeface="Times New Roman" pitchFamily="18" charset="0"/>
              </a:defRPr>
            </a:lvl6pPr>
            <a:lvl7pPr marL="2971800" indent="-228600" eaLnBrk="0" fontAlgn="base" hangingPunct="0">
              <a:spcBef>
                <a:spcPct val="0"/>
              </a:spcBef>
              <a:spcAft>
                <a:spcPct val="0"/>
              </a:spcAft>
              <a:defRPr sz="2400">
                <a:solidFill>
                  <a:schemeClr val="hlink"/>
                </a:solidFill>
                <a:latin typeface="Times New Roman" pitchFamily="18" charset="0"/>
              </a:defRPr>
            </a:lvl7pPr>
            <a:lvl8pPr marL="3429000" indent="-228600" eaLnBrk="0" fontAlgn="base" hangingPunct="0">
              <a:spcBef>
                <a:spcPct val="0"/>
              </a:spcBef>
              <a:spcAft>
                <a:spcPct val="0"/>
              </a:spcAft>
              <a:defRPr sz="2400">
                <a:solidFill>
                  <a:schemeClr val="hlink"/>
                </a:solidFill>
                <a:latin typeface="Times New Roman" pitchFamily="18" charset="0"/>
              </a:defRPr>
            </a:lvl8pPr>
            <a:lvl9pPr marL="3886200" indent="-228600" eaLnBrk="0" fontAlgn="base" hangingPunct="0">
              <a:spcBef>
                <a:spcPct val="0"/>
              </a:spcBef>
              <a:spcAft>
                <a:spcPct val="0"/>
              </a:spcAft>
              <a:defRPr sz="2400">
                <a:solidFill>
                  <a:schemeClr val="hlink"/>
                </a:solidFill>
                <a:latin typeface="Times New Roman" pitchFamily="18" charset="0"/>
              </a:defRPr>
            </a:lvl9pPr>
          </a:lstStyle>
          <a:p>
            <a:pPr eaLnBrk="1" hangingPunct="1">
              <a:spcBef>
                <a:spcPct val="50000"/>
              </a:spcBef>
              <a:defRPr/>
            </a:pPr>
            <a:r>
              <a:rPr lang="en-GB" altLang="en-US" sz="1600" dirty="0">
                <a:solidFill>
                  <a:schemeClr val="accent6">
                    <a:lumMod val="75000"/>
                  </a:schemeClr>
                </a:solidFill>
              </a:rPr>
              <a:t>The Welsh Language Board, the qualifications and curriculum authority ACCAC and Health Professions Wales will have their duties and staff transferred to the assembly government </a:t>
            </a:r>
          </a:p>
        </p:txBody>
      </p:sp>
      <p:pic>
        <p:nvPicPr>
          <p:cNvPr id="30729" name="Picture 11" descr="Carwyn Jones AM"/>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39000" y="2060575"/>
            <a:ext cx="1905000" cy="257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r>
              <a:rPr lang="en-GB" altLang="en-US"/>
              <a:t>Environment and Countryside</a:t>
            </a:r>
          </a:p>
        </p:txBody>
      </p:sp>
      <p:sp>
        <p:nvSpPr>
          <p:cNvPr id="31747" name="Text Placeholder 2"/>
          <p:cNvSpPr>
            <a:spLocks noGrp="1"/>
          </p:cNvSpPr>
          <p:nvPr>
            <p:ph type="body" sz="half" idx="1"/>
          </p:nvPr>
        </p:nvSpPr>
        <p:spPr/>
        <p:txBody>
          <a:bodyPr/>
          <a:lstStyle/>
          <a:p>
            <a:r>
              <a:rPr lang="en-GB" altLang="en-US">
                <a:hlinkClick r:id="rId2"/>
              </a:rPr>
              <a:t>http://gov.wales/topics/environmentcountryside/?lang=en</a:t>
            </a:r>
            <a:endParaRPr lang="en-GB" altLang="en-US"/>
          </a:p>
          <a:p>
            <a:r>
              <a:rPr lang="en-GB" altLang="en-US"/>
              <a:t>Using this www create a hierarchy schematic of how the environment is governed in Wales</a:t>
            </a:r>
          </a:p>
        </p:txBody>
      </p:sp>
      <p:graphicFrame>
        <p:nvGraphicFramePr>
          <p:cNvPr id="6" name="Content Placeholder 5"/>
          <p:cNvGraphicFramePr>
            <a:graphicFrameLocks noGrp="1"/>
          </p:cNvGraphicFramePr>
          <p:nvPr>
            <p:ph sz="half" idx="2"/>
          </p:nvPr>
        </p:nvGraphicFramePr>
        <p:xfrm>
          <a:off x="4508500" y="1941513"/>
          <a:ext cx="4029075"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1749"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800B0001-1DB3-499B-A8A2-C2EE0F31279F}" type="slidenum">
              <a:rPr lang="en-GB" altLang="en-US" sz="1200" smtClean="0">
                <a:solidFill>
                  <a:srgbClr val="045C75"/>
                </a:solidFill>
                <a:latin typeface="Times New Roman" panose="02020603050405020304" pitchFamily="18" charset="0"/>
              </a:rPr>
              <a:pPr>
                <a:spcBef>
                  <a:spcPct val="0"/>
                </a:spcBef>
                <a:buClrTx/>
                <a:buSzTx/>
                <a:buFontTx/>
                <a:buNone/>
              </a:pPr>
              <a:t>30</a:t>
            </a:fld>
            <a:endParaRPr lang="en-GB" altLang="en-US" sz="1200">
              <a:solidFill>
                <a:srgbClr val="045C75"/>
              </a:solidFill>
              <a:latin typeface="Times New Roman" panose="02020603050405020304" pitchFamily="18"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Arrow Connector 6"/>
          <p:cNvCxnSpPr/>
          <p:nvPr/>
        </p:nvCxnSpPr>
        <p:spPr bwMode="auto">
          <a:xfrm flipH="1">
            <a:off x="3576638" y="2563813"/>
            <a:ext cx="1873250" cy="714375"/>
          </a:xfrm>
          <a:prstGeom prst="straightConnector1">
            <a:avLst/>
          </a:prstGeom>
          <a:ln>
            <a:headEnd type="none" w="med" len="med"/>
            <a:tailEnd type="arrow"/>
          </a:ln>
        </p:spPr>
        <p:style>
          <a:lnRef idx="3">
            <a:schemeClr val="accent1"/>
          </a:lnRef>
          <a:fillRef idx="0">
            <a:schemeClr val="accent1"/>
          </a:fillRef>
          <a:effectRef idx="2">
            <a:schemeClr val="accent1"/>
          </a:effectRef>
          <a:fontRef idx="minor">
            <a:schemeClr val="tx1"/>
          </a:fontRef>
        </p:style>
      </p:cxnSp>
      <p:sp>
        <p:nvSpPr>
          <p:cNvPr id="9219" name="Title 1"/>
          <p:cNvSpPr>
            <a:spLocks noGrp="1"/>
          </p:cNvSpPr>
          <p:nvPr>
            <p:ph type="title"/>
          </p:nvPr>
        </p:nvSpPr>
        <p:spPr>
          <a:xfrm>
            <a:off x="106583" y="75800"/>
            <a:ext cx="8637588" cy="762000"/>
          </a:xfrm>
        </p:spPr>
        <p:txBody>
          <a:bodyPr/>
          <a:lstStyle/>
          <a:p>
            <a:pPr eaLnBrk="1" fontAlgn="auto" hangingPunct="1">
              <a:spcAft>
                <a:spcPts val="0"/>
              </a:spcAft>
              <a:defRPr/>
            </a:pPr>
            <a:r>
              <a:rPr lang="en-GB" altLang="en-US" dirty="0" smtClean="0">
                <a:solidFill>
                  <a:schemeClr val="tx2"/>
                </a:solidFill>
              </a:rPr>
              <a:t>Natural Resources Wales from 2019</a:t>
            </a:r>
          </a:p>
        </p:txBody>
      </p:sp>
      <p:sp>
        <p:nvSpPr>
          <p:cNvPr id="9220" name="Text Placeholder 2"/>
          <p:cNvSpPr>
            <a:spLocks noGrp="1"/>
          </p:cNvSpPr>
          <p:nvPr>
            <p:ph type="body" sz="half" idx="1"/>
          </p:nvPr>
        </p:nvSpPr>
        <p:spPr>
          <a:xfrm>
            <a:off x="-48198" y="5309210"/>
            <a:ext cx="4473575" cy="1096962"/>
          </a:xfrm>
        </p:spPr>
        <p:txBody>
          <a:bodyPr>
            <a:normAutofit lnSpcReduction="10000"/>
          </a:bodyPr>
          <a:lstStyle/>
          <a:p>
            <a:pPr eaLnBrk="1" fontAlgn="auto" hangingPunct="1">
              <a:defRPr/>
            </a:pPr>
            <a:r>
              <a:rPr lang="en-GB" altLang="en-US" sz="1800" dirty="0" smtClean="0"/>
              <a:t>Emyr Roberts said Natural Resources Wales will be different from other bodies under the Welsh government (Retired CEO). CEO Clare </a:t>
            </a:r>
            <a:r>
              <a:rPr lang="en-GB" altLang="en-US" sz="1800" dirty="0" err="1" smtClean="0"/>
              <a:t>Pillman</a:t>
            </a:r>
            <a:r>
              <a:rPr lang="en-GB" altLang="en-US" sz="1800" dirty="0" smtClean="0"/>
              <a:t> (2018)</a:t>
            </a:r>
          </a:p>
        </p:txBody>
      </p:sp>
      <p:sp>
        <p:nvSpPr>
          <p:cNvPr id="9221" name="Content Placeholder 3"/>
          <p:cNvSpPr>
            <a:spLocks noGrp="1"/>
          </p:cNvSpPr>
          <p:nvPr>
            <p:ph sz="half" idx="2"/>
          </p:nvPr>
        </p:nvSpPr>
        <p:spPr/>
        <p:txBody>
          <a:bodyPr/>
          <a:lstStyle/>
          <a:p>
            <a:pPr eaLnBrk="1" fontAlgn="auto" hangingPunct="1">
              <a:defRPr/>
            </a:pPr>
            <a:endParaRPr lang="en-GB" altLang="en-US" smtClean="0"/>
          </a:p>
        </p:txBody>
      </p:sp>
      <p:sp>
        <p:nvSpPr>
          <p:cNvPr id="20486"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0401E4B6-A224-48E4-80C0-11620AEA94A6}" type="slidenum">
              <a:rPr lang="en-GB" altLang="en-US" sz="1100">
                <a:latin typeface="Tahoma" panose="020B0604030504040204" pitchFamily="34" charset="0"/>
              </a:rPr>
              <a:pPr>
                <a:spcBef>
                  <a:spcPct val="0"/>
                </a:spcBef>
                <a:spcAft>
                  <a:spcPct val="0"/>
                </a:spcAft>
                <a:buClrTx/>
                <a:buFontTx/>
                <a:buNone/>
              </a:pPr>
              <a:t>31</a:t>
            </a:fld>
            <a:endParaRPr lang="en-GB" altLang="en-US" sz="1100">
              <a:latin typeface="Tahoma" panose="020B0604030504040204" pitchFamily="34" charset="0"/>
            </a:endParaRPr>
          </a:p>
        </p:txBody>
      </p:sp>
      <p:pic>
        <p:nvPicPr>
          <p:cNvPr id="20487" name="Picture 2" descr="http://www.alanarnott.net/meirionnydd/graphics/CCW.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1025" y="5307013"/>
            <a:ext cx="1905000" cy="143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8" name="Picture 4" descr="http://t2.gstatic.com/images?q=tbn:ANd9GcQgHad1cioknZCx0xb1psWPJ3RyCUsKRz-KMOAnJLEZ2gEus3g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6025" y="3775075"/>
            <a:ext cx="3810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9" name="Picture 6" descr="http://t0.gstatic.com/images?q=tbn:ANd9GcTKCdBRzuqI06Dms0ElUCIsmoac738U2kjkrltqPn0xVvQfhg6nrw"/>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40425" y="1849438"/>
            <a:ext cx="289560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2" name="Straight Arrow Connector 11"/>
          <p:cNvCxnSpPr/>
          <p:nvPr/>
        </p:nvCxnSpPr>
        <p:spPr bwMode="auto">
          <a:xfrm flipH="1" flipV="1">
            <a:off x="3517900" y="3992563"/>
            <a:ext cx="1508125" cy="71437"/>
          </a:xfrm>
          <a:prstGeom prst="straightConnector1">
            <a:avLst/>
          </a:prstGeom>
          <a:ln>
            <a:headEnd type="none" w="med" len="med"/>
            <a:tailEnd type="arrow"/>
          </a:ln>
        </p:spPr>
        <p:style>
          <a:lnRef idx="3">
            <a:schemeClr val="accent1"/>
          </a:lnRef>
          <a:fillRef idx="0">
            <a:schemeClr val="accent1"/>
          </a:fillRef>
          <a:effectRef idx="2">
            <a:schemeClr val="accent1"/>
          </a:effectRef>
          <a:fontRef idx="minor">
            <a:schemeClr val="tx1"/>
          </a:fontRef>
        </p:style>
      </p:cxnSp>
      <p:cxnSp>
        <p:nvCxnSpPr>
          <p:cNvPr id="13" name="Straight Arrow Connector 12"/>
          <p:cNvCxnSpPr/>
          <p:nvPr/>
        </p:nvCxnSpPr>
        <p:spPr bwMode="auto">
          <a:xfrm flipH="1" flipV="1">
            <a:off x="3419475" y="4840288"/>
            <a:ext cx="3313113" cy="965200"/>
          </a:xfrm>
          <a:prstGeom prst="straightConnector1">
            <a:avLst/>
          </a:prstGeom>
          <a:ln>
            <a:headEnd type="none" w="med" len="med"/>
            <a:tailEnd type="arrow"/>
          </a:ln>
        </p:spPr>
        <p:style>
          <a:lnRef idx="3">
            <a:schemeClr val="accent1"/>
          </a:lnRef>
          <a:fillRef idx="0">
            <a:schemeClr val="accent1"/>
          </a:fillRef>
          <a:effectRef idx="2">
            <a:schemeClr val="accent1"/>
          </a:effectRef>
          <a:fontRef idx="minor">
            <a:schemeClr val="tx1"/>
          </a:fontRef>
        </p:style>
      </p:cxnSp>
      <p:pic>
        <p:nvPicPr>
          <p:cNvPr id="20493" name="Picture 5" descr="http://www.rfpconnect.com/Content/images/userimages/2cbb5b18-0727-4688-a83f-91cde51af53a_2093.13600.file.eng.Welsh-Assembly-Government-Logo.195.159.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59458" y="176213"/>
            <a:ext cx="1428750" cy="117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p:cNvSpPr>
            <a:spLocks noGrp="1"/>
          </p:cNvSpPr>
          <p:nvPr>
            <p:ph type="ftr" sz="quarter" idx="11"/>
          </p:nvPr>
        </p:nvSpPr>
        <p:spPr/>
        <p:txBody>
          <a:bodyPr/>
          <a:lstStyle/>
          <a:p>
            <a:pPr>
              <a:defRPr/>
            </a:pPr>
            <a:r>
              <a:rPr lang="en-GB" smtClean="0"/>
              <a:t>CH2020</a:t>
            </a:r>
            <a:endParaRPr lang="en-GB"/>
          </a:p>
        </p:txBody>
      </p:sp>
      <p:pic>
        <p:nvPicPr>
          <p:cNvPr id="3" name="Picture 2"/>
          <p:cNvPicPr>
            <a:picLocks noChangeAspect="1"/>
          </p:cNvPicPr>
          <p:nvPr/>
        </p:nvPicPr>
        <p:blipFill>
          <a:blip r:embed="rId6"/>
          <a:stretch>
            <a:fillRect/>
          </a:stretch>
        </p:blipFill>
        <p:spPr>
          <a:xfrm>
            <a:off x="653054" y="3282019"/>
            <a:ext cx="2387803" cy="1690806"/>
          </a:xfrm>
          <a:prstGeom prst="rect">
            <a:avLst/>
          </a:prstGeom>
        </p:spPr>
      </p:pic>
      <p:pic>
        <p:nvPicPr>
          <p:cNvPr id="5" name="Picture 4"/>
          <p:cNvPicPr>
            <a:picLocks noChangeAspect="1"/>
          </p:cNvPicPr>
          <p:nvPr/>
        </p:nvPicPr>
        <p:blipFill>
          <a:blip r:embed="rId7"/>
          <a:stretch>
            <a:fillRect/>
          </a:stretch>
        </p:blipFill>
        <p:spPr>
          <a:xfrm>
            <a:off x="416667" y="1080403"/>
            <a:ext cx="2860576" cy="1609074"/>
          </a:xfrm>
          <a:prstGeom prst="rect">
            <a:avLst/>
          </a:prstGeom>
        </p:spPr>
      </p:pic>
    </p:spTree>
    <p:extLst>
      <p:ext uri="{BB962C8B-B14F-4D97-AF65-F5344CB8AC3E}">
        <p14:creationId xmlns:p14="http://schemas.microsoft.com/office/powerpoint/2010/main" val="216428478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323850" y="765175"/>
            <a:ext cx="8637588" cy="762000"/>
          </a:xfrm>
        </p:spPr>
        <p:txBody>
          <a:bodyPr>
            <a:normAutofit fontScale="90000"/>
          </a:bodyPr>
          <a:lstStyle/>
          <a:p>
            <a:pPr eaLnBrk="1" fontAlgn="auto" hangingPunct="1">
              <a:spcAft>
                <a:spcPts val="0"/>
              </a:spcAft>
              <a:defRPr/>
            </a:pPr>
            <a:r>
              <a:rPr lang="en-GB" altLang="en-US" dirty="0"/>
              <a:t>UK Government</a:t>
            </a:r>
          </a:p>
        </p:txBody>
      </p:sp>
      <p:sp>
        <p:nvSpPr>
          <p:cNvPr id="33795" name="Text Placeholder 2"/>
          <p:cNvSpPr>
            <a:spLocks noGrp="1"/>
          </p:cNvSpPr>
          <p:nvPr>
            <p:ph type="body" sz="half" idx="1"/>
          </p:nvPr>
        </p:nvSpPr>
        <p:spPr/>
        <p:txBody>
          <a:bodyPr/>
          <a:lstStyle/>
          <a:p>
            <a:pPr eaLnBrk="1" hangingPunct="1"/>
            <a:r>
              <a:rPr lang="en-GB" altLang="en-US">
                <a:hlinkClick r:id="rId2"/>
              </a:rPr>
              <a:t>System</a:t>
            </a:r>
            <a:endParaRPr lang="en-GB" altLang="en-US"/>
          </a:p>
        </p:txBody>
      </p:sp>
      <p:sp>
        <p:nvSpPr>
          <p:cNvPr id="33796" name="Content Placeholder 3"/>
          <p:cNvSpPr>
            <a:spLocks noGrp="1"/>
          </p:cNvSpPr>
          <p:nvPr>
            <p:ph sz="half" idx="2"/>
          </p:nvPr>
        </p:nvSpPr>
        <p:spPr/>
        <p:txBody>
          <a:bodyPr/>
          <a:lstStyle/>
          <a:p>
            <a:pPr eaLnBrk="1" hangingPunct="1"/>
            <a:endParaRPr lang="en-GB" altLang="en-US"/>
          </a:p>
        </p:txBody>
      </p:sp>
      <p:sp>
        <p:nvSpPr>
          <p:cNvPr id="33797"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7DBEEBE-B6E4-41A6-ADBF-4CEF39E31D5A}" type="slidenum">
              <a:rPr lang="en-GB" altLang="en-US" sz="1100" smtClean="0">
                <a:solidFill>
                  <a:srgbClr val="4D4D4D"/>
                </a:solidFill>
                <a:latin typeface="Times New Roman" panose="02020603050405020304" pitchFamily="18" charset="0"/>
              </a:rPr>
              <a:pPr>
                <a:spcBef>
                  <a:spcPct val="0"/>
                </a:spcBef>
                <a:buClrTx/>
                <a:buSzTx/>
                <a:buFontTx/>
                <a:buNone/>
              </a:pPr>
              <a:t>32</a:t>
            </a:fld>
            <a:endParaRPr lang="en-GB" altLang="en-US" sz="1100">
              <a:solidFill>
                <a:srgbClr val="4D4D4D"/>
              </a:solidFill>
              <a:latin typeface="Times New Roman" panose="02020603050405020304" pitchFamily="18" charset="0"/>
            </a:endParaRPr>
          </a:p>
        </p:txBody>
      </p:sp>
      <p:pic>
        <p:nvPicPr>
          <p:cNvPr id="33798" name="Picture 2" descr="http://t2.gstatic.com/images?q=tbn:ANd9GcTtlE6KFsD3xEDoUcT3W1NpomnkQMDV3hHXBv5s-BjWOKB4HXDShGHgVT1Uj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3500438"/>
            <a:ext cx="5170488" cy="299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9" name="Picture 6" descr="http://wzeu.search-results.com/r?t=a&amp;d=apn&amp;s=zuk&amp;c=p&amp;app=aoth&amp;ti=1&amp;ai=30751&amp;l=dis&amp;o=14899&amp;sv=0a652929&amp;ip=5c1a4804&amp;cu.wz=0&amp;u=http%3A%2F%2Fwww.retailstoragesolutions.co.uk%2Fsitefiles%2Flinkretail%2Fenvironment-policy.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3800" y="2276475"/>
            <a:ext cx="3614738"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a:t>DEFRA </a:t>
            </a:r>
            <a:r>
              <a:rPr lang="en-GB" altLang="en-US">
                <a:hlinkClick r:id="rId2"/>
              </a:rPr>
              <a:t>website</a:t>
            </a:r>
            <a:endParaRPr lang="en-GB" altLang="en-US"/>
          </a:p>
        </p:txBody>
      </p:sp>
      <p:sp>
        <p:nvSpPr>
          <p:cNvPr id="34819" name="Rectangle 3"/>
          <p:cNvSpPr>
            <a:spLocks noGrp="1" noChangeArrowheads="1"/>
          </p:cNvSpPr>
          <p:nvPr>
            <p:ph idx="1"/>
          </p:nvPr>
        </p:nvSpPr>
        <p:spPr/>
        <p:txBody>
          <a:bodyPr/>
          <a:lstStyle/>
          <a:p>
            <a:pPr eaLnBrk="1" hangingPunct="1">
              <a:lnSpc>
                <a:spcPct val="80000"/>
              </a:lnSpc>
              <a:buFont typeface="Wingdings" panose="05000000000000000000" pitchFamily="2" charset="2"/>
              <a:buNone/>
            </a:pPr>
            <a:endParaRPr lang="en-GB" altLang="en-US" sz="2400"/>
          </a:p>
          <a:p>
            <a:pPr eaLnBrk="1" hangingPunct="1">
              <a:lnSpc>
                <a:spcPct val="80000"/>
              </a:lnSpc>
            </a:pPr>
            <a:r>
              <a:rPr lang="en-GB" altLang="en-US" sz="2400" dirty="0"/>
              <a:t>Defra (Department for Environment, Food and Rural Affairs) is a UK Government Department.</a:t>
            </a:r>
            <a:endParaRPr lang="en-GB" altLang="en-US" sz="2400" dirty="0">
              <a:cs typeface="Calibri"/>
            </a:endParaRPr>
          </a:p>
          <a:p>
            <a:pPr eaLnBrk="1" hangingPunct="1">
              <a:lnSpc>
                <a:spcPct val="80000"/>
              </a:lnSpc>
            </a:pPr>
            <a:r>
              <a:rPr lang="en-GB" altLang="en-US" sz="2400" dirty="0"/>
              <a:t>The overarching challenge for Defra is to enable everyone to live within our environmental means. This is most clearly exemplified by the need to:</a:t>
            </a:r>
            <a:endParaRPr lang="en-GB" altLang="en-US" sz="2400" dirty="0">
              <a:cs typeface="Calibri"/>
            </a:endParaRPr>
          </a:p>
          <a:p>
            <a:pPr eaLnBrk="1" hangingPunct="1">
              <a:lnSpc>
                <a:spcPct val="80000"/>
              </a:lnSpc>
            </a:pPr>
            <a:r>
              <a:rPr lang="en-GB" altLang="en-US" sz="2400" dirty="0"/>
              <a:t>tackle climate change internationally and through domestic action to reduce greenhouse gas emissions, and </a:t>
            </a:r>
            <a:endParaRPr lang="en-GB" altLang="en-US" sz="2400" dirty="0">
              <a:cs typeface="Calibri"/>
            </a:endParaRPr>
          </a:p>
          <a:p>
            <a:pPr eaLnBrk="1" hangingPunct="1">
              <a:lnSpc>
                <a:spcPct val="80000"/>
              </a:lnSpc>
            </a:pPr>
            <a:r>
              <a:rPr lang="en-GB" altLang="en-US" sz="2400" dirty="0"/>
              <a:t>secure a healthy, resilient, productive and diverse natural environment. </a:t>
            </a:r>
            <a:endParaRPr lang="en-GB" altLang="en-US" sz="2400" dirty="0">
              <a:cs typeface="Calibri"/>
            </a:endParaRPr>
          </a:p>
          <a:p>
            <a:pPr eaLnBrk="1" hangingPunct="1">
              <a:lnSpc>
                <a:spcPct val="80000"/>
              </a:lnSpc>
            </a:pPr>
            <a:r>
              <a:rPr lang="en-GB" altLang="en-US" sz="2400" dirty="0">
                <a:solidFill>
                  <a:srgbClr val="FF0000"/>
                </a:solidFill>
              </a:rPr>
              <a:t>Assess how the 2016 reforms influenced environmental governance in England.</a:t>
            </a:r>
            <a:endParaRPr lang="en-GB" altLang="en-US" sz="2400" dirty="0">
              <a:solidFill>
                <a:srgbClr val="FF0000"/>
              </a:solidFill>
              <a:cs typeface="Calibri"/>
            </a:endParaRPr>
          </a:p>
          <a:p>
            <a:pPr eaLnBrk="1" hangingPunct="1">
              <a:lnSpc>
                <a:spcPct val="80000"/>
              </a:lnSpc>
              <a:buFont typeface="Wingdings" panose="05000000000000000000" pitchFamily="2" charset="2"/>
              <a:buNone/>
            </a:pPr>
            <a:endParaRPr lang="en-GB" altLang="en-US" sz="2400"/>
          </a:p>
        </p:txBody>
      </p:sp>
      <p:sp>
        <p:nvSpPr>
          <p:cNvPr id="34820"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84BCD6D-7B6A-49DC-9BE9-3AAF2D436307}" type="slidenum">
              <a:rPr lang="en-GB" altLang="en-US" sz="1100" smtClean="0">
                <a:solidFill>
                  <a:srgbClr val="4D4D4D"/>
                </a:solidFill>
                <a:latin typeface="Times New Roman" panose="02020603050405020304" pitchFamily="18" charset="0"/>
              </a:rPr>
              <a:pPr>
                <a:spcBef>
                  <a:spcPct val="0"/>
                </a:spcBef>
                <a:buClrTx/>
                <a:buSzTx/>
                <a:buFontTx/>
                <a:buNone/>
              </a:pPr>
              <a:t>33</a:t>
            </a:fld>
            <a:endParaRPr lang="en-GB" altLang="en-US" sz="1100">
              <a:solidFill>
                <a:srgbClr val="4D4D4D"/>
              </a:solidFill>
              <a:latin typeface="Times New Roman" panose="02020603050405020304" pitchFamily="18" charset="0"/>
            </a:endParaRPr>
          </a:p>
        </p:txBody>
      </p:sp>
      <p:pic>
        <p:nvPicPr>
          <p:cNvPr id="34821" name="Picture 8" descr="defra.gif">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59563" y="188913"/>
            <a:ext cx="2227262" cy="173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a:defRPr/>
            </a:pPr>
            <a:r>
              <a:rPr lang="en-GB" altLang="en-US" smtClean="0"/>
              <a:t>Environment and Countryside</a:t>
            </a:r>
          </a:p>
        </p:txBody>
      </p:sp>
      <p:sp>
        <p:nvSpPr>
          <p:cNvPr id="22531" name="Text Placeholder 2"/>
          <p:cNvSpPr>
            <a:spLocks noGrp="1"/>
          </p:cNvSpPr>
          <p:nvPr>
            <p:ph type="body" sz="half" idx="1"/>
          </p:nvPr>
        </p:nvSpPr>
        <p:spPr/>
        <p:txBody>
          <a:bodyPr/>
          <a:lstStyle/>
          <a:p>
            <a:pPr>
              <a:buFont typeface="Arial" charset="0"/>
              <a:buChar char="•"/>
              <a:defRPr/>
            </a:pPr>
            <a:r>
              <a:rPr lang="en-GB" altLang="en-US" dirty="0" smtClean="0">
                <a:hlinkClick r:id="rId2"/>
              </a:rPr>
              <a:t>http://gov.wales/topics/environmentcountryside/?lang=en</a:t>
            </a:r>
            <a:endParaRPr lang="en-GB" altLang="en-US" dirty="0" smtClean="0"/>
          </a:p>
          <a:p>
            <a:pPr>
              <a:buFont typeface="Arial" charset="0"/>
              <a:buChar char="•"/>
              <a:defRPr/>
            </a:pPr>
            <a:r>
              <a:rPr lang="en-GB" altLang="en-US" dirty="0" smtClean="0"/>
              <a:t>Using this www create a hierarchy schematic of how the environment is governed in Wales</a:t>
            </a:r>
          </a:p>
          <a:p>
            <a:pPr>
              <a:buFont typeface="Arial" charset="0"/>
              <a:buChar char="•"/>
              <a:defRPr/>
            </a:pPr>
            <a:r>
              <a:rPr lang="en-GB" dirty="0" smtClean="0"/>
              <a:t>Well-being of Future Generations (Wales) Act 2015</a:t>
            </a:r>
          </a:p>
          <a:p>
            <a:pPr lvl="1">
              <a:buFont typeface="Arial" charset="0"/>
              <a:buChar char="•"/>
              <a:defRPr/>
            </a:pPr>
            <a:r>
              <a:rPr lang="en-GB" dirty="0" smtClean="0">
                <a:hlinkClick r:id="rId3"/>
              </a:rPr>
              <a:t>4 min video: How does this Act influence SD in Wales?</a:t>
            </a:r>
            <a:endParaRPr lang="en-GB" dirty="0" smtClean="0"/>
          </a:p>
          <a:p>
            <a:pPr>
              <a:buFont typeface="Arial" charset="0"/>
              <a:buChar char="•"/>
              <a:defRPr/>
            </a:pPr>
            <a:endParaRPr lang="en-GB" altLang="en-US" dirty="0" smtClean="0"/>
          </a:p>
        </p:txBody>
      </p:sp>
      <p:sp>
        <p:nvSpPr>
          <p:cNvPr id="21509"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6D7D5A97-234D-4DC5-8495-EE4269E39C9A}" type="slidenum">
              <a:rPr lang="en-GB" altLang="en-US" sz="1100">
                <a:latin typeface="Tahoma" panose="020B0604030504040204" pitchFamily="34" charset="0"/>
              </a:rPr>
              <a:pPr>
                <a:spcBef>
                  <a:spcPct val="0"/>
                </a:spcBef>
                <a:spcAft>
                  <a:spcPct val="0"/>
                </a:spcAft>
                <a:buClrTx/>
                <a:buFontTx/>
                <a:buNone/>
              </a:pPr>
              <a:t>34</a:t>
            </a:fld>
            <a:endParaRPr lang="en-GB" altLang="en-US" sz="1100">
              <a:latin typeface="Tahoma" panose="020B0604030504040204" pitchFamily="34" charset="0"/>
            </a:endParaRPr>
          </a:p>
        </p:txBody>
      </p:sp>
      <p:sp>
        <p:nvSpPr>
          <p:cNvPr id="2" name="Footer Placeholder 1"/>
          <p:cNvSpPr>
            <a:spLocks noGrp="1"/>
          </p:cNvSpPr>
          <p:nvPr>
            <p:ph type="ftr" sz="quarter" idx="11"/>
          </p:nvPr>
        </p:nvSpPr>
        <p:spPr/>
        <p:txBody>
          <a:bodyPr/>
          <a:lstStyle/>
          <a:p>
            <a:pPr>
              <a:defRPr/>
            </a:pPr>
            <a:r>
              <a:rPr lang="en-GB" smtClean="0"/>
              <a:t>CH2020</a:t>
            </a:r>
            <a:endParaRPr lang="en-GB"/>
          </a:p>
        </p:txBody>
      </p:sp>
      <p:sp>
        <p:nvSpPr>
          <p:cNvPr id="3" name="Content Placeholder 2"/>
          <p:cNvSpPr>
            <a:spLocks noGrp="1"/>
          </p:cNvSpPr>
          <p:nvPr>
            <p:ph sz="half" idx="2"/>
          </p:nvPr>
        </p:nvSpPr>
        <p:spPr/>
        <p:txBody>
          <a:bodyPr/>
          <a:lstStyle/>
          <a:p>
            <a:endParaRPr lang="en-GB"/>
          </a:p>
        </p:txBody>
      </p:sp>
      <p:pic>
        <p:nvPicPr>
          <p:cNvPr id="4" name="Picture 3"/>
          <p:cNvPicPr>
            <a:picLocks noChangeAspect="1"/>
          </p:cNvPicPr>
          <p:nvPr/>
        </p:nvPicPr>
        <p:blipFill>
          <a:blip r:embed="rId4"/>
          <a:stretch>
            <a:fillRect/>
          </a:stretch>
        </p:blipFill>
        <p:spPr>
          <a:xfrm>
            <a:off x="5076056" y="2132856"/>
            <a:ext cx="3384376" cy="3384376"/>
          </a:xfrm>
          <a:prstGeom prst="rect">
            <a:avLst/>
          </a:prstGeom>
        </p:spPr>
      </p:pic>
      <p:pic>
        <p:nvPicPr>
          <p:cNvPr id="6" name="Picture 5"/>
          <p:cNvPicPr>
            <a:picLocks noChangeAspect="1"/>
          </p:cNvPicPr>
          <p:nvPr/>
        </p:nvPicPr>
        <p:blipFill>
          <a:blip r:embed="rId5"/>
          <a:stretch>
            <a:fillRect/>
          </a:stretch>
        </p:blipFill>
        <p:spPr>
          <a:xfrm>
            <a:off x="7754491" y="5331482"/>
            <a:ext cx="1350640" cy="1449661"/>
          </a:xfrm>
          <a:prstGeom prst="rect">
            <a:avLst/>
          </a:prstGeom>
        </p:spPr>
      </p:pic>
    </p:spTree>
    <p:extLst>
      <p:ext uri="{BB962C8B-B14F-4D97-AF65-F5344CB8AC3E}">
        <p14:creationId xmlns:p14="http://schemas.microsoft.com/office/powerpoint/2010/main" val="73767278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Title 1"/>
          <p:cNvSpPr>
            <a:spLocks noGrp="1"/>
          </p:cNvSpPr>
          <p:nvPr>
            <p:ph type="title"/>
          </p:nvPr>
        </p:nvSpPr>
        <p:spPr>
          <a:xfrm rot="18513824">
            <a:off x="-153987" y="187324"/>
            <a:ext cx="3392488" cy="1700213"/>
          </a:xfrm>
        </p:spPr>
        <p:txBody>
          <a:bodyPr>
            <a:normAutofit/>
          </a:bodyPr>
          <a:lstStyle/>
          <a:p>
            <a:pPr algn="ctr" eaLnBrk="1" fontAlgn="auto" hangingPunct="1">
              <a:spcAft>
                <a:spcPts val="0"/>
              </a:spcAft>
              <a:defRPr/>
            </a:pPr>
            <a:r>
              <a:rPr lang="en-GB" altLang="en-US" dirty="0">
                <a:solidFill>
                  <a:schemeClr val="accent6">
                    <a:lumMod val="75000"/>
                  </a:schemeClr>
                </a:solidFill>
              </a:rPr>
              <a:t>Public participation</a:t>
            </a:r>
          </a:p>
        </p:txBody>
      </p:sp>
      <p:sp>
        <p:nvSpPr>
          <p:cNvPr id="3" name="Content Placeholder 2"/>
          <p:cNvSpPr>
            <a:spLocks noGrp="1"/>
          </p:cNvSpPr>
          <p:nvPr>
            <p:ph idx="1"/>
          </p:nvPr>
        </p:nvSpPr>
        <p:spPr>
          <a:xfrm>
            <a:off x="2987675" y="1916113"/>
            <a:ext cx="4835525" cy="4389437"/>
          </a:xfrm>
        </p:spPr>
        <p:txBody>
          <a:bodyPr>
            <a:normAutofit/>
          </a:bodyPr>
          <a:lstStyle/>
          <a:p>
            <a:pPr marL="274320" indent="-274320" eaLnBrk="1" fontAlgn="auto" hangingPunct="1">
              <a:spcAft>
                <a:spcPts val="0"/>
              </a:spcAft>
              <a:buClr>
                <a:schemeClr val="accent3"/>
              </a:buClr>
              <a:buFont typeface="Wingdings 2"/>
              <a:buChar char=""/>
              <a:defRPr/>
            </a:pPr>
            <a:r>
              <a:rPr lang="en-GB" altLang="en-US" dirty="0">
                <a:latin typeface="+mj-lt"/>
              </a:rPr>
              <a:t>Is it important? </a:t>
            </a:r>
          </a:p>
          <a:p>
            <a:pPr marL="274320" indent="-274320" eaLnBrk="1" fontAlgn="auto" hangingPunct="1">
              <a:spcAft>
                <a:spcPts val="0"/>
              </a:spcAft>
              <a:buClr>
                <a:schemeClr val="accent3"/>
              </a:buClr>
              <a:buFont typeface="Wingdings 2"/>
              <a:buChar char=""/>
              <a:defRPr/>
            </a:pPr>
            <a:r>
              <a:rPr lang="en-GB" altLang="en-US" dirty="0">
                <a:latin typeface="+mj-lt"/>
                <a:hlinkClick r:id="rId2"/>
              </a:rPr>
              <a:t>Pub. Part. in Philippines</a:t>
            </a:r>
            <a:r>
              <a:rPr lang="en-GB" altLang="en-US" dirty="0">
                <a:latin typeface="+mj-lt"/>
              </a:rPr>
              <a:t> (9mins)</a:t>
            </a:r>
          </a:p>
          <a:p>
            <a:pPr marL="274320" indent="-274320" eaLnBrk="1" fontAlgn="auto" hangingPunct="1">
              <a:spcAft>
                <a:spcPts val="0"/>
              </a:spcAft>
              <a:buClr>
                <a:schemeClr val="accent3"/>
              </a:buClr>
              <a:buFont typeface="Wingdings 2"/>
              <a:buChar char=""/>
              <a:defRPr/>
            </a:pPr>
            <a:r>
              <a:rPr lang="en-GB" altLang="en-US" dirty="0">
                <a:latin typeface="+mj-lt"/>
              </a:rPr>
              <a:t>Discuss</a:t>
            </a:r>
          </a:p>
          <a:p>
            <a:pPr marL="274320" indent="-274320" eaLnBrk="1" fontAlgn="auto" hangingPunct="1">
              <a:spcAft>
                <a:spcPts val="0"/>
              </a:spcAft>
              <a:buClr>
                <a:schemeClr val="accent3"/>
              </a:buClr>
              <a:buFont typeface="Wingdings 2"/>
              <a:buChar char=""/>
              <a:defRPr/>
            </a:pPr>
            <a:r>
              <a:rPr lang="en-GB" altLang="en-US" dirty="0">
                <a:latin typeface="+mj-lt"/>
              </a:rPr>
              <a:t>What generic lessons can be learnt?</a:t>
            </a:r>
          </a:p>
          <a:p>
            <a:pPr marL="274320" indent="-274320" eaLnBrk="1" fontAlgn="auto" hangingPunct="1">
              <a:spcAft>
                <a:spcPts val="0"/>
              </a:spcAft>
              <a:buClr>
                <a:schemeClr val="accent3"/>
              </a:buClr>
              <a:buFont typeface="Wingdings 2"/>
              <a:buChar char=""/>
              <a:defRPr/>
            </a:pPr>
            <a:r>
              <a:rPr lang="en-GB" altLang="en-US" dirty="0">
                <a:latin typeface="+mj-lt"/>
              </a:rPr>
              <a:t>Can a set of good government principles be set?</a:t>
            </a:r>
          </a:p>
          <a:p>
            <a:pPr marL="640080" lvl="1" indent="-246888" eaLnBrk="1" fontAlgn="auto" hangingPunct="1">
              <a:spcAft>
                <a:spcPts val="0"/>
              </a:spcAft>
              <a:buFont typeface="Wingdings 2"/>
              <a:buChar char=""/>
              <a:defRPr/>
            </a:pPr>
            <a:r>
              <a:rPr lang="en-GB" altLang="en-US" dirty="0">
                <a:latin typeface="+mj-lt"/>
              </a:rPr>
              <a:t>Flip chart: set of principles for </a:t>
            </a:r>
            <a:r>
              <a:rPr lang="en-GB" altLang="en-US" dirty="0" err="1">
                <a:latin typeface="+mj-lt"/>
              </a:rPr>
              <a:t>env</a:t>
            </a:r>
            <a:r>
              <a:rPr lang="en-GB" altLang="en-US" dirty="0">
                <a:latin typeface="+mj-lt"/>
              </a:rPr>
              <a:t>. Gov.</a:t>
            </a:r>
          </a:p>
          <a:p>
            <a:pPr marL="0" indent="0" eaLnBrk="1" fontAlgn="auto" hangingPunct="1">
              <a:spcAft>
                <a:spcPts val="0"/>
              </a:spcAft>
              <a:buClr>
                <a:schemeClr val="accent3"/>
              </a:buClr>
              <a:buFont typeface="Wingdings 2" panose="05020102010507070707" pitchFamily="18" charset="2"/>
              <a:buNone/>
              <a:defRPr/>
            </a:pPr>
            <a:endParaRPr lang="en-GB" altLang="en-US" dirty="0"/>
          </a:p>
        </p:txBody>
      </p:sp>
      <p:sp>
        <p:nvSpPr>
          <p:cNvPr id="49156"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C260129-A25D-4BEA-992E-DD904D61FE4F}" type="slidenum">
              <a:rPr lang="en-GB" altLang="en-US" sz="1100" smtClean="0">
                <a:solidFill>
                  <a:srgbClr val="4D4D4D"/>
                </a:solidFill>
                <a:latin typeface="Times New Roman" panose="02020603050405020304" pitchFamily="18" charset="0"/>
              </a:rPr>
              <a:pPr>
                <a:spcBef>
                  <a:spcPct val="0"/>
                </a:spcBef>
                <a:buClrTx/>
                <a:buSzTx/>
                <a:buFontTx/>
                <a:buNone/>
              </a:pPr>
              <a:t>35</a:t>
            </a:fld>
            <a:endParaRPr lang="en-GB" altLang="en-US" sz="1100">
              <a:solidFill>
                <a:srgbClr val="4D4D4D"/>
              </a:solidFill>
              <a:latin typeface="Times New Roman" panose="02020603050405020304" pitchFamily="18" charset="0"/>
            </a:endParaRPr>
          </a:p>
        </p:txBody>
      </p:sp>
      <p:pic>
        <p:nvPicPr>
          <p:cNvPr id="34822" name="Picture 6" descr="https://fluswikien.hfwu.de/images/thumb/f/f2/Pyramid_copy.jpg/682px-Pyramid_cop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700"/>
            <a:ext cx="9144000" cy="687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0" y="41275"/>
            <a:ext cx="2195736" cy="3046988"/>
          </a:xfrm>
          <a:prstGeom prst="rect">
            <a:avLst/>
          </a:prstGeom>
          <a:noFill/>
        </p:spPr>
        <p:txBody>
          <a:bodyPr wrap="square">
            <a:spAutoFit/>
          </a:bodyPr>
          <a:lstStyle/>
          <a:p>
            <a:pPr eaLnBrk="1" hangingPunct="1">
              <a:defRPr/>
            </a:pPr>
            <a:r>
              <a:rPr lang="en-GB" sz="1600" dirty="0">
                <a:solidFill>
                  <a:schemeClr val="accent1">
                    <a:lumMod val="60000"/>
                    <a:lumOff val="40000"/>
                  </a:schemeClr>
                </a:solidFill>
              </a:rPr>
              <a:t>1. How does each of these levels influence </a:t>
            </a:r>
            <a:r>
              <a:rPr lang="en-GB" sz="1600" dirty="0" smtClean="0">
                <a:solidFill>
                  <a:schemeClr val="accent1">
                    <a:lumMod val="60000"/>
                    <a:lumOff val="40000"/>
                  </a:schemeClr>
                </a:solidFill>
              </a:rPr>
              <a:t>environmental policy in Wales?</a:t>
            </a:r>
            <a:endParaRPr lang="en-GB" sz="1600" dirty="0">
              <a:solidFill>
                <a:schemeClr val="accent1">
                  <a:lumMod val="60000"/>
                  <a:lumOff val="40000"/>
                </a:schemeClr>
              </a:solidFill>
            </a:endParaRPr>
          </a:p>
          <a:p>
            <a:pPr eaLnBrk="1" hangingPunct="1">
              <a:defRPr/>
            </a:pPr>
            <a:r>
              <a:rPr lang="en-GB" sz="1600" dirty="0">
                <a:solidFill>
                  <a:schemeClr val="accent5">
                    <a:lumMod val="75000"/>
                  </a:schemeClr>
                </a:solidFill>
              </a:rPr>
              <a:t>2. Consider how the influence could vary between: Climate change, </a:t>
            </a:r>
            <a:r>
              <a:rPr lang="en-GB" sz="1600" dirty="0" smtClean="0">
                <a:solidFill>
                  <a:schemeClr val="accent5">
                    <a:lumMod val="75000"/>
                  </a:schemeClr>
                </a:solidFill>
              </a:rPr>
              <a:t>Sustainable house design, LNR </a:t>
            </a:r>
            <a:r>
              <a:rPr lang="en-GB" sz="1600" dirty="0">
                <a:solidFill>
                  <a:schemeClr val="accent5">
                    <a:lumMod val="75000"/>
                  </a:schemeClr>
                </a:solidFill>
              </a:rPr>
              <a:t>and Wind farm </a:t>
            </a:r>
            <a:r>
              <a:rPr lang="en-GB" sz="1600" dirty="0" smtClean="0">
                <a:solidFill>
                  <a:schemeClr val="accent5">
                    <a:lumMod val="75000"/>
                  </a:schemeClr>
                </a:solidFill>
              </a:rPr>
              <a:t>permission in Wales </a:t>
            </a:r>
            <a:r>
              <a:rPr lang="en-GB" sz="1600" dirty="0">
                <a:solidFill>
                  <a:schemeClr val="accent5">
                    <a:lumMod val="75000"/>
                  </a:schemeClr>
                </a:solidFill>
              </a:rPr>
              <a:t>(Put in a table format)</a:t>
            </a:r>
          </a:p>
        </p:txBody>
      </p:sp>
    </p:spTree>
    <p:extLst>
      <p:ext uri="{BB962C8B-B14F-4D97-AF65-F5344CB8AC3E}">
        <p14:creationId xmlns:p14="http://schemas.microsoft.com/office/powerpoint/2010/main" val="286407746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wipe(down)">
                                      <p:cBhvr>
                                        <p:cTn id="30" dur="500"/>
                                        <p:tgtEl>
                                          <p:spTgt spid="3">
                                            <p:txEl>
                                              <p:pRg st="5" end="5"/>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xit" presetSubtype="4" fill="hold" nodeType="clickEffect">
                                  <p:stCondLst>
                                    <p:cond delay="0"/>
                                  </p:stCondLst>
                                  <p:childTnLst>
                                    <p:anim calcmode="lin" valueType="num">
                                      <p:cBhvr additive="base">
                                        <p:cTn id="34" dur="500"/>
                                        <p:tgtEl>
                                          <p:spTgt spid="34822"/>
                                        </p:tgtEl>
                                        <p:attrNameLst>
                                          <p:attrName>ppt_x</p:attrName>
                                        </p:attrNameLst>
                                      </p:cBhvr>
                                      <p:tavLst>
                                        <p:tav tm="0">
                                          <p:val>
                                            <p:strVal val="ppt_x"/>
                                          </p:val>
                                        </p:tav>
                                        <p:tav tm="100000">
                                          <p:val>
                                            <p:strVal val="ppt_x"/>
                                          </p:val>
                                        </p:tav>
                                      </p:tavLst>
                                    </p:anim>
                                    <p:anim calcmode="lin" valueType="num">
                                      <p:cBhvr additive="base">
                                        <p:cTn id="35" dur="500"/>
                                        <p:tgtEl>
                                          <p:spTgt spid="34822"/>
                                        </p:tgtEl>
                                        <p:attrNameLst>
                                          <p:attrName>ppt_y</p:attrName>
                                        </p:attrNameLst>
                                      </p:cBhvr>
                                      <p:tavLst>
                                        <p:tav tm="0">
                                          <p:val>
                                            <p:strVal val="ppt_y"/>
                                          </p:val>
                                        </p:tav>
                                        <p:tav tm="100000">
                                          <p:val>
                                            <p:strVal val="1+ppt_h/2"/>
                                          </p:val>
                                        </p:tav>
                                      </p:tavLst>
                                    </p:anim>
                                    <p:set>
                                      <p:cBhvr>
                                        <p:cTn id="36" dur="1" fill="hold">
                                          <p:stCondLst>
                                            <p:cond delay="499"/>
                                          </p:stCondLst>
                                        </p:cTn>
                                        <p:tgtEl>
                                          <p:spTgt spid="348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a:xfrm>
            <a:off x="253573" y="-319880"/>
            <a:ext cx="8229600" cy="1143000"/>
          </a:xfrm>
        </p:spPr>
        <p:txBody>
          <a:bodyPr/>
          <a:lstStyle/>
          <a:p>
            <a:pPr eaLnBrk="1" fontAlgn="auto" hangingPunct="1">
              <a:spcAft>
                <a:spcPts val="0"/>
              </a:spcAft>
              <a:defRPr/>
            </a:pPr>
            <a:r>
              <a:rPr lang="en-GB" b="1" dirty="0" smtClean="0">
                <a:solidFill>
                  <a:schemeClr val="tx2"/>
                </a:solidFill>
              </a:rPr>
              <a:t>EU</a:t>
            </a:r>
          </a:p>
        </p:txBody>
      </p:sp>
      <p:sp>
        <p:nvSpPr>
          <p:cNvPr id="153603" name="Rectangle 3"/>
          <p:cNvSpPr>
            <a:spLocks noGrp="1" noChangeArrowheads="1"/>
          </p:cNvSpPr>
          <p:nvPr>
            <p:ph type="body" sz="half" idx="2"/>
          </p:nvPr>
        </p:nvSpPr>
        <p:spPr>
          <a:xfrm>
            <a:off x="395536" y="1350168"/>
            <a:ext cx="4608512" cy="2627313"/>
          </a:xfrm>
        </p:spPr>
        <p:txBody>
          <a:bodyPr>
            <a:normAutofit fontScale="92500" lnSpcReduction="10000"/>
          </a:bodyPr>
          <a:lstStyle/>
          <a:p>
            <a:pPr eaLnBrk="1" fontAlgn="auto" hangingPunct="1">
              <a:lnSpc>
                <a:spcPct val="80000"/>
              </a:lnSpc>
              <a:defRPr/>
            </a:pPr>
            <a:r>
              <a:rPr lang="en-US" sz="2800" b="1" dirty="0" smtClean="0">
                <a:latin typeface="Calibri" panose="020F0502020204030204" pitchFamily="34" charset="0"/>
                <a:cs typeface="Calibri" panose="020F0502020204030204" pitchFamily="34" charset="0"/>
              </a:rPr>
              <a:t>The Commissioner for the Environment DG </a:t>
            </a:r>
            <a:r>
              <a:rPr lang="en-US" sz="2800" b="1" dirty="0" smtClean="0">
                <a:latin typeface="Calibri" panose="020F0502020204030204" pitchFamily="34" charset="0"/>
                <a:cs typeface="Calibri" panose="020F0502020204030204" pitchFamily="34" charset="0"/>
                <a:hlinkClick r:id="rId3"/>
              </a:rPr>
              <a:t>I</a:t>
            </a:r>
            <a:endParaRPr lang="en-US" sz="2800" b="1" dirty="0" smtClean="0">
              <a:latin typeface="Calibri" panose="020F0502020204030204" pitchFamily="34" charset="0"/>
              <a:cs typeface="Calibri" panose="020F0502020204030204" pitchFamily="34" charset="0"/>
            </a:endParaRPr>
          </a:p>
          <a:p>
            <a:pPr eaLnBrk="1" fontAlgn="auto" hangingPunct="1">
              <a:lnSpc>
                <a:spcPct val="80000"/>
              </a:lnSpc>
              <a:defRPr/>
            </a:pPr>
            <a:r>
              <a:rPr lang="en-GB" sz="2800" b="1" dirty="0">
                <a:latin typeface="Calibri" panose="020F0502020204030204" pitchFamily="34" charset="0"/>
                <a:cs typeface="Calibri" panose="020F0502020204030204" pitchFamily="34" charset="0"/>
              </a:rPr>
              <a:t>Mission statement </a:t>
            </a:r>
          </a:p>
          <a:p>
            <a:pPr eaLnBrk="1" fontAlgn="auto" hangingPunct="1">
              <a:lnSpc>
                <a:spcPct val="80000"/>
              </a:lnSpc>
              <a:defRPr/>
            </a:pPr>
            <a:r>
              <a:rPr lang="en-GB" sz="1600" b="1" dirty="0">
                <a:solidFill>
                  <a:srgbClr val="FFFF00"/>
                </a:solidFill>
                <a:latin typeface="Calibri" panose="020F0502020204030204" pitchFamily="34" charset="0"/>
                <a:cs typeface="Calibri" panose="020F0502020204030204" pitchFamily="34" charset="0"/>
              </a:rPr>
              <a:t>To develop and facilitate the implementation of policies and legislation that contribute to enabling EU citizens to live well, within the planet's ecological limits, based on an innovative, circular economy, where biodiversity is protected, valued and restored and environment-related health risks are minimized in ways to enhance our society's resilience, and where growth has been decoupled from resource </a:t>
            </a:r>
            <a:r>
              <a:rPr lang="en-GB" sz="1600" b="1" dirty="0" smtClean="0">
                <a:solidFill>
                  <a:srgbClr val="FFFF00"/>
                </a:solidFill>
                <a:latin typeface="Calibri" panose="020F0502020204030204" pitchFamily="34" charset="0"/>
                <a:cs typeface="Calibri" panose="020F0502020204030204" pitchFamily="34" charset="0"/>
              </a:rPr>
              <a:t>use</a:t>
            </a:r>
          </a:p>
        </p:txBody>
      </p:sp>
      <p:sp>
        <p:nvSpPr>
          <p:cNvPr id="8194" name="Footer Placeholder 5"/>
          <p:cNvSpPr>
            <a:spLocks noGrp="1"/>
          </p:cNvSpPr>
          <p:nvPr>
            <p:ph type="ftr" sz="quarter" idx="11"/>
          </p:nvPr>
        </p:nvSpPr>
        <p:spPr>
          <a:extLst/>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defRPr/>
            </a:pPr>
            <a:r>
              <a:rPr lang="en-GB" altLang="en-US" sz="1200" smtClean="0"/>
              <a:t>CH2020</a:t>
            </a:r>
          </a:p>
        </p:txBody>
      </p:sp>
      <p:sp>
        <p:nvSpPr>
          <p:cNvPr id="2253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62D54993-7F51-4EEB-95E7-032AC56139DF}" type="slidenum">
              <a:rPr lang="en-GB" altLang="en-US" sz="1200">
                <a:latin typeface="Tahoma" panose="020B0604030504040204" pitchFamily="34" charset="0"/>
              </a:rPr>
              <a:pPr>
                <a:spcBef>
                  <a:spcPct val="0"/>
                </a:spcBef>
                <a:spcAft>
                  <a:spcPct val="0"/>
                </a:spcAft>
                <a:buClrTx/>
                <a:buFontTx/>
                <a:buNone/>
              </a:pPr>
              <a:t>36</a:t>
            </a:fld>
            <a:endParaRPr lang="en-GB" altLang="en-US" sz="1200">
              <a:latin typeface="Tahoma" panose="020B0604030504040204" pitchFamily="34" charset="0"/>
            </a:endParaRPr>
          </a:p>
        </p:txBody>
      </p:sp>
      <p:graphicFrame>
        <p:nvGraphicFramePr>
          <p:cNvPr id="22536" name="Object 8">
            <a:hlinkClick r:id="rId4" action="ppaction://hlinkpres?slideindex=1&amp;slidetitle=Environmental Policy within the EU:  An Assessment of the Institutional Structure"/>
          </p:cNvPr>
          <p:cNvGraphicFramePr>
            <a:graphicFrameLocks noChangeAspect="1"/>
          </p:cNvGraphicFramePr>
          <p:nvPr>
            <p:extLst/>
          </p:nvPr>
        </p:nvGraphicFramePr>
        <p:xfrm>
          <a:off x="683568" y="4473681"/>
          <a:ext cx="2184400" cy="1638300"/>
        </p:xfrm>
        <a:graphic>
          <a:graphicData uri="http://schemas.openxmlformats.org/presentationml/2006/ole">
            <mc:AlternateContent xmlns:mc="http://schemas.openxmlformats.org/markup-compatibility/2006">
              <mc:Choice xmlns:v="urn:schemas-microsoft-com:vml" Requires="v">
                <p:oleObj spid="_x0000_s2056" name="Presentation" r:id="rId5" imgW="2183998" imgH="1638309" progId="PowerPoint.Show.12">
                  <p:embed/>
                </p:oleObj>
              </mc:Choice>
              <mc:Fallback>
                <p:oleObj name="Presentation" r:id="rId5" imgW="2183998" imgH="1638309" progId="PowerPoint.Show.12">
                  <p:embed/>
                  <p:pic>
                    <p:nvPicPr>
                      <p:cNvPr id="22536" name="Object 8">
                        <a:hlinkClick r:id="rId4" action="ppaction://hlinkpres?slideindex=1&amp;slidetitle=Environmental Policy within the EU:  An Assessment of the Institutional Structure"/>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3568" y="4473681"/>
                        <a:ext cx="2184400" cy="16383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2" name="Picture 1"/>
          <p:cNvPicPr>
            <a:picLocks noChangeAspect="1"/>
          </p:cNvPicPr>
          <p:nvPr/>
        </p:nvPicPr>
        <p:blipFill>
          <a:blip r:embed="rId7"/>
          <a:stretch>
            <a:fillRect/>
          </a:stretch>
        </p:blipFill>
        <p:spPr>
          <a:xfrm>
            <a:off x="5724128" y="1124744"/>
            <a:ext cx="2861218" cy="3539232"/>
          </a:xfrm>
          <a:prstGeom prst="rect">
            <a:avLst/>
          </a:prstGeom>
        </p:spPr>
      </p:pic>
    </p:spTree>
    <p:extLst>
      <p:ext uri="{BB962C8B-B14F-4D97-AF65-F5344CB8AC3E}">
        <p14:creationId xmlns:p14="http://schemas.microsoft.com/office/powerpoint/2010/main" val="818110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0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0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a:xfrm>
            <a:off x="253573" y="-319880"/>
            <a:ext cx="8229600" cy="1143000"/>
          </a:xfrm>
        </p:spPr>
        <p:txBody>
          <a:bodyPr/>
          <a:lstStyle/>
          <a:p>
            <a:pPr eaLnBrk="1" fontAlgn="auto" hangingPunct="1">
              <a:spcAft>
                <a:spcPts val="0"/>
              </a:spcAft>
              <a:defRPr/>
            </a:pPr>
            <a:r>
              <a:rPr lang="en-GB" b="1" dirty="0" smtClean="0">
                <a:solidFill>
                  <a:schemeClr val="tx2"/>
                </a:solidFill>
              </a:rPr>
              <a:t>EU Organisation</a:t>
            </a:r>
          </a:p>
        </p:txBody>
      </p:sp>
      <p:sp>
        <p:nvSpPr>
          <p:cNvPr id="153603" name="Rectangle 3"/>
          <p:cNvSpPr>
            <a:spLocks noGrp="1" noChangeArrowheads="1"/>
          </p:cNvSpPr>
          <p:nvPr>
            <p:ph type="body" sz="half" idx="2"/>
          </p:nvPr>
        </p:nvSpPr>
        <p:spPr>
          <a:xfrm>
            <a:off x="755576" y="1008063"/>
            <a:ext cx="5976664" cy="2627313"/>
          </a:xfrm>
        </p:spPr>
        <p:txBody>
          <a:bodyPr>
            <a:normAutofit/>
          </a:bodyPr>
          <a:lstStyle/>
          <a:p>
            <a:pPr eaLnBrk="1" fontAlgn="auto" hangingPunct="1">
              <a:lnSpc>
                <a:spcPct val="80000"/>
              </a:lnSpc>
              <a:defRPr/>
            </a:pPr>
            <a:r>
              <a:rPr lang="en-US" sz="1800" b="1" dirty="0" err="1" smtClean="0">
                <a:solidFill>
                  <a:srgbClr val="FFFF00"/>
                </a:solidFill>
                <a:hlinkClick r:id="rId3"/>
              </a:rPr>
              <a:t>Organisational</a:t>
            </a:r>
            <a:r>
              <a:rPr lang="en-US" sz="1800" b="1" dirty="0" smtClean="0">
                <a:solidFill>
                  <a:srgbClr val="FFFF00"/>
                </a:solidFill>
                <a:hlinkClick r:id="rId3"/>
              </a:rPr>
              <a:t> chart</a:t>
            </a:r>
            <a:r>
              <a:rPr lang="en-US" sz="1800" b="1" dirty="0" smtClean="0">
                <a:solidFill>
                  <a:srgbClr val="FFFF00"/>
                </a:solidFill>
              </a:rPr>
              <a:t> 2019</a:t>
            </a:r>
          </a:p>
          <a:p>
            <a:pPr eaLnBrk="1" fontAlgn="auto" hangingPunct="1">
              <a:lnSpc>
                <a:spcPct val="80000"/>
              </a:lnSpc>
              <a:defRPr/>
            </a:pPr>
            <a:r>
              <a:rPr lang="en-US" sz="1800" b="1" dirty="0" smtClean="0">
                <a:solidFill>
                  <a:srgbClr val="FFFF00"/>
                </a:solidFill>
              </a:rPr>
              <a:t>Go onto the EU environment Basics website</a:t>
            </a:r>
          </a:p>
          <a:p>
            <a:pPr eaLnBrk="1" fontAlgn="auto" hangingPunct="1">
              <a:lnSpc>
                <a:spcPct val="80000"/>
              </a:lnSpc>
              <a:defRPr/>
            </a:pPr>
            <a:r>
              <a:rPr lang="en-US" sz="1800" b="1" dirty="0">
                <a:solidFill>
                  <a:schemeClr val="tx2">
                    <a:lumMod val="20000"/>
                    <a:lumOff val="80000"/>
                  </a:schemeClr>
                </a:solidFill>
                <a:hlinkClick r:id="rId4"/>
              </a:rPr>
              <a:t>https://</a:t>
            </a:r>
            <a:r>
              <a:rPr lang="en-US" sz="1800" b="1" dirty="0" smtClean="0">
                <a:solidFill>
                  <a:schemeClr val="tx2">
                    <a:lumMod val="20000"/>
                    <a:lumOff val="80000"/>
                  </a:schemeClr>
                </a:solidFill>
                <a:hlinkClick r:id="rId4"/>
              </a:rPr>
              <a:t>ec.europa.eu/environment/basics/natural-capital/forests/index_en.htm</a:t>
            </a:r>
            <a:endParaRPr lang="en-US" sz="1800" b="1" dirty="0" smtClean="0">
              <a:solidFill>
                <a:schemeClr val="tx2">
                  <a:lumMod val="20000"/>
                  <a:lumOff val="80000"/>
                </a:schemeClr>
              </a:solidFill>
            </a:endParaRPr>
          </a:p>
          <a:p>
            <a:pPr eaLnBrk="1" fontAlgn="auto" hangingPunct="1">
              <a:lnSpc>
                <a:spcPct val="80000"/>
              </a:lnSpc>
              <a:defRPr/>
            </a:pPr>
            <a:r>
              <a:rPr lang="en-US" sz="1800" b="1" dirty="0" smtClean="0">
                <a:solidFill>
                  <a:srgbClr val="FFFF00"/>
                </a:solidFill>
              </a:rPr>
              <a:t>Choose one of the sub headings e.g. Natural Environment and give a brief overview of allocated sub section.  </a:t>
            </a:r>
            <a:endParaRPr lang="en-US" sz="1800" b="1" dirty="0">
              <a:solidFill>
                <a:srgbClr val="FFFF00"/>
              </a:solidFill>
            </a:endParaRPr>
          </a:p>
          <a:p>
            <a:pPr eaLnBrk="1" fontAlgn="auto" hangingPunct="1">
              <a:lnSpc>
                <a:spcPct val="80000"/>
              </a:lnSpc>
              <a:defRPr/>
            </a:pPr>
            <a:endParaRPr lang="en-US" sz="1600" b="1" dirty="0" smtClean="0">
              <a:solidFill>
                <a:srgbClr val="FFFF00"/>
              </a:solidFill>
            </a:endParaRPr>
          </a:p>
          <a:p>
            <a:pPr eaLnBrk="1" fontAlgn="auto" hangingPunct="1">
              <a:lnSpc>
                <a:spcPct val="80000"/>
              </a:lnSpc>
              <a:defRPr/>
            </a:pPr>
            <a:endParaRPr lang="en-US" sz="1600" b="1" dirty="0">
              <a:solidFill>
                <a:srgbClr val="FFFF00"/>
              </a:solidFill>
            </a:endParaRPr>
          </a:p>
          <a:p>
            <a:pPr eaLnBrk="1" fontAlgn="auto" hangingPunct="1">
              <a:lnSpc>
                <a:spcPct val="80000"/>
              </a:lnSpc>
              <a:defRPr/>
            </a:pPr>
            <a:endParaRPr lang="en-US" sz="1600" b="1" dirty="0" smtClean="0"/>
          </a:p>
        </p:txBody>
      </p:sp>
      <p:sp>
        <p:nvSpPr>
          <p:cNvPr id="8194" name="Footer Placeholder 5"/>
          <p:cNvSpPr>
            <a:spLocks noGrp="1"/>
          </p:cNvSpPr>
          <p:nvPr>
            <p:ph type="ftr" sz="quarter" idx="11"/>
          </p:nvPr>
        </p:nvSpPr>
        <p:spPr>
          <a:extLst/>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defRPr/>
            </a:pPr>
            <a:r>
              <a:rPr lang="en-GB" altLang="en-US" sz="1200" smtClean="0"/>
              <a:t>CH2020</a:t>
            </a:r>
          </a:p>
        </p:txBody>
      </p:sp>
      <p:sp>
        <p:nvSpPr>
          <p:cNvPr id="2253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62D54993-7F51-4EEB-95E7-032AC56139DF}" type="slidenum">
              <a:rPr lang="en-GB" altLang="en-US" sz="1200">
                <a:latin typeface="Tahoma" panose="020B0604030504040204" pitchFamily="34" charset="0"/>
              </a:rPr>
              <a:pPr>
                <a:spcBef>
                  <a:spcPct val="0"/>
                </a:spcBef>
                <a:spcAft>
                  <a:spcPct val="0"/>
                </a:spcAft>
                <a:buClrTx/>
                <a:buFontTx/>
                <a:buNone/>
              </a:pPr>
              <a:t>37</a:t>
            </a:fld>
            <a:endParaRPr lang="en-GB" altLang="en-US" sz="1200">
              <a:latin typeface="Tahoma" panose="020B0604030504040204" pitchFamily="34" charset="0"/>
            </a:endParaRPr>
          </a:p>
        </p:txBody>
      </p:sp>
      <p:pic>
        <p:nvPicPr>
          <p:cNvPr id="4" name="Picture 3"/>
          <p:cNvPicPr>
            <a:picLocks noChangeAspect="1"/>
          </p:cNvPicPr>
          <p:nvPr/>
        </p:nvPicPr>
        <p:blipFill>
          <a:blip r:embed="rId5"/>
          <a:stretch>
            <a:fillRect/>
          </a:stretch>
        </p:blipFill>
        <p:spPr>
          <a:xfrm>
            <a:off x="395536" y="3331369"/>
            <a:ext cx="7850410" cy="1624778"/>
          </a:xfrm>
          <a:prstGeom prst="rect">
            <a:avLst/>
          </a:prstGeom>
        </p:spPr>
      </p:pic>
    </p:spTree>
    <p:extLst>
      <p:ext uri="{BB962C8B-B14F-4D97-AF65-F5344CB8AC3E}">
        <p14:creationId xmlns:p14="http://schemas.microsoft.com/office/powerpoint/2010/main" val="798264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0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0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0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a:xfrm>
            <a:off x="253573" y="-319880"/>
            <a:ext cx="8229600" cy="1143000"/>
          </a:xfrm>
        </p:spPr>
        <p:txBody>
          <a:bodyPr/>
          <a:lstStyle/>
          <a:p>
            <a:pPr eaLnBrk="1" fontAlgn="auto" hangingPunct="1">
              <a:spcAft>
                <a:spcPts val="0"/>
              </a:spcAft>
              <a:defRPr/>
            </a:pPr>
            <a:r>
              <a:rPr lang="en-GB" b="1" dirty="0" smtClean="0">
                <a:solidFill>
                  <a:schemeClr val="tx2"/>
                </a:solidFill>
              </a:rPr>
              <a:t>EU News</a:t>
            </a:r>
          </a:p>
        </p:txBody>
      </p:sp>
      <p:sp>
        <p:nvSpPr>
          <p:cNvPr id="153603" name="Rectangle 3"/>
          <p:cNvSpPr>
            <a:spLocks noGrp="1" noChangeArrowheads="1"/>
          </p:cNvSpPr>
          <p:nvPr>
            <p:ph type="body" sz="half" idx="2"/>
          </p:nvPr>
        </p:nvSpPr>
        <p:spPr>
          <a:xfrm>
            <a:off x="755576" y="620688"/>
            <a:ext cx="5976664" cy="2627313"/>
          </a:xfrm>
        </p:spPr>
        <p:txBody>
          <a:bodyPr>
            <a:normAutofit/>
          </a:bodyPr>
          <a:lstStyle/>
          <a:p>
            <a:pPr eaLnBrk="1" fontAlgn="auto" hangingPunct="1">
              <a:lnSpc>
                <a:spcPct val="80000"/>
              </a:lnSpc>
              <a:defRPr/>
            </a:pPr>
            <a:endParaRPr lang="en-US" sz="1600" b="1" dirty="0" smtClean="0"/>
          </a:p>
          <a:p>
            <a:pPr eaLnBrk="1" fontAlgn="auto" hangingPunct="1">
              <a:lnSpc>
                <a:spcPct val="80000"/>
              </a:lnSpc>
              <a:defRPr/>
            </a:pPr>
            <a:endParaRPr lang="en-US" sz="1600" b="1" dirty="0" smtClean="0">
              <a:hlinkClick r:id="rId2"/>
            </a:endParaRPr>
          </a:p>
          <a:p>
            <a:pPr eaLnBrk="1" fontAlgn="auto" hangingPunct="1">
              <a:lnSpc>
                <a:spcPct val="80000"/>
              </a:lnSpc>
              <a:defRPr/>
            </a:pPr>
            <a:r>
              <a:rPr lang="en-US" sz="2000" b="1" dirty="0" smtClean="0">
                <a:solidFill>
                  <a:srgbClr val="FFFF00"/>
                </a:solidFill>
                <a:hlinkClick r:id="rId2"/>
              </a:rPr>
              <a:t>EU Environment Directorate News</a:t>
            </a:r>
            <a:endParaRPr lang="en-US" sz="2000" b="1" dirty="0" smtClean="0">
              <a:solidFill>
                <a:srgbClr val="FFFF00"/>
              </a:solidFill>
            </a:endParaRPr>
          </a:p>
          <a:p>
            <a:pPr eaLnBrk="1" fontAlgn="auto" hangingPunct="1">
              <a:lnSpc>
                <a:spcPct val="80000"/>
              </a:lnSpc>
              <a:defRPr/>
            </a:pPr>
            <a:r>
              <a:rPr lang="en-US" sz="2000" b="1" dirty="0" smtClean="0">
                <a:solidFill>
                  <a:srgbClr val="FFFF00"/>
                </a:solidFill>
                <a:hlinkClick r:id="rId3"/>
              </a:rPr>
              <a:t>EU environment Magazine</a:t>
            </a:r>
            <a:endParaRPr lang="en-US" sz="2000" b="1" dirty="0" smtClean="0">
              <a:solidFill>
                <a:srgbClr val="FFFF00"/>
              </a:solidFill>
            </a:endParaRPr>
          </a:p>
          <a:p>
            <a:pPr eaLnBrk="1" fontAlgn="auto" hangingPunct="1">
              <a:lnSpc>
                <a:spcPct val="80000"/>
              </a:lnSpc>
              <a:defRPr/>
            </a:pPr>
            <a:r>
              <a:rPr lang="en-US" sz="2000" b="1" dirty="0" smtClean="0">
                <a:solidFill>
                  <a:srgbClr val="FFFF00"/>
                </a:solidFill>
                <a:hlinkClick r:id="rId4"/>
              </a:rPr>
              <a:t>European Implementation 2019 2 min video</a:t>
            </a:r>
            <a:endParaRPr lang="en-US" sz="2000" b="1" dirty="0">
              <a:solidFill>
                <a:srgbClr val="FFFF00"/>
              </a:solidFill>
              <a:hlinkClick r:id="rId5"/>
            </a:endParaRPr>
          </a:p>
        </p:txBody>
      </p:sp>
      <p:sp>
        <p:nvSpPr>
          <p:cNvPr id="8194" name="Footer Placeholder 5"/>
          <p:cNvSpPr>
            <a:spLocks noGrp="1"/>
          </p:cNvSpPr>
          <p:nvPr>
            <p:ph type="ftr" sz="quarter" idx="11"/>
          </p:nvPr>
        </p:nvSpPr>
        <p:spPr>
          <a:extLst/>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defRPr/>
            </a:pPr>
            <a:r>
              <a:rPr lang="en-GB" altLang="en-US" sz="1200" smtClean="0"/>
              <a:t>CH2020</a:t>
            </a:r>
          </a:p>
        </p:txBody>
      </p:sp>
      <p:sp>
        <p:nvSpPr>
          <p:cNvPr id="2253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62D54993-7F51-4EEB-95E7-032AC56139DF}" type="slidenum">
              <a:rPr lang="en-GB" altLang="en-US" sz="1200">
                <a:latin typeface="Tahoma" panose="020B0604030504040204" pitchFamily="34" charset="0"/>
              </a:rPr>
              <a:pPr>
                <a:spcBef>
                  <a:spcPct val="0"/>
                </a:spcBef>
                <a:spcAft>
                  <a:spcPct val="0"/>
                </a:spcAft>
                <a:buClrTx/>
                <a:buFontTx/>
                <a:buNone/>
              </a:pPr>
              <a:t>38</a:t>
            </a:fld>
            <a:endParaRPr lang="en-GB" altLang="en-US" sz="1200">
              <a:latin typeface="Tahoma" panose="020B0604030504040204" pitchFamily="34" charset="0"/>
            </a:endParaRPr>
          </a:p>
        </p:txBody>
      </p:sp>
      <p:pic>
        <p:nvPicPr>
          <p:cNvPr id="5" name="Picture 4"/>
          <p:cNvPicPr>
            <a:picLocks noChangeAspect="1"/>
          </p:cNvPicPr>
          <p:nvPr/>
        </p:nvPicPr>
        <p:blipFill>
          <a:blip r:embed="rId6"/>
          <a:stretch>
            <a:fillRect/>
          </a:stretch>
        </p:blipFill>
        <p:spPr>
          <a:xfrm>
            <a:off x="1835696" y="2708920"/>
            <a:ext cx="5282158" cy="2995190"/>
          </a:xfrm>
          <a:prstGeom prst="rect">
            <a:avLst/>
          </a:prstGeom>
        </p:spPr>
      </p:pic>
    </p:spTree>
    <p:extLst>
      <p:ext uri="{BB962C8B-B14F-4D97-AF65-F5344CB8AC3E}">
        <p14:creationId xmlns:p14="http://schemas.microsoft.com/office/powerpoint/2010/main" val="193074559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323850" y="0"/>
            <a:ext cx="8637588" cy="762000"/>
          </a:xfrm>
        </p:spPr>
        <p:txBody>
          <a:bodyPr/>
          <a:lstStyle/>
          <a:p>
            <a:pPr eaLnBrk="1" fontAlgn="auto" hangingPunct="1">
              <a:spcAft>
                <a:spcPts val="0"/>
              </a:spcAft>
              <a:defRPr/>
            </a:pPr>
            <a:r>
              <a:rPr lang="en-GB" dirty="0" smtClean="0">
                <a:solidFill>
                  <a:schemeClr val="tx2"/>
                </a:solidFill>
              </a:rPr>
              <a:t>EU Environmental Strategies</a:t>
            </a:r>
          </a:p>
        </p:txBody>
      </p:sp>
      <p:sp>
        <p:nvSpPr>
          <p:cNvPr id="9218" name="Footer Placeholder 4"/>
          <p:cNvSpPr>
            <a:spLocks noGrp="1"/>
          </p:cNvSpPr>
          <p:nvPr>
            <p:ph type="ftr" sz="quarter" idx="15"/>
          </p:nvPr>
        </p:nvSpPr>
        <p:spPr>
          <a:extLst/>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defRPr/>
            </a:pPr>
            <a:r>
              <a:rPr lang="en-GB" altLang="en-US" sz="1200" dirty="0" smtClean="0"/>
              <a:t>CH2020</a:t>
            </a:r>
          </a:p>
        </p:txBody>
      </p:sp>
      <p:sp>
        <p:nvSpPr>
          <p:cNvPr id="235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DC9CD627-B700-4B6F-ADAB-2F2A1073508F}" type="slidenum">
              <a:rPr lang="en-GB" altLang="en-US" sz="1200">
                <a:latin typeface="Tahoma" panose="020B0604030504040204" pitchFamily="34" charset="0"/>
              </a:rPr>
              <a:pPr>
                <a:spcBef>
                  <a:spcPct val="0"/>
                </a:spcBef>
                <a:spcAft>
                  <a:spcPct val="0"/>
                </a:spcAft>
                <a:buClrTx/>
                <a:buFontTx/>
                <a:buNone/>
              </a:pPr>
              <a:t>39</a:t>
            </a:fld>
            <a:endParaRPr lang="en-GB" altLang="en-US" sz="1200">
              <a:latin typeface="Tahoma" panose="020B0604030504040204" pitchFamily="34" charset="0"/>
            </a:endParaRPr>
          </a:p>
        </p:txBody>
      </p:sp>
      <p:sp>
        <p:nvSpPr>
          <p:cNvPr id="154627" name="Rectangle 3"/>
          <p:cNvSpPr>
            <a:spLocks noGrp="1" noChangeArrowheads="1"/>
          </p:cNvSpPr>
          <p:nvPr>
            <p:ph sz="quarter" idx="13"/>
          </p:nvPr>
        </p:nvSpPr>
        <p:spPr>
          <a:xfrm>
            <a:off x="0" y="692150"/>
            <a:ext cx="6948264" cy="2016770"/>
          </a:xfrm>
        </p:spPr>
        <p:txBody>
          <a:bodyPr>
            <a:normAutofit/>
          </a:bodyPr>
          <a:lstStyle/>
          <a:p>
            <a:pPr eaLnBrk="1" fontAlgn="auto" hangingPunct="1">
              <a:lnSpc>
                <a:spcPct val="80000"/>
              </a:lnSpc>
              <a:defRPr/>
            </a:pPr>
            <a:endParaRPr lang="en-GB" sz="2000" b="1" dirty="0" smtClean="0"/>
          </a:p>
          <a:p>
            <a:pPr eaLnBrk="1" fontAlgn="auto" hangingPunct="1">
              <a:lnSpc>
                <a:spcPct val="80000"/>
              </a:lnSpc>
              <a:defRPr/>
            </a:pPr>
            <a:r>
              <a:rPr lang="en-GB" sz="2000" b="1" dirty="0" smtClean="0"/>
              <a:t>Seven Environmental Thematic Strategies </a:t>
            </a:r>
          </a:p>
          <a:p>
            <a:pPr eaLnBrk="1" fontAlgn="auto" hangingPunct="1">
              <a:lnSpc>
                <a:spcPct val="80000"/>
              </a:lnSpc>
              <a:defRPr/>
            </a:pPr>
            <a:r>
              <a:rPr lang="en-GB" sz="2000" dirty="0" smtClean="0"/>
              <a:t>The Sixth Environment Action Programme (6th EAP), which was adopted by the European Parliament and Council in 2002 and ran until 2012, covered seven areas:</a:t>
            </a:r>
          </a:p>
          <a:p>
            <a:pPr eaLnBrk="1" fontAlgn="auto" hangingPunct="1">
              <a:lnSpc>
                <a:spcPct val="80000"/>
              </a:lnSpc>
              <a:defRPr/>
            </a:pPr>
            <a:endParaRPr lang="en-GB" sz="2000" dirty="0" smtClean="0"/>
          </a:p>
          <a:p>
            <a:pPr eaLnBrk="1" fontAlgn="auto" hangingPunct="1">
              <a:lnSpc>
                <a:spcPct val="80000"/>
              </a:lnSpc>
              <a:defRPr/>
            </a:pPr>
            <a:endParaRPr lang="en-GB" sz="1600" dirty="0" smtClean="0"/>
          </a:p>
          <a:p>
            <a:pPr marL="0" indent="0" eaLnBrk="1" fontAlgn="auto" hangingPunct="1">
              <a:lnSpc>
                <a:spcPct val="80000"/>
              </a:lnSpc>
              <a:buNone/>
              <a:defRPr/>
            </a:pPr>
            <a:endParaRPr lang="en-GB" sz="1600" dirty="0" smtClean="0"/>
          </a:p>
        </p:txBody>
      </p:sp>
      <p:pic>
        <p:nvPicPr>
          <p:cNvPr id="2" name="Picture 1"/>
          <p:cNvPicPr>
            <a:picLocks noChangeAspect="1"/>
          </p:cNvPicPr>
          <p:nvPr/>
        </p:nvPicPr>
        <p:blipFill>
          <a:blip r:embed="rId2"/>
          <a:stretch>
            <a:fillRect/>
          </a:stretch>
        </p:blipFill>
        <p:spPr>
          <a:xfrm>
            <a:off x="35496" y="2863391"/>
            <a:ext cx="3603475" cy="2952328"/>
          </a:xfrm>
          <a:prstGeom prst="rect">
            <a:avLst/>
          </a:prstGeom>
        </p:spPr>
      </p:pic>
      <p:sp>
        <p:nvSpPr>
          <p:cNvPr id="3" name="TextBox 2"/>
          <p:cNvSpPr txBox="1"/>
          <p:nvPr/>
        </p:nvSpPr>
        <p:spPr>
          <a:xfrm>
            <a:off x="3275856" y="2276872"/>
            <a:ext cx="5832648" cy="4154984"/>
          </a:xfrm>
          <a:prstGeom prst="rect">
            <a:avLst/>
          </a:prstGeom>
          <a:noFill/>
        </p:spPr>
        <p:txBody>
          <a:bodyPr wrap="square" rtlCol="0">
            <a:spAutoFit/>
          </a:bodyPr>
          <a:lstStyle/>
          <a:p>
            <a:pPr marL="342900" indent="-342900">
              <a:buFont typeface="+mj-lt"/>
              <a:buAutoNum type="arabicPeriod"/>
            </a:pPr>
            <a:r>
              <a:rPr lang="en-GB" dirty="0">
                <a:solidFill>
                  <a:schemeClr val="accent1">
                    <a:lumMod val="75000"/>
                  </a:schemeClr>
                </a:solidFill>
              </a:rPr>
              <a:t>Air Pollution (adopted 21/09/2005) </a:t>
            </a:r>
          </a:p>
          <a:p>
            <a:pPr marL="342900" indent="-342900">
              <a:buFont typeface="+mj-lt"/>
              <a:buAutoNum type="arabicPeriod"/>
            </a:pPr>
            <a:r>
              <a:rPr lang="en-GB" dirty="0">
                <a:solidFill>
                  <a:schemeClr val="accent1">
                    <a:lumMod val="75000"/>
                  </a:schemeClr>
                </a:solidFill>
              </a:rPr>
              <a:t>Prevention and Recycling of Waste (adopted 21/12/2005) </a:t>
            </a:r>
          </a:p>
          <a:p>
            <a:pPr marL="342900" indent="-342900">
              <a:buFont typeface="+mj-lt"/>
              <a:buAutoNum type="arabicPeriod"/>
            </a:pPr>
            <a:r>
              <a:rPr lang="en-GB" dirty="0">
                <a:solidFill>
                  <a:schemeClr val="accent1">
                    <a:lumMod val="75000"/>
                  </a:schemeClr>
                </a:solidFill>
              </a:rPr>
              <a:t>Protection and Conservation of the Marine Environment (adopted 24/10/2005) </a:t>
            </a:r>
          </a:p>
          <a:p>
            <a:pPr marL="342900" indent="-342900">
              <a:buFont typeface="+mj-lt"/>
              <a:buAutoNum type="arabicPeriod"/>
            </a:pPr>
            <a:r>
              <a:rPr lang="en-GB" dirty="0">
                <a:solidFill>
                  <a:schemeClr val="accent1">
                    <a:lumMod val="75000"/>
                  </a:schemeClr>
                </a:solidFill>
              </a:rPr>
              <a:t>Soil (adopted 22/09/2006) </a:t>
            </a:r>
          </a:p>
          <a:p>
            <a:pPr marL="342900" indent="-342900">
              <a:buFont typeface="+mj-lt"/>
              <a:buAutoNum type="arabicPeriod"/>
            </a:pPr>
            <a:r>
              <a:rPr lang="en-GB" dirty="0">
                <a:solidFill>
                  <a:schemeClr val="accent1">
                    <a:lumMod val="75000"/>
                  </a:schemeClr>
                </a:solidFill>
              </a:rPr>
              <a:t>Sustainable Use of Pesticides (adopted 12/07/2006) </a:t>
            </a:r>
          </a:p>
          <a:p>
            <a:pPr marL="342900" indent="-342900">
              <a:buFont typeface="+mj-lt"/>
              <a:buAutoNum type="arabicPeriod"/>
            </a:pPr>
            <a:r>
              <a:rPr lang="en-GB" dirty="0">
                <a:solidFill>
                  <a:schemeClr val="accent1">
                    <a:lumMod val="75000"/>
                  </a:schemeClr>
                </a:solidFill>
              </a:rPr>
              <a:t>Sustainable Use of Resources (adopted 21/12/2005) </a:t>
            </a:r>
          </a:p>
          <a:p>
            <a:pPr marL="342900" indent="-342900">
              <a:buFont typeface="+mj-lt"/>
              <a:buAutoNum type="arabicPeriod"/>
            </a:pPr>
            <a:r>
              <a:rPr lang="en-GB" dirty="0">
                <a:solidFill>
                  <a:schemeClr val="accent1">
                    <a:lumMod val="75000"/>
                  </a:schemeClr>
                </a:solidFill>
              </a:rPr>
              <a:t>Urban Environment (adopted 11/01/2006) </a:t>
            </a:r>
          </a:p>
        </p:txBody>
      </p:sp>
    </p:spTree>
    <p:extLst>
      <p:ext uri="{BB962C8B-B14F-4D97-AF65-F5344CB8AC3E}">
        <p14:creationId xmlns:p14="http://schemas.microsoft.com/office/powerpoint/2010/main" val="2362606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323850" y="0"/>
            <a:ext cx="8637588" cy="762000"/>
          </a:xfrm>
        </p:spPr>
        <p:txBody>
          <a:bodyPr/>
          <a:lstStyle/>
          <a:p>
            <a:pPr eaLnBrk="1" fontAlgn="auto" hangingPunct="1">
              <a:spcAft>
                <a:spcPts val="0"/>
              </a:spcAft>
              <a:defRPr/>
            </a:pPr>
            <a:r>
              <a:rPr lang="en-GB" dirty="0" smtClean="0">
                <a:solidFill>
                  <a:schemeClr val="tx2"/>
                </a:solidFill>
              </a:rPr>
              <a:t>EU Environmental Strategies</a:t>
            </a:r>
          </a:p>
        </p:txBody>
      </p:sp>
      <p:sp>
        <p:nvSpPr>
          <p:cNvPr id="9218" name="Footer Placeholder 4"/>
          <p:cNvSpPr>
            <a:spLocks noGrp="1"/>
          </p:cNvSpPr>
          <p:nvPr>
            <p:ph type="ftr" sz="quarter" idx="15"/>
          </p:nvPr>
        </p:nvSpPr>
        <p:spPr>
          <a:extLst/>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defRPr/>
            </a:pPr>
            <a:r>
              <a:rPr lang="en-GB" altLang="en-US" sz="1200" dirty="0" smtClean="0"/>
              <a:t>CH2020</a:t>
            </a:r>
          </a:p>
        </p:txBody>
      </p:sp>
      <p:sp>
        <p:nvSpPr>
          <p:cNvPr id="235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DC9CD627-B700-4B6F-ADAB-2F2A1073508F}" type="slidenum">
              <a:rPr lang="en-GB" altLang="en-US" sz="1200">
                <a:latin typeface="Tahoma" panose="020B0604030504040204" pitchFamily="34" charset="0"/>
              </a:rPr>
              <a:pPr>
                <a:spcBef>
                  <a:spcPct val="0"/>
                </a:spcBef>
                <a:spcAft>
                  <a:spcPct val="0"/>
                </a:spcAft>
                <a:buClrTx/>
                <a:buFontTx/>
                <a:buNone/>
              </a:pPr>
              <a:t>40</a:t>
            </a:fld>
            <a:endParaRPr lang="en-GB" altLang="en-US" sz="1200">
              <a:latin typeface="Tahoma" panose="020B0604030504040204" pitchFamily="34" charset="0"/>
            </a:endParaRPr>
          </a:p>
        </p:txBody>
      </p:sp>
      <p:sp>
        <p:nvSpPr>
          <p:cNvPr id="154627" name="Rectangle 3"/>
          <p:cNvSpPr>
            <a:spLocks noGrp="1" noChangeArrowheads="1"/>
          </p:cNvSpPr>
          <p:nvPr>
            <p:ph sz="quarter" idx="13"/>
          </p:nvPr>
        </p:nvSpPr>
        <p:spPr>
          <a:xfrm>
            <a:off x="0" y="692150"/>
            <a:ext cx="6012160" cy="5113338"/>
          </a:xfrm>
        </p:spPr>
        <p:txBody>
          <a:bodyPr>
            <a:normAutofit/>
          </a:bodyPr>
          <a:lstStyle/>
          <a:p>
            <a:pPr eaLnBrk="1" fontAlgn="auto" hangingPunct="1">
              <a:lnSpc>
                <a:spcPct val="80000"/>
              </a:lnSpc>
              <a:defRPr/>
            </a:pPr>
            <a:r>
              <a:rPr lang="en-GB" sz="2000" dirty="0" smtClean="0"/>
              <a:t>The Sixth Environment Action Programme (6th EAP), </a:t>
            </a:r>
          </a:p>
          <a:p>
            <a:pPr eaLnBrk="1" fontAlgn="auto" hangingPunct="1">
              <a:lnSpc>
                <a:spcPct val="80000"/>
              </a:lnSpc>
              <a:defRPr/>
            </a:pPr>
            <a:r>
              <a:rPr lang="en-GB" sz="2000" dirty="0" smtClean="0"/>
              <a:t>In response to criticism on previous approaches this strategy:</a:t>
            </a:r>
          </a:p>
          <a:p>
            <a:pPr marL="914400" lvl="1" indent="-457200" eaLnBrk="1" fontAlgn="auto" hangingPunct="1">
              <a:lnSpc>
                <a:spcPct val="80000"/>
              </a:lnSpc>
              <a:buFont typeface="+mj-lt"/>
              <a:buAutoNum type="arabicPeriod"/>
              <a:defRPr/>
            </a:pPr>
            <a:r>
              <a:rPr lang="en-GB" sz="2000" dirty="0" smtClean="0">
                <a:solidFill>
                  <a:srgbClr val="FFFF00"/>
                </a:solidFill>
              </a:rPr>
              <a:t>Based on themes not specific issues </a:t>
            </a:r>
            <a:r>
              <a:rPr lang="en-GB" sz="2000" dirty="0" err="1" smtClean="0">
                <a:solidFill>
                  <a:srgbClr val="FFFF00"/>
                </a:solidFill>
              </a:rPr>
              <a:t>e.g.Acid</a:t>
            </a:r>
            <a:r>
              <a:rPr lang="en-GB" sz="2000" dirty="0" smtClean="0">
                <a:solidFill>
                  <a:srgbClr val="FFFF00"/>
                </a:solidFill>
              </a:rPr>
              <a:t> Rain</a:t>
            </a:r>
          </a:p>
          <a:p>
            <a:pPr marL="914400" lvl="1" indent="-457200" eaLnBrk="1" fontAlgn="auto" hangingPunct="1">
              <a:lnSpc>
                <a:spcPct val="80000"/>
              </a:lnSpc>
              <a:buFont typeface="+mj-lt"/>
              <a:buAutoNum type="arabicPeriod"/>
              <a:defRPr/>
            </a:pPr>
            <a:r>
              <a:rPr lang="en-GB" sz="2000" dirty="0" smtClean="0"/>
              <a:t>Long term timeframe</a:t>
            </a:r>
          </a:p>
          <a:p>
            <a:pPr marL="914400" lvl="1" indent="-457200" eaLnBrk="1" fontAlgn="auto" hangingPunct="1">
              <a:lnSpc>
                <a:spcPct val="80000"/>
              </a:lnSpc>
              <a:buFont typeface="+mj-lt"/>
              <a:buAutoNum type="arabicPeriod"/>
              <a:defRPr/>
            </a:pPr>
            <a:r>
              <a:rPr lang="en-GB" sz="2000" dirty="0" smtClean="0">
                <a:solidFill>
                  <a:srgbClr val="FFFF00"/>
                </a:solidFill>
              </a:rPr>
              <a:t>They focused on the best instruments to achieve goals</a:t>
            </a:r>
          </a:p>
          <a:p>
            <a:pPr marL="914400" lvl="1" indent="-457200" eaLnBrk="1" fontAlgn="auto" hangingPunct="1">
              <a:lnSpc>
                <a:spcPct val="80000"/>
              </a:lnSpc>
              <a:buFont typeface="+mj-lt"/>
              <a:buAutoNum type="arabicPeriod"/>
              <a:defRPr/>
            </a:pPr>
            <a:r>
              <a:rPr lang="en-GB" sz="2000" dirty="0" smtClean="0"/>
              <a:t>Cost effective</a:t>
            </a:r>
          </a:p>
          <a:p>
            <a:pPr marL="914400" lvl="1" indent="-457200" eaLnBrk="1" fontAlgn="auto" hangingPunct="1">
              <a:lnSpc>
                <a:spcPct val="80000"/>
              </a:lnSpc>
              <a:buFont typeface="+mj-lt"/>
              <a:buAutoNum type="arabicPeriod"/>
              <a:defRPr/>
            </a:pPr>
            <a:r>
              <a:rPr lang="en-GB" sz="2000" dirty="0" smtClean="0">
                <a:solidFill>
                  <a:srgbClr val="FFFF00"/>
                </a:solidFill>
              </a:rPr>
              <a:t>Based on scientific research</a:t>
            </a:r>
          </a:p>
          <a:p>
            <a:pPr marL="914400" lvl="1" indent="-457200" eaLnBrk="1" fontAlgn="auto" hangingPunct="1">
              <a:lnSpc>
                <a:spcPct val="80000"/>
              </a:lnSpc>
              <a:buFont typeface="+mj-lt"/>
              <a:buAutoNum type="arabicPeriod"/>
              <a:defRPr/>
            </a:pPr>
            <a:r>
              <a:rPr lang="en-GB" sz="2000" dirty="0" smtClean="0"/>
              <a:t>Stakeholder consultation</a:t>
            </a:r>
          </a:p>
          <a:p>
            <a:pPr marL="914400" lvl="1" indent="-457200" eaLnBrk="1" fontAlgn="auto" hangingPunct="1">
              <a:lnSpc>
                <a:spcPct val="80000"/>
              </a:lnSpc>
              <a:buFont typeface="+mj-lt"/>
              <a:buAutoNum type="arabicPeriod"/>
              <a:defRPr/>
            </a:pPr>
            <a:r>
              <a:rPr lang="en-GB" sz="2000" dirty="0" smtClean="0">
                <a:solidFill>
                  <a:srgbClr val="FFFF00"/>
                </a:solidFill>
              </a:rPr>
              <a:t>Integrated with other EU strategies e.g. SD Strategy</a:t>
            </a:r>
          </a:p>
          <a:p>
            <a:pPr marL="914400" lvl="1" indent="-457200" eaLnBrk="1" fontAlgn="auto" hangingPunct="1">
              <a:lnSpc>
                <a:spcPct val="80000"/>
              </a:lnSpc>
              <a:buFont typeface="+mj-lt"/>
              <a:buAutoNum type="arabicPeriod"/>
              <a:defRPr/>
            </a:pPr>
            <a:r>
              <a:rPr lang="en-GB" sz="2000" dirty="0" smtClean="0"/>
              <a:t>They simplify and clarify existing legislation and propose proportionate legislation where new laws are deemed necessary. </a:t>
            </a:r>
            <a:r>
              <a:rPr lang="en-GB" sz="1600" dirty="0" smtClean="0">
                <a:solidFill>
                  <a:srgbClr val="FFFF00"/>
                </a:solidFill>
              </a:rPr>
              <a:t/>
            </a:r>
            <a:br>
              <a:rPr lang="en-GB" sz="1600" dirty="0" smtClean="0">
                <a:solidFill>
                  <a:srgbClr val="FFFF00"/>
                </a:solidFill>
              </a:rPr>
            </a:br>
            <a:endParaRPr lang="en-GB" sz="1600" dirty="0" smtClean="0">
              <a:solidFill>
                <a:srgbClr val="FFFF00"/>
              </a:solidFill>
            </a:endParaRPr>
          </a:p>
        </p:txBody>
      </p:sp>
      <p:pic>
        <p:nvPicPr>
          <p:cNvPr id="2" name="Picture 1"/>
          <p:cNvPicPr>
            <a:picLocks noChangeAspect="1"/>
          </p:cNvPicPr>
          <p:nvPr/>
        </p:nvPicPr>
        <p:blipFill>
          <a:blip r:embed="rId2"/>
          <a:stretch>
            <a:fillRect/>
          </a:stretch>
        </p:blipFill>
        <p:spPr>
          <a:xfrm>
            <a:off x="6372200" y="1988840"/>
            <a:ext cx="2143125" cy="2143125"/>
          </a:xfrm>
          <a:prstGeom prst="rect">
            <a:avLst/>
          </a:prstGeom>
        </p:spPr>
      </p:pic>
    </p:spTree>
    <p:extLst>
      <p:ext uri="{BB962C8B-B14F-4D97-AF65-F5344CB8AC3E}">
        <p14:creationId xmlns:p14="http://schemas.microsoft.com/office/powerpoint/2010/main" val="1778794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4627">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462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4627">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4627">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4627">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54627">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54627">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54627">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54627">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4627">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54627">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54627">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54627">
                                            <p:txEl>
                                              <p:pRg st="5" end="5"/>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54627">
                                            <p:txEl>
                                              <p:pRg st="6" end="6"/>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54627">
                                            <p:txEl>
                                              <p:pRg st="7" end="7"/>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54627">
                                            <p:txEl>
                                              <p:pRg st="8" end="8"/>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54627">
                                            <p:txEl>
                                              <p:pRg st="9" end="9"/>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154627">
                                            <p:txEl>
                                              <p:pRg st="2" end="2"/>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154627">
                                            <p:txEl>
                                              <p:pRg st="3" end="3"/>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154627">
                                            <p:txEl>
                                              <p:pRg st="4" end="4"/>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154627">
                                            <p:txEl>
                                              <p:pRg st="5" end="5"/>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154627">
                                            <p:txEl>
                                              <p:pRg st="6" end="6"/>
                                            </p:txEl>
                                          </p:spTgt>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154627">
                                            <p:txEl>
                                              <p:pRg st="7" end="7"/>
                                            </p:txEl>
                                          </p:spTgt>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154627">
                                            <p:txEl>
                                              <p:pRg st="8" end="8"/>
                                            </p:txEl>
                                          </p:spTgt>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15462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387" y="260648"/>
            <a:ext cx="8785225" cy="1143000"/>
          </a:xfrm>
        </p:spPr>
        <p:txBody>
          <a:bodyPr/>
          <a:lstStyle/>
          <a:p>
            <a:pPr algn="ctr" eaLnBrk="1" fontAlgn="auto" hangingPunct="1">
              <a:spcAft>
                <a:spcPts val="0"/>
              </a:spcAft>
              <a:defRPr/>
            </a:pPr>
            <a:r>
              <a:rPr lang="fr-FR" sz="3600" b="1" dirty="0" smtClean="0">
                <a:solidFill>
                  <a:schemeClr val="tx2"/>
                </a:solidFill>
              </a:rPr>
              <a:t>EU </a:t>
            </a:r>
            <a:r>
              <a:rPr lang="fr-FR" sz="3600" b="1" dirty="0" err="1" smtClean="0">
                <a:solidFill>
                  <a:schemeClr val="tx2"/>
                </a:solidFill>
              </a:rPr>
              <a:t>Environment</a:t>
            </a:r>
            <a:r>
              <a:rPr lang="fr-FR" sz="3600" b="1" dirty="0" smtClean="0">
                <a:solidFill>
                  <a:schemeClr val="tx2"/>
                </a:solidFill>
              </a:rPr>
              <a:t> </a:t>
            </a:r>
            <a:r>
              <a:rPr lang="fr-FR" sz="3600" b="1" dirty="0">
                <a:solidFill>
                  <a:schemeClr val="tx2"/>
                </a:solidFill>
              </a:rPr>
              <a:t>Action Programme to </a:t>
            </a:r>
            <a:r>
              <a:rPr lang="fr-FR" sz="3600" b="1" dirty="0" smtClean="0">
                <a:solidFill>
                  <a:schemeClr val="tx2"/>
                </a:solidFill>
              </a:rPr>
              <a:t>2020 </a:t>
            </a:r>
            <a:r>
              <a:rPr lang="fr-FR" b="1" dirty="0" smtClean="0">
                <a:solidFill>
                  <a:srgbClr val="FFFF00"/>
                </a:solidFill>
                <a:latin typeface="Freestyle Script" panose="030804020302050B0404" pitchFamily="66" charset="0"/>
              </a:rPr>
              <a:t>‘</a:t>
            </a:r>
            <a:br>
              <a:rPr lang="fr-FR" b="1" dirty="0" smtClean="0">
                <a:solidFill>
                  <a:srgbClr val="FFFF00"/>
                </a:solidFill>
                <a:latin typeface="Freestyle Script" panose="030804020302050B0404" pitchFamily="66" charset="0"/>
              </a:rPr>
            </a:br>
            <a:r>
              <a:rPr lang="fr-FR" b="1" dirty="0" smtClean="0">
                <a:solidFill>
                  <a:srgbClr val="FFFF00"/>
                </a:solidFill>
                <a:latin typeface="Freestyle Script" panose="030804020302050B0404" pitchFamily="66" charset="0"/>
              </a:rPr>
              <a:t>Living </a:t>
            </a:r>
            <a:r>
              <a:rPr lang="fr-FR" b="1" dirty="0" err="1" smtClean="0">
                <a:solidFill>
                  <a:srgbClr val="FFFF00"/>
                </a:solidFill>
                <a:latin typeface="Freestyle Script" panose="030804020302050B0404" pitchFamily="66" charset="0"/>
              </a:rPr>
              <a:t>well</a:t>
            </a:r>
            <a:r>
              <a:rPr lang="fr-FR" b="1" dirty="0" smtClean="0">
                <a:solidFill>
                  <a:srgbClr val="FFFF00"/>
                </a:solidFill>
                <a:latin typeface="Freestyle Script" panose="030804020302050B0404" pitchFamily="66" charset="0"/>
              </a:rPr>
              <a:t> </a:t>
            </a:r>
            <a:r>
              <a:rPr lang="fr-FR" b="1" dirty="0" err="1" smtClean="0">
                <a:solidFill>
                  <a:srgbClr val="FFFF00"/>
                </a:solidFill>
                <a:latin typeface="Freestyle Script" panose="030804020302050B0404" pitchFamily="66" charset="0"/>
              </a:rPr>
              <a:t>within</a:t>
            </a:r>
            <a:r>
              <a:rPr lang="fr-FR" b="1" dirty="0" smtClean="0">
                <a:solidFill>
                  <a:srgbClr val="FFFF00"/>
                </a:solidFill>
                <a:latin typeface="Freestyle Script" panose="030804020302050B0404" pitchFamily="66" charset="0"/>
              </a:rPr>
              <a:t> the </a:t>
            </a:r>
            <a:r>
              <a:rPr lang="fr-FR" b="1" dirty="0" err="1" smtClean="0">
                <a:solidFill>
                  <a:srgbClr val="FFFF00"/>
                </a:solidFill>
                <a:latin typeface="Freestyle Script" panose="030804020302050B0404" pitchFamily="66" charset="0"/>
              </a:rPr>
              <a:t>limits</a:t>
            </a:r>
            <a:r>
              <a:rPr lang="fr-FR" b="1" dirty="0" smtClean="0">
                <a:solidFill>
                  <a:srgbClr val="FFFF00"/>
                </a:solidFill>
                <a:latin typeface="Freestyle Script" panose="030804020302050B0404" pitchFamily="66" charset="0"/>
              </a:rPr>
              <a:t> of </a:t>
            </a:r>
            <a:r>
              <a:rPr lang="fr-FR" b="1" dirty="0" err="1" smtClean="0">
                <a:solidFill>
                  <a:srgbClr val="FFFF00"/>
                </a:solidFill>
                <a:latin typeface="Freestyle Script" panose="030804020302050B0404" pitchFamily="66" charset="0"/>
              </a:rPr>
              <a:t>our</a:t>
            </a:r>
            <a:r>
              <a:rPr lang="fr-FR" b="1" dirty="0" smtClean="0">
                <a:solidFill>
                  <a:srgbClr val="FFFF00"/>
                </a:solidFill>
                <a:latin typeface="Freestyle Script" panose="030804020302050B0404" pitchFamily="66" charset="0"/>
              </a:rPr>
              <a:t> </a:t>
            </a:r>
            <a:r>
              <a:rPr lang="fr-FR" b="1" dirty="0" err="1" smtClean="0">
                <a:solidFill>
                  <a:srgbClr val="FFFF00"/>
                </a:solidFill>
                <a:latin typeface="Freestyle Script" panose="030804020302050B0404" pitchFamily="66" charset="0"/>
              </a:rPr>
              <a:t>planet</a:t>
            </a:r>
            <a:r>
              <a:rPr lang="fr-FR" b="1" dirty="0" smtClean="0">
                <a:solidFill>
                  <a:srgbClr val="FFFF00"/>
                </a:solidFill>
                <a:latin typeface="Freestyle Script" panose="030804020302050B0404" pitchFamily="66" charset="0"/>
              </a:rPr>
              <a:t>’</a:t>
            </a:r>
            <a:endParaRPr lang="en-GB" dirty="0">
              <a:solidFill>
                <a:srgbClr val="FFFF00"/>
              </a:solidFill>
              <a:latin typeface="Freestyle Script" panose="030804020302050B0404" pitchFamily="66" charset="0"/>
            </a:endParaRPr>
          </a:p>
        </p:txBody>
      </p:sp>
      <p:sp>
        <p:nvSpPr>
          <p:cNvPr id="3" name="Footer Placeholder 2"/>
          <p:cNvSpPr>
            <a:spLocks noGrp="1"/>
          </p:cNvSpPr>
          <p:nvPr>
            <p:ph type="ftr" sz="quarter" idx="15"/>
          </p:nvPr>
        </p:nvSpPr>
        <p:spPr/>
        <p:txBody>
          <a:bodyPr/>
          <a:lstStyle/>
          <a:p>
            <a:pPr>
              <a:defRPr/>
            </a:pPr>
            <a:r>
              <a:rPr lang="en-GB" smtClean="0"/>
              <a:t>CH2020</a:t>
            </a:r>
            <a:endParaRPr lang="en-GB"/>
          </a:p>
        </p:txBody>
      </p:sp>
      <p:sp>
        <p:nvSpPr>
          <p:cNvPr id="24580" name="Slide Number Placeholder 3"/>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DB2DF510-53EE-4A0E-846E-BE3FE33F9A17}" type="slidenum">
              <a:rPr lang="en-GB" altLang="en-US" sz="1100">
                <a:latin typeface="Tahoma" panose="020B0604030504040204" pitchFamily="34" charset="0"/>
              </a:rPr>
              <a:pPr>
                <a:spcBef>
                  <a:spcPct val="0"/>
                </a:spcBef>
                <a:spcAft>
                  <a:spcPct val="0"/>
                </a:spcAft>
                <a:buClrTx/>
                <a:buFontTx/>
                <a:buNone/>
              </a:pPr>
              <a:t>41</a:t>
            </a:fld>
            <a:endParaRPr lang="en-GB" altLang="en-US" sz="1100">
              <a:latin typeface="Tahoma" panose="020B0604030504040204" pitchFamily="34" charset="0"/>
            </a:endParaRPr>
          </a:p>
        </p:txBody>
      </p:sp>
      <p:sp>
        <p:nvSpPr>
          <p:cNvPr id="5" name="Content Placeholder 4"/>
          <p:cNvSpPr>
            <a:spLocks noGrp="1"/>
          </p:cNvSpPr>
          <p:nvPr>
            <p:ph sz="quarter" idx="13"/>
          </p:nvPr>
        </p:nvSpPr>
        <p:spPr>
          <a:xfrm>
            <a:off x="609600" y="1341438"/>
            <a:ext cx="7924800" cy="5111750"/>
          </a:xfrm>
        </p:spPr>
        <p:txBody>
          <a:bodyPr>
            <a:normAutofit lnSpcReduction="10000"/>
          </a:bodyPr>
          <a:lstStyle/>
          <a:p>
            <a:pPr eaLnBrk="1" fontAlgn="auto" hangingPunct="1">
              <a:defRPr/>
            </a:pPr>
            <a:r>
              <a:rPr lang="en-GB" b="1" dirty="0">
                <a:hlinkClick r:id="rId2"/>
              </a:rPr>
              <a:t>The 7th Environment Action Programme (EAP)</a:t>
            </a:r>
            <a:r>
              <a:rPr lang="en-GB" dirty="0"/>
              <a:t> </a:t>
            </a:r>
            <a:r>
              <a:rPr lang="en-GB" dirty="0" smtClean="0"/>
              <a:t>is a </a:t>
            </a:r>
            <a:r>
              <a:rPr lang="en-GB" dirty="0"/>
              <a:t>guiding European environment policy until 2020. In order to give more long-term direction it </a:t>
            </a:r>
            <a:r>
              <a:rPr lang="en-GB" dirty="0" smtClean="0"/>
              <a:t>set </a:t>
            </a:r>
            <a:r>
              <a:rPr lang="en-GB" dirty="0"/>
              <a:t>out a vision beyond that, of where it wants the Union to be by </a:t>
            </a:r>
            <a:r>
              <a:rPr lang="en-GB" dirty="0" smtClean="0"/>
              <a:t>2050</a:t>
            </a:r>
          </a:p>
          <a:p>
            <a:pPr marL="0" indent="0" eaLnBrk="1" fontAlgn="auto" hangingPunct="1">
              <a:buFont typeface="Arial" panose="020B0604020202020204" pitchFamily="34" charset="0"/>
              <a:buNone/>
              <a:defRPr/>
            </a:pPr>
            <a:r>
              <a:rPr lang="en-GB" dirty="0"/>
              <a:t>It </a:t>
            </a:r>
            <a:r>
              <a:rPr lang="en-GB" dirty="0" smtClean="0"/>
              <a:t>identified </a:t>
            </a:r>
            <a:r>
              <a:rPr lang="en-GB" dirty="0"/>
              <a:t>three key objectives:</a:t>
            </a:r>
          </a:p>
          <a:p>
            <a:pPr eaLnBrk="1" fontAlgn="auto" hangingPunct="1">
              <a:defRPr/>
            </a:pPr>
            <a:r>
              <a:rPr lang="en-GB" dirty="0">
                <a:solidFill>
                  <a:schemeClr val="tx2"/>
                </a:solidFill>
              </a:rPr>
              <a:t>to protect, conserve and enhance the Union’s </a:t>
            </a:r>
            <a:r>
              <a:rPr lang="en-GB" b="1" dirty="0"/>
              <a:t>natural capital</a:t>
            </a:r>
            <a:r>
              <a:rPr lang="en-GB" dirty="0"/>
              <a:t> </a:t>
            </a:r>
          </a:p>
          <a:p>
            <a:pPr eaLnBrk="1" fontAlgn="auto" hangingPunct="1">
              <a:defRPr/>
            </a:pPr>
            <a:r>
              <a:rPr lang="en-GB" dirty="0">
                <a:solidFill>
                  <a:schemeClr val="tx2"/>
                </a:solidFill>
              </a:rPr>
              <a:t>to turn the Union into a </a:t>
            </a:r>
            <a:r>
              <a:rPr lang="en-GB" b="1" dirty="0"/>
              <a:t>resource-efficient</a:t>
            </a:r>
            <a:r>
              <a:rPr lang="en-GB" dirty="0"/>
              <a:t>, </a:t>
            </a:r>
            <a:r>
              <a:rPr lang="en-GB" dirty="0">
                <a:solidFill>
                  <a:schemeClr val="tx2"/>
                </a:solidFill>
              </a:rPr>
              <a:t>green, and competitive low-carbon </a:t>
            </a:r>
            <a:r>
              <a:rPr lang="en-GB" b="1" dirty="0"/>
              <a:t>economy</a:t>
            </a:r>
            <a:r>
              <a:rPr lang="en-GB" dirty="0">
                <a:solidFill>
                  <a:schemeClr val="tx2"/>
                </a:solidFill>
              </a:rPr>
              <a:t> </a:t>
            </a:r>
          </a:p>
          <a:p>
            <a:pPr eaLnBrk="1" fontAlgn="auto" hangingPunct="1">
              <a:defRPr/>
            </a:pPr>
            <a:r>
              <a:rPr lang="en-GB" dirty="0">
                <a:solidFill>
                  <a:schemeClr val="tx2"/>
                </a:solidFill>
              </a:rPr>
              <a:t>to </a:t>
            </a:r>
            <a:r>
              <a:rPr lang="en-GB" b="1" dirty="0"/>
              <a:t>safeguard</a:t>
            </a:r>
            <a:r>
              <a:rPr lang="en-GB" dirty="0"/>
              <a:t> </a:t>
            </a:r>
            <a:r>
              <a:rPr lang="en-GB" dirty="0">
                <a:solidFill>
                  <a:schemeClr val="tx2"/>
                </a:solidFill>
              </a:rPr>
              <a:t>the Union's citizens from </a:t>
            </a:r>
            <a:r>
              <a:rPr lang="en-GB" b="1" dirty="0"/>
              <a:t>environment-related pressures</a:t>
            </a:r>
            <a:r>
              <a:rPr lang="en-GB" dirty="0"/>
              <a:t> </a:t>
            </a:r>
            <a:r>
              <a:rPr lang="en-GB" dirty="0">
                <a:solidFill>
                  <a:schemeClr val="tx2"/>
                </a:solidFill>
              </a:rPr>
              <a:t>and risks to health and wellbeing </a:t>
            </a:r>
          </a:p>
          <a:p>
            <a:pPr eaLnBrk="1" fontAlgn="auto" hangingPunct="1">
              <a:defRPr/>
            </a:pPr>
            <a:endParaRPr lang="en-GB" dirty="0"/>
          </a:p>
        </p:txBody>
      </p:sp>
    </p:spTree>
    <p:extLst>
      <p:ext uri="{BB962C8B-B14F-4D97-AF65-F5344CB8AC3E}">
        <p14:creationId xmlns:p14="http://schemas.microsoft.com/office/powerpoint/2010/main" val="1809667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388" y="115888"/>
            <a:ext cx="8785225" cy="1143000"/>
          </a:xfrm>
        </p:spPr>
        <p:txBody>
          <a:bodyPr/>
          <a:lstStyle/>
          <a:p>
            <a:pPr algn="ctr" eaLnBrk="1" fontAlgn="auto" hangingPunct="1">
              <a:spcAft>
                <a:spcPts val="0"/>
              </a:spcAft>
              <a:defRPr/>
            </a:pPr>
            <a:r>
              <a:rPr lang="fr-FR" b="1" dirty="0" smtClean="0">
                <a:solidFill>
                  <a:srgbClr val="FFFF00"/>
                </a:solidFill>
                <a:latin typeface="Freestyle Script" panose="030804020302050B0404" pitchFamily="66" charset="0"/>
              </a:rPr>
              <a:t/>
            </a:r>
            <a:br>
              <a:rPr lang="fr-FR" b="1" dirty="0" smtClean="0">
                <a:solidFill>
                  <a:srgbClr val="FFFF00"/>
                </a:solidFill>
                <a:latin typeface="Freestyle Script" panose="030804020302050B0404" pitchFamily="66" charset="0"/>
              </a:rPr>
            </a:br>
            <a:r>
              <a:rPr lang="en-GB" sz="4400" b="1" dirty="0"/>
              <a:t>The 7th Environment Action </a:t>
            </a:r>
            <a:r>
              <a:rPr lang="en-GB" sz="4400" b="1" dirty="0" smtClean="0"/>
              <a:t/>
            </a:r>
            <a:br>
              <a:rPr lang="en-GB" sz="4400" b="1" dirty="0" smtClean="0"/>
            </a:br>
            <a:r>
              <a:rPr lang="en-GB" sz="3200" b="1" dirty="0" smtClean="0"/>
              <a:t>Programme </a:t>
            </a:r>
            <a:r>
              <a:rPr lang="en-GB" sz="3200" b="1" dirty="0"/>
              <a:t>(EAP)</a:t>
            </a:r>
            <a:r>
              <a:rPr lang="en-GB" sz="3200" dirty="0"/>
              <a:t> </a:t>
            </a:r>
            <a:r>
              <a:rPr lang="fr-FR" sz="3200" b="1" dirty="0" smtClean="0">
                <a:solidFill>
                  <a:srgbClr val="FFFF00"/>
                </a:solidFill>
                <a:latin typeface="Freestyle Script" panose="030804020302050B0404" pitchFamily="66" charset="0"/>
              </a:rPr>
              <a:t>Living </a:t>
            </a:r>
            <a:r>
              <a:rPr lang="fr-FR" sz="3200" b="1" dirty="0" err="1" smtClean="0">
                <a:solidFill>
                  <a:srgbClr val="FFFF00"/>
                </a:solidFill>
                <a:latin typeface="Freestyle Script" panose="030804020302050B0404" pitchFamily="66" charset="0"/>
              </a:rPr>
              <a:t>well</a:t>
            </a:r>
            <a:r>
              <a:rPr lang="fr-FR" sz="3200" b="1" dirty="0" smtClean="0">
                <a:solidFill>
                  <a:srgbClr val="FFFF00"/>
                </a:solidFill>
                <a:latin typeface="Freestyle Script" panose="030804020302050B0404" pitchFamily="66" charset="0"/>
              </a:rPr>
              <a:t> </a:t>
            </a:r>
            <a:r>
              <a:rPr lang="fr-FR" sz="3200" b="1" dirty="0" err="1" smtClean="0">
                <a:solidFill>
                  <a:srgbClr val="FFFF00"/>
                </a:solidFill>
                <a:latin typeface="Freestyle Script" panose="030804020302050B0404" pitchFamily="66" charset="0"/>
              </a:rPr>
              <a:t>within</a:t>
            </a:r>
            <a:r>
              <a:rPr lang="fr-FR" sz="3200" b="1" dirty="0" smtClean="0">
                <a:solidFill>
                  <a:srgbClr val="FFFF00"/>
                </a:solidFill>
                <a:latin typeface="Freestyle Script" panose="030804020302050B0404" pitchFamily="66" charset="0"/>
              </a:rPr>
              <a:t> the </a:t>
            </a:r>
            <a:r>
              <a:rPr lang="fr-FR" sz="3200" b="1" dirty="0" err="1" smtClean="0">
                <a:solidFill>
                  <a:srgbClr val="FFFF00"/>
                </a:solidFill>
                <a:latin typeface="Freestyle Script" panose="030804020302050B0404" pitchFamily="66" charset="0"/>
              </a:rPr>
              <a:t>limits</a:t>
            </a:r>
            <a:r>
              <a:rPr lang="fr-FR" sz="3200" b="1" dirty="0" smtClean="0">
                <a:solidFill>
                  <a:srgbClr val="FFFF00"/>
                </a:solidFill>
                <a:latin typeface="Freestyle Script" panose="030804020302050B0404" pitchFamily="66" charset="0"/>
              </a:rPr>
              <a:t> of </a:t>
            </a:r>
            <a:r>
              <a:rPr lang="fr-FR" sz="3200" b="1" dirty="0" err="1" smtClean="0">
                <a:solidFill>
                  <a:srgbClr val="FFFF00"/>
                </a:solidFill>
                <a:latin typeface="Freestyle Script" panose="030804020302050B0404" pitchFamily="66" charset="0"/>
              </a:rPr>
              <a:t>our</a:t>
            </a:r>
            <a:r>
              <a:rPr lang="fr-FR" sz="3200" b="1" dirty="0" smtClean="0">
                <a:solidFill>
                  <a:srgbClr val="FFFF00"/>
                </a:solidFill>
                <a:latin typeface="Freestyle Script" panose="030804020302050B0404" pitchFamily="66" charset="0"/>
              </a:rPr>
              <a:t> </a:t>
            </a:r>
            <a:r>
              <a:rPr lang="fr-FR" sz="3200" b="1" dirty="0" err="1" smtClean="0">
                <a:solidFill>
                  <a:srgbClr val="FFFF00"/>
                </a:solidFill>
                <a:latin typeface="Freestyle Script" panose="030804020302050B0404" pitchFamily="66" charset="0"/>
              </a:rPr>
              <a:t>planet</a:t>
            </a:r>
            <a:r>
              <a:rPr lang="fr-FR" sz="3200" b="1" dirty="0" smtClean="0">
                <a:solidFill>
                  <a:srgbClr val="FFFF00"/>
                </a:solidFill>
                <a:latin typeface="Freestyle Script" panose="030804020302050B0404" pitchFamily="66" charset="0"/>
              </a:rPr>
              <a:t>’</a:t>
            </a:r>
            <a:endParaRPr lang="en-GB" sz="3200" dirty="0">
              <a:solidFill>
                <a:srgbClr val="FFFF00"/>
              </a:solidFill>
              <a:latin typeface="Freestyle Script" panose="030804020302050B0404" pitchFamily="66" charset="0"/>
            </a:endParaRPr>
          </a:p>
        </p:txBody>
      </p:sp>
      <p:sp>
        <p:nvSpPr>
          <p:cNvPr id="3" name="Footer Placeholder 2"/>
          <p:cNvSpPr>
            <a:spLocks noGrp="1"/>
          </p:cNvSpPr>
          <p:nvPr>
            <p:ph type="ftr" sz="quarter" idx="15"/>
          </p:nvPr>
        </p:nvSpPr>
        <p:spPr/>
        <p:txBody>
          <a:bodyPr/>
          <a:lstStyle/>
          <a:p>
            <a:pPr>
              <a:defRPr/>
            </a:pPr>
            <a:r>
              <a:rPr lang="en-GB" smtClean="0"/>
              <a:t>CH2020</a:t>
            </a:r>
            <a:endParaRPr lang="en-GB"/>
          </a:p>
        </p:txBody>
      </p:sp>
      <p:sp>
        <p:nvSpPr>
          <p:cNvPr id="24580" name="Slide Number Placeholder 3"/>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DB2DF510-53EE-4A0E-846E-BE3FE33F9A17}" type="slidenum">
              <a:rPr lang="en-GB" altLang="en-US" sz="1100">
                <a:latin typeface="Tahoma" panose="020B0604030504040204" pitchFamily="34" charset="0"/>
              </a:rPr>
              <a:pPr>
                <a:spcBef>
                  <a:spcPct val="0"/>
                </a:spcBef>
                <a:spcAft>
                  <a:spcPct val="0"/>
                </a:spcAft>
                <a:buClrTx/>
                <a:buFontTx/>
                <a:buNone/>
              </a:pPr>
              <a:t>42</a:t>
            </a:fld>
            <a:endParaRPr lang="en-GB" altLang="en-US" sz="1100">
              <a:latin typeface="Tahoma" panose="020B0604030504040204" pitchFamily="34" charset="0"/>
            </a:endParaRPr>
          </a:p>
        </p:txBody>
      </p:sp>
      <p:sp>
        <p:nvSpPr>
          <p:cNvPr id="5" name="Content Placeholder 4"/>
          <p:cNvSpPr>
            <a:spLocks noGrp="1"/>
          </p:cNvSpPr>
          <p:nvPr>
            <p:ph sz="quarter" idx="13"/>
          </p:nvPr>
        </p:nvSpPr>
        <p:spPr>
          <a:xfrm>
            <a:off x="609600" y="1341438"/>
            <a:ext cx="7924800" cy="5111750"/>
          </a:xfrm>
        </p:spPr>
        <p:txBody>
          <a:bodyPr>
            <a:normAutofit fontScale="85000" lnSpcReduction="10000"/>
          </a:bodyPr>
          <a:lstStyle/>
          <a:p>
            <a:pPr marL="0" indent="0" eaLnBrk="1" fontAlgn="auto" hangingPunct="1">
              <a:buFont typeface="Arial" panose="020B0604020202020204" pitchFamily="34" charset="0"/>
              <a:buNone/>
              <a:defRPr/>
            </a:pPr>
            <a:r>
              <a:rPr lang="en-GB" dirty="0" smtClean="0"/>
              <a:t>Four </a:t>
            </a:r>
            <a:r>
              <a:rPr lang="en-GB" dirty="0"/>
              <a:t>so called "enablers" </a:t>
            </a:r>
            <a:r>
              <a:rPr lang="en-GB" dirty="0" smtClean="0"/>
              <a:t>help </a:t>
            </a:r>
            <a:r>
              <a:rPr lang="en-GB" dirty="0"/>
              <a:t>Europe deliver on these </a:t>
            </a:r>
            <a:r>
              <a:rPr lang="en-GB" dirty="0" smtClean="0"/>
              <a:t>objectives: </a:t>
            </a:r>
            <a:endParaRPr lang="en-GB" dirty="0"/>
          </a:p>
          <a:p>
            <a:pPr eaLnBrk="1" fontAlgn="auto" hangingPunct="1">
              <a:defRPr/>
            </a:pPr>
            <a:r>
              <a:rPr lang="en-GB" dirty="0">
                <a:solidFill>
                  <a:schemeClr val="tx2"/>
                </a:solidFill>
              </a:rPr>
              <a:t>better </a:t>
            </a:r>
            <a:r>
              <a:rPr lang="en-GB" b="1" dirty="0"/>
              <a:t>implementation</a:t>
            </a:r>
            <a:r>
              <a:rPr lang="en-GB" dirty="0">
                <a:solidFill>
                  <a:schemeClr val="tx2"/>
                </a:solidFill>
              </a:rPr>
              <a:t> of legislation </a:t>
            </a:r>
          </a:p>
          <a:p>
            <a:pPr eaLnBrk="1" fontAlgn="auto" hangingPunct="1">
              <a:defRPr/>
            </a:pPr>
            <a:r>
              <a:rPr lang="en-GB" dirty="0">
                <a:solidFill>
                  <a:schemeClr val="tx2"/>
                </a:solidFill>
              </a:rPr>
              <a:t>better</a:t>
            </a:r>
            <a:r>
              <a:rPr lang="en-GB" dirty="0"/>
              <a:t> </a:t>
            </a:r>
            <a:r>
              <a:rPr lang="en-GB" b="1" dirty="0"/>
              <a:t>information</a:t>
            </a:r>
            <a:r>
              <a:rPr lang="en-GB" dirty="0"/>
              <a:t> </a:t>
            </a:r>
            <a:r>
              <a:rPr lang="en-GB" dirty="0">
                <a:solidFill>
                  <a:schemeClr val="tx2"/>
                </a:solidFill>
              </a:rPr>
              <a:t>by improving the knowledge base </a:t>
            </a:r>
          </a:p>
          <a:p>
            <a:pPr eaLnBrk="1" fontAlgn="auto" hangingPunct="1">
              <a:defRPr/>
            </a:pPr>
            <a:r>
              <a:rPr lang="en-GB" dirty="0">
                <a:solidFill>
                  <a:schemeClr val="tx2"/>
                </a:solidFill>
              </a:rPr>
              <a:t>more and wiser </a:t>
            </a:r>
            <a:r>
              <a:rPr lang="en-GB" b="1" dirty="0"/>
              <a:t>investment</a:t>
            </a:r>
            <a:r>
              <a:rPr lang="en-GB" dirty="0">
                <a:solidFill>
                  <a:schemeClr val="tx2"/>
                </a:solidFill>
              </a:rPr>
              <a:t> for environment and climate policy </a:t>
            </a:r>
          </a:p>
          <a:p>
            <a:pPr eaLnBrk="1" fontAlgn="auto" hangingPunct="1">
              <a:defRPr/>
            </a:pPr>
            <a:r>
              <a:rPr lang="en-GB" dirty="0">
                <a:solidFill>
                  <a:schemeClr val="tx2"/>
                </a:solidFill>
              </a:rPr>
              <a:t>full </a:t>
            </a:r>
            <a:r>
              <a:rPr lang="en-GB" b="1" dirty="0"/>
              <a:t>integration</a:t>
            </a:r>
            <a:r>
              <a:rPr lang="en-GB" dirty="0">
                <a:solidFill>
                  <a:schemeClr val="tx2"/>
                </a:solidFill>
              </a:rPr>
              <a:t> of environmental requirements and considerations into other policies </a:t>
            </a:r>
          </a:p>
          <a:p>
            <a:pPr marL="0" indent="0" eaLnBrk="1" fontAlgn="auto" hangingPunct="1">
              <a:buFont typeface="Arial" panose="020B0604020202020204" pitchFamily="34" charset="0"/>
              <a:buNone/>
              <a:defRPr/>
            </a:pPr>
            <a:r>
              <a:rPr lang="en-GB" dirty="0"/>
              <a:t>Two additional horizontal priority objectives complete the programme: </a:t>
            </a:r>
          </a:p>
          <a:p>
            <a:pPr eaLnBrk="1" fontAlgn="auto" hangingPunct="1">
              <a:defRPr/>
            </a:pPr>
            <a:r>
              <a:rPr lang="en-GB" dirty="0">
                <a:solidFill>
                  <a:schemeClr val="tx2"/>
                </a:solidFill>
              </a:rPr>
              <a:t>to </a:t>
            </a:r>
            <a:r>
              <a:rPr lang="en-GB" b="1" dirty="0">
                <a:solidFill>
                  <a:schemeClr val="tx2"/>
                </a:solidFill>
              </a:rPr>
              <a:t>make</a:t>
            </a:r>
            <a:r>
              <a:rPr lang="en-GB" dirty="0">
                <a:solidFill>
                  <a:schemeClr val="tx2"/>
                </a:solidFill>
              </a:rPr>
              <a:t> the Union's </a:t>
            </a:r>
            <a:r>
              <a:rPr lang="en-GB" b="1" dirty="0"/>
              <a:t>cities more sustainable</a:t>
            </a:r>
            <a:r>
              <a:rPr lang="en-GB" dirty="0"/>
              <a:t> </a:t>
            </a:r>
          </a:p>
          <a:p>
            <a:pPr eaLnBrk="1" fontAlgn="auto" hangingPunct="1">
              <a:defRPr/>
            </a:pPr>
            <a:r>
              <a:rPr lang="en-GB" dirty="0">
                <a:solidFill>
                  <a:schemeClr val="tx2"/>
                </a:solidFill>
              </a:rPr>
              <a:t>to help the Union </a:t>
            </a:r>
            <a:r>
              <a:rPr lang="en-GB" b="1" dirty="0"/>
              <a:t>address international environmental</a:t>
            </a:r>
            <a:r>
              <a:rPr lang="en-GB" dirty="0"/>
              <a:t> </a:t>
            </a:r>
            <a:r>
              <a:rPr lang="en-GB" dirty="0">
                <a:solidFill>
                  <a:schemeClr val="tx2"/>
                </a:solidFill>
              </a:rPr>
              <a:t>and </a:t>
            </a:r>
            <a:r>
              <a:rPr lang="en-GB" b="1" dirty="0"/>
              <a:t>climate challenges more effectively</a:t>
            </a:r>
            <a:r>
              <a:rPr lang="en-GB" dirty="0"/>
              <a:t>. </a:t>
            </a:r>
          </a:p>
          <a:p>
            <a:pPr marL="0" indent="0" eaLnBrk="1" fontAlgn="auto" hangingPunct="1">
              <a:buFont typeface="Arial" panose="020B0604020202020204" pitchFamily="34" charset="0"/>
              <a:buNone/>
              <a:defRPr/>
            </a:pPr>
            <a:r>
              <a:rPr lang="en-GB" dirty="0"/>
              <a:t>The programme entered into force in January 2014. </a:t>
            </a:r>
            <a:endParaRPr lang="en-GB" dirty="0" smtClean="0"/>
          </a:p>
          <a:p>
            <a:pPr marL="0" indent="0" eaLnBrk="1" fontAlgn="auto" hangingPunct="1">
              <a:buFont typeface="Arial" panose="020B0604020202020204" pitchFamily="34" charset="0"/>
              <a:buNone/>
              <a:defRPr/>
            </a:pPr>
            <a:r>
              <a:rPr lang="en-GB" dirty="0" smtClean="0"/>
              <a:t>(EU, 2019)</a:t>
            </a:r>
            <a:endParaRPr lang="en-GB" dirty="0"/>
          </a:p>
          <a:p>
            <a:pPr eaLnBrk="1" fontAlgn="auto" hangingPunct="1">
              <a:defRPr/>
            </a:pPr>
            <a:endParaRPr lang="en-GB" dirty="0"/>
          </a:p>
        </p:txBody>
      </p:sp>
    </p:spTree>
    <p:extLst>
      <p:ext uri="{BB962C8B-B14F-4D97-AF65-F5344CB8AC3E}">
        <p14:creationId xmlns:p14="http://schemas.microsoft.com/office/powerpoint/2010/main" val="808473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normAutofit fontScale="90000"/>
          </a:bodyPr>
          <a:lstStyle/>
          <a:p>
            <a:pPr eaLnBrk="1" fontAlgn="auto" hangingPunct="1">
              <a:spcAft>
                <a:spcPts val="0"/>
              </a:spcAft>
              <a:defRPr/>
            </a:pPr>
            <a:r>
              <a:rPr lang="en-GB" altLang="en-US" dirty="0"/>
              <a:t>EU: </a:t>
            </a:r>
            <a:r>
              <a:rPr lang="en-GB" dirty="0"/>
              <a:t>Environment, Maritime Affairs and Fisheries</a:t>
            </a:r>
            <a:endParaRPr lang="en-GB" altLang="en-US" dirty="0"/>
          </a:p>
        </p:txBody>
      </p:sp>
      <p:pic>
        <p:nvPicPr>
          <p:cNvPr id="35843" name="Picture 5" descr="EU"/>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611188" y="4483100"/>
            <a:ext cx="4027487" cy="1974850"/>
          </a:xfrm>
          <a:noFill/>
        </p:spPr>
      </p:pic>
      <p:sp>
        <p:nvSpPr>
          <p:cNvPr id="12292" name="Rectangle 3"/>
          <p:cNvSpPr>
            <a:spLocks noGrp="1" noChangeArrowheads="1"/>
          </p:cNvSpPr>
          <p:nvPr>
            <p:ph type="body" sz="half" idx="2"/>
          </p:nvPr>
        </p:nvSpPr>
        <p:spPr>
          <a:xfrm>
            <a:off x="702113" y="2051313"/>
            <a:ext cx="7061200" cy="2495550"/>
          </a:xfrm>
        </p:spPr>
        <p:txBody>
          <a:bodyPr rtlCol="0">
            <a:normAutofit/>
          </a:bodyPr>
          <a:lstStyle/>
          <a:p>
            <a:pPr marL="274320" indent="-274320" eaLnBrk="1" fontAlgn="auto" hangingPunct="1">
              <a:lnSpc>
                <a:spcPct val="80000"/>
              </a:lnSpc>
              <a:spcAft>
                <a:spcPts val="0"/>
              </a:spcAft>
              <a:buClr>
                <a:schemeClr val="accent3"/>
              </a:buClr>
              <a:buFont typeface="Wingdings 2"/>
              <a:buChar char=""/>
              <a:defRPr/>
            </a:pPr>
            <a:r>
              <a:rPr lang="en-US" sz="1600" b="1" dirty="0">
                <a:solidFill>
                  <a:schemeClr val="tx2">
                    <a:lumMod val="50000"/>
                  </a:schemeClr>
                </a:solidFill>
              </a:rPr>
              <a:t>The Commissioner for the Environment DG is </a:t>
            </a:r>
            <a:r>
              <a:rPr lang="en-GB" sz="1600" b="1" dirty="0"/>
              <a:t>Karmenu Vella</a:t>
            </a:r>
          </a:p>
          <a:p>
            <a:pPr marL="274320" indent="-274320" eaLnBrk="1" fontAlgn="auto" hangingPunct="1">
              <a:lnSpc>
                <a:spcPct val="80000"/>
              </a:lnSpc>
              <a:spcAft>
                <a:spcPts val="0"/>
              </a:spcAft>
              <a:buClr>
                <a:schemeClr val="accent3"/>
              </a:buClr>
              <a:buFont typeface="Wingdings 2"/>
              <a:buChar char=""/>
              <a:defRPr/>
            </a:pPr>
            <a:r>
              <a:rPr lang="en-US" sz="1600" b="1" dirty="0">
                <a:solidFill>
                  <a:schemeClr val="accent1">
                    <a:lumMod val="60000"/>
                    <a:lumOff val="40000"/>
                  </a:schemeClr>
                </a:solidFill>
                <a:hlinkClick r:id="rId3"/>
              </a:rPr>
              <a:t>Office of the Director-General</a:t>
            </a:r>
            <a:r>
              <a:rPr lang="en-US" sz="1600" dirty="0">
                <a:solidFill>
                  <a:schemeClr val="accent1">
                    <a:lumMod val="60000"/>
                    <a:lumOff val="40000"/>
                  </a:schemeClr>
                </a:solidFill>
              </a:rPr>
              <a:t> </a:t>
            </a:r>
            <a:endParaRPr lang="en-GB" sz="1600" dirty="0">
              <a:solidFill>
                <a:schemeClr val="accent1">
                  <a:lumMod val="60000"/>
                  <a:lumOff val="40000"/>
                </a:schemeClr>
              </a:solidFill>
            </a:endParaRPr>
          </a:p>
          <a:p>
            <a:pPr marL="274320" indent="-274320" eaLnBrk="1" fontAlgn="auto" hangingPunct="1">
              <a:lnSpc>
                <a:spcPct val="80000"/>
              </a:lnSpc>
              <a:spcAft>
                <a:spcPts val="0"/>
              </a:spcAft>
              <a:buClr>
                <a:schemeClr val="accent3"/>
              </a:buClr>
              <a:buFont typeface="Wingdings 2"/>
              <a:buChar char=""/>
              <a:defRPr/>
            </a:pPr>
            <a:r>
              <a:rPr lang="en-US" sz="1600" b="1" dirty="0">
                <a:solidFill>
                  <a:schemeClr val="accent1">
                    <a:lumMod val="60000"/>
                    <a:lumOff val="40000"/>
                  </a:schemeClr>
                </a:solidFill>
                <a:hlinkClick r:id="rId4"/>
              </a:rPr>
              <a:t>Directorate A: Communication, Legal Affairs &amp; Civil Protection</a:t>
            </a:r>
            <a:r>
              <a:rPr lang="en-US" sz="1600" dirty="0">
                <a:solidFill>
                  <a:schemeClr val="accent1">
                    <a:lumMod val="60000"/>
                    <a:lumOff val="40000"/>
                  </a:schemeClr>
                </a:solidFill>
              </a:rPr>
              <a:t> </a:t>
            </a:r>
            <a:endParaRPr lang="en-GB" sz="1600" dirty="0">
              <a:solidFill>
                <a:schemeClr val="accent1">
                  <a:lumMod val="60000"/>
                  <a:lumOff val="40000"/>
                </a:schemeClr>
              </a:solidFill>
            </a:endParaRPr>
          </a:p>
          <a:p>
            <a:pPr marL="274320" indent="-274320" eaLnBrk="1" fontAlgn="auto" hangingPunct="1">
              <a:lnSpc>
                <a:spcPct val="80000"/>
              </a:lnSpc>
              <a:spcAft>
                <a:spcPts val="0"/>
              </a:spcAft>
              <a:buClr>
                <a:schemeClr val="accent3"/>
              </a:buClr>
              <a:buFont typeface="Wingdings 2"/>
              <a:buChar char=""/>
              <a:defRPr/>
            </a:pPr>
            <a:r>
              <a:rPr lang="en-US" sz="1600" b="1" dirty="0">
                <a:solidFill>
                  <a:schemeClr val="accent1">
                    <a:lumMod val="60000"/>
                    <a:lumOff val="40000"/>
                  </a:schemeClr>
                </a:solidFill>
                <a:hlinkClick r:id="rId5"/>
              </a:rPr>
              <a:t>Directorate B: Protecting the Natural Environment</a:t>
            </a:r>
            <a:r>
              <a:rPr lang="en-US" sz="1600" dirty="0">
                <a:solidFill>
                  <a:schemeClr val="accent1">
                    <a:lumMod val="60000"/>
                    <a:lumOff val="40000"/>
                  </a:schemeClr>
                </a:solidFill>
              </a:rPr>
              <a:t> </a:t>
            </a:r>
            <a:endParaRPr lang="en-GB" sz="1600" dirty="0">
              <a:solidFill>
                <a:schemeClr val="accent1">
                  <a:lumMod val="60000"/>
                  <a:lumOff val="40000"/>
                </a:schemeClr>
              </a:solidFill>
            </a:endParaRPr>
          </a:p>
          <a:p>
            <a:pPr marL="274320" indent="-274320" eaLnBrk="1" fontAlgn="auto" hangingPunct="1">
              <a:lnSpc>
                <a:spcPct val="80000"/>
              </a:lnSpc>
              <a:spcAft>
                <a:spcPts val="0"/>
              </a:spcAft>
              <a:buClr>
                <a:schemeClr val="accent3"/>
              </a:buClr>
              <a:buFont typeface="Wingdings 2"/>
              <a:buChar char=""/>
              <a:defRPr/>
            </a:pPr>
            <a:r>
              <a:rPr lang="en-US" sz="1600" b="1" dirty="0">
                <a:solidFill>
                  <a:schemeClr val="accent1">
                    <a:lumMod val="60000"/>
                    <a:lumOff val="40000"/>
                  </a:schemeClr>
                </a:solidFill>
                <a:hlinkClick r:id="rId6"/>
              </a:rPr>
              <a:t>Directorate C: Climate Change &amp; Air</a:t>
            </a:r>
            <a:r>
              <a:rPr lang="en-US" sz="1600" dirty="0">
                <a:solidFill>
                  <a:schemeClr val="accent1">
                    <a:lumMod val="60000"/>
                    <a:lumOff val="40000"/>
                  </a:schemeClr>
                </a:solidFill>
              </a:rPr>
              <a:t> </a:t>
            </a:r>
            <a:endParaRPr lang="en-GB" sz="1600" dirty="0">
              <a:solidFill>
                <a:schemeClr val="accent1">
                  <a:lumMod val="60000"/>
                  <a:lumOff val="40000"/>
                </a:schemeClr>
              </a:solidFill>
            </a:endParaRPr>
          </a:p>
          <a:p>
            <a:pPr marL="274320" indent="-274320" eaLnBrk="1" fontAlgn="auto" hangingPunct="1">
              <a:lnSpc>
                <a:spcPct val="80000"/>
              </a:lnSpc>
              <a:spcAft>
                <a:spcPts val="0"/>
              </a:spcAft>
              <a:buClr>
                <a:schemeClr val="accent3"/>
              </a:buClr>
              <a:buFont typeface="Wingdings 2"/>
              <a:buChar char=""/>
              <a:defRPr/>
            </a:pPr>
            <a:r>
              <a:rPr lang="en-US" sz="1600" b="1" dirty="0">
                <a:solidFill>
                  <a:schemeClr val="accent1">
                    <a:lumMod val="60000"/>
                    <a:lumOff val="40000"/>
                  </a:schemeClr>
                </a:solidFill>
                <a:hlinkClick r:id="rId7"/>
              </a:rPr>
              <a:t>Directorate D: Water, Chemicals &amp; Cohesion</a:t>
            </a:r>
            <a:r>
              <a:rPr lang="en-US" sz="1600" dirty="0">
                <a:solidFill>
                  <a:schemeClr val="accent1">
                    <a:lumMod val="60000"/>
                    <a:lumOff val="40000"/>
                  </a:schemeClr>
                </a:solidFill>
              </a:rPr>
              <a:t> </a:t>
            </a:r>
            <a:endParaRPr lang="en-GB" sz="1600" dirty="0">
              <a:solidFill>
                <a:schemeClr val="accent1">
                  <a:lumMod val="60000"/>
                  <a:lumOff val="40000"/>
                </a:schemeClr>
              </a:solidFill>
            </a:endParaRPr>
          </a:p>
          <a:p>
            <a:pPr marL="274320" indent="-274320" eaLnBrk="1" fontAlgn="auto" hangingPunct="1">
              <a:lnSpc>
                <a:spcPct val="80000"/>
              </a:lnSpc>
              <a:spcAft>
                <a:spcPts val="0"/>
              </a:spcAft>
              <a:buClr>
                <a:schemeClr val="accent3"/>
              </a:buClr>
              <a:buFont typeface="Wingdings 2"/>
              <a:buChar char=""/>
              <a:defRPr/>
            </a:pPr>
            <a:r>
              <a:rPr lang="en-US" sz="1600" b="1" dirty="0">
                <a:solidFill>
                  <a:schemeClr val="accent1">
                    <a:lumMod val="60000"/>
                    <a:lumOff val="40000"/>
                  </a:schemeClr>
                </a:solidFill>
                <a:hlinkClick r:id="rId8"/>
              </a:rPr>
              <a:t>Directorate E: International affairs &amp; LIFE</a:t>
            </a:r>
            <a:r>
              <a:rPr lang="en-US" sz="1600" dirty="0">
                <a:solidFill>
                  <a:schemeClr val="accent1">
                    <a:lumMod val="60000"/>
                    <a:lumOff val="40000"/>
                  </a:schemeClr>
                </a:solidFill>
              </a:rPr>
              <a:t> </a:t>
            </a:r>
            <a:endParaRPr lang="en-GB" sz="1600" dirty="0">
              <a:solidFill>
                <a:schemeClr val="accent1">
                  <a:lumMod val="60000"/>
                  <a:lumOff val="40000"/>
                </a:schemeClr>
              </a:solidFill>
            </a:endParaRPr>
          </a:p>
          <a:p>
            <a:pPr marL="274320" indent="-274320" eaLnBrk="1" fontAlgn="auto" hangingPunct="1">
              <a:lnSpc>
                <a:spcPct val="80000"/>
              </a:lnSpc>
              <a:spcAft>
                <a:spcPts val="0"/>
              </a:spcAft>
              <a:buClr>
                <a:schemeClr val="accent3"/>
              </a:buClr>
              <a:buFont typeface="Wingdings 2"/>
              <a:buChar char=""/>
              <a:defRPr/>
            </a:pPr>
            <a:r>
              <a:rPr lang="en-US" sz="1600" b="1" dirty="0">
                <a:solidFill>
                  <a:schemeClr val="accent1">
                    <a:lumMod val="60000"/>
                    <a:lumOff val="40000"/>
                  </a:schemeClr>
                </a:solidFill>
                <a:hlinkClick r:id="rId9"/>
              </a:rPr>
              <a:t>Directorate F: Resources</a:t>
            </a:r>
            <a:r>
              <a:rPr lang="en-US" sz="1600" dirty="0">
                <a:solidFill>
                  <a:schemeClr val="accent1">
                    <a:lumMod val="60000"/>
                    <a:lumOff val="40000"/>
                  </a:schemeClr>
                </a:solidFill>
              </a:rPr>
              <a:t> </a:t>
            </a:r>
            <a:endParaRPr lang="en-GB" sz="1600" dirty="0">
              <a:solidFill>
                <a:schemeClr val="accent1">
                  <a:lumMod val="60000"/>
                  <a:lumOff val="40000"/>
                </a:schemeClr>
              </a:solidFill>
            </a:endParaRPr>
          </a:p>
          <a:p>
            <a:pPr marL="274320" indent="-274320" eaLnBrk="1" fontAlgn="auto" hangingPunct="1">
              <a:lnSpc>
                <a:spcPct val="80000"/>
              </a:lnSpc>
              <a:spcAft>
                <a:spcPts val="0"/>
              </a:spcAft>
              <a:buClr>
                <a:schemeClr val="accent3"/>
              </a:buClr>
              <a:buFont typeface="Wingdings 2"/>
              <a:buChar char=""/>
              <a:defRPr/>
            </a:pPr>
            <a:r>
              <a:rPr lang="en-US" sz="1600" b="1" dirty="0">
                <a:solidFill>
                  <a:schemeClr val="accent1">
                    <a:lumMod val="60000"/>
                    <a:lumOff val="40000"/>
                  </a:schemeClr>
                </a:solidFill>
                <a:hlinkClick r:id="rId10"/>
              </a:rPr>
              <a:t>Directorate G: Sustainable Development &amp; Integration</a:t>
            </a:r>
            <a:r>
              <a:rPr lang="en-US" sz="1600" dirty="0">
                <a:solidFill>
                  <a:schemeClr val="accent1">
                    <a:lumMod val="60000"/>
                    <a:lumOff val="40000"/>
                  </a:schemeClr>
                </a:solidFill>
              </a:rPr>
              <a:t> </a:t>
            </a:r>
            <a:endParaRPr lang="en-GB" sz="1600" dirty="0">
              <a:solidFill>
                <a:schemeClr val="accent1">
                  <a:lumMod val="60000"/>
                  <a:lumOff val="40000"/>
                </a:schemeClr>
              </a:solidFill>
            </a:endParaRPr>
          </a:p>
        </p:txBody>
      </p:sp>
      <p:sp>
        <p:nvSpPr>
          <p:cNvPr id="35845"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90DB39D2-0F7B-431C-8CF0-65453BC8BEDE}" type="slidenum">
              <a:rPr lang="en-GB" altLang="en-US" sz="1100" smtClean="0">
                <a:solidFill>
                  <a:srgbClr val="4D4D4D"/>
                </a:solidFill>
                <a:latin typeface="Times New Roman" panose="02020603050405020304" pitchFamily="18" charset="0"/>
              </a:rPr>
              <a:pPr>
                <a:spcBef>
                  <a:spcPct val="0"/>
                </a:spcBef>
                <a:buClrTx/>
                <a:buSzTx/>
                <a:buFontTx/>
                <a:buNone/>
              </a:pPr>
              <a:t>43</a:t>
            </a:fld>
            <a:endParaRPr lang="en-GB" altLang="en-US" sz="1100">
              <a:solidFill>
                <a:srgbClr val="4D4D4D"/>
              </a:solidFill>
              <a:latin typeface="Times New Roman" panose="02020603050405020304" pitchFamily="18" charset="0"/>
            </a:endParaRPr>
          </a:p>
        </p:txBody>
      </p:sp>
      <p:sp>
        <p:nvSpPr>
          <p:cNvPr id="35846" name="Text Box 6"/>
          <p:cNvSpPr txBox="1">
            <a:spLocks noChangeArrowheads="1"/>
          </p:cNvSpPr>
          <p:nvPr/>
        </p:nvSpPr>
        <p:spPr bwMode="auto">
          <a:xfrm>
            <a:off x="5795963" y="5013325"/>
            <a:ext cx="36718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50000"/>
              </a:spcBef>
              <a:buClrTx/>
              <a:buSzTx/>
              <a:buFontTx/>
              <a:buNone/>
            </a:pPr>
            <a:r>
              <a:rPr lang="en-GB" altLang="en-US" sz="2400" dirty="0">
                <a:solidFill>
                  <a:schemeClr val="hlink"/>
                </a:solidFill>
                <a:latin typeface="Times New Roman" panose="02020603050405020304" pitchFamily="18" charset="0"/>
              </a:rPr>
              <a:t>EU Poster, 2016</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eaLnBrk="1" hangingPunct="1"/>
            <a:r>
              <a:rPr lang="en-GB" altLang="en-US"/>
              <a:t>United Nations</a:t>
            </a:r>
          </a:p>
        </p:txBody>
      </p:sp>
      <p:sp>
        <p:nvSpPr>
          <p:cNvPr id="3" name="Content Placeholder 2"/>
          <p:cNvSpPr>
            <a:spLocks noGrp="1"/>
          </p:cNvSpPr>
          <p:nvPr>
            <p:ph idx="1"/>
          </p:nvPr>
        </p:nvSpPr>
        <p:spPr/>
        <p:txBody>
          <a:bodyPr rtlCol="0">
            <a:normAutofit fontScale="92500" lnSpcReduction="10000"/>
          </a:bodyPr>
          <a:lstStyle/>
          <a:p>
            <a:pPr marL="274320" indent="-274320" eaLnBrk="1" fontAlgn="auto" hangingPunct="1">
              <a:spcAft>
                <a:spcPts val="0"/>
              </a:spcAft>
              <a:buClr>
                <a:schemeClr val="accent3"/>
              </a:buClr>
              <a:buFont typeface="Wingdings 2"/>
              <a:buChar char=""/>
              <a:defRPr/>
            </a:pPr>
            <a:r>
              <a:rPr lang="en-GB" dirty="0">
                <a:latin typeface="+mj-lt"/>
              </a:rPr>
              <a:t>UNEP Responsibilities</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Climate Change</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Disasters and conflict</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Ecosystem Management</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Environmental governance</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Harmful substances</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Resource efficiency</a:t>
            </a:r>
          </a:p>
          <a:p>
            <a:pPr marL="274320" indent="-274320" eaLnBrk="1" fontAlgn="auto" hangingPunct="1">
              <a:spcAft>
                <a:spcPts val="0"/>
              </a:spcAft>
              <a:buClr>
                <a:schemeClr val="accent3"/>
              </a:buClr>
              <a:buFont typeface="Wingdings 2"/>
              <a:buChar char=""/>
              <a:defRPr/>
            </a:pPr>
            <a:r>
              <a:rPr lang="en-GB" dirty="0">
                <a:latin typeface="+mj-lt"/>
              </a:rPr>
              <a:t>UNEA (Environment Assembly) (May 2016, Nairobi, Kenya)</a:t>
            </a:r>
          </a:p>
          <a:p>
            <a:pPr marL="640715" lvl="1" indent="-274320" eaLnBrk="1" fontAlgn="auto" hangingPunct="1">
              <a:spcAft>
                <a:spcPts val="0"/>
              </a:spcAft>
              <a:buClr>
                <a:schemeClr val="accent3"/>
              </a:buClr>
              <a:buFont typeface="Wingdings 2"/>
              <a:buChar char=""/>
              <a:defRPr/>
            </a:pPr>
            <a:r>
              <a:rPr lang="en-GB" dirty="0">
                <a:latin typeface="+mj-lt"/>
                <a:hlinkClick r:id="rId2"/>
              </a:rPr>
              <a:t>UNEA 2016</a:t>
            </a:r>
            <a:endParaRPr lang="en-GB" dirty="0">
              <a:latin typeface="+mj-lt"/>
              <a:cs typeface="Calibri"/>
              <a:hlinkClick r:id="rId2"/>
            </a:endParaRPr>
          </a:p>
          <a:p>
            <a:pPr marL="274320" indent="-274320" eaLnBrk="1" fontAlgn="auto" hangingPunct="1">
              <a:spcAft>
                <a:spcPts val="0"/>
              </a:spcAft>
              <a:buClr>
                <a:schemeClr val="accent3"/>
              </a:buClr>
              <a:buFont typeface="Wingdings 2"/>
              <a:buChar char=""/>
              <a:defRPr/>
            </a:pPr>
            <a:r>
              <a:rPr lang="en-GB" dirty="0">
                <a:latin typeface="+mj-lt"/>
              </a:rPr>
              <a:t>25 years Montreal Protocol history</a:t>
            </a:r>
          </a:p>
          <a:p>
            <a:pPr marL="641033" lvl="1" indent="-274320" eaLnBrk="1" fontAlgn="auto" hangingPunct="1">
              <a:spcAft>
                <a:spcPts val="0"/>
              </a:spcAft>
              <a:buClr>
                <a:schemeClr val="accent3"/>
              </a:buClr>
              <a:buFont typeface="Wingdings 2"/>
              <a:buChar char=""/>
              <a:defRPr/>
            </a:pPr>
            <a:r>
              <a:rPr lang="en-GB" dirty="0">
                <a:latin typeface="+mj-lt"/>
                <a:hlinkClick r:id="rId3"/>
              </a:rPr>
              <a:t>5 min success the Montreal Protocol on CFC</a:t>
            </a:r>
            <a:endParaRPr lang="en-GB" dirty="0">
              <a:latin typeface="+mj-lt"/>
            </a:endParaRPr>
          </a:p>
        </p:txBody>
      </p:sp>
      <p:sp>
        <p:nvSpPr>
          <p:cNvPr id="3994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FAD669F-2C05-40FD-A154-BEEB29BACB5D}" type="slidenum">
              <a:rPr lang="en-GB" altLang="en-US" sz="1100" smtClean="0">
                <a:solidFill>
                  <a:srgbClr val="4D4D4D"/>
                </a:solidFill>
                <a:latin typeface="Times New Roman" panose="02020603050405020304" pitchFamily="18" charset="0"/>
              </a:rPr>
              <a:pPr>
                <a:spcBef>
                  <a:spcPct val="0"/>
                </a:spcBef>
                <a:buClrTx/>
                <a:buSzTx/>
                <a:buFontTx/>
                <a:buNone/>
              </a:pPr>
              <a:t>44</a:t>
            </a:fld>
            <a:endParaRPr lang="en-GB" altLang="en-US" sz="1100">
              <a:solidFill>
                <a:srgbClr val="4D4D4D"/>
              </a:solidFill>
              <a:latin typeface="Times New Roman" panose="02020603050405020304" pitchFamily="18" charset="0"/>
            </a:endParaRPr>
          </a:p>
        </p:txBody>
      </p:sp>
      <p:pic>
        <p:nvPicPr>
          <p:cNvPr id="39941" name="Picture 2" descr="http://www.enviroblog.org/unep.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4025" y="2276475"/>
            <a:ext cx="2005013"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2" name="Picture 8" descr="http://www.unep.org/images/unea_logo.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56325" y="1052513"/>
            <a:ext cx="2801938" cy="100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eaLnBrk="1" hangingPunct="1"/>
            <a:endParaRPr lang="en-GB" altLang="en-US"/>
          </a:p>
        </p:txBody>
      </p:sp>
      <p:sp>
        <p:nvSpPr>
          <p:cNvPr id="40963"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67486BC3-1B7C-459A-AA44-3281B9B2967B}" type="slidenum">
              <a:rPr lang="en-GB" altLang="en-US" sz="1200" smtClean="0">
                <a:solidFill>
                  <a:srgbClr val="045C75"/>
                </a:solidFill>
                <a:latin typeface="Times New Roman" panose="02020603050405020304" pitchFamily="18" charset="0"/>
              </a:rPr>
              <a:pPr>
                <a:spcBef>
                  <a:spcPct val="0"/>
                </a:spcBef>
                <a:buClrTx/>
                <a:buSzTx/>
                <a:buFontTx/>
                <a:buNone/>
              </a:pPr>
              <a:t>45</a:t>
            </a:fld>
            <a:endParaRPr lang="en-GB" altLang="en-US" sz="1200">
              <a:solidFill>
                <a:srgbClr val="045C75"/>
              </a:solidFill>
              <a:latin typeface="Times New Roman" panose="02020603050405020304" pitchFamily="18" charset="0"/>
            </a:endParaRPr>
          </a:p>
        </p:txBody>
      </p:sp>
      <p:pic>
        <p:nvPicPr>
          <p:cNvPr id="31749" name="Picture 2" descr="http://www.esrl.noaa.gov/csd/assessments/ozone/2010/twentyquestions/images/Q0-1.jpg"/>
          <p:cNvPicPr>
            <a:picLocks noChangeAspect="1" noChangeArrowheads="1"/>
          </p:cNvPicPr>
          <p:nvPr/>
        </p:nvPicPr>
        <p:blipFill>
          <a:blip r:embed="rId2">
            <a:extLst>
              <a:ext uri="{28A0092B-C50C-407E-A947-70E740481C1C}">
                <a14:useLocalDpi xmlns:a14="http://schemas.microsoft.com/office/drawing/2010/main" val="0"/>
              </a:ext>
            </a:extLst>
          </a:blip>
          <a:srcRect b="56871"/>
          <a:stretch>
            <a:fillRect/>
          </a:stretch>
        </p:blipFill>
        <p:spPr bwMode="auto">
          <a:xfrm>
            <a:off x="47625" y="0"/>
            <a:ext cx="9128125" cy="6100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0" name="Picture 6"/>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43811"/>
          <a:stretch>
            <a:fillRect/>
          </a:stretch>
        </p:blipFill>
        <p:spPr>
          <a:xfrm>
            <a:off x="-15875" y="30163"/>
            <a:ext cx="9159875" cy="6827837"/>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ntr" presetSubtype="16" fill="hold" nodeType="clickEffect">
                                  <p:stCondLst>
                                    <p:cond delay="0"/>
                                  </p:stCondLst>
                                  <p:childTnLst>
                                    <p:set>
                                      <p:cBhvr>
                                        <p:cTn id="6" dur="1" fill="hold">
                                          <p:stCondLst>
                                            <p:cond delay="0"/>
                                          </p:stCondLst>
                                        </p:cTn>
                                        <p:tgtEl>
                                          <p:spTgt spid="31749"/>
                                        </p:tgtEl>
                                        <p:attrNameLst>
                                          <p:attrName>style.visibility</p:attrName>
                                        </p:attrNameLst>
                                      </p:cBhvr>
                                      <p:to>
                                        <p:strVal val="visible"/>
                                      </p:to>
                                    </p:set>
                                    <p:animEffect transition="in" filter="circle(in)">
                                      <p:cBhvr>
                                        <p:cTn id="7" dur="2000"/>
                                        <p:tgtEl>
                                          <p:spTgt spid="3174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31750"/>
                                        </p:tgtEl>
                                        <p:attrNameLst>
                                          <p:attrName>style.visibility</p:attrName>
                                        </p:attrNameLst>
                                      </p:cBhvr>
                                      <p:to>
                                        <p:strVal val="visible"/>
                                      </p:to>
                                    </p:set>
                                    <p:animEffect transition="in" filter="barn(inVertical)">
                                      <p:cBhvr>
                                        <p:cTn id="12" dur="500"/>
                                        <p:tgtEl>
                                          <p:spTgt spid="317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571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0" y="1916113"/>
            <a:ext cx="9042400" cy="4910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1987" name="Title 1"/>
          <p:cNvSpPr>
            <a:spLocks noGrp="1"/>
          </p:cNvSpPr>
          <p:nvPr>
            <p:ph type="title"/>
          </p:nvPr>
        </p:nvSpPr>
        <p:spPr>
          <a:xfrm>
            <a:off x="179388" y="655638"/>
            <a:ext cx="4991100" cy="828675"/>
          </a:xfrm>
        </p:spPr>
        <p:txBody>
          <a:bodyPr/>
          <a:lstStyle/>
          <a:p>
            <a:r>
              <a:rPr lang="en-GB" altLang="en-US" sz="4000" b="1"/>
              <a:t>Climate Change: Paris</a:t>
            </a:r>
          </a:p>
        </p:txBody>
      </p:sp>
      <p:sp>
        <p:nvSpPr>
          <p:cNvPr id="41988" name="Content Placeholder 2"/>
          <p:cNvSpPr>
            <a:spLocks noGrp="1"/>
          </p:cNvSpPr>
          <p:nvPr>
            <p:ph idx="1"/>
          </p:nvPr>
        </p:nvSpPr>
        <p:spPr/>
        <p:txBody>
          <a:bodyPr/>
          <a:lstStyle/>
          <a:p>
            <a:endParaRPr lang="en-GB" altLang="en-US"/>
          </a:p>
        </p:txBody>
      </p:sp>
      <p:sp>
        <p:nvSpPr>
          <p:cNvPr id="41989"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D882494F-DDD9-48B5-8E8F-E6015D18D86C}" type="slidenum">
              <a:rPr lang="en-GB" altLang="en-US" sz="1200" smtClean="0">
                <a:solidFill>
                  <a:srgbClr val="045C75"/>
                </a:solidFill>
                <a:latin typeface="Times New Roman" panose="02020603050405020304" pitchFamily="18" charset="0"/>
              </a:rPr>
              <a:pPr>
                <a:spcBef>
                  <a:spcPct val="0"/>
                </a:spcBef>
                <a:buClrTx/>
                <a:buSzTx/>
                <a:buFontTx/>
                <a:buNone/>
              </a:pPr>
              <a:t>46</a:t>
            </a:fld>
            <a:endParaRPr lang="en-GB" altLang="en-US" sz="1200">
              <a:solidFill>
                <a:srgbClr val="045C75"/>
              </a:solidFill>
              <a:latin typeface="Times New Roman" panose="02020603050405020304" pitchFamily="18" charset="0"/>
            </a:endParaRPr>
          </a:p>
        </p:txBody>
      </p:sp>
      <p:pic>
        <p:nvPicPr>
          <p:cNvPr id="11571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916113"/>
            <a:ext cx="9036050" cy="4910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991"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24525" y="0"/>
            <a:ext cx="3419475" cy="18240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115715"/>
                                        </p:tgtEl>
                                        <p:attrNameLst>
                                          <p:attrName>style.visibility</p:attrName>
                                        </p:attrNameLst>
                                      </p:cBhvr>
                                      <p:to>
                                        <p:strVal val="visible"/>
                                      </p:to>
                                    </p:set>
                                    <p:animEffect transition="in" filter="wipe(down)">
                                      <p:cBhvr>
                                        <p:cTn id="7" dur="500"/>
                                        <p:tgtEl>
                                          <p:spTgt spid="11571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115714"/>
                                        </p:tgtEl>
                                        <p:attrNameLst>
                                          <p:attrName>style.visibility</p:attrName>
                                        </p:attrNameLst>
                                      </p:cBhvr>
                                      <p:to>
                                        <p:strVal val="visible"/>
                                      </p:to>
                                    </p:set>
                                    <p:animEffect transition="in" filter="barn(inVertical)">
                                      <p:cBhvr>
                                        <p:cTn id="12" dur="500"/>
                                        <p:tgtEl>
                                          <p:spTgt spid="1157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27837-777A-4BBF-B665-5C16781B9023}"/>
              </a:ext>
            </a:extLst>
          </p:cNvPr>
          <p:cNvSpPr>
            <a:spLocks noGrp="1"/>
          </p:cNvSpPr>
          <p:nvPr>
            <p:ph type="title"/>
          </p:nvPr>
        </p:nvSpPr>
        <p:spPr/>
        <p:txBody>
          <a:bodyPr/>
          <a:lstStyle/>
          <a:p>
            <a:r>
              <a:rPr lang="en-US" dirty="0">
                <a:cs typeface="Calibri"/>
              </a:rPr>
              <a:t>Climate Change Meeting</a:t>
            </a:r>
            <a:br>
              <a:rPr lang="en-US" dirty="0">
                <a:cs typeface="Calibri"/>
              </a:rPr>
            </a:br>
            <a:r>
              <a:rPr lang="en-US" dirty="0">
                <a:cs typeface="Calibri"/>
              </a:rPr>
              <a:t>Poland 2018 </a:t>
            </a:r>
            <a:endParaRPr lang="en-US" dirty="0"/>
          </a:p>
        </p:txBody>
      </p:sp>
      <p:sp>
        <p:nvSpPr>
          <p:cNvPr id="3" name="Content Placeholder 2">
            <a:extLst>
              <a:ext uri="{FF2B5EF4-FFF2-40B4-BE49-F238E27FC236}">
                <a16:creationId xmlns:a16="http://schemas.microsoft.com/office/drawing/2014/main" id="{A16CE20B-9CF8-424C-B3B2-58BB8C685A7E}"/>
              </a:ext>
            </a:extLst>
          </p:cNvPr>
          <p:cNvSpPr>
            <a:spLocks noGrp="1"/>
          </p:cNvSpPr>
          <p:nvPr>
            <p:ph sz="half" idx="1"/>
          </p:nvPr>
        </p:nvSpPr>
        <p:spPr>
          <a:xfrm>
            <a:off x="27354" y="1851700"/>
            <a:ext cx="4644292" cy="4434840"/>
          </a:xfrm>
        </p:spPr>
        <p:txBody>
          <a:bodyPr/>
          <a:lstStyle/>
          <a:p>
            <a:r>
              <a:rPr lang="en-US" dirty="0">
                <a:cs typeface="Calibri"/>
              </a:rPr>
              <a:t>In groups of 2/3 find a video clip of no more than 5 mins and take notes.</a:t>
            </a:r>
            <a:endParaRPr lang="en-US" dirty="0"/>
          </a:p>
          <a:p>
            <a:r>
              <a:rPr lang="en-US" dirty="0">
                <a:cs typeface="Calibri"/>
              </a:rPr>
              <a:t>Present the principal findings of the video to the other groups.</a:t>
            </a:r>
          </a:p>
          <a:p>
            <a:r>
              <a:rPr lang="en-US" dirty="0">
                <a:cs typeface="Calibri"/>
              </a:rPr>
              <a:t>Consider in what ways this is: </a:t>
            </a:r>
          </a:p>
          <a:p>
            <a:pPr marL="639445" lvl="1" indent="-245745"/>
            <a:r>
              <a:rPr lang="en-US" dirty="0">
                <a:cs typeface="Calibri"/>
              </a:rPr>
              <a:t>Good Governance</a:t>
            </a:r>
          </a:p>
          <a:p>
            <a:pPr marL="639445" lvl="1" indent="-245745"/>
            <a:r>
              <a:rPr lang="en-US" dirty="0">
                <a:cs typeface="Calibri"/>
              </a:rPr>
              <a:t>Bad Governance</a:t>
            </a:r>
          </a:p>
          <a:p>
            <a:pPr marL="639445" lvl="1" indent="-245745"/>
            <a:r>
              <a:rPr lang="en-US" dirty="0">
                <a:cs typeface="Calibri"/>
              </a:rPr>
              <a:t>Send links for upload to Moodle</a:t>
            </a:r>
          </a:p>
        </p:txBody>
      </p:sp>
      <p:pic>
        <p:nvPicPr>
          <p:cNvPr id="6" name="Picture 6" descr="A group of people in front of a sign&#10;&#10;Description generated with very high confidence">
            <a:extLst>
              <a:ext uri="{FF2B5EF4-FFF2-40B4-BE49-F238E27FC236}">
                <a16:creationId xmlns:a16="http://schemas.microsoft.com/office/drawing/2014/main" id="{75D3B1BF-8A7B-4580-8CD2-B3E6CA6FBD52}"/>
              </a:ext>
            </a:extLst>
          </p:cNvPr>
          <p:cNvPicPr>
            <a:picLocks noGrp="1" noChangeAspect="1"/>
          </p:cNvPicPr>
          <p:nvPr>
            <p:ph sz="half" idx="2"/>
          </p:nvPr>
        </p:nvPicPr>
        <p:blipFill>
          <a:blip r:embed="rId2"/>
          <a:stretch>
            <a:fillRect/>
          </a:stretch>
        </p:blipFill>
        <p:spPr>
          <a:xfrm>
            <a:off x="4521201" y="1090246"/>
            <a:ext cx="4497753" cy="2499440"/>
          </a:xfrm>
          <a:prstGeom prst="rect">
            <a:avLst/>
          </a:prstGeom>
        </p:spPr>
      </p:pic>
      <p:sp>
        <p:nvSpPr>
          <p:cNvPr id="5" name="Slide Number Placeholder 4">
            <a:extLst>
              <a:ext uri="{FF2B5EF4-FFF2-40B4-BE49-F238E27FC236}">
                <a16:creationId xmlns:a16="http://schemas.microsoft.com/office/drawing/2014/main" id="{EA05BB8A-005D-47A1-A4C3-1399E4AD7E38}"/>
              </a:ext>
            </a:extLst>
          </p:cNvPr>
          <p:cNvSpPr>
            <a:spLocks noGrp="1"/>
          </p:cNvSpPr>
          <p:nvPr>
            <p:ph type="sldNum" sz="quarter" idx="12"/>
          </p:nvPr>
        </p:nvSpPr>
        <p:spPr/>
        <p:txBody>
          <a:bodyPr/>
          <a:lstStyle/>
          <a:p>
            <a:pPr>
              <a:defRPr/>
            </a:pPr>
            <a:fld id="{61FDC438-E651-4A6B-8C50-15A8467CF880}" type="slidenum">
              <a:rPr lang="en-GB" altLang="en-US"/>
              <a:pPr>
                <a:defRPr/>
              </a:pPr>
              <a:t>47</a:t>
            </a:fld>
            <a:endParaRPr lang="en-GB" altLang="en-US"/>
          </a:p>
        </p:txBody>
      </p:sp>
      <p:pic>
        <p:nvPicPr>
          <p:cNvPr id="8" name="Picture 8" descr="A group of people holding a sign posing for the camera&#10;&#10;Description generated with very high confidence">
            <a:extLst>
              <a:ext uri="{FF2B5EF4-FFF2-40B4-BE49-F238E27FC236}">
                <a16:creationId xmlns:a16="http://schemas.microsoft.com/office/drawing/2014/main" id="{ADE2D4C1-3C7A-4E16-8280-496FD42779FC}"/>
              </a:ext>
            </a:extLst>
          </p:cNvPr>
          <p:cNvPicPr>
            <a:picLocks noChangeAspect="1"/>
          </p:cNvPicPr>
          <p:nvPr/>
        </p:nvPicPr>
        <p:blipFill>
          <a:blip r:embed="rId3"/>
          <a:stretch>
            <a:fillRect/>
          </a:stretch>
        </p:blipFill>
        <p:spPr>
          <a:xfrm>
            <a:off x="5193323" y="4004570"/>
            <a:ext cx="3260969" cy="2375550"/>
          </a:xfrm>
          <a:prstGeom prst="rect">
            <a:avLst/>
          </a:prstGeom>
        </p:spPr>
      </p:pic>
    </p:spTree>
    <p:extLst>
      <p:ext uri="{BB962C8B-B14F-4D97-AF65-F5344CB8AC3E}">
        <p14:creationId xmlns:p14="http://schemas.microsoft.com/office/powerpoint/2010/main" val="16213247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r>
              <a:rPr lang="en-GB" altLang="en-US"/>
              <a:t>What is the UN doing now?</a:t>
            </a:r>
          </a:p>
        </p:txBody>
      </p:sp>
      <p:sp>
        <p:nvSpPr>
          <p:cNvPr id="44035" name="Content Placeholder 2"/>
          <p:cNvSpPr>
            <a:spLocks noGrp="1"/>
          </p:cNvSpPr>
          <p:nvPr>
            <p:ph idx="1"/>
          </p:nvPr>
        </p:nvSpPr>
        <p:spPr/>
        <p:txBody>
          <a:bodyPr/>
          <a:lstStyle/>
          <a:p>
            <a:r>
              <a:rPr lang="en-GB" altLang="en-US" dirty="0">
                <a:hlinkClick r:id="rId2"/>
              </a:rPr>
              <a:t>UN update</a:t>
            </a:r>
          </a:p>
        </p:txBody>
      </p:sp>
      <p:sp>
        <p:nvSpPr>
          <p:cNvPr id="44036"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F953C9FA-A7F2-4E85-AA8A-4D64F1631D36}" type="slidenum">
              <a:rPr lang="en-GB" altLang="en-US" sz="1200" smtClean="0">
                <a:solidFill>
                  <a:srgbClr val="045C75"/>
                </a:solidFill>
              </a:rPr>
              <a:pPr/>
              <a:t>48</a:t>
            </a:fld>
            <a:endParaRPr lang="en-GB" altLang="en-US" sz="1200">
              <a:solidFill>
                <a:srgbClr val="045C75"/>
              </a:solidFill>
            </a:endParaRPr>
          </a:p>
        </p:txBody>
      </p:sp>
      <p:pic>
        <p:nvPicPr>
          <p:cNvPr id="44037"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95388" y="3427413"/>
            <a:ext cx="6753225" cy="298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a:xfrm>
            <a:off x="738188" y="414338"/>
            <a:ext cx="8229600" cy="1143000"/>
          </a:xfrm>
        </p:spPr>
        <p:txBody>
          <a:bodyPr/>
          <a:lstStyle/>
          <a:p>
            <a:pPr eaLnBrk="1" hangingPunct="1"/>
            <a:r>
              <a:rPr lang="en-GB" altLang="en-US"/>
              <a:t>Alliances: Some examples</a:t>
            </a:r>
          </a:p>
        </p:txBody>
      </p:sp>
      <p:sp>
        <p:nvSpPr>
          <p:cNvPr id="3" name="Content Placeholder 2"/>
          <p:cNvSpPr>
            <a:spLocks noGrp="1"/>
          </p:cNvSpPr>
          <p:nvPr>
            <p:ph idx="1"/>
          </p:nvPr>
        </p:nvSpPr>
        <p:spPr>
          <a:xfrm>
            <a:off x="179388" y="1576388"/>
            <a:ext cx="8636000" cy="5111750"/>
          </a:xfrm>
        </p:spPr>
        <p:txBody>
          <a:bodyPr rtlCol="0">
            <a:normAutofit lnSpcReduction="10000"/>
          </a:bodyPr>
          <a:lstStyle/>
          <a:p>
            <a:pPr marL="274320" indent="-274320" eaLnBrk="1" fontAlgn="auto" hangingPunct="1">
              <a:spcAft>
                <a:spcPts val="0"/>
              </a:spcAft>
              <a:buClr>
                <a:schemeClr val="accent3"/>
              </a:buClr>
              <a:buFont typeface="Wingdings 2"/>
              <a:buChar char=""/>
              <a:defRPr/>
            </a:pPr>
            <a:r>
              <a:rPr lang="en-GB" sz="2800" b="1" dirty="0">
                <a:latin typeface="+mj-lt"/>
              </a:rPr>
              <a:t>Worldwide</a:t>
            </a:r>
          </a:p>
          <a:p>
            <a:pPr marL="640080" lvl="1" indent="-274320" eaLnBrk="1" fontAlgn="auto" hangingPunct="1">
              <a:spcAft>
                <a:spcPts val="0"/>
              </a:spcAft>
              <a:buFont typeface="Wingdings 2"/>
              <a:buChar char=""/>
              <a:defRPr/>
            </a:pPr>
            <a:r>
              <a:rPr lang="en-GB" sz="2000" dirty="0">
                <a:latin typeface="+mj-lt"/>
              </a:rPr>
              <a:t>Intergovernmental Panel on Climate Change (IPCC)</a:t>
            </a:r>
          </a:p>
          <a:p>
            <a:pPr marL="640080" lvl="1" indent="-274320" eaLnBrk="1" fontAlgn="auto" hangingPunct="1">
              <a:spcAft>
                <a:spcPts val="0"/>
              </a:spcAft>
              <a:buFont typeface="Wingdings 2"/>
              <a:buChar char=""/>
              <a:defRPr/>
            </a:pPr>
            <a:r>
              <a:rPr lang="en-GB" sz="2000" dirty="0">
                <a:latin typeface="+mj-lt"/>
              </a:rPr>
              <a:t>United Nations Environment Programme (UNEP)</a:t>
            </a:r>
          </a:p>
          <a:p>
            <a:pPr marL="640080" lvl="1" indent="-274320" eaLnBrk="1" fontAlgn="auto" hangingPunct="1">
              <a:spcAft>
                <a:spcPts val="0"/>
              </a:spcAft>
              <a:buFont typeface="Wingdings 2"/>
              <a:buChar char=""/>
              <a:defRPr/>
            </a:pPr>
            <a:r>
              <a:rPr lang="en-GB" sz="2000" dirty="0">
                <a:latin typeface="+mj-lt"/>
              </a:rPr>
              <a:t>Earth System Governance Project</a:t>
            </a:r>
          </a:p>
          <a:p>
            <a:pPr marL="640080" lvl="1" indent="-274320" eaLnBrk="1" fontAlgn="auto" hangingPunct="1">
              <a:spcAft>
                <a:spcPts val="0"/>
              </a:spcAft>
              <a:buFont typeface="Wingdings 2"/>
              <a:buChar char=""/>
              <a:defRPr/>
            </a:pPr>
            <a:r>
              <a:rPr lang="en-GB" sz="2000" dirty="0">
                <a:latin typeface="+mj-lt"/>
              </a:rPr>
              <a:t>Global Environment Facility (GEF)</a:t>
            </a:r>
          </a:p>
          <a:p>
            <a:pPr marL="274320" indent="-274320" eaLnBrk="1" fontAlgn="auto" hangingPunct="1">
              <a:spcAft>
                <a:spcPts val="0"/>
              </a:spcAft>
              <a:buClr>
                <a:schemeClr val="accent3"/>
              </a:buClr>
              <a:buFont typeface="Wingdings 2"/>
              <a:buChar char=""/>
              <a:defRPr/>
            </a:pPr>
            <a:r>
              <a:rPr lang="en-GB" sz="2800" b="1" dirty="0">
                <a:latin typeface="+mj-lt"/>
              </a:rPr>
              <a:t>Regional</a:t>
            </a:r>
          </a:p>
          <a:p>
            <a:pPr marL="640080" lvl="1" indent="-274320" eaLnBrk="1" fontAlgn="auto" hangingPunct="1">
              <a:spcAft>
                <a:spcPts val="0"/>
              </a:spcAft>
              <a:buFont typeface="Wingdings 2"/>
              <a:buChar char=""/>
              <a:defRPr/>
            </a:pPr>
            <a:r>
              <a:rPr lang="en-GB" sz="2000" dirty="0">
                <a:latin typeface="+mj-lt"/>
              </a:rPr>
              <a:t>European Environment Agency (EEA)</a:t>
            </a:r>
          </a:p>
          <a:p>
            <a:pPr marL="640080" lvl="1" indent="-274320" eaLnBrk="1" fontAlgn="auto" hangingPunct="1">
              <a:spcAft>
                <a:spcPts val="0"/>
              </a:spcAft>
              <a:buFont typeface="Wingdings 2"/>
              <a:buChar char=""/>
              <a:defRPr/>
            </a:pPr>
            <a:r>
              <a:rPr lang="en-GB" sz="2000" dirty="0">
                <a:latin typeface="+mj-lt"/>
              </a:rPr>
              <a:t>Partnerships in Environmental Management for the Seas of East Asia (PEMSEA)</a:t>
            </a:r>
          </a:p>
          <a:p>
            <a:pPr marL="274320" indent="-274320" eaLnBrk="1" fontAlgn="auto" hangingPunct="1">
              <a:spcAft>
                <a:spcPts val="0"/>
              </a:spcAft>
              <a:buClr>
                <a:schemeClr val="accent3"/>
              </a:buClr>
              <a:buFont typeface="Wingdings 2"/>
              <a:buChar char=""/>
              <a:defRPr/>
            </a:pPr>
            <a:r>
              <a:rPr lang="en-GB" sz="2800" b="1" dirty="0">
                <a:latin typeface="+mj-lt"/>
              </a:rPr>
              <a:t>Local governments</a:t>
            </a:r>
          </a:p>
          <a:p>
            <a:pPr marL="640080" lvl="1" indent="-274320" eaLnBrk="1" fontAlgn="auto" hangingPunct="1">
              <a:spcAft>
                <a:spcPts val="0"/>
              </a:spcAft>
              <a:buFont typeface="Wingdings 2"/>
              <a:buChar char=""/>
              <a:defRPr/>
            </a:pPr>
            <a:r>
              <a:rPr lang="en-GB" sz="2000" dirty="0">
                <a:latin typeface="+mj-lt"/>
              </a:rPr>
              <a:t>ICLEI </a:t>
            </a:r>
            <a:r>
              <a:rPr lang="en-GB" sz="1800" i="1" dirty="0">
                <a:solidFill>
                  <a:schemeClr val="tx2">
                    <a:lumMod val="60000"/>
                    <a:lumOff val="40000"/>
                  </a:schemeClr>
                </a:solidFill>
                <a:latin typeface="+mj-lt"/>
              </a:rPr>
              <a:t>(</a:t>
            </a:r>
            <a:r>
              <a:rPr lang="en-GB" sz="1800" b="1" i="1" dirty="0">
                <a:solidFill>
                  <a:schemeClr val="tx2">
                    <a:lumMod val="60000"/>
                    <a:lumOff val="40000"/>
                  </a:schemeClr>
                </a:solidFill>
                <a:latin typeface="+mj-lt"/>
              </a:rPr>
              <a:t>ICLEI</a:t>
            </a:r>
            <a:r>
              <a:rPr lang="en-GB" sz="1800" i="1" dirty="0">
                <a:solidFill>
                  <a:schemeClr val="tx2">
                    <a:lumMod val="60000"/>
                    <a:lumOff val="40000"/>
                  </a:schemeClr>
                </a:solidFill>
                <a:latin typeface="+mj-lt"/>
              </a:rPr>
              <a:t> - </a:t>
            </a:r>
            <a:r>
              <a:rPr lang="en-GB" sz="1800" b="1" i="1" dirty="0">
                <a:solidFill>
                  <a:schemeClr val="tx2">
                    <a:lumMod val="60000"/>
                    <a:lumOff val="40000"/>
                  </a:schemeClr>
                </a:solidFill>
                <a:latin typeface="+mj-lt"/>
              </a:rPr>
              <a:t>Local Governments for Sustainability</a:t>
            </a:r>
            <a:r>
              <a:rPr lang="en-GB" sz="1800" i="1" dirty="0">
                <a:solidFill>
                  <a:schemeClr val="tx2">
                    <a:lumMod val="60000"/>
                    <a:lumOff val="40000"/>
                  </a:schemeClr>
                </a:solidFill>
                <a:latin typeface="+mj-lt"/>
              </a:rPr>
              <a:t>, founded in 1990 as the </a:t>
            </a:r>
            <a:r>
              <a:rPr lang="en-GB" sz="1800" b="1" i="1" dirty="0">
                <a:solidFill>
                  <a:schemeClr val="tx2">
                    <a:lumMod val="60000"/>
                    <a:lumOff val="40000"/>
                  </a:schemeClr>
                </a:solidFill>
                <a:latin typeface="+mj-lt"/>
              </a:rPr>
              <a:t>International Council for Local Environmental Initiatives</a:t>
            </a:r>
            <a:r>
              <a:rPr lang="en-GB" sz="1800" i="1" dirty="0">
                <a:solidFill>
                  <a:schemeClr val="tx2">
                    <a:lumMod val="60000"/>
                    <a:lumOff val="40000"/>
                  </a:schemeClr>
                </a:solidFill>
                <a:latin typeface="+mj-lt"/>
              </a:rPr>
              <a:t>, is an international association of local governments and national and regional local government organizations that have made a commitment to sustainable development)</a:t>
            </a:r>
          </a:p>
          <a:p>
            <a:pPr marL="640080" lvl="1" indent="-274320" eaLnBrk="1" fontAlgn="auto" hangingPunct="1">
              <a:spcAft>
                <a:spcPts val="0"/>
              </a:spcAft>
              <a:buFont typeface="Wingdings 2"/>
              <a:buChar char=""/>
              <a:defRPr/>
            </a:pPr>
            <a:endParaRPr lang="en-GB" sz="2000" dirty="0"/>
          </a:p>
          <a:p>
            <a:pPr marL="0" indent="0" eaLnBrk="1" fontAlgn="auto" hangingPunct="1">
              <a:spcAft>
                <a:spcPts val="0"/>
              </a:spcAft>
              <a:buClr>
                <a:schemeClr val="accent3"/>
              </a:buClr>
              <a:buFont typeface="Wingdings 3" pitchFamily="18" charset="2"/>
              <a:buNone/>
              <a:defRPr/>
            </a:pPr>
            <a:endParaRPr lang="en-GB" dirty="0"/>
          </a:p>
        </p:txBody>
      </p:sp>
      <p:sp>
        <p:nvSpPr>
          <p:cNvPr id="4506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16E193B8-1793-41A8-9C6C-86AC79C1FD4A}" type="slidenum">
              <a:rPr lang="en-GB" altLang="en-US" sz="1100" smtClean="0">
                <a:solidFill>
                  <a:srgbClr val="4D4D4D"/>
                </a:solidFill>
                <a:latin typeface="Times New Roman" panose="02020603050405020304" pitchFamily="18" charset="0"/>
              </a:rPr>
              <a:pPr>
                <a:spcBef>
                  <a:spcPct val="0"/>
                </a:spcBef>
                <a:buClrTx/>
                <a:buSzTx/>
                <a:buFontTx/>
                <a:buNone/>
              </a:pPr>
              <a:t>49</a:t>
            </a:fld>
            <a:endParaRPr lang="en-GB" altLang="en-US" sz="1100">
              <a:solidFill>
                <a:srgbClr val="4D4D4D"/>
              </a:solidFill>
              <a:latin typeface="Times New Roman" panose="02020603050405020304" pitchFamily="18" charset="0"/>
            </a:endParaRPr>
          </a:p>
        </p:txBody>
      </p:sp>
      <p:pic>
        <p:nvPicPr>
          <p:cNvPr id="45061" name="Picture 2" descr="http://www.nobelprize.org/nobel_prizes/peace/laureates/2007/ipcc.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9925" y="188913"/>
            <a:ext cx="1974850" cy="2767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425450" y="773113"/>
            <a:ext cx="8637588" cy="1431925"/>
          </a:xfrm>
        </p:spPr>
        <p:txBody>
          <a:bodyPr rtlCol="0">
            <a:normAutofit fontScale="90000"/>
          </a:bodyPr>
          <a:lstStyle/>
          <a:p>
            <a:pPr eaLnBrk="1" fontAlgn="auto" hangingPunct="1">
              <a:spcAft>
                <a:spcPts val="0"/>
              </a:spcAft>
              <a:defRPr/>
            </a:pPr>
            <a:r>
              <a:rPr lang="en-GB" b="1" dirty="0"/>
              <a:t>How does Governance influence the policy process?</a:t>
            </a:r>
          </a:p>
        </p:txBody>
      </p:sp>
      <p:sp>
        <p:nvSpPr>
          <p:cNvPr id="117763" name="Rectangle 3"/>
          <p:cNvSpPr>
            <a:spLocks noGrp="1" noChangeArrowheads="1"/>
          </p:cNvSpPr>
          <p:nvPr>
            <p:ph idx="1"/>
          </p:nvPr>
        </p:nvSpPr>
        <p:spPr>
          <a:xfrm>
            <a:off x="152400" y="1981200"/>
            <a:ext cx="8208963" cy="4114800"/>
          </a:xfrm>
        </p:spPr>
        <p:txBody>
          <a:bodyPr rtlCol="0">
            <a:normAutofit/>
          </a:bodyPr>
          <a:lstStyle/>
          <a:p>
            <a:pPr marL="274320" indent="-274320" eaLnBrk="1" fontAlgn="auto" hangingPunct="1">
              <a:spcAft>
                <a:spcPts val="0"/>
              </a:spcAft>
              <a:buClr>
                <a:schemeClr val="accent3"/>
              </a:buClr>
              <a:buFont typeface="Wingdings" pitchFamily="2" charset="2"/>
              <a:buNone/>
              <a:defRPr/>
            </a:pPr>
            <a:endParaRPr lang="en-GB" altLang="en-US" sz="2800" dirty="0">
              <a:solidFill>
                <a:schemeClr val="tx2"/>
              </a:solidFill>
              <a:cs typeface="Times New Roman" pitchFamily="18" charset="0"/>
            </a:endParaRPr>
          </a:p>
          <a:p>
            <a:pPr marL="274320" indent="-274320" eaLnBrk="1" fontAlgn="auto" hangingPunct="1">
              <a:spcAft>
                <a:spcPts val="0"/>
              </a:spcAft>
              <a:buClr>
                <a:schemeClr val="accent3"/>
              </a:buClr>
              <a:buFont typeface="Wingdings" pitchFamily="2" charset="2"/>
              <a:buNone/>
              <a:defRPr/>
            </a:pPr>
            <a:r>
              <a:rPr lang="en-GB" altLang="en-US" sz="2800" dirty="0">
                <a:latin typeface="+mj-lt"/>
                <a:cs typeface="Times New Roman" pitchFamily="18" charset="0"/>
              </a:rPr>
              <a:t>The policy process (Wallace, 1998)</a:t>
            </a:r>
          </a:p>
          <a:p>
            <a:pPr marL="274320" indent="-274320" eaLnBrk="1" fontAlgn="auto" hangingPunct="1">
              <a:spcAft>
                <a:spcPts val="0"/>
              </a:spcAft>
              <a:buClr>
                <a:schemeClr val="accent3"/>
              </a:buClr>
              <a:buFont typeface="Wingdings 2"/>
              <a:buChar char=""/>
              <a:defRPr/>
            </a:pPr>
            <a:r>
              <a:rPr lang="en-GB" altLang="en-US" sz="2800" dirty="0">
                <a:solidFill>
                  <a:schemeClr val="tx2">
                    <a:lumMod val="75000"/>
                  </a:schemeClr>
                </a:solidFill>
                <a:latin typeface="+mj-lt"/>
                <a:cs typeface="Times New Roman" pitchFamily="18" charset="0"/>
              </a:rPr>
              <a:t>	Formulation</a:t>
            </a:r>
          </a:p>
          <a:p>
            <a:pPr marL="274320" indent="-274320" eaLnBrk="1" fontAlgn="auto" hangingPunct="1">
              <a:spcAft>
                <a:spcPts val="0"/>
              </a:spcAft>
              <a:buClr>
                <a:schemeClr val="accent3"/>
              </a:buClr>
              <a:buFont typeface="Wingdings 2"/>
              <a:buChar char=""/>
              <a:defRPr/>
            </a:pPr>
            <a:r>
              <a:rPr lang="en-GB" altLang="en-US" sz="2800" dirty="0">
                <a:solidFill>
                  <a:schemeClr val="tx2">
                    <a:lumMod val="75000"/>
                  </a:schemeClr>
                </a:solidFill>
                <a:latin typeface="+mj-lt"/>
                <a:cs typeface="Times New Roman" pitchFamily="18" charset="0"/>
              </a:rPr>
              <a:t>	Implementation</a:t>
            </a:r>
          </a:p>
          <a:p>
            <a:pPr marL="274320" indent="-274320" eaLnBrk="1" fontAlgn="auto" hangingPunct="1">
              <a:spcAft>
                <a:spcPts val="0"/>
              </a:spcAft>
              <a:buClr>
                <a:schemeClr val="accent3"/>
              </a:buClr>
              <a:buFont typeface="Wingdings 2"/>
              <a:buChar char=""/>
              <a:defRPr/>
            </a:pPr>
            <a:r>
              <a:rPr lang="en-GB" altLang="en-US" sz="2800" dirty="0">
                <a:solidFill>
                  <a:schemeClr val="tx2">
                    <a:lumMod val="75000"/>
                  </a:schemeClr>
                </a:solidFill>
                <a:latin typeface="+mj-lt"/>
                <a:cs typeface="Times New Roman" pitchFamily="18" charset="0"/>
              </a:rPr>
              <a:t>	Outcome</a:t>
            </a:r>
          </a:p>
          <a:p>
            <a:pPr marL="274320" indent="-274320" eaLnBrk="1" fontAlgn="auto" hangingPunct="1">
              <a:spcAft>
                <a:spcPts val="0"/>
              </a:spcAft>
              <a:buClr>
                <a:schemeClr val="accent3"/>
              </a:buClr>
              <a:buFont typeface="Wingdings 2"/>
              <a:buChar char=""/>
              <a:defRPr/>
            </a:pPr>
            <a:r>
              <a:rPr lang="en-GB" altLang="en-US" sz="2800" dirty="0">
                <a:solidFill>
                  <a:schemeClr val="tx2">
                    <a:lumMod val="75000"/>
                  </a:schemeClr>
                </a:solidFill>
                <a:latin typeface="+mj-lt"/>
                <a:cs typeface="Times New Roman" pitchFamily="18" charset="0"/>
              </a:rPr>
              <a:t>       Monitoring</a:t>
            </a:r>
          </a:p>
          <a:p>
            <a:pPr marL="274320" indent="-274320" eaLnBrk="1" fontAlgn="auto" hangingPunct="1">
              <a:spcAft>
                <a:spcPts val="0"/>
              </a:spcAft>
              <a:buClr>
                <a:schemeClr val="accent3"/>
              </a:buClr>
              <a:buFont typeface="Wingdings" pitchFamily="2" charset="2"/>
              <a:buNone/>
              <a:defRPr/>
            </a:pPr>
            <a:r>
              <a:rPr lang="en-GB" altLang="en-US" sz="2800" dirty="0">
                <a:latin typeface="+mj-lt"/>
                <a:cs typeface="Times New Roman" pitchFamily="18" charset="0"/>
              </a:rPr>
              <a:t>Policy areas and the policy paradox</a:t>
            </a:r>
            <a:r>
              <a:rPr lang="en-GB" altLang="en-US" sz="2800" b="1" dirty="0">
                <a:latin typeface="+mj-lt"/>
                <a:cs typeface="Times New Roman" pitchFamily="18" charset="0"/>
              </a:rPr>
              <a:t> (Stone, 1988)</a:t>
            </a:r>
          </a:p>
          <a:p>
            <a:pPr marL="274320" indent="-274320" eaLnBrk="1" fontAlgn="auto" hangingPunct="1">
              <a:spcAft>
                <a:spcPts val="0"/>
              </a:spcAft>
              <a:buClr>
                <a:schemeClr val="accent3"/>
              </a:buClr>
              <a:buFont typeface="Wingdings" pitchFamily="2" charset="2"/>
              <a:buNone/>
              <a:defRPr/>
            </a:pPr>
            <a:endParaRPr lang="en-GB" altLang="en-US" sz="2800" b="1" dirty="0">
              <a:latin typeface="+mj-lt"/>
              <a:cs typeface="Times New Roman" pitchFamily="18" charset="0"/>
            </a:endParaRPr>
          </a:p>
        </p:txBody>
      </p:sp>
      <p:sp>
        <p:nvSpPr>
          <p:cNvPr id="4710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A4C76479-1541-4B2B-8325-95D3D05E898A}" type="slidenum">
              <a:rPr lang="en-GB" altLang="en-US" sz="1100" smtClean="0">
                <a:solidFill>
                  <a:srgbClr val="4D4D4D"/>
                </a:solidFill>
                <a:latin typeface="Times New Roman" panose="02020603050405020304" pitchFamily="18" charset="0"/>
              </a:rPr>
              <a:pPr>
                <a:spcBef>
                  <a:spcPct val="0"/>
                </a:spcBef>
                <a:buClrTx/>
                <a:buSzTx/>
                <a:buFontTx/>
                <a:buNone/>
              </a:pPr>
              <a:t>50</a:t>
            </a:fld>
            <a:endParaRPr lang="en-GB" altLang="en-US" sz="1100">
              <a:solidFill>
                <a:srgbClr val="4D4D4D"/>
              </a:solidFill>
              <a:latin typeface="Times New Roman" panose="02020603050405020304" pitchFamily="18" charset="0"/>
            </a:endParaRPr>
          </a:p>
        </p:txBody>
      </p:sp>
      <p:sp>
        <p:nvSpPr>
          <p:cNvPr id="47109" name="Rectangle 4"/>
          <p:cNvSpPr>
            <a:spLocks noChangeArrowheads="1"/>
          </p:cNvSpPr>
          <p:nvPr/>
        </p:nvSpPr>
        <p:spPr bwMode="auto">
          <a:xfrm>
            <a:off x="838200" y="1981200"/>
            <a:ext cx="670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indent="-457200">
              <a:spcBef>
                <a:spcPct val="20000"/>
              </a:spcBef>
              <a:buClr>
                <a:srgbClr val="0BD0D9"/>
              </a:buClr>
              <a:buSzPct val="95000"/>
              <a:buFont typeface="Wingdings 2" panose="05020102010507070707" pitchFamily="18" charset="2"/>
              <a:buChar char=""/>
              <a:tabLst>
                <a:tab pos="457200" algn="l"/>
              </a:tabLst>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tabLst>
                <a:tab pos="457200" algn="l"/>
              </a:tabLst>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tabLst>
                <a:tab pos="457200" algn="l"/>
              </a:tabLst>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tabLst>
                <a:tab pos="457200" algn="l"/>
              </a:tabLst>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tabLst>
                <a:tab pos="457200" algn="l"/>
              </a:tabLst>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tabLst>
                <a:tab pos="457200" algn="l"/>
              </a:tabLst>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tabLst>
                <a:tab pos="457200" algn="l"/>
              </a:tabLst>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tabLst>
                <a:tab pos="457200" algn="l"/>
              </a:tabLst>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tabLst>
                <a:tab pos="457200" algn="l"/>
              </a:tabLst>
              <a:defRPr sz="2000">
                <a:solidFill>
                  <a:schemeClr val="tx1"/>
                </a:solidFill>
                <a:latin typeface="Calibri" panose="020F0502020204030204" pitchFamily="34" charset="0"/>
              </a:defRPr>
            </a:lvl9pPr>
          </a:lstStyle>
          <a:p>
            <a:pPr eaLnBrk="1" hangingPunct="1">
              <a:spcBef>
                <a:spcPct val="0"/>
              </a:spcBef>
              <a:buClrTx/>
              <a:buSzTx/>
              <a:buFontTx/>
              <a:buNone/>
            </a:pPr>
            <a:r>
              <a:rPr lang="en-GB" altLang="en-US" sz="1200" b="1">
                <a:latin typeface="Times New Roman" panose="02020603050405020304" pitchFamily="18" charset="0"/>
                <a:cs typeface="Times New Roman" panose="02020603050405020304" pitchFamily="18" charset="0"/>
              </a:rPr>
              <a:t> </a:t>
            </a:r>
            <a:endParaRPr lang="en-GB" altLang="en-US" sz="1000">
              <a:latin typeface="Times New Roman" panose="02020603050405020304" pitchFamily="18" charset="0"/>
              <a:cs typeface="Times New Roman" panose="02020603050405020304" pitchFamily="18" charset="0"/>
            </a:endParaRPr>
          </a:p>
          <a:p>
            <a:pPr>
              <a:spcBef>
                <a:spcPct val="0"/>
              </a:spcBef>
              <a:buClrTx/>
              <a:buSzTx/>
              <a:buFontTx/>
              <a:buNone/>
            </a:pPr>
            <a:r>
              <a:rPr lang="en-GB" altLang="en-US" sz="1200">
                <a:latin typeface="Times New Roman" panose="02020603050405020304" pitchFamily="18" charset="0"/>
                <a:cs typeface="Times New Roman" panose="02020603050405020304" pitchFamily="18" charset="0"/>
              </a:rPr>
              <a:t>1</a:t>
            </a:r>
            <a:r>
              <a:rPr lang="en-GB" altLang="en-US" sz="700">
                <a:latin typeface="Times New Roman" panose="02020603050405020304" pitchFamily="18" charset="0"/>
                <a:cs typeface="Times New Roman" panose="02020603050405020304" pitchFamily="18" charset="0"/>
              </a:rPr>
              <a:t>                </a:t>
            </a:r>
            <a:endParaRPr lang="en-GB" altLang="en-US" sz="2800">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7762">
                                            <p:txEl>
                                              <p:pRg st="0" end="0"/>
                                            </p:txEl>
                                          </p:spTgt>
                                        </p:tgtEl>
                                        <p:attrNameLst>
                                          <p:attrName>style.visibility</p:attrName>
                                        </p:attrNameLst>
                                      </p:cBhvr>
                                      <p:to>
                                        <p:strVal val="visible"/>
                                      </p:to>
                                    </p:set>
                                    <p:anim calcmode="lin" valueType="num">
                                      <p:cBhvr additive="base">
                                        <p:cTn id="7" dur="500" fill="hold"/>
                                        <p:tgtEl>
                                          <p:spTgt spid="11776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776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7763">
                                            <p:txEl>
                                              <p:pRg st="1" end="1"/>
                                            </p:txEl>
                                          </p:spTgt>
                                        </p:tgtEl>
                                        <p:attrNameLst>
                                          <p:attrName>style.visibility</p:attrName>
                                        </p:attrNameLst>
                                      </p:cBhvr>
                                      <p:to>
                                        <p:strVal val="visible"/>
                                      </p:to>
                                    </p:set>
                                    <p:anim calcmode="lin" valueType="num">
                                      <p:cBhvr additive="base">
                                        <p:cTn id="13" dur="500" fill="hold"/>
                                        <p:tgtEl>
                                          <p:spTgt spid="11776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7763">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7763">
                                            <p:txEl>
                                              <p:pRg st="2" end="2"/>
                                            </p:txEl>
                                          </p:spTgt>
                                        </p:tgtEl>
                                        <p:attrNameLst>
                                          <p:attrName>style.visibility</p:attrName>
                                        </p:attrNameLst>
                                      </p:cBhvr>
                                      <p:to>
                                        <p:strVal val="visible"/>
                                      </p:to>
                                    </p:set>
                                    <p:anim calcmode="lin" valueType="num">
                                      <p:cBhvr additive="base">
                                        <p:cTn id="19" dur="500" fill="hold"/>
                                        <p:tgtEl>
                                          <p:spTgt spid="11776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7763">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7763">
                                            <p:txEl>
                                              <p:pRg st="3" end="3"/>
                                            </p:txEl>
                                          </p:spTgt>
                                        </p:tgtEl>
                                        <p:attrNameLst>
                                          <p:attrName>style.visibility</p:attrName>
                                        </p:attrNameLst>
                                      </p:cBhvr>
                                      <p:to>
                                        <p:strVal val="visible"/>
                                      </p:to>
                                    </p:set>
                                    <p:anim calcmode="lin" valueType="num">
                                      <p:cBhvr additive="base">
                                        <p:cTn id="25" dur="500" fill="hold"/>
                                        <p:tgtEl>
                                          <p:spTgt spid="11776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17763">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17763">
                                            <p:txEl>
                                              <p:pRg st="4" end="4"/>
                                            </p:txEl>
                                          </p:spTgt>
                                        </p:tgtEl>
                                        <p:attrNameLst>
                                          <p:attrName>style.visibility</p:attrName>
                                        </p:attrNameLst>
                                      </p:cBhvr>
                                      <p:to>
                                        <p:strVal val="visible"/>
                                      </p:to>
                                    </p:set>
                                    <p:anim calcmode="lin" valueType="num">
                                      <p:cBhvr additive="base">
                                        <p:cTn id="31" dur="500" fill="hold"/>
                                        <p:tgtEl>
                                          <p:spTgt spid="11776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17763">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17763">
                                            <p:txEl>
                                              <p:pRg st="5" end="5"/>
                                            </p:txEl>
                                          </p:spTgt>
                                        </p:tgtEl>
                                        <p:attrNameLst>
                                          <p:attrName>style.visibility</p:attrName>
                                        </p:attrNameLst>
                                      </p:cBhvr>
                                      <p:to>
                                        <p:strVal val="visible"/>
                                      </p:to>
                                    </p:set>
                                    <p:anim calcmode="lin" valueType="num">
                                      <p:cBhvr additive="base">
                                        <p:cTn id="37" dur="500" fill="hold"/>
                                        <p:tgtEl>
                                          <p:spTgt spid="117763">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17763">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17763">
                                            <p:txEl>
                                              <p:pRg st="6" end="6"/>
                                            </p:txEl>
                                          </p:spTgt>
                                        </p:tgtEl>
                                        <p:attrNameLst>
                                          <p:attrName>style.visibility</p:attrName>
                                        </p:attrNameLst>
                                      </p:cBhvr>
                                      <p:to>
                                        <p:strVal val="visible"/>
                                      </p:to>
                                    </p:set>
                                    <p:anim calcmode="lin" valueType="num">
                                      <p:cBhvr additive="base">
                                        <p:cTn id="43" dur="500" fill="hold"/>
                                        <p:tgtEl>
                                          <p:spTgt spid="117763">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17763">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762" grpId="0" build="p" autoUpdateAnimBg="0" advAuto="0"/>
      <p:bldP spid="117763" grpId="0" build="p" autoUpdateAnimBg="0"/>
    </p:bldLst>
  </p:timing>
</p:sld>
</file>

<file path=ppt/slides/slide5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1" name="Rectangle 4"/>
          <p:cNvSpPr>
            <a:spLocks noGrp="1" noChangeArrowheads="1"/>
          </p:cNvSpPr>
          <p:nvPr>
            <p:ph type="title"/>
          </p:nvPr>
        </p:nvSpPr>
        <p:spPr>
          <a:xfrm>
            <a:off x="323850" y="692150"/>
            <a:ext cx="8637588" cy="1127125"/>
          </a:xfrm>
        </p:spPr>
        <p:txBody>
          <a:bodyPr rtlCol="0">
            <a:normAutofit fontScale="90000"/>
          </a:bodyPr>
          <a:lstStyle/>
          <a:p>
            <a:pPr eaLnBrk="1" fontAlgn="auto" hangingPunct="1">
              <a:spcAft>
                <a:spcPts val="0"/>
              </a:spcAft>
              <a:defRPr/>
            </a:pPr>
            <a:r>
              <a:rPr lang="en-US" dirty="0"/>
              <a:t>Non Governmental Influences</a:t>
            </a:r>
            <a:br>
              <a:rPr lang="en-US" dirty="0"/>
            </a:br>
            <a:r>
              <a:rPr lang="en-US" sz="2400" dirty="0"/>
              <a:t>What do you think are the influences?</a:t>
            </a:r>
            <a:endParaRPr lang="en-GB" sz="2400" dirty="0"/>
          </a:p>
        </p:txBody>
      </p:sp>
      <p:sp>
        <p:nvSpPr>
          <p:cNvPr id="143367" name="Rectangle 7"/>
          <p:cNvSpPr>
            <a:spLocks noGrp="1" noChangeArrowheads="1"/>
          </p:cNvSpPr>
          <p:nvPr>
            <p:ph sz="half" idx="1"/>
          </p:nvPr>
        </p:nvSpPr>
        <p:spPr>
          <a:xfrm>
            <a:off x="457200" y="1920875"/>
            <a:ext cx="4038600" cy="4433888"/>
          </a:xfrm>
        </p:spPr>
        <p:txBody>
          <a:bodyPr/>
          <a:lstStyle/>
          <a:p>
            <a:pPr eaLnBrk="1" hangingPunct="1"/>
            <a:r>
              <a:rPr lang="en-US" altLang="en-US" sz="2400" b="1"/>
              <a:t>Industry</a:t>
            </a:r>
          </a:p>
          <a:p>
            <a:pPr lvl="1" eaLnBrk="1" hangingPunct="1"/>
            <a:r>
              <a:rPr lang="en-US" altLang="en-US"/>
              <a:t>SME</a:t>
            </a:r>
          </a:p>
          <a:p>
            <a:pPr lvl="1" eaLnBrk="1" hangingPunct="1"/>
            <a:r>
              <a:rPr lang="en-US" altLang="en-US"/>
              <a:t>Multinationals</a:t>
            </a:r>
          </a:p>
          <a:p>
            <a:pPr lvl="1" eaLnBrk="1" hangingPunct="1"/>
            <a:r>
              <a:rPr lang="en-US" altLang="en-US"/>
              <a:t>Developed vs. developing world </a:t>
            </a:r>
          </a:p>
          <a:p>
            <a:pPr eaLnBrk="1" hangingPunct="1"/>
            <a:r>
              <a:rPr lang="en-US" altLang="en-US" sz="2400" b="1"/>
              <a:t>Media</a:t>
            </a:r>
          </a:p>
          <a:p>
            <a:pPr lvl="1" eaLnBrk="1" hangingPunct="1"/>
            <a:r>
              <a:rPr lang="en-US" altLang="en-US"/>
              <a:t>Tabloid vs. Broad sheets</a:t>
            </a:r>
          </a:p>
          <a:p>
            <a:pPr lvl="1" eaLnBrk="1" hangingPunct="1"/>
            <a:r>
              <a:rPr lang="en-US" altLang="en-US"/>
              <a:t>TV/Radio</a:t>
            </a:r>
          </a:p>
          <a:p>
            <a:pPr lvl="1" eaLnBrk="1" hangingPunct="1"/>
            <a:r>
              <a:rPr lang="en-US" altLang="en-US"/>
              <a:t>Why important?</a:t>
            </a:r>
          </a:p>
          <a:p>
            <a:pPr eaLnBrk="1" hangingPunct="1"/>
            <a:endParaRPr lang="en-US" altLang="en-US"/>
          </a:p>
        </p:txBody>
      </p:sp>
      <p:sp>
        <p:nvSpPr>
          <p:cNvPr id="143366" name="Rectangle 6"/>
          <p:cNvSpPr>
            <a:spLocks noGrp="1" noChangeArrowheads="1"/>
          </p:cNvSpPr>
          <p:nvPr>
            <p:ph sz="half" idx="2"/>
          </p:nvPr>
        </p:nvSpPr>
        <p:spPr>
          <a:xfrm>
            <a:off x="4648200" y="1920875"/>
            <a:ext cx="4038600" cy="4433888"/>
          </a:xfrm>
        </p:spPr>
        <p:txBody>
          <a:bodyPr/>
          <a:lstStyle/>
          <a:p>
            <a:pPr eaLnBrk="1" hangingPunct="1"/>
            <a:r>
              <a:rPr lang="en-US" altLang="en-US" sz="2400" b="1"/>
              <a:t>Public Opinion</a:t>
            </a:r>
          </a:p>
          <a:p>
            <a:pPr lvl="1" eaLnBrk="1" hangingPunct="1"/>
            <a:r>
              <a:rPr lang="en-US" altLang="en-US" sz="2000"/>
              <a:t>Perceived/Actual</a:t>
            </a:r>
          </a:p>
          <a:p>
            <a:pPr lvl="1" eaLnBrk="1" hangingPunct="1"/>
            <a:r>
              <a:rPr lang="en-US" altLang="en-US" sz="2000"/>
              <a:t>Action</a:t>
            </a:r>
          </a:p>
          <a:p>
            <a:pPr eaLnBrk="1" hangingPunct="1"/>
            <a:r>
              <a:rPr lang="en-US" altLang="en-US" sz="2400" b="1"/>
              <a:t>Pressure Groups and Lobbyists</a:t>
            </a:r>
          </a:p>
          <a:p>
            <a:pPr lvl="1" eaLnBrk="1" hangingPunct="1"/>
            <a:r>
              <a:rPr lang="en-US" altLang="en-US" sz="2000"/>
              <a:t>Are these important? Why? E.g.</a:t>
            </a:r>
          </a:p>
          <a:p>
            <a:pPr lvl="1" eaLnBrk="1" hangingPunct="1"/>
            <a:r>
              <a:rPr lang="en-US" altLang="en-US" sz="2000"/>
              <a:t>Andersen- Lobbyfication </a:t>
            </a:r>
          </a:p>
          <a:p>
            <a:pPr lvl="1" eaLnBrk="1" hangingPunct="1"/>
            <a:r>
              <a:rPr lang="en-US" altLang="en-US" sz="2000"/>
              <a:t>Varies between states. Why?</a:t>
            </a:r>
          </a:p>
          <a:p>
            <a:pPr eaLnBrk="1" hangingPunct="1"/>
            <a:endParaRPr lang="en-GB" altLang="en-US" sz="2400"/>
          </a:p>
        </p:txBody>
      </p:sp>
      <p:sp>
        <p:nvSpPr>
          <p:cNvPr id="48133"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71AC6412-8668-42F1-A871-42B71AE51427}" type="slidenum">
              <a:rPr lang="en-GB" altLang="en-US" sz="1100" smtClean="0">
                <a:solidFill>
                  <a:srgbClr val="4D4D4D"/>
                </a:solidFill>
                <a:latin typeface="Times New Roman" panose="02020603050405020304" pitchFamily="18" charset="0"/>
              </a:rPr>
              <a:pPr>
                <a:spcBef>
                  <a:spcPct val="0"/>
                </a:spcBef>
                <a:buClrTx/>
                <a:buSzTx/>
                <a:buFontTx/>
                <a:buNone/>
              </a:pPr>
              <a:t>51</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6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336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3367">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3367">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43367">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43367">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3367">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43367">
                                            <p:txEl>
                                              <p:pRg st="7" end="7"/>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3366">
                                            <p:txEl>
                                              <p:pRg st="0" end="0"/>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43366">
                                            <p:txEl>
                                              <p:pRg st="1" end="1"/>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43366">
                                            <p:txEl>
                                              <p:pRg st="2" end="2"/>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3366">
                                            <p:txEl>
                                              <p:pRg st="3" end="3"/>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43366">
                                            <p:txEl>
                                              <p:pRg st="4" end="4"/>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43366">
                                            <p:txEl>
                                              <p:pRg st="5" end="5"/>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4336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67" grpId="0" build="p"/>
      <p:bldP spid="143366" grpId="0" build="p"/>
    </p:bldLst>
  </p:timing>
</p:sld>
</file>

<file path=ppt/slides/slide5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Title 1"/>
          <p:cNvSpPr>
            <a:spLocks noGrp="1"/>
          </p:cNvSpPr>
          <p:nvPr>
            <p:ph type="title"/>
          </p:nvPr>
        </p:nvSpPr>
        <p:spPr>
          <a:xfrm rot="18513824">
            <a:off x="-153987" y="187324"/>
            <a:ext cx="3392488" cy="1700213"/>
          </a:xfrm>
        </p:spPr>
        <p:txBody>
          <a:bodyPr>
            <a:normAutofit/>
          </a:bodyPr>
          <a:lstStyle/>
          <a:p>
            <a:pPr algn="ctr" eaLnBrk="1" fontAlgn="auto" hangingPunct="1">
              <a:spcAft>
                <a:spcPts val="0"/>
              </a:spcAft>
              <a:defRPr/>
            </a:pPr>
            <a:r>
              <a:rPr lang="en-GB" altLang="en-US" dirty="0">
                <a:solidFill>
                  <a:schemeClr val="accent6">
                    <a:lumMod val="75000"/>
                  </a:schemeClr>
                </a:solidFill>
              </a:rPr>
              <a:t>Public participation</a:t>
            </a:r>
          </a:p>
        </p:txBody>
      </p:sp>
      <p:sp>
        <p:nvSpPr>
          <p:cNvPr id="3" name="Content Placeholder 2"/>
          <p:cNvSpPr>
            <a:spLocks noGrp="1"/>
          </p:cNvSpPr>
          <p:nvPr>
            <p:ph idx="1"/>
          </p:nvPr>
        </p:nvSpPr>
        <p:spPr>
          <a:xfrm>
            <a:off x="2987675" y="1916113"/>
            <a:ext cx="4835525" cy="4389437"/>
          </a:xfrm>
        </p:spPr>
        <p:txBody>
          <a:bodyPr>
            <a:normAutofit/>
          </a:bodyPr>
          <a:lstStyle/>
          <a:p>
            <a:pPr marL="274320" indent="-274320" eaLnBrk="1" fontAlgn="auto" hangingPunct="1">
              <a:spcAft>
                <a:spcPts val="0"/>
              </a:spcAft>
              <a:buClr>
                <a:schemeClr val="accent3"/>
              </a:buClr>
              <a:buFont typeface="Wingdings 2"/>
              <a:buChar char=""/>
              <a:defRPr/>
            </a:pPr>
            <a:r>
              <a:rPr lang="en-GB" altLang="en-US" dirty="0">
                <a:latin typeface="+mj-lt"/>
              </a:rPr>
              <a:t>Is it important? </a:t>
            </a:r>
          </a:p>
          <a:p>
            <a:pPr marL="274320" indent="-274320" eaLnBrk="1" fontAlgn="auto" hangingPunct="1">
              <a:spcAft>
                <a:spcPts val="0"/>
              </a:spcAft>
              <a:buClr>
                <a:schemeClr val="accent3"/>
              </a:buClr>
              <a:buFont typeface="Wingdings 2"/>
              <a:buChar char=""/>
              <a:defRPr/>
            </a:pPr>
            <a:r>
              <a:rPr lang="en-GB" altLang="en-US" dirty="0">
                <a:latin typeface="+mj-lt"/>
                <a:hlinkClick r:id="rId2"/>
              </a:rPr>
              <a:t>Pub. Part. in Philippines</a:t>
            </a:r>
            <a:r>
              <a:rPr lang="en-GB" altLang="en-US" dirty="0">
                <a:latin typeface="+mj-lt"/>
              </a:rPr>
              <a:t> (9mins)</a:t>
            </a:r>
          </a:p>
          <a:p>
            <a:pPr marL="274320" indent="-274320" eaLnBrk="1" fontAlgn="auto" hangingPunct="1">
              <a:spcAft>
                <a:spcPts val="0"/>
              </a:spcAft>
              <a:buClr>
                <a:schemeClr val="accent3"/>
              </a:buClr>
              <a:buFont typeface="Wingdings 2"/>
              <a:buChar char=""/>
              <a:defRPr/>
            </a:pPr>
            <a:r>
              <a:rPr lang="en-GB" altLang="en-US" dirty="0">
                <a:latin typeface="+mj-lt"/>
              </a:rPr>
              <a:t>Discuss</a:t>
            </a:r>
          </a:p>
          <a:p>
            <a:pPr marL="274320" indent="-274320" eaLnBrk="1" fontAlgn="auto" hangingPunct="1">
              <a:spcAft>
                <a:spcPts val="0"/>
              </a:spcAft>
              <a:buClr>
                <a:schemeClr val="accent3"/>
              </a:buClr>
              <a:buFont typeface="Wingdings 2"/>
              <a:buChar char=""/>
              <a:defRPr/>
            </a:pPr>
            <a:r>
              <a:rPr lang="en-GB" altLang="en-US" dirty="0">
                <a:latin typeface="+mj-lt"/>
              </a:rPr>
              <a:t>What generic lessons can be learnt?</a:t>
            </a:r>
          </a:p>
          <a:p>
            <a:pPr marL="274320" indent="-274320" eaLnBrk="1" fontAlgn="auto" hangingPunct="1">
              <a:spcAft>
                <a:spcPts val="0"/>
              </a:spcAft>
              <a:buClr>
                <a:schemeClr val="accent3"/>
              </a:buClr>
              <a:buFont typeface="Wingdings 2"/>
              <a:buChar char=""/>
              <a:defRPr/>
            </a:pPr>
            <a:r>
              <a:rPr lang="en-GB" altLang="en-US" dirty="0">
                <a:latin typeface="+mj-lt"/>
              </a:rPr>
              <a:t>Can a set of good government principles be set?</a:t>
            </a:r>
          </a:p>
          <a:p>
            <a:pPr marL="640080" lvl="1" indent="-246888" eaLnBrk="1" fontAlgn="auto" hangingPunct="1">
              <a:spcAft>
                <a:spcPts val="0"/>
              </a:spcAft>
              <a:buFont typeface="Wingdings 2"/>
              <a:buChar char=""/>
              <a:defRPr/>
            </a:pPr>
            <a:r>
              <a:rPr lang="en-GB" altLang="en-US" dirty="0">
                <a:latin typeface="+mj-lt"/>
              </a:rPr>
              <a:t>Flip chart: set of principles for </a:t>
            </a:r>
            <a:r>
              <a:rPr lang="en-GB" altLang="en-US" dirty="0" err="1">
                <a:latin typeface="+mj-lt"/>
              </a:rPr>
              <a:t>env</a:t>
            </a:r>
            <a:r>
              <a:rPr lang="en-GB" altLang="en-US" dirty="0">
                <a:latin typeface="+mj-lt"/>
              </a:rPr>
              <a:t>. Gov.</a:t>
            </a:r>
          </a:p>
          <a:p>
            <a:pPr marL="0" indent="0" eaLnBrk="1" fontAlgn="auto" hangingPunct="1">
              <a:spcAft>
                <a:spcPts val="0"/>
              </a:spcAft>
              <a:buClr>
                <a:schemeClr val="accent3"/>
              </a:buClr>
              <a:buFont typeface="Wingdings 2" panose="05020102010507070707" pitchFamily="18" charset="2"/>
              <a:buNone/>
              <a:defRPr/>
            </a:pPr>
            <a:endParaRPr lang="en-GB" altLang="en-US" dirty="0"/>
          </a:p>
        </p:txBody>
      </p:sp>
      <p:sp>
        <p:nvSpPr>
          <p:cNvPr id="49156"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C260129-A25D-4BEA-992E-DD904D61FE4F}" type="slidenum">
              <a:rPr lang="en-GB" altLang="en-US" sz="1100" smtClean="0">
                <a:solidFill>
                  <a:srgbClr val="4D4D4D"/>
                </a:solidFill>
                <a:latin typeface="Times New Roman" panose="02020603050405020304" pitchFamily="18" charset="0"/>
              </a:rPr>
              <a:pPr>
                <a:spcBef>
                  <a:spcPct val="0"/>
                </a:spcBef>
                <a:buClrTx/>
                <a:buSzTx/>
                <a:buFontTx/>
                <a:buNone/>
              </a:pPr>
              <a:t>52</a:t>
            </a:fld>
            <a:endParaRPr lang="en-GB" altLang="en-US" sz="1100">
              <a:solidFill>
                <a:srgbClr val="4D4D4D"/>
              </a:solidFill>
              <a:latin typeface="Times New Roman" panose="02020603050405020304" pitchFamily="18" charset="0"/>
            </a:endParaRPr>
          </a:p>
        </p:txBody>
      </p:sp>
      <p:pic>
        <p:nvPicPr>
          <p:cNvPr id="34822" name="Picture 6" descr="https://fluswikien.hfwu.de/images/thumb/f/f2/Pyramid_copy.jpg/682px-Pyramid_cop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700"/>
            <a:ext cx="9144000" cy="687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0" y="41275"/>
            <a:ext cx="2843213" cy="2308225"/>
          </a:xfrm>
          <a:prstGeom prst="rect">
            <a:avLst/>
          </a:prstGeom>
          <a:noFill/>
        </p:spPr>
        <p:txBody>
          <a:bodyPr>
            <a:spAutoFit/>
          </a:bodyPr>
          <a:lstStyle/>
          <a:p>
            <a:pPr eaLnBrk="1" hangingPunct="1">
              <a:defRPr/>
            </a:pPr>
            <a:r>
              <a:rPr lang="en-GB" sz="1800" dirty="0">
                <a:solidFill>
                  <a:schemeClr val="accent1">
                    <a:lumMod val="60000"/>
                    <a:lumOff val="40000"/>
                  </a:schemeClr>
                </a:solidFill>
              </a:rPr>
              <a:t>1. How does each of these levels influence </a:t>
            </a:r>
            <a:r>
              <a:rPr lang="en-GB" sz="1800" dirty="0" err="1">
                <a:solidFill>
                  <a:schemeClr val="accent1">
                    <a:lumMod val="60000"/>
                    <a:lumOff val="40000"/>
                  </a:schemeClr>
                </a:solidFill>
              </a:rPr>
              <a:t>env</a:t>
            </a:r>
            <a:r>
              <a:rPr lang="en-GB" sz="1800" dirty="0">
                <a:solidFill>
                  <a:schemeClr val="accent1">
                    <a:lumMod val="60000"/>
                    <a:lumOff val="40000"/>
                  </a:schemeClr>
                </a:solidFill>
              </a:rPr>
              <a:t>. Policy?</a:t>
            </a:r>
          </a:p>
          <a:p>
            <a:pPr eaLnBrk="1" hangingPunct="1">
              <a:defRPr/>
            </a:pPr>
            <a:r>
              <a:rPr lang="en-GB" sz="1800" dirty="0">
                <a:solidFill>
                  <a:schemeClr val="accent5">
                    <a:lumMod val="75000"/>
                  </a:schemeClr>
                </a:solidFill>
              </a:rPr>
              <a:t>2. Consider how the influence could vary between: Climate change, LNR and Wind farm permission (Put in a table format)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wipe(down)">
                                      <p:cBhvr>
                                        <p:cTn id="30" dur="500"/>
                                        <p:tgtEl>
                                          <p:spTgt spid="3">
                                            <p:txEl>
                                              <p:pRg st="5" end="5"/>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xit" presetSubtype="4" fill="hold" nodeType="clickEffect">
                                  <p:stCondLst>
                                    <p:cond delay="0"/>
                                  </p:stCondLst>
                                  <p:childTnLst>
                                    <p:anim calcmode="lin" valueType="num">
                                      <p:cBhvr additive="base">
                                        <p:cTn id="34" dur="500"/>
                                        <p:tgtEl>
                                          <p:spTgt spid="34822"/>
                                        </p:tgtEl>
                                        <p:attrNameLst>
                                          <p:attrName>ppt_x</p:attrName>
                                        </p:attrNameLst>
                                      </p:cBhvr>
                                      <p:tavLst>
                                        <p:tav tm="0">
                                          <p:val>
                                            <p:strVal val="ppt_x"/>
                                          </p:val>
                                        </p:tav>
                                        <p:tav tm="100000">
                                          <p:val>
                                            <p:strVal val="ppt_x"/>
                                          </p:val>
                                        </p:tav>
                                      </p:tavLst>
                                    </p:anim>
                                    <p:anim calcmode="lin" valueType="num">
                                      <p:cBhvr additive="base">
                                        <p:cTn id="35" dur="500"/>
                                        <p:tgtEl>
                                          <p:spTgt spid="34822"/>
                                        </p:tgtEl>
                                        <p:attrNameLst>
                                          <p:attrName>ppt_y</p:attrName>
                                        </p:attrNameLst>
                                      </p:cBhvr>
                                      <p:tavLst>
                                        <p:tav tm="0">
                                          <p:val>
                                            <p:strVal val="ppt_y"/>
                                          </p:val>
                                        </p:tav>
                                        <p:tav tm="100000">
                                          <p:val>
                                            <p:strVal val="1+ppt_h/2"/>
                                          </p:val>
                                        </p:tav>
                                      </p:tavLst>
                                    </p:anim>
                                    <p:set>
                                      <p:cBhvr>
                                        <p:cTn id="36" dur="1" fill="hold">
                                          <p:stCondLst>
                                            <p:cond delay="499"/>
                                          </p:stCondLst>
                                        </p:cTn>
                                        <p:tgtEl>
                                          <p:spTgt spid="348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a:xfrm>
            <a:off x="490538" y="358775"/>
            <a:ext cx="8229600" cy="1143000"/>
          </a:xfrm>
        </p:spPr>
        <p:txBody>
          <a:bodyPr/>
          <a:lstStyle/>
          <a:p>
            <a:pPr eaLnBrk="1" hangingPunct="1"/>
            <a:r>
              <a:rPr lang="en-GB" altLang="en-US" b="1">
                <a:cs typeface="Times New Roman" panose="02020603050405020304" pitchFamily="18" charset="0"/>
              </a:rPr>
              <a:t>Conceptual lenses</a:t>
            </a:r>
            <a:endParaRPr lang="en-GB" altLang="en-US">
              <a:cs typeface="Times New Roman" panose="02020603050405020304" pitchFamily="18" charset="0"/>
            </a:endParaRPr>
          </a:p>
        </p:txBody>
      </p:sp>
      <p:sp>
        <p:nvSpPr>
          <p:cNvPr id="118787" name="Rectangle 3"/>
          <p:cNvSpPr>
            <a:spLocks noGrp="1" noChangeArrowheads="1"/>
          </p:cNvSpPr>
          <p:nvPr>
            <p:ph idx="1"/>
          </p:nvPr>
        </p:nvSpPr>
        <p:spPr>
          <a:xfrm>
            <a:off x="152400" y="2438400"/>
            <a:ext cx="4267200" cy="4114800"/>
          </a:xfrm>
        </p:spPr>
        <p:txBody>
          <a:bodyPr>
            <a:normAutofit/>
          </a:bodyPr>
          <a:lstStyle/>
          <a:p>
            <a:pPr marL="274320" indent="-274320" eaLnBrk="1" fontAlgn="auto" hangingPunct="1">
              <a:spcAft>
                <a:spcPts val="0"/>
              </a:spcAft>
              <a:buClr>
                <a:schemeClr val="accent3"/>
              </a:buClr>
              <a:buFont typeface="Wingdings 2"/>
              <a:buChar char=""/>
              <a:defRPr/>
            </a:pPr>
            <a:r>
              <a:rPr lang="en-GB" altLang="en-US" dirty="0">
                <a:latin typeface="+mj-lt"/>
                <a:cs typeface="Times New Roman" pitchFamily="18" charset="0"/>
              </a:rPr>
              <a:t>What we see</a:t>
            </a:r>
          </a:p>
          <a:p>
            <a:pPr marL="274320" indent="-274320" eaLnBrk="1" fontAlgn="auto" hangingPunct="1">
              <a:spcAft>
                <a:spcPts val="0"/>
              </a:spcAft>
              <a:buClr>
                <a:schemeClr val="accent3"/>
              </a:buClr>
              <a:buFont typeface="Wingdings 2"/>
              <a:buChar char=""/>
              <a:defRPr/>
            </a:pPr>
            <a:r>
              <a:rPr lang="en-GB" altLang="en-US" dirty="0">
                <a:latin typeface="+mj-lt"/>
                <a:cs typeface="Times New Roman" pitchFamily="18" charset="0"/>
              </a:rPr>
              <a:t>What we do?</a:t>
            </a:r>
          </a:p>
          <a:p>
            <a:pPr marL="274320" indent="-274320" eaLnBrk="1" fontAlgn="auto" hangingPunct="1">
              <a:spcAft>
                <a:spcPts val="0"/>
              </a:spcAft>
              <a:buClr>
                <a:schemeClr val="accent3"/>
              </a:buClr>
              <a:buFont typeface="Wingdings 2"/>
              <a:buChar char=""/>
              <a:defRPr/>
            </a:pPr>
            <a:r>
              <a:rPr lang="en-GB" altLang="en-US" dirty="0">
                <a:latin typeface="+mj-lt"/>
                <a:cs typeface="Times New Roman" pitchFamily="18" charset="0"/>
              </a:rPr>
              <a:t>They need an ethical component</a:t>
            </a:r>
          </a:p>
          <a:p>
            <a:pPr marL="274320" indent="-274320" eaLnBrk="1" fontAlgn="auto" hangingPunct="1">
              <a:spcAft>
                <a:spcPts val="0"/>
              </a:spcAft>
              <a:buClr>
                <a:schemeClr val="accent3"/>
              </a:buClr>
              <a:buFont typeface="Wingdings 2"/>
              <a:buChar char=""/>
              <a:defRPr/>
            </a:pPr>
            <a:r>
              <a:rPr lang="en-GB" altLang="en-US" dirty="0">
                <a:latin typeface="+mj-lt"/>
                <a:cs typeface="Times New Roman" pitchFamily="18" charset="0"/>
              </a:rPr>
              <a:t>Conceptual evolution</a:t>
            </a:r>
          </a:p>
          <a:p>
            <a:pPr marL="274320" indent="-274320" eaLnBrk="1" fontAlgn="auto" hangingPunct="1">
              <a:spcAft>
                <a:spcPts val="0"/>
              </a:spcAft>
              <a:buClr>
                <a:schemeClr val="accent3"/>
              </a:buClr>
              <a:buFont typeface="Wingdings" pitchFamily="2" charset="2"/>
              <a:buNone/>
              <a:defRPr/>
            </a:pPr>
            <a:r>
              <a:rPr lang="en-GB" altLang="en-US" dirty="0">
                <a:cs typeface="Times New Roman" pitchFamily="18" charset="0"/>
              </a:rPr>
              <a:t> </a:t>
            </a:r>
          </a:p>
        </p:txBody>
      </p:sp>
      <p:sp>
        <p:nvSpPr>
          <p:cNvPr id="50180"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7CDC2BED-8E35-4CBC-9B28-BB3F5D955470}" type="slidenum">
              <a:rPr lang="en-GB" altLang="en-US" sz="1100" smtClean="0">
                <a:solidFill>
                  <a:srgbClr val="4D4D4D"/>
                </a:solidFill>
                <a:latin typeface="Times New Roman" panose="02020603050405020304" pitchFamily="18" charset="0"/>
              </a:rPr>
              <a:pPr>
                <a:spcBef>
                  <a:spcPct val="0"/>
                </a:spcBef>
                <a:buClrTx/>
                <a:buSzTx/>
                <a:buFontTx/>
                <a:buNone/>
              </a:pPr>
              <a:t>53</a:t>
            </a:fld>
            <a:endParaRPr lang="en-GB" altLang="en-US" sz="1100">
              <a:solidFill>
                <a:srgbClr val="4D4D4D"/>
              </a:solidFill>
              <a:latin typeface="Times New Roman" panose="02020603050405020304" pitchFamily="18" charset="0"/>
            </a:endParaRPr>
          </a:p>
        </p:txBody>
      </p:sp>
      <p:pic>
        <p:nvPicPr>
          <p:cNvPr id="50181" name="Picture 4" descr="illusion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5600" y="304800"/>
            <a:ext cx="2000250" cy="234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2" name="Picture 5" descr="cub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07050" y="2924175"/>
            <a:ext cx="309880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8786">
                                            <p:txEl>
                                              <p:pRg st="0" end="0"/>
                                            </p:txEl>
                                          </p:spTgt>
                                        </p:tgtEl>
                                        <p:attrNameLst>
                                          <p:attrName>style.visibility</p:attrName>
                                        </p:attrNameLst>
                                      </p:cBhvr>
                                      <p:to>
                                        <p:strVal val="visible"/>
                                      </p:to>
                                    </p:set>
                                    <p:anim calcmode="lin" valueType="num">
                                      <p:cBhvr additive="base">
                                        <p:cTn id="7" dur="500" fill="hold"/>
                                        <p:tgtEl>
                                          <p:spTgt spid="1187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878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8787">
                                            <p:txEl>
                                              <p:pRg st="0" end="0"/>
                                            </p:txEl>
                                          </p:spTgt>
                                        </p:tgtEl>
                                        <p:attrNameLst>
                                          <p:attrName>style.visibility</p:attrName>
                                        </p:attrNameLst>
                                      </p:cBhvr>
                                      <p:to>
                                        <p:strVal val="visible"/>
                                      </p:to>
                                    </p:set>
                                    <p:anim calcmode="lin" valueType="num">
                                      <p:cBhvr additive="base">
                                        <p:cTn id="13" dur="500" fill="hold"/>
                                        <p:tgtEl>
                                          <p:spTgt spid="118787">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878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8787">
                                            <p:txEl>
                                              <p:pRg st="1" end="1"/>
                                            </p:txEl>
                                          </p:spTgt>
                                        </p:tgtEl>
                                        <p:attrNameLst>
                                          <p:attrName>style.visibility</p:attrName>
                                        </p:attrNameLst>
                                      </p:cBhvr>
                                      <p:to>
                                        <p:strVal val="visible"/>
                                      </p:to>
                                    </p:set>
                                    <p:anim calcmode="lin" valueType="num">
                                      <p:cBhvr additive="base">
                                        <p:cTn id="19" dur="500" fill="hold"/>
                                        <p:tgtEl>
                                          <p:spTgt spid="118787">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8787">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8787">
                                            <p:txEl>
                                              <p:pRg st="2" end="2"/>
                                            </p:txEl>
                                          </p:spTgt>
                                        </p:tgtEl>
                                        <p:attrNameLst>
                                          <p:attrName>style.visibility</p:attrName>
                                        </p:attrNameLst>
                                      </p:cBhvr>
                                      <p:to>
                                        <p:strVal val="visible"/>
                                      </p:to>
                                    </p:set>
                                    <p:anim calcmode="lin" valueType="num">
                                      <p:cBhvr additive="base">
                                        <p:cTn id="25" dur="500" fill="hold"/>
                                        <p:tgtEl>
                                          <p:spTgt spid="118787">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1878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18787">
                                            <p:txEl>
                                              <p:pRg st="3" end="3"/>
                                            </p:txEl>
                                          </p:spTgt>
                                        </p:tgtEl>
                                        <p:attrNameLst>
                                          <p:attrName>style.visibility</p:attrName>
                                        </p:attrNameLst>
                                      </p:cBhvr>
                                      <p:to>
                                        <p:strVal val="visible"/>
                                      </p:to>
                                    </p:set>
                                    <p:anim calcmode="lin" valueType="num">
                                      <p:cBhvr additive="base">
                                        <p:cTn id="31" dur="500" fill="hold"/>
                                        <p:tgtEl>
                                          <p:spTgt spid="118787">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18787">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18787">
                                            <p:txEl>
                                              <p:pRg st="4" end="4"/>
                                            </p:txEl>
                                          </p:spTgt>
                                        </p:tgtEl>
                                        <p:attrNameLst>
                                          <p:attrName>style.visibility</p:attrName>
                                        </p:attrNameLst>
                                      </p:cBhvr>
                                      <p:to>
                                        <p:strVal val="visible"/>
                                      </p:to>
                                    </p:set>
                                    <p:anim calcmode="lin" valueType="num">
                                      <p:cBhvr additive="base">
                                        <p:cTn id="37" dur="500" fill="hold"/>
                                        <p:tgtEl>
                                          <p:spTgt spid="118787">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18787">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786" grpId="0" build="p" autoUpdateAnimBg="0" advAuto="0"/>
      <p:bldP spid="118787" grpId="0" build="p" autoUpdateAnimBg="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B3DD7341-C882-4A52-92E6-05FA710A0019}" type="slidenum">
              <a:rPr lang="en-GB" altLang="en-US" sz="1100" smtClean="0">
                <a:solidFill>
                  <a:srgbClr val="4D4D4D"/>
                </a:solidFill>
                <a:latin typeface="Times New Roman" panose="02020603050405020304" pitchFamily="18" charset="0"/>
              </a:rPr>
              <a:pPr>
                <a:spcBef>
                  <a:spcPct val="0"/>
                </a:spcBef>
                <a:buClrTx/>
                <a:buSzTx/>
                <a:buFontTx/>
                <a:buNone/>
              </a:pPr>
              <a:t>54</a:t>
            </a:fld>
            <a:endParaRPr lang="en-GB" altLang="en-US" sz="1100">
              <a:solidFill>
                <a:srgbClr val="4D4D4D"/>
              </a:solidFill>
              <a:latin typeface="Times New Roman" panose="02020603050405020304" pitchFamily="18" charset="0"/>
            </a:endParaRPr>
          </a:p>
        </p:txBody>
      </p:sp>
      <p:pic>
        <p:nvPicPr>
          <p:cNvPr id="161796" name="MA1.1136522294" descr="image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032250" cy="602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1797" name="MA2.1136522294" descr="image0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26038" y="0"/>
            <a:ext cx="4017962" cy="602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5" name="Text Box 6"/>
          <p:cNvSpPr txBox="1">
            <a:spLocks noChangeArrowheads="1"/>
          </p:cNvSpPr>
          <p:nvPr/>
        </p:nvSpPr>
        <p:spPr bwMode="auto">
          <a:xfrm>
            <a:off x="1042988" y="6308725"/>
            <a:ext cx="56165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50000"/>
              </a:spcBef>
              <a:buClrTx/>
              <a:buSzTx/>
              <a:buFontTx/>
              <a:buNone/>
            </a:pPr>
            <a:r>
              <a:rPr lang="en-GB" altLang="en-US" sz="2400">
                <a:solidFill>
                  <a:schemeClr val="hlink"/>
                </a:solidFill>
                <a:latin typeface="Times New Roman" panose="02020603050405020304" pitchFamily="18" charset="0"/>
              </a:rPr>
              <a:t>Public Toilet, Houston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161796"/>
                                        </p:tgtEl>
                                        <p:attrNameLst>
                                          <p:attrName>style.visibility</p:attrName>
                                        </p:attrNameLst>
                                      </p:cBhvr>
                                      <p:to>
                                        <p:strVal val="visible"/>
                                      </p:to>
                                    </p:set>
                                    <p:animEffect transition="in" filter="checkerboard(across)">
                                      <p:cBhvr>
                                        <p:cTn id="7" dur="500"/>
                                        <p:tgtEl>
                                          <p:spTgt spid="16179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nodeType="clickEffect">
                                  <p:stCondLst>
                                    <p:cond delay="0"/>
                                  </p:stCondLst>
                                  <p:childTnLst>
                                    <p:set>
                                      <p:cBhvr>
                                        <p:cTn id="11" dur="1" fill="hold">
                                          <p:stCondLst>
                                            <p:cond delay="0"/>
                                          </p:stCondLst>
                                        </p:cTn>
                                        <p:tgtEl>
                                          <p:spTgt spid="161797"/>
                                        </p:tgtEl>
                                        <p:attrNameLst>
                                          <p:attrName>style.visibility</p:attrName>
                                        </p:attrNameLst>
                                      </p:cBhvr>
                                      <p:to>
                                        <p:strVal val="visible"/>
                                      </p:to>
                                    </p:set>
                                    <p:animEffect transition="in" filter="checkerboard(across)">
                                      <p:cBhvr>
                                        <p:cTn id="12" dur="500"/>
                                        <p:tgtEl>
                                          <p:spTgt spid="1617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a:xfrm>
            <a:off x="0" y="1628775"/>
            <a:ext cx="8637588" cy="762000"/>
          </a:xfrm>
        </p:spPr>
        <p:txBody>
          <a:bodyPr>
            <a:normAutofit fontScale="90000"/>
          </a:bodyPr>
          <a:lstStyle/>
          <a:p>
            <a:pPr eaLnBrk="1" fontAlgn="auto" hangingPunct="1">
              <a:spcAft>
                <a:spcPts val="0"/>
              </a:spcAft>
              <a:defRPr/>
            </a:pPr>
            <a:r>
              <a:rPr lang="en-GB" altLang="en-US" b="1" dirty="0">
                <a:cs typeface="Times New Roman" pitchFamily="18" charset="0"/>
              </a:rPr>
              <a:t>Conceptual </a:t>
            </a:r>
            <a:br>
              <a:rPr lang="en-GB" altLang="en-US" b="1" dirty="0">
                <a:cs typeface="Times New Roman" pitchFamily="18" charset="0"/>
              </a:rPr>
            </a:br>
            <a:r>
              <a:rPr lang="en-GB" altLang="en-US" b="1" dirty="0">
                <a:cs typeface="Times New Roman" pitchFamily="18" charset="0"/>
              </a:rPr>
              <a:t>Perspectives</a:t>
            </a:r>
          </a:p>
        </p:txBody>
      </p:sp>
      <p:sp>
        <p:nvSpPr>
          <p:cNvPr id="119811" name="Rectangle 3"/>
          <p:cNvSpPr>
            <a:spLocks noGrp="1" noChangeArrowheads="1"/>
          </p:cNvSpPr>
          <p:nvPr>
            <p:ph idx="1"/>
          </p:nvPr>
        </p:nvSpPr>
        <p:spPr>
          <a:xfrm>
            <a:off x="179388" y="2752725"/>
            <a:ext cx="4038600" cy="4114800"/>
          </a:xfrm>
        </p:spPr>
        <p:txBody>
          <a:bodyPr>
            <a:normAutofit/>
          </a:bodyPr>
          <a:lstStyle/>
          <a:p>
            <a:pPr marL="274320" indent="-274320" eaLnBrk="1" fontAlgn="auto" hangingPunct="1">
              <a:lnSpc>
                <a:spcPct val="90000"/>
              </a:lnSpc>
              <a:spcAft>
                <a:spcPts val="0"/>
              </a:spcAft>
              <a:buClr>
                <a:schemeClr val="accent3"/>
              </a:buClr>
              <a:buFont typeface="Wingdings" pitchFamily="2" charset="2"/>
              <a:buNone/>
              <a:defRPr/>
            </a:pPr>
            <a:endParaRPr lang="en-GB" altLang="en-US" b="1" dirty="0">
              <a:solidFill>
                <a:schemeClr val="tx2"/>
              </a:solidFill>
              <a:cs typeface="Times New Roman" pitchFamily="18" charset="0"/>
            </a:endParaRPr>
          </a:p>
          <a:p>
            <a:pPr marL="274320" indent="-274320" eaLnBrk="1" fontAlgn="auto" hangingPunct="1">
              <a:lnSpc>
                <a:spcPct val="90000"/>
              </a:lnSpc>
              <a:spcAft>
                <a:spcPts val="0"/>
              </a:spcAft>
              <a:buClr>
                <a:schemeClr val="accent3"/>
              </a:buClr>
              <a:buFont typeface="Wingdings 2"/>
              <a:buChar char=""/>
              <a:defRPr/>
            </a:pPr>
            <a:r>
              <a:rPr lang="en-GB" altLang="en-US" dirty="0">
                <a:latin typeface="+mj-lt"/>
                <a:cs typeface="Times New Roman" pitchFamily="18" charset="0"/>
              </a:rPr>
              <a:t>Globalisation of the environment</a:t>
            </a:r>
          </a:p>
          <a:p>
            <a:pPr marL="274320" indent="-274320" eaLnBrk="1" fontAlgn="auto" hangingPunct="1">
              <a:lnSpc>
                <a:spcPct val="90000"/>
              </a:lnSpc>
              <a:spcAft>
                <a:spcPts val="0"/>
              </a:spcAft>
              <a:buClr>
                <a:schemeClr val="accent3"/>
              </a:buClr>
              <a:buFont typeface="Wingdings 2"/>
              <a:buChar char=""/>
              <a:defRPr/>
            </a:pPr>
            <a:r>
              <a:rPr lang="en-GB" altLang="en-US" dirty="0">
                <a:latin typeface="+mj-lt"/>
                <a:cs typeface="Times New Roman" pitchFamily="18" charset="0"/>
              </a:rPr>
              <a:t>Cross national mode of analysis</a:t>
            </a:r>
          </a:p>
          <a:p>
            <a:pPr marL="274320" indent="-274320" eaLnBrk="1" fontAlgn="auto" hangingPunct="1">
              <a:lnSpc>
                <a:spcPct val="90000"/>
              </a:lnSpc>
              <a:spcAft>
                <a:spcPts val="0"/>
              </a:spcAft>
              <a:buClr>
                <a:schemeClr val="accent3"/>
              </a:buClr>
              <a:buFont typeface="Wingdings 2"/>
              <a:buChar char=""/>
              <a:defRPr/>
            </a:pPr>
            <a:r>
              <a:rPr lang="en-GB" altLang="en-US" dirty="0">
                <a:latin typeface="+mj-lt"/>
                <a:cs typeface="Times New Roman" pitchFamily="18" charset="0"/>
              </a:rPr>
              <a:t>Time Horizons</a:t>
            </a:r>
          </a:p>
          <a:p>
            <a:pPr marL="274320" indent="-274320" eaLnBrk="1" fontAlgn="auto" hangingPunct="1">
              <a:lnSpc>
                <a:spcPct val="90000"/>
              </a:lnSpc>
              <a:spcAft>
                <a:spcPts val="0"/>
              </a:spcAft>
              <a:buClr>
                <a:schemeClr val="accent3"/>
              </a:buClr>
              <a:buFont typeface="Wingdings 2"/>
              <a:buChar char=""/>
              <a:defRPr/>
            </a:pPr>
            <a:r>
              <a:rPr lang="en-GB" altLang="en-US" dirty="0">
                <a:latin typeface="+mj-lt"/>
                <a:cs typeface="Times New Roman" pitchFamily="18" charset="0"/>
              </a:rPr>
              <a:t>Intergovernmental in nature</a:t>
            </a:r>
          </a:p>
          <a:p>
            <a:pPr marL="274320" indent="-274320" eaLnBrk="1" fontAlgn="auto" hangingPunct="1">
              <a:lnSpc>
                <a:spcPct val="90000"/>
              </a:lnSpc>
              <a:spcAft>
                <a:spcPts val="0"/>
              </a:spcAft>
              <a:buClr>
                <a:schemeClr val="accent3"/>
              </a:buClr>
              <a:buFont typeface="Wingdings" pitchFamily="2" charset="2"/>
              <a:buNone/>
              <a:defRPr/>
            </a:pPr>
            <a:endParaRPr lang="en-GB" altLang="en-US" b="1" dirty="0">
              <a:solidFill>
                <a:schemeClr val="tx2"/>
              </a:solidFill>
              <a:cs typeface="Times New Roman" pitchFamily="18" charset="0"/>
            </a:endParaRPr>
          </a:p>
        </p:txBody>
      </p:sp>
      <p:sp>
        <p:nvSpPr>
          <p:cNvPr id="5222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C095E5EA-6436-46BD-AD4F-B8BA8A40BD2D}" type="slidenum">
              <a:rPr lang="en-GB" altLang="en-US" sz="1100" smtClean="0">
                <a:solidFill>
                  <a:srgbClr val="4D4D4D"/>
                </a:solidFill>
                <a:latin typeface="Times New Roman" panose="02020603050405020304" pitchFamily="18" charset="0"/>
              </a:rPr>
              <a:pPr>
                <a:spcBef>
                  <a:spcPct val="0"/>
                </a:spcBef>
                <a:buClrTx/>
                <a:buSzTx/>
                <a:buFontTx/>
                <a:buNone/>
              </a:pPr>
              <a:t>55</a:t>
            </a:fld>
            <a:endParaRPr lang="en-GB" altLang="en-US" sz="1100">
              <a:solidFill>
                <a:srgbClr val="4D4D4D"/>
              </a:solidFill>
              <a:latin typeface="Times New Roman" panose="02020603050405020304" pitchFamily="18" charset="0"/>
            </a:endParaRPr>
          </a:p>
        </p:txBody>
      </p:sp>
      <p:pic>
        <p:nvPicPr>
          <p:cNvPr id="52229" name="Picture 4" descr="persistence%20of%20time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6300" y="1052513"/>
            <a:ext cx="4457700" cy="329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30" name="Text Box 5"/>
          <p:cNvSpPr txBox="1">
            <a:spLocks noChangeArrowheads="1"/>
          </p:cNvSpPr>
          <p:nvPr/>
        </p:nvSpPr>
        <p:spPr bwMode="auto">
          <a:xfrm>
            <a:off x="4606925" y="4364038"/>
            <a:ext cx="4537075" cy="2401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50000"/>
              </a:spcBef>
              <a:buClrTx/>
              <a:buSzTx/>
              <a:buFontTx/>
              <a:buNone/>
            </a:pPr>
            <a:r>
              <a:rPr lang="en-GB" altLang="en-US" sz="2000" i="1">
                <a:solidFill>
                  <a:schemeClr val="accent2"/>
                </a:solidFill>
                <a:latin typeface="Times New Roman" panose="02020603050405020304" pitchFamily="18" charset="0"/>
              </a:rPr>
              <a:t>Time is a funny "dimension".  In a given frame the entire universe, every piece of it, exists simultaneously at one single "time point."  In other words, at any time point, every spatial point in the entire universe is "connected".  (Bearden, 2003: 90)</a:t>
            </a:r>
          </a:p>
          <a:p>
            <a:pPr eaLnBrk="1" hangingPunct="1">
              <a:spcBef>
                <a:spcPct val="50000"/>
              </a:spcBef>
              <a:buClrTx/>
              <a:buSzTx/>
              <a:buFontTx/>
              <a:buNone/>
            </a:pPr>
            <a:endParaRPr lang="en-GB" altLang="en-US" sz="2000">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9810">
                                            <p:txEl>
                                              <p:pRg st="0" end="0"/>
                                            </p:txEl>
                                          </p:spTgt>
                                        </p:tgtEl>
                                        <p:attrNameLst>
                                          <p:attrName>style.visibility</p:attrName>
                                        </p:attrNameLst>
                                      </p:cBhvr>
                                      <p:to>
                                        <p:strVal val="visible"/>
                                      </p:to>
                                    </p:set>
                                    <p:anim calcmode="lin" valueType="num">
                                      <p:cBhvr additive="base">
                                        <p:cTn id="7" dur="500" fill="hold"/>
                                        <p:tgtEl>
                                          <p:spTgt spid="1198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981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9811">
                                            <p:txEl>
                                              <p:pRg st="1" end="1"/>
                                            </p:txEl>
                                          </p:spTgt>
                                        </p:tgtEl>
                                        <p:attrNameLst>
                                          <p:attrName>style.visibility</p:attrName>
                                        </p:attrNameLst>
                                      </p:cBhvr>
                                      <p:to>
                                        <p:strVal val="visible"/>
                                      </p:to>
                                    </p:set>
                                    <p:anim calcmode="lin" valueType="num">
                                      <p:cBhvr additive="base">
                                        <p:cTn id="13" dur="500" fill="hold"/>
                                        <p:tgtEl>
                                          <p:spTgt spid="11981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9811">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9811">
                                            <p:txEl>
                                              <p:pRg st="2" end="2"/>
                                            </p:txEl>
                                          </p:spTgt>
                                        </p:tgtEl>
                                        <p:attrNameLst>
                                          <p:attrName>style.visibility</p:attrName>
                                        </p:attrNameLst>
                                      </p:cBhvr>
                                      <p:to>
                                        <p:strVal val="visible"/>
                                      </p:to>
                                    </p:set>
                                    <p:anim calcmode="lin" valueType="num">
                                      <p:cBhvr additive="base">
                                        <p:cTn id="19" dur="500" fill="hold"/>
                                        <p:tgtEl>
                                          <p:spTgt spid="11981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9811">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9811">
                                            <p:txEl>
                                              <p:pRg st="3" end="3"/>
                                            </p:txEl>
                                          </p:spTgt>
                                        </p:tgtEl>
                                        <p:attrNameLst>
                                          <p:attrName>style.visibility</p:attrName>
                                        </p:attrNameLst>
                                      </p:cBhvr>
                                      <p:to>
                                        <p:strVal val="visible"/>
                                      </p:to>
                                    </p:set>
                                    <p:anim calcmode="lin" valueType="num">
                                      <p:cBhvr additive="base">
                                        <p:cTn id="25" dur="500" fill="hold"/>
                                        <p:tgtEl>
                                          <p:spTgt spid="11981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19811">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19811">
                                            <p:txEl>
                                              <p:pRg st="4" end="4"/>
                                            </p:txEl>
                                          </p:spTgt>
                                        </p:tgtEl>
                                        <p:attrNameLst>
                                          <p:attrName>style.visibility</p:attrName>
                                        </p:attrNameLst>
                                      </p:cBhvr>
                                      <p:to>
                                        <p:strVal val="visible"/>
                                      </p:to>
                                    </p:set>
                                    <p:anim calcmode="lin" valueType="num">
                                      <p:cBhvr additive="base">
                                        <p:cTn id="31" dur="500" fill="hold"/>
                                        <p:tgtEl>
                                          <p:spTgt spid="119811">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19811">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810" grpId="0" build="p" autoUpdateAnimBg="0" advAuto="0"/>
      <p:bldP spid="119811" grpId="0" build="p" autoUpdateAnimBg="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250825" y="1268413"/>
            <a:ext cx="5699125" cy="1143000"/>
          </a:xfrm>
        </p:spPr>
        <p:txBody>
          <a:bodyPr/>
          <a:lstStyle/>
          <a:p>
            <a:pPr eaLnBrk="1" hangingPunct="1"/>
            <a:r>
              <a:rPr lang="en-GB" altLang="en-US" b="1">
                <a:cs typeface="Times New Roman" panose="02020603050405020304" pitchFamily="18" charset="0"/>
              </a:rPr>
              <a:t>Definitions </a:t>
            </a:r>
            <a:br>
              <a:rPr lang="en-GB" altLang="en-US" b="1">
                <a:cs typeface="Times New Roman" panose="02020603050405020304" pitchFamily="18" charset="0"/>
              </a:rPr>
            </a:br>
            <a:r>
              <a:rPr lang="en-GB" altLang="en-US" b="1">
                <a:cs typeface="Times New Roman" panose="02020603050405020304" pitchFamily="18" charset="0"/>
              </a:rPr>
              <a:t>(e.g. pollution)</a:t>
            </a:r>
            <a:endParaRPr lang="en-GB" altLang="en-US">
              <a:cs typeface="Times New Roman" panose="02020603050405020304" pitchFamily="18" charset="0"/>
            </a:endParaRPr>
          </a:p>
        </p:txBody>
      </p:sp>
      <p:sp>
        <p:nvSpPr>
          <p:cNvPr id="53251" name="Rectangle 3"/>
          <p:cNvSpPr>
            <a:spLocks noGrp="1" noChangeArrowheads="1"/>
          </p:cNvSpPr>
          <p:nvPr>
            <p:ph idx="1"/>
          </p:nvPr>
        </p:nvSpPr>
        <p:spPr>
          <a:xfrm>
            <a:off x="250825" y="2565400"/>
            <a:ext cx="5233988" cy="4114800"/>
          </a:xfrm>
        </p:spPr>
        <p:txBody>
          <a:bodyPr/>
          <a:lstStyle/>
          <a:p>
            <a:pPr eaLnBrk="1" hangingPunct="1">
              <a:lnSpc>
                <a:spcPct val="90000"/>
              </a:lnSpc>
            </a:pPr>
            <a:r>
              <a:rPr lang="en-GB" altLang="en-US" sz="2800">
                <a:cs typeface="Times New Roman" panose="02020603050405020304" pitchFamily="18" charset="0"/>
              </a:rPr>
              <a:t>Mould through which decisions are cast</a:t>
            </a:r>
          </a:p>
          <a:p>
            <a:pPr eaLnBrk="1" hangingPunct="1">
              <a:lnSpc>
                <a:spcPct val="90000"/>
              </a:lnSpc>
            </a:pPr>
            <a:r>
              <a:rPr lang="en-GB" altLang="en-US" sz="2800">
                <a:cs typeface="Times New Roman" panose="02020603050405020304" pitchFamily="18" charset="0"/>
              </a:rPr>
              <a:t>What an individual believes</a:t>
            </a:r>
          </a:p>
          <a:p>
            <a:pPr eaLnBrk="1" hangingPunct="1">
              <a:lnSpc>
                <a:spcPct val="90000"/>
              </a:lnSpc>
            </a:pPr>
            <a:r>
              <a:rPr lang="en-GB" altLang="en-US" sz="2800">
                <a:cs typeface="Times New Roman" panose="02020603050405020304" pitchFamily="18" charset="0"/>
              </a:rPr>
              <a:t>Value statement</a:t>
            </a:r>
          </a:p>
          <a:p>
            <a:pPr eaLnBrk="1" hangingPunct="1">
              <a:lnSpc>
                <a:spcPct val="90000"/>
              </a:lnSpc>
            </a:pPr>
            <a:r>
              <a:rPr lang="en-GB" altLang="en-US" sz="2800">
                <a:cs typeface="Times New Roman" panose="02020603050405020304" pitchFamily="18" charset="0"/>
              </a:rPr>
              <a:t>Definition of Env. Policy and its rationale</a:t>
            </a:r>
          </a:p>
          <a:p>
            <a:pPr eaLnBrk="1" hangingPunct="1">
              <a:lnSpc>
                <a:spcPct val="90000"/>
              </a:lnSpc>
            </a:pPr>
            <a:r>
              <a:rPr lang="en-GB" altLang="en-US" sz="2800">
                <a:cs typeface="Times New Roman" panose="02020603050405020304" pitchFamily="18" charset="0"/>
              </a:rPr>
              <a:t>Agreement is difficult without definition</a:t>
            </a:r>
          </a:p>
          <a:p>
            <a:pPr eaLnBrk="1" hangingPunct="1">
              <a:lnSpc>
                <a:spcPct val="90000"/>
              </a:lnSpc>
              <a:buFont typeface="Wingdings" panose="05000000000000000000" pitchFamily="2" charset="2"/>
              <a:buNone/>
            </a:pPr>
            <a:r>
              <a:rPr lang="en-GB" altLang="en-US" sz="2800">
                <a:cs typeface="Times New Roman" panose="02020603050405020304" pitchFamily="18" charset="0"/>
              </a:rPr>
              <a:t> </a:t>
            </a:r>
          </a:p>
        </p:txBody>
      </p:sp>
      <p:sp>
        <p:nvSpPr>
          <p:cNvPr id="5325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6D538BCF-4232-4B19-93CE-E51CC9846805}" type="slidenum">
              <a:rPr lang="en-GB" altLang="en-US" sz="1100" smtClean="0">
                <a:solidFill>
                  <a:srgbClr val="4D4D4D"/>
                </a:solidFill>
                <a:latin typeface="Times New Roman" panose="02020603050405020304" pitchFamily="18" charset="0"/>
              </a:rPr>
              <a:pPr>
                <a:spcBef>
                  <a:spcPct val="0"/>
                </a:spcBef>
                <a:buClrTx/>
                <a:buSzTx/>
                <a:buFontTx/>
                <a:buNone/>
              </a:pPr>
              <a:t>56</a:t>
            </a:fld>
            <a:endParaRPr lang="en-GB" altLang="en-US" sz="1100">
              <a:solidFill>
                <a:srgbClr val="4D4D4D"/>
              </a:solidFill>
              <a:latin typeface="Times New Roman" panose="02020603050405020304" pitchFamily="18" charset="0"/>
            </a:endParaRPr>
          </a:p>
        </p:txBody>
      </p:sp>
      <p:pic>
        <p:nvPicPr>
          <p:cNvPr id="53253" name="Picture 4" descr="studys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1500" y="1601788"/>
            <a:ext cx="2857500" cy="4103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54" name="Text Box 5"/>
          <p:cNvSpPr txBox="1">
            <a:spLocks noChangeArrowheads="1"/>
          </p:cNvSpPr>
          <p:nvPr/>
        </p:nvSpPr>
        <p:spPr bwMode="auto">
          <a:xfrm>
            <a:off x="4343400" y="5715000"/>
            <a:ext cx="48006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50000"/>
              </a:spcBef>
              <a:buClrTx/>
              <a:buSzTx/>
              <a:buFontTx/>
              <a:buNone/>
            </a:pPr>
            <a:r>
              <a:rPr lang="en-GB" altLang="en-US" sz="2000">
                <a:solidFill>
                  <a:schemeClr val="accent2"/>
                </a:solidFill>
                <a:latin typeface="Times New Roman" panose="02020603050405020304" pitchFamily="18" charset="0"/>
              </a:rPr>
              <a:t>Omar Khayyam: the Poet of Destiny C11th</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a:xfrm>
            <a:off x="228600" y="0"/>
            <a:ext cx="8637588" cy="1431925"/>
          </a:xfrm>
        </p:spPr>
        <p:txBody>
          <a:bodyPr>
            <a:normAutofit fontScale="90000"/>
          </a:bodyPr>
          <a:lstStyle/>
          <a:p>
            <a:pPr eaLnBrk="1" fontAlgn="auto" hangingPunct="1">
              <a:spcAft>
                <a:spcPts val="0"/>
              </a:spcAft>
              <a:defRPr/>
            </a:pPr>
            <a:r>
              <a:rPr lang="en-GB" altLang="en-US" b="1">
                <a:cs typeface="Times New Roman" pitchFamily="18" charset="0"/>
              </a:rPr>
              <a:t>Some Potential Research Problems</a:t>
            </a:r>
            <a:endParaRPr lang="en-GB" altLang="en-US">
              <a:cs typeface="Times New Roman" pitchFamily="18" charset="0"/>
            </a:endParaRPr>
          </a:p>
        </p:txBody>
      </p:sp>
      <p:sp>
        <p:nvSpPr>
          <p:cNvPr id="122883" name="Rectangle 3"/>
          <p:cNvSpPr>
            <a:spLocks noGrp="1" noChangeArrowheads="1"/>
          </p:cNvSpPr>
          <p:nvPr>
            <p:ph idx="1"/>
          </p:nvPr>
        </p:nvSpPr>
        <p:spPr>
          <a:xfrm>
            <a:off x="228600" y="1676400"/>
            <a:ext cx="8610600" cy="4114800"/>
          </a:xfrm>
        </p:spPr>
        <p:txBody>
          <a:bodyPr rtlCol="0">
            <a:normAutofit fontScale="85000" lnSpcReduction="10000"/>
          </a:bodyPr>
          <a:lstStyle/>
          <a:p>
            <a:pPr marL="274320" indent="-274320" eaLnBrk="1" fontAlgn="auto" hangingPunct="1">
              <a:lnSpc>
                <a:spcPct val="90000"/>
              </a:lnSpc>
              <a:spcAft>
                <a:spcPts val="0"/>
              </a:spcAft>
              <a:buClr>
                <a:schemeClr val="accent3"/>
              </a:buClr>
              <a:buFont typeface="Wingdings" pitchFamily="2" charset="2"/>
              <a:buNone/>
              <a:defRPr/>
            </a:pPr>
            <a:r>
              <a:rPr lang="en-GB" sz="2800" b="1">
                <a:solidFill>
                  <a:schemeClr val="tx2"/>
                </a:solidFill>
                <a:cs typeface="Times New Roman" pitchFamily="18" charset="0"/>
              </a:rPr>
              <a:t>Non Policy considerations</a:t>
            </a:r>
          </a:p>
          <a:p>
            <a:pPr marL="274320" indent="-274320" eaLnBrk="1" fontAlgn="auto" hangingPunct="1">
              <a:lnSpc>
                <a:spcPct val="90000"/>
              </a:lnSpc>
              <a:spcAft>
                <a:spcPts val="0"/>
              </a:spcAft>
              <a:buClr>
                <a:schemeClr val="accent3"/>
              </a:buClr>
              <a:buFont typeface="Wingdings" pitchFamily="2" charset="2"/>
              <a:buNone/>
              <a:defRPr/>
            </a:pPr>
            <a:r>
              <a:rPr lang="en-GB" sz="2800">
                <a:cs typeface="Times New Roman" pitchFamily="18" charset="0"/>
              </a:rPr>
              <a:t>Economic</a:t>
            </a:r>
          </a:p>
          <a:p>
            <a:pPr marL="274320" indent="-274320" eaLnBrk="1" fontAlgn="auto" hangingPunct="1">
              <a:lnSpc>
                <a:spcPct val="90000"/>
              </a:lnSpc>
              <a:spcAft>
                <a:spcPts val="0"/>
              </a:spcAft>
              <a:buClr>
                <a:schemeClr val="accent3"/>
              </a:buClr>
              <a:buFont typeface="Wingdings" pitchFamily="2" charset="2"/>
              <a:buNone/>
              <a:defRPr/>
            </a:pPr>
            <a:r>
              <a:rPr lang="en-GB" sz="2800">
                <a:cs typeface="Times New Roman" pitchFamily="18" charset="0"/>
              </a:rPr>
              <a:t>Social </a:t>
            </a:r>
          </a:p>
          <a:p>
            <a:pPr marL="274320" indent="-274320" eaLnBrk="1" fontAlgn="auto" hangingPunct="1">
              <a:lnSpc>
                <a:spcPct val="90000"/>
              </a:lnSpc>
              <a:spcAft>
                <a:spcPts val="0"/>
              </a:spcAft>
              <a:buClr>
                <a:schemeClr val="accent3"/>
              </a:buClr>
              <a:buFont typeface="Wingdings" pitchFamily="2" charset="2"/>
              <a:buNone/>
              <a:defRPr/>
            </a:pPr>
            <a:r>
              <a:rPr lang="en-GB" sz="2800">
                <a:cs typeface="Times New Roman" pitchFamily="18" charset="0"/>
              </a:rPr>
              <a:t>Political</a:t>
            </a:r>
          </a:p>
          <a:p>
            <a:pPr marL="274320" indent="-274320" eaLnBrk="1" fontAlgn="auto" hangingPunct="1">
              <a:lnSpc>
                <a:spcPct val="90000"/>
              </a:lnSpc>
              <a:spcAft>
                <a:spcPts val="0"/>
              </a:spcAft>
              <a:buClr>
                <a:schemeClr val="accent3"/>
              </a:buClr>
              <a:buFont typeface="Wingdings" pitchFamily="2" charset="2"/>
              <a:buNone/>
              <a:defRPr/>
            </a:pPr>
            <a:r>
              <a:rPr lang="en-GB" sz="2800" b="1">
                <a:solidFill>
                  <a:schemeClr val="tx2"/>
                </a:solidFill>
                <a:cs typeface="Times New Roman" pitchFamily="18" charset="0"/>
              </a:rPr>
              <a:t>Diplomacy</a:t>
            </a:r>
          </a:p>
          <a:p>
            <a:pPr marL="274320" indent="-274320" eaLnBrk="1" fontAlgn="auto" hangingPunct="1">
              <a:lnSpc>
                <a:spcPct val="90000"/>
              </a:lnSpc>
              <a:spcAft>
                <a:spcPts val="0"/>
              </a:spcAft>
              <a:buClr>
                <a:schemeClr val="accent3"/>
              </a:buClr>
              <a:buFont typeface="Wingdings" pitchFamily="2" charset="2"/>
              <a:buNone/>
              <a:defRPr/>
            </a:pPr>
            <a:r>
              <a:rPr lang="en-GB" i="1">
                <a:cs typeface="Times New Roman" pitchFamily="18" charset="0"/>
              </a:rPr>
              <a:t>	Diplomacy resembles chess.  Each player must make his key moves in such a way as to anticipate the moves of his opponent.  In the game of diplomacy, self-interest is the only sound basis on which to predict the reactions of the other nation.” Bailey (1968 cited in Barrett 2004:49)</a:t>
            </a:r>
          </a:p>
          <a:p>
            <a:pPr marL="274320" indent="-274320" eaLnBrk="1" fontAlgn="auto" hangingPunct="1">
              <a:lnSpc>
                <a:spcPct val="90000"/>
              </a:lnSpc>
              <a:spcAft>
                <a:spcPts val="0"/>
              </a:spcAft>
              <a:buClr>
                <a:schemeClr val="accent3"/>
              </a:buClr>
              <a:buFont typeface="Wingdings" pitchFamily="2" charset="2"/>
              <a:buNone/>
              <a:defRPr/>
            </a:pPr>
            <a:r>
              <a:rPr lang="en-GB" sz="2800" b="1">
                <a:solidFill>
                  <a:schemeClr val="tx2"/>
                </a:solidFill>
                <a:cs typeface="Times New Roman" pitchFamily="18" charset="0"/>
              </a:rPr>
              <a:t>Pollution</a:t>
            </a:r>
          </a:p>
          <a:p>
            <a:pPr marL="274320" indent="-274320" eaLnBrk="1" fontAlgn="auto" hangingPunct="1">
              <a:lnSpc>
                <a:spcPct val="90000"/>
              </a:lnSpc>
              <a:spcAft>
                <a:spcPts val="0"/>
              </a:spcAft>
              <a:buClr>
                <a:schemeClr val="accent3"/>
              </a:buClr>
              <a:buFont typeface="Wingdings" pitchFamily="2" charset="2"/>
              <a:buNone/>
              <a:defRPr/>
            </a:pPr>
            <a:r>
              <a:rPr lang="en-GB" sz="2800">
                <a:cs typeface="Times New Roman" pitchFamily="18" charset="0"/>
              </a:rPr>
              <a:t>Conspiracy theory	</a:t>
            </a:r>
          </a:p>
          <a:p>
            <a:pPr marL="274320" indent="-274320" eaLnBrk="1" fontAlgn="auto" hangingPunct="1">
              <a:lnSpc>
                <a:spcPct val="90000"/>
              </a:lnSpc>
              <a:spcAft>
                <a:spcPts val="0"/>
              </a:spcAft>
              <a:buClr>
                <a:schemeClr val="accent3"/>
              </a:buClr>
              <a:buFont typeface="Wingdings" pitchFamily="2" charset="2"/>
              <a:buNone/>
              <a:defRPr/>
            </a:pPr>
            <a:r>
              <a:rPr lang="en-GB" sz="2800">
                <a:cs typeface="Times New Roman" pitchFamily="18" charset="0"/>
              </a:rPr>
              <a:t>Tragedy of the commons (Hardin, 1968)</a:t>
            </a:r>
          </a:p>
        </p:txBody>
      </p:sp>
      <p:sp>
        <p:nvSpPr>
          <p:cNvPr id="55300"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BB8807B2-30A9-46F2-8E3A-F33D0AC4F87D}" type="slidenum">
              <a:rPr lang="en-GB" altLang="en-US" sz="1100" smtClean="0">
                <a:solidFill>
                  <a:srgbClr val="4D4D4D"/>
                </a:solidFill>
                <a:latin typeface="Times New Roman" panose="02020603050405020304" pitchFamily="18" charset="0"/>
              </a:rPr>
              <a:pPr>
                <a:spcBef>
                  <a:spcPct val="0"/>
                </a:spcBef>
                <a:buClrTx/>
                <a:buSzTx/>
                <a:buFontTx/>
                <a:buNone/>
              </a:pPr>
              <a:t>57</a:t>
            </a:fld>
            <a:endParaRPr lang="en-GB" altLang="en-US" sz="1100">
              <a:solidFill>
                <a:srgbClr val="4D4D4D"/>
              </a:solidFill>
              <a:latin typeface="Times New Roman" panose="02020603050405020304" pitchFamily="18" charset="0"/>
            </a:endParaRPr>
          </a:p>
        </p:txBody>
      </p:sp>
      <p:sp>
        <p:nvSpPr>
          <p:cNvPr id="55301" name="AutoShape 4">
            <a:hlinkClick r:id="" action="ppaction://hlinkshowjump?jump=lastslide" highlightClick="1"/>
          </p:cNvPr>
          <p:cNvSpPr>
            <a:spLocks noChangeArrowheads="1"/>
          </p:cNvSpPr>
          <p:nvPr/>
        </p:nvSpPr>
        <p:spPr bwMode="auto">
          <a:xfrm>
            <a:off x="7010400" y="6096000"/>
            <a:ext cx="685800" cy="533400"/>
          </a:xfrm>
          <a:prstGeom prst="actionButtonForwardNext">
            <a:avLst/>
          </a:prstGeom>
          <a:solidFill>
            <a:schemeClr val="accent1"/>
          </a:solidFill>
          <a:ln w="9525">
            <a:solidFill>
              <a:schemeClr val="tx1"/>
            </a:solidFill>
            <a:miter lim="800000"/>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sp>
        <p:nvSpPr>
          <p:cNvPr id="55302" name="AutoShape 5">
            <a:hlinkClick r:id="rId3" action="ppaction://hlinksldjump" highlightClick="1"/>
          </p:cNvPr>
          <p:cNvSpPr>
            <a:spLocks noChangeArrowheads="1"/>
          </p:cNvSpPr>
          <p:nvPr/>
        </p:nvSpPr>
        <p:spPr bwMode="auto">
          <a:xfrm>
            <a:off x="5508625" y="5300663"/>
            <a:ext cx="609600" cy="381000"/>
          </a:xfrm>
          <a:prstGeom prst="actionButtonForwardNext">
            <a:avLst/>
          </a:prstGeom>
          <a:solidFill>
            <a:schemeClr val="accent1"/>
          </a:solidFill>
          <a:ln w="9525">
            <a:solidFill>
              <a:schemeClr val="tx1"/>
            </a:solidFill>
            <a:miter lim="800000"/>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2882">
                                            <p:txEl>
                                              <p:pRg st="0" end="0"/>
                                            </p:txEl>
                                          </p:spTgt>
                                        </p:tgtEl>
                                        <p:attrNameLst>
                                          <p:attrName>style.visibility</p:attrName>
                                        </p:attrNameLst>
                                      </p:cBhvr>
                                      <p:to>
                                        <p:strVal val="visible"/>
                                      </p:to>
                                    </p:set>
                                    <p:anim calcmode="lin" valueType="num">
                                      <p:cBhvr additive="base">
                                        <p:cTn id="7" dur="500" fill="hold"/>
                                        <p:tgtEl>
                                          <p:spTgt spid="12288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288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122883">
                                            <p:txEl>
                                              <p:pRg st="0" end="0"/>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122883">
                                            <p:txEl>
                                              <p:pRg st="1" end="1"/>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499"/>
                                          </p:stCondLst>
                                        </p:cTn>
                                        <p:tgtEl>
                                          <p:spTgt spid="122883">
                                            <p:txEl>
                                              <p:pRg st="2" end="2"/>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122883">
                                            <p:txEl>
                                              <p:pRg st="3" end="3"/>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499"/>
                                          </p:stCondLst>
                                        </p:cTn>
                                        <p:tgtEl>
                                          <p:spTgt spid="122883">
                                            <p:txEl>
                                              <p:pRg st="4" end="4"/>
                                            </p:txEl>
                                          </p:spTgt>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grpId="0" nodeType="clickEffect">
                                  <p:stCondLst>
                                    <p:cond delay="0"/>
                                  </p:stCondLst>
                                  <p:childTnLst>
                                    <p:set>
                                      <p:cBhvr>
                                        <p:cTn id="32" dur="1" fill="hold">
                                          <p:stCondLst>
                                            <p:cond delay="499"/>
                                          </p:stCondLst>
                                        </p:cTn>
                                        <p:tgtEl>
                                          <p:spTgt spid="122883">
                                            <p:txEl>
                                              <p:pRg st="5" end="5"/>
                                            </p:txEl>
                                          </p:spTgt>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withGroup">
                            <p:stCondLst>
                              <p:cond delay="0"/>
                            </p:stCondLst>
                            <p:childTnLst>
                              <p:par>
                                <p:cTn id="35" presetID="1" presetClass="entr" presetSubtype="0" fill="hold" grpId="0" nodeType="clickEffect">
                                  <p:stCondLst>
                                    <p:cond delay="0"/>
                                  </p:stCondLst>
                                  <p:childTnLst>
                                    <p:set>
                                      <p:cBhvr>
                                        <p:cTn id="36" dur="1" fill="hold">
                                          <p:stCondLst>
                                            <p:cond delay="499"/>
                                          </p:stCondLst>
                                        </p:cTn>
                                        <p:tgtEl>
                                          <p:spTgt spid="122883">
                                            <p:txEl>
                                              <p:pRg st="6" end="6"/>
                                            </p:txEl>
                                          </p:spTgt>
                                        </p:tgtEl>
                                        <p:attrNameLst>
                                          <p:attrName>style.visibility</p:attrName>
                                        </p:attrNameLst>
                                      </p:cBhvr>
                                      <p:to>
                                        <p:strVal val="visible"/>
                                      </p:to>
                                    </p:set>
                                  </p:childTnLst>
                                </p:cTn>
                              </p:par>
                            </p:childTnLst>
                          </p:cTn>
                        </p:par>
                      </p:childTnLst>
                    </p:cTn>
                  </p:par>
                  <p:par>
                    <p:cTn id="37" fill="hold" nodeType="clickPar">
                      <p:stCondLst>
                        <p:cond delay="indefinite"/>
                      </p:stCondLst>
                      <p:childTnLst>
                        <p:par>
                          <p:cTn id="38" fill="hold" nodeType="withGroup">
                            <p:stCondLst>
                              <p:cond delay="0"/>
                            </p:stCondLst>
                            <p:childTnLst>
                              <p:par>
                                <p:cTn id="39" presetID="1" presetClass="entr" presetSubtype="0" fill="hold" grpId="0" nodeType="clickEffect">
                                  <p:stCondLst>
                                    <p:cond delay="0"/>
                                  </p:stCondLst>
                                  <p:childTnLst>
                                    <p:set>
                                      <p:cBhvr>
                                        <p:cTn id="40" dur="1" fill="hold">
                                          <p:stCondLst>
                                            <p:cond delay="499"/>
                                          </p:stCondLst>
                                        </p:cTn>
                                        <p:tgtEl>
                                          <p:spTgt spid="122883">
                                            <p:txEl>
                                              <p:pRg st="7" end="7"/>
                                            </p:txEl>
                                          </p:spTgt>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nodeType="withGroup">
                            <p:stCondLst>
                              <p:cond delay="0"/>
                            </p:stCondLst>
                            <p:childTnLst>
                              <p:par>
                                <p:cTn id="43" presetID="1" presetClass="entr" presetSubtype="0" fill="hold" grpId="0" nodeType="clickEffect">
                                  <p:stCondLst>
                                    <p:cond delay="0"/>
                                  </p:stCondLst>
                                  <p:childTnLst>
                                    <p:set>
                                      <p:cBhvr>
                                        <p:cTn id="44" dur="1" fill="hold">
                                          <p:stCondLst>
                                            <p:cond delay="499"/>
                                          </p:stCondLst>
                                        </p:cTn>
                                        <p:tgtEl>
                                          <p:spTgt spid="12288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82" grpId="0" build="p" autoUpdateAnimBg="0" advAuto="0"/>
      <p:bldP spid="122883" grpId="0" build="p" autoUpdateAnimBg="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179388" y="1196975"/>
            <a:ext cx="8229600" cy="1143000"/>
          </a:xfrm>
        </p:spPr>
        <p:txBody>
          <a:bodyPr/>
          <a:lstStyle/>
          <a:p>
            <a:pPr eaLnBrk="1" hangingPunct="1"/>
            <a:r>
              <a:rPr lang="en-GB" altLang="en-US" b="1">
                <a:cs typeface="Times New Roman" panose="02020603050405020304" pitchFamily="18" charset="0"/>
              </a:rPr>
              <a:t>Collective </a:t>
            </a:r>
            <a:br>
              <a:rPr lang="en-GB" altLang="en-US" b="1">
                <a:cs typeface="Times New Roman" panose="02020603050405020304" pitchFamily="18" charset="0"/>
              </a:rPr>
            </a:br>
            <a:r>
              <a:rPr lang="en-GB" altLang="en-US" b="1">
                <a:cs typeface="Times New Roman" panose="02020603050405020304" pitchFamily="18" charset="0"/>
              </a:rPr>
              <a:t>Action</a:t>
            </a:r>
            <a:endParaRPr lang="en-GB" altLang="en-US">
              <a:cs typeface="Times New Roman" panose="02020603050405020304" pitchFamily="18" charset="0"/>
            </a:endParaRPr>
          </a:p>
        </p:txBody>
      </p:sp>
      <p:sp>
        <p:nvSpPr>
          <p:cNvPr id="56323" name="Rectangle 3"/>
          <p:cNvSpPr>
            <a:spLocks noGrp="1" noChangeArrowheads="1"/>
          </p:cNvSpPr>
          <p:nvPr>
            <p:ph idx="1"/>
          </p:nvPr>
        </p:nvSpPr>
        <p:spPr>
          <a:xfrm>
            <a:off x="31750" y="2468563"/>
            <a:ext cx="3609975" cy="4389437"/>
          </a:xfrm>
        </p:spPr>
        <p:txBody>
          <a:bodyPr/>
          <a:lstStyle/>
          <a:p>
            <a:pPr eaLnBrk="1" hangingPunct="1"/>
            <a:r>
              <a:rPr lang="en-GB" altLang="en-US">
                <a:cs typeface="Times New Roman" panose="02020603050405020304" pitchFamily="18" charset="0"/>
              </a:rPr>
              <a:t>Practical</a:t>
            </a:r>
          </a:p>
          <a:p>
            <a:pPr lvl="1" eaLnBrk="1" hangingPunct="1"/>
            <a:r>
              <a:rPr lang="en-GB" altLang="en-US">
                <a:cs typeface="Times New Roman" panose="02020603050405020304" pitchFamily="18" charset="0"/>
              </a:rPr>
              <a:t>Card Game</a:t>
            </a:r>
          </a:p>
          <a:p>
            <a:pPr eaLnBrk="1" hangingPunct="1"/>
            <a:r>
              <a:rPr lang="en-GB" altLang="en-US">
                <a:cs typeface="Times New Roman" panose="02020603050405020304" pitchFamily="18" charset="0"/>
              </a:rPr>
              <a:t>Aristotle- Govt is a legitimate tool for collective good</a:t>
            </a:r>
          </a:p>
          <a:p>
            <a:pPr eaLnBrk="1" hangingPunct="1"/>
            <a:r>
              <a:rPr lang="en-GB" altLang="en-US">
                <a:cs typeface="Times New Roman" panose="02020603050405020304" pitchFamily="18" charset="0"/>
              </a:rPr>
              <a:t>Pure collective good (e.g Defence)</a:t>
            </a:r>
          </a:p>
          <a:p>
            <a:pPr eaLnBrk="1" hangingPunct="1"/>
            <a:r>
              <a:rPr lang="en-GB" altLang="en-US">
                <a:cs typeface="Times New Roman" panose="02020603050405020304" pitchFamily="18" charset="0"/>
              </a:rPr>
              <a:t>Pos+(Benefit) &amp; Neg-(cost) externalities</a:t>
            </a:r>
          </a:p>
          <a:p>
            <a:pPr eaLnBrk="1" hangingPunct="1">
              <a:buFont typeface="Wingdings" panose="05000000000000000000" pitchFamily="2" charset="2"/>
              <a:buNone/>
            </a:pPr>
            <a:r>
              <a:rPr lang="en-GB" altLang="en-US">
                <a:cs typeface="Times New Roman" panose="02020603050405020304" pitchFamily="18" charset="0"/>
              </a:rPr>
              <a:t> </a:t>
            </a:r>
          </a:p>
        </p:txBody>
      </p:sp>
      <p:sp>
        <p:nvSpPr>
          <p:cNvPr id="5632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701A1A93-012F-4340-897C-55861323DCA4}" type="slidenum">
              <a:rPr lang="en-GB" altLang="en-US" sz="1100" smtClean="0">
                <a:solidFill>
                  <a:srgbClr val="4D4D4D"/>
                </a:solidFill>
                <a:latin typeface="Times New Roman" panose="02020603050405020304" pitchFamily="18" charset="0"/>
              </a:rPr>
              <a:pPr>
                <a:spcBef>
                  <a:spcPct val="0"/>
                </a:spcBef>
                <a:buClrTx/>
                <a:buSzTx/>
                <a:buFontTx/>
                <a:buNone/>
              </a:pPr>
              <a:t>58</a:t>
            </a:fld>
            <a:endParaRPr lang="en-GB" altLang="en-US" sz="1100">
              <a:solidFill>
                <a:srgbClr val="4D4D4D"/>
              </a:solidFill>
              <a:latin typeface="Times New Roman" panose="02020603050405020304" pitchFamily="18" charset="0"/>
            </a:endParaRPr>
          </a:p>
        </p:txBody>
      </p:sp>
      <p:pic>
        <p:nvPicPr>
          <p:cNvPr id="56325"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4663" y="3914775"/>
            <a:ext cx="3900487" cy="29289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6326"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475" y="0"/>
            <a:ext cx="5722938" cy="3914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p:txBody>
          <a:bodyPr/>
          <a:lstStyle/>
          <a:p>
            <a:pPr eaLnBrk="1" hangingPunct="1"/>
            <a:r>
              <a:rPr lang="en-GB" altLang="en-US">
                <a:cs typeface="Times New Roman" panose="02020603050405020304" pitchFamily="18" charset="0"/>
              </a:rPr>
              <a:t>The Government and Time</a:t>
            </a:r>
          </a:p>
        </p:txBody>
      </p:sp>
      <p:sp>
        <p:nvSpPr>
          <p:cNvPr id="124931" name="Rectangle 1027"/>
          <p:cNvSpPr>
            <a:spLocks noGrp="1" noChangeArrowheads="1"/>
          </p:cNvSpPr>
          <p:nvPr>
            <p:ph idx="1"/>
          </p:nvPr>
        </p:nvSpPr>
        <p:spPr/>
        <p:txBody>
          <a:bodyPr/>
          <a:lstStyle/>
          <a:p>
            <a:pPr eaLnBrk="1" hangingPunct="1">
              <a:buFont typeface="Wingdings" panose="05000000000000000000" pitchFamily="2" charset="2"/>
              <a:buNone/>
            </a:pPr>
            <a:r>
              <a:rPr lang="en-GB" altLang="en-US" b="1">
                <a:solidFill>
                  <a:schemeClr val="tx2"/>
                </a:solidFill>
                <a:cs typeface="Times New Roman" panose="02020603050405020304" pitchFamily="18" charset="0"/>
              </a:rPr>
              <a:t>Government Structures</a:t>
            </a:r>
          </a:p>
          <a:p>
            <a:pPr eaLnBrk="1" hangingPunct="1">
              <a:buFont typeface="Wingdings" panose="05000000000000000000" pitchFamily="2" charset="2"/>
              <a:buNone/>
            </a:pPr>
            <a:endParaRPr lang="en-GB" altLang="en-US" b="1">
              <a:cs typeface="Times New Roman" panose="02020603050405020304" pitchFamily="18" charset="0"/>
            </a:endParaRPr>
          </a:p>
          <a:p>
            <a:pPr eaLnBrk="1" hangingPunct="1">
              <a:buFont typeface="Wingdings" panose="05000000000000000000" pitchFamily="2" charset="2"/>
              <a:buNone/>
            </a:pPr>
            <a:r>
              <a:rPr lang="en-GB" altLang="en-US" b="1">
                <a:solidFill>
                  <a:schemeClr val="tx2"/>
                </a:solidFill>
                <a:cs typeface="Times New Roman" panose="02020603050405020304" pitchFamily="18" charset="0"/>
              </a:rPr>
              <a:t>Time Horizons</a:t>
            </a:r>
            <a:endParaRPr lang="en-GB" altLang="en-US">
              <a:solidFill>
                <a:schemeClr val="tx2"/>
              </a:solidFill>
              <a:cs typeface="Times New Roman" panose="02020603050405020304" pitchFamily="18" charset="0"/>
            </a:endParaRPr>
          </a:p>
          <a:p>
            <a:pPr eaLnBrk="1" hangingPunct="1">
              <a:buFont typeface="Wingdings" panose="05000000000000000000" pitchFamily="2" charset="2"/>
              <a:buNone/>
            </a:pPr>
            <a:r>
              <a:rPr lang="en-GB" altLang="en-US">
                <a:cs typeface="Times New Roman" panose="02020603050405020304" pitchFamily="18" charset="0"/>
              </a:rPr>
              <a:t>Constant tension</a:t>
            </a:r>
          </a:p>
          <a:p>
            <a:pPr eaLnBrk="1" hangingPunct="1">
              <a:buFont typeface="Wingdings" panose="05000000000000000000" pitchFamily="2" charset="2"/>
              <a:buNone/>
            </a:pPr>
            <a:r>
              <a:rPr lang="en-GB" altLang="en-US">
                <a:cs typeface="Times New Roman" panose="02020603050405020304" pitchFamily="18" charset="0"/>
              </a:rPr>
              <a:t>Varies between Societies</a:t>
            </a:r>
          </a:p>
          <a:p>
            <a:pPr eaLnBrk="1" hangingPunct="1">
              <a:buFont typeface="Wingdings" panose="05000000000000000000" pitchFamily="2" charset="2"/>
              <a:buNone/>
            </a:pPr>
            <a:r>
              <a:rPr lang="en-GB" altLang="en-US">
                <a:cs typeface="Times New Roman" panose="02020603050405020304" pitchFamily="18" charset="0"/>
              </a:rPr>
              <a:t> </a:t>
            </a:r>
          </a:p>
        </p:txBody>
      </p:sp>
      <p:sp>
        <p:nvSpPr>
          <p:cNvPr id="5734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8EAC4B34-DD6D-41D3-9ACA-79CA15D05C89}" type="slidenum">
              <a:rPr lang="en-GB" altLang="en-US" sz="1100" smtClean="0">
                <a:solidFill>
                  <a:srgbClr val="4D4D4D"/>
                </a:solidFill>
                <a:latin typeface="Times New Roman" panose="02020603050405020304" pitchFamily="18" charset="0"/>
              </a:rPr>
              <a:pPr>
                <a:spcBef>
                  <a:spcPct val="0"/>
                </a:spcBef>
                <a:buClrTx/>
                <a:buSzTx/>
                <a:buFontTx/>
                <a:buNone/>
              </a:pPr>
              <a:t>59</a:t>
            </a:fld>
            <a:endParaRPr lang="en-GB" altLang="en-US" sz="1100">
              <a:solidFill>
                <a:srgbClr val="4D4D4D"/>
              </a:solidFill>
              <a:latin typeface="Times New Roman" panose="02020603050405020304" pitchFamily="18" charset="0"/>
            </a:endParaRPr>
          </a:p>
        </p:txBody>
      </p:sp>
      <p:pic>
        <p:nvPicPr>
          <p:cNvPr id="5734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363" y="3357563"/>
            <a:ext cx="3811587" cy="28114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24931">
                                            <p:txEl>
                                              <p:pRg st="0" end="0"/>
                                            </p:txEl>
                                          </p:spTgt>
                                        </p:tgtEl>
                                        <p:attrNameLst>
                                          <p:attrName>style.visibility</p:attrName>
                                        </p:attrNameLst>
                                      </p:cBhvr>
                                      <p:to>
                                        <p:strVal val="visible"/>
                                      </p:to>
                                    </p:set>
                                    <p:anim calcmode="lin" valueType="num">
                                      <p:cBhvr additive="base">
                                        <p:cTn id="13" dur="500" fill="hold"/>
                                        <p:tgtEl>
                                          <p:spTgt spid="1249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2493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24931">
                                            <p:txEl>
                                              <p:pRg st="2" end="2"/>
                                            </p:txEl>
                                          </p:spTgt>
                                        </p:tgtEl>
                                        <p:attrNameLst>
                                          <p:attrName>style.visibility</p:attrName>
                                        </p:attrNameLst>
                                      </p:cBhvr>
                                      <p:to>
                                        <p:strVal val="visible"/>
                                      </p:to>
                                    </p:set>
                                    <p:anim calcmode="lin" valueType="num">
                                      <p:cBhvr additive="base">
                                        <p:cTn id="19" dur="500" fill="hold"/>
                                        <p:tgtEl>
                                          <p:spTgt spid="12493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24931">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24931">
                                            <p:txEl>
                                              <p:pRg st="3" end="3"/>
                                            </p:txEl>
                                          </p:spTgt>
                                        </p:tgtEl>
                                        <p:attrNameLst>
                                          <p:attrName>style.visibility</p:attrName>
                                        </p:attrNameLst>
                                      </p:cBhvr>
                                      <p:to>
                                        <p:strVal val="visible"/>
                                      </p:to>
                                    </p:set>
                                    <p:anim calcmode="lin" valueType="num">
                                      <p:cBhvr additive="base">
                                        <p:cTn id="25" dur="500" fill="hold"/>
                                        <p:tgtEl>
                                          <p:spTgt spid="12493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24931">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24931">
                                            <p:txEl>
                                              <p:pRg st="4" end="4"/>
                                            </p:txEl>
                                          </p:spTgt>
                                        </p:tgtEl>
                                        <p:attrNameLst>
                                          <p:attrName>style.visibility</p:attrName>
                                        </p:attrNameLst>
                                      </p:cBhvr>
                                      <p:to>
                                        <p:strVal val="visible"/>
                                      </p:to>
                                    </p:set>
                                    <p:anim calcmode="lin" valueType="num">
                                      <p:cBhvr additive="base">
                                        <p:cTn id="31" dur="500" fill="hold"/>
                                        <p:tgtEl>
                                          <p:spTgt spid="124931">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24931">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24931">
                                            <p:txEl>
                                              <p:pRg st="5" end="5"/>
                                            </p:txEl>
                                          </p:spTgt>
                                        </p:tgtEl>
                                        <p:attrNameLst>
                                          <p:attrName>style.visibility</p:attrName>
                                        </p:attrNameLst>
                                      </p:cBhvr>
                                      <p:to>
                                        <p:strVal val="visible"/>
                                      </p:to>
                                    </p:set>
                                    <p:anim calcmode="lin" valueType="num">
                                      <p:cBhvr additive="base">
                                        <p:cTn id="37" dur="500" fill="hold"/>
                                        <p:tgtEl>
                                          <p:spTgt spid="124931">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24931">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P spid="124931" grpId="0" build="p" autoUpdateAnimBg="0"/>
    </p:bldLst>
  </p:timing>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p:txBody>
          <a:bodyPr/>
          <a:lstStyle/>
          <a:p>
            <a:pPr eaLnBrk="1" hangingPunct="1"/>
            <a:r>
              <a:rPr lang="en-GB" altLang="en-US">
                <a:cs typeface="Times New Roman" panose="02020603050405020304" pitchFamily="18" charset="0"/>
              </a:rPr>
              <a:t>Conclusion</a:t>
            </a:r>
          </a:p>
        </p:txBody>
      </p:sp>
      <p:sp>
        <p:nvSpPr>
          <p:cNvPr id="125955" name="Rectangle 3"/>
          <p:cNvSpPr>
            <a:spLocks noGrp="1" noChangeArrowheads="1"/>
          </p:cNvSpPr>
          <p:nvPr>
            <p:ph idx="1"/>
          </p:nvPr>
        </p:nvSpPr>
        <p:spPr/>
        <p:txBody>
          <a:bodyPr rtlCol="0">
            <a:normAutofit fontScale="92500" lnSpcReduction="10000"/>
          </a:bodyPr>
          <a:lstStyle/>
          <a:p>
            <a:pPr marL="274320" indent="-274320" eaLnBrk="1" fontAlgn="auto" hangingPunct="1">
              <a:lnSpc>
                <a:spcPct val="90000"/>
              </a:lnSpc>
              <a:spcAft>
                <a:spcPts val="0"/>
              </a:spcAft>
              <a:buClr>
                <a:schemeClr val="accent3"/>
              </a:buClr>
              <a:buFont typeface="Wingdings" pitchFamily="2" charset="2"/>
              <a:buNone/>
              <a:defRPr/>
            </a:pPr>
            <a:r>
              <a:rPr lang="en-GB" sz="2800" b="1" dirty="0">
                <a:solidFill>
                  <a:schemeClr val="tx2"/>
                </a:solidFill>
                <a:cs typeface="Times New Roman" pitchFamily="18" charset="0"/>
              </a:rPr>
              <a:t>How do we measure?</a:t>
            </a:r>
          </a:p>
          <a:p>
            <a:pPr marL="274320" indent="-274320" eaLnBrk="1" fontAlgn="auto" hangingPunct="1">
              <a:lnSpc>
                <a:spcPct val="90000"/>
              </a:lnSpc>
              <a:spcAft>
                <a:spcPts val="0"/>
              </a:spcAft>
              <a:buClr>
                <a:schemeClr val="accent3"/>
              </a:buClr>
              <a:buFont typeface="Wingdings" pitchFamily="2" charset="2"/>
              <a:buNone/>
              <a:defRPr/>
            </a:pPr>
            <a:endParaRPr lang="en-GB" sz="2800" dirty="0">
              <a:solidFill>
                <a:schemeClr val="tx2"/>
              </a:solidFill>
              <a:cs typeface="Times New Roman" pitchFamily="18" charset="0"/>
            </a:endParaRPr>
          </a:p>
          <a:p>
            <a:pPr marL="274320" indent="-274320" eaLnBrk="1" fontAlgn="auto" hangingPunct="1">
              <a:lnSpc>
                <a:spcPct val="90000"/>
              </a:lnSpc>
              <a:spcAft>
                <a:spcPts val="0"/>
              </a:spcAft>
              <a:buClr>
                <a:schemeClr val="accent3"/>
              </a:buClr>
              <a:buFont typeface="Wingdings" pitchFamily="2" charset="2"/>
              <a:buNone/>
              <a:defRPr/>
            </a:pPr>
            <a:r>
              <a:rPr lang="en-GB" sz="2800" b="1" dirty="0">
                <a:solidFill>
                  <a:schemeClr val="tx2"/>
                </a:solidFill>
                <a:cs typeface="Times New Roman" pitchFamily="18" charset="0"/>
              </a:rPr>
              <a:t>Uncertainty</a:t>
            </a:r>
            <a:endParaRPr lang="en-GB" sz="2800" dirty="0">
              <a:solidFill>
                <a:schemeClr val="tx2"/>
              </a:solidFill>
              <a:cs typeface="Times New Roman" pitchFamily="18" charset="0"/>
            </a:endParaRPr>
          </a:p>
          <a:p>
            <a:pPr marL="274320" indent="-274320" eaLnBrk="1" fontAlgn="auto" hangingPunct="1">
              <a:lnSpc>
                <a:spcPct val="90000"/>
              </a:lnSpc>
              <a:spcAft>
                <a:spcPts val="0"/>
              </a:spcAft>
              <a:buClr>
                <a:schemeClr val="accent3"/>
              </a:buClr>
              <a:buFont typeface="Wingdings" pitchFamily="2" charset="2"/>
              <a:buNone/>
              <a:defRPr/>
            </a:pPr>
            <a:r>
              <a:rPr lang="en-GB" sz="2800" dirty="0">
                <a:cs typeface="Times New Roman" pitchFamily="18" charset="0"/>
              </a:rPr>
              <a:t>‘Understanding can be a cloak for ignorance’</a:t>
            </a:r>
          </a:p>
          <a:p>
            <a:pPr marL="274320" indent="-274320" eaLnBrk="1" fontAlgn="auto" hangingPunct="1">
              <a:lnSpc>
                <a:spcPct val="90000"/>
              </a:lnSpc>
              <a:spcAft>
                <a:spcPts val="0"/>
              </a:spcAft>
              <a:buClr>
                <a:schemeClr val="accent3"/>
              </a:buClr>
              <a:buFont typeface="Wingdings" pitchFamily="2" charset="2"/>
              <a:buNone/>
              <a:defRPr/>
            </a:pPr>
            <a:r>
              <a:rPr lang="en-GB" sz="2800" dirty="0">
                <a:cs typeface="Times New Roman" pitchFamily="18" charset="0"/>
              </a:rPr>
              <a:t>Uncertainty = increased moral consciousness</a:t>
            </a:r>
          </a:p>
          <a:p>
            <a:pPr marL="274320" indent="-274320" eaLnBrk="1" fontAlgn="auto" hangingPunct="1">
              <a:lnSpc>
                <a:spcPct val="90000"/>
              </a:lnSpc>
              <a:spcAft>
                <a:spcPts val="0"/>
              </a:spcAft>
              <a:buClr>
                <a:schemeClr val="accent3"/>
              </a:buClr>
              <a:buFont typeface="Wingdings" pitchFamily="2" charset="2"/>
              <a:buNone/>
              <a:defRPr/>
            </a:pPr>
            <a:r>
              <a:rPr lang="en-GB" sz="2800" dirty="0">
                <a:cs typeface="Times New Roman" pitchFamily="18" charset="0"/>
              </a:rPr>
              <a:t> </a:t>
            </a:r>
          </a:p>
          <a:p>
            <a:pPr marL="274320" indent="-274320" eaLnBrk="1" fontAlgn="auto" hangingPunct="1">
              <a:lnSpc>
                <a:spcPct val="90000"/>
              </a:lnSpc>
              <a:spcAft>
                <a:spcPts val="0"/>
              </a:spcAft>
              <a:buClr>
                <a:schemeClr val="accent3"/>
              </a:buClr>
              <a:buFont typeface="Wingdings" pitchFamily="2" charset="2"/>
              <a:buNone/>
              <a:defRPr/>
            </a:pPr>
            <a:r>
              <a:rPr lang="en-GB" sz="2800" b="1" dirty="0">
                <a:solidFill>
                  <a:schemeClr val="tx2"/>
                </a:solidFill>
                <a:cs typeface="Times New Roman" pitchFamily="18" charset="0"/>
              </a:rPr>
              <a:t>Conclusion</a:t>
            </a:r>
            <a:endParaRPr lang="en-GB" sz="2800" dirty="0">
              <a:solidFill>
                <a:schemeClr val="tx2"/>
              </a:solidFill>
              <a:cs typeface="Times New Roman" pitchFamily="18" charset="0"/>
            </a:endParaRPr>
          </a:p>
          <a:p>
            <a:pPr marL="274320" indent="-274320" eaLnBrk="1" fontAlgn="auto" hangingPunct="1">
              <a:lnSpc>
                <a:spcPct val="90000"/>
              </a:lnSpc>
              <a:spcAft>
                <a:spcPts val="0"/>
              </a:spcAft>
              <a:buClr>
                <a:schemeClr val="accent3"/>
              </a:buClr>
              <a:buFont typeface="Wingdings" pitchFamily="2" charset="2"/>
              <a:buNone/>
              <a:defRPr/>
            </a:pPr>
            <a:r>
              <a:rPr lang="en-GB" sz="2800" dirty="0"/>
              <a:t/>
            </a:r>
            <a:br>
              <a:rPr lang="en-GB" sz="2800" dirty="0"/>
            </a:br>
            <a:r>
              <a:rPr lang="en-GB" sz="2800" dirty="0"/>
              <a:t/>
            </a:r>
            <a:br>
              <a:rPr lang="en-GB" sz="2800" dirty="0"/>
            </a:br>
            <a:endParaRPr lang="en-GB" sz="2800" dirty="0"/>
          </a:p>
          <a:p>
            <a:pPr marL="274320" indent="-274320" eaLnBrk="1" fontAlgn="auto" hangingPunct="1">
              <a:lnSpc>
                <a:spcPct val="90000"/>
              </a:lnSpc>
              <a:spcAft>
                <a:spcPts val="0"/>
              </a:spcAft>
              <a:buClr>
                <a:schemeClr val="accent3"/>
              </a:buClr>
              <a:buFont typeface="Wingdings" pitchFamily="2" charset="2"/>
              <a:buNone/>
              <a:defRPr/>
            </a:pPr>
            <a:r>
              <a:rPr lang="en-GB" sz="2800" dirty="0">
                <a:cs typeface="Times New Roman" pitchFamily="18" charset="0"/>
              </a:rPr>
              <a:t> </a:t>
            </a:r>
          </a:p>
          <a:p>
            <a:pPr marL="274320" indent="-274320" eaLnBrk="1" fontAlgn="auto" hangingPunct="1">
              <a:lnSpc>
                <a:spcPct val="90000"/>
              </a:lnSpc>
              <a:spcAft>
                <a:spcPts val="0"/>
              </a:spcAft>
              <a:buClr>
                <a:schemeClr val="accent3"/>
              </a:buClr>
              <a:buFont typeface="Wingdings 2"/>
              <a:buChar char=""/>
              <a:defRPr/>
            </a:pPr>
            <a:endParaRPr lang="en-GB" sz="2800" dirty="0"/>
          </a:p>
        </p:txBody>
      </p:sp>
      <p:sp>
        <p:nvSpPr>
          <p:cNvPr id="5837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D2205C08-44E0-4C06-BD31-8AA95D364939}" type="slidenum">
              <a:rPr lang="en-GB" altLang="en-US" sz="1100" smtClean="0">
                <a:solidFill>
                  <a:srgbClr val="4D4D4D"/>
                </a:solidFill>
                <a:latin typeface="Times New Roman" panose="02020603050405020304" pitchFamily="18" charset="0"/>
              </a:rPr>
              <a:pPr>
                <a:spcBef>
                  <a:spcPct val="0"/>
                </a:spcBef>
                <a:buClrTx/>
                <a:buSzTx/>
                <a:buFontTx/>
                <a:buNone/>
              </a:pPr>
              <a:t>60</a:t>
            </a:fld>
            <a:endParaRPr lang="en-GB" altLang="en-US" sz="1100">
              <a:solidFill>
                <a:srgbClr val="4D4D4D"/>
              </a:solidFill>
              <a:latin typeface="Times New Roman" panose="02020603050405020304" pitchFamily="18" charset="0"/>
            </a:endParaRPr>
          </a:p>
        </p:txBody>
      </p:sp>
      <p:pic>
        <p:nvPicPr>
          <p:cNvPr id="5837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8400" y="4221163"/>
            <a:ext cx="4792663" cy="22177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5954">
                                            <p:txEl>
                                              <p:pRg st="0" end="0"/>
                                            </p:txEl>
                                          </p:spTgt>
                                        </p:tgtEl>
                                        <p:attrNameLst>
                                          <p:attrName>style.visibility</p:attrName>
                                        </p:attrNameLst>
                                      </p:cBhvr>
                                      <p:to>
                                        <p:strVal val="visible"/>
                                      </p:to>
                                    </p:set>
                                    <p:anim calcmode="lin" valueType="num">
                                      <p:cBhvr additive="base">
                                        <p:cTn id="7" dur="500" fill="hold"/>
                                        <p:tgtEl>
                                          <p:spTgt spid="12595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5954">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25955">
                                            <p:txEl>
                                              <p:pRg st="0" end="0"/>
                                            </p:txEl>
                                          </p:spTgt>
                                        </p:tgtEl>
                                        <p:attrNameLst>
                                          <p:attrName>style.visibility</p:attrName>
                                        </p:attrNameLst>
                                      </p:cBhvr>
                                      <p:to>
                                        <p:strVal val="visible"/>
                                      </p:to>
                                    </p:set>
                                    <p:anim calcmode="lin" valueType="num">
                                      <p:cBhvr additive="base">
                                        <p:cTn id="13" dur="500" fill="hold"/>
                                        <p:tgtEl>
                                          <p:spTgt spid="12595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2595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25955">
                                            <p:txEl>
                                              <p:pRg st="2" end="2"/>
                                            </p:txEl>
                                          </p:spTgt>
                                        </p:tgtEl>
                                        <p:attrNameLst>
                                          <p:attrName>style.visibility</p:attrName>
                                        </p:attrNameLst>
                                      </p:cBhvr>
                                      <p:to>
                                        <p:strVal val="visible"/>
                                      </p:to>
                                    </p:set>
                                    <p:anim calcmode="lin" valueType="num">
                                      <p:cBhvr additive="base">
                                        <p:cTn id="19" dur="500" fill="hold"/>
                                        <p:tgtEl>
                                          <p:spTgt spid="125955">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2595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25955">
                                            <p:txEl>
                                              <p:pRg st="3" end="3"/>
                                            </p:txEl>
                                          </p:spTgt>
                                        </p:tgtEl>
                                        <p:attrNameLst>
                                          <p:attrName>style.visibility</p:attrName>
                                        </p:attrNameLst>
                                      </p:cBhvr>
                                      <p:to>
                                        <p:strVal val="visible"/>
                                      </p:to>
                                    </p:set>
                                    <p:anim calcmode="lin" valueType="num">
                                      <p:cBhvr additive="base">
                                        <p:cTn id="25" dur="500" fill="hold"/>
                                        <p:tgtEl>
                                          <p:spTgt spid="125955">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25955">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25955">
                                            <p:txEl>
                                              <p:pRg st="4" end="4"/>
                                            </p:txEl>
                                          </p:spTgt>
                                        </p:tgtEl>
                                        <p:attrNameLst>
                                          <p:attrName>style.visibility</p:attrName>
                                        </p:attrNameLst>
                                      </p:cBhvr>
                                      <p:to>
                                        <p:strVal val="visible"/>
                                      </p:to>
                                    </p:set>
                                    <p:anim calcmode="lin" valueType="num">
                                      <p:cBhvr additive="base">
                                        <p:cTn id="31" dur="500" fill="hold"/>
                                        <p:tgtEl>
                                          <p:spTgt spid="125955">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2595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25955">
                                            <p:txEl>
                                              <p:pRg st="5" end="5"/>
                                            </p:txEl>
                                          </p:spTgt>
                                        </p:tgtEl>
                                        <p:attrNameLst>
                                          <p:attrName>style.visibility</p:attrName>
                                        </p:attrNameLst>
                                      </p:cBhvr>
                                      <p:to>
                                        <p:strVal val="visible"/>
                                      </p:to>
                                    </p:set>
                                    <p:anim calcmode="lin" valueType="num">
                                      <p:cBhvr additive="base">
                                        <p:cTn id="37" dur="500" fill="hold"/>
                                        <p:tgtEl>
                                          <p:spTgt spid="125955">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25955">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25955">
                                            <p:txEl>
                                              <p:pRg st="6" end="6"/>
                                            </p:txEl>
                                          </p:spTgt>
                                        </p:tgtEl>
                                        <p:attrNameLst>
                                          <p:attrName>style.visibility</p:attrName>
                                        </p:attrNameLst>
                                      </p:cBhvr>
                                      <p:to>
                                        <p:strVal val="visible"/>
                                      </p:to>
                                    </p:set>
                                    <p:anim calcmode="lin" valueType="num">
                                      <p:cBhvr additive="base">
                                        <p:cTn id="43" dur="500" fill="hold"/>
                                        <p:tgtEl>
                                          <p:spTgt spid="125955">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25955">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p:tgtEl>
                                      </p:cMediaNode>
                                    </p:audio>
                                  </p:sub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125955">
                                            <p:txEl>
                                              <p:pRg st="7" end="7"/>
                                            </p:txEl>
                                          </p:spTgt>
                                        </p:tgtEl>
                                        <p:attrNameLst>
                                          <p:attrName>style.visibility</p:attrName>
                                        </p:attrNameLst>
                                      </p:cBhvr>
                                      <p:to>
                                        <p:strVal val="visible"/>
                                      </p:to>
                                    </p:set>
                                    <p:anim calcmode="lin" valueType="num">
                                      <p:cBhvr additive="base">
                                        <p:cTn id="49" dur="500" fill="hold"/>
                                        <p:tgtEl>
                                          <p:spTgt spid="125955">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25955">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7"/>
                                            </p:cond>
                                          </p:stCondLst>
                                          <p:endCondLst>
                                            <p:cond evt="onStopAudio" delay="0">
                                              <p:tgtEl>
                                                <p:sldTgt/>
                                              </p:tgtEl>
                                            </p:cond>
                                          </p:endCondLst>
                                        </p:cTn>
                                        <p:tgtEl>
                                          <p:sndTgt r:embed="rId2" name="whoosh.wav"/>
                                        </p:tgtEl>
                                      </p:cMediaNode>
                                    </p:audio>
                                  </p:sub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125955">
                                            <p:txEl>
                                              <p:pRg st="8" end="8"/>
                                            </p:txEl>
                                          </p:spTgt>
                                        </p:tgtEl>
                                        <p:attrNameLst>
                                          <p:attrName>style.visibility</p:attrName>
                                        </p:attrNameLst>
                                      </p:cBhvr>
                                      <p:to>
                                        <p:strVal val="visible"/>
                                      </p:to>
                                    </p:set>
                                    <p:anim calcmode="lin" valueType="num">
                                      <p:cBhvr additive="base">
                                        <p:cTn id="55" dur="500" fill="hold"/>
                                        <p:tgtEl>
                                          <p:spTgt spid="125955">
                                            <p:txEl>
                                              <p:pRg st="8" end="8"/>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125955">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3"/>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4" grpId="0" build="p" autoUpdateAnimBg="0" advAuto="0"/>
      <p:bldP spid="125955" grpId="0" build="p" autoUpdateAnimBg="0"/>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D905821C-CCD6-4868-9496-2A10475E18C7}" type="slidenum">
              <a:rPr lang="en-GB" altLang="en-US" sz="1100" smtClean="0">
                <a:solidFill>
                  <a:srgbClr val="4D4D4D"/>
                </a:solidFill>
                <a:latin typeface="Times New Roman" panose="02020603050405020304" pitchFamily="18" charset="0"/>
              </a:rPr>
              <a:pPr>
                <a:spcBef>
                  <a:spcPct val="0"/>
                </a:spcBef>
                <a:buClrTx/>
                <a:buSzTx/>
                <a:buFontTx/>
                <a:buNone/>
              </a:pPr>
              <a:t>61</a:t>
            </a:fld>
            <a:endParaRPr lang="en-GB" altLang="en-US" sz="1100">
              <a:solidFill>
                <a:srgbClr val="4D4D4D"/>
              </a:solidFill>
              <a:latin typeface="Times New Roman" panose="02020603050405020304" pitchFamily="18" charset="0"/>
            </a:endParaRPr>
          </a:p>
        </p:txBody>
      </p:sp>
      <p:pic>
        <p:nvPicPr>
          <p:cNvPr id="59395" name="Picture 2" descr="stant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 y="2362200"/>
            <a:ext cx="7162800"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6" name="Text Box 3"/>
          <p:cNvSpPr txBox="1">
            <a:spLocks noChangeArrowheads="1"/>
          </p:cNvSpPr>
          <p:nvPr/>
        </p:nvSpPr>
        <p:spPr bwMode="auto">
          <a:xfrm>
            <a:off x="2895600" y="304800"/>
            <a:ext cx="4953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50000"/>
              </a:spcBef>
              <a:buClrTx/>
              <a:buSzTx/>
              <a:buFontTx/>
              <a:buNone/>
            </a:pPr>
            <a:r>
              <a:rPr lang="en-GB" altLang="en-US" sz="2400">
                <a:latin typeface="Times New Roman" panose="02020603050405020304" pitchFamily="18" charset="0"/>
              </a:rPr>
              <a:t>Conspiracy Theory</a:t>
            </a:r>
          </a:p>
        </p:txBody>
      </p:sp>
      <p:sp>
        <p:nvSpPr>
          <p:cNvPr id="59397" name="WordArt 4"/>
          <p:cNvSpPr>
            <a:spLocks noChangeArrowheads="1" noChangeShapeType="1" noTextEdit="1"/>
          </p:cNvSpPr>
          <p:nvPr/>
        </p:nvSpPr>
        <p:spPr bwMode="auto">
          <a:xfrm>
            <a:off x="381000" y="1143000"/>
            <a:ext cx="7620000" cy="1028700"/>
          </a:xfrm>
          <a:prstGeom prst="rect">
            <a:avLst/>
          </a:prstGeom>
        </p:spPr>
        <p:txBody>
          <a:bodyPr wrap="none" fromWordArt="1">
            <a:prstTxWarp prst="textPlain">
              <a:avLst>
                <a:gd name="adj" fmla="val 50000"/>
              </a:avLst>
            </a:prstTxWarp>
          </a:bodyPr>
          <a:lstStyle/>
          <a:p>
            <a:pPr algn="ctr"/>
            <a:r>
              <a:rPr lang="en-GB" sz="3600" kern="10">
                <a:ln w="12700">
                  <a:solidFill>
                    <a:srgbClr val="3333CC"/>
                  </a:solidFill>
                  <a:round/>
                  <a:headEnd/>
                  <a:tailEnd/>
                </a:ln>
                <a:solidFill>
                  <a:srgbClr val="B2B2B2">
                    <a:alpha val="50195"/>
                  </a:srgbClr>
                </a:solidFill>
                <a:effectLst>
                  <a:outerShdw dist="45791" dir="2021404" algn="ctr" rotWithShape="0">
                    <a:srgbClr val="9999FF"/>
                  </a:outerShdw>
                </a:effectLst>
                <a:latin typeface="Arial Black" panose="020B0A04020102020204" pitchFamily="34" charset="0"/>
              </a:rPr>
              <a:t>Trust our politicians </a:t>
            </a:r>
          </a:p>
          <a:p>
            <a:pPr algn="ctr"/>
            <a:r>
              <a:rPr lang="en-GB" sz="3600" kern="10">
                <a:ln w="12700">
                  <a:solidFill>
                    <a:srgbClr val="3333CC"/>
                  </a:solidFill>
                  <a:round/>
                  <a:headEnd/>
                  <a:tailEnd/>
                </a:ln>
                <a:solidFill>
                  <a:srgbClr val="B2B2B2">
                    <a:alpha val="50195"/>
                  </a:srgbClr>
                </a:solidFill>
                <a:effectLst>
                  <a:outerShdw dist="45791" dir="2021404" algn="ctr" rotWithShape="0">
                    <a:srgbClr val="9999FF"/>
                  </a:outerShdw>
                </a:effectLst>
                <a:latin typeface="Arial Black" panose="020B0A04020102020204" pitchFamily="34" charset="0"/>
              </a:rPr>
              <a:t>to protect our environment</a:t>
            </a:r>
          </a:p>
        </p:txBody>
      </p:sp>
      <p:sp>
        <p:nvSpPr>
          <p:cNvPr id="59398" name="AutoShape 5">
            <a:hlinkClick r:id="" action="ppaction://hlinkshowjump?jump=lastslideviewed" highlightClick="1"/>
          </p:cNvPr>
          <p:cNvSpPr>
            <a:spLocks noChangeArrowheads="1"/>
          </p:cNvSpPr>
          <p:nvPr/>
        </p:nvSpPr>
        <p:spPr bwMode="auto">
          <a:xfrm>
            <a:off x="0" y="6400800"/>
            <a:ext cx="457200" cy="304800"/>
          </a:xfrm>
          <a:prstGeom prst="actionButtonReturn">
            <a:avLst/>
          </a:prstGeom>
          <a:solidFill>
            <a:schemeClr val="accent1"/>
          </a:solidFill>
          <a:ln w="9525">
            <a:solidFill>
              <a:schemeClr val="tx1"/>
            </a:solidFill>
            <a:miter lim="800000"/>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0C7DA9BA-AE5B-4EBA-A561-3140E9B5DEC4}" type="slidenum">
              <a:rPr lang="en-GB" altLang="en-US" sz="1100" smtClean="0">
                <a:solidFill>
                  <a:srgbClr val="4D4D4D"/>
                </a:solidFill>
                <a:latin typeface="Times New Roman" panose="02020603050405020304" pitchFamily="18" charset="0"/>
              </a:rPr>
              <a:pPr>
                <a:spcBef>
                  <a:spcPct val="0"/>
                </a:spcBef>
                <a:buClrTx/>
                <a:buSzTx/>
                <a:buFontTx/>
                <a:buNone/>
              </a:pPr>
              <a:t>62</a:t>
            </a:fld>
            <a:endParaRPr lang="en-GB" altLang="en-US" sz="1100">
              <a:solidFill>
                <a:srgbClr val="4D4D4D"/>
              </a:solidFill>
              <a:latin typeface="Times New Roman" panose="02020603050405020304" pitchFamily="18" charset="0"/>
            </a:endParaRPr>
          </a:p>
        </p:txBody>
      </p:sp>
      <p:pic>
        <p:nvPicPr>
          <p:cNvPr id="60419" name="Picture 2" descr="tragedy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838" y="44450"/>
            <a:ext cx="5411787" cy="6791325"/>
          </a:xfrm>
          <a:prstGeom prst="rect">
            <a:avLst/>
          </a:prstGeom>
          <a:solidFill>
            <a:schemeClr val="tx2">
              <a:alpha val="50195"/>
            </a:schemeClr>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60420" name="Text Box 3"/>
          <p:cNvSpPr txBox="1">
            <a:spLocks noChangeArrowheads="1"/>
          </p:cNvSpPr>
          <p:nvPr/>
        </p:nvSpPr>
        <p:spPr bwMode="auto">
          <a:xfrm>
            <a:off x="5867400" y="935038"/>
            <a:ext cx="2895600" cy="575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50000"/>
              </a:spcBef>
              <a:buClrTx/>
              <a:buSzTx/>
              <a:buFontTx/>
              <a:buNone/>
            </a:pPr>
            <a:r>
              <a:rPr lang="en-GB" altLang="en-US" sz="2400" b="1">
                <a:latin typeface="Times New Roman" panose="02020603050405020304" pitchFamily="18" charset="0"/>
              </a:rPr>
              <a:t>The Tragedy of the Commons</a:t>
            </a:r>
            <a:r>
              <a:rPr lang="en-GB" altLang="en-US" sz="2400">
                <a:latin typeface="Times New Roman" panose="02020603050405020304" pitchFamily="18" charset="0"/>
              </a:rPr>
              <a:t/>
            </a:r>
            <a:br>
              <a:rPr lang="en-GB" altLang="en-US" sz="2400">
                <a:latin typeface="Times New Roman" panose="02020603050405020304" pitchFamily="18" charset="0"/>
              </a:rPr>
            </a:br>
            <a:r>
              <a:rPr lang="en-GB" altLang="en-US" sz="2400">
                <a:latin typeface="Times New Roman" panose="02020603050405020304" pitchFamily="18" charset="0"/>
              </a:rPr>
              <a:t/>
            </a:r>
            <a:br>
              <a:rPr lang="en-GB" altLang="en-US" sz="2400">
                <a:latin typeface="Times New Roman" panose="02020603050405020304" pitchFamily="18" charset="0"/>
              </a:rPr>
            </a:br>
            <a:r>
              <a:rPr lang="en-GB" altLang="en-US" sz="2400">
                <a:latin typeface="Times New Roman" panose="02020603050405020304" pitchFamily="18" charset="0"/>
              </a:rPr>
              <a:t>"No technical solution can rescue us from the misery of overpopulation. Freedom to breed will bring ruin to all." </a:t>
            </a:r>
            <a:br>
              <a:rPr lang="en-GB" altLang="en-US" sz="2400">
                <a:latin typeface="Times New Roman" panose="02020603050405020304" pitchFamily="18" charset="0"/>
              </a:rPr>
            </a:br>
            <a:r>
              <a:rPr lang="en-GB" altLang="en-US" sz="2400">
                <a:latin typeface="Times New Roman" panose="02020603050405020304" pitchFamily="18" charset="0"/>
              </a:rPr>
              <a:t/>
            </a:r>
            <a:br>
              <a:rPr lang="en-GB" altLang="en-US" sz="2400">
                <a:latin typeface="Times New Roman" panose="02020603050405020304" pitchFamily="18" charset="0"/>
              </a:rPr>
            </a:br>
            <a:endParaRPr lang="en-GB" altLang="en-US" sz="2400">
              <a:latin typeface="Times New Roman" panose="02020603050405020304" pitchFamily="18" charset="0"/>
            </a:endParaRPr>
          </a:p>
          <a:p>
            <a:pPr algn="ctr" eaLnBrk="1" hangingPunct="1">
              <a:spcBef>
                <a:spcPct val="50000"/>
              </a:spcBef>
              <a:buClrTx/>
              <a:buSzTx/>
              <a:buFontTx/>
              <a:buNone/>
            </a:pPr>
            <a:r>
              <a:rPr lang="en-GB" altLang="en-US" sz="2400">
                <a:latin typeface="Times New Roman" panose="02020603050405020304" pitchFamily="18" charset="0"/>
              </a:rPr>
              <a:t>-- Garrett Hardin</a:t>
            </a:r>
          </a:p>
          <a:p>
            <a:pPr eaLnBrk="1" hangingPunct="1">
              <a:spcBef>
                <a:spcPct val="50000"/>
              </a:spcBef>
              <a:buClrTx/>
              <a:buSzTx/>
              <a:buFontTx/>
              <a:buNone/>
            </a:pPr>
            <a:endParaRPr lang="en-GB" altLang="en-US" sz="2400">
              <a:latin typeface="Times New Roman" panose="02020603050405020304" pitchFamily="18" charset="0"/>
            </a:endParaRPr>
          </a:p>
          <a:p>
            <a:pPr eaLnBrk="1" hangingPunct="1">
              <a:spcBef>
                <a:spcPct val="50000"/>
              </a:spcBef>
              <a:buClrTx/>
              <a:buSzTx/>
              <a:buFontTx/>
              <a:buNone/>
            </a:pPr>
            <a:endParaRPr lang="en-GB" altLang="en-US" sz="2400">
              <a:latin typeface="Times New Roman" panose="02020603050405020304" pitchFamily="18" charset="0"/>
            </a:endParaRPr>
          </a:p>
        </p:txBody>
      </p:sp>
      <p:sp>
        <p:nvSpPr>
          <p:cNvPr id="60421" name="AutoShape 4">
            <a:hlinkClick r:id="" action="ppaction://hlinkshowjump?jump=lastslideviewed" highlightClick="1"/>
          </p:cNvPr>
          <p:cNvSpPr>
            <a:spLocks noChangeArrowheads="1"/>
          </p:cNvSpPr>
          <p:nvPr/>
        </p:nvSpPr>
        <p:spPr bwMode="auto">
          <a:xfrm>
            <a:off x="0" y="6477000"/>
            <a:ext cx="304800" cy="381000"/>
          </a:xfrm>
          <a:prstGeom prst="actionButtonReturn">
            <a:avLst/>
          </a:prstGeom>
          <a:solidFill>
            <a:schemeClr val="accent1"/>
          </a:solidFill>
          <a:ln w="9525">
            <a:solidFill>
              <a:schemeClr val="tx1"/>
            </a:solidFill>
            <a:miter lim="800000"/>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altLang="en-US"/>
              <a:t>Card Game</a:t>
            </a:r>
          </a:p>
        </p:txBody>
      </p:sp>
      <p:sp>
        <p:nvSpPr>
          <p:cNvPr id="61443" name="Rectangle 3"/>
          <p:cNvSpPr>
            <a:spLocks noGrp="1" noChangeArrowheads="1"/>
          </p:cNvSpPr>
          <p:nvPr>
            <p:ph idx="1"/>
          </p:nvPr>
        </p:nvSpPr>
        <p:spPr/>
        <p:txBody>
          <a:bodyPr/>
          <a:lstStyle/>
          <a:p>
            <a:pPr eaLnBrk="1" hangingPunct="1"/>
            <a:r>
              <a:rPr lang="en-GB" altLang="en-US"/>
              <a:t>Take 2 cards of different colours</a:t>
            </a:r>
          </a:p>
          <a:p>
            <a:pPr eaLnBrk="1" hangingPunct="1"/>
            <a:r>
              <a:rPr lang="en-GB" altLang="en-US"/>
              <a:t>Hand back 1 card based on maximising your own payoff (Independent choice)</a:t>
            </a:r>
          </a:p>
          <a:p>
            <a:pPr eaLnBrk="1" hangingPunct="1"/>
            <a:r>
              <a:rPr lang="en-GB" altLang="en-US"/>
              <a:t>Depends on which colour card you hand- in and what your colleagues hand-in</a:t>
            </a:r>
          </a:p>
          <a:p>
            <a:pPr eaLnBrk="1" hangingPunct="1"/>
            <a:r>
              <a:rPr lang="en-GB" altLang="en-US"/>
              <a:t>£5 if you keep your blue card plus £1 for every blue card handed-in</a:t>
            </a:r>
          </a:p>
        </p:txBody>
      </p:sp>
      <p:sp>
        <p:nvSpPr>
          <p:cNvPr id="6144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A6E80A9C-E4B2-4D03-AE27-D4F618D58F21}" type="slidenum">
              <a:rPr lang="en-GB" altLang="en-US" sz="1100" smtClean="0">
                <a:solidFill>
                  <a:srgbClr val="4D4D4D"/>
                </a:solidFill>
                <a:latin typeface="Times New Roman" panose="02020603050405020304" pitchFamily="18" charset="0"/>
              </a:rPr>
              <a:pPr>
                <a:spcBef>
                  <a:spcPct val="0"/>
                </a:spcBef>
                <a:buClrTx/>
                <a:buSzTx/>
                <a:buFontTx/>
                <a:buNone/>
              </a:pPr>
              <a:t>63</a:t>
            </a:fld>
            <a:endParaRPr lang="en-GB" altLang="en-US" sz="1100">
              <a:solidFill>
                <a:srgbClr val="4D4D4D"/>
              </a:solidFill>
              <a:latin typeface="Times New Roman" panose="02020603050405020304" pitchFamily="18" charset="0"/>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GB" altLang="en-US"/>
              <a:t>Card Game Cont’d</a:t>
            </a:r>
          </a:p>
        </p:txBody>
      </p:sp>
      <p:sp>
        <p:nvSpPr>
          <p:cNvPr id="63491" name="Rectangle 3"/>
          <p:cNvSpPr>
            <a:spLocks noGrp="1" noChangeArrowheads="1"/>
          </p:cNvSpPr>
          <p:nvPr>
            <p:ph idx="1"/>
          </p:nvPr>
        </p:nvSpPr>
        <p:spPr/>
        <p:txBody>
          <a:bodyPr/>
          <a:lstStyle/>
          <a:p>
            <a:pPr eaLnBrk="1" hangingPunct="1"/>
            <a:r>
              <a:rPr lang="en-GB" altLang="en-US"/>
              <a:t>Discussion</a:t>
            </a:r>
          </a:p>
          <a:p>
            <a:pPr eaLnBrk="1" hangingPunct="1"/>
            <a:r>
              <a:rPr lang="en-GB" altLang="en-US"/>
              <a:t>Play game again but with class negotiation</a:t>
            </a:r>
          </a:p>
        </p:txBody>
      </p:sp>
      <p:sp>
        <p:nvSpPr>
          <p:cNvPr id="6349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13FF21D0-3A3F-48BA-9C75-F2843F741C77}" type="slidenum">
              <a:rPr lang="en-GB" altLang="en-US" sz="1100" smtClean="0">
                <a:solidFill>
                  <a:srgbClr val="4D4D4D"/>
                </a:solidFill>
                <a:latin typeface="Times New Roman" panose="02020603050405020304" pitchFamily="18" charset="0"/>
              </a:rPr>
              <a:pPr>
                <a:spcBef>
                  <a:spcPct val="0"/>
                </a:spcBef>
                <a:buClrTx/>
                <a:buSzTx/>
                <a:buFontTx/>
                <a:buNone/>
              </a:pPr>
              <a:t>64</a:t>
            </a:fld>
            <a:endParaRPr lang="en-GB" altLang="en-US" sz="1100">
              <a:solidFill>
                <a:srgbClr val="4D4D4D"/>
              </a:solidFill>
              <a:latin typeface="Times New Roman" panose="02020603050405020304" pitchFamily="18" charset="0"/>
            </a:endParaRP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050"/>
          <p:cNvSpPr>
            <a:spLocks noGrp="1" noChangeArrowheads="1"/>
          </p:cNvSpPr>
          <p:nvPr>
            <p:ph type="title"/>
          </p:nvPr>
        </p:nvSpPr>
        <p:spPr>
          <a:xfrm>
            <a:off x="317500" y="782638"/>
            <a:ext cx="8637588" cy="701675"/>
          </a:xfrm>
        </p:spPr>
        <p:txBody>
          <a:bodyPr/>
          <a:lstStyle/>
          <a:p>
            <a:pPr eaLnBrk="1" hangingPunct="1"/>
            <a:r>
              <a:rPr lang="en-US" altLang="en-US" sz="4000"/>
              <a:t>Practical</a:t>
            </a:r>
          </a:p>
        </p:txBody>
      </p:sp>
      <p:sp>
        <p:nvSpPr>
          <p:cNvPr id="64515" name="Rectangle 2051"/>
          <p:cNvSpPr>
            <a:spLocks noGrp="1" noChangeArrowheads="1"/>
          </p:cNvSpPr>
          <p:nvPr>
            <p:ph type="body" sz="half" idx="1"/>
          </p:nvPr>
        </p:nvSpPr>
        <p:spPr>
          <a:xfrm>
            <a:off x="328613" y="1941513"/>
            <a:ext cx="4024312" cy="4114800"/>
          </a:xfrm>
        </p:spPr>
        <p:txBody>
          <a:bodyPr/>
          <a:lstStyle/>
          <a:p>
            <a:pPr eaLnBrk="1" hangingPunct="1"/>
            <a:r>
              <a:rPr lang="en-US" altLang="en-US" sz="2400"/>
              <a:t>Whose got the personality by-pass?</a:t>
            </a:r>
          </a:p>
        </p:txBody>
      </p:sp>
      <p:pic>
        <p:nvPicPr>
          <p:cNvPr id="64516" name="Picture 2057" descr="farside--four-basic-personality-types"/>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a:xfrm>
            <a:off x="4791075" y="1371600"/>
            <a:ext cx="4124325" cy="4684713"/>
          </a:xfrm>
          <a:noFill/>
        </p:spPr>
      </p:pic>
      <p:sp>
        <p:nvSpPr>
          <p:cNvPr id="64517"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1AE6D8C-437A-4F52-8034-68477FCB4509}" type="slidenum">
              <a:rPr lang="en-GB" altLang="en-US" sz="1100" smtClean="0">
                <a:solidFill>
                  <a:srgbClr val="4D4D4D"/>
                </a:solidFill>
                <a:latin typeface="Times New Roman" panose="02020603050405020304" pitchFamily="18" charset="0"/>
              </a:rPr>
              <a:pPr>
                <a:spcBef>
                  <a:spcPct val="0"/>
                </a:spcBef>
                <a:buClrTx/>
                <a:buSzTx/>
                <a:buFontTx/>
                <a:buNone/>
              </a:pPr>
              <a:t>65</a:t>
            </a:fld>
            <a:endParaRPr lang="en-GB" altLang="en-US" sz="1100">
              <a:solidFill>
                <a:srgbClr val="4D4D4D"/>
              </a:solidFill>
              <a:latin typeface="Times New Roman" panose="02020603050405020304" pitchFamily="18" charset="0"/>
            </a:endParaRPr>
          </a:p>
        </p:txBody>
      </p:sp>
      <p:pic>
        <p:nvPicPr>
          <p:cNvPr id="64518" name="Picture 2059" descr="cfw_sculptz(personal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2971800"/>
            <a:ext cx="2647950" cy="327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519" name="Picture 2061" descr="split%20personalit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6600" y="3886200"/>
            <a:ext cx="1863725" cy="2751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79388" y="1268413"/>
            <a:ext cx="7772400" cy="762000"/>
          </a:xfrm>
        </p:spPr>
        <p:txBody>
          <a:bodyPr>
            <a:normAutofit fontScale="90000"/>
          </a:bodyPr>
          <a:lstStyle/>
          <a:p>
            <a:pPr eaLnBrk="1" fontAlgn="auto" hangingPunct="1">
              <a:spcAft>
                <a:spcPts val="0"/>
              </a:spcAft>
              <a:defRPr/>
            </a:pPr>
            <a:r>
              <a:rPr lang="en-US" altLang="en-US" dirty="0"/>
              <a:t>Institutions and Strategies</a:t>
            </a:r>
          </a:p>
        </p:txBody>
      </p:sp>
      <p:sp>
        <p:nvSpPr>
          <p:cNvPr id="18435" name="Rectangle 3"/>
          <p:cNvSpPr>
            <a:spLocks noGrp="1" noChangeArrowheads="1"/>
          </p:cNvSpPr>
          <p:nvPr>
            <p:ph idx="1"/>
          </p:nvPr>
        </p:nvSpPr>
        <p:spPr>
          <a:xfrm>
            <a:off x="0" y="2636838"/>
            <a:ext cx="6948488" cy="4114800"/>
          </a:xfrm>
        </p:spPr>
        <p:txBody>
          <a:bodyPr rtlCol="0">
            <a:normAutofit fontScale="92500" lnSpcReduction="10000"/>
          </a:bodyPr>
          <a:lstStyle/>
          <a:p>
            <a:pPr marL="274320" indent="-274320" eaLnBrk="1" fontAlgn="auto" hangingPunct="1">
              <a:lnSpc>
                <a:spcPct val="90000"/>
              </a:lnSpc>
              <a:spcAft>
                <a:spcPts val="0"/>
              </a:spcAft>
              <a:buClr>
                <a:schemeClr val="accent3"/>
              </a:buClr>
              <a:buFont typeface="Wingdings 2"/>
              <a:buChar char=""/>
              <a:defRPr/>
            </a:pPr>
            <a:r>
              <a:rPr lang="en-US" sz="2400" dirty="0">
                <a:solidFill>
                  <a:schemeClr val="folHlink"/>
                </a:solidFill>
              </a:rPr>
              <a:t>Overview</a:t>
            </a:r>
            <a:r>
              <a:rPr lang="en-US" sz="2400" dirty="0"/>
              <a:t>: Functions, international issues and tools/strategies</a:t>
            </a:r>
          </a:p>
          <a:p>
            <a:pPr marL="274320" indent="-274320" eaLnBrk="1" fontAlgn="auto" hangingPunct="1">
              <a:lnSpc>
                <a:spcPct val="90000"/>
              </a:lnSpc>
              <a:spcAft>
                <a:spcPts val="0"/>
              </a:spcAft>
              <a:buClr>
                <a:schemeClr val="accent3"/>
              </a:buClr>
              <a:buFont typeface="Wingdings 2"/>
              <a:buChar char=""/>
              <a:defRPr/>
            </a:pPr>
            <a:r>
              <a:rPr lang="en-US" sz="2400" dirty="0">
                <a:solidFill>
                  <a:schemeClr val="folHlink"/>
                </a:solidFill>
              </a:rPr>
              <a:t>Theory &amp; Objective</a:t>
            </a:r>
            <a:r>
              <a:rPr lang="en-US" sz="2800" dirty="0"/>
              <a:t>: </a:t>
            </a:r>
          </a:p>
          <a:p>
            <a:pPr marL="274320" indent="-274320" algn="just" eaLnBrk="1" fontAlgn="auto" hangingPunct="1">
              <a:lnSpc>
                <a:spcPct val="90000"/>
              </a:lnSpc>
              <a:spcAft>
                <a:spcPts val="0"/>
              </a:spcAft>
              <a:buClr>
                <a:schemeClr val="accent3"/>
              </a:buClr>
              <a:buFont typeface="Wingdings" pitchFamily="2" charset="2"/>
              <a:buNone/>
              <a:defRPr/>
            </a:pPr>
            <a:r>
              <a:rPr lang="en-US" i="1" dirty="0"/>
              <a:t>	</a:t>
            </a:r>
            <a:r>
              <a:rPr lang="en-US" i="1" dirty="0">
                <a:solidFill>
                  <a:schemeClr val="accent1">
                    <a:lumMod val="60000"/>
                    <a:lumOff val="40000"/>
                  </a:schemeClr>
                </a:solidFill>
              </a:rPr>
              <a:t>“A policy, once it is soundly based </a:t>
            </a:r>
            <a:r>
              <a:rPr lang="en-US" i="1" dirty="0">
                <a:solidFill>
                  <a:srgbClr val="FF0000"/>
                </a:solidFill>
              </a:rPr>
              <a:t>theoretically</a:t>
            </a:r>
            <a:r>
              <a:rPr lang="en-US" i="1" dirty="0">
                <a:solidFill>
                  <a:schemeClr val="accent1">
                    <a:lumMod val="60000"/>
                    <a:lumOff val="40000"/>
                  </a:schemeClr>
                </a:solidFill>
              </a:rPr>
              <a:t> and clearly defined </a:t>
            </a:r>
            <a:r>
              <a:rPr lang="en-US" i="1" dirty="0">
                <a:solidFill>
                  <a:srgbClr val="FF0000"/>
                </a:solidFill>
              </a:rPr>
              <a:t>objective</a:t>
            </a:r>
            <a:r>
              <a:rPr lang="en-US" i="1" dirty="0">
                <a:solidFill>
                  <a:schemeClr val="accent1">
                    <a:lumMod val="60000"/>
                    <a:lumOff val="40000"/>
                  </a:schemeClr>
                </a:solidFill>
              </a:rPr>
              <a:t>, requires the additional elements of </a:t>
            </a:r>
            <a:r>
              <a:rPr lang="en-US" i="1" dirty="0">
                <a:solidFill>
                  <a:srgbClr val="FF0000"/>
                </a:solidFill>
              </a:rPr>
              <a:t>institutional</a:t>
            </a:r>
            <a:r>
              <a:rPr lang="en-US" i="1" dirty="0">
                <a:solidFill>
                  <a:schemeClr val="accent1">
                    <a:lumMod val="60000"/>
                    <a:lumOff val="40000"/>
                  </a:schemeClr>
                </a:solidFill>
              </a:rPr>
              <a:t> structures, policy </a:t>
            </a:r>
            <a:r>
              <a:rPr lang="en-US" i="1" dirty="0">
                <a:solidFill>
                  <a:srgbClr val="FF0000"/>
                </a:solidFill>
              </a:rPr>
              <a:t>strategies </a:t>
            </a:r>
            <a:r>
              <a:rPr lang="en-US" i="1" dirty="0">
                <a:solidFill>
                  <a:schemeClr val="accent1">
                    <a:lumMod val="60000"/>
                    <a:lumOff val="40000"/>
                  </a:schemeClr>
                </a:solidFill>
              </a:rPr>
              <a:t>and policy </a:t>
            </a:r>
            <a:r>
              <a:rPr lang="en-US" i="1" dirty="0">
                <a:solidFill>
                  <a:srgbClr val="FF0000"/>
                </a:solidFill>
              </a:rPr>
              <a:t>actors</a:t>
            </a:r>
            <a:r>
              <a:rPr lang="en-US" i="1" dirty="0">
                <a:solidFill>
                  <a:schemeClr val="accent1">
                    <a:lumMod val="60000"/>
                    <a:lumOff val="40000"/>
                  </a:schemeClr>
                </a:solidFill>
              </a:rPr>
              <a:t>”</a:t>
            </a:r>
            <a:r>
              <a:rPr lang="en-US" dirty="0">
                <a:solidFill>
                  <a:schemeClr val="accent1">
                    <a:lumMod val="60000"/>
                    <a:lumOff val="40000"/>
                  </a:schemeClr>
                </a:solidFill>
              </a:rPr>
              <a:t> (Wells, 1998: 17)</a:t>
            </a:r>
          </a:p>
          <a:p>
            <a:pPr marL="640080" lvl="1" indent="-274320" eaLnBrk="1" fontAlgn="auto" hangingPunct="1">
              <a:lnSpc>
                <a:spcPct val="90000"/>
              </a:lnSpc>
              <a:spcAft>
                <a:spcPts val="0"/>
              </a:spcAft>
              <a:buFont typeface="Wingdings 2"/>
              <a:buChar char=""/>
              <a:defRPr/>
            </a:pPr>
            <a:r>
              <a:rPr lang="en-US" sz="2000" dirty="0"/>
              <a:t>Discuss with  a colleague the significance of such a statement for the ‘success’ of an environmental policy  (5 mins write a paragraph) Class discussion (3/4mins)</a:t>
            </a:r>
          </a:p>
          <a:p>
            <a:pPr marL="274320" indent="-274320" eaLnBrk="1" fontAlgn="auto" hangingPunct="1">
              <a:lnSpc>
                <a:spcPct val="90000"/>
              </a:lnSpc>
              <a:spcAft>
                <a:spcPts val="0"/>
              </a:spcAft>
              <a:buClr>
                <a:schemeClr val="accent3"/>
              </a:buClr>
              <a:buFont typeface="Wingdings 2"/>
              <a:buChar char=""/>
              <a:defRPr/>
            </a:pPr>
            <a:r>
              <a:rPr lang="en-US" sz="2400" dirty="0"/>
              <a:t>The environment has progressively become more </a:t>
            </a:r>
            <a:r>
              <a:rPr lang="en-US" sz="2400" dirty="0" err="1">
                <a:solidFill>
                  <a:srgbClr val="FF0000"/>
                </a:solidFill>
              </a:rPr>
              <a:t>politicised</a:t>
            </a:r>
            <a:r>
              <a:rPr lang="en-US" sz="2400" dirty="0">
                <a:solidFill>
                  <a:srgbClr val="FF0000"/>
                </a:solidFill>
              </a:rPr>
              <a:t> </a:t>
            </a:r>
            <a:r>
              <a:rPr lang="en-US" sz="2400" dirty="0"/>
              <a:t>in recent times = long-term ideas/policies have been questioned (Carter &amp; Lowe, 2015)</a:t>
            </a:r>
          </a:p>
        </p:txBody>
      </p:sp>
      <p:sp>
        <p:nvSpPr>
          <p:cNvPr id="65540"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189E088D-E445-403D-B562-13D113CF980C}" type="slidenum">
              <a:rPr lang="en-GB" altLang="en-US" sz="1100" smtClean="0">
                <a:solidFill>
                  <a:srgbClr val="4D4D4D"/>
                </a:solidFill>
                <a:latin typeface="Times New Roman" panose="02020603050405020304" pitchFamily="18" charset="0"/>
              </a:rPr>
              <a:pPr>
                <a:spcBef>
                  <a:spcPct val="0"/>
                </a:spcBef>
                <a:buClrTx/>
                <a:buSzTx/>
                <a:buFontTx/>
                <a:buNone/>
              </a:pPr>
              <a:t>66</a:t>
            </a:fld>
            <a:endParaRPr lang="en-GB" altLang="en-US" sz="1100">
              <a:solidFill>
                <a:srgbClr val="4D4D4D"/>
              </a:solidFill>
              <a:latin typeface="Times New Roman" panose="02020603050405020304" pitchFamily="18" charset="0"/>
            </a:endParaRPr>
          </a:p>
        </p:txBody>
      </p:sp>
      <p:pic>
        <p:nvPicPr>
          <p:cNvPr id="65541" name="Picture 5" descr="governanc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80288" y="3429000"/>
            <a:ext cx="1474787" cy="2046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18434">
                                            <p:txEl>
                                              <p:pRg st="0" end="0"/>
                                            </p:txEl>
                                          </p:spTgt>
                                        </p:tgtEl>
                                        <p:attrNameLst>
                                          <p:attrName>style.visibility</p:attrName>
                                        </p:attrNameLst>
                                      </p:cBhvr>
                                      <p:to>
                                        <p:strVal val="visible"/>
                                      </p:to>
                                    </p:set>
                                    <p:anim calcmode="lin" valueType="num">
                                      <p:cBhvr additive="base">
                                        <p:cTn id="7" dur="500" fill="hold"/>
                                        <p:tgtEl>
                                          <p:spTgt spid="18434">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1843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8435">
                                            <p:txEl>
                                              <p:pRg st="0" end="0"/>
                                            </p:txEl>
                                          </p:spTgt>
                                        </p:tgtEl>
                                        <p:attrNameLst>
                                          <p:attrName>style.visibility</p:attrName>
                                        </p:attrNameLst>
                                      </p:cBhvr>
                                      <p:to>
                                        <p:strVal val="visible"/>
                                      </p:to>
                                    </p:set>
                                    <p:anim calcmode="lin" valueType="num">
                                      <p:cBhvr additive="base">
                                        <p:cTn id="13" dur="500" fill="hold"/>
                                        <p:tgtEl>
                                          <p:spTgt spid="1843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843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8435">
                                            <p:txEl>
                                              <p:pRg st="1" end="1"/>
                                            </p:txEl>
                                          </p:spTgt>
                                        </p:tgtEl>
                                        <p:attrNameLst>
                                          <p:attrName>style.visibility</p:attrName>
                                        </p:attrNameLst>
                                      </p:cBhvr>
                                      <p:to>
                                        <p:strVal val="visible"/>
                                      </p:to>
                                    </p:set>
                                    <p:anim calcmode="lin" valueType="num">
                                      <p:cBhvr additive="base">
                                        <p:cTn id="19" dur="500" fill="hold"/>
                                        <p:tgtEl>
                                          <p:spTgt spid="1843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8435">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8435">
                                            <p:txEl>
                                              <p:pRg st="2" end="2"/>
                                            </p:txEl>
                                          </p:spTgt>
                                        </p:tgtEl>
                                        <p:attrNameLst>
                                          <p:attrName>style.visibility</p:attrName>
                                        </p:attrNameLst>
                                      </p:cBhvr>
                                      <p:to>
                                        <p:strVal val="visible"/>
                                      </p:to>
                                    </p:set>
                                    <p:anim calcmode="lin" valueType="num">
                                      <p:cBhvr additive="base">
                                        <p:cTn id="25" dur="500" fill="hold"/>
                                        <p:tgtEl>
                                          <p:spTgt spid="18435">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843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WHOOSH.WAV"/>
                                        </p:tgtEl>
                                      </p:cMediaNode>
                                    </p:audio>
                                  </p:subTnLst>
                                </p:cTn>
                              </p:par>
                              <p:par>
                                <p:cTn id="27" presetID="2" presetClass="entr" presetSubtype="8" fill="hold" grpId="0" nodeType="withEffect">
                                  <p:stCondLst>
                                    <p:cond delay="0"/>
                                  </p:stCondLst>
                                  <p:childTnLst>
                                    <p:set>
                                      <p:cBhvr>
                                        <p:cTn id="28" dur="1" fill="hold">
                                          <p:stCondLst>
                                            <p:cond delay="0"/>
                                          </p:stCondLst>
                                        </p:cTn>
                                        <p:tgtEl>
                                          <p:spTgt spid="18435">
                                            <p:txEl>
                                              <p:pRg st="3" end="3"/>
                                            </p:txEl>
                                          </p:spTgt>
                                        </p:tgtEl>
                                        <p:attrNameLst>
                                          <p:attrName>style.visibility</p:attrName>
                                        </p:attrNameLst>
                                      </p:cBhvr>
                                      <p:to>
                                        <p:strVal val="visible"/>
                                      </p:to>
                                    </p:set>
                                    <p:anim calcmode="lin" valueType="num">
                                      <p:cBhvr additive="base">
                                        <p:cTn id="29" dur="500" fill="hold"/>
                                        <p:tgtEl>
                                          <p:spTgt spid="18435">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18435">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7"/>
                                            </p:cond>
                                          </p:stCondLst>
                                          <p:endCondLst>
                                            <p:cond evt="onStopAudio" delay="0">
                                              <p:tgtEl>
                                                <p:sldTgt/>
                                              </p:tgtEl>
                                            </p:cond>
                                          </p:endCondLst>
                                        </p:cTn>
                                        <p:tgtEl>
                                          <p:sndTgt r:embed="rId3" name="WHOOSH.WAV"/>
                                        </p:tgtEl>
                                      </p:cMediaNode>
                                    </p:audio>
                                  </p:sub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18435">
                                            <p:txEl>
                                              <p:pRg st="4" end="4"/>
                                            </p:txEl>
                                          </p:spTgt>
                                        </p:tgtEl>
                                        <p:attrNameLst>
                                          <p:attrName>style.visibility</p:attrName>
                                        </p:attrNameLst>
                                      </p:cBhvr>
                                      <p:to>
                                        <p:strVal val="visible"/>
                                      </p:to>
                                    </p:set>
                                    <p:anim calcmode="lin" valueType="num">
                                      <p:cBhvr additive="base">
                                        <p:cTn id="35" dur="500" fill="hold"/>
                                        <p:tgtEl>
                                          <p:spTgt spid="18435">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1843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3"/>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build="p" autoUpdateAnimBg="0" advAuto="0"/>
      <p:bldP spid="18435" grpId="0" build="p" autoUpdateAnimBg="0"/>
    </p:bldLst>
  </p:timing>
</p:sld>
</file>

<file path=ppt/slides/slide6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323850" y="476250"/>
            <a:ext cx="8637588" cy="1676400"/>
          </a:xfrm>
        </p:spPr>
        <p:txBody>
          <a:bodyPr>
            <a:normAutofit fontScale="90000"/>
          </a:bodyPr>
          <a:lstStyle/>
          <a:p>
            <a:pPr eaLnBrk="1" fontAlgn="auto" hangingPunct="1">
              <a:spcAft>
                <a:spcPts val="0"/>
              </a:spcAft>
              <a:defRPr/>
            </a:pPr>
            <a:r>
              <a:rPr lang="en-US" altLang="en-US" dirty="0"/>
              <a:t>Academic Assessment of the </a:t>
            </a:r>
            <a:br>
              <a:rPr lang="en-US" altLang="en-US" dirty="0"/>
            </a:br>
            <a:r>
              <a:rPr lang="en-US" altLang="en-US" dirty="0"/>
              <a:t>Role of Institutions</a:t>
            </a:r>
            <a:r>
              <a:rPr lang="en-US" altLang="en-US" sz="6000" dirty="0"/>
              <a:t> </a:t>
            </a:r>
          </a:p>
        </p:txBody>
      </p:sp>
      <p:pic>
        <p:nvPicPr>
          <p:cNvPr id="67587" name="Picture 12" descr="corruptioncartoon3"/>
          <p:cNvPicPr>
            <a:picLocks noGrp="1" noChangeAspect="1" noChangeArrowheads="1"/>
          </p:cNvPicPr>
          <p:nvPr>
            <p:ph type="clipArt" sz="half" idx="1"/>
          </p:nvPr>
        </p:nvPicPr>
        <p:blipFill>
          <a:blip r:embed="rId4">
            <a:extLst>
              <a:ext uri="{28A0092B-C50C-407E-A947-70E740481C1C}">
                <a14:useLocalDpi xmlns:a14="http://schemas.microsoft.com/office/drawing/2010/main" val="0"/>
              </a:ext>
            </a:extLst>
          </a:blip>
          <a:srcRect/>
          <a:stretch>
            <a:fillRect/>
          </a:stretch>
        </p:blipFill>
        <p:spPr>
          <a:xfrm>
            <a:off x="0" y="2349500"/>
            <a:ext cx="2959100" cy="4114800"/>
          </a:xfrm>
          <a:noFill/>
        </p:spPr>
      </p:pic>
      <p:sp>
        <p:nvSpPr>
          <p:cNvPr id="2" name="Rectangle 3"/>
          <p:cNvSpPr>
            <a:spLocks noGrp="1" noChangeArrowheads="1"/>
          </p:cNvSpPr>
          <p:nvPr>
            <p:ph type="body" sz="half" idx="2"/>
          </p:nvPr>
        </p:nvSpPr>
        <p:spPr>
          <a:xfrm>
            <a:off x="2916238" y="2133600"/>
            <a:ext cx="5776912" cy="4648200"/>
          </a:xfrm>
        </p:spPr>
        <p:txBody>
          <a:bodyPr/>
          <a:lstStyle/>
          <a:p>
            <a:pPr eaLnBrk="1" hangingPunct="1">
              <a:lnSpc>
                <a:spcPct val="90000"/>
              </a:lnSpc>
            </a:pPr>
            <a:r>
              <a:rPr lang="en-US" altLang="en-US" sz="2800" i="1"/>
              <a:t>“For forms of government let fools contest; what ever is best administered is best”</a:t>
            </a:r>
            <a:r>
              <a:rPr lang="en-US" altLang="en-US" sz="2800"/>
              <a:t> Alexandra Pope</a:t>
            </a:r>
          </a:p>
          <a:p>
            <a:pPr lvl="1" eaLnBrk="1" hangingPunct="1">
              <a:lnSpc>
                <a:spcPct val="90000"/>
              </a:lnSpc>
            </a:pPr>
            <a:r>
              <a:rPr lang="en-US" altLang="en-US"/>
              <a:t>What does this quote emphasize?</a:t>
            </a:r>
          </a:p>
          <a:p>
            <a:pPr eaLnBrk="1" hangingPunct="1">
              <a:lnSpc>
                <a:spcPct val="90000"/>
              </a:lnSpc>
            </a:pPr>
            <a:r>
              <a:rPr lang="en-US" altLang="en-US" sz="2800"/>
              <a:t>‘New institutionalism’ V.Imp. For env. Policy: Inst. in themselves are important actors therefore semi-autonomous (Marsh &amp; Olsen, 1984)</a:t>
            </a:r>
          </a:p>
          <a:p>
            <a:pPr eaLnBrk="1" hangingPunct="1">
              <a:lnSpc>
                <a:spcPct val="90000"/>
              </a:lnSpc>
            </a:pPr>
            <a:r>
              <a:rPr lang="en-US" altLang="en-US" sz="2800"/>
              <a:t>How does this differ from the A.Pope view?</a:t>
            </a:r>
          </a:p>
        </p:txBody>
      </p:sp>
      <p:sp>
        <p:nvSpPr>
          <p:cNvPr id="67589"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BCD44653-4E60-43C1-8CBC-44DC60BC85C5}" type="slidenum">
              <a:rPr lang="en-GB" altLang="en-US" sz="1100" smtClean="0">
                <a:solidFill>
                  <a:srgbClr val="4D4D4D"/>
                </a:solidFill>
                <a:latin typeface="Times New Roman" panose="02020603050405020304" pitchFamily="18" charset="0"/>
              </a:rPr>
              <a:pPr>
                <a:spcBef>
                  <a:spcPct val="0"/>
                </a:spcBef>
                <a:buClrTx/>
                <a:buSzTx/>
                <a:buFontTx/>
                <a:buNone/>
              </a:pPr>
              <a:t>67</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49154">
                                            <p:txEl>
                                              <p:pRg st="0" end="0"/>
                                            </p:txEl>
                                          </p:spTgt>
                                        </p:tgtEl>
                                        <p:attrNameLst>
                                          <p:attrName>style.visibility</p:attrName>
                                        </p:attrNameLst>
                                      </p:cBhvr>
                                      <p:to>
                                        <p:strVal val="visible"/>
                                      </p:to>
                                    </p:set>
                                    <p:anim calcmode="lin" valueType="num">
                                      <p:cBhvr additive="base">
                                        <p:cTn id="7" dur="500" fill="hold"/>
                                        <p:tgtEl>
                                          <p:spTgt spid="49154">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4915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par>
                                <p:cTn id="15" presetID="2" presetClass="entr" presetSubtype="8" fill="hold" grpId="0" nodeType="with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 calcmode="lin" valueType="num">
                                      <p:cBhvr additive="base">
                                        <p:cTn id="17"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5"/>
                                            </p:cond>
                                          </p:stCondLst>
                                          <p:endCondLst>
                                            <p:cond evt="onStopAudio" delay="0">
                                              <p:tgtEl>
                                                <p:sldTgt/>
                                              </p:tgtEl>
                                            </p:cond>
                                          </p:endCondLst>
                                        </p:cTn>
                                        <p:tgtEl>
                                          <p:sndTgt r:embed="rId3" name="WHOOSH.WAV"/>
                                        </p:tgtEl>
                                      </p:cMediaNode>
                                    </p:audio>
                                  </p:sub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anim calcmode="lin" valueType="num">
                                      <p:cBhvr additive="base">
                                        <p:cTn id="23"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2">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3" name="WHOOSH.WAV"/>
                                        </p:tgtEl>
                                      </p:cMediaNode>
                                    </p:audio>
                                  </p:sub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2">
                                            <p:txEl>
                                              <p:pRg st="3" end="3"/>
                                            </p:txEl>
                                          </p:spTgt>
                                        </p:tgtEl>
                                        <p:attrNameLst>
                                          <p:attrName>style.visibility</p:attrName>
                                        </p:attrNameLst>
                                      </p:cBhvr>
                                      <p:to>
                                        <p:strVal val="visible"/>
                                      </p:to>
                                    </p:set>
                                    <p:anim calcmode="lin" valueType="num">
                                      <p:cBhvr additive="base">
                                        <p:cTn id="29"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2">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7"/>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build="p" autoUpdateAnimBg="0" advAuto="0"/>
      <p:bldP spid="2" grpId="0" build="p" autoUpdateAnimBg="0"/>
    </p:bldLst>
  </p:timing>
</p:sld>
</file>

<file path=ppt/slides/slide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611188" y="908050"/>
            <a:ext cx="7772400" cy="762000"/>
          </a:xfrm>
        </p:spPr>
        <p:txBody>
          <a:bodyPr>
            <a:normAutofit fontScale="90000"/>
          </a:bodyPr>
          <a:lstStyle/>
          <a:p>
            <a:pPr eaLnBrk="1" fontAlgn="auto" hangingPunct="1">
              <a:spcAft>
                <a:spcPts val="0"/>
              </a:spcAft>
              <a:defRPr/>
            </a:pPr>
            <a:r>
              <a:rPr lang="en-US" altLang="en-US" dirty="0"/>
              <a:t>Institutional Functions</a:t>
            </a:r>
            <a:endParaRPr lang="en-US" altLang="en-US" sz="6000" dirty="0"/>
          </a:p>
        </p:txBody>
      </p:sp>
      <p:sp>
        <p:nvSpPr>
          <p:cNvPr id="26627" name="Rectangle 3"/>
          <p:cNvSpPr>
            <a:spLocks noGrp="1" noChangeArrowheads="1"/>
          </p:cNvSpPr>
          <p:nvPr>
            <p:ph idx="1"/>
          </p:nvPr>
        </p:nvSpPr>
        <p:spPr>
          <a:xfrm>
            <a:off x="304800" y="1905000"/>
            <a:ext cx="6096000" cy="4114800"/>
          </a:xfrm>
        </p:spPr>
        <p:txBody>
          <a:bodyPr rtlCol="0">
            <a:normAutofit fontScale="92500" lnSpcReduction="10000"/>
          </a:bodyPr>
          <a:lstStyle/>
          <a:p>
            <a:pPr marL="274320" indent="-274320" eaLnBrk="1" fontAlgn="auto" hangingPunct="1">
              <a:lnSpc>
                <a:spcPct val="90000"/>
              </a:lnSpc>
              <a:spcAft>
                <a:spcPts val="0"/>
              </a:spcAft>
              <a:buClr>
                <a:schemeClr val="accent3"/>
              </a:buClr>
              <a:buFont typeface="Wingdings 2"/>
              <a:buChar char=""/>
              <a:defRPr/>
            </a:pPr>
            <a:r>
              <a:rPr lang="en-US" altLang="en-US" sz="2400" dirty="0">
                <a:solidFill>
                  <a:schemeClr val="folHlink"/>
                </a:solidFill>
              </a:rPr>
              <a:t>Resources</a:t>
            </a:r>
            <a:r>
              <a:rPr lang="en-US" altLang="en-US" sz="2400" dirty="0"/>
              <a:t>: </a:t>
            </a:r>
            <a:r>
              <a:rPr lang="en-US" altLang="en-US" dirty="0"/>
              <a:t>What might they be? (in 2s)</a:t>
            </a:r>
            <a:endParaRPr lang="en-US" altLang="en-US" sz="2800" dirty="0"/>
          </a:p>
          <a:p>
            <a:pPr marL="274320" indent="-274320" eaLnBrk="1" fontAlgn="auto" hangingPunct="1">
              <a:lnSpc>
                <a:spcPct val="90000"/>
              </a:lnSpc>
              <a:spcAft>
                <a:spcPts val="0"/>
              </a:spcAft>
              <a:buClr>
                <a:schemeClr val="tx1"/>
              </a:buClr>
              <a:buFontTx/>
              <a:buChar char="–"/>
              <a:defRPr/>
            </a:pPr>
            <a:r>
              <a:rPr lang="en-US" altLang="en-US" dirty="0"/>
              <a:t>Tangible - money, number of people</a:t>
            </a:r>
            <a:endParaRPr lang="en-US" altLang="en-US" dirty="0">
              <a:cs typeface="Calibri"/>
            </a:endParaRPr>
          </a:p>
          <a:p>
            <a:pPr marL="274320" indent="-274320" eaLnBrk="1" fontAlgn="auto" hangingPunct="1">
              <a:lnSpc>
                <a:spcPct val="90000"/>
              </a:lnSpc>
              <a:spcAft>
                <a:spcPts val="0"/>
              </a:spcAft>
              <a:buClr>
                <a:schemeClr val="tx1"/>
              </a:buClr>
              <a:buFontTx/>
              <a:buChar char="–"/>
              <a:defRPr/>
            </a:pPr>
            <a:r>
              <a:rPr lang="en-US" altLang="en-US" dirty="0"/>
              <a:t>Intangible - information = power</a:t>
            </a:r>
            <a:endParaRPr lang="en-US" altLang="en-US" dirty="0">
              <a:cs typeface="Calibri"/>
            </a:endParaRPr>
          </a:p>
          <a:p>
            <a:pPr marL="274320" indent="-274320" eaLnBrk="1" fontAlgn="auto" hangingPunct="1">
              <a:lnSpc>
                <a:spcPct val="90000"/>
              </a:lnSpc>
              <a:spcAft>
                <a:spcPts val="0"/>
              </a:spcAft>
              <a:buClr>
                <a:schemeClr val="tx1"/>
              </a:buClr>
              <a:buFont typeface="Wingdings 2"/>
              <a:buChar char=""/>
              <a:defRPr/>
            </a:pPr>
            <a:r>
              <a:rPr lang="en-US" altLang="en-US" sz="2400" dirty="0"/>
              <a:t>Perception and professional </a:t>
            </a:r>
            <a:r>
              <a:rPr lang="en-US" altLang="en-US" sz="2400" dirty="0">
                <a:solidFill>
                  <a:schemeClr val="folHlink"/>
                </a:solidFill>
              </a:rPr>
              <a:t>symbols</a:t>
            </a:r>
            <a:endParaRPr lang="en-US" altLang="en-US" sz="3600" dirty="0">
              <a:solidFill>
                <a:schemeClr val="folHlink"/>
              </a:solidFill>
            </a:endParaRPr>
          </a:p>
          <a:p>
            <a:pPr marL="640080" lvl="1" indent="-274320" eaLnBrk="1" fontAlgn="auto" hangingPunct="1">
              <a:lnSpc>
                <a:spcPct val="90000"/>
              </a:lnSpc>
              <a:spcAft>
                <a:spcPts val="0"/>
              </a:spcAft>
              <a:buClr>
                <a:schemeClr val="tx1"/>
              </a:buClr>
              <a:buFont typeface="Wingdings 2"/>
              <a:buChar char=""/>
              <a:defRPr/>
            </a:pPr>
            <a:r>
              <a:rPr lang="en-US" altLang="en-US" sz="2000" dirty="0"/>
              <a:t>Not whether true or false but if they are believed</a:t>
            </a:r>
            <a:endParaRPr lang="en-US" altLang="en-US" sz="2000" dirty="0">
              <a:cs typeface="Calibri"/>
            </a:endParaRPr>
          </a:p>
          <a:p>
            <a:pPr marL="640080" lvl="1" indent="-274320" eaLnBrk="1" fontAlgn="auto" hangingPunct="1">
              <a:lnSpc>
                <a:spcPct val="90000"/>
              </a:lnSpc>
              <a:spcAft>
                <a:spcPts val="0"/>
              </a:spcAft>
              <a:buClr>
                <a:schemeClr val="tx1"/>
              </a:buClr>
              <a:buFont typeface="Wingdings 2"/>
              <a:buChar char=""/>
              <a:defRPr/>
            </a:pPr>
            <a:r>
              <a:rPr lang="en-US" altLang="en-US" sz="2000" dirty="0"/>
              <a:t>Statistics</a:t>
            </a:r>
            <a:endParaRPr lang="en-US" altLang="en-US" sz="3200" dirty="0"/>
          </a:p>
          <a:p>
            <a:pPr marL="274320" indent="-274320" eaLnBrk="1" fontAlgn="auto" hangingPunct="1">
              <a:lnSpc>
                <a:spcPct val="90000"/>
              </a:lnSpc>
              <a:spcAft>
                <a:spcPts val="0"/>
              </a:spcAft>
              <a:buClr>
                <a:schemeClr val="tx1"/>
              </a:buClr>
              <a:buFont typeface="Wingdings 2"/>
              <a:buChar char=""/>
              <a:defRPr/>
            </a:pPr>
            <a:r>
              <a:rPr lang="en-US" altLang="en-US" sz="2400" dirty="0"/>
              <a:t>Rules of the </a:t>
            </a:r>
            <a:r>
              <a:rPr lang="en-US" altLang="en-US" sz="2400" dirty="0">
                <a:solidFill>
                  <a:schemeClr val="folHlink"/>
                </a:solidFill>
              </a:rPr>
              <a:t>game</a:t>
            </a:r>
            <a:r>
              <a:rPr lang="en-US" altLang="en-US" sz="2400" dirty="0"/>
              <a:t>: Through ‘action channels’ (Allison, 2004)</a:t>
            </a:r>
            <a:endParaRPr lang="en-US" altLang="en-US" sz="2400" dirty="0">
              <a:cs typeface="Calibri"/>
            </a:endParaRPr>
          </a:p>
          <a:p>
            <a:pPr marL="274320" indent="-274320" eaLnBrk="1" fontAlgn="auto" hangingPunct="1">
              <a:lnSpc>
                <a:spcPct val="90000"/>
              </a:lnSpc>
              <a:spcAft>
                <a:spcPts val="0"/>
              </a:spcAft>
              <a:buClr>
                <a:schemeClr val="tx1"/>
              </a:buClr>
              <a:buFont typeface="Wingdings 2"/>
              <a:buChar char=""/>
              <a:defRPr/>
            </a:pPr>
            <a:r>
              <a:rPr lang="en-US" altLang="en-US" sz="2400" dirty="0"/>
              <a:t>Control of behavior: prescribed</a:t>
            </a:r>
            <a:endParaRPr lang="en-US" altLang="en-US" sz="2400" dirty="0">
              <a:cs typeface="Calibri"/>
            </a:endParaRPr>
          </a:p>
          <a:p>
            <a:pPr marL="274320" indent="-274320" eaLnBrk="1" fontAlgn="auto" hangingPunct="1">
              <a:lnSpc>
                <a:spcPct val="90000"/>
              </a:lnSpc>
              <a:spcAft>
                <a:spcPts val="0"/>
              </a:spcAft>
              <a:buClr>
                <a:schemeClr val="accent3"/>
              </a:buClr>
              <a:buFont typeface="Wingdings 2"/>
              <a:buChar char=""/>
              <a:defRPr/>
            </a:pPr>
            <a:r>
              <a:rPr lang="en-US" altLang="en-US" sz="2400" dirty="0"/>
              <a:t>Groups 3/4</a:t>
            </a:r>
            <a:endParaRPr lang="en-US" altLang="en-US" sz="3600" dirty="0"/>
          </a:p>
          <a:p>
            <a:pPr marL="640080" lvl="1" indent="-274320" eaLnBrk="1" fontAlgn="auto" hangingPunct="1">
              <a:lnSpc>
                <a:spcPct val="90000"/>
              </a:lnSpc>
              <a:spcAft>
                <a:spcPts val="0"/>
              </a:spcAft>
              <a:buFont typeface="Wingdings 2"/>
              <a:buChar char=""/>
              <a:defRPr/>
            </a:pPr>
            <a:r>
              <a:rPr lang="en-US" altLang="en-US" sz="2000" dirty="0"/>
              <a:t>Are these used in environmental policy? An e.g. for each.</a:t>
            </a:r>
            <a:endParaRPr lang="en-US" altLang="en-US" sz="2000" dirty="0">
              <a:cs typeface="Calibri"/>
            </a:endParaRPr>
          </a:p>
          <a:p>
            <a:pPr marL="640080" lvl="1" indent="-274320" eaLnBrk="1" fontAlgn="auto" hangingPunct="1">
              <a:lnSpc>
                <a:spcPct val="90000"/>
              </a:lnSpc>
              <a:spcAft>
                <a:spcPts val="0"/>
              </a:spcAft>
              <a:buFont typeface="Wingdings 2"/>
              <a:buChar char=""/>
              <a:defRPr/>
            </a:pPr>
            <a:r>
              <a:rPr lang="en-US" altLang="en-US" sz="2000" dirty="0"/>
              <a:t>What are the implications for env. Policy?</a:t>
            </a:r>
            <a:endParaRPr lang="en-US" altLang="en-US" sz="2000" dirty="0">
              <a:cs typeface="Calibri"/>
            </a:endParaRPr>
          </a:p>
        </p:txBody>
      </p:sp>
      <p:sp>
        <p:nvSpPr>
          <p:cNvPr id="69636"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84FE92E-BA02-48BF-A06B-A19A8288D860}" type="slidenum">
              <a:rPr lang="en-GB" altLang="en-US" sz="1100" smtClean="0">
                <a:solidFill>
                  <a:srgbClr val="4D4D4D"/>
                </a:solidFill>
                <a:latin typeface="Times New Roman" panose="02020603050405020304" pitchFamily="18" charset="0"/>
              </a:rPr>
              <a:pPr>
                <a:spcBef>
                  <a:spcPct val="0"/>
                </a:spcBef>
                <a:buClrTx/>
                <a:buSzTx/>
                <a:buFontTx/>
                <a:buNone/>
              </a:pPr>
              <a:t>68</a:t>
            </a:fld>
            <a:endParaRPr lang="en-GB" altLang="en-US" sz="1100">
              <a:solidFill>
                <a:srgbClr val="4D4D4D"/>
              </a:solidFill>
              <a:latin typeface="Times New Roman" panose="02020603050405020304" pitchFamily="18" charset="0"/>
            </a:endParaRPr>
          </a:p>
        </p:txBody>
      </p:sp>
      <p:pic>
        <p:nvPicPr>
          <p:cNvPr id="69637" name="Picture 6" descr="post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86500" y="1524000"/>
            <a:ext cx="2857500"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26626">
                                            <p:txEl>
                                              <p:pRg st="0" end="0"/>
                                            </p:txEl>
                                          </p:spTgt>
                                        </p:tgtEl>
                                        <p:attrNameLst>
                                          <p:attrName>style.visibility</p:attrName>
                                        </p:attrNameLst>
                                      </p:cBhvr>
                                      <p:to>
                                        <p:strVal val="visible"/>
                                      </p:to>
                                    </p:set>
                                    <p:anim calcmode="lin" valueType="num">
                                      <p:cBhvr additive="base">
                                        <p:cTn id="7" dur="500" fill="hold"/>
                                        <p:tgtEl>
                                          <p:spTgt spid="26626">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2662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6627">
                                            <p:txEl>
                                              <p:pRg st="0" end="0"/>
                                            </p:txEl>
                                          </p:spTgt>
                                        </p:tgtEl>
                                        <p:attrNameLst>
                                          <p:attrName>style.visibility</p:attrName>
                                        </p:attrNameLst>
                                      </p:cBhvr>
                                      <p:to>
                                        <p:strVal val="visible"/>
                                      </p:to>
                                    </p:set>
                                    <p:anim calcmode="lin" valueType="num">
                                      <p:cBhvr additive="base">
                                        <p:cTn id="13" dur="500" fill="hold"/>
                                        <p:tgtEl>
                                          <p:spTgt spid="26627">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662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6627">
                                            <p:txEl>
                                              <p:pRg st="1" end="1"/>
                                            </p:txEl>
                                          </p:spTgt>
                                        </p:tgtEl>
                                        <p:attrNameLst>
                                          <p:attrName>style.visibility</p:attrName>
                                        </p:attrNameLst>
                                      </p:cBhvr>
                                      <p:to>
                                        <p:strVal val="visible"/>
                                      </p:to>
                                    </p:set>
                                    <p:anim calcmode="lin" valueType="num">
                                      <p:cBhvr additive="base">
                                        <p:cTn id="19" dur="500" fill="hold"/>
                                        <p:tgtEl>
                                          <p:spTgt spid="26627">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6627">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6627">
                                            <p:txEl>
                                              <p:pRg st="2" end="2"/>
                                            </p:txEl>
                                          </p:spTgt>
                                        </p:tgtEl>
                                        <p:attrNameLst>
                                          <p:attrName>style.visibility</p:attrName>
                                        </p:attrNameLst>
                                      </p:cBhvr>
                                      <p:to>
                                        <p:strVal val="visible"/>
                                      </p:to>
                                    </p:set>
                                    <p:anim calcmode="lin" valueType="num">
                                      <p:cBhvr additive="base">
                                        <p:cTn id="25" dur="500" fill="hold"/>
                                        <p:tgtEl>
                                          <p:spTgt spid="26627">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662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6627">
                                            <p:txEl>
                                              <p:pRg st="3" end="3"/>
                                            </p:txEl>
                                          </p:spTgt>
                                        </p:tgtEl>
                                        <p:attrNameLst>
                                          <p:attrName>style.visibility</p:attrName>
                                        </p:attrNameLst>
                                      </p:cBhvr>
                                      <p:to>
                                        <p:strVal val="visible"/>
                                      </p:to>
                                    </p:set>
                                    <p:anim calcmode="lin" valueType="num">
                                      <p:cBhvr additive="base">
                                        <p:cTn id="31" dur="500" fill="hold"/>
                                        <p:tgtEl>
                                          <p:spTgt spid="26627">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6627">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WAV"/>
                                        </p:tgtEl>
                                      </p:cMediaNode>
                                    </p:audio>
                                  </p:subTnLst>
                                </p:cTn>
                              </p:par>
                              <p:par>
                                <p:cTn id="33" presetID="2" presetClass="entr" presetSubtype="8" fill="hold" grpId="0" nodeType="withEffect">
                                  <p:stCondLst>
                                    <p:cond delay="0"/>
                                  </p:stCondLst>
                                  <p:childTnLst>
                                    <p:set>
                                      <p:cBhvr>
                                        <p:cTn id="34" dur="1" fill="hold">
                                          <p:stCondLst>
                                            <p:cond delay="0"/>
                                          </p:stCondLst>
                                        </p:cTn>
                                        <p:tgtEl>
                                          <p:spTgt spid="26627">
                                            <p:txEl>
                                              <p:pRg st="4" end="4"/>
                                            </p:txEl>
                                          </p:spTgt>
                                        </p:tgtEl>
                                        <p:attrNameLst>
                                          <p:attrName>style.visibility</p:attrName>
                                        </p:attrNameLst>
                                      </p:cBhvr>
                                      <p:to>
                                        <p:strVal val="visible"/>
                                      </p:to>
                                    </p:set>
                                    <p:anim calcmode="lin" valueType="num">
                                      <p:cBhvr additive="base">
                                        <p:cTn id="35" dur="500" fill="hold"/>
                                        <p:tgtEl>
                                          <p:spTgt spid="26627">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26627">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3"/>
                                            </p:cond>
                                          </p:stCondLst>
                                          <p:endCondLst>
                                            <p:cond evt="onStopAudio" delay="0">
                                              <p:tgtEl>
                                                <p:sldTgt/>
                                              </p:tgtEl>
                                            </p:cond>
                                          </p:endCondLst>
                                        </p:cTn>
                                        <p:tgtEl>
                                          <p:sndTgt r:embed="rId3" name="WHOOSH.WAV"/>
                                        </p:tgtEl>
                                      </p:cMediaNode>
                                    </p:audio>
                                  </p:subTnLst>
                                </p:cTn>
                              </p:par>
                              <p:par>
                                <p:cTn id="37" presetID="2" presetClass="entr" presetSubtype="8" fill="hold" grpId="0" nodeType="withEffect">
                                  <p:stCondLst>
                                    <p:cond delay="0"/>
                                  </p:stCondLst>
                                  <p:childTnLst>
                                    <p:set>
                                      <p:cBhvr>
                                        <p:cTn id="38" dur="1" fill="hold">
                                          <p:stCondLst>
                                            <p:cond delay="0"/>
                                          </p:stCondLst>
                                        </p:cTn>
                                        <p:tgtEl>
                                          <p:spTgt spid="26627">
                                            <p:txEl>
                                              <p:pRg st="5" end="5"/>
                                            </p:txEl>
                                          </p:spTgt>
                                        </p:tgtEl>
                                        <p:attrNameLst>
                                          <p:attrName>style.visibility</p:attrName>
                                        </p:attrNameLst>
                                      </p:cBhvr>
                                      <p:to>
                                        <p:strVal val="visible"/>
                                      </p:to>
                                    </p:set>
                                    <p:anim calcmode="lin" valueType="num">
                                      <p:cBhvr additive="base">
                                        <p:cTn id="39" dur="500" fill="hold"/>
                                        <p:tgtEl>
                                          <p:spTgt spid="26627">
                                            <p:txEl>
                                              <p:pRg st="5" end="5"/>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26627">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7"/>
                                            </p:cond>
                                          </p:stCondLst>
                                          <p:endCondLst>
                                            <p:cond evt="onStopAudio" delay="0">
                                              <p:tgtEl>
                                                <p:sldTgt/>
                                              </p:tgtEl>
                                            </p:cond>
                                          </p:endCondLst>
                                        </p:cTn>
                                        <p:tgtEl>
                                          <p:sndTgt r:embed="rId3" name="WHOOSH.WAV"/>
                                        </p:tgtEl>
                                      </p:cMediaNode>
                                    </p:audio>
                                  </p:subTnLst>
                                </p:cTn>
                              </p:par>
                            </p:childTnLst>
                          </p:cTn>
                        </p:par>
                      </p:childTnLst>
                    </p:cTn>
                  </p:par>
                  <p:par>
                    <p:cTn id="41" fill="hold" nodeType="clickPar">
                      <p:stCondLst>
                        <p:cond delay="indefinite"/>
                      </p:stCondLst>
                      <p:childTnLst>
                        <p:par>
                          <p:cTn id="42" fill="hold" nodeType="withGroup">
                            <p:stCondLst>
                              <p:cond delay="0"/>
                            </p:stCondLst>
                            <p:childTnLst>
                              <p:par>
                                <p:cTn id="43" presetID="2" presetClass="entr" presetSubtype="8" fill="hold" grpId="0" nodeType="clickEffect">
                                  <p:stCondLst>
                                    <p:cond delay="0"/>
                                  </p:stCondLst>
                                  <p:childTnLst>
                                    <p:set>
                                      <p:cBhvr>
                                        <p:cTn id="44" dur="1" fill="hold">
                                          <p:stCondLst>
                                            <p:cond delay="0"/>
                                          </p:stCondLst>
                                        </p:cTn>
                                        <p:tgtEl>
                                          <p:spTgt spid="26627">
                                            <p:txEl>
                                              <p:pRg st="6" end="6"/>
                                            </p:txEl>
                                          </p:spTgt>
                                        </p:tgtEl>
                                        <p:attrNameLst>
                                          <p:attrName>style.visibility</p:attrName>
                                        </p:attrNameLst>
                                      </p:cBhvr>
                                      <p:to>
                                        <p:strVal val="visible"/>
                                      </p:to>
                                    </p:set>
                                    <p:anim calcmode="lin" valueType="num">
                                      <p:cBhvr additive="base">
                                        <p:cTn id="45" dur="500" fill="hold"/>
                                        <p:tgtEl>
                                          <p:spTgt spid="26627">
                                            <p:txEl>
                                              <p:pRg st="6" end="6"/>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26627">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3"/>
                                            </p:cond>
                                          </p:stCondLst>
                                          <p:endCondLst>
                                            <p:cond evt="onStopAudio" delay="0">
                                              <p:tgtEl>
                                                <p:sldTgt/>
                                              </p:tgtEl>
                                            </p:cond>
                                          </p:endCondLst>
                                        </p:cTn>
                                        <p:tgtEl>
                                          <p:sndTgt r:embed="rId3" name="WHOOSH.WAV"/>
                                        </p:tgtEl>
                                      </p:cMediaNode>
                                    </p:audio>
                                  </p:subTnLst>
                                </p:cTn>
                              </p:par>
                            </p:childTnLst>
                          </p:cTn>
                        </p:par>
                      </p:childTnLst>
                    </p:cTn>
                  </p:par>
                  <p:par>
                    <p:cTn id="47" fill="hold" nodeType="clickPar">
                      <p:stCondLst>
                        <p:cond delay="indefinite"/>
                      </p:stCondLst>
                      <p:childTnLst>
                        <p:par>
                          <p:cTn id="48" fill="hold" nodeType="withGroup">
                            <p:stCondLst>
                              <p:cond delay="0"/>
                            </p:stCondLst>
                            <p:childTnLst>
                              <p:par>
                                <p:cTn id="49" presetID="2" presetClass="entr" presetSubtype="8" fill="hold" grpId="0" nodeType="clickEffect">
                                  <p:stCondLst>
                                    <p:cond delay="0"/>
                                  </p:stCondLst>
                                  <p:childTnLst>
                                    <p:set>
                                      <p:cBhvr>
                                        <p:cTn id="50" dur="1" fill="hold">
                                          <p:stCondLst>
                                            <p:cond delay="0"/>
                                          </p:stCondLst>
                                        </p:cTn>
                                        <p:tgtEl>
                                          <p:spTgt spid="26627">
                                            <p:txEl>
                                              <p:pRg st="7" end="7"/>
                                            </p:txEl>
                                          </p:spTgt>
                                        </p:tgtEl>
                                        <p:attrNameLst>
                                          <p:attrName>style.visibility</p:attrName>
                                        </p:attrNameLst>
                                      </p:cBhvr>
                                      <p:to>
                                        <p:strVal val="visible"/>
                                      </p:to>
                                    </p:set>
                                    <p:anim calcmode="lin" valueType="num">
                                      <p:cBhvr additive="base">
                                        <p:cTn id="51" dur="500" fill="hold"/>
                                        <p:tgtEl>
                                          <p:spTgt spid="26627">
                                            <p:txEl>
                                              <p:pRg st="7" end="7"/>
                                            </p:tx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26627">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9"/>
                                            </p:cond>
                                          </p:stCondLst>
                                          <p:endCondLst>
                                            <p:cond evt="onStopAudio" delay="0">
                                              <p:tgtEl>
                                                <p:sldTgt/>
                                              </p:tgtEl>
                                            </p:cond>
                                          </p:endCondLst>
                                        </p:cTn>
                                        <p:tgtEl>
                                          <p:sndTgt r:embed="rId3" name="WHOOSH.WAV"/>
                                        </p:tgtEl>
                                      </p:cMediaNode>
                                    </p:audio>
                                  </p:subTnLst>
                                </p:cTn>
                              </p:par>
                            </p:childTnLst>
                          </p:cTn>
                        </p:par>
                      </p:childTnLst>
                    </p:cTn>
                  </p:par>
                  <p:par>
                    <p:cTn id="53" fill="hold" nodeType="clickPar">
                      <p:stCondLst>
                        <p:cond delay="indefinite"/>
                      </p:stCondLst>
                      <p:childTnLst>
                        <p:par>
                          <p:cTn id="54" fill="hold" nodeType="withGroup">
                            <p:stCondLst>
                              <p:cond delay="0"/>
                            </p:stCondLst>
                            <p:childTnLst>
                              <p:par>
                                <p:cTn id="55" presetID="2" presetClass="entr" presetSubtype="8" fill="hold" grpId="0" nodeType="clickEffect">
                                  <p:stCondLst>
                                    <p:cond delay="0"/>
                                  </p:stCondLst>
                                  <p:childTnLst>
                                    <p:set>
                                      <p:cBhvr>
                                        <p:cTn id="56" dur="1" fill="hold">
                                          <p:stCondLst>
                                            <p:cond delay="0"/>
                                          </p:stCondLst>
                                        </p:cTn>
                                        <p:tgtEl>
                                          <p:spTgt spid="26627">
                                            <p:txEl>
                                              <p:pRg st="8" end="8"/>
                                            </p:txEl>
                                          </p:spTgt>
                                        </p:tgtEl>
                                        <p:attrNameLst>
                                          <p:attrName>style.visibility</p:attrName>
                                        </p:attrNameLst>
                                      </p:cBhvr>
                                      <p:to>
                                        <p:strVal val="visible"/>
                                      </p:to>
                                    </p:set>
                                    <p:anim calcmode="lin" valueType="num">
                                      <p:cBhvr additive="base">
                                        <p:cTn id="57" dur="500" fill="hold"/>
                                        <p:tgtEl>
                                          <p:spTgt spid="26627">
                                            <p:txEl>
                                              <p:pRg st="8" end="8"/>
                                            </p:txEl>
                                          </p:spTgt>
                                        </p:tgtEl>
                                        <p:attrNameLst>
                                          <p:attrName>ppt_x</p:attrName>
                                        </p:attrNameLst>
                                      </p:cBhvr>
                                      <p:tavLst>
                                        <p:tav tm="0">
                                          <p:val>
                                            <p:strVal val="0-#ppt_w/2"/>
                                          </p:val>
                                        </p:tav>
                                        <p:tav tm="100000">
                                          <p:val>
                                            <p:strVal val="#ppt_x"/>
                                          </p:val>
                                        </p:tav>
                                      </p:tavLst>
                                    </p:anim>
                                    <p:anim calcmode="lin" valueType="num">
                                      <p:cBhvr additive="base">
                                        <p:cTn id="58" dur="500" fill="hold"/>
                                        <p:tgtEl>
                                          <p:spTgt spid="26627">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5"/>
                                            </p:cond>
                                          </p:stCondLst>
                                          <p:endCondLst>
                                            <p:cond evt="onStopAudio" delay="0">
                                              <p:tgtEl>
                                                <p:sldTgt/>
                                              </p:tgtEl>
                                            </p:cond>
                                          </p:endCondLst>
                                        </p:cTn>
                                        <p:tgtEl>
                                          <p:sndTgt r:embed="rId3" name="WHOOSH.WAV"/>
                                        </p:tgtEl>
                                      </p:cMediaNode>
                                    </p:audio>
                                  </p:subTnLst>
                                </p:cTn>
                              </p:par>
                              <p:par>
                                <p:cTn id="59" presetID="2" presetClass="entr" presetSubtype="8" fill="hold" grpId="0" nodeType="withEffect">
                                  <p:stCondLst>
                                    <p:cond delay="0"/>
                                  </p:stCondLst>
                                  <p:childTnLst>
                                    <p:set>
                                      <p:cBhvr>
                                        <p:cTn id="60" dur="1" fill="hold">
                                          <p:stCondLst>
                                            <p:cond delay="0"/>
                                          </p:stCondLst>
                                        </p:cTn>
                                        <p:tgtEl>
                                          <p:spTgt spid="26627">
                                            <p:txEl>
                                              <p:pRg st="9" end="9"/>
                                            </p:txEl>
                                          </p:spTgt>
                                        </p:tgtEl>
                                        <p:attrNameLst>
                                          <p:attrName>style.visibility</p:attrName>
                                        </p:attrNameLst>
                                      </p:cBhvr>
                                      <p:to>
                                        <p:strVal val="visible"/>
                                      </p:to>
                                    </p:set>
                                    <p:anim calcmode="lin" valueType="num">
                                      <p:cBhvr additive="base">
                                        <p:cTn id="61" dur="500" fill="hold"/>
                                        <p:tgtEl>
                                          <p:spTgt spid="26627">
                                            <p:txEl>
                                              <p:pRg st="9" end="9"/>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26627">
                                            <p:txEl>
                                              <p:pRg st="9" end="9"/>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9"/>
                                            </p:cond>
                                          </p:stCondLst>
                                          <p:endCondLst>
                                            <p:cond evt="onStopAudio" delay="0">
                                              <p:tgtEl>
                                                <p:sldTgt/>
                                              </p:tgtEl>
                                            </p:cond>
                                          </p:endCondLst>
                                        </p:cTn>
                                        <p:tgtEl>
                                          <p:sndTgt r:embed="rId3" name="WHOOSH.WAV"/>
                                        </p:tgtEl>
                                      </p:cMediaNode>
                                    </p:audio>
                                  </p:subTnLst>
                                </p:cTn>
                              </p:par>
                              <p:par>
                                <p:cTn id="63" presetID="2" presetClass="entr" presetSubtype="8" fill="hold" grpId="0" nodeType="withEffect">
                                  <p:stCondLst>
                                    <p:cond delay="0"/>
                                  </p:stCondLst>
                                  <p:childTnLst>
                                    <p:set>
                                      <p:cBhvr>
                                        <p:cTn id="64" dur="1" fill="hold">
                                          <p:stCondLst>
                                            <p:cond delay="0"/>
                                          </p:stCondLst>
                                        </p:cTn>
                                        <p:tgtEl>
                                          <p:spTgt spid="26627">
                                            <p:txEl>
                                              <p:pRg st="10" end="10"/>
                                            </p:txEl>
                                          </p:spTgt>
                                        </p:tgtEl>
                                        <p:attrNameLst>
                                          <p:attrName>style.visibility</p:attrName>
                                        </p:attrNameLst>
                                      </p:cBhvr>
                                      <p:to>
                                        <p:strVal val="visible"/>
                                      </p:to>
                                    </p:set>
                                    <p:anim calcmode="lin" valueType="num">
                                      <p:cBhvr additive="base">
                                        <p:cTn id="65" dur="500" fill="hold"/>
                                        <p:tgtEl>
                                          <p:spTgt spid="26627">
                                            <p:txEl>
                                              <p:pRg st="10" end="10"/>
                                            </p:txEl>
                                          </p:spTgt>
                                        </p:tgtEl>
                                        <p:attrNameLst>
                                          <p:attrName>ppt_x</p:attrName>
                                        </p:attrNameLst>
                                      </p:cBhvr>
                                      <p:tavLst>
                                        <p:tav tm="0">
                                          <p:val>
                                            <p:strVal val="0-#ppt_w/2"/>
                                          </p:val>
                                        </p:tav>
                                        <p:tav tm="100000">
                                          <p:val>
                                            <p:strVal val="#ppt_x"/>
                                          </p:val>
                                        </p:tav>
                                      </p:tavLst>
                                    </p:anim>
                                    <p:anim calcmode="lin" valueType="num">
                                      <p:cBhvr additive="base">
                                        <p:cTn id="66" dur="500" fill="hold"/>
                                        <p:tgtEl>
                                          <p:spTgt spid="26627">
                                            <p:txEl>
                                              <p:pRg st="10" end="1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3"/>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build="p" autoUpdateAnimBg="0" advAuto="0"/>
      <p:bldP spid="26627" grpId="0" build="p" autoUpdateAnimBg="0"/>
    </p:bldLst>
  </p:timing>
</p:sld>
</file>

<file path=ppt/slides/slide6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323850" y="836613"/>
            <a:ext cx="7772400" cy="762000"/>
          </a:xfrm>
        </p:spPr>
        <p:txBody>
          <a:bodyPr>
            <a:normAutofit fontScale="90000"/>
          </a:bodyPr>
          <a:lstStyle/>
          <a:p>
            <a:pPr eaLnBrk="1" fontAlgn="auto" hangingPunct="1">
              <a:spcAft>
                <a:spcPts val="0"/>
              </a:spcAft>
              <a:defRPr/>
            </a:pPr>
            <a:r>
              <a:rPr lang="en-US" altLang="en-US" dirty="0"/>
              <a:t>International  Issues</a:t>
            </a:r>
            <a:endParaRPr lang="en-US" altLang="en-US" sz="4800" dirty="0"/>
          </a:p>
        </p:txBody>
      </p:sp>
      <p:graphicFrame>
        <p:nvGraphicFramePr>
          <p:cNvPr id="29700" name="Object 4"/>
          <p:cNvGraphicFramePr>
            <a:graphicFrameLocks noGrp="1" noChangeAspect="1"/>
          </p:cNvGraphicFramePr>
          <p:nvPr>
            <p:ph type="clipArt" sz="half" idx="1"/>
          </p:nvPr>
        </p:nvGraphicFramePr>
        <p:xfrm>
          <a:off x="2555875" y="1844675"/>
          <a:ext cx="4229100" cy="2133600"/>
        </p:xfrm>
        <a:graphic>
          <a:graphicData uri="http://schemas.openxmlformats.org/presentationml/2006/ole">
            <mc:AlternateContent xmlns:mc="http://schemas.openxmlformats.org/markup-compatibility/2006">
              <mc:Choice xmlns:v="urn:schemas-microsoft-com:vml" Requires="v">
                <p:oleObj spid="_x0000_s1032" name="Clip" r:id="rId5" imgW="2331720" imgH="1176833" progId="MS_ClipArt_Gallery.2">
                  <p:embed/>
                </p:oleObj>
              </mc:Choice>
              <mc:Fallback>
                <p:oleObj name="Clip" r:id="rId5" imgW="2331720" imgH="1176833" progId="MS_ClipArt_Gallery.2">
                  <p:embed/>
                  <p:pic>
                    <p:nvPicPr>
                      <p:cNvPr id="0" name="Object 4"/>
                      <p:cNvPicPr>
                        <a:picLocks noGrp="1"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55875" y="1844675"/>
                        <a:ext cx="4229100" cy="2133600"/>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9699" name="Rectangle 3"/>
          <p:cNvSpPr>
            <a:spLocks noGrp="1" noChangeArrowheads="1"/>
          </p:cNvSpPr>
          <p:nvPr>
            <p:ph type="body" sz="half" idx="2"/>
          </p:nvPr>
        </p:nvSpPr>
        <p:spPr>
          <a:xfrm>
            <a:off x="395288" y="4292600"/>
            <a:ext cx="7848600" cy="1905000"/>
          </a:xfrm>
        </p:spPr>
        <p:txBody>
          <a:bodyPr rtlCol="0">
            <a:normAutofit fontScale="77500" lnSpcReduction="20000"/>
          </a:bodyPr>
          <a:lstStyle/>
          <a:p>
            <a:pPr marL="274320" indent="-274320" eaLnBrk="1" fontAlgn="auto" hangingPunct="1">
              <a:lnSpc>
                <a:spcPct val="90000"/>
              </a:lnSpc>
              <a:spcAft>
                <a:spcPts val="0"/>
              </a:spcAft>
              <a:buClr>
                <a:schemeClr val="accent3"/>
              </a:buClr>
              <a:buFont typeface="Wingdings 2"/>
              <a:buChar char=""/>
              <a:defRPr/>
            </a:pPr>
            <a:r>
              <a:rPr lang="en-US" sz="2400" dirty="0"/>
              <a:t>Supranational</a:t>
            </a:r>
          </a:p>
          <a:p>
            <a:pPr marL="274320" indent="-274320" eaLnBrk="1" fontAlgn="auto" hangingPunct="1">
              <a:lnSpc>
                <a:spcPct val="90000"/>
              </a:lnSpc>
              <a:spcAft>
                <a:spcPts val="0"/>
              </a:spcAft>
              <a:buClr>
                <a:schemeClr val="accent3"/>
              </a:buClr>
              <a:buFont typeface="Wingdings 2"/>
              <a:buChar char=""/>
              <a:defRPr/>
            </a:pPr>
            <a:r>
              <a:rPr lang="en-US" sz="2400" dirty="0"/>
              <a:t>Europe Life (6mins) </a:t>
            </a:r>
            <a:r>
              <a:rPr lang="en-US" sz="2400" dirty="0">
                <a:hlinkClick r:id="rId7"/>
              </a:rPr>
              <a:t>http://www.youtube.com/watch?v=yMMrbvHN5SY</a:t>
            </a:r>
            <a:endParaRPr lang="en-US" sz="2400" dirty="0"/>
          </a:p>
          <a:p>
            <a:pPr marL="274320" indent="-274320" eaLnBrk="1" fontAlgn="auto" hangingPunct="1">
              <a:lnSpc>
                <a:spcPct val="90000"/>
              </a:lnSpc>
              <a:spcAft>
                <a:spcPts val="0"/>
              </a:spcAft>
              <a:buClr>
                <a:schemeClr val="accent3"/>
              </a:buClr>
              <a:buFont typeface="Wingdings 2"/>
              <a:buChar char=""/>
              <a:defRPr/>
            </a:pPr>
            <a:r>
              <a:rPr lang="en-US" sz="2400" dirty="0"/>
              <a:t>Inter Governmental </a:t>
            </a:r>
            <a:r>
              <a:rPr lang="en-US" sz="2400" dirty="0" err="1"/>
              <a:t>Organisations</a:t>
            </a:r>
            <a:r>
              <a:rPr lang="en-US" sz="2400" dirty="0"/>
              <a:t> (IGO)</a:t>
            </a:r>
          </a:p>
          <a:p>
            <a:pPr marL="274320" indent="-274320" eaLnBrk="1" fontAlgn="auto" hangingPunct="1">
              <a:lnSpc>
                <a:spcPct val="90000"/>
              </a:lnSpc>
              <a:spcAft>
                <a:spcPts val="0"/>
              </a:spcAft>
              <a:buClr>
                <a:schemeClr val="accent3"/>
              </a:buClr>
              <a:buFont typeface="Wingdings 2"/>
              <a:buChar char=""/>
              <a:defRPr/>
            </a:pPr>
            <a:r>
              <a:rPr lang="en-US" sz="2400" dirty="0">
                <a:solidFill>
                  <a:schemeClr val="tx2">
                    <a:lumMod val="60000"/>
                    <a:lumOff val="40000"/>
                  </a:schemeClr>
                </a:solidFill>
              </a:rPr>
              <a:t>Seminar Read extract Wells, 2003: 19-22</a:t>
            </a:r>
          </a:p>
          <a:p>
            <a:pPr marL="640080" lvl="1" indent="-274320" eaLnBrk="1" fontAlgn="auto" hangingPunct="1">
              <a:lnSpc>
                <a:spcPct val="90000"/>
              </a:lnSpc>
              <a:spcAft>
                <a:spcPts val="0"/>
              </a:spcAft>
              <a:buFont typeface="Wingdings 2"/>
              <a:buChar char=""/>
              <a:defRPr/>
            </a:pPr>
            <a:r>
              <a:rPr lang="en-US" sz="2000" dirty="0">
                <a:solidFill>
                  <a:schemeClr val="tx2">
                    <a:lumMod val="60000"/>
                    <a:lumOff val="40000"/>
                  </a:schemeClr>
                </a:solidFill>
              </a:rPr>
              <a:t>Construct a table of the main international institutions that have an environmental influence?  Note: functions, successes and direct or indirect influence. (individually)</a:t>
            </a:r>
          </a:p>
          <a:p>
            <a:pPr marL="640080" lvl="1" indent="-274320" eaLnBrk="1" fontAlgn="auto" hangingPunct="1">
              <a:lnSpc>
                <a:spcPct val="90000"/>
              </a:lnSpc>
              <a:spcAft>
                <a:spcPts val="0"/>
              </a:spcAft>
              <a:buFont typeface="Wingdings 2"/>
              <a:buChar char=""/>
              <a:defRPr/>
            </a:pPr>
            <a:r>
              <a:rPr lang="en-US" sz="2000" dirty="0">
                <a:solidFill>
                  <a:schemeClr val="tx2">
                    <a:lumMod val="60000"/>
                    <a:lumOff val="40000"/>
                  </a:schemeClr>
                </a:solidFill>
              </a:rPr>
              <a:t>Assess the relevance of these Inst. For the </a:t>
            </a:r>
            <a:r>
              <a:rPr lang="en-US" sz="2000" dirty="0" err="1">
                <a:solidFill>
                  <a:schemeClr val="tx2">
                    <a:lumMod val="60000"/>
                    <a:lumOff val="40000"/>
                  </a:schemeClr>
                </a:solidFill>
              </a:rPr>
              <a:t>env</a:t>
            </a:r>
            <a:r>
              <a:rPr lang="en-US" sz="2000" dirty="0">
                <a:solidFill>
                  <a:schemeClr val="tx2">
                    <a:lumMod val="60000"/>
                    <a:lumOff val="40000"/>
                  </a:schemeClr>
                </a:solidFill>
              </a:rPr>
              <a:t>? Note 3 pos.+ &amp; neg.-. (In 2/3)</a:t>
            </a:r>
            <a:endParaRPr lang="en-US" dirty="0">
              <a:solidFill>
                <a:schemeClr val="tx2">
                  <a:lumMod val="60000"/>
                  <a:lumOff val="40000"/>
                </a:schemeClr>
              </a:solidFill>
            </a:endParaRPr>
          </a:p>
        </p:txBody>
      </p:sp>
      <p:sp>
        <p:nvSpPr>
          <p:cNvPr id="71685"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72910B5C-8D88-4C3F-8D1C-7CCA25960981}" type="slidenum">
              <a:rPr lang="en-GB" altLang="en-US" sz="1100" smtClean="0">
                <a:solidFill>
                  <a:srgbClr val="4D4D4D"/>
                </a:solidFill>
                <a:latin typeface="Times New Roman" panose="02020603050405020304" pitchFamily="18" charset="0"/>
              </a:rPr>
              <a:pPr>
                <a:spcBef>
                  <a:spcPct val="0"/>
                </a:spcBef>
                <a:buClrTx/>
                <a:buSzTx/>
                <a:buFontTx/>
                <a:buNone/>
              </a:pPr>
              <a:t>69</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29700"/>
                                        </p:tgtEl>
                                        <p:attrNameLst>
                                          <p:attrName>style.visibility</p:attrName>
                                        </p:attrNameLst>
                                      </p:cBhvr>
                                      <p:to>
                                        <p:strVal val="visible"/>
                                      </p:to>
                                    </p:set>
                                    <p:anim calcmode="lin" valueType="num">
                                      <p:cBhvr additive="base">
                                        <p:cTn id="7" dur="500" fill="hold"/>
                                        <p:tgtEl>
                                          <p:spTgt spid="29700"/>
                                        </p:tgtEl>
                                        <p:attrNameLst>
                                          <p:attrName>ppt_x</p:attrName>
                                        </p:attrNameLst>
                                      </p:cBhvr>
                                      <p:tavLst>
                                        <p:tav tm="0">
                                          <p:val>
                                            <p:strVal val="1+#ppt_w/2"/>
                                          </p:val>
                                        </p:tav>
                                        <p:tav tm="100000">
                                          <p:val>
                                            <p:strVal val="#ppt_x"/>
                                          </p:val>
                                        </p:tav>
                                      </p:tavLst>
                                    </p:anim>
                                    <p:anim calcmode="lin" valueType="num">
                                      <p:cBhvr additive="base">
                                        <p:cTn id="8" dur="500" fill="hold"/>
                                        <p:tgtEl>
                                          <p:spTgt spid="29700"/>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29698">
                                            <p:txEl>
                                              <p:pRg st="0" end="0"/>
                                            </p:txEl>
                                          </p:spTgt>
                                        </p:tgtEl>
                                        <p:attrNameLst>
                                          <p:attrName>style.visibility</p:attrName>
                                        </p:attrNameLst>
                                      </p:cBhvr>
                                      <p:to>
                                        <p:strVal val="visible"/>
                                      </p:to>
                                    </p:set>
                                    <p:anim calcmode="lin" valueType="num">
                                      <p:cBhvr additive="base">
                                        <p:cTn id="12" dur="500" fill="hold"/>
                                        <p:tgtEl>
                                          <p:spTgt spid="29698">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29698">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0"/>
                                            </p:cond>
                                          </p:stCondLst>
                                          <p:endCondLst>
                                            <p:cond evt="onStopAudio" delay="0">
                                              <p:tgtEl>
                                                <p:sldTgt/>
                                              </p:tgtEl>
                                            </p:cond>
                                          </p:endCondLst>
                                        </p:cTn>
                                        <p:tgtEl>
                                          <p:sndTgt r:embed="rId4" name="WHOOSH.WAV"/>
                                        </p:tgtEl>
                                      </p:cMediaNode>
                                    </p:audio>
                                  </p:sub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29699">
                                            <p:txEl>
                                              <p:pRg st="0" end="0"/>
                                            </p:txEl>
                                          </p:spTgt>
                                        </p:tgtEl>
                                        <p:attrNameLst>
                                          <p:attrName>style.visibility</p:attrName>
                                        </p:attrNameLst>
                                      </p:cBhvr>
                                      <p:to>
                                        <p:strVal val="visible"/>
                                      </p:to>
                                    </p:set>
                                    <p:anim calcmode="lin" valueType="num">
                                      <p:cBhvr additive="base">
                                        <p:cTn id="18" dur="500" fill="hold"/>
                                        <p:tgtEl>
                                          <p:spTgt spid="29699">
                                            <p:txEl>
                                              <p:pRg st="0" end="0"/>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29699">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6"/>
                                            </p:cond>
                                          </p:stCondLst>
                                          <p:endCondLst>
                                            <p:cond evt="onStopAudio" delay="0">
                                              <p:tgtEl>
                                                <p:sldTgt/>
                                              </p:tgtEl>
                                            </p:cond>
                                          </p:endCondLst>
                                        </p:cTn>
                                        <p:tgtEl>
                                          <p:sndTgt r:embed="rId4" name="WHOOSH.WAV"/>
                                        </p:tgtEl>
                                      </p:cMediaNode>
                                    </p:audio>
                                  </p:sub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8" fill="hold" grpId="0" nodeType="clickEffect">
                                  <p:stCondLst>
                                    <p:cond delay="0"/>
                                  </p:stCondLst>
                                  <p:childTnLst>
                                    <p:set>
                                      <p:cBhvr>
                                        <p:cTn id="23" dur="1" fill="hold">
                                          <p:stCondLst>
                                            <p:cond delay="0"/>
                                          </p:stCondLst>
                                        </p:cTn>
                                        <p:tgtEl>
                                          <p:spTgt spid="29699">
                                            <p:txEl>
                                              <p:pRg st="1" end="1"/>
                                            </p:txEl>
                                          </p:spTgt>
                                        </p:tgtEl>
                                        <p:attrNameLst>
                                          <p:attrName>style.visibility</p:attrName>
                                        </p:attrNameLst>
                                      </p:cBhvr>
                                      <p:to>
                                        <p:strVal val="visible"/>
                                      </p:to>
                                    </p:set>
                                    <p:anim calcmode="lin" valueType="num">
                                      <p:cBhvr additive="base">
                                        <p:cTn id="24" dur="500" fill="hold"/>
                                        <p:tgtEl>
                                          <p:spTgt spid="29699">
                                            <p:txEl>
                                              <p:pRg st="1" end="1"/>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29699">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2"/>
                                            </p:cond>
                                          </p:stCondLst>
                                          <p:endCondLst>
                                            <p:cond evt="onStopAudio" delay="0">
                                              <p:tgtEl>
                                                <p:sldTgt/>
                                              </p:tgtEl>
                                            </p:cond>
                                          </p:endCondLst>
                                        </p:cTn>
                                        <p:tgtEl>
                                          <p:sndTgt r:embed="rId4" name="WHOOSH.WAV"/>
                                        </p:tgtEl>
                                      </p:cMediaNode>
                                    </p:audio>
                                  </p:subTnLst>
                                </p:cTn>
                              </p:par>
                            </p:childTnLst>
                          </p:cTn>
                        </p:par>
                      </p:childTnLst>
                    </p:cTn>
                  </p:par>
                  <p:par>
                    <p:cTn id="26" fill="hold" nodeType="clickPar">
                      <p:stCondLst>
                        <p:cond delay="indefinite"/>
                      </p:stCondLst>
                      <p:childTnLst>
                        <p:par>
                          <p:cTn id="27" fill="hold" nodeType="withGroup">
                            <p:stCondLst>
                              <p:cond delay="0"/>
                            </p:stCondLst>
                            <p:childTnLst>
                              <p:par>
                                <p:cTn id="28" presetID="2" presetClass="entr" presetSubtype="8" fill="hold" grpId="0" nodeType="clickEffect">
                                  <p:stCondLst>
                                    <p:cond delay="0"/>
                                  </p:stCondLst>
                                  <p:childTnLst>
                                    <p:set>
                                      <p:cBhvr>
                                        <p:cTn id="29" dur="1" fill="hold">
                                          <p:stCondLst>
                                            <p:cond delay="0"/>
                                          </p:stCondLst>
                                        </p:cTn>
                                        <p:tgtEl>
                                          <p:spTgt spid="29699">
                                            <p:txEl>
                                              <p:pRg st="2" end="2"/>
                                            </p:txEl>
                                          </p:spTgt>
                                        </p:tgtEl>
                                        <p:attrNameLst>
                                          <p:attrName>style.visibility</p:attrName>
                                        </p:attrNameLst>
                                      </p:cBhvr>
                                      <p:to>
                                        <p:strVal val="visible"/>
                                      </p:to>
                                    </p:set>
                                    <p:anim calcmode="lin" valueType="num">
                                      <p:cBhvr additive="base">
                                        <p:cTn id="30" dur="500" fill="hold"/>
                                        <p:tgtEl>
                                          <p:spTgt spid="29699">
                                            <p:txEl>
                                              <p:pRg st="2" end="2"/>
                                            </p:txEl>
                                          </p:spTgt>
                                        </p:tgtEl>
                                        <p:attrNameLst>
                                          <p:attrName>ppt_x</p:attrName>
                                        </p:attrNameLst>
                                      </p:cBhvr>
                                      <p:tavLst>
                                        <p:tav tm="0">
                                          <p:val>
                                            <p:strVal val="0-#ppt_w/2"/>
                                          </p:val>
                                        </p:tav>
                                        <p:tav tm="100000">
                                          <p:val>
                                            <p:strVal val="#ppt_x"/>
                                          </p:val>
                                        </p:tav>
                                      </p:tavLst>
                                    </p:anim>
                                    <p:anim calcmode="lin" valueType="num">
                                      <p:cBhvr additive="base">
                                        <p:cTn id="31" dur="500" fill="hold"/>
                                        <p:tgtEl>
                                          <p:spTgt spid="29699">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8"/>
                                            </p:cond>
                                          </p:stCondLst>
                                          <p:endCondLst>
                                            <p:cond evt="onStopAudio" delay="0">
                                              <p:tgtEl>
                                                <p:sldTgt/>
                                              </p:tgtEl>
                                            </p:cond>
                                          </p:endCondLst>
                                        </p:cTn>
                                        <p:tgtEl>
                                          <p:sndTgt r:embed="rId4" name="WHOOSH.WAV"/>
                                        </p:tgtEl>
                                      </p:cMediaNode>
                                    </p:audio>
                                  </p:subTnLst>
                                </p:cTn>
                              </p:par>
                            </p:childTnLst>
                          </p:cTn>
                        </p:par>
                      </p:childTnLst>
                    </p:cTn>
                  </p:par>
                  <p:par>
                    <p:cTn id="32" fill="hold" nodeType="clickPar">
                      <p:stCondLst>
                        <p:cond delay="indefinite"/>
                      </p:stCondLst>
                      <p:childTnLst>
                        <p:par>
                          <p:cTn id="33" fill="hold" nodeType="withGroup">
                            <p:stCondLst>
                              <p:cond delay="0"/>
                            </p:stCondLst>
                            <p:childTnLst>
                              <p:par>
                                <p:cTn id="34" presetID="2" presetClass="entr" presetSubtype="8" fill="hold" grpId="0" nodeType="clickEffect">
                                  <p:stCondLst>
                                    <p:cond delay="0"/>
                                  </p:stCondLst>
                                  <p:childTnLst>
                                    <p:set>
                                      <p:cBhvr>
                                        <p:cTn id="35" dur="1" fill="hold">
                                          <p:stCondLst>
                                            <p:cond delay="0"/>
                                          </p:stCondLst>
                                        </p:cTn>
                                        <p:tgtEl>
                                          <p:spTgt spid="29699">
                                            <p:txEl>
                                              <p:pRg st="3" end="3"/>
                                            </p:txEl>
                                          </p:spTgt>
                                        </p:tgtEl>
                                        <p:attrNameLst>
                                          <p:attrName>style.visibility</p:attrName>
                                        </p:attrNameLst>
                                      </p:cBhvr>
                                      <p:to>
                                        <p:strVal val="visible"/>
                                      </p:to>
                                    </p:set>
                                    <p:anim calcmode="lin" valueType="num">
                                      <p:cBhvr additive="base">
                                        <p:cTn id="36" dur="500" fill="hold"/>
                                        <p:tgtEl>
                                          <p:spTgt spid="29699">
                                            <p:txEl>
                                              <p:pRg st="3" end="3"/>
                                            </p:txEl>
                                          </p:spTgt>
                                        </p:tgtEl>
                                        <p:attrNameLst>
                                          <p:attrName>ppt_x</p:attrName>
                                        </p:attrNameLst>
                                      </p:cBhvr>
                                      <p:tavLst>
                                        <p:tav tm="0">
                                          <p:val>
                                            <p:strVal val="0-#ppt_w/2"/>
                                          </p:val>
                                        </p:tav>
                                        <p:tav tm="100000">
                                          <p:val>
                                            <p:strVal val="#ppt_x"/>
                                          </p:val>
                                        </p:tav>
                                      </p:tavLst>
                                    </p:anim>
                                    <p:anim calcmode="lin" valueType="num">
                                      <p:cBhvr additive="base">
                                        <p:cTn id="37" dur="500" fill="hold"/>
                                        <p:tgtEl>
                                          <p:spTgt spid="29699">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4"/>
                                            </p:cond>
                                          </p:stCondLst>
                                          <p:endCondLst>
                                            <p:cond evt="onStopAudio" delay="0">
                                              <p:tgtEl>
                                                <p:sldTgt/>
                                              </p:tgtEl>
                                            </p:cond>
                                          </p:endCondLst>
                                        </p:cTn>
                                        <p:tgtEl>
                                          <p:sndTgt r:embed="rId4" name="WHOOSH.WAV"/>
                                        </p:tgtEl>
                                      </p:cMediaNode>
                                    </p:audio>
                                  </p:subTnLst>
                                </p:cTn>
                              </p:par>
                              <p:par>
                                <p:cTn id="38" presetID="2" presetClass="entr" presetSubtype="8" fill="hold" grpId="0" nodeType="withEffect">
                                  <p:stCondLst>
                                    <p:cond delay="0"/>
                                  </p:stCondLst>
                                  <p:childTnLst>
                                    <p:set>
                                      <p:cBhvr>
                                        <p:cTn id="39" dur="1" fill="hold">
                                          <p:stCondLst>
                                            <p:cond delay="0"/>
                                          </p:stCondLst>
                                        </p:cTn>
                                        <p:tgtEl>
                                          <p:spTgt spid="29699">
                                            <p:txEl>
                                              <p:pRg st="4" end="4"/>
                                            </p:txEl>
                                          </p:spTgt>
                                        </p:tgtEl>
                                        <p:attrNameLst>
                                          <p:attrName>style.visibility</p:attrName>
                                        </p:attrNameLst>
                                      </p:cBhvr>
                                      <p:to>
                                        <p:strVal val="visible"/>
                                      </p:to>
                                    </p:set>
                                    <p:anim calcmode="lin" valueType="num">
                                      <p:cBhvr additive="base">
                                        <p:cTn id="40" dur="500" fill="hold"/>
                                        <p:tgtEl>
                                          <p:spTgt spid="29699">
                                            <p:txEl>
                                              <p:pRg st="4" end="4"/>
                                            </p:txEl>
                                          </p:spTgt>
                                        </p:tgtEl>
                                        <p:attrNameLst>
                                          <p:attrName>ppt_x</p:attrName>
                                        </p:attrNameLst>
                                      </p:cBhvr>
                                      <p:tavLst>
                                        <p:tav tm="0">
                                          <p:val>
                                            <p:strVal val="0-#ppt_w/2"/>
                                          </p:val>
                                        </p:tav>
                                        <p:tav tm="100000">
                                          <p:val>
                                            <p:strVal val="#ppt_x"/>
                                          </p:val>
                                        </p:tav>
                                      </p:tavLst>
                                    </p:anim>
                                    <p:anim calcmode="lin" valueType="num">
                                      <p:cBhvr additive="base">
                                        <p:cTn id="41" dur="500" fill="hold"/>
                                        <p:tgtEl>
                                          <p:spTgt spid="29699">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8"/>
                                            </p:cond>
                                          </p:stCondLst>
                                          <p:endCondLst>
                                            <p:cond evt="onStopAudio" delay="0">
                                              <p:tgtEl>
                                                <p:sldTgt/>
                                              </p:tgtEl>
                                            </p:cond>
                                          </p:endCondLst>
                                        </p:cTn>
                                        <p:tgtEl>
                                          <p:sndTgt r:embed="rId4" name="WHOOSH.WAV"/>
                                        </p:tgtEl>
                                      </p:cMediaNode>
                                    </p:audio>
                                  </p:subTnLst>
                                </p:cTn>
                              </p:par>
                              <p:par>
                                <p:cTn id="42" presetID="2" presetClass="entr" presetSubtype="8" fill="hold" grpId="0" nodeType="withEffect">
                                  <p:stCondLst>
                                    <p:cond delay="0"/>
                                  </p:stCondLst>
                                  <p:childTnLst>
                                    <p:set>
                                      <p:cBhvr>
                                        <p:cTn id="43" dur="1" fill="hold">
                                          <p:stCondLst>
                                            <p:cond delay="0"/>
                                          </p:stCondLst>
                                        </p:cTn>
                                        <p:tgtEl>
                                          <p:spTgt spid="29699">
                                            <p:txEl>
                                              <p:pRg st="5" end="5"/>
                                            </p:txEl>
                                          </p:spTgt>
                                        </p:tgtEl>
                                        <p:attrNameLst>
                                          <p:attrName>style.visibility</p:attrName>
                                        </p:attrNameLst>
                                      </p:cBhvr>
                                      <p:to>
                                        <p:strVal val="visible"/>
                                      </p:to>
                                    </p:set>
                                    <p:anim calcmode="lin" valueType="num">
                                      <p:cBhvr additive="base">
                                        <p:cTn id="44" dur="500" fill="hold"/>
                                        <p:tgtEl>
                                          <p:spTgt spid="29699">
                                            <p:txEl>
                                              <p:pRg st="5" end="5"/>
                                            </p:txEl>
                                          </p:spTgt>
                                        </p:tgtEl>
                                        <p:attrNameLst>
                                          <p:attrName>ppt_x</p:attrName>
                                        </p:attrNameLst>
                                      </p:cBhvr>
                                      <p:tavLst>
                                        <p:tav tm="0">
                                          <p:val>
                                            <p:strVal val="0-#ppt_w/2"/>
                                          </p:val>
                                        </p:tav>
                                        <p:tav tm="100000">
                                          <p:val>
                                            <p:strVal val="#ppt_x"/>
                                          </p:val>
                                        </p:tav>
                                      </p:tavLst>
                                    </p:anim>
                                    <p:anim calcmode="lin" valueType="num">
                                      <p:cBhvr additive="base">
                                        <p:cTn id="45" dur="500" fill="hold"/>
                                        <p:tgtEl>
                                          <p:spTgt spid="29699">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2"/>
                                            </p:cond>
                                          </p:stCondLst>
                                          <p:endCondLst>
                                            <p:cond evt="onStopAudio" delay="0">
                                              <p:tgtEl>
                                                <p:sldTgt/>
                                              </p:tgtEl>
                                            </p:cond>
                                          </p:endCondLst>
                                        </p:cTn>
                                        <p:tgtEl>
                                          <p:sndTgt r:embed="rId4"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build="p" autoUpdateAnimBg="0" advAuto="0"/>
      <p:bldP spid="29699" grpId="0" build="p" autoUpdateAnimBg="0"/>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ln>
            <a:miter lim="800000"/>
            <a:headEnd/>
            <a:tailEnd/>
          </a:ln>
          <a:extLst/>
        </p:spPr>
        <p:txBody>
          <a:bodyPr rtlCol="0">
            <a:normAutofit fontScale="90000"/>
          </a:bodyPr>
          <a:lstStyle/>
          <a:p>
            <a:pPr eaLnBrk="1" fontAlgn="auto" hangingPunct="1">
              <a:spcAft>
                <a:spcPts val="0"/>
              </a:spcAft>
              <a:defRPr/>
            </a:pPr>
            <a:r>
              <a:rPr lang="en-GB" altLang="en-US"/>
              <a:t>Discuss the context of these images</a:t>
            </a:r>
          </a:p>
        </p:txBody>
      </p:sp>
      <p:sp>
        <p:nvSpPr>
          <p:cNvPr id="73731"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72BBBD50-8F40-4AC8-8F6C-9297CBEB3C34}" type="slidenum">
              <a:rPr lang="en-GB" altLang="en-US" sz="1100" smtClean="0">
                <a:solidFill>
                  <a:srgbClr val="4D4D4D"/>
                </a:solidFill>
                <a:latin typeface="Times New Roman" panose="02020603050405020304" pitchFamily="18" charset="0"/>
              </a:rPr>
              <a:pPr>
                <a:spcBef>
                  <a:spcPct val="0"/>
                </a:spcBef>
                <a:buClrTx/>
                <a:buSzTx/>
                <a:buFontTx/>
                <a:buNone/>
              </a:pPr>
              <a:t>70</a:t>
            </a:fld>
            <a:endParaRPr lang="en-GB" altLang="en-US" sz="1100">
              <a:solidFill>
                <a:srgbClr val="4D4D4D"/>
              </a:solidFill>
              <a:latin typeface="Times New Roman" panose="02020603050405020304" pitchFamily="18" charset="0"/>
            </a:endParaRPr>
          </a:p>
        </p:txBody>
      </p:sp>
      <p:pic>
        <p:nvPicPr>
          <p:cNvPr id="73732" name="Picture 3" descr="world_bank-imf-squeeze-papua-for-tnc-au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1828800"/>
            <a:ext cx="4419600" cy="502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3" name="Picture 4" descr="i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9200" y="1828800"/>
            <a:ext cx="3962400" cy="502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506412" y="836712"/>
            <a:ext cx="8637588" cy="1431925"/>
          </a:xfrm>
          <a:ln>
            <a:miter lim="800000"/>
            <a:headEnd/>
            <a:tailEnd/>
          </a:ln>
          <a:extLst/>
        </p:spPr>
        <p:txBody>
          <a:bodyPr rtlCol="0">
            <a:normAutofit fontScale="90000"/>
          </a:bodyPr>
          <a:lstStyle/>
          <a:p>
            <a:pPr eaLnBrk="1" fontAlgn="auto" hangingPunct="1">
              <a:spcAft>
                <a:spcPts val="0"/>
              </a:spcAft>
              <a:defRPr/>
            </a:pPr>
            <a:r>
              <a:rPr lang="en-GB" altLang="en-US" dirty="0"/>
              <a:t>Environmental Protest is International and Local</a:t>
            </a:r>
          </a:p>
        </p:txBody>
      </p:sp>
      <p:sp>
        <p:nvSpPr>
          <p:cNvPr id="74755"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AFA50EE-9014-43A5-8D47-046AA417EB16}" type="slidenum">
              <a:rPr lang="en-GB" altLang="en-US" sz="1100" smtClean="0">
                <a:solidFill>
                  <a:srgbClr val="4D4D4D"/>
                </a:solidFill>
                <a:latin typeface="Times New Roman" panose="02020603050405020304" pitchFamily="18" charset="0"/>
              </a:rPr>
              <a:pPr>
                <a:spcBef>
                  <a:spcPct val="0"/>
                </a:spcBef>
                <a:buClrTx/>
                <a:buSzTx/>
                <a:buFontTx/>
                <a:buNone/>
              </a:pPr>
              <a:t>71</a:t>
            </a:fld>
            <a:endParaRPr lang="en-GB" altLang="en-US" sz="1100">
              <a:solidFill>
                <a:srgbClr val="4D4D4D"/>
              </a:solidFill>
              <a:latin typeface="Times New Roman" panose="02020603050405020304" pitchFamily="18" charset="0"/>
            </a:endParaRPr>
          </a:p>
        </p:txBody>
      </p:sp>
      <p:pic>
        <p:nvPicPr>
          <p:cNvPr id="74756" name="Picture 3" descr="0026_demo_300x20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0600" y="3352800"/>
            <a:ext cx="4343400" cy="335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7" name="Picture 4" descr="sto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2638425"/>
            <a:ext cx="3408363" cy="407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1026"/>
          <p:cNvSpPr>
            <a:spLocks noGrp="1" noChangeArrowheads="1"/>
          </p:cNvSpPr>
          <p:nvPr>
            <p:ph type="title"/>
          </p:nvPr>
        </p:nvSpPr>
        <p:spPr>
          <a:xfrm>
            <a:off x="952500" y="188640"/>
            <a:ext cx="7772400" cy="1143000"/>
          </a:xfrm>
          <a:ln>
            <a:miter lim="800000"/>
            <a:headEnd/>
            <a:tailEnd/>
          </a:ln>
          <a:extLst/>
        </p:spPr>
        <p:txBody>
          <a:bodyPr/>
          <a:lstStyle/>
          <a:p>
            <a:pPr eaLnBrk="1" fontAlgn="auto" hangingPunct="1">
              <a:spcAft>
                <a:spcPts val="0"/>
              </a:spcAft>
              <a:defRPr/>
            </a:pPr>
            <a:r>
              <a:rPr lang="en-GB" altLang="en-US" dirty="0"/>
              <a:t>Protest in Washington DC</a:t>
            </a:r>
          </a:p>
        </p:txBody>
      </p:sp>
      <p:sp>
        <p:nvSpPr>
          <p:cNvPr id="75779"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2879CAC5-DA4D-4509-942E-78ADE94A25E4}" type="slidenum">
              <a:rPr lang="en-GB" altLang="en-US" sz="1100" smtClean="0">
                <a:solidFill>
                  <a:srgbClr val="4D4D4D"/>
                </a:solidFill>
                <a:latin typeface="Times New Roman" panose="02020603050405020304" pitchFamily="18" charset="0"/>
              </a:rPr>
              <a:pPr>
                <a:spcBef>
                  <a:spcPct val="0"/>
                </a:spcBef>
                <a:buClrTx/>
                <a:buSzTx/>
                <a:buFontTx/>
                <a:buNone/>
              </a:pPr>
              <a:t>72</a:t>
            </a:fld>
            <a:endParaRPr lang="en-GB" altLang="en-US" sz="1100">
              <a:solidFill>
                <a:srgbClr val="4D4D4D"/>
              </a:solidFill>
              <a:latin typeface="Times New Roman" panose="02020603050405020304" pitchFamily="18" charset="0"/>
            </a:endParaRPr>
          </a:p>
        </p:txBody>
      </p:sp>
      <p:pic>
        <p:nvPicPr>
          <p:cNvPr id="75780" name="Picture 1027" descr="narmada_bhopal_oth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1447800"/>
            <a:ext cx="8001000" cy="525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0114" name="Rectangle 1026"/>
          <p:cNvSpPr>
            <a:spLocks noGrp="1" noChangeArrowheads="1"/>
          </p:cNvSpPr>
          <p:nvPr>
            <p:ph type="title"/>
          </p:nvPr>
        </p:nvSpPr>
        <p:spPr>
          <a:xfrm>
            <a:off x="317500" y="722313"/>
            <a:ext cx="8045450" cy="762000"/>
          </a:xfrm>
        </p:spPr>
        <p:txBody>
          <a:bodyPr lIns="90488" tIns="44450" rIns="90488" bIns="44450">
            <a:normAutofit fontScale="90000"/>
          </a:bodyPr>
          <a:lstStyle/>
          <a:p>
            <a:pPr eaLnBrk="1" fontAlgn="auto" hangingPunct="1">
              <a:spcAft>
                <a:spcPts val="0"/>
              </a:spcAft>
              <a:defRPr/>
            </a:pPr>
            <a:r>
              <a:rPr lang="en-US" altLang="en-US"/>
              <a:t>Organisation Function</a:t>
            </a:r>
          </a:p>
        </p:txBody>
      </p:sp>
      <p:sp>
        <p:nvSpPr>
          <p:cNvPr id="90115" name="Rectangle 1027"/>
          <p:cNvSpPr>
            <a:spLocks noGrp="1" noChangeArrowheads="1"/>
          </p:cNvSpPr>
          <p:nvPr>
            <p:ph type="body" sz="half" idx="2"/>
          </p:nvPr>
        </p:nvSpPr>
        <p:spPr>
          <a:xfrm>
            <a:off x="4267200" y="1752600"/>
            <a:ext cx="3808413" cy="4113213"/>
          </a:xfrm>
          <a:noFill/>
        </p:spPr>
        <p:txBody>
          <a:bodyPr lIns="90488" tIns="44450" rIns="90488" bIns="44450"/>
          <a:lstStyle/>
          <a:p>
            <a:pPr eaLnBrk="1" hangingPunct="1"/>
            <a:r>
              <a:rPr lang="en-US" altLang="en-US" sz="2800"/>
              <a:t>Global</a:t>
            </a:r>
          </a:p>
          <a:p>
            <a:pPr eaLnBrk="1" hangingPunct="1"/>
            <a:r>
              <a:rPr lang="en-US" altLang="en-US" sz="2800"/>
              <a:t>Economic</a:t>
            </a:r>
          </a:p>
          <a:p>
            <a:pPr eaLnBrk="1" hangingPunct="1"/>
            <a:r>
              <a:rPr lang="en-US" altLang="en-US" sz="2800"/>
              <a:t>Defense</a:t>
            </a:r>
          </a:p>
          <a:p>
            <a:pPr eaLnBrk="1" hangingPunct="1"/>
            <a:r>
              <a:rPr lang="en-US" altLang="en-US" sz="2800"/>
              <a:t>Political</a:t>
            </a:r>
          </a:p>
          <a:p>
            <a:pPr eaLnBrk="1" hangingPunct="1"/>
            <a:r>
              <a:rPr lang="en-US" altLang="en-US" sz="2800"/>
              <a:t>Environmental</a:t>
            </a:r>
          </a:p>
          <a:p>
            <a:pPr eaLnBrk="1" hangingPunct="1"/>
            <a:r>
              <a:rPr lang="en-US" altLang="en-US" sz="2800"/>
              <a:t>Multiple</a:t>
            </a:r>
          </a:p>
          <a:p>
            <a:pPr eaLnBrk="1" hangingPunct="1"/>
            <a:r>
              <a:rPr lang="en-US" altLang="en-US" sz="2800">
                <a:solidFill>
                  <a:srgbClr val="037C03"/>
                </a:solidFill>
              </a:rPr>
              <a:t>Link the images to the function</a:t>
            </a:r>
          </a:p>
        </p:txBody>
      </p:sp>
      <p:sp>
        <p:nvSpPr>
          <p:cNvPr id="7680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2F1DB62D-79BD-4AA8-8C0F-55402F67964E}" type="slidenum">
              <a:rPr lang="en-GB" altLang="en-US" sz="1100" smtClean="0">
                <a:solidFill>
                  <a:srgbClr val="4D4D4D"/>
                </a:solidFill>
                <a:latin typeface="Times New Roman" panose="02020603050405020304" pitchFamily="18" charset="0"/>
              </a:rPr>
              <a:pPr>
                <a:spcBef>
                  <a:spcPct val="0"/>
                </a:spcBef>
                <a:buClrTx/>
                <a:buSzTx/>
                <a:buFontTx/>
                <a:buNone/>
              </a:pPr>
              <a:t>73</a:t>
            </a:fld>
            <a:endParaRPr lang="en-GB" altLang="en-US" sz="1100">
              <a:solidFill>
                <a:srgbClr val="4D4D4D"/>
              </a:solidFill>
              <a:latin typeface="Times New Roman" panose="02020603050405020304" pitchFamily="18" charset="0"/>
            </a:endParaRPr>
          </a:p>
        </p:txBody>
      </p:sp>
      <p:pic>
        <p:nvPicPr>
          <p:cNvPr id="76805" name="Picture 1028" descr="ww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200" y="1752600"/>
            <a:ext cx="1331913"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6" name="Picture 1029" descr="story">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1752600"/>
            <a:ext cx="3276600" cy="2503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7" name="Picture 1030" descr="nato"/>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67600" y="5448300"/>
            <a:ext cx="1409700" cy="140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8" name="Picture 1031" descr="img56"/>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6705600" y="304800"/>
            <a:ext cx="1676400"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9" name="Picture 1032" descr="banefta"/>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29000" y="5791200"/>
            <a:ext cx="23622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10" name="Picture 1033" descr="dr-who"/>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219200" y="4495800"/>
            <a:ext cx="1768475" cy="2076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11" name="Text Box 1034"/>
          <p:cNvSpPr txBox="1">
            <a:spLocks noChangeArrowheads="1"/>
          </p:cNvSpPr>
          <p:nvPr/>
        </p:nvSpPr>
        <p:spPr bwMode="auto">
          <a:xfrm>
            <a:off x="762000" y="6172200"/>
            <a:ext cx="336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50000"/>
              </a:spcBef>
              <a:buClrTx/>
              <a:buSzTx/>
              <a:buFontTx/>
              <a:buNone/>
            </a:pPr>
            <a:r>
              <a:rPr lang="en-GB" altLang="en-US" sz="2400">
                <a:latin typeface="Times New Roman" panose="02020603050405020304" pitchFamily="18" charset="0"/>
              </a:rPr>
              <a:t>1</a:t>
            </a:r>
          </a:p>
        </p:txBody>
      </p:sp>
      <p:sp>
        <p:nvSpPr>
          <p:cNvPr id="76812" name="Text Box 1035"/>
          <p:cNvSpPr txBox="1">
            <a:spLocks noChangeArrowheads="1"/>
          </p:cNvSpPr>
          <p:nvPr/>
        </p:nvSpPr>
        <p:spPr bwMode="auto">
          <a:xfrm>
            <a:off x="3810000" y="4267200"/>
            <a:ext cx="304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50000"/>
              </a:spcBef>
              <a:buClrTx/>
              <a:buSzTx/>
              <a:buFontTx/>
              <a:buNone/>
            </a:pPr>
            <a:r>
              <a:rPr lang="en-GB" altLang="en-US" sz="2400">
                <a:latin typeface="Times New Roman" panose="02020603050405020304" pitchFamily="18" charset="0"/>
              </a:rPr>
              <a:t>2</a:t>
            </a:r>
          </a:p>
        </p:txBody>
      </p:sp>
      <p:sp>
        <p:nvSpPr>
          <p:cNvPr id="76813" name="Text Box 1036"/>
          <p:cNvSpPr txBox="1">
            <a:spLocks noChangeArrowheads="1"/>
          </p:cNvSpPr>
          <p:nvPr/>
        </p:nvSpPr>
        <p:spPr bwMode="auto">
          <a:xfrm>
            <a:off x="6858000" y="1905000"/>
            <a:ext cx="381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50000"/>
              </a:spcBef>
              <a:buClrTx/>
              <a:buSzTx/>
              <a:buFontTx/>
              <a:buNone/>
            </a:pPr>
            <a:r>
              <a:rPr lang="en-GB" altLang="en-US" sz="2400">
                <a:latin typeface="Times New Roman" panose="02020603050405020304" pitchFamily="18" charset="0"/>
              </a:rPr>
              <a:t>3</a:t>
            </a:r>
          </a:p>
        </p:txBody>
      </p:sp>
      <p:sp>
        <p:nvSpPr>
          <p:cNvPr id="76814" name="Text Box 1037"/>
          <p:cNvSpPr txBox="1">
            <a:spLocks noChangeArrowheads="1"/>
          </p:cNvSpPr>
          <p:nvPr/>
        </p:nvSpPr>
        <p:spPr bwMode="auto">
          <a:xfrm>
            <a:off x="7086600" y="5486400"/>
            <a:ext cx="304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50000"/>
              </a:spcBef>
              <a:buClrTx/>
              <a:buSzTx/>
              <a:buFontTx/>
              <a:buNone/>
            </a:pPr>
            <a:r>
              <a:rPr lang="en-GB" altLang="en-US" sz="2400">
                <a:latin typeface="Times New Roman" panose="02020603050405020304" pitchFamily="18" charset="0"/>
              </a:rPr>
              <a:t>4</a:t>
            </a:r>
          </a:p>
        </p:txBody>
      </p:sp>
      <p:sp>
        <p:nvSpPr>
          <p:cNvPr id="76815" name="Text Box 1038"/>
          <p:cNvSpPr txBox="1">
            <a:spLocks noChangeArrowheads="1"/>
          </p:cNvSpPr>
          <p:nvPr/>
        </p:nvSpPr>
        <p:spPr bwMode="auto">
          <a:xfrm>
            <a:off x="3429000" y="5257800"/>
            <a:ext cx="304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50000"/>
              </a:spcBef>
              <a:buClrTx/>
              <a:buSzTx/>
              <a:buFontTx/>
              <a:buNone/>
            </a:pPr>
            <a:r>
              <a:rPr lang="en-GB" altLang="en-US" sz="2400">
                <a:latin typeface="Times New Roman" panose="02020603050405020304" pitchFamily="18" charset="0"/>
              </a:rPr>
              <a:t>5</a:t>
            </a:r>
          </a:p>
        </p:txBody>
      </p:sp>
      <p:sp>
        <p:nvSpPr>
          <p:cNvPr id="76816" name="Text Box 1039"/>
          <p:cNvSpPr txBox="1">
            <a:spLocks noChangeArrowheads="1"/>
          </p:cNvSpPr>
          <p:nvPr/>
        </p:nvSpPr>
        <p:spPr bwMode="auto">
          <a:xfrm>
            <a:off x="8458200" y="685800"/>
            <a:ext cx="228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50000"/>
              </a:spcBef>
              <a:buClrTx/>
              <a:buSzTx/>
              <a:buFontTx/>
              <a:buNone/>
            </a:pPr>
            <a:r>
              <a:rPr lang="en-GB" altLang="en-US" sz="2400">
                <a:latin typeface="Times New Roman" panose="02020603050405020304" pitchFamily="18" charset="0"/>
              </a:rPr>
              <a:t>6</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0114">
                                            <p:txEl>
                                              <p:pRg st="0" end="0"/>
                                            </p:txEl>
                                          </p:spTgt>
                                        </p:tgtEl>
                                        <p:attrNameLst>
                                          <p:attrName>style.visibility</p:attrName>
                                        </p:attrNameLst>
                                      </p:cBhvr>
                                      <p:to>
                                        <p:strVal val="visible"/>
                                      </p:to>
                                    </p:set>
                                    <p:anim calcmode="lin" valueType="num">
                                      <p:cBhvr additive="base">
                                        <p:cTn id="7" dur="500" fill="hold"/>
                                        <p:tgtEl>
                                          <p:spTgt spid="9011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0114">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0115">
                                            <p:txEl>
                                              <p:pRg st="0" end="0"/>
                                            </p:txEl>
                                          </p:spTgt>
                                        </p:tgtEl>
                                        <p:attrNameLst>
                                          <p:attrName>style.visibility</p:attrName>
                                        </p:attrNameLst>
                                      </p:cBhvr>
                                      <p:to>
                                        <p:strVal val="visible"/>
                                      </p:to>
                                    </p:set>
                                    <p:anim calcmode="lin" valueType="num">
                                      <p:cBhvr additive="base">
                                        <p:cTn id="13" dur="500" fill="hold"/>
                                        <p:tgtEl>
                                          <p:spTgt spid="9011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011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0115">
                                            <p:txEl>
                                              <p:pRg st="1" end="1"/>
                                            </p:txEl>
                                          </p:spTgt>
                                        </p:tgtEl>
                                        <p:attrNameLst>
                                          <p:attrName>style.visibility</p:attrName>
                                        </p:attrNameLst>
                                      </p:cBhvr>
                                      <p:to>
                                        <p:strVal val="visible"/>
                                      </p:to>
                                    </p:set>
                                    <p:anim calcmode="lin" valueType="num">
                                      <p:cBhvr additive="base">
                                        <p:cTn id="19" dur="500" fill="hold"/>
                                        <p:tgtEl>
                                          <p:spTgt spid="9011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0115">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90115">
                                            <p:txEl>
                                              <p:pRg st="2" end="2"/>
                                            </p:txEl>
                                          </p:spTgt>
                                        </p:tgtEl>
                                        <p:attrNameLst>
                                          <p:attrName>style.visibility</p:attrName>
                                        </p:attrNameLst>
                                      </p:cBhvr>
                                      <p:to>
                                        <p:strVal val="visible"/>
                                      </p:to>
                                    </p:set>
                                    <p:anim calcmode="lin" valueType="num">
                                      <p:cBhvr additive="base">
                                        <p:cTn id="25" dur="500" fill="hold"/>
                                        <p:tgtEl>
                                          <p:spTgt spid="90115">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9011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90115">
                                            <p:txEl>
                                              <p:pRg st="3" end="3"/>
                                            </p:txEl>
                                          </p:spTgt>
                                        </p:tgtEl>
                                        <p:attrNameLst>
                                          <p:attrName>style.visibility</p:attrName>
                                        </p:attrNameLst>
                                      </p:cBhvr>
                                      <p:to>
                                        <p:strVal val="visible"/>
                                      </p:to>
                                    </p:set>
                                    <p:anim calcmode="lin" valueType="num">
                                      <p:cBhvr additive="base">
                                        <p:cTn id="31" dur="500" fill="hold"/>
                                        <p:tgtEl>
                                          <p:spTgt spid="90115">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90115">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90115">
                                            <p:txEl>
                                              <p:pRg st="4" end="4"/>
                                            </p:txEl>
                                          </p:spTgt>
                                        </p:tgtEl>
                                        <p:attrNameLst>
                                          <p:attrName>style.visibility</p:attrName>
                                        </p:attrNameLst>
                                      </p:cBhvr>
                                      <p:to>
                                        <p:strVal val="visible"/>
                                      </p:to>
                                    </p:set>
                                    <p:anim calcmode="lin" valueType="num">
                                      <p:cBhvr additive="base">
                                        <p:cTn id="37" dur="500" fill="hold"/>
                                        <p:tgtEl>
                                          <p:spTgt spid="90115">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9011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90115">
                                            <p:txEl>
                                              <p:pRg st="5" end="5"/>
                                            </p:txEl>
                                          </p:spTgt>
                                        </p:tgtEl>
                                        <p:attrNameLst>
                                          <p:attrName>style.visibility</p:attrName>
                                        </p:attrNameLst>
                                      </p:cBhvr>
                                      <p:to>
                                        <p:strVal val="visible"/>
                                      </p:to>
                                    </p:set>
                                    <p:anim calcmode="lin" valueType="num">
                                      <p:cBhvr additive="base">
                                        <p:cTn id="43" dur="500" fill="hold"/>
                                        <p:tgtEl>
                                          <p:spTgt spid="90115">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90115">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p:tgtEl>
                                      </p:cMediaNode>
                                    </p:audio>
                                  </p:sub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90115">
                                            <p:txEl>
                                              <p:pRg st="6" end="6"/>
                                            </p:txEl>
                                          </p:spTgt>
                                        </p:tgtEl>
                                        <p:attrNameLst>
                                          <p:attrName>style.visibility</p:attrName>
                                        </p:attrNameLst>
                                      </p:cBhvr>
                                      <p:to>
                                        <p:strVal val="visible"/>
                                      </p:to>
                                    </p:set>
                                    <p:anim calcmode="lin" valueType="num">
                                      <p:cBhvr additive="base">
                                        <p:cTn id="49" dur="500" fill="hold"/>
                                        <p:tgtEl>
                                          <p:spTgt spid="90115">
                                            <p:txEl>
                                              <p:pRg st="6" end="6"/>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90115">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14" grpId="0" build="p" autoUpdateAnimBg="0" advAuto="0"/>
      <p:bldP spid="90115" grpId="0" build="p" autoUpdateAnimBg="0"/>
    </p:bldLst>
  </p:timing>
</p:sld>
</file>

<file path=ppt/slides/slide7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263525" y="1484313"/>
            <a:ext cx="8637588" cy="762000"/>
          </a:xfrm>
        </p:spPr>
        <p:txBody>
          <a:bodyPr rtlCol="0">
            <a:normAutofit fontScale="90000"/>
          </a:bodyPr>
          <a:lstStyle/>
          <a:p>
            <a:pPr eaLnBrk="1" fontAlgn="auto" hangingPunct="1">
              <a:spcAft>
                <a:spcPts val="0"/>
              </a:spcAft>
              <a:defRPr/>
            </a:pPr>
            <a:r>
              <a:rPr lang="en-GB" altLang="en-US" dirty="0"/>
              <a:t>How can the ‘Environment’ compete against globalisation?</a:t>
            </a:r>
          </a:p>
        </p:txBody>
      </p:sp>
      <p:sp>
        <p:nvSpPr>
          <p:cNvPr id="98307" name="Rectangle 3"/>
          <p:cNvSpPr>
            <a:spLocks noGrp="1" noChangeArrowheads="1"/>
          </p:cNvSpPr>
          <p:nvPr>
            <p:ph type="body" sz="half" idx="1"/>
          </p:nvPr>
        </p:nvSpPr>
        <p:spPr>
          <a:xfrm>
            <a:off x="0" y="2636838"/>
            <a:ext cx="5180013" cy="4114800"/>
          </a:xfrm>
        </p:spPr>
        <p:txBody>
          <a:bodyPr rtlCol="0">
            <a:normAutofit fontScale="92500"/>
          </a:bodyPr>
          <a:lstStyle/>
          <a:p>
            <a:pPr marL="274320" indent="-274320" eaLnBrk="1" fontAlgn="auto" hangingPunct="1">
              <a:spcAft>
                <a:spcPts val="0"/>
              </a:spcAft>
              <a:buClr>
                <a:schemeClr val="accent3"/>
              </a:buClr>
              <a:buFont typeface="Wingdings 2"/>
              <a:buChar char=""/>
              <a:defRPr/>
            </a:pPr>
            <a:r>
              <a:rPr lang="en-GB" sz="2800" dirty="0"/>
              <a:t>Protest</a:t>
            </a:r>
          </a:p>
          <a:p>
            <a:pPr marL="274320" indent="-274320" eaLnBrk="1" fontAlgn="auto" hangingPunct="1">
              <a:spcAft>
                <a:spcPts val="0"/>
              </a:spcAft>
              <a:buClr>
                <a:schemeClr val="accent3"/>
              </a:buClr>
              <a:buFont typeface="Wingdings 2"/>
              <a:buChar char=""/>
              <a:defRPr/>
            </a:pPr>
            <a:r>
              <a:rPr lang="en-GB" sz="2800" dirty="0"/>
              <a:t>Public opinion</a:t>
            </a:r>
          </a:p>
          <a:p>
            <a:pPr marL="274320" indent="-274320" eaLnBrk="1" fontAlgn="auto" hangingPunct="1">
              <a:spcAft>
                <a:spcPts val="0"/>
              </a:spcAft>
              <a:buClr>
                <a:schemeClr val="accent3"/>
              </a:buClr>
              <a:buFont typeface="Wingdings 2"/>
              <a:buChar char=""/>
              <a:defRPr/>
            </a:pPr>
            <a:r>
              <a:rPr lang="en-GB" sz="2800" dirty="0"/>
              <a:t>Public action</a:t>
            </a:r>
          </a:p>
          <a:p>
            <a:pPr marL="274320" indent="-274320" eaLnBrk="1" fontAlgn="auto" hangingPunct="1">
              <a:spcAft>
                <a:spcPts val="0"/>
              </a:spcAft>
              <a:buClr>
                <a:schemeClr val="accent3"/>
              </a:buClr>
              <a:buFont typeface="Wingdings 2"/>
              <a:buChar char=""/>
              <a:defRPr/>
            </a:pPr>
            <a:r>
              <a:rPr lang="en-GB" sz="2800" dirty="0"/>
              <a:t>Political ‘will’</a:t>
            </a:r>
          </a:p>
          <a:p>
            <a:pPr marL="274320" indent="-274320" eaLnBrk="1" fontAlgn="auto" hangingPunct="1">
              <a:spcAft>
                <a:spcPts val="0"/>
              </a:spcAft>
              <a:buClr>
                <a:schemeClr val="accent3"/>
              </a:buClr>
              <a:buFont typeface="Wingdings 2"/>
              <a:buChar char=""/>
              <a:defRPr/>
            </a:pPr>
            <a:r>
              <a:rPr lang="en-GB" sz="2800" dirty="0"/>
              <a:t>Environmental group cooperation</a:t>
            </a:r>
          </a:p>
          <a:p>
            <a:pPr marL="274320" indent="-274320" eaLnBrk="1" fontAlgn="auto" hangingPunct="1">
              <a:spcAft>
                <a:spcPts val="0"/>
              </a:spcAft>
              <a:buClr>
                <a:schemeClr val="accent3"/>
              </a:buClr>
              <a:buFont typeface="Wingdings 2"/>
              <a:buChar char=""/>
              <a:defRPr/>
            </a:pPr>
            <a:r>
              <a:rPr lang="en-GB" sz="2800" dirty="0"/>
              <a:t>First nation governance B.C.</a:t>
            </a:r>
          </a:p>
          <a:p>
            <a:pPr marL="640080" lvl="1" indent="-274320" eaLnBrk="1" fontAlgn="auto" hangingPunct="1">
              <a:spcAft>
                <a:spcPts val="0"/>
              </a:spcAft>
              <a:buFont typeface="Wingdings 2"/>
              <a:buChar char=""/>
              <a:defRPr/>
            </a:pPr>
            <a:r>
              <a:rPr lang="en-GB" sz="1200" dirty="0">
                <a:solidFill>
                  <a:schemeClr val="tx2">
                    <a:lumMod val="60000"/>
                    <a:lumOff val="40000"/>
                  </a:schemeClr>
                </a:solidFill>
              </a:rPr>
              <a:t>Construct and present a poster on environmental governance</a:t>
            </a:r>
          </a:p>
          <a:p>
            <a:pPr marL="640080" lvl="1" indent="-274320" eaLnBrk="1" fontAlgn="auto" hangingPunct="1">
              <a:spcAft>
                <a:spcPts val="0"/>
              </a:spcAft>
              <a:buFont typeface="Wingdings 2"/>
              <a:buChar char=""/>
              <a:defRPr/>
            </a:pPr>
            <a:r>
              <a:rPr lang="en-GB" sz="1200" dirty="0">
                <a:hlinkClick r:id="rId4"/>
              </a:rPr>
              <a:t>9 min http://www.youtube.com/watch?v=s7Uk2NjuLCA</a:t>
            </a:r>
            <a:endParaRPr lang="en-GB" sz="1200" dirty="0"/>
          </a:p>
          <a:p>
            <a:pPr marL="640080" lvl="1" indent="-274320" eaLnBrk="1" fontAlgn="auto" hangingPunct="1">
              <a:spcAft>
                <a:spcPts val="0"/>
              </a:spcAft>
              <a:buFont typeface="Wingdings 2"/>
              <a:buChar char=""/>
              <a:defRPr/>
            </a:pPr>
            <a:r>
              <a:rPr lang="en-GB" sz="1200" dirty="0">
                <a:hlinkClick r:id="rId5"/>
              </a:rPr>
              <a:t>7min http://www.youtube.com/watch?v=wueEBhMzcro</a:t>
            </a:r>
            <a:endParaRPr lang="en-GB" sz="1200" dirty="0"/>
          </a:p>
          <a:p>
            <a:pPr marL="640080" lvl="1" indent="-274320" eaLnBrk="1" fontAlgn="auto" hangingPunct="1">
              <a:spcAft>
                <a:spcPts val="0"/>
              </a:spcAft>
              <a:buFont typeface="Wingdings 2"/>
              <a:buChar char=""/>
              <a:defRPr/>
            </a:pPr>
            <a:r>
              <a:rPr lang="en-GB" sz="1200" dirty="0">
                <a:hlinkClick r:id="rId6"/>
              </a:rPr>
              <a:t>6 min http://www.youtube.com/watch?v=PeIRghXeDfc</a:t>
            </a:r>
            <a:endParaRPr lang="en-GB" sz="1200" dirty="0"/>
          </a:p>
          <a:p>
            <a:pPr marL="640080" lvl="1" indent="-274320" eaLnBrk="1" fontAlgn="auto" hangingPunct="1">
              <a:spcAft>
                <a:spcPts val="0"/>
              </a:spcAft>
              <a:buFont typeface="Wingdings 2"/>
              <a:buChar char=""/>
              <a:defRPr/>
            </a:pPr>
            <a:r>
              <a:rPr lang="en-GB" sz="1200" dirty="0">
                <a:hlinkClick r:id="rId7"/>
              </a:rPr>
              <a:t>8 min http://www.youtube.com/watch?v=eiaMePwloJc</a:t>
            </a:r>
            <a:endParaRPr lang="en-GB" sz="1200" dirty="0"/>
          </a:p>
          <a:p>
            <a:pPr marL="640080" lvl="1" indent="-274320" eaLnBrk="1" fontAlgn="auto" hangingPunct="1">
              <a:spcAft>
                <a:spcPts val="0"/>
              </a:spcAft>
              <a:buFont typeface="Wingdings 2"/>
              <a:buChar char=""/>
              <a:defRPr/>
            </a:pPr>
            <a:endParaRPr lang="en-GB" dirty="0"/>
          </a:p>
          <a:p>
            <a:pPr marL="640080" lvl="1" indent="-274320" eaLnBrk="1" fontAlgn="auto" hangingPunct="1">
              <a:spcAft>
                <a:spcPts val="0"/>
              </a:spcAft>
              <a:buFont typeface="Wingdings 2"/>
              <a:buChar char=""/>
              <a:defRPr/>
            </a:pPr>
            <a:endParaRPr lang="en-GB" dirty="0"/>
          </a:p>
        </p:txBody>
      </p:sp>
      <p:sp>
        <p:nvSpPr>
          <p:cNvPr id="77828"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21C300B4-7150-47BE-90CD-9CAC02F81030}" type="slidenum">
              <a:rPr lang="en-GB" altLang="en-US" sz="1100" smtClean="0">
                <a:solidFill>
                  <a:srgbClr val="4D4D4D"/>
                </a:solidFill>
                <a:latin typeface="Times New Roman" panose="02020603050405020304" pitchFamily="18" charset="0"/>
              </a:rPr>
              <a:pPr>
                <a:spcBef>
                  <a:spcPct val="0"/>
                </a:spcBef>
                <a:buClrTx/>
                <a:buSzTx/>
                <a:buFontTx/>
                <a:buNone/>
              </a:pPr>
              <a:t>74</a:t>
            </a:fld>
            <a:endParaRPr lang="en-GB" altLang="en-US" sz="1100">
              <a:solidFill>
                <a:srgbClr val="4D4D4D"/>
              </a:solidFill>
              <a:latin typeface="Times New Roman" panose="02020603050405020304" pitchFamily="18" charset="0"/>
            </a:endParaRPr>
          </a:p>
        </p:txBody>
      </p:sp>
      <p:grpSp>
        <p:nvGrpSpPr>
          <p:cNvPr id="2" name="Group 5"/>
          <p:cNvGrpSpPr>
            <a:grpSpLocks/>
          </p:cNvGrpSpPr>
          <p:nvPr/>
        </p:nvGrpSpPr>
        <p:grpSpPr bwMode="auto">
          <a:xfrm rot="2404813">
            <a:off x="4768850" y="3121025"/>
            <a:ext cx="4321175" cy="2203450"/>
            <a:chOff x="-3" y="-3"/>
            <a:chExt cx="5478" cy="1444"/>
          </a:xfrm>
        </p:grpSpPr>
        <p:grpSp>
          <p:nvGrpSpPr>
            <p:cNvPr id="77830" name="Group 6"/>
            <p:cNvGrpSpPr>
              <a:grpSpLocks/>
            </p:cNvGrpSpPr>
            <p:nvPr/>
          </p:nvGrpSpPr>
          <p:grpSpPr bwMode="auto">
            <a:xfrm>
              <a:off x="0" y="0"/>
              <a:ext cx="5472" cy="1438"/>
              <a:chOff x="0" y="0"/>
              <a:chExt cx="5472" cy="1438"/>
            </a:xfrm>
          </p:grpSpPr>
          <p:sp>
            <p:nvSpPr>
              <p:cNvPr id="41993" name="Rectangle 7"/>
              <p:cNvSpPr>
                <a:spLocks noChangeArrowheads="1"/>
              </p:cNvSpPr>
              <p:nvPr/>
            </p:nvSpPr>
            <p:spPr bwMode="auto">
              <a:xfrm>
                <a:off x="15" y="13"/>
                <a:ext cx="5241" cy="1438"/>
              </a:xfrm>
              <a:prstGeom prst="rect">
                <a:avLst/>
              </a:prstGeom>
              <a:noFill/>
              <a:ln w="9525">
                <a:noFill/>
                <a:miter lim="800000"/>
                <a:headEnd/>
                <a:tailEnd/>
              </a:ln>
            </p:spPr>
            <p:txBody>
              <a:bodyPr/>
              <a:lstStyle/>
              <a:p>
                <a:pPr eaLnBrk="1" hangingPunct="1">
                  <a:defRPr/>
                </a:pPr>
                <a:r>
                  <a:rPr lang="en-US" sz="1600" dirty="0">
                    <a:solidFill>
                      <a:schemeClr val="tx2">
                        <a:lumMod val="60000"/>
                        <a:lumOff val="40000"/>
                      </a:schemeClr>
                    </a:solidFill>
                  </a:rPr>
                  <a:t>The Fisher family of the Gap clothing store empire (including Banana Republic and Old Navy Stores) is destroying the last of the ancient redwood forest in our area, and is driving endangered species to extinction, including the Coho Salmon, the steelhead trout, the marbled </a:t>
                </a:r>
                <a:r>
                  <a:rPr lang="en-US" sz="1600" dirty="0" err="1">
                    <a:solidFill>
                      <a:schemeClr val="tx2">
                        <a:lumMod val="60000"/>
                        <a:lumOff val="40000"/>
                      </a:schemeClr>
                    </a:solidFill>
                  </a:rPr>
                  <a:t>murelet</a:t>
                </a:r>
                <a:r>
                  <a:rPr lang="en-US" sz="1600" dirty="0">
                    <a:solidFill>
                      <a:schemeClr val="tx2">
                        <a:lumMod val="60000"/>
                        <a:lumOff val="40000"/>
                      </a:schemeClr>
                    </a:solidFill>
                  </a:rPr>
                  <a:t> and the spotted owl.</a:t>
                </a:r>
                <a:r>
                  <a:rPr lang="en-US" dirty="0">
                    <a:solidFill>
                      <a:schemeClr val="tx1"/>
                    </a:solidFill>
                  </a:rPr>
                  <a:t/>
                </a:r>
                <a:br>
                  <a:rPr lang="en-US" dirty="0">
                    <a:solidFill>
                      <a:schemeClr val="tx1"/>
                    </a:solidFill>
                  </a:rPr>
                </a:br>
                <a:endParaRPr lang="en-US" dirty="0">
                  <a:solidFill>
                    <a:schemeClr val="tx1"/>
                  </a:solidFill>
                </a:endParaRPr>
              </a:p>
            </p:txBody>
          </p:sp>
          <p:sp>
            <p:nvSpPr>
              <p:cNvPr id="77833" name="Rectangle 8"/>
              <p:cNvSpPr>
                <a:spLocks noChangeArrowheads="1"/>
              </p:cNvSpPr>
              <p:nvPr/>
            </p:nvSpPr>
            <p:spPr bwMode="auto">
              <a:xfrm>
                <a:off x="0" y="0"/>
                <a:ext cx="5472" cy="1438"/>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grpSp>
        <p:sp>
          <p:nvSpPr>
            <p:cNvPr id="77831" name="Rectangle 9"/>
            <p:cNvSpPr>
              <a:spLocks noChangeArrowheads="1"/>
            </p:cNvSpPr>
            <p:nvPr/>
          </p:nvSpPr>
          <p:spPr bwMode="auto">
            <a:xfrm>
              <a:off x="-3" y="-3"/>
              <a:ext cx="5478" cy="1444"/>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8306">
                                            <p:txEl>
                                              <p:pRg st="0" end="0"/>
                                            </p:txEl>
                                          </p:spTgt>
                                        </p:tgtEl>
                                        <p:attrNameLst>
                                          <p:attrName>style.visibility</p:attrName>
                                        </p:attrNameLst>
                                      </p:cBhvr>
                                      <p:to>
                                        <p:strVal val="visible"/>
                                      </p:to>
                                    </p:set>
                                    <p:anim calcmode="lin" valueType="num">
                                      <p:cBhvr additive="base">
                                        <p:cTn id="7" dur="500" fill="hold"/>
                                        <p:tgtEl>
                                          <p:spTgt spid="9830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830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8307">
                                            <p:txEl>
                                              <p:pRg st="0" end="0"/>
                                            </p:txEl>
                                          </p:spTgt>
                                        </p:tgtEl>
                                        <p:attrNameLst>
                                          <p:attrName>style.visibility</p:attrName>
                                        </p:attrNameLst>
                                      </p:cBhvr>
                                      <p:to>
                                        <p:strVal val="visible"/>
                                      </p:to>
                                    </p:set>
                                    <p:anim calcmode="lin" valueType="num">
                                      <p:cBhvr additive="base">
                                        <p:cTn id="13" dur="500" fill="hold"/>
                                        <p:tgtEl>
                                          <p:spTgt spid="98307">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830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8307">
                                            <p:txEl>
                                              <p:pRg st="1" end="1"/>
                                            </p:txEl>
                                          </p:spTgt>
                                        </p:tgtEl>
                                        <p:attrNameLst>
                                          <p:attrName>style.visibility</p:attrName>
                                        </p:attrNameLst>
                                      </p:cBhvr>
                                      <p:to>
                                        <p:strVal val="visible"/>
                                      </p:to>
                                    </p:set>
                                    <p:anim calcmode="lin" valueType="num">
                                      <p:cBhvr additive="base">
                                        <p:cTn id="19" dur="500" fill="hold"/>
                                        <p:tgtEl>
                                          <p:spTgt spid="98307">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8307">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98307">
                                            <p:txEl>
                                              <p:pRg st="2" end="2"/>
                                            </p:txEl>
                                          </p:spTgt>
                                        </p:tgtEl>
                                        <p:attrNameLst>
                                          <p:attrName>style.visibility</p:attrName>
                                        </p:attrNameLst>
                                      </p:cBhvr>
                                      <p:to>
                                        <p:strVal val="visible"/>
                                      </p:to>
                                    </p:set>
                                    <p:anim calcmode="lin" valueType="num">
                                      <p:cBhvr additive="base">
                                        <p:cTn id="25" dur="500" fill="hold"/>
                                        <p:tgtEl>
                                          <p:spTgt spid="98307">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9830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98307">
                                            <p:txEl>
                                              <p:pRg st="3" end="3"/>
                                            </p:txEl>
                                          </p:spTgt>
                                        </p:tgtEl>
                                        <p:attrNameLst>
                                          <p:attrName>style.visibility</p:attrName>
                                        </p:attrNameLst>
                                      </p:cBhvr>
                                      <p:to>
                                        <p:strVal val="visible"/>
                                      </p:to>
                                    </p:set>
                                    <p:anim calcmode="lin" valueType="num">
                                      <p:cBhvr additive="base">
                                        <p:cTn id="31" dur="500" fill="hold"/>
                                        <p:tgtEl>
                                          <p:spTgt spid="98307">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98307">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98307">
                                            <p:txEl>
                                              <p:pRg st="4" end="4"/>
                                            </p:txEl>
                                          </p:spTgt>
                                        </p:tgtEl>
                                        <p:attrNameLst>
                                          <p:attrName>style.visibility</p:attrName>
                                        </p:attrNameLst>
                                      </p:cBhvr>
                                      <p:to>
                                        <p:strVal val="visible"/>
                                      </p:to>
                                    </p:set>
                                    <p:anim calcmode="lin" valueType="num">
                                      <p:cBhvr additive="base">
                                        <p:cTn id="37" dur="500" fill="hold"/>
                                        <p:tgtEl>
                                          <p:spTgt spid="98307">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98307">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3" name="whoosh.wav"/>
                                        </p:tgtEl>
                                      </p:cMediaNode>
                                    </p:audio>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98307">
                                            <p:txEl>
                                              <p:pRg st="5" end="5"/>
                                            </p:txEl>
                                          </p:spTgt>
                                        </p:tgtEl>
                                        <p:attrNameLst>
                                          <p:attrName>style.visibility</p:attrName>
                                        </p:attrNameLst>
                                      </p:cBhvr>
                                      <p:to>
                                        <p:strVal val="visible"/>
                                      </p:to>
                                    </p:set>
                                    <p:anim calcmode="lin" valueType="num">
                                      <p:cBhvr additive="base">
                                        <p:cTn id="43" dur="500" fill="hold"/>
                                        <p:tgtEl>
                                          <p:spTgt spid="98307">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98307">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3" name="whoosh.wav"/>
                                        </p:tgtEl>
                                      </p:cMediaNode>
                                    </p:audio>
                                  </p:subTnLst>
                                </p:cTn>
                              </p:par>
                              <p:par>
                                <p:cTn id="45" presetID="2" presetClass="entr" presetSubtype="8" fill="hold" grpId="0" nodeType="withEffect">
                                  <p:stCondLst>
                                    <p:cond delay="0"/>
                                  </p:stCondLst>
                                  <p:childTnLst>
                                    <p:set>
                                      <p:cBhvr>
                                        <p:cTn id="46" dur="1" fill="hold">
                                          <p:stCondLst>
                                            <p:cond delay="0"/>
                                          </p:stCondLst>
                                        </p:cTn>
                                        <p:tgtEl>
                                          <p:spTgt spid="98307">
                                            <p:txEl>
                                              <p:pRg st="6" end="6"/>
                                            </p:txEl>
                                          </p:spTgt>
                                        </p:tgtEl>
                                        <p:attrNameLst>
                                          <p:attrName>style.visibility</p:attrName>
                                        </p:attrNameLst>
                                      </p:cBhvr>
                                      <p:to>
                                        <p:strVal val="visible"/>
                                      </p:to>
                                    </p:set>
                                    <p:anim calcmode="lin" valueType="num">
                                      <p:cBhvr additive="base">
                                        <p:cTn id="47" dur="500" fill="hold"/>
                                        <p:tgtEl>
                                          <p:spTgt spid="98307">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98307">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5"/>
                                            </p:cond>
                                          </p:stCondLst>
                                          <p:endCondLst>
                                            <p:cond evt="onStopAudio" delay="0">
                                              <p:tgtEl>
                                                <p:sldTgt/>
                                              </p:tgtEl>
                                            </p:cond>
                                          </p:endCondLst>
                                        </p:cTn>
                                        <p:tgtEl>
                                          <p:sndTgt r:embed="rId3" name="whoosh.wav"/>
                                        </p:tgtEl>
                                      </p:cMediaNode>
                                    </p:audio>
                                  </p:subTnLst>
                                </p:cTn>
                              </p:par>
                              <p:par>
                                <p:cTn id="49" presetID="2" presetClass="entr" presetSubtype="8" fill="hold" grpId="0" nodeType="withEffect">
                                  <p:stCondLst>
                                    <p:cond delay="0"/>
                                  </p:stCondLst>
                                  <p:childTnLst>
                                    <p:set>
                                      <p:cBhvr>
                                        <p:cTn id="50" dur="1" fill="hold">
                                          <p:stCondLst>
                                            <p:cond delay="0"/>
                                          </p:stCondLst>
                                        </p:cTn>
                                        <p:tgtEl>
                                          <p:spTgt spid="98307">
                                            <p:txEl>
                                              <p:pRg st="7" end="7"/>
                                            </p:txEl>
                                          </p:spTgt>
                                        </p:tgtEl>
                                        <p:attrNameLst>
                                          <p:attrName>style.visibility</p:attrName>
                                        </p:attrNameLst>
                                      </p:cBhvr>
                                      <p:to>
                                        <p:strVal val="visible"/>
                                      </p:to>
                                    </p:set>
                                    <p:anim calcmode="lin" valueType="num">
                                      <p:cBhvr additive="base">
                                        <p:cTn id="51" dur="500" fill="hold"/>
                                        <p:tgtEl>
                                          <p:spTgt spid="98307">
                                            <p:txEl>
                                              <p:pRg st="7" end="7"/>
                                            </p:tx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98307">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9"/>
                                            </p:cond>
                                          </p:stCondLst>
                                          <p:endCondLst>
                                            <p:cond evt="onStopAudio" delay="0">
                                              <p:tgtEl>
                                                <p:sldTgt/>
                                              </p:tgtEl>
                                            </p:cond>
                                          </p:endCondLst>
                                        </p:cTn>
                                        <p:tgtEl>
                                          <p:sndTgt r:embed="rId3" name="whoosh.wav"/>
                                        </p:tgtEl>
                                      </p:cMediaNode>
                                    </p:audio>
                                  </p:subTnLst>
                                </p:cTn>
                              </p:par>
                              <p:par>
                                <p:cTn id="53" presetID="2" presetClass="entr" presetSubtype="8" fill="hold" grpId="0" nodeType="withEffect">
                                  <p:stCondLst>
                                    <p:cond delay="0"/>
                                  </p:stCondLst>
                                  <p:childTnLst>
                                    <p:set>
                                      <p:cBhvr>
                                        <p:cTn id="54" dur="1" fill="hold">
                                          <p:stCondLst>
                                            <p:cond delay="0"/>
                                          </p:stCondLst>
                                        </p:cTn>
                                        <p:tgtEl>
                                          <p:spTgt spid="98307">
                                            <p:txEl>
                                              <p:pRg st="8" end="8"/>
                                            </p:txEl>
                                          </p:spTgt>
                                        </p:tgtEl>
                                        <p:attrNameLst>
                                          <p:attrName>style.visibility</p:attrName>
                                        </p:attrNameLst>
                                      </p:cBhvr>
                                      <p:to>
                                        <p:strVal val="visible"/>
                                      </p:to>
                                    </p:set>
                                    <p:anim calcmode="lin" valueType="num">
                                      <p:cBhvr additive="base">
                                        <p:cTn id="55" dur="500" fill="hold"/>
                                        <p:tgtEl>
                                          <p:spTgt spid="98307">
                                            <p:txEl>
                                              <p:pRg st="8" end="8"/>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98307">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3"/>
                                            </p:cond>
                                          </p:stCondLst>
                                          <p:endCondLst>
                                            <p:cond evt="onStopAudio" delay="0">
                                              <p:tgtEl>
                                                <p:sldTgt/>
                                              </p:tgtEl>
                                            </p:cond>
                                          </p:endCondLst>
                                        </p:cTn>
                                        <p:tgtEl>
                                          <p:sndTgt r:embed="rId3" name="whoosh.wav"/>
                                        </p:tgtEl>
                                      </p:cMediaNode>
                                    </p:audio>
                                  </p:subTnLst>
                                </p:cTn>
                              </p:par>
                              <p:par>
                                <p:cTn id="57" presetID="2" presetClass="entr" presetSubtype="8" fill="hold" grpId="0" nodeType="withEffect">
                                  <p:stCondLst>
                                    <p:cond delay="0"/>
                                  </p:stCondLst>
                                  <p:childTnLst>
                                    <p:set>
                                      <p:cBhvr>
                                        <p:cTn id="58" dur="1" fill="hold">
                                          <p:stCondLst>
                                            <p:cond delay="0"/>
                                          </p:stCondLst>
                                        </p:cTn>
                                        <p:tgtEl>
                                          <p:spTgt spid="98307">
                                            <p:txEl>
                                              <p:pRg st="9" end="9"/>
                                            </p:txEl>
                                          </p:spTgt>
                                        </p:tgtEl>
                                        <p:attrNameLst>
                                          <p:attrName>style.visibility</p:attrName>
                                        </p:attrNameLst>
                                      </p:cBhvr>
                                      <p:to>
                                        <p:strVal val="visible"/>
                                      </p:to>
                                    </p:set>
                                    <p:anim calcmode="lin" valueType="num">
                                      <p:cBhvr additive="base">
                                        <p:cTn id="59" dur="500" fill="hold"/>
                                        <p:tgtEl>
                                          <p:spTgt spid="98307">
                                            <p:txEl>
                                              <p:pRg st="9" end="9"/>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98307">
                                            <p:txEl>
                                              <p:pRg st="9" end="9"/>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7"/>
                                            </p:cond>
                                          </p:stCondLst>
                                          <p:endCondLst>
                                            <p:cond evt="onStopAudio" delay="0">
                                              <p:tgtEl>
                                                <p:sldTgt/>
                                              </p:tgtEl>
                                            </p:cond>
                                          </p:endCondLst>
                                        </p:cTn>
                                        <p:tgtEl>
                                          <p:sndTgt r:embed="rId3" name="whoosh.wav"/>
                                        </p:tgtEl>
                                      </p:cMediaNode>
                                    </p:audio>
                                  </p:subTnLst>
                                </p:cTn>
                              </p:par>
                              <p:par>
                                <p:cTn id="61" presetID="2" presetClass="entr" presetSubtype="8" fill="hold" grpId="0" nodeType="withEffect">
                                  <p:stCondLst>
                                    <p:cond delay="0"/>
                                  </p:stCondLst>
                                  <p:childTnLst>
                                    <p:set>
                                      <p:cBhvr>
                                        <p:cTn id="62" dur="1" fill="hold">
                                          <p:stCondLst>
                                            <p:cond delay="0"/>
                                          </p:stCondLst>
                                        </p:cTn>
                                        <p:tgtEl>
                                          <p:spTgt spid="98307">
                                            <p:txEl>
                                              <p:pRg st="10" end="10"/>
                                            </p:txEl>
                                          </p:spTgt>
                                        </p:tgtEl>
                                        <p:attrNameLst>
                                          <p:attrName>style.visibility</p:attrName>
                                        </p:attrNameLst>
                                      </p:cBhvr>
                                      <p:to>
                                        <p:strVal val="visible"/>
                                      </p:to>
                                    </p:set>
                                    <p:anim calcmode="lin" valueType="num">
                                      <p:cBhvr additive="base">
                                        <p:cTn id="63" dur="500" fill="hold"/>
                                        <p:tgtEl>
                                          <p:spTgt spid="98307">
                                            <p:txEl>
                                              <p:pRg st="10" end="10"/>
                                            </p:txEl>
                                          </p:spTgt>
                                        </p:tgtEl>
                                        <p:attrNameLst>
                                          <p:attrName>ppt_x</p:attrName>
                                        </p:attrNameLst>
                                      </p:cBhvr>
                                      <p:tavLst>
                                        <p:tav tm="0">
                                          <p:val>
                                            <p:strVal val="0-#ppt_w/2"/>
                                          </p:val>
                                        </p:tav>
                                        <p:tav tm="100000">
                                          <p:val>
                                            <p:strVal val="#ppt_x"/>
                                          </p:val>
                                        </p:tav>
                                      </p:tavLst>
                                    </p:anim>
                                    <p:anim calcmode="lin" valueType="num">
                                      <p:cBhvr additive="base">
                                        <p:cTn id="64" dur="500" fill="hold"/>
                                        <p:tgtEl>
                                          <p:spTgt spid="98307">
                                            <p:txEl>
                                              <p:pRg st="10" end="1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1"/>
                                            </p:cond>
                                          </p:stCondLst>
                                          <p:endCondLst>
                                            <p:cond evt="onStopAudio" delay="0">
                                              <p:tgtEl>
                                                <p:sldTgt/>
                                              </p:tgtEl>
                                            </p:cond>
                                          </p:endCondLst>
                                        </p:cTn>
                                        <p:tgtEl>
                                          <p:sndTgt r:embed="rId3" name="whoosh.wav"/>
                                        </p:tgtEl>
                                      </p:cMediaNode>
                                    </p:audio>
                                  </p:subTnLst>
                                </p:cTn>
                              </p:par>
                            </p:childTnLst>
                          </p:cTn>
                        </p:par>
                      </p:childTnLst>
                    </p:cTn>
                  </p:par>
                  <p:par>
                    <p:cTn id="65" fill="hold" nodeType="clickPar">
                      <p:stCondLst>
                        <p:cond delay="indefinite"/>
                      </p:stCondLst>
                      <p:childTnLst>
                        <p:par>
                          <p:cTn id="66" fill="hold" nodeType="withGroup">
                            <p:stCondLst>
                              <p:cond delay="0"/>
                            </p:stCondLst>
                            <p:childTnLst>
                              <p:par>
                                <p:cTn id="67" presetID="2" presetClass="entr" presetSubtype="8" fill="hold" nodeType="clickEffect">
                                  <p:stCondLst>
                                    <p:cond delay="0"/>
                                  </p:stCondLst>
                                  <p:childTnLst>
                                    <p:set>
                                      <p:cBhvr>
                                        <p:cTn id="68" dur="1" fill="hold">
                                          <p:stCondLst>
                                            <p:cond delay="0"/>
                                          </p:stCondLst>
                                        </p:cTn>
                                        <p:tgtEl>
                                          <p:spTgt spid="2"/>
                                        </p:tgtEl>
                                        <p:attrNameLst>
                                          <p:attrName>style.visibility</p:attrName>
                                        </p:attrNameLst>
                                      </p:cBhvr>
                                      <p:to>
                                        <p:strVal val="visible"/>
                                      </p:to>
                                    </p:set>
                                    <p:anim calcmode="lin" valueType="num">
                                      <p:cBhvr additive="base">
                                        <p:cTn id="69" dur="500" fill="hold"/>
                                        <p:tgtEl>
                                          <p:spTgt spid="2"/>
                                        </p:tgtEl>
                                        <p:attrNameLst>
                                          <p:attrName>ppt_x</p:attrName>
                                        </p:attrNameLst>
                                      </p:cBhvr>
                                      <p:tavLst>
                                        <p:tav tm="0">
                                          <p:val>
                                            <p:strVal val="0-#ppt_w/2"/>
                                          </p:val>
                                        </p:tav>
                                        <p:tav tm="100000">
                                          <p:val>
                                            <p:strVal val="#ppt_x"/>
                                          </p:val>
                                        </p:tav>
                                      </p:tavLst>
                                    </p:anim>
                                    <p:anim calcmode="lin" valueType="num">
                                      <p:cBhvr additive="base">
                                        <p:cTn id="70" dur="500" fill="hold"/>
                                        <p:tgtEl>
                                          <p:spTgt spid="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7"/>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6" grpId="0" build="p" autoUpdateAnimBg="0" advAuto="0"/>
      <p:bldP spid="98307" grpId="0" build="p" autoUpdateAnimBg="0"/>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7297A7B5-35EA-43FF-B66D-6D2C38BF5C9E}" type="slidenum">
              <a:rPr lang="en-GB" altLang="en-US" sz="1100" smtClean="0">
                <a:solidFill>
                  <a:srgbClr val="4D4D4D"/>
                </a:solidFill>
                <a:latin typeface="Times New Roman" panose="02020603050405020304" pitchFamily="18" charset="0"/>
              </a:rPr>
              <a:pPr>
                <a:spcBef>
                  <a:spcPct val="0"/>
                </a:spcBef>
                <a:buClrTx/>
                <a:buSzTx/>
                <a:buFontTx/>
                <a:buNone/>
              </a:pPr>
              <a:t>75</a:t>
            </a:fld>
            <a:endParaRPr lang="en-GB" altLang="en-US" sz="1100">
              <a:solidFill>
                <a:srgbClr val="4D4D4D"/>
              </a:solidFill>
              <a:latin typeface="Times New Roman" panose="02020603050405020304" pitchFamily="18" charset="0"/>
            </a:endParaRPr>
          </a:p>
        </p:txBody>
      </p:sp>
      <p:sp>
        <p:nvSpPr>
          <p:cNvPr id="79875" name="Rectangle 2"/>
          <p:cNvSpPr>
            <a:spLocks noChangeArrowheads="1"/>
          </p:cNvSpPr>
          <p:nvPr/>
        </p:nvSpPr>
        <p:spPr bwMode="auto">
          <a:xfrm>
            <a:off x="-120650" y="-29686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grpSp>
        <p:nvGrpSpPr>
          <p:cNvPr id="79876" name="Group 3"/>
          <p:cNvGrpSpPr>
            <a:grpSpLocks/>
          </p:cNvGrpSpPr>
          <p:nvPr/>
        </p:nvGrpSpPr>
        <p:grpSpPr bwMode="auto">
          <a:xfrm>
            <a:off x="1325563" y="-296863"/>
            <a:ext cx="6251575" cy="0"/>
            <a:chOff x="0" y="0"/>
            <a:chExt cx="11892" cy="0"/>
          </a:xfrm>
        </p:grpSpPr>
        <p:sp>
          <p:nvSpPr>
            <p:cNvPr id="79892" name="Rectangle 4"/>
            <p:cNvSpPr>
              <a:spLocks noChangeArrowheads="1"/>
            </p:cNvSpPr>
            <p:nvPr/>
          </p:nvSpPr>
          <p:spPr bwMode="auto">
            <a:xfrm>
              <a:off x="0" y="0"/>
              <a:ext cx="3938"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sp>
          <p:nvSpPr>
            <p:cNvPr id="79893" name="Rectangle 5"/>
            <p:cNvSpPr>
              <a:spLocks noChangeArrowheads="1"/>
            </p:cNvSpPr>
            <p:nvPr/>
          </p:nvSpPr>
          <p:spPr bwMode="auto">
            <a:xfrm>
              <a:off x="3938" y="0"/>
              <a:ext cx="3938"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sp>
          <p:nvSpPr>
            <p:cNvPr id="79894" name="Rectangle 6"/>
            <p:cNvSpPr>
              <a:spLocks noChangeArrowheads="1"/>
            </p:cNvSpPr>
            <p:nvPr/>
          </p:nvSpPr>
          <p:spPr bwMode="auto">
            <a:xfrm>
              <a:off x="7876" y="0"/>
              <a:ext cx="4016"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grpSp>
      <p:sp>
        <p:nvSpPr>
          <p:cNvPr id="79877" name="Rectangle 7"/>
          <p:cNvSpPr>
            <a:spLocks noChangeArrowheads="1"/>
          </p:cNvSpPr>
          <p:nvPr/>
        </p:nvSpPr>
        <p:spPr bwMode="auto">
          <a:xfrm>
            <a:off x="-120650" y="-29686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sp>
        <p:nvSpPr>
          <p:cNvPr id="79878" name="Rectangle 8"/>
          <p:cNvSpPr>
            <a:spLocks noChangeArrowheads="1"/>
          </p:cNvSpPr>
          <p:nvPr/>
        </p:nvSpPr>
        <p:spPr bwMode="auto">
          <a:xfrm>
            <a:off x="1143000" y="214313"/>
            <a:ext cx="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grpSp>
        <p:nvGrpSpPr>
          <p:cNvPr id="79879" name="Group 9"/>
          <p:cNvGrpSpPr>
            <a:grpSpLocks/>
          </p:cNvGrpSpPr>
          <p:nvPr/>
        </p:nvGrpSpPr>
        <p:grpSpPr bwMode="auto">
          <a:xfrm>
            <a:off x="1143000" y="214313"/>
            <a:ext cx="7408863" cy="1525587"/>
            <a:chOff x="0" y="0"/>
            <a:chExt cx="4556" cy="961"/>
          </a:xfrm>
        </p:grpSpPr>
        <p:sp>
          <p:nvSpPr>
            <p:cNvPr id="79887" name="Rectangle 10"/>
            <p:cNvSpPr>
              <a:spLocks noChangeArrowheads="1"/>
            </p:cNvSpPr>
            <p:nvPr/>
          </p:nvSpPr>
          <p:spPr bwMode="auto">
            <a:xfrm>
              <a:off x="0" y="0"/>
              <a:ext cx="674" cy="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0"/>
                </a:spcBef>
                <a:buClrTx/>
                <a:buSzTx/>
                <a:buFontTx/>
                <a:buNone/>
              </a:pP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r>
                <a:rPr lang="en-US" altLang="en-US" sz="600" b="1">
                  <a:latin typeface="Arial" panose="020B0604020202020204" pitchFamily="34" charset="0"/>
                  <a:cs typeface="Arial" panose="020B0604020202020204" pitchFamily="34" charset="0"/>
                </a:rPr>
                <a:t>  </a:t>
              </a:r>
              <a:r>
                <a:rPr lang="en-US" altLang="en-US" sz="6700" b="1">
                  <a:latin typeface="Arial" panose="020B0604020202020204" pitchFamily="34" charset="0"/>
                  <a:cs typeface="Arial" panose="020B0604020202020204" pitchFamily="34" charset="0"/>
                </a:rPr>
                <a:t> </a:t>
              </a: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endParaRPr lang="en-US" altLang="en-US" sz="600" b="1">
                <a:latin typeface="Arial" panose="020B0604020202020204" pitchFamily="34" charset="0"/>
                <a:cs typeface="Arial" panose="020B0604020202020204" pitchFamily="34" charset="0"/>
              </a:endParaRPr>
            </a:p>
          </p:txBody>
        </p:sp>
        <p:sp>
          <p:nvSpPr>
            <p:cNvPr id="79888" name="Rectangle 11"/>
            <p:cNvSpPr>
              <a:spLocks noChangeArrowheads="1"/>
            </p:cNvSpPr>
            <p:nvPr/>
          </p:nvSpPr>
          <p:spPr bwMode="auto">
            <a:xfrm>
              <a:off x="674" y="0"/>
              <a:ext cx="863" cy="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0"/>
                </a:spcBef>
                <a:buClrTx/>
                <a:buSzTx/>
                <a:buFontTx/>
                <a:buNone/>
              </a:pP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r>
                <a:rPr lang="en-US" altLang="en-US" sz="600" b="1">
                  <a:latin typeface="Arial" panose="020B0604020202020204" pitchFamily="34" charset="0"/>
                  <a:cs typeface="Arial" panose="020B0604020202020204" pitchFamily="34" charset="0"/>
                </a:rPr>
                <a:t>  </a:t>
              </a:r>
              <a:r>
                <a:rPr lang="en-US" altLang="en-US" sz="7000" b="1">
                  <a:latin typeface="Arial" panose="020B0604020202020204" pitchFamily="34" charset="0"/>
                  <a:cs typeface="Arial" panose="020B0604020202020204" pitchFamily="34" charset="0"/>
                </a:rPr>
                <a:t> </a:t>
              </a: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endParaRPr lang="en-US" altLang="en-US" sz="600" b="1">
                <a:latin typeface="Arial" panose="020B0604020202020204" pitchFamily="34" charset="0"/>
                <a:cs typeface="Arial" panose="020B0604020202020204" pitchFamily="34" charset="0"/>
              </a:endParaRPr>
            </a:p>
          </p:txBody>
        </p:sp>
        <p:sp>
          <p:nvSpPr>
            <p:cNvPr id="79889" name="Rectangle 12"/>
            <p:cNvSpPr>
              <a:spLocks noChangeArrowheads="1"/>
            </p:cNvSpPr>
            <p:nvPr/>
          </p:nvSpPr>
          <p:spPr bwMode="auto">
            <a:xfrm>
              <a:off x="1537" y="0"/>
              <a:ext cx="1132" cy="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0"/>
                </a:spcBef>
                <a:buClrTx/>
                <a:buSzTx/>
                <a:buFontTx/>
                <a:buNone/>
              </a:pP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r>
                <a:rPr lang="en-US" altLang="en-US" sz="600" b="1">
                  <a:latin typeface="Arial" panose="020B0604020202020204" pitchFamily="34" charset="0"/>
                  <a:cs typeface="Arial" panose="020B0604020202020204" pitchFamily="34" charset="0"/>
                </a:rPr>
                <a:t>  </a:t>
              </a:r>
              <a:r>
                <a:rPr lang="en-US" altLang="en-US" sz="5300" b="1">
                  <a:latin typeface="Arial" panose="020B0604020202020204" pitchFamily="34" charset="0"/>
                  <a:cs typeface="Arial" panose="020B0604020202020204" pitchFamily="34" charset="0"/>
                </a:rPr>
                <a:t> </a:t>
              </a: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endParaRPr lang="en-US" altLang="en-US" sz="600" b="1">
                <a:latin typeface="Arial" panose="020B0604020202020204" pitchFamily="34" charset="0"/>
                <a:cs typeface="Arial" panose="020B0604020202020204" pitchFamily="34" charset="0"/>
              </a:endParaRPr>
            </a:p>
          </p:txBody>
        </p:sp>
        <p:sp>
          <p:nvSpPr>
            <p:cNvPr id="79890" name="Rectangle 13"/>
            <p:cNvSpPr>
              <a:spLocks noChangeArrowheads="1"/>
            </p:cNvSpPr>
            <p:nvPr/>
          </p:nvSpPr>
          <p:spPr bwMode="auto">
            <a:xfrm>
              <a:off x="2669" y="0"/>
              <a:ext cx="887" cy="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0"/>
                </a:spcBef>
                <a:buClrTx/>
                <a:buSzTx/>
                <a:buFontTx/>
                <a:buNone/>
              </a:pPr>
              <a:r>
                <a:rPr lang="en-US" altLang="en-US" sz="600" b="1">
                  <a:latin typeface="Arial" panose="020B0604020202020204" pitchFamily="34" charset="0"/>
                  <a:cs typeface="Arial" panose="020B0604020202020204" pitchFamily="34" charset="0"/>
                </a:rPr>
                <a:t>  </a:t>
              </a:r>
              <a:r>
                <a:rPr lang="en-US" altLang="en-US" sz="8200" b="1">
                  <a:latin typeface="Arial" panose="020B0604020202020204" pitchFamily="34" charset="0"/>
                  <a:cs typeface="Arial" panose="020B0604020202020204" pitchFamily="34" charset="0"/>
                </a:rPr>
                <a:t> </a:t>
              </a: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endParaRPr lang="en-US" altLang="en-US" sz="600" b="1">
                <a:latin typeface="Arial" panose="020B0604020202020204" pitchFamily="34" charset="0"/>
                <a:cs typeface="Arial" panose="020B0604020202020204" pitchFamily="34" charset="0"/>
              </a:endParaRPr>
            </a:p>
          </p:txBody>
        </p:sp>
        <p:sp>
          <p:nvSpPr>
            <p:cNvPr id="79891" name="Rectangle 14"/>
            <p:cNvSpPr>
              <a:spLocks noChangeArrowheads="1"/>
            </p:cNvSpPr>
            <p:nvPr/>
          </p:nvSpPr>
          <p:spPr bwMode="auto">
            <a:xfrm>
              <a:off x="3556" y="0"/>
              <a:ext cx="1000" cy="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0"/>
                </a:spcBef>
                <a:buClrTx/>
                <a:buSzTx/>
                <a:buFontTx/>
                <a:buNone/>
              </a:pPr>
              <a:r>
                <a:rPr lang="en-US" altLang="en-US" sz="1000" b="1">
                  <a:latin typeface="Arial" panose="020B0604020202020204" pitchFamily="34" charset="0"/>
                  <a:cs typeface="Arial" panose="020B0604020202020204" pitchFamily="34" charset="0"/>
                </a:rPr>
                <a:t> </a:t>
              </a:r>
            </a:p>
            <a:p>
              <a:pPr algn="ctr">
                <a:spcBef>
                  <a:spcPct val="0"/>
                </a:spcBef>
                <a:buClrTx/>
                <a:buSzTx/>
                <a:buFontTx/>
                <a:buNone/>
              </a:pPr>
              <a:r>
                <a:rPr lang="en-US" altLang="en-US" sz="1600" b="1">
                  <a:latin typeface="Arial" panose="020B0604020202020204" pitchFamily="34" charset="0"/>
                  <a:cs typeface="Arial" panose="020B0604020202020204" pitchFamily="34" charset="0"/>
                </a:rPr>
                <a:t> </a:t>
              </a:r>
            </a:p>
            <a:p>
              <a:pPr algn="ctr">
                <a:spcBef>
                  <a:spcPct val="0"/>
                </a:spcBef>
                <a:buClrTx/>
                <a:buSzTx/>
                <a:buFontTx/>
                <a:buNone/>
              </a:pPr>
              <a:r>
                <a:rPr lang="en-US" altLang="en-US" sz="1000" b="1">
                  <a:latin typeface="Arial" panose="020B0604020202020204" pitchFamily="34" charset="0"/>
                  <a:cs typeface="Arial" panose="020B0604020202020204" pitchFamily="34" charset="0"/>
                </a:rPr>
                <a:t>  </a:t>
              </a:r>
            </a:p>
            <a:p>
              <a:pPr algn="ctr">
                <a:spcBef>
                  <a:spcPct val="0"/>
                </a:spcBef>
                <a:buClrTx/>
                <a:buSzTx/>
                <a:buFontTx/>
                <a:buNone/>
              </a:pPr>
              <a:endParaRPr lang="en-US" altLang="en-US" sz="2400" b="1">
                <a:latin typeface="Arial" panose="020B0604020202020204" pitchFamily="34" charset="0"/>
                <a:cs typeface="Arial" panose="020B0604020202020204" pitchFamily="34" charset="0"/>
              </a:endParaRPr>
            </a:p>
          </p:txBody>
        </p:sp>
      </p:grpSp>
      <p:sp>
        <p:nvSpPr>
          <p:cNvPr id="79880" name="Rectangle 15"/>
          <p:cNvSpPr>
            <a:spLocks noChangeArrowheads="1"/>
          </p:cNvSpPr>
          <p:nvPr/>
        </p:nvSpPr>
        <p:spPr bwMode="auto">
          <a:xfrm>
            <a:off x="1998663" y="598488"/>
            <a:ext cx="5070475" cy="1095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0"/>
              </a:spcBef>
              <a:buClrTx/>
              <a:buSzTx/>
              <a:buFontTx/>
              <a:buNone/>
            </a:pPr>
            <a:r>
              <a:rPr lang="en-US" altLang="en-US" sz="1400" b="1">
                <a:latin typeface="Arial" panose="020B0604020202020204" pitchFamily="34" charset="0"/>
                <a:cs typeface="Arial" panose="020B0604020202020204" pitchFamily="34" charset="0"/>
              </a:rPr>
              <a:t>PRESS RELEASE</a:t>
            </a:r>
            <a:br>
              <a:rPr lang="en-US" altLang="en-US" sz="1400" b="1">
                <a:latin typeface="Arial" panose="020B0604020202020204" pitchFamily="34" charset="0"/>
                <a:cs typeface="Arial" panose="020B0604020202020204" pitchFamily="34" charset="0"/>
              </a:rPr>
            </a:br>
            <a:r>
              <a:rPr lang="en-US" altLang="en-US" sz="1400" b="1">
                <a:latin typeface="Arial" panose="020B0604020202020204" pitchFamily="34" charset="0"/>
                <a:cs typeface="Arial" panose="020B0604020202020204" pitchFamily="34" charset="0"/>
              </a:rPr>
              <a:t>ENVIRONMENTAL NGOS PROTEST TO PRODI OVER SPANISH WATER PLAN</a:t>
            </a:r>
          </a:p>
          <a:p>
            <a:pPr algn="ctr">
              <a:spcBef>
                <a:spcPct val="0"/>
              </a:spcBef>
              <a:buClrTx/>
              <a:buSzTx/>
              <a:buFontTx/>
              <a:buNone/>
            </a:pPr>
            <a:endParaRPr lang="en-US" altLang="en-US" sz="2400">
              <a:latin typeface="Times New Roman" panose="02020603050405020304" pitchFamily="18" charset="0"/>
            </a:endParaRPr>
          </a:p>
        </p:txBody>
      </p:sp>
      <p:sp>
        <p:nvSpPr>
          <p:cNvPr id="79881" name="Rectangle 16"/>
          <p:cNvSpPr>
            <a:spLocks noChangeArrowheads="1"/>
          </p:cNvSpPr>
          <p:nvPr/>
        </p:nvSpPr>
        <p:spPr bwMode="auto">
          <a:xfrm>
            <a:off x="228600" y="2246313"/>
            <a:ext cx="8610600" cy="4522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r>
              <a:rPr lang="en-US" altLang="en-US" sz="1200">
                <a:latin typeface="Arial" panose="020B0604020202020204" pitchFamily="34" charset="0"/>
                <a:cs typeface="Arial" panose="020B0604020202020204" pitchFamily="34" charset="0"/>
              </a:rPr>
              <a:t>Brussels, November 26) - Five leading environmental umbrella organisations are calling on European Commission President Romano Prodi to intervene over Spain’s National Hydrological Plan (NHP), which, according to the five, would contravene EU environmental legislation, and could cost EU tax payers up to seven billion Euros.</a:t>
            </a:r>
            <a:endParaRPr lang="en-US" altLang="en-US" sz="1200">
              <a:latin typeface="Times New Roman" panose="02020603050405020304" pitchFamily="18" charset="0"/>
            </a:endParaRPr>
          </a:p>
          <a:p>
            <a:pPr>
              <a:spcBef>
                <a:spcPct val="0"/>
              </a:spcBef>
              <a:buClrTx/>
              <a:buSzTx/>
              <a:buFontTx/>
              <a:buNone/>
            </a:pPr>
            <a:r>
              <a:rPr lang="en-US" altLang="en-US" sz="1200">
                <a:latin typeface="Arial" panose="020B0604020202020204" pitchFamily="34" charset="0"/>
                <a:cs typeface="Arial" panose="020B0604020202020204" pitchFamily="34" charset="0"/>
              </a:rPr>
              <a:t>The European Environmental Bureau, the Worldwide Fund for Nature, BirdLife International, Friends of the Earth and Greenpeace have sent a letter asking Mr Prodi to ensure that EU laws and procedures are not violated by the Plan, and urging him to safeguard the trust of European citizens in the Commission, as the "guardian of the EU treaty".</a:t>
            </a:r>
            <a:endParaRPr lang="en-US" altLang="en-US" sz="1200">
              <a:latin typeface="Times New Roman" panose="02020603050405020304" pitchFamily="18" charset="0"/>
            </a:endParaRPr>
          </a:p>
          <a:p>
            <a:pPr>
              <a:spcBef>
                <a:spcPct val="0"/>
              </a:spcBef>
              <a:buClrTx/>
              <a:buSzTx/>
              <a:buFontTx/>
              <a:buNone/>
            </a:pPr>
            <a:r>
              <a:rPr lang="en-US" altLang="en-US" sz="1200">
                <a:latin typeface="Arial" panose="020B0604020202020204" pitchFamily="34" charset="0"/>
                <a:cs typeface="Arial" panose="020B0604020202020204" pitchFamily="34" charset="0"/>
              </a:rPr>
              <a:t>The five groups assert that the Spanish plan not only contravenes the EU’s Sustainable Development Strategy, but also the Water Framework Directive, several articles of the EU Treaty, and several pieces of the environmental Acquis, as well as overall EC/EU commitments under International Conventions, including the Aarhus Convention. Numerous complaints to this effect have already been lodged with DG Environment. The plan is also likely to lead to infringement of the Birds and Habitats Directive, the letter adds.</a:t>
            </a:r>
            <a:endParaRPr lang="en-US" altLang="en-US" sz="1200">
              <a:latin typeface="Times New Roman" panose="02020603050405020304" pitchFamily="18" charset="0"/>
            </a:endParaRPr>
          </a:p>
          <a:p>
            <a:pPr>
              <a:spcBef>
                <a:spcPct val="0"/>
              </a:spcBef>
              <a:buClrTx/>
              <a:buSzTx/>
              <a:buFontTx/>
              <a:buNone/>
            </a:pPr>
            <a:r>
              <a:rPr lang="en-US" altLang="en-US" sz="1200">
                <a:solidFill>
                  <a:srgbClr val="FF0000"/>
                </a:solidFill>
                <a:latin typeface="Arial" panose="020B0604020202020204" pitchFamily="34" charset="0"/>
                <a:cs typeface="Arial" panose="020B0604020202020204" pitchFamily="34" charset="0"/>
              </a:rPr>
              <a:t>"This is a crucial test of the European Commission’s commitment to Sustainable Development," said spokesman Stefan Scheuer, on behalf of the five. "President Prodi needs to give the NHP dossier the highest possible priority within the Commission, and make sure that an evaluation process is carried out in a fully transparent and consultative way. The Commission must also ensure that public participation and access to environmental information are upheld in Spain on this matter, according to EU law and international conventions."</a:t>
            </a:r>
            <a:endParaRPr lang="en-US" altLang="en-US" sz="1200">
              <a:solidFill>
                <a:srgbClr val="FF0000"/>
              </a:solidFill>
              <a:latin typeface="Times New Roman" panose="02020603050405020304" pitchFamily="18" charset="0"/>
            </a:endParaRPr>
          </a:p>
          <a:p>
            <a:pPr>
              <a:spcBef>
                <a:spcPct val="0"/>
              </a:spcBef>
              <a:buClrTx/>
              <a:buSzTx/>
              <a:buFontTx/>
              <a:buNone/>
            </a:pPr>
            <a:r>
              <a:rPr lang="en-US" altLang="en-US" sz="1200">
                <a:latin typeface="Arial" panose="020B0604020202020204" pitchFamily="34" charset="0"/>
                <a:cs typeface="Arial" panose="020B0604020202020204" pitchFamily="34" charset="0"/>
              </a:rPr>
              <a:t>There was a complete lack of consultation about the NHP’s effects on the environment before its approval by the Spanish government. The plan proposes the building of multiple dams and reservoirs across the country to redirect water from the north of the country to the south, in order to increase water-intensive agriculture and tourism. Spain intends to obtain EC funding for at least 30% of the investments required to develop the projects making up the NHP, and Community money has already been indirectly used to build some of the dams and reservoirs.</a:t>
            </a:r>
            <a:endParaRPr lang="en-US" altLang="en-US" sz="1200">
              <a:latin typeface="Times New Roman" panose="02020603050405020304" pitchFamily="18" charset="0"/>
            </a:endParaRPr>
          </a:p>
          <a:p>
            <a:pPr algn="r">
              <a:spcBef>
                <a:spcPct val="0"/>
              </a:spcBef>
              <a:buClrTx/>
              <a:buSzTx/>
              <a:buFontTx/>
              <a:buNone/>
            </a:pPr>
            <a:r>
              <a:rPr lang="en-US" altLang="en-US" sz="1200">
                <a:solidFill>
                  <a:srgbClr val="FF0000"/>
                </a:solidFill>
                <a:latin typeface="Arial" panose="020B0604020202020204" pitchFamily="34" charset="0"/>
                <a:cs typeface="Arial" panose="020B0604020202020204" pitchFamily="34" charset="0"/>
              </a:rPr>
              <a:t>Further information from:</a:t>
            </a:r>
            <a:endParaRPr lang="en-US" altLang="en-US" sz="1200">
              <a:solidFill>
                <a:srgbClr val="FF0000"/>
              </a:solidFill>
              <a:latin typeface="Times New Roman" panose="02020603050405020304" pitchFamily="18" charset="0"/>
            </a:endParaRPr>
          </a:p>
          <a:p>
            <a:pPr algn="r">
              <a:spcBef>
                <a:spcPct val="0"/>
              </a:spcBef>
              <a:buClrTx/>
              <a:buSzTx/>
              <a:buFontTx/>
              <a:buNone/>
            </a:pPr>
            <a:r>
              <a:rPr lang="en-US" altLang="en-US" sz="1200">
                <a:solidFill>
                  <a:srgbClr val="FF0000"/>
                </a:solidFill>
                <a:latin typeface="Arial" panose="020B0604020202020204" pitchFamily="34" charset="0"/>
                <a:cs typeface="Arial" panose="020B0604020202020204" pitchFamily="34" charset="0"/>
              </a:rPr>
              <a:t>Stefan Scheuer, EEB water coordinator</a:t>
            </a:r>
            <a:r>
              <a:rPr lang="en-US" altLang="en-US" sz="1200" b="1">
                <a:solidFill>
                  <a:srgbClr val="FF0000"/>
                </a:solidFill>
                <a:latin typeface="Arial" panose="020B0604020202020204" pitchFamily="34" charset="0"/>
                <a:cs typeface="Arial" panose="020B0604020202020204" pitchFamily="34" charset="0"/>
              </a:rPr>
              <a:t> </a:t>
            </a:r>
            <a:endParaRPr lang="en-US" altLang="en-US" sz="1200">
              <a:solidFill>
                <a:srgbClr val="FF0000"/>
              </a:solidFill>
              <a:latin typeface="Times New Roman" panose="02020603050405020304" pitchFamily="18" charset="0"/>
            </a:endParaRPr>
          </a:p>
          <a:p>
            <a:pPr>
              <a:spcBef>
                <a:spcPct val="0"/>
              </a:spcBef>
              <a:buClrTx/>
              <a:buSzTx/>
              <a:buFontTx/>
              <a:buNone/>
            </a:pPr>
            <a:endParaRPr lang="en-US" altLang="en-US" sz="1200">
              <a:latin typeface="Times New Roman" panose="02020603050405020304" pitchFamily="18" charset="0"/>
            </a:endParaRPr>
          </a:p>
        </p:txBody>
      </p:sp>
      <p:pic>
        <p:nvPicPr>
          <p:cNvPr id="79882" name="Picture 17" descr="ww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1042988"/>
            <a:ext cx="708025" cy="1074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883" name="AutoShape 18" descr="EEB"/>
          <p:cNvSpPr>
            <a:spLocks noChangeAspect="1" noChangeArrowheads="1"/>
          </p:cNvSpPr>
          <p:nvPr/>
        </p:nvSpPr>
        <p:spPr bwMode="auto">
          <a:xfrm>
            <a:off x="1308100" y="-158750"/>
            <a:ext cx="1017588" cy="1120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pic>
        <p:nvPicPr>
          <p:cNvPr id="79884" name="Picture 19" descr="birdlif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063" y="1271588"/>
            <a:ext cx="1543050" cy="846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9885" name="Picture 20" descr="Image1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85113" y="831850"/>
            <a:ext cx="1017587" cy="131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9886" name="Picture 21" descr="Image19"/>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04950" y="1543050"/>
            <a:ext cx="1954213" cy="388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fontScale="90000"/>
          </a:bodyPr>
          <a:lstStyle/>
          <a:p>
            <a:pPr eaLnBrk="1" fontAlgn="auto" hangingPunct="1">
              <a:spcAft>
                <a:spcPts val="0"/>
              </a:spcAft>
              <a:defRPr/>
            </a:pPr>
            <a:r>
              <a:rPr lang="en-US" altLang="en-US"/>
              <a:t>National Issues</a:t>
            </a:r>
            <a:endParaRPr lang="en-US" altLang="en-US" sz="4800"/>
          </a:p>
        </p:txBody>
      </p:sp>
      <p:sp>
        <p:nvSpPr>
          <p:cNvPr id="31747" name="Rectangle 3"/>
          <p:cNvSpPr>
            <a:spLocks noGrp="1" noChangeArrowheads="1"/>
          </p:cNvSpPr>
          <p:nvPr>
            <p:ph type="body" sz="half" idx="1"/>
          </p:nvPr>
        </p:nvSpPr>
        <p:spPr>
          <a:xfrm>
            <a:off x="214313" y="1928813"/>
            <a:ext cx="8786812" cy="3971925"/>
          </a:xfrm>
        </p:spPr>
        <p:txBody>
          <a:bodyPr rtlCol="0">
            <a:normAutofit lnSpcReduction="10000"/>
          </a:bodyPr>
          <a:lstStyle/>
          <a:p>
            <a:pPr marL="274320" indent="-274320" eaLnBrk="1" fontAlgn="auto" hangingPunct="1">
              <a:spcAft>
                <a:spcPts val="0"/>
              </a:spcAft>
              <a:buClr>
                <a:schemeClr val="accent3"/>
              </a:buClr>
              <a:buFont typeface="Wingdings 2"/>
              <a:buChar char=""/>
              <a:defRPr/>
            </a:pPr>
            <a:r>
              <a:rPr lang="en-US" altLang="en-US" sz="2400"/>
              <a:t>Centralised: Consistency, efficiency, expertise &amp; continuity e.g Sweden</a:t>
            </a:r>
          </a:p>
          <a:p>
            <a:pPr marL="274320" indent="-274320" eaLnBrk="1" fontAlgn="auto" hangingPunct="1">
              <a:spcAft>
                <a:spcPts val="0"/>
              </a:spcAft>
              <a:buClr>
                <a:schemeClr val="accent3"/>
              </a:buClr>
              <a:buFont typeface="Wingdings 2"/>
              <a:buChar char=""/>
              <a:defRPr/>
            </a:pPr>
            <a:r>
              <a:rPr lang="en-US" altLang="en-US" sz="2400"/>
              <a:t>Decentralised: Legitimacy, democracy, localised &amp; continuity</a:t>
            </a:r>
          </a:p>
          <a:p>
            <a:pPr marL="274320" indent="-274320" eaLnBrk="1" fontAlgn="auto" hangingPunct="1">
              <a:spcAft>
                <a:spcPts val="0"/>
              </a:spcAft>
              <a:buClr>
                <a:schemeClr val="accent3"/>
              </a:buClr>
              <a:buFont typeface="Wingdings 2"/>
              <a:buChar char=""/>
              <a:defRPr/>
            </a:pPr>
            <a:r>
              <a:rPr lang="en-US" altLang="en-US" sz="2400"/>
              <a:t>Federal e.g in US EPA at both levels</a:t>
            </a:r>
          </a:p>
          <a:p>
            <a:pPr marL="274320" indent="-274320" eaLnBrk="1" fontAlgn="auto" hangingPunct="1">
              <a:spcAft>
                <a:spcPts val="0"/>
              </a:spcAft>
              <a:buClr>
                <a:schemeClr val="accent3"/>
              </a:buClr>
              <a:buFont typeface="Wingdings 2"/>
              <a:buChar char=""/>
              <a:defRPr/>
            </a:pPr>
            <a:r>
              <a:rPr lang="en-US" altLang="en-US" sz="2400"/>
              <a:t>In what ways would these influence the env. differently? (2/3)</a:t>
            </a:r>
          </a:p>
          <a:p>
            <a:pPr marL="274320" indent="-274320" eaLnBrk="1" fontAlgn="auto" hangingPunct="1">
              <a:spcAft>
                <a:spcPts val="0"/>
              </a:spcAft>
              <a:buClr>
                <a:schemeClr val="accent3"/>
              </a:buClr>
              <a:buFont typeface="Wingdings 2"/>
              <a:buChar char=""/>
              <a:defRPr/>
            </a:pPr>
            <a:r>
              <a:rPr lang="en-US" altLang="en-US" sz="2400">
                <a:solidFill>
                  <a:schemeClr val="folHlink"/>
                </a:solidFill>
              </a:rPr>
              <a:t>Vary by incentive</a:t>
            </a:r>
            <a:r>
              <a:rPr lang="en-US" altLang="en-US" sz="2400"/>
              <a:t>, constraints and character (Lundquist, 1974)</a:t>
            </a:r>
          </a:p>
          <a:p>
            <a:pPr marL="274320" indent="-274320" eaLnBrk="1" fontAlgn="auto" hangingPunct="1">
              <a:spcAft>
                <a:spcPts val="0"/>
              </a:spcAft>
              <a:buClr>
                <a:schemeClr val="accent3"/>
              </a:buClr>
              <a:buFont typeface="Wingdings 2"/>
              <a:buChar char=""/>
              <a:defRPr/>
            </a:pPr>
            <a:r>
              <a:rPr lang="en-GB" altLang="en-US" sz="2400"/>
              <a:t>Explain how the various levels of governance manage environmental conservation in Wales?</a:t>
            </a:r>
          </a:p>
          <a:p>
            <a:pPr marL="640080" lvl="1" indent="-274320" eaLnBrk="1" fontAlgn="auto" hangingPunct="1">
              <a:spcAft>
                <a:spcPts val="0"/>
              </a:spcAft>
              <a:buFont typeface="Wingdings 2"/>
              <a:buChar char=""/>
              <a:defRPr/>
            </a:pPr>
            <a:r>
              <a:rPr lang="en-GB" altLang="en-US" sz="2000"/>
              <a:t>Construct an essay plan</a:t>
            </a:r>
            <a:endParaRPr lang="en-US" altLang="en-US"/>
          </a:p>
          <a:p>
            <a:pPr marL="274320" indent="-274320" eaLnBrk="1" fontAlgn="auto" hangingPunct="1">
              <a:spcAft>
                <a:spcPts val="0"/>
              </a:spcAft>
              <a:buClr>
                <a:schemeClr val="accent3"/>
              </a:buClr>
              <a:buFont typeface="Wingdings 2"/>
              <a:buChar char=""/>
              <a:defRPr/>
            </a:pPr>
            <a:r>
              <a:rPr lang="en-US" altLang="en-US" sz="2400"/>
              <a:t>Conclusion</a:t>
            </a:r>
          </a:p>
        </p:txBody>
      </p:sp>
      <p:pic>
        <p:nvPicPr>
          <p:cNvPr id="80900" name="Picture 8" descr="national"/>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6357938" y="228600"/>
            <a:ext cx="2624137" cy="1477963"/>
          </a:xfrm>
          <a:noFill/>
        </p:spPr>
      </p:pic>
      <p:sp>
        <p:nvSpPr>
          <p:cNvPr id="80901"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02AD648F-A8F9-4AA8-A0A7-EB55A8988799}" type="slidenum">
              <a:rPr lang="en-GB" altLang="en-US" sz="1100" smtClean="0">
                <a:solidFill>
                  <a:srgbClr val="4D4D4D"/>
                </a:solidFill>
                <a:latin typeface="Times New Roman" panose="02020603050405020304" pitchFamily="18" charset="0"/>
              </a:rPr>
              <a:pPr>
                <a:spcBef>
                  <a:spcPct val="0"/>
                </a:spcBef>
                <a:buClrTx/>
                <a:buSzTx/>
                <a:buFontTx/>
                <a:buNone/>
              </a:pPr>
              <a:t>76</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1746">
                                            <p:txEl>
                                              <p:pRg st="0" end="0"/>
                                            </p:txEl>
                                          </p:spTgt>
                                        </p:tgtEl>
                                        <p:attrNameLst>
                                          <p:attrName>style.visibility</p:attrName>
                                        </p:attrNameLst>
                                      </p:cBhvr>
                                      <p:to>
                                        <p:strVal val="visible"/>
                                      </p:to>
                                    </p:set>
                                    <p:anim calcmode="lin" valueType="num">
                                      <p:cBhvr additive="base">
                                        <p:cTn id="7" dur="500" fill="hold"/>
                                        <p:tgtEl>
                                          <p:spTgt spid="31746">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174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1747">
                                            <p:txEl>
                                              <p:pRg st="0" end="0"/>
                                            </p:txEl>
                                          </p:spTgt>
                                        </p:tgtEl>
                                        <p:attrNameLst>
                                          <p:attrName>style.visibility</p:attrName>
                                        </p:attrNameLst>
                                      </p:cBhvr>
                                      <p:to>
                                        <p:strVal val="visible"/>
                                      </p:to>
                                    </p:set>
                                    <p:anim calcmode="lin" valueType="num">
                                      <p:cBhvr additive="base">
                                        <p:cTn id="13" dur="500" fill="hold"/>
                                        <p:tgtEl>
                                          <p:spTgt spid="31747">
                                            <p:txEl>
                                              <p:pRg st="0" end="0"/>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17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1747">
                                            <p:txEl>
                                              <p:pRg st="1" end="1"/>
                                            </p:txEl>
                                          </p:spTgt>
                                        </p:tgtEl>
                                        <p:attrNameLst>
                                          <p:attrName>style.visibility</p:attrName>
                                        </p:attrNameLst>
                                      </p:cBhvr>
                                      <p:to>
                                        <p:strVal val="visible"/>
                                      </p:to>
                                    </p:set>
                                    <p:anim calcmode="lin" valueType="num">
                                      <p:cBhvr additive="base">
                                        <p:cTn id="19" dur="500" fill="hold"/>
                                        <p:tgtEl>
                                          <p:spTgt spid="31747">
                                            <p:txEl>
                                              <p:pRg st="1" end="1"/>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174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1747">
                                            <p:txEl>
                                              <p:pRg st="2" end="2"/>
                                            </p:txEl>
                                          </p:spTgt>
                                        </p:tgtEl>
                                        <p:attrNameLst>
                                          <p:attrName>style.visibility</p:attrName>
                                        </p:attrNameLst>
                                      </p:cBhvr>
                                      <p:to>
                                        <p:strVal val="visible"/>
                                      </p:to>
                                    </p:set>
                                    <p:anim calcmode="lin" valueType="num">
                                      <p:cBhvr additive="base">
                                        <p:cTn id="25" dur="500" fill="hold"/>
                                        <p:tgtEl>
                                          <p:spTgt spid="31747">
                                            <p:txEl>
                                              <p:pRg st="2" end="2"/>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174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31747">
                                            <p:txEl>
                                              <p:pRg st="3" end="3"/>
                                            </p:txEl>
                                          </p:spTgt>
                                        </p:tgtEl>
                                        <p:attrNameLst>
                                          <p:attrName>style.visibility</p:attrName>
                                        </p:attrNameLst>
                                      </p:cBhvr>
                                      <p:to>
                                        <p:strVal val="visible"/>
                                      </p:to>
                                    </p:set>
                                    <p:anim calcmode="lin" valueType="num">
                                      <p:cBhvr additive="base">
                                        <p:cTn id="31" dur="500" fill="hold"/>
                                        <p:tgtEl>
                                          <p:spTgt spid="31747">
                                            <p:txEl>
                                              <p:pRg st="3" end="3"/>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3174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31747">
                                            <p:txEl>
                                              <p:pRg st="4" end="4"/>
                                            </p:txEl>
                                          </p:spTgt>
                                        </p:tgtEl>
                                        <p:attrNameLst>
                                          <p:attrName>style.visibility</p:attrName>
                                        </p:attrNameLst>
                                      </p:cBhvr>
                                      <p:to>
                                        <p:strVal val="visible"/>
                                      </p:to>
                                    </p:set>
                                    <p:anim calcmode="lin" valueType="num">
                                      <p:cBhvr additive="base">
                                        <p:cTn id="37" dur="500" fill="hold"/>
                                        <p:tgtEl>
                                          <p:spTgt spid="31747">
                                            <p:txEl>
                                              <p:pRg st="4" end="4"/>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3174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31747">
                                            <p:txEl>
                                              <p:pRg st="5" end="5"/>
                                            </p:txEl>
                                          </p:spTgt>
                                        </p:tgtEl>
                                        <p:attrNameLst>
                                          <p:attrName>style.visibility</p:attrName>
                                        </p:attrNameLst>
                                      </p:cBhvr>
                                      <p:to>
                                        <p:strVal val="visible"/>
                                      </p:to>
                                    </p:set>
                                    <p:anim calcmode="lin" valueType="num">
                                      <p:cBhvr additive="base">
                                        <p:cTn id="43" dur="500" fill="hold"/>
                                        <p:tgtEl>
                                          <p:spTgt spid="31747">
                                            <p:txEl>
                                              <p:pRg st="5" end="5"/>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31747">
                                            <p:txEl>
                                              <p:pRg st="5" end="5"/>
                                            </p:txEl>
                                          </p:spTgt>
                                        </p:tgtEl>
                                        <p:attrNameLst>
                                          <p:attrName>ppt_y</p:attrName>
                                        </p:attrNameLst>
                                      </p:cBhvr>
                                      <p:tavLst>
                                        <p:tav tm="0">
                                          <p:val>
                                            <p:strVal val="#ppt_y"/>
                                          </p:val>
                                        </p:tav>
                                        <p:tav tm="100000">
                                          <p:val>
                                            <p:strVal val="#ppt_y"/>
                                          </p:val>
                                        </p:tav>
                                      </p:tavLst>
                                    </p:anim>
                                  </p:childTnLst>
                                </p:cTn>
                              </p:par>
                              <p:par>
                                <p:cTn id="45" presetID="2" presetClass="entr" presetSubtype="2" fill="hold" grpId="0" nodeType="withEffect">
                                  <p:stCondLst>
                                    <p:cond delay="0"/>
                                  </p:stCondLst>
                                  <p:childTnLst>
                                    <p:set>
                                      <p:cBhvr>
                                        <p:cTn id="46" dur="1" fill="hold">
                                          <p:stCondLst>
                                            <p:cond delay="0"/>
                                          </p:stCondLst>
                                        </p:cTn>
                                        <p:tgtEl>
                                          <p:spTgt spid="31747">
                                            <p:txEl>
                                              <p:pRg st="6" end="6"/>
                                            </p:txEl>
                                          </p:spTgt>
                                        </p:tgtEl>
                                        <p:attrNameLst>
                                          <p:attrName>style.visibility</p:attrName>
                                        </p:attrNameLst>
                                      </p:cBhvr>
                                      <p:to>
                                        <p:strVal val="visible"/>
                                      </p:to>
                                    </p:set>
                                    <p:anim calcmode="lin" valueType="num">
                                      <p:cBhvr additive="base">
                                        <p:cTn id="47" dur="500" fill="hold"/>
                                        <p:tgtEl>
                                          <p:spTgt spid="31747">
                                            <p:txEl>
                                              <p:pRg st="6" end="6"/>
                                            </p:tx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31747">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9" fill="hold" nodeType="clickPar">
                      <p:stCondLst>
                        <p:cond delay="indefinite"/>
                      </p:stCondLst>
                      <p:childTnLst>
                        <p:par>
                          <p:cTn id="50" fill="hold" nodeType="withGroup">
                            <p:stCondLst>
                              <p:cond delay="0"/>
                            </p:stCondLst>
                            <p:childTnLst>
                              <p:par>
                                <p:cTn id="51" presetID="2" presetClass="entr" presetSubtype="2" fill="hold" grpId="0" nodeType="clickEffect">
                                  <p:stCondLst>
                                    <p:cond delay="0"/>
                                  </p:stCondLst>
                                  <p:childTnLst>
                                    <p:set>
                                      <p:cBhvr>
                                        <p:cTn id="52" dur="1" fill="hold">
                                          <p:stCondLst>
                                            <p:cond delay="0"/>
                                          </p:stCondLst>
                                        </p:cTn>
                                        <p:tgtEl>
                                          <p:spTgt spid="31747">
                                            <p:txEl>
                                              <p:pRg st="7" end="7"/>
                                            </p:txEl>
                                          </p:spTgt>
                                        </p:tgtEl>
                                        <p:attrNameLst>
                                          <p:attrName>style.visibility</p:attrName>
                                        </p:attrNameLst>
                                      </p:cBhvr>
                                      <p:to>
                                        <p:strVal val="visible"/>
                                      </p:to>
                                    </p:set>
                                    <p:anim calcmode="lin" valueType="num">
                                      <p:cBhvr additive="base">
                                        <p:cTn id="53" dur="500" fill="hold"/>
                                        <p:tgtEl>
                                          <p:spTgt spid="31747">
                                            <p:txEl>
                                              <p:pRg st="7" end="7"/>
                                            </p:txEl>
                                          </p:spTgt>
                                        </p:tgtEl>
                                        <p:attrNameLst>
                                          <p:attrName>ppt_x</p:attrName>
                                        </p:attrNameLst>
                                      </p:cBhvr>
                                      <p:tavLst>
                                        <p:tav tm="0">
                                          <p:val>
                                            <p:strVal val="1+#ppt_w/2"/>
                                          </p:val>
                                        </p:tav>
                                        <p:tav tm="100000">
                                          <p:val>
                                            <p:strVal val="#ppt_x"/>
                                          </p:val>
                                        </p:tav>
                                      </p:tavLst>
                                    </p:anim>
                                    <p:anim calcmode="lin" valueType="num">
                                      <p:cBhvr additive="base">
                                        <p:cTn id="54" dur="500" fill="hold"/>
                                        <p:tgtEl>
                                          <p:spTgt spid="31747">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build="p" autoUpdateAnimBg="0" advAuto="0"/>
      <p:bldP spid="31747" grpId="0" build="p" autoUpdateAnimBg="0"/>
    </p:bldLst>
  </p:timing>
</p:sld>
</file>

<file path=ppt/slides/slide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317500" y="52388"/>
            <a:ext cx="8637588" cy="1431925"/>
          </a:xfrm>
        </p:spPr>
        <p:txBody>
          <a:bodyPr rtlCol="0">
            <a:normAutofit fontScale="90000"/>
          </a:bodyPr>
          <a:lstStyle/>
          <a:p>
            <a:pPr eaLnBrk="1" fontAlgn="auto" hangingPunct="1">
              <a:spcAft>
                <a:spcPts val="0"/>
              </a:spcAft>
              <a:defRPr/>
            </a:pPr>
            <a:r>
              <a:rPr lang="en-US" altLang="en-US"/>
              <a:t>Institutions and Strategies in Environmental Governance 2</a:t>
            </a:r>
          </a:p>
        </p:txBody>
      </p:sp>
      <p:sp>
        <p:nvSpPr>
          <p:cNvPr id="74755" name="Rectangle 3"/>
          <p:cNvSpPr>
            <a:spLocks noGrp="1" noChangeArrowheads="1"/>
          </p:cNvSpPr>
          <p:nvPr>
            <p:ph type="body" sz="half" idx="1"/>
          </p:nvPr>
        </p:nvSpPr>
        <p:spPr>
          <a:xfrm>
            <a:off x="609600" y="4419600"/>
            <a:ext cx="7772400" cy="2133600"/>
          </a:xfrm>
        </p:spPr>
        <p:txBody>
          <a:bodyPr/>
          <a:lstStyle/>
          <a:p>
            <a:pPr eaLnBrk="1" hangingPunct="1"/>
            <a:r>
              <a:rPr lang="en-US" altLang="en-US" sz="2800" i="1"/>
              <a:t>“Do political ‘leaders set policy, and then administrators implement it?  This was once the prevailing theory of government.”</a:t>
            </a:r>
            <a:r>
              <a:rPr lang="en-US" altLang="en-US" sz="2800"/>
              <a:t> (Lindblom &amp; Woodhouse, 1996: 131)</a:t>
            </a:r>
          </a:p>
        </p:txBody>
      </p:sp>
      <p:graphicFrame>
        <p:nvGraphicFramePr>
          <p:cNvPr id="74756" name="Object 4"/>
          <p:cNvGraphicFramePr>
            <a:graphicFrameLocks noGrp="1" noChangeAspect="1"/>
          </p:cNvGraphicFramePr>
          <p:nvPr>
            <p:ph type="clipArt" sz="half" idx="2"/>
          </p:nvPr>
        </p:nvGraphicFramePr>
        <p:xfrm>
          <a:off x="3295650" y="2017713"/>
          <a:ext cx="2109788" cy="1981200"/>
        </p:xfrm>
        <a:graphic>
          <a:graphicData uri="http://schemas.openxmlformats.org/presentationml/2006/ole">
            <mc:AlternateContent xmlns:mc="http://schemas.openxmlformats.org/markup-compatibility/2006">
              <mc:Choice xmlns:v="urn:schemas-microsoft-com:vml" Requires="v">
                <p:oleObj spid="_x0000_s83049" name="Clip" r:id="rId5" imgW="3763963" imgH="3535363" progId="MS_ClipArt_Gallery.2">
                  <p:embed/>
                </p:oleObj>
              </mc:Choice>
              <mc:Fallback>
                <p:oleObj name="Clip" r:id="rId5" imgW="3763963" imgH="3535363" progId="MS_ClipArt_Gallery.2">
                  <p:embed/>
                  <p:pic>
                    <p:nvPicPr>
                      <p:cNvPr id="0" name="Object 4"/>
                      <p:cNvPicPr>
                        <a:picLocks noGrp="1"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95650" y="2017713"/>
                        <a:ext cx="2109788"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2949"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0D8BD9C4-FCB1-4C9D-82F9-A58B8CEB7376}" type="slidenum">
              <a:rPr lang="en-GB" altLang="en-US" sz="1100" smtClean="0">
                <a:solidFill>
                  <a:srgbClr val="4D4D4D"/>
                </a:solidFill>
                <a:latin typeface="Times New Roman" panose="02020603050405020304" pitchFamily="18" charset="0"/>
              </a:rPr>
              <a:pPr>
                <a:spcBef>
                  <a:spcPct val="0"/>
                </a:spcBef>
                <a:buClrTx/>
                <a:buSzTx/>
                <a:buFontTx/>
                <a:buNone/>
              </a:pPr>
              <a:t>77</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74754">
                                            <p:txEl>
                                              <p:pRg st="0" end="0"/>
                                            </p:txEl>
                                          </p:spTgt>
                                        </p:tgtEl>
                                        <p:attrNameLst>
                                          <p:attrName>style.visibility</p:attrName>
                                        </p:attrNameLst>
                                      </p:cBhvr>
                                      <p:to>
                                        <p:strVal val="visible"/>
                                      </p:to>
                                    </p:set>
                                    <p:anim calcmode="lin" valueType="num">
                                      <p:cBhvr additive="base">
                                        <p:cTn id="7" dur="500" fill="hold"/>
                                        <p:tgtEl>
                                          <p:spTgt spid="74754">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7475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4" presetClass="entr" presetSubtype="32" fill="hold" nodeType="clickEffect">
                                  <p:stCondLst>
                                    <p:cond delay="0"/>
                                  </p:stCondLst>
                                  <p:childTnLst>
                                    <p:set>
                                      <p:cBhvr>
                                        <p:cTn id="12" dur="1" fill="hold">
                                          <p:stCondLst>
                                            <p:cond delay="0"/>
                                          </p:stCondLst>
                                        </p:cTn>
                                        <p:tgtEl>
                                          <p:spTgt spid="74756"/>
                                        </p:tgtEl>
                                        <p:attrNameLst>
                                          <p:attrName>style.visibility</p:attrName>
                                        </p:attrNameLst>
                                      </p:cBhvr>
                                      <p:to>
                                        <p:strVal val="visible"/>
                                      </p:to>
                                    </p:set>
                                    <p:animEffect transition="in" filter="box(out)">
                                      <p:cBhvr>
                                        <p:cTn id="13" dur="500"/>
                                        <p:tgtEl>
                                          <p:spTgt spid="74756"/>
                                        </p:tgtEl>
                                      </p:cBhvr>
                                    </p:animEffect>
                                  </p:childTnLst>
                                  <p:subTnLst>
                                    <p:audio>
                                      <p:cMediaNode>
                                        <p:cTn display="0" masterRel="sameClick">
                                          <p:stCondLst>
                                            <p:cond evt="begin" delay="0">
                                              <p:tn val="11"/>
                                            </p:cond>
                                          </p:stCondLst>
                                          <p:endCondLst>
                                            <p:cond evt="onStopAudio" delay="0">
                                              <p:tgtEl>
                                                <p:sldTgt/>
                                              </p:tgtEl>
                                            </p:cond>
                                          </p:endCondLst>
                                        </p:cTn>
                                        <p:tgtEl>
                                          <p:sndTgt r:embed="rId3" name="CAMERA.WAV"/>
                                        </p:tgtEl>
                                      </p:cMediaNode>
                                    </p:audio>
                                  </p:sub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74755">
                                            <p:txEl>
                                              <p:pRg st="0" end="0"/>
                                            </p:txEl>
                                          </p:spTgt>
                                        </p:tgtEl>
                                        <p:attrNameLst>
                                          <p:attrName>style.visibility</p:attrName>
                                        </p:attrNameLst>
                                      </p:cBhvr>
                                      <p:to>
                                        <p:strVal val="visible"/>
                                      </p:to>
                                    </p:set>
                                    <p:anim calcmode="lin" valueType="num">
                                      <p:cBhvr additive="base">
                                        <p:cTn id="18" dur="500" fill="hold"/>
                                        <p:tgtEl>
                                          <p:spTgt spid="74755">
                                            <p:txEl>
                                              <p:pRg st="0" end="0"/>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7475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6"/>
                                            </p:cond>
                                          </p:stCondLst>
                                          <p:endCondLst>
                                            <p:cond evt="onStopAudio" delay="0">
                                              <p:tgtEl>
                                                <p:sldTgt/>
                                              </p:tgtEl>
                                            </p:cond>
                                          </p:endCondLst>
                                        </p:cTn>
                                        <p:tgtEl>
                                          <p:sndTgt r:embed="rId4"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4" grpId="0" build="p" autoUpdateAnimBg="0" advAuto="0"/>
      <p:bldP spid="74755" grpId="0" build="p" autoUpdateAnimBg="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1026"/>
          <p:cNvSpPr>
            <a:spLocks noGrp="1" noChangeArrowheads="1"/>
          </p:cNvSpPr>
          <p:nvPr>
            <p:ph type="title"/>
          </p:nvPr>
        </p:nvSpPr>
        <p:spPr/>
        <p:txBody>
          <a:bodyPr/>
          <a:lstStyle/>
          <a:p>
            <a:pPr eaLnBrk="1" hangingPunct="1"/>
            <a:r>
              <a:rPr lang="en-GB" altLang="en-US"/>
              <a:t>Introduction</a:t>
            </a:r>
          </a:p>
        </p:txBody>
      </p:sp>
      <p:sp>
        <p:nvSpPr>
          <p:cNvPr id="83971" name="Rectangle 1027"/>
          <p:cNvSpPr>
            <a:spLocks noGrp="1" noChangeArrowheads="1"/>
          </p:cNvSpPr>
          <p:nvPr>
            <p:ph idx="1"/>
          </p:nvPr>
        </p:nvSpPr>
        <p:spPr>
          <a:xfrm>
            <a:off x="457200" y="3505200"/>
            <a:ext cx="8208963" cy="4114800"/>
          </a:xfrm>
        </p:spPr>
        <p:txBody>
          <a:bodyPr/>
          <a:lstStyle/>
          <a:p>
            <a:pPr eaLnBrk="1" hangingPunct="1"/>
            <a:r>
              <a:rPr lang="en-GB" altLang="en-US"/>
              <a:t>“</a:t>
            </a:r>
            <a:r>
              <a:rPr lang="en-GB" altLang="en-US" i="1"/>
              <a:t>A policy which is soundly based theoretically and that occurs within clearly identifiable institutional structures requires the additional element of strategies or policy instruments.”</a:t>
            </a:r>
            <a:r>
              <a:rPr lang="en-GB" altLang="en-US"/>
              <a:t> (Hanf, 2003: 45)</a:t>
            </a:r>
          </a:p>
          <a:p>
            <a:pPr eaLnBrk="1" hangingPunct="1"/>
            <a:r>
              <a:rPr lang="en-GB" altLang="en-US"/>
              <a:t>Discuss</a:t>
            </a:r>
          </a:p>
        </p:txBody>
      </p:sp>
      <p:sp>
        <p:nvSpPr>
          <p:cNvPr id="8397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F44999A5-33B9-463F-BA21-7361480A2CE0}" type="slidenum">
              <a:rPr lang="en-GB" altLang="en-US" sz="1100" smtClean="0">
                <a:solidFill>
                  <a:srgbClr val="4D4D4D"/>
                </a:solidFill>
                <a:latin typeface="Times New Roman" panose="02020603050405020304" pitchFamily="18" charset="0"/>
              </a:rPr>
              <a:pPr>
                <a:spcBef>
                  <a:spcPct val="0"/>
                </a:spcBef>
                <a:buClrTx/>
                <a:buSzTx/>
                <a:buFontTx/>
                <a:buNone/>
              </a:pPr>
              <a:t>78</a:t>
            </a:fld>
            <a:endParaRPr lang="en-GB" altLang="en-US" sz="1100">
              <a:solidFill>
                <a:srgbClr val="4D4D4D"/>
              </a:solidFill>
              <a:latin typeface="Times New Roman" panose="02020603050405020304" pitchFamily="18" charset="0"/>
            </a:endParaRPr>
          </a:p>
        </p:txBody>
      </p:sp>
      <p:pic>
        <p:nvPicPr>
          <p:cNvPr id="83973" name="Picture 1029" descr="pa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8200" y="533400"/>
            <a:ext cx="4114800" cy="2719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250825" y="188913"/>
            <a:ext cx="8605838" cy="1190625"/>
          </a:xfrm>
        </p:spPr>
        <p:txBody>
          <a:bodyPr rtlCol="0">
            <a:normAutofit fontScale="90000"/>
          </a:bodyPr>
          <a:lstStyle/>
          <a:p>
            <a:pPr eaLnBrk="1" fontAlgn="auto" hangingPunct="1">
              <a:spcAft>
                <a:spcPts val="0"/>
              </a:spcAft>
              <a:defRPr/>
            </a:pPr>
            <a:r>
              <a:rPr lang="en-US" altLang="en-US" dirty="0"/>
              <a:t>Tools and Strategies 1: Multinational</a:t>
            </a:r>
          </a:p>
        </p:txBody>
      </p:sp>
      <p:sp>
        <p:nvSpPr>
          <p:cNvPr id="33795" name="Rectangle 3"/>
          <p:cNvSpPr>
            <a:spLocks noGrp="1" noChangeArrowheads="1"/>
          </p:cNvSpPr>
          <p:nvPr>
            <p:ph idx="1"/>
          </p:nvPr>
        </p:nvSpPr>
        <p:spPr>
          <a:xfrm>
            <a:off x="174625" y="2349500"/>
            <a:ext cx="4541838" cy="4114800"/>
          </a:xfrm>
        </p:spPr>
        <p:txBody>
          <a:bodyPr rtlCol="0">
            <a:normAutofit/>
          </a:bodyPr>
          <a:lstStyle/>
          <a:p>
            <a:pPr marL="274320" indent="-274320" eaLnBrk="1" fontAlgn="auto" hangingPunct="1">
              <a:lnSpc>
                <a:spcPct val="90000"/>
              </a:lnSpc>
              <a:spcAft>
                <a:spcPts val="0"/>
              </a:spcAft>
              <a:buClr>
                <a:schemeClr val="accent3"/>
              </a:buClr>
              <a:buFont typeface="Wingdings 2"/>
              <a:buChar char=""/>
              <a:defRPr/>
            </a:pPr>
            <a:r>
              <a:rPr lang="en-US" altLang="en-US" sz="2400" dirty="0"/>
              <a:t>Treaty </a:t>
            </a:r>
            <a:r>
              <a:rPr lang="en-US" altLang="en-US" dirty="0"/>
              <a:t>(Bound by international law)</a:t>
            </a:r>
          </a:p>
          <a:p>
            <a:pPr marL="274320" indent="-274320" eaLnBrk="1" fontAlgn="auto" hangingPunct="1">
              <a:lnSpc>
                <a:spcPct val="90000"/>
              </a:lnSpc>
              <a:spcAft>
                <a:spcPts val="0"/>
              </a:spcAft>
              <a:buClr>
                <a:schemeClr val="accent3"/>
              </a:buClr>
              <a:buFont typeface="Wingdings 2"/>
              <a:buChar char=""/>
              <a:defRPr/>
            </a:pPr>
            <a:r>
              <a:rPr lang="en-US" altLang="en-US" sz="2400" dirty="0"/>
              <a:t>Executive agreement (H of </a:t>
            </a:r>
            <a:r>
              <a:rPr lang="en-US" altLang="en-US" sz="2400" dirty="0" err="1"/>
              <a:t>Govt</a:t>
            </a:r>
            <a:r>
              <a:rPr lang="en-US" altLang="en-US" sz="2400" dirty="0"/>
              <a:t>)(not legally binding)</a:t>
            </a:r>
          </a:p>
          <a:p>
            <a:pPr marL="274320" indent="-274320" eaLnBrk="1" fontAlgn="auto" hangingPunct="1">
              <a:lnSpc>
                <a:spcPct val="90000"/>
              </a:lnSpc>
              <a:spcAft>
                <a:spcPts val="0"/>
              </a:spcAft>
              <a:buClr>
                <a:schemeClr val="accent3"/>
              </a:buClr>
              <a:buFont typeface="Wingdings 2"/>
              <a:buChar char=""/>
              <a:defRPr/>
            </a:pPr>
            <a:r>
              <a:rPr lang="en-US" altLang="en-US" sz="2400" dirty="0"/>
              <a:t>Conventions (similar to treaties but more focused)</a:t>
            </a:r>
          </a:p>
          <a:p>
            <a:pPr marL="640080" lvl="1" indent="-274320" eaLnBrk="1" fontAlgn="auto" hangingPunct="1">
              <a:lnSpc>
                <a:spcPct val="90000"/>
              </a:lnSpc>
              <a:spcAft>
                <a:spcPts val="0"/>
              </a:spcAft>
              <a:buFont typeface="Wingdings 2"/>
              <a:buChar char=""/>
              <a:defRPr/>
            </a:pPr>
            <a:r>
              <a:rPr lang="en-US" altLang="en-US" sz="2000" dirty="0"/>
              <a:t>V.imp to the </a:t>
            </a:r>
            <a:r>
              <a:rPr lang="en-US" altLang="en-US" sz="2000" dirty="0" err="1"/>
              <a:t>env</a:t>
            </a:r>
            <a:r>
              <a:rPr lang="en-US" altLang="en-US" sz="2000" dirty="0"/>
              <a:t>.</a:t>
            </a:r>
          </a:p>
          <a:p>
            <a:pPr marL="640080" lvl="1" indent="-274320" eaLnBrk="1" fontAlgn="auto" hangingPunct="1">
              <a:lnSpc>
                <a:spcPct val="90000"/>
              </a:lnSpc>
              <a:spcAft>
                <a:spcPts val="0"/>
              </a:spcAft>
              <a:buFont typeface="Wingdings 2"/>
              <a:buChar char=""/>
              <a:defRPr/>
            </a:pPr>
            <a:r>
              <a:rPr lang="en-US" altLang="en-US" sz="2000" dirty="0"/>
              <a:t>Veto points can cause difficulties</a:t>
            </a:r>
          </a:p>
          <a:p>
            <a:pPr marL="640080" lvl="1" indent="-274320" eaLnBrk="1" fontAlgn="auto" hangingPunct="1">
              <a:lnSpc>
                <a:spcPct val="90000"/>
              </a:lnSpc>
              <a:spcAft>
                <a:spcPts val="0"/>
              </a:spcAft>
              <a:buFont typeface="Wingdings 2"/>
              <a:buChar char=""/>
              <a:defRPr/>
            </a:pPr>
            <a:r>
              <a:rPr lang="en-US" altLang="en-US" sz="2000" dirty="0"/>
              <a:t>General principles</a:t>
            </a:r>
          </a:p>
          <a:p>
            <a:pPr marL="365760" lvl="1" indent="0" eaLnBrk="1" fontAlgn="auto" hangingPunct="1">
              <a:lnSpc>
                <a:spcPct val="90000"/>
              </a:lnSpc>
              <a:spcAft>
                <a:spcPts val="0"/>
              </a:spcAft>
              <a:buFont typeface="Wingdings 2" panose="05020102010507070707" pitchFamily="18" charset="2"/>
              <a:buNone/>
              <a:defRPr/>
            </a:pPr>
            <a:endParaRPr lang="en-US" altLang="en-US" dirty="0"/>
          </a:p>
        </p:txBody>
      </p:sp>
      <p:sp>
        <p:nvSpPr>
          <p:cNvPr id="84996"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6B5246AF-4BCA-4A5C-B856-2753633F36CA}" type="slidenum">
              <a:rPr lang="en-GB" altLang="en-US" sz="1100" smtClean="0">
                <a:solidFill>
                  <a:srgbClr val="4D4D4D"/>
                </a:solidFill>
                <a:latin typeface="Times New Roman" panose="02020603050405020304" pitchFamily="18" charset="0"/>
              </a:rPr>
              <a:pPr>
                <a:spcBef>
                  <a:spcPct val="0"/>
                </a:spcBef>
                <a:buClrTx/>
                <a:buSzTx/>
                <a:buFontTx/>
                <a:buNone/>
              </a:pPr>
              <a:t>79</a:t>
            </a:fld>
            <a:endParaRPr lang="en-GB" altLang="en-US" sz="1100">
              <a:solidFill>
                <a:srgbClr val="4D4D4D"/>
              </a:solidFill>
              <a:latin typeface="Times New Roman" panose="02020603050405020304" pitchFamily="18" charset="0"/>
            </a:endParaRPr>
          </a:p>
        </p:txBody>
      </p:sp>
      <p:pic>
        <p:nvPicPr>
          <p:cNvPr id="84997"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867400" y="2224088"/>
            <a:ext cx="2819400" cy="427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33794">
                                            <p:txEl>
                                              <p:pRg st="0" end="0"/>
                                            </p:txEl>
                                          </p:spTgt>
                                        </p:tgtEl>
                                        <p:attrNameLst>
                                          <p:attrName>style.visibility</p:attrName>
                                        </p:attrNameLst>
                                      </p:cBhvr>
                                      <p:to>
                                        <p:strVal val="visible"/>
                                      </p:to>
                                    </p:set>
                                    <p:anim calcmode="lin" valueType="num">
                                      <p:cBhvr additive="base">
                                        <p:cTn id="7" dur="500" fill="hold"/>
                                        <p:tgtEl>
                                          <p:spTgt spid="3379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3794">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3795">
                                            <p:txEl>
                                              <p:pRg st="0" end="0"/>
                                            </p:txEl>
                                          </p:spTgt>
                                        </p:tgtEl>
                                        <p:attrNameLst>
                                          <p:attrName>style.visibility</p:attrName>
                                        </p:attrNameLst>
                                      </p:cBhvr>
                                      <p:to>
                                        <p:strVal val="visible"/>
                                      </p:to>
                                    </p:set>
                                    <p:anim calcmode="lin" valueType="num">
                                      <p:cBhvr additive="base">
                                        <p:cTn id="13" dur="500" fill="hold"/>
                                        <p:tgtEl>
                                          <p:spTgt spid="3379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379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3795">
                                            <p:txEl>
                                              <p:pRg st="1" end="1"/>
                                            </p:txEl>
                                          </p:spTgt>
                                        </p:tgtEl>
                                        <p:attrNameLst>
                                          <p:attrName>style.visibility</p:attrName>
                                        </p:attrNameLst>
                                      </p:cBhvr>
                                      <p:to>
                                        <p:strVal val="visible"/>
                                      </p:to>
                                    </p:set>
                                    <p:anim calcmode="lin" valueType="num">
                                      <p:cBhvr additive="base">
                                        <p:cTn id="19" dur="500" fill="hold"/>
                                        <p:tgtEl>
                                          <p:spTgt spid="3379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3795">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3795">
                                            <p:txEl>
                                              <p:pRg st="2" end="2"/>
                                            </p:txEl>
                                          </p:spTgt>
                                        </p:tgtEl>
                                        <p:attrNameLst>
                                          <p:attrName>style.visibility</p:attrName>
                                        </p:attrNameLst>
                                      </p:cBhvr>
                                      <p:to>
                                        <p:strVal val="visible"/>
                                      </p:to>
                                    </p:set>
                                    <p:anim calcmode="lin" valueType="num">
                                      <p:cBhvr additive="base">
                                        <p:cTn id="25" dur="500" fill="hold"/>
                                        <p:tgtEl>
                                          <p:spTgt spid="33795">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379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WHOOSH.WAV"/>
                                        </p:tgtEl>
                                      </p:cMediaNode>
                                    </p:audio>
                                  </p:subTnLst>
                                </p:cTn>
                              </p:par>
                              <p:par>
                                <p:cTn id="27" presetID="2" presetClass="entr" presetSubtype="8" fill="hold" grpId="0" nodeType="withEffect">
                                  <p:stCondLst>
                                    <p:cond delay="0"/>
                                  </p:stCondLst>
                                  <p:childTnLst>
                                    <p:set>
                                      <p:cBhvr>
                                        <p:cTn id="28" dur="1" fill="hold">
                                          <p:stCondLst>
                                            <p:cond delay="0"/>
                                          </p:stCondLst>
                                        </p:cTn>
                                        <p:tgtEl>
                                          <p:spTgt spid="33795">
                                            <p:txEl>
                                              <p:pRg st="3" end="3"/>
                                            </p:txEl>
                                          </p:spTgt>
                                        </p:tgtEl>
                                        <p:attrNameLst>
                                          <p:attrName>style.visibility</p:attrName>
                                        </p:attrNameLst>
                                      </p:cBhvr>
                                      <p:to>
                                        <p:strVal val="visible"/>
                                      </p:to>
                                    </p:set>
                                    <p:anim calcmode="lin" valueType="num">
                                      <p:cBhvr additive="base">
                                        <p:cTn id="29" dur="500" fill="hold"/>
                                        <p:tgtEl>
                                          <p:spTgt spid="33795">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3795">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7"/>
                                            </p:cond>
                                          </p:stCondLst>
                                          <p:endCondLst>
                                            <p:cond evt="onStopAudio" delay="0">
                                              <p:tgtEl>
                                                <p:sldTgt/>
                                              </p:tgtEl>
                                            </p:cond>
                                          </p:endCondLst>
                                        </p:cTn>
                                        <p:tgtEl>
                                          <p:sndTgt r:embed="rId3" name="WHOOSH.WAV"/>
                                        </p:tgtEl>
                                      </p:cMediaNode>
                                    </p:audio>
                                  </p:subTnLst>
                                </p:cTn>
                              </p:par>
                              <p:par>
                                <p:cTn id="31" presetID="2" presetClass="entr" presetSubtype="8" fill="hold" grpId="0" nodeType="withEffect">
                                  <p:stCondLst>
                                    <p:cond delay="0"/>
                                  </p:stCondLst>
                                  <p:childTnLst>
                                    <p:set>
                                      <p:cBhvr>
                                        <p:cTn id="32" dur="1" fill="hold">
                                          <p:stCondLst>
                                            <p:cond delay="0"/>
                                          </p:stCondLst>
                                        </p:cTn>
                                        <p:tgtEl>
                                          <p:spTgt spid="33795">
                                            <p:txEl>
                                              <p:pRg st="4" end="4"/>
                                            </p:txEl>
                                          </p:spTgt>
                                        </p:tgtEl>
                                        <p:attrNameLst>
                                          <p:attrName>style.visibility</p:attrName>
                                        </p:attrNameLst>
                                      </p:cBhvr>
                                      <p:to>
                                        <p:strVal val="visible"/>
                                      </p:to>
                                    </p:set>
                                    <p:anim calcmode="lin" valueType="num">
                                      <p:cBhvr additive="base">
                                        <p:cTn id="33" dur="500" fill="hold"/>
                                        <p:tgtEl>
                                          <p:spTgt spid="33795">
                                            <p:txEl>
                                              <p:pRg st="4" end="4"/>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3379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1"/>
                                            </p:cond>
                                          </p:stCondLst>
                                          <p:endCondLst>
                                            <p:cond evt="onStopAudio" delay="0">
                                              <p:tgtEl>
                                                <p:sldTgt/>
                                              </p:tgtEl>
                                            </p:cond>
                                          </p:endCondLst>
                                        </p:cTn>
                                        <p:tgtEl>
                                          <p:sndTgt r:embed="rId3" name="WHOOSH.WAV"/>
                                        </p:tgtEl>
                                      </p:cMediaNode>
                                    </p:audio>
                                  </p:subTnLst>
                                </p:cTn>
                              </p:par>
                              <p:par>
                                <p:cTn id="35" presetID="2" presetClass="entr" presetSubtype="8" fill="hold" grpId="0" nodeType="withEffect">
                                  <p:stCondLst>
                                    <p:cond delay="0"/>
                                  </p:stCondLst>
                                  <p:childTnLst>
                                    <p:set>
                                      <p:cBhvr>
                                        <p:cTn id="36" dur="1" fill="hold">
                                          <p:stCondLst>
                                            <p:cond delay="0"/>
                                          </p:stCondLst>
                                        </p:cTn>
                                        <p:tgtEl>
                                          <p:spTgt spid="33795">
                                            <p:txEl>
                                              <p:pRg st="5" end="5"/>
                                            </p:txEl>
                                          </p:spTgt>
                                        </p:tgtEl>
                                        <p:attrNameLst>
                                          <p:attrName>style.visibility</p:attrName>
                                        </p:attrNameLst>
                                      </p:cBhvr>
                                      <p:to>
                                        <p:strVal val="visible"/>
                                      </p:to>
                                    </p:set>
                                    <p:anim calcmode="lin" valueType="num">
                                      <p:cBhvr additive="base">
                                        <p:cTn id="37" dur="500" fill="hold"/>
                                        <p:tgtEl>
                                          <p:spTgt spid="33795">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3795">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build="p" autoUpdateAnimBg="0" advAuto="0"/>
      <p:bldP spid="33795" grpId="0" build="p" autoUpdateAnimBg="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p:cNvSpPr>
            <a:spLocks noGrp="1"/>
          </p:cNvSpPr>
          <p:nvPr>
            <p:ph type="title"/>
          </p:nvPr>
        </p:nvSpPr>
        <p:spPr/>
        <p:txBody>
          <a:bodyPr/>
          <a:lstStyle/>
          <a:p>
            <a:endParaRPr lang="en-GB" altLang="en-US"/>
          </a:p>
        </p:txBody>
      </p:sp>
      <p:pic>
        <p:nvPicPr>
          <p:cNvPr id="87043"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268538" y="196850"/>
            <a:ext cx="5040312" cy="6548438"/>
          </a:xfrm>
        </p:spPr>
      </p:pic>
      <p:sp>
        <p:nvSpPr>
          <p:cNvPr id="87044"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06468862-DA32-494E-BD99-0DB2054A3EB7}" type="slidenum">
              <a:rPr lang="en-GB" altLang="en-US" sz="1200" smtClean="0">
                <a:solidFill>
                  <a:srgbClr val="045C75"/>
                </a:solidFill>
              </a:rPr>
              <a:pPr/>
              <a:t>80</a:t>
            </a:fld>
            <a:endParaRPr lang="en-GB" altLang="en-US" sz="1200">
              <a:solidFill>
                <a:srgbClr val="045C75"/>
              </a:solidFill>
            </a:endParaRPr>
          </a:p>
        </p:txBody>
      </p:sp>
    </p:spTree>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p:cNvSpPr>
            <a:spLocks noGrp="1"/>
          </p:cNvSpPr>
          <p:nvPr>
            <p:ph type="title"/>
          </p:nvPr>
        </p:nvSpPr>
        <p:spPr/>
        <p:txBody>
          <a:bodyPr/>
          <a:lstStyle/>
          <a:p>
            <a:r>
              <a:rPr lang="en-GB" altLang="en-US"/>
              <a:t>Protocols</a:t>
            </a:r>
          </a:p>
        </p:txBody>
      </p:sp>
      <p:sp>
        <p:nvSpPr>
          <p:cNvPr id="3" name="Content Placeholder 2"/>
          <p:cNvSpPr>
            <a:spLocks noGrp="1"/>
          </p:cNvSpPr>
          <p:nvPr>
            <p:ph idx="1"/>
          </p:nvPr>
        </p:nvSpPr>
        <p:spPr/>
        <p:txBody>
          <a:bodyPr/>
          <a:lstStyle/>
          <a:p>
            <a:pPr marL="274320" indent="-274320" eaLnBrk="1" fontAlgn="auto" hangingPunct="1">
              <a:lnSpc>
                <a:spcPct val="90000"/>
              </a:lnSpc>
              <a:spcAft>
                <a:spcPts val="0"/>
              </a:spcAft>
              <a:buClr>
                <a:schemeClr val="accent3"/>
              </a:buClr>
              <a:buFont typeface="Wingdings 2"/>
              <a:buChar char=""/>
              <a:defRPr/>
            </a:pPr>
            <a:r>
              <a:rPr lang="en-US" altLang="en-US" sz="2400" dirty="0"/>
              <a:t>Protocol</a:t>
            </a:r>
          </a:p>
          <a:p>
            <a:pPr marL="640080" lvl="1" indent="-274320" eaLnBrk="1" fontAlgn="auto" hangingPunct="1">
              <a:lnSpc>
                <a:spcPct val="90000"/>
              </a:lnSpc>
              <a:spcAft>
                <a:spcPts val="0"/>
              </a:spcAft>
              <a:buFont typeface="Wingdings 2"/>
              <a:buChar char=""/>
              <a:defRPr/>
            </a:pPr>
            <a:r>
              <a:rPr lang="en-US" altLang="en-US" sz="2000" dirty="0"/>
              <a:t>Signed at a diplomatic conference (E.g. Montreal 1987 CFC’s Ozone Success) (Barrett, 2018)</a:t>
            </a:r>
          </a:p>
          <a:p>
            <a:pPr marL="640080" lvl="1" indent="-274320" eaLnBrk="1" fontAlgn="auto" hangingPunct="1">
              <a:lnSpc>
                <a:spcPct val="90000"/>
              </a:lnSpc>
              <a:spcAft>
                <a:spcPts val="0"/>
              </a:spcAft>
              <a:buFont typeface="Wingdings 2"/>
              <a:buChar char=""/>
              <a:defRPr/>
            </a:pPr>
            <a:r>
              <a:rPr lang="en-US" altLang="en-US" sz="2000" dirty="0"/>
              <a:t>Follow-on from a convention specific obligations/areas </a:t>
            </a:r>
          </a:p>
          <a:p>
            <a:pPr marL="640080" lvl="1" indent="-274320" eaLnBrk="1" fontAlgn="auto" hangingPunct="1">
              <a:lnSpc>
                <a:spcPct val="90000"/>
              </a:lnSpc>
              <a:spcAft>
                <a:spcPts val="0"/>
              </a:spcAft>
              <a:buFont typeface="Wingdings 2"/>
              <a:buChar char=""/>
              <a:defRPr/>
            </a:pPr>
            <a:r>
              <a:rPr lang="en-US" altLang="en-US" sz="2000" dirty="0"/>
              <a:t>Convention on long-Range Transboundary Air Pollution associated with 8 protocols</a:t>
            </a:r>
          </a:p>
          <a:p>
            <a:pPr>
              <a:defRPr/>
            </a:pPr>
            <a:endParaRPr lang="en-GB" dirty="0"/>
          </a:p>
        </p:txBody>
      </p:sp>
      <p:sp>
        <p:nvSpPr>
          <p:cNvPr id="88068"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8523D3DC-F55A-4976-ACB7-63BB75FFB548}" type="slidenum">
              <a:rPr lang="en-GB" altLang="en-US" sz="1200" smtClean="0">
                <a:solidFill>
                  <a:srgbClr val="045C75"/>
                </a:solidFill>
              </a:rPr>
              <a:pPr/>
              <a:t>81</a:t>
            </a:fld>
            <a:endParaRPr lang="en-GB" altLang="en-US" sz="1200">
              <a:solidFill>
                <a:srgbClr val="045C75"/>
              </a:solidFill>
            </a:endParaRPr>
          </a:p>
        </p:txBody>
      </p:sp>
      <p:pic>
        <p:nvPicPr>
          <p:cNvPr id="88069"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771775" y="4129088"/>
            <a:ext cx="2919413" cy="234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tle 1"/>
          <p:cNvSpPr>
            <a:spLocks noGrp="1"/>
          </p:cNvSpPr>
          <p:nvPr>
            <p:ph type="title"/>
          </p:nvPr>
        </p:nvSpPr>
        <p:spPr/>
        <p:txBody>
          <a:bodyPr/>
          <a:lstStyle/>
          <a:p>
            <a:r>
              <a:rPr lang="en-GB" altLang="en-US"/>
              <a:t>Protocol on Strategic Environmental Assessment </a:t>
            </a:r>
          </a:p>
        </p:txBody>
      </p:sp>
      <p:sp>
        <p:nvSpPr>
          <p:cNvPr id="3" name="Content Placeholder 2"/>
          <p:cNvSpPr>
            <a:spLocks noGrp="1"/>
          </p:cNvSpPr>
          <p:nvPr>
            <p:ph idx="1"/>
          </p:nvPr>
        </p:nvSpPr>
        <p:spPr/>
        <p:txBody>
          <a:bodyPr/>
          <a:lstStyle/>
          <a:p>
            <a:pPr>
              <a:defRPr/>
            </a:pPr>
            <a:r>
              <a:rPr lang="en-GB" sz="1600" dirty="0">
                <a:solidFill>
                  <a:prstClr val="black"/>
                </a:solidFill>
              </a:rPr>
              <a:t>The Kyiv (SEA) Protocol, requires its Parties to evaluate the environmental consequences of their official draft plans and programmes. </a:t>
            </a:r>
          </a:p>
          <a:p>
            <a:pPr>
              <a:defRPr/>
            </a:pPr>
            <a:endParaRPr lang="en-GB" sz="1600" dirty="0">
              <a:solidFill>
                <a:prstClr val="black"/>
              </a:solidFill>
            </a:endParaRPr>
          </a:p>
          <a:p>
            <a:pPr>
              <a:defRPr/>
            </a:pPr>
            <a:r>
              <a:rPr lang="en-GB" sz="1600" dirty="0">
                <a:solidFill>
                  <a:prstClr val="black"/>
                </a:solidFill>
              </a:rPr>
              <a:t>Strategic environmental assessment (SEA) is undertaken much earlier in the decision-making process than project environmental impact assessment (EIA), and it is therefore seen as a key tool for sustainable development. </a:t>
            </a:r>
          </a:p>
          <a:p>
            <a:pPr>
              <a:defRPr/>
            </a:pPr>
            <a:endParaRPr lang="en-GB" sz="1600" dirty="0">
              <a:solidFill>
                <a:prstClr val="black"/>
              </a:solidFill>
            </a:endParaRPr>
          </a:p>
          <a:p>
            <a:pPr>
              <a:defRPr/>
            </a:pPr>
            <a:r>
              <a:rPr lang="en-GB" sz="1600" dirty="0">
                <a:solidFill>
                  <a:prstClr val="black"/>
                </a:solidFill>
              </a:rPr>
              <a:t>The Protocol also provides for extensive public participation in government decision-making in numerous development sectors. </a:t>
            </a:r>
          </a:p>
          <a:p>
            <a:pPr>
              <a:defRPr/>
            </a:pPr>
            <a:endParaRPr lang="en-GB" sz="1600" dirty="0">
              <a:solidFill>
                <a:prstClr val="black"/>
              </a:solidFill>
            </a:endParaRPr>
          </a:p>
          <a:p>
            <a:pPr>
              <a:defRPr/>
            </a:pPr>
            <a:r>
              <a:rPr lang="en-GB" sz="1600" dirty="0">
                <a:solidFill>
                  <a:prstClr val="black"/>
                </a:solidFill>
              </a:rPr>
              <a:t>The Protocol was adopted by an  Extraordinary meeting of the Parties to the Espoo Convention, held on 21 May 2003 during the Ministerial 'Environment for Europe' Conference (Kyiv)</a:t>
            </a:r>
          </a:p>
          <a:p>
            <a:pPr>
              <a:defRPr/>
            </a:pPr>
            <a:endParaRPr lang="en-GB" sz="1600" dirty="0">
              <a:solidFill>
                <a:prstClr val="black"/>
              </a:solidFill>
            </a:endParaRPr>
          </a:p>
          <a:p>
            <a:pPr marL="0" indent="0" algn="r">
              <a:buFont typeface="Wingdings 2" panose="05020102010507070707" pitchFamily="18" charset="2"/>
              <a:buNone/>
              <a:defRPr/>
            </a:pPr>
            <a:r>
              <a:rPr lang="en-GB" sz="1600" dirty="0">
                <a:solidFill>
                  <a:prstClr val="black"/>
                </a:solidFill>
              </a:rPr>
              <a:t>(</a:t>
            </a:r>
            <a:r>
              <a:rPr lang="en-US" sz="1600" dirty="0"/>
              <a:t>United Nations Economic Commission for Europe (UNECE)</a:t>
            </a:r>
            <a:r>
              <a:rPr lang="en-GB" sz="1600" dirty="0">
                <a:solidFill>
                  <a:prstClr val="black"/>
                </a:solidFill>
              </a:rPr>
              <a:t>, 2017)</a:t>
            </a:r>
          </a:p>
          <a:p>
            <a:pPr marL="0" indent="0">
              <a:buFont typeface="Wingdings 2" panose="05020102010507070707" pitchFamily="18" charset="2"/>
              <a:buNone/>
              <a:defRPr/>
            </a:pPr>
            <a:endParaRPr lang="en-GB" sz="2800" dirty="0"/>
          </a:p>
        </p:txBody>
      </p:sp>
      <p:sp>
        <p:nvSpPr>
          <p:cNvPr id="89092"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13189448-D62C-47F5-982B-8878EE254754}" type="slidenum">
              <a:rPr lang="en-GB" altLang="en-US" sz="1200" smtClean="0">
                <a:solidFill>
                  <a:srgbClr val="045C75"/>
                </a:solidFill>
              </a:rPr>
              <a:pPr/>
              <a:t>82</a:t>
            </a:fld>
            <a:endParaRPr lang="en-GB" altLang="en-US" sz="1200">
              <a:solidFill>
                <a:srgbClr val="045C75"/>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2000"/>
                                        <p:tgtEl>
                                          <p:spTgt spid="3">
                                            <p:txEl>
                                              <p:pRg st="2" end="2"/>
                                            </p:txEl>
                                          </p:spTgt>
                                        </p:tgtEl>
                                      </p:cBhvr>
                                    </p:animEffect>
                                    <p:anim calcmode="lin" valueType="num">
                                      <p:cBhvr>
                                        <p:cTn id="15"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2000"/>
                                        <p:tgtEl>
                                          <p:spTgt spid="3">
                                            <p:txEl>
                                              <p:pRg st="4" end="4"/>
                                            </p:txEl>
                                          </p:spTgt>
                                        </p:tgtEl>
                                      </p:cBhvr>
                                    </p:animEffect>
                                    <p:anim calcmode="lin" valueType="num">
                                      <p:cBhvr>
                                        <p:cTn id="22"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23"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5"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2000"/>
                                        <p:tgtEl>
                                          <p:spTgt spid="3">
                                            <p:txEl>
                                              <p:pRg st="6" end="6"/>
                                            </p:txEl>
                                          </p:spTgt>
                                        </p:tgtEl>
                                      </p:cBhvr>
                                    </p:animEffect>
                                    <p:anim calcmode="lin" valueType="num">
                                      <p:cBhvr>
                                        <p:cTn id="29" dur="2000" fill="hold"/>
                                        <p:tgtEl>
                                          <p:spTgt spid="3">
                                            <p:txEl>
                                              <p:pRg st="6" end="6"/>
                                            </p:txEl>
                                          </p:spTgt>
                                        </p:tgtEl>
                                        <p:attrNameLst>
                                          <p:attrName>ppt_w</p:attrName>
                                        </p:attrNameLst>
                                      </p:cBhvr>
                                      <p:tavLst>
                                        <p:tav tm="0" fmla="#ppt_w*sin(2.5*pi*$)">
                                          <p:val>
                                            <p:fltVal val="0"/>
                                          </p:val>
                                        </p:tav>
                                        <p:tav tm="100000">
                                          <p:val>
                                            <p:fltVal val="1"/>
                                          </p:val>
                                        </p:tav>
                                      </p:tavLst>
                                    </p:anim>
                                    <p:anim calcmode="lin" valueType="num">
                                      <p:cBhvr>
                                        <p:cTn id="30" dur="2000" fill="hold"/>
                                        <p:tgtEl>
                                          <p:spTgt spid="3">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5"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2000"/>
                                        <p:tgtEl>
                                          <p:spTgt spid="3">
                                            <p:txEl>
                                              <p:pRg st="8" end="8"/>
                                            </p:txEl>
                                          </p:spTgt>
                                        </p:tgtEl>
                                      </p:cBhvr>
                                    </p:animEffect>
                                    <p:anim calcmode="lin" valueType="num">
                                      <p:cBhvr>
                                        <p:cTn id="36" dur="2000" fill="hold"/>
                                        <p:tgtEl>
                                          <p:spTgt spid="3">
                                            <p:txEl>
                                              <p:pRg st="8" end="8"/>
                                            </p:txEl>
                                          </p:spTgt>
                                        </p:tgtEl>
                                        <p:attrNameLst>
                                          <p:attrName>ppt_w</p:attrName>
                                        </p:attrNameLst>
                                      </p:cBhvr>
                                      <p:tavLst>
                                        <p:tav tm="0" fmla="#ppt_w*sin(2.5*pi*$)">
                                          <p:val>
                                            <p:fltVal val="0"/>
                                          </p:val>
                                        </p:tav>
                                        <p:tav tm="100000">
                                          <p:val>
                                            <p:fltVal val="1"/>
                                          </p:val>
                                        </p:tav>
                                      </p:tavLst>
                                    </p:anim>
                                    <p:anim calcmode="lin" valueType="num">
                                      <p:cBhvr>
                                        <p:cTn id="37" dur="2000" fill="hold"/>
                                        <p:tgtEl>
                                          <p:spTgt spid="3">
                                            <p:txEl>
                                              <p:pRg st="8" end="8"/>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p:cNvSpPr>
            <a:spLocks noGrp="1"/>
          </p:cNvSpPr>
          <p:nvPr>
            <p:ph type="title"/>
          </p:nvPr>
        </p:nvSpPr>
        <p:spPr/>
        <p:txBody>
          <a:bodyPr/>
          <a:lstStyle/>
          <a:p>
            <a:r>
              <a:rPr lang="en-US" altLang="en-US" sz="5400"/>
              <a:t>Non-binding agreements</a:t>
            </a:r>
            <a:br>
              <a:rPr lang="en-US" altLang="en-US" sz="5400"/>
            </a:br>
            <a:endParaRPr lang="en-GB" altLang="en-US"/>
          </a:p>
        </p:txBody>
      </p:sp>
      <p:sp>
        <p:nvSpPr>
          <p:cNvPr id="90115" name="Content Placeholder 2"/>
          <p:cNvSpPr>
            <a:spLocks noGrp="1"/>
          </p:cNvSpPr>
          <p:nvPr>
            <p:ph idx="1"/>
          </p:nvPr>
        </p:nvSpPr>
        <p:spPr/>
        <p:txBody>
          <a:bodyPr/>
          <a:lstStyle/>
          <a:p>
            <a:r>
              <a:rPr lang="en-GB" altLang="en-US"/>
              <a:t>A non-binding resolution is a written motion adopted by a deliberative body that cannot progress into a law. The substance of the resolution can be anything that can normally be proposed as a motion.</a:t>
            </a:r>
          </a:p>
          <a:p>
            <a:endParaRPr lang="en-GB" altLang="en-US"/>
          </a:p>
          <a:p>
            <a:r>
              <a:rPr lang="en-GB" altLang="en-US"/>
              <a:t>Non-binding resolutions are usually specific simple or concurrent resolutions that are not passed on to the executive branch to be signed into law.</a:t>
            </a:r>
          </a:p>
          <a:p>
            <a:r>
              <a:rPr lang="en-GB" altLang="en-US"/>
              <a:t> </a:t>
            </a:r>
          </a:p>
          <a:p>
            <a:pPr algn="r"/>
            <a:r>
              <a:rPr lang="en-GB" altLang="en-US"/>
              <a:t>(Associated Press, 2017: 78)</a:t>
            </a:r>
          </a:p>
        </p:txBody>
      </p:sp>
      <p:sp>
        <p:nvSpPr>
          <p:cNvPr id="90116"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9A126484-1093-4B12-B241-E76BE51F1D96}" type="slidenum">
              <a:rPr lang="en-GB" altLang="en-US" sz="1200" smtClean="0">
                <a:solidFill>
                  <a:srgbClr val="045C75"/>
                </a:solidFill>
              </a:rPr>
              <a:pPr/>
              <a:t>83</a:t>
            </a:fld>
            <a:endParaRPr lang="en-GB" altLang="en-US" sz="1200">
              <a:solidFill>
                <a:srgbClr val="045C75"/>
              </a:solidFill>
            </a:endParaRPr>
          </a:p>
        </p:txBody>
      </p:sp>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827088" y="981075"/>
            <a:ext cx="8637587" cy="641350"/>
          </a:xfrm>
        </p:spPr>
        <p:txBody>
          <a:bodyPr rtlCol="0">
            <a:normAutofit fontScale="90000"/>
          </a:bodyPr>
          <a:lstStyle/>
          <a:p>
            <a:pPr eaLnBrk="1" fontAlgn="auto" hangingPunct="1">
              <a:spcAft>
                <a:spcPts val="0"/>
              </a:spcAft>
              <a:defRPr/>
            </a:pPr>
            <a:r>
              <a:rPr lang="en-US" altLang="en-US" i="1" dirty="0"/>
              <a:t>Exercise</a:t>
            </a:r>
          </a:p>
        </p:txBody>
      </p:sp>
      <p:sp>
        <p:nvSpPr>
          <p:cNvPr id="91139" name="Rectangle 3"/>
          <p:cNvSpPr>
            <a:spLocks noGrp="1" noChangeArrowheads="1"/>
          </p:cNvSpPr>
          <p:nvPr>
            <p:ph idx="1"/>
          </p:nvPr>
        </p:nvSpPr>
        <p:spPr>
          <a:xfrm>
            <a:off x="468313" y="5373688"/>
            <a:ext cx="8208962" cy="4114800"/>
          </a:xfrm>
        </p:spPr>
        <p:txBody>
          <a:bodyPr/>
          <a:lstStyle/>
          <a:p>
            <a:pPr eaLnBrk="1" hangingPunct="1"/>
            <a:r>
              <a:rPr lang="en-US" altLang="en-US" i="1"/>
              <a:t>Choose any environmental problem and hypothetically note the benefits and weaknesses of each of the above for the env. (table format (2/3))</a:t>
            </a:r>
            <a:endParaRPr lang="en-GB" altLang="en-US" i="1"/>
          </a:p>
        </p:txBody>
      </p:sp>
      <p:sp>
        <p:nvSpPr>
          <p:cNvPr id="91140"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A02D68E6-E2E2-4240-A1B2-29B48E4F06DF}" type="slidenum">
              <a:rPr lang="en-GB" altLang="en-US" sz="1100" smtClean="0">
                <a:solidFill>
                  <a:srgbClr val="4D4D4D"/>
                </a:solidFill>
                <a:latin typeface="Times New Roman" panose="02020603050405020304" pitchFamily="18" charset="0"/>
              </a:rPr>
              <a:pPr>
                <a:spcBef>
                  <a:spcPct val="0"/>
                </a:spcBef>
                <a:buClrTx/>
                <a:buSzTx/>
                <a:buFontTx/>
                <a:buNone/>
              </a:pPr>
              <a:t>84</a:t>
            </a:fld>
            <a:endParaRPr lang="en-GB" altLang="en-US" sz="1100">
              <a:solidFill>
                <a:srgbClr val="4D4D4D"/>
              </a:solidFill>
              <a:latin typeface="Times New Roman" panose="02020603050405020304" pitchFamily="18" charset="0"/>
            </a:endParaRPr>
          </a:p>
        </p:txBody>
      </p:sp>
      <p:pic>
        <p:nvPicPr>
          <p:cNvPr id="91141" name="Picture 4" descr="treati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813" y="2133600"/>
            <a:ext cx="6057900" cy="3055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a:xfrm>
            <a:off x="0" y="2205038"/>
            <a:ext cx="4716463" cy="641350"/>
          </a:xfrm>
        </p:spPr>
        <p:txBody>
          <a:bodyPr rtlCol="0">
            <a:normAutofit fontScale="90000"/>
          </a:bodyPr>
          <a:lstStyle/>
          <a:p>
            <a:pPr eaLnBrk="1" fontAlgn="auto" hangingPunct="1">
              <a:spcAft>
                <a:spcPts val="0"/>
              </a:spcAft>
              <a:defRPr/>
            </a:pPr>
            <a:r>
              <a:rPr lang="en-US" altLang="en-US" dirty="0">
                <a:solidFill>
                  <a:schemeClr val="accent2"/>
                </a:solidFill>
              </a:rPr>
              <a:t>Multinational Policing and Monitoring:</a:t>
            </a:r>
            <a:endParaRPr lang="en-GB" altLang="en-US" dirty="0">
              <a:solidFill>
                <a:schemeClr val="accent2"/>
              </a:solidFill>
            </a:endParaRPr>
          </a:p>
        </p:txBody>
      </p:sp>
      <p:sp>
        <p:nvSpPr>
          <p:cNvPr id="108547" name="Rectangle 3"/>
          <p:cNvSpPr>
            <a:spLocks noGrp="1" noChangeArrowheads="1"/>
          </p:cNvSpPr>
          <p:nvPr>
            <p:ph idx="1"/>
          </p:nvPr>
        </p:nvSpPr>
        <p:spPr>
          <a:xfrm>
            <a:off x="395288" y="2468563"/>
            <a:ext cx="8229600" cy="4389437"/>
          </a:xfrm>
        </p:spPr>
        <p:txBody>
          <a:bodyPr rtlCol="0">
            <a:normAutofit lnSpcReduction="10000"/>
          </a:bodyPr>
          <a:lstStyle/>
          <a:p>
            <a:pPr marL="274320" indent="-274320" eaLnBrk="1" fontAlgn="auto" hangingPunct="1">
              <a:lnSpc>
                <a:spcPct val="90000"/>
              </a:lnSpc>
              <a:spcAft>
                <a:spcPts val="0"/>
              </a:spcAft>
              <a:buClr>
                <a:schemeClr val="accent3"/>
              </a:buClr>
              <a:buFont typeface="Wingdings 2"/>
              <a:buChar char=""/>
              <a:defRPr/>
            </a:pPr>
            <a:endParaRPr lang="en-US" altLang="en-US" dirty="0"/>
          </a:p>
          <a:p>
            <a:pPr marL="274320" indent="-274320" eaLnBrk="1" fontAlgn="auto" hangingPunct="1">
              <a:lnSpc>
                <a:spcPct val="90000"/>
              </a:lnSpc>
              <a:spcAft>
                <a:spcPts val="0"/>
              </a:spcAft>
              <a:buClr>
                <a:schemeClr val="accent3"/>
              </a:buClr>
              <a:buFont typeface="Wingdings 2"/>
              <a:buChar char=""/>
              <a:defRPr/>
            </a:pPr>
            <a:r>
              <a:rPr lang="en-US" altLang="en-US" sz="2400" dirty="0"/>
              <a:t>Sanctions</a:t>
            </a:r>
          </a:p>
          <a:p>
            <a:pPr marL="274320" indent="-274320" eaLnBrk="1" fontAlgn="auto" hangingPunct="1">
              <a:lnSpc>
                <a:spcPct val="90000"/>
              </a:lnSpc>
              <a:spcAft>
                <a:spcPts val="0"/>
              </a:spcAft>
              <a:buClr>
                <a:schemeClr val="accent3"/>
              </a:buClr>
              <a:buFont typeface="Wingdings 2"/>
              <a:buChar char=""/>
              <a:defRPr/>
            </a:pPr>
            <a:r>
              <a:rPr lang="en-US" altLang="en-US" sz="2400" dirty="0"/>
              <a:t>Boycott</a:t>
            </a:r>
          </a:p>
          <a:p>
            <a:pPr marL="640080" lvl="1" indent="-274320" eaLnBrk="1" fontAlgn="auto" hangingPunct="1">
              <a:lnSpc>
                <a:spcPct val="90000"/>
              </a:lnSpc>
              <a:spcAft>
                <a:spcPts val="0"/>
              </a:spcAft>
              <a:buFont typeface="Wingdings 2"/>
              <a:buChar char=""/>
              <a:defRPr/>
            </a:pPr>
            <a:r>
              <a:rPr lang="en-US" altLang="en-US" sz="2000" dirty="0"/>
              <a:t>Rarely used</a:t>
            </a:r>
          </a:p>
          <a:p>
            <a:pPr marL="274320" indent="-274320" eaLnBrk="1" fontAlgn="auto" hangingPunct="1">
              <a:lnSpc>
                <a:spcPct val="90000"/>
              </a:lnSpc>
              <a:spcAft>
                <a:spcPts val="0"/>
              </a:spcAft>
              <a:buClr>
                <a:schemeClr val="accent3"/>
              </a:buClr>
              <a:buFont typeface="Wingdings 2"/>
              <a:buChar char=""/>
              <a:defRPr/>
            </a:pPr>
            <a:r>
              <a:rPr lang="en-US" altLang="en-US" sz="2400" dirty="0"/>
              <a:t>Mutual coop.</a:t>
            </a:r>
          </a:p>
          <a:p>
            <a:pPr marL="640080" lvl="1" indent="-274320" eaLnBrk="1" fontAlgn="auto" hangingPunct="1">
              <a:lnSpc>
                <a:spcPct val="90000"/>
              </a:lnSpc>
              <a:spcAft>
                <a:spcPts val="0"/>
              </a:spcAft>
              <a:buFont typeface="Wingdings 2"/>
              <a:buChar char=""/>
              <a:defRPr/>
            </a:pPr>
            <a:r>
              <a:rPr lang="en-US" altLang="en-US" sz="2000" dirty="0"/>
              <a:t>Social, cultural and economic differences</a:t>
            </a:r>
          </a:p>
          <a:p>
            <a:pPr marL="274320" indent="-274320" eaLnBrk="1" fontAlgn="auto" hangingPunct="1">
              <a:lnSpc>
                <a:spcPct val="90000"/>
              </a:lnSpc>
              <a:spcAft>
                <a:spcPts val="0"/>
              </a:spcAft>
              <a:buClr>
                <a:schemeClr val="accent3"/>
              </a:buClr>
              <a:buFont typeface="Wingdings 2"/>
              <a:buChar char=""/>
              <a:defRPr/>
            </a:pPr>
            <a:r>
              <a:rPr lang="en-US" altLang="en-US" sz="2400" dirty="0"/>
              <a:t>What are the potential problems for the environment?</a:t>
            </a:r>
          </a:p>
          <a:p>
            <a:pPr marL="274320" indent="-274320" eaLnBrk="1" fontAlgn="auto" hangingPunct="1">
              <a:lnSpc>
                <a:spcPct val="90000"/>
              </a:lnSpc>
              <a:spcAft>
                <a:spcPts val="0"/>
              </a:spcAft>
              <a:buClr>
                <a:schemeClr val="accent3"/>
              </a:buClr>
              <a:buFont typeface="Wingdings 2"/>
              <a:buChar char=""/>
              <a:defRPr/>
            </a:pPr>
            <a:r>
              <a:rPr lang="en-US" altLang="en-US" sz="2400" dirty="0"/>
              <a:t>Probably the biggest problem is the N/S divide </a:t>
            </a:r>
          </a:p>
          <a:p>
            <a:pPr marL="640080" lvl="1" indent="-274320" eaLnBrk="1" fontAlgn="auto" hangingPunct="1">
              <a:lnSpc>
                <a:spcPct val="90000"/>
              </a:lnSpc>
              <a:spcAft>
                <a:spcPts val="0"/>
              </a:spcAft>
              <a:buFont typeface="Wingdings 2"/>
              <a:buChar char=""/>
              <a:defRPr/>
            </a:pPr>
            <a:r>
              <a:rPr lang="en-US" altLang="en-US" sz="2000" dirty="0"/>
              <a:t>12% pop. 73% pollution</a:t>
            </a:r>
          </a:p>
          <a:p>
            <a:pPr marL="640080" lvl="1" indent="-274320" eaLnBrk="1" fontAlgn="auto" hangingPunct="1">
              <a:lnSpc>
                <a:spcPct val="90000"/>
              </a:lnSpc>
              <a:spcAft>
                <a:spcPts val="0"/>
              </a:spcAft>
              <a:buFont typeface="Wingdings 2"/>
              <a:buChar char=""/>
              <a:defRPr/>
            </a:pPr>
            <a:r>
              <a:rPr lang="en-US" altLang="en-US" sz="2000" dirty="0"/>
              <a:t>Raw materials</a:t>
            </a:r>
          </a:p>
          <a:p>
            <a:pPr marL="274320" indent="-274320" eaLnBrk="1" fontAlgn="auto" hangingPunct="1">
              <a:lnSpc>
                <a:spcPct val="90000"/>
              </a:lnSpc>
              <a:spcAft>
                <a:spcPts val="0"/>
              </a:spcAft>
              <a:buClr>
                <a:schemeClr val="accent3"/>
              </a:buClr>
              <a:buFont typeface="Wingdings 2"/>
              <a:buChar char=""/>
              <a:defRPr/>
            </a:pPr>
            <a:r>
              <a:rPr lang="en-US" altLang="en-US" sz="2400" dirty="0"/>
              <a:t>No Global Policing system (tried to use the Hague with a </a:t>
            </a:r>
            <a:r>
              <a:rPr lang="en-US" altLang="en-US" sz="2400" dirty="0" err="1"/>
              <a:t>Env</a:t>
            </a:r>
            <a:r>
              <a:rPr lang="en-US" altLang="en-US" sz="2400" dirty="0"/>
              <a:t> Protection Council but failed)</a:t>
            </a:r>
          </a:p>
          <a:p>
            <a:pPr marL="274320" indent="-274320" eaLnBrk="1" fontAlgn="auto" hangingPunct="1">
              <a:lnSpc>
                <a:spcPct val="90000"/>
              </a:lnSpc>
              <a:spcAft>
                <a:spcPts val="0"/>
              </a:spcAft>
              <a:buClr>
                <a:schemeClr val="accent3"/>
              </a:buClr>
              <a:buFont typeface="Wingdings 2"/>
              <a:buChar char=""/>
              <a:defRPr/>
            </a:pPr>
            <a:endParaRPr lang="en-GB" altLang="en-US" dirty="0"/>
          </a:p>
        </p:txBody>
      </p:sp>
      <p:sp>
        <p:nvSpPr>
          <p:cNvPr id="9216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1CE12FFD-136D-4875-834F-A42432831B80}" type="slidenum">
              <a:rPr lang="en-GB" altLang="en-US" sz="1100" smtClean="0">
                <a:solidFill>
                  <a:srgbClr val="4D4D4D"/>
                </a:solidFill>
                <a:latin typeface="Times New Roman" panose="02020603050405020304" pitchFamily="18" charset="0"/>
              </a:rPr>
              <a:pPr>
                <a:spcBef>
                  <a:spcPct val="0"/>
                </a:spcBef>
                <a:buClrTx/>
                <a:buSzTx/>
                <a:buFontTx/>
                <a:buNone/>
              </a:pPr>
              <a:t>85</a:t>
            </a:fld>
            <a:endParaRPr lang="en-GB" altLang="en-US" sz="1100">
              <a:solidFill>
                <a:srgbClr val="4D4D4D"/>
              </a:solidFill>
              <a:latin typeface="Times New Roman" panose="02020603050405020304" pitchFamily="18" charset="0"/>
            </a:endParaRPr>
          </a:p>
        </p:txBody>
      </p:sp>
      <p:pic>
        <p:nvPicPr>
          <p:cNvPr id="92165" name="Picture 5" descr="pol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4400" y="1143000"/>
            <a:ext cx="3733800" cy="2506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108546"/>
                                        </p:tgtEl>
                                        <p:attrNameLst>
                                          <p:attrName>style.visibility</p:attrName>
                                        </p:attrNameLst>
                                      </p:cBhvr>
                                      <p:to>
                                        <p:strVal val="visible"/>
                                      </p:to>
                                    </p:set>
                                    <p:anim calcmode="lin" valueType="num">
                                      <p:cBhvr additive="base">
                                        <p:cTn id="7" dur="500" fill="hold"/>
                                        <p:tgtEl>
                                          <p:spTgt spid="108546"/>
                                        </p:tgtEl>
                                        <p:attrNameLst>
                                          <p:attrName>ppt_x</p:attrName>
                                        </p:attrNameLst>
                                      </p:cBhvr>
                                      <p:tavLst>
                                        <p:tav tm="0">
                                          <p:val>
                                            <p:strVal val="#ppt_x"/>
                                          </p:val>
                                        </p:tav>
                                        <p:tav tm="100000">
                                          <p:val>
                                            <p:strVal val="#ppt_x"/>
                                          </p:val>
                                        </p:tav>
                                      </p:tavLst>
                                    </p:anim>
                                    <p:anim calcmode="lin" valueType="num">
                                      <p:cBhvr additive="base">
                                        <p:cTn id="8" dur="500" fill="hold"/>
                                        <p:tgtEl>
                                          <p:spTgt spid="108546"/>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8547">
                                            <p:txEl>
                                              <p:pRg st="1" end="1"/>
                                            </p:txEl>
                                          </p:spTgt>
                                        </p:tgtEl>
                                        <p:attrNameLst>
                                          <p:attrName>style.visibility</p:attrName>
                                        </p:attrNameLst>
                                      </p:cBhvr>
                                      <p:to>
                                        <p:strVal val="visible"/>
                                      </p:to>
                                    </p:set>
                                    <p:anim calcmode="lin" valueType="num">
                                      <p:cBhvr additive="base">
                                        <p:cTn id="13" dur="500" fill="hold"/>
                                        <p:tgtEl>
                                          <p:spTgt spid="10854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8547">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8547">
                                            <p:txEl>
                                              <p:pRg st="2" end="2"/>
                                            </p:txEl>
                                          </p:spTgt>
                                        </p:tgtEl>
                                        <p:attrNameLst>
                                          <p:attrName>style.visibility</p:attrName>
                                        </p:attrNameLst>
                                      </p:cBhvr>
                                      <p:to>
                                        <p:strVal val="visible"/>
                                      </p:to>
                                    </p:set>
                                    <p:anim calcmode="lin" valueType="num">
                                      <p:cBhvr additive="base">
                                        <p:cTn id="19" dur="500" fill="hold"/>
                                        <p:tgtEl>
                                          <p:spTgt spid="10854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854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par>
                                <p:cTn id="21" presetID="2" presetClass="entr" presetSubtype="8" fill="hold" grpId="0" nodeType="withEffect">
                                  <p:stCondLst>
                                    <p:cond delay="0"/>
                                  </p:stCondLst>
                                  <p:childTnLst>
                                    <p:set>
                                      <p:cBhvr>
                                        <p:cTn id="22" dur="1" fill="hold">
                                          <p:stCondLst>
                                            <p:cond delay="0"/>
                                          </p:stCondLst>
                                        </p:cTn>
                                        <p:tgtEl>
                                          <p:spTgt spid="108547">
                                            <p:txEl>
                                              <p:pRg st="3" end="3"/>
                                            </p:txEl>
                                          </p:spTgt>
                                        </p:tgtEl>
                                        <p:attrNameLst>
                                          <p:attrName>style.visibility</p:attrName>
                                        </p:attrNameLst>
                                      </p:cBhvr>
                                      <p:to>
                                        <p:strVal val="visible"/>
                                      </p:to>
                                    </p:set>
                                    <p:anim calcmode="lin" valueType="num">
                                      <p:cBhvr additive="base">
                                        <p:cTn id="23" dur="500" fill="hold"/>
                                        <p:tgtEl>
                                          <p:spTgt spid="108547">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8547">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2" name="WHOOSH.WAV"/>
                                        </p:tgtEl>
                                      </p:cMediaNode>
                                    </p:audio>
                                  </p:sub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108547">
                                            <p:txEl>
                                              <p:pRg st="4" end="4"/>
                                            </p:txEl>
                                          </p:spTgt>
                                        </p:tgtEl>
                                        <p:attrNameLst>
                                          <p:attrName>style.visibility</p:attrName>
                                        </p:attrNameLst>
                                      </p:cBhvr>
                                      <p:to>
                                        <p:strVal val="visible"/>
                                      </p:to>
                                    </p:set>
                                    <p:anim calcmode="lin" valueType="num">
                                      <p:cBhvr additive="base">
                                        <p:cTn id="29" dur="500" fill="hold"/>
                                        <p:tgtEl>
                                          <p:spTgt spid="108547">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108547">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7"/>
                                            </p:cond>
                                          </p:stCondLst>
                                          <p:endCondLst>
                                            <p:cond evt="onStopAudio" delay="0">
                                              <p:tgtEl>
                                                <p:sldTgt/>
                                              </p:tgtEl>
                                            </p:cond>
                                          </p:endCondLst>
                                        </p:cTn>
                                        <p:tgtEl>
                                          <p:sndTgt r:embed="rId2" name="WHOOSH.WAV"/>
                                        </p:tgtEl>
                                      </p:cMediaNode>
                                    </p:audio>
                                  </p:subTnLst>
                                </p:cTn>
                              </p:par>
                              <p:par>
                                <p:cTn id="31" presetID="2" presetClass="entr" presetSubtype="8" fill="hold" grpId="0" nodeType="withEffect">
                                  <p:stCondLst>
                                    <p:cond delay="0"/>
                                  </p:stCondLst>
                                  <p:childTnLst>
                                    <p:set>
                                      <p:cBhvr>
                                        <p:cTn id="32" dur="1" fill="hold">
                                          <p:stCondLst>
                                            <p:cond delay="0"/>
                                          </p:stCondLst>
                                        </p:cTn>
                                        <p:tgtEl>
                                          <p:spTgt spid="108547">
                                            <p:txEl>
                                              <p:pRg st="5" end="5"/>
                                            </p:txEl>
                                          </p:spTgt>
                                        </p:tgtEl>
                                        <p:attrNameLst>
                                          <p:attrName>style.visibility</p:attrName>
                                        </p:attrNameLst>
                                      </p:cBhvr>
                                      <p:to>
                                        <p:strVal val="visible"/>
                                      </p:to>
                                    </p:set>
                                    <p:anim calcmode="lin" valueType="num">
                                      <p:cBhvr additive="base">
                                        <p:cTn id="33" dur="500" fill="hold"/>
                                        <p:tgtEl>
                                          <p:spTgt spid="108547">
                                            <p:txEl>
                                              <p:pRg st="5" end="5"/>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108547">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1"/>
                                            </p:cond>
                                          </p:stCondLst>
                                          <p:endCondLst>
                                            <p:cond evt="onStopAudio" delay="0">
                                              <p:tgtEl>
                                                <p:sldTgt/>
                                              </p:tgtEl>
                                            </p:cond>
                                          </p:endCondLst>
                                        </p:cTn>
                                        <p:tgtEl>
                                          <p:sndTgt r:embed="rId2" name="WHOOSH.WAV"/>
                                        </p:tgtEl>
                                      </p:cMediaNode>
                                    </p:audio>
                                  </p:subTnLst>
                                </p:cTn>
                              </p:par>
                            </p:childTnLst>
                          </p:cTn>
                        </p:par>
                      </p:childTnLst>
                    </p:cTn>
                  </p:par>
                  <p:par>
                    <p:cTn id="35" fill="hold" nodeType="clickPar">
                      <p:stCondLst>
                        <p:cond delay="indefinite"/>
                      </p:stCondLst>
                      <p:childTnLst>
                        <p:par>
                          <p:cTn id="36" fill="hold" nodeType="withGroup">
                            <p:stCondLst>
                              <p:cond delay="0"/>
                            </p:stCondLst>
                            <p:childTnLst>
                              <p:par>
                                <p:cTn id="37" presetID="2" presetClass="entr" presetSubtype="8" fill="hold" grpId="0" nodeType="clickEffect">
                                  <p:stCondLst>
                                    <p:cond delay="0"/>
                                  </p:stCondLst>
                                  <p:childTnLst>
                                    <p:set>
                                      <p:cBhvr>
                                        <p:cTn id="38" dur="1" fill="hold">
                                          <p:stCondLst>
                                            <p:cond delay="0"/>
                                          </p:stCondLst>
                                        </p:cTn>
                                        <p:tgtEl>
                                          <p:spTgt spid="108547">
                                            <p:txEl>
                                              <p:pRg st="6" end="6"/>
                                            </p:txEl>
                                          </p:spTgt>
                                        </p:tgtEl>
                                        <p:attrNameLst>
                                          <p:attrName>style.visibility</p:attrName>
                                        </p:attrNameLst>
                                      </p:cBhvr>
                                      <p:to>
                                        <p:strVal val="visible"/>
                                      </p:to>
                                    </p:set>
                                    <p:anim calcmode="lin" valueType="num">
                                      <p:cBhvr additive="base">
                                        <p:cTn id="39" dur="500" fill="hold"/>
                                        <p:tgtEl>
                                          <p:spTgt spid="108547">
                                            <p:txEl>
                                              <p:pRg st="6" end="6"/>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108547">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7"/>
                                            </p:cond>
                                          </p:stCondLst>
                                          <p:endCondLst>
                                            <p:cond evt="onStopAudio" delay="0">
                                              <p:tgtEl>
                                                <p:sldTgt/>
                                              </p:tgtEl>
                                            </p:cond>
                                          </p:endCondLst>
                                        </p:cTn>
                                        <p:tgtEl>
                                          <p:sndTgt r:embed="rId2" name="WHOOSH.WAV"/>
                                        </p:tgtEl>
                                      </p:cMediaNode>
                                    </p:audio>
                                  </p:subTnLst>
                                </p:cTn>
                              </p:par>
                            </p:childTnLst>
                          </p:cTn>
                        </p:par>
                      </p:childTnLst>
                    </p:cTn>
                  </p:par>
                  <p:par>
                    <p:cTn id="41" fill="hold" nodeType="clickPar">
                      <p:stCondLst>
                        <p:cond delay="indefinite"/>
                      </p:stCondLst>
                      <p:childTnLst>
                        <p:par>
                          <p:cTn id="42" fill="hold" nodeType="withGroup">
                            <p:stCondLst>
                              <p:cond delay="0"/>
                            </p:stCondLst>
                            <p:childTnLst>
                              <p:par>
                                <p:cTn id="43" presetID="2" presetClass="entr" presetSubtype="8" fill="hold" grpId="0" nodeType="clickEffect">
                                  <p:stCondLst>
                                    <p:cond delay="0"/>
                                  </p:stCondLst>
                                  <p:childTnLst>
                                    <p:set>
                                      <p:cBhvr>
                                        <p:cTn id="44" dur="1" fill="hold">
                                          <p:stCondLst>
                                            <p:cond delay="0"/>
                                          </p:stCondLst>
                                        </p:cTn>
                                        <p:tgtEl>
                                          <p:spTgt spid="108547">
                                            <p:txEl>
                                              <p:pRg st="7" end="7"/>
                                            </p:txEl>
                                          </p:spTgt>
                                        </p:tgtEl>
                                        <p:attrNameLst>
                                          <p:attrName>style.visibility</p:attrName>
                                        </p:attrNameLst>
                                      </p:cBhvr>
                                      <p:to>
                                        <p:strVal val="visible"/>
                                      </p:to>
                                    </p:set>
                                    <p:anim calcmode="lin" valueType="num">
                                      <p:cBhvr additive="base">
                                        <p:cTn id="45" dur="500" fill="hold"/>
                                        <p:tgtEl>
                                          <p:spTgt spid="108547">
                                            <p:txEl>
                                              <p:pRg st="7" end="7"/>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108547">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3"/>
                                            </p:cond>
                                          </p:stCondLst>
                                          <p:endCondLst>
                                            <p:cond evt="onStopAudio" delay="0">
                                              <p:tgtEl>
                                                <p:sldTgt/>
                                              </p:tgtEl>
                                            </p:cond>
                                          </p:endCondLst>
                                        </p:cTn>
                                        <p:tgtEl>
                                          <p:sndTgt r:embed="rId2" name="WHOOSH.WAV"/>
                                        </p:tgtEl>
                                      </p:cMediaNode>
                                    </p:audio>
                                  </p:subTnLst>
                                </p:cTn>
                              </p:par>
                              <p:par>
                                <p:cTn id="47" presetID="2" presetClass="entr" presetSubtype="8" fill="hold" grpId="0" nodeType="withEffect">
                                  <p:stCondLst>
                                    <p:cond delay="0"/>
                                  </p:stCondLst>
                                  <p:childTnLst>
                                    <p:set>
                                      <p:cBhvr>
                                        <p:cTn id="48" dur="1" fill="hold">
                                          <p:stCondLst>
                                            <p:cond delay="0"/>
                                          </p:stCondLst>
                                        </p:cTn>
                                        <p:tgtEl>
                                          <p:spTgt spid="108547">
                                            <p:txEl>
                                              <p:pRg st="8" end="8"/>
                                            </p:txEl>
                                          </p:spTgt>
                                        </p:tgtEl>
                                        <p:attrNameLst>
                                          <p:attrName>style.visibility</p:attrName>
                                        </p:attrNameLst>
                                      </p:cBhvr>
                                      <p:to>
                                        <p:strVal val="visible"/>
                                      </p:to>
                                    </p:set>
                                    <p:anim calcmode="lin" valueType="num">
                                      <p:cBhvr additive="base">
                                        <p:cTn id="49" dur="500" fill="hold"/>
                                        <p:tgtEl>
                                          <p:spTgt spid="108547">
                                            <p:txEl>
                                              <p:pRg st="8" end="8"/>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08547">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7"/>
                                            </p:cond>
                                          </p:stCondLst>
                                          <p:endCondLst>
                                            <p:cond evt="onStopAudio" delay="0">
                                              <p:tgtEl>
                                                <p:sldTgt/>
                                              </p:tgtEl>
                                            </p:cond>
                                          </p:endCondLst>
                                        </p:cTn>
                                        <p:tgtEl>
                                          <p:sndTgt r:embed="rId2" name="WHOOSH.WAV"/>
                                        </p:tgtEl>
                                      </p:cMediaNode>
                                    </p:audio>
                                  </p:subTnLst>
                                </p:cTn>
                              </p:par>
                              <p:par>
                                <p:cTn id="51" presetID="2" presetClass="entr" presetSubtype="8" fill="hold" grpId="0" nodeType="withEffect">
                                  <p:stCondLst>
                                    <p:cond delay="0"/>
                                  </p:stCondLst>
                                  <p:childTnLst>
                                    <p:set>
                                      <p:cBhvr>
                                        <p:cTn id="52" dur="1" fill="hold">
                                          <p:stCondLst>
                                            <p:cond delay="0"/>
                                          </p:stCondLst>
                                        </p:cTn>
                                        <p:tgtEl>
                                          <p:spTgt spid="108547">
                                            <p:txEl>
                                              <p:pRg st="9" end="9"/>
                                            </p:txEl>
                                          </p:spTgt>
                                        </p:tgtEl>
                                        <p:attrNameLst>
                                          <p:attrName>style.visibility</p:attrName>
                                        </p:attrNameLst>
                                      </p:cBhvr>
                                      <p:to>
                                        <p:strVal val="visible"/>
                                      </p:to>
                                    </p:set>
                                    <p:anim calcmode="lin" valueType="num">
                                      <p:cBhvr additive="base">
                                        <p:cTn id="53" dur="500" fill="hold"/>
                                        <p:tgtEl>
                                          <p:spTgt spid="108547">
                                            <p:txEl>
                                              <p:pRg st="9" end="9"/>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108547">
                                            <p:txEl>
                                              <p:pRg st="9" end="9"/>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1"/>
                                            </p:cond>
                                          </p:stCondLst>
                                          <p:endCondLst>
                                            <p:cond evt="onStopAudio" delay="0">
                                              <p:tgtEl>
                                                <p:sldTgt/>
                                              </p:tgtEl>
                                            </p:cond>
                                          </p:endCondLst>
                                        </p:cTn>
                                        <p:tgtEl>
                                          <p:sndTgt r:embed="rId2" name="WHOOSH.WAV"/>
                                        </p:tgtEl>
                                      </p:cMediaNode>
                                    </p:audio>
                                  </p:subTnLst>
                                </p:cTn>
                              </p:par>
                            </p:childTnLst>
                          </p:cTn>
                        </p:par>
                      </p:childTnLst>
                    </p:cTn>
                  </p:par>
                  <p:par>
                    <p:cTn id="55" fill="hold" nodeType="clickPar">
                      <p:stCondLst>
                        <p:cond delay="indefinite"/>
                      </p:stCondLst>
                      <p:childTnLst>
                        <p:par>
                          <p:cTn id="56" fill="hold" nodeType="withGroup">
                            <p:stCondLst>
                              <p:cond delay="0"/>
                            </p:stCondLst>
                            <p:childTnLst>
                              <p:par>
                                <p:cTn id="57" presetID="2" presetClass="entr" presetSubtype="8" fill="hold" grpId="0" nodeType="clickEffect">
                                  <p:stCondLst>
                                    <p:cond delay="0"/>
                                  </p:stCondLst>
                                  <p:childTnLst>
                                    <p:set>
                                      <p:cBhvr>
                                        <p:cTn id="58" dur="1" fill="hold">
                                          <p:stCondLst>
                                            <p:cond delay="0"/>
                                          </p:stCondLst>
                                        </p:cTn>
                                        <p:tgtEl>
                                          <p:spTgt spid="108547">
                                            <p:txEl>
                                              <p:pRg st="10" end="10"/>
                                            </p:txEl>
                                          </p:spTgt>
                                        </p:tgtEl>
                                        <p:attrNameLst>
                                          <p:attrName>style.visibility</p:attrName>
                                        </p:attrNameLst>
                                      </p:cBhvr>
                                      <p:to>
                                        <p:strVal val="visible"/>
                                      </p:to>
                                    </p:set>
                                    <p:anim calcmode="lin" valueType="num">
                                      <p:cBhvr additive="base">
                                        <p:cTn id="59" dur="500" fill="hold"/>
                                        <p:tgtEl>
                                          <p:spTgt spid="108547">
                                            <p:txEl>
                                              <p:pRg st="10" end="10"/>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108547">
                                            <p:txEl>
                                              <p:pRg st="10" end="1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546" grpId="0" autoUpdateAnimBg="0"/>
      <p:bldP spid="108547" grpId="0" build="p" autoUpdateAnimBg="0"/>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itle 1"/>
          <p:cNvSpPr>
            <a:spLocks noGrp="1"/>
          </p:cNvSpPr>
          <p:nvPr>
            <p:ph type="title"/>
          </p:nvPr>
        </p:nvSpPr>
        <p:spPr/>
        <p:txBody>
          <a:bodyPr/>
          <a:lstStyle/>
          <a:p>
            <a:pPr eaLnBrk="1" hangingPunct="1"/>
            <a:r>
              <a:rPr lang="en-GB" altLang="en-US"/>
              <a:t>Role of the UN</a:t>
            </a:r>
          </a:p>
        </p:txBody>
      </p:sp>
      <p:sp>
        <p:nvSpPr>
          <p:cNvPr id="93187" name="Content Placeholder 2"/>
          <p:cNvSpPr>
            <a:spLocks noGrp="1"/>
          </p:cNvSpPr>
          <p:nvPr>
            <p:ph idx="1"/>
          </p:nvPr>
        </p:nvSpPr>
        <p:spPr>
          <a:xfrm>
            <a:off x="214313" y="1428750"/>
            <a:ext cx="5929312" cy="4114800"/>
          </a:xfrm>
        </p:spPr>
        <p:txBody>
          <a:bodyPr/>
          <a:lstStyle/>
          <a:p>
            <a:pPr eaLnBrk="1" hangingPunct="1"/>
            <a:endParaRPr lang="en-GB" altLang="en-US"/>
          </a:p>
          <a:p>
            <a:pPr eaLnBrk="1" hangingPunct="1"/>
            <a:r>
              <a:rPr lang="en-GB" altLang="en-US"/>
              <a:t>List the functions, tools and strategies of the United Nations in environmental issues.  Use UN sites</a:t>
            </a:r>
          </a:p>
          <a:p>
            <a:pPr eaLnBrk="1" hangingPunct="1"/>
            <a:r>
              <a:rPr lang="en-GB" altLang="en-US"/>
              <a:t>Are they important?</a:t>
            </a:r>
          </a:p>
          <a:p>
            <a:pPr eaLnBrk="1" hangingPunct="1"/>
            <a:r>
              <a:rPr lang="en-GB" altLang="en-US"/>
              <a:t>Why?</a:t>
            </a:r>
          </a:p>
          <a:p>
            <a:pPr eaLnBrk="1" hangingPunct="1"/>
            <a:r>
              <a:rPr lang="en-GB" altLang="en-US"/>
              <a:t>Have they been successful?</a:t>
            </a:r>
          </a:p>
          <a:p>
            <a:pPr eaLnBrk="1" hangingPunct="1"/>
            <a:r>
              <a:rPr lang="en-GB" altLang="en-US"/>
              <a:t>Why?</a:t>
            </a:r>
          </a:p>
          <a:p>
            <a:pPr eaLnBrk="1" hangingPunct="1"/>
            <a:endParaRPr lang="en-GB" altLang="en-US"/>
          </a:p>
        </p:txBody>
      </p:sp>
      <p:sp>
        <p:nvSpPr>
          <p:cNvPr id="93188"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20617F89-12CA-452A-B810-9115A101D76A}" type="slidenum">
              <a:rPr lang="en-GB" altLang="en-US" sz="1100" smtClean="0">
                <a:solidFill>
                  <a:srgbClr val="4D4D4D"/>
                </a:solidFill>
                <a:latin typeface="Times New Roman" panose="02020603050405020304" pitchFamily="18" charset="0"/>
              </a:rPr>
              <a:pPr>
                <a:spcBef>
                  <a:spcPct val="0"/>
                </a:spcBef>
                <a:buClrTx/>
                <a:buSzTx/>
                <a:buFontTx/>
                <a:buNone/>
              </a:pPr>
              <a:t>86</a:t>
            </a:fld>
            <a:endParaRPr lang="en-GB" altLang="en-US" sz="1100">
              <a:solidFill>
                <a:srgbClr val="4D4D4D"/>
              </a:solidFill>
              <a:latin typeface="Times New Roman" panose="02020603050405020304" pitchFamily="18" charset="0"/>
            </a:endParaRPr>
          </a:p>
        </p:txBody>
      </p:sp>
      <p:pic>
        <p:nvPicPr>
          <p:cNvPr id="93189" name="Picture 2" descr="http://www.biodiv.org/chm/toolkit/body/res/images/log-unep-en-big.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15063" y="2428875"/>
            <a:ext cx="2790825" cy="317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p:cNvSpPr>
            <a:spLocks noGrp="1"/>
          </p:cNvSpPr>
          <p:nvPr>
            <p:ph type="title"/>
          </p:nvPr>
        </p:nvSpPr>
        <p:spPr/>
        <p:txBody>
          <a:bodyPr/>
          <a:lstStyle/>
          <a:p>
            <a:pPr eaLnBrk="1" hangingPunct="1"/>
            <a:r>
              <a:rPr lang="en-GB" altLang="en-US"/>
              <a:t>IPCC</a:t>
            </a:r>
          </a:p>
        </p:txBody>
      </p:sp>
      <p:sp>
        <p:nvSpPr>
          <p:cNvPr id="94211" name="Content Placeholder 2"/>
          <p:cNvSpPr>
            <a:spLocks noGrp="1"/>
          </p:cNvSpPr>
          <p:nvPr>
            <p:ph idx="1"/>
          </p:nvPr>
        </p:nvSpPr>
        <p:spPr/>
        <p:txBody>
          <a:bodyPr/>
          <a:lstStyle/>
          <a:p>
            <a:pPr eaLnBrk="1" hangingPunct="1"/>
            <a:r>
              <a:rPr lang="en-GB" altLang="en-US" sz="1800" dirty="0"/>
              <a:t>In 1988, UNEP and WMO (The World Meteorological Organization ) jointly established the Intergovernmental Panel on Climate Change (IPCC) as concern over climate change became a political issue. The purpose of the IPCC was to assess the state of knowledge on the various aspects of climate change including science, environmental and socio-economic impacts and response strategies.</a:t>
            </a:r>
          </a:p>
          <a:p>
            <a:pPr eaLnBrk="1" hangingPunct="1">
              <a:buFont typeface="Wingdings" panose="05000000000000000000" pitchFamily="2" charset="2"/>
              <a:buNone/>
            </a:pPr>
            <a:endParaRPr lang="en-GB" altLang="en-US" sz="1800" dirty="0"/>
          </a:p>
          <a:p>
            <a:pPr eaLnBrk="1" hangingPunct="1"/>
            <a:r>
              <a:rPr lang="en-GB" altLang="en-US" sz="1800" dirty="0"/>
              <a:t>The IPCC is recognized as the most authoritative scientific and technical voice on climate change, and its assessments had a profound influence on the negotiators of the United Nations Framework Convention on Climate Change (UNFCCC) and its Kyoto Protocol. The IPCC continues to provide governments with scientific, technical and socio-economic information relevant to evaluating the risks and developing a response to global climate change</a:t>
            </a:r>
          </a:p>
          <a:p>
            <a:pPr eaLnBrk="1" hangingPunct="1"/>
            <a:r>
              <a:rPr lang="en-GB" altLang="en-US" sz="1800" dirty="0"/>
              <a:t>Paris Accord</a:t>
            </a:r>
          </a:p>
          <a:p>
            <a:pPr eaLnBrk="1" hangingPunct="1"/>
            <a:r>
              <a:rPr lang="en-GB" altLang="en-US" sz="1800" dirty="0"/>
              <a:t>Poland IPCC October 2018</a:t>
            </a:r>
          </a:p>
          <a:p>
            <a:pPr lvl="1" eaLnBrk="1" hangingPunct="1"/>
            <a:r>
              <a:rPr lang="en-GB" altLang="en-US" dirty="0">
                <a:hlinkClick r:id="rId3"/>
              </a:rPr>
              <a:t>IPCC meeting</a:t>
            </a:r>
            <a:endParaRPr lang="en-GB" altLang="en-US" dirty="0"/>
          </a:p>
        </p:txBody>
      </p:sp>
      <p:sp>
        <p:nvSpPr>
          <p:cNvPr id="94212"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97B2F464-FAAA-40F3-8B83-662EE4973394}" type="slidenum">
              <a:rPr lang="en-GB" altLang="en-US" sz="1100" smtClean="0">
                <a:solidFill>
                  <a:srgbClr val="4D4D4D"/>
                </a:solidFill>
                <a:latin typeface="Times New Roman" panose="02020603050405020304" pitchFamily="18" charset="0"/>
              </a:rPr>
              <a:pPr>
                <a:spcBef>
                  <a:spcPct val="0"/>
                </a:spcBef>
                <a:buClrTx/>
                <a:buSzTx/>
                <a:buFontTx/>
                <a:buNone/>
              </a:pPr>
              <a:t>87</a:t>
            </a:fld>
            <a:endParaRPr lang="en-GB" altLang="en-US" sz="1100">
              <a:solidFill>
                <a:srgbClr val="4D4D4D"/>
              </a:solidFill>
              <a:latin typeface="Times New Roman" panose="02020603050405020304" pitchFamily="18" charset="0"/>
            </a:endParaRPr>
          </a:p>
        </p:txBody>
      </p:sp>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p:cNvSpPr>
            <a:spLocks noGrp="1"/>
          </p:cNvSpPr>
          <p:nvPr>
            <p:ph type="title"/>
          </p:nvPr>
        </p:nvSpPr>
        <p:spPr>
          <a:xfrm>
            <a:off x="323850" y="0"/>
            <a:ext cx="8637588" cy="762000"/>
          </a:xfrm>
        </p:spPr>
        <p:txBody>
          <a:bodyPr>
            <a:normAutofit fontScale="90000"/>
          </a:bodyPr>
          <a:lstStyle/>
          <a:p>
            <a:pPr eaLnBrk="1" fontAlgn="auto" hangingPunct="1">
              <a:spcAft>
                <a:spcPts val="0"/>
              </a:spcAft>
              <a:defRPr/>
            </a:pPr>
            <a:r>
              <a:rPr lang="en-GB" altLang="en-US" dirty="0"/>
              <a:t>Governance of Climate Change</a:t>
            </a:r>
          </a:p>
        </p:txBody>
      </p:sp>
      <p:sp>
        <p:nvSpPr>
          <p:cNvPr id="96259" name="Content Placeholder 2"/>
          <p:cNvSpPr>
            <a:spLocks noGrp="1"/>
          </p:cNvSpPr>
          <p:nvPr>
            <p:ph idx="1"/>
          </p:nvPr>
        </p:nvSpPr>
        <p:spPr/>
        <p:txBody>
          <a:bodyPr/>
          <a:lstStyle/>
          <a:p>
            <a:pPr eaLnBrk="1" hangingPunct="1"/>
            <a:endParaRPr lang="en-GB" altLang="en-US"/>
          </a:p>
        </p:txBody>
      </p:sp>
      <p:sp>
        <p:nvSpPr>
          <p:cNvPr id="9626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B944857F-0328-45A8-B64C-842D3AC236DE}" type="slidenum">
              <a:rPr lang="en-GB" altLang="en-US" sz="1100" smtClean="0">
                <a:solidFill>
                  <a:srgbClr val="4D4D4D"/>
                </a:solidFill>
                <a:latin typeface="Times New Roman" panose="02020603050405020304" pitchFamily="18" charset="0"/>
              </a:rPr>
              <a:pPr>
                <a:spcBef>
                  <a:spcPct val="0"/>
                </a:spcBef>
                <a:buClrTx/>
                <a:buSzTx/>
                <a:buFontTx/>
                <a:buNone/>
              </a:pPr>
              <a:t>88</a:t>
            </a:fld>
            <a:endParaRPr lang="en-GB" altLang="en-US" sz="1100">
              <a:solidFill>
                <a:srgbClr val="4D4D4D"/>
              </a:solidFill>
              <a:latin typeface="Times New Roman" panose="02020603050405020304" pitchFamily="18" charset="0"/>
            </a:endParaRPr>
          </a:p>
        </p:txBody>
      </p:sp>
      <p:pic>
        <p:nvPicPr>
          <p:cNvPr id="115716" name="Picture 4" descr="16.jpg - 35713 Byt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25538"/>
            <a:ext cx="8964613" cy="398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714" name="Picture 2" descr="15b.jpg - 25614 Byt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975" y="1628775"/>
            <a:ext cx="9434513" cy="4824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15716"/>
                                        </p:tgtEl>
                                        <p:attrNameLst>
                                          <p:attrName>style.visibility</p:attrName>
                                        </p:attrNameLst>
                                      </p:cBhvr>
                                      <p:to>
                                        <p:strVal val="visible"/>
                                      </p:to>
                                    </p:set>
                                    <p:animEffect transition="in" filter="fade">
                                      <p:cBhvr>
                                        <p:cTn id="7" dur="2000"/>
                                        <p:tgtEl>
                                          <p:spTgt spid="11571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nodeType="clickEffect">
                                  <p:stCondLst>
                                    <p:cond delay="0"/>
                                  </p:stCondLst>
                                  <p:childTnLst>
                                    <p:set>
                                      <p:cBhvr>
                                        <p:cTn id="11" dur="1" fill="hold">
                                          <p:stCondLst>
                                            <p:cond delay="0"/>
                                          </p:stCondLst>
                                        </p:cTn>
                                        <p:tgtEl>
                                          <p:spTgt spid="115714"/>
                                        </p:tgtEl>
                                        <p:attrNameLst>
                                          <p:attrName>style.visibility</p:attrName>
                                        </p:attrNameLst>
                                      </p:cBhvr>
                                      <p:to>
                                        <p:strVal val="visible"/>
                                      </p:to>
                                    </p:set>
                                    <p:animEffect transition="in" filter="wipe(down)">
                                      <p:cBhvr>
                                        <p:cTn id="12" dur="500"/>
                                        <p:tgtEl>
                                          <p:spTgt spid="1157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0" y="0"/>
            <a:ext cx="5576888" cy="1431925"/>
          </a:xfrm>
        </p:spPr>
        <p:txBody>
          <a:bodyPr rtlCol="0">
            <a:normAutofit fontScale="90000"/>
          </a:bodyPr>
          <a:lstStyle/>
          <a:p>
            <a:pPr eaLnBrk="1" fontAlgn="auto" hangingPunct="1">
              <a:spcAft>
                <a:spcPts val="0"/>
              </a:spcAft>
              <a:defRPr/>
            </a:pPr>
            <a:r>
              <a:rPr lang="en-US" altLang="en-US" dirty="0"/>
              <a:t>Tools and </a:t>
            </a:r>
            <a:br>
              <a:rPr lang="en-US" altLang="en-US" dirty="0"/>
            </a:br>
            <a:r>
              <a:rPr lang="en-US" altLang="en-US" dirty="0"/>
              <a:t>Strategies</a:t>
            </a:r>
            <a:endParaRPr lang="en-US" altLang="en-US" sz="4800" dirty="0"/>
          </a:p>
        </p:txBody>
      </p:sp>
      <p:sp>
        <p:nvSpPr>
          <p:cNvPr id="37891" name="Rectangle 3"/>
          <p:cNvSpPr>
            <a:spLocks noGrp="1" noChangeArrowheads="1"/>
          </p:cNvSpPr>
          <p:nvPr>
            <p:ph sz="half" idx="1"/>
          </p:nvPr>
        </p:nvSpPr>
        <p:spPr>
          <a:xfrm>
            <a:off x="328613" y="1941513"/>
            <a:ext cx="6910387" cy="4114800"/>
          </a:xfrm>
        </p:spPr>
        <p:txBody>
          <a:bodyPr rtlCol="0">
            <a:normAutofit fontScale="92500" lnSpcReduction="10000"/>
          </a:bodyPr>
          <a:lstStyle/>
          <a:p>
            <a:pPr marL="457200" indent="-457200" eaLnBrk="1" fontAlgn="auto" hangingPunct="1">
              <a:lnSpc>
                <a:spcPct val="90000"/>
              </a:lnSpc>
              <a:spcAft>
                <a:spcPts val="0"/>
              </a:spcAft>
              <a:buClr>
                <a:schemeClr val="accent3"/>
              </a:buClr>
              <a:buFont typeface="Wingdings" pitchFamily="2" charset="2"/>
              <a:buNone/>
              <a:defRPr/>
            </a:pPr>
            <a:r>
              <a:rPr lang="en-US" altLang="en-US" b="1">
                <a:solidFill>
                  <a:schemeClr val="folHlink"/>
                </a:solidFill>
              </a:rPr>
              <a:t>2: National</a:t>
            </a:r>
            <a:r>
              <a:rPr lang="en-US" altLang="en-US"/>
              <a:t> </a:t>
            </a:r>
            <a:endParaRPr lang="en-US" altLang="en-US" sz="2400"/>
          </a:p>
          <a:p>
            <a:pPr marL="457200" indent="-457200" eaLnBrk="1" fontAlgn="auto" hangingPunct="1">
              <a:lnSpc>
                <a:spcPct val="90000"/>
              </a:lnSpc>
              <a:spcAft>
                <a:spcPts val="0"/>
              </a:spcAft>
              <a:buClr>
                <a:schemeClr val="accent3"/>
              </a:buClr>
              <a:buFont typeface="Wingdings 2"/>
              <a:buChar char=""/>
              <a:defRPr/>
            </a:pPr>
            <a:r>
              <a:rPr lang="en-US" altLang="en-US" sz="2400"/>
              <a:t>Technology</a:t>
            </a:r>
          </a:p>
          <a:p>
            <a:pPr marL="838200" lvl="1" indent="-381000" eaLnBrk="1" fontAlgn="auto" hangingPunct="1">
              <a:lnSpc>
                <a:spcPct val="90000"/>
              </a:lnSpc>
              <a:spcAft>
                <a:spcPts val="0"/>
              </a:spcAft>
              <a:buFont typeface="Wingdings 2"/>
              <a:buChar char=""/>
              <a:defRPr/>
            </a:pPr>
            <a:r>
              <a:rPr lang="en-US" altLang="en-US" sz="1800"/>
              <a:t>Research Grants</a:t>
            </a:r>
          </a:p>
          <a:p>
            <a:pPr marL="457200" indent="-457200" eaLnBrk="1" fontAlgn="auto" hangingPunct="1">
              <a:lnSpc>
                <a:spcPct val="90000"/>
              </a:lnSpc>
              <a:spcAft>
                <a:spcPts val="0"/>
              </a:spcAft>
              <a:buClr>
                <a:schemeClr val="accent3"/>
              </a:buClr>
              <a:buFont typeface="Wingdings 2"/>
              <a:buChar char=""/>
              <a:defRPr/>
            </a:pPr>
            <a:r>
              <a:rPr lang="en-US" altLang="en-US" sz="2400"/>
              <a:t>Command and control</a:t>
            </a:r>
          </a:p>
          <a:p>
            <a:pPr marL="838200" lvl="1" indent="-381000" eaLnBrk="1" fontAlgn="auto" hangingPunct="1">
              <a:lnSpc>
                <a:spcPct val="90000"/>
              </a:lnSpc>
              <a:spcAft>
                <a:spcPts val="0"/>
              </a:spcAft>
              <a:buFont typeface="Wingdings" pitchFamily="2" charset="2"/>
              <a:buAutoNum type="arabicPeriod"/>
              <a:defRPr/>
            </a:pPr>
            <a:r>
              <a:rPr lang="en-US" altLang="en-US" sz="2000"/>
              <a:t>Targets dates / amounts</a:t>
            </a:r>
          </a:p>
          <a:p>
            <a:pPr marL="838200" lvl="1" indent="-381000" eaLnBrk="1" fontAlgn="auto" hangingPunct="1">
              <a:lnSpc>
                <a:spcPct val="90000"/>
              </a:lnSpc>
              <a:spcAft>
                <a:spcPts val="0"/>
              </a:spcAft>
              <a:buFont typeface="Wingdings" pitchFamily="2" charset="2"/>
              <a:buAutoNum type="arabicPeriod"/>
              <a:defRPr/>
            </a:pPr>
            <a:r>
              <a:rPr lang="en-US" altLang="en-US" sz="2000"/>
              <a:t>Policy: No risk or Best Available Control Technology or cost based</a:t>
            </a:r>
          </a:p>
          <a:p>
            <a:pPr marL="838200" lvl="1" indent="-381000" eaLnBrk="1" fontAlgn="auto" hangingPunct="1">
              <a:lnSpc>
                <a:spcPct val="90000"/>
              </a:lnSpc>
              <a:spcAft>
                <a:spcPts val="0"/>
              </a:spcAft>
              <a:buFont typeface="Wingdings" pitchFamily="2" charset="2"/>
              <a:buAutoNum type="arabicPeriod"/>
              <a:defRPr/>
            </a:pPr>
            <a:r>
              <a:rPr lang="en-US" altLang="en-US" sz="2000"/>
              <a:t>Standards</a:t>
            </a:r>
          </a:p>
          <a:p>
            <a:pPr marL="838200" lvl="1" indent="-381000" eaLnBrk="1" fontAlgn="auto" hangingPunct="1">
              <a:lnSpc>
                <a:spcPct val="90000"/>
              </a:lnSpc>
              <a:spcAft>
                <a:spcPts val="0"/>
              </a:spcAft>
              <a:buFont typeface="Wingdings" pitchFamily="2" charset="2"/>
              <a:buAutoNum type="arabicPeriod"/>
              <a:defRPr/>
            </a:pPr>
            <a:r>
              <a:rPr lang="en-US" altLang="en-US" sz="2000"/>
              <a:t>Enforcement </a:t>
            </a:r>
          </a:p>
          <a:p>
            <a:pPr marL="457200" indent="-457200" eaLnBrk="1" fontAlgn="auto" hangingPunct="1">
              <a:lnSpc>
                <a:spcPct val="90000"/>
              </a:lnSpc>
              <a:spcAft>
                <a:spcPts val="0"/>
              </a:spcAft>
              <a:buClr>
                <a:schemeClr val="accent3"/>
              </a:buClr>
              <a:buFont typeface="Wingdings 2"/>
              <a:buChar char=""/>
              <a:defRPr/>
            </a:pPr>
            <a:r>
              <a:rPr lang="en-US" altLang="en-US" sz="2400"/>
              <a:t>Market</a:t>
            </a:r>
          </a:p>
          <a:p>
            <a:pPr marL="838200" lvl="1" indent="-381000" eaLnBrk="1" fontAlgn="auto" hangingPunct="1">
              <a:lnSpc>
                <a:spcPct val="90000"/>
              </a:lnSpc>
              <a:spcAft>
                <a:spcPts val="0"/>
              </a:spcAft>
              <a:buFont typeface="Wingdings 2"/>
              <a:buChar char=""/>
              <a:defRPr/>
            </a:pPr>
            <a:r>
              <a:rPr lang="en-US" altLang="en-US" sz="2000"/>
              <a:t>Marketable emissions</a:t>
            </a:r>
          </a:p>
          <a:p>
            <a:pPr marL="838200" lvl="1" indent="-381000" eaLnBrk="1" fontAlgn="auto" hangingPunct="1">
              <a:lnSpc>
                <a:spcPct val="90000"/>
              </a:lnSpc>
              <a:spcAft>
                <a:spcPts val="0"/>
              </a:spcAft>
              <a:buFont typeface="Wingdings 2"/>
              <a:buChar char=""/>
              <a:defRPr/>
            </a:pPr>
            <a:r>
              <a:rPr lang="en-US" altLang="en-US" sz="2000"/>
              <a:t>Full cost</a:t>
            </a:r>
          </a:p>
          <a:p>
            <a:pPr marL="838200" lvl="1" indent="-381000" eaLnBrk="1" fontAlgn="auto" hangingPunct="1">
              <a:lnSpc>
                <a:spcPct val="90000"/>
              </a:lnSpc>
              <a:spcAft>
                <a:spcPts val="0"/>
              </a:spcAft>
              <a:buFont typeface="Wingdings 2"/>
              <a:buChar char=""/>
              <a:defRPr/>
            </a:pPr>
            <a:r>
              <a:rPr lang="en-US" altLang="en-US" sz="2000"/>
              <a:t>-or+ incentives Tax, weight etc.</a:t>
            </a:r>
          </a:p>
        </p:txBody>
      </p:sp>
      <p:sp>
        <p:nvSpPr>
          <p:cNvPr id="9728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2514C539-FEF5-4E48-BA2E-7C1DA050E1EF}" type="slidenum">
              <a:rPr lang="en-GB" altLang="en-US" sz="1100" smtClean="0">
                <a:solidFill>
                  <a:srgbClr val="4D4D4D"/>
                </a:solidFill>
                <a:latin typeface="Times New Roman" panose="02020603050405020304" pitchFamily="18" charset="0"/>
              </a:rPr>
              <a:pPr>
                <a:spcBef>
                  <a:spcPct val="0"/>
                </a:spcBef>
                <a:buClrTx/>
                <a:buSzTx/>
                <a:buFontTx/>
                <a:buNone/>
              </a:pPr>
              <a:t>89</a:t>
            </a:fld>
            <a:endParaRPr lang="en-GB" altLang="en-US" sz="1100">
              <a:solidFill>
                <a:srgbClr val="4D4D4D"/>
              </a:solidFill>
              <a:latin typeface="Times New Roman" panose="02020603050405020304" pitchFamily="18" charset="0"/>
            </a:endParaRPr>
          </a:p>
        </p:txBody>
      </p:sp>
      <p:pic>
        <p:nvPicPr>
          <p:cNvPr id="97285" name="Picture 9" descr="Illustration: Joe Ven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95800" y="152400"/>
            <a:ext cx="4495800" cy="313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286" name="AutoShape 13"/>
          <p:cNvSpPr>
            <a:spLocks noChangeArrowheads="1"/>
          </p:cNvSpPr>
          <p:nvPr/>
        </p:nvSpPr>
        <p:spPr bwMode="auto">
          <a:xfrm>
            <a:off x="6172200" y="5029200"/>
            <a:ext cx="1295400" cy="533400"/>
          </a:xfrm>
          <a:prstGeom prst="wedgeEllipseCallout">
            <a:avLst>
              <a:gd name="adj1" fmla="val -234560"/>
              <a:gd name="adj2" fmla="val 66370"/>
            </a:avLst>
          </a:prstGeom>
          <a:solidFill>
            <a:schemeClr val="accent1"/>
          </a:solidFill>
          <a:ln w="9525">
            <a:solidFill>
              <a:schemeClr val="tx1"/>
            </a:solidFill>
            <a:miter lim="800000"/>
            <a:headEnd/>
            <a:tailEnd/>
          </a:ln>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0"/>
              </a:spcBef>
              <a:buClrTx/>
              <a:buSzTx/>
              <a:buFontTx/>
              <a:buNone/>
            </a:pPr>
            <a:r>
              <a:rPr lang="en-GB" altLang="en-US" sz="2400">
                <a:latin typeface="Times New Roman" panose="02020603050405020304" pitchFamily="18" charset="0"/>
              </a:rPr>
              <a:t>SO2</a:t>
            </a:r>
          </a:p>
        </p:txBody>
      </p:sp>
      <p:sp>
        <p:nvSpPr>
          <p:cNvPr id="97287" name="WordArt 14"/>
          <p:cNvSpPr>
            <a:spLocks noChangeArrowheads="1" noChangeShapeType="1" noTextEdit="1"/>
          </p:cNvSpPr>
          <p:nvPr/>
        </p:nvSpPr>
        <p:spPr bwMode="auto">
          <a:xfrm>
            <a:off x="6019800" y="4648200"/>
            <a:ext cx="1543050" cy="317500"/>
          </a:xfrm>
          <a:prstGeom prst="rect">
            <a:avLst/>
          </a:prstGeom>
        </p:spPr>
        <p:txBody>
          <a:bodyPr wrap="none" fromWordArt="1">
            <a:prstTxWarp prst="textDoubleWave1">
              <a:avLst>
                <a:gd name="adj1" fmla="val 6500"/>
                <a:gd name="adj2" fmla="val 0"/>
              </a:avLst>
            </a:prstTxWarp>
          </a:bodyPr>
          <a:lstStyle/>
          <a:p>
            <a:pPr algn="ctr"/>
            <a:r>
              <a:rPr lang="en-GB" sz="1800" kern="10" spc="-180">
                <a:ln w="12700">
                  <a:solidFill>
                    <a:srgbClr val="000099"/>
                  </a:solidFill>
                  <a:round/>
                  <a:headEnd/>
                  <a:tailEnd/>
                </a:ln>
                <a:solidFill>
                  <a:srgbClr val="33CCFF"/>
                </a:solidFill>
                <a:effectLst>
                  <a:outerShdw dist="125724" dir="18900000" algn="ctr" rotWithShape="0">
                    <a:srgbClr val="000099"/>
                  </a:outerShdw>
                </a:effectLst>
                <a:latin typeface="Impact" panose="020B0806030902050204" pitchFamily="34" charset="0"/>
              </a:rPr>
              <a:t>Invisable Bubble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anim calcmode="lin" valueType="num">
                                      <p:cBhvr additive="base">
                                        <p:cTn id="7" dur="500" fill="hold"/>
                                        <p:tgtEl>
                                          <p:spTgt spid="3789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789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7891">
                                            <p:txEl>
                                              <p:pRg st="0" end="0"/>
                                            </p:txEl>
                                          </p:spTgt>
                                        </p:tgtEl>
                                        <p:attrNameLst>
                                          <p:attrName>style.visibility</p:attrName>
                                        </p:attrNameLst>
                                      </p:cBhvr>
                                      <p:to>
                                        <p:strVal val="visible"/>
                                      </p:to>
                                    </p:set>
                                    <p:anim calcmode="lin" valueType="num">
                                      <p:cBhvr additive="base">
                                        <p:cTn id="13" dur="500" fill="hold"/>
                                        <p:tgtEl>
                                          <p:spTgt spid="3789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789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7891">
                                            <p:txEl>
                                              <p:pRg st="1" end="1"/>
                                            </p:txEl>
                                          </p:spTgt>
                                        </p:tgtEl>
                                        <p:attrNameLst>
                                          <p:attrName>style.visibility</p:attrName>
                                        </p:attrNameLst>
                                      </p:cBhvr>
                                      <p:to>
                                        <p:strVal val="visible"/>
                                      </p:to>
                                    </p:set>
                                    <p:anim calcmode="lin" valueType="num">
                                      <p:cBhvr additive="base">
                                        <p:cTn id="19" dur="500" fill="hold"/>
                                        <p:tgtEl>
                                          <p:spTgt spid="3789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7891">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par>
                                <p:cTn id="21" presetID="2" presetClass="entr" presetSubtype="8" fill="hold" grpId="0" nodeType="withEffect">
                                  <p:stCondLst>
                                    <p:cond delay="0"/>
                                  </p:stCondLst>
                                  <p:childTnLst>
                                    <p:set>
                                      <p:cBhvr>
                                        <p:cTn id="22" dur="1" fill="hold">
                                          <p:stCondLst>
                                            <p:cond delay="0"/>
                                          </p:stCondLst>
                                        </p:cTn>
                                        <p:tgtEl>
                                          <p:spTgt spid="37891">
                                            <p:txEl>
                                              <p:pRg st="2" end="2"/>
                                            </p:txEl>
                                          </p:spTgt>
                                        </p:tgtEl>
                                        <p:attrNameLst>
                                          <p:attrName>style.visibility</p:attrName>
                                        </p:attrNameLst>
                                      </p:cBhvr>
                                      <p:to>
                                        <p:strVal val="visible"/>
                                      </p:to>
                                    </p:set>
                                    <p:anim calcmode="lin" valueType="num">
                                      <p:cBhvr additive="base">
                                        <p:cTn id="23" dur="500" fill="hold"/>
                                        <p:tgtEl>
                                          <p:spTgt spid="37891">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7891">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3" name="WHOOSH.WAV"/>
                                        </p:tgtEl>
                                      </p:cMediaNode>
                                    </p:audio>
                                  </p:sub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7891">
                                            <p:txEl>
                                              <p:pRg st="3" end="3"/>
                                            </p:txEl>
                                          </p:spTgt>
                                        </p:tgtEl>
                                        <p:attrNameLst>
                                          <p:attrName>style.visibility</p:attrName>
                                        </p:attrNameLst>
                                      </p:cBhvr>
                                      <p:to>
                                        <p:strVal val="visible"/>
                                      </p:to>
                                    </p:set>
                                    <p:anim calcmode="lin" valueType="num">
                                      <p:cBhvr additive="base">
                                        <p:cTn id="29" dur="500" fill="hold"/>
                                        <p:tgtEl>
                                          <p:spTgt spid="37891">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7891">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7"/>
                                            </p:cond>
                                          </p:stCondLst>
                                          <p:endCondLst>
                                            <p:cond evt="onStopAudio" delay="0">
                                              <p:tgtEl>
                                                <p:sldTgt/>
                                              </p:tgtEl>
                                            </p:cond>
                                          </p:endCondLst>
                                        </p:cTn>
                                        <p:tgtEl>
                                          <p:sndTgt r:embed="rId3" name="WHOOSH.WAV"/>
                                        </p:tgtEl>
                                      </p:cMediaNode>
                                    </p:audio>
                                  </p:subTnLst>
                                </p:cTn>
                              </p:par>
                              <p:par>
                                <p:cTn id="31" presetID="2" presetClass="entr" presetSubtype="8" fill="hold" grpId="0" nodeType="withEffect">
                                  <p:stCondLst>
                                    <p:cond delay="0"/>
                                  </p:stCondLst>
                                  <p:childTnLst>
                                    <p:set>
                                      <p:cBhvr>
                                        <p:cTn id="32" dur="1" fill="hold">
                                          <p:stCondLst>
                                            <p:cond delay="0"/>
                                          </p:stCondLst>
                                        </p:cTn>
                                        <p:tgtEl>
                                          <p:spTgt spid="37891">
                                            <p:txEl>
                                              <p:pRg st="4" end="4"/>
                                            </p:txEl>
                                          </p:spTgt>
                                        </p:tgtEl>
                                        <p:attrNameLst>
                                          <p:attrName>style.visibility</p:attrName>
                                        </p:attrNameLst>
                                      </p:cBhvr>
                                      <p:to>
                                        <p:strVal val="visible"/>
                                      </p:to>
                                    </p:set>
                                    <p:anim calcmode="lin" valueType="num">
                                      <p:cBhvr additive="base">
                                        <p:cTn id="33" dur="500" fill="hold"/>
                                        <p:tgtEl>
                                          <p:spTgt spid="37891">
                                            <p:txEl>
                                              <p:pRg st="4" end="4"/>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37891">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1"/>
                                            </p:cond>
                                          </p:stCondLst>
                                          <p:endCondLst>
                                            <p:cond evt="onStopAudio" delay="0">
                                              <p:tgtEl>
                                                <p:sldTgt/>
                                              </p:tgtEl>
                                            </p:cond>
                                          </p:endCondLst>
                                        </p:cTn>
                                        <p:tgtEl>
                                          <p:sndTgt r:embed="rId3" name="WHOOSH.WAV"/>
                                        </p:tgtEl>
                                      </p:cMediaNode>
                                    </p:audio>
                                  </p:subTnLst>
                                </p:cTn>
                              </p:par>
                              <p:par>
                                <p:cTn id="35" presetID="2" presetClass="entr" presetSubtype="8" fill="hold" grpId="0" nodeType="withEffect">
                                  <p:stCondLst>
                                    <p:cond delay="0"/>
                                  </p:stCondLst>
                                  <p:childTnLst>
                                    <p:set>
                                      <p:cBhvr>
                                        <p:cTn id="36" dur="1" fill="hold">
                                          <p:stCondLst>
                                            <p:cond delay="0"/>
                                          </p:stCondLst>
                                        </p:cTn>
                                        <p:tgtEl>
                                          <p:spTgt spid="37891">
                                            <p:txEl>
                                              <p:pRg st="5" end="5"/>
                                            </p:txEl>
                                          </p:spTgt>
                                        </p:tgtEl>
                                        <p:attrNameLst>
                                          <p:attrName>style.visibility</p:attrName>
                                        </p:attrNameLst>
                                      </p:cBhvr>
                                      <p:to>
                                        <p:strVal val="visible"/>
                                      </p:to>
                                    </p:set>
                                    <p:anim calcmode="lin" valueType="num">
                                      <p:cBhvr additive="base">
                                        <p:cTn id="37" dur="500" fill="hold"/>
                                        <p:tgtEl>
                                          <p:spTgt spid="37891">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7891">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3" name="WHOOSH.WAV"/>
                                        </p:tgtEl>
                                      </p:cMediaNode>
                                    </p:audio>
                                  </p:subTnLst>
                                </p:cTn>
                              </p:par>
                              <p:par>
                                <p:cTn id="39" presetID="2" presetClass="entr" presetSubtype="8" fill="hold" grpId="0" nodeType="withEffect">
                                  <p:stCondLst>
                                    <p:cond delay="0"/>
                                  </p:stCondLst>
                                  <p:childTnLst>
                                    <p:set>
                                      <p:cBhvr>
                                        <p:cTn id="40" dur="1" fill="hold">
                                          <p:stCondLst>
                                            <p:cond delay="0"/>
                                          </p:stCondLst>
                                        </p:cTn>
                                        <p:tgtEl>
                                          <p:spTgt spid="37891">
                                            <p:txEl>
                                              <p:pRg st="6" end="6"/>
                                            </p:txEl>
                                          </p:spTgt>
                                        </p:tgtEl>
                                        <p:attrNameLst>
                                          <p:attrName>style.visibility</p:attrName>
                                        </p:attrNameLst>
                                      </p:cBhvr>
                                      <p:to>
                                        <p:strVal val="visible"/>
                                      </p:to>
                                    </p:set>
                                    <p:anim calcmode="lin" valueType="num">
                                      <p:cBhvr additive="base">
                                        <p:cTn id="41" dur="500" fill="hold"/>
                                        <p:tgtEl>
                                          <p:spTgt spid="37891">
                                            <p:txEl>
                                              <p:pRg st="6" end="6"/>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7891">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9"/>
                                            </p:cond>
                                          </p:stCondLst>
                                          <p:endCondLst>
                                            <p:cond evt="onStopAudio" delay="0">
                                              <p:tgtEl>
                                                <p:sldTgt/>
                                              </p:tgtEl>
                                            </p:cond>
                                          </p:endCondLst>
                                        </p:cTn>
                                        <p:tgtEl>
                                          <p:sndTgt r:embed="rId3" name="WHOOSH.WAV"/>
                                        </p:tgtEl>
                                      </p:cMediaNode>
                                    </p:audio>
                                  </p:subTnLst>
                                </p:cTn>
                              </p:par>
                              <p:par>
                                <p:cTn id="43" presetID="2" presetClass="entr" presetSubtype="8" fill="hold" grpId="0" nodeType="withEffect">
                                  <p:stCondLst>
                                    <p:cond delay="0"/>
                                  </p:stCondLst>
                                  <p:childTnLst>
                                    <p:set>
                                      <p:cBhvr>
                                        <p:cTn id="44" dur="1" fill="hold">
                                          <p:stCondLst>
                                            <p:cond delay="0"/>
                                          </p:stCondLst>
                                        </p:cTn>
                                        <p:tgtEl>
                                          <p:spTgt spid="37891">
                                            <p:txEl>
                                              <p:pRg st="7" end="7"/>
                                            </p:txEl>
                                          </p:spTgt>
                                        </p:tgtEl>
                                        <p:attrNameLst>
                                          <p:attrName>style.visibility</p:attrName>
                                        </p:attrNameLst>
                                      </p:cBhvr>
                                      <p:to>
                                        <p:strVal val="visible"/>
                                      </p:to>
                                    </p:set>
                                    <p:anim calcmode="lin" valueType="num">
                                      <p:cBhvr additive="base">
                                        <p:cTn id="45" dur="500" fill="hold"/>
                                        <p:tgtEl>
                                          <p:spTgt spid="37891">
                                            <p:txEl>
                                              <p:pRg st="7" end="7"/>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37891">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3"/>
                                            </p:cond>
                                          </p:stCondLst>
                                          <p:endCondLst>
                                            <p:cond evt="onStopAudio" delay="0">
                                              <p:tgtEl>
                                                <p:sldTgt/>
                                              </p:tgtEl>
                                            </p:cond>
                                          </p:endCondLst>
                                        </p:cTn>
                                        <p:tgtEl>
                                          <p:sndTgt r:embed="rId3" name="WHOOSH.WAV"/>
                                        </p:tgtEl>
                                      </p:cMediaNode>
                                    </p:audio>
                                  </p:subTnLst>
                                </p:cTn>
                              </p:par>
                            </p:childTnLst>
                          </p:cTn>
                        </p:par>
                      </p:childTnLst>
                    </p:cTn>
                  </p:par>
                  <p:par>
                    <p:cTn id="47" fill="hold" nodeType="clickPar">
                      <p:stCondLst>
                        <p:cond delay="indefinite"/>
                      </p:stCondLst>
                      <p:childTnLst>
                        <p:par>
                          <p:cTn id="48" fill="hold" nodeType="withGroup">
                            <p:stCondLst>
                              <p:cond delay="0"/>
                            </p:stCondLst>
                            <p:childTnLst>
                              <p:par>
                                <p:cTn id="49" presetID="2" presetClass="entr" presetSubtype="8" fill="hold" grpId="0" nodeType="clickEffect">
                                  <p:stCondLst>
                                    <p:cond delay="0"/>
                                  </p:stCondLst>
                                  <p:childTnLst>
                                    <p:set>
                                      <p:cBhvr>
                                        <p:cTn id="50" dur="1" fill="hold">
                                          <p:stCondLst>
                                            <p:cond delay="0"/>
                                          </p:stCondLst>
                                        </p:cTn>
                                        <p:tgtEl>
                                          <p:spTgt spid="37891">
                                            <p:txEl>
                                              <p:pRg st="8" end="8"/>
                                            </p:txEl>
                                          </p:spTgt>
                                        </p:tgtEl>
                                        <p:attrNameLst>
                                          <p:attrName>style.visibility</p:attrName>
                                        </p:attrNameLst>
                                      </p:cBhvr>
                                      <p:to>
                                        <p:strVal val="visible"/>
                                      </p:to>
                                    </p:set>
                                    <p:anim calcmode="lin" valueType="num">
                                      <p:cBhvr additive="base">
                                        <p:cTn id="51" dur="500" fill="hold"/>
                                        <p:tgtEl>
                                          <p:spTgt spid="37891">
                                            <p:txEl>
                                              <p:pRg st="8" end="8"/>
                                            </p:tx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37891">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9"/>
                                            </p:cond>
                                          </p:stCondLst>
                                          <p:endCondLst>
                                            <p:cond evt="onStopAudio" delay="0">
                                              <p:tgtEl>
                                                <p:sldTgt/>
                                              </p:tgtEl>
                                            </p:cond>
                                          </p:endCondLst>
                                        </p:cTn>
                                        <p:tgtEl>
                                          <p:sndTgt r:embed="rId3" name="WHOOSH.WAV"/>
                                        </p:tgtEl>
                                      </p:cMediaNode>
                                    </p:audio>
                                  </p:subTnLst>
                                </p:cTn>
                              </p:par>
                              <p:par>
                                <p:cTn id="53" presetID="2" presetClass="entr" presetSubtype="8" fill="hold" grpId="0" nodeType="withEffect">
                                  <p:stCondLst>
                                    <p:cond delay="0"/>
                                  </p:stCondLst>
                                  <p:childTnLst>
                                    <p:set>
                                      <p:cBhvr>
                                        <p:cTn id="54" dur="1" fill="hold">
                                          <p:stCondLst>
                                            <p:cond delay="0"/>
                                          </p:stCondLst>
                                        </p:cTn>
                                        <p:tgtEl>
                                          <p:spTgt spid="37891">
                                            <p:txEl>
                                              <p:pRg st="9" end="9"/>
                                            </p:txEl>
                                          </p:spTgt>
                                        </p:tgtEl>
                                        <p:attrNameLst>
                                          <p:attrName>style.visibility</p:attrName>
                                        </p:attrNameLst>
                                      </p:cBhvr>
                                      <p:to>
                                        <p:strVal val="visible"/>
                                      </p:to>
                                    </p:set>
                                    <p:anim calcmode="lin" valueType="num">
                                      <p:cBhvr additive="base">
                                        <p:cTn id="55" dur="500" fill="hold"/>
                                        <p:tgtEl>
                                          <p:spTgt spid="37891">
                                            <p:txEl>
                                              <p:pRg st="9" end="9"/>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37891">
                                            <p:txEl>
                                              <p:pRg st="9" end="9"/>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3"/>
                                            </p:cond>
                                          </p:stCondLst>
                                          <p:endCondLst>
                                            <p:cond evt="onStopAudio" delay="0">
                                              <p:tgtEl>
                                                <p:sldTgt/>
                                              </p:tgtEl>
                                            </p:cond>
                                          </p:endCondLst>
                                        </p:cTn>
                                        <p:tgtEl>
                                          <p:sndTgt r:embed="rId3" name="WHOOSH.WAV"/>
                                        </p:tgtEl>
                                      </p:cMediaNode>
                                    </p:audio>
                                  </p:subTnLst>
                                </p:cTn>
                              </p:par>
                              <p:par>
                                <p:cTn id="57" presetID="2" presetClass="entr" presetSubtype="8" fill="hold" grpId="0" nodeType="withEffect">
                                  <p:stCondLst>
                                    <p:cond delay="0"/>
                                  </p:stCondLst>
                                  <p:childTnLst>
                                    <p:set>
                                      <p:cBhvr>
                                        <p:cTn id="58" dur="1" fill="hold">
                                          <p:stCondLst>
                                            <p:cond delay="0"/>
                                          </p:stCondLst>
                                        </p:cTn>
                                        <p:tgtEl>
                                          <p:spTgt spid="37891">
                                            <p:txEl>
                                              <p:pRg st="10" end="10"/>
                                            </p:txEl>
                                          </p:spTgt>
                                        </p:tgtEl>
                                        <p:attrNameLst>
                                          <p:attrName>style.visibility</p:attrName>
                                        </p:attrNameLst>
                                      </p:cBhvr>
                                      <p:to>
                                        <p:strVal val="visible"/>
                                      </p:to>
                                    </p:set>
                                    <p:anim calcmode="lin" valueType="num">
                                      <p:cBhvr additive="base">
                                        <p:cTn id="59" dur="500" fill="hold"/>
                                        <p:tgtEl>
                                          <p:spTgt spid="37891">
                                            <p:txEl>
                                              <p:pRg st="10" end="10"/>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37891">
                                            <p:txEl>
                                              <p:pRg st="10" end="1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7"/>
                                            </p:cond>
                                          </p:stCondLst>
                                          <p:endCondLst>
                                            <p:cond evt="onStopAudio" delay="0">
                                              <p:tgtEl>
                                                <p:sldTgt/>
                                              </p:tgtEl>
                                            </p:cond>
                                          </p:endCondLst>
                                        </p:cTn>
                                        <p:tgtEl>
                                          <p:sndTgt r:embed="rId3" name="WHOOSH.WAV"/>
                                        </p:tgtEl>
                                      </p:cMediaNode>
                                    </p:audio>
                                  </p:subTnLst>
                                </p:cTn>
                              </p:par>
                              <p:par>
                                <p:cTn id="61" presetID="2" presetClass="entr" presetSubtype="8" fill="hold" grpId="0" nodeType="withEffect">
                                  <p:stCondLst>
                                    <p:cond delay="0"/>
                                  </p:stCondLst>
                                  <p:childTnLst>
                                    <p:set>
                                      <p:cBhvr>
                                        <p:cTn id="62" dur="1" fill="hold">
                                          <p:stCondLst>
                                            <p:cond delay="0"/>
                                          </p:stCondLst>
                                        </p:cTn>
                                        <p:tgtEl>
                                          <p:spTgt spid="37891">
                                            <p:txEl>
                                              <p:pRg st="11" end="11"/>
                                            </p:txEl>
                                          </p:spTgt>
                                        </p:tgtEl>
                                        <p:attrNameLst>
                                          <p:attrName>style.visibility</p:attrName>
                                        </p:attrNameLst>
                                      </p:cBhvr>
                                      <p:to>
                                        <p:strVal val="visible"/>
                                      </p:to>
                                    </p:set>
                                    <p:anim calcmode="lin" valueType="num">
                                      <p:cBhvr additive="base">
                                        <p:cTn id="63" dur="500" fill="hold"/>
                                        <p:tgtEl>
                                          <p:spTgt spid="37891">
                                            <p:txEl>
                                              <p:pRg st="11" end="11"/>
                                            </p:txEl>
                                          </p:spTgt>
                                        </p:tgtEl>
                                        <p:attrNameLst>
                                          <p:attrName>ppt_x</p:attrName>
                                        </p:attrNameLst>
                                      </p:cBhvr>
                                      <p:tavLst>
                                        <p:tav tm="0">
                                          <p:val>
                                            <p:strVal val="0-#ppt_w/2"/>
                                          </p:val>
                                        </p:tav>
                                        <p:tav tm="100000">
                                          <p:val>
                                            <p:strVal val="#ppt_x"/>
                                          </p:val>
                                        </p:tav>
                                      </p:tavLst>
                                    </p:anim>
                                    <p:anim calcmode="lin" valueType="num">
                                      <p:cBhvr additive="base">
                                        <p:cTn id="64" dur="500" fill="hold"/>
                                        <p:tgtEl>
                                          <p:spTgt spid="37891">
                                            <p:txEl>
                                              <p:pRg st="11" end="1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1"/>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build="p" autoUpdateAnimBg="0"/>
      <p:bldP spid="37891" grpId="0" build="p" autoUpdateAnimBg="0"/>
    </p:bldLst>
  </p:timing>
</p:sld>
</file>

<file path=ppt/slides/slide9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9330" name="Rectangle 1026"/>
          <p:cNvSpPr>
            <a:spLocks noGrp="1" noChangeArrowheads="1"/>
          </p:cNvSpPr>
          <p:nvPr>
            <p:ph type="title"/>
          </p:nvPr>
        </p:nvSpPr>
        <p:spPr>
          <a:xfrm>
            <a:off x="317500" y="660400"/>
            <a:ext cx="8637588" cy="823913"/>
          </a:xfrm>
        </p:spPr>
        <p:txBody>
          <a:bodyPr/>
          <a:lstStyle/>
          <a:p>
            <a:pPr eaLnBrk="1" hangingPunct="1"/>
            <a:r>
              <a:rPr lang="en-US" altLang="en-US" sz="4800" b="1">
                <a:solidFill>
                  <a:schemeClr val="folHlink"/>
                </a:solidFill>
              </a:rPr>
              <a:t>3: NGO</a:t>
            </a:r>
            <a:endParaRPr lang="en-GB" altLang="en-US" sz="4800" b="1">
              <a:solidFill>
                <a:schemeClr val="folHlink"/>
              </a:solidFill>
            </a:endParaRPr>
          </a:p>
        </p:txBody>
      </p:sp>
      <p:pic>
        <p:nvPicPr>
          <p:cNvPr id="99331" name="Picture 1030" descr="0399feat1d"/>
          <p:cNvPicPr>
            <a:picLocks noGrp="1" noChangeAspect="1" noChangeArrowheads="1"/>
          </p:cNvPicPr>
          <p:nvPr>
            <p:ph type="clipArt" sz="half" idx="1"/>
          </p:nvPr>
        </p:nvPicPr>
        <p:blipFill>
          <a:blip r:embed="rId3">
            <a:extLst>
              <a:ext uri="{28A0092B-C50C-407E-A947-70E740481C1C}">
                <a14:useLocalDpi xmlns:a14="http://schemas.microsoft.com/office/drawing/2010/main" val="0"/>
              </a:ext>
            </a:extLst>
          </a:blip>
          <a:srcRect/>
          <a:stretch>
            <a:fillRect/>
          </a:stretch>
        </p:blipFill>
        <p:spPr>
          <a:xfrm>
            <a:off x="912813" y="2617788"/>
            <a:ext cx="2857500" cy="2762250"/>
          </a:xfrm>
          <a:noFill/>
        </p:spPr>
      </p:pic>
      <p:sp>
        <p:nvSpPr>
          <p:cNvPr id="109573" name="Rectangle 1029"/>
          <p:cNvSpPr>
            <a:spLocks noGrp="1" noChangeArrowheads="1"/>
          </p:cNvSpPr>
          <p:nvPr>
            <p:ph type="body" sz="half" idx="2"/>
          </p:nvPr>
        </p:nvSpPr>
        <p:spPr>
          <a:noFill/>
        </p:spPr>
        <p:txBody>
          <a:bodyPr/>
          <a:lstStyle/>
          <a:p>
            <a:pPr eaLnBrk="1" hangingPunct="1">
              <a:lnSpc>
                <a:spcPct val="90000"/>
              </a:lnSpc>
              <a:buFont typeface="Wingdings" panose="05000000000000000000" pitchFamily="2" charset="2"/>
              <a:buNone/>
            </a:pPr>
            <a:endParaRPr lang="en-US" altLang="en-US" sz="2400"/>
          </a:p>
          <a:p>
            <a:pPr eaLnBrk="1" hangingPunct="1">
              <a:lnSpc>
                <a:spcPct val="90000"/>
              </a:lnSpc>
            </a:pPr>
            <a:r>
              <a:rPr lang="en-US" altLang="en-US" sz="2400"/>
              <a:t>Alliances</a:t>
            </a:r>
          </a:p>
          <a:p>
            <a:pPr eaLnBrk="1" hangingPunct="1">
              <a:lnSpc>
                <a:spcPct val="90000"/>
              </a:lnSpc>
            </a:pPr>
            <a:r>
              <a:rPr lang="en-US" altLang="en-US" sz="2400"/>
              <a:t>Direct action</a:t>
            </a:r>
          </a:p>
          <a:p>
            <a:pPr eaLnBrk="1" hangingPunct="1">
              <a:lnSpc>
                <a:spcPct val="90000"/>
              </a:lnSpc>
            </a:pPr>
            <a:r>
              <a:rPr lang="en-US" altLang="en-US" sz="2400"/>
              <a:t>Education and information</a:t>
            </a:r>
          </a:p>
          <a:p>
            <a:pPr eaLnBrk="1" hangingPunct="1">
              <a:lnSpc>
                <a:spcPct val="90000"/>
              </a:lnSpc>
            </a:pPr>
            <a:r>
              <a:rPr lang="en-US" altLang="en-US" sz="2400"/>
              <a:t>Watchdogs: raise awareness</a:t>
            </a:r>
          </a:p>
          <a:p>
            <a:pPr eaLnBrk="1" hangingPunct="1">
              <a:lnSpc>
                <a:spcPct val="90000"/>
              </a:lnSpc>
            </a:pPr>
            <a:r>
              <a:rPr lang="en-US" altLang="en-US" sz="2400"/>
              <a:t>Media and the public</a:t>
            </a:r>
          </a:p>
          <a:p>
            <a:pPr eaLnBrk="1" hangingPunct="1">
              <a:lnSpc>
                <a:spcPct val="90000"/>
              </a:lnSpc>
            </a:pPr>
            <a:r>
              <a:rPr lang="en-US" altLang="en-US" sz="2400"/>
              <a:t>Some Environmental NGO’s </a:t>
            </a:r>
          </a:p>
          <a:p>
            <a:pPr eaLnBrk="1" hangingPunct="1">
              <a:lnSpc>
                <a:spcPct val="90000"/>
              </a:lnSpc>
            </a:pPr>
            <a:endParaRPr lang="en-GB" altLang="en-US" sz="2400"/>
          </a:p>
        </p:txBody>
      </p:sp>
      <p:sp>
        <p:nvSpPr>
          <p:cNvPr id="99333"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83853557-6050-4A3F-B00E-414C58F00FA5}" type="slidenum">
              <a:rPr lang="en-GB" altLang="en-US" sz="1100" smtClean="0">
                <a:solidFill>
                  <a:srgbClr val="4D4D4D"/>
                </a:solidFill>
                <a:latin typeface="Times New Roman" panose="02020603050405020304" pitchFamily="18" charset="0"/>
              </a:rPr>
              <a:pPr>
                <a:spcBef>
                  <a:spcPct val="0"/>
                </a:spcBef>
                <a:buClrTx/>
                <a:buSzTx/>
                <a:buFontTx/>
                <a:buNone/>
              </a:pPr>
              <a:t>90</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109573">
                                            <p:txEl>
                                              <p:pRg st="1" end="1"/>
                                            </p:txEl>
                                          </p:spTgt>
                                        </p:tgtEl>
                                        <p:attrNameLst>
                                          <p:attrName>style.visibility</p:attrName>
                                        </p:attrNameLst>
                                      </p:cBhvr>
                                      <p:to>
                                        <p:strVal val="visible"/>
                                      </p:to>
                                    </p:set>
                                    <p:anim calcmode="lin" valueType="num">
                                      <p:cBhvr additive="base">
                                        <p:cTn id="7" dur="500" fill="hold"/>
                                        <p:tgtEl>
                                          <p:spTgt spid="109573">
                                            <p:txEl>
                                              <p:pRg st="1" end="1"/>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10957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109573">
                                            <p:txEl>
                                              <p:pRg st="2" end="2"/>
                                            </p:txEl>
                                          </p:spTgt>
                                        </p:tgtEl>
                                        <p:attrNameLst>
                                          <p:attrName>style.visibility</p:attrName>
                                        </p:attrNameLst>
                                      </p:cBhvr>
                                      <p:to>
                                        <p:strVal val="visible"/>
                                      </p:to>
                                    </p:set>
                                    <p:anim calcmode="lin" valueType="num">
                                      <p:cBhvr additive="base">
                                        <p:cTn id="13" dur="500" fill="hold"/>
                                        <p:tgtEl>
                                          <p:spTgt spid="109573">
                                            <p:txEl>
                                              <p:pRg st="2" end="2"/>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10957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09573">
                                            <p:txEl>
                                              <p:pRg st="3" end="3"/>
                                            </p:txEl>
                                          </p:spTgt>
                                        </p:tgtEl>
                                        <p:attrNameLst>
                                          <p:attrName>style.visibility</p:attrName>
                                        </p:attrNameLst>
                                      </p:cBhvr>
                                      <p:to>
                                        <p:strVal val="visible"/>
                                      </p:to>
                                    </p:set>
                                    <p:anim calcmode="lin" valueType="num">
                                      <p:cBhvr additive="base">
                                        <p:cTn id="19" dur="500" fill="hold"/>
                                        <p:tgtEl>
                                          <p:spTgt spid="109573">
                                            <p:txEl>
                                              <p:pRg st="3" end="3"/>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10957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109573">
                                            <p:txEl>
                                              <p:pRg st="4" end="4"/>
                                            </p:txEl>
                                          </p:spTgt>
                                        </p:tgtEl>
                                        <p:attrNameLst>
                                          <p:attrName>style.visibility</p:attrName>
                                        </p:attrNameLst>
                                      </p:cBhvr>
                                      <p:to>
                                        <p:strVal val="visible"/>
                                      </p:to>
                                    </p:set>
                                    <p:anim calcmode="lin" valueType="num">
                                      <p:cBhvr additive="base">
                                        <p:cTn id="25" dur="500" fill="hold"/>
                                        <p:tgtEl>
                                          <p:spTgt spid="109573">
                                            <p:txEl>
                                              <p:pRg st="4" end="4"/>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10957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109573">
                                            <p:txEl>
                                              <p:pRg st="5" end="5"/>
                                            </p:txEl>
                                          </p:spTgt>
                                        </p:tgtEl>
                                        <p:attrNameLst>
                                          <p:attrName>style.visibility</p:attrName>
                                        </p:attrNameLst>
                                      </p:cBhvr>
                                      <p:to>
                                        <p:strVal val="visible"/>
                                      </p:to>
                                    </p:set>
                                    <p:anim calcmode="lin" valueType="num">
                                      <p:cBhvr additive="base">
                                        <p:cTn id="31" dur="500" fill="hold"/>
                                        <p:tgtEl>
                                          <p:spTgt spid="109573">
                                            <p:txEl>
                                              <p:pRg st="5" end="5"/>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10957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109573">
                                            <p:txEl>
                                              <p:pRg st="6" end="6"/>
                                            </p:txEl>
                                          </p:spTgt>
                                        </p:tgtEl>
                                        <p:attrNameLst>
                                          <p:attrName>style.visibility</p:attrName>
                                        </p:attrNameLst>
                                      </p:cBhvr>
                                      <p:to>
                                        <p:strVal val="visible"/>
                                      </p:to>
                                    </p:set>
                                    <p:anim calcmode="lin" valueType="num">
                                      <p:cBhvr additive="base">
                                        <p:cTn id="37" dur="500" fill="hold"/>
                                        <p:tgtEl>
                                          <p:spTgt spid="109573">
                                            <p:txEl>
                                              <p:pRg st="6" end="6"/>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10957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573" grpId="0" build="p" autoUpdateAnimBg="0"/>
    </p:bld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pPr eaLnBrk="1" hangingPunct="1"/>
            <a:r>
              <a:rPr lang="en-GB" altLang="en-US" b="1"/>
              <a:t>Environmental NGO Growth</a:t>
            </a:r>
          </a:p>
        </p:txBody>
      </p:sp>
      <p:sp>
        <p:nvSpPr>
          <p:cNvPr id="101379" name="Rectangle 3"/>
          <p:cNvSpPr>
            <a:spLocks noGrp="1" noChangeArrowheads="1"/>
          </p:cNvSpPr>
          <p:nvPr>
            <p:ph idx="1"/>
          </p:nvPr>
        </p:nvSpPr>
        <p:spPr>
          <a:xfrm>
            <a:off x="152400" y="1941513"/>
            <a:ext cx="8839200" cy="4114800"/>
          </a:xfrm>
        </p:spPr>
        <p:txBody>
          <a:bodyPr/>
          <a:lstStyle/>
          <a:p>
            <a:pPr eaLnBrk="1" hangingPunct="1">
              <a:lnSpc>
                <a:spcPct val="90000"/>
              </a:lnSpc>
            </a:pPr>
            <a:r>
              <a:rPr lang="en-GB" altLang="en-US" sz="2800" dirty="0">
                <a:cs typeface="Times New Roman" panose="02020603050405020304" pitchFamily="18" charset="0"/>
              </a:rPr>
              <a:t>Over the past several decades, NGOs have become major players in the field of international development. </a:t>
            </a:r>
            <a:endParaRPr lang="en-GB" altLang="en-US" sz="2800" dirty="0" smtClean="0">
              <a:cs typeface="Times New Roman" panose="02020603050405020304" pitchFamily="18" charset="0"/>
            </a:endParaRPr>
          </a:p>
          <a:p>
            <a:pPr eaLnBrk="1" hangingPunct="1">
              <a:lnSpc>
                <a:spcPct val="90000"/>
              </a:lnSpc>
            </a:pPr>
            <a:r>
              <a:rPr lang="en-GB" altLang="en-US" sz="2800" dirty="0" smtClean="0">
                <a:cs typeface="Times New Roman" panose="02020603050405020304" pitchFamily="18" charset="0"/>
              </a:rPr>
              <a:t>Since </a:t>
            </a:r>
            <a:r>
              <a:rPr lang="en-GB" altLang="en-US" sz="2800" dirty="0">
                <a:cs typeface="Times New Roman" panose="02020603050405020304" pitchFamily="18" charset="0"/>
              </a:rPr>
              <a:t>the mid-1970s, the NGO sector in both developed and developing countries has experienced exponential growth. </a:t>
            </a:r>
            <a:endParaRPr lang="en-GB" altLang="en-US" sz="2800" dirty="0" smtClean="0">
              <a:cs typeface="Times New Roman" panose="02020603050405020304" pitchFamily="18" charset="0"/>
            </a:endParaRPr>
          </a:p>
          <a:p>
            <a:pPr eaLnBrk="1" hangingPunct="1">
              <a:lnSpc>
                <a:spcPct val="90000"/>
              </a:lnSpc>
            </a:pPr>
            <a:r>
              <a:rPr lang="en-GB" altLang="en-US" sz="2800" dirty="0" smtClean="0">
                <a:cs typeface="Times New Roman" panose="02020603050405020304" pitchFamily="18" charset="0"/>
              </a:rPr>
              <a:t>While </a:t>
            </a:r>
            <a:r>
              <a:rPr lang="en-GB" altLang="en-US" sz="2800" dirty="0">
                <a:cs typeface="Times New Roman" panose="02020603050405020304" pitchFamily="18" charset="0"/>
              </a:rPr>
              <a:t>statistics about global numbers of NGOs are notoriously incomplete, it is currently estimated that there is somewhere between 6,000 and 30,000 national NGOs in developing countries. CBOs (Community Based Org.) across the developing world number in the hundreds of thousands.  (World Bank, 2004)</a:t>
            </a:r>
          </a:p>
          <a:p>
            <a:pPr eaLnBrk="1" hangingPunct="1">
              <a:lnSpc>
                <a:spcPct val="90000"/>
              </a:lnSpc>
            </a:pPr>
            <a:endParaRPr lang="en-GB" altLang="en-US" sz="2800" dirty="0"/>
          </a:p>
        </p:txBody>
      </p:sp>
      <p:sp>
        <p:nvSpPr>
          <p:cNvPr id="101380"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90C9FFCA-803E-4F65-96EA-2C59B4D2D6B3}" type="slidenum">
              <a:rPr lang="en-GB" altLang="en-US" sz="1100" smtClean="0">
                <a:solidFill>
                  <a:srgbClr val="4D4D4D"/>
                </a:solidFill>
                <a:latin typeface="Times New Roman" panose="02020603050405020304" pitchFamily="18" charset="0"/>
              </a:rPr>
              <a:pPr>
                <a:spcBef>
                  <a:spcPct val="0"/>
                </a:spcBef>
                <a:buClrTx/>
                <a:buSzTx/>
                <a:buFontTx/>
                <a:buNone/>
              </a:pPr>
              <a:t>91</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1379">
                                            <p:txEl>
                                              <p:pRg st="0" end="0"/>
                                            </p:txEl>
                                          </p:spTgt>
                                        </p:tgtEl>
                                        <p:attrNameLst>
                                          <p:attrName>style.visibility</p:attrName>
                                        </p:attrNameLst>
                                      </p:cBhvr>
                                      <p:to>
                                        <p:strVal val="visible"/>
                                      </p:to>
                                    </p:set>
                                    <p:anim calcmode="lin" valueType="num">
                                      <p:cBhvr additive="base">
                                        <p:cTn id="7" dur="500" fill="hold"/>
                                        <p:tgtEl>
                                          <p:spTgt spid="10137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137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1379">
                                            <p:txEl>
                                              <p:pRg st="1" end="1"/>
                                            </p:txEl>
                                          </p:spTgt>
                                        </p:tgtEl>
                                        <p:attrNameLst>
                                          <p:attrName>style.visibility</p:attrName>
                                        </p:attrNameLst>
                                      </p:cBhvr>
                                      <p:to>
                                        <p:strVal val="visible"/>
                                      </p:to>
                                    </p:set>
                                    <p:anim calcmode="lin" valueType="num">
                                      <p:cBhvr additive="base">
                                        <p:cTn id="13" dur="500" fill="hold"/>
                                        <p:tgtEl>
                                          <p:spTgt spid="10137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137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1379">
                                            <p:txEl>
                                              <p:pRg st="2" end="2"/>
                                            </p:txEl>
                                          </p:spTgt>
                                        </p:tgtEl>
                                        <p:attrNameLst>
                                          <p:attrName>style.visibility</p:attrName>
                                        </p:attrNameLst>
                                      </p:cBhvr>
                                      <p:to>
                                        <p:strVal val="visible"/>
                                      </p:to>
                                    </p:set>
                                    <p:anim calcmode="lin" valueType="num">
                                      <p:cBhvr additive="base">
                                        <p:cTn id="19" dur="500" fill="hold"/>
                                        <p:tgtEl>
                                          <p:spTgt spid="10137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137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79" grpId="0" build="p"/>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pPr eaLnBrk="1" hangingPunct="1"/>
            <a:r>
              <a:rPr lang="en-GB" altLang="en-US" b="1"/>
              <a:t>Definition</a:t>
            </a:r>
          </a:p>
        </p:txBody>
      </p:sp>
      <p:sp>
        <p:nvSpPr>
          <p:cNvPr id="62467" name="Rectangle 3"/>
          <p:cNvSpPr>
            <a:spLocks noGrp="1" noChangeArrowheads="1"/>
          </p:cNvSpPr>
          <p:nvPr>
            <p:ph idx="1"/>
          </p:nvPr>
        </p:nvSpPr>
        <p:spPr>
          <a:xfrm>
            <a:off x="0" y="1857375"/>
            <a:ext cx="9001125" cy="4341813"/>
          </a:xfrm>
        </p:spPr>
        <p:txBody>
          <a:bodyPr rtlCol="0">
            <a:normAutofit fontScale="92500" lnSpcReduction="10000"/>
          </a:bodyPr>
          <a:lstStyle/>
          <a:p>
            <a:pPr marL="274320" indent="-274320" eaLnBrk="1" fontAlgn="auto" hangingPunct="1">
              <a:lnSpc>
                <a:spcPct val="90000"/>
              </a:lnSpc>
              <a:spcAft>
                <a:spcPts val="0"/>
              </a:spcAft>
              <a:buClr>
                <a:schemeClr val="accent3"/>
              </a:buClr>
              <a:buFont typeface="Wingdings 2"/>
              <a:buChar char=""/>
              <a:defRPr/>
            </a:pPr>
            <a:r>
              <a:rPr lang="en-GB" altLang="en-US" sz="2400" dirty="0">
                <a:cs typeface="Times New Roman" pitchFamily="18" charset="0"/>
              </a:rPr>
              <a:t>The World Bank defines NGOs as </a:t>
            </a:r>
            <a:r>
              <a:rPr lang="en-GB" altLang="en-US" sz="2400" i="1" dirty="0">
                <a:solidFill>
                  <a:schemeClr val="tx2"/>
                </a:solidFill>
                <a:cs typeface="Times New Roman" pitchFamily="18" charset="0"/>
              </a:rPr>
              <a:t>"private organizations that pursue activities to relieve suffering, promote the interests of the poor, protect the environment, provide basic social services, or undertake community development"</a:t>
            </a:r>
            <a:r>
              <a:rPr lang="en-GB" altLang="en-US" sz="2400" dirty="0">
                <a:cs typeface="Times New Roman" pitchFamily="18" charset="0"/>
              </a:rPr>
              <a:t> (Operational Directive, </a:t>
            </a:r>
            <a:r>
              <a:rPr lang="en-GB" altLang="en-US" sz="2400" dirty="0" smtClean="0">
                <a:cs typeface="Times New Roman" pitchFamily="18" charset="0"/>
              </a:rPr>
              <a:t>2018: 35). </a:t>
            </a:r>
          </a:p>
          <a:p>
            <a:pPr marL="274320" indent="-274320" eaLnBrk="1" fontAlgn="auto" hangingPunct="1">
              <a:lnSpc>
                <a:spcPct val="90000"/>
              </a:lnSpc>
              <a:spcAft>
                <a:spcPts val="0"/>
              </a:spcAft>
              <a:buClr>
                <a:schemeClr val="accent3"/>
              </a:buClr>
              <a:buFont typeface="Wingdings 2"/>
              <a:buChar char=""/>
              <a:defRPr/>
            </a:pPr>
            <a:r>
              <a:rPr lang="en-GB" altLang="en-US" sz="2400" dirty="0" smtClean="0">
                <a:cs typeface="Times New Roman" pitchFamily="18" charset="0"/>
              </a:rPr>
              <a:t>In </a:t>
            </a:r>
            <a:r>
              <a:rPr lang="en-GB" altLang="en-US" sz="2400" dirty="0">
                <a:cs typeface="Times New Roman" pitchFamily="18" charset="0"/>
              </a:rPr>
              <a:t>wider usage, the term NGO can be applied to any non-profit organization which is independent from government. </a:t>
            </a:r>
            <a:endParaRPr lang="en-GB" altLang="en-US" sz="2400" dirty="0" smtClean="0">
              <a:cs typeface="Times New Roman" pitchFamily="18" charset="0"/>
            </a:endParaRPr>
          </a:p>
          <a:p>
            <a:pPr marL="274320" indent="-274320" eaLnBrk="1" fontAlgn="auto" hangingPunct="1">
              <a:lnSpc>
                <a:spcPct val="90000"/>
              </a:lnSpc>
              <a:spcAft>
                <a:spcPts val="0"/>
              </a:spcAft>
              <a:buClr>
                <a:schemeClr val="accent3"/>
              </a:buClr>
              <a:buFont typeface="Wingdings 2"/>
              <a:buChar char=""/>
              <a:defRPr/>
            </a:pPr>
            <a:r>
              <a:rPr lang="en-GB" altLang="en-US" sz="2400" dirty="0" smtClean="0">
                <a:cs typeface="Times New Roman" pitchFamily="18" charset="0"/>
              </a:rPr>
              <a:t>NGOs </a:t>
            </a:r>
            <a:r>
              <a:rPr lang="en-GB" altLang="en-US" sz="2400" dirty="0">
                <a:cs typeface="Times New Roman" pitchFamily="18" charset="0"/>
              </a:rPr>
              <a:t>are typically value-based organizations which depend, in whole or in part, on charitable donations and voluntary service. </a:t>
            </a:r>
            <a:endParaRPr lang="en-GB" altLang="en-US" sz="2400" dirty="0" smtClean="0">
              <a:cs typeface="Times New Roman" pitchFamily="18" charset="0"/>
            </a:endParaRPr>
          </a:p>
          <a:p>
            <a:pPr marL="274320" indent="-274320" eaLnBrk="1" fontAlgn="auto" hangingPunct="1">
              <a:lnSpc>
                <a:spcPct val="90000"/>
              </a:lnSpc>
              <a:spcAft>
                <a:spcPts val="0"/>
              </a:spcAft>
              <a:buClr>
                <a:schemeClr val="accent3"/>
              </a:buClr>
              <a:buFont typeface="Wingdings 2"/>
              <a:buChar char=""/>
              <a:defRPr/>
            </a:pPr>
            <a:r>
              <a:rPr lang="en-GB" altLang="en-US" sz="2400" dirty="0" smtClean="0">
                <a:cs typeface="Times New Roman" pitchFamily="18" charset="0"/>
              </a:rPr>
              <a:t>Although </a:t>
            </a:r>
            <a:r>
              <a:rPr lang="en-GB" altLang="en-US" sz="2400" dirty="0">
                <a:cs typeface="Times New Roman" pitchFamily="18" charset="0"/>
              </a:rPr>
              <a:t>the NGO sector has become increasingly </a:t>
            </a:r>
            <a:r>
              <a:rPr lang="en-GB" altLang="en-US" sz="2400" dirty="0" smtClean="0">
                <a:cs typeface="Times New Roman" pitchFamily="18" charset="0"/>
              </a:rPr>
              <a:t>professionalised </a:t>
            </a:r>
            <a:r>
              <a:rPr lang="en-GB" altLang="en-US" sz="2400" dirty="0">
                <a:cs typeface="Times New Roman" pitchFamily="18" charset="0"/>
              </a:rPr>
              <a:t>over the last two decades, principles of altruism and voluntarism remain key defining characteristics.</a:t>
            </a:r>
          </a:p>
          <a:p>
            <a:pPr marL="274320" indent="-274320" eaLnBrk="1" fontAlgn="auto" hangingPunct="1">
              <a:lnSpc>
                <a:spcPct val="90000"/>
              </a:lnSpc>
              <a:spcAft>
                <a:spcPts val="0"/>
              </a:spcAft>
              <a:buClr>
                <a:schemeClr val="accent3"/>
              </a:buClr>
              <a:buFont typeface="Wingdings" pitchFamily="2" charset="2"/>
              <a:buNone/>
              <a:defRPr/>
            </a:pPr>
            <a:r>
              <a:rPr lang="en-GB" altLang="en-US" sz="2400" dirty="0">
                <a:cs typeface="Times New Roman" pitchFamily="18" charset="0"/>
              </a:rPr>
              <a:t/>
            </a:r>
            <a:br>
              <a:rPr lang="en-GB" altLang="en-US" sz="2400" dirty="0">
                <a:cs typeface="Times New Roman" pitchFamily="18" charset="0"/>
              </a:rPr>
            </a:br>
            <a:r>
              <a:rPr lang="en-GB" altLang="en-US" sz="2800" dirty="0">
                <a:cs typeface="Times New Roman" pitchFamily="18" charset="0"/>
              </a:rPr>
              <a:t/>
            </a:r>
            <a:br>
              <a:rPr lang="en-GB" altLang="en-US" sz="2800" dirty="0">
                <a:cs typeface="Times New Roman" pitchFamily="18" charset="0"/>
              </a:rPr>
            </a:br>
            <a:endParaRPr lang="en-GB" altLang="en-US" sz="2800" dirty="0">
              <a:cs typeface="Times New Roman" pitchFamily="18" charset="0"/>
            </a:endParaRPr>
          </a:p>
        </p:txBody>
      </p:sp>
      <p:sp>
        <p:nvSpPr>
          <p:cNvPr id="10240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BD52F9CE-04F9-45C8-A724-9556A52FCE8E}" type="slidenum">
              <a:rPr lang="en-GB" altLang="en-US" sz="1100" smtClean="0">
                <a:solidFill>
                  <a:srgbClr val="4D4D4D"/>
                </a:solidFill>
                <a:latin typeface="Times New Roman" panose="02020603050405020304" pitchFamily="18" charset="0"/>
              </a:rPr>
              <a:pPr>
                <a:spcBef>
                  <a:spcPct val="0"/>
                </a:spcBef>
                <a:buClrTx/>
                <a:buSzTx/>
                <a:buFontTx/>
                <a:buNone/>
              </a:pPr>
              <a:t>92</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animEffect transition="in" filter="barn(inVertical)">
                                      <p:cBhvr>
                                        <p:cTn id="7" dur="500"/>
                                        <p:tgtEl>
                                          <p:spTgt spid="624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2467">
                                            <p:txEl>
                                              <p:pRg st="1" end="1"/>
                                            </p:txEl>
                                          </p:spTgt>
                                        </p:tgtEl>
                                        <p:attrNameLst>
                                          <p:attrName>style.visibility</p:attrName>
                                        </p:attrNameLst>
                                      </p:cBhvr>
                                      <p:to>
                                        <p:strVal val="visible"/>
                                      </p:to>
                                    </p:set>
                                    <p:animEffect transition="in" filter="barn(inVertical)">
                                      <p:cBhvr>
                                        <p:cTn id="12" dur="500"/>
                                        <p:tgtEl>
                                          <p:spTgt spid="6246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62467">
                                            <p:txEl>
                                              <p:pRg st="2" end="2"/>
                                            </p:txEl>
                                          </p:spTgt>
                                        </p:tgtEl>
                                        <p:attrNameLst>
                                          <p:attrName>style.visibility</p:attrName>
                                        </p:attrNameLst>
                                      </p:cBhvr>
                                      <p:to>
                                        <p:strVal val="visible"/>
                                      </p:to>
                                    </p:set>
                                    <p:animEffect transition="in" filter="barn(inVertical)">
                                      <p:cBhvr>
                                        <p:cTn id="17" dur="500"/>
                                        <p:tgtEl>
                                          <p:spTgt spid="6246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62467">
                                            <p:txEl>
                                              <p:pRg st="3" end="3"/>
                                            </p:txEl>
                                          </p:spTgt>
                                        </p:tgtEl>
                                        <p:attrNameLst>
                                          <p:attrName>style.visibility</p:attrName>
                                        </p:attrNameLst>
                                      </p:cBhvr>
                                      <p:to>
                                        <p:strVal val="visible"/>
                                      </p:to>
                                    </p:set>
                                    <p:animEffect transition="in" filter="barn(inVertical)">
                                      <p:cBhvr>
                                        <p:cTn id="22" dur="500"/>
                                        <p:tgtEl>
                                          <p:spTgt spid="6246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62467">
                                            <p:txEl>
                                              <p:pRg st="4" end="4"/>
                                            </p:txEl>
                                          </p:spTgt>
                                        </p:tgtEl>
                                        <p:attrNameLst>
                                          <p:attrName>style.visibility</p:attrName>
                                        </p:attrNameLst>
                                      </p:cBhvr>
                                      <p:to>
                                        <p:strVal val="visible"/>
                                      </p:to>
                                    </p:set>
                                    <p:animEffect transition="in" filter="barn(inVertical)">
                                      <p:cBhvr>
                                        <p:cTn id="27" dur="500"/>
                                        <p:tgtEl>
                                          <p:spTgt spid="624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7" grpId="0" build="p"/>
    </p:bld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a:xfrm>
            <a:off x="468313" y="476250"/>
            <a:ext cx="8229600" cy="1143000"/>
          </a:xfrm>
        </p:spPr>
        <p:txBody>
          <a:bodyPr/>
          <a:lstStyle/>
          <a:p>
            <a:pPr eaLnBrk="1" hangingPunct="1"/>
            <a:r>
              <a:rPr lang="en-GB" altLang="en-US"/>
              <a:t>Categorisation</a:t>
            </a:r>
          </a:p>
        </p:txBody>
      </p:sp>
      <p:sp>
        <p:nvSpPr>
          <p:cNvPr id="63491" name="Rectangle 3"/>
          <p:cNvSpPr>
            <a:spLocks noGrp="1" noChangeArrowheads="1"/>
          </p:cNvSpPr>
          <p:nvPr>
            <p:ph idx="1"/>
          </p:nvPr>
        </p:nvSpPr>
        <p:spPr>
          <a:xfrm>
            <a:off x="0" y="1676400"/>
            <a:ext cx="9144000" cy="4114800"/>
          </a:xfrm>
        </p:spPr>
        <p:txBody>
          <a:bodyPr rtlCol="0">
            <a:normAutofit lnSpcReduction="10000"/>
          </a:bodyPr>
          <a:lstStyle/>
          <a:p>
            <a:pPr marL="274320" indent="-274320" eaLnBrk="1" fontAlgn="auto" hangingPunct="1">
              <a:lnSpc>
                <a:spcPct val="90000"/>
              </a:lnSpc>
              <a:spcAft>
                <a:spcPts val="0"/>
              </a:spcAft>
              <a:buClr>
                <a:schemeClr val="accent3"/>
              </a:buClr>
              <a:buFont typeface="Wingdings 2"/>
              <a:buChar char=""/>
              <a:defRPr/>
            </a:pPr>
            <a:r>
              <a:rPr lang="en-GB" altLang="en-US" sz="2400" b="1" dirty="0" err="1">
                <a:cs typeface="Times New Roman" pitchFamily="18" charset="0"/>
              </a:rPr>
              <a:t>i</a:t>
            </a:r>
            <a:r>
              <a:rPr lang="en-GB" altLang="en-US" sz="2400" b="1" dirty="0">
                <a:cs typeface="Times New Roman" pitchFamily="18" charset="0"/>
              </a:rPr>
              <a:t>) </a:t>
            </a:r>
            <a:r>
              <a:rPr lang="en-GB" altLang="en-US" sz="2400" b="1" i="1" dirty="0">
                <a:cs typeface="Times New Roman" pitchFamily="18" charset="0"/>
              </a:rPr>
              <a:t>operational</a:t>
            </a:r>
            <a:r>
              <a:rPr lang="en-GB" altLang="en-US" sz="2400" b="1" dirty="0">
                <a:cs typeface="Times New Roman" pitchFamily="18" charset="0"/>
              </a:rPr>
              <a:t> NGOs</a:t>
            </a:r>
            <a:r>
              <a:rPr lang="en-GB" altLang="en-US" sz="2400" dirty="0">
                <a:cs typeface="Times New Roman" pitchFamily="18" charset="0"/>
              </a:rPr>
              <a:t> - whose primary purpose is the design and implementation of development-related projects</a:t>
            </a:r>
          </a:p>
          <a:p>
            <a:pPr marL="274320" indent="-274320" eaLnBrk="1" fontAlgn="auto" hangingPunct="1">
              <a:lnSpc>
                <a:spcPct val="90000"/>
              </a:lnSpc>
              <a:spcAft>
                <a:spcPts val="0"/>
              </a:spcAft>
              <a:buClr>
                <a:schemeClr val="accent3"/>
              </a:buClr>
              <a:buFont typeface="Wingdings 2"/>
              <a:buChar char=""/>
              <a:defRPr/>
            </a:pPr>
            <a:r>
              <a:rPr lang="en-GB" altLang="en-US" sz="2400" b="1" dirty="0">
                <a:cs typeface="Times New Roman" pitchFamily="18" charset="0"/>
              </a:rPr>
              <a:t>ii) </a:t>
            </a:r>
            <a:r>
              <a:rPr lang="en-GB" altLang="en-US" sz="2400" b="1" i="1" dirty="0">
                <a:cs typeface="Times New Roman" pitchFamily="18" charset="0"/>
              </a:rPr>
              <a:t>advocacy</a:t>
            </a:r>
            <a:r>
              <a:rPr lang="en-GB" altLang="en-US" sz="2400" b="1" dirty="0">
                <a:cs typeface="Times New Roman" pitchFamily="18" charset="0"/>
              </a:rPr>
              <a:t> NGOs</a:t>
            </a:r>
            <a:r>
              <a:rPr lang="en-GB" altLang="en-US" sz="2400" dirty="0">
                <a:cs typeface="Times New Roman" pitchFamily="18" charset="0"/>
              </a:rPr>
              <a:t> - whose primary purpose is to defend or promote a specific cause and who seek to influence policies</a:t>
            </a:r>
          </a:p>
          <a:p>
            <a:pPr marL="274320" indent="-274320" eaLnBrk="1" fontAlgn="auto" hangingPunct="1">
              <a:lnSpc>
                <a:spcPct val="90000"/>
              </a:lnSpc>
              <a:spcAft>
                <a:spcPts val="0"/>
              </a:spcAft>
              <a:buClr>
                <a:schemeClr val="accent3"/>
              </a:buClr>
              <a:buFont typeface="Wingdings 2"/>
              <a:buChar char=""/>
              <a:defRPr/>
            </a:pPr>
            <a:r>
              <a:rPr lang="en-GB" altLang="en-US" sz="2400" b="1" dirty="0">
                <a:solidFill>
                  <a:schemeClr val="tx2"/>
                </a:solidFill>
                <a:cs typeface="Times New Roman" pitchFamily="18" charset="0"/>
              </a:rPr>
              <a:t>Geographical</a:t>
            </a:r>
          </a:p>
          <a:p>
            <a:pPr marL="274320" indent="-274320" eaLnBrk="1" fontAlgn="auto" hangingPunct="1">
              <a:lnSpc>
                <a:spcPct val="90000"/>
              </a:lnSpc>
              <a:spcAft>
                <a:spcPts val="0"/>
              </a:spcAft>
              <a:buClr>
                <a:schemeClr val="accent3"/>
              </a:buClr>
              <a:buFont typeface="Wingdings 2"/>
              <a:buChar char=""/>
              <a:defRPr/>
            </a:pPr>
            <a:r>
              <a:rPr lang="en-GB" altLang="en-US" sz="2400" b="1" dirty="0" err="1">
                <a:cs typeface="Times New Roman" pitchFamily="18" charset="0"/>
              </a:rPr>
              <a:t>i</a:t>
            </a:r>
            <a:r>
              <a:rPr lang="en-GB" altLang="en-US" sz="2400" b="1" dirty="0">
                <a:cs typeface="Times New Roman" pitchFamily="18" charset="0"/>
              </a:rPr>
              <a:t>) </a:t>
            </a:r>
            <a:r>
              <a:rPr lang="en-GB" altLang="en-US" sz="2400" b="1" i="1" dirty="0">
                <a:cs typeface="Times New Roman" pitchFamily="18" charset="0"/>
              </a:rPr>
              <a:t>community-based</a:t>
            </a:r>
            <a:r>
              <a:rPr lang="en-GB" altLang="en-US" sz="2400" dirty="0">
                <a:cs typeface="Times New Roman" pitchFamily="18" charset="0"/>
              </a:rPr>
              <a:t> organizations (CBOs) - which serve a specific population in a narrow geographic area; (25% of NGO sector)</a:t>
            </a:r>
          </a:p>
          <a:p>
            <a:pPr marL="274320" indent="-274320" eaLnBrk="1" fontAlgn="auto" hangingPunct="1">
              <a:lnSpc>
                <a:spcPct val="90000"/>
              </a:lnSpc>
              <a:spcAft>
                <a:spcPts val="0"/>
              </a:spcAft>
              <a:buClr>
                <a:schemeClr val="accent3"/>
              </a:buClr>
              <a:buFont typeface="Wingdings 2"/>
              <a:buChar char=""/>
              <a:defRPr/>
            </a:pPr>
            <a:r>
              <a:rPr lang="en-GB" altLang="en-US" sz="2400" b="1" dirty="0">
                <a:cs typeface="Times New Roman" pitchFamily="18" charset="0"/>
              </a:rPr>
              <a:t>ii) </a:t>
            </a:r>
            <a:r>
              <a:rPr lang="en-GB" altLang="en-US" sz="2400" b="1" i="1" dirty="0">
                <a:cs typeface="Times New Roman" pitchFamily="18" charset="0"/>
              </a:rPr>
              <a:t>national</a:t>
            </a:r>
            <a:r>
              <a:rPr lang="en-GB" altLang="en-US" sz="2400" i="1" dirty="0">
                <a:cs typeface="Times New Roman" pitchFamily="18" charset="0"/>
              </a:rPr>
              <a:t> </a:t>
            </a:r>
            <a:r>
              <a:rPr lang="en-GB" altLang="en-US" sz="2400" dirty="0">
                <a:cs typeface="Times New Roman" pitchFamily="18" charset="0"/>
              </a:rPr>
              <a:t>organizations - which operate in individual developing countries, and; (65%)</a:t>
            </a:r>
          </a:p>
          <a:p>
            <a:pPr marL="274320" indent="-274320" eaLnBrk="1" fontAlgn="auto" hangingPunct="1">
              <a:lnSpc>
                <a:spcPct val="90000"/>
              </a:lnSpc>
              <a:spcAft>
                <a:spcPts val="0"/>
              </a:spcAft>
              <a:buClr>
                <a:schemeClr val="accent3"/>
              </a:buClr>
              <a:buFont typeface="Wingdings 2"/>
              <a:buChar char=""/>
              <a:defRPr/>
            </a:pPr>
            <a:r>
              <a:rPr lang="en-GB" altLang="en-US" sz="2400" b="1" dirty="0">
                <a:cs typeface="Times New Roman" pitchFamily="18" charset="0"/>
              </a:rPr>
              <a:t>iii)</a:t>
            </a:r>
            <a:r>
              <a:rPr lang="en-GB" altLang="en-US" sz="2400" b="1" i="1" dirty="0">
                <a:cs typeface="Times New Roman" pitchFamily="18" charset="0"/>
              </a:rPr>
              <a:t> international</a:t>
            </a:r>
            <a:r>
              <a:rPr lang="en-GB" altLang="en-US" sz="2400" i="1" dirty="0">
                <a:cs typeface="Times New Roman" pitchFamily="18" charset="0"/>
              </a:rPr>
              <a:t> </a:t>
            </a:r>
            <a:r>
              <a:rPr lang="en-GB" altLang="en-US" sz="2400" dirty="0">
                <a:cs typeface="Times New Roman" pitchFamily="18" charset="0"/>
              </a:rPr>
              <a:t>organizations - which are typically headquartered in developed countries and carry out operations in more than one developing country. (10%)</a:t>
            </a:r>
          </a:p>
        </p:txBody>
      </p:sp>
      <p:sp>
        <p:nvSpPr>
          <p:cNvPr id="10342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FE3C46B-843E-465D-AABA-639AE9802636}" type="slidenum">
              <a:rPr lang="en-GB" altLang="en-US" sz="1100" smtClean="0">
                <a:solidFill>
                  <a:srgbClr val="4D4D4D"/>
                </a:solidFill>
                <a:latin typeface="Times New Roman" panose="02020603050405020304" pitchFamily="18" charset="0"/>
              </a:rPr>
              <a:pPr>
                <a:spcBef>
                  <a:spcPct val="0"/>
                </a:spcBef>
                <a:buClrTx/>
                <a:buSzTx/>
                <a:buFontTx/>
                <a:buNone/>
              </a:pPr>
              <a:t>93</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3491">
                                            <p:txEl>
                                              <p:pRg st="0" end="0"/>
                                            </p:txEl>
                                          </p:spTgt>
                                        </p:tgtEl>
                                        <p:attrNameLst>
                                          <p:attrName>style.visibility</p:attrName>
                                        </p:attrNameLst>
                                      </p:cBhvr>
                                      <p:to>
                                        <p:strVal val="visible"/>
                                      </p:to>
                                    </p:set>
                                    <p:anim calcmode="lin" valueType="num">
                                      <p:cBhvr additive="base">
                                        <p:cTn id="7" dur="500" fill="hold"/>
                                        <p:tgtEl>
                                          <p:spTgt spid="6349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349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3491">
                                            <p:txEl>
                                              <p:pRg st="1" end="1"/>
                                            </p:txEl>
                                          </p:spTgt>
                                        </p:tgtEl>
                                        <p:attrNameLst>
                                          <p:attrName>style.visibility</p:attrName>
                                        </p:attrNameLst>
                                      </p:cBhvr>
                                      <p:to>
                                        <p:strVal val="visible"/>
                                      </p:to>
                                    </p:set>
                                    <p:anim calcmode="lin" valueType="num">
                                      <p:cBhvr additive="base">
                                        <p:cTn id="13" dur="500" fill="hold"/>
                                        <p:tgtEl>
                                          <p:spTgt spid="6349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349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3491">
                                            <p:txEl>
                                              <p:pRg st="2" end="2"/>
                                            </p:txEl>
                                          </p:spTgt>
                                        </p:tgtEl>
                                        <p:attrNameLst>
                                          <p:attrName>style.visibility</p:attrName>
                                        </p:attrNameLst>
                                      </p:cBhvr>
                                      <p:to>
                                        <p:strVal val="visible"/>
                                      </p:to>
                                    </p:set>
                                    <p:anim calcmode="lin" valueType="num">
                                      <p:cBhvr additive="base">
                                        <p:cTn id="19" dur="500" fill="hold"/>
                                        <p:tgtEl>
                                          <p:spTgt spid="6349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34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3491">
                                            <p:txEl>
                                              <p:pRg st="3" end="3"/>
                                            </p:txEl>
                                          </p:spTgt>
                                        </p:tgtEl>
                                        <p:attrNameLst>
                                          <p:attrName>style.visibility</p:attrName>
                                        </p:attrNameLst>
                                      </p:cBhvr>
                                      <p:to>
                                        <p:strVal val="visible"/>
                                      </p:to>
                                    </p:set>
                                    <p:anim calcmode="lin" valueType="num">
                                      <p:cBhvr additive="base">
                                        <p:cTn id="25" dur="500" fill="hold"/>
                                        <p:tgtEl>
                                          <p:spTgt spid="6349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349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3491">
                                            <p:txEl>
                                              <p:pRg st="4" end="4"/>
                                            </p:txEl>
                                          </p:spTgt>
                                        </p:tgtEl>
                                        <p:attrNameLst>
                                          <p:attrName>style.visibility</p:attrName>
                                        </p:attrNameLst>
                                      </p:cBhvr>
                                      <p:to>
                                        <p:strVal val="visible"/>
                                      </p:to>
                                    </p:set>
                                    <p:anim calcmode="lin" valueType="num">
                                      <p:cBhvr additive="base">
                                        <p:cTn id="31" dur="500" fill="hold"/>
                                        <p:tgtEl>
                                          <p:spTgt spid="6349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349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3491">
                                            <p:txEl>
                                              <p:pRg st="5" end="5"/>
                                            </p:txEl>
                                          </p:spTgt>
                                        </p:tgtEl>
                                        <p:attrNameLst>
                                          <p:attrName>style.visibility</p:attrName>
                                        </p:attrNameLst>
                                      </p:cBhvr>
                                      <p:to>
                                        <p:strVal val="visible"/>
                                      </p:to>
                                    </p:set>
                                    <p:anim calcmode="lin" valueType="num">
                                      <p:cBhvr additive="base">
                                        <p:cTn id="37" dur="500" fill="hold"/>
                                        <p:tgtEl>
                                          <p:spTgt spid="63491">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349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1" grpId="0" build="p"/>
    </p:bld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a:xfrm>
            <a:off x="317500" y="714375"/>
            <a:ext cx="8637588" cy="769938"/>
          </a:xfrm>
        </p:spPr>
        <p:txBody>
          <a:bodyPr>
            <a:normAutofit fontScale="90000"/>
          </a:bodyPr>
          <a:lstStyle/>
          <a:p>
            <a:pPr eaLnBrk="1" fontAlgn="auto" hangingPunct="1">
              <a:spcAft>
                <a:spcPts val="0"/>
              </a:spcAft>
              <a:defRPr/>
            </a:pPr>
            <a:r>
              <a:rPr lang="en-GB" altLang="en-US"/>
              <a:t>NGO Role</a:t>
            </a:r>
          </a:p>
        </p:txBody>
      </p:sp>
      <p:sp>
        <p:nvSpPr>
          <p:cNvPr id="3" name="Content Placeholder 2"/>
          <p:cNvSpPr>
            <a:spLocks noGrp="1"/>
          </p:cNvSpPr>
          <p:nvPr>
            <p:ph idx="1"/>
          </p:nvPr>
        </p:nvSpPr>
        <p:spPr>
          <a:xfrm>
            <a:off x="285750" y="1785938"/>
            <a:ext cx="4286250" cy="4114800"/>
          </a:xfrm>
        </p:spPr>
        <p:txBody>
          <a:bodyPr rtlCol="0">
            <a:normAutofit/>
          </a:bodyPr>
          <a:lstStyle/>
          <a:p>
            <a:pPr marL="274320" indent="-274320" eaLnBrk="1" fontAlgn="auto" hangingPunct="1">
              <a:spcAft>
                <a:spcPts val="0"/>
              </a:spcAft>
              <a:buClr>
                <a:schemeClr val="accent3"/>
              </a:buClr>
              <a:buFont typeface="Wingdings 2"/>
              <a:buChar char=""/>
              <a:defRPr/>
            </a:pPr>
            <a:r>
              <a:rPr lang="en-GB" dirty="0"/>
              <a:t>Using internet sources construct a table that answers the following:</a:t>
            </a:r>
          </a:p>
          <a:p>
            <a:pPr marL="274320" indent="-274320" eaLnBrk="1" fontAlgn="auto" hangingPunct="1">
              <a:spcAft>
                <a:spcPts val="0"/>
              </a:spcAft>
              <a:buClr>
                <a:schemeClr val="accent3"/>
              </a:buClr>
              <a:buFont typeface="Wingdings 2"/>
              <a:buChar char=""/>
              <a:defRPr/>
            </a:pPr>
            <a:r>
              <a:rPr lang="en-GB" dirty="0">
                <a:solidFill>
                  <a:schemeClr val="tx2">
                    <a:lumMod val="75000"/>
                  </a:schemeClr>
                </a:solidFill>
              </a:rPr>
              <a:t>Critically reflect on the role and categorisation of NGOs?</a:t>
            </a:r>
          </a:p>
          <a:p>
            <a:pPr marL="274320" indent="-274320" eaLnBrk="1" fontAlgn="auto" hangingPunct="1">
              <a:spcAft>
                <a:spcPts val="0"/>
              </a:spcAft>
              <a:buClr>
                <a:schemeClr val="accent3"/>
              </a:buClr>
              <a:buFont typeface="Wingdings" pitchFamily="2" charset="2"/>
              <a:buNone/>
              <a:defRPr/>
            </a:pPr>
            <a:endParaRPr lang="en-GB" dirty="0"/>
          </a:p>
          <a:p>
            <a:pPr marL="274320" indent="-274320" eaLnBrk="1" fontAlgn="auto" hangingPunct="1">
              <a:spcAft>
                <a:spcPts val="0"/>
              </a:spcAft>
              <a:buClr>
                <a:schemeClr val="accent3"/>
              </a:buClr>
              <a:buFont typeface="Wingdings" pitchFamily="2" charset="2"/>
              <a:buNone/>
              <a:defRPr/>
            </a:pPr>
            <a:endParaRPr lang="en-GB" dirty="0"/>
          </a:p>
          <a:p>
            <a:pPr marL="274320" indent="-274320" eaLnBrk="1" fontAlgn="auto" hangingPunct="1">
              <a:spcAft>
                <a:spcPts val="0"/>
              </a:spcAft>
              <a:buClr>
                <a:schemeClr val="accent3"/>
              </a:buClr>
              <a:buFont typeface="Wingdings" pitchFamily="2" charset="2"/>
              <a:buNone/>
              <a:defRPr/>
            </a:pPr>
            <a:endParaRPr lang="en-GB" dirty="0"/>
          </a:p>
        </p:txBody>
      </p:sp>
      <p:sp>
        <p:nvSpPr>
          <p:cNvPr id="104452"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5FDB144A-1D60-455E-A400-7AF39E17C34B}" type="slidenum">
              <a:rPr lang="en-GB" altLang="en-US" sz="1100" smtClean="0">
                <a:solidFill>
                  <a:srgbClr val="4D4D4D"/>
                </a:solidFill>
                <a:latin typeface="Times New Roman" panose="02020603050405020304" pitchFamily="18" charset="0"/>
              </a:rPr>
              <a:pPr>
                <a:spcBef>
                  <a:spcPct val="0"/>
                </a:spcBef>
                <a:buClrTx/>
                <a:buSzTx/>
                <a:buFontTx/>
                <a:buNone/>
              </a:pPr>
              <a:t>94</a:t>
            </a:fld>
            <a:endParaRPr lang="en-GB" altLang="en-US" sz="1100">
              <a:solidFill>
                <a:srgbClr val="4D4D4D"/>
              </a:solidFill>
              <a:latin typeface="Times New Roman" panose="02020603050405020304" pitchFamily="18" charset="0"/>
            </a:endParaRPr>
          </a:p>
        </p:txBody>
      </p:sp>
      <p:pic>
        <p:nvPicPr>
          <p:cNvPr id="104453" name="Picture 3" descr="http://www.developmentandtransition.net/img/Carmin%20articl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7750" y="2428875"/>
            <a:ext cx="4119563"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228600" y="304800"/>
            <a:ext cx="8637588" cy="762000"/>
          </a:xfrm>
        </p:spPr>
        <p:txBody>
          <a:bodyPr>
            <a:normAutofit fontScale="90000"/>
          </a:bodyPr>
          <a:lstStyle/>
          <a:p>
            <a:pPr eaLnBrk="1" fontAlgn="auto" hangingPunct="1">
              <a:spcAft>
                <a:spcPts val="0"/>
              </a:spcAft>
              <a:defRPr/>
            </a:pPr>
            <a:r>
              <a:rPr lang="en-GB" altLang="en-US"/>
              <a:t>Environmental NGO Assessment</a:t>
            </a:r>
          </a:p>
        </p:txBody>
      </p:sp>
      <p:sp>
        <p:nvSpPr>
          <p:cNvPr id="61444" name="Rectangle 3"/>
          <p:cNvSpPr>
            <a:spLocks noGrp="1" noChangeArrowheads="1"/>
          </p:cNvSpPr>
          <p:nvPr>
            <p:ph sz="half" idx="1"/>
          </p:nvPr>
        </p:nvSpPr>
        <p:spPr>
          <a:xfrm>
            <a:off x="0" y="1752600"/>
            <a:ext cx="4267200" cy="4114800"/>
          </a:xfrm>
        </p:spPr>
        <p:txBody>
          <a:bodyPr rtlCol="0">
            <a:normAutofit fontScale="92500" lnSpcReduction="10000"/>
          </a:bodyPr>
          <a:lstStyle/>
          <a:p>
            <a:pPr marL="274320" indent="-274320" eaLnBrk="1" fontAlgn="auto" hangingPunct="1">
              <a:lnSpc>
                <a:spcPct val="90000"/>
              </a:lnSpc>
              <a:spcAft>
                <a:spcPts val="0"/>
              </a:spcAft>
              <a:buClr>
                <a:schemeClr val="accent3"/>
              </a:buClr>
              <a:buFont typeface="Wingdings" pitchFamily="2" charset="2"/>
              <a:buNone/>
              <a:defRPr/>
            </a:pPr>
            <a:r>
              <a:rPr lang="en-GB" altLang="en-US" sz="2400">
                <a:solidFill>
                  <a:schemeClr val="tx2"/>
                </a:solidFill>
              </a:rPr>
              <a:t>Advantages</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strong grassroots links;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field-based development expertise;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the ability to innovate and adapt;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process-oriented approach to development;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participatory methodologies and tools;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long-term commitment and emphasis on sustainability;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cost-effectiveness. </a:t>
            </a:r>
          </a:p>
          <a:p>
            <a:pPr marL="274320" indent="-274320" eaLnBrk="1" fontAlgn="auto" hangingPunct="1">
              <a:lnSpc>
                <a:spcPct val="90000"/>
              </a:lnSpc>
              <a:spcAft>
                <a:spcPts val="0"/>
              </a:spcAft>
              <a:buClr>
                <a:schemeClr val="accent3"/>
              </a:buClr>
              <a:buFont typeface="Wingdings 2"/>
              <a:buChar char=""/>
              <a:defRPr/>
            </a:pPr>
            <a:endParaRPr lang="en-GB" altLang="en-US" sz="2400"/>
          </a:p>
        </p:txBody>
      </p:sp>
      <p:sp>
        <p:nvSpPr>
          <p:cNvPr id="114692" name="Rectangle 4"/>
          <p:cNvSpPr>
            <a:spLocks noGrp="1" noChangeArrowheads="1"/>
          </p:cNvSpPr>
          <p:nvPr>
            <p:ph sz="half" idx="2"/>
          </p:nvPr>
        </p:nvSpPr>
        <p:spPr>
          <a:xfrm>
            <a:off x="4114800" y="1676400"/>
            <a:ext cx="5029200" cy="4114800"/>
          </a:xfrm>
        </p:spPr>
        <p:txBody>
          <a:bodyPr rtlCol="0">
            <a:normAutofit fontScale="92500" lnSpcReduction="10000"/>
          </a:bodyPr>
          <a:lstStyle/>
          <a:p>
            <a:pPr marL="274320" indent="-274320" eaLnBrk="1" fontAlgn="auto" hangingPunct="1">
              <a:lnSpc>
                <a:spcPct val="90000"/>
              </a:lnSpc>
              <a:spcAft>
                <a:spcPts val="0"/>
              </a:spcAft>
              <a:buClr>
                <a:schemeClr val="accent3"/>
              </a:buClr>
              <a:buFont typeface="Wingdings" pitchFamily="2" charset="2"/>
              <a:buNone/>
              <a:defRPr/>
            </a:pPr>
            <a:r>
              <a:rPr lang="en-GB" altLang="en-US" sz="2400">
                <a:solidFill>
                  <a:schemeClr val="tx2"/>
                </a:solidFill>
              </a:rPr>
              <a:t>Disadvantages</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limited financial and management expertise;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limited institutional capacity;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low levels of self-sustainability;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isolation/lack of inter-organizational communication and/or coordination;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small scale interventions;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cs typeface="Times New Roman" pitchFamily="18" charset="0"/>
              </a:rPr>
              <a:t>lack of understanding of the broader social or economic context. </a:t>
            </a:r>
          </a:p>
        </p:txBody>
      </p:sp>
      <p:sp>
        <p:nvSpPr>
          <p:cNvPr id="107525"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169886D1-6328-4B13-AF4C-BC6F83A103D0}" type="slidenum">
              <a:rPr lang="en-GB" altLang="en-US" sz="1100" smtClean="0">
                <a:solidFill>
                  <a:srgbClr val="4D4D4D"/>
                </a:solidFill>
                <a:latin typeface="Times New Roman" panose="02020603050405020304" pitchFamily="18" charset="0"/>
              </a:rPr>
              <a:pPr>
                <a:spcBef>
                  <a:spcPct val="0"/>
                </a:spcBef>
                <a:buClrTx/>
                <a:buSzTx/>
                <a:buFontTx/>
                <a:buNone/>
              </a:pPr>
              <a:t>95</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4692">
                                            <p:txEl>
                                              <p:pRg st="0" end="0"/>
                                            </p:txEl>
                                          </p:spTgt>
                                        </p:tgtEl>
                                        <p:attrNameLst>
                                          <p:attrName>style.visibility</p:attrName>
                                        </p:attrNameLst>
                                      </p:cBhvr>
                                      <p:to>
                                        <p:strVal val="visible"/>
                                      </p:to>
                                    </p:set>
                                    <p:anim calcmode="lin" valueType="num">
                                      <p:cBhvr additive="base">
                                        <p:cTn id="7" dur="500" fill="hold"/>
                                        <p:tgtEl>
                                          <p:spTgt spid="11469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469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4692">
                                            <p:txEl>
                                              <p:pRg st="1" end="1"/>
                                            </p:txEl>
                                          </p:spTgt>
                                        </p:tgtEl>
                                        <p:attrNameLst>
                                          <p:attrName>style.visibility</p:attrName>
                                        </p:attrNameLst>
                                      </p:cBhvr>
                                      <p:to>
                                        <p:strVal val="visible"/>
                                      </p:to>
                                    </p:set>
                                    <p:anim calcmode="lin" valueType="num">
                                      <p:cBhvr additive="base">
                                        <p:cTn id="13" dur="500" fill="hold"/>
                                        <p:tgtEl>
                                          <p:spTgt spid="11469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469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4692">
                                            <p:txEl>
                                              <p:pRg st="2" end="2"/>
                                            </p:txEl>
                                          </p:spTgt>
                                        </p:tgtEl>
                                        <p:attrNameLst>
                                          <p:attrName>style.visibility</p:attrName>
                                        </p:attrNameLst>
                                      </p:cBhvr>
                                      <p:to>
                                        <p:strVal val="visible"/>
                                      </p:to>
                                    </p:set>
                                    <p:anim calcmode="lin" valueType="num">
                                      <p:cBhvr additive="base">
                                        <p:cTn id="19" dur="500" fill="hold"/>
                                        <p:tgtEl>
                                          <p:spTgt spid="11469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4692">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4692">
                                            <p:txEl>
                                              <p:pRg st="3" end="3"/>
                                            </p:txEl>
                                          </p:spTgt>
                                        </p:tgtEl>
                                        <p:attrNameLst>
                                          <p:attrName>style.visibility</p:attrName>
                                        </p:attrNameLst>
                                      </p:cBhvr>
                                      <p:to>
                                        <p:strVal val="visible"/>
                                      </p:to>
                                    </p:set>
                                    <p:anim calcmode="lin" valueType="num">
                                      <p:cBhvr additive="base">
                                        <p:cTn id="25" dur="500" fill="hold"/>
                                        <p:tgtEl>
                                          <p:spTgt spid="11469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14692">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14692">
                                            <p:txEl>
                                              <p:pRg st="4" end="4"/>
                                            </p:txEl>
                                          </p:spTgt>
                                        </p:tgtEl>
                                        <p:attrNameLst>
                                          <p:attrName>style.visibility</p:attrName>
                                        </p:attrNameLst>
                                      </p:cBhvr>
                                      <p:to>
                                        <p:strVal val="visible"/>
                                      </p:to>
                                    </p:set>
                                    <p:anim calcmode="lin" valueType="num">
                                      <p:cBhvr additive="base">
                                        <p:cTn id="31" dur="500" fill="hold"/>
                                        <p:tgtEl>
                                          <p:spTgt spid="114692">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14692">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14692">
                                            <p:txEl>
                                              <p:pRg st="5" end="5"/>
                                            </p:txEl>
                                          </p:spTgt>
                                        </p:tgtEl>
                                        <p:attrNameLst>
                                          <p:attrName>style.visibility</p:attrName>
                                        </p:attrNameLst>
                                      </p:cBhvr>
                                      <p:to>
                                        <p:strVal val="visible"/>
                                      </p:to>
                                    </p:set>
                                    <p:anim calcmode="lin" valueType="num">
                                      <p:cBhvr additive="base">
                                        <p:cTn id="37" dur="500" fill="hold"/>
                                        <p:tgtEl>
                                          <p:spTgt spid="114692">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14692">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14692">
                                            <p:txEl>
                                              <p:pRg st="6" end="6"/>
                                            </p:txEl>
                                          </p:spTgt>
                                        </p:tgtEl>
                                        <p:attrNameLst>
                                          <p:attrName>style.visibility</p:attrName>
                                        </p:attrNameLst>
                                      </p:cBhvr>
                                      <p:to>
                                        <p:strVal val="visible"/>
                                      </p:to>
                                    </p:set>
                                    <p:anim calcmode="lin" valueType="num">
                                      <p:cBhvr additive="base">
                                        <p:cTn id="43" dur="500" fill="hold"/>
                                        <p:tgtEl>
                                          <p:spTgt spid="114692">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14692">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p:tgtEl>
                                      </p:cMediaNode>
                                    </p:audio>
                                  </p:subTnLst>
                                </p:cTn>
                              </p:par>
                            </p:childTnLst>
                          </p:cTn>
                        </p:par>
                      </p:childTnLst>
                    </p:cTn>
                  </p:par>
                  <p:par>
                    <p:cTn id="45" fill="hold" nodeType="clickPar">
                      <p:stCondLst>
                        <p:cond delay="indefinite"/>
                      </p:stCondLst>
                      <p:childTnLst>
                        <p:par>
                          <p:cTn id="46" fill="hold" nodeType="withGroup">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61444">
                                            <p:txEl>
                                              <p:pRg st="0" end="0"/>
                                            </p:txEl>
                                          </p:spTgt>
                                        </p:tgtEl>
                                        <p:attrNameLst>
                                          <p:attrName>style.visibility</p:attrName>
                                        </p:attrNameLst>
                                      </p:cBhvr>
                                      <p:to>
                                        <p:strVal val="visible"/>
                                      </p:to>
                                    </p:set>
                                    <p:animEffect transition="in" filter="fade">
                                      <p:cBhvr>
                                        <p:cTn id="49" dur="2000"/>
                                        <p:tgtEl>
                                          <p:spTgt spid="61444">
                                            <p:txEl>
                                              <p:pRg st="0" end="0"/>
                                            </p:txEl>
                                          </p:spTgt>
                                        </p:tgtEl>
                                      </p:cBhvr>
                                    </p:animEffect>
                                  </p:childTnLst>
                                </p:cTn>
                              </p:par>
                            </p:childTnLst>
                          </p:cTn>
                        </p:par>
                      </p:childTnLst>
                    </p:cTn>
                  </p:par>
                  <p:par>
                    <p:cTn id="50" fill="hold" nodeType="clickPar">
                      <p:stCondLst>
                        <p:cond delay="indefinite"/>
                      </p:stCondLst>
                      <p:childTnLst>
                        <p:par>
                          <p:cTn id="51" fill="hold" nodeType="withGroup">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61444">
                                            <p:txEl>
                                              <p:pRg st="1" end="1"/>
                                            </p:txEl>
                                          </p:spTgt>
                                        </p:tgtEl>
                                        <p:attrNameLst>
                                          <p:attrName>style.visibility</p:attrName>
                                        </p:attrNameLst>
                                      </p:cBhvr>
                                      <p:to>
                                        <p:strVal val="visible"/>
                                      </p:to>
                                    </p:set>
                                    <p:animEffect transition="in" filter="fade">
                                      <p:cBhvr>
                                        <p:cTn id="54" dur="2000"/>
                                        <p:tgtEl>
                                          <p:spTgt spid="61444">
                                            <p:txEl>
                                              <p:pRg st="1" end="1"/>
                                            </p:txEl>
                                          </p:spTgt>
                                        </p:tgtEl>
                                      </p:cBhvr>
                                    </p:animEffect>
                                  </p:childTnLst>
                                </p:cTn>
                              </p:par>
                            </p:childTnLst>
                          </p:cTn>
                        </p:par>
                      </p:childTnLst>
                    </p:cTn>
                  </p:par>
                  <p:par>
                    <p:cTn id="55" fill="hold" nodeType="clickPar">
                      <p:stCondLst>
                        <p:cond delay="indefinite"/>
                      </p:stCondLst>
                      <p:childTnLst>
                        <p:par>
                          <p:cTn id="56" fill="hold" nodeType="withGroup">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61444">
                                            <p:txEl>
                                              <p:pRg st="2" end="2"/>
                                            </p:txEl>
                                          </p:spTgt>
                                        </p:tgtEl>
                                        <p:attrNameLst>
                                          <p:attrName>style.visibility</p:attrName>
                                        </p:attrNameLst>
                                      </p:cBhvr>
                                      <p:to>
                                        <p:strVal val="visible"/>
                                      </p:to>
                                    </p:set>
                                    <p:animEffect transition="in" filter="fade">
                                      <p:cBhvr>
                                        <p:cTn id="59" dur="2000"/>
                                        <p:tgtEl>
                                          <p:spTgt spid="61444">
                                            <p:txEl>
                                              <p:pRg st="2" end="2"/>
                                            </p:txEl>
                                          </p:spTgt>
                                        </p:tgtEl>
                                      </p:cBhvr>
                                    </p:animEffect>
                                  </p:childTnLst>
                                </p:cTn>
                              </p:par>
                            </p:childTnLst>
                          </p:cTn>
                        </p:par>
                      </p:childTnLst>
                    </p:cTn>
                  </p:par>
                  <p:par>
                    <p:cTn id="60" fill="hold" nodeType="clickPar">
                      <p:stCondLst>
                        <p:cond delay="indefinite"/>
                      </p:stCondLst>
                      <p:childTnLst>
                        <p:par>
                          <p:cTn id="61" fill="hold" nodeType="withGroup">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61444">
                                            <p:txEl>
                                              <p:pRg st="3" end="3"/>
                                            </p:txEl>
                                          </p:spTgt>
                                        </p:tgtEl>
                                        <p:attrNameLst>
                                          <p:attrName>style.visibility</p:attrName>
                                        </p:attrNameLst>
                                      </p:cBhvr>
                                      <p:to>
                                        <p:strVal val="visible"/>
                                      </p:to>
                                    </p:set>
                                    <p:animEffect transition="in" filter="fade">
                                      <p:cBhvr>
                                        <p:cTn id="64" dur="2000"/>
                                        <p:tgtEl>
                                          <p:spTgt spid="61444">
                                            <p:txEl>
                                              <p:pRg st="3" end="3"/>
                                            </p:txEl>
                                          </p:spTgt>
                                        </p:tgtEl>
                                      </p:cBhvr>
                                    </p:animEffect>
                                  </p:childTnLst>
                                </p:cTn>
                              </p:par>
                            </p:childTnLst>
                          </p:cTn>
                        </p:par>
                      </p:childTnLst>
                    </p:cTn>
                  </p:par>
                  <p:par>
                    <p:cTn id="65" fill="hold" nodeType="clickPar">
                      <p:stCondLst>
                        <p:cond delay="indefinite"/>
                      </p:stCondLst>
                      <p:childTnLst>
                        <p:par>
                          <p:cTn id="66" fill="hold" nodeType="withGroup">
                            <p:stCondLst>
                              <p:cond delay="0"/>
                            </p:stCondLst>
                            <p:childTnLst>
                              <p:par>
                                <p:cTn id="67" presetID="10" presetClass="entr" presetSubtype="0" fill="hold" grpId="0" nodeType="clickEffect">
                                  <p:stCondLst>
                                    <p:cond delay="0"/>
                                  </p:stCondLst>
                                  <p:childTnLst>
                                    <p:set>
                                      <p:cBhvr>
                                        <p:cTn id="68" dur="1" fill="hold">
                                          <p:stCondLst>
                                            <p:cond delay="0"/>
                                          </p:stCondLst>
                                        </p:cTn>
                                        <p:tgtEl>
                                          <p:spTgt spid="61444">
                                            <p:txEl>
                                              <p:pRg st="4" end="4"/>
                                            </p:txEl>
                                          </p:spTgt>
                                        </p:tgtEl>
                                        <p:attrNameLst>
                                          <p:attrName>style.visibility</p:attrName>
                                        </p:attrNameLst>
                                      </p:cBhvr>
                                      <p:to>
                                        <p:strVal val="visible"/>
                                      </p:to>
                                    </p:set>
                                    <p:animEffect transition="in" filter="fade">
                                      <p:cBhvr>
                                        <p:cTn id="69" dur="2000"/>
                                        <p:tgtEl>
                                          <p:spTgt spid="61444">
                                            <p:txEl>
                                              <p:pRg st="4" end="4"/>
                                            </p:txEl>
                                          </p:spTgt>
                                        </p:tgtEl>
                                      </p:cBhvr>
                                    </p:animEffect>
                                  </p:childTnLst>
                                </p:cTn>
                              </p:par>
                            </p:childTnLst>
                          </p:cTn>
                        </p:par>
                      </p:childTnLst>
                    </p:cTn>
                  </p:par>
                  <p:par>
                    <p:cTn id="70" fill="hold" nodeType="clickPar">
                      <p:stCondLst>
                        <p:cond delay="indefinite"/>
                      </p:stCondLst>
                      <p:childTnLst>
                        <p:par>
                          <p:cTn id="71" fill="hold" nodeType="withGroup">
                            <p:stCondLst>
                              <p:cond delay="0"/>
                            </p:stCondLst>
                            <p:childTnLst>
                              <p:par>
                                <p:cTn id="72" presetID="10" presetClass="entr" presetSubtype="0" fill="hold" grpId="0" nodeType="clickEffect">
                                  <p:stCondLst>
                                    <p:cond delay="0"/>
                                  </p:stCondLst>
                                  <p:childTnLst>
                                    <p:set>
                                      <p:cBhvr>
                                        <p:cTn id="73" dur="1" fill="hold">
                                          <p:stCondLst>
                                            <p:cond delay="0"/>
                                          </p:stCondLst>
                                        </p:cTn>
                                        <p:tgtEl>
                                          <p:spTgt spid="61444">
                                            <p:txEl>
                                              <p:pRg st="5" end="5"/>
                                            </p:txEl>
                                          </p:spTgt>
                                        </p:tgtEl>
                                        <p:attrNameLst>
                                          <p:attrName>style.visibility</p:attrName>
                                        </p:attrNameLst>
                                      </p:cBhvr>
                                      <p:to>
                                        <p:strVal val="visible"/>
                                      </p:to>
                                    </p:set>
                                    <p:animEffect transition="in" filter="fade">
                                      <p:cBhvr>
                                        <p:cTn id="74" dur="2000"/>
                                        <p:tgtEl>
                                          <p:spTgt spid="61444">
                                            <p:txEl>
                                              <p:pRg st="5" end="5"/>
                                            </p:txEl>
                                          </p:spTgt>
                                        </p:tgtEl>
                                      </p:cBhvr>
                                    </p:animEffect>
                                  </p:childTnLst>
                                </p:cTn>
                              </p:par>
                            </p:childTnLst>
                          </p:cTn>
                        </p:par>
                      </p:childTnLst>
                    </p:cTn>
                  </p:par>
                  <p:par>
                    <p:cTn id="75" fill="hold" nodeType="clickPar">
                      <p:stCondLst>
                        <p:cond delay="indefinite"/>
                      </p:stCondLst>
                      <p:childTnLst>
                        <p:par>
                          <p:cTn id="76" fill="hold" nodeType="withGroup">
                            <p:stCondLst>
                              <p:cond delay="0"/>
                            </p:stCondLst>
                            <p:childTnLst>
                              <p:par>
                                <p:cTn id="77" presetID="10" presetClass="entr" presetSubtype="0" fill="hold" grpId="0" nodeType="clickEffect">
                                  <p:stCondLst>
                                    <p:cond delay="0"/>
                                  </p:stCondLst>
                                  <p:childTnLst>
                                    <p:set>
                                      <p:cBhvr>
                                        <p:cTn id="78" dur="1" fill="hold">
                                          <p:stCondLst>
                                            <p:cond delay="0"/>
                                          </p:stCondLst>
                                        </p:cTn>
                                        <p:tgtEl>
                                          <p:spTgt spid="61444">
                                            <p:txEl>
                                              <p:pRg st="6" end="6"/>
                                            </p:txEl>
                                          </p:spTgt>
                                        </p:tgtEl>
                                        <p:attrNameLst>
                                          <p:attrName>style.visibility</p:attrName>
                                        </p:attrNameLst>
                                      </p:cBhvr>
                                      <p:to>
                                        <p:strVal val="visible"/>
                                      </p:to>
                                    </p:set>
                                    <p:animEffect transition="in" filter="fade">
                                      <p:cBhvr>
                                        <p:cTn id="79" dur="2000"/>
                                        <p:tgtEl>
                                          <p:spTgt spid="61444">
                                            <p:txEl>
                                              <p:pRg st="6" end="6"/>
                                            </p:txEl>
                                          </p:spTgt>
                                        </p:tgtEl>
                                      </p:cBhvr>
                                    </p:animEffect>
                                  </p:childTnLst>
                                </p:cTn>
                              </p:par>
                            </p:childTnLst>
                          </p:cTn>
                        </p:par>
                      </p:childTnLst>
                    </p:cTn>
                  </p:par>
                  <p:par>
                    <p:cTn id="80" fill="hold" nodeType="clickPar">
                      <p:stCondLst>
                        <p:cond delay="indefinite"/>
                      </p:stCondLst>
                      <p:childTnLst>
                        <p:par>
                          <p:cTn id="81" fill="hold" nodeType="withGroup">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61444">
                                            <p:txEl>
                                              <p:pRg st="7" end="7"/>
                                            </p:txEl>
                                          </p:spTgt>
                                        </p:tgtEl>
                                        <p:attrNameLst>
                                          <p:attrName>style.visibility</p:attrName>
                                        </p:attrNameLst>
                                      </p:cBhvr>
                                      <p:to>
                                        <p:strVal val="visible"/>
                                      </p:to>
                                    </p:set>
                                    <p:animEffect transition="in" filter="fade">
                                      <p:cBhvr>
                                        <p:cTn id="84" dur="2000"/>
                                        <p:tgtEl>
                                          <p:spTgt spid="6144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4" grpId="0" build="p"/>
      <p:bldP spid="114692" grpId="0" build="p" autoUpdateAnimBg="0"/>
    </p:bld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4036" y="908720"/>
            <a:ext cx="8229600" cy="1143000"/>
          </a:xfrm>
        </p:spPr>
        <p:txBody>
          <a:bodyPr/>
          <a:lstStyle/>
          <a:p>
            <a:r>
              <a:rPr lang="en-GB" sz="4000" dirty="0" smtClean="0"/>
              <a:t>Protest E.g. Extinction </a:t>
            </a:r>
            <a:r>
              <a:rPr lang="en-GB" sz="4000" dirty="0"/>
              <a:t>Rebellion</a:t>
            </a:r>
            <a:r>
              <a:rPr lang="en-GB" dirty="0"/>
              <a:t/>
            </a:r>
            <a:br>
              <a:rPr lang="en-GB" dirty="0"/>
            </a:br>
            <a:endParaRPr lang="en-GB" dirty="0"/>
          </a:p>
        </p:txBody>
      </p:sp>
      <p:sp>
        <p:nvSpPr>
          <p:cNvPr id="3" name="Content Placeholder 2"/>
          <p:cNvSpPr>
            <a:spLocks noGrp="1"/>
          </p:cNvSpPr>
          <p:nvPr>
            <p:ph sz="half" idx="1"/>
          </p:nvPr>
        </p:nvSpPr>
        <p:spPr>
          <a:xfrm>
            <a:off x="390364" y="1412776"/>
            <a:ext cx="8363272" cy="4434840"/>
          </a:xfrm>
        </p:spPr>
        <p:txBody>
          <a:bodyPr/>
          <a:lstStyle/>
          <a:p>
            <a:r>
              <a:rPr lang="en-GB" dirty="0" smtClean="0"/>
              <a:t>Scan </a:t>
            </a:r>
            <a:r>
              <a:rPr lang="en-GB" dirty="0"/>
              <a:t>read the </a:t>
            </a:r>
            <a:r>
              <a:rPr lang="en-GB" dirty="0" smtClean="0"/>
              <a:t>news/video clips about the October 2019 Extinction Rebellion protest in London</a:t>
            </a:r>
          </a:p>
          <a:p>
            <a:r>
              <a:rPr lang="en-GB" dirty="0" smtClean="0"/>
              <a:t> Pay </a:t>
            </a:r>
            <a:r>
              <a:rPr lang="en-GB" dirty="0"/>
              <a:t>particular attention to how it relates to good governance.</a:t>
            </a:r>
          </a:p>
          <a:p>
            <a:r>
              <a:rPr lang="en-GB" dirty="0"/>
              <a:t>Consider it’s relationship with </a:t>
            </a:r>
          </a:p>
          <a:p>
            <a:pPr lvl="1"/>
            <a:r>
              <a:rPr lang="en-GB" dirty="0">
                <a:solidFill>
                  <a:schemeClr val="accent1">
                    <a:lumMod val="75000"/>
                  </a:schemeClr>
                </a:solidFill>
              </a:rPr>
              <a:t>Enforcement</a:t>
            </a:r>
          </a:p>
          <a:p>
            <a:pPr lvl="1"/>
            <a:r>
              <a:rPr lang="en-GB" dirty="0">
                <a:solidFill>
                  <a:schemeClr val="accent1">
                    <a:lumMod val="75000"/>
                  </a:schemeClr>
                </a:solidFill>
              </a:rPr>
              <a:t>Coordination</a:t>
            </a:r>
          </a:p>
          <a:p>
            <a:pPr lvl="1"/>
            <a:r>
              <a:rPr lang="en-GB" dirty="0">
                <a:solidFill>
                  <a:schemeClr val="accent1">
                    <a:lumMod val="75000"/>
                  </a:schemeClr>
                </a:solidFill>
              </a:rPr>
              <a:t>Empowerment </a:t>
            </a:r>
          </a:p>
          <a:p>
            <a:pPr lvl="1"/>
            <a:r>
              <a:rPr lang="en-GB" dirty="0">
                <a:solidFill>
                  <a:schemeClr val="accent1">
                    <a:lumMod val="75000"/>
                  </a:schemeClr>
                </a:solidFill>
              </a:rPr>
              <a:t>Awareness</a:t>
            </a:r>
          </a:p>
          <a:p>
            <a:r>
              <a:rPr lang="en-GB" dirty="0"/>
              <a:t>In relation </a:t>
            </a:r>
            <a:r>
              <a:rPr lang="en-GB" dirty="0" smtClean="0"/>
              <a:t>to Extinction Rebellion is it lawful, appropriate and effective?</a:t>
            </a:r>
          </a:p>
          <a:p>
            <a:r>
              <a:rPr lang="en-GB" dirty="0" smtClean="0"/>
              <a:t>Present </a:t>
            </a:r>
            <a:r>
              <a:rPr lang="en-GB" dirty="0"/>
              <a:t>to the class</a:t>
            </a:r>
          </a:p>
          <a:p>
            <a:endParaRPr lang="en-GB" dirty="0"/>
          </a:p>
        </p:txBody>
      </p:sp>
      <p:sp>
        <p:nvSpPr>
          <p:cNvPr id="5" name="Slide Number Placeholder 4"/>
          <p:cNvSpPr>
            <a:spLocks noGrp="1"/>
          </p:cNvSpPr>
          <p:nvPr>
            <p:ph type="sldNum" sz="quarter" idx="12"/>
          </p:nvPr>
        </p:nvSpPr>
        <p:spPr/>
        <p:txBody>
          <a:bodyPr/>
          <a:lstStyle/>
          <a:p>
            <a:pPr>
              <a:defRPr/>
            </a:pPr>
            <a:fld id="{61FDC438-E651-4A6B-8C50-15A8467CF880}" type="slidenum">
              <a:rPr lang="en-GB" altLang="en-US" smtClean="0"/>
              <a:pPr>
                <a:defRPr/>
              </a:pPr>
              <a:t>96</a:t>
            </a:fld>
            <a:endParaRPr lang="en-GB" altLang="en-US"/>
          </a:p>
        </p:txBody>
      </p:sp>
      <p:pic>
        <p:nvPicPr>
          <p:cNvPr id="6" name="Picture 5"/>
          <p:cNvPicPr>
            <a:picLocks noChangeAspect="1"/>
          </p:cNvPicPr>
          <p:nvPr/>
        </p:nvPicPr>
        <p:blipFill>
          <a:blip r:embed="rId2"/>
          <a:stretch>
            <a:fillRect/>
          </a:stretch>
        </p:blipFill>
        <p:spPr>
          <a:xfrm>
            <a:off x="5292080" y="2924944"/>
            <a:ext cx="3594112" cy="2394577"/>
          </a:xfrm>
          <a:prstGeom prst="rect">
            <a:avLst/>
          </a:prstGeom>
        </p:spPr>
      </p:pic>
    </p:spTree>
    <p:extLst>
      <p:ext uri="{BB962C8B-B14F-4D97-AF65-F5344CB8AC3E}">
        <p14:creationId xmlns:p14="http://schemas.microsoft.com/office/powerpoint/2010/main" val="1205191269"/>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317500" y="173038"/>
            <a:ext cx="8637588" cy="1311275"/>
          </a:xfrm>
        </p:spPr>
        <p:txBody>
          <a:bodyPr/>
          <a:lstStyle/>
          <a:p>
            <a:pPr eaLnBrk="1" hangingPunct="1"/>
            <a:r>
              <a:rPr lang="en-US" altLang="en-US" sz="4000"/>
              <a:t>Tools and Strategies 4: Miscellaneous</a:t>
            </a:r>
            <a:endParaRPr lang="en-US" altLang="en-US" sz="4800"/>
          </a:p>
        </p:txBody>
      </p:sp>
      <p:sp>
        <p:nvSpPr>
          <p:cNvPr id="41987" name="Rectangle 3"/>
          <p:cNvSpPr>
            <a:spLocks noGrp="1" noChangeArrowheads="1"/>
          </p:cNvSpPr>
          <p:nvPr>
            <p:ph type="body" sz="half" idx="1"/>
          </p:nvPr>
        </p:nvSpPr>
        <p:spPr>
          <a:xfrm>
            <a:off x="304800" y="1828800"/>
            <a:ext cx="5203825" cy="4913313"/>
          </a:xfrm>
        </p:spPr>
        <p:txBody>
          <a:bodyPr rtlCol="0">
            <a:normAutofit fontScale="70000" lnSpcReduction="20000"/>
          </a:bodyPr>
          <a:lstStyle/>
          <a:p>
            <a:pPr marL="274320" indent="-274320" eaLnBrk="1" fontAlgn="auto" hangingPunct="1">
              <a:lnSpc>
                <a:spcPct val="90000"/>
              </a:lnSpc>
              <a:spcAft>
                <a:spcPts val="0"/>
              </a:spcAft>
              <a:buClr>
                <a:schemeClr val="accent3"/>
              </a:buClr>
              <a:buFont typeface="Wingdings 2"/>
              <a:buChar char=""/>
              <a:defRPr/>
            </a:pPr>
            <a:r>
              <a:rPr lang="en-US" altLang="en-US" sz="2400" b="1" dirty="0"/>
              <a:t>Community level </a:t>
            </a:r>
            <a:r>
              <a:rPr lang="en-US" altLang="en-US" sz="2400" b="1" dirty="0" smtClean="0"/>
              <a:t>action</a:t>
            </a:r>
          </a:p>
          <a:p>
            <a:pPr marL="641033" lvl="1" indent="-274320" eaLnBrk="1" fontAlgn="auto" hangingPunct="1">
              <a:lnSpc>
                <a:spcPct val="90000"/>
              </a:lnSpc>
              <a:spcAft>
                <a:spcPts val="0"/>
              </a:spcAft>
              <a:buClr>
                <a:schemeClr val="accent3"/>
              </a:buClr>
              <a:buFont typeface="Wingdings 2"/>
              <a:buChar char=""/>
              <a:defRPr/>
            </a:pPr>
            <a:r>
              <a:rPr lang="en-GB" altLang="en-US" sz="2200" b="1" dirty="0" smtClean="0">
                <a:hlinkClick r:id="rId4"/>
              </a:rPr>
              <a:t>Budget 2018 condemned by community groups 2 </a:t>
            </a:r>
            <a:r>
              <a:rPr lang="en-GB" altLang="en-US" sz="2200" b="1" dirty="0" err="1" smtClean="0">
                <a:hlinkClick r:id="rId4"/>
              </a:rPr>
              <a:t>mins</a:t>
            </a:r>
            <a:r>
              <a:rPr lang="en-GB" altLang="en-US" sz="2200" b="1" dirty="0" smtClean="0">
                <a:hlinkClick r:id="rId4"/>
              </a:rPr>
              <a:t> </a:t>
            </a:r>
            <a:r>
              <a:rPr lang="en-GB" altLang="en-US" sz="2200" b="1" smtClean="0">
                <a:hlinkClick r:id="rId4"/>
              </a:rPr>
              <a:t>(Independent </a:t>
            </a:r>
            <a:r>
              <a:rPr lang="en-GB" altLang="en-US" sz="2200" b="1" dirty="0" smtClean="0">
                <a:hlinkClick r:id="rId4"/>
              </a:rPr>
              <a:t>, 2018)</a:t>
            </a:r>
            <a:endParaRPr lang="en-GB" altLang="en-US" sz="2200" b="1" dirty="0" smtClean="0"/>
          </a:p>
          <a:p>
            <a:pPr marL="641033" lvl="1" indent="-274320" eaLnBrk="1" fontAlgn="auto" hangingPunct="1">
              <a:lnSpc>
                <a:spcPct val="90000"/>
              </a:lnSpc>
              <a:spcAft>
                <a:spcPts val="0"/>
              </a:spcAft>
              <a:buClr>
                <a:schemeClr val="accent3"/>
              </a:buClr>
              <a:buFont typeface="Wingdings 2"/>
              <a:buChar char=""/>
              <a:defRPr/>
            </a:pPr>
            <a:r>
              <a:rPr lang="en-GB" altLang="en-US" sz="2200" b="1" dirty="0" smtClean="0"/>
              <a:t>Justice groups and activism</a:t>
            </a:r>
          </a:p>
          <a:p>
            <a:pPr marL="641033" lvl="1" indent="-274320" eaLnBrk="1" fontAlgn="auto" hangingPunct="1">
              <a:lnSpc>
                <a:spcPct val="90000"/>
              </a:lnSpc>
              <a:spcAft>
                <a:spcPts val="0"/>
              </a:spcAft>
              <a:buClr>
                <a:schemeClr val="accent3"/>
              </a:buClr>
              <a:buFont typeface="Wingdings 2"/>
              <a:buChar char=""/>
              <a:defRPr/>
            </a:pPr>
            <a:r>
              <a:rPr lang="en-GB" altLang="en-US" sz="2200" b="1" dirty="0" smtClean="0">
                <a:hlinkClick r:id="rId5"/>
              </a:rPr>
              <a:t>Environmental justice groups in the US</a:t>
            </a:r>
            <a:r>
              <a:rPr lang="en-GB" altLang="en-US" sz="2200" b="1" dirty="0" smtClean="0"/>
              <a:t> 2 </a:t>
            </a:r>
            <a:r>
              <a:rPr lang="en-GB" altLang="en-US" sz="2200" b="1" dirty="0" err="1" smtClean="0"/>
              <a:t>mins</a:t>
            </a:r>
            <a:endParaRPr lang="en-GB" altLang="en-US" sz="2200" b="1" dirty="0" smtClean="0"/>
          </a:p>
          <a:p>
            <a:pPr marL="915670" lvl="2" indent="-274320" eaLnBrk="1" fontAlgn="auto" hangingPunct="1">
              <a:lnSpc>
                <a:spcPct val="90000"/>
              </a:lnSpc>
              <a:spcAft>
                <a:spcPts val="0"/>
              </a:spcAft>
              <a:buClr>
                <a:schemeClr val="accent3"/>
              </a:buClr>
              <a:buFont typeface="Wingdings 2"/>
              <a:buChar char=""/>
              <a:defRPr/>
            </a:pPr>
            <a:r>
              <a:rPr lang="en-GB" altLang="en-US" sz="1900" b="1" dirty="0" smtClean="0"/>
              <a:t>Associated article on Moodle</a:t>
            </a:r>
            <a:endParaRPr lang="en-US" altLang="en-US" sz="1900" b="1" dirty="0"/>
          </a:p>
          <a:p>
            <a:pPr marL="274320" indent="-274320" eaLnBrk="1" fontAlgn="auto" hangingPunct="1">
              <a:lnSpc>
                <a:spcPct val="90000"/>
              </a:lnSpc>
              <a:spcAft>
                <a:spcPts val="0"/>
              </a:spcAft>
              <a:buClr>
                <a:schemeClr val="accent3"/>
              </a:buClr>
              <a:buFont typeface="Wingdings 2"/>
              <a:buChar char=""/>
              <a:defRPr/>
            </a:pPr>
            <a:r>
              <a:rPr lang="en-US" altLang="en-US" sz="2400" b="1" dirty="0"/>
              <a:t>Scientists:</a:t>
            </a:r>
          </a:p>
          <a:p>
            <a:pPr marL="640080" lvl="1" indent="-274320" eaLnBrk="1" fontAlgn="auto" hangingPunct="1">
              <a:lnSpc>
                <a:spcPct val="90000"/>
              </a:lnSpc>
              <a:spcAft>
                <a:spcPts val="0"/>
              </a:spcAft>
              <a:buFont typeface="Wingdings 2"/>
              <a:buChar char=""/>
              <a:defRPr/>
            </a:pPr>
            <a:r>
              <a:rPr lang="en-US" altLang="en-US" sz="2000" dirty="0"/>
              <a:t> ‘lies damn lies and statistics’</a:t>
            </a:r>
          </a:p>
          <a:p>
            <a:pPr marL="640080" lvl="1" indent="-274320" eaLnBrk="1" fontAlgn="auto" hangingPunct="1">
              <a:lnSpc>
                <a:spcPct val="90000"/>
              </a:lnSpc>
              <a:spcAft>
                <a:spcPts val="0"/>
              </a:spcAft>
              <a:buFont typeface="Wingdings 2"/>
              <a:buChar char=""/>
              <a:defRPr/>
            </a:pPr>
            <a:r>
              <a:rPr lang="en-US" altLang="en-US" sz="2000" dirty="0"/>
              <a:t>Not neutral</a:t>
            </a:r>
            <a:endParaRPr lang="en-US" altLang="en-US" dirty="0"/>
          </a:p>
          <a:p>
            <a:pPr marL="640080" lvl="1" indent="-274320" eaLnBrk="1" fontAlgn="auto" hangingPunct="1">
              <a:lnSpc>
                <a:spcPct val="90000"/>
              </a:lnSpc>
              <a:spcAft>
                <a:spcPts val="0"/>
              </a:spcAft>
              <a:buFont typeface="Wingdings 2"/>
              <a:buChar char=""/>
              <a:defRPr/>
            </a:pPr>
            <a:r>
              <a:rPr lang="en-US" altLang="en-US" sz="2000" dirty="0"/>
              <a:t>Good and bad</a:t>
            </a:r>
            <a:endParaRPr lang="en-US" altLang="en-US" dirty="0"/>
          </a:p>
          <a:p>
            <a:pPr lvl="2" indent="-274320" eaLnBrk="1" fontAlgn="auto" hangingPunct="1">
              <a:lnSpc>
                <a:spcPct val="90000"/>
              </a:lnSpc>
              <a:spcAft>
                <a:spcPts val="0"/>
              </a:spcAft>
              <a:buFont typeface="Wingdings 2"/>
              <a:buChar char=""/>
              <a:defRPr/>
            </a:pPr>
            <a:r>
              <a:rPr lang="en-US" altLang="en-US" sz="2000" dirty="0"/>
              <a:t>Shock factor</a:t>
            </a:r>
          </a:p>
          <a:p>
            <a:pPr lvl="2" indent="-274320" eaLnBrk="1" fontAlgn="auto" hangingPunct="1">
              <a:lnSpc>
                <a:spcPct val="90000"/>
              </a:lnSpc>
              <a:spcAft>
                <a:spcPts val="0"/>
              </a:spcAft>
              <a:buFont typeface="Wingdings 2"/>
              <a:buChar char=""/>
              <a:defRPr/>
            </a:pPr>
            <a:r>
              <a:rPr lang="en-US" altLang="en-US" sz="2000" dirty="0"/>
              <a:t>Grants</a:t>
            </a:r>
          </a:p>
          <a:p>
            <a:pPr marL="640080" lvl="1" indent="-274320" eaLnBrk="1" fontAlgn="auto" hangingPunct="1">
              <a:lnSpc>
                <a:spcPct val="90000"/>
              </a:lnSpc>
              <a:spcAft>
                <a:spcPts val="0"/>
              </a:spcAft>
              <a:buFont typeface="Wingdings 2"/>
              <a:buChar char=""/>
              <a:defRPr/>
            </a:pPr>
            <a:r>
              <a:rPr lang="en-US" altLang="en-US" sz="2000" dirty="0"/>
              <a:t>Science and environmental Management (Paterson, 2004)</a:t>
            </a:r>
          </a:p>
          <a:p>
            <a:pPr marL="640080" lvl="1" indent="-274320" eaLnBrk="1" fontAlgn="auto" hangingPunct="1">
              <a:lnSpc>
                <a:spcPct val="90000"/>
              </a:lnSpc>
              <a:spcAft>
                <a:spcPts val="0"/>
              </a:spcAft>
              <a:buFont typeface="Wingdings 2"/>
              <a:buChar char=""/>
              <a:defRPr/>
            </a:pPr>
            <a:r>
              <a:rPr lang="en-US" altLang="en-US" sz="2000" dirty="0"/>
              <a:t>Science and Law (Lemons and Junker, </a:t>
            </a:r>
            <a:r>
              <a:rPr lang="en-US" altLang="en-US" sz="2000" dirty="0" smtClean="0"/>
              <a:t>2017)</a:t>
            </a:r>
          </a:p>
          <a:p>
            <a:pPr marL="914717" lvl="2" indent="-274320" eaLnBrk="1" fontAlgn="auto" hangingPunct="1">
              <a:lnSpc>
                <a:spcPct val="90000"/>
              </a:lnSpc>
              <a:spcAft>
                <a:spcPts val="0"/>
              </a:spcAft>
              <a:buFont typeface="Wingdings 2"/>
              <a:buChar char=""/>
              <a:defRPr/>
            </a:pPr>
            <a:r>
              <a:rPr lang="en-US" altLang="en-US" sz="1700" dirty="0" smtClean="0">
                <a:hlinkClick r:id="rId6"/>
              </a:rPr>
              <a:t>Environmental Law 3 </a:t>
            </a:r>
            <a:r>
              <a:rPr lang="en-US" altLang="en-US" sz="1700" dirty="0" err="1" smtClean="0">
                <a:hlinkClick r:id="rId6"/>
              </a:rPr>
              <a:t>mins</a:t>
            </a:r>
            <a:endParaRPr lang="en-US" altLang="en-US" sz="1700" dirty="0"/>
          </a:p>
          <a:p>
            <a:pPr marL="640080" lvl="1" indent="-274320" eaLnBrk="1" fontAlgn="auto" hangingPunct="1">
              <a:lnSpc>
                <a:spcPct val="90000"/>
              </a:lnSpc>
              <a:spcAft>
                <a:spcPts val="0"/>
              </a:spcAft>
              <a:buFont typeface="Wingdings 2"/>
              <a:buChar char=""/>
              <a:defRPr/>
            </a:pPr>
            <a:r>
              <a:rPr lang="en-US" altLang="en-US" sz="2000" dirty="0"/>
              <a:t>Science and religion </a:t>
            </a:r>
          </a:p>
          <a:p>
            <a:pPr lvl="2" indent="-274320" eaLnBrk="1" fontAlgn="auto" hangingPunct="1">
              <a:lnSpc>
                <a:spcPct val="90000"/>
              </a:lnSpc>
              <a:spcAft>
                <a:spcPts val="0"/>
              </a:spcAft>
              <a:buFont typeface="Wingdings 2"/>
              <a:buChar char=""/>
              <a:defRPr/>
            </a:pPr>
            <a:r>
              <a:rPr lang="en-US" altLang="en-US" sz="1800" dirty="0"/>
              <a:t>Varies between religions e.g. Evolution</a:t>
            </a:r>
          </a:p>
          <a:p>
            <a:pPr lvl="2" indent="-274320" eaLnBrk="1" fontAlgn="auto" hangingPunct="1">
              <a:lnSpc>
                <a:spcPct val="90000"/>
              </a:lnSpc>
              <a:spcAft>
                <a:spcPts val="0"/>
              </a:spcAft>
              <a:buFont typeface="Wingdings 2"/>
              <a:buChar char=""/>
              <a:defRPr/>
            </a:pPr>
            <a:r>
              <a:rPr lang="en-US" altLang="en-US" sz="1800" dirty="0"/>
              <a:t>Hindu science is accepted e.g. Indian Nuclear tests were called Shakti  (Divine mother responsible for creation) (In Our Time, Frazier, 2013)</a:t>
            </a:r>
          </a:p>
          <a:p>
            <a:pPr marL="640080" lvl="1" indent="-274320" eaLnBrk="1" fontAlgn="auto" hangingPunct="1">
              <a:lnSpc>
                <a:spcPct val="90000"/>
              </a:lnSpc>
              <a:spcAft>
                <a:spcPts val="0"/>
              </a:spcAft>
              <a:buFont typeface="Wingdings 2"/>
              <a:buChar char=""/>
              <a:defRPr/>
            </a:pPr>
            <a:r>
              <a:rPr lang="en-US" altLang="en-US" sz="2000" dirty="0"/>
              <a:t>S</a:t>
            </a:r>
            <a:r>
              <a:rPr lang="en-US" altLang="en-US" sz="2000" dirty="0" smtClean="0"/>
              <a:t>cience </a:t>
            </a:r>
            <a:r>
              <a:rPr lang="en-US" altLang="en-US" sz="2000" dirty="0"/>
              <a:t>vs. Ideology</a:t>
            </a:r>
          </a:p>
          <a:p>
            <a:pPr lvl="2" indent="-274320" eaLnBrk="1" fontAlgn="auto" hangingPunct="1">
              <a:lnSpc>
                <a:spcPct val="90000"/>
              </a:lnSpc>
              <a:spcAft>
                <a:spcPts val="0"/>
              </a:spcAft>
              <a:buFont typeface="Wingdings 2"/>
              <a:buChar char=""/>
              <a:defRPr/>
            </a:pPr>
            <a:r>
              <a:rPr lang="en-US" altLang="en-US" sz="1800" dirty="0"/>
              <a:t>Communism</a:t>
            </a:r>
          </a:p>
          <a:p>
            <a:pPr lvl="2" indent="-274320" eaLnBrk="1" fontAlgn="auto" hangingPunct="1">
              <a:lnSpc>
                <a:spcPct val="90000"/>
              </a:lnSpc>
              <a:spcAft>
                <a:spcPts val="0"/>
              </a:spcAft>
              <a:buFont typeface="Wingdings 2"/>
              <a:buChar char=""/>
              <a:defRPr/>
            </a:pPr>
            <a:r>
              <a:rPr lang="en-US" altLang="en-US" sz="1800" dirty="0"/>
              <a:t>Fascism</a:t>
            </a:r>
          </a:p>
          <a:p>
            <a:pPr marL="868680" lvl="2" indent="0" eaLnBrk="1" fontAlgn="auto" hangingPunct="1">
              <a:lnSpc>
                <a:spcPct val="90000"/>
              </a:lnSpc>
              <a:spcAft>
                <a:spcPts val="0"/>
              </a:spcAft>
              <a:buFont typeface="Wingdings 3" pitchFamily="18" charset="2"/>
              <a:buNone/>
              <a:defRPr/>
            </a:pPr>
            <a:endParaRPr lang="en-US" altLang="en-US" sz="1800" dirty="0"/>
          </a:p>
        </p:txBody>
      </p:sp>
      <p:sp>
        <p:nvSpPr>
          <p:cNvPr id="105477"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6DBAAB3D-3807-4CC5-9ACF-3FAE685489BB}" type="slidenum">
              <a:rPr lang="en-GB" altLang="en-US" sz="1100" smtClean="0">
                <a:solidFill>
                  <a:srgbClr val="4D4D4D"/>
                </a:solidFill>
                <a:latin typeface="Times New Roman" panose="02020603050405020304" pitchFamily="18" charset="0"/>
              </a:rPr>
              <a:pPr>
                <a:spcBef>
                  <a:spcPct val="0"/>
                </a:spcBef>
                <a:buClrTx/>
                <a:buSzTx/>
                <a:buFontTx/>
                <a:buNone/>
              </a:pPr>
              <a:t>97</a:t>
            </a:fld>
            <a:endParaRPr lang="en-GB" altLang="en-US" sz="1100">
              <a:solidFill>
                <a:srgbClr val="4D4D4D"/>
              </a:solidFill>
              <a:latin typeface="Times New Roman" panose="02020603050405020304" pitchFamily="18" charset="0"/>
            </a:endParaRPr>
          </a:p>
        </p:txBody>
      </p:sp>
      <p:pic>
        <p:nvPicPr>
          <p:cNvPr id="105478"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67400" y="3644900"/>
            <a:ext cx="2994025" cy="290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479"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62725" y="188913"/>
            <a:ext cx="2405063" cy="331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41986">
                                            <p:txEl>
                                              <p:pRg st="0" end="0"/>
                                            </p:txEl>
                                          </p:spTgt>
                                        </p:tgtEl>
                                        <p:attrNameLst>
                                          <p:attrName>style.visibility</p:attrName>
                                        </p:attrNameLst>
                                      </p:cBhvr>
                                      <p:to>
                                        <p:strVal val="visible"/>
                                      </p:to>
                                    </p:set>
                                    <p:anim calcmode="lin" valueType="num">
                                      <p:cBhvr additive="base">
                                        <p:cTn id="7" dur="500" fill="hold"/>
                                        <p:tgtEl>
                                          <p:spTgt spid="419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198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41987">
                                            <p:txEl>
                                              <p:pRg st="0" end="0"/>
                                            </p:txEl>
                                          </p:spTgt>
                                        </p:tgtEl>
                                        <p:attrNameLst>
                                          <p:attrName>style.visibility</p:attrName>
                                        </p:attrNameLst>
                                      </p:cBhvr>
                                      <p:to>
                                        <p:strVal val="visible"/>
                                      </p:to>
                                    </p:set>
                                    <p:anim calcmode="lin" valueType="num">
                                      <p:cBhvr additive="base">
                                        <p:cTn id="13" dur="500" fill="hold"/>
                                        <p:tgtEl>
                                          <p:spTgt spid="41987">
                                            <p:txEl>
                                              <p:pRg st="0" end="0"/>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41987">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2" fill="hold" grpId="0" nodeType="withEffect">
                                  <p:stCondLst>
                                    <p:cond delay="0"/>
                                  </p:stCondLst>
                                  <p:childTnLst>
                                    <p:set>
                                      <p:cBhvr>
                                        <p:cTn id="16" dur="1" fill="hold">
                                          <p:stCondLst>
                                            <p:cond delay="0"/>
                                          </p:stCondLst>
                                        </p:cTn>
                                        <p:tgtEl>
                                          <p:spTgt spid="41987">
                                            <p:txEl>
                                              <p:pRg st="1" end="1"/>
                                            </p:txEl>
                                          </p:spTgt>
                                        </p:tgtEl>
                                        <p:attrNameLst>
                                          <p:attrName>style.visibility</p:attrName>
                                        </p:attrNameLst>
                                      </p:cBhvr>
                                      <p:to>
                                        <p:strVal val="visible"/>
                                      </p:to>
                                    </p:set>
                                    <p:anim calcmode="lin" valueType="num">
                                      <p:cBhvr additive="base">
                                        <p:cTn id="17" dur="500" fill="hold"/>
                                        <p:tgtEl>
                                          <p:spTgt spid="41987">
                                            <p:txEl>
                                              <p:pRg st="1" end="1"/>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41987">
                                            <p:txEl>
                                              <p:pRg st="1" end="1"/>
                                            </p:txEl>
                                          </p:spTgt>
                                        </p:tgtEl>
                                        <p:attrNameLst>
                                          <p:attrName>ppt_y</p:attrName>
                                        </p:attrNameLst>
                                      </p:cBhvr>
                                      <p:tavLst>
                                        <p:tav tm="0">
                                          <p:val>
                                            <p:strVal val="#ppt_y"/>
                                          </p:val>
                                        </p:tav>
                                        <p:tav tm="100000">
                                          <p:val>
                                            <p:strVal val="#ppt_y"/>
                                          </p:val>
                                        </p:tav>
                                      </p:tavLst>
                                    </p:anim>
                                  </p:childTnLst>
                                </p:cTn>
                              </p:par>
                              <p:par>
                                <p:cTn id="19" presetID="2" presetClass="entr" presetSubtype="2" fill="hold" grpId="0" nodeType="withEffect">
                                  <p:stCondLst>
                                    <p:cond delay="0"/>
                                  </p:stCondLst>
                                  <p:childTnLst>
                                    <p:set>
                                      <p:cBhvr>
                                        <p:cTn id="20" dur="1" fill="hold">
                                          <p:stCondLst>
                                            <p:cond delay="0"/>
                                          </p:stCondLst>
                                        </p:cTn>
                                        <p:tgtEl>
                                          <p:spTgt spid="41987">
                                            <p:txEl>
                                              <p:pRg st="2" end="2"/>
                                            </p:txEl>
                                          </p:spTgt>
                                        </p:tgtEl>
                                        <p:attrNameLst>
                                          <p:attrName>style.visibility</p:attrName>
                                        </p:attrNameLst>
                                      </p:cBhvr>
                                      <p:to>
                                        <p:strVal val="visible"/>
                                      </p:to>
                                    </p:set>
                                    <p:anim calcmode="lin" valueType="num">
                                      <p:cBhvr additive="base">
                                        <p:cTn id="21" dur="500" fill="hold"/>
                                        <p:tgtEl>
                                          <p:spTgt spid="41987">
                                            <p:txEl>
                                              <p:pRg st="2" end="2"/>
                                            </p:tx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41987">
                                            <p:txEl>
                                              <p:pRg st="2" end="2"/>
                                            </p:txEl>
                                          </p:spTgt>
                                        </p:tgtEl>
                                        <p:attrNameLst>
                                          <p:attrName>ppt_y</p:attrName>
                                        </p:attrNameLst>
                                      </p:cBhvr>
                                      <p:tavLst>
                                        <p:tav tm="0">
                                          <p:val>
                                            <p:strVal val="#ppt_y"/>
                                          </p:val>
                                        </p:tav>
                                        <p:tav tm="100000">
                                          <p:val>
                                            <p:strVal val="#ppt_y"/>
                                          </p:val>
                                        </p:tav>
                                      </p:tavLst>
                                    </p:anim>
                                  </p:childTnLst>
                                </p:cTn>
                              </p:par>
                              <p:par>
                                <p:cTn id="23" presetID="2" presetClass="entr" presetSubtype="2" fill="hold" grpId="0" nodeType="withEffect">
                                  <p:stCondLst>
                                    <p:cond delay="0"/>
                                  </p:stCondLst>
                                  <p:childTnLst>
                                    <p:set>
                                      <p:cBhvr>
                                        <p:cTn id="24" dur="1" fill="hold">
                                          <p:stCondLst>
                                            <p:cond delay="0"/>
                                          </p:stCondLst>
                                        </p:cTn>
                                        <p:tgtEl>
                                          <p:spTgt spid="41987">
                                            <p:txEl>
                                              <p:pRg st="3" end="3"/>
                                            </p:txEl>
                                          </p:spTgt>
                                        </p:tgtEl>
                                        <p:attrNameLst>
                                          <p:attrName>style.visibility</p:attrName>
                                        </p:attrNameLst>
                                      </p:cBhvr>
                                      <p:to>
                                        <p:strVal val="visible"/>
                                      </p:to>
                                    </p:set>
                                    <p:anim calcmode="lin" valueType="num">
                                      <p:cBhvr additive="base">
                                        <p:cTn id="25" dur="500" fill="hold"/>
                                        <p:tgtEl>
                                          <p:spTgt spid="41987">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41987">
                                            <p:txEl>
                                              <p:pRg st="3" end="3"/>
                                            </p:txEl>
                                          </p:spTgt>
                                        </p:tgtEl>
                                        <p:attrNameLst>
                                          <p:attrName>ppt_y</p:attrName>
                                        </p:attrNameLst>
                                      </p:cBhvr>
                                      <p:tavLst>
                                        <p:tav tm="0">
                                          <p:val>
                                            <p:strVal val="#ppt_y"/>
                                          </p:val>
                                        </p:tav>
                                        <p:tav tm="100000">
                                          <p:val>
                                            <p:strVal val="#ppt_y"/>
                                          </p:val>
                                        </p:tav>
                                      </p:tavLst>
                                    </p:anim>
                                  </p:childTnLst>
                                </p:cTn>
                              </p:par>
                              <p:par>
                                <p:cTn id="27" presetID="2" presetClass="entr" presetSubtype="2" fill="hold" grpId="0" nodeType="withEffect">
                                  <p:stCondLst>
                                    <p:cond delay="0"/>
                                  </p:stCondLst>
                                  <p:childTnLst>
                                    <p:set>
                                      <p:cBhvr>
                                        <p:cTn id="28" dur="1" fill="hold">
                                          <p:stCondLst>
                                            <p:cond delay="0"/>
                                          </p:stCondLst>
                                        </p:cTn>
                                        <p:tgtEl>
                                          <p:spTgt spid="41987">
                                            <p:txEl>
                                              <p:pRg st="4" end="4"/>
                                            </p:txEl>
                                          </p:spTgt>
                                        </p:tgtEl>
                                        <p:attrNameLst>
                                          <p:attrName>style.visibility</p:attrName>
                                        </p:attrNameLst>
                                      </p:cBhvr>
                                      <p:to>
                                        <p:strVal val="visible"/>
                                      </p:to>
                                    </p:set>
                                    <p:anim calcmode="lin" valueType="num">
                                      <p:cBhvr additive="base">
                                        <p:cTn id="29" dur="500" fill="hold"/>
                                        <p:tgtEl>
                                          <p:spTgt spid="41987">
                                            <p:txEl>
                                              <p:pRg st="4" end="4"/>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4198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2" fill="hold" grpId="0" nodeType="clickEffect">
                                  <p:stCondLst>
                                    <p:cond delay="0"/>
                                  </p:stCondLst>
                                  <p:childTnLst>
                                    <p:set>
                                      <p:cBhvr>
                                        <p:cTn id="34" dur="1" fill="hold">
                                          <p:stCondLst>
                                            <p:cond delay="0"/>
                                          </p:stCondLst>
                                        </p:cTn>
                                        <p:tgtEl>
                                          <p:spTgt spid="41987">
                                            <p:txEl>
                                              <p:pRg st="5" end="5"/>
                                            </p:txEl>
                                          </p:spTgt>
                                        </p:tgtEl>
                                        <p:attrNameLst>
                                          <p:attrName>style.visibility</p:attrName>
                                        </p:attrNameLst>
                                      </p:cBhvr>
                                      <p:to>
                                        <p:strVal val="visible"/>
                                      </p:to>
                                    </p:set>
                                    <p:anim calcmode="lin" valueType="num">
                                      <p:cBhvr additive="base">
                                        <p:cTn id="35" dur="500" fill="hold"/>
                                        <p:tgtEl>
                                          <p:spTgt spid="41987">
                                            <p:txEl>
                                              <p:pRg st="5" end="5"/>
                                            </p:txEl>
                                          </p:spTgt>
                                        </p:tgtEl>
                                        <p:attrNameLst>
                                          <p:attrName>ppt_x</p:attrName>
                                        </p:attrNameLst>
                                      </p:cBhvr>
                                      <p:tavLst>
                                        <p:tav tm="0">
                                          <p:val>
                                            <p:strVal val="1+#ppt_w/2"/>
                                          </p:val>
                                        </p:tav>
                                        <p:tav tm="100000">
                                          <p:val>
                                            <p:strVal val="#ppt_x"/>
                                          </p:val>
                                        </p:tav>
                                      </p:tavLst>
                                    </p:anim>
                                    <p:anim calcmode="lin" valueType="num">
                                      <p:cBhvr additive="base">
                                        <p:cTn id="36" dur="500" fill="hold"/>
                                        <p:tgtEl>
                                          <p:spTgt spid="41987">
                                            <p:txEl>
                                              <p:pRg st="5" end="5"/>
                                            </p:txEl>
                                          </p:spTgt>
                                        </p:tgtEl>
                                        <p:attrNameLst>
                                          <p:attrName>ppt_y</p:attrName>
                                        </p:attrNameLst>
                                      </p:cBhvr>
                                      <p:tavLst>
                                        <p:tav tm="0">
                                          <p:val>
                                            <p:strVal val="#ppt_y"/>
                                          </p:val>
                                        </p:tav>
                                        <p:tav tm="100000">
                                          <p:val>
                                            <p:strVal val="#ppt_y"/>
                                          </p:val>
                                        </p:tav>
                                      </p:tavLst>
                                    </p:anim>
                                  </p:childTnLst>
                                </p:cTn>
                              </p:par>
                              <p:par>
                                <p:cTn id="37" presetID="2" presetClass="entr" presetSubtype="2" fill="hold" grpId="0" nodeType="withEffect">
                                  <p:stCondLst>
                                    <p:cond delay="0"/>
                                  </p:stCondLst>
                                  <p:childTnLst>
                                    <p:set>
                                      <p:cBhvr>
                                        <p:cTn id="38" dur="1" fill="hold">
                                          <p:stCondLst>
                                            <p:cond delay="0"/>
                                          </p:stCondLst>
                                        </p:cTn>
                                        <p:tgtEl>
                                          <p:spTgt spid="41987">
                                            <p:txEl>
                                              <p:pRg st="6" end="6"/>
                                            </p:txEl>
                                          </p:spTgt>
                                        </p:tgtEl>
                                        <p:attrNameLst>
                                          <p:attrName>style.visibility</p:attrName>
                                        </p:attrNameLst>
                                      </p:cBhvr>
                                      <p:to>
                                        <p:strVal val="visible"/>
                                      </p:to>
                                    </p:set>
                                    <p:anim calcmode="lin" valueType="num">
                                      <p:cBhvr additive="base">
                                        <p:cTn id="39" dur="500" fill="hold"/>
                                        <p:tgtEl>
                                          <p:spTgt spid="41987">
                                            <p:txEl>
                                              <p:pRg st="6" end="6"/>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41987">
                                            <p:txEl>
                                              <p:pRg st="6" end="6"/>
                                            </p:txEl>
                                          </p:spTgt>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stCondLst>
                                    <p:cond delay="0"/>
                                  </p:stCondLst>
                                  <p:childTnLst>
                                    <p:set>
                                      <p:cBhvr>
                                        <p:cTn id="42" dur="1" fill="hold">
                                          <p:stCondLst>
                                            <p:cond delay="0"/>
                                          </p:stCondLst>
                                        </p:cTn>
                                        <p:tgtEl>
                                          <p:spTgt spid="41987">
                                            <p:txEl>
                                              <p:pRg st="7" end="7"/>
                                            </p:txEl>
                                          </p:spTgt>
                                        </p:tgtEl>
                                        <p:attrNameLst>
                                          <p:attrName>style.visibility</p:attrName>
                                        </p:attrNameLst>
                                      </p:cBhvr>
                                      <p:to>
                                        <p:strVal val="visible"/>
                                      </p:to>
                                    </p:set>
                                    <p:anim calcmode="lin" valueType="num">
                                      <p:cBhvr additive="base">
                                        <p:cTn id="43" dur="500" fill="hold"/>
                                        <p:tgtEl>
                                          <p:spTgt spid="41987">
                                            <p:txEl>
                                              <p:pRg st="7" end="7"/>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41987">
                                            <p:txEl>
                                              <p:pRg st="7" end="7"/>
                                            </p:txEl>
                                          </p:spTgt>
                                        </p:tgtEl>
                                        <p:attrNameLst>
                                          <p:attrName>ppt_y</p:attrName>
                                        </p:attrNameLst>
                                      </p:cBhvr>
                                      <p:tavLst>
                                        <p:tav tm="0">
                                          <p:val>
                                            <p:strVal val="#ppt_y"/>
                                          </p:val>
                                        </p:tav>
                                        <p:tav tm="100000">
                                          <p:val>
                                            <p:strVal val="#ppt_y"/>
                                          </p:val>
                                        </p:tav>
                                      </p:tavLst>
                                    </p:anim>
                                  </p:childTnLst>
                                </p:cTn>
                              </p:par>
                              <p:par>
                                <p:cTn id="45" presetID="2" presetClass="entr" presetSubtype="2" fill="hold" grpId="0" nodeType="withEffect">
                                  <p:stCondLst>
                                    <p:cond delay="0"/>
                                  </p:stCondLst>
                                  <p:childTnLst>
                                    <p:set>
                                      <p:cBhvr>
                                        <p:cTn id="46" dur="1" fill="hold">
                                          <p:stCondLst>
                                            <p:cond delay="0"/>
                                          </p:stCondLst>
                                        </p:cTn>
                                        <p:tgtEl>
                                          <p:spTgt spid="41987">
                                            <p:txEl>
                                              <p:pRg st="8" end="8"/>
                                            </p:txEl>
                                          </p:spTgt>
                                        </p:tgtEl>
                                        <p:attrNameLst>
                                          <p:attrName>style.visibility</p:attrName>
                                        </p:attrNameLst>
                                      </p:cBhvr>
                                      <p:to>
                                        <p:strVal val="visible"/>
                                      </p:to>
                                    </p:set>
                                    <p:anim calcmode="lin" valueType="num">
                                      <p:cBhvr additive="base">
                                        <p:cTn id="47" dur="500" fill="hold"/>
                                        <p:tgtEl>
                                          <p:spTgt spid="41987">
                                            <p:txEl>
                                              <p:pRg st="8" end="8"/>
                                            </p:tx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41987">
                                            <p:txEl>
                                              <p:pRg st="8" end="8"/>
                                            </p:txEl>
                                          </p:spTgt>
                                        </p:tgtEl>
                                        <p:attrNameLst>
                                          <p:attrName>ppt_y</p:attrName>
                                        </p:attrNameLst>
                                      </p:cBhvr>
                                      <p:tavLst>
                                        <p:tav tm="0">
                                          <p:val>
                                            <p:strVal val="#ppt_y"/>
                                          </p:val>
                                        </p:tav>
                                        <p:tav tm="100000">
                                          <p:val>
                                            <p:strVal val="#ppt_y"/>
                                          </p:val>
                                        </p:tav>
                                      </p:tavLst>
                                    </p:anim>
                                  </p:childTnLst>
                                </p:cTn>
                              </p:par>
                              <p:par>
                                <p:cTn id="49" presetID="2" presetClass="entr" presetSubtype="2" fill="hold" grpId="0" nodeType="withEffect">
                                  <p:stCondLst>
                                    <p:cond delay="0"/>
                                  </p:stCondLst>
                                  <p:childTnLst>
                                    <p:set>
                                      <p:cBhvr>
                                        <p:cTn id="50" dur="1" fill="hold">
                                          <p:stCondLst>
                                            <p:cond delay="0"/>
                                          </p:stCondLst>
                                        </p:cTn>
                                        <p:tgtEl>
                                          <p:spTgt spid="41987">
                                            <p:txEl>
                                              <p:pRg st="9" end="9"/>
                                            </p:txEl>
                                          </p:spTgt>
                                        </p:tgtEl>
                                        <p:attrNameLst>
                                          <p:attrName>style.visibility</p:attrName>
                                        </p:attrNameLst>
                                      </p:cBhvr>
                                      <p:to>
                                        <p:strVal val="visible"/>
                                      </p:to>
                                    </p:set>
                                    <p:anim calcmode="lin" valueType="num">
                                      <p:cBhvr additive="base">
                                        <p:cTn id="51" dur="500" fill="hold"/>
                                        <p:tgtEl>
                                          <p:spTgt spid="41987">
                                            <p:txEl>
                                              <p:pRg st="9" end="9"/>
                                            </p:txEl>
                                          </p:spTgt>
                                        </p:tgtEl>
                                        <p:attrNameLst>
                                          <p:attrName>ppt_x</p:attrName>
                                        </p:attrNameLst>
                                      </p:cBhvr>
                                      <p:tavLst>
                                        <p:tav tm="0">
                                          <p:val>
                                            <p:strVal val="1+#ppt_w/2"/>
                                          </p:val>
                                        </p:tav>
                                        <p:tav tm="100000">
                                          <p:val>
                                            <p:strVal val="#ppt_x"/>
                                          </p:val>
                                        </p:tav>
                                      </p:tavLst>
                                    </p:anim>
                                    <p:anim calcmode="lin" valueType="num">
                                      <p:cBhvr additive="base">
                                        <p:cTn id="52" dur="500" fill="hold"/>
                                        <p:tgtEl>
                                          <p:spTgt spid="41987">
                                            <p:txEl>
                                              <p:pRg st="9" end="9"/>
                                            </p:txEl>
                                          </p:spTgt>
                                        </p:tgtEl>
                                        <p:attrNameLst>
                                          <p:attrName>ppt_y</p:attrName>
                                        </p:attrNameLst>
                                      </p:cBhvr>
                                      <p:tavLst>
                                        <p:tav tm="0">
                                          <p:val>
                                            <p:strVal val="#ppt_y"/>
                                          </p:val>
                                        </p:tav>
                                        <p:tav tm="100000">
                                          <p:val>
                                            <p:strVal val="#ppt_y"/>
                                          </p:val>
                                        </p:tav>
                                      </p:tavLst>
                                    </p:anim>
                                  </p:childTnLst>
                                </p:cTn>
                              </p:par>
                              <p:par>
                                <p:cTn id="53" presetID="2" presetClass="entr" presetSubtype="2" fill="hold" grpId="0" nodeType="withEffect">
                                  <p:stCondLst>
                                    <p:cond delay="0"/>
                                  </p:stCondLst>
                                  <p:childTnLst>
                                    <p:set>
                                      <p:cBhvr>
                                        <p:cTn id="54" dur="1" fill="hold">
                                          <p:stCondLst>
                                            <p:cond delay="0"/>
                                          </p:stCondLst>
                                        </p:cTn>
                                        <p:tgtEl>
                                          <p:spTgt spid="41987">
                                            <p:txEl>
                                              <p:pRg st="10" end="10"/>
                                            </p:txEl>
                                          </p:spTgt>
                                        </p:tgtEl>
                                        <p:attrNameLst>
                                          <p:attrName>style.visibility</p:attrName>
                                        </p:attrNameLst>
                                      </p:cBhvr>
                                      <p:to>
                                        <p:strVal val="visible"/>
                                      </p:to>
                                    </p:set>
                                    <p:anim calcmode="lin" valueType="num">
                                      <p:cBhvr additive="base">
                                        <p:cTn id="55" dur="500" fill="hold"/>
                                        <p:tgtEl>
                                          <p:spTgt spid="41987">
                                            <p:txEl>
                                              <p:pRg st="10" end="10"/>
                                            </p:txEl>
                                          </p:spTgt>
                                        </p:tgtEl>
                                        <p:attrNameLst>
                                          <p:attrName>ppt_x</p:attrName>
                                        </p:attrNameLst>
                                      </p:cBhvr>
                                      <p:tavLst>
                                        <p:tav tm="0">
                                          <p:val>
                                            <p:strVal val="1+#ppt_w/2"/>
                                          </p:val>
                                        </p:tav>
                                        <p:tav tm="100000">
                                          <p:val>
                                            <p:strVal val="#ppt_x"/>
                                          </p:val>
                                        </p:tav>
                                      </p:tavLst>
                                    </p:anim>
                                    <p:anim calcmode="lin" valueType="num">
                                      <p:cBhvr additive="base">
                                        <p:cTn id="56" dur="500" fill="hold"/>
                                        <p:tgtEl>
                                          <p:spTgt spid="41987">
                                            <p:txEl>
                                              <p:pRg st="10" end="10"/>
                                            </p:txEl>
                                          </p:spTgt>
                                        </p:tgtEl>
                                        <p:attrNameLst>
                                          <p:attrName>ppt_y</p:attrName>
                                        </p:attrNameLst>
                                      </p:cBhvr>
                                      <p:tavLst>
                                        <p:tav tm="0">
                                          <p:val>
                                            <p:strVal val="#ppt_y"/>
                                          </p:val>
                                        </p:tav>
                                        <p:tav tm="100000">
                                          <p:val>
                                            <p:strVal val="#ppt_y"/>
                                          </p:val>
                                        </p:tav>
                                      </p:tavLst>
                                    </p:anim>
                                  </p:childTnLst>
                                </p:cTn>
                              </p:par>
                              <p:par>
                                <p:cTn id="57" presetID="2" presetClass="entr" presetSubtype="2" fill="hold" grpId="0" nodeType="withEffect">
                                  <p:stCondLst>
                                    <p:cond delay="0"/>
                                  </p:stCondLst>
                                  <p:childTnLst>
                                    <p:set>
                                      <p:cBhvr>
                                        <p:cTn id="58" dur="1" fill="hold">
                                          <p:stCondLst>
                                            <p:cond delay="0"/>
                                          </p:stCondLst>
                                        </p:cTn>
                                        <p:tgtEl>
                                          <p:spTgt spid="41987">
                                            <p:txEl>
                                              <p:pRg st="11" end="11"/>
                                            </p:txEl>
                                          </p:spTgt>
                                        </p:tgtEl>
                                        <p:attrNameLst>
                                          <p:attrName>style.visibility</p:attrName>
                                        </p:attrNameLst>
                                      </p:cBhvr>
                                      <p:to>
                                        <p:strVal val="visible"/>
                                      </p:to>
                                    </p:set>
                                    <p:anim calcmode="lin" valueType="num">
                                      <p:cBhvr additive="base">
                                        <p:cTn id="59" dur="500" fill="hold"/>
                                        <p:tgtEl>
                                          <p:spTgt spid="41987">
                                            <p:txEl>
                                              <p:pRg st="11" end="11"/>
                                            </p:txEl>
                                          </p:spTgt>
                                        </p:tgtEl>
                                        <p:attrNameLst>
                                          <p:attrName>ppt_x</p:attrName>
                                        </p:attrNameLst>
                                      </p:cBhvr>
                                      <p:tavLst>
                                        <p:tav tm="0">
                                          <p:val>
                                            <p:strVal val="1+#ppt_w/2"/>
                                          </p:val>
                                        </p:tav>
                                        <p:tav tm="100000">
                                          <p:val>
                                            <p:strVal val="#ppt_x"/>
                                          </p:val>
                                        </p:tav>
                                      </p:tavLst>
                                    </p:anim>
                                    <p:anim calcmode="lin" valueType="num">
                                      <p:cBhvr additive="base">
                                        <p:cTn id="60" dur="500" fill="hold"/>
                                        <p:tgtEl>
                                          <p:spTgt spid="41987">
                                            <p:txEl>
                                              <p:pRg st="11" end="11"/>
                                            </p:txEl>
                                          </p:spTgt>
                                        </p:tgtEl>
                                        <p:attrNameLst>
                                          <p:attrName>ppt_y</p:attrName>
                                        </p:attrNameLst>
                                      </p:cBhvr>
                                      <p:tavLst>
                                        <p:tav tm="0">
                                          <p:val>
                                            <p:strVal val="#ppt_y"/>
                                          </p:val>
                                        </p:tav>
                                        <p:tav tm="100000">
                                          <p:val>
                                            <p:strVal val="#ppt_y"/>
                                          </p:val>
                                        </p:tav>
                                      </p:tavLst>
                                    </p:anim>
                                  </p:childTnLst>
                                </p:cTn>
                              </p:par>
                              <p:par>
                                <p:cTn id="61" presetID="2" presetClass="entr" presetSubtype="2" fill="hold" grpId="0" nodeType="withEffect">
                                  <p:stCondLst>
                                    <p:cond delay="0"/>
                                  </p:stCondLst>
                                  <p:childTnLst>
                                    <p:set>
                                      <p:cBhvr>
                                        <p:cTn id="62" dur="1" fill="hold">
                                          <p:stCondLst>
                                            <p:cond delay="0"/>
                                          </p:stCondLst>
                                        </p:cTn>
                                        <p:tgtEl>
                                          <p:spTgt spid="41987">
                                            <p:txEl>
                                              <p:pRg st="12" end="12"/>
                                            </p:txEl>
                                          </p:spTgt>
                                        </p:tgtEl>
                                        <p:attrNameLst>
                                          <p:attrName>style.visibility</p:attrName>
                                        </p:attrNameLst>
                                      </p:cBhvr>
                                      <p:to>
                                        <p:strVal val="visible"/>
                                      </p:to>
                                    </p:set>
                                    <p:anim calcmode="lin" valueType="num">
                                      <p:cBhvr additive="base">
                                        <p:cTn id="63" dur="500" fill="hold"/>
                                        <p:tgtEl>
                                          <p:spTgt spid="41987">
                                            <p:txEl>
                                              <p:pRg st="12" end="12"/>
                                            </p:txEl>
                                          </p:spTgt>
                                        </p:tgtEl>
                                        <p:attrNameLst>
                                          <p:attrName>ppt_x</p:attrName>
                                        </p:attrNameLst>
                                      </p:cBhvr>
                                      <p:tavLst>
                                        <p:tav tm="0">
                                          <p:val>
                                            <p:strVal val="1+#ppt_w/2"/>
                                          </p:val>
                                        </p:tav>
                                        <p:tav tm="100000">
                                          <p:val>
                                            <p:strVal val="#ppt_x"/>
                                          </p:val>
                                        </p:tav>
                                      </p:tavLst>
                                    </p:anim>
                                    <p:anim calcmode="lin" valueType="num">
                                      <p:cBhvr additive="base">
                                        <p:cTn id="64" dur="500" fill="hold"/>
                                        <p:tgtEl>
                                          <p:spTgt spid="41987">
                                            <p:txEl>
                                              <p:pRg st="12" end="12"/>
                                            </p:txEl>
                                          </p:spTgt>
                                        </p:tgtEl>
                                        <p:attrNameLst>
                                          <p:attrName>ppt_y</p:attrName>
                                        </p:attrNameLst>
                                      </p:cBhvr>
                                      <p:tavLst>
                                        <p:tav tm="0">
                                          <p:val>
                                            <p:strVal val="#ppt_y"/>
                                          </p:val>
                                        </p:tav>
                                        <p:tav tm="100000">
                                          <p:val>
                                            <p:strVal val="#ppt_y"/>
                                          </p:val>
                                        </p:tav>
                                      </p:tavLst>
                                    </p:anim>
                                  </p:childTnLst>
                                </p:cTn>
                              </p:par>
                              <p:par>
                                <p:cTn id="65" presetID="2" presetClass="entr" presetSubtype="2" fill="hold" grpId="0" nodeType="withEffect">
                                  <p:stCondLst>
                                    <p:cond delay="0"/>
                                  </p:stCondLst>
                                  <p:childTnLst>
                                    <p:set>
                                      <p:cBhvr>
                                        <p:cTn id="66" dur="1" fill="hold">
                                          <p:stCondLst>
                                            <p:cond delay="0"/>
                                          </p:stCondLst>
                                        </p:cTn>
                                        <p:tgtEl>
                                          <p:spTgt spid="41987">
                                            <p:txEl>
                                              <p:pRg st="13" end="13"/>
                                            </p:txEl>
                                          </p:spTgt>
                                        </p:tgtEl>
                                        <p:attrNameLst>
                                          <p:attrName>style.visibility</p:attrName>
                                        </p:attrNameLst>
                                      </p:cBhvr>
                                      <p:to>
                                        <p:strVal val="visible"/>
                                      </p:to>
                                    </p:set>
                                    <p:anim calcmode="lin" valueType="num">
                                      <p:cBhvr additive="base">
                                        <p:cTn id="67" dur="500" fill="hold"/>
                                        <p:tgtEl>
                                          <p:spTgt spid="41987">
                                            <p:txEl>
                                              <p:pRg st="13" end="13"/>
                                            </p:txEl>
                                          </p:spTgt>
                                        </p:tgtEl>
                                        <p:attrNameLst>
                                          <p:attrName>ppt_x</p:attrName>
                                        </p:attrNameLst>
                                      </p:cBhvr>
                                      <p:tavLst>
                                        <p:tav tm="0">
                                          <p:val>
                                            <p:strVal val="1+#ppt_w/2"/>
                                          </p:val>
                                        </p:tav>
                                        <p:tav tm="100000">
                                          <p:val>
                                            <p:strVal val="#ppt_x"/>
                                          </p:val>
                                        </p:tav>
                                      </p:tavLst>
                                    </p:anim>
                                    <p:anim calcmode="lin" valueType="num">
                                      <p:cBhvr additive="base">
                                        <p:cTn id="68" dur="500" fill="hold"/>
                                        <p:tgtEl>
                                          <p:spTgt spid="41987">
                                            <p:txEl>
                                              <p:pRg st="13" end="13"/>
                                            </p:txEl>
                                          </p:spTgt>
                                        </p:tgtEl>
                                        <p:attrNameLst>
                                          <p:attrName>ppt_y</p:attrName>
                                        </p:attrNameLst>
                                      </p:cBhvr>
                                      <p:tavLst>
                                        <p:tav tm="0">
                                          <p:val>
                                            <p:strVal val="#ppt_y"/>
                                          </p:val>
                                        </p:tav>
                                        <p:tav tm="100000">
                                          <p:val>
                                            <p:strVal val="#ppt_y"/>
                                          </p:val>
                                        </p:tav>
                                      </p:tavLst>
                                    </p:anim>
                                  </p:childTnLst>
                                </p:cTn>
                              </p:par>
                              <p:par>
                                <p:cTn id="69" presetID="2" presetClass="entr" presetSubtype="2" fill="hold" grpId="0" nodeType="withEffect">
                                  <p:stCondLst>
                                    <p:cond delay="0"/>
                                  </p:stCondLst>
                                  <p:childTnLst>
                                    <p:set>
                                      <p:cBhvr>
                                        <p:cTn id="70" dur="1" fill="hold">
                                          <p:stCondLst>
                                            <p:cond delay="0"/>
                                          </p:stCondLst>
                                        </p:cTn>
                                        <p:tgtEl>
                                          <p:spTgt spid="41987">
                                            <p:txEl>
                                              <p:pRg st="14" end="14"/>
                                            </p:txEl>
                                          </p:spTgt>
                                        </p:tgtEl>
                                        <p:attrNameLst>
                                          <p:attrName>style.visibility</p:attrName>
                                        </p:attrNameLst>
                                      </p:cBhvr>
                                      <p:to>
                                        <p:strVal val="visible"/>
                                      </p:to>
                                    </p:set>
                                    <p:anim calcmode="lin" valueType="num">
                                      <p:cBhvr additive="base">
                                        <p:cTn id="71" dur="500" fill="hold"/>
                                        <p:tgtEl>
                                          <p:spTgt spid="41987">
                                            <p:txEl>
                                              <p:pRg st="14" end="14"/>
                                            </p:txEl>
                                          </p:spTgt>
                                        </p:tgtEl>
                                        <p:attrNameLst>
                                          <p:attrName>ppt_x</p:attrName>
                                        </p:attrNameLst>
                                      </p:cBhvr>
                                      <p:tavLst>
                                        <p:tav tm="0">
                                          <p:val>
                                            <p:strVal val="1+#ppt_w/2"/>
                                          </p:val>
                                        </p:tav>
                                        <p:tav tm="100000">
                                          <p:val>
                                            <p:strVal val="#ppt_x"/>
                                          </p:val>
                                        </p:tav>
                                      </p:tavLst>
                                    </p:anim>
                                    <p:anim calcmode="lin" valueType="num">
                                      <p:cBhvr additive="base">
                                        <p:cTn id="72" dur="500" fill="hold"/>
                                        <p:tgtEl>
                                          <p:spTgt spid="41987">
                                            <p:txEl>
                                              <p:pRg st="14" end="14"/>
                                            </p:txEl>
                                          </p:spTgt>
                                        </p:tgtEl>
                                        <p:attrNameLst>
                                          <p:attrName>ppt_y</p:attrName>
                                        </p:attrNameLst>
                                      </p:cBhvr>
                                      <p:tavLst>
                                        <p:tav tm="0">
                                          <p:val>
                                            <p:strVal val="#ppt_y"/>
                                          </p:val>
                                        </p:tav>
                                        <p:tav tm="100000">
                                          <p:val>
                                            <p:strVal val="#ppt_y"/>
                                          </p:val>
                                        </p:tav>
                                      </p:tavLst>
                                    </p:anim>
                                  </p:childTnLst>
                                </p:cTn>
                              </p:par>
                              <p:par>
                                <p:cTn id="73" presetID="2" presetClass="entr" presetSubtype="2" fill="hold" grpId="0" nodeType="withEffect">
                                  <p:stCondLst>
                                    <p:cond delay="0"/>
                                  </p:stCondLst>
                                  <p:childTnLst>
                                    <p:set>
                                      <p:cBhvr>
                                        <p:cTn id="74" dur="1" fill="hold">
                                          <p:stCondLst>
                                            <p:cond delay="0"/>
                                          </p:stCondLst>
                                        </p:cTn>
                                        <p:tgtEl>
                                          <p:spTgt spid="41987">
                                            <p:txEl>
                                              <p:pRg st="15" end="15"/>
                                            </p:txEl>
                                          </p:spTgt>
                                        </p:tgtEl>
                                        <p:attrNameLst>
                                          <p:attrName>style.visibility</p:attrName>
                                        </p:attrNameLst>
                                      </p:cBhvr>
                                      <p:to>
                                        <p:strVal val="visible"/>
                                      </p:to>
                                    </p:set>
                                    <p:anim calcmode="lin" valueType="num">
                                      <p:cBhvr additive="base">
                                        <p:cTn id="75" dur="500" fill="hold"/>
                                        <p:tgtEl>
                                          <p:spTgt spid="41987">
                                            <p:txEl>
                                              <p:pRg st="15" end="15"/>
                                            </p:txEl>
                                          </p:spTgt>
                                        </p:tgtEl>
                                        <p:attrNameLst>
                                          <p:attrName>ppt_x</p:attrName>
                                        </p:attrNameLst>
                                      </p:cBhvr>
                                      <p:tavLst>
                                        <p:tav tm="0">
                                          <p:val>
                                            <p:strVal val="1+#ppt_w/2"/>
                                          </p:val>
                                        </p:tav>
                                        <p:tav tm="100000">
                                          <p:val>
                                            <p:strVal val="#ppt_x"/>
                                          </p:val>
                                        </p:tav>
                                      </p:tavLst>
                                    </p:anim>
                                    <p:anim calcmode="lin" valueType="num">
                                      <p:cBhvr additive="base">
                                        <p:cTn id="76" dur="500" fill="hold"/>
                                        <p:tgtEl>
                                          <p:spTgt spid="41987">
                                            <p:txEl>
                                              <p:pRg st="15" end="15"/>
                                            </p:txEl>
                                          </p:spTgt>
                                        </p:tgtEl>
                                        <p:attrNameLst>
                                          <p:attrName>ppt_y</p:attrName>
                                        </p:attrNameLst>
                                      </p:cBhvr>
                                      <p:tavLst>
                                        <p:tav tm="0">
                                          <p:val>
                                            <p:strVal val="#ppt_y"/>
                                          </p:val>
                                        </p:tav>
                                        <p:tav tm="100000">
                                          <p:val>
                                            <p:strVal val="#ppt_y"/>
                                          </p:val>
                                        </p:tav>
                                      </p:tavLst>
                                    </p:anim>
                                  </p:childTnLst>
                                </p:cTn>
                              </p:par>
                              <p:par>
                                <p:cTn id="77" presetID="2" presetClass="entr" presetSubtype="2" fill="hold" grpId="0" nodeType="withEffect">
                                  <p:stCondLst>
                                    <p:cond delay="0"/>
                                  </p:stCondLst>
                                  <p:childTnLst>
                                    <p:set>
                                      <p:cBhvr>
                                        <p:cTn id="78" dur="1" fill="hold">
                                          <p:stCondLst>
                                            <p:cond delay="0"/>
                                          </p:stCondLst>
                                        </p:cTn>
                                        <p:tgtEl>
                                          <p:spTgt spid="41987">
                                            <p:txEl>
                                              <p:pRg st="16" end="16"/>
                                            </p:txEl>
                                          </p:spTgt>
                                        </p:tgtEl>
                                        <p:attrNameLst>
                                          <p:attrName>style.visibility</p:attrName>
                                        </p:attrNameLst>
                                      </p:cBhvr>
                                      <p:to>
                                        <p:strVal val="visible"/>
                                      </p:to>
                                    </p:set>
                                    <p:anim calcmode="lin" valueType="num">
                                      <p:cBhvr additive="base">
                                        <p:cTn id="79" dur="500" fill="hold"/>
                                        <p:tgtEl>
                                          <p:spTgt spid="41987">
                                            <p:txEl>
                                              <p:pRg st="16" end="16"/>
                                            </p:txEl>
                                          </p:spTgt>
                                        </p:tgtEl>
                                        <p:attrNameLst>
                                          <p:attrName>ppt_x</p:attrName>
                                        </p:attrNameLst>
                                      </p:cBhvr>
                                      <p:tavLst>
                                        <p:tav tm="0">
                                          <p:val>
                                            <p:strVal val="1+#ppt_w/2"/>
                                          </p:val>
                                        </p:tav>
                                        <p:tav tm="100000">
                                          <p:val>
                                            <p:strVal val="#ppt_x"/>
                                          </p:val>
                                        </p:tav>
                                      </p:tavLst>
                                    </p:anim>
                                    <p:anim calcmode="lin" valueType="num">
                                      <p:cBhvr additive="base">
                                        <p:cTn id="80" dur="500" fill="hold"/>
                                        <p:tgtEl>
                                          <p:spTgt spid="41987">
                                            <p:txEl>
                                              <p:pRg st="16" end="16"/>
                                            </p:txEl>
                                          </p:spTgt>
                                        </p:tgtEl>
                                        <p:attrNameLst>
                                          <p:attrName>ppt_y</p:attrName>
                                        </p:attrNameLst>
                                      </p:cBhvr>
                                      <p:tavLst>
                                        <p:tav tm="0">
                                          <p:val>
                                            <p:strVal val="#ppt_y"/>
                                          </p:val>
                                        </p:tav>
                                        <p:tav tm="100000">
                                          <p:val>
                                            <p:strVal val="#ppt_y"/>
                                          </p:val>
                                        </p:tav>
                                      </p:tavLst>
                                    </p:anim>
                                  </p:childTnLst>
                                </p:cTn>
                              </p:par>
                              <p:par>
                                <p:cTn id="81" presetID="2" presetClass="entr" presetSubtype="2" fill="hold" grpId="0" nodeType="withEffect">
                                  <p:stCondLst>
                                    <p:cond delay="0"/>
                                  </p:stCondLst>
                                  <p:childTnLst>
                                    <p:set>
                                      <p:cBhvr>
                                        <p:cTn id="82" dur="1" fill="hold">
                                          <p:stCondLst>
                                            <p:cond delay="0"/>
                                          </p:stCondLst>
                                        </p:cTn>
                                        <p:tgtEl>
                                          <p:spTgt spid="41987">
                                            <p:txEl>
                                              <p:pRg st="17" end="17"/>
                                            </p:txEl>
                                          </p:spTgt>
                                        </p:tgtEl>
                                        <p:attrNameLst>
                                          <p:attrName>style.visibility</p:attrName>
                                        </p:attrNameLst>
                                      </p:cBhvr>
                                      <p:to>
                                        <p:strVal val="visible"/>
                                      </p:to>
                                    </p:set>
                                    <p:anim calcmode="lin" valueType="num">
                                      <p:cBhvr additive="base">
                                        <p:cTn id="83" dur="500" fill="hold"/>
                                        <p:tgtEl>
                                          <p:spTgt spid="41987">
                                            <p:txEl>
                                              <p:pRg st="17" end="17"/>
                                            </p:txEl>
                                          </p:spTgt>
                                        </p:tgtEl>
                                        <p:attrNameLst>
                                          <p:attrName>ppt_x</p:attrName>
                                        </p:attrNameLst>
                                      </p:cBhvr>
                                      <p:tavLst>
                                        <p:tav tm="0">
                                          <p:val>
                                            <p:strVal val="1+#ppt_w/2"/>
                                          </p:val>
                                        </p:tav>
                                        <p:tav tm="100000">
                                          <p:val>
                                            <p:strVal val="#ppt_x"/>
                                          </p:val>
                                        </p:tav>
                                      </p:tavLst>
                                    </p:anim>
                                    <p:anim calcmode="lin" valueType="num">
                                      <p:cBhvr additive="base">
                                        <p:cTn id="84" dur="500" fill="hold"/>
                                        <p:tgtEl>
                                          <p:spTgt spid="41987">
                                            <p:txEl>
                                              <p:pRg st="17" end="17"/>
                                            </p:txEl>
                                          </p:spTgt>
                                        </p:tgtEl>
                                        <p:attrNameLst>
                                          <p:attrName>ppt_y</p:attrName>
                                        </p:attrNameLst>
                                      </p:cBhvr>
                                      <p:tavLst>
                                        <p:tav tm="0">
                                          <p:val>
                                            <p:strVal val="#ppt_y"/>
                                          </p:val>
                                        </p:tav>
                                        <p:tav tm="100000">
                                          <p:val>
                                            <p:strVal val="#ppt_y"/>
                                          </p:val>
                                        </p:tav>
                                      </p:tavLst>
                                    </p:anim>
                                  </p:childTnLst>
                                </p:cTn>
                              </p:par>
                              <p:par>
                                <p:cTn id="85" presetID="2" presetClass="entr" presetSubtype="2" fill="hold" grpId="0" nodeType="withEffect">
                                  <p:stCondLst>
                                    <p:cond delay="0"/>
                                  </p:stCondLst>
                                  <p:childTnLst>
                                    <p:set>
                                      <p:cBhvr>
                                        <p:cTn id="86" dur="1" fill="hold">
                                          <p:stCondLst>
                                            <p:cond delay="0"/>
                                          </p:stCondLst>
                                        </p:cTn>
                                        <p:tgtEl>
                                          <p:spTgt spid="41987">
                                            <p:txEl>
                                              <p:pRg st="18" end="18"/>
                                            </p:txEl>
                                          </p:spTgt>
                                        </p:tgtEl>
                                        <p:attrNameLst>
                                          <p:attrName>style.visibility</p:attrName>
                                        </p:attrNameLst>
                                      </p:cBhvr>
                                      <p:to>
                                        <p:strVal val="visible"/>
                                      </p:to>
                                    </p:set>
                                    <p:anim calcmode="lin" valueType="num">
                                      <p:cBhvr additive="base">
                                        <p:cTn id="87" dur="500" fill="hold"/>
                                        <p:tgtEl>
                                          <p:spTgt spid="41987">
                                            <p:txEl>
                                              <p:pRg st="18" end="18"/>
                                            </p:txEl>
                                          </p:spTgt>
                                        </p:tgtEl>
                                        <p:attrNameLst>
                                          <p:attrName>ppt_x</p:attrName>
                                        </p:attrNameLst>
                                      </p:cBhvr>
                                      <p:tavLst>
                                        <p:tav tm="0">
                                          <p:val>
                                            <p:strVal val="1+#ppt_w/2"/>
                                          </p:val>
                                        </p:tav>
                                        <p:tav tm="100000">
                                          <p:val>
                                            <p:strVal val="#ppt_x"/>
                                          </p:val>
                                        </p:tav>
                                      </p:tavLst>
                                    </p:anim>
                                    <p:anim calcmode="lin" valueType="num">
                                      <p:cBhvr additive="base">
                                        <p:cTn id="88" dur="500" fill="hold"/>
                                        <p:tgtEl>
                                          <p:spTgt spid="41987">
                                            <p:txEl>
                                              <p:pRg st="18" end="18"/>
                                            </p:txEl>
                                          </p:spTgt>
                                        </p:tgtEl>
                                        <p:attrNameLst>
                                          <p:attrName>ppt_y</p:attrName>
                                        </p:attrNameLst>
                                      </p:cBhvr>
                                      <p:tavLst>
                                        <p:tav tm="0">
                                          <p:val>
                                            <p:strVal val="#ppt_y"/>
                                          </p:val>
                                        </p:tav>
                                        <p:tav tm="100000">
                                          <p:val>
                                            <p:strVal val="#ppt_y"/>
                                          </p:val>
                                        </p:tav>
                                      </p:tavLst>
                                    </p:anim>
                                  </p:childTnLst>
                                </p:cTn>
                              </p:par>
                              <p:par>
                                <p:cTn id="89" presetID="2" presetClass="entr" presetSubtype="2" fill="hold" grpId="0" nodeType="withEffect">
                                  <p:stCondLst>
                                    <p:cond delay="0"/>
                                  </p:stCondLst>
                                  <p:childTnLst>
                                    <p:set>
                                      <p:cBhvr>
                                        <p:cTn id="90" dur="1" fill="hold">
                                          <p:stCondLst>
                                            <p:cond delay="0"/>
                                          </p:stCondLst>
                                        </p:cTn>
                                        <p:tgtEl>
                                          <p:spTgt spid="41987">
                                            <p:txEl>
                                              <p:pRg st="19" end="19"/>
                                            </p:txEl>
                                          </p:spTgt>
                                        </p:tgtEl>
                                        <p:attrNameLst>
                                          <p:attrName>style.visibility</p:attrName>
                                        </p:attrNameLst>
                                      </p:cBhvr>
                                      <p:to>
                                        <p:strVal val="visible"/>
                                      </p:to>
                                    </p:set>
                                    <p:anim calcmode="lin" valueType="num">
                                      <p:cBhvr additive="base">
                                        <p:cTn id="91" dur="500" fill="hold"/>
                                        <p:tgtEl>
                                          <p:spTgt spid="41987">
                                            <p:txEl>
                                              <p:pRg st="19" end="19"/>
                                            </p:txEl>
                                          </p:spTgt>
                                        </p:tgtEl>
                                        <p:attrNameLst>
                                          <p:attrName>ppt_x</p:attrName>
                                        </p:attrNameLst>
                                      </p:cBhvr>
                                      <p:tavLst>
                                        <p:tav tm="0">
                                          <p:val>
                                            <p:strVal val="1+#ppt_w/2"/>
                                          </p:val>
                                        </p:tav>
                                        <p:tav tm="100000">
                                          <p:val>
                                            <p:strVal val="#ppt_x"/>
                                          </p:val>
                                        </p:tav>
                                      </p:tavLst>
                                    </p:anim>
                                    <p:anim calcmode="lin" valueType="num">
                                      <p:cBhvr additive="base">
                                        <p:cTn id="92" dur="500" fill="hold"/>
                                        <p:tgtEl>
                                          <p:spTgt spid="41987">
                                            <p:txEl>
                                              <p:pRg st="19" end="1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build="p" autoUpdateAnimBg="0" advAuto="0"/>
      <p:bldP spid="41987" grpId="0" build="p" autoUpdateAnimBg="0"/>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Title 1"/>
          <p:cNvSpPr>
            <a:spLocks noGrp="1"/>
          </p:cNvSpPr>
          <p:nvPr>
            <p:ph type="title"/>
          </p:nvPr>
        </p:nvSpPr>
        <p:spPr/>
        <p:txBody>
          <a:bodyPr/>
          <a:lstStyle/>
          <a:p>
            <a:r>
              <a:rPr lang="en-GB" altLang="en-US"/>
              <a:t> Tools and Strategies Exercise</a:t>
            </a:r>
          </a:p>
        </p:txBody>
      </p:sp>
      <p:pic>
        <p:nvPicPr>
          <p:cNvPr id="112643" name="Online Image Placeholder 15"/>
          <p:cNvPicPr>
            <a:picLocks noGrp="1" noChangeAspect="1"/>
          </p:cNvPicPr>
          <p:nvPr>
            <p:ph type="clipArt" sz="half" idx="1"/>
          </p:nvPr>
        </p:nvPicPr>
        <p:blipFill>
          <a:blip r:embed="rId2">
            <a:extLst>
              <a:ext uri="{28A0092B-C50C-407E-A947-70E740481C1C}">
                <a14:useLocalDpi xmlns:a14="http://schemas.microsoft.com/office/drawing/2010/main" val="0"/>
              </a:ext>
            </a:extLst>
          </a:blip>
          <a:srcRect/>
          <a:stretch>
            <a:fillRect/>
          </a:stretch>
        </p:blipFill>
        <p:spPr>
          <a:xfrm>
            <a:off x="1938338" y="1617663"/>
            <a:ext cx="2028825" cy="1219200"/>
          </a:xfrm>
        </p:spPr>
      </p:pic>
      <p:sp>
        <p:nvSpPr>
          <p:cNvPr id="112644" name="Text Placeholder 9"/>
          <p:cNvSpPr>
            <a:spLocks noGrp="1"/>
          </p:cNvSpPr>
          <p:nvPr>
            <p:ph type="body" sz="half" idx="2"/>
          </p:nvPr>
        </p:nvSpPr>
        <p:spPr>
          <a:xfrm>
            <a:off x="4525963" y="1484313"/>
            <a:ext cx="4421187" cy="4114800"/>
          </a:xfrm>
        </p:spPr>
        <p:txBody>
          <a:bodyPr/>
          <a:lstStyle/>
          <a:p>
            <a:r>
              <a:rPr lang="en-GB" altLang="en-US">
                <a:solidFill>
                  <a:srgbClr val="FF0000"/>
                </a:solidFill>
              </a:rPr>
              <a:t>List and consider the tools and strategies used by organisations that deal with conservation in the UK.</a:t>
            </a:r>
          </a:p>
          <a:p>
            <a:endParaRPr lang="en-GB" altLang="en-US"/>
          </a:p>
        </p:txBody>
      </p:sp>
      <p:sp>
        <p:nvSpPr>
          <p:cNvPr id="112645"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CE2C31D0-180D-448E-8FB9-203F8C801B60}" type="slidenum">
              <a:rPr lang="en-GB" altLang="en-US" sz="1200" smtClean="0">
                <a:solidFill>
                  <a:srgbClr val="045C75"/>
                </a:solidFill>
              </a:rPr>
              <a:pPr/>
              <a:t>98</a:t>
            </a:fld>
            <a:endParaRPr lang="en-GB" altLang="en-US" sz="1200">
              <a:solidFill>
                <a:srgbClr val="045C75"/>
              </a:solidFill>
            </a:endParaRPr>
          </a:p>
        </p:txBody>
      </p:sp>
      <p:pic>
        <p:nvPicPr>
          <p:cNvPr id="112646" name="Picture 1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950" y="1484313"/>
            <a:ext cx="9906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47" name="Picture 13"/>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7950" y="5943600"/>
            <a:ext cx="1865313" cy="81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48" name="Picture 16"/>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081213" y="3346450"/>
            <a:ext cx="5524500" cy="346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49" name="Picture 14"/>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57975" y="5724525"/>
            <a:ext cx="2462213" cy="1004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50" name="Picture 17"/>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0" y="6350"/>
            <a:ext cx="3898900" cy="71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51" name="Picture 18"/>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504113" y="3429000"/>
            <a:ext cx="1438275" cy="75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52" name="Picture 22"/>
          <p:cNvPicPr>
            <a:picLocks noChangeAspect="1"/>
          </p:cNvPicPr>
          <p:nvPr/>
        </p:nvPicPr>
        <p:blipFill>
          <a:blip r:embed="rId9">
            <a:extLst>
              <a:ext uri="{28A0092B-C50C-407E-A947-70E740481C1C}">
                <a14:useLocalDpi xmlns:a14="http://schemas.microsoft.com/office/drawing/2010/main" val="0"/>
              </a:ext>
            </a:extLst>
          </a:blip>
          <a:srcRect b="30646"/>
          <a:stretch>
            <a:fillRect/>
          </a:stretch>
        </p:blipFill>
        <p:spPr bwMode="auto">
          <a:xfrm>
            <a:off x="3900488" y="7938"/>
            <a:ext cx="2998787"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53" name="Picture 19"/>
          <p:cNvPicPr>
            <a:picLocks noChangeAspect="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7059613" y="4656138"/>
            <a:ext cx="1781175" cy="93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54" name="Picture 20"/>
          <p:cNvPicPr>
            <a:picLocks noChangeAspect="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0" y="3000375"/>
            <a:ext cx="2101850" cy="1401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55" name="Picture 21"/>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107950" y="4630738"/>
            <a:ext cx="1846263" cy="814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56" name="TextBox 23"/>
          <p:cNvSpPr txBox="1">
            <a:spLocks noChangeArrowheads="1"/>
          </p:cNvSpPr>
          <p:nvPr/>
        </p:nvSpPr>
        <p:spPr bwMode="auto">
          <a:xfrm>
            <a:off x="2079625" y="3297238"/>
            <a:ext cx="259238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r>
              <a:rPr lang="en-GB" altLang="en-US" sz="1200">
                <a:solidFill>
                  <a:schemeClr val="tx1"/>
                </a:solidFill>
              </a:rPr>
              <a:t>Country Land and Business Association</a:t>
            </a:r>
          </a:p>
        </p:txBody>
      </p:sp>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68313" y="836613"/>
            <a:ext cx="2209800" cy="641350"/>
          </a:xfrm>
        </p:spPr>
        <p:txBody>
          <a:bodyPr rtlCol="0">
            <a:normAutofit fontScale="90000"/>
          </a:bodyPr>
          <a:lstStyle/>
          <a:p>
            <a:pPr eaLnBrk="1" fontAlgn="auto" hangingPunct="1">
              <a:spcAft>
                <a:spcPts val="0"/>
              </a:spcAft>
              <a:defRPr/>
            </a:pPr>
            <a:r>
              <a:rPr lang="en-US" altLang="en-US" b="1" dirty="0"/>
              <a:t>Practical</a:t>
            </a:r>
            <a:endParaRPr lang="en-US" altLang="en-US" sz="4800" dirty="0"/>
          </a:p>
        </p:txBody>
      </p:sp>
      <p:sp>
        <p:nvSpPr>
          <p:cNvPr id="44035" name="Rectangle 3"/>
          <p:cNvSpPr>
            <a:spLocks noGrp="1" noChangeArrowheads="1"/>
          </p:cNvSpPr>
          <p:nvPr>
            <p:ph idx="1"/>
          </p:nvPr>
        </p:nvSpPr>
        <p:spPr>
          <a:xfrm>
            <a:off x="381000" y="1905000"/>
            <a:ext cx="8382000" cy="4114800"/>
          </a:xfrm>
        </p:spPr>
        <p:txBody>
          <a:bodyPr rtlCol="0">
            <a:normAutofit fontScale="85000" lnSpcReduction="10000"/>
          </a:bodyPr>
          <a:lstStyle/>
          <a:p>
            <a:pPr marL="274320" indent="-274320" eaLnBrk="1" fontAlgn="auto" hangingPunct="1">
              <a:spcAft>
                <a:spcPts val="0"/>
              </a:spcAft>
              <a:buClr>
                <a:schemeClr val="accent3"/>
              </a:buClr>
              <a:buFont typeface="Wingdings 2"/>
              <a:buChar char=""/>
              <a:defRPr/>
            </a:pPr>
            <a:r>
              <a:rPr lang="en-US" b="1" dirty="0">
                <a:solidFill>
                  <a:schemeClr val="tx2">
                    <a:lumMod val="75000"/>
                  </a:schemeClr>
                </a:solidFill>
              </a:rPr>
              <a:t>Split into 4 groups</a:t>
            </a:r>
          </a:p>
          <a:p>
            <a:pPr marL="274320" indent="-274320" eaLnBrk="1" fontAlgn="auto" hangingPunct="1">
              <a:spcAft>
                <a:spcPts val="0"/>
              </a:spcAft>
              <a:buClr>
                <a:schemeClr val="accent3"/>
              </a:buClr>
              <a:buFont typeface="Wingdings 2"/>
              <a:buChar char=""/>
              <a:defRPr/>
            </a:pPr>
            <a:r>
              <a:rPr lang="en-US" b="1" dirty="0">
                <a:solidFill>
                  <a:schemeClr val="tx2">
                    <a:lumMod val="75000"/>
                  </a:schemeClr>
                </a:solidFill>
              </a:rPr>
              <a:t>Choose one of the following concerns:</a:t>
            </a:r>
          </a:p>
          <a:p>
            <a:pPr marL="640080" lvl="1" indent="-274320" eaLnBrk="1" fontAlgn="auto" hangingPunct="1">
              <a:spcAft>
                <a:spcPts val="0"/>
              </a:spcAft>
              <a:buFont typeface="Wingdings 2"/>
              <a:buChar char=""/>
              <a:defRPr/>
            </a:pPr>
            <a:r>
              <a:rPr lang="en-US" sz="1800" b="1" dirty="0">
                <a:solidFill>
                  <a:schemeClr val="tx2">
                    <a:lumMod val="75000"/>
                  </a:schemeClr>
                </a:solidFill>
              </a:rPr>
              <a:t>A. Global warming. </a:t>
            </a:r>
          </a:p>
          <a:p>
            <a:pPr marL="640080" lvl="1" indent="-274320" eaLnBrk="1" fontAlgn="auto" hangingPunct="1">
              <a:spcAft>
                <a:spcPts val="0"/>
              </a:spcAft>
              <a:buFont typeface="Wingdings 2"/>
              <a:buChar char=""/>
              <a:defRPr/>
            </a:pPr>
            <a:r>
              <a:rPr lang="en-US" sz="1800" b="1" dirty="0">
                <a:solidFill>
                  <a:schemeClr val="tx2">
                    <a:lumMod val="75000"/>
                  </a:schemeClr>
                </a:solidFill>
              </a:rPr>
              <a:t>B. Biodiversity</a:t>
            </a:r>
          </a:p>
          <a:p>
            <a:pPr marL="640080" lvl="1" indent="-274320" eaLnBrk="1" fontAlgn="auto" hangingPunct="1">
              <a:spcAft>
                <a:spcPts val="0"/>
              </a:spcAft>
              <a:buFont typeface="Wingdings 2"/>
              <a:buChar char=""/>
              <a:defRPr/>
            </a:pPr>
            <a:r>
              <a:rPr lang="en-US" sz="1800" b="1" dirty="0">
                <a:solidFill>
                  <a:schemeClr val="tx2">
                    <a:lumMod val="75000"/>
                  </a:schemeClr>
                </a:solidFill>
              </a:rPr>
              <a:t>C. Acid Rain</a:t>
            </a:r>
          </a:p>
          <a:p>
            <a:pPr marL="640080" lvl="1" indent="-274320" eaLnBrk="1" fontAlgn="auto" hangingPunct="1">
              <a:spcAft>
                <a:spcPts val="0"/>
              </a:spcAft>
              <a:buFont typeface="Wingdings 2"/>
              <a:buChar char=""/>
              <a:defRPr/>
            </a:pPr>
            <a:r>
              <a:rPr lang="en-US" sz="1800" b="1" dirty="0">
                <a:solidFill>
                  <a:schemeClr val="tx2">
                    <a:lumMod val="75000"/>
                  </a:schemeClr>
                </a:solidFill>
              </a:rPr>
              <a:t>D. Energy Consumption</a:t>
            </a:r>
          </a:p>
          <a:p>
            <a:pPr marL="274320" indent="-274320" eaLnBrk="1" fontAlgn="auto" hangingPunct="1">
              <a:spcAft>
                <a:spcPts val="0"/>
              </a:spcAft>
              <a:buClr>
                <a:schemeClr val="accent3"/>
              </a:buClr>
              <a:buFont typeface="Wingdings 2"/>
              <a:buChar char=""/>
              <a:defRPr/>
            </a:pPr>
            <a:r>
              <a:rPr lang="en-US" b="1" dirty="0">
                <a:solidFill>
                  <a:schemeClr val="tx2">
                    <a:lumMod val="75000"/>
                  </a:schemeClr>
                </a:solidFill>
              </a:rPr>
              <a:t>Construct a poster that shows the tools and strategies that should be in place to solve your environmental concern.  Remember you must have strategies to formulate and enforce your policies. In addition, T &amp; S 1234 must be included (max. 45 </a:t>
            </a:r>
            <a:r>
              <a:rPr lang="en-US" b="1" dirty="0" err="1">
                <a:solidFill>
                  <a:schemeClr val="tx2">
                    <a:lumMod val="75000"/>
                  </a:schemeClr>
                </a:solidFill>
              </a:rPr>
              <a:t>mins</a:t>
            </a:r>
            <a:r>
              <a:rPr lang="en-US" b="1" dirty="0">
                <a:solidFill>
                  <a:schemeClr val="tx2">
                    <a:lumMod val="75000"/>
                  </a:schemeClr>
                </a:solidFill>
              </a:rPr>
              <a:t>).</a:t>
            </a:r>
          </a:p>
          <a:p>
            <a:pPr marL="274320" indent="-274320" eaLnBrk="1" fontAlgn="auto" hangingPunct="1">
              <a:spcAft>
                <a:spcPts val="0"/>
              </a:spcAft>
              <a:buClr>
                <a:schemeClr val="accent3"/>
              </a:buClr>
              <a:buFont typeface="Wingdings 2"/>
              <a:buChar char=""/>
              <a:defRPr/>
            </a:pPr>
            <a:r>
              <a:rPr lang="en-US" b="1" dirty="0">
                <a:solidFill>
                  <a:schemeClr val="tx2">
                    <a:lumMod val="75000"/>
                  </a:schemeClr>
                </a:solidFill>
              </a:rPr>
              <a:t>Put your poster on Microsoft word and print out. (max 30mins)</a:t>
            </a:r>
          </a:p>
          <a:p>
            <a:pPr marL="274320" indent="-274320" eaLnBrk="1" fontAlgn="auto" hangingPunct="1">
              <a:spcAft>
                <a:spcPts val="0"/>
              </a:spcAft>
              <a:buClr>
                <a:schemeClr val="accent3"/>
              </a:buClr>
              <a:buFont typeface="Wingdings 2"/>
              <a:buChar char=""/>
              <a:defRPr/>
            </a:pPr>
            <a:r>
              <a:rPr lang="en-US" b="1" dirty="0">
                <a:solidFill>
                  <a:schemeClr val="tx2">
                    <a:lumMod val="75000"/>
                  </a:schemeClr>
                </a:solidFill>
              </a:rPr>
              <a:t>Present to the rest of the class.  (5 </a:t>
            </a:r>
            <a:r>
              <a:rPr lang="en-US" b="1" dirty="0" err="1">
                <a:solidFill>
                  <a:schemeClr val="tx2">
                    <a:lumMod val="75000"/>
                  </a:schemeClr>
                </a:solidFill>
              </a:rPr>
              <a:t>mins</a:t>
            </a:r>
            <a:r>
              <a:rPr lang="en-US" b="1" dirty="0">
                <a:solidFill>
                  <a:schemeClr val="tx2">
                    <a:lumMod val="75000"/>
                  </a:schemeClr>
                </a:solidFill>
              </a:rPr>
              <a:t> plus 5mins discussion)</a:t>
            </a:r>
          </a:p>
        </p:txBody>
      </p:sp>
      <p:sp>
        <p:nvSpPr>
          <p:cNvPr id="10854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F9D8291C-44FC-415B-B964-A8061B25933D}" type="slidenum">
              <a:rPr lang="en-GB" altLang="en-US" sz="1100" smtClean="0">
                <a:solidFill>
                  <a:srgbClr val="4D4D4D"/>
                </a:solidFill>
                <a:latin typeface="Times New Roman" panose="02020603050405020304" pitchFamily="18" charset="0"/>
              </a:rPr>
              <a:pPr>
                <a:spcBef>
                  <a:spcPct val="0"/>
                </a:spcBef>
                <a:buClrTx/>
                <a:buSzTx/>
                <a:buFontTx/>
                <a:buNone/>
              </a:pPr>
              <a:t>99</a:t>
            </a:fld>
            <a:endParaRPr lang="en-GB" altLang="en-US" sz="1100">
              <a:solidFill>
                <a:srgbClr val="4D4D4D"/>
              </a:solidFill>
              <a:latin typeface="Times New Roman" panose="02020603050405020304" pitchFamily="18" charset="0"/>
            </a:endParaRPr>
          </a:p>
        </p:txBody>
      </p:sp>
      <p:pic>
        <p:nvPicPr>
          <p:cNvPr id="108549" name="Picture 5" descr="biodiversit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9800" y="228600"/>
            <a:ext cx="2730500" cy="327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44034">
                                            <p:txEl>
                                              <p:pRg st="0" end="0"/>
                                            </p:txEl>
                                          </p:spTgt>
                                        </p:tgtEl>
                                        <p:attrNameLst>
                                          <p:attrName>style.visibility</p:attrName>
                                        </p:attrNameLst>
                                      </p:cBhvr>
                                      <p:to>
                                        <p:strVal val="visible"/>
                                      </p:to>
                                    </p:set>
                                    <p:anim calcmode="lin" valueType="num">
                                      <p:cBhvr additive="base">
                                        <p:cTn id="7" dur="500" fill="hold"/>
                                        <p:tgtEl>
                                          <p:spTgt spid="44034">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4403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4035">
                                            <p:txEl>
                                              <p:pRg st="0" end="0"/>
                                            </p:txEl>
                                          </p:spTgt>
                                        </p:tgtEl>
                                        <p:attrNameLst>
                                          <p:attrName>style.visibility</p:attrName>
                                        </p:attrNameLst>
                                      </p:cBhvr>
                                      <p:to>
                                        <p:strVal val="visible"/>
                                      </p:to>
                                    </p:set>
                                    <p:anim calcmode="lin" valueType="num">
                                      <p:cBhvr additive="base">
                                        <p:cTn id="13" dur="500" fill="hold"/>
                                        <p:tgtEl>
                                          <p:spTgt spid="4403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403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4035">
                                            <p:txEl>
                                              <p:pRg st="1" end="1"/>
                                            </p:txEl>
                                          </p:spTgt>
                                        </p:tgtEl>
                                        <p:attrNameLst>
                                          <p:attrName>style.visibility</p:attrName>
                                        </p:attrNameLst>
                                      </p:cBhvr>
                                      <p:to>
                                        <p:strVal val="visible"/>
                                      </p:to>
                                    </p:set>
                                    <p:anim calcmode="lin" valueType="num">
                                      <p:cBhvr additive="base">
                                        <p:cTn id="19" dur="500" fill="hold"/>
                                        <p:tgtEl>
                                          <p:spTgt spid="4403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4035">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par>
                                <p:cTn id="21" presetID="2" presetClass="entr" presetSubtype="8" fill="hold" grpId="0" nodeType="withEffect">
                                  <p:stCondLst>
                                    <p:cond delay="0"/>
                                  </p:stCondLst>
                                  <p:childTnLst>
                                    <p:set>
                                      <p:cBhvr>
                                        <p:cTn id="22" dur="1" fill="hold">
                                          <p:stCondLst>
                                            <p:cond delay="0"/>
                                          </p:stCondLst>
                                        </p:cTn>
                                        <p:tgtEl>
                                          <p:spTgt spid="44035">
                                            <p:txEl>
                                              <p:pRg st="2" end="2"/>
                                            </p:txEl>
                                          </p:spTgt>
                                        </p:tgtEl>
                                        <p:attrNameLst>
                                          <p:attrName>style.visibility</p:attrName>
                                        </p:attrNameLst>
                                      </p:cBhvr>
                                      <p:to>
                                        <p:strVal val="visible"/>
                                      </p:to>
                                    </p:set>
                                    <p:anim calcmode="lin" valueType="num">
                                      <p:cBhvr additive="base">
                                        <p:cTn id="23" dur="500" fill="hold"/>
                                        <p:tgtEl>
                                          <p:spTgt spid="44035">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4403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3" name="WHOOSH.WAV"/>
                                        </p:tgtEl>
                                      </p:cMediaNode>
                                    </p:audio>
                                  </p:subTnLst>
                                </p:cTn>
                              </p:par>
                              <p:par>
                                <p:cTn id="25" presetID="2" presetClass="entr" presetSubtype="8" fill="hold" grpId="0" nodeType="withEffect">
                                  <p:stCondLst>
                                    <p:cond delay="0"/>
                                  </p:stCondLst>
                                  <p:childTnLst>
                                    <p:set>
                                      <p:cBhvr>
                                        <p:cTn id="26" dur="1" fill="hold">
                                          <p:stCondLst>
                                            <p:cond delay="0"/>
                                          </p:stCondLst>
                                        </p:cTn>
                                        <p:tgtEl>
                                          <p:spTgt spid="44035">
                                            <p:txEl>
                                              <p:pRg st="3" end="3"/>
                                            </p:txEl>
                                          </p:spTgt>
                                        </p:tgtEl>
                                        <p:attrNameLst>
                                          <p:attrName>style.visibility</p:attrName>
                                        </p:attrNameLst>
                                      </p:cBhvr>
                                      <p:to>
                                        <p:strVal val="visible"/>
                                      </p:to>
                                    </p:set>
                                    <p:anim calcmode="lin" valueType="num">
                                      <p:cBhvr additive="base">
                                        <p:cTn id="27" dur="500" fill="hold"/>
                                        <p:tgtEl>
                                          <p:spTgt spid="44035">
                                            <p:txEl>
                                              <p:pRg st="3" end="3"/>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44035">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5"/>
                                            </p:cond>
                                          </p:stCondLst>
                                          <p:endCondLst>
                                            <p:cond evt="onStopAudio" delay="0">
                                              <p:tgtEl>
                                                <p:sldTgt/>
                                              </p:tgtEl>
                                            </p:cond>
                                          </p:endCondLst>
                                        </p:cTn>
                                        <p:tgtEl>
                                          <p:sndTgt r:embed="rId3" name="WHOOSH.WAV"/>
                                        </p:tgtEl>
                                      </p:cMediaNode>
                                    </p:audio>
                                  </p:subTnLst>
                                </p:cTn>
                              </p:par>
                              <p:par>
                                <p:cTn id="29" presetID="2" presetClass="entr" presetSubtype="8" fill="hold" grpId="0" nodeType="withEffect">
                                  <p:stCondLst>
                                    <p:cond delay="0"/>
                                  </p:stCondLst>
                                  <p:childTnLst>
                                    <p:set>
                                      <p:cBhvr>
                                        <p:cTn id="30" dur="1" fill="hold">
                                          <p:stCondLst>
                                            <p:cond delay="0"/>
                                          </p:stCondLst>
                                        </p:cTn>
                                        <p:tgtEl>
                                          <p:spTgt spid="44035">
                                            <p:txEl>
                                              <p:pRg st="4" end="4"/>
                                            </p:txEl>
                                          </p:spTgt>
                                        </p:tgtEl>
                                        <p:attrNameLst>
                                          <p:attrName>style.visibility</p:attrName>
                                        </p:attrNameLst>
                                      </p:cBhvr>
                                      <p:to>
                                        <p:strVal val="visible"/>
                                      </p:to>
                                    </p:set>
                                    <p:anim calcmode="lin" valueType="num">
                                      <p:cBhvr additive="base">
                                        <p:cTn id="31" dur="500" fill="hold"/>
                                        <p:tgtEl>
                                          <p:spTgt spid="44035">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403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WAV"/>
                                        </p:tgtEl>
                                      </p:cMediaNode>
                                    </p:audio>
                                  </p:subTnLst>
                                </p:cTn>
                              </p:par>
                              <p:par>
                                <p:cTn id="33" presetID="2" presetClass="entr" presetSubtype="8" fill="hold" grpId="0" nodeType="withEffect">
                                  <p:stCondLst>
                                    <p:cond delay="0"/>
                                  </p:stCondLst>
                                  <p:childTnLst>
                                    <p:set>
                                      <p:cBhvr>
                                        <p:cTn id="34" dur="1" fill="hold">
                                          <p:stCondLst>
                                            <p:cond delay="0"/>
                                          </p:stCondLst>
                                        </p:cTn>
                                        <p:tgtEl>
                                          <p:spTgt spid="44035">
                                            <p:txEl>
                                              <p:pRg st="5" end="5"/>
                                            </p:txEl>
                                          </p:spTgt>
                                        </p:tgtEl>
                                        <p:attrNameLst>
                                          <p:attrName>style.visibility</p:attrName>
                                        </p:attrNameLst>
                                      </p:cBhvr>
                                      <p:to>
                                        <p:strVal val="visible"/>
                                      </p:to>
                                    </p:set>
                                    <p:anim calcmode="lin" valueType="num">
                                      <p:cBhvr additive="base">
                                        <p:cTn id="35" dur="500" fill="hold"/>
                                        <p:tgtEl>
                                          <p:spTgt spid="44035">
                                            <p:txEl>
                                              <p:pRg st="5" end="5"/>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44035">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3"/>
                                            </p:cond>
                                          </p:stCondLst>
                                          <p:endCondLst>
                                            <p:cond evt="onStopAudio" delay="0">
                                              <p:tgtEl>
                                                <p:sldTgt/>
                                              </p:tgtEl>
                                            </p:cond>
                                          </p:endCondLst>
                                        </p:cTn>
                                        <p:tgtEl>
                                          <p:sndTgt r:embed="rId3" name="WHOOSH.WAV"/>
                                        </p:tgtEl>
                                      </p:cMediaNode>
                                    </p:audio>
                                  </p:sub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8" fill="hold" grpId="0" nodeType="clickEffect">
                                  <p:stCondLst>
                                    <p:cond delay="0"/>
                                  </p:stCondLst>
                                  <p:childTnLst>
                                    <p:set>
                                      <p:cBhvr>
                                        <p:cTn id="40" dur="1" fill="hold">
                                          <p:stCondLst>
                                            <p:cond delay="0"/>
                                          </p:stCondLst>
                                        </p:cTn>
                                        <p:tgtEl>
                                          <p:spTgt spid="44035">
                                            <p:txEl>
                                              <p:pRg st="6" end="6"/>
                                            </p:txEl>
                                          </p:spTgt>
                                        </p:tgtEl>
                                        <p:attrNameLst>
                                          <p:attrName>style.visibility</p:attrName>
                                        </p:attrNameLst>
                                      </p:cBhvr>
                                      <p:to>
                                        <p:strVal val="visible"/>
                                      </p:to>
                                    </p:set>
                                    <p:anim calcmode="lin" valueType="num">
                                      <p:cBhvr additive="base">
                                        <p:cTn id="41" dur="500" fill="hold"/>
                                        <p:tgtEl>
                                          <p:spTgt spid="44035">
                                            <p:txEl>
                                              <p:pRg st="6" end="6"/>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44035">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9"/>
                                            </p:cond>
                                          </p:stCondLst>
                                          <p:endCondLst>
                                            <p:cond evt="onStopAudio" delay="0">
                                              <p:tgtEl>
                                                <p:sldTgt/>
                                              </p:tgtEl>
                                            </p:cond>
                                          </p:endCondLst>
                                        </p:cTn>
                                        <p:tgtEl>
                                          <p:sndTgt r:embed="rId3" name="WHOOSH.WAV"/>
                                        </p:tgtEl>
                                      </p:cMediaNode>
                                    </p:audio>
                                  </p:subTnLst>
                                </p:cTn>
                              </p:par>
                            </p:childTnLst>
                          </p:cTn>
                        </p:par>
                      </p:childTnLst>
                    </p:cTn>
                  </p:par>
                  <p:par>
                    <p:cTn id="43" fill="hold" nodeType="clickPar">
                      <p:stCondLst>
                        <p:cond delay="indefinite"/>
                      </p:stCondLst>
                      <p:childTnLst>
                        <p:par>
                          <p:cTn id="44" fill="hold" nodeType="withGroup">
                            <p:stCondLst>
                              <p:cond delay="0"/>
                            </p:stCondLst>
                            <p:childTnLst>
                              <p:par>
                                <p:cTn id="45" presetID="2" presetClass="entr" presetSubtype="8" fill="hold" grpId="0" nodeType="clickEffect">
                                  <p:stCondLst>
                                    <p:cond delay="0"/>
                                  </p:stCondLst>
                                  <p:childTnLst>
                                    <p:set>
                                      <p:cBhvr>
                                        <p:cTn id="46" dur="1" fill="hold">
                                          <p:stCondLst>
                                            <p:cond delay="0"/>
                                          </p:stCondLst>
                                        </p:cTn>
                                        <p:tgtEl>
                                          <p:spTgt spid="44035">
                                            <p:txEl>
                                              <p:pRg st="7" end="7"/>
                                            </p:txEl>
                                          </p:spTgt>
                                        </p:tgtEl>
                                        <p:attrNameLst>
                                          <p:attrName>style.visibility</p:attrName>
                                        </p:attrNameLst>
                                      </p:cBhvr>
                                      <p:to>
                                        <p:strVal val="visible"/>
                                      </p:to>
                                    </p:set>
                                    <p:anim calcmode="lin" valueType="num">
                                      <p:cBhvr additive="base">
                                        <p:cTn id="47" dur="500" fill="hold"/>
                                        <p:tgtEl>
                                          <p:spTgt spid="44035">
                                            <p:txEl>
                                              <p:pRg st="7" end="7"/>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44035">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5"/>
                                            </p:cond>
                                          </p:stCondLst>
                                          <p:endCondLst>
                                            <p:cond evt="onStopAudio" delay="0">
                                              <p:tgtEl>
                                                <p:sldTgt/>
                                              </p:tgtEl>
                                            </p:cond>
                                          </p:endCondLst>
                                        </p:cTn>
                                        <p:tgtEl>
                                          <p:sndTgt r:embed="rId3" name="WHOOSH.WAV"/>
                                        </p:tgtEl>
                                      </p:cMediaNode>
                                    </p:audio>
                                  </p:subTnLst>
                                </p:cTn>
                              </p:par>
                            </p:childTnLst>
                          </p:cTn>
                        </p:par>
                      </p:childTnLst>
                    </p:cTn>
                  </p:par>
                  <p:par>
                    <p:cTn id="49" fill="hold" nodeType="clickPar">
                      <p:stCondLst>
                        <p:cond delay="indefinite"/>
                      </p:stCondLst>
                      <p:childTnLst>
                        <p:par>
                          <p:cTn id="50" fill="hold" nodeType="withGroup">
                            <p:stCondLst>
                              <p:cond delay="0"/>
                            </p:stCondLst>
                            <p:childTnLst>
                              <p:par>
                                <p:cTn id="51" presetID="2" presetClass="entr" presetSubtype="8" fill="hold" grpId="0" nodeType="clickEffect">
                                  <p:stCondLst>
                                    <p:cond delay="0"/>
                                  </p:stCondLst>
                                  <p:childTnLst>
                                    <p:set>
                                      <p:cBhvr>
                                        <p:cTn id="52" dur="1" fill="hold">
                                          <p:stCondLst>
                                            <p:cond delay="0"/>
                                          </p:stCondLst>
                                        </p:cTn>
                                        <p:tgtEl>
                                          <p:spTgt spid="44035">
                                            <p:txEl>
                                              <p:pRg st="8" end="8"/>
                                            </p:txEl>
                                          </p:spTgt>
                                        </p:tgtEl>
                                        <p:attrNameLst>
                                          <p:attrName>style.visibility</p:attrName>
                                        </p:attrNameLst>
                                      </p:cBhvr>
                                      <p:to>
                                        <p:strVal val="visible"/>
                                      </p:to>
                                    </p:set>
                                    <p:anim calcmode="lin" valueType="num">
                                      <p:cBhvr additive="base">
                                        <p:cTn id="53" dur="500" fill="hold"/>
                                        <p:tgtEl>
                                          <p:spTgt spid="44035">
                                            <p:txEl>
                                              <p:pRg st="8" end="8"/>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44035">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1"/>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build="p" autoUpdateAnimBg="0" advAuto="0"/>
      <p:bldP spid="44035" grpId="0" build="p" autoUpdateAnimBg="0"/>
    </p:bldLst>
  </p:timing>
</p:sld>
</file>

<file path=ppt/slides/slide10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fontScale="90000"/>
          </a:bodyPr>
          <a:lstStyle/>
          <a:p>
            <a:pPr eaLnBrk="1" fontAlgn="auto" hangingPunct="1">
              <a:spcAft>
                <a:spcPts val="0"/>
              </a:spcAft>
              <a:defRPr/>
            </a:pPr>
            <a:r>
              <a:rPr lang="en-US" altLang="en-US" b="1"/>
              <a:t>Conclusion</a:t>
            </a:r>
            <a:endParaRPr lang="en-US" altLang="en-US" sz="4800" b="1"/>
          </a:p>
        </p:txBody>
      </p:sp>
      <p:sp>
        <p:nvSpPr>
          <p:cNvPr id="47107" name="Rectangle 3"/>
          <p:cNvSpPr>
            <a:spLocks noGrp="1" noChangeArrowheads="1"/>
          </p:cNvSpPr>
          <p:nvPr>
            <p:ph type="body" sz="half" idx="1"/>
          </p:nvPr>
        </p:nvSpPr>
        <p:spPr>
          <a:xfrm>
            <a:off x="328613" y="1941513"/>
            <a:ext cx="4024312" cy="4114800"/>
          </a:xfrm>
        </p:spPr>
        <p:txBody>
          <a:bodyPr/>
          <a:lstStyle/>
          <a:p>
            <a:pPr eaLnBrk="1" hangingPunct="1"/>
            <a:r>
              <a:rPr lang="en-US" altLang="en-US" sz="2400"/>
              <a:t>Institutions are vital to understand if we are to solve environmental problems</a:t>
            </a:r>
          </a:p>
          <a:p>
            <a:pPr eaLnBrk="1" hangingPunct="1"/>
            <a:r>
              <a:rPr lang="en-US" altLang="en-US" sz="2400"/>
              <a:t>They vary in a number of ways</a:t>
            </a:r>
          </a:p>
          <a:p>
            <a:pPr eaLnBrk="1" hangingPunct="1"/>
            <a:r>
              <a:rPr lang="en-US" altLang="en-US" sz="2400"/>
              <a:t>Strategies and tools need to be more effective</a:t>
            </a:r>
          </a:p>
          <a:p>
            <a:pPr eaLnBrk="1" hangingPunct="1"/>
            <a:r>
              <a:rPr lang="en-US" altLang="en-US" sz="2400"/>
              <a:t>What does the future hold for environmental policy.</a:t>
            </a:r>
          </a:p>
          <a:p>
            <a:pPr eaLnBrk="1" hangingPunct="1"/>
            <a:endParaRPr lang="en-US" altLang="en-US"/>
          </a:p>
          <a:p>
            <a:pPr eaLnBrk="1" hangingPunct="1"/>
            <a:endParaRPr lang="en-US" altLang="en-US"/>
          </a:p>
          <a:p>
            <a:pPr lvl="1" eaLnBrk="1" hangingPunct="1"/>
            <a:endParaRPr lang="en-US" altLang="en-US"/>
          </a:p>
        </p:txBody>
      </p:sp>
      <p:pic>
        <p:nvPicPr>
          <p:cNvPr id="110596" name="Picture 8" descr="igeslogo"/>
          <p:cNvPicPr>
            <a:picLocks noGrp="1" noChangeAspect="1" noChangeArrowheads="1"/>
          </p:cNvPicPr>
          <p:nvPr>
            <p:ph type="clipArt" sz="half" idx="2"/>
          </p:nvPr>
        </p:nvPicPr>
        <p:blipFill>
          <a:blip r:embed="rId4">
            <a:extLst>
              <a:ext uri="{28A0092B-C50C-407E-A947-70E740481C1C}">
                <a14:useLocalDpi xmlns:a14="http://schemas.microsoft.com/office/drawing/2010/main" val="0"/>
              </a:ext>
            </a:extLst>
          </a:blip>
          <a:srcRect/>
          <a:stretch>
            <a:fillRect/>
          </a:stretch>
        </p:blipFill>
        <p:spPr>
          <a:xfrm>
            <a:off x="4668838" y="3033713"/>
            <a:ext cx="3708400" cy="1930400"/>
          </a:xfrm>
          <a:noFill/>
        </p:spPr>
      </p:pic>
      <p:sp>
        <p:nvSpPr>
          <p:cNvPr id="110597"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521714BD-CFBA-4BDA-AB82-98129486C185}" type="slidenum">
              <a:rPr lang="en-GB" altLang="en-US" sz="1100" smtClean="0">
                <a:solidFill>
                  <a:srgbClr val="4D4D4D"/>
                </a:solidFill>
                <a:latin typeface="Times New Roman" panose="02020603050405020304" pitchFamily="18" charset="0"/>
              </a:rPr>
              <a:pPr>
                <a:spcBef>
                  <a:spcPct val="0"/>
                </a:spcBef>
                <a:buClrTx/>
                <a:buSzTx/>
                <a:buFontTx/>
                <a:buNone/>
              </a:pPr>
              <a:t>100</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47106">
                                            <p:txEl>
                                              <p:pRg st="0" end="0"/>
                                            </p:txEl>
                                          </p:spTgt>
                                        </p:tgtEl>
                                        <p:attrNameLst>
                                          <p:attrName>style.visibility</p:attrName>
                                        </p:attrNameLst>
                                      </p:cBhvr>
                                      <p:to>
                                        <p:strVal val="visible"/>
                                      </p:to>
                                    </p:set>
                                    <p:anim calcmode="lin" valueType="num">
                                      <p:cBhvr additive="base">
                                        <p:cTn id="7" dur="500" fill="hold"/>
                                        <p:tgtEl>
                                          <p:spTgt spid="47106">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4710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7107">
                                            <p:txEl>
                                              <p:pRg st="0" end="0"/>
                                            </p:txEl>
                                          </p:spTgt>
                                        </p:tgtEl>
                                        <p:attrNameLst>
                                          <p:attrName>style.visibility</p:attrName>
                                        </p:attrNameLst>
                                      </p:cBhvr>
                                      <p:to>
                                        <p:strVal val="visible"/>
                                      </p:to>
                                    </p:set>
                                    <p:anim calcmode="lin" valueType="num">
                                      <p:cBhvr additive="base">
                                        <p:cTn id="13" dur="500" fill="hold"/>
                                        <p:tgtEl>
                                          <p:spTgt spid="47107">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710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7107">
                                            <p:txEl>
                                              <p:pRg st="1" end="1"/>
                                            </p:txEl>
                                          </p:spTgt>
                                        </p:tgtEl>
                                        <p:attrNameLst>
                                          <p:attrName>style.visibility</p:attrName>
                                        </p:attrNameLst>
                                      </p:cBhvr>
                                      <p:to>
                                        <p:strVal val="visible"/>
                                      </p:to>
                                    </p:set>
                                    <p:anim calcmode="lin" valueType="num">
                                      <p:cBhvr additive="base">
                                        <p:cTn id="19" dur="500" fill="hold"/>
                                        <p:tgtEl>
                                          <p:spTgt spid="47107">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7107">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7107">
                                            <p:txEl>
                                              <p:pRg st="2" end="2"/>
                                            </p:txEl>
                                          </p:spTgt>
                                        </p:tgtEl>
                                        <p:attrNameLst>
                                          <p:attrName>style.visibility</p:attrName>
                                        </p:attrNameLst>
                                      </p:cBhvr>
                                      <p:to>
                                        <p:strVal val="visible"/>
                                      </p:to>
                                    </p:set>
                                    <p:anim calcmode="lin" valueType="num">
                                      <p:cBhvr additive="base">
                                        <p:cTn id="25" dur="500" fill="hold"/>
                                        <p:tgtEl>
                                          <p:spTgt spid="47107">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710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7107">
                                            <p:txEl>
                                              <p:pRg st="3" end="3"/>
                                            </p:txEl>
                                          </p:spTgt>
                                        </p:tgtEl>
                                        <p:attrNameLst>
                                          <p:attrName>style.visibility</p:attrName>
                                        </p:attrNameLst>
                                      </p:cBhvr>
                                      <p:to>
                                        <p:strVal val="visible"/>
                                      </p:to>
                                    </p:set>
                                    <p:anim calcmode="lin" valueType="num">
                                      <p:cBhvr additive="base">
                                        <p:cTn id="31" dur="500" fill="hold"/>
                                        <p:tgtEl>
                                          <p:spTgt spid="47107">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7107">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build="p" autoUpdateAnimBg="0" advAuto="0"/>
      <p:bldP spid="47107" grpId="0" build="p" autoUpdateAnimBg="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Calibri"/>
        <a:ea typeface=""/>
        <a:cs typeface=""/>
      </a:majorFont>
      <a:minorFont>
        <a:latin typeface="Calibri"/>
        <a:ea typeface=""/>
        <a:cs typeface=""/>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ppt/theme/themeOverride2.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docProps/app.xml><?xml version="1.0" encoding="utf-8"?>
<Properties xmlns="http://schemas.openxmlformats.org/officeDocument/2006/extended-properties" xmlns:vt="http://schemas.openxmlformats.org/officeDocument/2006/docPropsVTypes">
  <Template>Flow</Template>
  <TotalTime>3432</TotalTime>
  <Words>6384</Words>
  <Application>Microsoft Office PowerPoint</Application>
  <PresentationFormat>On-screen Show (4:3)</PresentationFormat>
  <Paragraphs>832</Paragraphs>
  <Slides>100</Slides>
  <Notes>21</Notes>
  <HiddenSlides>0</HiddenSlides>
  <MMClips>0</MMClips>
  <ScaleCrop>false</ScaleCrop>
  <HeadingPairs>
    <vt:vector size="8" baseType="variant">
      <vt:variant>
        <vt:lpstr>Fonts Used</vt:lpstr>
      </vt:variant>
      <vt:variant>
        <vt:i4>13</vt:i4>
      </vt:variant>
      <vt:variant>
        <vt:lpstr>Theme</vt:lpstr>
      </vt:variant>
      <vt:variant>
        <vt:i4>1</vt:i4>
      </vt:variant>
      <vt:variant>
        <vt:lpstr>Embedded OLE Servers</vt:lpstr>
      </vt:variant>
      <vt:variant>
        <vt:i4>2</vt:i4>
      </vt:variant>
      <vt:variant>
        <vt:lpstr>Slide Titles</vt:lpstr>
      </vt:variant>
      <vt:variant>
        <vt:i4>100</vt:i4>
      </vt:variant>
    </vt:vector>
  </HeadingPairs>
  <TitlesOfParts>
    <vt:vector size="116" baseType="lpstr">
      <vt:lpstr>Arial</vt:lpstr>
      <vt:lpstr>Arial Black</vt:lpstr>
      <vt:lpstr>Book Antiqua</vt:lpstr>
      <vt:lpstr>Calibri</vt:lpstr>
      <vt:lpstr>Calibri-Bold</vt:lpstr>
      <vt:lpstr>Courier New</vt:lpstr>
      <vt:lpstr>Freestyle Script</vt:lpstr>
      <vt:lpstr>Impact</vt:lpstr>
      <vt:lpstr>Tahoma</vt:lpstr>
      <vt:lpstr>Times New Roman</vt:lpstr>
      <vt:lpstr>Wingdings</vt:lpstr>
      <vt:lpstr>Wingdings 2</vt:lpstr>
      <vt:lpstr>Wingdings 3</vt:lpstr>
      <vt:lpstr>Flow</vt:lpstr>
      <vt:lpstr>Presentation</vt:lpstr>
      <vt:lpstr>Clip</vt:lpstr>
      <vt:lpstr>Governance of the Environment</vt:lpstr>
      <vt:lpstr>Course</vt:lpstr>
      <vt:lpstr>David Interview September 2020</vt:lpstr>
      <vt:lpstr>From moaning about to achieving it. Can governance help?</vt:lpstr>
      <vt:lpstr>Have I got news for you?</vt:lpstr>
      <vt:lpstr>Institutions and Strategies in Environmental Governance </vt:lpstr>
      <vt:lpstr>Why is governance important?</vt:lpstr>
      <vt:lpstr>Definitions</vt:lpstr>
      <vt:lpstr>What is Governance?</vt:lpstr>
      <vt:lpstr>Governance and sustainability: Compare and contrast</vt:lpstr>
      <vt:lpstr>They are interrelated</vt:lpstr>
      <vt:lpstr>The Case of Majora Carter (New York)</vt:lpstr>
      <vt:lpstr>Principles of environmental governance</vt:lpstr>
      <vt:lpstr>Principles of  Good Governance </vt:lpstr>
      <vt:lpstr>Why is it important to conservation?</vt:lpstr>
      <vt:lpstr>PowerPoint Presentation</vt:lpstr>
      <vt:lpstr>Lessons for good governance (UN, 2018)</vt:lpstr>
      <vt:lpstr>Awareness</vt:lpstr>
      <vt:lpstr>Empowerment</vt:lpstr>
      <vt:lpstr>Coordination</vt:lpstr>
      <vt:lpstr>Enforcement</vt:lpstr>
      <vt:lpstr>State of Nature Report 2019</vt:lpstr>
      <vt:lpstr>E.g. Wildlife Crime UK</vt:lpstr>
      <vt:lpstr>Levels of Governance</vt:lpstr>
      <vt:lpstr>Subsidiarity</vt:lpstr>
      <vt:lpstr>Local Councillors Swansea</vt:lpstr>
      <vt:lpstr>Link to Council sites  Swansea's Politicians &amp; NPT Politicians</vt:lpstr>
      <vt:lpstr>Assembly</vt:lpstr>
      <vt:lpstr>Quango</vt:lpstr>
      <vt:lpstr>Environment and Countryside</vt:lpstr>
      <vt:lpstr>Natural Resources Wales from 2019</vt:lpstr>
      <vt:lpstr>UK Government</vt:lpstr>
      <vt:lpstr>DEFRA website</vt:lpstr>
      <vt:lpstr>Environment and Countryside</vt:lpstr>
      <vt:lpstr>Public participation</vt:lpstr>
      <vt:lpstr>EU</vt:lpstr>
      <vt:lpstr>EU Organisation</vt:lpstr>
      <vt:lpstr>EU News</vt:lpstr>
      <vt:lpstr>EU Environmental Strategies</vt:lpstr>
      <vt:lpstr>EU Environmental Strategies</vt:lpstr>
      <vt:lpstr>EU Environment Action Programme to 2020 ‘ Living well within the limits of our planet’</vt:lpstr>
      <vt:lpstr> The 7th Environment Action  Programme (EAP) Living well within the limits of our planet’</vt:lpstr>
      <vt:lpstr>EU: Environment, Maritime Affairs and Fisheries</vt:lpstr>
      <vt:lpstr>United Nations</vt:lpstr>
      <vt:lpstr>PowerPoint Presentation</vt:lpstr>
      <vt:lpstr>Climate Change: Paris</vt:lpstr>
      <vt:lpstr>Climate Change Meeting Poland 2018 </vt:lpstr>
      <vt:lpstr>What is the UN doing now?</vt:lpstr>
      <vt:lpstr>Alliances: Some examples</vt:lpstr>
      <vt:lpstr>How does Governance influence the policy process?</vt:lpstr>
      <vt:lpstr>Non Governmental Influences What do you think are the influences?</vt:lpstr>
      <vt:lpstr>Public participation</vt:lpstr>
      <vt:lpstr>Conceptual lenses</vt:lpstr>
      <vt:lpstr>PowerPoint Presentation</vt:lpstr>
      <vt:lpstr>Conceptual  Perspectives</vt:lpstr>
      <vt:lpstr>Definitions  (e.g. pollution)</vt:lpstr>
      <vt:lpstr>Some Potential Research Problems</vt:lpstr>
      <vt:lpstr>Collective  Action</vt:lpstr>
      <vt:lpstr>The Government and Time</vt:lpstr>
      <vt:lpstr>Conclusion</vt:lpstr>
      <vt:lpstr>PowerPoint Presentation</vt:lpstr>
      <vt:lpstr>PowerPoint Presentation</vt:lpstr>
      <vt:lpstr>Card Game</vt:lpstr>
      <vt:lpstr>Card Game Cont’d</vt:lpstr>
      <vt:lpstr>Practical</vt:lpstr>
      <vt:lpstr>Institutions and Strategies</vt:lpstr>
      <vt:lpstr>Academic Assessment of the  Role of Institutions </vt:lpstr>
      <vt:lpstr>Institutional Functions</vt:lpstr>
      <vt:lpstr>International  Issues</vt:lpstr>
      <vt:lpstr>Discuss the context of these images</vt:lpstr>
      <vt:lpstr>Environmental Protest is International and Local</vt:lpstr>
      <vt:lpstr>Protest in Washington DC</vt:lpstr>
      <vt:lpstr>Organisation Function</vt:lpstr>
      <vt:lpstr>How can the ‘Environment’ compete against globalisation?</vt:lpstr>
      <vt:lpstr>PowerPoint Presentation</vt:lpstr>
      <vt:lpstr>National Issues</vt:lpstr>
      <vt:lpstr>Institutions and Strategies in Environmental Governance 2</vt:lpstr>
      <vt:lpstr>Introduction</vt:lpstr>
      <vt:lpstr>Tools and Strategies 1: Multinational</vt:lpstr>
      <vt:lpstr>PowerPoint Presentation</vt:lpstr>
      <vt:lpstr>Protocols</vt:lpstr>
      <vt:lpstr>Protocol on Strategic Environmental Assessment </vt:lpstr>
      <vt:lpstr>Non-binding agreements </vt:lpstr>
      <vt:lpstr>Exercise</vt:lpstr>
      <vt:lpstr>Multinational Policing and Monitoring:</vt:lpstr>
      <vt:lpstr>Role of the UN</vt:lpstr>
      <vt:lpstr>IPCC</vt:lpstr>
      <vt:lpstr>Governance of Climate Change</vt:lpstr>
      <vt:lpstr>Tools and  Strategies</vt:lpstr>
      <vt:lpstr>3: NGO</vt:lpstr>
      <vt:lpstr>Environmental NGO Growth</vt:lpstr>
      <vt:lpstr>Definition</vt:lpstr>
      <vt:lpstr>Categorisation</vt:lpstr>
      <vt:lpstr>NGO Role</vt:lpstr>
      <vt:lpstr>Environmental NGO Assessment</vt:lpstr>
      <vt:lpstr>Protest E.g. Extinction Rebellion </vt:lpstr>
      <vt:lpstr>Tools and Strategies 4: Miscellaneous</vt:lpstr>
      <vt:lpstr> Tools and Strategies Exercise</vt:lpstr>
      <vt:lpstr>Practical</vt:lpstr>
      <vt:lpstr>Conclusion</vt:lpstr>
    </vt:vector>
  </TitlesOfParts>
  <Company>swan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Planned System</dc:title>
  <dc:creator>chris</dc:creator>
  <cp:lastModifiedBy>Chris House</cp:lastModifiedBy>
  <cp:revision>264</cp:revision>
  <cp:lastPrinted>2002-03-04T13:59:26Z</cp:lastPrinted>
  <dcterms:created xsi:type="dcterms:W3CDTF">2001-11-15T19:13:35Z</dcterms:created>
  <dcterms:modified xsi:type="dcterms:W3CDTF">2020-09-30T07:32:27Z</dcterms:modified>
</cp:coreProperties>
</file>