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9" r:id="rId4"/>
    <p:sldId id="260" r:id="rId5"/>
    <p:sldId id="257" r:id="rId6"/>
    <p:sldId id="261" r:id="rId7"/>
    <p:sldId id="263" r:id="rId8"/>
    <p:sldId id="262" r:id="rId9"/>
    <p:sldId id="264" r:id="rId10"/>
    <p:sldId id="268" r:id="rId11"/>
    <p:sldId id="265" r:id="rId12"/>
    <p:sldId id="267" r:id="rId13"/>
    <p:sldId id="266"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nna Matthews" initials="AM" lastIdx="1" clrIdx="0">
    <p:extLst>
      <p:ext uri="{19B8F6BF-5375-455C-9EA6-DF929625EA0E}">
        <p15:presenceInfo xmlns:p15="http://schemas.microsoft.com/office/powerpoint/2012/main" userId="14bbc4df47c69488"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87" autoAdjust="0"/>
    <p:restoredTop sz="94660"/>
  </p:normalViewPr>
  <p:slideViewPr>
    <p:cSldViewPr snapToGrid="0">
      <p:cViewPr varScale="1">
        <p:scale>
          <a:sx n="112" d="100"/>
          <a:sy n="112" d="100"/>
        </p:scale>
        <p:origin x="108"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3EE949C-20E4-4AE1-A278-6F8A850FF544}" type="doc">
      <dgm:prSet loTypeId="urn:microsoft.com/office/officeart/2005/8/layout/matrix3" loCatId="matrix" qsTypeId="urn:microsoft.com/office/officeart/2005/8/quickstyle/3d3" qsCatId="3D" csTypeId="urn:microsoft.com/office/officeart/2005/8/colors/accent0_3" csCatId="mainScheme"/>
      <dgm:spPr/>
      <dgm:t>
        <a:bodyPr/>
        <a:lstStyle/>
        <a:p>
          <a:endParaRPr lang="en-US"/>
        </a:p>
      </dgm:t>
    </dgm:pt>
    <dgm:pt modelId="{E267C410-EBCE-45D9-9D9F-7628D876D968}">
      <dgm:prSet/>
      <dgm:spPr/>
      <dgm:t>
        <a:bodyPr/>
        <a:lstStyle/>
        <a:p>
          <a:r>
            <a:rPr lang="en-GB" dirty="0"/>
            <a:t>How has the building changed over millennia</a:t>
          </a:r>
          <a:endParaRPr lang="en-US" dirty="0"/>
        </a:p>
      </dgm:t>
    </dgm:pt>
    <dgm:pt modelId="{85942D4B-5C18-4DCA-8BE8-B2DF3E3D9E39}" type="parTrans" cxnId="{B012D394-117B-4383-9FD4-9421BBEC7863}">
      <dgm:prSet/>
      <dgm:spPr/>
      <dgm:t>
        <a:bodyPr/>
        <a:lstStyle/>
        <a:p>
          <a:endParaRPr lang="en-US"/>
        </a:p>
      </dgm:t>
    </dgm:pt>
    <dgm:pt modelId="{153E2FF2-4962-4647-8171-928C5F79E4F0}" type="sibTrans" cxnId="{B012D394-117B-4383-9FD4-9421BBEC7863}">
      <dgm:prSet/>
      <dgm:spPr/>
      <dgm:t>
        <a:bodyPr/>
        <a:lstStyle/>
        <a:p>
          <a:endParaRPr lang="en-US"/>
        </a:p>
      </dgm:t>
    </dgm:pt>
    <dgm:pt modelId="{D5F60376-F3AC-468C-A62E-A2913B83BAD0}">
      <dgm:prSet/>
      <dgm:spPr/>
      <dgm:t>
        <a:bodyPr/>
        <a:lstStyle/>
        <a:p>
          <a:r>
            <a:rPr lang="en-GB" dirty="0"/>
            <a:t>Why did it change?</a:t>
          </a:r>
          <a:endParaRPr lang="en-US" dirty="0"/>
        </a:p>
      </dgm:t>
    </dgm:pt>
    <dgm:pt modelId="{69D1679F-9E4C-4287-8B37-1C5E7B52FF1F}" type="parTrans" cxnId="{9BA34C6B-F735-42CD-9455-EDD8992E2F13}">
      <dgm:prSet/>
      <dgm:spPr/>
      <dgm:t>
        <a:bodyPr/>
        <a:lstStyle/>
        <a:p>
          <a:endParaRPr lang="en-US"/>
        </a:p>
      </dgm:t>
    </dgm:pt>
    <dgm:pt modelId="{D171B901-5C7C-4119-8046-823433A47CB4}" type="sibTrans" cxnId="{9BA34C6B-F735-42CD-9455-EDD8992E2F13}">
      <dgm:prSet/>
      <dgm:spPr/>
      <dgm:t>
        <a:bodyPr/>
        <a:lstStyle/>
        <a:p>
          <a:endParaRPr lang="en-US"/>
        </a:p>
      </dgm:t>
    </dgm:pt>
    <dgm:pt modelId="{C2C15B32-C1D6-4950-87C1-9419C35E2D48}">
      <dgm:prSet/>
      <dgm:spPr/>
      <dgm:t>
        <a:bodyPr/>
        <a:lstStyle/>
        <a:p>
          <a:r>
            <a:rPr lang="en-GB"/>
            <a:t>Which change was the ‘longest in use’?</a:t>
          </a:r>
          <a:endParaRPr lang="en-US" dirty="0"/>
        </a:p>
      </dgm:t>
    </dgm:pt>
    <dgm:pt modelId="{F46B4099-5115-4388-BA7A-101F846F532D}" type="parTrans" cxnId="{B002F97F-482C-4EA7-910F-6CF20FF348FC}">
      <dgm:prSet/>
      <dgm:spPr/>
      <dgm:t>
        <a:bodyPr/>
        <a:lstStyle/>
        <a:p>
          <a:endParaRPr lang="en-US"/>
        </a:p>
      </dgm:t>
    </dgm:pt>
    <dgm:pt modelId="{6A4B2D48-10F3-4848-89EA-B7AFA24D1F2E}" type="sibTrans" cxnId="{B002F97F-482C-4EA7-910F-6CF20FF348FC}">
      <dgm:prSet/>
      <dgm:spPr/>
      <dgm:t>
        <a:bodyPr/>
        <a:lstStyle/>
        <a:p>
          <a:endParaRPr lang="en-US"/>
        </a:p>
      </dgm:t>
    </dgm:pt>
    <dgm:pt modelId="{82AD2C7E-E8BF-4FE1-AF8E-4BF901E73031}">
      <dgm:prSet/>
      <dgm:spPr/>
      <dgm:t>
        <a:bodyPr/>
        <a:lstStyle/>
        <a:p>
          <a:r>
            <a:rPr lang="en-GB"/>
            <a:t>How is the Parthenon seen now? </a:t>
          </a:r>
          <a:endParaRPr lang="en-US"/>
        </a:p>
      </dgm:t>
    </dgm:pt>
    <dgm:pt modelId="{45C8FC1A-BAD5-497F-85AB-FBB6D866069F}" type="parTrans" cxnId="{2439DD04-A316-4AD4-8CD1-FB644FEDD667}">
      <dgm:prSet/>
      <dgm:spPr/>
      <dgm:t>
        <a:bodyPr/>
        <a:lstStyle/>
        <a:p>
          <a:endParaRPr lang="en-US"/>
        </a:p>
      </dgm:t>
    </dgm:pt>
    <dgm:pt modelId="{E9A7DA79-B150-4A1B-B4F1-3FA8CE1020E7}" type="sibTrans" cxnId="{2439DD04-A316-4AD4-8CD1-FB644FEDD667}">
      <dgm:prSet/>
      <dgm:spPr/>
      <dgm:t>
        <a:bodyPr/>
        <a:lstStyle/>
        <a:p>
          <a:endParaRPr lang="en-US"/>
        </a:p>
      </dgm:t>
    </dgm:pt>
    <dgm:pt modelId="{2F6AC0E1-FF50-4B97-80E5-F1785BE1E77F}" type="pres">
      <dgm:prSet presAssocID="{83EE949C-20E4-4AE1-A278-6F8A850FF544}" presName="matrix" presStyleCnt="0">
        <dgm:presLayoutVars>
          <dgm:chMax val="1"/>
          <dgm:dir/>
          <dgm:resizeHandles val="exact"/>
        </dgm:presLayoutVars>
      </dgm:prSet>
      <dgm:spPr/>
    </dgm:pt>
    <dgm:pt modelId="{3AF2F7F9-6B04-482A-A1AA-3F567D9BC311}" type="pres">
      <dgm:prSet presAssocID="{83EE949C-20E4-4AE1-A278-6F8A850FF544}" presName="diamond" presStyleLbl="bgShp" presStyleIdx="0" presStyleCnt="1" custLinFactNeighborX="-74" custLinFactNeighborY="-1531"/>
      <dgm:spPr>
        <a:solidFill>
          <a:schemeClr val="accent1"/>
        </a:solidFill>
      </dgm:spPr>
    </dgm:pt>
    <dgm:pt modelId="{AD79B590-E85B-41D9-86D0-7C9856875E2C}" type="pres">
      <dgm:prSet presAssocID="{83EE949C-20E4-4AE1-A278-6F8A850FF544}" presName="quad1" presStyleLbl="node1" presStyleIdx="0" presStyleCnt="4">
        <dgm:presLayoutVars>
          <dgm:chMax val="0"/>
          <dgm:chPref val="0"/>
          <dgm:bulletEnabled val="1"/>
        </dgm:presLayoutVars>
      </dgm:prSet>
      <dgm:spPr/>
    </dgm:pt>
    <dgm:pt modelId="{E5C31DBA-51BC-4D47-BD58-D5B105C09F1A}" type="pres">
      <dgm:prSet presAssocID="{83EE949C-20E4-4AE1-A278-6F8A850FF544}" presName="quad2" presStyleLbl="node1" presStyleIdx="1" presStyleCnt="4">
        <dgm:presLayoutVars>
          <dgm:chMax val="0"/>
          <dgm:chPref val="0"/>
          <dgm:bulletEnabled val="1"/>
        </dgm:presLayoutVars>
      </dgm:prSet>
      <dgm:spPr/>
    </dgm:pt>
    <dgm:pt modelId="{86995458-A9F2-4AD0-AE44-AAC8022EEA0A}" type="pres">
      <dgm:prSet presAssocID="{83EE949C-20E4-4AE1-A278-6F8A850FF544}" presName="quad3" presStyleLbl="node1" presStyleIdx="2" presStyleCnt="4">
        <dgm:presLayoutVars>
          <dgm:chMax val="0"/>
          <dgm:chPref val="0"/>
          <dgm:bulletEnabled val="1"/>
        </dgm:presLayoutVars>
      </dgm:prSet>
      <dgm:spPr/>
    </dgm:pt>
    <dgm:pt modelId="{019D1CF6-82FB-4209-B560-6FEDE18FD28F}" type="pres">
      <dgm:prSet presAssocID="{83EE949C-20E4-4AE1-A278-6F8A850FF544}" presName="quad4" presStyleLbl="node1" presStyleIdx="3" presStyleCnt="4">
        <dgm:presLayoutVars>
          <dgm:chMax val="0"/>
          <dgm:chPref val="0"/>
          <dgm:bulletEnabled val="1"/>
        </dgm:presLayoutVars>
      </dgm:prSet>
      <dgm:spPr/>
    </dgm:pt>
  </dgm:ptLst>
  <dgm:cxnLst>
    <dgm:cxn modelId="{2439DD04-A316-4AD4-8CD1-FB644FEDD667}" srcId="{83EE949C-20E4-4AE1-A278-6F8A850FF544}" destId="{82AD2C7E-E8BF-4FE1-AF8E-4BF901E73031}" srcOrd="3" destOrd="0" parTransId="{45C8FC1A-BAD5-497F-85AB-FBB6D866069F}" sibTransId="{E9A7DA79-B150-4A1B-B4F1-3FA8CE1020E7}"/>
    <dgm:cxn modelId="{2573F004-7549-40AF-AE90-9955EE6BDDFA}" type="presOf" srcId="{83EE949C-20E4-4AE1-A278-6F8A850FF544}" destId="{2F6AC0E1-FF50-4B97-80E5-F1785BE1E77F}" srcOrd="0" destOrd="0" presId="urn:microsoft.com/office/officeart/2005/8/layout/matrix3"/>
    <dgm:cxn modelId="{8278E11A-9F56-4469-A53D-80C931534F2A}" type="presOf" srcId="{82AD2C7E-E8BF-4FE1-AF8E-4BF901E73031}" destId="{019D1CF6-82FB-4209-B560-6FEDE18FD28F}" srcOrd="0" destOrd="0" presId="urn:microsoft.com/office/officeart/2005/8/layout/matrix3"/>
    <dgm:cxn modelId="{9BA34C6B-F735-42CD-9455-EDD8992E2F13}" srcId="{83EE949C-20E4-4AE1-A278-6F8A850FF544}" destId="{D5F60376-F3AC-468C-A62E-A2913B83BAD0}" srcOrd="1" destOrd="0" parTransId="{69D1679F-9E4C-4287-8B37-1C5E7B52FF1F}" sibTransId="{D171B901-5C7C-4119-8046-823433A47CB4}"/>
    <dgm:cxn modelId="{B002F97F-482C-4EA7-910F-6CF20FF348FC}" srcId="{83EE949C-20E4-4AE1-A278-6F8A850FF544}" destId="{C2C15B32-C1D6-4950-87C1-9419C35E2D48}" srcOrd="2" destOrd="0" parTransId="{F46B4099-5115-4388-BA7A-101F846F532D}" sibTransId="{6A4B2D48-10F3-4848-89EA-B7AFA24D1F2E}"/>
    <dgm:cxn modelId="{B012D394-117B-4383-9FD4-9421BBEC7863}" srcId="{83EE949C-20E4-4AE1-A278-6F8A850FF544}" destId="{E267C410-EBCE-45D9-9D9F-7628D876D968}" srcOrd="0" destOrd="0" parTransId="{85942D4B-5C18-4DCA-8BE8-B2DF3E3D9E39}" sibTransId="{153E2FF2-4962-4647-8171-928C5F79E4F0}"/>
    <dgm:cxn modelId="{23FA319D-A3DB-4E63-89EB-DEBEB759F98F}" type="presOf" srcId="{E267C410-EBCE-45D9-9D9F-7628D876D968}" destId="{AD79B590-E85B-41D9-86D0-7C9856875E2C}" srcOrd="0" destOrd="0" presId="urn:microsoft.com/office/officeart/2005/8/layout/matrix3"/>
    <dgm:cxn modelId="{F883A4CF-5A8D-4B84-ADC0-4250D80EE0FF}" type="presOf" srcId="{C2C15B32-C1D6-4950-87C1-9419C35E2D48}" destId="{86995458-A9F2-4AD0-AE44-AAC8022EEA0A}" srcOrd="0" destOrd="0" presId="urn:microsoft.com/office/officeart/2005/8/layout/matrix3"/>
    <dgm:cxn modelId="{2EF543E5-1826-44FF-A85A-23951D5EB5B2}" type="presOf" srcId="{D5F60376-F3AC-468C-A62E-A2913B83BAD0}" destId="{E5C31DBA-51BC-4D47-BD58-D5B105C09F1A}" srcOrd="0" destOrd="0" presId="urn:microsoft.com/office/officeart/2005/8/layout/matrix3"/>
    <dgm:cxn modelId="{B0943F15-8B8D-4408-8A5F-F363CE0D7D31}" type="presParOf" srcId="{2F6AC0E1-FF50-4B97-80E5-F1785BE1E77F}" destId="{3AF2F7F9-6B04-482A-A1AA-3F567D9BC311}" srcOrd="0" destOrd="0" presId="urn:microsoft.com/office/officeart/2005/8/layout/matrix3"/>
    <dgm:cxn modelId="{8137F58E-672C-41E1-B601-9E01701DDE10}" type="presParOf" srcId="{2F6AC0E1-FF50-4B97-80E5-F1785BE1E77F}" destId="{AD79B590-E85B-41D9-86D0-7C9856875E2C}" srcOrd="1" destOrd="0" presId="urn:microsoft.com/office/officeart/2005/8/layout/matrix3"/>
    <dgm:cxn modelId="{6500ABE8-7089-4D49-9850-236BDA9DD0CA}" type="presParOf" srcId="{2F6AC0E1-FF50-4B97-80E5-F1785BE1E77F}" destId="{E5C31DBA-51BC-4D47-BD58-D5B105C09F1A}" srcOrd="2" destOrd="0" presId="urn:microsoft.com/office/officeart/2005/8/layout/matrix3"/>
    <dgm:cxn modelId="{D2B48213-918F-4440-B355-8E63D6128D11}" type="presParOf" srcId="{2F6AC0E1-FF50-4B97-80E5-F1785BE1E77F}" destId="{86995458-A9F2-4AD0-AE44-AAC8022EEA0A}" srcOrd="3" destOrd="0" presId="urn:microsoft.com/office/officeart/2005/8/layout/matrix3"/>
    <dgm:cxn modelId="{A8551FEE-9E49-45C8-83AB-EB407F9028C0}" type="presParOf" srcId="{2F6AC0E1-FF50-4B97-80E5-F1785BE1E77F}" destId="{019D1CF6-82FB-4209-B560-6FEDE18FD28F}" srcOrd="4" destOrd="0" presId="urn:microsoft.com/office/officeart/2005/8/layout/matrix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D28B5FE-B8ED-4EE9-8D16-02D3E6A9D7A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C15E5553-7CC0-4914-AD09-D60325103730}">
      <dgm:prSet/>
      <dgm:spPr/>
      <dgm:t>
        <a:bodyPr/>
        <a:lstStyle/>
        <a:p>
          <a:r>
            <a:rPr lang="en-GB" b="0" i="0" dirty="0"/>
            <a:t>The building of the Parthenon</a:t>
          </a:r>
          <a:endParaRPr lang="en-US" dirty="0"/>
        </a:p>
      </dgm:t>
    </dgm:pt>
    <dgm:pt modelId="{7935329D-1701-4B74-A1AB-1082C7A445E8}" type="parTrans" cxnId="{DBE8E2C7-EF7D-40D5-8CFD-314B4EEC5AA2}">
      <dgm:prSet/>
      <dgm:spPr/>
      <dgm:t>
        <a:bodyPr/>
        <a:lstStyle/>
        <a:p>
          <a:endParaRPr lang="en-US"/>
        </a:p>
      </dgm:t>
    </dgm:pt>
    <dgm:pt modelId="{D81E8432-21BF-4484-A588-BFB63527B7C0}" type="sibTrans" cxnId="{DBE8E2C7-EF7D-40D5-8CFD-314B4EEC5AA2}">
      <dgm:prSet/>
      <dgm:spPr/>
      <dgm:t>
        <a:bodyPr/>
        <a:lstStyle/>
        <a:p>
          <a:endParaRPr lang="en-US"/>
        </a:p>
      </dgm:t>
    </dgm:pt>
    <dgm:pt modelId="{6DA40041-3070-4BF4-A885-2B5DF3FFA87E}">
      <dgm:prSet/>
      <dgm:spPr/>
      <dgm:t>
        <a:bodyPr/>
        <a:lstStyle/>
        <a:p>
          <a:r>
            <a:rPr lang="en-US" dirty="0"/>
            <a:t>Byzantine and Ottoman Empires</a:t>
          </a:r>
        </a:p>
      </dgm:t>
    </dgm:pt>
    <dgm:pt modelId="{EE347918-274F-44E2-AEC2-C9948370DE8E}" type="parTrans" cxnId="{8D031980-AD63-4BB3-BFBA-87593E2F89DC}">
      <dgm:prSet/>
      <dgm:spPr/>
      <dgm:t>
        <a:bodyPr/>
        <a:lstStyle/>
        <a:p>
          <a:endParaRPr lang="en-US"/>
        </a:p>
      </dgm:t>
    </dgm:pt>
    <dgm:pt modelId="{A36CD654-0928-4F40-B37D-32193661E595}" type="sibTrans" cxnId="{8D031980-AD63-4BB3-BFBA-87593E2F89DC}">
      <dgm:prSet/>
      <dgm:spPr/>
      <dgm:t>
        <a:bodyPr/>
        <a:lstStyle/>
        <a:p>
          <a:endParaRPr lang="en-US"/>
        </a:p>
      </dgm:t>
    </dgm:pt>
    <dgm:pt modelId="{B6541F83-8C71-4345-A96B-745ACFEE9F9C}">
      <dgm:prSet/>
      <dgm:spPr/>
      <dgm:t>
        <a:bodyPr/>
        <a:lstStyle/>
        <a:p>
          <a:r>
            <a:rPr lang="en-US" dirty="0"/>
            <a:t>Damages to the Parthenon</a:t>
          </a:r>
        </a:p>
      </dgm:t>
    </dgm:pt>
    <dgm:pt modelId="{C94E0719-6618-4E94-B008-F3B8EC37A46D}" type="parTrans" cxnId="{DD71A1EC-D638-4D0B-A99F-35C3CBDD5816}">
      <dgm:prSet/>
      <dgm:spPr/>
      <dgm:t>
        <a:bodyPr/>
        <a:lstStyle/>
        <a:p>
          <a:endParaRPr lang="en-US"/>
        </a:p>
      </dgm:t>
    </dgm:pt>
    <dgm:pt modelId="{4A37540F-8140-4320-B5F2-4BF2054643FF}" type="sibTrans" cxnId="{DD71A1EC-D638-4D0B-A99F-35C3CBDD5816}">
      <dgm:prSet/>
      <dgm:spPr/>
      <dgm:t>
        <a:bodyPr/>
        <a:lstStyle/>
        <a:p>
          <a:endParaRPr lang="en-US"/>
        </a:p>
      </dgm:t>
    </dgm:pt>
    <dgm:pt modelId="{15AD653A-9872-4900-B02E-08265509B3DF}">
      <dgm:prSet/>
      <dgm:spPr/>
      <dgm:t>
        <a:bodyPr/>
        <a:lstStyle/>
        <a:p>
          <a:r>
            <a:rPr lang="en-GB" b="0" i="0" dirty="0"/>
            <a:t>Modern day</a:t>
          </a:r>
          <a:endParaRPr lang="en-US" dirty="0"/>
        </a:p>
      </dgm:t>
    </dgm:pt>
    <dgm:pt modelId="{AB0527F8-202A-48E8-A3FC-DFC6D504BC72}" type="parTrans" cxnId="{9E3C2FB2-2ADA-4CA9-ACF2-34D600760073}">
      <dgm:prSet/>
      <dgm:spPr/>
      <dgm:t>
        <a:bodyPr/>
        <a:lstStyle/>
        <a:p>
          <a:endParaRPr lang="en-US"/>
        </a:p>
      </dgm:t>
    </dgm:pt>
    <dgm:pt modelId="{2F80D513-E9AA-41B9-85D2-210C768F2AC9}" type="sibTrans" cxnId="{9E3C2FB2-2ADA-4CA9-ACF2-34D600760073}">
      <dgm:prSet/>
      <dgm:spPr/>
      <dgm:t>
        <a:bodyPr/>
        <a:lstStyle/>
        <a:p>
          <a:endParaRPr lang="en-US"/>
        </a:p>
      </dgm:t>
    </dgm:pt>
    <dgm:pt modelId="{2AA5053A-1669-4F4F-ADF2-46F87B23B0C7}">
      <dgm:prSet/>
      <dgm:spPr/>
      <dgm:t>
        <a:bodyPr/>
        <a:lstStyle/>
        <a:p>
          <a:r>
            <a:rPr lang="en-US" dirty="0"/>
            <a:t>“Which change was ‘the longest in use’”</a:t>
          </a:r>
        </a:p>
      </dgm:t>
    </dgm:pt>
    <dgm:pt modelId="{79B4EEEC-1776-42E3-8889-AAF3FF924F54}" type="parTrans" cxnId="{21F832F5-B412-423A-AD02-968539AFB802}">
      <dgm:prSet/>
      <dgm:spPr/>
      <dgm:t>
        <a:bodyPr/>
        <a:lstStyle/>
        <a:p>
          <a:endParaRPr lang="en-US"/>
        </a:p>
      </dgm:t>
    </dgm:pt>
    <dgm:pt modelId="{94C7D7A7-C9F7-44ED-8D76-F5DECAB3A1B3}" type="sibTrans" cxnId="{21F832F5-B412-423A-AD02-968539AFB802}">
      <dgm:prSet/>
      <dgm:spPr/>
      <dgm:t>
        <a:bodyPr/>
        <a:lstStyle/>
        <a:p>
          <a:endParaRPr lang="en-US"/>
        </a:p>
      </dgm:t>
    </dgm:pt>
    <dgm:pt modelId="{F147BCE2-BE63-4388-8D70-00F12DF9E014}">
      <dgm:prSet/>
      <dgm:spPr/>
      <dgm:t>
        <a:bodyPr/>
        <a:lstStyle/>
        <a:p>
          <a:r>
            <a:rPr lang="en-GB" b="0" i="0" dirty="0"/>
            <a:t>“How is the Parthenon seen now?” </a:t>
          </a:r>
          <a:endParaRPr lang="en-US" dirty="0"/>
        </a:p>
      </dgm:t>
    </dgm:pt>
    <dgm:pt modelId="{3C8CC6CF-6101-4806-9C20-3B4BD21F53A8}" type="sibTrans" cxnId="{79548734-BEB9-4080-8102-E8C7D04D9416}">
      <dgm:prSet/>
      <dgm:spPr/>
      <dgm:t>
        <a:bodyPr/>
        <a:lstStyle/>
        <a:p>
          <a:endParaRPr lang="en-US"/>
        </a:p>
      </dgm:t>
    </dgm:pt>
    <dgm:pt modelId="{FBA9A18E-4652-44F1-A668-26DF03DDF3A6}" type="parTrans" cxnId="{79548734-BEB9-4080-8102-E8C7D04D9416}">
      <dgm:prSet/>
      <dgm:spPr/>
      <dgm:t>
        <a:bodyPr/>
        <a:lstStyle/>
        <a:p>
          <a:endParaRPr lang="en-US"/>
        </a:p>
      </dgm:t>
    </dgm:pt>
    <dgm:pt modelId="{CB22D487-6849-448D-9C89-93398BCE8063}" type="pres">
      <dgm:prSet presAssocID="{5D28B5FE-B8ED-4EE9-8D16-02D3E6A9D7A4}" presName="linear" presStyleCnt="0">
        <dgm:presLayoutVars>
          <dgm:animLvl val="lvl"/>
          <dgm:resizeHandles val="exact"/>
        </dgm:presLayoutVars>
      </dgm:prSet>
      <dgm:spPr/>
    </dgm:pt>
    <dgm:pt modelId="{7B5FCDDA-3BDA-4E44-81F8-759D12E69331}" type="pres">
      <dgm:prSet presAssocID="{C15E5553-7CC0-4914-AD09-D60325103730}" presName="parentText" presStyleLbl="node1" presStyleIdx="0" presStyleCnt="6">
        <dgm:presLayoutVars>
          <dgm:chMax val="0"/>
          <dgm:bulletEnabled val="1"/>
        </dgm:presLayoutVars>
      </dgm:prSet>
      <dgm:spPr/>
    </dgm:pt>
    <dgm:pt modelId="{7A2AEA93-8809-494D-8A49-1C4C8C1A9B4B}" type="pres">
      <dgm:prSet presAssocID="{D81E8432-21BF-4484-A588-BFB63527B7C0}" presName="spacer" presStyleCnt="0"/>
      <dgm:spPr/>
    </dgm:pt>
    <dgm:pt modelId="{A47BC56C-9AAC-403E-8E01-084F8673E12E}" type="pres">
      <dgm:prSet presAssocID="{6DA40041-3070-4BF4-A885-2B5DF3FFA87E}" presName="parentText" presStyleLbl="node1" presStyleIdx="1" presStyleCnt="6">
        <dgm:presLayoutVars>
          <dgm:chMax val="0"/>
          <dgm:bulletEnabled val="1"/>
        </dgm:presLayoutVars>
      </dgm:prSet>
      <dgm:spPr/>
    </dgm:pt>
    <dgm:pt modelId="{29857FC3-35C9-40DE-92B3-EC363D54B006}" type="pres">
      <dgm:prSet presAssocID="{A36CD654-0928-4F40-B37D-32193661E595}" presName="spacer" presStyleCnt="0"/>
      <dgm:spPr/>
    </dgm:pt>
    <dgm:pt modelId="{30000556-DA79-4515-8A68-AD4A066FFE98}" type="pres">
      <dgm:prSet presAssocID="{B6541F83-8C71-4345-A96B-745ACFEE9F9C}" presName="parentText" presStyleLbl="node1" presStyleIdx="2" presStyleCnt="6">
        <dgm:presLayoutVars>
          <dgm:chMax val="0"/>
          <dgm:bulletEnabled val="1"/>
        </dgm:presLayoutVars>
      </dgm:prSet>
      <dgm:spPr/>
    </dgm:pt>
    <dgm:pt modelId="{B0FACE30-60C6-4592-99C4-4F808D83186F}" type="pres">
      <dgm:prSet presAssocID="{4A37540F-8140-4320-B5F2-4BF2054643FF}" presName="spacer" presStyleCnt="0"/>
      <dgm:spPr/>
    </dgm:pt>
    <dgm:pt modelId="{4E326C56-DFAA-4C30-B84D-5E82C4ED4D93}" type="pres">
      <dgm:prSet presAssocID="{15AD653A-9872-4900-B02E-08265509B3DF}" presName="parentText" presStyleLbl="node1" presStyleIdx="3" presStyleCnt="6">
        <dgm:presLayoutVars>
          <dgm:chMax val="0"/>
          <dgm:bulletEnabled val="1"/>
        </dgm:presLayoutVars>
      </dgm:prSet>
      <dgm:spPr/>
    </dgm:pt>
    <dgm:pt modelId="{65730C7C-BB71-4CD8-B37A-A162F1BA0CF0}" type="pres">
      <dgm:prSet presAssocID="{2F80D513-E9AA-41B9-85D2-210C768F2AC9}" presName="spacer" presStyleCnt="0"/>
      <dgm:spPr/>
    </dgm:pt>
    <dgm:pt modelId="{295AD8EA-56BE-44FE-A894-6BB68EEDA63A}" type="pres">
      <dgm:prSet presAssocID="{2AA5053A-1669-4F4F-ADF2-46F87B23B0C7}" presName="parentText" presStyleLbl="node1" presStyleIdx="4" presStyleCnt="6">
        <dgm:presLayoutVars>
          <dgm:chMax val="0"/>
          <dgm:bulletEnabled val="1"/>
        </dgm:presLayoutVars>
      </dgm:prSet>
      <dgm:spPr/>
    </dgm:pt>
    <dgm:pt modelId="{DE1A7D08-BD55-4E5A-BA1F-635060779903}" type="pres">
      <dgm:prSet presAssocID="{94C7D7A7-C9F7-44ED-8D76-F5DECAB3A1B3}" presName="spacer" presStyleCnt="0"/>
      <dgm:spPr/>
    </dgm:pt>
    <dgm:pt modelId="{A2C4DB40-8DD4-4ACF-ACBD-6099CA3422A9}" type="pres">
      <dgm:prSet presAssocID="{F147BCE2-BE63-4388-8D70-00F12DF9E014}" presName="parentText" presStyleLbl="node1" presStyleIdx="5" presStyleCnt="6">
        <dgm:presLayoutVars>
          <dgm:chMax val="0"/>
          <dgm:bulletEnabled val="1"/>
        </dgm:presLayoutVars>
      </dgm:prSet>
      <dgm:spPr/>
    </dgm:pt>
  </dgm:ptLst>
  <dgm:cxnLst>
    <dgm:cxn modelId="{79548734-BEB9-4080-8102-E8C7D04D9416}" srcId="{5D28B5FE-B8ED-4EE9-8D16-02D3E6A9D7A4}" destId="{F147BCE2-BE63-4388-8D70-00F12DF9E014}" srcOrd="5" destOrd="0" parTransId="{FBA9A18E-4652-44F1-A668-26DF03DDF3A6}" sibTransId="{3C8CC6CF-6101-4806-9C20-3B4BD21F53A8}"/>
    <dgm:cxn modelId="{19E9A762-74F5-4F30-9463-DD4467DEA8F9}" type="presOf" srcId="{2AA5053A-1669-4F4F-ADF2-46F87B23B0C7}" destId="{295AD8EA-56BE-44FE-A894-6BB68EEDA63A}" srcOrd="0" destOrd="0" presId="urn:microsoft.com/office/officeart/2005/8/layout/vList2"/>
    <dgm:cxn modelId="{3609804D-B633-4695-8761-9925D49A6F8D}" type="presOf" srcId="{B6541F83-8C71-4345-A96B-745ACFEE9F9C}" destId="{30000556-DA79-4515-8A68-AD4A066FFE98}" srcOrd="0" destOrd="0" presId="urn:microsoft.com/office/officeart/2005/8/layout/vList2"/>
    <dgm:cxn modelId="{8D031980-AD63-4BB3-BFBA-87593E2F89DC}" srcId="{5D28B5FE-B8ED-4EE9-8D16-02D3E6A9D7A4}" destId="{6DA40041-3070-4BF4-A885-2B5DF3FFA87E}" srcOrd="1" destOrd="0" parTransId="{EE347918-274F-44E2-AEC2-C9948370DE8E}" sibTransId="{A36CD654-0928-4F40-B37D-32193661E595}"/>
    <dgm:cxn modelId="{90C65197-EFD1-4FC8-8C6E-A449B727F5AC}" type="presOf" srcId="{F147BCE2-BE63-4388-8D70-00F12DF9E014}" destId="{A2C4DB40-8DD4-4ACF-ACBD-6099CA3422A9}" srcOrd="0" destOrd="0" presId="urn:microsoft.com/office/officeart/2005/8/layout/vList2"/>
    <dgm:cxn modelId="{9E3C2FB2-2ADA-4CA9-ACF2-34D600760073}" srcId="{5D28B5FE-B8ED-4EE9-8D16-02D3E6A9D7A4}" destId="{15AD653A-9872-4900-B02E-08265509B3DF}" srcOrd="3" destOrd="0" parTransId="{AB0527F8-202A-48E8-A3FC-DFC6D504BC72}" sibTransId="{2F80D513-E9AA-41B9-85D2-210C768F2AC9}"/>
    <dgm:cxn modelId="{DBE8E2C7-EF7D-40D5-8CFD-314B4EEC5AA2}" srcId="{5D28B5FE-B8ED-4EE9-8D16-02D3E6A9D7A4}" destId="{C15E5553-7CC0-4914-AD09-D60325103730}" srcOrd="0" destOrd="0" parTransId="{7935329D-1701-4B74-A1AB-1082C7A445E8}" sibTransId="{D81E8432-21BF-4484-A588-BFB63527B7C0}"/>
    <dgm:cxn modelId="{0C03BECB-166C-4C42-A3DF-1D3DEA7CA868}" type="presOf" srcId="{5D28B5FE-B8ED-4EE9-8D16-02D3E6A9D7A4}" destId="{CB22D487-6849-448D-9C89-93398BCE8063}" srcOrd="0" destOrd="0" presId="urn:microsoft.com/office/officeart/2005/8/layout/vList2"/>
    <dgm:cxn modelId="{38F5C5CF-DF01-4077-A7AC-CAD87121DA80}" type="presOf" srcId="{6DA40041-3070-4BF4-A885-2B5DF3FFA87E}" destId="{A47BC56C-9AAC-403E-8E01-084F8673E12E}" srcOrd="0" destOrd="0" presId="urn:microsoft.com/office/officeart/2005/8/layout/vList2"/>
    <dgm:cxn modelId="{67299AD4-2229-4D86-AFB8-8F7224EEA825}" type="presOf" srcId="{C15E5553-7CC0-4914-AD09-D60325103730}" destId="{7B5FCDDA-3BDA-4E44-81F8-759D12E69331}" srcOrd="0" destOrd="0" presId="urn:microsoft.com/office/officeart/2005/8/layout/vList2"/>
    <dgm:cxn modelId="{DD71A1EC-D638-4D0B-A99F-35C3CBDD5816}" srcId="{5D28B5FE-B8ED-4EE9-8D16-02D3E6A9D7A4}" destId="{B6541F83-8C71-4345-A96B-745ACFEE9F9C}" srcOrd="2" destOrd="0" parTransId="{C94E0719-6618-4E94-B008-F3B8EC37A46D}" sibTransId="{4A37540F-8140-4320-B5F2-4BF2054643FF}"/>
    <dgm:cxn modelId="{21F832F5-B412-423A-AD02-968539AFB802}" srcId="{5D28B5FE-B8ED-4EE9-8D16-02D3E6A9D7A4}" destId="{2AA5053A-1669-4F4F-ADF2-46F87B23B0C7}" srcOrd="4" destOrd="0" parTransId="{79B4EEEC-1776-42E3-8889-AAF3FF924F54}" sibTransId="{94C7D7A7-C9F7-44ED-8D76-F5DECAB3A1B3}"/>
    <dgm:cxn modelId="{2D3781FF-90CD-4470-9372-44D2F3FF22A7}" type="presOf" srcId="{15AD653A-9872-4900-B02E-08265509B3DF}" destId="{4E326C56-DFAA-4C30-B84D-5E82C4ED4D93}" srcOrd="0" destOrd="0" presId="urn:microsoft.com/office/officeart/2005/8/layout/vList2"/>
    <dgm:cxn modelId="{E5AA6A5E-B344-4535-AAAB-149D20B4554F}" type="presParOf" srcId="{CB22D487-6849-448D-9C89-93398BCE8063}" destId="{7B5FCDDA-3BDA-4E44-81F8-759D12E69331}" srcOrd="0" destOrd="0" presId="urn:microsoft.com/office/officeart/2005/8/layout/vList2"/>
    <dgm:cxn modelId="{AA9706ED-CBCF-442E-A9B1-89FDAF323EC0}" type="presParOf" srcId="{CB22D487-6849-448D-9C89-93398BCE8063}" destId="{7A2AEA93-8809-494D-8A49-1C4C8C1A9B4B}" srcOrd="1" destOrd="0" presId="urn:microsoft.com/office/officeart/2005/8/layout/vList2"/>
    <dgm:cxn modelId="{A371EB8F-7730-4D07-954A-92BBF972E37F}" type="presParOf" srcId="{CB22D487-6849-448D-9C89-93398BCE8063}" destId="{A47BC56C-9AAC-403E-8E01-084F8673E12E}" srcOrd="2" destOrd="0" presId="urn:microsoft.com/office/officeart/2005/8/layout/vList2"/>
    <dgm:cxn modelId="{BB4622F8-C83F-4208-AA23-3550E0CB1478}" type="presParOf" srcId="{CB22D487-6849-448D-9C89-93398BCE8063}" destId="{29857FC3-35C9-40DE-92B3-EC363D54B006}" srcOrd="3" destOrd="0" presId="urn:microsoft.com/office/officeart/2005/8/layout/vList2"/>
    <dgm:cxn modelId="{8BAB2DEB-3AAB-49B3-AF2A-8D5C44A782D3}" type="presParOf" srcId="{CB22D487-6849-448D-9C89-93398BCE8063}" destId="{30000556-DA79-4515-8A68-AD4A066FFE98}" srcOrd="4" destOrd="0" presId="urn:microsoft.com/office/officeart/2005/8/layout/vList2"/>
    <dgm:cxn modelId="{37A9B695-7D84-4807-A5FA-9FB346C2244D}" type="presParOf" srcId="{CB22D487-6849-448D-9C89-93398BCE8063}" destId="{B0FACE30-60C6-4592-99C4-4F808D83186F}" srcOrd="5" destOrd="0" presId="urn:microsoft.com/office/officeart/2005/8/layout/vList2"/>
    <dgm:cxn modelId="{22FA1610-FA26-4DE6-AD69-A1AFF69B31BB}" type="presParOf" srcId="{CB22D487-6849-448D-9C89-93398BCE8063}" destId="{4E326C56-DFAA-4C30-B84D-5E82C4ED4D93}" srcOrd="6" destOrd="0" presId="urn:microsoft.com/office/officeart/2005/8/layout/vList2"/>
    <dgm:cxn modelId="{051095B3-6A47-43F4-AEBC-0707106AAD78}" type="presParOf" srcId="{CB22D487-6849-448D-9C89-93398BCE8063}" destId="{65730C7C-BB71-4CD8-B37A-A162F1BA0CF0}" srcOrd="7" destOrd="0" presId="urn:microsoft.com/office/officeart/2005/8/layout/vList2"/>
    <dgm:cxn modelId="{9AD823E3-9FA0-48F4-A18F-5CF000B65E71}" type="presParOf" srcId="{CB22D487-6849-448D-9C89-93398BCE8063}" destId="{295AD8EA-56BE-44FE-A894-6BB68EEDA63A}" srcOrd="8" destOrd="0" presId="urn:microsoft.com/office/officeart/2005/8/layout/vList2"/>
    <dgm:cxn modelId="{EBA837E1-C186-4026-AAD3-34589CEE2A31}" type="presParOf" srcId="{CB22D487-6849-448D-9C89-93398BCE8063}" destId="{DE1A7D08-BD55-4E5A-BA1F-635060779903}" srcOrd="9" destOrd="0" presId="urn:microsoft.com/office/officeart/2005/8/layout/vList2"/>
    <dgm:cxn modelId="{ACF5A640-514E-4D8A-AA06-19A739604C3D}" type="presParOf" srcId="{CB22D487-6849-448D-9C89-93398BCE8063}" destId="{A2C4DB40-8DD4-4ACF-ACBD-6099CA3422A9}" srcOrd="1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F2F7F9-6B04-482A-A1AA-3F567D9BC311}">
      <dsp:nvSpPr>
        <dsp:cNvPr id="0" name=""/>
        <dsp:cNvSpPr/>
      </dsp:nvSpPr>
      <dsp:spPr>
        <a:xfrm>
          <a:off x="499554" y="0"/>
          <a:ext cx="4976446" cy="4976446"/>
        </a:xfrm>
        <a:prstGeom prst="diamond">
          <a:avLst/>
        </a:prstGeom>
        <a:solidFill>
          <a:schemeClr val="accent1"/>
        </a:solidFill>
        <a:ln w="9525" cap="rnd" cmpd="sng" algn="ctr">
          <a:solidFill>
            <a:schemeClr val="dk2">
              <a:hueOff val="0"/>
              <a:satOff val="0"/>
              <a:lumOff val="0"/>
              <a:alphaOff val="0"/>
            </a:schemeClr>
          </a:solidFill>
          <a:prstDash val="solid"/>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AD79B590-E85B-41D9-86D0-7C9856875E2C}">
      <dsp:nvSpPr>
        <dsp:cNvPr id="0" name=""/>
        <dsp:cNvSpPr/>
      </dsp:nvSpPr>
      <dsp:spPr>
        <a:xfrm>
          <a:off x="975999" y="472762"/>
          <a:ext cx="1940813" cy="1940813"/>
        </a:xfrm>
        <a:prstGeom prst="roundRect">
          <a:avLst/>
        </a:prstGeom>
        <a:solidFill>
          <a:schemeClr val="dk2">
            <a:hueOff val="0"/>
            <a:satOff val="0"/>
            <a:lumOff val="0"/>
            <a:alphaOff val="0"/>
          </a:schemeClr>
        </a:solidFill>
        <a:ln>
          <a:noFill/>
        </a:ln>
        <a:effectLst>
          <a:outerShdw blurRad="38100" dist="25400"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How has the building changed over millennia</a:t>
          </a:r>
          <a:endParaRPr lang="en-US" sz="2100" kern="1200" dirty="0"/>
        </a:p>
      </dsp:txBody>
      <dsp:txXfrm>
        <a:off x="1070742" y="567505"/>
        <a:ext cx="1751327" cy="1751327"/>
      </dsp:txXfrm>
    </dsp:sp>
    <dsp:sp modelId="{E5C31DBA-51BC-4D47-BD58-D5B105C09F1A}">
      <dsp:nvSpPr>
        <dsp:cNvPr id="0" name=""/>
        <dsp:cNvSpPr/>
      </dsp:nvSpPr>
      <dsp:spPr>
        <a:xfrm>
          <a:off x="3066107" y="472762"/>
          <a:ext cx="1940813" cy="1940813"/>
        </a:xfrm>
        <a:prstGeom prst="roundRect">
          <a:avLst/>
        </a:prstGeom>
        <a:solidFill>
          <a:schemeClr val="dk2">
            <a:hueOff val="0"/>
            <a:satOff val="0"/>
            <a:lumOff val="0"/>
            <a:alphaOff val="0"/>
          </a:schemeClr>
        </a:solidFill>
        <a:ln>
          <a:noFill/>
        </a:ln>
        <a:effectLst>
          <a:outerShdw blurRad="38100" dist="25400"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Why did it change?</a:t>
          </a:r>
          <a:endParaRPr lang="en-US" sz="2100" kern="1200" dirty="0"/>
        </a:p>
      </dsp:txBody>
      <dsp:txXfrm>
        <a:off x="3160850" y="567505"/>
        <a:ext cx="1751327" cy="1751327"/>
      </dsp:txXfrm>
    </dsp:sp>
    <dsp:sp modelId="{86995458-A9F2-4AD0-AE44-AAC8022EEA0A}">
      <dsp:nvSpPr>
        <dsp:cNvPr id="0" name=""/>
        <dsp:cNvSpPr/>
      </dsp:nvSpPr>
      <dsp:spPr>
        <a:xfrm>
          <a:off x="975999" y="2562869"/>
          <a:ext cx="1940813" cy="1940813"/>
        </a:xfrm>
        <a:prstGeom prst="roundRect">
          <a:avLst/>
        </a:prstGeom>
        <a:solidFill>
          <a:schemeClr val="dk2">
            <a:hueOff val="0"/>
            <a:satOff val="0"/>
            <a:lumOff val="0"/>
            <a:alphaOff val="0"/>
          </a:schemeClr>
        </a:solidFill>
        <a:ln>
          <a:noFill/>
        </a:ln>
        <a:effectLst>
          <a:outerShdw blurRad="38100" dist="25400"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Which change was the ‘longest in use’?</a:t>
          </a:r>
          <a:endParaRPr lang="en-US" sz="2100" kern="1200" dirty="0"/>
        </a:p>
      </dsp:txBody>
      <dsp:txXfrm>
        <a:off x="1070742" y="2657612"/>
        <a:ext cx="1751327" cy="1751327"/>
      </dsp:txXfrm>
    </dsp:sp>
    <dsp:sp modelId="{019D1CF6-82FB-4209-B560-6FEDE18FD28F}">
      <dsp:nvSpPr>
        <dsp:cNvPr id="0" name=""/>
        <dsp:cNvSpPr/>
      </dsp:nvSpPr>
      <dsp:spPr>
        <a:xfrm>
          <a:off x="3066107" y="2562869"/>
          <a:ext cx="1940813" cy="1940813"/>
        </a:xfrm>
        <a:prstGeom prst="roundRect">
          <a:avLst/>
        </a:prstGeom>
        <a:solidFill>
          <a:schemeClr val="dk2">
            <a:hueOff val="0"/>
            <a:satOff val="0"/>
            <a:lumOff val="0"/>
            <a:alphaOff val="0"/>
          </a:schemeClr>
        </a:solidFill>
        <a:ln>
          <a:noFill/>
        </a:ln>
        <a:effectLst>
          <a:outerShdw blurRad="38100" dist="25400"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How is the Parthenon seen now? </a:t>
          </a:r>
          <a:endParaRPr lang="en-US" sz="2100" kern="1200"/>
        </a:p>
      </dsp:txBody>
      <dsp:txXfrm>
        <a:off x="3160850" y="2657612"/>
        <a:ext cx="1751327" cy="17513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5FCDDA-3BDA-4E44-81F8-759D12E69331}">
      <dsp:nvSpPr>
        <dsp:cNvPr id="0" name=""/>
        <dsp:cNvSpPr/>
      </dsp:nvSpPr>
      <dsp:spPr>
        <a:xfrm>
          <a:off x="0" y="39883"/>
          <a:ext cx="10895369" cy="50368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0" i="0" kern="1200" dirty="0"/>
            <a:t>The building of the Parthenon</a:t>
          </a:r>
          <a:endParaRPr lang="en-US" sz="2100" kern="1200" dirty="0"/>
        </a:p>
      </dsp:txBody>
      <dsp:txXfrm>
        <a:off x="24588" y="64471"/>
        <a:ext cx="10846193" cy="454509"/>
      </dsp:txXfrm>
    </dsp:sp>
    <dsp:sp modelId="{A47BC56C-9AAC-403E-8E01-084F8673E12E}">
      <dsp:nvSpPr>
        <dsp:cNvPr id="0" name=""/>
        <dsp:cNvSpPr/>
      </dsp:nvSpPr>
      <dsp:spPr>
        <a:xfrm>
          <a:off x="0" y="604048"/>
          <a:ext cx="10895369" cy="50368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Byzantine and Ottoman Empires</a:t>
          </a:r>
        </a:p>
      </dsp:txBody>
      <dsp:txXfrm>
        <a:off x="24588" y="628636"/>
        <a:ext cx="10846193" cy="454509"/>
      </dsp:txXfrm>
    </dsp:sp>
    <dsp:sp modelId="{30000556-DA79-4515-8A68-AD4A066FFE98}">
      <dsp:nvSpPr>
        <dsp:cNvPr id="0" name=""/>
        <dsp:cNvSpPr/>
      </dsp:nvSpPr>
      <dsp:spPr>
        <a:xfrm>
          <a:off x="0" y="1168213"/>
          <a:ext cx="10895369" cy="50368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Damages to the Parthenon</a:t>
          </a:r>
        </a:p>
      </dsp:txBody>
      <dsp:txXfrm>
        <a:off x="24588" y="1192801"/>
        <a:ext cx="10846193" cy="454509"/>
      </dsp:txXfrm>
    </dsp:sp>
    <dsp:sp modelId="{4E326C56-DFAA-4C30-B84D-5E82C4ED4D93}">
      <dsp:nvSpPr>
        <dsp:cNvPr id="0" name=""/>
        <dsp:cNvSpPr/>
      </dsp:nvSpPr>
      <dsp:spPr>
        <a:xfrm>
          <a:off x="0" y="1732378"/>
          <a:ext cx="10895369" cy="50368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0" i="0" kern="1200" dirty="0"/>
            <a:t>Modern day</a:t>
          </a:r>
          <a:endParaRPr lang="en-US" sz="2100" kern="1200" dirty="0"/>
        </a:p>
      </dsp:txBody>
      <dsp:txXfrm>
        <a:off x="24588" y="1756966"/>
        <a:ext cx="10846193" cy="454509"/>
      </dsp:txXfrm>
    </dsp:sp>
    <dsp:sp modelId="{295AD8EA-56BE-44FE-A894-6BB68EEDA63A}">
      <dsp:nvSpPr>
        <dsp:cNvPr id="0" name=""/>
        <dsp:cNvSpPr/>
      </dsp:nvSpPr>
      <dsp:spPr>
        <a:xfrm>
          <a:off x="0" y="2296543"/>
          <a:ext cx="10895369" cy="50368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“Which change was ‘the longest in use’”</a:t>
          </a:r>
        </a:p>
      </dsp:txBody>
      <dsp:txXfrm>
        <a:off x="24588" y="2321131"/>
        <a:ext cx="10846193" cy="454509"/>
      </dsp:txXfrm>
    </dsp:sp>
    <dsp:sp modelId="{A2C4DB40-8DD4-4ACF-ACBD-6099CA3422A9}">
      <dsp:nvSpPr>
        <dsp:cNvPr id="0" name=""/>
        <dsp:cNvSpPr/>
      </dsp:nvSpPr>
      <dsp:spPr>
        <a:xfrm>
          <a:off x="0" y="2860708"/>
          <a:ext cx="10895369" cy="50368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0" i="0" kern="1200" dirty="0"/>
            <a:t>“How is the Parthenon seen now?” </a:t>
          </a:r>
          <a:endParaRPr lang="en-US" sz="2100" kern="1200" dirty="0"/>
        </a:p>
      </dsp:txBody>
      <dsp:txXfrm>
        <a:off x="24588" y="2885296"/>
        <a:ext cx="10846193" cy="454509"/>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080EA2F-131C-44F0-BB0F-F8C281AA326A}" type="datetimeFigureOut">
              <a:rPr lang="en-GB" smtClean="0"/>
              <a:t>21/04/2020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4CF76D-C5AE-4D01-A04A-87EBDD446612}" type="slidenum">
              <a:rPr lang="en-GB" smtClean="0"/>
              <a:t>‹#›</a:t>
            </a:fld>
            <a:endParaRPr lang="en-GB"/>
          </a:p>
        </p:txBody>
      </p:sp>
    </p:spTree>
    <p:extLst>
      <p:ext uri="{BB962C8B-B14F-4D97-AF65-F5344CB8AC3E}">
        <p14:creationId xmlns:p14="http://schemas.microsoft.com/office/powerpoint/2010/main" val="9467953"/>
      </p:ext>
    </p:extLst>
  </p:cSld>
  <p:clrMapOvr>
    <a:masterClrMapping/>
  </p:clrMapOvr>
  <mc:AlternateContent xmlns:mc="http://schemas.openxmlformats.org/markup-compatibility/2006">
    <mc:Choice xmlns:p14="http://schemas.microsoft.com/office/powerpoint/2010/main" Requires="p14">
      <p:transition spd="slow" p14:dur="1600">
        <p14:prism isContent="1" isInverted="1"/>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F080EA2F-131C-44F0-BB0F-F8C281AA326A}" type="datetimeFigureOut">
              <a:rPr lang="en-GB" smtClean="0"/>
              <a:t>21/04/2020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4CF76D-C5AE-4D01-A04A-87EBDD446612}" type="slidenum">
              <a:rPr lang="en-GB" smtClean="0"/>
              <a:t>‹#›</a:t>
            </a:fld>
            <a:endParaRPr lang="en-GB"/>
          </a:p>
        </p:txBody>
      </p:sp>
    </p:spTree>
    <p:extLst>
      <p:ext uri="{BB962C8B-B14F-4D97-AF65-F5344CB8AC3E}">
        <p14:creationId xmlns:p14="http://schemas.microsoft.com/office/powerpoint/2010/main" val="608106039"/>
      </p:ext>
    </p:extLst>
  </p:cSld>
  <p:clrMapOvr>
    <a:masterClrMapping/>
  </p:clrMapOvr>
  <mc:AlternateContent xmlns:mc="http://schemas.openxmlformats.org/markup-compatibility/2006">
    <mc:Choice xmlns:p14="http://schemas.microsoft.com/office/powerpoint/2010/main" Requires="p14">
      <p:transition spd="slow" p14:dur="1600">
        <p14:prism isContent="1" isInverted="1"/>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080EA2F-131C-44F0-BB0F-F8C281AA326A}" type="datetimeFigureOut">
              <a:rPr lang="en-GB" smtClean="0"/>
              <a:t>21/04/2020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4CF76D-C5AE-4D01-A04A-87EBDD446612}" type="slidenum">
              <a:rPr lang="en-GB" smtClean="0"/>
              <a:t>‹#›</a:t>
            </a:fld>
            <a:endParaRPr lang="en-GB"/>
          </a:p>
        </p:txBody>
      </p:sp>
    </p:spTree>
    <p:extLst>
      <p:ext uri="{BB962C8B-B14F-4D97-AF65-F5344CB8AC3E}">
        <p14:creationId xmlns:p14="http://schemas.microsoft.com/office/powerpoint/2010/main" val="181417294"/>
      </p:ext>
    </p:extLst>
  </p:cSld>
  <p:clrMapOvr>
    <a:masterClrMapping/>
  </p:clrMapOvr>
  <mc:AlternateContent xmlns:mc="http://schemas.openxmlformats.org/markup-compatibility/2006">
    <mc:Choice xmlns:p14="http://schemas.microsoft.com/office/powerpoint/2010/main" Requires="p14">
      <p:transition spd="slow" p14:dur="1600">
        <p14:prism isContent="1" isInverted="1"/>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080EA2F-131C-44F0-BB0F-F8C281AA326A}" type="datetimeFigureOut">
              <a:rPr lang="en-GB" smtClean="0"/>
              <a:t>21/04/2020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44CF76D-C5AE-4D01-A04A-87EBDD446612}" type="slidenum">
              <a:rPr lang="en-GB" smtClean="0"/>
              <a:t>‹#›</a:t>
            </a:fld>
            <a:endParaRPr lang="en-GB"/>
          </a:p>
        </p:txBody>
      </p:sp>
    </p:spTree>
    <p:extLst>
      <p:ext uri="{BB962C8B-B14F-4D97-AF65-F5344CB8AC3E}">
        <p14:creationId xmlns:p14="http://schemas.microsoft.com/office/powerpoint/2010/main" val="462656113"/>
      </p:ext>
    </p:extLst>
  </p:cSld>
  <p:clrMapOvr>
    <a:masterClrMapping/>
  </p:clrMapOvr>
  <mc:AlternateContent xmlns:mc="http://schemas.openxmlformats.org/markup-compatibility/2006">
    <mc:Choice xmlns:p14="http://schemas.microsoft.com/office/powerpoint/2010/main" Requires="p14">
      <p:transition spd="slow" p14:dur="1600">
        <p14:prism isContent="1" isInverted="1"/>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80EA2F-131C-44F0-BB0F-F8C281AA326A}" type="datetimeFigureOut">
              <a:rPr lang="en-GB" smtClean="0"/>
              <a:t>21/04/2020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44CF76D-C5AE-4D01-A04A-87EBDD446612}" type="slidenum">
              <a:rPr lang="en-GB" smtClean="0"/>
              <a:t>‹#›</a:t>
            </a:fld>
            <a:endParaRPr lang="en-GB"/>
          </a:p>
        </p:txBody>
      </p:sp>
    </p:spTree>
    <p:extLst>
      <p:ext uri="{BB962C8B-B14F-4D97-AF65-F5344CB8AC3E}">
        <p14:creationId xmlns:p14="http://schemas.microsoft.com/office/powerpoint/2010/main" val="4020895594"/>
      </p:ext>
    </p:extLst>
  </p:cSld>
  <p:clrMapOvr>
    <a:masterClrMapping/>
  </p:clrMapOvr>
  <mc:AlternateContent xmlns:mc="http://schemas.openxmlformats.org/markup-compatibility/2006">
    <mc:Choice xmlns:p14="http://schemas.microsoft.com/office/powerpoint/2010/main" Requires="p14">
      <p:transition spd="slow" p14:dur="1600">
        <p14:prism isContent="1" isInverted="1"/>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F080EA2F-131C-44F0-BB0F-F8C281AA326A}" type="datetimeFigureOut">
              <a:rPr lang="en-GB" smtClean="0"/>
              <a:t>21/04/2020</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E44CF76D-C5AE-4D01-A04A-87EBDD446612}" type="slidenum">
              <a:rPr lang="en-GB" smtClean="0"/>
              <a:t>‹#›</a:t>
            </a:fld>
            <a:endParaRPr lang="en-GB"/>
          </a:p>
        </p:txBody>
      </p:sp>
    </p:spTree>
    <p:extLst>
      <p:ext uri="{BB962C8B-B14F-4D97-AF65-F5344CB8AC3E}">
        <p14:creationId xmlns:p14="http://schemas.microsoft.com/office/powerpoint/2010/main" val="1852587753"/>
      </p:ext>
    </p:extLst>
  </p:cSld>
  <p:clrMapOvr>
    <a:masterClrMapping/>
  </p:clrMapOvr>
  <mc:AlternateContent xmlns:mc="http://schemas.openxmlformats.org/markup-compatibility/2006">
    <mc:Choice xmlns:p14="http://schemas.microsoft.com/office/powerpoint/2010/main" Requires="p14">
      <p:transition spd="slow" p14:dur="1600">
        <p14:prism isContent="1" isInverted="1"/>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F080EA2F-131C-44F0-BB0F-F8C281AA326A}" type="datetimeFigureOut">
              <a:rPr lang="en-GB" smtClean="0"/>
              <a:t>21/04/2020</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E44CF76D-C5AE-4D01-A04A-87EBDD446612}" type="slidenum">
              <a:rPr lang="en-GB" smtClean="0"/>
              <a:t>‹#›</a:t>
            </a:fld>
            <a:endParaRPr lang="en-GB"/>
          </a:p>
        </p:txBody>
      </p:sp>
    </p:spTree>
    <p:extLst>
      <p:ext uri="{BB962C8B-B14F-4D97-AF65-F5344CB8AC3E}">
        <p14:creationId xmlns:p14="http://schemas.microsoft.com/office/powerpoint/2010/main" val="3279998437"/>
      </p:ext>
    </p:extLst>
  </p:cSld>
  <p:clrMapOvr>
    <a:masterClrMapping/>
  </p:clrMapOvr>
  <mc:AlternateContent xmlns:mc="http://schemas.openxmlformats.org/markup-compatibility/2006">
    <mc:Choice xmlns:p14="http://schemas.microsoft.com/office/powerpoint/2010/main" Requires="p14">
      <p:transition spd="slow" p14:dur="1600">
        <p14:prism isContent="1" isInverted="1"/>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F080EA2F-131C-44F0-BB0F-F8C281AA326A}" type="datetimeFigureOut">
              <a:rPr lang="en-GB" smtClean="0"/>
              <a:t>21/04/2020</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E44CF76D-C5AE-4D01-A04A-87EBDD446612}" type="slidenum">
              <a:rPr lang="en-GB" smtClean="0"/>
              <a:t>‹#›</a:t>
            </a:fld>
            <a:endParaRPr lang="en-GB"/>
          </a:p>
        </p:txBody>
      </p:sp>
    </p:spTree>
    <p:extLst>
      <p:ext uri="{BB962C8B-B14F-4D97-AF65-F5344CB8AC3E}">
        <p14:creationId xmlns:p14="http://schemas.microsoft.com/office/powerpoint/2010/main" val="4179592274"/>
      </p:ext>
    </p:extLst>
  </p:cSld>
  <p:clrMapOvr>
    <a:masterClrMapping/>
  </p:clrMapOvr>
  <mc:AlternateContent xmlns:mc="http://schemas.openxmlformats.org/markup-compatibility/2006">
    <mc:Choice xmlns:p14="http://schemas.microsoft.com/office/powerpoint/2010/main" Requires="p14">
      <p:transition spd="slow" p14:dur="1600">
        <p14:prism isContent="1" isInverted="1"/>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080EA2F-131C-44F0-BB0F-F8C281AA326A}" type="datetimeFigureOut">
              <a:rPr lang="en-GB" smtClean="0"/>
              <a:t>21/04/2020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44CF76D-C5AE-4D01-A04A-87EBDD446612}" type="slidenum">
              <a:rPr lang="en-GB" smtClean="0"/>
              <a:t>‹#›</a:t>
            </a:fld>
            <a:endParaRPr lang="en-GB"/>
          </a:p>
        </p:txBody>
      </p:sp>
    </p:spTree>
    <p:extLst>
      <p:ext uri="{BB962C8B-B14F-4D97-AF65-F5344CB8AC3E}">
        <p14:creationId xmlns:p14="http://schemas.microsoft.com/office/powerpoint/2010/main" val="3940922483"/>
      </p:ext>
    </p:extLst>
  </p:cSld>
  <p:clrMapOvr>
    <a:masterClrMapping/>
  </p:clrMapOvr>
  <mc:AlternateContent xmlns:mc="http://schemas.openxmlformats.org/markup-compatibility/2006">
    <mc:Choice xmlns:p14="http://schemas.microsoft.com/office/powerpoint/2010/main" Requires="p14">
      <p:transition spd="slow" p14:dur="1600">
        <p14:prism isContent="1" isInverted="1"/>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080EA2F-131C-44F0-BB0F-F8C281AA326A}" type="datetimeFigureOut">
              <a:rPr lang="en-GB" smtClean="0"/>
              <a:t>21/04/2020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44CF76D-C5AE-4D01-A04A-87EBDD446612}" type="slidenum">
              <a:rPr lang="en-GB" smtClean="0"/>
              <a:t>‹#›</a:t>
            </a:fld>
            <a:endParaRPr lang="en-GB"/>
          </a:p>
        </p:txBody>
      </p:sp>
    </p:spTree>
    <p:extLst>
      <p:ext uri="{BB962C8B-B14F-4D97-AF65-F5344CB8AC3E}">
        <p14:creationId xmlns:p14="http://schemas.microsoft.com/office/powerpoint/2010/main" val="1469977625"/>
      </p:ext>
    </p:extLst>
  </p:cSld>
  <p:clrMapOvr>
    <a:masterClrMapping/>
  </p:clrMapOvr>
  <mc:AlternateContent xmlns:mc="http://schemas.openxmlformats.org/markup-compatibility/2006">
    <mc:Choice xmlns:p14="http://schemas.microsoft.com/office/powerpoint/2010/main" Requires="p14">
      <p:transition spd="slow" p14:dur="1600">
        <p14:prism isContent="1" isInverted="1"/>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F080EA2F-131C-44F0-BB0F-F8C281AA326A}" type="datetimeFigureOut">
              <a:rPr lang="en-GB" smtClean="0"/>
              <a:t>21/04/2020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4CF76D-C5AE-4D01-A04A-87EBDD446612}" type="slidenum">
              <a:rPr lang="en-GB" smtClean="0"/>
              <a:t>‹#›</a:t>
            </a:fld>
            <a:endParaRPr lang="en-GB"/>
          </a:p>
        </p:txBody>
      </p:sp>
    </p:spTree>
    <p:extLst>
      <p:ext uri="{BB962C8B-B14F-4D97-AF65-F5344CB8AC3E}">
        <p14:creationId xmlns:p14="http://schemas.microsoft.com/office/powerpoint/2010/main" val="931152521"/>
      </p:ext>
    </p:extLst>
  </p:cSld>
  <p:clrMapOvr>
    <a:masterClrMapping/>
  </p:clrMapOvr>
  <mc:AlternateContent xmlns:mc="http://schemas.openxmlformats.org/markup-compatibility/2006">
    <mc:Choice xmlns:p14="http://schemas.microsoft.com/office/powerpoint/2010/main" Requires="p14">
      <p:transition spd="slow" p14:dur="1600">
        <p14:prism isContent="1" isInverted="1"/>
      </p:transition>
    </mc:Choice>
    <mc:Fallback>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F080EA2F-131C-44F0-BB0F-F8C281AA326A}" type="datetimeFigureOut">
              <a:rPr lang="en-GB" smtClean="0"/>
              <a:t>21/04/2020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4CF76D-C5AE-4D01-A04A-87EBDD446612}"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233841404"/>
      </p:ext>
    </p:extLst>
  </p:cSld>
  <p:clrMapOvr>
    <a:masterClrMapping/>
  </p:clrMapOvr>
  <mc:AlternateContent xmlns:mc="http://schemas.openxmlformats.org/markup-compatibility/2006">
    <mc:Choice xmlns:p14="http://schemas.microsoft.com/office/powerpoint/2010/main" Requires="p14">
      <p:transition spd="slow" p14:dur="1600">
        <p14:prism isContent="1" isInverted="1"/>
      </p:transition>
    </mc:Choice>
    <mc:Fallback>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080EA2F-131C-44F0-BB0F-F8C281AA326A}" type="datetimeFigureOut">
              <a:rPr lang="en-GB" smtClean="0"/>
              <a:t>21/04/2020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4CF76D-C5AE-4D01-A04A-87EBDD446612}" type="slidenum">
              <a:rPr lang="en-GB" smtClean="0"/>
              <a:t>‹#›</a:t>
            </a:fld>
            <a:endParaRPr lang="en-GB"/>
          </a:p>
        </p:txBody>
      </p:sp>
    </p:spTree>
    <p:extLst>
      <p:ext uri="{BB962C8B-B14F-4D97-AF65-F5344CB8AC3E}">
        <p14:creationId xmlns:p14="http://schemas.microsoft.com/office/powerpoint/2010/main" val="3754777757"/>
      </p:ext>
    </p:extLst>
  </p:cSld>
  <p:clrMapOvr>
    <a:masterClrMapping/>
  </p:clrMapOvr>
  <mc:AlternateContent xmlns:mc="http://schemas.openxmlformats.org/markup-compatibility/2006">
    <mc:Choice xmlns:p14="http://schemas.microsoft.com/office/powerpoint/2010/main" Requires="p14">
      <p:transition spd="slow" p14:dur="1600">
        <p14:prism isContent="1" isInverted="1"/>
      </p:transition>
    </mc:Choice>
    <mc:Fallback>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080EA2F-131C-44F0-BB0F-F8C281AA326A}" type="datetimeFigureOut">
              <a:rPr lang="en-GB" smtClean="0"/>
              <a:t>21/04/2020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4CF76D-C5AE-4D01-A04A-87EBDD446612}" type="slidenum">
              <a:rPr lang="en-GB" smtClean="0"/>
              <a:t>‹#›</a:t>
            </a:fld>
            <a:endParaRPr lang="en-GB"/>
          </a:p>
        </p:txBody>
      </p:sp>
    </p:spTree>
    <p:extLst>
      <p:ext uri="{BB962C8B-B14F-4D97-AF65-F5344CB8AC3E}">
        <p14:creationId xmlns:p14="http://schemas.microsoft.com/office/powerpoint/2010/main" val="448350596"/>
      </p:ext>
    </p:extLst>
  </p:cSld>
  <p:clrMapOvr>
    <a:masterClrMapping/>
  </p:clrMapOvr>
  <mc:AlternateContent xmlns:mc="http://schemas.openxmlformats.org/markup-compatibility/2006">
    <mc:Choice xmlns:p14="http://schemas.microsoft.com/office/powerpoint/2010/main" Requires="p14">
      <p:transition spd="slow" p14:dur="1600">
        <p14:prism isContent="1" isInverted="1"/>
      </p:transition>
    </mc:Choice>
    <mc:Fallback>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080EA2F-131C-44F0-BB0F-F8C281AA326A}" type="datetimeFigureOut">
              <a:rPr lang="en-GB" smtClean="0"/>
              <a:t>21/04/2020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4CF76D-C5AE-4D01-A04A-87EBDD446612}" type="slidenum">
              <a:rPr lang="en-GB" smtClean="0"/>
              <a:t>‹#›</a:t>
            </a:fld>
            <a:endParaRPr lang="en-GB"/>
          </a:p>
        </p:txBody>
      </p:sp>
    </p:spTree>
    <p:extLst>
      <p:ext uri="{BB962C8B-B14F-4D97-AF65-F5344CB8AC3E}">
        <p14:creationId xmlns:p14="http://schemas.microsoft.com/office/powerpoint/2010/main" val="1743382732"/>
      </p:ext>
    </p:extLst>
  </p:cSld>
  <p:clrMapOvr>
    <a:masterClrMapping/>
  </p:clrMapOvr>
  <mc:AlternateContent xmlns:mc="http://schemas.openxmlformats.org/markup-compatibility/2006">
    <mc:Choice xmlns:p14="http://schemas.microsoft.com/office/powerpoint/2010/main" Requires="p14">
      <p:transition spd="slow" p14:dur="1600">
        <p14:prism isContent="1" isInverted="1"/>
      </p:transition>
    </mc:Choice>
    <mc:Fallback>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080EA2F-131C-44F0-BB0F-F8C281AA326A}" type="datetimeFigureOut">
              <a:rPr lang="en-GB" smtClean="0"/>
              <a:t>21/04/2020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4CF76D-C5AE-4D01-A04A-87EBDD446612}" type="slidenum">
              <a:rPr lang="en-GB" smtClean="0"/>
              <a:t>‹#›</a:t>
            </a:fld>
            <a:endParaRPr lang="en-GB"/>
          </a:p>
        </p:txBody>
      </p:sp>
    </p:spTree>
    <p:extLst>
      <p:ext uri="{BB962C8B-B14F-4D97-AF65-F5344CB8AC3E}">
        <p14:creationId xmlns:p14="http://schemas.microsoft.com/office/powerpoint/2010/main" val="2811226053"/>
      </p:ext>
    </p:extLst>
  </p:cSld>
  <p:clrMapOvr>
    <a:masterClrMapping/>
  </p:clrMapOvr>
  <mc:AlternateContent xmlns:mc="http://schemas.openxmlformats.org/markup-compatibility/2006">
    <mc:Choice xmlns:p14="http://schemas.microsoft.com/office/powerpoint/2010/main" Requires="p14">
      <p:transition spd="slow" p14:dur="1600">
        <p14:prism isContent="1" isInverted="1"/>
      </p:transition>
    </mc:Choice>
    <mc:Fallback>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080EA2F-131C-44F0-BB0F-F8C281AA326A}" type="datetimeFigureOut">
              <a:rPr lang="en-GB" smtClean="0"/>
              <a:t>21/04/2020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4CF76D-C5AE-4D01-A04A-87EBDD446612}" type="slidenum">
              <a:rPr lang="en-GB" smtClean="0"/>
              <a:t>‹#›</a:t>
            </a:fld>
            <a:endParaRPr lang="en-GB"/>
          </a:p>
        </p:txBody>
      </p:sp>
    </p:spTree>
    <p:extLst>
      <p:ext uri="{BB962C8B-B14F-4D97-AF65-F5344CB8AC3E}">
        <p14:creationId xmlns:p14="http://schemas.microsoft.com/office/powerpoint/2010/main" val="3838523822"/>
      </p:ext>
    </p:extLst>
  </p:cSld>
  <p:clrMapOvr>
    <a:masterClrMapping/>
  </p:clrMapOvr>
  <mc:AlternateContent xmlns:mc="http://schemas.openxmlformats.org/markup-compatibility/2006">
    <mc:Choice xmlns:p14="http://schemas.microsoft.com/office/powerpoint/2010/main" Requires="p14">
      <p:transition spd="slow" p14:dur="1600">
        <p14:prism isContent="1" isInverted="1"/>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F080EA2F-131C-44F0-BB0F-F8C281AA326A}" type="datetimeFigureOut">
              <a:rPr lang="en-GB" smtClean="0"/>
              <a:t>21/04/2020</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E44CF76D-C5AE-4D01-A04A-87EBDD446612}" type="slidenum">
              <a:rPr lang="en-GB" smtClean="0"/>
              <a:t>‹#›</a:t>
            </a:fld>
            <a:endParaRPr lang="en-GB"/>
          </a:p>
        </p:txBody>
      </p:sp>
    </p:spTree>
    <p:extLst>
      <p:ext uri="{BB962C8B-B14F-4D97-AF65-F5344CB8AC3E}">
        <p14:creationId xmlns:p14="http://schemas.microsoft.com/office/powerpoint/2010/main" val="410487944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mc:AlternateContent xmlns:mc="http://schemas.openxmlformats.org/markup-compatibility/2006">
    <mc:Choice xmlns:p14="http://schemas.microsoft.com/office/powerpoint/2010/main" Requires="p14">
      <p:transition spd="slow" p14:dur="1600">
        <p14:prism isContent="1" isInverted="1"/>
      </p:transition>
    </mc:Choice>
    <mc:Fallback>
      <p:transition spd="slow">
        <p:fade/>
      </p:transition>
    </mc:Fallback>
  </mc:AlternateConten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7.png"/><Relationship Id="rId5" Type="http://schemas.openxmlformats.org/officeDocument/2006/relationships/image" Target="../media/image6.jpe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7.png"/></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7.png"/><Relationship Id="rId5" Type="http://schemas.openxmlformats.org/officeDocument/2006/relationships/image" Target="../media/image8.jpeg"/><Relationship Id="rId4" Type="http://schemas.openxmlformats.org/officeDocument/2006/relationships/image" Target="../media/image1.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7.png"/><Relationship Id="rId4" Type="http://schemas.openxmlformats.org/officeDocument/2006/relationships/image" Target="../media/image1.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7.png"/><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7.png"/><Relationship Id="rId5" Type="http://schemas.openxmlformats.org/officeDocument/2006/relationships/image" Target="../media/image5.png"/><Relationship Id="rId4" Type="http://schemas.openxmlformats.org/officeDocument/2006/relationships/image" Target="../media/image1.jpeg"/></Relationships>
</file>

<file path=ppt/slides/_rels/slide8.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2.xml"/><Relationship Id="rId7" Type="http://schemas.openxmlformats.org/officeDocument/2006/relationships/image" Target="../media/image12.jpe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1.png"/><Relationship Id="rId5" Type="http://schemas.openxmlformats.org/officeDocument/2006/relationships/image" Target="../media/image10.jpg"/><Relationship Id="rId4" Type="http://schemas.openxmlformats.org/officeDocument/2006/relationships/hyperlink" Target="https://www.thenationalherald.com/294427/acropolis-restoration-service-in-the-spotlight-at-acropolis-museum/" TargetMode="Externa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7.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3.jpeg"/><Relationship Id="rId5" Type="http://schemas.openxmlformats.org/officeDocument/2006/relationships/hyperlink" Target="https://academickids.com/encyclopedia/index.php/Parthenon" TargetMode="External"/><Relationship Id="rId4" Type="http://schemas.openxmlformats.org/officeDocument/2006/relationships/image" Target="../media/image1.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7.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hyperlink" Target="https://www.perseus.tufts.edu/hopper/text?doc=Perseus%3Atext%3A1999.01.0160%3Abook%3D1%3Achapter%3D17%3Asection%3D1" TargetMode="External"/><Relationship Id="rId5" Type="http://schemas.openxmlformats.org/officeDocument/2006/relationships/hyperlink" Target="https://chs.harvard.edu/CHS/article/display/5424.william-custis-west-iii-greek-public-monuments-of-the-persian-wars-v-panhellenic-monuments-of-plataea" TargetMode="External"/><Relationship Id="rId4" Type="http://schemas.openxmlformats.org/officeDocument/2006/relationships/hyperlink" Target="http://www.perseus.tufts.edu/hopper/text?doc=Diod.+11.29&amp;fromdoc=Perseus%3Atext%3A1999.01.0084" TargetMode="Externa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7.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hyperlink" Target="https://www.theacropolismuseum.gr/en/content/parthenon-gallery" TargetMode="External"/><Relationship Id="rId5" Type="http://schemas.openxmlformats.org/officeDocument/2006/relationships/hyperlink" Target="https://www.theacropolismuseum.gr/en/content/gallery-slopes-acropolis" TargetMode="External"/><Relationship Id="rId4" Type="http://schemas.openxmlformats.org/officeDocument/2006/relationships/hyperlink" Target="https://www.theacropolismuseum.gr/en/content/archaic-acropolis-gallery" TargetMode="External"/></Relationships>
</file>

<file path=ppt/slides/_rels/slide1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2.xml"/><Relationship Id="rId7" Type="http://schemas.openxmlformats.org/officeDocument/2006/relationships/hyperlink" Target="https://www.oikoumene.org/en/member-churches/church-of-greece" TargetMode="Externa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hyperlink" Target="https://search-proquest-com.ezproxy.uwtsd.ac.uk/docview/5259693/fulltextPDF/25FB108CBFD4EF6PQ/1?accountid=130472" TargetMode="External"/><Relationship Id="rId5" Type="http://schemas.openxmlformats.org/officeDocument/2006/relationships/hyperlink" Target="https://www.thenationalherald.com/294427/acropolis-restoration-service-in-the-spotlight-at-acropolis-museum/" TargetMode="External"/><Relationship Id="rId4" Type="http://schemas.openxmlformats.org/officeDocument/2006/relationships/hyperlink" Target="http://www.perseus.tufts.edu/hopper/artifact?name=Athens%2C%20Parthenon&amp;object=Building"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www.history.com/topics/ancient-greece/parthenon" TargetMode="External"/><Relationship Id="rId3" Type="http://schemas.openxmlformats.org/officeDocument/2006/relationships/slideLayout" Target="../slideLayouts/slideLayout2.xml"/><Relationship Id="rId7" Type="http://schemas.openxmlformats.org/officeDocument/2006/relationships/hyperlink" Target="https://assassinscreed.fandom.com/wiki/Parthenon" TargetMode="Externa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hyperlink" Target="https://aristotleguide.wordpress.com/2012/10/12/the-destruction-of-the-parthenon/" TargetMode="External"/><Relationship Id="rId11" Type="http://schemas.openxmlformats.org/officeDocument/2006/relationships/image" Target="../media/image7.png"/><Relationship Id="rId5" Type="http://schemas.openxmlformats.org/officeDocument/2006/relationships/hyperlink" Target="https://www.theacropolismuseum.gr/en/content/parthenon-gallery" TargetMode="External"/><Relationship Id="rId10" Type="http://schemas.openxmlformats.org/officeDocument/2006/relationships/hyperlink" Target="https://www.thenationalherald.com/294427/acropolis-restoration-service-in-the-spotlight-at-acropolis-museum/" TargetMode="External"/><Relationship Id="rId4" Type="http://schemas.openxmlformats.org/officeDocument/2006/relationships/hyperlink" Target="https://3dwarehouse.sketchup.com/model/3a3d2010-9ca8-46ac-9395-5a3f6ba0fb81/The-Parthenon-in-Athens-Rebuilt" TargetMode="External"/><Relationship Id="rId9" Type="http://schemas.openxmlformats.org/officeDocument/2006/relationships/hyperlink" Target="https://endevide.wordpress.com/2011/03/04/lost-metopes-of-parthenon-found-in-the-southern-walls-of-the-acropolis-and-the-amazing-laser%E2%80%A6bath-of-the-caryatid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40000"/>
            </a:schemeClr>
          </a:solidFill>
          <a:ln>
            <a:noFill/>
          </a:ln>
        </p:spPr>
        <p:txBody>
          <a:bodyPr rtlCol="0" anchor="ctr"/>
          <a:lstStyle/>
          <a:p>
            <a:pPr algn="ctr"/>
            <a:endParaRPr lang="en-US">
              <a:solidFill>
                <a:schemeClr val="tx1"/>
              </a:solidFill>
            </a:endParaRPr>
          </a:p>
        </p:txBody>
      </p:sp>
      <p:sp>
        <p:nvSpPr>
          <p:cNvPr id="11" name="Freeform: Shape 10">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12" name="Picture 11" descr="The Parthenon in Athens - Rebuilt | 3D Warehouse">
            <a:extLst>
              <a:ext uri="{FF2B5EF4-FFF2-40B4-BE49-F238E27FC236}">
                <a16:creationId xmlns:a16="http://schemas.microsoft.com/office/drawing/2014/main" id="{B7DD0793-53DE-42BA-92B0-FF3D477DD0C9}"/>
              </a:ext>
            </a:extLst>
          </p:cNvPr>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p:spPr>
      </p:pic>
      <p:sp>
        <p:nvSpPr>
          <p:cNvPr id="13" name="Title 1">
            <a:extLst>
              <a:ext uri="{FF2B5EF4-FFF2-40B4-BE49-F238E27FC236}">
                <a16:creationId xmlns:a16="http://schemas.microsoft.com/office/drawing/2014/main" id="{93D11BA0-D4CD-4AAB-ACA4-485B9F3AE937}"/>
              </a:ext>
            </a:extLst>
          </p:cNvPr>
          <p:cNvSpPr>
            <a:spLocks noGrp="1"/>
          </p:cNvSpPr>
          <p:nvPr>
            <p:ph type="ctrTitle"/>
          </p:nvPr>
        </p:nvSpPr>
        <p:spPr>
          <a:xfrm>
            <a:off x="0" y="296334"/>
            <a:ext cx="4148667" cy="1687048"/>
          </a:xfrm>
        </p:spPr>
        <p:txBody>
          <a:bodyPr/>
          <a:lstStyle/>
          <a:p>
            <a:r>
              <a:rPr lang="en-GB" sz="3200" dirty="0">
                <a:solidFill>
                  <a:schemeClr val="tx1"/>
                </a:solidFill>
              </a:rPr>
              <a:t>Changes in the use and relevance of the Parthenon </a:t>
            </a:r>
            <a:br>
              <a:rPr lang="en-GB" sz="3200" dirty="0">
                <a:solidFill>
                  <a:schemeClr val="tx1"/>
                </a:solidFill>
              </a:rPr>
            </a:br>
            <a:r>
              <a:rPr lang="en-GB" sz="3200" dirty="0">
                <a:solidFill>
                  <a:schemeClr val="tx1"/>
                </a:solidFill>
              </a:rPr>
              <a:t>over time</a:t>
            </a:r>
          </a:p>
        </p:txBody>
      </p:sp>
      <p:sp>
        <p:nvSpPr>
          <p:cNvPr id="14" name="Subtitle 2">
            <a:extLst>
              <a:ext uri="{FF2B5EF4-FFF2-40B4-BE49-F238E27FC236}">
                <a16:creationId xmlns:a16="http://schemas.microsoft.com/office/drawing/2014/main" id="{963BB50F-CB82-423C-817D-767BAC583F91}"/>
              </a:ext>
            </a:extLst>
          </p:cNvPr>
          <p:cNvSpPr>
            <a:spLocks noGrp="1"/>
          </p:cNvSpPr>
          <p:nvPr>
            <p:ph type="subTitle" idx="1"/>
          </p:nvPr>
        </p:nvSpPr>
        <p:spPr>
          <a:xfrm>
            <a:off x="9741877" y="278438"/>
            <a:ext cx="2450123" cy="861420"/>
          </a:xfrm>
        </p:spPr>
        <p:txBody>
          <a:bodyPr>
            <a:normAutofit fontScale="92500" lnSpcReduction="20000"/>
          </a:bodyPr>
          <a:lstStyle/>
          <a:p>
            <a:r>
              <a:rPr lang="en-GB" dirty="0">
                <a:solidFill>
                  <a:schemeClr val="tx1"/>
                </a:solidFill>
              </a:rPr>
              <a:t>Presentation by Anna Matthews (1802690)</a:t>
            </a:r>
          </a:p>
        </p:txBody>
      </p:sp>
      <p:sp>
        <p:nvSpPr>
          <p:cNvPr id="15" name="TextBox 14">
            <a:extLst>
              <a:ext uri="{FF2B5EF4-FFF2-40B4-BE49-F238E27FC236}">
                <a16:creationId xmlns:a16="http://schemas.microsoft.com/office/drawing/2014/main" id="{48A57581-FABC-40A1-8E93-C73742DBF54E}"/>
              </a:ext>
            </a:extLst>
          </p:cNvPr>
          <p:cNvSpPr txBox="1"/>
          <p:nvPr/>
        </p:nvSpPr>
        <p:spPr>
          <a:xfrm>
            <a:off x="5602615" y="6579562"/>
            <a:ext cx="9706708" cy="369332"/>
          </a:xfrm>
          <a:prstGeom prst="rect">
            <a:avLst/>
          </a:prstGeom>
          <a:noFill/>
        </p:spPr>
        <p:txBody>
          <a:bodyPr wrap="square" rtlCol="0">
            <a:spAutoFit/>
          </a:bodyPr>
          <a:lstStyle/>
          <a:p>
            <a:r>
              <a:rPr lang="en-GB" dirty="0">
                <a:solidFill>
                  <a:schemeClr val="bg1"/>
                </a:solidFill>
              </a:rPr>
              <a:t>Virtual reconstruction of the Parthenon</a:t>
            </a:r>
          </a:p>
        </p:txBody>
      </p:sp>
      <p:pic>
        <p:nvPicPr>
          <p:cNvPr id="2" name="Audio 1">
            <a:hlinkClick r:id="" action="ppaction://media"/>
            <a:extLst>
              <a:ext uri="{FF2B5EF4-FFF2-40B4-BE49-F238E27FC236}">
                <a16:creationId xmlns:a16="http://schemas.microsoft.com/office/drawing/2014/main" id="{586D46FE-6D55-4D50-809A-B4F90C503C3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231827956"/>
      </p:ext>
    </p:extLst>
  </p:cSld>
  <p:clrMapOvr>
    <a:masterClrMapping/>
  </p:clrMapOvr>
  <mc:AlternateContent xmlns:mc="http://schemas.openxmlformats.org/markup-compatibility/2006">
    <mc:Choice xmlns:p14="http://schemas.microsoft.com/office/powerpoint/2010/main" Requires="p14">
      <p:transition spd="slow" p14:dur="1500" advTm="18199">
        <p:split orient="vert"/>
      </p:transition>
    </mc:Choice>
    <mc:Fallback>
      <p:transition spd="slow" advTm="18199">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C1BAC01-439E-4B35-9B5D-8BD076860F5C}"/>
              </a:ext>
            </a:extLst>
          </p:cNvPr>
          <p:cNvSpPr txBox="1">
            <a:spLocks/>
          </p:cNvSpPr>
          <p:nvPr/>
        </p:nvSpPr>
        <p:spPr>
          <a:xfrm>
            <a:off x="380183" y="2100376"/>
            <a:ext cx="5092906" cy="1574808"/>
          </a:xfrm>
          <a:prstGeom prst="rect">
            <a:avLst/>
          </a:prstGeom>
        </p:spPr>
        <p:txBody>
          <a:bodyPr vert="horz" lIns="91440" tIns="45720" rIns="91440" bIns="45720" rtlCol="0" anchor="t">
            <a:normAutofit fontScale="90000" lnSpcReduction="10000"/>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5400"/>
              <a:t>Aims and Questions</a:t>
            </a:r>
            <a:endParaRPr lang="en-GB" sz="5400" dirty="0"/>
          </a:p>
        </p:txBody>
      </p:sp>
      <p:graphicFrame>
        <p:nvGraphicFramePr>
          <p:cNvPr id="5" name="Content Placeholder 4">
            <a:extLst>
              <a:ext uri="{FF2B5EF4-FFF2-40B4-BE49-F238E27FC236}">
                <a16:creationId xmlns:a16="http://schemas.microsoft.com/office/drawing/2014/main" id="{83954049-298C-4D9C-9536-8406887C6ECF}"/>
              </a:ext>
            </a:extLst>
          </p:cNvPr>
          <p:cNvGraphicFramePr>
            <a:graphicFrameLocks/>
          </p:cNvGraphicFramePr>
          <p:nvPr>
            <p:extLst>
              <p:ext uri="{D42A27DB-BD31-4B8C-83A1-F6EECF244321}">
                <p14:modId xmlns:p14="http://schemas.microsoft.com/office/powerpoint/2010/main" val="1655359930"/>
              </p:ext>
            </p:extLst>
          </p:nvPr>
        </p:nvGraphicFramePr>
        <p:xfrm>
          <a:off x="4554416" y="756138"/>
          <a:ext cx="5982921" cy="497644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 name="Audio 1">
            <a:hlinkClick r:id="" action="ppaction://media"/>
            <a:extLst>
              <a:ext uri="{FF2B5EF4-FFF2-40B4-BE49-F238E27FC236}">
                <a16:creationId xmlns:a16="http://schemas.microsoft.com/office/drawing/2014/main" id="{36898261-1611-491E-B58E-1DF057857B0E}"/>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430778878"/>
      </p:ext>
    </p:extLst>
  </p:cSld>
  <p:clrMapOvr>
    <a:masterClrMapping/>
  </p:clrMapOvr>
  <mc:AlternateContent xmlns:mc="http://schemas.openxmlformats.org/markup-compatibility/2006">
    <mc:Choice xmlns:p14="http://schemas.microsoft.com/office/powerpoint/2010/main" Requires="p14">
      <p:transition spd="slow" p14:dur="1600" advTm="16737">
        <p14:prism isContent="1" isInverted="1"/>
      </p:transition>
    </mc:Choice>
    <mc:Fallback>
      <p:transition spd="slow" advTm="1673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2"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4" name="Title 1">
            <a:extLst>
              <a:ext uri="{FF2B5EF4-FFF2-40B4-BE49-F238E27FC236}">
                <a16:creationId xmlns:a16="http://schemas.microsoft.com/office/drawing/2014/main" id="{1DB7231F-EEDC-4991-8510-1C204E157FDB}"/>
              </a:ext>
            </a:extLst>
          </p:cNvPr>
          <p:cNvSpPr>
            <a:spLocks noGrp="1"/>
          </p:cNvSpPr>
          <p:nvPr>
            <p:ph type="title"/>
          </p:nvPr>
        </p:nvSpPr>
        <p:spPr>
          <a:xfrm>
            <a:off x="648930" y="629267"/>
            <a:ext cx="9252154" cy="1016654"/>
          </a:xfrm>
        </p:spPr>
        <p:txBody>
          <a:bodyPr>
            <a:normAutofit/>
          </a:bodyPr>
          <a:lstStyle/>
          <a:p>
            <a:r>
              <a:rPr lang="en-GB">
                <a:solidFill>
                  <a:srgbClr val="EBEBEB"/>
                </a:solidFill>
              </a:rPr>
              <a:t>Contents</a:t>
            </a:r>
          </a:p>
        </p:txBody>
      </p:sp>
      <p:sp>
        <p:nvSpPr>
          <p:cNvPr id="14" name="Rectangle 13">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6" name="Freeform: Shape 15">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5" name="Content Placeholder 2">
            <a:extLst>
              <a:ext uri="{FF2B5EF4-FFF2-40B4-BE49-F238E27FC236}">
                <a16:creationId xmlns:a16="http://schemas.microsoft.com/office/drawing/2014/main" id="{7CBD1568-ED40-4B4F-A05B-5FDBBC0C6DAD}"/>
              </a:ext>
            </a:extLst>
          </p:cNvPr>
          <p:cNvGraphicFramePr>
            <a:graphicFrameLocks noGrp="1"/>
          </p:cNvGraphicFramePr>
          <p:nvPr>
            <p:ph idx="1"/>
            <p:extLst>
              <p:ext uri="{D42A27DB-BD31-4B8C-83A1-F6EECF244321}">
                <p14:modId xmlns:p14="http://schemas.microsoft.com/office/powerpoint/2010/main" val="1705540379"/>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 name="Audio 1">
            <a:hlinkClick r:id="" action="ppaction://media"/>
            <a:extLst>
              <a:ext uri="{FF2B5EF4-FFF2-40B4-BE49-F238E27FC236}">
                <a16:creationId xmlns:a16="http://schemas.microsoft.com/office/drawing/2014/main" id="{C3D7C56F-7DA3-48AF-A593-5B7B0130DC81}"/>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00972037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1600" advTm="34874">
        <p14:prism isContent="1" isInverted="1"/>
      </p:transition>
    </mc:Choice>
    <mc:Fallback>
      <p:transition spd="slow" advTm="3487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09ADE207-AF5B-49B1-BB83-7CA51E794247}"/>
              </a:ext>
            </a:extLst>
          </p:cNvPr>
          <p:cNvSpPr>
            <a:spLocks noGrp="1"/>
          </p:cNvSpPr>
          <p:nvPr>
            <p:ph type="title"/>
          </p:nvPr>
        </p:nvSpPr>
        <p:spPr>
          <a:xfrm>
            <a:off x="648930" y="629266"/>
            <a:ext cx="6188190" cy="1622321"/>
          </a:xfrm>
        </p:spPr>
        <p:txBody>
          <a:bodyPr>
            <a:normAutofit/>
          </a:bodyPr>
          <a:lstStyle/>
          <a:p>
            <a:r>
              <a:rPr lang="en-GB">
                <a:solidFill>
                  <a:srgbClr val="EBEBEB"/>
                </a:solidFill>
              </a:rPr>
              <a:t>The Building of the Parthenon</a:t>
            </a:r>
          </a:p>
        </p:txBody>
      </p:sp>
      <p:sp>
        <p:nvSpPr>
          <p:cNvPr id="6" name="Content Placeholder 2">
            <a:extLst>
              <a:ext uri="{FF2B5EF4-FFF2-40B4-BE49-F238E27FC236}">
                <a16:creationId xmlns:a16="http://schemas.microsoft.com/office/drawing/2014/main" id="{106872CA-8828-4906-BF14-A8B4A630E014}"/>
              </a:ext>
            </a:extLst>
          </p:cNvPr>
          <p:cNvSpPr>
            <a:spLocks noGrp="1"/>
          </p:cNvSpPr>
          <p:nvPr>
            <p:ph idx="1"/>
          </p:nvPr>
        </p:nvSpPr>
        <p:spPr>
          <a:xfrm>
            <a:off x="413893" y="2129251"/>
            <a:ext cx="6188189" cy="3785419"/>
          </a:xfrm>
        </p:spPr>
        <p:txBody>
          <a:bodyPr>
            <a:normAutofit/>
          </a:bodyPr>
          <a:lstStyle/>
          <a:p>
            <a:pPr>
              <a:lnSpc>
                <a:spcPct val="90000"/>
              </a:lnSpc>
            </a:pPr>
            <a:r>
              <a:rPr lang="en-GB" sz="1500" dirty="0">
                <a:solidFill>
                  <a:srgbClr val="FFFFFF"/>
                </a:solidFill>
              </a:rPr>
              <a:t>Pericles, one of the leading politicians in Athens, is usually credited for the creation of the Parthenon, as shown through names like “</a:t>
            </a:r>
            <a:r>
              <a:rPr lang="en-GB" sz="1500" dirty="0" err="1">
                <a:solidFill>
                  <a:srgbClr val="FFFFFF"/>
                </a:solidFill>
              </a:rPr>
              <a:t>Periklean</a:t>
            </a:r>
            <a:r>
              <a:rPr lang="en-GB" sz="1500" dirty="0">
                <a:solidFill>
                  <a:srgbClr val="FFFFFF"/>
                </a:solidFill>
              </a:rPr>
              <a:t> Parthenon” (</a:t>
            </a:r>
            <a:r>
              <a:rPr lang="en-GB" sz="1500" dirty="0" err="1">
                <a:solidFill>
                  <a:srgbClr val="FFFFFF"/>
                </a:solidFill>
              </a:rPr>
              <a:t>Kousser</a:t>
            </a:r>
            <a:r>
              <a:rPr lang="en-GB" sz="1500" dirty="0">
                <a:solidFill>
                  <a:srgbClr val="FFFFFF"/>
                </a:solidFill>
              </a:rPr>
              <a:t>, 2009)</a:t>
            </a:r>
          </a:p>
          <a:p>
            <a:pPr>
              <a:lnSpc>
                <a:spcPct val="90000"/>
              </a:lnSpc>
            </a:pPr>
            <a:r>
              <a:rPr lang="en-GB" sz="1500" dirty="0">
                <a:solidFill>
                  <a:srgbClr val="FFFFFF"/>
                </a:solidFill>
              </a:rPr>
              <a:t>Construction started in 447 BC and ended in 432 BC</a:t>
            </a:r>
          </a:p>
          <a:p>
            <a:pPr>
              <a:lnSpc>
                <a:spcPct val="90000"/>
              </a:lnSpc>
            </a:pPr>
            <a:r>
              <a:rPr lang="en-GB" sz="1500" dirty="0">
                <a:solidFill>
                  <a:srgbClr val="FFFFFF"/>
                </a:solidFill>
              </a:rPr>
              <a:t>What was the Parthenon’s purpose?</a:t>
            </a:r>
          </a:p>
          <a:p>
            <a:pPr lvl="1">
              <a:lnSpc>
                <a:spcPct val="90000"/>
              </a:lnSpc>
            </a:pPr>
            <a:r>
              <a:rPr lang="en-GB" sz="1500" dirty="0">
                <a:solidFill>
                  <a:srgbClr val="FFFFFF"/>
                </a:solidFill>
              </a:rPr>
              <a:t>Replace the ruined temple, frequently called the Pre-Parthenon, on the Acropolis (</a:t>
            </a:r>
            <a:r>
              <a:rPr lang="en-GB" sz="1500" dirty="0" err="1">
                <a:solidFill>
                  <a:srgbClr val="FFFFFF"/>
                </a:solidFill>
              </a:rPr>
              <a:t>Dinsmoor</a:t>
            </a:r>
            <a:r>
              <a:rPr lang="en-GB" sz="1500" dirty="0">
                <a:solidFill>
                  <a:srgbClr val="FFFFFF"/>
                </a:solidFill>
              </a:rPr>
              <a:t>, 1934)</a:t>
            </a:r>
          </a:p>
          <a:p>
            <a:pPr lvl="1">
              <a:lnSpc>
                <a:spcPct val="90000"/>
              </a:lnSpc>
            </a:pPr>
            <a:r>
              <a:rPr lang="en-GB" sz="1500" dirty="0">
                <a:solidFill>
                  <a:srgbClr val="FFFFFF"/>
                </a:solidFill>
              </a:rPr>
              <a:t>Housing Phidias’s statue of Athena (May, L.  1984)</a:t>
            </a:r>
          </a:p>
          <a:p>
            <a:pPr lvl="1">
              <a:lnSpc>
                <a:spcPct val="90000"/>
              </a:lnSpc>
            </a:pPr>
            <a:r>
              <a:rPr lang="en-GB" sz="1500" dirty="0">
                <a:solidFill>
                  <a:srgbClr val="FFFFFF"/>
                </a:solidFill>
              </a:rPr>
              <a:t>Show status of Athens as leader of the Greeks</a:t>
            </a:r>
          </a:p>
          <a:p>
            <a:pPr lvl="1">
              <a:lnSpc>
                <a:spcPct val="90000"/>
              </a:lnSpc>
            </a:pPr>
            <a:r>
              <a:rPr lang="en-GB" sz="1500" dirty="0">
                <a:solidFill>
                  <a:srgbClr val="FFFFFF"/>
                </a:solidFill>
              </a:rPr>
              <a:t>Attribute the victory to the Patron Goddess of Athens, the Goddess of Wisdom and Strategy, to either gain her favour or to show thanks to her due to the </a:t>
            </a:r>
            <a:r>
              <a:rPr lang="en-GB" sz="1500" i="1" dirty="0">
                <a:solidFill>
                  <a:srgbClr val="FFFFFF"/>
                </a:solidFill>
              </a:rPr>
              <a:t>quid pro quo</a:t>
            </a:r>
            <a:r>
              <a:rPr lang="en-GB" sz="1500" dirty="0">
                <a:solidFill>
                  <a:srgbClr val="FFFFFF"/>
                </a:solidFill>
              </a:rPr>
              <a:t> relationship of the Gods and the mortals</a:t>
            </a:r>
          </a:p>
          <a:p>
            <a:pPr>
              <a:lnSpc>
                <a:spcPct val="90000"/>
              </a:lnSpc>
            </a:pPr>
            <a:endParaRPr lang="en-GB" sz="1500" dirty="0">
              <a:solidFill>
                <a:srgbClr val="FFFFFF"/>
              </a:solidFill>
            </a:endParaRPr>
          </a:p>
        </p:txBody>
      </p:sp>
      <p:sp>
        <p:nvSpPr>
          <p:cNvPr id="14"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4" name="Picture 2" descr="Parthenon - HISTORY">
            <a:extLst>
              <a:ext uri="{FF2B5EF4-FFF2-40B4-BE49-F238E27FC236}">
                <a16:creationId xmlns:a16="http://schemas.microsoft.com/office/drawing/2014/main" id="{BF1D75AD-C2E7-4BDD-B594-2E62BFF1FFC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6918"/>
          <a:stretch/>
        </p:blipFill>
        <p:spPr bwMode="auto">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198D82C9-6DBC-4F5B-89B3-E216DA2CA651}"/>
              </a:ext>
            </a:extLst>
          </p:cNvPr>
          <p:cNvSpPr/>
          <p:nvPr/>
        </p:nvSpPr>
        <p:spPr>
          <a:xfrm>
            <a:off x="2332465" y="6300965"/>
            <a:ext cx="4963245" cy="685800"/>
          </a:xfrm>
          <a:prstGeom prst="rect">
            <a:avLst/>
          </a:prstGeom>
          <a:solidFill>
            <a:srgbClr val="000000">
              <a:alpha val="50000"/>
            </a:srgbClr>
          </a:solidFill>
          <a:ln>
            <a:noFill/>
          </a:ln>
        </p:spPr>
        <p:txBody>
          <a:bodyPr wrap="square">
            <a:normAutofit/>
          </a:bodyPr>
          <a:lstStyle/>
          <a:p>
            <a:pPr algn="ctr">
              <a:spcAft>
                <a:spcPts val="600"/>
              </a:spcAft>
            </a:pPr>
            <a:r>
              <a:rPr lang="en-GB" sz="1300" dirty="0">
                <a:solidFill>
                  <a:srgbClr val="FFFFFF"/>
                </a:solidFill>
              </a:rPr>
              <a:t>Picture is a drawing and plan of the Parthenon around the time when it was built </a:t>
            </a:r>
          </a:p>
          <a:p>
            <a:pPr algn="ctr">
              <a:spcAft>
                <a:spcPts val="600"/>
              </a:spcAft>
            </a:pPr>
            <a:endParaRPr lang="en-GB" sz="1300" dirty="0">
              <a:solidFill>
                <a:srgbClr val="FFFFFF"/>
              </a:solidFill>
            </a:endParaRPr>
          </a:p>
        </p:txBody>
      </p:sp>
      <p:pic>
        <p:nvPicPr>
          <p:cNvPr id="2" name="Audio 1">
            <a:hlinkClick r:id="" action="ppaction://media"/>
            <a:extLst>
              <a:ext uri="{FF2B5EF4-FFF2-40B4-BE49-F238E27FC236}">
                <a16:creationId xmlns:a16="http://schemas.microsoft.com/office/drawing/2014/main" id="{1BA9BE30-A93B-426D-96CF-EEE9EDD210D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735716724"/>
      </p:ext>
    </p:extLst>
  </p:cSld>
  <p:clrMapOvr>
    <a:masterClrMapping/>
  </p:clrMapOvr>
  <mc:AlternateContent xmlns:mc="http://schemas.openxmlformats.org/markup-compatibility/2006">
    <mc:Choice xmlns:p14="http://schemas.microsoft.com/office/powerpoint/2010/main" Requires="p14">
      <p:transition spd="slow" p14:dur="1600" advTm="118731">
        <p14:prism isContent="1" isInverted="1"/>
      </p:transition>
    </mc:Choice>
    <mc:Fallback>
      <p:transition spd="slow" advTm="11873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D9B8FD4-CDEB-4EB4-B4DE-C89E11938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0" name="Freeform 36">
            <a:extLst>
              <a:ext uri="{FF2B5EF4-FFF2-40B4-BE49-F238E27FC236}">
                <a16:creationId xmlns:a16="http://schemas.microsoft.com/office/drawing/2014/main" id="{5A2E3D1D-9E9F-4739-BA14-D4D7FA9FB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12" name="Freeform: Shape 11">
            <a:extLst>
              <a:ext uri="{FF2B5EF4-FFF2-40B4-BE49-F238E27FC236}">
                <a16:creationId xmlns:a16="http://schemas.microsoft.com/office/drawing/2014/main" id="{1FFB365B-E9DC-4859-B8AB-CB83EEBE4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ADAB9C8-EB37-4914-A699-C716FC8FE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B3CCB3F-27DB-4EAE-92E1-5562575F2ABF}"/>
              </a:ext>
            </a:extLst>
          </p:cNvPr>
          <p:cNvSpPr>
            <a:spLocks noGrp="1"/>
          </p:cNvSpPr>
          <p:nvPr>
            <p:ph type="title"/>
          </p:nvPr>
        </p:nvSpPr>
        <p:spPr>
          <a:xfrm>
            <a:off x="653143" y="1645920"/>
            <a:ext cx="3522879" cy="4470821"/>
          </a:xfrm>
        </p:spPr>
        <p:txBody>
          <a:bodyPr>
            <a:normAutofit/>
          </a:bodyPr>
          <a:lstStyle/>
          <a:p>
            <a:pPr algn="r"/>
            <a:r>
              <a:rPr lang="en-GB">
                <a:solidFill>
                  <a:schemeClr val="bg2"/>
                </a:solidFill>
              </a:rPr>
              <a:t>Byzantine and Ottoman Empires</a:t>
            </a:r>
          </a:p>
        </p:txBody>
      </p:sp>
      <p:sp>
        <p:nvSpPr>
          <p:cNvPr id="3" name="Content Placeholder 2">
            <a:extLst>
              <a:ext uri="{FF2B5EF4-FFF2-40B4-BE49-F238E27FC236}">
                <a16:creationId xmlns:a16="http://schemas.microsoft.com/office/drawing/2014/main" id="{65D981E4-CCF5-4A48-82A2-B168122DB63A}"/>
              </a:ext>
            </a:extLst>
          </p:cNvPr>
          <p:cNvSpPr>
            <a:spLocks noGrp="1"/>
          </p:cNvSpPr>
          <p:nvPr>
            <p:ph idx="1"/>
          </p:nvPr>
        </p:nvSpPr>
        <p:spPr>
          <a:xfrm>
            <a:off x="5204109" y="1645920"/>
            <a:ext cx="6269434" cy="4470821"/>
          </a:xfrm>
        </p:spPr>
        <p:txBody>
          <a:bodyPr>
            <a:normAutofit/>
          </a:bodyPr>
          <a:lstStyle/>
          <a:p>
            <a:pPr>
              <a:lnSpc>
                <a:spcPct val="90000"/>
              </a:lnSpc>
            </a:pPr>
            <a:r>
              <a:rPr lang="en-GB" sz="1500" dirty="0"/>
              <a:t>These two Empires changed the Parthenon into a Christian church and a mosque respectively</a:t>
            </a:r>
          </a:p>
          <a:p>
            <a:pPr>
              <a:lnSpc>
                <a:spcPct val="90000"/>
              </a:lnSpc>
            </a:pPr>
            <a:r>
              <a:rPr lang="en-GB" sz="1500" dirty="0"/>
              <a:t>The Parthenon was a converted church for around a millennium, and is thought to have been converted around 600AD (Perseus.edu, 2020)</a:t>
            </a:r>
          </a:p>
          <a:p>
            <a:pPr lvl="1">
              <a:lnSpc>
                <a:spcPct val="90000"/>
              </a:lnSpc>
            </a:pPr>
            <a:r>
              <a:rPr lang="en-GB" sz="1500" dirty="0" err="1"/>
              <a:t>Kadellis</a:t>
            </a:r>
            <a:r>
              <a:rPr lang="en-GB" sz="1500" dirty="0"/>
              <a:t> suggests that at times Athens and the Parthenon became more prestigious than Constantinople (</a:t>
            </a:r>
            <a:r>
              <a:rPr lang="en-GB" sz="1500" dirty="0" err="1"/>
              <a:t>Kaldellis</a:t>
            </a:r>
            <a:r>
              <a:rPr lang="en-GB" sz="1500" dirty="0"/>
              <a:t>, 2009) however, it is more likely that </a:t>
            </a:r>
            <a:r>
              <a:rPr lang="en-GB" sz="1500" dirty="0" err="1"/>
              <a:t>Kadellis</a:t>
            </a:r>
            <a:r>
              <a:rPr lang="en-GB" sz="1500" dirty="0"/>
              <a:t> overstated their importance (</a:t>
            </a:r>
            <a:r>
              <a:rPr lang="en-GB" sz="1500" dirty="0" err="1"/>
              <a:t>Ousterhout</a:t>
            </a:r>
            <a:r>
              <a:rPr lang="en-GB" sz="1500" dirty="0"/>
              <a:t>, 2010) that Athens and the Parthenon were simply a major centre for Medieval pilgrimage (Elsner, 2010)</a:t>
            </a:r>
          </a:p>
          <a:p>
            <a:pPr>
              <a:lnSpc>
                <a:spcPct val="90000"/>
              </a:lnSpc>
            </a:pPr>
            <a:r>
              <a:rPr lang="en-GB" sz="1500" dirty="0"/>
              <a:t>The mosque was built around 1657AD and this one was the most important mosque in Athens</a:t>
            </a:r>
          </a:p>
          <a:p>
            <a:pPr lvl="1">
              <a:lnSpc>
                <a:spcPct val="90000"/>
              </a:lnSpc>
            </a:pPr>
            <a:r>
              <a:rPr lang="en-GB" sz="1500" dirty="0"/>
              <a:t>“The Turks had five or six mosques, the chief of which stands in the castle and was originally the temple of Minerva” (The British Magazine,1765)</a:t>
            </a:r>
          </a:p>
          <a:p>
            <a:pPr lvl="1">
              <a:lnSpc>
                <a:spcPct val="90000"/>
              </a:lnSpc>
            </a:pPr>
            <a:endParaRPr lang="en-GB" sz="1500" dirty="0"/>
          </a:p>
        </p:txBody>
      </p:sp>
      <p:pic>
        <p:nvPicPr>
          <p:cNvPr id="4" name="Audio 3">
            <a:hlinkClick r:id="" action="ppaction://media"/>
            <a:extLst>
              <a:ext uri="{FF2B5EF4-FFF2-40B4-BE49-F238E27FC236}">
                <a16:creationId xmlns:a16="http://schemas.microsoft.com/office/drawing/2014/main" id="{382EE132-7B04-473D-9D8C-862284A22F2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963576874"/>
      </p:ext>
    </p:extLst>
  </p:cSld>
  <p:clrMapOvr>
    <a:masterClrMapping/>
  </p:clrMapOvr>
  <mc:AlternateContent xmlns:mc="http://schemas.openxmlformats.org/markup-compatibility/2006">
    <mc:Choice xmlns:p14="http://schemas.microsoft.com/office/powerpoint/2010/main" Requires="p14">
      <p:transition spd="slow" p14:dur="1600" advTm="67767">
        <p14:prism isContent="1" isInverted="1"/>
      </p:transition>
    </mc:Choice>
    <mc:Fallback>
      <p:transition spd="slow" advTm="6776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4"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8043E595-B619-4F1B-9DF0-7E22276EA28A}"/>
              </a:ext>
            </a:extLst>
          </p:cNvPr>
          <p:cNvSpPr>
            <a:spLocks noGrp="1"/>
          </p:cNvSpPr>
          <p:nvPr>
            <p:ph type="title"/>
          </p:nvPr>
        </p:nvSpPr>
        <p:spPr>
          <a:xfrm>
            <a:off x="648930" y="629267"/>
            <a:ext cx="9252154" cy="1016654"/>
          </a:xfrm>
        </p:spPr>
        <p:txBody>
          <a:bodyPr>
            <a:normAutofit/>
          </a:bodyPr>
          <a:lstStyle/>
          <a:p>
            <a:r>
              <a:rPr lang="en-GB">
                <a:solidFill>
                  <a:srgbClr val="EBEBEB"/>
                </a:solidFill>
              </a:rPr>
              <a:t>Damages to the Parthenon</a:t>
            </a:r>
          </a:p>
        </p:txBody>
      </p:sp>
      <p:sp useBgFill="1">
        <p:nvSpPr>
          <p:cNvPr id="16" name="Freeform: Shape 15">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Content Placeholder 2">
            <a:extLst>
              <a:ext uri="{FF2B5EF4-FFF2-40B4-BE49-F238E27FC236}">
                <a16:creationId xmlns:a16="http://schemas.microsoft.com/office/drawing/2014/main" id="{A671E6F9-13E2-4F89-96A8-E08028E4EF29}"/>
              </a:ext>
            </a:extLst>
          </p:cNvPr>
          <p:cNvSpPr>
            <a:spLocks noGrp="1"/>
          </p:cNvSpPr>
          <p:nvPr>
            <p:ph idx="1"/>
          </p:nvPr>
        </p:nvSpPr>
        <p:spPr>
          <a:xfrm>
            <a:off x="-418" y="2286162"/>
            <a:ext cx="5943615" cy="3658689"/>
          </a:xfrm>
        </p:spPr>
        <p:txBody>
          <a:bodyPr>
            <a:normAutofit fontScale="92500" lnSpcReduction="10000"/>
          </a:bodyPr>
          <a:lstStyle/>
          <a:p>
            <a:pPr>
              <a:lnSpc>
                <a:spcPct val="90000"/>
              </a:lnSpc>
              <a:buClr>
                <a:schemeClr val="accent1"/>
              </a:buClr>
            </a:pPr>
            <a:r>
              <a:rPr lang="en-GB" sz="1800" dirty="0"/>
              <a:t>The Parthenon was damaged several times for different reasons, including fire, war and vandalism</a:t>
            </a:r>
          </a:p>
          <a:p>
            <a:pPr>
              <a:lnSpc>
                <a:spcPct val="90000"/>
              </a:lnSpc>
              <a:buClr>
                <a:schemeClr val="accent1"/>
              </a:buClr>
            </a:pPr>
            <a:r>
              <a:rPr lang="en-GB" sz="1800" dirty="0"/>
              <a:t>The fire, according to </a:t>
            </a:r>
            <a:r>
              <a:rPr lang="en-GB" sz="1800" dirty="0" err="1"/>
              <a:t>Travlos</a:t>
            </a:r>
            <a:r>
              <a:rPr lang="en-GB" sz="1800" dirty="0"/>
              <a:t> (1973) in Frantz (1979), was around 267AD. It heavily damaged the building and caused some inner colonnades to collapse</a:t>
            </a:r>
          </a:p>
          <a:p>
            <a:pPr>
              <a:lnSpc>
                <a:spcPct val="90000"/>
              </a:lnSpc>
              <a:buClr>
                <a:schemeClr val="accent1"/>
              </a:buClr>
            </a:pPr>
            <a:r>
              <a:rPr lang="en-GB" sz="1800" dirty="0"/>
              <a:t>Vandalism happened many times over the centuries, most notably by the Christians during the Byzantine Empire, and also by Lord Elgin of Britain who removed sculptures from the building</a:t>
            </a:r>
          </a:p>
          <a:p>
            <a:pPr>
              <a:lnSpc>
                <a:spcPct val="90000"/>
              </a:lnSpc>
              <a:buClr>
                <a:schemeClr val="accent1"/>
              </a:buClr>
            </a:pPr>
            <a:r>
              <a:rPr lang="en-GB" sz="1800" dirty="0"/>
              <a:t>The Great Turkish war is where the most damage happened to the Parthenon, as the Ottomans kept their supply of gunpowder within the building and the Venetians managed to hit the gunpowder and blow up the ceiling of the Parthenon</a:t>
            </a:r>
          </a:p>
        </p:txBody>
      </p:sp>
      <p:pic>
        <p:nvPicPr>
          <p:cNvPr id="4" name="Picture 2">
            <a:extLst>
              <a:ext uri="{FF2B5EF4-FFF2-40B4-BE49-F238E27FC236}">
                <a16:creationId xmlns:a16="http://schemas.microsoft.com/office/drawing/2014/main" id="{40DF3EAC-6F1B-4A93-81EE-8F8D8952C1B8}"/>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248386" y="2519024"/>
            <a:ext cx="5451627" cy="2998394"/>
          </a:xfrm>
          <a:prstGeom prst="rect">
            <a:avLst/>
          </a:prstGeom>
          <a:noFill/>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F51F537-3E79-4CB6-ADEE-6DE8A9EA712F}"/>
              </a:ext>
            </a:extLst>
          </p:cNvPr>
          <p:cNvSpPr txBox="1"/>
          <p:nvPr/>
        </p:nvSpPr>
        <p:spPr>
          <a:xfrm>
            <a:off x="6248383" y="5750280"/>
            <a:ext cx="5943616" cy="738664"/>
          </a:xfrm>
          <a:prstGeom prst="rect">
            <a:avLst/>
          </a:prstGeom>
          <a:noFill/>
        </p:spPr>
        <p:txBody>
          <a:bodyPr wrap="square" rtlCol="0">
            <a:spAutoFit/>
          </a:bodyPr>
          <a:lstStyle/>
          <a:p>
            <a:pPr>
              <a:spcAft>
                <a:spcPts val="600"/>
              </a:spcAft>
            </a:pPr>
            <a:r>
              <a:rPr lang="en-GB" sz="1400" dirty="0"/>
              <a:t>Picture is an unknown artist's impression of what is thought to be the explosion during this war that caused great destruction to the Parthenon</a:t>
            </a:r>
          </a:p>
        </p:txBody>
      </p:sp>
      <p:pic>
        <p:nvPicPr>
          <p:cNvPr id="6" name="Audio 5">
            <a:hlinkClick r:id="" action="ppaction://media"/>
            <a:extLst>
              <a:ext uri="{FF2B5EF4-FFF2-40B4-BE49-F238E27FC236}">
                <a16:creationId xmlns:a16="http://schemas.microsoft.com/office/drawing/2014/main" id="{D4AC9FA4-A472-4339-B65D-81B0F5E30F9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55133894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1600" advTm="117572">
        <p14:prism isContent="1" isInverted="1"/>
      </p:transition>
    </mc:Choice>
    <mc:Fallback>
      <p:transition spd="slow" advTm="11757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6" name="Picture 15">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8"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4" name="Title 1">
            <a:extLst>
              <a:ext uri="{FF2B5EF4-FFF2-40B4-BE49-F238E27FC236}">
                <a16:creationId xmlns:a16="http://schemas.microsoft.com/office/drawing/2014/main" id="{C699CB54-75D7-49AC-B09B-5C42F1CC23D2}"/>
              </a:ext>
            </a:extLst>
          </p:cNvPr>
          <p:cNvSpPr>
            <a:spLocks noGrp="1"/>
          </p:cNvSpPr>
          <p:nvPr>
            <p:ph type="title"/>
          </p:nvPr>
        </p:nvSpPr>
        <p:spPr>
          <a:xfrm>
            <a:off x="806195" y="804672"/>
            <a:ext cx="3521359" cy="5248656"/>
          </a:xfrm>
        </p:spPr>
        <p:txBody>
          <a:bodyPr anchor="ctr">
            <a:normAutofit/>
          </a:bodyPr>
          <a:lstStyle/>
          <a:p>
            <a:pPr algn="ctr"/>
            <a:r>
              <a:rPr lang="en-GB" dirty="0"/>
              <a:t>“Which change was the ‘longest in use’?” </a:t>
            </a:r>
            <a:endParaRPr lang="en-GB"/>
          </a:p>
        </p:txBody>
      </p:sp>
      <p:sp>
        <p:nvSpPr>
          <p:cNvPr id="5" name="Content Placeholder 2">
            <a:extLst>
              <a:ext uri="{FF2B5EF4-FFF2-40B4-BE49-F238E27FC236}">
                <a16:creationId xmlns:a16="http://schemas.microsoft.com/office/drawing/2014/main" id="{99D74811-D570-4226-849A-608F4FFBA490}"/>
              </a:ext>
            </a:extLst>
          </p:cNvPr>
          <p:cNvSpPr>
            <a:spLocks noGrp="1"/>
          </p:cNvSpPr>
          <p:nvPr>
            <p:ph idx="1"/>
          </p:nvPr>
        </p:nvSpPr>
        <p:spPr>
          <a:xfrm>
            <a:off x="4975861" y="804671"/>
            <a:ext cx="6399930" cy="5248657"/>
          </a:xfrm>
        </p:spPr>
        <p:txBody>
          <a:bodyPr anchor="ctr">
            <a:normAutofit/>
          </a:bodyPr>
          <a:lstStyle/>
          <a:p>
            <a:r>
              <a:rPr lang="en-GB" dirty="0"/>
              <a:t>Based on the fact that the Parthenon was a church for over a millennium, it could be assumed that this period was when the Parthenon was the most stable</a:t>
            </a:r>
          </a:p>
          <a:p>
            <a:r>
              <a:rPr lang="en-GB" dirty="0"/>
              <a:t>However, the periods in which the Parthenon was anything other than a Greek temple dedicated to Athena are largely unknown without research.</a:t>
            </a:r>
          </a:p>
          <a:p>
            <a:r>
              <a:rPr lang="en-GB" dirty="0"/>
              <a:t>Therefore, I would say the Parthenon being the temple to Athena is the change which was ‘longest in use’ as it is the most reputable in modern day, and it is that period in time that architects are trying to restore the building to. </a:t>
            </a:r>
          </a:p>
        </p:txBody>
      </p:sp>
      <p:pic>
        <p:nvPicPr>
          <p:cNvPr id="2" name="Audio 1">
            <a:hlinkClick r:id="" action="ppaction://media"/>
            <a:extLst>
              <a:ext uri="{FF2B5EF4-FFF2-40B4-BE49-F238E27FC236}">
                <a16:creationId xmlns:a16="http://schemas.microsoft.com/office/drawing/2014/main" id="{DAD2BE12-0482-45F2-842E-FD7EBE263AE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565466447"/>
      </p:ext>
    </p:extLst>
  </p:cSld>
  <p:clrMapOvr>
    <a:masterClrMapping/>
  </p:clrMapOvr>
  <mc:AlternateContent xmlns:mc="http://schemas.openxmlformats.org/markup-compatibility/2006">
    <mc:Choice xmlns:p14="http://schemas.microsoft.com/office/powerpoint/2010/main" Requires="p14">
      <p:transition spd="slow" p14:dur="1600" advTm="67887">
        <p14:prism isContent="1" isInverted="1"/>
      </p:transition>
    </mc:Choice>
    <mc:Fallback>
      <p:transition spd="slow" advTm="6788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507AAE2-18F5-4395-9D2E-E7172329E433}"/>
              </a:ext>
            </a:extLst>
          </p:cNvPr>
          <p:cNvSpPr>
            <a:spLocks noGrp="1"/>
          </p:cNvSpPr>
          <p:nvPr>
            <p:ph type="title"/>
          </p:nvPr>
        </p:nvSpPr>
        <p:spPr>
          <a:xfrm>
            <a:off x="350836" y="116918"/>
            <a:ext cx="9404723" cy="1400530"/>
          </a:xfrm>
        </p:spPr>
        <p:txBody>
          <a:bodyPr/>
          <a:lstStyle/>
          <a:p>
            <a:r>
              <a:rPr lang="en-GB" dirty="0"/>
              <a:t>Modern Day</a:t>
            </a:r>
          </a:p>
        </p:txBody>
      </p:sp>
      <p:sp>
        <p:nvSpPr>
          <p:cNvPr id="5" name="Content Placeholder 2">
            <a:extLst>
              <a:ext uri="{FF2B5EF4-FFF2-40B4-BE49-F238E27FC236}">
                <a16:creationId xmlns:a16="http://schemas.microsoft.com/office/drawing/2014/main" id="{D4FAAE85-1AEC-42A4-86EE-065239DBD34D}"/>
              </a:ext>
            </a:extLst>
          </p:cNvPr>
          <p:cNvSpPr>
            <a:spLocks noGrp="1"/>
          </p:cNvSpPr>
          <p:nvPr>
            <p:ph idx="1"/>
          </p:nvPr>
        </p:nvSpPr>
        <p:spPr>
          <a:xfrm>
            <a:off x="0" y="1088424"/>
            <a:ext cx="8201555" cy="4969932"/>
          </a:xfrm>
        </p:spPr>
        <p:txBody>
          <a:bodyPr/>
          <a:lstStyle/>
          <a:p>
            <a:r>
              <a:rPr lang="en-GB" dirty="0"/>
              <a:t>Today the Parthenon is being renovated in an effort to preserve and restore the magnificent ancient building</a:t>
            </a:r>
          </a:p>
          <a:p>
            <a:r>
              <a:rPr lang="en-GB" dirty="0"/>
              <a:t>In the most recent news article (as of 18/04/2020) about the renovations, they are not expected to finish until late 2021(</a:t>
            </a:r>
            <a:r>
              <a:rPr lang="en-GB" dirty="0" err="1"/>
              <a:t>Sirigos</a:t>
            </a:r>
            <a:r>
              <a:rPr lang="en-GB" dirty="0"/>
              <a:t>, 2020) </a:t>
            </a:r>
            <a:r>
              <a:rPr lang="en-GB" dirty="0">
                <a:hlinkClick r:id="rId4"/>
              </a:rPr>
              <a:t>https://www.thenationalherald.com/294427/acropolis-restoration-service-in-the-spotlight-at-acropolis-museum/</a:t>
            </a:r>
            <a:endParaRPr lang="en-GB" dirty="0"/>
          </a:p>
          <a:p>
            <a:r>
              <a:rPr lang="en-GB" dirty="0"/>
              <a:t>The Parthenon was even featured in the popular game franchise </a:t>
            </a:r>
            <a:r>
              <a:rPr lang="en-GB" i="1" dirty="0"/>
              <a:t>Assassin’s Creed</a:t>
            </a:r>
            <a:r>
              <a:rPr lang="en-GB" dirty="0"/>
              <a:t> in their Greek-set game </a:t>
            </a:r>
            <a:r>
              <a:rPr lang="en-GB" i="1" dirty="0"/>
              <a:t>Odyssey</a:t>
            </a:r>
            <a:r>
              <a:rPr lang="en-GB" dirty="0"/>
              <a:t>.</a:t>
            </a:r>
          </a:p>
        </p:txBody>
      </p:sp>
      <p:pic>
        <p:nvPicPr>
          <p:cNvPr id="6" name="Picture 5" descr="A group of people walking in front of a building&#10;&#10;Description automatically generated">
            <a:extLst>
              <a:ext uri="{FF2B5EF4-FFF2-40B4-BE49-F238E27FC236}">
                <a16:creationId xmlns:a16="http://schemas.microsoft.com/office/drawing/2014/main" id="{39F9C443-B547-420C-ABBB-B0DE403AA97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288867" y="0"/>
            <a:ext cx="3903133" cy="2927350"/>
          </a:xfrm>
          <a:prstGeom prst="rect">
            <a:avLst/>
          </a:prstGeom>
        </p:spPr>
      </p:pic>
      <p:sp>
        <p:nvSpPr>
          <p:cNvPr id="7" name="TextBox 6">
            <a:extLst>
              <a:ext uri="{FF2B5EF4-FFF2-40B4-BE49-F238E27FC236}">
                <a16:creationId xmlns:a16="http://schemas.microsoft.com/office/drawing/2014/main" id="{1CAE0790-403E-4FB6-B660-F703D3DF5A59}"/>
              </a:ext>
            </a:extLst>
          </p:cNvPr>
          <p:cNvSpPr txBox="1"/>
          <p:nvPr/>
        </p:nvSpPr>
        <p:spPr>
          <a:xfrm>
            <a:off x="8288867" y="64164"/>
            <a:ext cx="3960952" cy="430887"/>
          </a:xfrm>
          <a:prstGeom prst="rect">
            <a:avLst/>
          </a:prstGeom>
          <a:noFill/>
        </p:spPr>
        <p:txBody>
          <a:bodyPr wrap="square" rtlCol="0">
            <a:spAutoFit/>
          </a:bodyPr>
          <a:lstStyle/>
          <a:p>
            <a:r>
              <a:rPr lang="en-GB" sz="1100" dirty="0">
                <a:solidFill>
                  <a:schemeClr val="bg1"/>
                </a:solidFill>
              </a:rPr>
              <a:t>Photo of the </a:t>
            </a:r>
            <a:r>
              <a:rPr lang="en-GB" sz="1100" dirty="0" err="1">
                <a:solidFill>
                  <a:schemeClr val="bg1"/>
                </a:solidFill>
              </a:rPr>
              <a:t>ParthenonI</a:t>
            </a:r>
            <a:r>
              <a:rPr lang="en-GB" sz="1100" dirty="0">
                <a:solidFill>
                  <a:schemeClr val="bg1"/>
                </a:solidFill>
              </a:rPr>
              <a:t> took during my brief visit to Athens in 2014</a:t>
            </a:r>
          </a:p>
        </p:txBody>
      </p:sp>
      <p:pic>
        <p:nvPicPr>
          <p:cNvPr id="8" name="Picture 7" descr="A large building&#10;&#10;Description automatically generated">
            <a:extLst>
              <a:ext uri="{FF2B5EF4-FFF2-40B4-BE49-F238E27FC236}">
                <a16:creationId xmlns:a16="http://schemas.microsoft.com/office/drawing/2014/main" id="{087EBC02-F727-42AB-87B7-0AB5C74F58B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7312" y="4260617"/>
            <a:ext cx="4255477" cy="2393706"/>
          </a:xfrm>
          <a:prstGeom prst="rect">
            <a:avLst/>
          </a:prstGeom>
        </p:spPr>
      </p:pic>
      <p:sp>
        <p:nvSpPr>
          <p:cNvPr id="9" name="TextBox 8">
            <a:extLst>
              <a:ext uri="{FF2B5EF4-FFF2-40B4-BE49-F238E27FC236}">
                <a16:creationId xmlns:a16="http://schemas.microsoft.com/office/drawing/2014/main" id="{B3311484-1887-45D9-B2E5-8D03939D7197}"/>
              </a:ext>
            </a:extLst>
          </p:cNvPr>
          <p:cNvSpPr txBox="1"/>
          <p:nvPr/>
        </p:nvSpPr>
        <p:spPr>
          <a:xfrm>
            <a:off x="4342789" y="4600025"/>
            <a:ext cx="3716867" cy="738664"/>
          </a:xfrm>
          <a:prstGeom prst="rect">
            <a:avLst/>
          </a:prstGeom>
          <a:noFill/>
        </p:spPr>
        <p:txBody>
          <a:bodyPr wrap="square" rtlCol="0">
            <a:spAutoFit/>
          </a:bodyPr>
          <a:lstStyle/>
          <a:p>
            <a:r>
              <a:rPr lang="en-GB" sz="1400" dirty="0"/>
              <a:t>The Parthenon within Assassin’s Creed: Odyssey, set during the Peloponnesian Wars</a:t>
            </a:r>
          </a:p>
        </p:txBody>
      </p:sp>
      <p:pic>
        <p:nvPicPr>
          <p:cNvPr id="10" name="Picture 2" descr="Parthenon restoration an ongoing project - The Archaeology News ...">
            <a:extLst>
              <a:ext uri="{FF2B5EF4-FFF2-40B4-BE49-F238E27FC236}">
                <a16:creationId xmlns:a16="http://schemas.microsoft.com/office/drawing/2014/main" id="{B9B3453F-33A0-4D8B-9ABE-17473C5AA14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121620" y="2963998"/>
            <a:ext cx="4051362" cy="270283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29FAB7D2-0D23-43CE-8C33-D857ABDC7359}"/>
              </a:ext>
            </a:extLst>
          </p:cNvPr>
          <p:cNvSpPr txBox="1"/>
          <p:nvPr/>
        </p:nvSpPr>
        <p:spPr>
          <a:xfrm>
            <a:off x="6939643" y="5666835"/>
            <a:ext cx="5310176" cy="523220"/>
          </a:xfrm>
          <a:prstGeom prst="rect">
            <a:avLst/>
          </a:prstGeom>
          <a:noFill/>
        </p:spPr>
        <p:txBody>
          <a:bodyPr wrap="square" rtlCol="0">
            <a:spAutoFit/>
          </a:bodyPr>
          <a:lstStyle/>
          <a:p>
            <a:r>
              <a:rPr lang="en-GB" sz="1400" dirty="0"/>
              <a:t>A (hopefully) more recent picture of the restoration process of the Parthenon. Thought to be around 2017/2018</a:t>
            </a:r>
            <a:endParaRPr lang="en-GB" dirty="0"/>
          </a:p>
        </p:txBody>
      </p:sp>
      <p:pic>
        <p:nvPicPr>
          <p:cNvPr id="2" name="Audio 1">
            <a:hlinkClick r:id="" action="ppaction://media"/>
            <a:extLst>
              <a:ext uri="{FF2B5EF4-FFF2-40B4-BE49-F238E27FC236}">
                <a16:creationId xmlns:a16="http://schemas.microsoft.com/office/drawing/2014/main" id="{2E4CDBAB-C1A5-4E58-8585-7A795C92AD3E}"/>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083751650"/>
      </p:ext>
    </p:extLst>
  </p:cSld>
  <p:clrMapOvr>
    <a:masterClrMapping/>
  </p:clrMapOvr>
  <mc:AlternateContent xmlns:mc="http://schemas.openxmlformats.org/markup-compatibility/2006">
    <mc:Choice xmlns:p14="http://schemas.microsoft.com/office/powerpoint/2010/main" Requires="p14">
      <p:transition spd="slow" p14:dur="1600" advTm="27556">
        <p14:prism isContent="1" isInverted="1"/>
      </p:transition>
    </mc:Choice>
    <mc:Fallback>
      <p:transition spd="slow" advTm="2755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EA9A6B-14E2-4766-84EA-A3A4DF331AD2}"/>
              </a:ext>
            </a:extLst>
          </p:cNvPr>
          <p:cNvSpPr>
            <a:spLocks noGrp="1"/>
          </p:cNvSpPr>
          <p:nvPr>
            <p:ph type="title"/>
          </p:nvPr>
        </p:nvSpPr>
        <p:spPr>
          <a:xfrm>
            <a:off x="363180" y="334288"/>
            <a:ext cx="6188190" cy="1622321"/>
          </a:xfrm>
        </p:spPr>
        <p:txBody>
          <a:bodyPr>
            <a:normAutofit/>
          </a:bodyPr>
          <a:lstStyle/>
          <a:p>
            <a:r>
              <a:rPr lang="en-GB" dirty="0">
                <a:solidFill>
                  <a:srgbClr val="EBEBEB"/>
                </a:solidFill>
              </a:rPr>
              <a:t>How is the Parthenon seen now?</a:t>
            </a:r>
          </a:p>
        </p:txBody>
      </p:sp>
      <p:sp>
        <p:nvSpPr>
          <p:cNvPr id="3" name="Content Placeholder 2">
            <a:extLst>
              <a:ext uri="{FF2B5EF4-FFF2-40B4-BE49-F238E27FC236}">
                <a16:creationId xmlns:a16="http://schemas.microsoft.com/office/drawing/2014/main" id="{CBF38AA4-EF7C-4829-990B-EC3CD9B7DD35}"/>
              </a:ext>
            </a:extLst>
          </p:cNvPr>
          <p:cNvSpPr>
            <a:spLocks noGrp="1"/>
          </p:cNvSpPr>
          <p:nvPr>
            <p:ph idx="1"/>
          </p:nvPr>
        </p:nvSpPr>
        <p:spPr>
          <a:xfrm>
            <a:off x="143084" y="2109015"/>
            <a:ext cx="6188189" cy="3785419"/>
          </a:xfrm>
        </p:spPr>
        <p:txBody>
          <a:bodyPr>
            <a:normAutofit fontScale="92500"/>
          </a:bodyPr>
          <a:lstStyle/>
          <a:p>
            <a:pPr>
              <a:lnSpc>
                <a:spcPct val="90000"/>
              </a:lnSpc>
            </a:pPr>
            <a:r>
              <a:rPr lang="en-GB" sz="1500" dirty="0">
                <a:solidFill>
                  <a:srgbClr val="FFFFFF"/>
                </a:solidFill>
              </a:rPr>
              <a:t>Mostly presented to tourists and younger audiences as the Ancient Greek temple, without knowing it was also a church and a mosque.</a:t>
            </a:r>
          </a:p>
          <a:p>
            <a:pPr lvl="1">
              <a:lnSpc>
                <a:spcPct val="90000"/>
              </a:lnSpc>
            </a:pPr>
            <a:r>
              <a:rPr lang="en-GB" sz="1500" dirty="0">
                <a:solidFill>
                  <a:srgbClr val="FFFFFF"/>
                </a:solidFill>
              </a:rPr>
              <a:t>Very few factual websites for younger people interested in the Parthenon talk about the periods of time other than Ancient Greece, and the ones that do are aimed at people who do not mind lots of text, for example </a:t>
            </a:r>
            <a:r>
              <a:rPr lang="en-GB" sz="1600" u="sng" dirty="0">
                <a:hlinkClick r:id="rId5"/>
              </a:rPr>
              <a:t>https://academickids.com/encyclopedia/index.php/Parthenon</a:t>
            </a:r>
            <a:endParaRPr lang="en-GB" sz="1400" dirty="0">
              <a:solidFill>
                <a:srgbClr val="FFFFFF"/>
              </a:solidFill>
            </a:endParaRPr>
          </a:p>
          <a:p>
            <a:pPr lvl="1">
              <a:lnSpc>
                <a:spcPct val="90000"/>
              </a:lnSpc>
            </a:pPr>
            <a:r>
              <a:rPr lang="en-GB" sz="1500" dirty="0">
                <a:solidFill>
                  <a:srgbClr val="FFFFFF"/>
                </a:solidFill>
              </a:rPr>
              <a:t>There is even less scholarship based on the Byzantine and Ottoman periods, as found out with a simple Google Scholar search: “The Parthenon” had 109,000 results, “Greek Parthenon” had 38,500, “Byzantine Parthenon” had 11,200 and “Ottoman Parthenon” had 5,280 (as of 18/04/2020)</a:t>
            </a:r>
          </a:p>
          <a:p>
            <a:pPr>
              <a:lnSpc>
                <a:spcPct val="90000"/>
              </a:lnSpc>
            </a:pPr>
            <a:r>
              <a:rPr lang="en-GB" sz="1500" dirty="0">
                <a:solidFill>
                  <a:srgbClr val="FFFFFF"/>
                </a:solidFill>
              </a:rPr>
              <a:t>It is also undoubtedly a huge cultural landmark for Greece, and there is a museum for the Acropolis that the Parthenon stands on not too far away from the structure.</a:t>
            </a:r>
          </a:p>
          <a:p>
            <a:pPr>
              <a:lnSpc>
                <a:spcPct val="90000"/>
              </a:lnSpc>
            </a:pPr>
            <a:endParaRPr lang="en-GB" sz="1500" dirty="0">
              <a:solidFill>
                <a:srgbClr val="FFFFFF"/>
              </a:solidFill>
            </a:endParaRPr>
          </a:p>
        </p:txBody>
      </p:sp>
      <p:sp>
        <p:nvSpPr>
          <p:cNvPr id="73"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1026" name="Picture 2" descr="The Parthenon Gallery | Acropolis Museum">
            <a:extLst>
              <a:ext uri="{FF2B5EF4-FFF2-40B4-BE49-F238E27FC236}">
                <a16:creationId xmlns:a16="http://schemas.microsoft.com/office/drawing/2014/main" id="{0889E181-5CBE-4583-AE42-0C94F6B5E08A}"/>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6236" t="-4092" r="27690" b="4092"/>
          <a:stretch/>
        </p:blipFill>
        <p:spPr bwMode="auto">
          <a:xfrm>
            <a:off x="6420700" y="-101599"/>
            <a:ext cx="5771300"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72054062-A7D9-43C4-AABF-353BF7506780}"/>
              </a:ext>
            </a:extLst>
          </p:cNvPr>
          <p:cNvSpPr txBox="1"/>
          <p:nvPr/>
        </p:nvSpPr>
        <p:spPr>
          <a:xfrm>
            <a:off x="6551370" y="6070170"/>
            <a:ext cx="5730058" cy="738664"/>
          </a:xfrm>
          <a:prstGeom prst="rect">
            <a:avLst/>
          </a:prstGeom>
          <a:noFill/>
        </p:spPr>
        <p:txBody>
          <a:bodyPr wrap="square" rtlCol="0">
            <a:spAutoFit/>
          </a:bodyPr>
          <a:lstStyle/>
          <a:p>
            <a:r>
              <a:rPr lang="en-GB" sz="1400" dirty="0">
                <a:solidFill>
                  <a:schemeClr val="bg1"/>
                </a:solidFill>
              </a:rPr>
              <a:t>The Parthenon Gallery within the Acropolis Museum, showing how the frieze on the cella of the Parthenon would have been viewed. </a:t>
            </a:r>
          </a:p>
        </p:txBody>
      </p:sp>
      <p:pic>
        <p:nvPicPr>
          <p:cNvPr id="6" name="Audio 5">
            <a:hlinkClick r:id="" action="ppaction://media"/>
            <a:extLst>
              <a:ext uri="{FF2B5EF4-FFF2-40B4-BE49-F238E27FC236}">
                <a16:creationId xmlns:a16="http://schemas.microsoft.com/office/drawing/2014/main" id="{73C7B8F7-8FAD-4523-B862-D79C499DAD8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120268157"/>
      </p:ext>
    </p:extLst>
  </p:cSld>
  <p:clrMapOvr>
    <a:masterClrMapping/>
  </p:clrMapOvr>
  <mc:AlternateContent xmlns:mc="http://schemas.openxmlformats.org/markup-compatibility/2006">
    <mc:Choice xmlns:p14="http://schemas.microsoft.com/office/powerpoint/2010/main" Requires="p14">
      <p:transition spd="slow" p14:dur="1600" advTm="121497">
        <p14:prism isContent="1" isInverted="1"/>
      </p:transition>
    </mc:Choice>
    <mc:Fallback>
      <p:transition spd="slow" advTm="12149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0B1CDE-A298-4DA0-B70D-80E0CCE1C876}"/>
              </a:ext>
            </a:extLst>
          </p:cNvPr>
          <p:cNvSpPr>
            <a:spLocks noGrp="1"/>
          </p:cNvSpPr>
          <p:nvPr>
            <p:ph type="title"/>
          </p:nvPr>
        </p:nvSpPr>
        <p:spPr/>
        <p:txBody>
          <a:bodyPr/>
          <a:lstStyle/>
          <a:p>
            <a:r>
              <a:rPr lang="en-GB" dirty="0"/>
              <a:t>Classical Literary Bibliography</a:t>
            </a:r>
          </a:p>
        </p:txBody>
      </p:sp>
      <p:sp>
        <p:nvSpPr>
          <p:cNvPr id="3" name="Content Placeholder 2">
            <a:extLst>
              <a:ext uri="{FF2B5EF4-FFF2-40B4-BE49-F238E27FC236}">
                <a16:creationId xmlns:a16="http://schemas.microsoft.com/office/drawing/2014/main" id="{B9EBF8ED-3372-4C13-BC28-F72F448F2794}"/>
              </a:ext>
            </a:extLst>
          </p:cNvPr>
          <p:cNvSpPr>
            <a:spLocks noGrp="1"/>
          </p:cNvSpPr>
          <p:nvPr>
            <p:ph idx="1"/>
          </p:nvPr>
        </p:nvSpPr>
        <p:spPr>
          <a:xfrm>
            <a:off x="439615" y="2052918"/>
            <a:ext cx="11394831" cy="4195481"/>
          </a:xfrm>
        </p:spPr>
        <p:txBody>
          <a:bodyPr>
            <a:normAutofit fontScale="92500" lnSpcReduction="10000"/>
          </a:bodyPr>
          <a:lstStyle/>
          <a:p>
            <a:pPr lvl="0"/>
            <a:r>
              <a:rPr lang="en-GB" sz="2400" dirty="0" err="1"/>
              <a:t>Diodorus</a:t>
            </a:r>
            <a:r>
              <a:rPr lang="en-GB" sz="2400" dirty="0"/>
              <a:t> Siculus, </a:t>
            </a:r>
            <a:r>
              <a:rPr lang="en-GB" sz="2400" i="1" dirty="0"/>
              <a:t>Library 11.29.3</a:t>
            </a:r>
            <a:r>
              <a:rPr lang="en-GB" sz="2400" dirty="0"/>
              <a:t>, </a:t>
            </a:r>
            <a:r>
              <a:rPr lang="en-GB" sz="2400" dirty="0" err="1"/>
              <a:t>Oldfather</a:t>
            </a:r>
            <a:r>
              <a:rPr lang="en-GB" sz="2400" dirty="0"/>
              <a:t>, C.H. (trans), 1989, London: William Heinemann Ltd, available at: </a:t>
            </a:r>
            <a:r>
              <a:rPr lang="en-GB" sz="2400" u="sng" dirty="0">
                <a:hlinkClick r:id="rId4"/>
              </a:rPr>
              <a:t>http://www.perseus.tufts.edu/hopper/text?doc=Diod.+11.29&amp;fromdoc=Perseus%3Atext%3A1999.01.0084</a:t>
            </a:r>
            <a:r>
              <a:rPr lang="en-GB" sz="2400" dirty="0"/>
              <a:t> (20/04/2020)</a:t>
            </a:r>
          </a:p>
          <a:p>
            <a:pPr lvl="0"/>
            <a:r>
              <a:rPr lang="en-GB" sz="2400" dirty="0" err="1"/>
              <a:t>Lykourgos</a:t>
            </a:r>
            <a:r>
              <a:rPr lang="en-GB" sz="2400" dirty="0"/>
              <a:t>, Against </a:t>
            </a:r>
            <a:r>
              <a:rPr lang="en-GB" sz="2400" dirty="0" err="1"/>
              <a:t>Leocrates</a:t>
            </a:r>
            <a:r>
              <a:rPr lang="en-GB" sz="2400" dirty="0"/>
              <a:t>, 80-81, available at: </a:t>
            </a:r>
            <a:r>
              <a:rPr lang="en-GB" sz="2400" u="sng" dirty="0">
                <a:hlinkClick r:id="rId5"/>
              </a:rPr>
              <a:t>https://chs.harvard.edu/CHS/article/display/5424.william-custis-west-iii-greek-public-monuments-of-the-persian-wars-v-panhellenic-monuments-of-plataea</a:t>
            </a:r>
            <a:r>
              <a:rPr lang="en-GB" sz="2400" dirty="0"/>
              <a:t> (accessed 20/04/2020)</a:t>
            </a:r>
          </a:p>
          <a:p>
            <a:pPr lvl="0"/>
            <a:r>
              <a:rPr lang="en-GB" sz="2400" dirty="0"/>
              <a:t>Pausanias, </a:t>
            </a:r>
            <a:r>
              <a:rPr lang="en-GB" sz="2400" i="1" dirty="0"/>
              <a:t>Descriptions of Greece 1.17.1,</a:t>
            </a:r>
            <a:r>
              <a:rPr lang="en-GB" sz="2400" dirty="0"/>
              <a:t> Jones, W.H.S and Ormerod, H.A. (trans), 1918, London: William Heinemann Ltd, available at: </a:t>
            </a:r>
            <a:r>
              <a:rPr lang="en-GB" sz="2400" u="sng" dirty="0">
                <a:hlinkClick r:id="rId6"/>
              </a:rPr>
              <a:t>https://www.perseus.tufts.edu/hopper/text?doc=Perseus%3Atext%3A1999.01.0160%3Abook%3D1%3Achapter%3D17%3Asection%3D1</a:t>
            </a:r>
            <a:r>
              <a:rPr lang="en-GB" sz="2400" dirty="0"/>
              <a:t> (accessed 10/04/2020)</a:t>
            </a:r>
          </a:p>
          <a:p>
            <a:endParaRPr lang="en-GB" dirty="0"/>
          </a:p>
        </p:txBody>
      </p:sp>
      <p:pic>
        <p:nvPicPr>
          <p:cNvPr id="4" name="Audio 3">
            <a:hlinkClick r:id="" action="ppaction://media"/>
            <a:extLst>
              <a:ext uri="{FF2B5EF4-FFF2-40B4-BE49-F238E27FC236}">
                <a16:creationId xmlns:a16="http://schemas.microsoft.com/office/drawing/2014/main" id="{7411AE26-9A1C-40C0-A8E8-E68AE4B9312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897039382"/>
      </p:ext>
    </p:extLst>
  </p:cSld>
  <p:clrMapOvr>
    <a:masterClrMapping/>
  </p:clrMapOvr>
  <mc:AlternateContent xmlns:mc="http://schemas.openxmlformats.org/markup-compatibility/2006">
    <mc:Choice xmlns:p14="http://schemas.microsoft.com/office/powerpoint/2010/main" Requires="p14">
      <p:transition spd="slow" p14:dur="1600" advTm="1817">
        <p14:prism isContent="1" isInverted="1"/>
      </p:transition>
    </mc:Choice>
    <mc:Fallback>
      <p:transition spd="slow" advTm="181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2CF2D-3983-4AEF-8DBE-630262744034}"/>
              </a:ext>
            </a:extLst>
          </p:cNvPr>
          <p:cNvSpPr>
            <a:spLocks noGrp="1"/>
          </p:cNvSpPr>
          <p:nvPr>
            <p:ph type="title"/>
          </p:nvPr>
        </p:nvSpPr>
        <p:spPr>
          <a:xfrm>
            <a:off x="0" y="0"/>
            <a:ext cx="9404723" cy="1400530"/>
          </a:xfrm>
        </p:spPr>
        <p:txBody>
          <a:bodyPr/>
          <a:lstStyle/>
          <a:p>
            <a:r>
              <a:rPr lang="en-GB" dirty="0"/>
              <a:t>Modern Literary Bibliography (A-J)</a:t>
            </a:r>
          </a:p>
        </p:txBody>
      </p:sp>
      <p:sp>
        <p:nvSpPr>
          <p:cNvPr id="3" name="Content Placeholder 2">
            <a:extLst>
              <a:ext uri="{FF2B5EF4-FFF2-40B4-BE49-F238E27FC236}">
                <a16:creationId xmlns:a16="http://schemas.microsoft.com/office/drawing/2014/main" id="{0B8E8096-7A71-4017-ADEF-F00F262F8BEE}"/>
              </a:ext>
            </a:extLst>
          </p:cNvPr>
          <p:cNvSpPr>
            <a:spLocks noGrp="1"/>
          </p:cNvSpPr>
          <p:nvPr>
            <p:ph idx="1"/>
          </p:nvPr>
        </p:nvSpPr>
        <p:spPr>
          <a:xfrm>
            <a:off x="-61546" y="1085764"/>
            <a:ext cx="12315092" cy="6528375"/>
          </a:xfrm>
        </p:spPr>
        <p:txBody>
          <a:bodyPr>
            <a:normAutofit/>
          </a:bodyPr>
          <a:lstStyle/>
          <a:p>
            <a:pPr lvl="0"/>
            <a:r>
              <a:rPr lang="en-GB" sz="1400" dirty="0"/>
              <a:t>Acropolis Museum, (2020), </a:t>
            </a:r>
            <a:r>
              <a:rPr lang="en-GB" sz="1400" i="1" dirty="0"/>
              <a:t>The Archaic Acropolis Gallery</a:t>
            </a:r>
            <a:r>
              <a:rPr lang="en-GB" sz="1400" dirty="0"/>
              <a:t>, available at: </a:t>
            </a:r>
            <a:r>
              <a:rPr lang="en-GB" sz="1400" u="sng" dirty="0">
                <a:hlinkClick r:id="rId4"/>
              </a:rPr>
              <a:t>https://www.theacropolismuseum.gr/en/content/archaic-acropolis-gallery</a:t>
            </a:r>
            <a:r>
              <a:rPr lang="en-GB" sz="1400" dirty="0"/>
              <a:t> (accessed 20/04/2020) </a:t>
            </a:r>
          </a:p>
          <a:p>
            <a:pPr lvl="0"/>
            <a:r>
              <a:rPr lang="en-GB" sz="1400" dirty="0"/>
              <a:t>Acropolis Museum, (2020), </a:t>
            </a:r>
            <a:r>
              <a:rPr lang="en-GB" sz="1400" i="1" dirty="0"/>
              <a:t>The Gallery of the Slopes of the Acropolis</a:t>
            </a:r>
            <a:r>
              <a:rPr lang="en-GB" sz="1400" dirty="0"/>
              <a:t>, available at: </a:t>
            </a:r>
            <a:r>
              <a:rPr lang="en-GB" sz="1400" u="sng" dirty="0">
                <a:hlinkClick r:id="rId5"/>
              </a:rPr>
              <a:t>https://www.theacropolismuseum.gr/en/content/gallery-slopes-acropolis</a:t>
            </a:r>
            <a:r>
              <a:rPr lang="en-GB" sz="1400" dirty="0"/>
              <a:t> (accessed 20/04/2020)</a:t>
            </a:r>
          </a:p>
          <a:p>
            <a:pPr lvl="0"/>
            <a:r>
              <a:rPr lang="en-GB" sz="1400" dirty="0"/>
              <a:t>Acropolis Museum, (2020), </a:t>
            </a:r>
            <a:r>
              <a:rPr lang="en-GB" sz="1400" i="1" dirty="0"/>
              <a:t>The Parthenon Gallery</a:t>
            </a:r>
            <a:r>
              <a:rPr lang="en-GB" sz="1400" dirty="0"/>
              <a:t>, available at: </a:t>
            </a:r>
            <a:r>
              <a:rPr lang="en-GB" sz="1400" u="sng" dirty="0">
                <a:hlinkClick r:id="rId6"/>
              </a:rPr>
              <a:t>https://www.theacropolismuseum.gr/en/content/parthenon-gallery</a:t>
            </a:r>
            <a:r>
              <a:rPr lang="en-GB" sz="1400" dirty="0"/>
              <a:t> (accessed 20/04/2020)</a:t>
            </a:r>
          </a:p>
          <a:p>
            <a:pPr lvl="0"/>
            <a:r>
              <a:rPr lang="en-GB" sz="1400" dirty="0"/>
              <a:t>Cartledge, P., (2013), </a:t>
            </a:r>
            <a:r>
              <a:rPr lang="en-GB" sz="1400" i="1" dirty="0"/>
              <a:t>After Thermopylae: The Oath of Plataea and the End of the Graeco-Persian Wars</a:t>
            </a:r>
            <a:r>
              <a:rPr lang="en-GB" sz="1400" dirty="0"/>
              <a:t>, New York: Oxford University Press</a:t>
            </a:r>
          </a:p>
          <a:p>
            <a:pPr lvl="0"/>
            <a:r>
              <a:rPr lang="en-GB" sz="1400" dirty="0" err="1"/>
              <a:t>Debevec</a:t>
            </a:r>
            <a:r>
              <a:rPr lang="en-GB" sz="1400" dirty="0"/>
              <a:t> et al (2005) Making “The Parthenon”: digitization and reunification of the Parthenon and its Sculptures, University of Southern California: Institute for Creative Technologies</a:t>
            </a:r>
          </a:p>
          <a:p>
            <a:pPr lvl="0"/>
            <a:r>
              <a:rPr lang="en-GB" sz="1400" dirty="0" err="1"/>
              <a:t>Dinsmoor</a:t>
            </a:r>
            <a:r>
              <a:rPr lang="en-GB" sz="1400" dirty="0"/>
              <a:t>, W., (1934), ‘The Date of the Older Parthenon’, </a:t>
            </a:r>
            <a:r>
              <a:rPr lang="en-GB" sz="1400" i="1" dirty="0"/>
              <a:t>American Journal of Archaeology, </a:t>
            </a:r>
            <a:r>
              <a:rPr lang="en-GB" sz="1400" dirty="0"/>
              <a:t>Vol 38, Number 3, 408-445</a:t>
            </a:r>
          </a:p>
          <a:p>
            <a:pPr lvl="0"/>
            <a:r>
              <a:rPr lang="en-GB" sz="1400" dirty="0"/>
              <a:t>Elsner, J., (2010), ‘The Christian Parthenon: Classicism and Pilgrimage in Byzantine Athens’ [review], </a:t>
            </a:r>
            <a:r>
              <a:rPr lang="en-GB" sz="1400" i="1" dirty="0"/>
              <a:t>Journal of Ecclesiastical History, </a:t>
            </a:r>
            <a:r>
              <a:rPr lang="en-GB" sz="1400" dirty="0"/>
              <a:t>Volume 61, Issue 4, 810-811</a:t>
            </a:r>
          </a:p>
          <a:p>
            <a:pPr lvl="0"/>
            <a:r>
              <a:rPr lang="en-GB" sz="1400" dirty="0"/>
              <a:t>Frantz, A., (1979), ‘Did Julian the Apostate Rebuild the Parthenon?’, </a:t>
            </a:r>
            <a:r>
              <a:rPr lang="en-GB" sz="1400" i="1" dirty="0"/>
              <a:t>American Journal of Archaeology</a:t>
            </a:r>
            <a:r>
              <a:rPr lang="en-GB" sz="1400" dirty="0"/>
              <a:t>, Vol 83, Number 4, 395-401 </a:t>
            </a:r>
          </a:p>
          <a:p>
            <a:pPr lvl="0"/>
            <a:r>
              <a:rPr lang="en-GB" sz="1400" dirty="0" err="1"/>
              <a:t>Hamilakis</a:t>
            </a:r>
            <a:r>
              <a:rPr lang="en-GB" sz="1400" dirty="0"/>
              <a:t>, Yannis, (2007) The nation and its ruins: antiquity, archaeology, and national imagination in Greece, Oxford: Oxford University Press</a:t>
            </a:r>
          </a:p>
          <a:p>
            <a:pPr lvl="0"/>
            <a:r>
              <a:rPr lang="en-GB" sz="1400" dirty="0" err="1"/>
              <a:t>Hurwit</a:t>
            </a:r>
            <a:r>
              <a:rPr lang="en-GB" sz="1400" dirty="0"/>
              <a:t>, J., (1999), </a:t>
            </a:r>
            <a:r>
              <a:rPr lang="en-GB" sz="1400" i="1" dirty="0"/>
              <a:t>The Athenian Acropolis: History, Mythology and Archaeology from the Neolithic Era to the Present</a:t>
            </a:r>
            <a:r>
              <a:rPr lang="en-GB" sz="1400" dirty="0"/>
              <a:t>, New York: Cambridge University Press</a:t>
            </a:r>
          </a:p>
          <a:p>
            <a:r>
              <a:rPr lang="en-GB" sz="1400" dirty="0"/>
              <a:t>Jakobsen, A.S., (2012), ‘Experience in-between architecture and context: The New Acropolis Museum, Athens’, </a:t>
            </a:r>
            <a:r>
              <a:rPr lang="en-GB" sz="1400" i="1" dirty="0"/>
              <a:t>Journal od Aesthetics and Culture</a:t>
            </a:r>
            <a:r>
              <a:rPr lang="en-GB" sz="1400" dirty="0"/>
              <a:t>, Vol 4, Issue 1, 1-8</a:t>
            </a:r>
            <a:endParaRPr lang="en-GB" sz="1200" dirty="0"/>
          </a:p>
          <a:p>
            <a:pPr lvl="0"/>
            <a:endParaRPr lang="en-GB" sz="1200" dirty="0"/>
          </a:p>
          <a:p>
            <a:pPr marL="0" indent="0">
              <a:buNone/>
            </a:pPr>
            <a:endParaRPr lang="en-GB" sz="1200" dirty="0"/>
          </a:p>
        </p:txBody>
      </p:sp>
      <p:pic>
        <p:nvPicPr>
          <p:cNvPr id="4" name="Audio 3">
            <a:hlinkClick r:id="" action="ppaction://media"/>
            <a:extLst>
              <a:ext uri="{FF2B5EF4-FFF2-40B4-BE49-F238E27FC236}">
                <a16:creationId xmlns:a16="http://schemas.microsoft.com/office/drawing/2014/main" id="{96C23CD1-E427-4220-B90B-9EA8DDBB5D8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374082856"/>
      </p:ext>
    </p:extLst>
  </p:cSld>
  <p:clrMapOvr>
    <a:masterClrMapping/>
  </p:clrMapOvr>
  <mc:AlternateContent xmlns:mc="http://schemas.openxmlformats.org/markup-compatibility/2006">
    <mc:Choice xmlns:p14="http://schemas.microsoft.com/office/powerpoint/2010/main" Requires="p14">
      <p:transition spd="slow" p14:dur="1600" advTm="2295">
        <p14:prism isContent="1" isInverted="1"/>
      </p:transition>
    </mc:Choice>
    <mc:Fallback>
      <p:transition spd="slow" advTm="229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BB6D7-51D4-4005-8583-A8E8777BB80A}"/>
              </a:ext>
            </a:extLst>
          </p:cNvPr>
          <p:cNvSpPr>
            <a:spLocks noGrp="1"/>
          </p:cNvSpPr>
          <p:nvPr>
            <p:ph type="title"/>
          </p:nvPr>
        </p:nvSpPr>
        <p:spPr>
          <a:xfrm>
            <a:off x="347172" y="136195"/>
            <a:ext cx="9404723" cy="1400530"/>
          </a:xfrm>
        </p:spPr>
        <p:txBody>
          <a:bodyPr/>
          <a:lstStyle/>
          <a:p>
            <a:r>
              <a:rPr lang="en-GB" dirty="0"/>
              <a:t>Modern Literary Bibliography (K-W)</a:t>
            </a:r>
          </a:p>
        </p:txBody>
      </p:sp>
      <p:sp>
        <p:nvSpPr>
          <p:cNvPr id="3" name="Content Placeholder 2">
            <a:extLst>
              <a:ext uri="{FF2B5EF4-FFF2-40B4-BE49-F238E27FC236}">
                <a16:creationId xmlns:a16="http://schemas.microsoft.com/office/drawing/2014/main" id="{FD3B1428-467A-4304-818D-8AA87FBBB5E8}"/>
              </a:ext>
            </a:extLst>
          </p:cNvPr>
          <p:cNvSpPr>
            <a:spLocks noGrp="1"/>
          </p:cNvSpPr>
          <p:nvPr>
            <p:ph idx="1"/>
          </p:nvPr>
        </p:nvSpPr>
        <p:spPr>
          <a:xfrm>
            <a:off x="0" y="1162654"/>
            <a:ext cx="12192000" cy="5695346"/>
          </a:xfrm>
        </p:spPr>
        <p:txBody>
          <a:bodyPr>
            <a:normAutofit fontScale="92500" lnSpcReduction="10000"/>
          </a:bodyPr>
          <a:lstStyle/>
          <a:p>
            <a:pPr lvl="0"/>
            <a:r>
              <a:rPr lang="en-GB" sz="1600" dirty="0" err="1"/>
              <a:t>Kaldellis</a:t>
            </a:r>
            <a:r>
              <a:rPr lang="en-GB" sz="1600" dirty="0"/>
              <a:t>, A., (2009), </a:t>
            </a:r>
            <a:r>
              <a:rPr lang="en-GB" sz="1600" i="1" dirty="0"/>
              <a:t>The Christian Parthenon: Classicism and Pilgrimage in Byzantine Athens</a:t>
            </a:r>
            <a:r>
              <a:rPr lang="en-GB" sz="1600" dirty="0"/>
              <a:t>, Cambridge: Cambridge University Press</a:t>
            </a:r>
          </a:p>
          <a:p>
            <a:pPr lvl="0"/>
            <a:r>
              <a:rPr lang="en-GB" sz="1600" dirty="0" err="1"/>
              <a:t>Kousser</a:t>
            </a:r>
            <a:r>
              <a:rPr lang="en-GB" sz="1600" dirty="0"/>
              <a:t>, R., (2009), ‘Destruction and Memory on the Athenian Acropolis’, </a:t>
            </a:r>
            <a:r>
              <a:rPr lang="en-GB" sz="1600" i="1" dirty="0"/>
              <a:t>The Art Bulletin</a:t>
            </a:r>
            <a:r>
              <a:rPr lang="en-GB" sz="1600" dirty="0"/>
              <a:t>, Vol 91, Number 3, 263-282</a:t>
            </a:r>
          </a:p>
          <a:p>
            <a:pPr lvl="0"/>
            <a:r>
              <a:rPr lang="en-GB" sz="1600" dirty="0"/>
              <a:t>May, L., (1984), ‘Above her sex: the enigma of the Athena Parthenos’, </a:t>
            </a:r>
            <a:r>
              <a:rPr lang="en-GB" sz="1600" i="1" dirty="0"/>
              <a:t>Visible Religion, Annual for Religious Iconography, </a:t>
            </a:r>
            <a:r>
              <a:rPr lang="en-GB" sz="1600" dirty="0"/>
              <a:t>Vol 3 (Popular Religion), 106-30</a:t>
            </a:r>
          </a:p>
          <a:p>
            <a:pPr lvl="0"/>
            <a:r>
              <a:rPr lang="en-GB" sz="1600" dirty="0"/>
              <a:t>Nicholson, O., (physical: 1994, online: 2009), ‘The ‘Pagan Churches of </a:t>
            </a:r>
            <a:r>
              <a:rPr lang="en-GB" sz="1600" dirty="0" err="1"/>
              <a:t>Maximinus</a:t>
            </a:r>
            <a:r>
              <a:rPr lang="en-GB" sz="1600" dirty="0"/>
              <a:t> </a:t>
            </a:r>
            <a:r>
              <a:rPr lang="en-GB" sz="1600" dirty="0" err="1"/>
              <a:t>Daia</a:t>
            </a:r>
            <a:r>
              <a:rPr lang="en-GB" sz="1600" dirty="0"/>
              <a:t> and Julian the Apostate’, </a:t>
            </a:r>
            <a:r>
              <a:rPr lang="en-GB" sz="1600" i="1" dirty="0"/>
              <a:t>Journal of Ecclesiastical History</a:t>
            </a:r>
            <a:r>
              <a:rPr lang="en-GB" sz="1600" dirty="0"/>
              <a:t>, Volume 45, Issue 1, 1-10 </a:t>
            </a:r>
          </a:p>
          <a:p>
            <a:pPr lvl="0"/>
            <a:r>
              <a:rPr lang="en-GB" sz="1600" dirty="0" err="1"/>
              <a:t>Ousterhout</a:t>
            </a:r>
            <a:r>
              <a:rPr lang="en-GB" sz="1600" dirty="0"/>
              <a:t>, J., (2010), ‘The Christian Parthenon: Classicism and Pilgrimage in Byzantine Athens’ [review], </a:t>
            </a:r>
            <a:r>
              <a:rPr lang="en-GB" sz="1600" i="1" dirty="0"/>
              <a:t>Journal of Early Christian Studies</a:t>
            </a:r>
            <a:r>
              <a:rPr lang="en-GB" sz="1600" dirty="0"/>
              <a:t>, Volume 18, Issue 1, 157-158</a:t>
            </a:r>
          </a:p>
          <a:p>
            <a:pPr lvl="0"/>
            <a:r>
              <a:rPr lang="en-GB" sz="1600" dirty="0" err="1"/>
              <a:t>Palagia</a:t>
            </a:r>
            <a:r>
              <a:rPr lang="en-GB" sz="1600" dirty="0"/>
              <a:t>, O., (2005), ‘Fire from Heaven: Pediments and </a:t>
            </a:r>
            <a:r>
              <a:rPr lang="en-GB" sz="1600" dirty="0" err="1"/>
              <a:t>Akroteria</a:t>
            </a:r>
            <a:r>
              <a:rPr lang="en-GB" sz="1600" dirty="0"/>
              <a:t> of the Parthenon’, </a:t>
            </a:r>
            <a:r>
              <a:rPr lang="en-GB" sz="1600" i="1" dirty="0"/>
              <a:t>The Parthenon from Antiquity to the Present</a:t>
            </a:r>
            <a:r>
              <a:rPr lang="en-GB" sz="1600" dirty="0"/>
              <a:t>, 225-259</a:t>
            </a:r>
          </a:p>
          <a:p>
            <a:pPr lvl="0"/>
            <a:r>
              <a:rPr lang="en-GB" sz="1600" dirty="0"/>
              <a:t>Perseus.edu, (2020), </a:t>
            </a:r>
            <a:r>
              <a:rPr lang="en-GB" sz="1600" i="1" dirty="0"/>
              <a:t>Athens, Parthenon (Building)</a:t>
            </a:r>
            <a:r>
              <a:rPr lang="en-GB" sz="1600" dirty="0"/>
              <a:t>, available at: </a:t>
            </a:r>
            <a:r>
              <a:rPr lang="en-GB" sz="1600" u="sng" dirty="0">
                <a:hlinkClick r:id="rId4"/>
              </a:rPr>
              <a:t>http://www.perseus.tufts.edu/hopper/artifact?name=Athens%2C%20Parthenon&amp;object=Building</a:t>
            </a:r>
            <a:r>
              <a:rPr lang="en-GB" sz="1600" dirty="0"/>
              <a:t> (accessed 06/04/2020)</a:t>
            </a:r>
          </a:p>
          <a:p>
            <a:pPr lvl="0"/>
            <a:r>
              <a:rPr lang="en-GB" sz="1600" dirty="0"/>
              <a:t>Pollini, J., (2007), ‘Christian Desecration and the Mutilation of the Parthenon’, </a:t>
            </a:r>
            <a:r>
              <a:rPr lang="en-GB" sz="1600" i="1" dirty="0" err="1"/>
              <a:t>Mitteilungen</a:t>
            </a:r>
            <a:r>
              <a:rPr lang="en-GB" sz="1600" i="1" dirty="0"/>
              <a:t> des </a:t>
            </a:r>
            <a:r>
              <a:rPr lang="en-GB" sz="1600" i="1" dirty="0" err="1"/>
              <a:t>Deutschen</a:t>
            </a:r>
            <a:r>
              <a:rPr lang="en-GB" sz="1600" i="1" dirty="0"/>
              <a:t> </a:t>
            </a:r>
            <a:r>
              <a:rPr lang="en-GB" sz="1600" i="1" dirty="0" err="1"/>
              <a:t>Archäologischen</a:t>
            </a:r>
            <a:r>
              <a:rPr lang="en-GB" sz="1600" i="1" dirty="0"/>
              <a:t> </a:t>
            </a:r>
            <a:r>
              <a:rPr lang="en-GB" sz="1600" i="1" dirty="0" err="1"/>
              <a:t>Instituts</a:t>
            </a:r>
            <a:r>
              <a:rPr lang="en-GB" sz="1600" i="1" dirty="0"/>
              <a:t> </a:t>
            </a:r>
            <a:r>
              <a:rPr lang="en-GB" sz="1600" i="1" dirty="0" err="1"/>
              <a:t>Athenische</a:t>
            </a:r>
            <a:r>
              <a:rPr lang="en-GB" sz="1600" i="1" dirty="0"/>
              <a:t> </a:t>
            </a:r>
            <a:r>
              <a:rPr lang="en-GB" sz="1600" i="1" dirty="0" err="1"/>
              <a:t>Abeilung</a:t>
            </a:r>
            <a:r>
              <a:rPr lang="en-GB" sz="1600" i="1" dirty="0"/>
              <a:t> 122, 207-228</a:t>
            </a:r>
            <a:r>
              <a:rPr lang="en-GB" sz="1600" dirty="0"/>
              <a:t> </a:t>
            </a:r>
          </a:p>
          <a:p>
            <a:pPr lvl="0"/>
            <a:r>
              <a:rPr lang="en-GB" sz="1600" dirty="0" err="1"/>
              <a:t>Sirigos</a:t>
            </a:r>
            <a:r>
              <a:rPr lang="en-GB" sz="1600" dirty="0"/>
              <a:t>, C., (2020), ‘Acropolis restoration service in the spotlight at Acropolis Museum’, </a:t>
            </a:r>
            <a:r>
              <a:rPr lang="en-GB" sz="1600" i="1" dirty="0"/>
              <a:t>The National Herald</a:t>
            </a:r>
            <a:r>
              <a:rPr lang="en-GB" sz="1600" dirty="0"/>
              <a:t>, 29</a:t>
            </a:r>
            <a:r>
              <a:rPr lang="en-GB" sz="1600" baseline="30000" dirty="0"/>
              <a:t>th</a:t>
            </a:r>
            <a:r>
              <a:rPr lang="en-GB" sz="1600" dirty="0"/>
              <a:t> March, available at: </a:t>
            </a:r>
            <a:r>
              <a:rPr lang="en-GB" sz="1600" u="sng" dirty="0">
                <a:hlinkClick r:id="rId5"/>
              </a:rPr>
              <a:t>https://www.thenationalherald.com/294427/acropolis-restoration-service-in-the-spotlight-at-acropolis-museum/</a:t>
            </a:r>
            <a:endParaRPr lang="en-GB" sz="1600" dirty="0"/>
          </a:p>
          <a:p>
            <a:pPr lvl="0"/>
            <a:r>
              <a:rPr lang="en-GB" sz="1600" dirty="0"/>
              <a:t>Smollett, T.G., (1765), ‘Description of the City of Athens’, </a:t>
            </a:r>
            <a:r>
              <a:rPr lang="en-GB" sz="1600" i="1" dirty="0"/>
              <a:t>The British Magazine</a:t>
            </a:r>
            <a:r>
              <a:rPr lang="en-GB" sz="1600" dirty="0"/>
              <a:t>, 205-207, available at: </a:t>
            </a:r>
            <a:r>
              <a:rPr lang="en-GB" sz="1600" u="sng" dirty="0">
                <a:hlinkClick r:id="rId6"/>
              </a:rPr>
              <a:t>https://search-proquest-com.ezproxy.uwtsd.ac.uk/docview/5259693/fulltextPDF/25FB108CBFD4EF6PQ/1?accountid=130472</a:t>
            </a:r>
            <a:r>
              <a:rPr lang="en-GB" sz="1600" u="sng" dirty="0"/>
              <a:t> </a:t>
            </a:r>
            <a:r>
              <a:rPr lang="en-GB" sz="1600" dirty="0"/>
              <a:t>(accessed 20/04/2020)</a:t>
            </a:r>
          </a:p>
          <a:p>
            <a:pPr lvl="0"/>
            <a:r>
              <a:rPr lang="en-GB" sz="1600" dirty="0"/>
              <a:t>World Council of Churches, (2020), </a:t>
            </a:r>
            <a:r>
              <a:rPr lang="en-GB" sz="1600" i="1" dirty="0"/>
              <a:t>Church of Greece</a:t>
            </a:r>
            <a:r>
              <a:rPr lang="en-GB" sz="1600" dirty="0"/>
              <a:t>, available at: </a:t>
            </a:r>
            <a:r>
              <a:rPr lang="en-GB" sz="1600" u="sng" dirty="0">
                <a:hlinkClick r:id="rId7"/>
              </a:rPr>
              <a:t>https://www.oikoumene.org/en/member-churches/church-of-greece</a:t>
            </a:r>
            <a:r>
              <a:rPr lang="en-GB" sz="1600" dirty="0"/>
              <a:t> (20/04/2020)</a:t>
            </a:r>
          </a:p>
        </p:txBody>
      </p:sp>
      <p:pic>
        <p:nvPicPr>
          <p:cNvPr id="4" name="Audio 3">
            <a:hlinkClick r:id="" action="ppaction://media"/>
            <a:extLst>
              <a:ext uri="{FF2B5EF4-FFF2-40B4-BE49-F238E27FC236}">
                <a16:creationId xmlns:a16="http://schemas.microsoft.com/office/drawing/2014/main" id="{0E1F9C84-20C9-45A3-95D5-8F596BA9304F}"/>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96869110"/>
      </p:ext>
    </p:extLst>
  </p:cSld>
  <p:clrMapOvr>
    <a:masterClrMapping/>
  </p:clrMapOvr>
  <mc:AlternateContent xmlns:mc="http://schemas.openxmlformats.org/markup-compatibility/2006">
    <mc:Choice xmlns:p14="http://schemas.microsoft.com/office/powerpoint/2010/main" Requires="p14">
      <p:transition spd="slow" p14:dur="1600" advTm="2414">
        <p14:prism isContent="1" isInverted="1"/>
      </p:transition>
    </mc:Choice>
    <mc:Fallback>
      <p:transition spd="slow" advTm="241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EDE56-1967-4A5F-AC5C-061CB0D567D0}"/>
              </a:ext>
            </a:extLst>
          </p:cNvPr>
          <p:cNvSpPr>
            <a:spLocks noGrp="1"/>
          </p:cNvSpPr>
          <p:nvPr>
            <p:ph type="title"/>
          </p:nvPr>
        </p:nvSpPr>
        <p:spPr>
          <a:xfrm>
            <a:off x="312004" y="136195"/>
            <a:ext cx="9404723" cy="1400530"/>
          </a:xfrm>
        </p:spPr>
        <p:txBody>
          <a:bodyPr/>
          <a:lstStyle/>
          <a:p>
            <a:r>
              <a:rPr lang="en-GB" dirty="0"/>
              <a:t>Image Bibliography</a:t>
            </a:r>
          </a:p>
        </p:txBody>
      </p:sp>
      <p:sp>
        <p:nvSpPr>
          <p:cNvPr id="3" name="Content Placeholder 2">
            <a:extLst>
              <a:ext uri="{FF2B5EF4-FFF2-40B4-BE49-F238E27FC236}">
                <a16:creationId xmlns:a16="http://schemas.microsoft.com/office/drawing/2014/main" id="{3037C9D6-5C2B-4E7E-A0B5-70769775AAE1}"/>
              </a:ext>
            </a:extLst>
          </p:cNvPr>
          <p:cNvSpPr>
            <a:spLocks noGrp="1"/>
          </p:cNvSpPr>
          <p:nvPr>
            <p:ph idx="1"/>
          </p:nvPr>
        </p:nvSpPr>
        <p:spPr>
          <a:xfrm>
            <a:off x="0" y="1195754"/>
            <a:ext cx="12192000" cy="5662246"/>
          </a:xfrm>
        </p:spPr>
        <p:txBody>
          <a:bodyPr>
            <a:normAutofit fontScale="92500" lnSpcReduction="10000"/>
          </a:bodyPr>
          <a:lstStyle/>
          <a:p>
            <a:pPr lvl="0"/>
            <a:r>
              <a:rPr lang="en-GB" dirty="0"/>
              <a:t>3D Warehouse, (2020), available at: </a:t>
            </a:r>
            <a:r>
              <a:rPr lang="en-GB" u="sng" dirty="0">
                <a:hlinkClick r:id="rId4"/>
              </a:rPr>
              <a:t>https://3dwarehouse.sketchup.com/model/3a3d2010-9ca8-46ac-9395-5a3f6ba0fb81/The-Parthenon-in-Athens-Rebuilt</a:t>
            </a:r>
            <a:r>
              <a:rPr lang="en-GB" u="sng" dirty="0"/>
              <a:t> </a:t>
            </a:r>
            <a:r>
              <a:rPr lang="en-GB" dirty="0"/>
              <a:t>(accessed 20/04/2020)</a:t>
            </a:r>
          </a:p>
          <a:p>
            <a:pPr lvl="0"/>
            <a:r>
              <a:rPr lang="en-GB" dirty="0"/>
              <a:t>Acropolis Museum, (2020), </a:t>
            </a:r>
            <a:r>
              <a:rPr lang="en-GB" i="1" dirty="0"/>
              <a:t>The Parthenon Gallery</a:t>
            </a:r>
            <a:r>
              <a:rPr lang="en-GB" dirty="0"/>
              <a:t>, available at: </a:t>
            </a:r>
            <a:r>
              <a:rPr lang="en-GB" u="sng" dirty="0">
                <a:hlinkClick r:id="rId5"/>
              </a:rPr>
              <a:t>https://www.theacropolismuseum.gr/en/content/parthenon-gallery</a:t>
            </a:r>
            <a:r>
              <a:rPr lang="en-GB" dirty="0"/>
              <a:t> (accessed 20/04/2020)</a:t>
            </a:r>
          </a:p>
          <a:p>
            <a:pPr lvl="0"/>
            <a:r>
              <a:rPr lang="en-GB" dirty="0"/>
              <a:t>Aristotle, Greek tourist guide, (2012), available at: </a:t>
            </a:r>
            <a:r>
              <a:rPr lang="en-GB" u="sng" dirty="0">
                <a:hlinkClick r:id="rId6"/>
              </a:rPr>
              <a:t>https://aristotleguide.wordpress.com/2012/10/12/the-destruction-of-the-parthenon/</a:t>
            </a:r>
            <a:r>
              <a:rPr lang="en-GB" u="sng" dirty="0"/>
              <a:t> </a:t>
            </a:r>
            <a:r>
              <a:rPr lang="en-GB" dirty="0"/>
              <a:t>(accessed 20/04/2020)</a:t>
            </a:r>
          </a:p>
          <a:p>
            <a:pPr lvl="0"/>
            <a:r>
              <a:rPr lang="en-GB" dirty="0"/>
              <a:t>Fandom, (2020) ‘Parthenon’, </a:t>
            </a:r>
            <a:r>
              <a:rPr lang="en-GB" i="1" dirty="0"/>
              <a:t>Assassin’s Creed Wiki</a:t>
            </a:r>
            <a:r>
              <a:rPr lang="en-GB" dirty="0"/>
              <a:t>, available at: </a:t>
            </a:r>
            <a:r>
              <a:rPr lang="en-GB" u="sng" dirty="0">
                <a:hlinkClick r:id="rId7"/>
              </a:rPr>
              <a:t>https://assassinscreed.fandom.com/wiki/Parthenon</a:t>
            </a:r>
            <a:r>
              <a:rPr lang="en-GB" dirty="0"/>
              <a:t> (accessed 20/04/2020)</a:t>
            </a:r>
          </a:p>
          <a:p>
            <a:pPr lvl="0"/>
            <a:r>
              <a:rPr lang="en-GB" dirty="0"/>
              <a:t>History, (2019), </a:t>
            </a:r>
            <a:r>
              <a:rPr lang="en-GB" i="1" dirty="0"/>
              <a:t>Parthenon</a:t>
            </a:r>
            <a:r>
              <a:rPr lang="en-GB" dirty="0"/>
              <a:t>, available at: </a:t>
            </a:r>
            <a:r>
              <a:rPr lang="en-GB" u="sng" dirty="0">
                <a:hlinkClick r:id="rId8"/>
              </a:rPr>
              <a:t>https://www.history.com/topics/ancient-greece/parthenon</a:t>
            </a:r>
            <a:r>
              <a:rPr lang="en-GB" dirty="0"/>
              <a:t> (accessed 20/04/2020)</a:t>
            </a:r>
          </a:p>
          <a:p>
            <a:pPr lvl="0"/>
            <a:r>
              <a:rPr lang="en-GB" dirty="0" err="1"/>
              <a:t>Idee</a:t>
            </a:r>
            <a:r>
              <a:rPr lang="en-GB" dirty="0"/>
              <a:t> Fixe, (2011), available at: </a:t>
            </a:r>
            <a:r>
              <a:rPr lang="en-GB" u="sng" dirty="0">
                <a:hlinkClick r:id="rId9"/>
              </a:rPr>
              <a:t>https://endevide.wordpress.com/2011/03/04/lost-metopes-of-parthenon-found-in-the-southern-walls-of-the-acropolis-and-the-amazing-laser%E2%80%A6bath-of-the-caryatids/</a:t>
            </a:r>
            <a:r>
              <a:rPr lang="en-GB" u="sng" dirty="0"/>
              <a:t> </a:t>
            </a:r>
            <a:r>
              <a:rPr lang="en-GB" dirty="0"/>
              <a:t>(accessed 20/04/2020)</a:t>
            </a:r>
          </a:p>
          <a:p>
            <a:pPr lvl="0"/>
            <a:r>
              <a:rPr lang="en-GB" dirty="0"/>
              <a:t>Matthews, A., (2014), Photo of the Parthenon</a:t>
            </a:r>
          </a:p>
          <a:p>
            <a:pPr lvl="0"/>
            <a:r>
              <a:rPr lang="en-GB" i="1" dirty="0"/>
              <a:t>The National Herald</a:t>
            </a:r>
            <a:r>
              <a:rPr lang="en-GB" dirty="0"/>
              <a:t>, (2020), available at: </a:t>
            </a:r>
            <a:r>
              <a:rPr lang="en-GB" u="sng" dirty="0">
                <a:hlinkClick r:id="rId10"/>
              </a:rPr>
              <a:t>https://www.thenationalherald.com/294427/acropolis-restoration-service-in-the-spotlight-at-acropolis-museum/</a:t>
            </a:r>
            <a:endParaRPr lang="en-GB" dirty="0"/>
          </a:p>
          <a:p>
            <a:pPr marL="0" indent="0">
              <a:buNone/>
            </a:pPr>
            <a:endParaRPr lang="en-GB" dirty="0"/>
          </a:p>
        </p:txBody>
      </p:sp>
      <p:pic>
        <p:nvPicPr>
          <p:cNvPr id="4" name="Audio 3">
            <a:hlinkClick r:id="" action="ppaction://media"/>
            <a:extLst>
              <a:ext uri="{FF2B5EF4-FFF2-40B4-BE49-F238E27FC236}">
                <a16:creationId xmlns:a16="http://schemas.microsoft.com/office/drawing/2014/main" id="{A4A048C0-5D31-4AD9-8BAA-8FA8B38C3478}"/>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822329836"/>
      </p:ext>
    </p:extLst>
  </p:cSld>
  <p:clrMapOvr>
    <a:masterClrMapping/>
  </p:clrMapOvr>
  <mc:AlternateContent xmlns:mc="http://schemas.openxmlformats.org/markup-compatibility/2006">
    <mc:Choice xmlns:p14="http://schemas.microsoft.com/office/powerpoint/2010/main" Requires="p14">
      <p:transition spd="slow" p14:dur="1600" advTm="3365">
        <p14:prism isContent="1" isInverted="1"/>
      </p:transition>
    </mc:Choice>
    <mc:Fallback>
      <p:transition spd="slow" advTm="336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otalTime>0</TotalTime>
  <Words>2058</Words>
  <Application>Microsoft Office PowerPoint</Application>
  <PresentationFormat>Widescreen</PresentationFormat>
  <Paragraphs>90</Paragraphs>
  <Slides>13</Slides>
  <Notes>0</Notes>
  <HiddenSlides>0</HiddenSlides>
  <MMClips>13</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Century Gothic</vt:lpstr>
      <vt:lpstr>Wingdings 3</vt:lpstr>
      <vt:lpstr>Ion</vt:lpstr>
      <vt:lpstr>Changes in the use and relevance of the Parthenon  over time</vt:lpstr>
      <vt:lpstr>PowerPoint Presentation</vt:lpstr>
      <vt:lpstr>Contents</vt:lpstr>
      <vt:lpstr>The Building of the Parthenon</vt:lpstr>
      <vt:lpstr>Byzantine and Ottoman Empires</vt:lpstr>
      <vt:lpstr>Damages to the Parthenon</vt:lpstr>
      <vt:lpstr>“Which change was the ‘longest in use’?” </vt:lpstr>
      <vt:lpstr>Modern Day</vt:lpstr>
      <vt:lpstr>How is the Parthenon seen now?</vt:lpstr>
      <vt:lpstr>Classical Literary Bibliography</vt:lpstr>
      <vt:lpstr>Modern Literary Bibliography (A-J)</vt:lpstr>
      <vt:lpstr>Modern Literary Bibliography (K-W)</vt:lpstr>
      <vt:lpstr>Image 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Changes in the use and relevance of the Parthenon  over time</dc:title>
  <dc:creator>Anna Matthews</dc:creator>
  <cp:lastModifiedBy>Anna Matthews</cp:lastModifiedBy>
  <cp:revision>17</cp:revision>
  <dcterms:created xsi:type="dcterms:W3CDTF">2020-04-18T18:38:12Z</dcterms:created>
  <dcterms:modified xsi:type="dcterms:W3CDTF">2020-04-21T14:10:20Z</dcterms:modified>
</cp:coreProperties>
</file>