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5" r:id="rId6"/>
    <p:sldId id="263" r:id="rId7"/>
    <p:sldId id="267" r:id="rId8"/>
    <p:sldId id="268" r:id="rId9"/>
    <p:sldId id="269" r:id="rId10"/>
    <p:sldId id="264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390"/>
    <p:restoredTop sz="94659"/>
  </p:normalViewPr>
  <p:slideViewPr>
    <p:cSldViewPr snapToGrid="0" snapToObjects="1">
      <p:cViewPr>
        <p:scale>
          <a:sx n="86" d="100"/>
          <a:sy n="86" d="100"/>
        </p:scale>
        <p:origin x="1896" y="6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12/8/25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" y="4777739"/>
            <a:ext cx="2564242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600"/>
              <a:t>Crystal Shine Auto Spa</a:t>
            </a:r>
          </a:p>
        </p:txBody>
      </p:sp>
      <p:pic>
        <p:nvPicPr>
          <p:cNvPr id="6" name="Picture 5" descr="A person standing in a car dealership&#10;&#10;AI-generated content may be incorrect.">
            <a:extLst>
              <a:ext uri="{FF2B5EF4-FFF2-40B4-BE49-F238E27FC236}">
                <a16:creationId xmlns:a16="http://schemas.microsoft.com/office/drawing/2014/main" id="{5A839695-F0D2-6862-64AF-884D551CF2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658" b="12658"/>
          <a:stretch>
            <a:fillRect/>
          </a:stretch>
        </p:blipFill>
        <p:spPr>
          <a:xfrm>
            <a:off x="20" y="10"/>
            <a:ext cx="9143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49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74529" y="5470492"/>
            <a:ext cx="1371600" cy="13716"/>
          </a:xfrm>
          <a:custGeom>
            <a:avLst/>
            <a:gdLst>
              <a:gd name="connsiteX0" fmla="*/ 0 w 1371600"/>
              <a:gd name="connsiteY0" fmla="*/ 0 h 13716"/>
              <a:gd name="connsiteX1" fmla="*/ 685800 w 1371600"/>
              <a:gd name="connsiteY1" fmla="*/ 0 h 13716"/>
              <a:gd name="connsiteX2" fmla="*/ 1371600 w 1371600"/>
              <a:gd name="connsiteY2" fmla="*/ 0 h 13716"/>
              <a:gd name="connsiteX3" fmla="*/ 1371600 w 1371600"/>
              <a:gd name="connsiteY3" fmla="*/ 13716 h 13716"/>
              <a:gd name="connsiteX4" fmla="*/ 713232 w 1371600"/>
              <a:gd name="connsiteY4" fmla="*/ 13716 h 13716"/>
              <a:gd name="connsiteX5" fmla="*/ 0 w 1371600"/>
              <a:gd name="connsiteY5" fmla="*/ 13716 h 13716"/>
              <a:gd name="connsiteX6" fmla="*/ 0 w 1371600"/>
              <a:gd name="connsiteY6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71600" h="13716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127" y="2892"/>
                  <a:pt x="1371229" y="8681"/>
                  <a:pt x="1371600" y="13716"/>
                </a:cubicBezTo>
                <a:cubicBezTo>
                  <a:pt x="1107995" y="21892"/>
                  <a:pt x="1033361" y="28370"/>
                  <a:pt x="713232" y="13716"/>
                </a:cubicBezTo>
                <a:cubicBezTo>
                  <a:pt x="393103" y="-938"/>
                  <a:pt x="289343" y="38649"/>
                  <a:pt x="0" y="13716"/>
                </a:cubicBezTo>
                <a:cubicBezTo>
                  <a:pt x="227" y="7219"/>
                  <a:pt x="197" y="5990"/>
                  <a:pt x="0" y="0"/>
                </a:cubicBezTo>
                <a:close/>
              </a:path>
              <a:path w="1371600" h="13716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228" y="6235"/>
                  <a:pt x="1371259" y="10206"/>
                  <a:pt x="1371600" y="13716"/>
                </a:cubicBezTo>
                <a:cubicBezTo>
                  <a:pt x="1176823" y="-5981"/>
                  <a:pt x="900830" y="5417"/>
                  <a:pt x="713232" y="13716"/>
                </a:cubicBezTo>
                <a:cubicBezTo>
                  <a:pt x="525634" y="22015"/>
                  <a:pt x="282837" y="1152"/>
                  <a:pt x="0" y="13716"/>
                </a:cubicBezTo>
                <a:cubicBezTo>
                  <a:pt x="596" y="8712"/>
                  <a:pt x="320" y="3422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90720" y="4777739"/>
            <a:ext cx="5173220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Module:</a:t>
            </a:r>
            <a:r>
              <a:rPr lang="en-US" sz="1500" dirty="0">
                <a:solidFill>
                  <a:schemeClr val="tx1"/>
                </a:solidFill>
              </a:rPr>
              <a:t> Enterprise and Entrepreneurship (LCLM4006_LON)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Assignment:</a:t>
            </a:r>
            <a:r>
              <a:rPr lang="en-US" sz="1500" dirty="0">
                <a:solidFill>
                  <a:schemeClr val="tx1"/>
                </a:solidFill>
              </a:rPr>
              <a:t> Business Plan Presentation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Lecturer:</a:t>
            </a:r>
            <a:r>
              <a:rPr lang="en-US" sz="1500" dirty="0">
                <a:solidFill>
                  <a:schemeClr val="tx1"/>
                </a:solidFill>
              </a:rPr>
              <a:t> Thomas Adayemi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Student Name:</a:t>
            </a:r>
            <a:r>
              <a:rPr lang="en-US" sz="1500" dirty="0">
                <a:solidFill>
                  <a:schemeClr val="tx1"/>
                </a:solidFill>
              </a:rPr>
              <a:t> Cristian Ciobanu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500" b="1" dirty="0">
                <a:solidFill>
                  <a:schemeClr val="tx1"/>
                </a:solidFill>
              </a:rPr>
              <a:t>Student ID: </a:t>
            </a:r>
            <a:r>
              <a:rPr lang="en-US" sz="1500" dirty="0">
                <a:solidFill>
                  <a:schemeClr val="tx1"/>
                </a:solidFill>
              </a:rPr>
              <a:t>2425071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 dirty="0">
                <a:solidFill>
                  <a:schemeClr val="tx2"/>
                </a:solidFill>
              </a:rPr>
              <a:t>Overview of the Business Idea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5611" y="932688"/>
            <a:ext cx="4437453" cy="499262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0" i="0" u="none" strike="noStrike">
                <a:effectLst/>
                <a:latin typeface="-webkit-standard"/>
              </a:rPr>
              <a:t>Crystal Shine Auto Spa is a premium car wash and detailing service based in London, offering high-quality vehicle cleaning alongside a modern coffee lounge for customers. The business aims to create a more convenient and enjoyable experience than traditional car washes by combining expert detailing with a relaxing waiting environment. Operating as a sole proprietorship, the owner oversees all daily operations, customer service, and strategic decision-making. Crystal Shine Auto Spa’s mission is to deliver exceptional service, build strong customer loyalty, and position itself as a trusted, high-standard car care provider in a busy London market.</a:t>
            </a:r>
            <a:endParaRPr lang="en-GB" sz="17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EDDF767-92FE-8ACF-1D19-FB628393FBE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1199415"/>
              </p:ext>
            </p:extLst>
          </p:nvPr>
        </p:nvGraphicFramePr>
        <p:xfrm>
          <a:off x="482600" y="2107911"/>
          <a:ext cx="8178802" cy="264217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12524">
                  <a:extLst>
                    <a:ext uri="{9D8B030D-6E8A-4147-A177-3AD203B41FA5}">
                      <a16:colId xmlns:a16="http://schemas.microsoft.com/office/drawing/2014/main" val="2674573418"/>
                    </a:ext>
                  </a:extLst>
                </a:gridCol>
                <a:gridCol w="1197263">
                  <a:extLst>
                    <a:ext uri="{9D8B030D-6E8A-4147-A177-3AD203B41FA5}">
                      <a16:colId xmlns:a16="http://schemas.microsoft.com/office/drawing/2014/main" val="3614856267"/>
                    </a:ext>
                  </a:extLst>
                </a:gridCol>
                <a:gridCol w="1395867">
                  <a:extLst>
                    <a:ext uri="{9D8B030D-6E8A-4147-A177-3AD203B41FA5}">
                      <a16:colId xmlns:a16="http://schemas.microsoft.com/office/drawing/2014/main" val="4098541215"/>
                    </a:ext>
                  </a:extLst>
                </a:gridCol>
                <a:gridCol w="1323754">
                  <a:extLst>
                    <a:ext uri="{9D8B030D-6E8A-4147-A177-3AD203B41FA5}">
                      <a16:colId xmlns:a16="http://schemas.microsoft.com/office/drawing/2014/main" val="3158654434"/>
                    </a:ext>
                  </a:extLst>
                </a:gridCol>
                <a:gridCol w="1078101">
                  <a:extLst>
                    <a:ext uri="{9D8B030D-6E8A-4147-A177-3AD203B41FA5}">
                      <a16:colId xmlns:a16="http://schemas.microsoft.com/office/drawing/2014/main" val="199109960"/>
                    </a:ext>
                  </a:extLst>
                </a:gridCol>
                <a:gridCol w="1771293">
                  <a:extLst>
                    <a:ext uri="{9D8B030D-6E8A-4147-A177-3AD203B41FA5}">
                      <a16:colId xmlns:a16="http://schemas.microsoft.com/office/drawing/2014/main" val="2041130123"/>
                    </a:ext>
                  </a:extLst>
                </a:gridCol>
              </a:tblGrid>
              <a:tr h="915168">
                <a:tc>
                  <a:txBody>
                    <a:bodyPr/>
                    <a:lstStyle/>
                    <a:p>
                      <a:r>
                        <a:rPr lang="en-US" sz="3900"/>
                        <a:t>   </a:t>
                      </a:r>
                      <a:r>
                        <a:rPr lang="en-US" sz="5300"/>
                        <a:t>P</a:t>
                      </a:r>
                      <a:endParaRPr lang="en-US" sz="3900"/>
                    </a:p>
                  </a:txBody>
                  <a:tcPr marL="73804" marR="73804" marT="36902" marB="3690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5300"/>
                        <a:t>  E</a:t>
                      </a:r>
                    </a:p>
                  </a:txBody>
                  <a:tcPr marL="73804" marR="73804" marT="36902" marB="3690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5300"/>
                        <a:t>  S</a:t>
                      </a:r>
                    </a:p>
                  </a:txBody>
                  <a:tcPr marL="73804" marR="73804" marT="36902" marB="3690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5300"/>
                        <a:t>  T</a:t>
                      </a:r>
                    </a:p>
                  </a:txBody>
                  <a:tcPr marL="73804" marR="73804" marT="36902" marB="3690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5300"/>
                        <a:t>  L</a:t>
                      </a:r>
                    </a:p>
                  </a:txBody>
                  <a:tcPr marL="73804" marR="73804" marT="36902" marB="36902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5300"/>
                        <a:t>  E</a:t>
                      </a:r>
                    </a:p>
                  </a:txBody>
                  <a:tcPr marL="73804" marR="73804" marT="36902" marB="36902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4810835"/>
                  </a:ext>
                </a:extLst>
              </a:tr>
              <a:tr h="172701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/>
                        <a:t>Political:</a:t>
                      </a:r>
                      <a:r>
                        <a:rPr lang="en-GB" sz="1600"/>
                        <a:t> </a:t>
                      </a:r>
                      <a:r>
                        <a:rPr lang="en-GB" sz="1500"/>
                        <a:t>water use, chemical disposal, environmental rules</a:t>
                      </a:r>
                    </a:p>
                    <a:p>
                      <a:endParaRPr lang="en-US" sz="1500"/>
                    </a:p>
                  </a:txBody>
                  <a:tcPr marL="73804" marR="73804" marT="36902" marB="36902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/>
                        <a:t>Economic: </a:t>
                      </a:r>
                      <a:r>
                        <a:rPr lang="en-GB" sz="1300"/>
                        <a:t>inflation affects costs; London supports premium services</a:t>
                      </a:r>
                    </a:p>
                    <a:p>
                      <a:endParaRPr lang="en-US" sz="1500"/>
                    </a:p>
                  </a:txBody>
                  <a:tcPr marL="73804" marR="73804" marT="36902" marB="36902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/>
                        <a:t>Social:</a:t>
                      </a:r>
                      <a:r>
                        <a:rPr lang="en-GB" sz="1600" b="1"/>
                        <a:t>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/>
                        <a:t>demand for convenience &amp; quality; social media influence</a:t>
                      </a:r>
                    </a:p>
                    <a:p>
                      <a:endParaRPr lang="en-US" sz="1500"/>
                    </a:p>
                  </a:txBody>
                  <a:tcPr marL="73804" marR="73804" marT="36902" marB="36902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/>
                        <a:t>Technological: </a:t>
                      </a:r>
                      <a:r>
                        <a:rPr lang="en-GB" sz="1300"/>
                        <a:t>digital booking, advanced cleaning tools</a:t>
                      </a:r>
                    </a:p>
                    <a:p>
                      <a:endParaRPr lang="en-US" sz="1500"/>
                    </a:p>
                  </a:txBody>
                  <a:tcPr marL="73804" marR="73804" marT="36902" marB="36902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/>
                        <a:t>Legal:</a:t>
                      </a:r>
                      <a:r>
                        <a:rPr lang="en-GB" sz="1600" b="1"/>
                        <a:t> 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300"/>
                        <a:t>permits, insurance, hygiene certification</a:t>
                      </a:r>
                      <a:endParaRPr lang="en-GB" sz="1500"/>
                    </a:p>
                    <a:p>
                      <a:endParaRPr lang="en-US" sz="1500"/>
                    </a:p>
                  </a:txBody>
                  <a:tcPr marL="73804" marR="73804" marT="36902" marB="36902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/>
                        <a:t>Environmental: </a:t>
                      </a:r>
                      <a:r>
                        <a:rPr lang="en-GB" sz="1300"/>
                        <a:t>pressure for eco‑friendly products</a:t>
                      </a:r>
                    </a:p>
                    <a:p>
                      <a:endParaRPr lang="en-US" sz="1500"/>
                    </a:p>
                  </a:txBody>
                  <a:tcPr marL="73804" marR="73804" marT="36902" marB="36902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729778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802955"/>
            <a:ext cx="3574747" cy="145405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3504" y="2421683"/>
            <a:ext cx="3574461" cy="33534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1600" b="0" i="0" u="none" strike="noStrike" dirty="0">
                <a:effectLst/>
                <a:latin typeface="-webkit-standard"/>
              </a:rPr>
              <a:t>Crystal Shine Auto Spa will use a mix of digital and traditional marketing to attract customers, build a strong brand presence, and encourage repeat business. The focus is on engaging local drivers, ride-hire professionals, and car enthusiasts by showcasing service quality, convenience, and the unique coffee lounge experience. These strategies aim to increase visibility, generate word-of-mouth referrals, and create long-term customer loyalty.</a:t>
            </a: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  <a:latin typeface="-webkit-standard"/>
            </a:endParaRP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</a:endParaRP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363680" y="-16714"/>
            <a:ext cx="4780320" cy="6874714"/>
            <a:chOff x="5818240" y="-1"/>
            <a:chExt cx="6373761" cy="6874714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 descr="A line art of different colored icons&#10;&#10;AI-generated content may be incorrect.">
            <a:extLst>
              <a:ext uri="{FF2B5EF4-FFF2-40B4-BE49-F238E27FC236}">
                <a16:creationId xmlns:a16="http://schemas.microsoft.com/office/drawing/2014/main" id="{034C75FA-483D-9FCA-2E91-1567D9CD88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8582" y="2556164"/>
            <a:ext cx="3900694" cy="2115159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aphic of a marketing message&#10;&#10;AI-generated content may be incorrect.">
            <a:extLst>
              <a:ext uri="{FF2B5EF4-FFF2-40B4-BE49-F238E27FC236}">
                <a16:creationId xmlns:a16="http://schemas.microsoft.com/office/drawing/2014/main" id="{47CBA196-2ADC-34C8-C433-A8B68A095A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190" b="24785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0A985-2BA5-6A77-FB47-717B078A1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177" y="3710613"/>
            <a:ext cx="7763250" cy="2452687"/>
          </a:xfrm>
        </p:spPr>
        <p:txBody>
          <a:bodyPr anchor="ctr">
            <a:normAutofit fontScale="70000" lnSpcReduction="20000"/>
          </a:bodyPr>
          <a:lstStyle/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300" b="1" dirty="0">
                <a:solidFill>
                  <a:schemeClr val="tx2"/>
                </a:solidFill>
              </a:rPr>
              <a:t>Social Media Marketing:</a:t>
            </a:r>
            <a:r>
              <a:rPr lang="en-GB" sz="2300" dirty="0">
                <a:solidFill>
                  <a:schemeClr val="tx2"/>
                </a:solidFill>
              </a:rPr>
              <a:t>  </a:t>
            </a:r>
            <a:r>
              <a:rPr lang="en-GB" sz="2300" dirty="0"/>
              <a:t>Posting before-and-after results, customer   reviews, and short detailing videos on Instagram, TikTok, and Facebook.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300" b="1" dirty="0">
                <a:solidFill>
                  <a:schemeClr val="tx2"/>
                </a:solidFill>
              </a:rPr>
              <a:t>Google Business Profile:</a:t>
            </a:r>
            <a:r>
              <a:rPr lang="en-GB" sz="2300" dirty="0">
                <a:solidFill>
                  <a:schemeClr val="tx2"/>
                </a:solidFill>
              </a:rPr>
              <a:t> </a:t>
            </a:r>
            <a:r>
              <a:rPr lang="en-GB" sz="2300" dirty="0"/>
              <a:t>Improving local visibility, collecting reviews, and appearing in “car wash near me” searches.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300" b="1" dirty="0">
                <a:solidFill>
                  <a:schemeClr val="tx2"/>
                </a:solidFill>
              </a:rPr>
              <a:t>Local Partnerships:</a:t>
            </a:r>
            <a:r>
              <a:rPr lang="en-GB" sz="2300" dirty="0">
                <a:solidFill>
                  <a:schemeClr val="tx2"/>
                </a:solidFill>
              </a:rPr>
              <a:t> </a:t>
            </a:r>
            <a:r>
              <a:rPr lang="en-GB" sz="2300" dirty="0"/>
              <a:t>Collaborating with garages, taxi companies, and local businesses for referrals and discounts.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300" b="1" dirty="0">
                <a:solidFill>
                  <a:schemeClr val="tx2"/>
                </a:solidFill>
              </a:rPr>
              <a:t>Promotional Campaigns:</a:t>
            </a:r>
            <a:r>
              <a:rPr lang="en-GB" sz="2300" dirty="0">
                <a:solidFill>
                  <a:schemeClr val="tx2"/>
                </a:solidFill>
              </a:rPr>
              <a:t> </a:t>
            </a:r>
            <a:r>
              <a:rPr lang="en-GB" sz="2300" dirty="0"/>
              <a:t>Launch offers, loyalty cards, seasonal discounts, and bundled service deals.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300" b="1" dirty="0">
                <a:solidFill>
                  <a:schemeClr val="tx2"/>
                </a:solidFill>
              </a:rPr>
              <a:t>Flyers &amp; Local Advertising:</a:t>
            </a:r>
            <a:r>
              <a:rPr lang="en-GB" sz="2300" dirty="0">
                <a:solidFill>
                  <a:schemeClr val="tx2"/>
                </a:solidFill>
              </a:rPr>
              <a:t> </a:t>
            </a:r>
            <a:r>
              <a:rPr lang="en-GB" sz="2300" dirty="0"/>
              <a:t>Targeting nearby residential and commercial areas to attract walk-ins.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sz="2300" b="1" dirty="0">
                <a:solidFill>
                  <a:schemeClr val="tx2"/>
                </a:solidFill>
              </a:rPr>
              <a:t>Professional Website &amp; Online Booking:</a:t>
            </a:r>
            <a:r>
              <a:rPr lang="en-GB" sz="2300" dirty="0">
                <a:solidFill>
                  <a:schemeClr val="tx2"/>
                </a:solidFill>
              </a:rPr>
              <a:t> </a:t>
            </a:r>
            <a:r>
              <a:rPr lang="en-GB" sz="2300" dirty="0"/>
              <a:t>Making it easy for customers to schedule services and view prices.</a:t>
            </a:r>
          </a:p>
          <a:p>
            <a:pPr>
              <a:lnSpc>
                <a:spcPct val="90000"/>
              </a:lnSpc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76720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A089ED5-025B-FA84-F040-B17CCDFD2D4F}"/>
              </a:ext>
            </a:extLst>
          </p:cNvPr>
          <p:cNvSpPr txBox="1"/>
          <p:nvPr/>
        </p:nvSpPr>
        <p:spPr>
          <a:xfrm>
            <a:off x="469392" y="497859"/>
            <a:ext cx="851444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i="0" u="none" strike="noStrike" dirty="0">
                <a:solidFill>
                  <a:schemeClr val="tx2"/>
                </a:solidFill>
                <a:effectLst/>
              </a:rPr>
              <a:t>Funding &amp; Cost Allocation (£40,000 Budget)</a:t>
            </a:r>
          </a:p>
          <a:p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00EA5F-7941-9476-C289-DF16BE5019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367102"/>
              </p:ext>
            </p:extLst>
          </p:nvPr>
        </p:nvGraphicFramePr>
        <p:xfrm>
          <a:off x="914400" y="1421189"/>
          <a:ext cx="7315200" cy="457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08000">
                <a:tc>
                  <a:txBody>
                    <a:bodyPr/>
                    <a:lstStyle/>
                    <a:p>
                      <a:pPr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rPr dirty="0"/>
                        <a:t>Category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800" b="1">
                          <a:solidFill>
                            <a:srgbClr val="FFFFFF"/>
                          </a:solidFill>
                        </a:defRPr>
                      </a:pPr>
                      <a:r>
                        <a:t>Cost Range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Equipment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£10,000–£12,000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Renovation &amp; Setup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£12,000–£15,000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Coffee Station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£3,500–£5,000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Supplies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£2,000–£2,500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Compliance &amp; Insurance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£1,500–£2,000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Marketing &amp; Branding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£3,000–£4,000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Staffing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£2,000–£3,000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8000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Contingency Fund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£4,000–£6,000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48640" y="365760"/>
            <a:ext cx="567354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000080"/>
                </a:solidFill>
              </a:defRPr>
            </a:pPr>
            <a:r>
              <a:rPr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Variable Costs (Jan–Jun)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64638"/>
              </p:ext>
            </p:extLst>
          </p:nvPr>
        </p:nvGraphicFramePr>
        <p:xfrm>
          <a:off x="548640" y="1402080"/>
          <a:ext cx="8095486" cy="44744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649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564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5649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5649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5649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5649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5649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894893"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 dirty="0"/>
                        <a:t>Variable Costs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/>
                        <a:t>Jan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/>
                        <a:t>Feb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 dirty="0"/>
                        <a:t>Mar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/>
                        <a:t>Apr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/>
                        <a:t>May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000" dirty="0"/>
                        <a:t>Jun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4893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Electricity</a:t>
                      </a:r>
                    </a:p>
                  </a:txBody>
                  <a:tcPr>
                    <a:solidFill>
                      <a:srgbClr val="B4D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£380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£420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£470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£520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£580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£650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94893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Raw materials</a:t>
                      </a:r>
                    </a:p>
                  </a:txBody>
                  <a:tcPr>
                    <a:solidFill>
                      <a:srgbClr val="B4D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£700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£850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94893"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Hourly paid Emp</a:t>
                      </a:r>
                    </a:p>
                  </a:txBody>
                  <a:tcPr>
                    <a:solidFill>
                      <a:srgbClr val="B4DC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£450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£520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sz="1800"/>
                        <a:t>£600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4893"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/>
                        <a:t>Total Var cost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/>
                        <a:t>£830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/>
                        <a:t>£1370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/>
                        <a:t>£1470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/>
                        <a:t>£1640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/>
                        <a:t>£1830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/>
                      </a:pPr>
                      <a:r>
                        <a:rPr sz="1800" dirty="0"/>
                        <a:t>£2100</a:t>
                      </a:r>
                    </a:p>
                  </a:txBody>
                  <a:tcPr>
                    <a:solidFill>
                      <a:srgbClr val="FFE6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610F84-FAF0-FE34-2551-EAEE348D7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Financial Overview (Jan–Jun)</a:t>
            </a:r>
            <a:endParaRPr lang="en-US" b="1" dirty="0">
              <a:solidFill>
                <a:schemeClr val="tx2">
                  <a:lumMod val="75000"/>
                </a:schemeClr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4A6D90D-CA7E-482C-0DFD-C7A12299B7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9631106"/>
              </p:ext>
            </p:extLst>
          </p:nvPr>
        </p:nvGraphicFramePr>
        <p:xfrm>
          <a:off x="571500" y="1706880"/>
          <a:ext cx="8001000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3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endParaRPr/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400" dirty="0"/>
                        <a:t>Jan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400" dirty="0"/>
                        <a:t>Feb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400" dirty="0"/>
                        <a:t>Mar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400" dirty="0"/>
                        <a:t>Apr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400" dirty="0"/>
                        <a:t>May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 b="1">
                          <a:solidFill>
                            <a:srgbClr val="FFFFFF"/>
                          </a:solidFill>
                        </a:defRPr>
                      </a:pPr>
                      <a:r>
                        <a:rPr sz="2400" dirty="0"/>
                        <a:t>Jun</a:t>
                      </a:r>
                    </a:p>
                  </a:txBody>
                  <a:tcPr>
                    <a:solidFill>
                      <a:srgbClr val="0066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600">
                          <a:solidFill>
                            <a:srgbClr val="FFFFFF"/>
                          </a:solidFill>
                        </a:defRPr>
                      </a:pPr>
                      <a:r>
                        <a:rPr b="1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Fixed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£4,700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£4,700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£4,700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£4,700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£4,700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£4,700</a:t>
                      </a: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600">
                          <a:solidFill>
                            <a:srgbClr val="FFFFFF"/>
                          </a:solidFill>
                        </a:defRPr>
                      </a:pPr>
                      <a:r>
                        <a:rPr b="1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Variable cost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£900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£950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£1,050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£1,150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£1,300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£1,500</a:t>
                      </a:r>
                    </a:p>
                  </a:txBody>
                  <a:tcPr>
                    <a:solidFill>
                      <a:srgbClr val="E6C8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600">
                          <a:solidFill>
                            <a:srgbClr val="FFFFFF"/>
                          </a:solidFill>
                        </a:defRPr>
                      </a:pPr>
                      <a:r>
                        <a:rPr b="1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Total cost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£5,600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£5,650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£5,750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£5,850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£6,000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£6,200</a:t>
                      </a:r>
                    </a:p>
                  </a:txBody>
                  <a:tcPr>
                    <a:solidFill>
                      <a:srgbClr val="FFD2E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600">
                          <a:solidFill>
                            <a:srgbClr val="FFFFFF"/>
                          </a:solidFill>
                        </a:defRPr>
                      </a:pPr>
                      <a:r>
                        <a:rPr b="1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Revenue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£3,200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£3,600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£4,200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£5,000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£5,600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£6,000</a:t>
                      </a:r>
                    </a:p>
                  </a:txBody>
                  <a:tcPr>
                    <a:solidFill>
                      <a:srgbClr val="C8FFC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>
                        <a:defRPr sz="1600">
                          <a:solidFill>
                            <a:srgbClr val="FFFFFF"/>
                          </a:solidFill>
                        </a:defRPr>
                      </a:pPr>
                      <a:r>
                        <a:rPr b="1" dirty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Profit/Loss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-£2,400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-£2,050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-£1,550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-£850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t>-£400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defRPr sz="1600"/>
                      </a:pPr>
                      <a:r>
                        <a:rPr dirty="0"/>
                        <a:t>-£200</a:t>
                      </a:r>
                    </a:p>
                  </a:txBody>
                  <a:tcPr>
                    <a:solidFill>
                      <a:srgbClr val="FFFF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1336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0701A80-0EFB-99C9-AC7B-CCCA64119A99}"/>
              </a:ext>
            </a:extLst>
          </p:cNvPr>
          <p:cNvSpPr txBox="1"/>
          <p:nvPr/>
        </p:nvSpPr>
        <p:spPr>
          <a:xfrm>
            <a:off x="1461569" y="278865"/>
            <a:ext cx="5788046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400" b="1"/>
            </a:pPr>
            <a:r>
              <a:rPr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Organizational Chart – Crystal Shine Auto Spa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A09BFA0F-CAF0-E5FD-CEFC-A67047860B4B}"/>
              </a:ext>
            </a:extLst>
          </p:cNvPr>
          <p:cNvSpPr/>
          <p:nvPr/>
        </p:nvSpPr>
        <p:spPr>
          <a:xfrm>
            <a:off x="979634" y="1847860"/>
            <a:ext cx="2879061" cy="917129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  <a:latin typeface="Arial"/>
              </a:defRPr>
            </a:pPr>
            <a:r>
              <a:rPr dirty="0"/>
              <a:t>Owner</a:t>
            </a:r>
          </a:p>
          <a:p>
            <a:pPr algn="ctr"/>
            <a:r>
              <a:rPr dirty="0"/>
              <a:t>Cristian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29C5833A-DE46-C684-A384-DA7AB041CE58}"/>
              </a:ext>
            </a:extLst>
          </p:cNvPr>
          <p:cNvSpPr/>
          <p:nvPr/>
        </p:nvSpPr>
        <p:spPr>
          <a:xfrm>
            <a:off x="5033293" y="1851871"/>
            <a:ext cx="2651388" cy="917129"/>
          </a:xfrm>
          <a:prstGeom prst="roundRect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600" b="1">
                <a:solidFill>
                  <a:srgbClr val="FFFFFF"/>
                </a:solidFill>
                <a:latin typeface="Arial"/>
              </a:defRPr>
            </a:pPr>
            <a:r>
              <a:rPr dirty="0"/>
              <a:t>General Manager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B4D5D334-5C7F-522B-69F3-294259C24469}"/>
              </a:ext>
            </a:extLst>
          </p:cNvPr>
          <p:cNvSpPr/>
          <p:nvPr/>
        </p:nvSpPr>
        <p:spPr>
          <a:xfrm>
            <a:off x="484383" y="4277761"/>
            <a:ext cx="2286000" cy="822960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FFFFFF"/>
                </a:solidFill>
                <a:latin typeface="Arial"/>
              </a:defRPr>
            </a:pPr>
            <a:r>
              <a:t>Head Detailer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62AEDBC4-014C-5623-96EE-A44EA212A243}"/>
              </a:ext>
            </a:extLst>
          </p:cNvPr>
          <p:cNvSpPr/>
          <p:nvPr/>
        </p:nvSpPr>
        <p:spPr>
          <a:xfrm>
            <a:off x="484383" y="5283601"/>
            <a:ext cx="2286000" cy="822960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FFFFFF"/>
                </a:solidFill>
                <a:latin typeface="Arial"/>
              </a:defRPr>
            </a:pPr>
            <a:r>
              <a:t>Senior Detailer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61673F11-09F2-FCB3-CD0D-80A7F8A7280C}"/>
              </a:ext>
            </a:extLst>
          </p:cNvPr>
          <p:cNvSpPr/>
          <p:nvPr/>
        </p:nvSpPr>
        <p:spPr>
          <a:xfrm>
            <a:off x="3227583" y="4277761"/>
            <a:ext cx="2286000" cy="822960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FFFFFF"/>
                </a:solidFill>
                <a:latin typeface="Arial"/>
              </a:defRPr>
            </a:pPr>
            <a:r>
              <a:t>Customer Service Lead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5C1B3F2D-2A13-850C-919A-95B17D7AA359}"/>
              </a:ext>
            </a:extLst>
          </p:cNvPr>
          <p:cNvSpPr/>
          <p:nvPr/>
        </p:nvSpPr>
        <p:spPr>
          <a:xfrm>
            <a:off x="3227583" y="5283601"/>
            <a:ext cx="2286000" cy="822960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FFFFFF"/>
                </a:solidFill>
                <a:latin typeface="Arial"/>
              </a:defRPr>
            </a:pPr>
            <a:r>
              <a:t>Cashier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0E524599-7BD5-3D23-0872-75E5E4568059}"/>
              </a:ext>
            </a:extLst>
          </p:cNvPr>
          <p:cNvSpPr/>
          <p:nvPr/>
        </p:nvSpPr>
        <p:spPr>
          <a:xfrm>
            <a:off x="5970783" y="4277761"/>
            <a:ext cx="2286000" cy="822960"/>
          </a:xfrm>
          <a:prstGeom prst="roundRect">
            <a:avLst/>
          </a:prstGeom>
          <a:ln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FFFFFF"/>
                </a:solidFill>
                <a:latin typeface="Arial"/>
              </a:defRPr>
            </a:pPr>
            <a:r>
              <a:t>Cleaning Supervisor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1203A830-485C-14A1-7B04-2CE7AADD5098}"/>
              </a:ext>
            </a:extLst>
          </p:cNvPr>
          <p:cNvSpPr/>
          <p:nvPr/>
        </p:nvSpPr>
        <p:spPr>
          <a:xfrm>
            <a:off x="5970783" y="5283601"/>
            <a:ext cx="2286000" cy="822960"/>
          </a:xfrm>
          <a:prstGeom prst="round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 b="1">
                <a:solidFill>
                  <a:srgbClr val="FFFFFF"/>
                </a:solidFill>
                <a:latin typeface="Arial"/>
              </a:defRPr>
            </a:pPr>
            <a:r>
              <a:t>Cleaner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D28EAF78-AA4C-B6F6-01D0-EE022E2C1C02}"/>
              </a:ext>
            </a:extLst>
          </p:cNvPr>
          <p:cNvSpPr/>
          <p:nvPr/>
        </p:nvSpPr>
        <p:spPr>
          <a:xfrm rot="5400000" flipV="1">
            <a:off x="5903386" y="2776093"/>
            <a:ext cx="470889" cy="47476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Bent Up Arrow 15">
            <a:extLst>
              <a:ext uri="{FF2B5EF4-FFF2-40B4-BE49-F238E27FC236}">
                <a16:creationId xmlns:a16="http://schemas.microsoft.com/office/drawing/2014/main" id="{AC6EFE6B-CB35-6361-DC42-41554A4BD6C7}"/>
              </a:ext>
            </a:extLst>
          </p:cNvPr>
          <p:cNvSpPr/>
          <p:nvPr/>
        </p:nvSpPr>
        <p:spPr>
          <a:xfrm rot="10800000">
            <a:off x="1625621" y="3248918"/>
            <a:ext cx="5486398" cy="917128"/>
          </a:xfrm>
          <a:prstGeom prst="bentUp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8019E925-97BB-8780-8AC7-F18C6086B30C}"/>
              </a:ext>
            </a:extLst>
          </p:cNvPr>
          <p:cNvSpPr/>
          <p:nvPr/>
        </p:nvSpPr>
        <p:spPr>
          <a:xfrm rot="5400000">
            <a:off x="3876427" y="3576499"/>
            <a:ext cx="780288" cy="49088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E7EF5100-DADD-D2B0-FAE6-780AEB0B19A6}"/>
              </a:ext>
            </a:extLst>
          </p:cNvPr>
          <p:cNvSpPr/>
          <p:nvPr/>
        </p:nvSpPr>
        <p:spPr>
          <a:xfrm rot="5400000">
            <a:off x="6581250" y="3576499"/>
            <a:ext cx="780288" cy="49088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EF5E5504-E2A9-001D-15A6-15707100E6F9}"/>
              </a:ext>
            </a:extLst>
          </p:cNvPr>
          <p:cNvSpPr/>
          <p:nvPr/>
        </p:nvSpPr>
        <p:spPr>
          <a:xfrm>
            <a:off x="4055850" y="2185195"/>
            <a:ext cx="780288" cy="34465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7295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67632" y="688655"/>
            <a:ext cx="3733482" cy="1454051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Conclusion</a:t>
            </a:r>
          </a:p>
        </p:txBody>
      </p:sp>
      <p:pic>
        <p:nvPicPr>
          <p:cNvPr id="7" name="Graphic 6" descr="Ribbon">
            <a:extLst>
              <a:ext uri="{FF2B5EF4-FFF2-40B4-BE49-F238E27FC236}">
                <a16:creationId xmlns:a16="http://schemas.microsoft.com/office/drawing/2014/main" id="{86AC850D-2C60-BF7C-CBE7-7F86302E04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99534" y="2230670"/>
            <a:ext cx="2746373" cy="274637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67930" y="1891746"/>
            <a:ext cx="3733184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b="0" i="0" u="none" strike="noStrike" dirty="0">
                <a:effectLst/>
              </a:rPr>
              <a:t>Crystal Shine Auto Spa is designed to deliver a premium and convenient car care experience by combining professional detailing with a comfortable customer lounge. With a strong marketing strategy, a clear understanding of the local market, and a well-structured £40,000 funding plan, the business is positioned for a successful launch and sustained growth. By focusing on quality, customer satisfaction, and modern service delivery, Crystal Shine aims to establish itself as a trusted and competitive car care provider in London.</a:t>
            </a:r>
          </a:p>
          <a:p>
            <a:pPr marL="0" indent="0">
              <a:buNone/>
            </a:pPr>
            <a:endParaRPr lang="en-GB" sz="16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976" y="52996"/>
            <a:ext cx="4446455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77551" y="3985"/>
            <a:ext cx="7329573" cy="6858000"/>
            <a:chOff x="1303402" y="3985"/>
            <a:chExt cx="9772765" cy="6858000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CAE924-6D8C-AE42-6819-F3282337B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1796" y="1764407"/>
            <a:ext cx="4320635" cy="231031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defTabSz="914400">
              <a:lnSpc>
                <a:spcPct val="90000"/>
              </a:lnSpc>
            </a:pPr>
            <a:r>
              <a:rPr lang="en-US" sz="60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Thank You for Watching!</a:t>
            </a:r>
          </a:p>
        </p:txBody>
      </p:sp>
    </p:spTree>
    <p:extLst>
      <p:ext uri="{BB962C8B-B14F-4D97-AF65-F5344CB8AC3E}">
        <p14:creationId xmlns:p14="http://schemas.microsoft.com/office/powerpoint/2010/main" val="5125203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728</Words>
  <Application>Microsoft Macintosh PowerPoint</Application>
  <PresentationFormat>On-screen Show (4:3)</PresentationFormat>
  <Paragraphs>140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-webkit-standard</vt:lpstr>
      <vt:lpstr>Arial</vt:lpstr>
      <vt:lpstr>Calibri</vt:lpstr>
      <vt:lpstr>Wingdings</vt:lpstr>
      <vt:lpstr>Office Theme</vt:lpstr>
      <vt:lpstr>Crystal Shine Auto Spa</vt:lpstr>
      <vt:lpstr>Overview of the Business Idea</vt:lpstr>
      <vt:lpstr>PowerPoint Presentation</vt:lpstr>
      <vt:lpstr>Marketing Strategies</vt:lpstr>
      <vt:lpstr>PowerPoint Presentation</vt:lpstr>
      <vt:lpstr>PowerPoint Presentation</vt:lpstr>
      <vt:lpstr>PowerPoint Presentation</vt:lpstr>
      <vt:lpstr>Financial Overview (Jan–Jun)</vt:lpstr>
      <vt:lpstr>PowerPoint Presentation</vt:lpstr>
      <vt:lpstr>Conclusion</vt:lpstr>
      <vt:lpstr>Thank You for Watching!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Cristian Ciobanu (2425071)</cp:lastModifiedBy>
  <cp:revision>6</cp:revision>
  <dcterms:created xsi:type="dcterms:W3CDTF">2013-01-27T09:14:16Z</dcterms:created>
  <dcterms:modified xsi:type="dcterms:W3CDTF">2025-12-08T11:11:06Z</dcterms:modified>
  <cp:category/>
</cp:coreProperties>
</file>