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64" r:id="rId5"/>
    <p:sldId id="259" r:id="rId6"/>
    <p:sldId id="260"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73" d="100"/>
          <a:sy n="73" d="100"/>
        </p:scale>
        <p:origin x="3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75012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11918676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2377897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4A57066-E974-42F1-AD50-ED9ED22EF16A}"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14530695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4A57066-E974-42F1-AD50-ED9ED22EF16A}" type="datetimeFigureOut">
              <a:rPr lang="en-GB" smtClean="0"/>
              <a:t>28/10/2025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40350652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4A57066-E974-42F1-AD50-ED9ED22EF16A}"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24322596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A57066-E974-42F1-AD50-ED9ED22EF16A}"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38561198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4A57066-E974-42F1-AD50-ED9ED22EF16A}"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1199103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A1254EF-9F53-4883-801C-22FF886E9F50}" type="slidenum">
              <a:rPr lang="en-GB" smtClean="0"/>
              <a:t>‹#›</a:t>
            </a:fld>
            <a:endParaRPr lang="en-GB"/>
          </a:p>
        </p:txBody>
      </p:sp>
      <p:sp>
        <p:nvSpPr>
          <p:cNvPr id="5" name="Date Placeholder 4"/>
          <p:cNvSpPr>
            <a:spLocks noGrp="1"/>
          </p:cNvSpPr>
          <p:nvPr>
            <p:ph type="dt" sz="half" idx="10"/>
          </p:nvPr>
        </p:nvSpPr>
        <p:spPr/>
        <p:txBody>
          <a:bodyPr/>
          <a:lstStyle/>
          <a:p>
            <a:fld id="{B4A57066-E974-42F1-AD50-ED9ED22EF16A}" type="datetimeFigureOut">
              <a:rPr lang="en-GB" smtClean="0"/>
              <a:t>28/10/2025</a:t>
            </a:fld>
            <a:endParaRPr lang="en-GB"/>
          </a:p>
        </p:txBody>
      </p:sp>
    </p:spTree>
    <p:extLst>
      <p:ext uri="{BB962C8B-B14F-4D97-AF65-F5344CB8AC3E}">
        <p14:creationId xmlns:p14="http://schemas.microsoft.com/office/powerpoint/2010/main" val="2491717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443088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972913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2922614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552357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5372397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535093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A57066-E974-42F1-AD50-ED9ED22EF16A}"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A1254EF-9F53-4883-801C-22FF886E9F50}" type="slidenum">
              <a:rPr lang="en-GB" smtClean="0"/>
              <a:t>‹#›</a:t>
            </a:fld>
            <a:endParaRPr lang="en-GB"/>
          </a:p>
        </p:txBody>
      </p:sp>
    </p:spTree>
    <p:extLst>
      <p:ext uri="{BB962C8B-B14F-4D97-AF65-F5344CB8AC3E}">
        <p14:creationId xmlns:p14="http://schemas.microsoft.com/office/powerpoint/2010/main" val="8024193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4A57066-E974-42F1-AD50-ED9ED22EF16A}" type="datetimeFigureOut">
              <a:rPr lang="en-GB" smtClean="0"/>
              <a:t>28/10/2025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A1254EF-9F53-4883-801C-22FF886E9F50}" type="slidenum">
              <a:rPr lang="en-GB" smtClean="0"/>
              <a:t>‹#›</a:t>
            </a:fld>
            <a:endParaRPr lang="en-GB"/>
          </a:p>
        </p:txBody>
      </p:sp>
    </p:spTree>
    <p:extLst>
      <p:ext uri="{BB962C8B-B14F-4D97-AF65-F5344CB8AC3E}">
        <p14:creationId xmlns:p14="http://schemas.microsoft.com/office/powerpoint/2010/main" val="2520320795"/>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oggybloggyogwr.com/2020/03/coronavirus-bridgend-info-free-school-meals-emergency-childcare-online-learning/"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publications/school-food-standards-resources-for-schools/school-food-standards-practical-guide" TargetMode="External"/><Relationship Id="rId7" Type="http://schemas.openxmlformats.org/officeDocument/2006/relationships/hyperlink" Target="https://www.laca.co.uk/sites/default/files/attachment/news/2025%20School%20Meals%20Report.pdf" TargetMode="External"/><Relationship Id="rId2" Type="http://schemas.openxmlformats.org/officeDocument/2006/relationships/hyperlink" Target="https://publications.parliament.uk/pa/cm5901/cmpublic/ChildrensWellbeingSchools/memo/CWSB46.htm" TargetMode="External"/><Relationship Id="rId1" Type="http://schemas.openxmlformats.org/officeDocument/2006/relationships/slideLayout" Target="../slideLayouts/slideLayout2.xml"/><Relationship Id="rId6" Type="http://schemas.openxmlformats.org/officeDocument/2006/relationships/hyperlink" Target="https://bmcpublichealth.biomedcentral.com/articles/10.1186/s12889-023-15082-3" TargetMode="External"/><Relationship Id="rId5" Type="http://schemas.openxmlformats.org/officeDocument/2006/relationships/hyperlink" Target="https://commonslibrary.parliament.uk/research-briefings/cbp-9209/" TargetMode="External"/><Relationship Id="rId4" Type="http://schemas.openxmlformats.org/officeDocument/2006/relationships/hyperlink" Target="https://foodactive.org.uk/the-first-in-line-the-breakfast-clubs-early-adopters-scheme-explained/"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057/9781137312310_3" TargetMode="External"/><Relationship Id="rId2" Type="http://schemas.openxmlformats.org/officeDocument/2006/relationships/hyperlink" Target="https://doi.org/10.1186/s12966-024-01672-w" TargetMode="External"/><Relationship Id="rId1" Type="http://schemas.openxmlformats.org/officeDocument/2006/relationships/slideLayout" Target="../slideLayouts/slideLayout2.xml"/><Relationship Id="rId5" Type="http://schemas.openxmlformats.org/officeDocument/2006/relationships/hyperlink" Target="https://www.schoolfoodmatters.org/sites/default/files/2024-10/CoaSM-report.pdf" TargetMode="External"/><Relationship Id="rId4" Type="http://schemas.openxmlformats.org/officeDocument/2006/relationships/hyperlink" Target="https://quadram.ac.uk/blogs/the-nutrition-of-school-dinners-through-the-decad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E757B-2504-9645-E442-65611DA21EDB}"/>
              </a:ext>
            </a:extLst>
          </p:cNvPr>
          <p:cNvSpPr>
            <a:spLocks noGrp="1"/>
          </p:cNvSpPr>
          <p:nvPr>
            <p:ph type="ctrTitle"/>
          </p:nvPr>
        </p:nvSpPr>
        <p:spPr/>
        <p:txBody>
          <a:bodyPr/>
          <a:lstStyle/>
          <a:p>
            <a:r>
              <a:rPr lang="en-GB" dirty="0"/>
              <a:t>What do children really get from a school meal, and is it enough?</a:t>
            </a:r>
          </a:p>
        </p:txBody>
      </p:sp>
      <p:pic>
        <p:nvPicPr>
          <p:cNvPr id="5" name="Picture 4">
            <a:extLst>
              <a:ext uri="{FF2B5EF4-FFF2-40B4-BE49-F238E27FC236}">
                <a16:creationId xmlns:a16="http://schemas.microsoft.com/office/drawing/2014/main" id="{41B8FFED-4569-2FA3-35DA-EF09FC3BF0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5510"/>
          <a:stretch>
            <a:fillRect/>
          </a:stretch>
        </p:blipFill>
        <p:spPr>
          <a:xfrm>
            <a:off x="0" y="4109435"/>
            <a:ext cx="4180114" cy="2748566"/>
          </a:xfrm>
          <a:prstGeom prst="rect">
            <a:avLst/>
          </a:prstGeom>
        </p:spPr>
      </p:pic>
    </p:spTree>
    <p:extLst>
      <p:ext uri="{BB962C8B-B14F-4D97-AF65-F5344CB8AC3E}">
        <p14:creationId xmlns:p14="http://schemas.microsoft.com/office/powerpoint/2010/main" val="2517483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944BB-E769-04E2-ACE4-12DD3AF6BB19}"/>
              </a:ext>
            </a:extLst>
          </p:cNvPr>
          <p:cNvSpPr>
            <a:spLocks noGrp="1"/>
          </p:cNvSpPr>
          <p:nvPr>
            <p:ph type="title"/>
          </p:nvPr>
        </p:nvSpPr>
        <p:spPr/>
        <p:txBody>
          <a:bodyPr>
            <a:normAutofit fontScale="90000"/>
          </a:bodyPr>
          <a:lstStyle/>
          <a:p>
            <a:r>
              <a:rPr lang="en-GB" dirty="0"/>
              <a:t>Jamie Oliver’s school food campaign (2005)</a:t>
            </a:r>
            <a:br>
              <a:rPr lang="en-GB" dirty="0"/>
            </a:br>
            <a:endParaRPr lang="en-GB" dirty="0"/>
          </a:p>
        </p:txBody>
      </p:sp>
      <p:sp>
        <p:nvSpPr>
          <p:cNvPr id="3" name="Content Placeholder 2">
            <a:extLst>
              <a:ext uri="{FF2B5EF4-FFF2-40B4-BE49-F238E27FC236}">
                <a16:creationId xmlns:a16="http://schemas.microsoft.com/office/drawing/2014/main" id="{B7C73ADD-33EB-6AB7-8A6E-2BE1D1D7D2BB}"/>
              </a:ext>
            </a:extLst>
          </p:cNvPr>
          <p:cNvSpPr>
            <a:spLocks noGrp="1"/>
          </p:cNvSpPr>
          <p:nvPr>
            <p:ph idx="1"/>
          </p:nvPr>
        </p:nvSpPr>
        <p:spPr/>
        <p:txBody>
          <a:bodyPr/>
          <a:lstStyle/>
          <a:p>
            <a:r>
              <a:rPr lang="en-GB" dirty="0"/>
              <a:t>In 2005, Jamie Oliver launched a campaign to improve UK school meals, exposing the reliance on processed foods and pushing for healthier standards (Jamie’s School Dinners, 2005)</a:t>
            </a:r>
          </a:p>
          <a:p>
            <a:r>
              <a:rPr lang="en-GB" dirty="0"/>
              <a:t>Parents now say they want school meals to be affordable, convenient, and nutritious – but are they? (LACA &amp; ParentPay, 2025)</a:t>
            </a:r>
          </a:p>
          <a:p>
            <a:r>
              <a:rPr lang="en-GB" dirty="0"/>
              <a:t>“Most parents rate school meals as ‘good’ (43.3%) or ‘appropriate’ (32.8%), with an average 3.7 out of 5-star rating – though concerns about quality remain” (LACA &amp; ParentPay, 2025)</a:t>
            </a:r>
          </a:p>
          <a:p>
            <a:r>
              <a:rPr lang="en-GB" dirty="0"/>
              <a:t>In 2024, government funding for free school meals rose to £2.58 per child, but the real cost of a nutritious lunch is estimated at £3.16, leaving schools with a 58p shortfall (School Food Matters, 2024)</a:t>
            </a:r>
          </a:p>
        </p:txBody>
      </p:sp>
    </p:spTree>
    <p:extLst>
      <p:ext uri="{BB962C8B-B14F-4D97-AF65-F5344CB8AC3E}">
        <p14:creationId xmlns:p14="http://schemas.microsoft.com/office/powerpoint/2010/main" val="596942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5AB97-EBA7-D09F-0D30-2648CF17881E}"/>
              </a:ext>
            </a:extLst>
          </p:cNvPr>
          <p:cNvSpPr>
            <a:spLocks noGrp="1"/>
          </p:cNvSpPr>
          <p:nvPr>
            <p:ph type="title"/>
          </p:nvPr>
        </p:nvSpPr>
        <p:spPr/>
        <p:txBody>
          <a:bodyPr/>
          <a:lstStyle/>
          <a:p>
            <a:r>
              <a:rPr lang="en-GB" dirty="0"/>
              <a:t>School meals: positives and negatives </a:t>
            </a:r>
          </a:p>
        </p:txBody>
      </p:sp>
      <p:sp>
        <p:nvSpPr>
          <p:cNvPr id="3" name="Content Placeholder 2">
            <a:extLst>
              <a:ext uri="{FF2B5EF4-FFF2-40B4-BE49-F238E27FC236}">
                <a16:creationId xmlns:a16="http://schemas.microsoft.com/office/drawing/2014/main" id="{A1AA9FFF-E61C-709D-27E2-395B9E677E75}"/>
              </a:ext>
            </a:extLst>
          </p:cNvPr>
          <p:cNvSpPr>
            <a:spLocks noGrp="1"/>
          </p:cNvSpPr>
          <p:nvPr>
            <p:ph idx="1"/>
          </p:nvPr>
        </p:nvSpPr>
        <p:spPr>
          <a:xfrm>
            <a:off x="677334" y="2160589"/>
            <a:ext cx="8842224" cy="4517797"/>
          </a:xfrm>
        </p:spPr>
        <p:txBody>
          <a:bodyPr>
            <a:normAutofit fontScale="92500" lnSpcReduction="10000"/>
          </a:bodyPr>
          <a:lstStyle/>
          <a:p>
            <a:r>
              <a:rPr lang="en-GB" dirty="0"/>
              <a:t>The School Food Standards guide states that children’s meals should be balanced and varied across the week (Department for Education, 2025)</a:t>
            </a:r>
          </a:p>
          <a:p>
            <a:r>
              <a:rPr lang="en-GB" dirty="0"/>
              <a:t>Children in UK schools are consuming high levels of ultra-processed foods (UPFs), raising concerns about nutrition and inequality (Parnham et al., 2023)</a:t>
            </a:r>
          </a:p>
          <a:p>
            <a:r>
              <a:rPr lang="en-GB" dirty="0"/>
              <a:t>School meals are failing to provide the required nutrition that children need (Parnham et al., 2023) </a:t>
            </a:r>
          </a:p>
          <a:p>
            <a:r>
              <a:rPr lang="en-GB" dirty="0"/>
              <a:t>Warm, filling meals: children are consistently receiving something substantial during the school day (Food Foundation, 2024)</a:t>
            </a:r>
          </a:p>
          <a:p>
            <a:r>
              <a:rPr lang="en-GB" dirty="0"/>
              <a:t>Support for families: especially valuable for households facing financial pressure or food insecurity (House of Commons Library, 2025)</a:t>
            </a:r>
          </a:p>
          <a:p>
            <a:r>
              <a:rPr lang="en-GB" dirty="0"/>
              <a:t>Growing trust: more children are opting for school meals, showing increased confidence in provision (ParentPay Group and LACA, 2024)</a:t>
            </a:r>
          </a:p>
          <a:p>
            <a:r>
              <a:rPr lang="en-GB" dirty="0"/>
              <a:t>Autonomy and choice: school meals give children a chance to choose what they eat, often for the first time. This builds independence and enjoyment especially when home meals are more controlled (Jessiman et al., 2023)</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14956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64473-B1DC-C640-6098-F26B0C2DEF7D}"/>
              </a:ext>
            </a:extLst>
          </p:cNvPr>
          <p:cNvSpPr>
            <a:spLocks noGrp="1"/>
          </p:cNvSpPr>
          <p:nvPr>
            <p:ph type="title"/>
          </p:nvPr>
        </p:nvSpPr>
        <p:spPr/>
        <p:txBody>
          <a:bodyPr/>
          <a:lstStyle/>
          <a:p>
            <a:r>
              <a:rPr lang="en-GB" dirty="0"/>
              <a:t>School Menu Conwy County</a:t>
            </a:r>
          </a:p>
        </p:txBody>
      </p:sp>
      <p:pic>
        <p:nvPicPr>
          <p:cNvPr id="5" name="Picture 4">
            <a:extLst>
              <a:ext uri="{FF2B5EF4-FFF2-40B4-BE49-F238E27FC236}">
                <a16:creationId xmlns:a16="http://schemas.microsoft.com/office/drawing/2014/main" id="{C97D6FD9-9C98-E0D1-4736-A39179F6F301}"/>
              </a:ext>
            </a:extLst>
          </p:cNvPr>
          <p:cNvPicPr>
            <a:picLocks noChangeAspect="1"/>
          </p:cNvPicPr>
          <p:nvPr/>
        </p:nvPicPr>
        <p:blipFill>
          <a:blip r:embed="rId2"/>
          <a:stretch>
            <a:fillRect/>
          </a:stretch>
        </p:blipFill>
        <p:spPr>
          <a:xfrm>
            <a:off x="237423" y="2221527"/>
            <a:ext cx="10134486" cy="2633897"/>
          </a:xfrm>
          <a:prstGeom prst="rect">
            <a:avLst/>
          </a:prstGeom>
        </p:spPr>
      </p:pic>
    </p:spTree>
    <p:extLst>
      <p:ext uri="{BB962C8B-B14F-4D97-AF65-F5344CB8AC3E}">
        <p14:creationId xmlns:p14="http://schemas.microsoft.com/office/powerpoint/2010/main" val="169884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FC355-5733-D832-7AE1-7A21AE1842C6}"/>
              </a:ext>
            </a:extLst>
          </p:cNvPr>
          <p:cNvSpPr>
            <a:spLocks noGrp="1"/>
          </p:cNvSpPr>
          <p:nvPr>
            <p:ph type="title"/>
          </p:nvPr>
        </p:nvSpPr>
        <p:spPr/>
        <p:txBody>
          <a:bodyPr/>
          <a:lstStyle/>
          <a:p>
            <a:r>
              <a:rPr lang="en-GB" dirty="0"/>
              <a:t>20 years on: the gaps that remain </a:t>
            </a:r>
          </a:p>
        </p:txBody>
      </p:sp>
      <p:sp>
        <p:nvSpPr>
          <p:cNvPr id="3" name="Content Placeholder 2">
            <a:extLst>
              <a:ext uri="{FF2B5EF4-FFF2-40B4-BE49-F238E27FC236}">
                <a16:creationId xmlns:a16="http://schemas.microsoft.com/office/drawing/2014/main" id="{12B39561-25CF-775F-C323-3B12AEDFA08E}"/>
              </a:ext>
            </a:extLst>
          </p:cNvPr>
          <p:cNvSpPr>
            <a:spLocks noGrp="1"/>
          </p:cNvSpPr>
          <p:nvPr>
            <p:ph idx="1"/>
          </p:nvPr>
        </p:nvSpPr>
        <p:spPr>
          <a:xfrm>
            <a:off x="440871" y="2160589"/>
            <a:ext cx="8833131" cy="4501468"/>
          </a:xfrm>
        </p:spPr>
        <p:txBody>
          <a:bodyPr>
            <a:normAutofit fontScale="92500" lnSpcReduction="10000"/>
          </a:bodyPr>
          <a:lstStyle/>
          <a:p>
            <a:r>
              <a:rPr lang="en-GB" dirty="0"/>
              <a:t>Public exposure (e.g., Jamie’s documentary) can prompt rapid change, like removing turkey Twizzlers from school menus (Pike and Kelly, 2014)</a:t>
            </a:r>
          </a:p>
          <a:p>
            <a:r>
              <a:rPr lang="en-GB" dirty="0"/>
              <a:t>Just taking away one unhealthy thing does not mean the whole problem is fixed – there’s still a lot that needs improving (Parnham et al., 2023)</a:t>
            </a:r>
          </a:p>
          <a:p>
            <a:r>
              <a:rPr lang="en-GB" dirty="0"/>
              <a:t>20 years later, the issue still has not been resolved – Jamie Oliver is still campaigning, which shows that school food is still a problem (Jamie Oliver Group, 2024)</a:t>
            </a:r>
          </a:p>
          <a:p>
            <a:r>
              <a:rPr lang="en-GB" dirty="0"/>
              <a:t>Just having guidelines is not enough – schools need support and regular monitoring to ensure standards are actually being followed (Pallan et al., 2024)</a:t>
            </a:r>
          </a:p>
          <a:p>
            <a:r>
              <a:rPr lang="en-GB" dirty="0"/>
              <a:t>A recent study found that many schools still fail to meet food standards due to a lack of oversight (Pallan et al., 2024)</a:t>
            </a:r>
          </a:p>
          <a:p>
            <a:r>
              <a:rPr lang="en-GB" dirty="0"/>
              <a:t>While breakfast clubs are offered universally this can mean that children from more privileged backgrounds who already have access to nutritious food benefit equally or more than those from low income families. Without targeted rollout, the most disadvantaged may still face barriers (Food Active, 2025; Child Poverty Action Group, 2025)</a:t>
            </a:r>
          </a:p>
          <a:p>
            <a:endParaRPr lang="en-GB" dirty="0"/>
          </a:p>
          <a:p>
            <a:endParaRPr lang="en-GB" dirty="0"/>
          </a:p>
        </p:txBody>
      </p:sp>
    </p:spTree>
    <p:extLst>
      <p:ext uri="{BB962C8B-B14F-4D97-AF65-F5344CB8AC3E}">
        <p14:creationId xmlns:p14="http://schemas.microsoft.com/office/powerpoint/2010/main" val="6685208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ADD6B-C200-C68C-A08F-C26F87D6C30E}"/>
              </a:ext>
            </a:extLst>
          </p:cNvPr>
          <p:cNvSpPr>
            <a:spLocks noGrp="1"/>
          </p:cNvSpPr>
          <p:nvPr>
            <p:ph type="title"/>
          </p:nvPr>
        </p:nvSpPr>
        <p:spPr/>
        <p:txBody>
          <a:bodyPr/>
          <a:lstStyle/>
          <a:p>
            <a:r>
              <a:rPr lang="en-GB" dirty="0"/>
              <a:t>Easy as pie? Not quite </a:t>
            </a:r>
          </a:p>
        </p:txBody>
      </p:sp>
      <p:sp>
        <p:nvSpPr>
          <p:cNvPr id="3" name="Content Placeholder 2">
            <a:extLst>
              <a:ext uri="{FF2B5EF4-FFF2-40B4-BE49-F238E27FC236}">
                <a16:creationId xmlns:a16="http://schemas.microsoft.com/office/drawing/2014/main" id="{DE4EFFD6-ECB2-FDB5-ABC2-7F7378FD6552}"/>
              </a:ext>
            </a:extLst>
          </p:cNvPr>
          <p:cNvSpPr>
            <a:spLocks noGrp="1"/>
          </p:cNvSpPr>
          <p:nvPr>
            <p:ph idx="1"/>
          </p:nvPr>
        </p:nvSpPr>
        <p:spPr/>
        <p:txBody>
          <a:bodyPr/>
          <a:lstStyle/>
          <a:p>
            <a:r>
              <a:rPr lang="en-GB" dirty="0"/>
              <a:t>There has been progress, but the problem has not gone away. </a:t>
            </a:r>
          </a:p>
          <a:p>
            <a:r>
              <a:rPr lang="en-GB" dirty="0"/>
              <a:t>Schools need more support, not just rules and children deserve better. </a:t>
            </a:r>
          </a:p>
          <a:p>
            <a:r>
              <a:rPr lang="en-GB" dirty="0"/>
              <a:t>They need healthy, good-quality meals, which are not hard to make</a:t>
            </a:r>
          </a:p>
          <a:p>
            <a:r>
              <a:rPr lang="en-GB" dirty="0"/>
              <a:t>School meals should be warm, balanced, and nourishing like in the 1960s when children were served a hot meat dish, two vegetables, and a starchy side such as lamb stew with cabbage and mashed potatoes (</a:t>
            </a:r>
            <a:r>
              <a:rPr lang="en-GB" dirty="0" err="1"/>
              <a:t>Quadram</a:t>
            </a:r>
            <a:r>
              <a:rPr lang="en-GB" dirty="0"/>
              <a:t> Institute, 2023)</a:t>
            </a:r>
          </a:p>
          <a:p>
            <a:r>
              <a:rPr lang="en-GB" dirty="0"/>
              <a:t>Just removing Twizzlers does not mean the problem is solved – easy as pie</a:t>
            </a:r>
          </a:p>
          <a:p>
            <a:endParaRPr lang="en-GB" dirty="0"/>
          </a:p>
          <a:p>
            <a:endParaRPr lang="en-GB" dirty="0"/>
          </a:p>
          <a:p>
            <a:endParaRPr lang="en-GB" dirty="0"/>
          </a:p>
        </p:txBody>
      </p:sp>
    </p:spTree>
    <p:extLst>
      <p:ext uri="{BB962C8B-B14F-4D97-AF65-F5344CB8AC3E}">
        <p14:creationId xmlns:p14="http://schemas.microsoft.com/office/powerpoint/2010/main" val="2366594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0C43A-E4DB-4CF1-3336-926641E5541A}"/>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169CD169-097D-DFDA-9A86-2E5388D2F151}"/>
              </a:ext>
            </a:extLst>
          </p:cNvPr>
          <p:cNvSpPr>
            <a:spLocks noGrp="1"/>
          </p:cNvSpPr>
          <p:nvPr>
            <p:ph idx="1"/>
          </p:nvPr>
        </p:nvSpPr>
        <p:spPr>
          <a:xfrm>
            <a:off x="493295" y="2160589"/>
            <a:ext cx="9956991" cy="4565064"/>
          </a:xfrm>
        </p:spPr>
        <p:txBody>
          <a:bodyPr>
            <a:normAutofit fontScale="77500" lnSpcReduction="20000"/>
          </a:bodyPr>
          <a:lstStyle/>
          <a:p>
            <a:r>
              <a:rPr lang="en-US" dirty="0"/>
              <a:t>Child Poverty Action Group (2025) </a:t>
            </a:r>
            <a:r>
              <a:rPr lang="en-US" i="1" dirty="0"/>
              <a:t>Children’s Wellbeing and Schools Bill – Written evidence submitted</a:t>
            </a:r>
            <a:r>
              <a:rPr lang="en-US" dirty="0"/>
              <a:t>. Available at: </a:t>
            </a:r>
            <a:r>
              <a:rPr lang="en-US" dirty="0">
                <a:hlinkClick r:id="rId2"/>
              </a:rPr>
              <a:t>https://publications.parliament.uk/pa/cm5901/cmpublic/ChildrensWellbeingSchools/memo/CWSB46.htm</a:t>
            </a:r>
            <a:r>
              <a:rPr lang="en-US" dirty="0"/>
              <a:t> (Accessed: 15 October 2025).</a:t>
            </a:r>
          </a:p>
          <a:p>
            <a:r>
              <a:rPr lang="en-US" dirty="0"/>
              <a:t>Department for Education (2025) </a:t>
            </a:r>
            <a:r>
              <a:rPr lang="en-US" i="1" dirty="0"/>
              <a:t>School food standards: practical guide</a:t>
            </a:r>
            <a:r>
              <a:rPr lang="en-US" dirty="0"/>
              <a:t>. Available at: </a:t>
            </a:r>
            <a:r>
              <a:rPr lang="en-US" dirty="0">
                <a:hlinkClick r:id="rId3"/>
              </a:rPr>
              <a:t>https://www.gov.uk/government/publications/school-food-standards-resources-for-schools/school-food-standards-practical-guide</a:t>
            </a:r>
            <a:r>
              <a:rPr lang="en-US" dirty="0"/>
              <a:t> (Accessed: 1 October 2025).</a:t>
            </a:r>
          </a:p>
          <a:p>
            <a:r>
              <a:rPr lang="en-US" dirty="0"/>
              <a:t>Food Active (2025) </a:t>
            </a:r>
            <a:r>
              <a:rPr lang="en-US" i="1" dirty="0"/>
              <a:t>The breakfast clubs early adopters scheme explained</a:t>
            </a:r>
            <a:r>
              <a:rPr lang="en-US" dirty="0"/>
              <a:t>. Available at: </a:t>
            </a:r>
            <a:r>
              <a:rPr lang="en-US" dirty="0">
                <a:hlinkClick r:id="rId4"/>
              </a:rPr>
              <a:t>https://foodactive.org.uk/the-first-in-line-the-breakfast-clubs-early-adopters-scheme-explained/</a:t>
            </a:r>
            <a:r>
              <a:rPr lang="en-US" dirty="0"/>
              <a:t> (Accessed: 15 October 2025).</a:t>
            </a:r>
          </a:p>
          <a:p>
            <a:r>
              <a:rPr lang="en-US" dirty="0"/>
              <a:t>House of Commons Library (2025) </a:t>
            </a:r>
            <a:r>
              <a:rPr lang="en-US" i="1" dirty="0"/>
              <a:t>Food poverty: Households, food banks and free school meals</a:t>
            </a:r>
            <a:r>
              <a:rPr lang="en-US" dirty="0"/>
              <a:t>. Available at: </a:t>
            </a:r>
            <a:r>
              <a:rPr lang="en-US" dirty="0">
                <a:hlinkClick r:id="rId5"/>
              </a:rPr>
              <a:t>https://commonslibrary.parliament.uk/research-briefings/cbp-9209/</a:t>
            </a:r>
            <a:r>
              <a:rPr lang="en-US" dirty="0"/>
              <a:t> (Accessed: 27 October 2025).</a:t>
            </a:r>
          </a:p>
          <a:p>
            <a:r>
              <a:rPr lang="en-US" dirty="0"/>
              <a:t>Jamie’s School Dinners (2005) </a:t>
            </a:r>
            <a:r>
              <a:rPr lang="en-US" i="1" dirty="0"/>
              <a:t>Jamie’s School Dinners, </a:t>
            </a:r>
            <a:r>
              <a:rPr lang="en-US" dirty="0"/>
              <a:t>Channel 4 television 23</a:t>
            </a:r>
            <a:r>
              <a:rPr lang="en-US" baseline="30000" dirty="0"/>
              <a:t>rd</a:t>
            </a:r>
            <a:r>
              <a:rPr lang="en-US" dirty="0"/>
              <a:t> February -16</a:t>
            </a:r>
            <a:r>
              <a:rPr lang="en-US" baseline="30000" dirty="0"/>
              <a:t>th</a:t>
            </a:r>
            <a:r>
              <a:rPr lang="en-US" dirty="0"/>
              <a:t> March </a:t>
            </a:r>
          </a:p>
          <a:p>
            <a:r>
              <a:rPr lang="en-US" dirty="0"/>
              <a:t>Jessiman, P.E. et al. (2023) ‘A qualitative process evaluation of universal free school meal provision in two London secondary schools’, </a:t>
            </a:r>
            <a:r>
              <a:rPr lang="en-US" i="1" dirty="0"/>
              <a:t>BMC Public Health</a:t>
            </a:r>
            <a:r>
              <a:rPr lang="en-US" dirty="0"/>
              <a:t>, 23, Article 300. Available at: </a:t>
            </a:r>
            <a:r>
              <a:rPr lang="en-US" dirty="0">
                <a:hlinkClick r:id="rId6"/>
              </a:rPr>
              <a:t>https://bmcpublichealth.biomedcentral.com/articles/10.1186/s12889-023-15082-3</a:t>
            </a:r>
            <a:r>
              <a:rPr lang="en-US" dirty="0"/>
              <a:t> (Accessed: 27 October 2025).</a:t>
            </a:r>
            <a:br>
              <a:rPr lang="en-US" dirty="0"/>
            </a:br>
            <a:endParaRPr lang="en-US" dirty="0"/>
          </a:p>
          <a:p>
            <a:r>
              <a:rPr lang="en-US" dirty="0"/>
              <a:t>LACA &amp; </a:t>
            </a:r>
            <a:r>
              <a:rPr lang="en-US" dirty="0" err="1"/>
              <a:t>ParentPay</a:t>
            </a:r>
            <a:r>
              <a:rPr lang="en-US" dirty="0"/>
              <a:t> (2025) </a:t>
            </a:r>
            <a:r>
              <a:rPr lang="en-US" i="1" dirty="0"/>
              <a:t>School Meals Report 2025</a:t>
            </a:r>
            <a:r>
              <a:rPr lang="en-US" dirty="0"/>
              <a:t>. Available at: </a:t>
            </a:r>
            <a:r>
              <a:rPr lang="en-US" dirty="0">
                <a:hlinkClick r:id="rId7"/>
              </a:rPr>
              <a:t>https://www.laca.co.uk/sites/default/files/attachment/news/2025%20School%20Meals%20Report.pdf</a:t>
            </a:r>
            <a:r>
              <a:rPr lang="en-US" dirty="0"/>
              <a:t> (Accessed: 15 October 2025).</a:t>
            </a:r>
          </a:p>
        </p:txBody>
      </p:sp>
    </p:spTree>
    <p:extLst>
      <p:ext uri="{BB962C8B-B14F-4D97-AF65-F5344CB8AC3E}">
        <p14:creationId xmlns:p14="http://schemas.microsoft.com/office/powerpoint/2010/main" val="3374268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E6822-1A0B-2626-0036-BE73373126FA}"/>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9DC38A42-2FC5-8A77-2E98-FECC3CE4950B}"/>
              </a:ext>
            </a:extLst>
          </p:cNvPr>
          <p:cNvSpPr>
            <a:spLocks noGrp="1"/>
          </p:cNvSpPr>
          <p:nvPr>
            <p:ph idx="1"/>
          </p:nvPr>
        </p:nvSpPr>
        <p:spPr>
          <a:xfrm>
            <a:off x="349321" y="2160589"/>
            <a:ext cx="9055936" cy="4484051"/>
          </a:xfrm>
        </p:spPr>
        <p:txBody>
          <a:bodyPr>
            <a:normAutofit fontScale="85000" lnSpcReduction="10000"/>
          </a:bodyPr>
          <a:lstStyle/>
          <a:p>
            <a:r>
              <a:rPr lang="en-GB" dirty="0"/>
              <a:t>Pallan, M., Murphy, M., Morrison, B., Sitch, A., Adamson, A., </a:t>
            </a:r>
            <a:r>
              <a:rPr lang="en-GB" dirty="0" err="1"/>
              <a:t>Bartington</a:t>
            </a:r>
            <a:r>
              <a:rPr lang="en-GB" dirty="0"/>
              <a:t>, S., Dobell, A., Duff, R., Frew, E., Griffin, T., Hurley, K., Lancashire, E., </a:t>
            </a:r>
            <a:r>
              <a:rPr lang="en-GB" dirty="0" err="1"/>
              <a:t>McLeman</a:t>
            </a:r>
            <a:r>
              <a:rPr lang="en-GB" dirty="0"/>
              <a:t>, L., Passmore, S., </a:t>
            </a:r>
            <a:r>
              <a:rPr lang="en-GB" dirty="0" err="1"/>
              <a:t>Pokhilenko</a:t>
            </a:r>
            <a:r>
              <a:rPr lang="en-GB" dirty="0"/>
              <a:t>, I., Rowland, M., Vahid </a:t>
            </a:r>
            <a:r>
              <a:rPr lang="en-GB" dirty="0" err="1"/>
              <a:t>Ravaghi</a:t>
            </a:r>
            <a:r>
              <a:rPr lang="en-GB" dirty="0"/>
              <a:t>, Spence, S. and </a:t>
            </a:r>
            <a:r>
              <a:rPr lang="en-GB" dirty="0" err="1"/>
              <a:t>Peymane</a:t>
            </a:r>
            <a:r>
              <a:rPr lang="en-GB" dirty="0"/>
              <a:t> Adab (2024). National school food standards in England: a cross-sectional study to explore compliance in secondary schools and impact on pupil nutritional intake. </a:t>
            </a:r>
            <a:r>
              <a:rPr lang="en-GB" i="1" dirty="0"/>
              <a:t>International Journal of </a:t>
            </a:r>
            <a:r>
              <a:rPr lang="en-GB" i="1" dirty="0" err="1"/>
              <a:t>Behavioral</a:t>
            </a:r>
            <a:r>
              <a:rPr lang="en-GB" i="1" dirty="0"/>
              <a:t> Nutrition and Physical Activity</a:t>
            </a:r>
            <a:r>
              <a:rPr lang="en-GB" dirty="0"/>
              <a:t>, 21(1). </a:t>
            </a:r>
            <a:r>
              <a:rPr lang="en-GB" dirty="0" err="1"/>
              <a:t>doi</a:t>
            </a:r>
            <a:r>
              <a:rPr lang="en-GB" dirty="0"/>
              <a:t>: </a:t>
            </a:r>
            <a:r>
              <a:rPr lang="en-GB" dirty="0">
                <a:hlinkClick r:id="rId2"/>
              </a:rPr>
              <a:t>https://doi.org/10.1186/s12966-024-01672-w</a:t>
            </a:r>
            <a:r>
              <a:rPr lang="en-GB" dirty="0"/>
              <a:t>.</a:t>
            </a:r>
          </a:p>
          <a:p>
            <a:r>
              <a:rPr lang="en-US" dirty="0"/>
              <a:t>Pike, J. and Kelly, P. (2014). Turkey </a:t>
            </a:r>
            <a:r>
              <a:rPr lang="en-US" dirty="0" err="1"/>
              <a:t>Twizzler</a:t>
            </a:r>
            <a:r>
              <a:rPr lang="en-US" dirty="0"/>
              <a:t> Moments and Public Policy Discourse. </a:t>
            </a:r>
            <a:r>
              <a:rPr lang="en-US" i="1" dirty="0"/>
              <a:t>The Moral Geographies of Children, Young People and Food</a:t>
            </a:r>
            <a:r>
              <a:rPr lang="en-US" dirty="0"/>
              <a:t>, pp.44–71. </a:t>
            </a:r>
            <a:r>
              <a:rPr lang="en-US" dirty="0" err="1"/>
              <a:t>doi</a:t>
            </a:r>
            <a:r>
              <a:rPr lang="en-US" dirty="0"/>
              <a:t>: https://doi.org/10.1057/9781137312310_3.</a:t>
            </a:r>
            <a:endParaRPr lang="en-GB" dirty="0"/>
          </a:p>
          <a:p>
            <a:r>
              <a:rPr lang="en-US" dirty="0"/>
              <a:t>Pike, J. and Kelly, P. (2014). Turkey </a:t>
            </a:r>
            <a:r>
              <a:rPr lang="en-US" dirty="0" err="1"/>
              <a:t>Twizzler</a:t>
            </a:r>
            <a:r>
              <a:rPr lang="en-US" dirty="0"/>
              <a:t> Moments and Public Policy Discourse. </a:t>
            </a:r>
            <a:r>
              <a:rPr lang="en-US" i="1" dirty="0"/>
              <a:t>The Moral Geographies of Children, Young People and Food</a:t>
            </a:r>
            <a:r>
              <a:rPr lang="en-US" dirty="0"/>
              <a:t>, pp.44–71. </a:t>
            </a:r>
            <a:r>
              <a:rPr lang="en-US" dirty="0" err="1"/>
              <a:t>doi</a:t>
            </a:r>
            <a:r>
              <a:rPr lang="en-US" dirty="0"/>
              <a:t>: </a:t>
            </a:r>
            <a:r>
              <a:rPr lang="en-US" dirty="0">
                <a:hlinkClick r:id="rId3"/>
              </a:rPr>
              <a:t>https://doi.org/10.1057/9781137312310_3</a:t>
            </a:r>
            <a:r>
              <a:rPr lang="en-US" dirty="0"/>
              <a:t>.</a:t>
            </a:r>
          </a:p>
          <a:p>
            <a:r>
              <a:rPr lang="en-US" dirty="0" err="1"/>
              <a:t>Quadram</a:t>
            </a:r>
            <a:r>
              <a:rPr lang="en-US" dirty="0"/>
              <a:t> Institute (2023) </a:t>
            </a:r>
            <a:r>
              <a:rPr lang="en-US" i="1" dirty="0"/>
              <a:t>The nutrition of school dinners through the decades</a:t>
            </a:r>
            <a:r>
              <a:rPr lang="en-US" dirty="0"/>
              <a:t>. Available at: </a:t>
            </a:r>
            <a:r>
              <a:rPr lang="en-US" dirty="0">
                <a:hlinkClick r:id="rId4"/>
              </a:rPr>
              <a:t>https://quadram.ac.uk/blogs/the-nutrition-of-school-dinners-through-the-decades/</a:t>
            </a:r>
            <a:r>
              <a:rPr lang="en-US" dirty="0"/>
              <a:t> (Accessed: 28 October 2025).</a:t>
            </a:r>
          </a:p>
          <a:p>
            <a:r>
              <a:rPr lang="en-US" dirty="0"/>
              <a:t>School Food Matters (2024) </a:t>
            </a:r>
            <a:r>
              <a:rPr lang="en-US" i="1" dirty="0"/>
              <a:t>Cost of a School Meal: The True Price of Providing Nutritious Food in Schools</a:t>
            </a:r>
            <a:r>
              <a:rPr lang="en-US" dirty="0"/>
              <a:t>. Available at: </a:t>
            </a:r>
            <a:r>
              <a:rPr lang="en-US" dirty="0">
                <a:hlinkClick r:id="rId5"/>
              </a:rPr>
              <a:t>https://www.schoolfoodmatters.org/sites/default/files/2024-10/CoaSM-report.pdf</a:t>
            </a:r>
            <a:r>
              <a:rPr lang="en-US" dirty="0"/>
              <a:t> (Accessed: 15 October 2025).</a:t>
            </a:r>
            <a:endParaRPr lang="en-GB" dirty="0"/>
          </a:p>
          <a:p>
            <a:endParaRPr lang="en-GB" dirty="0"/>
          </a:p>
        </p:txBody>
      </p:sp>
    </p:spTree>
    <p:extLst>
      <p:ext uri="{BB962C8B-B14F-4D97-AF65-F5344CB8AC3E}">
        <p14:creationId xmlns:p14="http://schemas.microsoft.com/office/powerpoint/2010/main" val="65636913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970</TotalTime>
  <Words>1265</Words>
  <Application>Microsoft Office PowerPoint</Application>
  <PresentationFormat>Widescreen</PresentationFormat>
  <Paragraphs>47</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Trebuchet MS</vt:lpstr>
      <vt:lpstr>Wingdings 3</vt:lpstr>
      <vt:lpstr>Facet</vt:lpstr>
      <vt:lpstr>What do children really get from a school meal, and is it enough?</vt:lpstr>
      <vt:lpstr>Jamie Oliver’s school food campaign (2005) </vt:lpstr>
      <vt:lpstr>School meals: positives and negatives </vt:lpstr>
      <vt:lpstr>School Menu Conwy County</vt:lpstr>
      <vt:lpstr>20 years on: the gaps that remain </vt:lpstr>
      <vt:lpstr>Easy as pie? Not quite </vt:lpstr>
      <vt:lpstr>Reference list </vt:lpstr>
      <vt:lpstr>Reference list (continued)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Emily Vernon</dc:creator>
  <cp:lastModifiedBy>Emily Vernon</cp:lastModifiedBy>
  <cp:revision>15</cp:revision>
  <dcterms:created xsi:type="dcterms:W3CDTF">2025-10-01T11:42:37Z</dcterms:created>
  <dcterms:modified xsi:type="dcterms:W3CDTF">2025-10-28T18:59:41Z</dcterms:modified>
</cp:coreProperties>
</file>