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93" r:id="rId9"/>
    <p:sldId id="263" r:id="rId10"/>
    <p:sldId id="264" r:id="rId11"/>
    <p:sldId id="298" r:id="rId12"/>
    <p:sldId id="265" r:id="rId13"/>
    <p:sldId id="266" r:id="rId14"/>
    <p:sldId id="267" r:id="rId15"/>
    <p:sldId id="268" r:id="rId16"/>
    <p:sldId id="269" r:id="rId17"/>
    <p:sldId id="270" r:id="rId18"/>
    <p:sldId id="271" r:id="rId19"/>
    <p:sldId id="272" r:id="rId20"/>
    <p:sldId id="273" r:id="rId21"/>
    <p:sldId id="294" r:id="rId22"/>
    <p:sldId id="274" r:id="rId23"/>
    <p:sldId id="278" r:id="rId24"/>
    <p:sldId id="279" r:id="rId25"/>
    <p:sldId id="280" r:id="rId26"/>
    <p:sldId id="281" r:id="rId27"/>
    <p:sldId id="282" r:id="rId28"/>
    <p:sldId id="300" r:id="rId29"/>
    <p:sldId id="301" r:id="rId30"/>
    <p:sldId id="284" r:id="rId31"/>
    <p:sldId id="285" r:id="rId32"/>
    <p:sldId id="286" r:id="rId33"/>
    <p:sldId id="287" r:id="rId34"/>
    <p:sldId id="295" r:id="rId35"/>
    <p:sldId id="296" r:id="rId36"/>
    <p:sldId id="289" r:id="rId37"/>
    <p:sldId id="291" r:id="rId38"/>
    <p:sldId id="292" r:id="rId39"/>
    <p:sldId id="290" r:id="rId40"/>
    <p:sldId id="299" r:id="rId41"/>
    <p:sldId id="297" r:id="rId42"/>
    <p:sldId id="302"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022" autoAdjust="0"/>
    <p:restoredTop sz="94660"/>
  </p:normalViewPr>
  <p:slideViewPr>
    <p:cSldViewPr snapToGrid="0">
      <p:cViewPr>
        <p:scale>
          <a:sx n="92" d="100"/>
          <a:sy n="92" d="100"/>
        </p:scale>
        <p:origin x="72" y="3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C61DBE2-DAFB-465D-86E6-0C2BF906B6A6}" type="datetimeFigureOut">
              <a:rPr lang="en-GB" smtClean="0"/>
              <a:t>21/11/2018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140F26-40D3-4587-8324-D41BCBE3A5DE}" type="slidenum">
              <a:rPr lang="en-GB" smtClean="0"/>
              <a:t>‹#›</a:t>
            </a:fld>
            <a:endParaRPr lang="en-GB"/>
          </a:p>
        </p:txBody>
      </p:sp>
    </p:spTree>
    <p:extLst>
      <p:ext uri="{BB962C8B-B14F-4D97-AF65-F5344CB8AC3E}">
        <p14:creationId xmlns:p14="http://schemas.microsoft.com/office/powerpoint/2010/main" val="23096027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C61DBE2-DAFB-465D-86E6-0C2BF906B6A6}" type="datetimeFigureOut">
              <a:rPr lang="en-GB" smtClean="0"/>
              <a:t>21/11/2018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140F26-40D3-4587-8324-D41BCBE3A5DE}" type="slidenum">
              <a:rPr lang="en-GB" smtClean="0"/>
              <a:t>‹#›</a:t>
            </a:fld>
            <a:endParaRPr lang="en-GB"/>
          </a:p>
        </p:txBody>
      </p:sp>
    </p:spTree>
    <p:extLst>
      <p:ext uri="{BB962C8B-B14F-4D97-AF65-F5344CB8AC3E}">
        <p14:creationId xmlns:p14="http://schemas.microsoft.com/office/powerpoint/2010/main" val="13484365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6C61DBE2-DAFB-465D-86E6-0C2BF906B6A6}" type="datetimeFigureOut">
              <a:rPr lang="en-GB" smtClean="0"/>
              <a:t>21/11/2018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140F26-40D3-4587-8324-D41BCBE3A5DE}" type="slidenum">
              <a:rPr lang="en-GB" smtClean="0"/>
              <a:t>‹#›</a:t>
            </a:fld>
            <a:endParaRPr lang="en-GB"/>
          </a:p>
        </p:txBody>
      </p:sp>
    </p:spTree>
    <p:extLst>
      <p:ext uri="{BB962C8B-B14F-4D97-AF65-F5344CB8AC3E}">
        <p14:creationId xmlns:p14="http://schemas.microsoft.com/office/powerpoint/2010/main" val="11813971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C61DBE2-DAFB-465D-86E6-0C2BF906B6A6}" type="datetimeFigureOut">
              <a:rPr lang="en-GB" smtClean="0"/>
              <a:t>21/11/2018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1140F26-40D3-4587-8324-D41BCBE3A5DE}" type="slidenum">
              <a:rPr lang="en-GB" smtClean="0"/>
              <a:t>‹#›</a:t>
            </a:fld>
            <a:endParaRPr lang="en-GB"/>
          </a:p>
        </p:txBody>
      </p:sp>
    </p:spTree>
    <p:extLst>
      <p:ext uri="{BB962C8B-B14F-4D97-AF65-F5344CB8AC3E}">
        <p14:creationId xmlns:p14="http://schemas.microsoft.com/office/powerpoint/2010/main" val="5421578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C61DBE2-DAFB-465D-86E6-0C2BF906B6A6}" type="datetimeFigureOut">
              <a:rPr lang="en-GB" smtClean="0"/>
              <a:t>21/11/2018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1140F26-40D3-4587-8324-D41BCBE3A5DE}" type="slidenum">
              <a:rPr lang="en-GB" smtClean="0"/>
              <a:t>‹#›</a:t>
            </a:fld>
            <a:endParaRPr lang="en-GB"/>
          </a:p>
        </p:txBody>
      </p:sp>
    </p:spTree>
    <p:extLst>
      <p:ext uri="{BB962C8B-B14F-4D97-AF65-F5344CB8AC3E}">
        <p14:creationId xmlns:p14="http://schemas.microsoft.com/office/powerpoint/2010/main" val="16219591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C61DBE2-DAFB-465D-86E6-0C2BF906B6A6}" type="datetimeFigureOut">
              <a:rPr lang="en-GB" smtClean="0"/>
              <a:t>21/11/2018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1140F26-40D3-4587-8324-D41BCBE3A5DE}" type="slidenum">
              <a:rPr lang="en-GB" smtClean="0"/>
              <a:t>‹#›</a:t>
            </a:fld>
            <a:endParaRPr lang="en-GB"/>
          </a:p>
        </p:txBody>
      </p:sp>
    </p:spTree>
    <p:extLst>
      <p:ext uri="{BB962C8B-B14F-4D97-AF65-F5344CB8AC3E}">
        <p14:creationId xmlns:p14="http://schemas.microsoft.com/office/powerpoint/2010/main" val="31979212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C61DBE2-DAFB-465D-86E6-0C2BF906B6A6}" type="datetimeFigureOut">
              <a:rPr lang="en-GB" smtClean="0"/>
              <a:t>21/11/2018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1140F26-40D3-4587-8324-D41BCBE3A5DE}" type="slidenum">
              <a:rPr lang="en-GB" smtClean="0"/>
              <a:t>‹#›</a:t>
            </a:fld>
            <a:endParaRPr lang="en-GB"/>
          </a:p>
        </p:txBody>
      </p:sp>
    </p:spTree>
    <p:extLst>
      <p:ext uri="{BB962C8B-B14F-4D97-AF65-F5344CB8AC3E}">
        <p14:creationId xmlns:p14="http://schemas.microsoft.com/office/powerpoint/2010/main" val="815840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6C61DBE2-DAFB-465D-86E6-0C2BF906B6A6}" type="datetimeFigureOut">
              <a:rPr lang="en-GB" smtClean="0"/>
              <a:t>21/11/2018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1140F26-40D3-4587-8324-D41BCBE3A5DE}" type="slidenum">
              <a:rPr lang="en-GB" smtClean="0"/>
              <a:t>‹#›</a:t>
            </a:fld>
            <a:endParaRPr lang="en-GB"/>
          </a:p>
        </p:txBody>
      </p:sp>
    </p:spTree>
    <p:extLst>
      <p:ext uri="{BB962C8B-B14F-4D97-AF65-F5344CB8AC3E}">
        <p14:creationId xmlns:p14="http://schemas.microsoft.com/office/powerpoint/2010/main" val="35656998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6C61DBE2-DAFB-465D-86E6-0C2BF906B6A6}" type="datetimeFigureOut">
              <a:rPr lang="en-GB" smtClean="0"/>
              <a:t>21/11/2018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1140F26-40D3-4587-8324-D41BCBE3A5DE}" type="slidenum">
              <a:rPr lang="en-GB" smtClean="0"/>
              <a:t>‹#›</a:t>
            </a:fld>
            <a:endParaRPr lang="en-GB"/>
          </a:p>
        </p:txBody>
      </p:sp>
    </p:spTree>
    <p:extLst>
      <p:ext uri="{BB962C8B-B14F-4D97-AF65-F5344CB8AC3E}">
        <p14:creationId xmlns:p14="http://schemas.microsoft.com/office/powerpoint/2010/main" val="38724523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C61DBE2-DAFB-465D-86E6-0C2BF906B6A6}" type="datetimeFigureOut">
              <a:rPr lang="en-GB" smtClean="0"/>
              <a:t>21/11/2018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140F26-40D3-4587-8324-D41BCBE3A5DE}" type="slidenum">
              <a:rPr lang="en-GB" smtClean="0"/>
              <a:t>‹#›</a:t>
            </a:fld>
            <a:endParaRPr lang="en-GB"/>
          </a:p>
        </p:txBody>
      </p:sp>
    </p:spTree>
    <p:extLst>
      <p:ext uri="{BB962C8B-B14F-4D97-AF65-F5344CB8AC3E}">
        <p14:creationId xmlns:p14="http://schemas.microsoft.com/office/powerpoint/2010/main" val="13874551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C61DBE2-DAFB-465D-86E6-0C2BF906B6A6}" type="datetimeFigureOut">
              <a:rPr lang="en-GB" smtClean="0"/>
              <a:t>21/11/2018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140F26-40D3-4587-8324-D41BCBE3A5DE}" type="slidenum">
              <a:rPr lang="en-GB" smtClean="0"/>
              <a:t>‹#›</a:t>
            </a:fld>
            <a:endParaRPr lang="en-GB"/>
          </a:p>
        </p:txBody>
      </p:sp>
    </p:spTree>
    <p:extLst>
      <p:ext uri="{BB962C8B-B14F-4D97-AF65-F5344CB8AC3E}">
        <p14:creationId xmlns:p14="http://schemas.microsoft.com/office/powerpoint/2010/main" val="30770523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C61DBE2-DAFB-465D-86E6-0C2BF906B6A6}" type="datetimeFigureOut">
              <a:rPr lang="en-GB" smtClean="0"/>
              <a:t>21/11/2018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1140F26-40D3-4587-8324-D41BCBE3A5DE}" type="slidenum">
              <a:rPr lang="en-GB" smtClean="0"/>
              <a:t>‹#›</a:t>
            </a:fld>
            <a:endParaRPr lang="en-GB"/>
          </a:p>
        </p:txBody>
      </p:sp>
    </p:spTree>
    <p:extLst>
      <p:ext uri="{BB962C8B-B14F-4D97-AF65-F5344CB8AC3E}">
        <p14:creationId xmlns:p14="http://schemas.microsoft.com/office/powerpoint/2010/main" val="236905668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2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hyperlink" Target="https://www.atlassian.com/continuous-delivery/different-types-of-software-testin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Software Testing</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305892410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Objectives</a:t>
            </a:r>
            <a:endParaRPr lang="en-GB" dirty="0"/>
          </a:p>
        </p:txBody>
      </p:sp>
      <p:sp>
        <p:nvSpPr>
          <p:cNvPr id="3" name="Content Placeholder 2"/>
          <p:cNvSpPr>
            <a:spLocks noGrp="1"/>
          </p:cNvSpPr>
          <p:nvPr>
            <p:ph idx="1"/>
          </p:nvPr>
        </p:nvSpPr>
        <p:spPr/>
        <p:txBody>
          <a:bodyPr/>
          <a:lstStyle/>
          <a:p>
            <a:r>
              <a:rPr lang="en-GB" dirty="0" smtClean="0"/>
              <a:t>Define what software testing is</a:t>
            </a:r>
          </a:p>
          <a:p>
            <a:endParaRPr lang="en-GB" dirty="0"/>
          </a:p>
          <a:p>
            <a:r>
              <a:rPr lang="en-GB" dirty="0" smtClean="0"/>
              <a:t>Define the need for testing software</a:t>
            </a:r>
          </a:p>
          <a:p>
            <a:endParaRPr lang="en-GB" dirty="0"/>
          </a:p>
          <a:p>
            <a:r>
              <a:rPr lang="en-GB" dirty="0" smtClean="0"/>
              <a:t>Identify the differing forms of testing within software development</a:t>
            </a:r>
          </a:p>
          <a:p>
            <a:endParaRPr lang="en-GB" dirty="0"/>
          </a:p>
          <a:p>
            <a:r>
              <a:rPr lang="en-GB" dirty="0" smtClean="0"/>
              <a:t>Construct example tests based on scenario</a:t>
            </a:r>
            <a:endParaRPr lang="en-GB" dirty="0"/>
          </a:p>
        </p:txBody>
      </p:sp>
    </p:spTree>
    <p:extLst>
      <p:ext uri="{BB962C8B-B14F-4D97-AF65-F5344CB8AC3E}">
        <p14:creationId xmlns:p14="http://schemas.microsoft.com/office/powerpoint/2010/main" val="88465492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Software Development</a:t>
            </a:r>
            <a:endParaRPr lang="en-GB" dirty="0"/>
          </a:p>
        </p:txBody>
      </p:sp>
      <p:sp>
        <p:nvSpPr>
          <p:cNvPr id="3" name="Content Placeholder 2"/>
          <p:cNvSpPr>
            <a:spLocks noGrp="1"/>
          </p:cNvSpPr>
          <p:nvPr>
            <p:ph idx="1"/>
          </p:nvPr>
        </p:nvSpPr>
        <p:spPr/>
        <p:txBody>
          <a:bodyPr/>
          <a:lstStyle/>
          <a:p>
            <a:r>
              <a:rPr lang="en-GB" dirty="0" smtClean="0"/>
              <a:t>The software has been designed and implemented; what now ?</a:t>
            </a:r>
          </a:p>
          <a:p>
            <a:endParaRPr lang="en-GB" dirty="0"/>
          </a:p>
          <a:p>
            <a:r>
              <a:rPr lang="en-GB" dirty="0" smtClean="0"/>
              <a:t>How do we know that the software meets the functional requirements ?</a:t>
            </a:r>
          </a:p>
          <a:p>
            <a:endParaRPr lang="en-GB" dirty="0"/>
          </a:p>
          <a:p>
            <a:r>
              <a:rPr lang="en-GB" dirty="0" smtClean="0"/>
              <a:t>How do we know that the software meets the contextual requirements ?</a:t>
            </a:r>
          </a:p>
        </p:txBody>
      </p:sp>
    </p:spTree>
    <p:extLst>
      <p:ext uri="{BB962C8B-B14F-4D97-AF65-F5344CB8AC3E}">
        <p14:creationId xmlns:p14="http://schemas.microsoft.com/office/powerpoint/2010/main" val="240685903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Software Testing</a:t>
            </a:r>
            <a:endParaRPr lang="en-GB" dirty="0"/>
          </a:p>
        </p:txBody>
      </p:sp>
      <p:sp>
        <p:nvSpPr>
          <p:cNvPr id="3" name="Content Placeholder 2"/>
          <p:cNvSpPr>
            <a:spLocks noGrp="1"/>
          </p:cNvSpPr>
          <p:nvPr>
            <p:ph idx="1"/>
          </p:nvPr>
        </p:nvSpPr>
        <p:spPr/>
        <p:txBody>
          <a:bodyPr/>
          <a:lstStyle/>
          <a:p>
            <a:r>
              <a:rPr lang="en-GB" dirty="0" smtClean="0"/>
              <a:t>What is software testing ?</a:t>
            </a:r>
          </a:p>
          <a:p>
            <a:pPr lvl="1"/>
            <a:r>
              <a:rPr lang="en-GB" dirty="0" smtClean="0"/>
              <a:t>The process of error-checking, validating and verification of the implemented software</a:t>
            </a:r>
          </a:p>
          <a:p>
            <a:pPr lvl="1"/>
            <a:endParaRPr lang="en-GB" dirty="0"/>
          </a:p>
          <a:p>
            <a:r>
              <a:rPr lang="en-GB" dirty="0" smtClean="0"/>
              <a:t>Is this truly the case ?</a:t>
            </a:r>
          </a:p>
          <a:p>
            <a:pPr lvl="1"/>
            <a:r>
              <a:rPr lang="en-GB" dirty="0" smtClean="0"/>
              <a:t>Depending upon the methodology that you are utilising (think TFD and TDD )</a:t>
            </a:r>
            <a:endParaRPr lang="en-GB" dirty="0"/>
          </a:p>
        </p:txBody>
      </p:sp>
    </p:spTree>
    <p:extLst>
      <p:ext uri="{BB962C8B-B14F-4D97-AF65-F5344CB8AC3E}">
        <p14:creationId xmlns:p14="http://schemas.microsoft.com/office/powerpoint/2010/main" val="40540158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Methods of </a:t>
            </a:r>
            <a:r>
              <a:rPr lang="en-GB" dirty="0"/>
              <a:t>S</a:t>
            </a:r>
            <a:r>
              <a:rPr lang="en-GB" dirty="0" smtClean="0"/>
              <a:t>oftware Testing</a:t>
            </a:r>
            <a:endParaRPr lang="en-GB" dirty="0"/>
          </a:p>
        </p:txBody>
      </p:sp>
      <p:sp>
        <p:nvSpPr>
          <p:cNvPr id="3" name="Content Placeholder 2"/>
          <p:cNvSpPr>
            <a:spLocks noGrp="1"/>
          </p:cNvSpPr>
          <p:nvPr>
            <p:ph idx="1"/>
          </p:nvPr>
        </p:nvSpPr>
        <p:spPr/>
        <p:txBody>
          <a:bodyPr/>
          <a:lstStyle/>
          <a:p>
            <a:r>
              <a:rPr lang="en-GB" dirty="0" smtClean="0"/>
              <a:t>Black-box testing</a:t>
            </a:r>
          </a:p>
          <a:p>
            <a:endParaRPr lang="en-GB" dirty="0" smtClean="0"/>
          </a:p>
          <a:p>
            <a:r>
              <a:rPr lang="en-GB" dirty="0" smtClean="0"/>
              <a:t>White-box testing</a:t>
            </a:r>
          </a:p>
          <a:p>
            <a:endParaRPr lang="en-GB" dirty="0" smtClean="0"/>
          </a:p>
          <a:p>
            <a:r>
              <a:rPr lang="en-GB" dirty="0" smtClean="0"/>
              <a:t>Acceptance Testing</a:t>
            </a:r>
          </a:p>
          <a:p>
            <a:endParaRPr lang="en-GB" dirty="0" smtClean="0"/>
          </a:p>
          <a:p>
            <a:r>
              <a:rPr lang="en-GB" dirty="0" smtClean="0"/>
              <a:t>Regression Testing</a:t>
            </a:r>
            <a:endParaRPr lang="en-GB" dirty="0"/>
          </a:p>
        </p:txBody>
      </p:sp>
    </p:spTree>
    <p:extLst>
      <p:ext uri="{BB962C8B-B14F-4D97-AF65-F5344CB8AC3E}">
        <p14:creationId xmlns:p14="http://schemas.microsoft.com/office/powerpoint/2010/main" val="206554618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Abstract View of Software </a:t>
            </a:r>
            <a:r>
              <a:rPr lang="en-GB" dirty="0"/>
              <a:t>T</a:t>
            </a:r>
            <a:r>
              <a:rPr lang="en-GB" dirty="0" smtClean="0"/>
              <a:t>esting</a:t>
            </a:r>
            <a:endParaRPr lang="en-GB" dirty="0"/>
          </a:p>
        </p:txBody>
      </p:sp>
      <p:sp>
        <p:nvSpPr>
          <p:cNvPr id="3" name="Content Placeholder 2"/>
          <p:cNvSpPr>
            <a:spLocks noGrp="1"/>
          </p:cNvSpPr>
          <p:nvPr>
            <p:ph idx="1"/>
          </p:nvPr>
        </p:nvSpPr>
        <p:spPr/>
        <p:txBody>
          <a:bodyPr/>
          <a:lstStyle/>
          <a:p>
            <a:r>
              <a:rPr lang="en-GB" dirty="0" smtClean="0"/>
              <a:t>Mostly composed of black box testing</a:t>
            </a:r>
          </a:p>
          <a:p>
            <a:pPr lvl="1"/>
            <a:r>
              <a:rPr lang="en-GB" dirty="0" smtClean="0"/>
              <a:t>The tester does not now how the internals of the software works, moreover testing the output of the system from a given input.</a:t>
            </a:r>
          </a:p>
          <a:p>
            <a:pPr lvl="1"/>
            <a:endParaRPr lang="en-GB" dirty="0"/>
          </a:p>
          <a:p>
            <a:r>
              <a:rPr lang="en-GB" dirty="0" smtClean="0"/>
              <a:t>Acceptance tests can fall into this category as you don’t necessarily need to understand the internals of the software to ensure it does what its meant to.</a:t>
            </a:r>
            <a:endParaRPr lang="en-GB" dirty="0"/>
          </a:p>
        </p:txBody>
      </p:sp>
    </p:spTree>
    <p:extLst>
      <p:ext uri="{BB962C8B-B14F-4D97-AF65-F5344CB8AC3E}">
        <p14:creationId xmlns:p14="http://schemas.microsoft.com/office/powerpoint/2010/main" val="375649742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Granular View of Software Testing</a:t>
            </a:r>
            <a:endParaRPr lang="en-GB" dirty="0"/>
          </a:p>
        </p:txBody>
      </p:sp>
      <p:sp>
        <p:nvSpPr>
          <p:cNvPr id="3" name="Content Placeholder 2"/>
          <p:cNvSpPr>
            <a:spLocks noGrp="1"/>
          </p:cNvSpPr>
          <p:nvPr>
            <p:ph idx="1"/>
          </p:nvPr>
        </p:nvSpPr>
        <p:spPr/>
        <p:txBody>
          <a:bodyPr/>
          <a:lstStyle/>
          <a:p>
            <a:r>
              <a:rPr lang="en-GB" dirty="0" smtClean="0"/>
              <a:t>Includes the detail required of white-box testing</a:t>
            </a:r>
          </a:p>
          <a:p>
            <a:pPr lvl="1"/>
            <a:r>
              <a:rPr lang="en-GB" dirty="0" smtClean="0"/>
              <a:t>Unit Testing</a:t>
            </a:r>
          </a:p>
          <a:p>
            <a:pPr lvl="1"/>
            <a:r>
              <a:rPr lang="en-GB" dirty="0" smtClean="0"/>
              <a:t>Integration Testing</a:t>
            </a:r>
          </a:p>
          <a:p>
            <a:pPr lvl="1"/>
            <a:r>
              <a:rPr lang="en-GB" dirty="0" smtClean="0"/>
              <a:t>System Testing </a:t>
            </a:r>
          </a:p>
          <a:p>
            <a:pPr lvl="1"/>
            <a:r>
              <a:rPr lang="en-GB" dirty="0" smtClean="0"/>
              <a:t>Acceptance Testing</a:t>
            </a:r>
            <a:endParaRPr lang="en-GB" dirty="0"/>
          </a:p>
        </p:txBody>
      </p:sp>
    </p:spTree>
    <p:extLst>
      <p:ext uri="{BB962C8B-B14F-4D97-AF65-F5344CB8AC3E}">
        <p14:creationId xmlns:p14="http://schemas.microsoft.com/office/powerpoint/2010/main" val="74567982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a:t>
            </a:r>
            <a:endParaRPr lang="en-GB" dirty="0"/>
          </a:p>
        </p:txBody>
      </p:sp>
      <p:sp>
        <p:nvSpPr>
          <p:cNvPr id="3" name="Content Placeholder 2"/>
          <p:cNvSpPr>
            <a:spLocks noGrp="1"/>
          </p:cNvSpPr>
          <p:nvPr>
            <p:ph idx="1"/>
          </p:nvPr>
        </p:nvSpPr>
        <p:spPr/>
        <p:txBody>
          <a:bodyPr/>
          <a:lstStyle/>
          <a:p>
            <a:r>
              <a:rPr lang="en-GB" dirty="0" smtClean="0"/>
              <a:t>What is unit testing ?</a:t>
            </a:r>
          </a:p>
          <a:p>
            <a:endParaRPr lang="en-GB" dirty="0"/>
          </a:p>
          <a:p>
            <a:r>
              <a:rPr lang="en-GB" dirty="0" smtClean="0"/>
              <a:t>What is integration Testing ?</a:t>
            </a:r>
          </a:p>
          <a:p>
            <a:endParaRPr lang="en-GB" dirty="0"/>
          </a:p>
          <a:p>
            <a:r>
              <a:rPr lang="en-GB" dirty="0" smtClean="0"/>
              <a:t>What is system Testing ?</a:t>
            </a:r>
          </a:p>
          <a:p>
            <a:endParaRPr lang="en-GB" dirty="0"/>
          </a:p>
          <a:p>
            <a:r>
              <a:rPr lang="en-GB" dirty="0" smtClean="0"/>
              <a:t>What is acceptance testing ?</a:t>
            </a:r>
          </a:p>
          <a:p>
            <a:endParaRPr lang="en-GB" dirty="0"/>
          </a:p>
          <a:p>
            <a:endParaRPr lang="en-GB" dirty="0"/>
          </a:p>
        </p:txBody>
      </p:sp>
    </p:spTree>
    <p:extLst>
      <p:ext uri="{BB962C8B-B14F-4D97-AF65-F5344CB8AC3E}">
        <p14:creationId xmlns:p14="http://schemas.microsoft.com/office/powerpoint/2010/main" val="10971443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All Testing </a:t>
            </a:r>
            <a:r>
              <a:rPr lang="en-GB" dirty="0"/>
              <a:t>L</a:t>
            </a:r>
            <a:r>
              <a:rPr lang="en-GB" dirty="0" smtClean="0"/>
              <a:t>ooks at a Specific </a:t>
            </a:r>
            <a:r>
              <a:rPr lang="en-GB" dirty="0"/>
              <a:t>L</a:t>
            </a:r>
            <a:r>
              <a:rPr lang="en-GB" dirty="0" smtClean="0"/>
              <a:t>ayer of the System</a:t>
            </a:r>
            <a:endParaRPr lang="en-GB" dirty="0"/>
          </a:p>
        </p:txBody>
      </p:sp>
      <p:sp>
        <p:nvSpPr>
          <p:cNvPr id="3" name="Content Placeholder 2"/>
          <p:cNvSpPr>
            <a:spLocks noGrp="1"/>
          </p:cNvSpPr>
          <p:nvPr>
            <p:ph idx="1"/>
          </p:nvPr>
        </p:nvSpPr>
        <p:spPr/>
        <p:txBody>
          <a:bodyPr/>
          <a:lstStyle/>
          <a:p>
            <a:r>
              <a:rPr lang="en-GB" dirty="0" smtClean="0"/>
              <a:t>Unit Testing </a:t>
            </a:r>
          </a:p>
          <a:p>
            <a:pPr lvl="1"/>
            <a:r>
              <a:rPr lang="en-GB" dirty="0" smtClean="0"/>
              <a:t>Looks specifically at the units each feature is composed of (think classes)</a:t>
            </a:r>
          </a:p>
          <a:p>
            <a:pPr lvl="1"/>
            <a:endParaRPr lang="en-GB" dirty="0"/>
          </a:p>
          <a:p>
            <a:r>
              <a:rPr lang="en-GB" dirty="0" smtClean="0"/>
              <a:t>Integration Testing</a:t>
            </a:r>
          </a:p>
          <a:p>
            <a:pPr lvl="1"/>
            <a:r>
              <a:rPr lang="en-GB" dirty="0" smtClean="0"/>
              <a:t>Looks at the modules that a feature is composed of (collaboration of many classes)</a:t>
            </a:r>
          </a:p>
          <a:p>
            <a:pPr lvl="1"/>
            <a:endParaRPr lang="en-GB" dirty="0"/>
          </a:p>
          <a:p>
            <a:r>
              <a:rPr lang="en-GB" dirty="0" smtClean="0"/>
              <a:t>System Testing</a:t>
            </a:r>
          </a:p>
          <a:p>
            <a:pPr lvl="1"/>
            <a:r>
              <a:rPr lang="en-GB" dirty="0" smtClean="0"/>
              <a:t>Looks at how the system behaves overall with respect to the interaction of its components</a:t>
            </a:r>
            <a:endParaRPr lang="en-GB" dirty="0"/>
          </a:p>
        </p:txBody>
      </p:sp>
    </p:spTree>
    <p:extLst>
      <p:ext uri="{BB962C8B-B14F-4D97-AF65-F5344CB8AC3E}">
        <p14:creationId xmlns:p14="http://schemas.microsoft.com/office/powerpoint/2010/main" val="107485084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OOPS Code Testing</a:t>
            </a:r>
            <a:endParaRPr lang="en-GB" dirty="0"/>
          </a:p>
        </p:txBody>
      </p:sp>
      <p:sp>
        <p:nvSpPr>
          <p:cNvPr id="3" name="Content Placeholder 2"/>
          <p:cNvSpPr>
            <a:spLocks noGrp="1"/>
          </p:cNvSpPr>
          <p:nvPr>
            <p:ph idx="1"/>
          </p:nvPr>
        </p:nvSpPr>
        <p:spPr/>
        <p:txBody>
          <a:bodyPr/>
          <a:lstStyle/>
          <a:p>
            <a:r>
              <a:rPr lang="en-GB" dirty="0" smtClean="0"/>
              <a:t>Unit testing in object-oriented software is done so through the implementation of a number of tests for the functions in a given class.</a:t>
            </a:r>
            <a:endParaRPr lang="en-GB" dirty="0"/>
          </a:p>
        </p:txBody>
      </p:sp>
      <p:pic>
        <p:nvPicPr>
          <p:cNvPr id="4" name="Picture 3">
            <a:extLst>
              <a:ext uri="{FF2B5EF4-FFF2-40B4-BE49-F238E27FC236}">
                <a16:creationId xmlns:a16="http://schemas.microsoft.com/office/drawing/2014/main" id="{411AED7F-C1FD-4626-B151-385E70CE4457}"/>
              </a:ext>
            </a:extLst>
          </p:cNvPr>
          <p:cNvPicPr>
            <a:picLocks noChangeAspect="1"/>
          </p:cNvPicPr>
          <p:nvPr/>
        </p:nvPicPr>
        <p:blipFill rotWithShape="1">
          <a:blip r:embed="rId2"/>
          <a:srcRect l="5934" t="41120" r="28664" b="22886"/>
          <a:stretch/>
        </p:blipFill>
        <p:spPr>
          <a:xfrm>
            <a:off x="1057731" y="2909455"/>
            <a:ext cx="9257121" cy="3037671"/>
          </a:xfrm>
          <a:prstGeom prst="rect">
            <a:avLst/>
          </a:prstGeom>
        </p:spPr>
      </p:pic>
    </p:spTree>
    <p:extLst>
      <p:ext uri="{BB962C8B-B14F-4D97-AF65-F5344CB8AC3E}">
        <p14:creationId xmlns:p14="http://schemas.microsoft.com/office/powerpoint/2010/main" val="260578509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Simple Scenarios</a:t>
            </a:r>
            <a:endParaRPr lang="en-GB" dirty="0"/>
          </a:p>
        </p:txBody>
      </p:sp>
      <p:sp>
        <p:nvSpPr>
          <p:cNvPr id="3" name="Content Placeholder 2"/>
          <p:cNvSpPr>
            <a:spLocks noGrp="1"/>
          </p:cNvSpPr>
          <p:nvPr>
            <p:ph idx="1"/>
          </p:nvPr>
        </p:nvSpPr>
        <p:spPr/>
        <p:txBody>
          <a:bodyPr/>
          <a:lstStyle/>
          <a:p>
            <a:r>
              <a:rPr lang="en-GB" dirty="0" smtClean="0"/>
              <a:t>For simple scenarios, the writing of tests is not a difficult task</a:t>
            </a:r>
          </a:p>
          <a:p>
            <a:endParaRPr lang="en-GB" dirty="0"/>
          </a:p>
          <a:p>
            <a:r>
              <a:rPr lang="en-GB" dirty="0" smtClean="0"/>
              <a:t>The developer will write a test for a function and consequently execute and refactor accordingly</a:t>
            </a:r>
          </a:p>
          <a:p>
            <a:endParaRPr lang="en-GB" dirty="0"/>
          </a:p>
          <a:p>
            <a:endParaRPr lang="en-GB" dirty="0" smtClean="0"/>
          </a:p>
          <a:p>
            <a:r>
              <a:rPr lang="en-GB" dirty="0" smtClean="0"/>
              <a:t>What happens if more complex testing is required utilising multiple units ?</a:t>
            </a:r>
            <a:endParaRPr lang="en-GB" dirty="0"/>
          </a:p>
        </p:txBody>
      </p:sp>
    </p:spTree>
    <p:extLst>
      <p:ext uri="{BB962C8B-B14F-4D97-AF65-F5344CB8AC3E}">
        <p14:creationId xmlns:p14="http://schemas.microsoft.com/office/powerpoint/2010/main" val="254713795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Mock Objects</a:t>
            </a:r>
            <a:endParaRPr lang="en-GB" dirty="0"/>
          </a:p>
        </p:txBody>
      </p:sp>
      <p:sp>
        <p:nvSpPr>
          <p:cNvPr id="3" name="Content Placeholder 2"/>
          <p:cNvSpPr>
            <a:spLocks noGrp="1"/>
          </p:cNvSpPr>
          <p:nvPr>
            <p:ph idx="1"/>
          </p:nvPr>
        </p:nvSpPr>
        <p:spPr/>
        <p:txBody>
          <a:bodyPr/>
          <a:lstStyle/>
          <a:p>
            <a:r>
              <a:rPr lang="en-GB" dirty="0" smtClean="0"/>
              <a:t>What is a mock object ?</a:t>
            </a:r>
          </a:p>
          <a:p>
            <a:pPr lvl="1"/>
            <a:r>
              <a:rPr lang="en-GB" dirty="0" smtClean="0"/>
              <a:t>An object that is utilised in place of a real or completely implemented object</a:t>
            </a:r>
          </a:p>
          <a:p>
            <a:pPr lvl="1"/>
            <a:endParaRPr lang="en-GB" dirty="0"/>
          </a:p>
          <a:p>
            <a:r>
              <a:rPr lang="en-GB" dirty="0" smtClean="0"/>
              <a:t>When would this be utilised</a:t>
            </a:r>
            <a:r>
              <a:rPr lang="en-GB" dirty="0"/>
              <a:t> </a:t>
            </a:r>
            <a:r>
              <a:rPr lang="en-GB" dirty="0" smtClean="0"/>
              <a:t>?</a:t>
            </a:r>
          </a:p>
          <a:p>
            <a:pPr lvl="1"/>
            <a:r>
              <a:rPr lang="en-GB" dirty="0" smtClean="0"/>
              <a:t>Where the implementation of the full functionality would create too much overhead for the sprint</a:t>
            </a:r>
          </a:p>
          <a:p>
            <a:pPr lvl="1"/>
            <a:r>
              <a:rPr lang="en-GB" dirty="0" smtClean="0"/>
              <a:t>The functionality is not part of the current feature but the interface is required</a:t>
            </a:r>
          </a:p>
          <a:p>
            <a:pPr lvl="1"/>
            <a:r>
              <a:rPr lang="en-GB" dirty="0" smtClean="0"/>
              <a:t>To facilitate testing</a:t>
            </a:r>
          </a:p>
        </p:txBody>
      </p:sp>
    </p:spTree>
    <p:extLst>
      <p:ext uri="{BB962C8B-B14F-4D97-AF65-F5344CB8AC3E}">
        <p14:creationId xmlns:p14="http://schemas.microsoft.com/office/powerpoint/2010/main" val="227894166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Mock Object Example</a:t>
            </a:r>
            <a:endParaRPr lang="en-GB" dirty="0"/>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rotWithShape="1">
          <a:blip r:embed="rId2"/>
          <a:srcRect l="4438" t="12428" r="49426" b="61170"/>
          <a:stretch/>
        </p:blipFill>
        <p:spPr>
          <a:xfrm>
            <a:off x="838200" y="2394673"/>
            <a:ext cx="8929254" cy="3782290"/>
          </a:xfrm>
          <a:prstGeom prst="rect">
            <a:avLst/>
          </a:prstGeom>
        </p:spPr>
      </p:pic>
    </p:spTree>
    <p:extLst>
      <p:ext uri="{BB962C8B-B14F-4D97-AF65-F5344CB8AC3E}">
        <p14:creationId xmlns:p14="http://schemas.microsoft.com/office/powerpoint/2010/main" val="375051030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Object Stub</a:t>
            </a:r>
            <a:endParaRPr lang="en-GB" dirty="0"/>
          </a:p>
        </p:txBody>
      </p:sp>
      <p:sp>
        <p:nvSpPr>
          <p:cNvPr id="3" name="Content Placeholder 2"/>
          <p:cNvSpPr>
            <a:spLocks noGrp="1"/>
          </p:cNvSpPr>
          <p:nvPr>
            <p:ph idx="1"/>
          </p:nvPr>
        </p:nvSpPr>
        <p:spPr/>
        <p:txBody>
          <a:bodyPr/>
          <a:lstStyle/>
          <a:p>
            <a:r>
              <a:rPr lang="en-GB" dirty="0" smtClean="0"/>
              <a:t>What is a stub (object or otherwise)?</a:t>
            </a:r>
          </a:p>
          <a:p>
            <a:pPr lvl="1"/>
            <a:r>
              <a:rPr lang="en-GB" dirty="0" smtClean="0"/>
              <a:t>A means of artificially implementing primitive functionality to serve as a stand in for functionality it would otherwise create intensive work to complete</a:t>
            </a:r>
          </a:p>
          <a:p>
            <a:pPr lvl="1"/>
            <a:endParaRPr lang="en-GB" dirty="0"/>
          </a:p>
          <a:p>
            <a:r>
              <a:rPr lang="en-GB" dirty="0" smtClean="0"/>
              <a:t>When is this utilised ?</a:t>
            </a:r>
          </a:p>
          <a:p>
            <a:pPr lvl="1"/>
            <a:r>
              <a:rPr lang="en-GB" dirty="0" smtClean="0"/>
              <a:t>Where software may require the retrieval of data from a database that is not implemented</a:t>
            </a:r>
          </a:p>
          <a:p>
            <a:pPr lvl="1"/>
            <a:r>
              <a:rPr lang="en-GB" dirty="0" smtClean="0"/>
              <a:t>Where the retrieval of data would increase the overheads exponentially</a:t>
            </a:r>
            <a:endParaRPr lang="en-GB" dirty="0"/>
          </a:p>
        </p:txBody>
      </p:sp>
    </p:spTree>
    <p:extLst>
      <p:ext uri="{BB962C8B-B14F-4D97-AF65-F5344CB8AC3E}">
        <p14:creationId xmlns:p14="http://schemas.microsoft.com/office/powerpoint/2010/main" val="281978132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Stub Example</a:t>
            </a:r>
            <a:endParaRPr lang="en-GB" dirty="0"/>
          </a:p>
        </p:txBody>
      </p:sp>
      <p:sp>
        <p:nvSpPr>
          <p:cNvPr id="3" name="Content Placeholder 2"/>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2B19B38E-DD17-4703-9DEE-E89DBA20F58D}"/>
              </a:ext>
            </a:extLst>
          </p:cNvPr>
          <p:cNvPicPr>
            <a:picLocks noChangeAspect="1"/>
          </p:cNvPicPr>
          <p:nvPr/>
        </p:nvPicPr>
        <p:blipFill rotWithShape="1">
          <a:blip r:embed="rId2"/>
          <a:srcRect l="4886" t="14433" r="34210" b="11890"/>
          <a:stretch/>
        </p:blipFill>
        <p:spPr>
          <a:xfrm>
            <a:off x="1773953" y="1468107"/>
            <a:ext cx="6912848" cy="5020713"/>
          </a:xfrm>
          <a:prstGeom prst="rect">
            <a:avLst/>
          </a:prstGeom>
        </p:spPr>
      </p:pic>
    </p:spTree>
    <p:extLst>
      <p:ext uri="{BB962C8B-B14F-4D97-AF65-F5344CB8AC3E}">
        <p14:creationId xmlns:p14="http://schemas.microsoft.com/office/powerpoint/2010/main" val="175358546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Fakes, Dummies and Doubles</a:t>
            </a:r>
            <a:endParaRPr lang="en-GB" dirty="0"/>
          </a:p>
        </p:txBody>
      </p:sp>
      <p:sp>
        <p:nvSpPr>
          <p:cNvPr id="3" name="Content Placeholder 2"/>
          <p:cNvSpPr>
            <a:spLocks noGrp="1"/>
          </p:cNvSpPr>
          <p:nvPr>
            <p:ph idx="1"/>
          </p:nvPr>
        </p:nvSpPr>
        <p:spPr/>
        <p:txBody>
          <a:bodyPr/>
          <a:lstStyle/>
          <a:p>
            <a:r>
              <a:rPr lang="en-GB" dirty="0" smtClean="0"/>
              <a:t>What is an object double ?</a:t>
            </a:r>
          </a:p>
          <a:p>
            <a:pPr lvl="1"/>
            <a:r>
              <a:rPr lang="en-GB" dirty="0" smtClean="0"/>
              <a:t>A low-fat version of a production unit within the system</a:t>
            </a:r>
          </a:p>
          <a:p>
            <a:pPr lvl="1"/>
            <a:endParaRPr lang="en-GB" dirty="0"/>
          </a:p>
          <a:p>
            <a:r>
              <a:rPr lang="en-GB" dirty="0" smtClean="0"/>
              <a:t>When is this utilised ?</a:t>
            </a:r>
          </a:p>
          <a:p>
            <a:pPr lvl="1"/>
            <a:r>
              <a:rPr lang="en-GB" dirty="0" smtClean="0"/>
              <a:t>If the production version of the software requires a very complex set of functionality but the current feature requires some of the functionality in order to meet the MVP</a:t>
            </a:r>
            <a:endParaRPr lang="en-GB" dirty="0"/>
          </a:p>
        </p:txBody>
      </p:sp>
    </p:spTree>
    <p:extLst>
      <p:ext uri="{BB962C8B-B14F-4D97-AF65-F5344CB8AC3E}">
        <p14:creationId xmlns:p14="http://schemas.microsoft.com/office/powerpoint/2010/main" val="407075700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Double Example</a:t>
            </a:r>
            <a:endParaRPr lang="en-GB" dirty="0"/>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rotWithShape="1">
          <a:blip r:embed="rId2"/>
          <a:srcRect l="5475" t="22388" r="51110" b="47920"/>
          <a:stretch/>
        </p:blipFill>
        <p:spPr>
          <a:xfrm>
            <a:off x="935182" y="1766453"/>
            <a:ext cx="8402782" cy="4253347"/>
          </a:xfrm>
          <a:prstGeom prst="rect">
            <a:avLst/>
          </a:prstGeom>
        </p:spPr>
      </p:pic>
    </p:spTree>
    <p:extLst>
      <p:ext uri="{BB962C8B-B14F-4D97-AF65-F5344CB8AC3E}">
        <p14:creationId xmlns:p14="http://schemas.microsoft.com/office/powerpoint/2010/main" val="341836372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Are These Really Different Concepts ?</a:t>
            </a:r>
            <a:endParaRPr lang="en-GB" dirty="0"/>
          </a:p>
        </p:txBody>
      </p:sp>
      <p:sp>
        <p:nvSpPr>
          <p:cNvPr id="3" name="Content Placeholder 2"/>
          <p:cNvSpPr>
            <a:spLocks noGrp="1"/>
          </p:cNvSpPr>
          <p:nvPr>
            <p:ph idx="1"/>
          </p:nvPr>
        </p:nvSpPr>
        <p:spPr/>
        <p:txBody>
          <a:bodyPr/>
          <a:lstStyle/>
          <a:p>
            <a:r>
              <a:rPr lang="en-GB" dirty="0" smtClean="0"/>
              <a:t>Yes and No</a:t>
            </a:r>
          </a:p>
          <a:p>
            <a:endParaRPr lang="en-GB" dirty="0"/>
          </a:p>
          <a:p>
            <a:r>
              <a:rPr lang="en-GB" dirty="0" smtClean="0"/>
              <a:t>They are all sort of a variation on a theme, but they do all of slightly different purposes.</a:t>
            </a:r>
          </a:p>
          <a:p>
            <a:endParaRPr lang="en-GB" dirty="0"/>
          </a:p>
          <a:p>
            <a:r>
              <a:rPr lang="en-GB" dirty="0" smtClean="0"/>
              <a:t>They are all designed to make the implementation of a feature and largely an MVP far more productive, without having to be concerned about ancillary tasks and structures.</a:t>
            </a:r>
          </a:p>
        </p:txBody>
      </p:sp>
    </p:spTree>
    <p:extLst>
      <p:ext uri="{BB962C8B-B14F-4D97-AF65-F5344CB8AC3E}">
        <p14:creationId xmlns:p14="http://schemas.microsoft.com/office/powerpoint/2010/main" val="242069557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does this all fit together ?</a:t>
            </a:r>
            <a:endParaRPr lang="en-GB" dirty="0"/>
          </a:p>
        </p:txBody>
      </p:sp>
      <p:sp>
        <p:nvSpPr>
          <p:cNvPr id="3" name="Content Placeholder 2"/>
          <p:cNvSpPr>
            <a:spLocks noGrp="1"/>
          </p:cNvSpPr>
          <p:nvPr>
            <p:ph idx="1"/>
          </p:nvPr>
        </p:nvSpPr>
        <p:spPr/>
        <p:txBody>
          <a:bodyPr/>
          <a:lstStyle/>
          <a:p>
            <a:r>
              <a:rPr lang="en-GB" dirty="0" smtClean="0"/>
              <a:t>All of these elements could be used in conjunction with one another</a:t>
            </a:r>
          </a:p>
          <a:p>
            <a:endParaRPr lang="en-GB" dirty="0"/>
          </a:p>
          <a:p>
            <a:r>
              <a:rPr lang="en-GB" dirty="0" smtClean="0"/>
              <a:t>They all facilitate a different purpose and as such much of the functionality for a systems could be represented in this form if required of a feature but not an element of the feature</a:t>
            </a:r>
          </a:p>
          <a:p>
            <a:endParaRPr lang="en-GB" dirty="0"/>
          </a:p>
          <a:p>
            <a:r>
              <a:rPr lang="en-GB" dirty="0" smtClean="0"/>
              <a:t>Makes the development process far easier ensuring the MVP can be delivered</a:t>
            </a:r>
            <a:endParaRPr lang="en-GB" dirty="0"/>
          </a:p>
        </p:txBody>
      </p:sp>
    </p:spTree>
    <p:extLst>
      <p:ext uri="{BB962C8B-B14F-4D97-AF65-F5344CB8AC3E}">
        <p14:creationId xmlns:p14="http://schemas.microsoft.com/office/powerpoint/2010/main" val="207914143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Scenario</a:t>
            </a:r>
            <a:endParaRPr lang="en-GB" dirty="0"/>
          </a:p>
        </p:txBody>
      </p:sp>
      <p:sp>
        <p:nvSpPr>
          <p:cNvPr id="3" name="Content Placeholder 2"/>
          <p:cNvSpPr>
            <a:spLocks noGrp="1"/>
          </p:cNvSpPr>
          <p:nvPr>
            <p:ph idx="1"/>
          </p:nvPr>
        </p:nvSpPr>
        <p:spPr/>
        <p:txBody>
          <a:bodyPr/>
          <a:lstStyle/>
          <a:p>
            <a:r>
              <a:rPr lang="en-GB" dirty="0" smtClean="0"/>
              <a:t>A book shop is in requirement of a piece of software whereby customers may place orders for books in both physical and digital format. If the customer is a student, discount may be applied at 20% where the order value is in excessive of £30. In addition to this, if the order contains at least 2 digital versions a discount of 5% may be applied to the order</a:t>
            </a:r>
            <a:endParaRPr lang="en-GB" dirty="0"/>
          </a:p>
        </p:txBody>
      </p:sp>
    </p:spTree>
    <p:extLst>
      <p:ext uri="{BB962C8B-B14F-4D97-AF65-F5344CB8AC3E}">
        <p14:creationId xmlns:p14="http://schemas.microsoft.com/office/powerpoint/2010/main" val="1383029347"/>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a:t>
            </a:r>
            <a:endParaRPr lang="en-GB" dirty="0"/>
          </a:p>
        </p:txBody>
      </p:sp>
      <p:sp>
        <p:nvSpPr>
          <p:cNvPr id="3" name="Content Placeholder 2"/>
          <p:cNvSpPr>
            <a:spLocks noGrp="1"/>
          </p:cNvSpPr>
          <p:nvPr>
            <p:ph idx="1"/>
          </p:nvPr>
        </p:nvSpPr>
        <p:spPr/>
        <p:txBody>
          <a:bodyPr/>
          <a:lstStyle/>
          <a:p>
            <a:r>
              <a:rPr lang="en-GB" dirty="0" smtClean="0"/>
              <a:t>What are the requirements of the scenario ?</a:t>
            </a:r>
          </a:p>
          <a:p>
            <a:endParaRPr lang="en-GB" dirty="0" smtClean="0"/>
          </a:p>
          <a:p>
            <a:r>
              <a:rPr lang="en-GB" dirty="0" smtClean="0"/>
              <a:t>From the scenario, identify the components of the system (think classes)</a:t>
            </a:r>
          </a:p>
          <a:p>
            <a:endParaRPr lang="en-GB" dirty="0"/>
          </a:p>
          <a:p>
            <a:r>
              <a:rPr lang="en-GB" dirty="0" smtClean="0"/>
              <a:t>Identify any special cases that occur</a:t>
            </a:r>
          </a:p>
          <a:p>
            <a:endParaRPr lang="en-GB" dirty="0"/>
          </a:p>
          <a:p>
            <a:r>
              <a:rPr lang="en-GB" dirty="0" smtClean="0"/>
              <a:t>Lastly identify possible mock objects when implementing the authorisation mechanism</a:t>
            </a:r>
            <a:endParaRPr lang="en-GB" dirty="0"/>
          </a:p>
        </p:txBody>
      </p:sp>
    </p:spTree>
    <p:extLst>
      <p:ext uri="{BB962C8B-B14F-4D97-AF65-F5344CB8AC3E}">
        <p14:creationId xmlns:p14="http://schemas.microsoft.com/office/powerpoint/2010/main" val="3400610137"/>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System Overview</a:t>
            </a:r>
            <a:endParaRPr lang="en-GB" dirty="0"/>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rotWithShape="1">
          <a:blip r:embed="rId2"/>
          <a:srcRect l="18458" t="36540" r="30960" b="30407"/>
          <a:stretch/>
        </p:blipFill>
        <p:spPr>
          <a:xfrm>
            <a:off x="1052944" y="1690688"/>
            <a:ext cx="8575965" cy="4218709"/>
          </a:xfrm>
          <a:prstGeom prst="rect">
            <a:avLst/>
          </a:prstGeom>
        </p:spPr>
      </p:pic>
    </p:spTree>
    <p:extLst>
      <p:ext uri="{BB962C8B-B14F-4D97-AF65-F5344CB8AC3E}">
        <p14:creationId xmlns:p14="http://schemas.microsoft.com/office/powerpoint/2010/main" val="1601728229"/>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Lets Consider the Feature Construction</a:t>
            </a:r>
            <a:endParaRPr lang="en-GB" dirty="0"/>
          </a:p>
        </p:txBody>
      </p:sp>
      <p:sp>
        <p:nvSpPr>
          <p:cNvPr id="3" name="Content Placeholder 2"/>
          <p:cNvSpPr>
            <a:spLocks noGrp="1"/>
          </p:cNvSpPr>
          <p:nvPr>
            <p:ph idx="1"/>
          </p:nvPr>
        </p:nvSpPr>
        <p:spPr/>
        <p:txBody>
          <a:bodyPr/>
          <a:lstStyle/>
          <a:p>
            <a:r>
              <a:rPr lang="en-GB" dirty="0" smtClean="0"/>
              <a:t>Identification of the key components of the feature</a:t>
            </a:r>
          </a:p>
          <a:p>
            <a:endParaRPr lang="en-GB" dirty="0"/>
          </a:p>
          <a:p>
            <a:r>
              <a:rPr lang="en-GB" dirty="0" smtClean="0"/>
              <a:t>What is our first MVP ?</a:t>
            </a:r>
          </a:p>
          <a:p>
            <a:endParaRPr lang="en-GB" dirty="0"/>
          </a:p>
          <a:p>
            <a:r>
              <a:rPr lang="en-GB" dirty="0" smtClean="0"/>
              <a:t>How do we satisfy this MVP ?</a:t>
            </a:r>
            <a:endParaRPr lang="en-GB" dirty="0"/>
          </a:p>
        </p:txBody>
      </p:sp>
    </p:spTree>
    <p:extLst>
      <p:ext uri="{BB962C8B-B14F-4D97-AF65-F5344CB8AC3E}">
        <p14:creationId xmlns:p14="http://schemas.microsoft.com/office/powerpoint/2010/main" val="230248150"/>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are the ancillary elements for this feature ?</a:t>
            </a:r>
            <a:endParaRPr lang="en-GB" dirty="0"/>
          </a:p>
        </p:txBody>
      </p:sp>
      <p:sp>
        <p:nvSpPr>
          <p:cNvPr id="3" name="Content Placeholder 2"/>
          <p:cNvSpPr>
            <a:spLocks noGrp="1"/>
          </p:cNvSpPr>
          <p:nvPr>
            <p:ph idx="1"/>
          </p:nvPr>
        </p:nvSpPr>
        <p:spPr/>
        <p:txBody>
          <a:bodyPr/>
          <a:lstStyle/>
          <a:p>
            <a:r>
              <a:rPr lang="en-GB" dirty="0" smtClean="0"/>
              <a:t>You will need to be able to test  whether the customer falls into one of the three categories</a:t>
            </a:r>
          </a:p>
          <a:p>
            <a:endParaRPr lang="en-GB" dirty="0"/>
          </a:p>
          <a:p>
            <a:r>
              <a:rPr lang="en-GB" dirty="0" smtClean="0"/>
              <a:t>Consider the class diagram, what classes are there ?</a:t>
            </a:r>
          </a:p>
          <a:p>
            <a:endParaRPr lang="en-GB" dirty="0"/>
          </a:p>
          <a:p>
            <a:r>
              <a:rPr lang="en-GB" dirty="0" smtClean="0"/>
              <a:t>What does the diagram in addition to the user stories tell us ?</a:t>
            </a:r>
            <a:endParaRPr lang="en-GB" dirty="0"/>
          </a:p>
        </p:txBody>
      </p:sp>
    </p:spTree>
    <p:extLst>
      <p:ext uri="{BB962C8B-B14F-4D97-AF65-F5344CB8AC3E}">
        <p14:creationId xmlns:p14="http://schemas.microsoft.com/office/powerpoint/2010/main" val="3459736763"/>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feature</a:t>
            </a:r>
            <a:endParaRPr lang="en-GB" dirty="0"/>
          </a:p>
        </p:txBody>
      </p:sp>
      <p:sp>
        <p:nvSpPr>
          <p:cNvPr id="3" name="Content Placeholder 2"/>
          <p:cNvSpPr>
            <a:spLocks noGrp="1"/>
          </p:cNvSpPr>
          <p:nvPr>
            <p:ph idx="1"/>
          </p:nvPr>
        </p:nvSpPr>
        <p:spPr/>
        <p:txBody>
          <a:bodyPr/>
          <a:lstStyle/>
          <a:p>
            <a:r>
              <a:rPr lang="en-GB" dirty="0" smtClean="0"/>
              <a:t>The feature in this case is the ability to apply discount to an order within the basket</a:t>
            </a:r>
          </a:p>
          <a:p>
            <a:endParaRPr lang="en-GB" dirty="0"/>
          </a:p>
          <a:p>
            <a:endParaRPr lang="en-GB" dirty="0"/>
          </a:p>
        </p:txBody>
      </p:sp>
    </p:spTree>
    <p:extLst>
      <p:ext uri="{BB962C8B-B14F-4D97-AF65-F5344CB8AC3E}">
        <p14:creationId xmlns:p14="http://schemas.microsoft.com/office/powerpoint/2010/main" val="378892713"/>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feature overview</a:t>
            </a:r>
            <a:endParaRPr lang="en-GB" dirty="0"/>
          </a:p>
        </p:txBody>
      </p:sp>
      <p:sp>
        <p:nvSpPr>
          <p:cNvPr id="3" name="Content Placeholder 2"/>
          <p:cNvSpPr>
            <a:spLocks noGrp="1"/>
          </p:cNvSpPr>
          <p:nvPr>
            <p:ph idx="1"/>
          </p:nvPr>
        </p:nvSpPr>
        <p:spPr/>
        <p:txBody>
          <a:bodyPr/>
          <a:lstStyle/>
          <a:p>
            <a:r>
              <a:rPr lang="en-GB" dirty="0" smtClean="0"/>
              <a:t>Core requirements</a:t>
            </a:r>
          </a:p>
          <a:p>
            <a:pPr lvl="1"/>
            <a:r>
              <a:rPr lang="en-GB" dirty="0" smtClean="0"/>
              <a:t>A basket</a:t>
            </a:r>
          </a:p>
          <a:p>
            <a:pPr lvl="1"/>
            <a:r>
              <a:rPr lang="en-GB" dirty="0" smtClean="0"/>
              <a:t>A customer</a:t>
            </a:r>
          </a:p>
          <a:p>
            <a:pPr lvl="1"/>
            <a:r>
              <a:rPr lang="en-GB" dirty="0" smtClean="0"/>
              <a:t>Products</a:t>
            </a:r>
          </a:p>
          <a:p>
            <a:pPr lvl="1"/>
            <a:r>
              <a:rPr lang="en-GB" dirty="0" smtClean="0"/>
              <a:t>Means of applying discount</a:t>
            </a:r>
          </a:p>
          <a:p>
            <a:pPr lvl="1"/>
            <a:endParaRPr lang="en-GB" dirty="0"/>
          </a:p>
          <a:p>
            <a:pPr lvl="1"/>
            <a:endParaRPr lang="en-GB" dirty="0" smtClean="0"/>
          </a:p>
          <a:p>
            <a:r>
              <a:rPr lang="en-GB" dirty="0" smtClean="0"/>
              <a:t>MVP – Creation of a basket that adds products, with the application of discount</a:t>
            </a:r>
            <a:endParaRPr lang="en-GB" dirty="0"/>
          </a:p>
        </p:txBody>
      </p:sp>
    </p:spTree>
    <p:extLst>
      <p:ext uri="{BB962C8B-B14F-4D97-AF65-F5344CB8AC3E}">
        <p14:creationId xmlns:p14="http://schemas.microsoft.com/office/powerpoint/2010/main" val="2419041455"/>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Implemented Manifestation (Mocks)</a:t>
            </a:r>
            <a:endParaRPr lang="en-GB" dirty="0"/>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rotWithShape="1">
          <a:blip r:embed="rId2"/>
          <a:srcRect l="4796" t="13104" r="70973" b="60397"/>
          <a:stretch/>
        </p:blipFill>
        <p:spPr>
          <a:xfrm>
            <a:off x="540328" y="2355274"/>
            <a:ext cx="3620019" cy="2930236"/>
          </a:xfrm>
          <a:prstGeom prst="rect">
            <a:avLst/>
          </a:prstGeom>
        </p:spPr>
      </p:pic>
      <p:pic>
        <p:nvPicPr>
          <p:cNvPr id="5" name="Picture 4"/>
          <p:cNvPicPr>
            <a:picLocks noChangeAspect="1"/>
          </p:cNvPicPr>
          <p:nvPr/>
        </p:nvPicPr>
        <p:blipFill rotWithShape="1">
          <a:blip r:embed="rId3"/>
          <a:srcRect l="4331" t="12572" r="71081" b="63250"/>
          <a:stretch/>
        </p:blipFill>
        <p:spPr>
          <a:xfrm>
            <a:off x="4523509" y="2286434"/>
            <a:ext cx="3340248" cy="2431039"/>
          </a:xfrm>
          <a:prstGeom prst="rect">
            <a:avLst/>
          </a:prstGeom>
        </p:spPr>
      </p:pic>
      <p:pic>
        <p:nvPicPr>
          <p:cNvPr id="6" name="Picture 5"/>
          <p:cNvPicPr>
            <a:picLocks noChangeAspect="1"/>
          </p:cNvPicPr>
          <p:nvPr/>
        </p:nvPicPr>
        <p:blipFill rotWithShape="1">
          <a:blip r:embed="rId4"/>
          <a:srcRect l="5154" t="13250" r="73443" b="62766"/>
          <a:stretch/>
        </p:blipFill>
        <p:spPr>
          <a:xfrm>
            <a:off x="8394471" y="2355274"/>
            <a:ext cx="2977167" cy="2469356"/>
          </a:xfrm>
          <a:prstGeom prst="rect">
            <a:avLst/>
          </a:prstGeom>
        </p:spPr>
      </p:pic>
    </p:spTree>
    <p:extLst>
      <p:ext uri="{BB962C8B-B14F-4D97-AF65-F5344CB8AC3E}">
        <p14:creationId xmlns:p14="http://schemas.microsoft.com/office/powerpoint/2010/main" val="4007336727"/>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Stub for product retrieval</a:t>
            </a:r>
            <a:endParaRPr lang="en-GB" dirty="0"/>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rotWithShape="1">
          <a:blip r:embed="rId2"/>
          <a:srcRect l="2325" t="24323" r="45313" b="38153"/>
          <a:stretch/>
        </p:blipFill>
        <p:spPr>
          <a:xfrm>
            <a:off x="374073" y="1313511"/>
            <a:ext cx="10134600" cy="5375565"/>
          </a:xfrm>
          <a:prstGeom prst="rect">
            <a:avLst/>
          </a:prstGeom>
        </p:spPr>
      </p:pic>
    </p:spTree>
    <p:extLst>
      <p:ext uri="{BB962C8B-B14F-4D97-AF65-F5344CB8AC3E}">
        <p14:creationId xmlns:p14="http://schemas.microsoft.com/office/powerpoint/2010/main" val="1757088553"/>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Object Double</a:t>
            </a:r>
            <a:endParaRPr lang="en-GB" dirty="0"/>
          </a:p>
        </p:txBody>
      </p:sp>
      <p:sp>
        <p:nvSpPr>
          <p:cNvPr id="3" name="Content Placeholder 2"/>
          <p:cNvSpPr>
            <a:spLocks noGrp="1"/>
          </p:cNvSpPr>
          <p:nvPr>
            <p:ph idx="1"/>
          </p:nvPr>
        </p:nvSpPr>
        <p:spPr/>
        <p:txBody>
          <a:bodyPr/>
          <a:lstStyle/>
          <a:p>
            <a:endParaRPr lang="en-GB" dirty="0"/>
          </a:p>
        </p:txBody>
      </p:sp>
      <p:pic>
        <p:nvPicPr>
          <p:cNvPr id="5" name="Picture 4"/>
          <p:cNvPicPr>
            <a:picLocks noChangeAspect="1"/>
          </p:cNvPicPr>
          <p:nvPr/>
        </p:nvPicPr>
        <p:blipFill rotWithShape="1">
          <a:blip r:embed="rId2"/>
          <a:srcRect l="4473" t="20552" r="48176" b="25483"/>
          <a:stretch/>
        </p:blipFill>
        <p:spPr>
          <a:xfrm>
            <a:off x="838200" y="1412661"/>
            <a:ext cx="6137564" cy="5177265"/>
          </a:xfrm>
          <a:prstGeom prst="rect">
            <a:avLst/>
          </a:prstGeom>
        </p:spPr>
      </p:pic>
    </p:spTree>
    <p:extLst>
      <p:ext uri="{BB962C8B-B14F-4D97-AF65-F5344CB8AC3E}">
        <p14:creationId xmlns:p14="http://schemas.microsoft.com/office/powerpoint/2010/main" val="493943237"/>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General Testing Tools</a:t>
            </a:r>
            <a:endParaRPr lang="en-GB" dirty="0"/>
          </a:p>
        </p:txBody>
      </p:sp>
      <p:sp>
        <p:nvSpPr>
          <p:cNvPr id="3" name="Content Placeholder 2"/>
          <p:cNvSpPr>
            <a:spLocks noGrp="1"/>
          </p:cNvSpPr>
          <p:nvPr>
            <p:ph idx="1"/>
          </p:nvPr>
        </p:nvSpPr>
        <p:spPr/>
        <p:txBody>
          <a:bodyPr>
            <a:normAutofit lnSpcReduction="10000"/>
          </a:bodyPr>
          <a:lstStyle/>
          <a:p>
            <a:r>
              <a:rPr lang="en-GB" dirty="0" smtClean="0"/>
              <a:t>The debugger is an effective testing tool (not for the end user)</a:t>
            </a:r>
          </a:p>
          <a:p>
            <a:endParaRPr lang="en-GB" dirty="0"/>
          </a:p>
          <a:p>
            <a:r>
              <a:rPr lang="en-GB" dirty="0" smtClean="0"/>
              <a:t>The language itself</a:t>
            </a:r>
          </a:p>
          <a:p>
            <a:endParaRPr lang="en-GB" dirty="0"/>
          </a:p>
          <a:p>
            <a:r>
              <a:rPr lang="en-GB" dirty="0" err="1" smtClean="0"/>
              <a:t>Valgrind</a:t>
            </a:r>
            <a:r>
              <a:rPr lang="en-GB" dirty="0" smtClean="0"/>
              <a:t>, Electric Fence, Lint</a:t>
            </a:r>
          </a:p>
          <a:p>
            <a:endParaRPr lang="en-GB" dirty="0"/>
          </a:p>
          <a:p>
            <a:r>
              <a:rPr lang="en-GB" dirty="0" smtClean="0"/>
              <a:t>Selenium depending on testing purpose</a:t>
            </a:r>
          </a:p>
          <a:p>
            <a:endParaRPr lang="en-GB" dirty="0"/>
          </a:p>
          <a:p>
            <a:r>
              <a:rPr lang="en-GB" dirty="0" smtClean="0"/>
              <a:t>Visual studio</a:t>
            </a:r>
            <a:endParaRPr lang="en-GB" dirty="0"/>
          </a:p>
        </p:txBody>
      </p:sp>
    </p:spTree>
    <p:extLst>
      <p:ext uri="{BB962C8B-B14F-4D97-AF65-F5344CB8AC3E}">
        <p14:creationId xmlns:p14="http://schemas.microsoft.com/office/powerpoint/2010/main" val="1187103407"/>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Specific Testing Tools</a:t>
            </a:r>
            <a:endParaRPr lang="en-GB" dirty="0"/>
          </a:p>
        </p:txBody>
      </p:sp>
      <p:sp>
        <p:nvSpPr>
          <p:cNvPr id="3" name="Content Placeholder 2"/>
          <p:cNvSpPr>
            <a:spLocks noGrp="1"/>
          </p:cNvSpPr>
          <p:nvPr>
            <p:ph idx="1"/>
          </p:nvPr>
        </p:nvSpPr>
        <p:spPr/>
        <p:txBody>
          <a:bodyPr/>
          <a:lstStyle/>
          <a:p>
            <a:r>
              <a:rPr lang="en-GB" dirty="0" smtClean="0"/>
              <a:t>Junit</a:t>
            </a:r>
          </a:p>
          <a:p>
            <a:endParaRPr lang="en-GB" dirty="0" smtClean="0"/>
          </a:p>
          <a:p>
            <a:r>
              <a:rPr lang="en-GB" dirty="0" smtClean="0"/>
              <a:t>Cucumber – </a:t>
            </a:r>
            <a:r>
              <a:rPr lang="en-GB" dirty="0" err="1" smtClean="0"/>
              <a:t>Gerkin</a:t>
            </a:r>
            <a:endParaRPr lang="en-GB" dirty="0" smtClean="0"/>
          </a:p>
          <a:p>
            <a:endParaRPr lang="en-GB" dirty="0"/>
          </a:p>
          <a:p>
            <a:r>
              <a:rPr lang="en-GB" dirty="0" smtClean="0"/>
              <a:t>Docker</a:t>
            </a:r>
          </a:p>
          <a:p>
            <a:endParaRPr lang="en-GB" dirty="0"/>
          </a:p>
          <a:p>
            <a:r>
              <a:rPr lang="en-GB" dirty="0" smtClean="0"/>
              <a:t>Kubernetes</a:t>
            </a:r>
          </a:p>
          <a:p>
            <a:endParaRPr lang="en-GB" dirty="0"/>
          </a:p>
          <a:p>
            <a:endParaRPr lang="en-GB" dirty="0" smtClean="0"/>
          </a:p>
        </p:txBody>
      </p:sp>
    </p:spTree>
    <p:extLst>
      <p:ext uri="{BB962C8B-B14F-4D97-AF65-F5344CB8AC3E}">
        <p14:creationId xmlns:p14="http://schemas.microsoft.com/office/powerpoint/2010/main" val="16869993"/>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does this tie in with TFD and TDD</a:t>
            </a:r>
            <a:endParaRPr lang="en-GB" dirty="0"/>
          </a:p>
        </p:txBody>
      </p:sp>
      <p:sp>
        <p:nvSpPr>
          <p:cNvPr id="3" name="Content Placeholder 2"/>
          <p:cNvSpPr>
            <a:spLocks noGrp="1"/>
          </p:cNvSpPr>
          <p:nvPr>
            <p:ph idx="1"/>
          </p:nvPr>
        </p:nvSpPr>
        <p:spPr/>
        <p:txBody>
          <a:bodyPr/>
          <a:lstStyle/>
          <a:p>
            <a:r>
              <a:rPr lang="en-GB" dirty="0" smtClean="0"/>
              <a:t>TFD and TDD are an example of what ?</a:t>
            </a:r>
          </a:p>
          <a:p>
            <a:pPr lvl="1"/>
            <a:r>
              <a:rPr lang="en-GB" dirty="0" smtClean="0"/>
              <a:t>A methodology</a:t>
            </a:r>
            <a:endParaRPr lang="en-GB" dirty="0"/>
          </a:p>
        </p:txBody>
      </p:sp>
    </p:spTree>
    <p:extLst>
      <p:ext uri="{BB962C8B-B14F-4D97-AF65-F5344CB8AC3E}">
        <p14:creationId xmlns:p14="http://schemas.microsoft.com/office/powerpoint/2010/main" val="2468062061"/>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Remember this scenario ?</a:t>
            </a:r>
            <a:endParaRPr lang="en-GB" dirty="0"/>
          </a:p>
        </p:txBody>
      </p:sp>
      <p:sp>
        <p:nvSpPr>
          <p:cNvPr id="3" name="Content Placeholder 2"/>
          <p:cNvSpPr>
            <a:spLocks noGrp="1"/>
          </p:cNvSpPr>
          <p:nvPr>
            <p:ph idx="1"/>
          </p:nvPr>
        </p:nvSpPr>
        <p:spPr/>
        <p:txBody>
          <a:bodyPr/>
          <a:lstStyle/>
          <a:p>
            <a:r>
              <a:rPr lang="en-GB" dirty="0" smtClean="0"/>
              <a:t>A piece of control software is required for the monitoring and control of a vehicle parking facility. This system is to permit vehicles entry in the event there is space and prohibit entry when there is no space available. There is a maximum height for this facility of 2.5m. </a:t>
            </a:r>
            <a:endParaRPr lang="en-GB" dirty="0"/>
          </a:p>
        </p:txBody>
      </p:sp>
    </p:spTree>
    <p:extLst>
      <p:ext uri="{BB962C8B-B14F-4D97-AF65-F5344CB8AC3E}">
        <p14:creationId xmlns:p14="http://schemas.microsoft.com/office/powerpoint/2010/main" val="3575693420"/>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test for the car parking facility</a:t>
            </a:r>
            <a:endParaRPr lang="en-GB" dirty="0"/>
          </a:p>
        </p:txBody>
      </p:sp>
      <p:sp>
        <p:nvSpPr>
          <p:cNvPr id="3" name="Content Placeholder 2"/>
          <p:cNvSpPr>
            <a:spLocks noGrp="1"/>
          </p:cNvSpPr>
          <p:nvPr>
            <p:ph idx="1"/>
          </p:nvPr>
        </p:nvSpPr>
        <p:spPr/>
        <p:txBody>
          <a:bodyPr/>
          <a:lstStyle/>
          <a:p>
            <a:endParaRPr lang="en-GB" dirty="0"/>
          </a:p>
        </p:txBody>
      </p:sp>
      <p:pic>
        <p:nvPicPr>
          <p:cNvPr id="5" name="Picture 4">
            <a:extLst>
              <a:ext uri="{FF2B5EF4-FFF2-40B4-BE49-F238E27FC236}">
                <a16:creationId xmlns:a16="http://schemas.microsoft.com/office/drawing/2014/main" id="{C17CEB16-F912-416F-9CB8-9EB0C35EBB6C}"/>
              </a:ext>
            </a:extLst>
          </p:cNvPr>
          <p:cNvPicPr>
            <a:picLocks noChangeAspect="1"/>
          </p:cNvPicPr>
          <p:nvPr/>
        </p:nvPicPr>
        <p:blipFill rotWithShape="1">
          <a:blip r:embed="rId2"/>
          <a:srcRect l="25618" t="11551" r="13497" b="20796"/>
          <a:stretch/>
        </p:blipFill>
        <p:spPr>
          <a:xfrm>
            <a:off x="2216727" y="1690688"/>
            <a:ext cx="7079673" cy="4722937"/>
          </a:xfrm>
          <a:prstGeom prst="rect">
            <a:avLst/>
          </a:prstGeom>
        </p:spPr>
      </p:pic>
    </p:spTree>
    <p:extLst>
      <p:ext uri="{BB962C8B-B14F-4D97-AF65-F5344CB8AC3E}">
        <p14:creationId xmlns:p14="http://schemas.microsoft.com/office/powerpoint/2010/main" val="1939412605"/>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are the stub classes in this scenario ?</a:t>
            </a:r>
            <a:endParaRPr lang="en-GB" dirty="0"/>
          </a:p>
        </p:txBody>
      </p:sp>
      <p:sp>
        <p:nvSpPr>
          <p:cNvPr id="4" name="Content Placeholder 3"/>
          <p:cNvSpPr>
            <a:spLocks noGrp="1"/>
          </p:cNvSpPr>
          <p:nvPr>
            <p:ph sz="half" idx="1"/>
          </p:nvPr>
        </p:nvSpPr>
        <p:spPr/>
        <p:txBody>
          <a:bodyPr/>
          <a:lstStyle/>
          <a:p>
            <a:r>
              <a:rPr lang="en-GB" dirty="0" smtClean="0"/>
              <a:t>Commercial</a:t>
            </a:r>
            <a:endParaRPr lang="en-GB" dirty="0"/>
          </a:p>
        </p:txBody>
      </p:sp>
      <p:sp>
        <p:nvSpPr>
          <p:cNvPr id="5" name="Content Placeholder 4"/>
          <p:cNvSpPr>
            <a:spLocks noGrp="1"/>
          </p:cNvSpPr>
          <p:nvPr>
            <p:ph sz="half" idx="2"/>
          </p:nvPr>
        </p:nvSpPr>
        <p:spPr/>
        <p:txBody>
          <a:bodyPr/>
          <a:lstStyle/>
          <a:p>
            <a:r>
              <a:rPr lang="en-GB" dirty="0" smtClean="0"/>
              <a:t>Residential</a:t>
            </a:r>
            <a:endParaRPr lang="en-GB" dirty="0"/>
          </a:p>
        </p:txBody>
      </p:sp>
      <p:pic>
        <p:nvPicPr>
          <p:cNvPr id="6" name="Picture 5"/>
          <p:cNvPicPr>
            <a:picLocks noChangeAspect="1"/>
          </p:cNvPicPr>
          <p:nvPr/>
        </p:nvPicPr>
        <p:blipFill rotWithShape="1">
          <a:blip r:embed="rId2"/>
          <a:srcRect l="4151" t="13588" r="69327" b="62524"/>
          <a:stretch/>
        </p:blipFill>
        <p:spPr>
          <a:xfrm>
            <a:off x="602673" y="2382982"/>
            <a:ext cx="5133109" cy="3422072"/>
          </a:xfrm>
          <a:prstGeom prst="rect">
            <a:avLst/>
          </a:prstGeom>
        </p:spPr>
      </p:pic>
      <p:pic>
        <p:nvPicPr>
          <p:cNvPr id="7" name="Picture 6"/>
          <p:cNvPicPr>
            <a:picLocks noChangeAspect="1"/>
          </p:cNvPicPr>
          <p:nvPr/>
        </p:nvPicPr>
        <p:blipFill rotWithShape="1">
          <a:blip r:embed="rId3"/>
          <a:srcRect l="4510" t="13055" r="69363" b="62767"/>
          <a:stretch/>
        </p:blipFill>
        <p:spPr>
          <a:xfrm>
            <a:off x="6296891" y="2269475"/>
            <a:ext cx="5056909" cy="3463637"/>
          </a:xfrm>
          <a:prstGeom prst="rect">
            <a:avLst/>
          </a:prstGeom>
        </p:spPr>
      </p:pic>
    </p:spTree>
    <p:extLst>
      <p:ext uri="{BB962C8B-B14F-4D97-AF65-F5344CB8AC3E}">
        <p14:creationId xmlns:p14="http://schemas.microsoft.com/office/powerpoint/2010/main" val="773820097"/>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Passing the tests</a:t>
            </a:r>
            <a:endParaRPr lang="en-GB" dirty="0"/>
          </a:p>
        </p:txBody>
      </p:sp>
      <p:sp>
        <p:nvSpPr>
          <p:cNvPr id="3" name="Content Placeholder 2"/>
          <p:cNvSpPr>
            <a:spLocks noGrp="1"/>
          </p:cNvSpPr>
          <p:nvPr>
            <p:ph idx="1"/>
          </p:nvPr>
        </p:nvSpPr>
        <p:spPr/>
        <p:txBody>
          <a:bodyPr/>
          <a:lstStyle/>
          <a:p>
            <a:r>
              <a:rPr lang="en-GB" dirty="0" smtClean="0"/>
              <a:t>Having removed the stubs, will the software still pass the written tests ?</a:t>
            </a:r>
          </a:p>
          <a:p>
            <a:endParaRPr lang="en-GB" dirty="0"/>
          </a:p>
          <a:p>
            <a:pPr lvl="1"/>
            <a:r>
              <a:rPr lang="en-GB" dirty="0" smtClean="0"/>
              <a:t>The tests will no longer pass as they require the use of the stubs and mock objects to facilitate the functionality</a:t>
            </a:r>
            <a:endParaRPr lang="en-GB" dirty="0"/>
          </a:p>
        </p:txBody>
      </p:sp>
    </p:spTree>
    <p:extLst>
      <p:ext uri="{BB962C8B-B14F-4D97-AF65-F5344CB8AC3E}">
        <p14:creationId xmlns:p14="http://schemas.microsoft.com/office/powerpoint/2010/main" val="903770544"/>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Complete Testing</a:t>
            </a:r>
            <a:endParaRPr lang="en-GB" dirty="0"/>
          </a:p>
        </p:txBody>
      </p:sp>
      <p:sp>
        <p:nvSpPr>
          <p:cNvPr id="3" name="Content Placeholder 2"/>
          <p:cNvSpPr>
            <a:spLocks noGrp="1"/>
          </p:cNvSpPr>
          <p:nvPr>
            <p:ph idx="1"/>
          </p:nvPr>
        </p:nvSpPr>
        <p:spPr/>
        <p:txBody>
          <a:bodyPr/>
          <a:lstStyle/>
          <a:p>
            <a:r>
              <a:rPr lang="en-GB" dirty="0" smtClean="0"/>
              <a:t>Testing is not necessarily about the testing of absolutely everything that can and will happen in the system</a:t>
            </a:r>
          </a:p>
          <a:p>
            <a:endParaRPr lang="en-GB" dirty="0"/>
          </a:p>
          <a:p>
            <a:r>
              <a:rPr lang="en-GB" dirty="0" smtClean="0"/>
              <a:t>Is this a possible task ?</a:t>
            </a:r>
          </a:p>
          <a:p>
            <a:pPr lvl="1"/>
            <a:r>
              <a:rPr lang="en-GB" dirty="0" smtClean="0"/>
              <a:t>Not really given the constraints of the project</a:t>
            </a:r>
          </a:p>
          <a:p>
            <a:pPr lvl="1"/>
            <a:endParaRPr lang="en-GB" dirty="0"/>
          </a:p>
          <a:p>
            <a:r>
              <a:rPr lang="en-GB" dirty="0" smtClean="0"/>
              <a:t>So what is the tester doing ?</a:t>
            </a:r>
          </a:p>
          <a:p>
            <a:pPr lvl="1"/>
            <a:r>
              <a:rPr lang="en-GB" dirty="0" smtClean="0"/>
              <a:t>The tester is looking to methodically ensure that the software performs the functionality it was intended to in the way in which the client expects</a:t>
            </a:r>
          </a:p>
        </p:txBody>
      </p:sp>
    </p:spTree>
    <p:extLst>
      <p:ext uri="{BB962C8B-B14F-4D97-AF65-F5344CB8AC3E}">
        <p14:creationId xmlns:p14="http://schemas.microsoft.com/office/powerpoint/2010/main" val="718645522"/>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Incomplete Testing</a:t>
            </a:r>
            <a:endParaRPr lang="en-GB" dirty="0"/>
          </a:p>
        </p:txBody>
      </p:sp>
      <p:sp>
        <p:nvSpPr>
          <p:cNvPr id="3" name="Content Placeholder 2"/>
          <p:cNvSpPr>
            <a:spLocks noGrp="1"/>
          </p:cNvSpPr>
          <p:nvPr>
            <p:ph idx="1"/>
          </p:nvPr>
        </p:nvSpPr>
        <p:spPr/>
        <p:txBody>
          <a:bodyPr/>
          <a:lstStyle/>
          <a:p>
            <a:r>
              <a:rPr lang="en-GB" dirty="0" smtClean="0"/>
              <a:t>All testing is effectively incomplete in that not every single eventuality can be tested</a:t>
            </a:r>
          </a:p>
          <a:p>
            <a:endParaRPr lang="en-GB" dirty="0"/>
          </a:p>
          <a:p>
            <a:r>
              <a:rPr lang="en-GB" dirty="0" smtClean="0"/>
              <a:t>As much as it would be awesome for everything to be tested and the software to be completely water tight, this is not possible so tests are isolated to the functionality and its validity</a:t>
            </a:r>
            <a:endParaRPr lang="en-GB" dirty="0"/>
          </a:p>
        </p:txBody>
      </p:sp>
    </p:spTree>
    <p:extLst>
      <p:ext uri="{BB962C8B-B14F-4D97-AF65-F5344CB8AC3E}">
        <p14:creationId xmlns:p14="http://schemas.microsoft.com/office/powerpoint/2010/main" val="1334738931"/>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Takeaway</a:t>
            </a:r>
            <a:endParaRPr lang="en-GB" dirty="0"/>
          </a:p>
        </p:txBody>
      </p:sp>
      <p:sp>
        <p:nvSpPr>
          <p:cNvPr id="3" name="Content Placeholder 2"/>
          <p:cNvSpPr>
            <a:spLocks noGrp="1"/>
          </p:cNvSpPr>
          <p:nvPr>
            <p:ph idx="1"/>
          </p:nvPr>
        </p:nvSpPr>
        <p:spPr/>
        <p:txBody>
          <a:bodyPr/>
          <a:lstStyle/>
          <a:p>
            <a:r>
              <a:rPr lang="en-GB" dirty="0" smtClean="0"/>
              <a:t>Stubs are a useful tool when testing the software that is implemented</a:t>
            </a:r>
          </a:p>
          <a:p>
            <a:endParaRPr lang="en-GB" dirty="0"/>
          </a:p>
          <a:p>
            <a:r>
              <a:rPr lang="en-GB" dirty="0" smtClean="0"/>
              <a:t>Testing can be conducted as part of a TFD or TDD element or as an aside of the development</a:t>
            </a:r>
          </a:p>
          <a:p>
            <a:endParaRPr lang="en-GB" dirty="0"/>
          </a:p>
          <a:p>
            <a:r>
              <a:rPr lang="en-GB" dirty="0" smtClean="0"/>
              <a:t>Sometimes it is necessary to implement elements that serve as a means of testing features for an MVP.</a:t>
            </a:r>
            <a:endParaRPr lang="en-GB" dirty="0"/>
          </a:p>
        </p:txBody>
      </p:sp>
    </p:spTree>
    <p:extLst>
      <p:ext uri="{BB962C8B-B14F-4D97-AF65-F5344CB8AC3E}">
        <p14:creationId xmlns:p14="http://schemas.microsoft.com/office/powerpoint/2010/main" val="1998256962"/>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Following the requirements stipulated in the book shop scenario, complete the following:</a:t>
            </a:r>
          </a:p>
          <a:p>
            <a:endParaRPr lang="en-GB" dirty="0"/>
          </a:p>
          <a:p>
            <a:r>
              <a:rPr lang="en-GB" dirty="0" smtClean="0"/>
              <a:t>Identify the areas where mocks, doubles and stubs will need to be utilised</a:t>
            </a:r>
          </a:p>
          <a:p>
            <a:r>
              <a:rPr lang="en-GB" dirty="0" smtClean="0"/>
              <a:t>Think about the tests you will need to write to test the functionality and start with these (remember TFD+TDD)</a:t>
            </a:r>
          </a:p>
          <a:p>
            <a:endParaRPr lang="en-GB" dirty="0"/>
          </a:p>
          <a:p>
            <a:r>
              <a:rPr lang="en-GB" dirty="0" smtClean="0"/>
              <a:t>The book shop have also requested the ability to create a discount for a book series. If the book is part of a series that is on promotion, the discount applied is half that of any other discount that has been applied to the customer’s basket. If the series is not on promotion, then a discount of 15% may be applied to the product only but not the order.</a:t>
            </a:r>
            <a:endParaRPr lang="en-GB" dirty="0"/>
          </a:p>
        </p:txBody>
      </p:sp>
    </p:spTree>
    <p:extLst>
      <p:ext uri="{BB962C8B-B14F-4D97-AF65-F5344CB8AC3E}">
        <p14:creationId xmlns:p14="http://schemas.microsoft.com/office/powerpoint/2010/main" val="2664360825"/>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p:txBody>
          <a:bodyPr>
            <a:normAutofit/>
          </a:bodyPr>
          <a:lstStyle/>
          <a:p>
            <a:r>
              <a:rPr lang="en-GB" dirty="0" err="1"/>
              <a:t>Gopalaswamy</a:t>
            </a:r>
            <a:r>
              <a:rPr lang="en-GB" dirty="0"/>
              <a:t>, R. and </a:t>
            </a:r>
            <a:r>
              <a:rPr lang="en-GB" dirty="0" err="1"/>
              <a:t>Desikan</a:t>
            </a:r>
            <a:r>
              <a:rPr lang="en-GB" dirty="0"/>
              <a:t>, S. (2009). </a:t>
            </a:r>
            <a:r>
              <a:rPr lang="en-GB" i="1" dirty="0"/>
              <a:t>Software Testing</a:t>
            </a:r>
            <a:r>
              <a:rPr lang="en-GB" dirty="0"/>
              <a:t>. Don Mills: Pearson Education Canada</a:t>
            </a:r>
            <a:r>
              <a:rPr lang="en-GB" dirty="0" smtClean="0"/>
              <a:t>.</a:t>
            </a:r>
          </a:p>
          <a:p>
            <a:endParaRPr lang="en-GB" dirty="0"/>
          </a:p>
          <a:p>
            <a:r>
              <a:rPr lang="en-GB" dirty="0"/>
              <a:t>Link, J. and </a:t>
            </a:r>
            <a:r>
              <a:rPr lang="en-GB" dirty="0" err="1"/>
              <a:t>Frölich</a:t>
            </a:r>
            <a:r>
              <a:rPr lang="en-GB" dirty="0"/>
              <a:t>, P. (2009). </a:t>
            </a:r>
            <a:r>
              <a:rPr lang="en-GB" i="1" dirty="0"/>
              <a:t>Unit testing in Java</a:t>
            </a:r>
            <a:r>
              <a:rPr lang="en-GB" dirty="0"/>
              <a:t>. Amsterdam: Morgan Kaufmann Publ</a:t>
            </a:r>
            <a:r>
              <a:rPr lang="en-GB" dirty="0" smtClean="0"/>
              <a:t>.</a:t>
            </a:r>
          </a:p>
          <a:p>
            <a:pPr marL="0" indent="0">
              <a:buNone/>
            </a:pPr>
            <a:endParaRPr lang="en-GB" dirty="0" smtClean="0"/>
          </a:p>
          <a:p>
            <a:r>
              <a:rPr lang="en-GB" dirty="0"/>
              <a:t>Linz, T. (2014). </a:t>
            </a:r>
            <a:r>
              <a:rPr lang="en-GB" i="1" dirty="0"/>
              <a:t>Testing in Scrum</a:t>
            </a:r>
            <a:r>
              <a:rPr lang="en-GB" dirty="0"/>
              <a:t>. [Place of publication not identified]: Rocky Nook.</a:t>
            </a:r>
            <a:endParaRPr lang="en-GB" dirty="0" smtClean="0"/>
          </a:p>
          <a:p>
            <a:endParaRPr lang="en-GB" dirty="0"/>
          </a:p>
          <a:p>
            <a:endParaRPr lang="en-GB" dirty="0" smtClean="0"/>
          </a:p>
          <a:p>
            <a:endParaRPr lang="en-GB" dirty="0"/>
          </a:p>
          <a:p>
            <a:endParaRPr lang="en-GB" dirty="0"/>
          </a:p>
        </p:txBody>
      </p:sp>
    </p:spTree>
    <p:extLst>
      <p:ext uri="{BB962C8B-B14F-4D97-AF65-F5344CB8AC3E}">
        <p14:creationId xmlns:p14="http://schemas.microsoft.com/office/powerpoint/2010/main" val="612751398"/>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Quick link guide</a:t>
            </a:r>
            <a:endParaRPr lang="en-GB" dirty="0"/>
          </a:p>
        </p:txBody>
      </p:sp>
      <p:sp>
        <p:nvSpPr>
          <p:cNvPr id="3" name="Content Placeholder 2"/>
          <p:cNvSpPr>
            <a:spLocks noGrp="1"/>
          </p:cNvSpPr>
          <p:nvPr>
            <p:ph idx="1"/>
          </p:nvPr>
        </p:nvSpPr>
        <p:spPr/>
        <p:txBody>
          <a:bodyPr/>
          <a:lstStyle/>
          <a:p>
            <a:r>
              <a:rPr lang="en-GB" dirty="0" smtClean="0">
                <a:hlinkClick r:id="rId2"/>
              </a:rPr>
              <a:t>https://www.atlassian.com/continuous-delivery/different-types-of-software-testing</a:t>
            </a:r>
            <a:endParaRPr lang="en-GB" dirty="0" smtClean="0"/>
          </a:p>
        </p:txBody>
      </p:sp>
    </p:spTree>
    <p:extLst>
      <p:ext uri="{BB962C8B-B14F-4D97-AF65-F5344CB8AC3E}">
        <p14:creationId xmlns:p14="http://schemas.microsoft.com/office/powerpoint/2010/main" val="360463834"/>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1119</TotalTime>
  <Words>1456</Words>
  <Application>Microsoft Office PowerPoint</Application>
  <PresentationFormat>Widescreen</PresentationFormat>
  <Paragraphs>205</Paragraphs>
  <Slides>42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42</vt:i4>
      </vt:variant>
    </vt:vector>
  </HeadingPairs>
  <TitlesOfParts>
    <vt:vector size="46" baseType="lpstr">
      <vt:lpstr>Arial</vt:lpstr>
      <vt:lpstr>Calibri</vt:lpstr>
      <vt:lpstr>Calibri Light</vt:lpstr>
      <vt:lpstr>Office Theme</vt:lpstr>
      <vt:lpstr>Software Testing</vt:lpstr>
      <vt:lpstr>Objectives</vt:lpstr>
      <vt:lpstr>Software Development</vt:lpstr>
      <vt:lpstr>Software Testing</vt:lpstr>
      <vt:lpstr>Methods of Software Testing</vt:lpstr>
      <vt:lpstr>Abstract View of Software Testing</vt:lpstr>
      <vt:lpstr>Granular View of Software Testing</vt:lpstr>
      <vt:lpstr>Task</vt:lpstr>
      <vt:lpstr>All Testing Looks at a Specific Layer of the System</vt:lpstr>
      <vt:lpstr>OOPS Code Testing</vt:lpstr>
      <vt:lpstr>Simple Scenarios</vt:lpstr>
      <vt:lpstr>Mock Objects</vt:lpstr>
      <vt:lpstr>Mock Object Example</vt:lpstr>
      <vt:lpstr>Object Stub</vt:lpstr>
      <vt:lpstr>Stub Example</vt:lpstr>
      <vt:lpstr>Fakes, Dummies and Doubles</vt:lpstr>
      <vt:lpstr>Double Example</vt:lpstr>
      <vt:lpstr>Are These Really Different Concepts ?</vt:lpstr>
      <vt:lpstr>How does this all fit together ?</vt:lpstr>
      <vt:lpstr>Scenario</vt:lpstr>
      <vt:lpstr>Task</vt:lpstr>
      <vt:lpstr>System Overview</vt:lpstr>
      <vt:lpstr>Lets Consider the Feature Construction</vt:lpstr>
      <vt:lpstr>What are the ancillary elements for this feature ?</vt:lpstr>
      <vt:lpstr>The feature</vt:lpstr>
      <vt:lpstr>The feature overview</vt:lpstr>
      <vt:lpstr>Implemented Manifestation (Mocks)</vt:lpstr>
      <vt:lpstr>Stub for product retrieval</vt:lpstr>
      <vt:lpstr>Object Double</vt:lpstr>
      <vt:lpstr>General Testing Tools</vt:lpstr>
      <vt:lpstr>Specific Testing Tools</vt:lpstr>
      <vt:lpstr>How does this tie in with TFD and TDD</vt:lpstr>
      <vt:lpstr>Remember this scenario ?</vt:lpstr>
      <vt:lpstr>The test for the car parking facility</vt:lpstr>
      <vt:lpstr>What are the stub classes in this scenario ?</vt:lpstr>
      <vt:lpstr>Passing the tests</vt:lpstr>
      <vt:lpstr>Complete Testing</vt:lpstr>
      <vt:lpstr>Incomplete Testing</vt:lpstr>
      <vt:lpstr>Takeaway</vt:lpstr>
      <vt:lpstr>Task</vt:lpstr>
      <vt:lpstr>References</vt:lpstr>
      <vt:lpstr>Quick link guide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Jaymie Phillips</dc:creator>
  <cp:lastModifiedBy>Jaymie Phillips</cp:lastModifiedBy>
  <cp:revision>73</cp:revision>
  <dcterms:created xsi:type="dcterms:W3CDTF">2018-11-21T17:50:01Z</dcterms:created>
  <dcterms:modified xsi:type="dcterms:W3CDTF">2018-11-22T12:29:41Z</dcterms:modified>
</cp:coreProperties>
</file>