
<file path=[Content_Types].xml><?xml version="1.0" encoding="utf-8"?>
<Types xmlns="http://schemas.openxmlformats.org/package/2006/content-types">
  <Default Extension="bin" ContentType="application/vnd.openxmlformats-officedocument.oleObject"/>
  <Default Extension="jp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4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notesSlides/notesSlide5.xml" ContentType="application/vnd.openxmlformats-officedocument.presentationml.notesSlide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6.xml" ContentType="application/vnd.openxmlformats-officedocument.presentationml.notesSlide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notesSlides/notesSlide7.xml" ContentType="application/vnd.openxmlformats-officedocument.presentationml.notesSlide+xml"/>
  <Override PartName="/ppt/tags/tag13.xml" ContentType="application/vnd.openxmlformats-officedocument.presentationml.tags+xml"/>
  <Override PartName="/ppt/notesSlides/notesSlide8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notesSlides/notesSlide9.xml" ContentType="application/vnd.openxmlformats-officedocument.presentationml.notesSlide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notesSlides/notesSlide10.xml" ContentType="application/vnd.openxmlformats-officedocument.presentationml.notesSlide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notesSlides/notesSlide11.xml" ContentType="application/vnd.openxmlformats-officedocument.presentationml.notesSlide+xml"/>
  <Override PartName="/ppt/tags/tag20.xml" ContentType="application/vnd.openxmlformats-officedocument.presentationml.tags+xml"/>
  <Override PartName="/ppt/notesSlides/notesSlide12.xml" ContentType="application/vnd.openxmlformats-officedocument.presentationml.notesSlide+xml"/>
  <Override PartName="/ppt/tags/tag21.xml" ContentType="application/vnd.openxmlformats-officedocument.presentationml.tags+xml"/>
  <Override PartName="/ppt/notesSlides/notesSlide13.xml" ContentType="application/vnd.openxmlformats-officedocument.presentationml.notesSlide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notesSlides/notesSlide14.xml" ContentType="application/vnd.openxmlformats-officedocument.presentationml.notesSlide+xml"/>
  <Override PartName="/ppt/tags/tag24.xml" ContentType="application/vnd.openxmlformats-officedocument.presentationml.tags+xml"/>
  <Override PartName="/ppt/notesSlides/notesSlide15.xml" ContentType="application/vnd.openxmlformats-officedocument.presentationml.notesSlide+xml"/>
  <Override PartName="/ppt/tags/tag25.xml" ContentType="application/vnd.openxmlformats-officedocument.presentationml.tags+xml"/>
  <Override PartName="/ppt/notesSlides/notesSlide16.xml" ContentType="application/vnd.openxmlformats-officedocument.presentationml.notesSlide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notesSlides/notesSlide17.xml" ContentType="application/vnd.openxmlformats-officedocument.presentationml.notesSlide+xml"/>
  <Override PartName="/ppt/tags/tag28.xml" ContentType="application/vnd.openxmlformats-officedocument.presentationml.tags+xml"/>
  <Override PartName="/ppt/notesSlides/notesSlide18.xml" ContentType="application/vnd.openxmlformats-officedocument.presentationml.notesSlide+xml"/>
  <Override PartName="/ppt/tags/tag29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70" r:id="rId6"/>
    <p:sldId id="271" r:id="rId7"/>
    <p:sldId id="275" r:id="rId8"/>
    <p:sldId id="277" r:id="rId9"/>
    <p:sldId id="274" r:id="rId10"/>
    <p:sldId id="278" r:id="rId11"/>
    <p:sldId id="279" r:id="rId12"/>
    <p:sldId id="272" r:id="rId13"/>
    <p:sldId id="273" r:id="rId14"/>
    <p:sldId id="287" r:id="rId15"/>
    <p:sldId id="280" r:id="rId16"/>
    <p:sldId id="282" r:id="rId17"/>
    <p:sldId id="283" r:id="rId18"/>
    <p:sldId id="284" r:id="rId19"/>
    <p:sldId id="295" r:id="rId20"/>
    <p:sldId id="296" r:id="rId21"/>
    <p:sldId id="285" r:id="rId22"/>
    <p:sldId id="286" r:id="rId23"/>
    <p:sldId id="289" r:id="rId24"/>
    <p:sldId id="297" r:id="rId25"/>
    <p:sldId id="281" r:id="rId26"/>
    <p:sldId id="288" r:id="rId27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7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F1E4"/>
    <a:srgbClr val="B8D3E8"/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4652CE-71E1-4007-A4BA-9A2D870AD075}" v="7" dt="2021-11-16T11:35:02.623"/>
  </p1510:revLst>
</p1510:revInfo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291" autoAdjust="0"/>
  </p:normalViewPr>
  <p:slideViewPr>
    <p:cSldViewPr snapToGrid="0" showGuides="1">
      <p:cViewPr varScale="1">
        <p:scale>
          <a:sx n="86" d="100"/>
          <a:sy n="86" d="100"/>
        </p:scale>
        <p:origin x="48" y="93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99" d="100"/>
          <a:sy n="99" d="100"/>
        </p:scale>
        <p:origin x="4416" y="1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Turvey" userId="9a374997-2901-41ac-b51e-a8948a26085a" providerId="ADAL" clId="{754652CE-71E1-4007-A4BA-9A2D870AD075}"/>
    <pc:docChg chg="custSel addSld delSld modSld sldOrd">
      <pc:chgData name="Sian Turvey" userId="9a374997-2901-41ac-b51e-a8948a26085a" providerId="ADAL" clId="{754652CE-71E1-4007-A4BA-9A2D870AD075}" dt="2021-11-16T11:40:39.244" v="262"/>
      <pc:docMkLst>
        <pc:docMk/>
      </pc:docMkLst>
      <pc:sldChg chg="modSp mod">
        <pc:chgData name="Sian Turvey" userId="9a374997-2901-41ac-b51e-a8948a26085a" providerId="ADAL" clId="{754652CE-71E1-4007-A4BA-9A2D870AD075}" dt="2021-11-15T14:45:32.026" v="13" actId="20577"/>
        <pc:sldMkLst>
          <pc:docMk/>
          <pc:sldMk cId="3610506880" sldId="256"/>
        </pc:sldMkLst>
        <pc:spChg chg="mod">
          <ac:chgData name="Sian Turvey" userId="9a374997-2901-41ac-b51e-a8948a26085a" providerId="ADAL" clId="{754652CE-71E1-4007-A4BA-9A2D870AD075}" dt="2021-11-15T14:45:32.026" v="13" actId="20577"/>
          <ac:spMkLst>
            <pc:docMk/>
            <pc:sldMk cId="3610506880" sldId="256"/>
            <ac:spMk id="4" creationId="{C83697A7-775B-4995-AFA7-E4B1B1C1C8F8}"/>
          </ac:spMkLst>
        </pc:spChg>
        <pc:spChg chg="mod">
          <ac:chgData name="Sian Turvey" userId="9a374997-2901-41ac-b51e-a8948a26085a" providerId="ADAL" clId="{754652CE-71E1-4007-A4BA-9A2D870AD075}" dt="2021-11-15T14:45:29.416" v="9" actId="20577"/>
          <ac:spMkLst>
            <pc:docMk/>
            <pc:sldMk cId="3610506880" sldId="256"/>
            <ac:spMk id="5" creationId="{030A1A89-FE18-44C6-B3EE-49541CB85077}"/>
          </ac:spMkLst>
        </pc:spChg>
      </pc:sldChg>
      <pc:sldChg chg="modSp del mod">
        <pc:chgData name="Sian Turvey" userId="9a374997-2901-41ac-b51e-a8948a26085a" providerId="ADAL" clId="{754652CE-71E1-4007-A4BA-9A2D870AD075}" dt="2021-11-16T11:27:04.454" v="48" actId="47"/>
        <pc:sldMkLst>
          <pc:docMk/>
          <pc:sldMk cId="2655792894" sldId="258"/>
        </pc:sldMkLst>
        <pc:spChg chg="mod">
          <ac:chgData name="Sian Turvey" userId="9a374997-2901-41ac-b51e-a8948a26085a" providerId="ADAL" clId="{754652CE-71E1-4007-A4BA-9A2D870AD075}" dt="2021-11-15T14:47:27.929" v="42" actId="20577"/>
          <ac:spMkLst>
            <pc:docMk/>
            <pc:sldMk cId="2655792894" sldId="258"/>
            <ac:spMk id="4" creationId="{A88F02AC-2ACE-4B6E-9181-99EBB08906BB}"/>
          </ac:spMkLst>
        </pc:spChg>
        <pc:spChg chg="mod">
          <ac:chgData name="Sian Turvey" userId="9a374997-2901-41ac-b51e-a8948a26085a" providerId="ADAL" clId="{754652CE-71E1-4007-A4BA-9A2D870AD075}" dt="2021-11-15T14:46:18.384" v="26" actId="20577"/>
          <ac:spMkLst>
            <pc:docMk/>
            <pc:sldMk cId="2655792894" sldId="258"/>
            <ac:spMk id="5" creationId="{0C01CE71-FC76-4B08-B6CF-991940C3CF1D}"/>
          </ac:spMkLst>
        </pc:spChg>
        <pc:spChg chg="mod">
          <ac:chgData name="Sian Turvey" userId="9a374997-2901-41ac-b51e-a8948a26085a" providerId="ADAL" clId="{754652CE-71E1-4007-A4BA-9A2D870AD075}" dt="2021-11-15T14:47:06.988" v="35"/>
          <ac:spMkLst>
            <pc:docMk/>
            <pc:sldMk cId="2655792894" sldId="258"/>
            <ac:spMk id="6" creationId="{32AE43E3-E3DE-481E-9B87-7B1F8783A606}"/>
          </ac:spMkLst>
        </pc:spChg>
      </pc:sldChg>
      <pc:sldChg chg="del">
        <pc:chgData name="Sian Turvey" userId="9a374997-2901-41ac-b51e-a8948a26085a" providerId="ADAL" clId="{754652CE-71E1-4007-A4BA-9A2D870AD075}" dt="2021-11-16T11:27:07.384" v="50" actId="47"/>
        <pc:sldMkLst>
          <pc:docMk/>
          <pc:sldMk cId="2987149822" sldId="259"/>
        </pc:sldMkLst>
      </pc:sldChg>
      <pc:sldChg chg="del">
        <pc:chgData name="Sian Turvey" userId="9a374997-2901-41ac-b51e-a8948a26085a" providerId="ADAL" clId="{754652CE-71E1-4007-A4BA-9A2D870AD075}" dt="2021-11-16T11:27:09.300" v="51" actId="47"/>
        <pc:sldMkLst>
          <pc:docMk/>
          <pc:sldMk cId="3846360746" sldId="260"/>
        </pc:sldMkLst>
      </pc:sldChg>
      <pc:sldChg chg="del">
        <pc:chgData name="Sian Turvey" userId="9a374997-2901-41ac-b51e-a8948a26085a" providerId="ADAL" clId="{754652CE-71E1-4007-A4BA-9A2D870AD075}" dt="2021-11-16T11:27:09.981" v="52" actId="47"/>
        <pc:sldMkLst>
          <pc:docMk/>
          <pc:sldMk cId="3929948449" sldId="261"/>
        </pc:sldMkLst>
      </pc:sldChg>
      <pc:sldChg chg="del">
        <pc:chgData name="Sian Turvey" userId="9a374997-2901-41ac-b51e-a8948a26085a" providerId="ADAL" clId="{754652CE-71E1-4007-A4BA-9A2D870AD075}" dt="2021-11-16T11:27:11.401" v="53" actId="47"/>
        <pc:sldMkLst>
          <pc:docMk/>
          <pc:sldMk cId="2519517619" sldId="262"/>
        </pc:sldMkLst>
      </pc:sldChg>
      <pc:sldChg chg="del">
        <pc:chgData name="Sian Turvey" userId="9a374997-2901-41ac-b51e-a8948a26085a" providerId="ADAL" clId="{754652CE-71E1-4007-A4BA-9A2D870AD075}" dt="2021-11-16T11:27:12.177" v="54" actId="47"/>
        <pc:sldMkLst>
          <pc:docMk/>
          <pc:sldMk cId="13557619" sldId="263"/>
        </pc:sldMkLst>
      </pc:sldChg>
      <pc:sldChg chg="del">
        <pc:chgData name="Sian Turvey" userId="9a374997-2901-41ac-b51e-a8948a26085a" providerId="ADAL" clId="{754652CE-71E1-4007-A4BA-9A2D870AD075}" dt="2021-11-16T11:27:13.572" v="55" actId="47"/>
        <pc:sldMkLst>
          <pc:docMk/>
          <pc:sldMk cId="2575674585" sldId="264"/>
        </pc:sldMkLst>
      </pc:sldChg>
      <pc:sldChg chg="del">
        <pc:chgData name="Sian Turvey" userId="9a374997-2901-41ac-b51e-a8948a26085a" providerId="ADAL" clId="{754652CE-71E1-4007-A4BA-9A2D870AD075}" dt="2021-11-16T11:27:16.854" v="56" actId="47"/>
        <pc:sldMkLst>
          <pc:docMk/>
          <pc:sldMk cId="2314201511" sldId="265"/>
        </pc:sldMkLst>
      </pc:sldChg>
      <pc:sldChg chg="del">
        <pc:chgData name="Sian Turvey" userId="9a374997-2901-41ac-b51e-a8948a26085a" providerId="ADAL" clId="{754652CE-71E1-4007-A4BA-9A2D870AD075}" dt="2021-11-16T11:27:18.427" v="57" actId="47"/>
        <pc:sldMkLst>
          <pc:docMk/>
          <pc:sldMk cId="59582380" sldId="266"/>
        </pc:sldMkLst>
      </pc:sldChg>
      <pc:sldChg chg="new del">
        <pc:chgData name="Sian Turvey" userId="9a374997-2901-41ac-b51e-a8948a26085a" providerId="ADAL" clId="{754652CE-71E1-4007-A4BA-9A2D870AD075}" dt="2021-11-15T14:45:43.147" v="15" actId="47"/>
        <pc:sldMkLst>
          <pc:docMk/>
          <pc:sldMk cId="2534148804" sldId="267"/>
        </pc:sldMkLst>
      </pc:sldChg>
      <pc:sldChg chg="new del">
        <pc:chgData name="Sian Turvey" userId="9a374997-2901-41ac-b51e-a8948a26085a" providerId="ADAL" clId="{754652CE-71E1-4007-A4BA-9A2D870AD075}" dt="2021-11-16T11:27:06.119" v="49" actId="47"/>
        <pc:sldMkLst>
          <pc:docMk/>
          <pc:sldMk cId="4189730649" sldId="267"/>
        </pc:sldMkLst>
      </pc:sldChg>
      <pc:sldChg chg="modSp add mod ord">
        <pc:chgData name="Sian Turvey" userId="9a374997-2901-41ac-b51e-a8948a26085a" providerId="ADAL" clId="{754652CE-71E1-4007-A4BA-9A2D870AD075}" dt="2021-11-16T11:24:38.647" v="47" actId="6549"/>
        <pc:sldMkLst>
          <pc:docMk/>
          <pc:sldMk cId="0" sldId="270"/>
        </pc:sldMkLst>
        <pc:spChg chg="mod">
          <ac:chgData name="Sian Turvey" userId="9a374997-2901-41ac-b51e-a8948a26085a" providerId="ADAL" clId="{754652CE-71E1-4007-A4BA-9A2D870AD075}" dt="2021-11-16T11:24:38.647" v="47" actId="6549"/>
          <ac:spMkLst>
            <pc:docMk/>
            <pc:sldMk cId="0" sldId="270"/>
            <ac:spMk id="12291" creationId="{0BE73802-2D69-4C51-BABC-F606CB2BB13C}"/>
          </ac:spMkLst>
        </pc:spChg>
      </pc:sldChg>
      <pc:sldChg chg="ord">
        <pc:chgData name="Sian Turvey" userId="9a374997-2901-41ac-b51e-a8948a26085a" providerId="ADAL" clId="{754652CE-71E1-4007-A4BA-9A2D870AD075}" dt="2021-11-16T11:36:53.793" v="217"/>
        <pc:sldMkLst>
          <pc:docMk/>
          <pc:sldMk cId="0" sldId="271"/>
        </pc:sldMkLst>
      </pc:sldChg>
      <pc:sldChg chg="ord">
        <pc:chgData name="Sian Turvey" userId="9a374997-2901-41ac-b51e-a8948a26085a" providerId="ADAL" clId="{754652CE-71E1-4007-A4BA-9A2D870AD075}" dt="2021-11-16T11:36:25.156" v="211"/>
        <pc:sldMkLst>
          <pc:docMk/>
          <pc:sldMk cId="0" sldId="272"/>
        </pc:sldMkLst>
      </pc:sldChg>
      <pc:sldChg chg="modSp mod ord">
        <pc:chgData name="Sian Turvey" userId="9a374997-2901-41ac-b51e-a8948a26085a" providerId="ADAL" clId="{754652CE-71E1-4007-A4BA-9A2D870AD075}" dt="2021-11-16T11:37:29.622" v="220" actId="207"/>
        <pc:sldMkLst>
          <pc:docMk/>
          <pc:sldMk cId="0" sldId="273"/>
        </pc:sldMkLst>
        <pc:spChg chg="mod">
          <ac:chgData name="Sian Turvey" userId="9a374997-2901-41ac-b51e-a8948a26085a" providerId="ADAL" clId="{754652CE-71E1-4007-A4BA-9A2D870AD075}" dt="2021-11-16T11:37:29.622" v="220" actId="207"/>
          <ac:spMkLst>
            <pc:docMk/>
            <pc:sldMk cId="0" sldId="273"/>
            <ac:spMk id="18439" creationId="{F565CAE8-E9DD-4108-9DDF-AF91D13A2497}"/>
          </ac:spMkLst>
        </pc:spChg>
      </pc:sldChg>
      <pc:sldChg chg="ord">
        <pc:chgData name="Sian Turvey" userId="9a374997-2901-41ac-b51e-a8948a26085a" providerId="ADAL" clId="{754652CE-71E1-4007-A4BA-9A2D870AD075}" dt="2021-11-16T11:37:18.985" v="219"/>
        <pc:sldMkLst>
          <pc:docMk/>
          <pc:sldMk cId="0" sldId="274"/>
        </pc:sldMkLst>
      </pc:sldChg>
      <pc:sldChg chg="ord">
        <pc:chgData name="Sian Turvey" userId="9a374997-2901-41ac-b51e-a8948a26085a" providerId="ADAL" clId="{754652CE-71E1-4007-A4BA-9A2D870AD075}" dt="2021-11-16T11:37:42.785" v="222"/>
        <pc:sldMkLst>
          <pc:docMk/>
          <pc:sldMk cId="0" sldId="275"/>
        </pc:sldMkLst>
      </pc:sldChg>
      <pc:sldChg chg="ord">
        <pc:chgData name="Sian Turvey" userId="9a374997-2901-41ac-b51e-a8948a26085a" providerId="ADAL" clId="{754652CE-71E1-4007-A4BA-9A2D870AD075}" dt="2021-11-16T11:37:51.859" v="224"/>
        <pc:sldMkLst>
          <pc:docMk/>
          <pc:sldMk cId="0" sldId="277"/>
        </pc:sldMkLst>
      </pc:sldChg>
      <pc:sldChg chg="modSp new mod">
        <pc:chgData name="Sian Turvey" userId="9a374997-2901-41ac-b51e-a8948a26085a" providerId="ADAL" clId="{754652CE-71E1-4007-A4BA-9A2D870AD075}" dt="2021-11-16T11:31:39.377" v="197" actId="20577"/>
        <pc:sldMkLst>
          <pc:docMk/>
          <pc:sldMk cId="3272412387" sldId="278"/>
        </pc:sldMkLst>
        <pc:spChg chg="mod">
          <ac:chgData name="Sian Turvey" userId="9a374997-2901-41ac-b51e-a8948a26085a" providerId="ADAL" clId="{754652CE-71E1-4007-A4BA-9A2D870AD075}" dt="2021-11-16T11:31:39.377" v="197" actId="20577"/>
          <ac:spMkLst>
            <pc:docMk/>
            <pc:sldMk cId="3272412387" sldId="278"/>
            <ac:spMk id="3" creationId="{6B458767-545A-4256-A373-D8FDEE5C238F}"/>
          </ac:spMkLst>
        </pc:spChg>
        <pc:spChg chg="mod">
          <ac:chgData name="Sian Turvey" userId="9a374997-2901-41ac-b51e-a8948a26085a" providerId="ADAL" clId="{754652CE-71E1-4007-A4BA-9A2D870AD075}" dt="2021-11-16T11:28:17.269" v="67" actId="20577"/>
          <ac:spMkLst>
            <pc:docMk/>
            <pc:sldMk cId="3272412387" sldId="278"/>
            <ac:spMk id="4" creationId="{27B4F884-DD48-4E44-8347-2BE0DC01E7A5}"/>
          </ac:spMkLst>
        </pc:spChg>
      </pc:sldChg>
      <pc:sldChg chg="modSp new mod">
        <pc:chgData name="Sian Turvey" userId="9a374997-2901-41ac-b51e-a8948a26085a" providerId="ADAL" clId="{754652CE-71E1-4007-A4BA-9A2D870AD075}" dt="2021-11-16T11:29:04.197" v="104" actId="27636"/>
        <pc:sldMkLst>
          <pc:docMk/>
          <pc:sldMk cId="3707352805" sldId="279"/>
        </pc:sldMkLst>
        <pc:spChg chg="mod">
          <ac:chgData name="Sian Turvey" userId="9a374997-2901-41ac-b51e-a8948a26085a" providerId="ADAL" clId="{754652CE-71E1-4007-A4BA-9A2D870AD075}" dt="2021-11-16T11:28:34.639" v="91" actId="20577"/>
          <ac:spMkLst>
            <pc:docMk/>
            <pc:sldMk cId="3707352805" sldId="279"/>
            <ac:spMk id="3" creationId="{E340FA11-093C-4312-AE45-AD60732EBB28}"/>
          </ac:spMkLst>
        </pc:spChg>
        <pc:spChg chg="mod">
          <ac:chgData name="Sian Turvey" userId="9a374997-2901-41ac-b51e-a8948a26085a" providerId="ADAL" clId="{754652CE-71E1-4007-A4BA-9A2D870AD075}" dt="2021-11-16T11:29:04.197" v="104" actId="27636"/>
          <ac:spMkLst>
            <pc:docMk/>
            <pc:sldMk cId="3707352805" sldId="279"/>
            <ac:spMk id="4" creationId="{20D546FD-7DB9-45EF-9E68-CB01847D4F02}"/>
          </ac:spMkLst>
        </pc:spChg>
      </pc:sldChg>
      <pc:sldChg chg="modSp new mod">
        <pc:chgData name="Sian Turvey" userId="9a374997-2901-41ac-b51e-a8948a26085a" providerId="ADAL" clId="{754652CE-71E1-4007-A4BA-9A2D870AD075}" dt="2021-11-16T11:29:38.201" v="127" actId="20577"/>
        <pc:sldMkLst>
          <pc:docMk/>
          <pc:sldMk cId="1216014442" sldId="280"/>
        </pc:sldMkLst>
        <pc:spChg chg="mod">
          <ac:chgData name="Sian Turvey" userId="9a374997-2901-41ac-b51e-a8948a26085a" providerId="ADAL" clId="{754652CE-71E1-4007-A4BA-9A2D870AD075}" dt="2021-11-16T11:29:33.937" v="125" actId="20577"/>
          <ac:spMkLst>
            <pc:docMk/>
            <pc:sldMk cId="1216014442" sldId="280"/>
            <ac:spMk id="3" creationId="{83827371-6C89-4788-9F1B-E78F4C5C455B}"/>
          </ac:spMkLst>
        </pc:spChg>
        <pc:spChg chg="mod">
          <ac:chgData name="Sian Turvey" userId="9a374997-2901-41ac-b51e-a8948a26085a" providerId="ADAL" clId="{754652CE-71E1-4007-A4BA-9A2D870AD075}" dt="2021-11-16T11:29:38.201" v="127" actId="20577"/>
          <ac:spMkLst>
            <pc:docMk/>
            <pc:sldMk cId="1216014442" sldId="280"/>
            <ac:spMk id="4" creationId="{84508311-9333-47A9-89D0-8B4265F9B85E}"/>
          </ac:spMkLst>
        </pc:spChg>
      </pc:sldChg>
      <pc:sldChg chg="modSp new mod ord">
        <pc:chgData name="Sian Turvey" userId="9a374997-2901-41ac-b51e-a8948a26085a" providerId="ADAL" clId="{754652CE-71E1-4007-A4BA-9A2D870AD075}" dt="2021-11-16T11:40:39.244" v="262"/>
        <pc:sldMkLst>
          <pc:docMk/>
          <pc:sldMk cId="2194324052" sldId="281"/>
        </pc:sldMkLst>
        <pc:spChg chg="mod">
          <ac:chgData name="Sian Turvey" userId="9a374997-2901-41ac-b51e-a8948a26085a" providerId="ADAL" clId="{754652CE-71E1-4007-A4BA-9A2D870AD075}" dt="2021-11-16T11:31:03.125" v="136" actId="20577"/>
          <ac:spMkLst>
            <pc:docMk/>
            <pc:sldMk cId="2194324052" sldId="281"/>
            <ac:spMk id="3" creationId="{4F190DD4-E403-46A2-BEEA-B4AADAECDC05}"/>
          </ac:spMkLst>
        </pc:spChg>
        <pc:spChg chg="mod">
          <ac:chgData name="Sian Turvey" userId="9a374997-2901-41ac-b51e-a8948a26085a" providerId="ADAL" clId="{754652CE-71E1-4007-A4BA-9A2D870AD075}" dt="2021-11-16T11:31:14.853" v="140" actId="20577"/>
          <ac:spMkLst>
            <pc:docMk/>
            <pc:sldMk cId="2194324052" sldId="281"/>
            <ac:spMk id="4" creationId="{B94E8C41-42B2-49DD-9B91-2A2778D7C543}"/>
          </ac:spMkLst>
        </pc:spChg>
      </pc:sldChg>
      <pc:sldChg chg="modSp mod">
        <pc:chgData name="Sian Turvey" userId="9a374997-2901-41ac-b51e-a8948a26085a" providerId="ADAL" clId="{754652CE-71E1-4007-A4BA-9A2D870AD075}" dt="2021-11-16T11:38:14.935" v="226" actId="207"/>
        <pc:sldMkLst>
          <pc:docMk/>
          <pc:sldMk cId="0" sldId="283"/>
        </pc:sldMkLst>
        <pc:spChg chg="mod">
          <ac:chgData name="Sian Turvey" userId="9a374997-2901-41ac-b51e-a8948a26085a" providerId="ADAL" clId="{754652CE-71E1-4007-A4BA-9A2D870AD075}" dt="2021-11-16T11:38:10.361" v="225" actId="207"/>
          <ac:spMkLst>
            <pc:docMk/>
            <pc:sldMk cId="0" sldId="283"/>
            <ac:spMk id="17414" creationId="{C35B7859-CD4F-48BC-BAE1-B7D81EDB84F3}"/>
          </ac:spMkLst>
        </pc:spChg>
        <pc:spChg chg="mod">
          <ac:chgData name="Sian Turvey" userId="9a374997-2901-41ac-b51e-a8948a26085a" providerId="ADAL" clId="{754652CE-71E1-4007-A4BA-9A2D870AD075}" dt="2021-11-16T11:38:14.935" v="226" actId="207"/>
          <ac:spMkLst>
            <pc:docMk/>
            <pc:sldMk cId="0" sldId="283"/>
            <ac:spMk id="17424" creationId="{DF89466F-D64D-4F83-BD09-72065E566F26}"/>
          </ac:spMkLst>
        </pc:spChg>
      </pc:sldChg>
      <pc:sldChg chg="modSp mod ord">
        <pc:chgData name="Sian Turvey" userId="9a374997-2901-41ac-b51e-a8948a26085a" providerId="ADAL" clId="{754652CE-71E1-4007-A4BA-9A2D870AD075}" dt="2021-11-16T11:39:19.547" v="234"/>
        <pc:sldMkLst>
          <pc:docMk/>
          <pc:sldMk cId="0" sldId="284"/>
        </pc:sldMkLst>
        <pc:spChg chg="mod">
          <ac:chgData name="Sian Turvey" userId="9a374997-2901-41ac-b51e-a8948a26085a" providerId="ADAL" clId="{754652CE-71E1-4007-A4BA-9A2D870AD075}" dt="2021-11-16T11:35:02.709" v="198" actId="27636"/>
          <ac:spMkLst>
            <pc:docMk/>
            <pc:sldMk cId="0" sldId="284"/>
            <ac:spMk id="17411" creationId="{6F38C458-FD07-479A-8150-817B22D82AEB}"/>
          </ac:spMkLst>
        </pc:spChg>
      </pc:sldChg>
      <pc:sldChg chg="modSp mod">
        <pc:chgData name="Sian Turvey" userId="9a374997-2901-41ac-b51e-a8948a26085a" providerId="ADAL" clId="{754652CE-71E1-4007-A4BA-9A2D870AD075}" dt="2021-11-16T11:35:13.279" v="200" actId="207"/>
        <pc:sldMkLst>
          <pc:docMk/>
          <pc:sldMk cId="0" sldId="285"/>
        </pc:sldMkLst>
        <pc:spChg chg="mod">
          <ac:chgData name="Sian Turvey" userId="9a374997-2901-41ac-b51e-a8948a26085a" providerId="ADAL" clId="{754652CE-71E1-4007-A4BA-9A2D870AD075}" dt="2021-11-16T11:35:13.279" v="200" actId="207"/>
          <ac:spMkLst>
            <pc:docMk/>
            <pc:sldMk cId="0" sldId="285"/>
            <ac:spMk id="27651" creationId="{8B488CE0-4908-433F-9148-D885A50CB043}"/>
          </ac:spMkLst>
        </pc:spChg>
      </pc:sldChg>
      <pc:sldChg chg="ord">
        <pc:chgData name="Sian Turvey" userId="9a374997-2901-41ac-b51e-a8948a26085a" providerId="ADAL" clId="{754652CE-71E1-4007-A4BA-9A2D870AD075}" dt="2021-11-16T11:39:48.257" v="236"/>
        <pc:sldMkLst>
          <pc:docMk/>
          <pc:sldMk cId="0" sldId="287"/>
        </pc:sldMkLst>
      </pc:sldChg>
      <pc:sldChg chg="modSp mod">
        <pc:chgData name="Sian Turvey" userId="9a374997-2901-41ac-b51e-a8948a26085a" providerId="ADAL" clId="{754652CE-71E1-4007-A4BA-9A2D870AD075}" dt="2021-11-16T11:40:11.887" v="260" actId="20577"/>
        <pc:sldMkLst>
          <pc:docMk/>
          <pc:sldMk cId="0" sldId="288"/>
        </pc:sldMkLst>
        <pc:spChg chg="mod">
          <ac:chgData name="Sian Turvey" userId="9a374997-2901-41ac-b51e-a8948a26085a" providerId="ADAL" clId="{754652CE-71E1-4007-A4BA-9A2D870AD075}" dt="2021-11-16T11:40:11.887" v="260" actId="20577"/>
          <ac:spMkLst>
            <pc:docMk/>
            <pc:sldMk cId="0" sldId="288"/>
            <ac:spMk id="22531" creationId="{E7BAAC58-A814-44ED-9D86-D421531FB976}"/>
          </ac:spMkLst>
        </pc:spChg>
      </pc:sldChg>
      <pc:sldChg chg="modSp mod">
        <pc:chgData name="Sian Turvey" userId="9a374997-2901-41ac-b51e-a8948a26085a" providerId="ADAL" clId="{754652CE-71E1-4007-A4BA-9A2D870AD075}" dt="2021-11-16T11:35:50.203" v="207" actId="207"/>
        <pc:sldMkLst>
          <pc:docMk/>
          <pc:sldMk cId="0" sldId="289"/>
        </pc:sldMkLst>
        <pc:spChg chg="mod">
          <ac:chgData name="Sian Turvey" userId="9a374997-2901-41ac-b51e-a8948a26085a" providerId="ADAL" clId="{754652CE-71E1-4007-A4BA-9A2D870AD075}" dt="2021-11-16T11:35:50.203" v="207" actId="207"/>
          <ac:spMkLst>
            <pc:docMk/>
            <pc:sldMk cId="0" sldId="289"/>
            <ac:spMk id="33797" creationId="{756E0881-B828-4A89-9F8C-1A2B83E1184E}"/>
          </ac:spMkLst>
        </pc:spChg>
        <pc:spChg chg="mod">
          <ac:chgData name="Sian Turvey" userId="9a374997-2901-41ac-b51e-a8948a26085a" providerId="ADAL" clId="{754652CE-71E1-4007-A4BA-9A2D870AD075}" dt="2021-11-16T11:35:26.965" v="201" actId="207"/>
          <ac:spMkLst>
            <pc:docMk/>
            <pc:sldMk cId="0" sldId="289"/>
            <ac:spMk id="33804" creationId="{EBB5AC13-3D44-4FC4-9938-C5D22EA60774}"/>
          </ac:spMkLst>
        </pc:spChg>
        <pc:spChg chg="mod">
          <ac:chgData name="Sian Turvey" userId="9a374997-2901-41ac-b51e-a8948a26085a" providerId="ADAL" clId="{754652CE-71E1-4007-A4BA-9A2D870AD075}" dt="2021-11-16T11:35:31.048" v="202" actId="207"/>
          <ac:spMkLst>
            <pc:docMk/>
            <pc:sldMk cId="0" sldId="289"/>
            <ac:spMk id="33805" creationId="{559E8356-6C8A-40B5-B0A2-00747DBE5997}"/>
          </ac:spMkLst>
        </pc:spChg>
        <pc:spChg chg="mod">
          <ac:chgData name="Sian Turvey" userId="9a374997-2901-41ac-b51e-a8948a26085a" providerId="ADAL" clId="{754652CE-71E1-4007-A4BA-9A2D870AD075}" dt="2021-11-16T11:35:35.525" v="203" actId="207"/>
          <ac:spMkLst>
            <pc:docMk/>
            <pc:sldMk cId="0" sldId="289"/>
            <ac:spMk id="33806" creationId="{C7CA1808-D634-4D34-BBED-930D0B9EE306}"/>
          </ac:spMkLst>
        </pc:spChg>
        <pc:spChg chg="mod">
          <ac:chgData name="Sian Turvey" userId="9a374997-2901-41ac-b51e-a8948a26085a" providerId="ADAL" clId="{754652CE-71E1-4007-A4BA-9A2D870AD075}" dt="2021-11-16T11:35:39.980" v="204" actId="207"/>
          <ac:spMkLst>
            <pc:docMk/>
            <pc:sldMk cId="0" sldId="289"/>
            <ac:spMk id="33807" creationId="{A1660BD9-52AC-4FDF-80BA-E30B9493F047}"/>
          </ac:spMkLst>
        </pc:spChg>
        <pc:spChg chg="mod">
          <ac:chgData name="Sian Turvey" userId="9a374997-2901-41ac-b51e-a8948a26085a" providerId="ADAL" clId="{754652CE-71E1-4007-A4BA-9A2D870AD075}" dt="2021-11-16T11:35:43.021" v="205" actId="207"/>
          <ac:spMkLst>
            <pc:docMk/>
            <pc:sldMk cId="0" sldId="289"/>
            <ac:spMk id="33808" creationId="{98B9415F-F1D6-4FBF-8914-54E16D9AED25}"/>
          </ac:spMkLst>
        </pc:spChg>
        <pc:spChg chg="mod">
          <ac:chgData name="Sian Turvey" userId="9a374997-2901-41ac-b51e-a8948a26085a" providerId="ADAL" clId="{754652CE-71E1-4007-A4BA-9A2D870AD075}" dt="2021-11-16T11:35:46.260" v="206" actId="207"/>
          <ac:spMkLst>
            <pc:docMk/>
            <pc:sldMk cId="0" sldId="289"/>
            <ac:spMk id="33809" creationId="{ED79A7D2-8CF5-4D15-8E2E-B7D9E342C04B}"/>
          </ac:spMkLst>
        </pc:spChg>
      </pc:sldChg>
      <pc:sldChg chg="modSp mod">
        <pc:chgData name="Sian Turvey" userId="9a374997-2901-41ac-b51e-a8948a26085a" providerId="ADAL" clId="{754652CE-71E1-4007-A4BA-9A2D870AD075}" dt="2021-11-16T11:38:34.282" v="230" actId="207"/>
        <pc:sldMkLst>
          <pc:docMk/>
          <pc:sldMk cId="0" sldId="295"/>
        </pc:sldMkLst>
        <pc:spChg chg="mod">
          <ac:chgData name="Sian Turvey" userId="9a374997-2901-41ac-b51e-a8948a26085a" providerId="ADAL" clId="{754652CE-71E1-4007-A4BA-9A2D870AD075}" dt="2021-11-16T11:38:26.326" v="228" actId="207"/>
          <ac:spMkLst>
            <pc:docMk/>
            <pc:sldMk cId="0" sldId="295"/>
            <ac:spMk id="7183" creationId="{E28D5A2A-6CCD-4355-A191-0F37AD699B40}"/>
          </ac:spMkLst>
        </pc:spChg>
        <pc:spChg chg="mod">
          <ac:chgData name="Sian Turvey" userId="9a374997-2901-41ac-b51e-a8948a26085a" providerId="ADAL" clId="{754652CE-71E1-4007-A4BA-9A2D870AD075}" dt="2021-11-16T11:35:02.718" v="199" actId="27636"/>
          <ac:spMkLst>
            <pc:docMk/>
            <pc:sldMk cId="0" sldId="295"/>
            <ac:spMk id="23555" creationId="{6FCFF51A-B5F2-445D-9DBA-BB9F2BC7F31E}"/>
          </ac:spMkLst>
        </pc:spChg>
        <pc:spChg chg="mod">
          <ac:chgData name="Sian Turvey" userId="9a374997-2901-41ac-b51e-a8948a26085a" providerId="ADAL" clId="{754652CE-71E1-4007-A4BA-9A2D870AD075}" dt="2021-11-16T11:38:21.807" v="227" actId="207"/>
          <ac:spMkLst>
            <pc:docMk/>
            <pc:sldMk cId="0" sldId="295"/>
            <ac:spMk id="23559" creationId="{CA7A735C-8807-494E-A270-E99923417C33}"/>
          </ac:spMkLst>
        </pc:spChg>
        <pc:spChg chg="mod">
          <ac:chgData name="Sian Turvey" userId="9a374997-2901-41ac-b51e-a8948a26085a" providerId="ADAL" clId="{754652CE-71E1-4007-A4BA-9A2D870AD075}" dt="2021-11-16T11:38:29.935" v="229" actId="207"/>
          <ac:spMkLst>
            <pc:docMk/>
            <pc:sldMk cId="0" sldId="295"/>
            <ac:spMk id="23562" creationId="{EE6ECCD0-67A0-47D4-ABBC-868C2D28B5F2}"/>
          </ac:spMkLst>
        </pc:spChg>
        <pc:spChg chg="mod">
          <ac:chgData name="Sian Turvey" userId="9a374997-2901-41ac-b51e-a8948a26085a" providerId="ADAL" clId="{754652CE-71E1-4007-A4BA-9A2D870AD075}" dt="2021-11-16T11:38:34.282" v="230" actId="207"/>
          <ac:spMkLst>
            <pc:docMk/>
            <pc:sldMk cId="0" sldId="295"/>
            <ac:spMk id="23565" creationId="{60F244A2-37C0-406E-9536-F5946BAD9FC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39FB0DB-6E14-4D38-930B-E188F6E13CB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DB5971-2675-487B-9E88-02DB3F19D0B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88B8F3-31C2-4698-B74C-D5D76CFD8ACD}" type="datetimeFigureOut">
              <a:rPr lang="ru-RU" smtClean="0"/>
              <a:t>15.11.2021</a:t>
            </a:fld>
            <a:endParaRPr lang="ru-RU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8F2125-3128-41A1-8437-EB29536F4D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63736B-7E4B-4A53-8310-E0970E67F8A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4B18F8-B739-4178-8D2D-879F4A27DC29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4929070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ru-RU" smtClean="0"/>
              <a:t>15.11.2021</a:t>
            </a:fld>
            <a:endParaRPr lang="ru-RU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5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7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9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4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6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8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7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2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0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6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3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B8AC2BB6-87D7-4758-9B6A-90F3769791F3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Ask comparative risks and rewards for a company : flip chart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3EDBF25B-551C-4A8A-B598-87B5937BCD4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1C190A0C-1C1C-4492-B38E-A565FA1A25B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B89333BF-935A-4830-A3E5-E969713883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4306E21-A326-4353-B93F-5CD8E9840CA7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3E04401B-ED62-4486-87A0-F6AC3FF0FF97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Dividends: shareholders source of income;employee or investor, bonus shares, employee schemes. If declared. Approval procedure</a:t>
            </a:r>
          </a:p>
          <a:p>
            <a:r>
              <a:rPr lang="en-GB" altLang="en-US"/>
              <a:t>Vote:Show of hands s284 CA 2006 or poll s284(3) .Right to demand poll s321 + articles EAA Art 35 or any class rights.Cannot derogate from right to demand poll except re vote to appoint chair ore adjourn meeting s 321</a:t>
            </a:r>
          </a:p>
          <a:p>
            <a:r>
              <a:rPr lang="en-GB" altLang="en-US"/>
              <a:t>Return capital – more likely lose £</a:t>
            </a:r>
          </a:p>
          <a:p>
            <a:r>
              <a:rPr lang="en-GB" altLang="en-US"/>
              <a:t>Transfer- virtually always restricted</a:t>
            </a:r>
          </a:p>
          <a:p>
            <a:r>
              <a:rPr lang="en-GB" altLang="en-US"/>
              <a:t>CA 2006</a:t>
            </a:r>
          </a:p>
          <a:p>
            <a:r>
              <a:rPr lang="en-GB" altLang="en-US"/>
              <a:t>Class rights – shareholders agreement or articles</a:t>
            </a:r>
          </a:p>
          <a:p>
            <a:r>
              <a:rPr lang="en-GB" altLang="en-US"/>
              <a:t>Nominee – holding shares on behalf of another</a:t>
            </a:r>
          </a:p>
          <a:p>
            <a:r>
              <a:rPr lang="en-GB" altLang="en-US"/>
              <a:t>Proxy – at one meeting or generally. Form with notice of GM or discretion.</a:t>
            </a:r>
          </a:p>
          <a:p>
            <a:r>
              <a:rPr lang="en-GB" altLang="en-US"/>
              <a:t>New members auto bound s33</a:t>
            </a:r>
          </a:p>
          <a:p>
            <a:r>
              <a:rPr lang="en-GB" altLang="en-US"/>
              <a:t>Register of shares and interests s555 </a:t>
            </a:r>
            <a:r>
              <a:rPr lang="en-GB" altLang="en-US" i="1"/>
              <a:t>s/h agreement?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D5B260AA-C175-4955-8FFF-B9D6F4F7018A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F9E1052C-1D41-4F85-9784-64DA414F1607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See manual appendix </a:t>
            </a:r>
          </a:p>
          <a:p>
            <a:r>
              <a:rPr lang="en-GB" altLang="en-US"/>
              <a:t>Foss v Harbottle rule – no change.Only co seeks red ress.Reluctant to in terfere with managemt</a:t>
            </a:r>
          </a:p>
          <a:p>
            <a:r>
              <a:rPr lang="en-GB" altLang="en-US"/>
              <a:t>Exceptions in ss 260-9 stattutory causes of action act or omission involving neglieg,default,breach of duty,or trust</a:t>
            </a:r>
          </a:p>
          <a:p>
            <a:r>
              <a:rPr lang="en-GB" altLang="en-US"/>
              <a:t>Permission from court s261</a:t>
            </a:r>
          </a:p>
          <a:p>
            <a:r>
              <a:rPr lang="en-GB" altLang="en-US"/>
              <a:t>Factors for court s 263 .Must refuse if s 263 (2) acting in accordance with s172,ratified by co (GM, interested no vote eg no personal profit by director,directors didn’t own asset in fiduciary capacity).In s 263(3) factors in deciding is member acting in good faith ie for success of co, not personal vendetta</a:t>
            </a:r>
          </a:p>
          <a:p>
            <a:r>
              <a:rPr lang="en-GB" altLang="en-US"/>
              <a:t>Co can take over action on applic of member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1C452E7A-5945-4526-82B6-136F990B7839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AAE95FF-EFCC-404B-B08F-96674698D502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Manual remains good</a:t>
            </a:r>
          </a:p>
          <a:p>
            <a:r>
              <a:rPr lang="en-GB" altLang="en-US"/>
              <a:t>Preference – used by investors,paid before ordinary, divi often expressed as % of nominal value, usually cumulative</a:t>
            </a:r>
          </a:p>
          <a:p>
            <a:r>
              <a:rPr lang="en-GB" altLang="en-US"/>
              <a:t>Redeemable shares CA 2006 – from distributable profits or via SR approval + decl solvency</a:t>
            </a:r>
          </a:p>
          <a:p>
            <a:r>
              <a:rPr lang="en-GB" altLang="en-US"/>
              <a:t>Deferred shares – no divi to be paid for restricted time unless ordin shares have received £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55B9EB74-3FEB-42E0-B4E2-ED0F5D347CDE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Define: </a:t>
            </a:r>
          </a:p>
          <a:p>
            <a:r>
              <a:rPr lang="en-GB" altLang="en-US"/>
              <a:t>Membership ltd by shares. Co sets nominal value. Members contribute , called capital, published. Limit of their liability.Unpaid shares.Issued share capital. – total nominal value paid and unpaid.On solvent liquidation repaid. Shares bring votes unless classes of share. Public register (s113 CA 2006).Low denomination makes shares more marketable- nominal values can be subdivided to make more saleable</a:t>
            </a:r>
          </a:p>
          <a:p>
            <a:r>
              <a:rPr lang="en-GB" altLang="en-US"/>
              <a:t>Share = unit of measuring a member’s interest in a company </a:t>
            </a:r>
          </a:p>
          <a:p>
            <a:r>
              <a:rPr lang="en-GB" altLang="en-US"/>
              <a:t>Can pay more than nominal value = share premium, goes to sp account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otes Placeholder 1">
            <a:extLst>
              <a:ext uri="{FF2B5EF4-FFF2-40B4-BE49-F238E27FC236}">
                <a16:creationId xmlns:a16="http://schemas.microsoft.com/office/drawing/2014/main" id="{D749EB26-55FD-40B8-A8A0-7A9E5373CA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8CDEFFA2-C364-4E85-ACE3-EE0346C25347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A23E255C-B50A-45ED-9F6E-87AE249E0AFE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  <a:p>
            <a:r>
              <a:rPr lang="en-GB" altLang="en-US"/>
              <a:t>Company makes offer freq via letter ,procedure likely to be governed by Articles re notice periods to offer and accept otherwise common law of contract</a:t>
            </a:r>
          </a:p>
          <a:p>
            <a:endParaRPr lang="en-GB" altLang="en-US"/>
          </a:p>
          <a:p>
            <a:r>
              <a:rPr lang="en-GB" altLang="en-US"/>
              <a:t>Issue without authority or following s550/1 still valid but directors liable s549(6)</a:t>
            </a:r>
          </a:p>
          <a:p>
            <a:r>
              <a:rPr lang="en-GB" altLang="en-US"/>
              <a:t>Issue without pre-emption still valid but directors must compensate members who had right s563 if action within 2 years s563 (3)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B655890A-914B-43E9-8C00-6B5E2ACBAD8F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Transfer document – form laid out in Sch 1 Stock Transfer Act 1963 as amended by SI 1996/1571</a:t>
            </a:r>
          </a:p>
          <a:p>
            <a:r>
              <a:rPr lang="en-GB" altLang="en-US"/>
              <a:t>Often governed by Articles eg notice procedure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FE00ADFC-375F-414C-8448-7B3ABCB189D0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xfrm>
            <a:off x="679450" y="4879975"/>
            <a:ext cx="5513388" cy="47164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Deal with contract for sale and registration by directors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42F891A8-7C21-4E76-894A-69D01A12A337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xfrm>
            <a:off x="36513" y="746125"/>
            <a:ext cx="7061200" cy="39719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otes Placeholder 1">
            <a:extLst>
              <a:ext uri="{FF2B5EF4-FFF2-40B4-BE49-F238E27FC236}">
                <a16:creationId xmlns:a16="http://schemas.microsoft.com/office/drawing/2014/main" id="{F13F3A62-A8A4-43BE-8390-14B9227FE3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3326DC5B-B6F6-481D-875D-957C08D44A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3D434912-C918-44C0-B52E-585D059BCB2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6EB67DB8-7B8F-4303-82CD-500852ADC6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BF0D79F-DC13-40F3-B56D-D29CEE385454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16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4E6061BA-F58B-40C6-9AB8-794B0A97C163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EAA requires doc of transfer, allows directors discretion to refuse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otes Placeholder 1">
            <a:extLst>
              <a:ext uri="{FF2B5EF4-FFF2-40B4-BE49-F238E27FC236}">
                <a16:creationId xmlns:a16="http://schemas.microsoft.com/office/drawing/2014/main" id="{A547E8EC-9B0C-4464-90BD-AAE43279FB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026">
            <a:extLst>
              <a:ext uri="{FF2B5EF4-FFF2-40B4-BE49-F238E27FC236}">
                <a16:creationId xmlns:a16="http://schemas.microsoft.com/office/drawing/2014/main" id="{86D54FA8-1B59-4618-89BC-5BF7B268164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Rectangle 1027">
            <a:extLst>
              <a:ext uri="{FF2B5EF4-FFF2-40B4-BE49-F238E27FC236}">
                <a16:creationId xmlns:a16="http://schemas.microsoft.com/office/drawing/2014/main" id="{B8427D84-589A-41EF-98DD-3A19A85339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C084AB3F-1342-4B3E-A76B-AC7CB84C0ECB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Sometimes hear this described as a rights issue</a:t>
            </a:r>
          </a:p>
          <a:p>
            <a:r>
              <a:rPr lang="en-GB" altLang="en-US"/>
              <a:t>Only to wholly paid up shares for cash s565</a:t>
            </a:r>
          </a:p>
          <a:p>
            <a:r>
              <a:rPr lang="en-GB" altLang="en-US"/>
              <a:t>Employee shares s566 and bonus share issue excluded s564</a:t>
            </a:r>
          </a:p>
          <a:p>
            <a:r>
              <a:rPr lang="en-GB" altLang="en-US"/>
              <a:t>Procedure s 562: </a:t>
            </a:r>
          </a:p>
          <a:p>
            <a:r>
              <a:rPr lang="en-GB" altLang="en-US"/>
              <a:t>Hard copy or electronic</a:t>
            </a:r>
          </a:p>
          <a:p>
            <a:r>
              <a:rPr lang="en-GB" altLang="en-US"/>
              <a:t>Must state period for acceptance  , min 21 days</a:t>
            </a:r>
          </a:p>
          <a:p>
            <a:endParaRPr lang="en-GB" altLang="en-US"/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59ACBD51-5041-4662-839B-24533C64B2CC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7970505E-C1D1-4C21-86D1-584416DE86E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607D0628-DC02-474A-AE26-65FF2D921AB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BFE5B25A-5A0E-44E4-A3E5-02E6FBC39B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7EEA475-F8BF-4AE3-A835-1A4C4AD5BF05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21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187D9C40-6EF5-4398-86F1-B067E9738157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6C869890-2B26-41E6-BEB7-06E2E09DCFB3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Cos formed under CA 1985 have nominal share capital in Memo.Now treated as in Articles and will act as a limit to issue until the Article is removed ( Mayson p161 ? DTI .Co Hse)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230445E-A660-448A-B4DC-782AD0E5DA6F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3033191" y="0"/>
            <a:ext cx="9155634" cy="6858000"/>
          </a:xfrm>
          <a:custGeom>
            <a:avLst/>
            <a:gdLst>
              <a:gd name="connsiteX0" fmla="*/ 6450330 w 8969375"/>
              <a:gd name="connsiteY0" fmla="*/ 3511550 h 6858000"/>
              <a:gd name="connsiteX1" fmla="*/ 8969375 w 8969375"/>
              <a:gd name="connsiteY1" fmla="*/ 3511550 h 6858000"/>
              <a:gd name="connsiteX2" fmla="*/ 8969375 w 8969375"/>
              <a:gd name="connsiteY2" fmla="*/ 6858000 h 6858000"/>
              <a:gd name="connsiteX3" fmla="*/ 5010150 w 8969375"/>
              <a:gd name="connsiteY3" fmla="*/ 6858000 h 6858000"/>
              <a:gd name="connsiteX4" fmla="*/ 1915160 w 8969375"/>
              <a:gd name="connsiteY4" fmla="*/ 3511550 h 6858000"/>
              <a:gd name="connsiteX5" fmla="*/ 3404870 w 8969375"/>
              <a:gd name="connsiteY5" fmla="*/ 3511550 h 6858000"/>
              <a:gd name="connsiteX6" fmla="*/ 1964690 w 8969375"/>
              <a:gd name="connsiteY6" fmla="*/ 6858000 h 6858000"/>
              <a:gd name="connsiteX7" fmla="*/ 474980 w 8969375"/>
              <a:gd name="connsiteY7" fmla="*/ 6858000 h 6858000"/>
              <a:gd name="connsiteX8" fmla="*/ 7961630 w 8969375"/>
              <a:gd name="connsiteY8" fmla="*/ 0 h 6858000"/>
              <a:gd name="connsiteX9" fmla="*/ 8969375 w 8969375"/>
              <a:gd name="connsiteY9" fmla="*/ 0 h 6858000"/>
              <a:gd name="connsiteX10" fmla="*/ 8969375 w 8969375"/>
              <a:gd name="connsiteY10" fmla="*/ 3346450 h 6858000"/>
              <a:gd name="connsiteX11" fmla="*/ 6521450 w 8969375"/>
              <a:gd name="connsiteY11" fmla="*/ 3346450 h 6858000"/>
              <a:gd name="connsiteX12" fmla="*/ 5163820 w 8969375"/>
              <a:gd name="connsiteY12" fmla="*/ 0 h 6858000"/>
              <a:gd name="connsiteX13" fmla="*/ 7726680 w 8969375"/>
              <a:gd name="connsiteY13" fmla="*/ 0 h 6858000"/>
              <a:gd name="connsiteX14" fmla="*/ 4775200 w 8969375"/>
              <a:gd name="connsiteY14" fmla="*/ 6858000 h 6858000"/>
              <a:gd name="connsiteX15" fmla="*/ 2213610 w 8969375"/>
              <a:gd name="connsiteY15" fmla="*/ 6858000 h 6858000"/>
              <a:gd name="connsiteX16" fmla="*/ 3426460 w 8969375"/>
              <a:gd name="connsiteY16" fmla="*/ 0 h 6858000"/>
              <a:gd name="connsiteX17" fmla="*/ 4916170 w 8969375"/>
              <a:gd name="connsiteY17" fmla="*/ 0 h 6858000"/>
              <a:gd name="connsiteX18" fmla="*/ 3475990 w 8969375"/>
              <a:gd name="connsiteY18" fmla="*/ 3346450 h 6858000"/>
              <a:gd name="connsiteX19" fmla="*/ 1986280 w 8969375"/>
              <a:gd name="connsiteY19" fmla="*/ 3346450 h 6858000"/>
              <a:gd name="connsiteX20" fmla="*/ 0 w 8969375"/>
              <a:gd name="connsiteY20" fmla="*/ 0 h 6858000"/>
              <a:gd name="connsiteX21" fmla="*/ 3195320 w 8969375"/>
              <a:gd name="connsiteY21" fmla="*/ 0 h 6858000"/>
              <a:gd name="connsiteX22" fmla="*/ 243840 w 8969375"/>
              <a:gd name="connsiteY22" fmla="*/ 6858000 h 6858000"/>
              <a:gd name="connsiteX23" fmla="*/ 0 w 8969375"/>
              <a:gd name="connsiteY23" fmla="*/ 6858000 h 6858000"/>
              <a:gd name="connsiteX0" fmla="*/ 6604567 w 9123612"/>
              <a:gd name="connsiteY0" fmla="*/ 3511550 h 6858000"/>
              <a:gd name="connsiteX1" fmla="*/ 9123612 w 9123612"/>
              <a:gd name="connsiteY1" fmla="*/ 3511550 h 6858000"/>
              <a:gd name="connsiteX2" fmla="*/ 9123612 w 9123612"/>
              <a:gd name="connsiteY2" fmla="*/ 6858000 h 6858000"/>
              <a:gd name="connsiteX3" fmla="*/ 5164387 w 9123612"/>
              <a:gd name="connsiteY3" fmla="*/ 6858000 h 6858000"/>
              <a:gd name="connsiteX4" fmla="*/ 6604567 w 9123612"/>
              <a:gd name="connsiteY4" fmla="*/ 3511550 h 6858000"/>
              <a:gd name="connsiteX5" fmla="*/ 2069397 w 9123612"/>
              <a:gd name="connsiteY5" fmla="*/ 3511550 h 6858000"/>
              <a:gd name="connsiteX6" fmla="*/ 3559107 w 9123612"/>
              <a:gd name="connsiteY6" fmla="*/ 3511550 h 6858000"/>
              <a:gd name="connsiteX7" fmla="*/ 2118927 w 9123612"/>
              <a:gd name="connsiteY7" fmla="*/ 6858000 h 6858000"/>
              <a:gd name="connsiteX8" fmla="*/ 629217 w 9123612"/>
              <a:gd name="connsiteY8" fmla="*/ 6858000 h 6858000"/>
              <a:gd name="connsiteX9" fmla="*/ 2069397 w 9123612"/>
              <a:gd name="connsiteY9" fmla="*/ 3511550 h 6858000"/>
              <a:gd name="connsiteX10" fmla="*/ 8115867 w 9123612"/>
              <a:gd name="connsiteY10" fmla="*/ 0 h 6858000"/>
              <a:gd name="connsiteX11" fmla="*/ 9123612 w 9123612"/>
              <a:gd name="connsiteY11" fmla="*/ 0 h 6858000"/>
              <a:gd name="connsiteX12" fmla="*/ 9123612 w 9123612"/>
              <a:gd name="connsiteY12" fmla="*/ 3346450 h 6858000"/>
              <a:gd name="connsiteX13" fmla="*/ 6675687 w 9123612"/>
              <a:gd name="connsiteY13" fmla="*/ 3346450 h 6858000"/>
              <a:gd name="connsiteX14" fmla="*/ 8115867 w 9123612"/>
              <a:gd name="connsiteY14" fmla="*/ 0 h 6858000"/>
              <a:gd name="connsiteX15" fmla="*/ 5318057 w 9123612"/>
              <a:gd name="connsiteY15" fmla="*/ 0 h 6858000"/>
              <a:gd name="connsiteX16" fmla="*/ 7880917 w 9123612"/>
              <a:gd name="connsiteY16" fmla="*/ 0 h 6858000"/>
              <a:gd name="connsiteX17" fmla="*/ 4929437 w 9123612"/>
              <a:gd name="connsiteY17" fmla="*/ 6858000 h 6858000"/>
              <a:gd name="connsiteX18" fmla="*/ 2367847 w 9123612"/>
              <a:gd name="connsiteY18" fmla="*/ 6858000 h 6858000"/>
              <a:gd name="connsiteX19" fmla="*/ 5318057 w 9123612"/>
              <a:gd name="connsiteY19" fmla="*/ 0 h 6858000"/>
              <a:gd name="connsiteX20" fmla="*/ 3580697 w 9123612"/>
              <a:gd name="connsiteY20" fmla="*/ 0 h 6858000"/>
              <a:gd name="connsiteX21" fmla="*/ 5070407 w 9123612"/>
              <a:gd name="connsiteY21" fmla="*/ 0 h 6858000"/>
              <a:gd name="connsiteX22" fmla="*/ 3630227 w 9123612"/>
              <a:gd name="connsiteY22" fmla="*/ 3346450 h 6858000"/>
              <a:gd name="connsiteX23" fmla="*/ 2140517 w 9123612"/>
              <a:gd name="connsiteY23" fmla="*/ 3346450 h 6858000"/>
              <a:gd name="connsiteX24" fmla="*/ 3580697 w 9123612"/>
              <a:gd name="connsiteY24" fmla="*/ 0 h 6858000"/>
              <a:gd name="connsiteX25" fmla="*/ 154237 w 9123612"/>
              <a:gd name="connsiteY25" fmla="*/ 0 h 6858000"/>
              <a:gd name="connsiteX26" fmla="*/ 3349557 w 9123612"/>
              <a:gd name="connsiteY26" fmla="*/ 0 h 6858000"/>
              <a:gd name="connsiteX27" fmla="*/ 398077 w 9123612"/>
              <a:gd name="connsiteY27" fmla="*/ 6858000 h 6858000"/>
              <a:gd name="connsiteX28" fmla="*/ 0 w 9123612"/>
              <a:gd name="connsiteY28" fmla="*/ 6858000 h 6858000"/>
              <a:gd name="connsiteX29" fmla="*/ 154237 w 9123612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18625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186259 w 9155634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054197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054197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54365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54365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54365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54365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4724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47249 w 9155634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4724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47249 w 9155634"/>
              <a:gd name="connsiteY2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155634" h="6858000">
                <a:moveTo>
                  <a:pt x="6636589" y="3511550"/>
                </a:moveTo>
                <a:lnTo>
                  <a:pt x="9155634" y="3511550"/>
                </a:lnTo>
                <a:lnTo>
                  <a:pt x="9155634" y="6858000"/>
                </a:lnTo>
                <a:lnTo>
                  <a:pt x="5196409" y="6858000"/>
                </a:lnTo>
                <a:lnTo>
                  <a:pt x="6636589" y="3511550"/>
                </a:lnTo>
                <a:close/>
                <a:moveTo>
                  <a:pt x="2101419" y="3511550"/>
                </a:moveTo>
                <a:lnTo>
                  <a:pt x="3591129" y="3511550"/>
                </a:lnTo>
                <a:lnTo>
                  <a:pt x="2150949" y="6858000"/>
                </a:lnTo>
                <a:lnTo>
                  <a:pt x="661239" y="6858000"/>
                </a:lnTo>
                <a:lnTo>
                  <a:pt x="2101419" y="3511550"/>
                </a:lnTo>
                <a:close/>
                <a:moveTo>
                  <a:pt x="8147889" y="0"/>
                </a:moveTo>
                <a:lnTo>
                  <a:pt x="9155634" y="0"/>
                </a:lnTo>
                <a:lnTo>
                  <a:pt x="9155634" y="3346450"/>
                </a:lnTo>
                <a:lnTo>
                  <a:pt x="6707709" y="3346450"/>
                </a:lnTo>
                <a:lnTo>
                  <a:pt x="8147889" y="0"/>
                </a:lnTo>
                <a:close/>
                <a:moveTo>
                  <a:pt x="5350079" y="0"/>
                </a:moveTo>
                <a:lnTo>
                  <a:pt x="7912939" y="0"/>
                </a:lnTo>
                <a:lnTo>
                  <a:pt x="4961459" y="6858000"/>
                </a:lnTo>
                <a:lnTo>
                  <a:pt x="2399869" y="6858000"/>
                </a:lnTo>
                <a:lnTo>
                  <a:pt x="5350079" y="0"/>
                </a:lnTo>
                <a:close/>
                <a:moveTo>
                  <a:pt x="3612719" y="0"/>
                </a:moveTo>
                <a:lnTo>
                  <a:pt x="5102429" y="0"/>
                </a:lnTo>
                <a:lnTo>
                  <a:pt x="3662249" y="3346450"/>
                </a:lnTo>
                <a:lnTo>
                  <a:pt x="2172539" y="3346450"/>
                </a:lnTo>
                <a:lnTo>
                  <a:pt x="3612719" y="0"/>
                </a:lnTo>
                <a:close/>
                <a:moveTo>
                  <a:pt x="2947249" y="0"/>
                </a:moveTo>
                <a:lnTo>
                  <a:pt x="3381579" y="0"/>
                </a:lnTo>
                <a:lnTo>
                  <a:pt x="430099" y="6858000"/>
                </a:lnTo>
                <a:lnTo>
                  <a:pt x="0" y="6858000"/>
                </a:lnTo>
                <a:lnTo>
                  <a:pt x="2947249" y="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A6B740BD-8499-412C-AE4E-A4AD7F73100E}"/>
              </a:ext>
            </a:extLst>
          </p:cNvPr>
          <p:cNvSpPr/>
          <p:nvPr/>
        </p:nvSpPr>
        <p:spPr>
          <a:xfrm>
            <a:off x="-10852" y="3369468"/>
            <a:ext cx="3722400" cy="144000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dirty="0"/>
              <a:t> </a:t>
            </a:r>
            <a:endParaRPr lang="ru-RU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310DFD8C-544F-465B-8315-8B3AA8B957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021" y="1096344"/>
            <a:ext cx="10510754" cy="2281355"/>
          </a:xfrm>
        </p:spPr>
        <p:txBody>
          <a:bodyPr>
            <a:noAutofit/>
          </a:bodyPr>
          <a:lstStyle>
            <a:lvl1pPr algn="l">
              <a:defRPr sz="7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</a:t>
            </a:r>
            <a:br>
              <a:rPr lang="ru-RU" dirty="0"/>
            </a:br>
            <a:r>
              <a:rPr lang="en-US" dirty="0"/>
              <a:t>TITLE</a:t>
            </a:r>
            <a:endParaRPr lang="ru-RU" dirty="0"/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A4843534-A750-4D01-BC62-26CD9AEA6AE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0021" y="3773554"/>
            <a:ext cx="10090287" cy="1101897"/>
          </a:xfrm>
        </p:spPr>
        <p:txBody>
          <a:bodyPr>
            <a:noAutofit/>
          </a:bodyPr>
          <a:lstStyle>
            <a:lvl1pPr marL="0" indent="0" algn="l">
              <a:buNone/>
              <a:defRPr sz="3500" b="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Tagline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F8E7B25A-0A4A-430B-903E-76193E2954A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70021" y="5451784"/>
            <a:ext cx="4367531" cy="324417"/>
          </a:xfrm>
        </p:spPr>
        <p:txBody>
          <a:bodyPr>
            <a:noAutofit/>
          </a:bodyPr>
          <a:lstStyle>
            <a:lvl1pPr marL="0" indent="0" algn="l">
              <a:buNone/>
              <a:defRPr sz="2200" b="1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20XX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B88F3A2A-BD60-4F82-8064-8B157AF4DD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70021" y="5105536"/>
            <a:ext cx="4367531" cy="324417"/>
          </a:xfrm>
        </p:spPr>
        <p:txBody>
          <a:bodyPr>
            <a:noAutofit/>
          </a:bodyPr>
          <a:lstStyle>
            <a:lvl1pPr marL="0" indent="0" algn="l">
              <a:buNone/>
              <a:defRPr sz="22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Month</a:t>
            </a:r>
          </a:p>
        </p:txBody>
      </p:sp>
    </p:spTree>
    <p:extLst>
      <p:ext uri="{BB962C8B-B14F-4D97-AF65-F5344CB8AC3E}">
        <p14:creationId xmlns:p14="http://schemas.microsoft.com/office/powerpoint/2010/main" val="3768363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61FE90B3-361E-4150-BE53-368ADEA27D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" y="130966"/>
            <a:ext cx="12192000" cy="6602574"/>
          </a:xfrm>
          <a:custGeom>
            <a:avLst/>
            <a:gdLst>
              <a:gd name="connsiteX0" fmla="*/ 5864259 w 12192000"/>
              <a:gd name="connsiteY0" fmla="*/ 2895444 h 6602574"/>
              <a:gd name="connsiteX1" fmla="*/ 5864259 w 12192000"/>
              <a:gd name="connsiteY1" fmla="*/ 5383374 h 6602574"/>
              <a:gd name="connsiteX2" fmla="*/ 0 w 12192000"/>
              <a:gd name="connsiteY2" fmla="*/ 6602574 h 6602574"/>
              <a:gd name="connsiteX3" fmla="*/ 0 w 12192000"/>
              <a:gd name="connsiteY3" fmla="*/ 4114644 h 6602574"/>
              <a:gd name="connsiteX4" fmla="*/ 12192000 w 12192000"/>
              <a:gd name="connsiteY4" fmla="*/ 2726690 h 6602574"/>
              <a:gd name="connsiteX5" fmla="*/ 12192000 w 12192000"/>
              <a:gd name="connsiteY5" fmla="*/ 5214620 h 6602574"/>
              <a:gd name="connsiteX6" fmla="*/ 6104805 w 12192000"/>
              <a:gd name="connsiteY6" fmla="*/ 6470494 h 6602574"/>
              <a:gd name="connsiteX7" fmla="*/ 6104805 w 12192000"/>
              <a:gd name="connsiteY7" fmla="*/ 3982564 h 6602574"/>
              <a:gd name="connsiteX8" fmla="*/ 12192000 w 12192000"/>
              <a:gd name="connsiteY8" fmla="*/ 0 h 6602574"/>
              <a:gd name="connsiteX9" fmla="*/ 12192000 w 12192000"/>
              <a:gd name="connsiteY9" fmla="*/ 2487923 h 6602574"/>
              <a:gd name="connsiteX10" fmla="*/ 6104805 w 12192000"/>
              <a:gd name="connsiteY10" fmla="*/ 3742534 h 6602574"/>
              <a:gd name="connsiteX11" fmla="*/ 6104805 w 12192000"/>
              <a:gd name="connsiteY11" fmla="*/ 1255874 h 660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602574">
                <a:moveTo>
                  <a:pt x="5864259" y="2895444"/>
                </a:moveTo>
                <a:lnTo>
                  <a:pt x="5864259" y="5383374"/>
                </a:lnTo>
                <a:lnTo>
                  <a:pt x="0" y="6602574"/>
                </a:lnTo>
                <a:lnTo>
                  <a:pt x="0" y="4114644"/>
                </a:lnTo>
                <a:close/>
                <a:moveTo>
                  <a:pt x="12192000" y="2726690"/>
                </a:moveTo>
                <a:lnTo>
                  <a:pt x="12192000" y="5214620"/>
                </a:lnTo>
                <a:lnTo>
                  <a:pt x="6104805" y="6470494"/>
                </a:lnTo>
                <a:lnTo>
                  <a:pt x="6104805" y="3982564"/>
                </a:lnTo>
                <a:close/>
                <a:moveTo>
                  <a:pt x="12192000" y="0"/>
                </a:moveTo>
                <a:lnTo>
                  <a:pt x="12192000" y="2487923"/>
                </a:lnTo>
                <a:lnTo>
                  <a:pt x="6104805" y="3742534"/>
                </a:lnTo>
                <a:lnTo>
                  <a:pt x="6104805" y="1255874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7240" y="1033272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5" name="Graphic 4">
            <a:extLst>
              <a:ext uri="{FF2B5EF4-FFF2-40B4-BE49-F238E27FC236}">
                <a16:creationId xmlns:a16="http://schemas.microsoft.com/office/drawing/2014/main" id="{2095D1D4-8CA3-4CA3-825D-088EDB51A8AE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2DB5E70B-ECC9-4800-9DC0-5897EF3F16AB}"/>
              </a:ext>
            </a:extLst>
          </p:cNvPr>
          <p:cNvSpPr/>
          <p:nvPr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18AF4189-33DF-9B46-9624-C722FCE07DB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2225392"/>
            <a:ext cx="4421856" cy="749047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23477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9D8367A5-C050-47FB-A1BD-54CD13DE3A0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19738" y="0"/>
            <a:ext cx="6103621" cy="6858000"/>
          </a:xfrm>
          <a:custGeom>
            <a:avLst/>
            <a:gdLst>
              <a:gd name="connsiteX0" fmla="*/ 3914141 w 6103621"/>
              <a:gd name="connsiteY0" fmla="*/ 914400 h 6858000"/>
              <a:gd name="connsiteX1" fmla="*/ 6103621 w 6103621"/>
              <a:gd name="connsiteY1" fmla="*/ 914400 h 6858000"/>
              <a:gd name="connsiteX2" fmla="*/ 4339591 w 6103621"/>
              <a:gd name="connsiteY2" fmla="*/ 6858000 h 6858000"/>
              <a:gd name="connsiteX3" fmla="*/ 2150112 w 6103621"/>
              <a:gd name="connsiteY3" fmla="*/ 6858000 h 6858000"/>
              <a:gd name="connsiteX4" fmla="*/ 1769111 w 6103621"/>
              <a:gd name="connsiteY4" fmla="*/ 0 h 6858000"/>
              <a:gd name="connsiteX5" fmla="*/ 3958591 w 6103621"/>
              <a:gd name="connsiteY5" fmla="*/ 0 h 6858000"/>
              <a:gd name="connsiteX6" fmla="*/ 2189480 w 6103621"/>
              <a:gd name="connsiteY6" fmla="*/ 5943601 h 6858000"/>
              <a:gd name="connsiteX7" fmla="*/ 0 w 6103621"/>
              <a:gd name="connsiteY7" fmla="*/ 594360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03621" h="6858000">
                <a:moveTo>
                  <a:pt x="3914141" y="914400"/>
                </a:moveTo>
                <a:lnTo>
                  <a:pt x="6103621" y="914400"/>
                </a:lnTo>
                <a:lnTo>
                  <a:pt x="4339591" y="6858000"/>
                </a:lnTo>
                <a:lnTo>
                  <a:pt x="2150112" y="6858000"/>
                </a:lnTo>
                <a:close/>
                <a:moveTo>
                  <a:pt x="1769111" y="0"/>
                </a:moveTo>
                <a:lnTo>
                  <a:pt x="3958591" y="0"/>
                </a:lnTo>
                <a:lnTo>
                  <a:pt x="2189480" y="5943601"/>
                </a:lnTo>
                <a:lnTo>
                  <a:pt x="0" y="594360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302F0820-F94A-40EF-B3BE-26CD0CB5517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74032" y="3074529"/>
            <a:ext cx="4421856" cy="2588637"/>
          </a:xfrm>
        </p:spPr>
        <p:txBody>
          <a:bodyPr lIns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b="0" i="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33528AEE-54AB-4366-9576-BBA1CE5F3A5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2746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TEXT LAYOUT 1</a:t>
            </a:r>
            <a:endParaRPr lang="ru-RU" dirty="0"/>
          </a:p>
        </p:txBody>
      </p:sp>
      <p:sp>
        <p:nvSpPr>
          <p:cNvPr id="22" name="Text Placeholder 17">
            <a:extLst>
              <a:ext uri="{FF2B5EF4-FFF2-40B4-BE49-F238E27FC236}">
                <a16:creationId xmlns:a16="http://schemas.microsoft.com/office/drawing/2014/main" id="{A1867536-E941-4FED-8B68-2609143C2A7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2225392"/>
            <a:ext cx="4421856" cy="749047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6" name="Graphic 4">
            <a:extLst>
              <a:ext uri="{FF2B5EF4-FFF2-40B4-BE49-F238E27FC236}">
                <a16:creationId xmlns:a16="http://schemas.microsoft.com/office/drawing/2014/main" id="{7D57D3C0-DF85-4866-AC4B-ED6A0F6963A5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1" name="Graphic 15">
            <a:extLst>
              <a:ext uri="{FF2B5EF4-FFF2-40B4-BE49-F238E27FC236}">
                <a16:creationId xmlns:a16="http://schemas.microsoft.com/office/drawing/2014/main" id="{FA387E18-8CE1-1648-81B1-6F1A0F183C30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21395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B2044CCF-605D-4D6E-A41D-D6AED53B223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404811"/>
            <a:ext cx="6108872" cy="5485128"/>
          </a:xfrm>
          <a:custGeom>
            <a:avLst/>
            <a:gdLst>
              <a:gd name="connsiteX0" fmla="*/ 0 w 6108872"/>
              <a:gd name="connsiteY0" fmla="*/ 2203471 h 5485128"/>
              <a:gd name="connsiteX1" fmla="*/ 6108872 w 6108872"/>
              <a:gd name="connsiteY1" fmla="*/ 3505695 h 5485128"/>
              <a:gd name="connsiteX2" fmla="*/ 6108872 w 6108872"/>
              <a:gd name="connsiteY2" fmla="*/ 5485128 h 5485128"/>
              <a:gd name="connsiteX3" fmla="*/ 0 w 6108872"/>
              <a:gd name="connsiteY3" fmla="*/ 4182903 h 5485128"/>
              <a:gd name="connsiteX4" fmla="*/ 0 w 6108872"/>
              <a:gd name="connsiteY4" fmla="*/ 0 h 5485128"/>
              <a:gd name="connsiteX5" fmla="*/ 6108872 w 6108872"/>
              <a:gd name="connsiteY5" fmla="*/ 1302225 h 5485128"/>
              <a:gd name="connsiteX6" fmla="*/ 6108872 w 6108872"/>
              <a:gd name="connsiteY6" fmla="*/ 3281657 h 5485128"/>
              <a:gd name="connsiteX7" fmla="*/ 0 w 6108872"/>
              <a:gd name="connsiteY7" fmla="*/ 1979432 h 5485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08872" h="5485128">
                <a:moveTo>
                  <a:pt x="0" y="2203471"/>
                </a:moveTo>
                <a:lnTo>
                  <a:pt x="6108872" y="3505695"/>
                </a:lnTo>
                <a:lnTo>
                  <a:pt x="6108872" y="5485128"/>
                </a:lnTo>
                <a:lnTo>
                  <a:pt x="0" y="4182903"/>
                </a:lnTo>
                <a:close/>
                <a:moveTo>
                  <a:pt x="0" y="0"/>
                </a:moveTo>
                <a:lnTo>
                  <a:pt x="6108872" y="1302225"/>
                </a:lnTo>
                <a:lnTo>
                  <a:pt x="6108872" y="3281657"/>
                </a:lnTo>
                <a:lnTo>
                  <a:pt x="0" y="1979432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E7F180F3-53B1-4A31-82A4-E6F9B5D8D8A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881205" y="3090572"/>
            <a:ext cx="4421857" cy="2588637"/>
          </a:xfrm>
        </p:spPr>
        <p:txBody>
          <a:bodyPr lIns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b="0" i="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BD523330-9E96-4C6E-B5A4-6B543D365F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81206" y="1046140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TEXT LAYOUT 2</a:t>
            </a:r>
            <a:endParaRPr lang="ru-RU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1A08F6B3-0ADA-4ECF-8D25-7DFE4A3641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81206" y="2241515"/>
            <a:ext cx="4421856" cy="749047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5CCECBFE-3C2B-4492-BCDA-1EFEB5E3E092}"/>
              </a:ext>
            </a:extLst>
          </p:cNvPr>
          <p:cNvSpPr/>
          <p:nvPr userDrawn="1"/>
        </p:nvSpPr>
        <p:spPr>
          <a:xfrm flipH="1">
            <a:off x="6980920" y="1947672"/>
            <a:ext cx="5220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3441B044-38F8-49ED-845B-5D926C811447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599193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Sec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03373955-AB5B-4186-8098-9DBA0AB2650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74031" y="2993041"/>
            <a:ext cx="4365625" cy="454353"/>
          </a:xfrm>
        </p:spPr>
        <p:txBody>
          <a:bodyPr>
            <a:noAutofit/>
          </a:bodyPr>
          <a:lstStyle>
            <a:lvl1pPr marL="0" indent="0">
              <a:buNone/>
              <a:defRPr sz="27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1 title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3A3472E-32B4-4CAD-B5D0-420AA3FB4CE3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627120" y="2993041"/>
            <a:ext cx="4365625" cy="454353"/>
          </a:xfrm>
        </p:spPr>
        <p:txBody>
          <a:bodyPr>
            <a:noAutofit/>
          </a:bodyPr>
          <a:lstStyle>
            <a:lvl1pPr marL="0" indent="0">
              <a:buNone/>
              <a:defRPr sz="27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2 title</a:t>
            </a:r>
          </a:p>
        </p:txBody>
      </p:sp>
      <p:sp>
        <p:nvSpPr>
          <p:cNvPr id="11" name="Text Placeholder 26">
            <a:extLst>
              <a:ext uri="{FF2B5EF4-FFF2-40B4-BE49-F238E27FC236}">
                <a16:creationId xmlns:a16="http://schemas.microsoft.com/office/drawing/2014/main" id="{1AEED068-3EA0-4BF4-875C-02473E9EB0C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4032" y="356341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26">
            <a:extLst>
              <a:ext uri="{FF2B5EF4-FFF2-40B4-BE49-F238E27FC236}">
                <a16:creationId xmlns:a16="http://schemas.microsoft.com/office/drawing/2014/main" id="{3590B9DA-A2DF-4AE1-9A98-C7B84F48C3A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627121" y="356341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9845E736-FB54-4B3D-821B-60C0AB9E1A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3272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COMPARISON</a:t>
            </a:r>
            <a:endParaRPr lang="ru-RU" dirty="0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AFF98BA6-47F6-4796-B970-98EE605E81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2221992"/>
            <a:ext cx="10218713" cy="665713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18" name="Graphic 15">
            <a:extLst>
              <a:ext uri="{FF2B5EF4-FFF2-40B4-BE49-F238E27FC236}">
                <a16:creationId xmlns:a16="http://schemas.microsoft.com/office/drawing/2014/main" id="{5E78F6F2-1702-E74A-86B2-0C42A30F3378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50372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-12700" y="-12700"/>
            <a:ext cx="12217400" cy="6883400"/>
            <a:chOff x="-12700" y="-12700"/>
            <a:chExt cx="12217400" cy="68834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542021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8" name="Chart Placeholder 18">
            <a:extLst>
              <a:ext uri="{FF2B5EF4-FFF2-40B4-BE49-F238E27FC236}">
                <a16:creationId xmlns:a16="http://schemas.microsoft.com/office/drawing/2014/main" id="{68B512F2-EA3E-483F-B5D4-29DFD6C37B36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6096001" y="1246188"/>
            <a:ext cx="5170034" cy="43656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chart</a:t>
            </a:r>
            <a:endParaRPr lang="ru-RU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AD58E79F-20BB-644D-8C49-25B57E347D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317173"/>
            <a:ext cx="2825496" cy="1524185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CHART</a:t>
            </a:r>
            <a:br>
              <a:rPr lang="en-US" dirty="0"/>
            </a:br>
            <a:r>
              <a:rPr lang="en-US" dirty="0"/>
              <a:t>SLIDE</a:t>
            </a:r>
            <a:endParaRPr lang="ru-RU" dirty="0"/>
          </a:p>
        </p:txBody>
      </p:sp>
      <p:sp>
        <p:nvSpPr>
          <p:cNvPr id="23" name="Text Placeholder 17">
            <a:extLst>
              <a:ext uri="{FF2B5EF4-FFF2-40B4-BE49-F238E27FC236}">
                <a16:creationId xmlns:a16="http://schemas.microsoft.com/office/drawing/2014/main" id="{EF8E92E6-C1C9-854A-93EE-FD201AF050F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3198228"/>
            <a:ext cx="2825496" cy="2154741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4" name="Graphic 15">
            <a:extLst>
              <a:ext uri="{FF2B5EF4-FFF2-40B4-BE49-F238E27FC236}">
                <a16:creationId xmlns:a16="http://schemas.microsoft.com/office/drawing/2014/main" id="{C1F625F0-F98F-D244-9020-86C86C287112}"/>
              </a:ext>
            </a:extLst>
          </p:cNvPr>
          <p:cNvSpPr/>
          <p:nvPr userDrawn="1"/>
        </p:nvSpPr>
        <p:spPr>
          <a:xfrm>
            <a:off x="-11173" y="2899869"/>
            <a:ext cx="2628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81487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9845E736-FB54-4B3D-821B-60C0AB9E1A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317173"/>
            <a:ext cx="2825496" cy="1524185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TABLE</a:t>
            </a:r>
            <a:br>
              <a:rPr lang="en-US" dirty="0"/>
            </a:br>
            <a:r>
              <a:rPr lang="en-US" dirty="0"/>
              <a:t>SLIDE</a:t>
            </a:r>
            <a:endParaRPr lang="ru-RU" dirty="0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AFF98BA6-47F6-4796-B970-98EE605E81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3198228"/>
            <a:ext cx="2825496" cy="2154741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2" name="Graphic 15">
            <a:extLst>
              <a:ext uri="{FF2B5EF4-FFF2-40B4-BE49-F238E27FC236}">
                <a16:creationId xmlns:a16="http://schemas.microsoft.com/office/drawing/2014/main" id="{C8EF6174-FF5D-41C2-BF6B-9D6ECB281A1D}"/>
              </a:ext>
            </a:extLst>
          </p:cNvPr>
          <p:cNvSpPr/>
          <p:nvPr userDrawn="1"/>
        </p:nvSpPr>
        <p:spPr>
          <a:xfrm>
            <a:off x="-11173" y="2899869"/>
            <a:ext cx="2628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8" name="Table Placeholder 17">
            <a:extLst>
              <a:ext uri="{FF2B5EF4-FFF2-40B4-BE49-F238E27FC236}">
                <a16:creationId xmlns:a16="http://schemas.microsoft.com/office/drawing/2014/main" id="{D45BCEDF-86BB-41E2-9F09-5D3014AD1C45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4715791" y="1591499"/>
            <a:ext cx="6561138" cy="3761069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table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513773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Slid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E694C388-14E9-4848-A715-72B7DC6AF5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2701" y="0"/>
            <a:ext cx="12161519" cy="6858000"/>
          </a:xfrm>
          <a:custGeom>
            <a:avLst/>
            <a:gdLst>
              <a:gd name="connsiteX0" fmla="*/ 12161519 w 12161519"/>
              <a:gd name="connsiteY0" fmla="*/ 638810 h 6858000"/>
              <a:gd name="connsiteX1" fmla="*/ 12161519 w 12161519"/>
              <a:gd name="connsiteY1" fmla="*/ 1922780 h 6858000"/>
              <a:gd name="connsiteX2" fmla="*/ 9531350 w 12161519"/>
              <a:gd name="connsiteY2" fmla="*/ 6858000 h 6858000"/>
              <a:gd name="connsiteX3" fmla="*/ 8846819 w 12161519"/>
              <a:gd name="connsiteY3" fmla="*/ 6858000 h 6858000"/>
              <a:gd name="connsiteX4" fmla="*/ 10704830 w 12161519"/>
              <a:gd name="connsiteY4" fmla="*/ 0 h 6858000"/>
              <a:gd name="connsiteX5" fmla="*/ 12161519 w 12161519"/>
              <a:gd name="connsiteY5" fmla="*/ 0 h 6858000"/>
              <a:gd name="connsiteX6" fmla="*/ 12161519 w 12161519"/>
              <a:gd name="connsiteY6" fmla="*/ 234950 h 6858000"/>
              <a:gd name="connsiteX7" fmla="*/ 8632190 w 12161519"/>
              <a:gd name="connsiteY7" fmla="*/ 6858000 h 6858000"/>
              <a:gd name="connsiteX8" fmla="*/ 7049770 w 12161519"/>
              <a:gd name="connsiteY8" fmla="*/ 6858000 h 6858000"/>
              <a:gd name="connsiteX9" fmla="*/ 5320030 w 12161519"/>
              <a:gd name="connsiteY9" fmla="*/ 0 h 6858000"/>
              <a:gd name="connsiteX10" fmla="*/ 10476230 w 12161519"/>
              <a:gd name="connsiteY10" fmla="*/ 0 h 6858000"/>
              <a:gd name="connsiteX11" fmla="*/ 6822440 w 12161519"/>
              <a:gd name="connsiteY11" fmla="*/ 6858000 h 6858000"/>
              <a:gd name="connsiteX12" fmla="*/ 1664970 w 12161519"/>
              <a:gd name="connsiteY12" fmla="*/ 6858000 h 6858000"/>
              <a:gd name="connsiteX13" fmla="*/ 3529330 w 12161519"/>
              <a:gd name="connsiteY13" fmla="*/ 0 h 6858000"/>
              <a:gd name="connsiteX14" fmla="*/ 5111750 w 12161519"/>
              <a:gd name="connsiteY14" fmla="*/ 0 h 6858000"/>
              <a:gd name="connsiteX15" fmla="*/ 1456690 w 12161519"/>
              <a:gd name="connsiteY15" fmla="*/ 6858000 h 6858000"/>
              <a:gd name="connsiteX16" fmla="*/ 0 w 12161519"/>
              <a:gd name="connsiteY16" fmla="*/ 6858000 h 6858000"/>
              <a:gd name="connsiteX17" fmla="*/ 0 w 12161519"/>
              <a:gd name="connsiteY17" fmla="*/ 6623050 h 6858000"/>
              <a:gd name="connsiteX18" fmla="*/ 2630170 w 12161519"/>
              <a:gd name="connsiteY18" fmla="*/ 0 h 6858000"/>
              <a:gd name="connsiteX19" fmla="*/ 3314700 w 12161519"/>
              <a:gd name="connsiteY19" fmla="*/ 0 h 6858000"/>
              <a:gd name="connsiteX20" fmla="*/ 0 w 12161519"/>
              <a:gd name="connsiteY20" fmla="*/ 6219190 h 6858000"/>
              <a:gd name="connsiteX21" fmla="*/ 0 w 12161519"/>
              <a:gd name="connsiteY21" fmla="*/ 493522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161519" h="6858000">
                <a:moveTo>
                  <a:pt x="12161519" y="638810"/>
                </a:moveTo>
                <a:lnTo>
                  <a:pt x="12161519" y="1922780"/>
                </a:lnTo>
                <a:lnTo>
                  <a:pt x="9531350" y="6858000"/>
                </a:lnTo>
                <a:lnTo>
                  <a:pt x="8846819" y="6858000"/>
                </a:lnTo>
                <a:close/>
                <a:moveTo>
                  <a:pt x="10704830" y="0"/>
                </a:moveTo>
                <a:lnTo>
                  <a:pt x="12161519" y="0"/>
                </a:lnTo>
                <a:lnTo>
                  <a:pt x="12161519" y="234950"/>
                </a:lnTo>
                <a:lnTo>
                  <a:pt x="8632190" y="6858000"/>
                </a:lnTo>
                <a:lnTo>
                  <a:pt x="7049770" y="6858000"/>
                </a:lnTo>
                <a:close/>
                <a:moveTo>
                  <a:pt x="5320030" y="0"/>
                </a:moveTo>
                <a:lnTo>
                  <a:pt x="10476230" y="0"/>
                </a:lnTo>
                <a:lnTo>
                  <a:pt x="6822440" y="6858000"/>
                </a:lnTo>
                <a:lnTo>
                  <a:pt x="1664970" y="6858000"/>
                </a:lnTo>
                <a:close/>
                <a:moveTo>
                  <a:pt x="3529330" y="0"/>
                </a:moveTo>
                <a:lnTo>
                  <a:pt x="5111750" y="0"/>
                </a:lnTo>
                <a:lnTo>
                  <a:pt x="1456690" y="6858000"/>
                </a:lnTo>
                <a:lnTo>
                  <a:pt x="0" y="6858000"/>
                </a:lnTo>
                <a:lnTo>
                  <a:pt x="0" y="6623050"/>
                </a:lnTo>
                <a:close/>
                <a:moveTo>
                  <a:pt x="2630170" y="0"/>
                </a:moveTo>
                <a:lnTo>
                  <a:pt x="3314700" y="0"/>
                </a:lnTo>
                <a:lnTo>
                  <a:pt x="0" y="6219190"/>
                </a:lnTo>
                <a:lnTo>
                  <a:pt x="0" y="493522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BFD7B55F-CFD3-4921-BB2A-B14EB4E3636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3272"/>
            <a:ext cx="10514998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BIG IMAGE SLIDE</a:t>
            </a:r>
            <a:endParaRPr lang="ru-RU" dirty="0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932204AA-73EE-4F85-898B-E747C5ACC0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1880794"/>
            <a:ext cx="10518598" cy="78263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3" name="Graphic 4">
            <a:extLst>
              <a:ext uri="{FF2B5EF4-FFF2-40B4-BE49-F238E27FC236}">
                <a16:creationId xmlns:a16="http://schemas.microsoft.com/office/drawing/2014/main" id="{38541361-4795-490E-8165-B4A338F8231D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2E78DA-7F75-294B-AECF-F02F6C41615D}"/>
              </a:ext>
            </a:extLst>
          </p:cNvPr>
          <p:cNvSpPr txBox="1"/>
          <p:nvPr userDrawn="1"/>
        </p:nvSpPr>
        <p:spPr>
          <a:xfrm>
            <a:off x="327546" y="30025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272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dia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5F5D581-F5B0-4701-B187-0D4FAB44900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/>
          </a:solidFill>
          <a:ln w="127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l"/>
            <a:endParaRPr lang="ru-RU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E5F41AB-E2B9-45DD-B1C7-9F4DBA4946B9}"/>
              </a:ext>
            </a:extLst>
          </p:cNvPr>
          <p:cNvSpPr/>
          <p:nvPr userDrawn="1"/>
        </p:nvSpPr>
        <p:spPr>
          <a:xfrm>
            <a:off x="2445759" y="-12700"/>
            <a:ext cx="7289800" cy="6883400"/>
          </a:xfrm>
          <a:custGeom>
            <a:avLst/>
            <a:gdLst>
              <a:gd name="connsiteX0" fmla="*/ 5063490 w 7289800"/>
              <a:gd name="connsiteY0" fmla="*/ 12700 h 6883400"/>
              <a:gd name="connsiteX1" fmla="*/ 2499360 w 7289800"/>
              <a:gd name="connsiteY1" fmla="*/ 6870700 h 6883400"/>
              <a:gd name="connsiteX2" fmla="*/ 4721860 w 7289800"/>
              <a:gd name="connsiteY2" fmla="*/ 6870700 h 6883400"/>
              <a:gd name="connsiteX3" fmla="*/ 7285990 w 7289800"/>
              <a:gd name="connsiteY3" fmla="*/ 12700 h 6883400"/>
              <a:gd name="connsiteX4" fmla="*/ 5063490 w 7289800"/>
              <a:gd name="connsiteY4" fmla="*/ 12700 h 6883400"/>
              <a:gd name="connsiteX5" fmla="*/ 12700 w 7289800"/>
              <a:gd name="connsiteY5" fmla="*/ 6870700 h 6883400"/>
              <a:gd name="connsiteX6" fmla="*/ 2235200 w 7289800"/>
              <a:gd name="connsiteY6" fmla="*/ 6870700 h 6883400"/>
              <a:gd name="connsiteX7" fmla="*/ 4799331 w 7289800"/>
              <a:gd name="connsiteY7" fmla="*/ 12700 h 6883400"/>
              <a:gd name="connsiteX8" fmla="*/ 2576830 w 7289800"/>
              <a:gd name="connsiteY8" fmla="*/ 12700 h 6883400"/>
              <a:gd name="connsiteX9" fmla="*/ 12700 w 7289800"/>
              <a:gd name="connsiteY9" fmla="*/ 6870700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89800" h="6883400">
                <a:moveTo>
                  <a:pt x="5063490" y="12700"/>
                </a:moveTo>
                <a:lnTo>
                  <a:pt x="2499360" y="6870700"/>
                </a:lnTo>
                <a:lnTo>
                  <a:pt x="4721860" y="6870700"/>
                </a:lnTo>
                <a:lnTo>
                  <a:pt x="7285990" y="12700"/>
                </a:lnTo>
                <a:lnTo>
                  <a:pt x="5063490" y="12700"/>
                </a:lnTo>
                <a:close/>
                <a:moveTo>
                  <a:pt x="12700" y="6870700"/>
                </a:moveTo>
                <a:lnTo>
                  <a:pt x="2235200" y="6870700"/>
                </a:lnTo>
                <a:lnTo>
                  <a:pt x="4799331" y="12700"/>
                </a:lnTo>
                <a:lnTo>
                  <a:pt x="2576830" y="12700"/>
                </a:lnTo>
                <a:lnTo>
                  <a:pt x="12700" y="6870700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5657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VIDEO SLIDE</a:t>
            </a:r>
            <a:endParaRPr lang="ru-RU" dirty="0"/>
          </a:p>
        </p:txBody>
      </p:sp>
      <p:sp>
        <p:nvSpPr>
          <p:cNvPr id="16" name="Media Placeholder 7">
            <a:extLst>
              <a:ext uri="{FF2B5EF4-FFF2-40B4-BE49-F238E27FC236}">
                <a16:creationId xmlns:a16="http://schemas.microsoft.com/office/drawing/2014/main" id="{A11F77F4-4B16-4503-B9B6-AE22C686E3E3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1395984" y="1497770"/>
            <a:ext cx="9400032" cy="4215384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media</a:t>
            </a:r>
            <a:endParaRPr lang="ru-RU" dirty="0"/>
          </a:p>
        </p:txBody>
      </p:sp>
      <p:sp>
        <p:nvSpPr>
          <p:cNvPr id="12" name="Graphic 4">
            <a:extLst>
              <a:ext uri="{FF2B5EF4-FFF2-40B4-BE49-F238E27FC236}">
                <a16:creationId xmlns:a16="http://schemas.microsoft.com/office/drawing/2014/main" id="{C7654E36-50FF-425E-B595-F3957610B5D8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399738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Layou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88BA6D96-EFE3-4743-8FB5-544E9692D111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2" y="0"/>
            <a:ext cx="9155429" cy="6858000"/>
          </a:xfrm>
          <a:custGeom>
            <a:avLst/>
            <a:gdLst>
              <a:gd name="connsiteX0" fmla="*/ 5490209 w 9155429"/>
              <a:gd name="connsiteY0" fmla="*/ 3511550 h 6858000"/>
              <a:gd name="connsiteX1" fmla="*/ 6979919 w 9155429"/>
              <a:gd name="connsiteY1" fmla="*/ 3511550 h 6858000"/>
              <a:gd name="connsiteX2" fmla="*/ 5541009 w 9155429"/>
              <a:gd name="connsiteY2" fmla="*/ 6858000 h 6858000"/>
              <a:gd name="connsiteX3" fmla="*/ 4050029 w 9155429"/>
              <a:gd name="connsiteY3" fmla="*/ 6858000 h 6858000"/>
              <a:gd name="connsiteX4" fmla="*/ 0 w 9155429"/>
              <a:gd name="connsiteY4" fmla="*/ 3511550 h 6858000"/>
              <a:gd name="connsiteX5" fmla="*/ 2444750 w 9155429"/>
              <a:gd name="connsiteY5" fmla="*/ 3511550 h 6858000"/>
              <a:gd name="connsiteX6" fmla="*/ 1004570 w 9155429"/>
              <a:gd name="connsiteY6" fmla="*/ 6858000 h 6858000"/>
              <a:gd name="connsiteX7" fmla="*/ 0 w 9155429"/>
              <a:gd name="connsiteY7" fmla="*/ 6858000 h 6858000"/>
              <a:gd name="connsiteX8" fmla="*/ 7001509 w 9155429"/>
              <a:gd name="connsiteY8" fmla="*/ 1 h 6858000"/>
              <a:gd name="connsiteX9" fmla="*/ 8491219 w 9155429"/>
              <a:gd name="connsiteY9" fmla="*/ 1 h 6858000"/>
              <a:gd name="connsiteX10" fmla="*/ 7051039 w 9155429"/>
              <a:gd name="connsiteY10" fmla="*/ 3346450 h 6858000"/>
              <a:gd name="connsiteX11" fmla="*/ 5561329 w 9155429"/>
              <a:gd name="connsiteY11" fmla="*/ 3346450 h 6858000"/>
              <a:gd name="connsiteX12" fmla="*/ 8722359 w 9155429"/>
              <a:gd name="connsiteY12" fmla="*/ 0 h 6858000"/>
              <a:gd name="connsiteX13" fmla="*/ 9155429 w 9155429"/>
              <a:gd name="connsiteY13" fmla="*/ 0 h 6858000"/>
              <a:gd name="connsiteX14" fmla="*/ 6203949 w 9155429"/>
              <a:gd name="connsiteY14" fmla="*/ 6858000 h 6858000"/>
              <a:gd name="connsiteX15" fmla="*/ 5772149 w 9155429"/>
              <a:gd name="connsiteY15" fmla="*/ 6858000 h 6858000"/>
              <a:gd name="connsiteX16" fmla="*/ 4190999 w 9155429"/>
              <a:gd name="connsiteY16" fmla="*/ 0 h 6858000"/>
              <a:gd name="connsiteX17" fmla="*/ 6753859 w 9155429"/>
              <a:gd name="connsiteY17" fmla="*/ 0 h 6858000"/>
              <a:gd name="connsiteX18" fmla="*/ 3802379 w 9155429"/>
              <a:gd name="connsiteY18" fmla="*/ 6858000 h 6858000"/>
              <a:gd name="connsiteX19" fmla="*/ 1239520 w 9155429"/>
              <a:gd name="connsiteY19" fmla="*/ 6858000 h 6858000"/>
              <a:gd name="connsiteX20" fmla="*/ 0 w 9155429"/>
              <a:gd name="connsiteY20" fmla="*/ 0 h 6858000"/>
              <a:gd name="connsiteX21" fmla="*/ 3956050 w 9155429"/>
              <a:gd name="connsiteY21" fmla="*/ 0 h 6858000"/>
              <a:gd name="connsiteX22" fmla="*/ 2515869 w 9155429"/>
              <a:gd name="connsiteY22" fmla="*/ 3346450 h 6858000"/>
              <a:gd name="connsiteX23" fmla="*/ 0 w 9155429"/>
              <a:gd name="connsiteY23" fmla="*/ 33464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155429" h="6858000">
                <a:moveTo>
                  <a:pt x="5490209" y="3511550"/>
                </a:moveTo>
                <a:lnTo>
                  <a:pt x="6979919" y="3511550"/>
                </a:lnTo>
                <a:lnTo>
                  <a:pt x="5541009" y="6858000"/>
                </a:lnTo>
                <a:lnTo>
                  <a:pt x="4050029" y="6858000"/>
                </a:lnTo>
                <a:close/>
                <a:moveTo>
                  <a:pt x="0" y="3511550"/>
                </a:moveTo>
                <a:lnTo>
                  <a:pt x="2444750" y="3511550"/>
                </a:lnTo>
                <a:lnTo>
                  <a:pt x="1004570" y="6858000"/>
                </a:lnTo>
                <a:lnTo>
                  <a:pt x="0" y="6858000"/>
                </a:lnTo>
                <a:close/>
                <a:moveTo>
                  <a:pt x="7001509" y="1"/>
                </a:moveTo>
                <a:lnTo>
                  <a:pt x="8491219" y="1"/>
                </a:lnTo>
                <a:lnTo>
                  <a:pt x="7051039" y="3346450"/>
                </a:lnTo>
                <a:lnTo>
                  <a:pt x="5561329" y="3346450"/>
                </a:lnTo>
                <a:close/>
                <a:moveTo>
                  <a:pt x="8722359" y="0"/>
                </a:moveTo>
                <a:lnTo>
                  <a:pt x="9155429" y="0"/>
                </a:lnTo>
                <a:lnTo>
                  <a:pt x="6203949" y="6858000"/>
                </a:lnTo>
                <a:lnTo>
                  <a:pt x="5772149" y="6858000"/>
                </a:lnTo>
                <a:close/>
                <a:moveTo>
                  <a:pt x="4190999" y="0"/>
                </a:moveTo>
                <a:lnTo>
                  <a:pt x="6753859" y="0"/>
                </a:lnTo>
                <a:lnTo>
                  <a:pt x="3802379" y="6858000"/>
                </a:lnTo>
                <a:lnTo>
                  <a:pt x="1239520" y="6858000"/>
                </a:lnTo>
                <a:close/>
                <a:moveTo>
                  <a:pt x="0" y="0"/>
                </a:moveTo>
                <a:lnTo>
                  <a:pt x="3956050" y="0"/>
                </a:lnTo>
                <a:lnTo>
                  <a:pt x="2515869" y="3346450"/>
                </a:lnTo>
                <a:lnTo>
                  <a:pt x="0" y="334645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14" name="Graphic 19">
            <a:extLst>
              <a:ext uri="{FF2B5EF4-FFF2-40B4-BE49-F238E27FC236}">
                <a16:creationId xmlns:a16="http://schemas.microsoft.com/office/drawing/2014/main" id="{97347B99-304D-468D-B6F0-9D59E6077A64}"/>
              </a:ext>
            </a:extLst>
          </p:cNvPr>
          <p:cNvSpPr/>
          <p:nvPr userDrawn="1"/>
        </p:nvSpPr>
        <p:spPr>
          <a:xfrm flipH="1">
            <a:off x="9004387" y="3285679"/>
            <a:ext cx="3191256" cy="146304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dirty="0"/>
              <a:t> </a:t>
            </a:r>
            <a:endParaRPr lang="ru-RU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BB615286-AF88-4751-9BF6-3F030092F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92372" y="973512"/>
            <a:ext cx="4183939" cy="2281355"/>
          </a:xfrm>
        </p:spPr>
        <p:txBody>
          <a:bodyPr>
            <a:noAutofit/>
          </a:bodyPr>
          <a:lstStyle>
            <a:lvl1pPr algn="r">
              <a:defRPr sz="7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</a:t>
            </a:r>
            <a:br>
              <a:rPr lang="en-US" dirty="0"/>
            </a:br>
            <a:r>
              <a:rPr lang="en-US" dirty="0"/>
              <a:t>YOU!</a:t>
            </a:r>
            <a:endParaRPr lang="ru-RU" dirty="0"/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5E15D97E-2723-48C3-B835-65DB0286DB6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240540" y="3675708"/>
            <a:ext cx="3135771" cy="1101897"/>
          </a:xfrm>
        </p:spPr>
        <p:txBody>
          <a:bodyPr>
            <a:noAutofit/>
          </a:bodyPr>
          <a:lstStyle>
            <a:lvl1pPr marL="0" indent="0" algn="r">
              <a:buNone/>
              <a:defRPr sz="3500" b="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Alexander</a:t>
            </a:r>
            <a:br>
              <a:rPr lang="en-US" dirty="0"/>
            </a:br>
            <a:r>
              <a:rPr lang="en-US" dirty="0" err="1"/>
              <a:t>Martensson</a:t>
            </a:r>
            <a:endParaRPr lang="en-US" dirty="0"/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4D45CEBA-121A-426A-897A-9E3CDC5F5CC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008780" y="5019264"/>
            <a:ext cx="4367531" cy="474519"/>
          </a:xfrm>
        </p:spPr>
        <p:txBody>
          <a:bodyPr>
            <a:noAutofit/>
          </a:bodyPr>
          <a:lstStyle>
            <a:lvl1pPr marL="0" indent="0" algn="r">
              <a:buNone/>
              <a:defRPr sz="22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678-555-0128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0767B0C7-7BD9-4BF1-8D3D-91DED23803E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008780" y="4805882"/>
            <a:ext cx="4367531" cy="288000"/>
          </a:xfrm>
        </p:spPr>
        <p:txBody>
          <a:bodyPr>
            <a:noAutofit/>
          </a:bodyPr>
          <a:lstStyle>
            <a:lvl1pPr marL="0" indent="0" algn="r">
              <a:buNone/>
              <a:defRPr sz="14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Phone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26B74744-5435-47DD-B65F-16D8E7AC155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455755" y="5685822"/>
            <a:ext cx="5920556" cy="474519"/>
          </a:xfrm>
        </p:spPr>
        <p:txBody>
          <a:bodyPr>
            <a:noAutofit/>
          </a:bodyPr>
          <a:lstStyle>
            <a:lvl1pPr marL="0" indent="0" algn="r">
              <a:buNone/>
              <a:defRPr sz="22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martensson@example.com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20815411-0E43-4B6B-92C7-6E312091ABA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008780" y="5466001"/>
            <a:ext cx="4367531" cy="288000"/>
          </a:xfrm>
        </p:spPr>
        <p:txBody>
          <a:bodyPr>
            <a:noAutofit/>
          </a:bodyPr>
          <a:lstStyle>
            <a:lvl1pPr marL="0" indent="0" algn="r">
              <a:buNone/>
              <a:defRPr sz="14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Email</a:t>
            </a:r>
          </a:p>
        </p:txBody>
      </p:sp>
    </p:spTree>
    <p:extLst>
      <p:ext uri="{BB962C8B-B14F-4D97-AF65-F5344CB8AC3E}">
        <p14:creationId xmlns:p14="http://schemas.microsoft.com/office/powerpoint/2010/main" val="2153193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43AF0D-28CB-4D3A-A944-CE3DCAAC5657}"/>
              </a:ext>
            </a:extLst>
          </p:cNvPr>
          <p:cNvSpPr/>
          <p:nvPr userDrawn="1"/>
        </p:nvSpPr>
        <p:spPr>
          <a:xfrm>
            <a:off x="3033191" y="0"/>
            <a:ext cx="9155634" cy="6858000"/>
          </a:xfrm>
          <a:custGeom>
            <a:avLst/>
            <a:gdLst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2101419 w 9155634"/>
              <a:gd name="connsiteY4" fmla="*/ 3511550 h 6858000"/>
              <a:gd name="connsiteX5" fmla="*/ 3591129 w 9155634"/>
              <a:gd name="connsiteY5" fmla="*/ 3511550 h 6858000"/>
              <a:gd name="connsiteX6" fmla="*/ 2150949 w 9155634"/>
              <a:gd name="connsiteY6" fmla="*/ 6858000 h 6858000"/>
              <a:gd name="connsiteX7" fmla="*/ 661239 w 9155634"/>
              <a:gd name="connsiteY7" fmla="*/ 6858000 h 6858000"/>
              <a:gd name="connsiteX8" fmla="*/ 8147889 w 9155634"/>
              <a:gd name="connsiteY8" fmla="*/ 0 h 6858000"/>
              <a:gd name="connsiteX9" fmla="*/ 9155634 w 9155634"/>
              <a:gd name="connsiteY9" fmla="*/ 0 h 6858000"/>
              <a:gd name="connsiteX10" fmla="*/ 9155634 w 9155634"/>
              <a:gd name="connsiteY10" fmla="*/ 3346450 h 6858000"/>
              <a:gd name="connsiteX11" fmla="*/ 6707709 w 9155634"/>
              <a:gd name="connsiteY11" fmla="*/ 3346450 h 6858000"/>
              <a:gd name="connsiteX12" fmla="*/ 5350079 w 9155634"/>
              <a:gd name="connsiteY12" fmla="*/ 0 h 6858000"/>
              <a:gd name="connsiteX13" fmla="*/ 7912939 w 9155634"/>
              <a:gd name="connsiteY13" fmla="*/ 0 h 6858000"/>
              <a:gd name="connsiteX14" fmla="*/ 4961459 w 9155634"/>
              <a:gd name="connsiteY14" fmla="*/ 6858000 h 6858000"/>
              <a:gd name="connsiteX15" fmla="*/ 2399869 w 9155634"/>
              <a:gd name="connsiteY15" fmla="*/ 6858000 h 6858000"/>
              <a:gd name="connsiteX16" fmla="*/ 3612719 w 9155634"/>
              <a:gd name="connsiteY16" fmla="*/ 0 h 6858000"/>
              <a:gd name="connsiteX17" fmla="*/ 5102429 w 9155634"/>
              <a:gd name="connsiteY17" fmla="*/ 0 h 6858000"/>
              <a:gd name="connsiteX18" fmla="*/ 3662249 w 9155634"/>
              <a:gd name="connsiteY18" fmla="*/ 3346450 h 6858000"/>
              <a:gd name="connsiteX19" fmla="*/ 2172539 w 9155634"/>
              <a:gd name="connsiteY19" fmla="*/ 3346450 h 6858000"/>
              <a:gd name="connsiteX20" fmla="*/ 2947249 w 9155634"/>
              <a:gd name="connsiteY20" fmla="*/ 0 h 6858000"/>
              <a:gd name="connsiteX21" fmla="*/ 3381579 w 9155634"/>
              <a:gd name="connsiteY21" fmla="*/ 0 h 6858000"/>
              <a:gd name="connsiteX22" fmla="*/ 430099 w 9155634"/>
              <a:gd name="connsiteY22" fmla="*/ 6858000 h 6858000"/>
              <a:gd name="connsiteX23" fmla="*/ 0 w 9155634"/>
              <a:gd name="connsiteY2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155634" h="6858000">
                <a:moveTo>
                  <a:pt x="6636589" y="3511550"/>
                </a:moveTo>
                <a:lnTo>
                  <a:pt x="9155634" y="3511550"/>
                </a:lnTo>
                <a:lnTo>
                  <a:pt x="9155634" y="6858000"/>
                </a:lnTo>
                <a:lnTo>
                  <a:pt x="5196409" y="6858000"/>
                </a:lnTo>
                <a:close/>
                <a:moveTo>
                  <a:pt x="2101419" y="3511550"/>
                </a:moveTo>
                <a:lnTo>
                  <a:pt x="3591129" y="3511550"/>
                </a:lnTo>
                <a:lnTo>
                  <a:pt x="2150949" y="6858000"/>
                </a:lnTo>
                <a:lnTo>
                  <a:pt x="661239" y="6858000"/>
                </a:lnTo>
                <a:close/>
                <a:moveTo>
                  <a:pt x="8147889" y="0"/>
                </a:moveTo>
                <a:lnTo>
                  <a:pt x="9155634" y="0"/>
                </a:lnTo>
                <a:lnTo>
                  <a:pt x="9155634" y="3346450"/>
                </a:lnTo>
                <a:lnTo>
                  <a:pt x="6707709" y="3346450"/>
                </a:lnTo>
                <a:close/>
                <a:moveTo>
                  <a:pt x="5350079" y="0"/>
                </a:moveTo>
                <a:lnTo>
                  <a:pt x="7912939" y="0"/>
                </a:lnTo>
                <a:lnTo>
                  <a:pt x="4961459" y="6858000"/>
                </a:lnTo>
                <a:lnTo>
                  <a:pt x="2399869" y="6858000"/>
                </a:lnTo>
                <a:close/>
                <a:moveTo>
                  <a:pt x="3612719" y="0"/>
                </a:moveTo>
                <a:lnTo>
                  <a:pt x="5102429" y="0"/>
                </a:lnTo>
                <a:lnTo>
                  <a:pt x="3662249" y="3346450"/>
                </a:lnTo>
                <a:lnTo>
                  <a:pt x="2172539" y="3346450"/>
                </a:lnTo>
                <a:close/>
                <a:moveTo>
                  <a:pt x="2947249" y="0"/>
                </a:moveTo>
                <a:lnTo>
                  <a:pt x="3381579" y="0"/>
                </a:lnTo>
                <a:lnTo>
                  <a:pt x="4300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A6B740BD-8499-412C-AE4E-A4AD7F73100E}"/>
              </a:ext>
            </a:extLst>
          </p:cNvPr>
          <p:cNvSpPr/>
          <p:nvPr/>
        </p:nvSpPr>
        <p:spPr>
          <a:xfrm>
            <a:off x="-10852" y="3369468"/>
            <a:ext cx="3722400" cy="144000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dirty="0"/>
              <a:t> </a:t>
            </a:r>
            <a:endParaRPr lang="ru-RU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310DFD8C-544F-465B-8315-8B3AA8B957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021" y="1096344"/>
            <a:ext cx="10510754" cy="2281355"/>
          </a:xfrm>
        </p:spPr>
        <p:txBody>
          <a:bodyPr>
            <a:noAutofit/>
          </a:bodyPr>
          <a:lstStyle>
            <a:lvl1pPr algn="l">
              <a:defRPr sz="7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</a:t>
            </a:r>
            <a:br>
              <a:rPr lang="ru-RU" dirty="0"/>
            </a:br>
            <a:r>
              <a:rPr lang="en-US" dirty="0"/>
              <a:t>TITLE</a:t>
            </a:r>
            <a:endParaRPr lang="ru-RU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8046DF3F-8EBA-4583-9F19-45C979FDAB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0021" y="3773554"/>
            <a:ext cx="10090287" cy="110189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3500" b="0" i="0"/>
            </a:lvl1pPr>
          </a:lstStyle>
          <a:p>
            <a:pPr marL="228600" lvl="0" indent="-22860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467411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82713AA-FAF7-4D64-AB9D-53ACFDBF8B5B}"/>
              </a:ext>
            </a:extLst>
          </p:cNvPr>
          <p:cNvSpPr/>
          <p:nvPr userDrawn="1"/>
        </p:nvSpPr>
        <p:spPr>
          <a:xfrm>
            <a:off x="-1" y="172278"/>
            <a:ext cx="12192000" cy="6559826"/>
          </a:xfrm>
          <a:custGeom>
            <a:avLst/>
            <a:gdLst>
              <a:gd name="connsiteX0" fmla="*/ 5864259 w 12192000"/>
              <a:gd name="connsiteY0" fmla="*/ 2854132 h 6559826"/>
              <a:gd name="connsiteX1" fmla="*/ 5864259 w 12192000"/>
              <a:gd name="connsiteY1" fmla="*/ 5342062 h 6559826"/>
              <a:gd name="connsiteX2" fmla="*/ 6907 w 12192000"/>
              <a:gd name="connsiteY2" fmla="*/ 6559826 h 6559826"/>
              <a:gd name="connsiteX3" fmla="*/ 0 w 12192000"/>
              <a:gd name="connsiteY3" fmla="*/ 6559826 h 6559826"/>
              <a:gd name="connsiteX4" fmla="*/ 0 w 12192000"/>
              <a:gd name="connsiteY4" fmla="*/ 4073332 h 6559826"/>
              <a:gd name="connsiteX5" fmla="*/ 12192000 w 12192000"/>
              <a:gd name="connsiteY5" fmla="*/ 2685378 h 6559826"/>
              <a:gd name="connsiteX6" fmla="*/ 12192000 w 12192000"/>
              <a:gd name="connsiteY6" fmla="*/ 5173308 h 6559826"/>
              <a:gd name="connsiteX7" fmla="*/ 6104805 w 12192000"/>
              <a:gd name="connsiteY7" fmla="*/ 6429182 h 6559826"/>
              <a:gd name="connsiteX8" fmla="*/ 6104805 w 12192000"/>
              <a:gd name="connsiteY8" fmla="*/ 3941252 h 6559826"/>
              <a:gd name="connsiteX9" fmla="*/ 11991762 w 12192000"/>
              <a:gd name="connsiteY9" fmla="*/ 0 h 6559826"/>
              <a:gd name="connsiteX10" fmla="*/ 12192000 w 12192000"/>
              <a:gd name="connsiteY10" fmla="*/ 0 h 6559826"/>
              <a:gd name="connsiteX11" fmla="*/ 12192000 w 12192000"/>
              <a:gd name="connsiteY11" fmla="*/ 2446611 h 6559826"/>
              <a:gd name="connsiteX12" fmla="*/ 6104805 w 12192000"/>
              <a:gd name="connsiteY12" fmla="*/ 3701222 h 6559826"/>
              <a:gd name="connsiteX13" fmla="*/ 6104805 w 12192000"/>
              <a:gd name="connsiteY13" fmla="*/ 1214562 h 65598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559826">
                <a:moveTo>
                  <a:pt x="5864259" y="2854132"/>
                </a:moveTo>
                <a:lnTo>
                  <a:pt x="5864259" y="5342062"/>
                </a:lnTo>
                <a:lnTo>
                  <a:pt x="6907" y="6559826"/>
                </a:lnTo>
                <a:lnTo>
                  <a:pt x="0" y="6559826"/>
                </a:lnTo>
                <a:lnTo>
                  <a:pt x="0" y="4073332"/>
                </a:lnTo>
                <a:close/>
                <a:moveTo>
                  <a:pt x="12192000" y="2685378"/>
                </a:moveTo>
                <a:lnTo>
                  <a:pt x="12192000" y="5173308"/>
                </a:lnTo>
                <a:lnTo>
                  <a:pt x="6104805" y="6429182"/>
                </a:lnTo>
                <a:lnTo>
                  <a:pt x="6104805" y="3941252"/>
                </a:lnTo>
                <a:close/>
                <a:moveTo>
                  <a:pt x="11991762" y="0"/>
                </a:moveTo>
                <a:lnTo>
                  <a:pt x="12192000" y="0"/>
                </a:lnTo>
                <a:lnTo>
                  <a:pt x="12192000" y="2446611"/>
                </a:lnTo>
                <a:lnTo>
                  <a:pt x="6104805" y="3701222"/>
                </a:lnTo>
                <a:lnTo>
                  <a:pt x="6104805" y="1214562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7240" y="1033272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5" name="Graphic 4">
            <a:extLst>
              <a:ext uri="{FF2B5EF4-FFF2-40B4-BE49-F238E27FC236}">
                <a16:creationId xmlns:a16="http://schemas.microsoft.com/office/drawing/2014/main" id="{2095D1D4-8CA3-4CA3-825D-088EDB51A8AE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2DB5E70B-ECC9-4800-9DC0-5897EF3F16AB}"/>
              </a:ext>
            </a:extLst>
          </p:cNvPr>
          <p:cNvSpPr/>
          <p:nvPr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A3B87DE7-6A4B-4A0E-8622-C9BA93F0B3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2225393"/>
            <a:ext cx="5110693" cy="78263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200"/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723881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3799919-7F2B-44B7-BF0B-B0CE733AC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77755"/>
            <a:ext cx="10515600" cy="389920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123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460D6CB-9BA0-4BA9-9CF5-9D21E9F570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77755"/>
            <a:ext cx="5181600" cy="3899207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EB0DDB5D-8949-4E45-A7CD-0402580BB0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77755"/>
            <a:ext cx="5181600" cy="3899208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06075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82C817C4-D92F-4269-B22D-5C2E522418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68513"/>
            <a:ext cx="5157787" cy="436562"/>
          </a:xfr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C61514A7-2DEE-47E3-BCB4-FB81E9981D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3455C9D3-0938-4236-8E64-BBF582FCD2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68511"/>
            <a:ext cx="5183188" cy="436563"/>
          </a:xfr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7331E254-1410-4989-81DE-84B684ACC7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18104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68ABD79-6AF5-4911-BEC2-A492F3ECD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34509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6489A680-EBE7-45A3-B520-2C50F59C79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166148"/>
            <a:ext cx="3932237" cy="3702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02EEB9F-D255-46E9-AFBB-FCC4D93BE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>
              <a:defRPr sz="3200">
                <a:solidFill>
                  <a:schemeClr val="bg1"/>
                </a:solidFill>
              </a:defRPr>
            </a:lvl1pPr>
            <a:lvl2pPr>
              <a:defRPr sz="2800">
                <a:solidFill>
                  <a:schemeClr val="bg1"/>
                </a:solidFill>
              </a:defRPr>
            </a:lvl2pPr>
            <a:lvl3pPr>
              <a:defRPr sz="24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Graphic 15">
            <a:extLst>
              <a:ext uri="{FF2B5EF4-FFF2-40B4-BE49-F238E27FC236}">
                <a16:creationId xmlns:a16="http://schemas.microsoft.com/office/drawing/2014/main" id="{4F729341-632E-4151-9863-D40D91A16F84}"/>
              </a:ext>
            </a:extLst>
          </p:cNvPr>
          <p:cNvSpPr/>
          <p:nvPr userDrawn="1"/>
        </p:nvSpPr>
        <p:spPr>
          <a:xfrm>
            <a:off x="-11174" y="1947672"/>
            <a:ext cx="493776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94843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6" name="Graphic 4">
            <a:extLst>
              <a:ext uri="{FF2B5EF4-FFF2-40B4-BE49-F238E27FC236}">
                <a16:creationId xmlns:a16="http://schemas.microsoft.com/office/drawing/2014/main" id="{7D57D3C0-DF85-4866-AC4B-ED6A0F6963A5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1" name="Graphic 15">
            <a:extLst>
              <a:ext uri="{FF2B5EF4-FFF2-40B4-BE49-F238E27FC236}">
                <a16:creationId xmlns:a16="http://schemas.microsoft.com/office/drawing/2014/main" id="{FA387E18-8CE1-1648-81B1-6F1A0F183C30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4469CAF-CD13-4CCC-9569-14C8070A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38074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6D4C583-322D-4347-807F-F6D6AF8852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130500"/>
            <a:ext cx="3932237" cy="37384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138DBAD-2265-4E62-AB5B-F66A60D53F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9738" y="0"/>
            <a:ext cx="6103620" cy="6857999"/>
          </a:xfrm>
          <a:custGeom>
            <a:avLst/>
            <a:gdLst>
              <a:gd name="connsiteX0" fmla="*/ 3914141 w 6103620"/>
              <a:gd name="connsiteY0" fmla="*/ 914400 h 6857999"/>
              <a:gd name="connsiteX1" fmla="*/ 6103620 w 6103620"/>
              <a:gd name="connsiteY1" fmla="*/ 914400 h 6857999"/>
              <a:gd name="connsiteX2" fmla="*/ 6103620 w 6103620"/>
              <a:gd name="connsiteY2" fmla="*/ 914404 h 6857999"/>
              <a:gd name="connsiteX3" fmla="*/ 4339591 w 6103620"/>
              <a:gd name="connsiteY3" fmla="*/ 6857999 h 6857999"/>
              <a:gd name="connsiteX4" fmla="*/ 2150113 w 6103620"/>
              <a:gd name="connsiteY4" fmla="*/ 6857999 h 6857999"/>
              <a:gd name="connsiteX5" fmla="*/ 1769111 w 6103620"/>
              <a:gd name="connsiteY5" fmla="*/ 0 h 6857999"/>
              <a:gd name="connsiteX6" fmla="*/ 3958591 w 6103620"/>
              <a:gd name="connsiteY6" fmla="*/ 0 h 6857999"/>
              <a:gd name="connsiteX7" fmla="*/ 2189480 w 6103620"/>
              <a:gd name="connsiteY7" fmla="*/ 5943601 h 6857999"/>
              <a:gd name="connsiteX8" fmla="*/ 0 w 6103620"/>
              <a:gd name="connsiteY8" fmla="*/ 594360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03620" h="6857999">
                <a:moveTo>
                  <a:pt x="3914141" y="914400"/>
                </a:moveTo>
                <a:lnTo>
                  <a:pt x="6103620" y="914400"/>
                </a:lnTo>
                <a:lnTo>
                  <a:pt x="6103620" y="914404"/>
                </a:lnTo>
                <a:lnTo>
                  <a:pt x="4339591" y="6857999"/>
                </a:lnTo>
                <a:lnTo>
                  <a:pt x="2150113" y="6857999"/>
                </a:lnTo>
                <a:close/>
                <a:moveTo>
                  <a:pt x="1769111" y="0"/>
                </a:moveTo>
                <a:lnTo>
                  <a:pt x="3958591" y="0"/>
                </a:lnTo>
                <a:lnTo>
                  <a:pt x="2189480" y="5943601"/>
                </a:lnTo>
                <a:lnTo>
                  <a:pt x="0" y="594360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6817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AD7B9076-7693-4C5F-8305-D5529FF807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3272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EMPTY SLIDE</a:t>
            </a:r>
            <a:endParaRPr lang="ru-RU" dirty="0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4183200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522669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 Placeholder 21">
            <a:extLst>
              <a:ext uri="{FF2B5EF4-FFF2-40B4-BE49-F238E27FC236}">
                <a16:creationId xmlns:a16="http://schemas.microsoft.com/office/drawing/2014/main" id="{10000CCD-6AFF-4E65-8858-5502306E581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5578" y="1974209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6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1</a:t>
            </a:r>
            <a:endParaRPr lang="ru-RU" dirty="0"/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5D777E5-98F6-416A-8D23-3399269D85C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442535" y="1998209"/>
            <a:ext cx="3103110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200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21">
            <a:extLst>
              <a:ext uri="{FF2B5EF4-FFF2-40B4-BE49-F238E27FC236}">
                <a16:creationId xmlns:a16="http://schemas.microsoft.com/office/drawing/2014/main" id="{C979BADF-99B5-4C91-AAE5-FC2C4DBEDE2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20642" y="1974209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6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2</a:t>
            </a:r>
            <a:endParaRPr lang="ru-RU" dirty="0"/>
          </a:p>
        </p:txBody>
      </p:sp>
      <p:sp>
        <p:nvSpPr>
          <p:cNvPr id="34" name="Text Placeholder 24">
            <a:extLst>
              <a:ext uri="{FF2B5EF4-FFF2-40B4-BE49-F238E27FC236}">
                <a16:creationId xmlns:a16="http://schemas.microsoft.com/office/drawing/2014/main" id="{6706F6A2-1599-4D73-9288-3ECEACDDCAE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477939" y="1998209"/>
            <a:ext cx="2243918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200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21">
            <a:extLst>
              <a:ext uri="{FF2B5EF4-FFF2-40B4-BE49-F238E27FC236}">
                <a16:creationId xmlns:a16="http://schemas.microsoft.com/office/drawing/2014/main" id="{BAE5E245-1702-4722-895D-0808BB0A868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06755" y="1991988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6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3</a:t>
            </a:r>
            <a:endParaRPr lang="ru-RU" dirty="0"/>
          </a:p>
        </p:txBody>
      </p:sp>
      <p:sp>
        <p:nvSpPr>
          <p:cNvPr id="36" name="Text Placeholder 24">
            <a:extLst>
              <a:ext uri="{FF2B5EF4-FFF2-40B4-BE49-F238E27FC236}">
                <a16:creationId xmlns:a16="http://schemas.microsoft.com/office/drawing/2014/main" id="{3701E665-3CED-413C-BAC6-CE003B1494E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564052" y="2015988"/>
            <a:ext cx="2959116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200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24">
            <a:extLst>
              <a:ext uri="{FF2B5EF4-FFF2-40B4-BE49-F238E27FC236}">
                <a16:creationId xmlns:a16="http://schemas.microsoft.com/office/drawing/2014/main" id="{E01406B4-D44B-4D1E-91F3-D87541EAD4C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020059" y="2927531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24">
            <a:extLst>
              <a:ext uri="{FF2B5EF4-FFF2-40B4-BE49-F238E27FC236}">
                <a16:creationId xmlns:a16="http://schemas.microsoft.com/office/drawing/2014/main" id="{9AAD5CF9-9A59-4C5F-8C29-B92AD601211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718684" y="2927531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24">
            <a:extLst>
              <a:ext uri="{FF2B5EF4-FFF2-40B4-BE49-F238E27FC236}">
                <a16:creationId xmlns:a16="http://schemas.microsoft.com/office/drawing/2014/main" id="{C6725172-65CC-4645-B23F-E77886468F3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94793" y="2927531"/>
            <a:ext cx="2599197" cy="800100"/>
          </a:xfrm>
        </p:spPr>
        <p:txBody>
          <a:bodyPr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0EA5E6CA-5C78-4B75-BA22-59750E7D450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876955" y="2925988"/>
            <a:ext cx="3726423" cy="800100"/>
          </a:xfrm>
        </p:spPr>
        <p:txBody>
          <a:bodyPr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24">
            <a:extLst>
              <a:ext uri="{FF2B5EF4-FFF2-40B4-BE49-F238E27FC236}">
                <a16:creationId xmlns:a16="http://schemas.microsoft.com/office/drawing/2014/main" id="{E1C61752-F57C-4FBF-93F3-06F43CCA43C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284133" y="5751926"/>
            <a:ext cx="9623735" cy="470478"/>
          </a:xfrm>
        </p:spPr>
        <p:txBody>
          <a:bodyPr>
            <a:normAutofit/>
          </a:bodyPr>
          <a:lstStyle>
            <a:lvl1pPr marL="0" indent="0" algn="ctr">
              <a:buNone/>
              <a:defRPr sz="160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24">
            <a:extLst>
              <a:ext uri="{FF2B5EF4-FFF2-40B4-BE49-F238E27FC236}">
                <a16:creationId xmlns:a16="http://schemas.microsoft.com/office/drawing/2014/main" id="{E0232175-FB97-4039-8136-B9DD27441C0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794791" y="4893792"/>
            <a:ext cx="2599199" cy="615026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6E5262C3-0603-403F-AB36-FB4EB9FC7BC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890713" y="4893792"/>
            <a:ext cx="3712665" cy="615026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Picture Placeholder 12">
            <a:extLst>
              <a:ext uri="{FF2B5EF4-FFF2-40B4-BE49-F238E27FC236}">
                <a16:creationId xmlns:a16="http://schemas.microsoft.com/office/drawing/2014/main" id="{D2FBACFC-8B68-4A37-95A4-26BE5A23D759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1020058" y="3800404"/>
            <a:ext cx="3273552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46" name="Picture Placeholder 12">
            <a:extLst>
              <a:ext uri="{FF2B5EF4-FFF2-40B4-BE49-F238E27FC236}">
                <a16:creationId xmlns:a16="http://schemas.microsoft.com/office/drawing/2014/main" id="{5A6A36C6-8489-4333-927A-141D8F98AE50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794792" y="3864572"/>
            <a:ext cx="2599199" cy="89611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47" name="Picture Placeholder 9">
            <a:extLst>
              <a:ext uri="{FF2B5EF4-FFF2-40B4-BE49-F238E27FC236}">
                <a16:creationId xmlns:a16="http://schemas.microsoft.com/office/drawing/2014/main" id="{BB2DF986-C446-4302-9099-B1512AD5D8CA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876955" y="3864572"/>
            <a:ext cx="2599200" cy="8964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BB58C539-3FDE-4755-BEB4-C953AA29267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741320"/>
            <a:ext cx="1050674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HOW TO USE THIS TEMPALTE</a:t>
            </a:r>
            <a:endParaRPr lang="ru-RU" dirty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8EDA54DA-ED01-4416-96BF-C8968F4684B4}"/>
              </a:ext>
            </a:extLst>
          </p:cNvPr>
          <p:cNvSpPr/>
          <p:nvPr userDrawn="1"/>
        </p:nvSpPr>
        <p:spPr>
          <a:xfrm>
            <a:off x="-11173" y="1610268"/>
            <a:ext cx="9252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11389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30162" y="6002372"/>
            <a:ext cx="549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n-lt"/>
              </a:defRPr>
            </a:lvl1pPr>
          </a:lstStyle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0482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24400" y="600237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2"/>
                </a:solidFill>
              </a:defRPr>
            </a:lvl1pPr>
          </a:lstStyle>
          <a:p>
            <a:r>
              <a:rPr lang="ru-RU" dirty="0"/>
              <a:t>MM.DD.20XX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002372"/>
            <a:ext cx="3398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ADD A FOOTER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77" r:id="rId2"/>
    <p:sldLayoutId id="2147483678" r:id="rId3"/>
    <p:sldLayoutId id="2147483679" r:id="rId4"/>
    <p:sldLayoutId id="2147483681" r:id="rId5"/>
    <p:sldLayoutId id="2147483690" r:id="rId6"/>
    <p:sldLayoutId id="2147483691" r:id="rId7"/>
    <p:sldLayoutId id="2147483684" r:id="rId8"/>
    <p:sldLayoutId id="2147483685" r:id="rId9"/>
    <p:sldLayoutId id="2147483692" r:id="rId10"/>
    <p:sldLayoutId id="2147483693" r:id="rId11"/>
    <p:sldLayoutId id="2147483694" r:id="rId12"/>
    <p:sldLayoutId id="2147483697" r:id="rId13"/>
    <p:sldLayoutId id="2147483698" r:id="rId14"/>
    <p:sldLayoutId id="2147483699" r:id="rId15"/>
    <p:sldLayoutId id="2147483701" r:id="rId16"/>
    <p:sldLayoutId id="2147483700" r:id="rId17"/>
    <p:sldLayoutId id="2147483687" r:id="rId18"/>
    <p:sldLayoutId id="2147483696" r:id="rId19"/>
    <p:sldLayoutId id="2147483688" r:id="rId2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2.x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3.wmf"/><Relationship Id="rId4" Type="http://schemas.openxmlformats.org/officeDocument/2006/relationships/oleObject" Target="../embeddings/oleObject2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0.x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4.bin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Placeholder 18" descr="Building glass walls and sky">
            <a:extLst>
              <a:ext uri="{FF2B5EF4-FFF2-40B4-BE49-F238E27FC236}">
                <a16:creationId xmlns:a16="http://schemas.microsoft.com/office/drawing/2014/main" id="{873751CF-C490-45B5-B248-BF86A59ECF2E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 rotWithShape="1">
          <a:blip r:embed="rId2"/>
          <a:srcRect l="-48" t="6766" r="19843" b="3091"/>
          <a:stretch/>
        </p:blipFill>
        <p:spPr>
          <a:xfrm>
            <a:off x="3033191" y="0"/>
            <a:ext cx="9155634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6E9371-6E05-45E0-803B-4C39AC28C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Law and Practice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A0FE25-038A-4A14-B11A-432FECB7FA1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Company Shares – Equity Finance </a:t>
            </a:r>
            <a:endParaRPr lang="ru-RU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0A1A89-FE18-44C6-B3EE-49541CB85077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dirty="0"/>
              <a:t>Semester 1</a:t>
            </a:r>
            <a:endParaRPr lang="ru-RU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3697A7-775B-4995-AFA7-E4B1B1C1C8F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GB" dirty="0"/>
              <a:t>2021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105068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2">
            <a:extLst>
              <a:ext uri="{FF2B5EF4-FFF2-40B4-BE49-F238E27FC236}">
                <a16:creationId xmlns:a16="http://schemas.microsoft.com/office/drawing/2014/main" id="{47FEC0B1-21F0-4B83-BA8B-547D975500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24063" y="214313"/>
            <a:ext cx="8215312" cy="1198562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/>
              <a:t>Sources of finance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0BE73802-2D69-4C51-BABC-F606CB2BB1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r>
              <a:rPr lang="en-US" altLang="en-US" dirty="0"/>
              <a:t>Share Capital (Equity)</a:t>
            </a:r>
          </a:p>
          <a:p>
            <a:r>
              <a:rPr lang="en-US" altLang="en-US" dirty="0"/>
              <a:t>Loans (Debt)</a:t>
            </a:r>
          </a:p>
          <a:p>
            <a:r>
              <a:rPr lang="en-US" altLang="en-US" dirty="0"/>
              <a:t>Risks and rewards?</a:t>
            </a:r>
          </a:p>
        </p:txBody>
      </p:sp>
      <p:graphicFrame>
        <p:nvGraphicFramePr>
          <p:cNvPr id="12292" name="Object 4">
            <a:hlinkClick r:id="" action="ppaction://ole?verb=0"/>
            <a:extLst>
              <a:ext uri="{FF2B5EF4-FFF2-40B4-BE49-F238E27FC236}">
                <a16:creationId xmlns:a16="http://schemas.microsoft.com/office/drawing/2014/main" id="{754324EF-1DD4-4FED-B810-40D4404B25FD}"/>
              </a:ext>
            </a:extLst>
          </p:cNvPr>
          <p:cNvGraphicFramePr>
            <a:graphicFrameLocks/>
          </p:cNvGraphicFramePr>
          <p:nvPr/>
        </p:nvGraphicFramePr>
        <p:xfrm>
          <a:off x="6534151" y="2349500"/>
          <a:ext cx="3338513" cy="3455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4" imgW="3627438" imgH="3467100" progId="MS_ClipArt_Gallery">
                  <p:embed/>
                </p:oleObj>
              </mc:Choice>
              <mc:Fallback>
                <p:oleObj name="Microsoft ClipArt Gallery" r:id="rId4" imgW="3627438" imgH="3467100" progId="MS_ClipArt_Gallery">
                  <p:embed/>
                  <p:pic>
                    <p:nvPicPr>
                      <p:cNvPr id="12292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754324EF-1DD4-4FED-B810-40D4404B25F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34151" y="2349500"/>
                        <a:ext cx="3338513" cy="3455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3" name="Slide Number Placeholder 5">
            <a:extLst>
              <a:ext uri="{FF2B5EF4-FFF2-40B4-BE49-F238E27FC236}">
                <a16:creationId xmlns:a16="http://schemas.microsoft.com/office/drawing/2014/main" id="{B0206300-B81C-4491-93AF-819A697B60A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92115AA-0EB1-474E-9EE3-77D714644BCA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B6D078DD-B7A9-40FE-8E88-FD28BB4133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262062"/>
          </a:xfrm>
        </p:spPr>
        <p:txBody>
          <a:bodyPr/>
          <a:lstStyle/>
          <a:p>
            <a:pPr>
              <a:defRPr/>
            </a:pPr>
            <a:r>
              <a:rPr lang="en-GB" dirty="0"/>
              <a:t>Equity finance:</a:t>
            </a:r>
            <a:br>
              <a:rPr lang="en-GB" dirty="0"/>
            </a:br>
            <a:r>
              <a:rPr lang="en-GB" dirty="0"/>
              <a:t>Shareholders as investor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01C86FF-1F5C-4E48-9391-E9F3988ECF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09800" y="1628776"/>
            <a:ext cx="7772400" cy="44672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/>
              <a:t>RISKS: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RETURN OF CAPITAL</a:t>
            </a:r>
            <a:r>
              <a:rPr lang="en-US" altLang="en-US"/>
              <a:t>: </a:t>
            </a:r>
            <a:r>
              <a:rPr lang="en-US" altLang="en-US" sz="2000"/>
              <a:t>Generally, investment only repaid on </a:t>
            </a:r>
            <a:r>
              <a:rPr lang="en-US" altLang="en-US" sz="2000" b="1"/>
              <a:t>solvent</a:t>
            </a:r>
            <a:r>
              <a:rPr lang="en-US" altLang="en-US" sz="2000"/>
              <a:t> winding up (or by selling shares if a buyer can be found and registered ( see Articles)).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INCOME - DIVIDENDS: Dividends can only be paid from “distributable profits”.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RANKING ON DISSOLUTION: Rank last in order on winding up: investment only repaid if company solvent.</a:t>
            </a:r>
            <a:endParaRPr lang="en-US" altLang="en-US"/>
          </a:p>
          <a:p>
            <a:pPr>
              <a:lnSpc>
                <a:spcPct val="90000"/>
              </a:lnSpc>
            </a:pPr>
            <a:r>
              <a:rPr lang="en-US" altLang="en-US" sz="2400"/>
              <a:t>REWARDS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VOTING RIGHTS at general meetings. Beware class rights or shareholder agreements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PARTICIPATE IN PROFITS </a:t>
            </a:r>
            <a:r>
              <a:rPr lang="en-US" altLang="en-US" sz="2000" b="1"/>
              <a:t>if</a:t>
            </a:r>
            <a:r>
              <a:rPr lang="en-US" altLang="en-US" sz="2000"/>
              <a:t> company successful. Beware prior claims on profits</a:t>
            </a:r>
          </a:p>
          <a:p>
            <a:pPr>
              <a:lnSpc>
                <a:spcPct val="90000"/>
              </a:lnSpc>
            </a:pPr>
            <a:endParaRPr lang="en-GB" altLang="en-US" sz="240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AAD786C7-5DFC-4810-BACB-C780BD8542B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14431A5-D08C-4593-8A81-F80E93DBBD3D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>
            <a:extLst>
              <a:ext uri="{FF2B5EF4-FFF2-40B4-BE49-F238E27FC236}">
                <a16:creationId xmlns:a16="http://schemas.microsoft.com/office/drawing/2014/main" id="{8E54651B-35B6-488D-90E4-BC78FBB454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4"/>
            <a:ext cx="8286750" cy="1285875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Key Rights attaching to shares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FA10BC54-2852-42D2-9DAB-92CCAB7DE07F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2209800" y="1700214"/>
            <a:ext cx="8007350" cy="4395787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Right to a Dividend if declared</a:t>
            </a: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Right to vote (one man, one vote or one share, one vote) – nominee or proxy if required</a:t>
            </a: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Right to a return of capital on winding up (solvent)</a:t>
            </a: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Right to transfer</a:t>
            </a: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Statutory rights</a:t>
            </a: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Amended by Articles, class rights, shareholder agreement</a:t>
            </a:r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6DA9D77A-516C-43BE-84D4-8D03CB2E54C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6D052DC-EE32-4A5D-A5E9-3EB130E75FFE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2">
            <a:extLst>
              <a:ext uri="{FF2B5EF4-FFF2-40B4-BE49-F238E27FC236}">
                <a16:creationId xmlns:a16="http://schemas.microsoft.com/office/drawing/2014/main" id="{AFFCE574-0B78-419D-9A28-06830B960D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071562"/>
          </a:xfrm>
        </p:spPr>
        <p:txBody>
          <a:bodyPr vert="horz" lIns="92075" tIns="46038" rIns="92075" bIns="46038" rtlCol="0" anchor="b">
            <a:normAutofit/>
          </a:bodyPr>
          <a:lstStyle/>
          <a:p>
            <a:pPr>
              <a:defRPr/>
            </a:pPr>
            <a:r>
              <a:rPr lang="en-US" dirty="0"/>
              <a:t>Minority Protection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427B58EE-B74D-40FC-9DE9-22D528A7AB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19288" y="1484314"/>
            <a:ext cx="8280400" cy="4465637"/>
          </a:xfrm>
          <a:noFill/>
        </p:spPr>
        <p:txBody>
          <a:bodyPr vert="horz" lIns="92075" tIns="46038" rIns="92075" bIns="46038" rtlCol="0">
            <a:normAutofit/>
          </a:bodyPr>
          <a:lstStyle/>
          <a:p>
            <a:r>
              <a:rPr lang="en-US" altLang="en-US"/>
              <a:t>Foss v Harbottle (1843)</a:t>
            </a:r>
          </a:p>
          <a:p>
            <a:pPr lvl="1"/>
            <a:r>
              <a:rPr lang="en-US" altLang="en-US"/>
              <a:t>The company brings the action</a:t>
            </a:r>
          </a:p>
          <a:p>
            <a:pPr lvl="1"/>
            <a:r>
              <a:rPr lang="en-US" altLang="en-US"/>
              <a:t>Now codified – s260 CA 2006</a:t>
            </a:r>
          </a:p>
          <a:p>
            <a:r>
              <a:rPr lang="en-US" altLang="en-US"/>
              <a:t>Derivative actions ss260-269 CA 2006</a:t>
            </a:r>
          </a:p>
          <a:p>
            <a:r>
              <a:rPr lang="en-US" altLang="en-US"/>
              <a:t>Unfair prejudice s994 CA 2006</a:t>
            </a:r>
          </a:p>
        </p:txBody>
      </p:sp>
      <p:sp>
        <p:nvSpPr>
          <p:cNvPr id="24580" name="Slide Number Placeholder 4">
            <a:extLst>
              <a:ext uri="{FF2B5EF4-FFF2-40B4-BE49-F238E27FC236}">
                <a16:creationId xmlns:a16="http://schemas.microsoft.com/office/drawing/2014/main" id="{BC2319B4-8832-420D-AC7C-82E00FBC54F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1EEC50F-A19A-4021-B0FA-1CA14D596397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>
            <a:extLst>
              <a:ext uri="{FF2B5EF4-FFF2-40B4-BE49-F238E27FC236}">
                <a16:creationId xmlns:a16="http://schemas.microsoft.com/office/drawing/2014/main" id="{365D94E2-DBC5-44D4-9543-4FF6B843A3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4"/>
            <a:ext cx="8286750" cy="1285875"/>
          </a:xfrm>
        </p:spPr>
        <p:txBody>
          <a:bodyPr/>
          <a:lstStyle/>
          <a:p>
            <a:pPr>
              <a:defRPr/>
            </a:pPr>
            <a:r>
              <a:rPr lang="en-US" dirty="0"/>
              <a:t>Classes of Shares: </a:t>
            </a:r>
            <a:br>
              <a:rPr lang="en-US" dirty="0"/>
            </a:br>
            <a:r>
              <a:rPr lang="en-US" dirty="0"/>
              <a:t>An Overview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138EC0DC-8398-4E63-B5B0-14DF91A833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1200" y="1928813"/>
            <a:ext cx="8229600" cy="4197350"/>
          </a:xfrm>
        </p:spPr>
        <p:txBody>
          <a:bodyPr/>
          <a:lstStyle/>
          <a:p>
            <a:r>
              <a:rPr lang="en-US" altLang="en-US"/>
              <a:t>Ordinary Shares</a:t>
            </a:r>
          </a:p>
          <a:p>
            <a:pPr lvl="1"/>
            <a:r>
              <a:rPr lang="en-US" altLang="en-US"/>
              <a:t>Most common form of share</a:t>
            </a:r>
          </a:p>
          <a:p>
            <a:r>
              <a:rPr lang="en-US" altLang="en-US"/>
              <a:t>Preference Shares</a:t>
            </a:r>
          </a:p>
          <a:p>
            <a:pPr lvl="1"/>
            <a:r>
              <a:rPr lang="en-US" altLang="en-US"/>
              <a:t>“cumulative” fixed dividend e.g. 5%</a:t>
            </a:r>
          </a:p>
          <a:p>
            <a:pPr lvl="1"/>
            <a:r>
              <a:rPr lang="en-US" altLang="en-US"/>
              <a:t>“participating” or “non-participating”</a:t>
            </a:r>
          </a:p>
          <a:p>
            <a:r>
              <a:rPr lang="en-US" altLang="en-US"/>
              <a:t>Redeemable Shares</a:t>
            </a:r>
          </a:p>
          <a:p>
            <a:pPr>
              <a:buFontTx/>
              <a:buNone/>
            </a:pPr>
            <a:endParaRPr lang="en-US" altLang="en-US"/>
          </a:p>
        </p:txBody>
      </p:sp>
      <p:sp>
        <p:nvSpPr>
          <p:cNvPr id="20484" name="Slide Number Placeholder 4">
            <a:extLst>
              <a:ext uri="{FF2B5EF4-FFF2-40B4-BE49-F238E27FC236}">
                <a16:creationId xmlns:a16="http://schemas.microsoft.com/office/drawing/2014/main" id="{131E6823-0365-4506-A7EC-E37C3318767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479C8E3-80EB-4588-8594-3B0B5036ED02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73ED298-7E1B-422C-B9A2-F08F8C0953B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7</a:t>
            </a:fld>
            <a:endParaRPr lang="ru-RU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B458767-545A-4256-A373-D8FDEE5C2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shares change hands?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B4F884-DD48-4E44-8347-2BE0DC01E7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are three ways shares can change hands: </a:t>
            </a:r>
          </a:p>
          <a:p>
            <a:r>
              <a:rPr lang="en-GB" dirty="0"/>
              <a:t>allotment, </a:t>
            </a:r>
          </a:p>
          <a:p>
            <a:r>
              <a:rPr lang="en-GB" dirty="0"/>
              <a:t>transfer (or transmission) and </a:t>
            </a:r>
          </a:p>
          <a:p>
            <a:r>
              <a:rPr lang="en-GB" dirty="0"/>
              <a:t>buyback. </a:t>
            </a:r>
          </a:p>
        </p:txBody>
      </p:sp>
    </p:spTree>
    <p:extLst>
      <p:ext uri="{BB962C8B-B14F-4D97-AF65-F5344CB8AC3E}">
        <p14:creationId xmlns:p14="http://schemas.microsoft.com/office/powerpoint/2010/main" val="3272412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C5303F3-AAB7-42DE-9F0E-779B254444F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8</a:t>
            </a:fld>
            <a:endParaRPr lang="ru-RU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340FA11-093C-4312-AE45-AD60732EB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Allotment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D546FD-7DB9-45EF-9E68-CB01847D4F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is when a company decides to create shares and give them to an existing shareholder or a new shareholder in return for payment. </a:t>
            </a:r>
          </a:p>
          <a:p>
            <a:r>
              <a:rPr lang="en-GB" dirty="0"/>
              <a:t>The company will then issue a share certificate relating to the shares and enter the person on the register of members (or amend their existing entry to show their increased shareholding). </a:t>
            </a:r>
          </a:p>
          <a:p>
            <a:r>
              <a:rPr lang="en-GB" dirty="0"/>
              <a:t>The form of payment will usually be cash – money – but sometimes the consideration will be an object such as a property. </a:t>
            </a:r>
          </a:p>
        </p:txBody>
      </p:sp>
    </p:spTree>
    <p:extLst>
      <p:ext uri="{BB962C8B-B14F-4D97-AF65-F5344CB8AC3E}">
        <p14:creationId xmlns:p14="http://schemas.microsoft.com/office/powerpoint/2010/main" val="37073528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>
            <a:extLst>
              <a:ext uri="{FF2B5EF4-FFF2-40B4-BE49-F238E27FC236}">
                <a16:creationId xmlns:a16="http://schemas.microsoft.com/office/drawing/2014/main" id="{DEF9B13C-9A1B-4008-8B37-4084AC533A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071562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On formation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D6F47E7F-FD4E-4E03-AFE0-B9B35D3222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39963" y="2349500"/>
            <a:ext cx="7772400" cy="4114800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r>
              <a:rPr lang="en-US" altLang="en-US"/>
              <a:t> Nominal share capital e.g £100 divided into 100 ordinary shares of £1 each </a:t>
            </a:r>
          </a:p>
          <a:p>
            <a:r>
              <a:rPr lang="en-US" altLang="en-US"/>
              <a:t>On formation in Part 3 Statement of capital of IN01 with names of subscriber shareholders</a:t>
            </a:r>
          </a:p>
        </p:txBody>
      </p:sp>
      <p:sp>
        <p:nvSpPr>
          <p:cNvPr id="16388" name="Slide Number Placeholder 4">
            <a:extLst>
              <a:ext uri="{FF2B5EF4-FFF2-40B4-BE49-F238E27FC236}">
                <a16:creationId xmlns:a16="http://schemas.microsoft.com/office/drawing/2014/main" id="{06F8649B-547B-4A39-8CD9-99A2F76A099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8B3F1E4-604D-487B-BCC4-892033E2371C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2">
            <a:extLst>
              <a:ext uri="{FF2B5EF4-FFF2-40B4-BE49-F238E27FC236}">
                <a16:creationId xmlns:a16="http://schemas.microsoft.com/office/drawing/2014/main" id="{DC863087-6798-447C-A472-90F002D149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071562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Issued share capital 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7966E48E-CFAD-452F-90FF-1F82DAA82E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08250" y="1500188"/>
            <a:ext cx="7175500" cy="5357812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r>
              <a:rPr lang="en-US" altLang="en-US" dirty="0"/>
              <a:t>TRINITY ATTIRE LIMITED:            Issued share capital -                           2 ordinary shares of £1 each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dirty="0"/>
          </a:p>
          <a:p>
            <a:pPr lvl="1"/>
            <a:endParaRPr lang="en-US" altLang="en-US" dirty="0"/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68F24F8A-A71E-4E02-9F6E-A93670BFC0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3551" y="4959350"/>
            <a:ext cx="3082925" cy="1054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8437" name="Line 5">
            <a:extLst>
              <a:ext uri="{FF2B5EF4-FFF2-40B4-BE49-F238E27FC236}">
                <a16:creationId xmlns:a16="http://schemas.microsoft.com/office/drawing/2014/main" id="{4A899AF5-2A6C-48FC-8F37-9466D3A418DF}"/>
              </a:ext>
            </a:extLst>
          </p:cNvPr>
          <p:cNvSpPr>
            <a:spLocks noChangeShapeType="1"/>
          </p:cNvSpPr>
          <p:nvPr/>
        </p:nvSpPr>
        <p:spPr bwMode="auto">
          <a:xfrm>
            <a:off x="4765676" y="4730750"/>
            <a:ext cx="339725" cy="215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Line 6">
            <a:extLst>
              <a:ext uri="{FF2B5EF4-FFF2-40B4-BE49-F238E27FC236}">
                <a16:creationId xmlns:a16="http://schemas.microsoft.com/office/drawing/2014/main" id="{2960071F-82FA-4D4C-997B-BF048A3E365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581775" y="4730750"/>
            <a:ext cx="293688" cy="215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9" name="Rectangle 7">
            <a:extLst>
              <a:ext uri="{FF2B5EF4-FFF2-40B4-BE49-F238E27FC236}">
                <a16:creationId xmlns:a16="http://schemas.microsoft.com/office/drawing/2014/main" id="{F565CAE8-E9DD-4108-9DDF-AF91D13A24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8000" y="5000626"/>
            <a:ext cx="3030538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  <a:t>TRINITY ATTIRE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  <a:t>LIMITED</a:t>
            </a:r>
          </a:p>
        </p:txBody>
      </p:sp>
      <p:graphicFrame>
        <p:nvGraphicFramePr>
          <p:cNvPr id="18440" name="Object 8">
            <a:hlinkClick r:id="" action="ppaction://ole?verb=0"/>
            <a:extLst>
              <a:ext uri="{FF2B5EF4-FFF2-40B4-BE49-F238E27FC236}">
                <a16:creationId xmlns:a16="http://schemas.microsoft.com/office/drawing/2014/main" id="{C816337F-FEB5-464B-BBF8-C1B2FB9BA4C5}"/>
              </a:ext>
            </a:extLst>
          </p:cNvPr>
          <p:cNvGraphicFramePr>
            <a:graphicFrameLocks/>
          </p:cNvGraphicFramePr>
          <p:nvPr/>
        </p:nvGraphicFramePr>
        <p:xfrm>
          <a:off x="6413500" y="3700464"/>
          <a:ext cx="877888" cy="1023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4" imgW="3886200" imgH="4183063" progId="MS_ClipArt_Gallery">
                  <p:embed/>
                </p:oleObj>
              </mc:Choice>
              <mc:Fallback>
                <p:oleObj name="Microsoft ClipArt Gallery" r:id="rId4" imgW="3886200" imgH="4183063" progId="MS_ClipArt_Gallery">
                  <p:embed/>
                  <p:pic>
                    <p:nvPicPr>
                      <p:cNvPr id="18440" name="Object 8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816337F-FEB5-464B-BBF8-C1B2FB9BA4C5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13500" y="3700464"/>
                        <a:ext cx="877888" cy="10239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41" name="Object 9">
            <a:hlinkClick r:id="" action="ppaction://ole?verb=0"/>
            <a:extLst>
              <a:ext uri="{FF2B5EF4-FFF2-40B4-BE49-F238E27FC236}">
                <a16:creationId xmlns:a16="http://schemas.microsoft.com/office/drawing/2014/main" id="{D9EDFD81-350E-4CD2-888C-C136A1D2E71B}"/>
              </a:ext>
            </a:extLst>
          </p:cNvPr>
          <p:cNvGraphicFramePr>
            <a:graphicFrameLocks/>
          </p:cNvGraphicFramePr>
          <p:nvPr/>
        </p:nvGraphicFramePr>
        <p:xfrm>
          <a:off x="4303714" y="3700464"/>
          <a:ext cx="877887" cy="1023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6" imgW="3886200" imgH="4183063" progId="MS_ClipArt_Gallery">
                  <p:embed/>
                </p:oleObj>
              </mc:Choice>
              <mc:Fallback>
                <p:oleObj name="Microsoft ClipArt Gallery" r:id="rId6" imgW="3886200" imgH="4183063" progId="MS_ClipArt_Gallery">
                  <p:embed/>
                  <p:pic>
                    <p:nvPicPr>
                      <p:cNvPr id="18441" name="Object 9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D9EDFD81-350E-4CD2-888C-C136A1D2E71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03714" y="3700464"/>
                        <a:ext cx="877887" cy="10239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42" name="Rectangle 10">
            <a:extLst>
              <a:ext uri="{FF2B5EF4-FFF2-40B4-BE49-F238E27FC236}">
                <a16:creationId xmlns:a16="http://schemas.microsoft.com/office/drawing/2014/main" id="{36002EC8-1D86-46F2-B787-9F7C2A08F7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8488" y="3886201"/>
            <a:ext cx="3402012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b="1">
                <a:latin typeface="Times New Roman" panose="02020603050405020304" pitchFamily="18" charset="0"/>
              </a:rPr>
              <a:t>£1    	            £1</a:t>
            </a:r>
          </a:p>
        </p:txBody>
      </p:sp>
      <p:sp>
        <p:nvSpPr>
          <p:cNvPr id="18443" name="Slide Number Placeholder 11">
            <a:extLst>
              <a:ext uri="{FF2B5EF4-FFF2-40B4-BE49-F238E27FC236}">
                <a16:creationId xmlns:a16="http://schemas.microsoft.com/office/drawing/2014/main" id="{F94B85A5-9BFC-4AB0-8FBD-A9825D2D93D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143E361-7FF6-44A8-AF05-6DC1A5BC1EEE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>
            <a:extLst>
              <a:ext uri="{FF2B5EF4-FFF2-40B4-BE49-F238E27FC236}">
                <a16:creationId xmlns:a16="http://schemas.microsoft.com/office/drawing/2014/main" id="{F1F3A938-A61A-4619-8035-19D00FFAD4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24063" y="214313"/>
            <a:ext cx="8215312" cy="1270000"/>
          </a:xfrm>
        </p:spPr>
        <p:txBody>
          <a:bodyPr/>
          <a:lstStyle/>
          <a:p>
            <a:pPr>
              <a:defRPr/>
            </a:pPr>
            <a:r>
              <a:rPr lang="en-US" dirty="0"/>
              <a:t> </a:t>
            </a:r>
            <a:r>
              <a:rPr lang="en-US" sz="3600" dirty="0"/>
              <a:t>Issuing New Shares </a:t>
            </a:r>
            <a:br>
              <a:rPr lang="en-US" sz="3600" dirty="0"/>
            </a:br>
            <a:r>
              <a:rPr lang="en-US" sz="3600" dirty="0" err="1"/>
              <a:t>s549</a:t>
            </a:r>
            <a:r>
              <a:rPr lang="en-US" sz="3600" dirty="0"/>
              <a:t>-551</a:t>
            </a:r>
            <a:r>
              <a:rPr lang="en-US" dirty="0"/>
              <a:t> 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A0190345-F550-461B-8B64-F0C02D5F0D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63750" y="1557338"/>
            <a:ext cx="8135938" cy="45386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/>
              <a:t>Directors have authority to allot shares if only one class of share s550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If more than one class of shares Directors need authority in Articles or shareholders resolution - s551.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Elements of the authority under s551, if needed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Rights of existing members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Statutory pre-emption rights on issue for wholly cash contribution (s561 and s565).Time scale.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Can be excluded/amended in Articles (s567 and s569) or by SR (s569 and s570)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altLang="en-US"/>
          </a:p>
        </p:txBody>
      </p:sp>
      <p:sp>
        <p:nvSpPr>
          <p:cNvPr id="31748" name="Slide Number Placeholder 4">
            <a:extLst>
              <a:ext uri="{FF2B5EF4-FFF2-40B4-BE49-F238E27FC236}">
                <a16:creationId xmlns:a16="http://schemas.microsoft.com/office/drawing/2014/main" id="{DC19E378-1764-43A8-8134-61BB854AC0D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EC9A5B3-7D94-4C5C-A29F-D5E211943174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CEAB42E-1A2E-41F0-B9F3-92C0FB15B3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12</a:t>
            </a:fld>
            <a:endParaRPr lang="ru-RU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3827371-6C89-4788-9F1B-E78F4C5C4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 Transfer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508311-9333-47A9-89D0-8B4265F9B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Share transfer is where the shareholder sells or gives shares to another shareholder or to a new shareholder.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014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>
            <a:extLst>
              <a:ext uri="{FF2B5EF4-FFF2-40B4-BE49-F238E27FC236}">
                <a16:creationId xmlns:a16="http://schemas.microsoft.com/office/drawing/2014/main" id="{15EF19EF-0B65-414A-AD22-631C69BF4F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071562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Transfer of shares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A5CCFC0D-F921-43CF-A00F-F94B018ECD6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016126" y="1643064"/>
            <a:ext cx="4010025" cy="4833937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1.	In return for agreed price, A passes to B: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Share certificate.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Stock transfer form.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2.	B stamps the stock transfer form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3. B passes to company: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Share certificate.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Signed stock transfer form.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Letter of request</a:t>
            </a:r>
          </a:p>
        </p:txBody>
      </p:sp>
      <p:sp>
        <p:nvSpPr>
          <p:cNvPr id="19460" name="Rectangle 4">
            <a:extLst>
              <a:ext uri="{FF2B5EF4-FFF2-40B4-BE49-F238E27FC236}">
                <a16:creationId xmlns:a16="http://schemas.microsoft.com/office/drawing/2014/main" id="{A947E85D-E46C-487D-BBC5-26762157566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65851" y="1700214"/>
            <a:ext cx="3940175" cy="4776787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4.	Directors consider                    / approve transfer and resolve to issue share certificate.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5.	If the transfer is approved, the company: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Writes up its registers.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Issues the share certificate.</a:t>
            </a:r>
          </a:p>
        </p:txBody>
      </p:sp>
      <p:sp>
        <p:nvSpPr>
          <p:cNvPr id="19461" name="Slide Number Placeholder 6">
            <a:extLst>
              <a:ext uri="{FF2B5EF4-FFF2-40B4-BE49-F238E27FC236}">
                <a16:creationId xmlns:a16="http://schemas.microsoft.com/office/drawing/2014/main" id="{1E040AF1-3CC5-4124-A9A4-2F479921E44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53F53E0-6AA8-49B0-9043-A9DD8C894E02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>
            <a:extLst>
              <a:ext uri="{FF2B5EF4-FFF2-40B4-BE49-F238E27FC236}">
                <a16:creationId xmlns:a16="http://schemas.microsoft.com/office/drawing/2014/main" id="{9B288B9A-FCBA-4FD1-ABCF-3FBD79A9BD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24063" y="214313"/>
            <a:ext cx="8215312" cy="1428750"/>
          </a:xfrm>
        </p:spPr>
        <p:txBody>
          <a:bodyPr vert="horz" lIns="92075" tIns="46038" rIns="92075" bIns="46038" rtlCol="0" anchor="b">
            <a:normAutofit/>
          </a:bodyPr>
          <a:lstStyle/>
          <a:p>
            <a:pPr>
              <a:defRPr/>
            </a:pPr>
            <a:r>
              <a:rPr lang="en-US" dirty="0"/>
              <a:t>Allotment or Issue -v- Transfer 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32CB2CD-92D1-41F6-A7CF-AC9F44834DB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981200"/>
            <a:ext cx="3810000" cy="4114800"/>
          </a:xfrm>
          <a:noFill/>
        </p:spPr>
        <p:txBody>
          <a:bodyPr vert="horz" lIns="92075" tIns="46038" rIns="92075" bIns="46038" rtlCol="0">
            <a:normAutofit/>
          </a:bodyPr>
          <a:lstStyle/>
          <a:p>
            <a:pPr>
              <a:buFontTx/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TRANSFER </a:t>
            </a:r>
          </a:p>
          <a:p>
            <a:pPr>
              <a:buFontTx/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of existing shares</a:t>
            </a:r>
          </a:p>
        </p:txBody>
      </p:sp>
      <p:sp>
        <p:nvSpPr>
          <p:cNvPr id="17412" name="Rectangle 4">
            <a:extLst>
              <a:ext uri="{FF2B5EF4-FFF2-40B4-BE49-F238E27FC236}">
                <a16:creationId xmlns:a16="http://schemas.microsoft.com/office/drawing/2014/main" id="{0B39A14B-CDD8-421A-A199-CE3B31B4D40A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981200"/>
            <a:ext cx="3810000" cy="4114800"/>
          </a:xfrm>
          <a:noFill/>
        </p:spPr>
        <p:txBody>
          <a:bodyPr vert="horz" lIns="92075" tIns="46038" rIns="92075" bIns="46038" rtlCol="0">
            <a:normAutofit/>
          </a:bodyPr>
          <a:lstStyle/>
          <a:p>
            <a:pPr>
              <a:buFontTx/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ISSUE (or “allotment”)</a:t>
            </a:r>
          </a:p>
          <a:p>
            <a:pPr>
              <a:buFontTx/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of new shares</a:t>
            </a:r>
          </a:p>
        </p:txBody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209D793F-5F97-4661-A407-3AC38673CE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87714" y="4578350"/>
            <a:ext cx="1747837" cy="901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C35B7859-CD4F-48BC-BAE1-B7D81EDB84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08364" y="4784725"/>
            <a:ext cx="13366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  <a:t>COMPANY</a:t>
            </a:r>
          </a:p>
        </p:txBody>
      </p:sp>
      <p:sp>
        <p:nvSpPr>
          <p:cNvPr id="17415" name="Oval 7">
            <a:extLst>
              <a:ext uri="{FF2B5EF4-FFF2-40B4-BE49-F238E27FC236}">
                <a16:creationId xmlns:a16="http://schemas.microsoft.com/office/drawing/2014/main" id="{4F15CBAD-9F61-4D43-928E-84E9BEF7F8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8013" y="3663950"/>
            <a:ext cx="620712" cy="6731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7416" name="Oval 8">
            <a:extLst>
              <a:ext uri="{FF2B5EF4-FFF2-40B4-BE49-F238E27FC236}">
                <a16:creationId xmlns:a16="http://schemas.microsoft.com/office/drawing/2014/main" id="{8AE25DE5-4616-4986-88A7-C5587E7AE7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95826" y="3282950"/>
            <a:ext cx="620713" cy="6731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7417" name="Rectangle 9">
            <a:extLst>
              <a:ext uri="{FF2B5EF4-FFF2-40B4-BE49-F238E27FC236}">
                <a16:creationId xmlns:a16="http://schemas.microsoft.com/office/drawing/2014/main" id="{4FBB6336-1126-4836-BAFA-44E3293391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11514" y="3657601"/>
            <a:ext cx="3524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4000" b="1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17418" name="Rectangle 10">
            <a:extLst>
              <a:ext uri="{FF2B5EF4-FFF2-40B4-BE49-F238E27FC236}">
                <a16:creationId xmlns:a16="http://schemas.microsoft.com/office/drawing/2014/main" id="{19341888-1EF4-4F5B-9F25-701766A5BB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9326" y="3276601"/>
            <a:ext cx="49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4000" b="1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17419" name="Line 11">
            <a:extLst>
              <a:ext uri="{FF2B5EF4-FFF2-40B4-BE49-F238E27FC236}">
                <a16:creationId xmlns:a16="http://schemas.microsoft.com/office/drawing/2014/main" id="{7EF26FCE-BAB0-4205-B237-D71284753966}"/>
              </a:ext>
            </a:extLst>
          </p:cNvPr>
          <p:cNvSpPr>
            <a:spLocks noChangeShapeType="1"/>
          </p:cNvSpPr>
          <p:nvPr/>
        </p:nvSpPr>
        <p:spPr bwMode="auto">
          <a:xfrm>
            <a:off x="3494088" y="4343400"/>
            <a:ext cx="1397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0" name="Line 12">
            <a:extLst>
              <a:ext uri="{FF2B5EF4-FFF2-40B4-BE49-F238E27FC236}">
                <a16:creationId xmlns:a16="http://schemas.microsoft.com/office/drawing/2014/main" id="{44F232E4-E20A-4497-8239-3E9531D650D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775075" y="3733800"/>
            <a:ext cx="914400" cy="1524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1" name="Rectangle 13">
            <a:extLst>
              <a:ext uri="{FF2B5EF4-FFF2-40B4-BE49-F238E27FC236}">
                <a16:creationId xmlns:a16="http://schemas.microsoft.com/office/drawing/2014/main" id="{1103CF84-92C6-460C-AAE5-3729228BAE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97738" y="4578350"/>
            <a:ext cx="1746250" cy="901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7422" name="Oval 14">
            <a:extLst>
              <a:ext uri="{FF2B5EF4-FFF2-40B4-BE49-F238E27FC236}">
                <a16:creationId xmlns:a16="http://schemas.microsoft.com/office/drawing/2014/main" id="{CDC76E52-1D8D-4C05-A6B0-A156337C67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04263" y="3130550"/>
            <a:ext cx="620712" cy="6731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7423" name="Line 15">
            <a:extLst>
              <a:ext uri="{FF2B5EF4-FFF2-40B4-BE49-F238E27FC236}">
                <a16:creationId xmlns:a16="http://schemas.microsoft.com/office/drawing/2014/main" id="{FD9BAF85-FC50-407B-838A-9557C6CCBF2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135938" y="3810000"/>
            <a:ext cx="703262" cy="7620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stealth" w="med" len="lg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4" name="Rectangle 16">
            <a:extLst>
              <a:ext uri="{FF2B5EF4-FFF2-40B4-BE49-F238E27FC236}">
                <a16:creationId xmlns:a16="http://schemas.microsoft.com/office/drawing/2014/main" id="{DF89466F-D64D-4F83-BD09-72065E566F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8389" y="4784725"/>
            <a:ext cx="13350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  <a:t>COMPANY</a:t>
            </a:r>
          </a:p>
        </p:txBody>
      </p:sp>
      <p:sp>
        <p:nvSpPr>
          <p:cNvPr id="17425" name="Line 17">
            <a:extLst>
              <a:ext uri="{FF2B5EF4-FFF2-40B4-BE49-F238E27FC236}">
                <a16:creationId xmlns:a16="http://schemas.microsoft.com/office/drawing/2014/main" id="{BB0F8BFA-959E-4004-9548-C45F5E327C62}"/>
              </a:ext>
            </a:extLst>
          </p:cNvPr>
          <p:cNvSpPr>
            <a:spLocks noChangeShapeType="1"/>
          </p:cNvSpPr>
          <p:nvPr/>
        </p:nvSpPr>
        <p:spPr bwMode="auto">
          <a:xfrm>
            <a:off x="5815013" y="1981200"/>
            <a:ext cx="0" cy="4038600"/>
          </a:xfrm>
          <a:prstGeom prst="line">
            <a:avLst/>
          </a:prstGeom>
          <a:noFill/>
          <a:ln w="57150" cmpd="tri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6" name="Rectangle 18">
            <a:extLst>
              <a:ext uri="{FF2B5EF4-FFF2-40B4-BE49-F238E27FC236}">
                <a16:creationId xmlns:a16="http://schemas.microsoft.com/office/drawing/2014/main" id="{3D8DA8CD-6E48-4CAB-B2A1-70648C02E7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9351" y="3124201"/>
            <a:ext cx="49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4000" b="1"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17427" name="Slide Number Placeholder 19">
            <a:extLst>
              <a:ext uri="{FF2B5EF4-FFF2-40B4-BE49-F238E27FC236}">
                <a16:creationId xmlns:a16="http://schemas.microsoft.com/office/drawing/2014/main" id="{64E81ADA-8090-49D7-B30B-81A3E7C72B6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21C46E3-C2FA-445A-9C0E-962654BF68EB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>
            <a:extLst>
              <a:ext uri="{FF2B5EF4-FFF2-40B4-BE49-F238E27FC236}">
                <a16:creationId xmlns:a16="http://schemas.microsoft.com/office/drawing/2014/main" id="{6F38C458-FD07-479A-8150-817B22D82A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4"/>
            <a:ext cx="8286750" cy="1157287"/>
          </a:xfrm>
        </p:spPr>
        <p:txBody>
          <a:bodyPr vert="horz" lIns="90488" tIns="44450" rIns="90488" bIns="44450" rtlCol="0" anchor="b">
            <a:normAutofit fontScale="90000"/>
          </a:bodyPr>
          <a:lstStyle/>
          <a:p>
            <a:pPr>
              <a:defRPr/>
            </a:pPr>
            <a:r>
              <a:rPr lang="en-US" dirty="0"/>
              <a:t>Directors’ approval of share transfer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058D005-B815-497C-9793-4D7FD2B61C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35188" y="1844675"/>
            <a:ext cx="8064500" cy="3657600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/>
              <a:t>Are the shares freely transferable or are there any restrictions on transfer?</a:t>
            </a:r>
          </a:p>
          <a:p>
            <a:pPr>
              <a:lnSpc>
                <a:spcPct val="90000"/>
              </a:lnSpc>
            </a:pPr>
            <a:r>
              <a:rPr lang="en-US" altLang="en-US"/>
              <a:t>Note Article 26 MAA “directors may refuse”</a:t>
            </a:r>
          </a:p>
          <a:p>
            <a:pPr>
              <a:lnSpc>
                <a:spcPct val="90000"/>
              </a:lnSpc>
            </a:pPr>
            <a:r>
              <a:rPr lang="en-US" altLang="en-US"/>
              <a:t>Balance between: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Transferring shareholder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Remaining shareholders</a:t>
            </a:r>
          </a:p>
          <a:p>
            <a:pPr lvl="2">
              <a:lnSpc>
                <a:spcPct val="90000"/>
              </a:lnSpc>
            </a:pPr>
            <a:r>
              <a:rPr lang="en-US" altLang="en-US"/>
              <a:t>transfer to “new” people</a:t>
            </a:r>
          </a:p>
          <a:p>
            <a:pPr lvl="2">
              <a:lnSpc>
                <a:spcPct val="90000"/>
              </a:lnSpc>
            </a:pPr>
            <a:r>
              <a:rPr lang="en-US" altLang="en-US"/>
              <a:t>transfer to some only of existing members: effect on Balance of Power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altLang="en-US"/>
          </a:p>
        </p:txBody>
      </p:sp>
      <p:sp>
        <p:nvSpPr>
          <p:cNvPr id="21508" name="Rectangle 4">
            <a:extLst>
              <a:ext uri="{FF2B5EF4-FFF2-40B4-BE49-F238E27FC236}">
                <a16:creationId xmlns:a16="http://schemas.microsoft.com/office/drawing/2014/main" id="{2F8E6303-FA0D-422B-B0CA-B338CD160A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40550" y="1981200"/>
            <a:ext cx="372745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21509" name="Slide Number Placeholder 5">
            <a:extLst>
              <a:ext uri="{FF2B5EF4-FFF2-40B4-BE49-F238E27FC236}">
                <a16:creationId xmlns:a16="http://schemas.microsoft.com/office/drawing/2014/main" id="{E7717EC7-E72C-4DE0-AE86-AA9BC1FFAFC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51797C9-EA77-4644-905B-00BB4286B740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58C8C-F783-4BD4-9BC1-D3E859203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25" y="215900"/>
            <a:ext cx="8286750" cy="1284288"/>
          </a:xfrm>
        </p:spPr>
        <p:txBody>
          <a:bodyPr/>
          <a:lstStyle/>
          <a:p>
            <a:pPr>
              <a:defRPr/>
            </a:pPr>
            <a:r>
              <a:rPr lang="en-US" u="sng" dirty="0"/>
              <a:t>Example: Smith &amp; Jones Ltd</a:t>
            </a:r>
            <a:r>
              <a:rPr lang="en-US" dirty="0"/>
              <a:t>   Effect on Balance of Power</a:t>
            </a:r>
            <a:endParaRPr lang="en-GB" dirty="0"/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6FCFF51A-B5F2-445D-9DBA-BB9F2BC7F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6038"/>
          </a:xfrm>
        </p:spPr>
        <p:txBody>
          <a:bodyPr>
            <a:normAutofit fontScale="25000" lnSpcReduction="20000"/>
          </a:bodyPr>
          <a:lstStyle/>
          <a:p>
            <a:endParaRPr lang="en-GB" alt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7368B1FF-1AAC-4FE7-B25E-AA2150EED2E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CA5265E-BF10-491A-A700-DC3542ED425C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/>
          </a:p>
        </p:txBody>
      </p:sp>
      <p:graphicFrame>
        <p:nvGraphicFramePr>
          <p:cNvPr id="23557" name="Object 6">
            <a:hlinkClick r:id="" action="ppaction://ole?verb=0"/>
            <a:extLst>
              <a:ext uri="{FF2B5EF4-FFF2-40B4-BE49-F238E27FC236}">
                <a16:creationId xmlns:a16="http://schemas.microsoft.com/office/drawing/2014/main" id="{A84E1DEC-3423-462B-B7C5-360898132361}"/>
              </a:ext>
            </a:extLst>
          </p:cNvPr>
          <p:cNvGraphicFramePr>
            <a:graphicFrameLocks/>
          </p:cNvGraphicFramePr>
          <p:nvPr/>
        </p:nvGraphicFramePr>
        <p:xfrm>
          <a:off x="3667126" y="2286001"/>
          <a:ext cx="4365625" cy="2341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Art" r:id="rId4" imgW="5821363" imgH="2887663" progId="MS_ClipArt_Gallery.2">
                  <p:embed/>
                </p:oleObj>
              </mc:Choice>
              <mc:Fallback>
                <p:oleObj name="ClipArt" r:id="rId4" imgW="5821363" imgH="2887663" progId="MS_ClipArt_Gallery.2">
                  <p:embed/>
                  <p:pic>
                    <p:nvPicPr>
                      <p:cNvPr id="23557" name="Object 6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84E1DEC-3423-462B-B7C5-36089813236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67126" y="2286001"/>
                        <a:ext cx="4365625" cy="2341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58" name="Rectangle 10">
            <a:extLst>
              <a:ext uri="{FF2B5EF4-FFF2-40B4-BE49-F238E27FC236}">
                <a16:creationId xmlns:a16="http://schemas.microsoft.com/office/drawing/2014/main" id="{6757404A-8185-445C-9EC4-2D75C11173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1189" y="3143250"/>
            <a:ext cx="1741487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23559" name="Rectangle 11">
            <a:extLst>
              <a:ext uri="{FF2B5EF4-FFF2-40B4-BE49-F238E27FC236}">
                <a16:creationId xmlns:a16="http://schemas.microsoft.com/office/drawing/2014/main" id="{CA7A735C-8807-494E-A270-E99923417C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1188" y="3214689"/>
            <a:ext cx="1733550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chemeClr val="bg1"/>
                </a:solidFill>
                <a:latin typeface="Arial" panose="020B0604020202020204" pitchFamily="34" charset="0"/>
              </a:rPr>
              <a:t>MS SMITH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chemeClr val="bg1"/>
                </a:solidFill>
                <a:latin typeface="Arial" panose="020B0604020202020204" pitchFamily="34" charset="0"/>
              </a:rPr>
              <a:t>25 SHARES</a:t>
            </a:r>
          </a:p>
        </p:txBody>
      </p:sp>
      <p:sp>
        <p:nvSpPr>
          <p:cNvPr id="23560" name="Arc 8">
            <a:extLst>
              <a:ext uri="{FF2B5EF4-FFF2-40B4-BE49-F238E27FC236}">
                <a16:creationId xmlns:a16="http://schemas.microsoft.com/office/drawing/2014/main" id="{224232FF-00BB-4F47-8B43-9CDFA243AD45}"/>
              </a:ext>
            </a:extLst>
          </p:cNvPr>
          <p:cNvSpPr>
            <a:spLocks/>
          </p:cNvSpPr>
          <p:nvPr/>
        </p:nvSpPr>
        <p:spPr bwMode="auto">
          <a:xfrm rot="10620000">
            <a:off x="2819401" y="2608263"/>
            <a:ext cx="1425575" cy="431800"/>
          </a:xfrm>
          <a:custGeom>
            <a:avLst/>
            <a:gdLst>
              <a:gd name="T0" fmla="*/ 2147483646 w 21600"/>
              <a:gd name="T1" fmla="*/ 0 h 21600"/>
              <a:gd name="T2" fmla="*/ 0 w 21600"/>
              <a:gd name="T3" fmla="*/ 2147483646 h 21600"/>
              <a:gd name="T4" fmla="*/ 0 w 21600"/>
              <a:gd name="T5" fmla="*/ 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</a:path>
              <a:path w="21600" h="21600" stroke="0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  <a:lnTo>
                  <a:pt x="0" y="0"/>
                </a:lnTo>
                <a:lnTo>
                  <a:pt x="21600" y="0"/>
                </a:lnTo>
                <a:close/>
              </a:path>
            </a:pathLst>
          </a:custGeom>
          <a:noFill/>
          <a:ln w="50800" cap="rnd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1" name="Rectangle 12">
            <a:extLst>
              <a:ext uri="{FF2B5EF4-FFF2-40B4-BE49-F238E27FC236}">
                <a16:creationId xmlns:a16="http://schemas.microsoft.com/office/drawing/2014/main" id="{77405022-DCBE-4761-9C16-DE8E90CC44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16950" y="1987550"/>
            <a:ext cx="16637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23562" name="Rectangle 13">
            <a:extLst>
              <a:ext uri="{FF2B5EF4-FFF2-40B4-BE49-F238E27FC236}">
                <a16:creationId xmlns:a16="http://schemas.microsoft.com/office/drawing/2014/main" id="{EE6ECCD0-67A0-47D4-ABBC-868C2D28B5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0126" y="2044701"/>
            <a:ext cx="1927225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chemeClr val="bg1"/>
                </a:solidFill>
                <a:latin typeface="Arial" panose="020B0604020202020204" pitchFamily="34" charset="0"/>
              </a:rPr>
              <a:t>MR JONES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chemeClr val="bg1"/>
                </a:solidFill>
                <a:latin typeface="Arial" panose="020B0604020202020204" pitchFamily="34" charset="0"/>
              </a:rPr>
              <a:t>50 SHARES</a:t>
            </a:r>
          </a:p>
        </p:txBody>
      </p:sp>
      <p:sp>
        <p:nvSpPr>
          <p:cNvPr id="23563" name="Arc 7">
            <a:extLst>
              <a:ext uri="{FF2B5EF4-FFF2-40B4-BE49-F238E27FC236}">
                <a16:creationId xmlns:a16="http://schemas.microsoft.com/office/drawing/2014/main" id="{BFFB11D9-A6C2-4CB8-B538-BE14FBA9F4AC}"/>
              </a:ext>
            </a:extLst>
          </p:cNvPr>
          <p:cNvSpPr>
            <a:spLocks/>
          </p:cNvSpPr>
          <p:nvPr/>
        </p:nvSpPr>
        <p:spPr bwMode="auto">
          <a:xfrm rot="10740000">
            <a:off x="6245226" y="1992313"/>
            <a:ext cx="2341563" cy="349250"/>
          </a:xfrm>
          <a:custGeom>
            <a:avLst/>
            <a:gdLst>
              <a:gd name="T0" fmla="*/ 2147483646 w 21600"/>
              <a:gd name="T1" fmla="*/ 0 h 21600"/>
              <a:gd name="T2" fmla="*/ 0 w 21600"/>
              <a:gd name="T3" fmla="*/ 2147483646 h 21600"/>
              <a:gd name="T4" fmla="*/ 0 w 21600"/>
              <a:gd name="T5" fmla="*/ 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</a:path>
              <a:path w="21600" h="21600" stroke="0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  <a:lnTo>
                  <a:pt x="0" y="0"/>
                </a:lnTo>
                <a:lnTo>
                  <a:pt x="21600" y="0"/>
                </a:lnTo>
                <a:close/>
              </a:path>
            </a:pathLst>
          </a:custGeom>
          <a:noFill/>
          <a:ln w="50800" cap="rnd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4" name="Rectangle 14">
            <a:extLst>
              <a:ext uri="{FF2B5EF4-FFF2-40B4-BE49-F238E27FC236}">
                <a16:creationId xmlns:a16="http://schemas.microsoft.com/office/drawing/2014/main" id="{0FB63256-4EA4-4B83-9BC2-EBDFCAC141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24875" y="3571875"/>
            <a:ext cx="1893888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23565" name="Rectangle 15">
            <a:extLst>
              <a:ext uri="{FF2B5EF4-FFF2-40B4-BE49-F238E27FC236}">
                <a16:creationId xmlns:a16="http://schemas.microsoft.com/office/drawing/2014/main" id="{60F244A2-37C0-406E-9536-F5946BAD9F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96325" y="3643314"/>
            <a:ext cx="2020888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chemeClr val="bg1"/>
                </a:solidFill>
                <a:latin typeface="Arial" panose="020B0604020202020204" pitchFamily="34" charset="0"/>
              </a:rPr>
              <a:t>MR MORRIS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chemeClr val="bg1"/>
                </a:solidFill>
                <a:latin typeface="Arial" panose="020B0604020202020204" pitchFamily="34" charset="0"/>
              </a:rPr>
              <a:t>25 SHARES</a:t>
            </a:r>
          </a:p>
        </p:txBody>
      </p:sp>
      <p:sp>
        <p:nvSpPr>
          <p:cNvPr id="23566" name="Arc 9">
            <a:extLst>
              <a:ext uri="{FF2B5EF4-FFF2-40B4-BE49-F238E27FC236}">
                <a16:creationId xmlns:a16="http://schemas.microsoft.com/office/drawing/2014/main" id="{9B730DE8-1E0D-44B8-B75E-3FD7783B16FE}"/>
              </a:ext>
            </a:extLst>
          </p:cNvPr>
          <p:cNvSpPr>
            <a:spLocks/>
          </p:cNvSpPr>
          <p:nvPr/>
        </p:nvSpPr>
        <p:spPr bwMode="auto">
          <a:xfrm>
            <a:off x="7667626" y="2714625"/>
            <a:ext cx="1247775" cy="965200"/>
          </a:xfrm>
          <a:custGeom>
            <a:avLst/>
            <a:gdLst>
              <a:gd name="T0" fmla="*/ 0 w 21211"/>
              <a:gd name="T1" fmla="*/ 0 h 21600"/>
              <a:gd name="T2" fmla="*/ 2147483646 w 21211"/>
              <a:gd name="T3" fmla="*/ 2147483646 h 21600"/>
              <a:gd name="T4" fmla="*/ 0 w 21211"/>
              <a:gd name="T5" fmla="*/ 2147483646 h 21600"/>
              <a:gd name="T6" fmla="*/ 0 60000 65536"/>
              <a:gd name="T7" fmla="*/ 0 60000 65536"/>
              <a:gd name="T8" fmla="*/ 0 60000 65536"/>
              <a:gd name="T9" fmla="*/ 0 w 21211"/>
              <a:gd name="T10" fmla="*/ 0 h 21600"/>
              <a:gd name="T11" fmla="*/ 21211 w 21211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211" h="21600" fill="none" extrusionOk="0">
                <a:moveTo>
                  <a:pt x="-1" y="0"/>
                </a:moveTo>
                <a:cubicBezTo>
                  <a:pt x="10355" y="0"/>
                  <a:pt x="19253" y="7348"/>
                  <a:pt x="21210" y="17517"/>
                </a:cubicBezTo>
              </a:path>
              <a:path w="21211" h="21600" stroke="0" extrusionOk="0">
                <a:moveTo>
                  <a:pt x="-1" y="0"/>
                </a:moveTo>
                <a:cubicBezTo>
                  <a:pt x="10355" y="0"/>
                  <a:pt x="19253" y="7348"/>
                  <a:pt x="21210" y="17517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50800" cap="rnd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83" name="Rectangle 5">
            <a:extLst>
              <a:ext uri="{FF2B5EF4-FFF2-40B4-BE49-F238E27FC236}">
                <a16:creationId xmlns:a16="http://schemas.microsoft.com/office/drawing/2014/main" id="{E28D5A2A-6CCD-4355-A191-0F37AD699B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2626" y="4714876"/>
            <a:ext cx="8429625" cy="130651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/>
          <a:lstStyle/>
          <a:p>
            <a:pPr marL="361950" indent="-361950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US" sz="2400" dirty="0">
                <a:solidFill>
                  <a:schemeClr val="bg1"/>
                </a:solidFill>
                <a:latin typeface="Arial" charset="0"/>
              </a:rPr>
              <a:t>If Ms Smith transfers 5 of her shares to </a:t>
            </a:r>
            <a:r>
              <a:rPr lang="en-US" sz="2400" dirty="0" err="1">
                <a:solidFill>
                  <a:schemeClr val="bg1"/>
                </a:solidFill>
                <a:latin typeface="Arial" charset="0"/>
              </a:rPr>
              <a:t>Mr</a:t>
            </a:r>
            <a:r>
              <a:rPr lang="en-US" sz="2400" dirty="0">
                <a:solidFill>
                  <a:schemeClr val="bg1"/>
                </a:solidFill>
                <a:latin typeface="Arial" charset="0"/>
              </a:rPr>
              <a:t> Jones can </a:t>
            </a:r>
            <a:r>
              <a:rPr lang="en-US" sz="2400" dirty="0" err="1">
                <a:solidFill>
                  <a:schemeClr val="bg1"/>
                </a:solidFill>
                <a:latin typeface="Arial" charset="0"/>
              </a:rPr>
              <a:t>Mr</a:t>
            </a:r>
            <a:r>
              <a:rPr lang="en-US" sz="2400" dirty="0">
                <a:solidFill>
                  <a:schemeClr val="bg1"/>
                </a:solidFill>
                <a:latin typeface="Arial" charset="0"/>
              </a:rPr>
              <a:t> Jones pass an ordinary resolution?</a:t>
            </a:r>
          </a:p>
          <a:p>
            <a:pPr marL="361950" indent="-361950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US" sz="2400" dirty="0">
                <a:solidFill>
                  <a:schemeClr val="bg1"/>
                </a:solidFill>
                <a:latin typeface="Arial" charset="0"/>
              </a:rPr>
              <a:t>If Ms Smith transfers 5 of her shares to </a:t>
            </a:r>
            <a:r>
              <a:rPr lang="en-US" sz="2400" dirty="0" err="1">
                <a:solidFill>
                  <a:schemeClr val="bg1"/>
                </a:solidFill>
                <a:latin typeface="Arial" charset="0"/>
              </a:rPr>
              <a:t>Mr</a:t>
            </a:r>
            <a:r>
              <a:rPr lang="en-US" sz="2400" dirty="0">
                <a:solidFill>
                  <a:schemeClr val="bg1"/>
                </a:solidFill>
                <a:latin typeface="Arial" charset="0"/>
              </a:rPr>
              <a:t> Morris can </a:t>
            </a:r>
            <a:r>
              <a:rPr lang="en-US" sz="2400" dirty="0" err="1">
                <a:solidFill>
                  <a:schemeClr val="bg1"/>
                </a:solidFill>
                <a:latin typeface="Arial" charset="0"/>
              </a:rPr>
              <a:t>Mr</a:t>
            </a:r>
            <a:r>
              <a:rPr lang="en-US" sz="2400" dirty="0">
                <a:solidFill>
                  <a:schemeClr val="bg1"/>
                </a:solidFill>
                <a:latin typeface="Arial" charset="0"/>
              </a:rPr>
              <a:t> Morris block a special resolution?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defRPr/>
            </a:pPr>
            <a:endParaRPr lang="en-US" sz="2400" b="1" dirty="0">
              <a:latin typeface="Arial" charset="0"/>
              <a:cs typeface="Arial" charset="0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>
            <a:extLst>
              <a:ext uri="{FF2B5EF4-FFF2-40B4-BE49-F238E27FC236}">
                <a16:creationId xmlns:a16="http://schemas.microsoft.com/office/drawing/2014/main" id="{38E5816C-BCB4-4C16-AACD-1253D59385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24063" y="214313"/>
            <a:ext cx="8215312" cy="1143000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Share transfer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3286D3F2-88EF-49BC-9283-E97E0994A4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>
              <a:buFontTx/>
              <a:buNone/>
            </a:pPr>
            <a:r>
              <a:rPr lang="en-US" altLang="en-US"/>
              <a:t>If the articles are silent...............</a:t>
            </a:r>
          </a:p>
          <a:p>
            <a:pPr>
              <a:buSzPct val="150000"/>
            </a:pPr>
            <a:r>
              <a:rPr lang="en-US" altLang="en-US"/>
              <a:t>Shares freely transferable</a:t>
            </a:r>
          </a:p>
          <a:p>
            <a:pPr>
              <a:buSzPct val="150000"/>
            </a:pPr>
            <a:r>
              <a:rPr lang="en-US" altLang="en-US"/>
              <a:t>NO statutory pre-emption rights on Share TRANSFER c.f. issue of new  shares</a:t>
            </a:r>
          </a:p>
          <a:p>
            <a:pPr>
              <a:buSzPct val="150000"/>
            </a:pPr>
            <a:r>
              <a:rPr lang="en-US" altLang="en-US"/>
              <a:t>BUT the Articles in practice are NEVER silent</a:t>
            </a:r>
          </a:p>
          <a:p>
            <a:pPr>
              <a:buSzPct val="150000"/>
            </a:pPr>
            <a:endParaRPr lang="en-US" altLang="en-US"/>
          </a:p>
          <a:p>
            <a:pPr>
              <a:buSzPct val="150000"/>
              <a:buFont typeface="Monotype Sorts" pitchFamily="2" charset="2"/>
              <a:buChar char="+"/>
            </a:pPr>
            <a:endParaRPr lang="en-US" altLang="en-US" i="1"/>
          </a:p>
        </p:txBody>
      </p:sp>
      <p:sp>
        <p:nvSpPr>
          <p:cNvPr id="25604" name="Slide Number Placeholder 4">
            <a:extLst>
              <a:ext uri="{FF2B5EF4-FFF2-40B4-BE49-F238E27FC236}">
                <a16:creationId xmlns:a16="http://schemas.microsoft.com/office/drawing/2014/main" id="{5A89EA23-2E23-4372-97DE-93A2D17F5D3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9BFAE75-6321-4BC6-9535-AEE848EAEE8B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40FC735A-081E-48DA-9873-91C14137C9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40550" y="1981200"/>
            <a:ext cx="372745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8B488CE0-4908-433F-9148-D885A50CB0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1188" y="1714501"/>
            <a:ext cx="8515350" cy="422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450850" indent="-271463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 dirty="0">
                <a:latin typeface="Times New Roman" panose="02020603050405020304" pitchFamily="18" charset="0"/>
              </a:rPr>
              <a:t> </a:t>
            </a:r>
            <a:r>
              <a:rPr lang="en-US" altLang="en-US" sz="2800" dirty="0">
                <a:solidFill>
                  <a:schemeClr val="bg1"/>
                </a:solidFill>
                <a:latin typeface="Arial" panose="020B0604020202020204" pitchFamily="34" charset="0"/>
              </a:rPr>
              <a:t>Common transfer provisions in articles...............</a:t>
            </a:r>
          </a:p>
          <a:p>
            <a:pPr lvl="1" eaLnBrk="1" hangingPunct="1">
              <a:buClr>
                <a:schemeClr val="tx1"/>
              </a:buClr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Absolute discretion to directors</a:t>
            </a:r>
          </a:p>
          <a:p>
            <a:pPr lvl="1" eaLnBrk="1" hangingPunct="1">
              <a:buClr>
                <a:schemeClr val="tx1"/>
              </a:buClr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Freedom for transferring member to transfer to family / other members;  in all other cases, absolute discretion to directors</a:t>
            </a:r>
          </a:p>
          <a:p>
            <a:pPr lvl="1" eaLnBrk="1" hangingPunct="1">
              <a:buClr>
                <a:schemeClr val="tx1"/>
              </a:buClr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Pre-emption:  offer first to remaining members in proportion to their respective shareholdings. </a:t>
            </a:r>
            <a:r>
              <a:rPr lang="en-US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Pre-Emption Rights preserve Balance of Power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endParaRPr lang="en-US" altLang="en-US" sz="2800" dirty="0">
              <a:latin typeface="Arial" panose="020B0604020202020204" pitchFamily="34" charset="0"/>
            </a:endParaRPr>
          </a:p>
        </p:txBody>
      </p:sp>
      <p:sp>
        <p:nvSpPr>
          <p:cNvPr id="19461" name="Rectangle 4">
            <a:extLst>
              <a:ext uri="{FF2B5EF4-FFF2-40B4-BE49-F238E27FC236}">
                <a16:creationId xmlns:a16="http://schemas.microsoft.com/office/drawing/2014/main" id="{3EC82D57-CF7A-4363-BDDA-3A1523E957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071562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Share transfer</a:t>
            </a:r>
          </a:p>
        </p:txBody>
      </p:sp>
      <p:sp>
        <p:nvSpPr>
          <p:cNvPr id="27653" name="Slide Number Placeholder 5">
            <a:extLst>
              <a:ext uri="{FF2B5EF4-FFF2-40B4-BE49-F238E27FC236}">
                <a16:creationId xmlns:a16="http://schemas.microsoft.com/office/drawing/2014/main" id="{030AD53E-C08C-40A7-863A-6EFFE5A9033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9C0745E-AB23-4FA5-99C4-8FFC3FB0814C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>
            <a:extLst>
              <a:ext uri="{FF2B5EF4-FFF2-40B4-BE49-F238E27FC236}">
                <a16:creationId xmlns:a16="http://schemas.microsoft.com/office/drawing/2014/main" id="{417B232E-2D3C-497C-AE4B-5754598BD6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4"/>
            <a:ext cx="8286750" cy="1233487"/>
          </a:xfrm>
        </p:spPr>
        <p:txBody>
          <a:bodyPr vert="horz" lIns="92075" tIns="46038" rIns="92075" bIns="46038" rtlCol="0" anchor="b">
            <a:normAutofit/>
          </a:bodyPr>
          <a:lstStyle/>
          <a:p>
            <a:pPr>
              <a:defRPr/>
            </a:pPr>
            <a:r>
              <a:rPr lang="en-US" dirty="0"/>
              <a:t>Transmission by operation of Law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03D12EDD-E614-49DE-9946-10CDAC3332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1628776"/>
            <a:ext cx="8274050" cy="4467225"/>
          </a:xfrm>
          <a:noFill/>
        </p:spPr>
        <p:txBody>
          <a:bodyPr vert="horz" lIns="92075" tIns="46038" rIns="92075" bIns="46038" rtlCol="0">
            <a:normAutofit/>
          </a:bodyPr>
          <a:lstStyle/>
          <a:p>
            <a:r>
              <a:rPr lang="en-US" altLang="en-US"/>
              <a:t>Automatic transfer of ownership NOT membership </a:t>
            </a:r>
          </a:p>
          <a:p>
            <a:r>
              <a:rPr lang="en-US" altLang="en-US"/>
              <a:t>Death or Bankruptcy</a:t>
            </a:r>
          </a:p>
          <a:p>
            <a:pPr lvl="1"/>
            <a:r>
              <a:rPr lang="en-US" altLang="en-US"/>
              <a:t>share vest in P R or Trustee in Bankruptcy</a:t>
            </a:r>
          </a:p>
          <a:p>
            <a:pPr lvl="1"/>
            <a:r>
              <a:rPr lang="en-US" altLang="en-US"/>
              <a:t>entitled to dividend but </a:t>
            </a:r>
            <a:r>
              <a:rPr lang="en-US" altLang="en-US" u="sng"/>
              <a:t>not to receive notice of or vote at General Meeting MAA Art 27</a:t>
            </a:r>
            <a:endParaRPr lang="en-US" altLang="en-US"/>
          </a:p>
          <a:p>
            <a:pPr lvl="1"/>
            <a:r>
              <a:rPr lang="en-US" altLang="en-US"/>
              <a:t>does not automatically become a member, because membership begins with an entry in the register of members</a:t>
            </a:r>
          </a:p>
        </p:txBody>
      </p:sp>
      <p:sp>
        <p:nvSpPr>
          <p:cNvPr id="29700" name="Slide Number Placeholder 4">
            <a:extLst>
              <a:ext uri="{FF2B5EF4-FFF2-40B4-BE49-F238E27FC236}">
                <a16:creationId xmlns:a16="http://schemas.microsoft.com/office/drawing/2014/main" id="{F5EAF075-DB47-43AF-A5CC-7CF5E57C5B0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B03861A-5D8D-49FB-8E29-A2401617D5C2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>
            <a:extLst>
              <a:ext uri="{FF2B5EF4-FFF2-40B4-BE49-F238E27FC236}">
                <a16:creationId xmlns:a16="http://schemas.microsoft.com/office/drawing/2014/main" id="{9F031D01-956D-447A-8BDD-F30C962B7A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24063" y="214313"/>
            <a:ext cx="8215312" cy="1071562"/>
          </a:xfrm>
        </p:spPr>
        <p:txBody>
          <a:bodyPr vert="horz" lIns="92075" tIns="46038" rIns="92075" bIns="46038" rtlCol="0" anchor="b">
            <a:normAutofit/>
          </a:bodyPr>
          <a:lstStyle/>
          <a:p>
            <a:pPr>
              <a:defRPr/>
            </a:pPr>
            <a:r>
              <a:rPr lang="en-US" dirty="0"/>
              <a:t>Effect of pre-emption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D8215537-BB81-425E-B3E7-8BFAFCCC3B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97114" y="4724400"/>
            <a:ext cx="7597775" cy="1371600"/>
          </a:xfrm>
          <a:noFill/>
        </p:spPr>
        <p:txBody>
          <a:bodyPr vert="horz" lIns="92075" tIns="46038" rIns="92075" bIns="46038" rtlCol="0">
            <a:normAutofit/>
          </a:bodyPr>
          <a:lstStyle/>
          <a:p>
            <a:pPr marL="0" indent="0">
              <a:buNone/>
            </a:pPr>
            <a:r>
              <a:rPr lang="en-US" altLang="en-US"/>
              <a:t>ISSUE 100 NEW SHARES </a:t>
            </a:r>
          </a:p>
          <a:p>
            <a:pPr marL="0" indent="0">
              <a:buNone/>
            </a:pPr>
            <a:r>
              <a:rPr lang="en-US" altLang="en-US"/>
              <a:t>PRE-EMPTION: Offer to Jones, Morris and Smith (50/25 /25) first.</a:t>
            </a:r>
          </a:p>
        </p:txBody>
      </p:sp>
      <p:sp>
        <p:nvSpPr>
          <p:cNvPr id="33796" name="Rectangle 4">
            <a:extLst>
              <a:ext uri="{FF2B5EF4-FFF2-40B4-BE49-F238E27FC236}">
                <a16:creationId xmlns:a16="http://schemas.microsoft.com/office/drawing/2014/main" id="{8A54BD88-5390-4237-83C9-F84ED87D27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9150" y="3663950"/>
            <a:ext cx="540385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33797" name="Rectangle 5">
            <a:extLst>
              <a:ext uri="{FF2B5EF4-FFF2-40B4-BE49-F238E27FC236}">
                <a16:creationId xmlns:a16="http://schemas.microsoft.com/office/drawing/2014/main" id="{756E0881-B828-4A89-9F8C-1A2B83E118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8726" y="3716339"/>
            <a:ext cx="4926013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400" dirty="0">
                <a:solidFill>
                  <a:schemeClr val="bg1"/>
                </a:solidFill>
                <a:latin typeface="Arial" panose="020B0604020202020204" pitchFamily="34" charset="0"/>
              </a:rPr>
              <a:t>Smith &amp; Jones Ltd.</a:t>
            </a:r>
          </a:p>
        </p:txBody>
      </p:sp>
      <p:sp>
        <p:nvSpPr>
          <p:cNvPr id="33798" name="Oval 6">
            <a:extLst>
              <a:ext uri="{FF2B5EF4-FFF2-40B4-BE49-F238E27FC236}">
                <a16:creationId xmlns:a16="http://schemas.microsoft.com/office/drawing/2014/main" id="{E888678E-0176-4CF7-906E-F94040A3A5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55889" y="2063750"/>
            <a:ext cx="1957387" cy="10541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33799" name="Oval 7">
            <a:extLst>
              <a:ext uri="{FF2B5EF4-FFF2-40B4-BE49-F238E27FC236}">
                <a16:creationId xmlns:a16="http://schemas.microsoft.com/office/drawing/2014/main" id="{4218A324-A554-41FE-87BE-EDE37CC5A8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6814" y="1911350"/>
            <a:ext cx="1957387" cy="10541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33800" name="Oval 8">
            <a:extLst>
              <a:ext uri="{FF2B5EF4-FFF2-40B4-BE49-F238E27FC236}">
                <a16:creationId xmlns:a16="http://schemas.microsoft.com/office/drawing/2014/main" id="{1791D102-00CA-4F2B-9A38-6E65AA79C5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8089" y="2060575"/>
            <a:ext cx="1957387" cy="10541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33801" name="Line 9">
            <a:extLst>
              <a:ext uri="{FF2B5EF4-FFF2-40B4-BE49-F238E27FC236}">
                <a16:creationId xmlns:a16="http://schemas.microsoft.com/office/drawing/2014/main" id="{878F3C6F-AF58-4525-9565-B6901250E9E7}"/>
              </a:ext>
            </a:extLst>
          </p:cNvPr>
          <p:cNvSpPr>
            <a:spLocks noChangeShapeType="1"/>
          </p:cNvSpPr>
          <p:nvPr/>
        </p:nvSpPr>
        <p:spPr bwMode="auto">
          <a:xfrm>
            <a:off x="3633788" y="3124200"/>
            <a:ext cx="168910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2" name="Line 10">
            <a:extLst>
              <a:ext uri="{FF2B5EF4-FFF2-40B4-BE49-F238E27FC236}">
                <a16:creationId xmlns:a16="http://schemas.microsoft.com/office/drawing/2014/main" id="{95BD74D0-D641-4BAC-B254-29536BAF8EBD}"/>
              </a:ext>
            </a:extLst>
          </p:cNvPr>
          <p:cNvSpPr>
            <a:spLocks noChangeShapeType="1"/>
          </p:cNvSpPr>
          <p:nvPr/>
        </p:nvSpPr>
        <p:spPr bwMode="auto">
          <a:xfrm>
            <a:off x="5954713" y="2971800"/>
            <a:ext cx="0" cy="685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3" name="Line 11">
            <a:extLst>
              <a:ext uri="{FF2B5EF4-FFF2-40B4-BE49-F238E27FC236}">
                <a16:creationId xmlns:a16="http://schemas.microsoft.com/office/drawing/2014/main" id="{4F2876D7-F298-48BD-A72F-5F638333DA6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359650" y="3141664"/>
            <a:ext cx="1195388" cy="5032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4" name="Rectangle 12">
            <a:extLst>
              <a:ext uri="{FF2B5EF4-FFF2-40B4-BE49-F238E27FC236}">
                <a16:creationId xmlns:a16="http://schemas.microsoft.com/office/drawing/2014/main" id="{EBB5AC13-3D44-4FC4-9938-C5D22EA607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16238" y="2239964"/>
            <a:ext cx="155416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solidFill>
                  <a:schemeClr val="bg1"/>
                </a:solidFill>
                <a:latin typeface="Arial" panose="020B0604020202020204" pitchFamily="34" charset="0"/>
              </a:rPr>
              <a:t>Jones</a:t>
            </a:r>
          </a:p>
        </p:txBody>
      </p:sp>
      <p:sp>
        <p:nvSpPr>
          <p:cNvPr id="33805" name="Rectangle 13">
            <a:extLst>
              <a:ext uri="{FF2B5EF4-FFF2-40B4-BE49-F238E27FC236}">
                <a16:creationId xmlns:a16="http://schemas.microsoft.com/office/drawing/2014/main" id="{559E8356-6C8A-40B5-B0A2-00747DBE59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07013" y="2087564"/>
            <a:ext cx="16129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solidFill>
                  <a:schemeClr val="bg1"/>
                </a:solidFill>
                <a:latin typeface="Arial" panose="020B0604020202020204" pitchFamily="34" charset="0"/>
              </a:rPr>
              <a:t>Morris</a:t>
            </a:r>
          </a:p>
        </p:txBody>
      </p:sp>
      <p:sp>
        <p:nvSpPr>
          <p:cNvPr id="33806" name="Rectangle 14">
            <a:extLst>
              <a:ext uri="{FF2B5EF4-FFF2-40B4-BE49-F238E27FC236}">
                <a16:creationId xmlns:a16="http://schemas.microsoft.com/office/drawing/2014/main" id="{C7CA1808-D634-4D34-BBED-930D0B9EE3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91463" y="2205039"/>
            <a:ext cx="14970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solidFill>
                  <a:schemeClr val="bg1"/>
                </a:solidFill>
                <a:latin typeface="Arial" panose="020B0604020202020204" pitchFamily="34" charset="0"/>
              </a:rPr>
              <a:t>Smith</a:t>
            </a:r>
          </a:p>
        </p:txBody>
      </p:sp>
      <p:sp>
        <p:nvSpPr>
          <p:cNvPr id="33807" name="Rectangle 15">
            <a:extLst>
              <a:ext uri="{FF2B5EF4-FFF2-40B4-BE49-F238E27FC236}">
                <a16:creationId xmlns:a16="http://schemas.microsoft.com/office/drawing/2014/main" id="{A1660BD9-52AC-4FDF-80BA-E30B9493F0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1664" y="3124201"/>
            <a:ext cx="112553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800" dirty="0">
                <a:solidFill>
                  <a:schemeClr val="bg1"/>
                </a:solidFill>
                <a:latin typeface="Arial" panose="020B0604020202020204" pitchFamily="34" charset="0"/>
              </a:rPr>
              <a:t>50%</a:t>
            </a:r>
          </a:p>
        </p:txBody>
      </p:sp>
      <p:sp>
        <p:nvSpPr>
          <p:cNvPr id="33808" name="Rectangle 16">
            <a:extLst>
              <a:ext uri="{FF2B5EF4-FFF2-40B4-BE49-F238E27FC236}">
                <a16:creationId xmlns:a16="http://schemas.microsoft.com/office/drawing/2014/main" id="{98B9415F-F1D6-4FBF-8914-54E16D9AED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0" y="3048001"/>
            <a:ext cx="105568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800" dirty="0">
                <a:solidFill>
                  <a:schemeClr val="bg1"/>
                </a:solidFill>
                <a:latin typeface="Arial" panose="020B0604020202020204" pitchFamily="34" charset="0"/>
              </a:rPr>
              <a:t>25%</a:t>
            </a:r>
          </a:p>
        </p:txBody>
      </p:sp>
      <p:sp>
        <p:nvSpPr>
          <p:cNvPr id="33809" name="Rectangle 17">
            <a:extLst>
              <a:ext uri="{FF2B5EF4-FFF2-40B4-BE49-F238E27FC236}">
                <a16:creationId xmlns:a16="http://schemas.microsoft.com/office/drawing/2014/main" id="{ED79A7D2-8CF5-4D15-8E2E-B7D9E342C0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0401" y="3048001"/>
            <a:ext cx="10128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800" dirty="0">
                <a:solidFill>
                  <a:schemeClr val="bg1"/>
                </a:solidFill>
                <a:latin typeface="Arial" panose="020B0604020202020204" pitchFamily="34" charset="0"/>
              </a:rPr>
              <a:t>25%</a:t>
            </a:r>
          </a:p>
        </p:txBody>
      </p:sp>
      <p:sp>
        <p:nvSpPr>
          <p:cNvPr id="33810" name="Slide Number Placeholder 18">
            <a:extLst>
              <a:ext uri="{FF2B5EF4-FFF2-40B4-BE49-F238E27FC236}">
                <a16:creationId xmlns:a16="http://schemas.microsoft.com/office/drawing/2014/main" id="{7E320181-803E-424C-BDE4-857A2A73CB0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3A4DB0B-1535-416F-91C4-FD69137C50C4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223C4-6BC3-477C-AF5C-4F0FEE4EE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7089" y="215900"/>
            <a:ext cx="7927975" cy="1284288"/>
          </a:xfrm>
        </p:spPr>
        <p:txBody>
          <a:bodyPr/>
          <a:lstStyle/>
          <a:p>
            <a:pPr>
              <a:defRPr/>
            </a:pPr>
            <a:r>
              <a:rPr lang="en-GB" dirty="0"/>
              <a:t>Issue of Shares: meetings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3887D83-6F4E-4641-9155-CB3701E154B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44688" y="1701800"/>
          <a:ext cx="8229600" cy="4328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044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251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8047">
                <a:tc>
                  <a:txBody>
                    <a:bodyPr/>
                    <a:lstStyle/>
                    <a:p>
                      <a:r>
                        <a:rPr lang="en-GB" sz="2800" dirty="0"/>
                        <a:t>Board Meeting</a:t>
                      </a:r>
                    </a:p>
                  </a:txBody>
                  <a:tcPr marT="45690" marB="45690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General Meeting</a:t>
                      </a:r>
                    </a:p>
                  </a:txBody>
                  <a:tcPr marT="45690" marB="456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09478"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r>
                        <a:rPr lang="en-GB" sz="3200" dirty="0"/>
                        <a:t>Convene GM – s302</a:t>
                      </a:r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r>
                        <a:rPr lang="en-GB" sz="3200" dirty="0"/>
                        <a:t>Issue shares – s550</a:t>
                      </a:r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T="45690" marB="45690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0" marB="456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5854" name="Slide Number Placeholder 3">
            <a:extLst>
              <a:ext uri="{FF2B5EF4-FFF2-40B4-BE49-F238E27FC236}">
                <a16:creationId xmlns:a16="http://schemas.microsoft.com/office/drawing/2014/main" id="{C4CEF7E8-7849-4D94-8F78-2DEE9D8CE9E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E47D952-DAB4-4E5B-9136-2149ABBD4842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654E8CC-2D92-4E27-ABEE-4E627206A3DE}"/>
              </a:ext>
            </a:extLst>
          </p:cNvPr>
          <p:cNvCxnSpPr/>
          <p:nvPr/>
        </p:nvCxnSpPr>
        <p:spPr>
          <a:xfrm>
            <a:off x="2424114" y="3716338"/>
            <a:ext cx="26638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56" name="TextBox 8">
            <a:extLst>
              <a:ext uri="{FF2B5EF4-FFF2-40B4-BE49-F238E27FC236}">
                <a16:creationId xmlns:a16="http://schemas.microsoft.com/office/drawing/2014/main" id="{A02507F6-E310-4800-AAC1-01BED0FCDD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9601" y="3573463"/>
            <a:ext cx="182721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S569 SR</a:t>
            </a:r>
          </a:p>
        </p:txBody>
      </p:sp>
      <p:sp>
        <p:nvSpPr>
          <p:cNvPr id="10" name="Left Arrow 9">
            <a:extLst>
              <a:ext uri="{FF2B5EF4-FFF2-40B4-BE49-F238E27FC236}">
                <a16:creationId xmlns:a16="http://schemas.microsoft.com/office/drawing/2014/main" id="{7739AC29-0D2D-4E55-91BB-92C8E801D4D3}"/>
              </a:ext>
            </a:extLst>
          </p:cNvPr>
          <p:cNvSpPr/>
          <p:nvPr/>
        </p:nvSpPr>
        <p:spPr>
          <a:xfrm>
            <a:off x="5375275" y="4292601"/>
            <a:ext cx="1296988" cy="37147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3" name="Right Arrow 2">
            <a:extLst>
              <a:ext uri="{FF2B5EF4-FFF2-40B4-BE49-F238E27FC236}">
                <a16:creationId xmlns:a16="http://schemas.microsoft.com/office/drawing/2014/main" id="{130372F4-9A81-48B4-BB7F-F857EBA9C8F3}"/>
              </a:ext>
            </a:extLst>
          </p:cNvPr>
          <p:cNvSpPr/>
          <p:nvPr/>
        </p:nvSpPr>
        <p:spPr>
          <a:xfrm>
            <a:off x="5375275" y="3136901"/>
            <a:ext cx="1296988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</p:spTree>
    <p:custDataLst>
      <p:tags r:id="rId1"/>
    </p:custData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D120BC-6F5C-4B5C-8E21-82B7346776D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22</a:t>
            </a:fld>
            <a:endParaRPr lang="ru-RU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F190DD4-E403-46A2-BEEA-B4AADAECD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Buyback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4E8C41-42B2-49DD-9B91-2A2778D7C5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Buyback is where the company buys back some of its own shares from one or more shareholders. </a:t>
            </a:r>
          </a:p>
          <a:p>
            <a:r>
              <a:rPr lang="en-GB" dirty="0"/>
              <a:t>It may help to think of buyback as the reverse of allotment.</a:t>
            </a:r>
          </a:p>
          <a:p>
            <a:r>
              <a:rPr lang="en-GB" dirty="0"/>
              <a:t>Instead of new shares being created, the company ‘reabsorbs’ some of it shares so that the total number of shares in the company decreases. </a:t>
            </a:r>
          </a:p>
          <a:p>
            <a:r>
              <a:rPr lang="en-GB" dirty="0"/>
              <a:t>The shares that the company has bought back are cancelled.</a:t>
            </a:r>
          </a:p>
        </p:txBody>
      </p:sp>
    </p:spTree>
    <p:extLst>
      <p:ext uri="{BB962C8B-B14F-4D97-AF65-F5344CB8AC3E}">
        <p14:creationId xmlns:p14="http://schemas.microsoft.com/office/powerpoint/2010/main" val="21943240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>
            <a:extLst>
              <a:ext uri="{FF2B5EF4-FFF2-40B4-BE49-F238E27FC236}">
                <a16:creationId xmlns:a16="http://schemas.microsoft.com/office/drawing/2014/main" id="{E7BAAC58-A814-44ED-9D86-D421531FB9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270000"/>
          </a:xfrm>
        </p:spPr>
        <p:txBody>
          <a:bodyPr/>
          <a:lstStyle/>
          <a:p>
            <a:pPr>
              <a:defRPr/>
            </a:pPr>
            <a:r>
              <a:rPr lang="en-GB" dirty="0"/>
              <a:t>Formalities 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668A1507-5C4B-4538-A2BC-28B6E4ED5A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63751" y="1773239"/>
            <a:ext cx="8308975" cy="4611687"/>
          </a:xfrm>
        </p:spPr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en-GB" altLang="en-US" sz="2400" dirty="0">
                <a:latin typeface="Arial" charset="0"/>
                <a:cs typeface="Arial" charset="0"/>
              </a:rPr>
              <a:t>Update internal registers:</a:t>
            </a:r>
          </a:p>
          <a:p>
            <a:pPr lvl="1">
              <a:buFont typeface="Arial" charset="0"/>
              <a:buChar char="–"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Register of Allotments within 2 months – s554</a:t>
            </a:r>
          </a:p>
          <a:p>
            <a:pPr lvl="1">
              <a:buFont typeface="Arial" charset="0"/>
              <a:buChar char="–"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Register of Members – s113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sz="2400" dirty="0">
                <a:latin typeface="Arial" charset="0"/>
                <a:cs typeface="Arial" charset="0"/>
              </a:rPr>
              <a:t>Issue share certificates within 2 months s769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sz="2400" dirty="0">
                <a:latin typeface="Arial" charset="0"/>
                <a:cs typeface="Arial" charset="0"/>
              </a:rPr>
              <a:t>File return of allotment of shares Form SH01 </a:t>
            </a:r>
            <a:r>
              <a:rPr lang="en-GB" altLang="en-US" sz="2400">
                <a:latin typeface="Arial" charset="0"/>
                <a:cs typeface="Arial" charset="0"/>
              </a:rPr>
              <a:t>which includes new </a:t>
            </a:r>
            <a:r>
              <a:rPr lang="en-GB" altLang="en-US" sz="2400" dirty="0">
                <a:latin typeface="Arial" charset="0"/>
                <a:cs typeface="Arial" charset="0"/>
              </a:rPr>
              <a:t>statement of capital within 1 month - s555</a:t>
            </a:r>
          </a:p>
          <a:p>
            <a:pPr marL="542925" lvl="1" indent="-363538">
              <a:buFont typeface="Arial" charset="0"/>
              <a:buChar char="–"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Total number of shares</a:t>
            </a:r>
          </a:p>
          <a:p>
            <a:pPr marL="542925" lvl="1" indent="-363538">
              <a:buFont typeface="Arial" charset="0"/>
              <a:buChar char="–"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Aggregate nominal value</a:t>
            </a:r>
          </a:p>
          <a:p>
            <a:pPr marL="542925" lvl="1" indent="-363538">
              <a:buFont typeface="Arial" charset="0"/>
              <a:buChar char="–"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Information by class, if any</a:t>
            </a:r>
          </a:p>
          <a:p>
            <a:pPr marL="542925" lvl="1" indent="-363538">
              <a:buFont typeface="Arial" charset="0"/>
              <a:buChar char="–"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Paid up and unpaid</a:t>
            </a:r>
          </a:p>
          <a:p>
            <a:pPr marL="0" indent="0">
              <a:buFont typeface="Arial" charset="0"/>
              <a:buChar char="•"/>
              <a:defRPr/>
            </a:pPr>
            <a:endParaRPr lang="en-GB" altLang="en-US" sz="2400" dirty="0">
              <a:latin typeface="Arial" charset="0"/>
              <a:cs typeface="Arial" charset="0"/>
            </a:endParaRPr>
          </a:p>
        </p:txBody>
      </p:sp>
      <p:sp>
        <p:nvSpPr>
          <p:cNvPr id="37892" name="Slide Number Placeholder 4">
            <a:extLst>
              <a:ext uri="{FF2B5EF4-FFF2-40B4-BE49-F238E27FC236}">
                <a16:creationId xmlns:a16="http://schemas.microsoft.com/office/drawing/2014/main" id="{DB889977-7E8B-411C-8C0D-569B516868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84025C8-2DCC-41A2-97BD-6256F2CD15C7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4dac80c2-8cdc-4dd5-84ab-18c28dd07745"/>
  <p:tag name="AUDIO_IMPORT" val="H:\MP3\BLP\Shares 1\Slide 3.mp3"/>
  <p:tag name="AUDIO_ID" val="270"/>
  <p:tag name="ELAPSEDTIME" val="63.452"/>
  <p:tag name="ARTICULATE_SLIDE_NAV" val="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MARGIN_1" val="0"/>
  <p:tag name="MARGIN_2" val="36"/>
  <p:tag name="MARGIN_3" val="72"/>
  <p:tag name="MARGIN_4" val="108"/>
  <p:tag name="MARGIN_5" val="144"/>
  <p:tag name="FONT_SIZE" val="1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a2590654-c4f3-41a1-8bb5-6fbd8338c6da"/>
  <p:tag name="AUDIO_IMPORT" val="H:\MP3\BLP\Shares 1\Slide 4.mp3"/>
  <p:tag name="AUDIO_ID" val="271"/>
  <p:tag name="ELAPSEDTIME" val="141.453"/>
  <p:tag name="ARTICULATE_SLIDE_NAV" val="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512b423d-6917-490b-961b-fe02893f7299"/>
  <p:tag name="AUDIO_IMPORT" val="H:\MP3\BLP\Shares 1\Slide 8.mp3"/>
  <p:tag name="AUDIO_ID" val="275"/>
  <p:tag name="ELAPSEDTIME" val="128.027"/>
  <p:tag name="ARTICULATE_SLIDE_NAV" val="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BULLET_5" val="8226"/>
  <p:tag name="BULLET_6" val="8226"/>
  <p:tag name="BULLET_7" val="8226"/>
  <p:tag name="BULLET_8" val="8226"/>
  <p:tag name="BULLET_9" val="8226"/>
  <p:tag name="BULLET_10" val="8226"/>
  <p:tag name="MARGIN_1" val="0"/>
  <p:tag name="MARGIN_2" val="36"/>
  <p:tag name="MARGIN_3" val="72"/>
  <p:tag name="MARGIN_4" val="108"/>
  <p:tag name="MARGIN_5" val="144"/>
  <p:tag name="FONT_SIZE" val="1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4da34c4b-abcf-4267-b3b6-668a34339f1a"/>
  <p:tag name="AUDIO_IMPORT" val="H:\MP3\BLP\Shares 1\Slide 9.mp3"/>
  <p:tag name="AUDIO_ID" val="277"/>
  <p:tag name="ELAPSEDTIME" val="170.267"/>
  <p:tag name="ARTICULATE_SLIDE_NAV" val="9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BULLET_5" val="8226"/>
  <p:tag name="BULLET_6" val="8226"/>
  <p:tag name="MARGIN_1" val="0"/>
  <p:tag name="MARGIN_2" val="36"/>
  <p:tag name="MARGIN_3" val="72"/>
  <p:tag name="MARGIN_4" val="108"/>
  <p:tag name="MARGIN_5" val="144"/>
  <p:tag name="FONT_SIZE" val="1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71f2c379-af23-4832-b1dc-915c373c99fa"/>
  <p:tag name="AUDIO_IMPORT" val="H:\MP3\BLP\Shares 1\Slide 7.mp3"/>
  <p:tag name="AUDIO_ID" val="274"/>
  <p:tag name="ELAPSEDTIME" val="135.367"/>
  <p:tag name="ARTICULATE_SLIDE_NAV" val="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MARGIN_1" val="0"/>
  <p:tag name="MARGIN_2" val="36"/>
  <p:tag name="MARGIN_3" val="72"/>
  <p:tag name="MARGIN_4" val="108"/>
  <p:tag name="MARGIN_5" val="144"/>
  <p:tag name="FONT_SIZE" val="1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6cffcd07-6c78-4361-8ee6-25c8cc208e8d"/>
  <p:tag name="AUDIO_IMPORT" val="H:\MP3\BLP\Shares 1\Slide 5.mp3"/>
  <p:tag name="AUDIO_ID" val="272"/>
  <p:tag name="ELAPSEDTIME" val="148.768"/>
  <p:tag name="ARTICULATE_SLIDE_NAV" val="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MARGIN_1" val="0"/>
  <p:tag name="MARGIN_2" val="36"/>
  <p:tag name="MARGIN_3" val="72"/>
  <p:tag name="MARGIN_4" val="108"/>
  <p:tag name="MARGIN_5" val="144"/>
  <p:tag name="FONT_SIZE" val="1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b07b876f-661d-437b-b390-041120532927"/>
  <p:tag name="AUDIO_IMPORT" val="H:\MP3\BLP\Shares 1\Slide 6.mp3"/>
  <p:tag name="AUDIO_ID" val="273"/>
  <p:tag name="ELAPSEDTIME" val="17.947"/>
  <p:tag name="ARTICULATE_SLIDE_NAV" val="6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c453ead8-5bed-4054-bce8-c228620858de"/>
  <p:tag name="AUDIO_IMPORT" val="H:\MP3\BLP SB 15\Shares 2\Slide 9.mp3"/>
  <p:tag name="AUDIO_ID" val="287"/>
  <p:tag name="ELAPSEDTIME" val="224.915"/>
  <p:tag name="ARTICULATE_SLIDE_NAV" val="9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BULLET_5" val="8226"/>
  <p:tag name="MARGIN_1" val="0"/>
  <p:tag name="MARGIN_2" val="36"/>
  <p:tag name="MARGIN_3" val="72"/>
  <p:tag name="MARGIN_4" val="108"/>
  <p:tag name="MARGIN_5" val="144"/>
  <p:tag name="FONT_SIZE" val="1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9c91aab2-3923-490d-8ba1-4b5c76dfb2bd"/>
  <p:tag name="AUDIO_IMPORT" val="H:\MP3\BLP SB 15\Shares 2\Slide 3.mp3"/>
  <p:tag name="AUDIO_ID" val="281"/>
  <p:tag name="ELAPSEDTIME" val="126.668"/>
  <p:tag name="ARTICULATE_SLIDE_NAV" val="3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MARGIN_1" val="0"/>
  <p:tag name="MARGIN_2" val="36"/>
  <p:tag name="MARGIN_3" val="72"/>
  <p:tag name="MARGIN_4" val="108"/>
  <p:tag name="MARGIN_5" val="144"/>
  <p:tag name="FONT_SIZE" val="1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efeb9ba7-cddc-4c09-83be-772c2f2cc86c"/>
  <p:tag name="AUDIO_IMPORT" val="H:\MP3\BLP SB 15\Shares 2\Slide 2.mp3"/>
  <p:tag name="AUDIO_ID" val="279"/>
  <p:tag name="ELAPSEDTIME" val="40.464"/>
  <p:tag name="ARTICULATE_SLIDE_NAV" val="2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MARGIN_1" val="0"/>
  <p:tag name="MARGIN_2" val="36"/>
  <p:tag name="MARGIN_3" val="72"/>
  <p:tag name="MARGIN_4" val="108"/>
  <p:tag name="MARGIN_5" val="144"/>
  <p:tag name="FONT_SIZE" val="1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3a36c1f3-d8d1-4a42-8703-afccded75535"/>
  <p:tag name="AUDIO_IMPORT" val="H:\MP3\BLP SB 15\Shares 2\Slide 4.mp3"/>
  <p:tag name="AUDIO_ID" val="282"/>
  <p:tag name="ELAPSEDTIME" val="51.827"/>
  <p:tag name="ARTICULATE_SLIDE_NAV" val="4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446788ca-22e1-4d03-9fd4-c194a78006e6"/>
  <p:tag name="AUDIO_IMPORT" val="H:\MP3\BLP SB 15\Shares 2\Slide 5.mp3"/>
  <p:tag name="AUDIO_ID" val="295"/>
  <p:tag name="ELAPSEDTIME" val="75.991"/>
  <p:tag name="ARTICULATE_SLIDE_NAV" val="5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d8a8a834-3de3-4789-98fe-dc0eb59f2142"/>
  <p:tag name="AUDIO_IMPORT" val="H:\MP3\BLP SB 15\Shares 2\Slide 6.mp3"/>
  <p:tag name="AUDIO_ID" val="284"/>
  <p:tag name="ELAPSEDTIME" val="24.712"/>
  <p:tag name="ARTICULATE_SLIDE_NAV" val="6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MARGIN_1" val="0"/>
  <p:tag name="MARGIN_2" val="36"/>
  <p:tag name="MARGIN_3" val="72"/>
  <p:tag name="MARGIN_4" val="108"/>
  <p:tag name="MARGIN_5" val="144"/>
  <p:tag name="FONT_SIZE" val="12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4ee8a850-0f05-4d56-9a9c-0858bad56e01"/>
  <p:tag name="AUDIO_IMPORT" val="H:\MP3\BLP SB 15\Shares 2\Slide 7.mp3"/>
  <p:tag name="AUDIO_ID" val="285"/>
  <p:tag name="ELAPSEDTIME" val="86.257"/>
  <p:tag name="ARTICULATE_SLIDE_NAV" val="7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c89815e4-f2cc-4995-8dda-65bcfaa3ba5d"/>
  <p:tag name="AUDIO_IMPORT" val="H:\MP3\BLP SB 15\Shares 2\Slide 8.mp3"/>
  <p:tag name="AUDIO_ID" val="286"/>
  <p:tag name="ELAPSEDTIME" val="120.268"/>
  <p:tag name="ARTICULATE_SLIDE_NAV" val="8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b35c0bfb-9148-44b1-b35f-70e7b8507e2c"/>
  <p:tag name="AUDIO_IMPORT" val="H:\MP3\BLP SB 15\Shares 2\Slide 10.mp3"/>
  <p:tag name="AUDIO_ID" val="289"/>
  <p:tag name="ELAPSEDTIME" val="61.231"/>
  <p:tag name="ARTICULATE_SLIDE_NAV" val="10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BULLET_5" val="8226"/>
  <p:tag name="BULLET_6" val="8226"/>
  <p:tag name="MARGIN_1" val="0"/>
  <p:tag name="MARGIN_2" val="36"/>
  <p:tag name="MARGIN_3" val="72"/>
  <p:tag name="MARGIN_4" val="108"/>
  <p:tag name="MARGIN_5" val="144"/>
  <p:tag name="FONT_SIZE" val="12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UDIO_IMPORT" val="H:\MP3\BLP SB 15\Shares 2\Slide 11.mp3"/>
  <p:tag name="AUDIO_ID" val="296"/>
  <p:tag name="ELAPSEDTIME" val="36.99"/>
  <p:tag name="ARTICULATE_SLIDE_NAV" val="11"/>
  <p:tag name="ARTICULATE_SLIDE_GUID" val="d3a5be85-59a0-4e81-9019-428301486c3a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3ad50477-0841-4ebc-a081-d2e9e9a59555"/>
  <p:tag name="AUDIO_IMPORT" val="H:\MP3\BLP SB 15\Shares 2\Slide 12.mp3"/>
  <p:tag name="AUDIO_ID" val="288"/>
  <p:tag name="ELAPSEDTIME" val="44.173"/>
  <p:tag name="ARTICULATE_SLIDE_NAV" val="12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MARGIN_1" val="0"/>
  <p:tag name="MARGIN_2" val="36"/>
  <p:tag name="MARGIN_3" val="72"/>
  <p:tag name="MARGIN_4" val="108"/>
  <p:tag name="MARGIN_5" val="144"/>
  <p:tag name="FONT_SIZE" val="12"/>
</p:tagLst>
</file>

<file path=ppt/theme/theme1.xml><?xml version="1.0" encoding="utf-8"?>
<a:theme xmlns:a="http://schemas.openxmlformats.org/drawingml/2006/main" name="Office Theme">
  <a:themeElements>
    <a:clrScheme name="Custom 25">
      <a:dk1>
        <a:sysClr val="windowText" lastClr="000000"/>
      </a:dk1>
      <a:lt1>
        <a:sysClr val="window" lastClr="FFFFFF"/>
      </a:lt1>
      <a:dk2>
        <a:srgbClr val="FFCD00"/>
      </a:dk2>
      <a:lt2>
        <a:srgbClr val="00AEDE"/>
      </a:lt2>
      <a:accent1>
        <a:srgbClr val="002E62"/>
      </a:accent1>
      <a:accent2>
        <a:srgbClr val="004CB9"/>
      </a:accent2>
      <a:accent3>
        <a:srgbClr val="FF9D00"/>
      </a:accent3>
      <a:accent4>
        <a:srgbClr val="57A773"/>
      </a:accent4>
      <a:accent5>
        <a:srgbClr val="D11149"/>
      </a:accent5>
      <a:accent6>
        <a:srgbClr val="00111F"/>
      </a:accent6>
      <a:hlink>
        <a:srgbClr val="FFFFFF"/>
      </a:hlink>
      <a:folHlink>
        <a:srgbClr val="FFFFFF"/>
      </a:folHlink>
    </a:clrScheme>
    <a:fontScheme name="Custom 22">
      <a:majorFont>
        <a:latin typeface="Verdana"/>
        <a:ea typeface=""/>
        <a:cs typeface=""/>
      </a:majorFont>
      <a:minorFont>
        <a:latin typeface="Lucida Grand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NBPL_GeneralDesign02_MO - v4" id="{6FF23145-4007-4574-94C2-B80E45F46FD9}" vid="{0FB396FC-CF2E-452A-9B17-DA6C73B135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8C5154C8-4BB5-43F2-9F6C-5E79271A0D5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2807890-83DC-4772-9CAD-F7CB30099A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47A0EF5-23A9-4627-BC46-745B7DD804D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0</TotalTime>
  <Words>1721</Words>
  <Application>Microsoft Office PowerPoint</Application>
  <PresentationFormat>Widescreen</PresentationFormat>
  <Paragraphs>224</Paragraphs>
  <Slides>23</Slides>
  <Notes>18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Lucida Grande</vt:lpstr>
      <vt:lpstr>Arial</vt:lpstr>
      <vt:lpstr>Calibri</vt:lpstr>
      <vt:lpstr>Monotype Sorts</vt:lpstr>
      <vt:lpstr>Times New Roman</vt:lpstr>
      <vt:lpstr>Verdana</vt:lpstr>
      <vt:lpstr>Wingdings</vt:lpstr>
      <vt:lpstr>Office Theme</vt:lpstr>
      <vt:lpstr>Microsoft ClipArt Gallery</vt:lpstr>
      <vt:lpstr>ClipArt</vt:lpstr>
      <vt:lpstr>Business Law and Practice</vt:lpstr>
      <vt:lpstr>Sources of finance</vt:lpstr>
      <vt:lpstr>Equity finance: Shareholders as investor</vt:lpstr>
      <vt:lpstr>Key Rights attaching to shares</vt:lpstr>
      <vt:lpstr>Minority Protection</vt:lpstr>
      <vt:lpstr>Classes of Shares:  An Overview</vt:lpstr>
      <vt:lpstr>How do shares change hands?</vt:lpstr>
      <vt:lpstr>Allotment</vt:lpstr>
      <vt:lpstr>On formation</vt:lpstr>
      <vt:lpstr>Issued share capital </vt:lpstr>
      <vt:lpstr> Issuing New Shares  s549-551 </vt:lpstr>
      <vt:lpstr>Share Transfer </vt:lpstr>
      <vt:lpstr>Transfer of shares</vt:lpstr>
      <vt:lpstr>Allotment or Issue -v- Transfer </vt:lpstr>
      <vt:lpstr>Directors’ approval of share transfer</vt:lpstr>
      <vt:lpstr>Example: Smith &amp; Jones Ltd   Effect on Balance of Power</vt:lpstr>
      <vt:lpstr>Share transfer</vt:lpstr>
      <vt:lpstr>Share transfer</vt:lpstr>
      <vt:lpstr>Transmission by operation of Law</vt:lpstr>
      <vt:lpstr>Effect of pre-emption</vt:lpstr>
      <vt:lpstr>Issue of Shares: meetings</vt:lpstr>
      <vt:lpstr>Buyback</vt:lpstr>
      <vt:lpstr>Formalities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Law and Practice</dc:title>
  <dc:creator>Sian Turvey</dc:creator>
  <cp:lastModifiedBy>Sian Turvey</cp:lastModifiedBy>
  <cp:revision>1</cp:revision>
  <dcterms:created xsi:type="dcterms:W3CDTF">2021-11-15T14:44:17Z</dcterms:created>
  <dcterms:modified xsi:type="dcterms:W3CDTF">2021-11-16T11:40:48Z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