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5" r:id="rId13"/>
    <p:sldId id="266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</p:sldIdLst>
  <p:sldSz cx="1219136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1" Type="http://schemas.openxmlformats.org/officeDocument/2006/relationships/tableStyles" Target="tableStyles.xml"/><Relationship Id="rId30" Type="http://schemas.openxmlformats.org/officeDocument/2006/relationships/viewProps" Target="viewProps.xml"/><Relationship Id="rId3" Type="http://schemas.openxmlformats.org/officeDocument/2006/relationships/slide" Target="slides/slide1.xml"/><Relationship Id="rId29" Type="http://schemas.openxmlformats.org/officeDocument/2006/relationships/presProps" Target="presProps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 panose="020B0604020202020204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 panose="020B0604020202020204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 panose="020B0604020202020204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C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wide_well_lit_home_office_scene_with_a_shallow_to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1695" cy="292608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2331720"/>
            <a:ext cx="12191695" cy="45262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2880360"/>
            <a:ext cx="6400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1">
                <a:solidFill>
                  <a:srgbClr val="245FB4"/>
                </a:solidFill>
                <a:latin typeface="Calibri" panose="020F0502020204030204"/>
              </a:rPr>
              <a:t>BMBM6020 Dissertation Workshop</a:t>
            </a:r>
            <a:endParaRPr sz="1800" b="1">
              <a:solidFill>
                <a:srgbClr val="245FB4"/>
              </a:solidFill>
              <a:latin typeface="Calibri" panose="020F0502020204030204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94360" y="3310128"/>
            <a:ext cx="73152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800" b="1">
                <a:solidFill>
                  <a:srgbClr val="12233F"/>
                </a:solidFill>
                <a:latin typeface="Calibri Light" panose="020F0302020204030204"/>
              </a:rPr>
              <a:t>Article Demonstration</a:t>
            </a:r>
            <a:endParaRPr sz="38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21792" y="3977639"/>
            <a:ext cx="93268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600" b="0">
                <a:solidFill>
                  <a:srgbClr val="343A46"/>
                </a:solidFill>
                <a:latin typeface="Calibri" panose="020F0502020204030204"/>
              </a:rPr>
              <a:t>How Remote Work Is Reshaping the Office</a:t>
            </a:r>
            <a:endParaRPr sz="26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21792" y="4709160"/>
            <a:ext cx="1078992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200" b="1">
                <a:solidFill>
                  <a:srgbClr val="12233F"/>
                </a:solidFill>
                <a:latin typeface="Calibri" panose="020F0502020204030204"/>
              </a:rPr>
              <a:t>Today we will read one article together and use it to understand how a research paper is built.</a:t>
            </a:r>
            <a:endParaRPr sz="22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21792" y="5650992"/>
            <a:ext cx="109728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245FB4"/>
                </a:solidFill>
                <a:latin typeface="Calibri" panose="020F0502020204030204"/>
              </a:rPr>
              <a:t>Key idea: Problem → Literature → Gap → Research Question → Method → Data → Findings → Answer</a:t>
            </a:r>
            <a:endParaRPr sz="2000" b="1">
              <a:solidFill>
                <a:srgbClr val="245FB4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Why we are reading this article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We are not reading it only for its topic. We are reading it to understand research structure.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85800" y="1463040"/>
            <a:ext cx="3383280" cy="3474720"/>
          </a:xfrm>
          <a:prstGeom prst="roundRect">
            <a:avLst/>
          </a:prstGeom>
          <a:solidFill>
            <a:srgbClr val="F6F8FC"/>
          </a:solidFill>
          <a:ln w="13970">
            <a:solidFill>
              <a:srgbClr val="787D8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50392" y="1591056"/>
            <a:ext cx="305409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787D87"/>
                </a:solidFill>
                <a:latin typeface="Calibri" panose="020F0502020204030204"/>
              </a:rPr>
              <a:t>What students usually see</a:t>
            </a:r>
            <a:endParaRPr sz="2200" b="1">
              <a:solidFill>
                <a:srgbClr val="787D87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A long academic article.</a:t>
            </a:r>
            <a:br/>
            <a:r>
              <a:t>Lots of references.</a:t>
            </a:r>
            <a:br/>
            <a:r>
              <a:t>Difficult language.</a:t>
            </a:r>
            <a:br/>
            <a:r>
              <a:t>Many sections.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434840" y="1463040"/>
            <a:ext cx="3383280" cy="347472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4599431" y="1591056"/>
            <a:ext cx="305409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What researchers see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A problem.</a:t>
            </a:r>
            <a:br/>
            <a:r>
              <a:t>A gap in knowledge.</a:t>
            </a:r>
            <a:br/>
            <a:r>
              <a:t>A clear question.</a:t>
            </a:r>
            <a:br/>
            <a:r>
              <a:t>A method.</a:t>
            </a:r>
            <a:br/>
            <a:r>
              <a:t>Evidence.</a:t>
            </a:r>
            <a:br/>
            <a:r>
              <a:t>An answer.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183879" y="1463040"/>
            <a:ext cx="3383280" cy="347472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348471" y="1591056"/>
            <a:ext cx="305409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1F8A96"/>
                </a:solidFill>
                <a:latin typeface="Calibri" panose="020F0502020204030204"/>
              </a:rPr>
              <a:t>Our task today</a:t>
            </a:r>
            <a:endParaRPr sz="22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Learn to recognise the structure.</a:t>
            </a:r>
            <a:br/>
            <a:r>
              <a:t>Then use the same structure for your dissertation.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5577840"/>
            <a:ext cx="10332720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>
                <a:solidFill>
                  <a:srgbClr val="12233F"/>
                </a:solidFill>
                <a:latin typeface="Calibri" panose="020F0502020204030204"/>
              </a:rPr>
              <a:t>Do not worry if you do not understand every word. Today, I want you to see the skeleton of the research.</a:t>
            </a:r>
            <a:endParaRPr sz="20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2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The article at a glance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Cappelli &amp; Wu study how remote and hybrid working changed office work.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417320"/>
            <a:ext cx="2743200" cy="128016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96112" y="1545336"/>
            <a:ext cx="241401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245FB4"/>
                </a:solidFill>
                <a:latin typeface="Calibri" panose="020F0502020204030204"/>
              </a:rPr>
              <a:t>Article title</a:t>
            </a:r>
            <a:endParaRPr sz="21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900">
                <a:solidFill>
                  <a:srgbClr val="343A46"/>
                </a:solidFill>
                <a:latin typeface="Calibri" panose="020F0502020204030204"/>
              </a:defRPr>
            </a:pPr>
            <a:r>
              <a:t>How Remote Work Is Reshaping the Office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703320" y="1417320"/>
            <a:ext cx="2148840" cy="128016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3867911" y="1545336"/>
            <a:ext cx="181965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1F8A96"/>
                </a:solidFill>
                <a:latin typeface="Calibri" panose="020F0502020204030204"/>
              </a:rPr>
              <a:t>Authors</a:t>
            </a:r>
            <a:endParaRPr sz="21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900">
                <a:solidFill>
                  <a:srgbClr val="343A46"/>
                </a:solidFill>
                <a:latin typeface="Calibri" panose="020F0502020204030204"/>
              </a:defRPr>
            </a:pPr>
            <a:r>
              <a:t>Peter Cappelli</a:t>
            </a:r>
            <a:br/>
            <a:r>
              <a:t>Y. Jasmine Wu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080760" y="1417320"/>
            <a:ext cx="2468880" cy="128016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6245352" y="1545336"/>
            <a:ext cx="213969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DA7E32"/>
                </a:solidFill>
                <a:latin typeface="Calibri" panose="020F0502020204030204"/>
              </a:rPr>
              <a:t>Journal</a:t>
            </a:r>
            <a:endParaRPr sz="21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900">
                <a:solidFill>
                  <a:srgbClr val="343A46"/>
                </a:solidFill>
                <a:latin typeface="Calibri" panose="020F0502020204030204"/>
              </a:defRPr>
            </a:pPr>
            <a:r>
              <a:t>California Management Review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778240" y="1417320"/>
            <a:ext cx="2697480" cy="1280160"/>
          </a:xfrm>
          <a:prstGeom prst="roundRect">
            <a:avLst/>
          </a:prstGeom>
          <a:solidFill>
            <a:srgbClr val="F1ECFA"/>
          </a:solidFill>
          <a:ln w="13970">
            <a:solidFill>
              <a:srgbClr val="664CA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8942832" y="1545336"/>
            <a:ext cx="236829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664CA5"/>
                </a:solidFill>
                <a:latin typeface="Calibri" panose="020F0502020204030204"/>
              </a:rPr>
              <a:t>Date</a:t>
            </a:r>
            <a:endParaRPr sz="2100" b="1">
              <a:solidFill>
                <a:srgbClr val="664CA5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900">
                <a:solidFill>
                  <a:srgbClr val="343A46"/>
                </a:solidFill>
                <a:latin typeface="Calibri" panose="020F0502020204030204"/>
              </a:defRPr>
            </a:pPr>
            <a:r>
              <a:t>2026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31520" y="3154680"/>
            <a:ext cx="2743200" cy="128016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96112" y="3282696"/>
            <a:ext cx="241401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245FB4"/>
                </a:solidFill>
                <a:latin typeface="Calibri" panose="020F0502020204030204"/>
              </a:rPr>
              <a:t>Main topic</a:t>
            </a:r>
            <a:endParaRPr sz="21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Remote / hybrid work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3703320" y="3154680"/>
            <a:ext cx="2148840" cy="128016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3867911" y="3282696"/>
            <a:ext cx="181965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1F8A96"/>
                </a:solidFill>
                <a:latin typeface="Calibri" panose="020F0502020204030204"/>
              </a:rPr>
              <a:t>Method</a:t>
            </a:r>
            <a:endParaRPr sz="21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38 group interviews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080760" y="3154680"/>
            <a:ext cx="2468880" cy="128016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6245352" y="3282696"/>
            <a:ext cx="213969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DA7E32"/>
                </a:solidFill>
                <a:latin typeface="Calibri" panose="020F0502020204030204"/>
              </a:rPr>
              <a:t>Sample</a:t>
            </a:r>
            <a:endParaRPr sz="21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roughly 760 employees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778240" y="3154680"/>
            <a:ext cx="2697480" cy="1280160"/>
          </a:xfrm>
          <a:prstGeom prst="roundRect">
            <a:avLst/>
          </a:prstGeom>
          <a:solidFill>
            <a:srgbClr val="F1ECFA"/>
          </a:solidFill>
          <a:ln w="13970">
            <a:solidFill>
              <a:srgbClr val="664CA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8942832" y="3282696"/>
            <a:ext cx="236829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100" b="1">
                <a:solidFill>
                  <a:srgbClr val="664CA5"/>
                </a:solidFill>
                <a:latin typeface="Calibri" panose="020F0502020204030204"/>
              </a:rPr>
              <a:t>Setting</a:t>
            </a:r>
            <a:endParaRPr sz="2100" b="1">
              <a:solidFill>
                <a:srgbClr val="664CA5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800">
                <a:solidFill>
                  <a:srgbClr val="343A46"/>
                </a:solidFill>
                <a:latin typeface="Calibri" panose="020F0502020204030204"/>
              </a:defRPr>
            </a:pPr>
            <a:r>
              <a:t>one multinational company</a:t>
            </a:r>
            <a:br/>
            <a:r>
              <a:t>across 3 countries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7240" y="5577840"/>
            <a:ext cx="80467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787D87"/>
                </a:solidFill>
                <a:latin typeface="Calibri" panose="020F0502020204030204"/>
              </a:rPr>
              <a:t>Source: Cappelli &amp; Wu, California Management Review, 2026.</a:t>
            </a:r>
            <a:endParaRPr sz="1300" b="0">
              <a:solidFill>
                <a:srgbClr val="787D87"/>
              </a:solidFill>
              <a:latin typeface="Calibri" panose="020F0502020204030204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3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The abstract gives us the whole research structure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When you read an abstract, look for the building blocks.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10972800" cy="4389120"/>
          </a:xfrm>
          <a:prstGeom prst="roundRect">
            <a:avLst/>
          </a:prstGeom>
          <a:solidFill>
            <a:srgbClr val="F6F8FC"/>
          </a:solidFill>
          <a:ln w="13970">
            <a:solidFill>
              <a:srgbClr val="12233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96112" y="1499616"/>
            <a:ext cx="10643616" cy="41879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12233F"/>
                </a:solidFill>
                <a:latin typeface="Calibri" panose="020F0502020204030204"/>
              </a:rPr>
              <a:t>What we can find in this abstract</a:t>
            </a:r>
            <a:endParaRPr sz="22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51560" y="1920240"/>
            <a:ext cx="10241280" cy="2451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rPr b="1"/>
              <a:t>Context:</a:t>
            </a:r>
            <a:r>
              <a:t> office work moved to hybrid and remote operations.</a:t>
            </a:r>
          </a:p>
          <a:p>
            <a:pPr>
              <a:spcAft>
                <a:spcPts val="400"/>
              </a:spcAft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rPr b="1"/>
              <a:t>Method</a:t>
            </a:r>
            <a:r>
              <a:t>: the authors used 38 group interviews.</a:t>
            </a:r>
          </a:p>
          <a:p>
            <a:pPr>
              <a:spcAft>
                <a:spcPts val="400"/>
              </a:spcAft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rPr b="1"/>
              <a:t>Sample</a:t>
            </a:r>
            <a:r>
              <a:t>: roughly 760 employees in a multinational company across three countries.</a:t>
            </a:r>
          </a:p>
          <a:p>
            <a:pPr>
              <a:spcAft>
                <a:spcPts val="400"/>
              </a:spcAft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rPr b="1"/>
              <a:t>Main finding:</a:t>
            </a:r>
            <a:r>
              <a:t> employees shifted focus toward their own individual tasks and away from help-giving and collaborative tasks.</a:t>
            </a:r>
          </a:p>
          <a:p>
            <a:pPr>
              <a:spcAft>
                <a:spcPts val="400"/>
              </a:spcAft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rPr b="1"/>
              <a:t>Additional explanation: </a:t>
            </a:r>
            <a:r>
              <a:t>weakened social ties, onboarding difficulties, dysfunctional virtual meetings, shrinking office space and hoteling made relationships harder to rebuild.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5806440"/>
            <a:ext cx="104241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100" b="1">
                <a:solidFill>
                  <a:srgbClr val="245FB4"/>
                </a:solidFill>
                <a:latin typeface="Calibri" panose="020F0502020204030204"/>
              </a:rPr>
              <a:t>Reading instruction: underline the problem, circle the method, box the sample, and highlight the main finding.</a:t>
            </a:r>
            <a:endParaRPr sz="2100" b="1">
              <a:solidFill>
                <a:srgbClr val="245FB4"/>
              </a:solidFill>
              <a:latin typeface="Calibri" panose="020F050202020403020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4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Step 1: Identify the real problem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The problem is not simply “remote work exists”.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77240" y="1417320"/>
            <a:ext cx="5120640" cy="3291840"/>
          </a:xfrm>
          <a:prstGeom prst="roundRect">
            <a:avLst/>
          </a:prstGeom>
          <a:solidFill>
            <a:srgbClr val="F6F8FC"/>
          </a:solidFill>
          <a:ln w="13970">
            <a:solidFill>
              <a:srgbClr val="787D8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41832" y="1545336"/>
            <a:ext cx="4791455" cy="30906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787D87"/>
                </a:solidFill>
                <a:latin typeface="Calibri" panose="020F0502020204030204"/>
              </a:rPr>
              <a:t>Too broad</a:t>
            </a:r>
            <a:endParaRPr sz="2200" b="1">
              <a:solidFill>
                <a:srgbClr val="787D87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Remote work became common after COVID-19.</a:t>
            </a:r>
            <a:br/>
            <a:br/>
            <a:r>
              <a:t>This is only a context. It tells us what happened, but not yet what needs to be investigated.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09360" y="1417320"/>
            <a:ext cx="5120640" cy="329184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473952" y="1545336"/>
            <a:ext cx="4791455" cy="30906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Research problem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We know quite a lot about individual experiences of remote work.</a:t>
            </a:r>
            <a:br/>
            <a:br/>
            <a:r>
              <a:t>But we know less about how office work itself changes when people work remotely.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349240"/>
            <a:ext cx="103327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2233F"/>
                </a:solidFill>
                <a:latin typeface="Calibri" panose="020F0502020204030204"/>
              </a:rPr>
              <a:t>Teacher line: “A research problem tells us why the study is needed. It is the reason the research exists.”</a:t>
            </a:r>
            <a:endParaRPr sz="22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5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Problem in simple words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This is the sentence I want you to remember.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600200"/>
            <a:ext cx="1033272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3000" b="1">
                <a:solidFill>
                  <a:srgbClr val="12233F"/>
                </a:solidFill>
                <a:latin typeface="Calibri" panose="020F0502020204030204"/>
              </a:rPr>
              <a:t>We know that remote work affects employees, but we need to understand how it changes the way office work is actually performed.</a:t>
            </a:r>
            <a:endParaRPr sz="30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960120" y="3246120"/>
            <a:ext cx="3017520" cy="150876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124712" y="3374136"/>
            <a:ext cx="2688336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Not just feelings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The article is not only about whether employees like remote work.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572000" y="3246120"/>
            <a:ext cx="3017520" cy="150876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4736592" y="3374136"/>
            <a:ext cx="2688336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1F8A96"/>
                </a:solidFill>
                <a:latin typeface="Calibri" panose="020F0502020204030204"/>
              </a:rPr>
              <a:t>Work process</a:t>
            </a:r>
            <a:endParaRPr sz="22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It asks how work, help, collaboration and learning change.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183879" y="3246120"/>
            <a:ext cx="3017520" cy="150876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8348471" y="3374136"/>
            <a:ext cx="2688336" cy="1307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7E32"/>
                </a:solidFill>
                <a:latin typeface="Calibri" panose="020F0502020204030204"/>
              </a:rPr>
              <a:t>Organisation level</a:t>
            </a:r>
            <a:endParaRPr sz="22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It looks beyond the individual and asks what happens to the organisation.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51560" y="5650992"/>
            <a:ext cx="100584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B24242"/>
                </a:solidFill>
                <a:latin typeface="Calibri" panose="020F0502020204030204"/>
              </a:rPr>
              <a:t>This is why it is a research paper, not just an opinion piece about working from home.</a:t>
            </a:r>
            <a:endParaRPr sz="2200" b="1">
              <a:solidFill>
                <a:srgbClr val="B24242"/>
              </a:solidFill>
              <a:latin typeface="Calibri" panose="020F0502020204030204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6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Step 2: Understand what the literature already says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FF0000"/>
                </a:solidFill>
                <a:latin typeface="Calibri" panose="020F0502020204030204"/>
              </a:rPr>
              <a:t>The literature review creates the research gap</a:t>
            </a:r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77240" y="1417320"/>
            <a:ext cx="5257800" cy="384048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4891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41832" y="1545336"/>
            <a:ext cx="4928616" cy="3639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48915E"/>
                </a:solidFill>
                <a:latin typeface="Calibri" panose="020F0502020204030204"/>
              </a:rPr>
              <a:t>Previous research suggests benefits</a:t>
            </a:r>
            <a:endParaRPr sz="2200" b="1">
              <a:solidFill>
                <a:srgbClr val="48915E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Remote work may increase autonomy.</a:t>
            </a:r>
            <a:br/>
            <a:r>
              <a:t>It may improve work-life balance.</a:t>
            </a:r>
            <a:br/>
            <a:r>
              <a:t>It may help some employees focus on individual tasks.</a:t>
            </a:r>
            <a:br/>
            <a:r>
              <a:t>It may sometimes improve individual productivity.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172200" y="1417320"/>
            <a:ext cx="5257800" cy="384048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336792" y="1545336"/>
            <a:ext cx="4928616" cy="3639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7E32"/>
                </a:solidFill>
                <a:latin typeface="Calibri" panose="020F0502020204030204"/>
              </a:rPr>
              <a:t>Previous research also shows risks</a:t>
            </a:r>
            <a:endParaRPr sz="22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Physical distance may weaken communication.</a:t>
            </a:r>
            <a:br/>
            <a:r>
              <a:t>Social ties may become weaker.</a:t>
            </a:r>
            <a:br/>
            <a:r>
              <a:t>People may ask for less help.</a:t>
            </a:r>
            <a:br/>
            <a:r>
              <a:t>Collaboration and innovation may become more difficult.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623560"/>
            <a:ext cx="1042416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>
                <a:solidFill>
                  <a:srgbClr val="12233F"/>
                </a:solidFill>
                <a:latin typeface="Calibri" panose="020F0502020204030204"/>
              </a:rPr>
              <a:t>Teacher line: “The literature review does not only summarise. It helps us see what is already known and what is still missing.”</a:t>
            </a:r>
            <a:endParaRPr sz="20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7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Step 3: Find the gap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FF0000"/>
                </a:solidFill>
                <a:latin typeface="Calibri" panose="020F0502020204030204"/>
              </a:rPr>
              <a:t>The gap is the bridge between literature and research question.</a:t>
            </a:r>
            <a:endParaRPr sz="1800" b="0">
              <a:solidFill>
                <a:srgbClr val="FF0000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77240" y="1417320"/>
            <a:ext cx="3200400" cy="347472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41832" y="1545336"/>
            <a:ext cx="287121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Known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Remote work can affect individual workers.</a:t>
            </a:r>
            <a:br/>
            <a:br/>
            <a:r>
              <a:t>It can influence autonomy, work-life balance, communication and collaboration.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480560" y="1417320"/>
            <a:ext cx="3200400" cy="347472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4645152" y="1545336"/>
            <a:ext cx="287121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7E32"/>
                </a:solidFill>
                <a:latin typeface="Calibri" panose="020F0502020204030204"/>
              </a:rPr>
              <a:t>Still unclear</a:t>
            </a:r>
            <a:endParaRPr sz="22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What exactly happens to office work itself?</a:t>
            </a:r>
            <a:br/>
            <a:br/>
            <a:r>
              <a:t>How do help, learning, relationships and interdependent tasks change?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183879" y="1417320"/>
            <a:ext cx="3200400" cy="3474720"/>
          </a:xfrm>
          <a:prstGeom prst="roundRect">
            <a:avLst/>
          </a:prstGeom>
          <a:solidFill>
            <a:srgbClr val="FDEBEB"/>
          </a:solidFill>
          <a:ln w="13970">
            <a:solidFill>
              <a:srgbClr val="B2424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348471" y="1545336"/>
            <a:ext cx="287121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B24242"/>
                </a:solidFill>
                <a:latin typeface="Calibri" panose="020F0502020204030204"/>
              </a:rPr>
              <a:t>Research gap</a:t>
            </a:r>
            <a:endParaRPr sz="2200" b="1">
              <a:solidFill>
                <a:srgbClr val="B2424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We need a deeper understanding of how the execution of office work changes under remote and hybrid work.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5577840"/>
            <a:ext cx="103327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B24242"/>
                </a:solidFill>
                <a:latin typeface="Calibri" panose="020F0502020204030204"/>
              </a:rPr>
              <a:t>Key teaching point: the research question comes from the gap, not only from personal interest.</a:t>
            </a:r>
            <a:endParaRPr sz="2200" b="1">
              <a:solidFill>
                <a:srgbClr val="B24242"/>
              </a:solidFill>
              <a:latin typeface="Calibri" panose="020F0502020204030204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8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Step 4: Research question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The article does not present one simple numbered RQ, so we express the core question clearly.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68680" y="1600200"/>
            <a:ext cx="3657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Research Question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868680" y="2057400"/>
            <a:ext cx="10424160" cy="141732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33271" y="2185416"/>
            <a:ext cx="10094976" cy="12161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3000" b="1">
                <a:solidFill>
                  <a:srgbClr val="245FB4"/>
                </a:solidFill>
                <a:latin typeface="Calibri" panose="020F0502020204030204"/>
              </a:rPr>
              <a:t>How does remote work change the way office work is performed, and why?</a:t>
            </a:r>
            <a:endParaRPr sz="3000" b="1">
              <a:solidFill>
                <a:srgbClr val="245FB4"/>
              </a:solidFill>
              <a:latin typeface="Calibri" panose="020F0502020204030204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68680" y="3977639"/>
            <a:ext cx="365760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200" b="1">
                <a:solidFill>
                  <a:srgbClr val="12233F"/>
                </a:solidFill>
                <a:latin typeface="Calibri" panose="020F0502020204030204"/>
              </a:rPr>
              <a:t>Why this question matters</a:t>
            </a:r>
            <a:endParaRPr sz="22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51560" y="4480560"/>
            <a:ext cx="9875520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It asks about process: how work changes.</a:t>
            </a:r>
          </a:p>
          <a:p>
            <a:pPr>
              <a:spcAft>
                <a:spcPts val="400"/>
              </a:spcAft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It asks about explanation: why those changes happen.</a:t>
            </a:r>
          </a:p>
          <a:p>
            <a:pPr>
              <a:spcAft>
                <a:spcPts val="400"/>
              </a:spcAft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It is not only asking whether remote work is good or bad.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9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The sample in this article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Who did the researchers study?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822960" y="1371600"/>
            <a:ext cx="2468880" cy="128016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87552" y="1499616"/>
            <a:ext cx="213969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245FB4"/>
                </a:solidFill>
                <a:latin typeface="Calibri" panose="020F0502020204030204"/>
              </a:rPr>
              <a:t>Employees</a:t>
            </a:r>
            <a:endParaRPr sz="24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400">
                <a:solidFill>
                  <a:srgbClr val="343A46"/>
                </a:solidFill>
                <a:latin typeface="Calibri" panose="020F0502020204030204"/>
              </a:defRPr>
            </a:pPr>
            <a:r>
              <a:t>roughly 760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520440" y="1371600"/>
            <a:ext cx="2468880" cy="128016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3685032" y="1499616"/>
            <a:ext cx="213969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1F8A96"/>
                </a:solidFill>
                <a:latin typeface="Calibri" panose="020F0502020204030204"/>
              </a:rPr>
              <a:t>Interviews</a:t>
            </a:r>
            <a:endParaRPr sz="24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400">
                <a:solidFill>
                  <a:srgbClr val="343A46"/>
                </a:solidFill>
                <a:latin typeface="Calibri" panose="020F0502020204030204"/>
              </a:defRPr>
            </a:pPr>
            <a:r>
              <a:t>38 group interviews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17920" y="1371600"/>
            <a:ext cx="2468880" cy="128016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6382512" y="1499616"/>
            <a:ext cx="213969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DA7E32"/>
                </a:solidFill>
                <a:latin typeface="Calibri" panose="020F0502020204030204"/>
              </a:rPr>
              <a:t>Company</a:t>
            </a:r>
            <a:endParaRPr sz="24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one multinational financial services company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915400" y="1371600"/>
            <a:ext cx="2468880" cy="1280160"/>
          </a:xfrm>
          <a:prstGeom prst="roundRect">
            <a:avLst/>
          </a:prstGeom>
          <a:solidFill>
            <a:srgbClr val="F1ECFA"/>
          </a:solidFill>
          <a:ln w="13970">
            <a:solidFill>
              <a:srgbClr val="664CA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9079992" y="1499616"/>
            <a:ext cx="2139696" cy="107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664CA5"/>
                </a:solidFill>
                <a:latin typeface="Calibri" panose="020F0502020204030204"/>
              </a:rPr>
              <a:t>Countries</a:t>
            </a:r>
            <a:endParaRPr sz="2400" b="1">
              <a:solidFill>
                <a:srgbClr val="664CA5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US, UK and India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14400" y="3246120"/>
            <a:ext cx="10607040" cy="2286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The participants were employees, not customers or managers only.</a:t>
            </a:r>
          </a:p>
          <a:p>
            <a:pPr>
              <a:spcAft>
                <a:spcPts val="400"/>
              </a:spcAft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The organisation was multinational, so the study covered several national contexts.</a:t>
            </a:r>
          </a:p>
          <a:p>
            <a:pPr>
              <a:spcAft>
                <a:spcPts val="400"/>
              </a:spcAft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The researchers used group interviews, not a survey.</a:t>
            </a:r>
          </a:p>
          <a:p>
            <a:pPr>
              <a:spcAft>
                <a:spcPts val="400"/>
              </a:spcAft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This sample fits the question because the researchers wanted to understand how employees experience office work under remote / hybrid conditions.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12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Step 5: Why this method fits the question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Question determines method.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417320"/>
            <a:ext cx="5120640" cy="356616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96112" y="1545336"/>
            <a:ext cx="4791455" cy="3364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If the question asks “how” and “why”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The researcher needs rich explanation.</a:t>
            </a:r>
            <a:br/>
            <a:r>
              <a:t>Employees need to describe experiences.</a:t>
            </a:r>
            <a:br/>
            <a:r>
              <a:t>The researcher looks for patterns in meaning.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09360" y="1417320"/>
            <a:ext cx="5120640" cy="356616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473952" y="1545336"/>
            <a:ext cx="4791455" cy="3364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1F8A96"/>
                </a:solidFill>
                <a:latin typeface="Calibri" panose="020F0502020204030204"/>
              </a:rPr>
              <a:t>So the method is qualitative</a:t>
            </a:r>
            <a:endParaRPr sz="22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The authors used group interviews.</a:t>
            </a:r>
            <a:br/>
            <a:r>
              <a:t>This lets employees explain how remote work changed their daily work.</a:t>
            </a:r>
            <a:br/>
            <a:r>
              <a:t>It also lets researchers compare themes across groups.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577840"/>
            <a:ext cx="10332720" cy="11068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FF0000"/>
                </a:solidFill>
                <a:latin typeface="Calibri" panose="020F0502020204030204"/>
              </a:rPr>
              <a:t>If the question is about experience, process and explanation, interviews are often a good method.</a:t>
            </a:r>
            <a:r>
              <a:rPr lang="en-US" altLang="en-US" sz="2200" b="1">
                <a:solidFill>
                  <a:srgbClr val="12233F"/>
                </a:solidFill>
                <a:latin typeface="Calibri" panose="020F0502020204030204"/>
              </a:rPr>
              <a:t>If the question is about quantity, frequency, difference or relationship, quantitative methods are often appropriate.</a:t>
            </a:r>
            <a:endParaRPr lang="en-US" altLang="en-US" sz="22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10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Method, sample and data are different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Students often mix these up. Keep them separate.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77240" y="1417320"/>
            <a:ext cx="3291840" cy="329184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41832" y="1545336"/>
            <a:ext cx="2962656" cy="18662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245FB4"/>
                </a:solidFill>
                <a:latin typeface="Calibri" panose="020F0502020204030204"/>
              </a:rPr>
              <a:t>Method</a:t>
            </a:r>
            <a:endParaRPr sz="24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How did the researchers collect evidence?</a:t>
            </a:r>
            <a:br/>
            <a:br/>
            <a:r>
              <a:rPr b="1"/>
              <a:t>Group interviews</a:t>
            </a:r>
            <a:endParaRPr b="1"/>
          </a:p>
        </p:txBody>
      </p:sp>
      <p:sp>
        <p:nvSpPr>
          <p:cNvPr id="6" name="Rounded Rectangle 5"/>
          <p:cNvSpPr/>
          <p:nvPr/>
        </p:nvSpPr>
        <p:spPr>
          <a:xfrm>
            <a:off x="4434840" y="1417320"/>
            <a:ext cx="3291840" cy="329184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4599431" y="1545336"/>
            <a:ext cx="2962656" cy="2451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1F8A96"/>
                </a:solidFill>
                <a:latin typeface="Calibri" panose="020F0502020204030204"/>
              </a:rPr>
              <a:t>Sample</a:t>
            </a:r>
            <a:endParaRPr sz="24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Who participated?</a:t>
            </a:r>
            <a:br/>
            <a:br/>
            <a:r>
              <a:rPr b="1"/>
              <a:t>Roughly 760 employees from one multinational company across 3 countries</a:t>
            </a:r>
            <a:endParaRPr b="1"/>
          </a:p>
        </p:txBody>
      </p:sp>
      <p:sp>
        <p:nvSpPr>
          <p:cNvPr id="8" name="Rounded Rectangle 7"/>
          <p:cNvSpPr/>
          <p:nvPr/>
        </p:nvSpPr>
        <p:spPr>
          <a:xfrm>
            <a:off x="8092440" y="1417320"/>
            <a:ext cx="3291840" cy="329184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257031" y="1545336"/>
            <a:ext cx="2962656" cy="2451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400" b="1">
                <a:solidFill>
                  <a:srgbClr val="DA7E32"/>
                </a:solidFill>
                <a:latin typeface="Calibri" panose="020F0502020204030204"/>
              </a:rPr>
              <a:t>Data</a:t>
            </a:r>
            <a:endParaRPr sz="24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What information was collected?</a:t>
            </a:r>
            <a:br/>
            <a:br/>
            <a:r>
              <a:rPr b="1"/>
              <a:t>Employees’ accounts and discussions from the interviews</a:t>
            </a:r>
            <a:endParaRPr b="1"/>
          </a:p>
        </p:txBody>
      </p:sp>
      <p:sp>
        <p:nvSpPr>
          <p:cNvPr id="10" name="TextBox 9"/>
          <p:cNvSpPr txBox="1"/>
          <p:nvPr/>
        </p:nvSpPr>
        <p:spPr>
          <a:xfrm>
            <a:off x="914400" y="5440680"/>
            <a:ext cx="1033272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b="1">
                <a:solidFill>
                  <a:srgbClr val="B24242"/>
                </a:solidFill>
                <a:latin typeface="Calibri" panose="020F0502020204030204"/>
              </a:rPr>
              <a:t>People are the sample. What they say, write or produce is the data.</a:t>
            </a:r>
            <a:endParaRPr sz="2400" b="1">
              <a:solidFill>
                <a:srgbClr val="B24242"/>
              </a:solidFill>
              <a:latin typeface="Calibri" panose="020F0502020204030204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11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The data in this article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What evidence did the researchers actually use?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463040"/>
            <a:ext cx="1033272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800" b="1">
                <a:solidFill>
                  <a:srgbClr val="12233F"/>
                </a:solidFill>
                <a:latin typeface="Calibri" panose="020F0502020204030204"/>
              </a:rPr>
              <a:t>Data = notes and accounts from 38 group interviews about employees’ experiences of remote and hybrid work.</a:t>
            </a:r>
            <a:endParaRPr sz="28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914400" y="2788920"/>
            <a:ext cx="4754880" cy="201168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78992" y="2916936"/>
            <a:ext cx="4425696" cy="1810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7E32"/>
                </a:solidFill>
                <a:latin typeface="Calibri" panose="020F0502020204030204"/>
              </a:rPr>
              <a:t>Important detail</a:t>
            </a:r>
            <a:endParaRPr sz="22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The researchers could not record the interviews because of company security policy. They took notes instead.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0" y="2788920"/>
            <a:ext cx="4754880" cy="201168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6565392" y="2916936"/>
            <a:ext cx="4425696" cy="1810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Why it matters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This reminds us that research is shaped by real-world access, permissions and organisational constraints.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14400" y="5577840"/>
            <a:ext cx="10332720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>
                <a:solidFill>
                  <a:srgbClr val="12233F"/>
                </a:solidFill>
                <a:latin typeface="Calibri" panose="020F0502020204030204"/>
              </a:rPr>
              <a:t>In real research, you do not always get perfect data. You work with the access you can ethically and practically obtain.</a:t>
            </a:r>
            <a:endParaRPr sz="20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13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How did they analyse the data?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They looked for patterns across the interviews.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77240" y="1325880"/>
            <a:ext cx="3657600" cy="3474720"/>
          </a:xfrm>
          <a:prstGeom prst="roundRect">
            <a:avLst/>
          </a:prstGeom>
          <a:solidFill>
            <a:srgbClr val="F1ECFA"/>
          </a:solidFill>
          <a:ln w="13970">
            <a:solidFill>
              <a:srgbClr val="664CA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41832" y="1453895"/>
            <a:ext cx="332841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664CA5"/>
                </a:solidFill>
                <a:latin typeface="Calibri" panose="020F0502020204030204"/>
              </a:rPr>
              <a:t>Data analysis</a:t>
            </a:r>
            <a:endParaRPr sz="2600" b="1">
              <a:solidFill>
                <a:srgbClr val="664CA5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400">
                <a:solidFill>
                  <a:srgbClr val="343A46"/>
                </a:solidFill>
                <a:latin typeface="Calibri" panose="020F0502020204030204"/>
              </a:defRPr>
            </a:pPr>
            <a:r>
              <a:t>Reflexive thematic analysis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709160" y="1325880"/>
            <a:ext cx="6720840" cy="347472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4873752" y="1453895"/>
            <a:ext cx="6391655" cy="21736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In simple words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The researchers read across the interview notes and looked for </a:t>
            </a:r>
            <a:r>
              <a:rPr b="1"/>
              <a:t>repeated patterns and themes.</a:t>
            </a:r>
            <a:br>
              <a:rPr b="1"/>
            </a:br>
            <a:br>
              <a:rPr b="1"/>
            </a:br>
            <a:r>
              <a:t>They did not calculate one simple average. They interpreted what employees repeatedly described.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5840" y="5166360"/>
            <a:ext cx="1005840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Example themes: reduced help across teams; more focus on individual KPIs; fewer new relationships; weaker informal learning; meeting overload.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14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The overall finding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This is the main answer of the article.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68680" y="1508760"/>
            <a:ext cx="10515600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3000" b="1">
                <a:solidFill>
                  <a:srgbClr val="12233F"/>
                </a:solidFill>
                <a:latin typeface="Calibri" panose="020F0502020204030204"/>
              </a:rPr>
              <a:t>Remote work shifted employees’ focus toward their own </a:t>
            </a:r>
            <a:r>
              <a:rPr sz="3000" b="1">
                <a:solidFill>
                  <a:srgbClr val="FF0000"/>
                </a:solidFill>
                <a:latin typeface="Calibri" panose="020F0502020204030204"/>
              </a:rPr>
              <a:t>individual tasks </a:t>
            </a:r>
            <a:r>
              <a:rPr sz="3000" b="1">
                <a:solidFill>
                  <a:srgbClr val="12233F"/>
                </a:solidFill>
                <a:latin typeface="Calibri" panose="020F0502020204030204"/>
              </a:rPr>
              <a:t>and away from </a:t>
            </a:r>
            <a:r>
              <a:rPr sz="3000" b="1">
                <a:solidFill>
                  <a:srgbClr val="FF0000"/>
                </a:solidFill>
                <a:latin typeface="Calibri" panose="020F0502020204030204"/>
              </a:rPr>
              <a:t>help-giving and collaborative tasks.</a:t>
            </a:r>
            <a:endParaRPr sz="3000" b="1">
              <a:solidFill>
                <a:srgbClr val="FF0000"/>
              </a:solidFill>
              <a:latin typeface="Calibri" panose="020F0502020204030204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51560" y="3063240"/>
            <a:ext cx="10058400" cy="777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b="1">
                <a:solidFill>
                  <a:srgbClr val="245FB4"/>
                </a:solidFill>
                <a:latin typeface="Calibri" panose="020F0502020204030204"/>
              </a:rPr>
              <a:t>This is not saying remote work is simply bad. It says remote work changes the balance between individual work and collective work.</a:t>
            </a:r>
            <a:endParaRPr sz="2400" b="1">
              <a:solidFill>
                <a:srgbClr val="245FB4"/>
              </a:solidFill>
              <a:latin typeface="Calibri" panose="020F0502020204030204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914400" y="4572000"/>
            <a:ext cx="4800600" cy="114300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1078992" y="4700016"/>
            <a:ext cx="4471416" cy="941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7E32"/>
                </a:solidFill>
                <a:latin typeface="Calibri" panose="020F0502020204030204"/>
              </a:rPr>
              <a:t>Individual work</a:t>
            </a:r>
            <a:endParaRPr sz="22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my own tasks, my own KPIs, my own deadlines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46520" y="4572000"/>
            <a:ext cx="4800600" cy="114300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6611112" y="4700016"/>
            <a:ext cx="4471416" cy="941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1F8A96"/>
                </a:solidFill>
                <a:latin typeface="Calibri" panose="020F0502020204030204"/>
              </a:rPr>
              <a:t>Collective work</a:t>
            </a:r>
            <a:endParaRPr sz="22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helping others, informal learning, collaboration, relationships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15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Finding 1: more focus on individual KPIs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Remote work encouraged employees to prioritise measurable individual tasks.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822960" y="1417320"/>
            <a:ext cx="5029200" cy="347472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87552" y="1545336"/>
            <a:ext cx="470001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What changed?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Employees increasingly focused on finishing their own tasks first.</a:t>
            </a:r>
            <a:br/>
            <a:br/>
            <a:r>
              <a:t>Helping others, mentoring new colleagues or answering informal questions became easier to postpone.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09360" y="1417320"/>
            <a:ext cx="5029200" cy="347472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473952" y="1545336"/>
            <a:ext cx="470001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7E32"/>
                </a:solidFill>
                <a:latin typeface="Calibri" panose="020F0502020204030204"/>
              </a:rPr>
              <a:t>Why this matters</a:t>
            </a:r>
            <a:endParaRPr sz="22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Some important work is invisible.</a:t>
            </a:r>
            <a:br/>
            <a:br/>
            <a:r>
              <a:t>It may not be measured in KPIs, but it supports the organisation’s learning, culture and collaboration.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577840"/>
            <a:ext cx="103327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2233F"/>
                </a:solidFill>
                <a:latin typeface="Calibri" panose="020F0502020204030204"/>
              </a:rPr>
              <a:t>Teaching point: what organisations measure can shape what employees prioritise.</a:t>
            </a:r>
            <a:endParaRPr sz="22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16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Finding 2: less help-seeking and help-giving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Asking for help became more formal and more costly.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3383280" cy="356616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4891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96112" y="1499616"/>
            <a:ext cx="3054096" cy="3364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48915E"/>
                </a:solidFill>
                <a:latin typeface="Calibri" panose="020F0502020204030204"/>
              </a:rPr>
              <a:t>In the office</a:t>
            </a:r>
            <a:endParaRPr sz="2200" b="1">
              <a:solidFill>
                <a:srgbClr val="48915E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You can ask a quick question.</a:t>
            </a:r>
            <a:br/>
            <a:r>
              <a:t>You can overhear useful information.</a:t>
            </a:r>
            <a:br/>
            <a:r>
              <a:t>You can learn informally.</a:t>
            </a:r>
            <a:br/>
            <a:r>
              <a:t>You can notice when someone needs help.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434840" y="1371600"/>
            <a:ext cx="3383280" cy="356616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4599431" y="1499616"/>
            <a:ext cx="3054096" cy="3364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7E32"/>
                </a:solidFill>
                <a:latin typeface="Calibri" panose="020F0502020204030204"/>
              </a:rPr>
              <a:t>Remote / hybrid</a:t>
            </a:r>
            <a:endParaRPr sz="22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You need to send a message.</a:t>
            </a:r>
            <a:br/>
            <a:r>
              <a:t>You may need to book a meeting.</a:t>
            </a:r>
            <a:br/>
            <a:r>
              <a:t>The other person may not reply quickly.</a:t>
            </a:r>
            <a:br/>
            <a:r>
              <a:t>The interaction becomes more effortful.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138160" y="1371600"/>
            <a:ext cx="3383280" cy="3566160"/>
          </a:xfrm>
          <a:prstGeom prst="roundRect">
            <a:avLst/>
          </a:prstGeom>
          <a:solidFill>
            <a:srgbClr val="FDEBEB"/>
          </a:solidFill>
          <a:ln w="13970">
            <a:solidFill>
              <a:srgbClr val="B2424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302752" y="1499616"/>
            <a:ext cx="3054096" cy="3364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B24242"/>
                </a:solidFill>
                <a:latin typeface="Calibri" panose="020F0502020204030204"/>
              </a:rPr>
              <a:t>Result</a:t>
            </a:r>
            <a:endParaRPr sz="2200" b="1">
              <a:solidFill>
                <a:srgbClr val="B2424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Employees may ask for less help and give less informal help, especially across teams.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5577840"/>
            <a:ext cx="10424160" cy="4298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12233F"/>
                </a:solidFill>
                <a:latin typeface="Calibri" panose="020F0502020204030204"/>
              </a:rPr>
              <a:t>small informal interactions can be important organisational resources.</a:t>
            </a:r>
            <a:endParaRPr sz="22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17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Finding 3: social ties became weaker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Remote work can make it harder to build relationships.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868680" y="1417320"/>
            <a:ext cx="4800600" cy="347472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1033271" y="1545336"/>
            <a:ext cx="447141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Existing employees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People may keep communicating with colleagues they already know.</a:t>
            </a:r>
            <a:br/>
            <a:br/>
            <a:r>
              <a:t>But they may build fewer new relationships outside their immediate work circle.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46520" y="1417320"/>
            <a:ext cx="4800600" cy="347472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611112" y="1545336"/>
            <a:ext cx="4471416" cy="3273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1F8A96"/>
                </a:solidFill>
                <a:latin typeface="Calibri" panose="020F0502020204030204"/>
              </a:rPr>
              <a:t>New employees</a:t>
            </a:r>
            <a:endParaRPr sz="22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Onboarding becomes harder.</a:t>
            </a:r>
            <a:br/>
            <a:br/>
            <a:r>
              <a:t>New people may miss informal learning, quick questions, observation and casual conversations.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577840"/>
            <a:ext cx="10332720" cy="737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100" b="1">
                <a:solidFill>
                  <a:srgbClr val="12233F"/>
                </a:solidFill>
                <a:latin typeface="Calibri" panose="020F0502020204030204"/>
              </a:rPr>
              <a:t>research findings are often not one big claim; they show different effects on different groups.</a:t>
            </a:r>
            <a:endParaRPr sz="21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18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Finding 4: more virtual meetings did not solve the problem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More communication does not always mean better collaboration.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77240" y="1417320"/>
            <a:ext cx="5120640" cy="342900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41832" y="1545336"/>
            <a:ext cx="4791455" cy="3227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245FB4"/>
                </a:solidFill>
                <a:latin typeface="Calibri" panose="020F0502020204030204"/>
              </a:rPr>
              <a:t>What managers often assume</a:t>
            </a:r>
            <a:endParaRPr sz="22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If employees are remote, we can replace office contact with more online meetings.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09360" y="1417320"/>
            <a:ext cx="5120640" cy="3429000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473952" y="1545336"/>
            <a:ext cx="4791455" cy="3227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DA7E32"/>
                </a:solidFill>
                <a:latin typeface="Calibri" panose="020F0502020204030204"/>
              </a:rPr>
              <a:t>What the study suggests</a:t>
            </a:r>
            <a:endParaRPr sz="22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Virtual meetings can become large, passive, camera-off and overloaded.</a:t>
            </a:r>
            <a:br/>
            <a:br/>
            <a:r>
              <a:t>They may create more time pressure without rebuilding real relationships.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577840"/>
            <a:ext cx="10424160" cy="4298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200" b="1">
                <a:solidFill>
                  <a:srgbClr val="B24242"/>
                </a:solidFill>
                <a:latin typeface="Calibri" panose="020F0502020204030204"/>
              </a:rPr>
              <a:t> a finding can challenge a common management assumption.</a:t>
            </a:r>
            <a:endParaRPr sz="2200" b="1">
              <a:solidFill>
                <a:srgbClr val="B24242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19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Finding 5: management decisions also shaped the outcome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Remote work is not only an individual choice.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463040"/>
            <a:ext cx="10424160" cy="2926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The organisation used practices such as office space reduction and hoteling.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Attendance expectations were not always strongly enforced.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When employees came into the office and did not find their colleagues there, they had fewer reasons to return.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This made relationship-building and informal collaboration harder to rebuild.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914400" y="4709160"/>
            <a:ext cx="10378440" cy="914400"/>
          </a:xfrm>
          <a:prstGeom prst="roundRect">
            <a:avLst/>
          </a:prstGeom>
          <a:solidFill>
            <a:srgbClr val="F1ECFA"/>
          </a:solidFill>
          <a:ln w="13970">
            <a:solidFill>
              <a:srgbClr val="664CA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78992" y="4837176"/>
            <a:ext cx="10049256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The study is not only about individual employees. It also shows how organisational policies shape behaviour.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20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So what is the answer?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The findings answer the original research question.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417320"/>
            <a:ext cx="10972800" cy="201168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96112" y="1545336"/>
            <a:ext cx="10643616" cy="18105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600" b="1">
                <a:solidFill>
                  <a:srgbClr val="245FB4"/>
                </a:solidFill>
                <a:latin typeface="Calibri" panose="020F0502020204030204"/>
              </a:rPr>
              <a:t>Answer</a:t>
            </a:r>
            <a:endParaRPr sz="26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400">
                <a:solidFill>
                  <a:srgbClr val="343A46"/>
                </a:solidFill>
                <a:latin typeface="Calibri" panose="020F0502020204030204"/>
              </a:defRPr>
            </a:pPr>
            <a:r>
              <a:t>Remote work changes office work by shifting attention from relational and collaborative activities toward individual tasks and measurable outputs.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3886200"/>
            <a:ext cx="10972800" cy="146304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896112" y="4014215"/>
            <a:ext cx="10643616" cy="12618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300" b="1">
                <a:solidFill>
                  <a:srgbClr val="1F8A96"/>
                </a:solidFill>
                <a:latin typeface="Calibri" panose="020F0502020204030204"/>
              </a:rPr>
              <a:t>Mechanisms</a:t>
            </a:r>
            <a:endParaRPr sz="23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100">
                <a:solidFill>
                  <a:srgbClr val="343A46"/>
                </a:solidFill>
                <a:latin typeface="Calibri" panose="020F0502020204030204"/>
              </a:defRPr>
            </a:pPr>
            <a:r>
              <a:t>This happens through weaker social ties, reduced informal help, fewer learning opportunities, virtual meeting overload and management practices that limit face-to-face contact.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5806440"/>
            <a:ext cx="10332720" cy="706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>
                <a:solidFill>
                  <a:srgbClr val="12233F"/>
                </a:solidFill>
                <a:latin typeface="Calibri" panose="020F0502020204030204"/>
              </a:rPr>
              <a:t>Notice how the answer comes from the findings, and the findings connect back to the original question.</a:t>
            </a:r>
            <a:endParaRPr sz="20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21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The golden thread of this article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Now we can see the full research logic.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594360" y="1298448"/>
            <a:ext cx="5257800" cy="969264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758952" y="1426464"/>
            <a:ext cx="4928616" cy="768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245FB4"/>
                </a:solidFill>
                <a:latin typeface="Calibri" panose="020F0502020204030204"/>
              </a:rPr>
              <a:t>Problem</a:t>
            </a:r>
            <a:endParaRPr sz="18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350">
                <a:solidFill>
                  <a:srgbClr val="343A46"/>
                </a:solidFill>
                <a:latin typeface="Calibri" panose="020F0502020204030204"/>
              </a:defRPr>
            </a:pPr>
            <a:r>
              <a:t>We know less about how remote work changes office work itself.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63640" y="1298448"/>
            <a:ext cx="5257800" cy="969264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428232" y="1426464"/>
            <a:ext cx="4928616" cy="768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1F8A96"/>
                </a:solidFill>
                <a:latin typeface="Calibri" panose="020F0502020204030204"/>
              </a:rPr>
              <a:t>Literature</a:t>
            </a:r>
            <a:endParaRPr sz="18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350">
                <a:solidFill>
                  <a:srgbClr val="343A46"/>
                </a:solidFill>
                <a:latin typeface="Calibri" panose="020F0502020204030204"/>
              </a:defRPr>
            </a:pPr>
            <a:r>
              <a:t>Remote work can help individual focus but may weaken communication and collaboration.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94360" y="2468880"/>
            <a:ext cx="5257800" cy="969264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48915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758952" y="2596896"/>
            <a:ext cx="4928616" cy="768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48915E"/>
                </a:solidFill>
                <a:latin typeface="Calibri" panose="020F0502020204030204"/>
              </a:rPr>
              <a:t>Gap</a:t>
            </a:r>
            <a:endParaRPr sz="1800" b="1">
              <a:solidFill>
                <a:srgbClr val="48915E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350">
                <a:solidFill>
                  <a:srgbClr val="343A46"/>
                </a:solidFill>
                <a:latin typeface="Calibri" panose="020F0502020204030204"/>
              </a:defRPr>
            </a:pPr>
            <a:r>
              <a:t>We need deeper understanding of interdependent office work under remote/hybrid conditions.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63640" y="2468880"/>
            <a:ext cx="5257800" cy="969264"/>
          </a:xfrm>
          <a:prstGeom prst="roundRect">
            <a:avLst/>
          </a:prstGeom>
          <a:solidFill>
            <a:srgbClr val="FFF1E2"/>
          </a:solidFill>
          <a:ln w="13970">
            <a:solidFill>
              <a:srgbClr val="DA7E3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6428232" y="2596896"/>
            <a:ext cx="4928616" cy="768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DA7E32"/>
                </a:solidFill>
                <a:latin typeface="Calibri" panose="020F0502020204030204"/>
              </a:rPr>
              <a:t>Research Question</a:t>
            </a:r>
            <a:endParaRPr sz="1800" b="1">
              <a:solidFill>
                <a:srgbClr val="DA7E32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350">
                <a:solidFill>
                  <a:srgbClr val="343A46"/>
                </a:solidFill>
                <a:latin typeface="Calibri" panose="020F0502020204030204"/>
              </a:defRPr>
            </a:pPr>
            <a:r>
              <a:t>How does remote work change the way office work is performed, and why?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94360" y="3639312"/>
            <a:ext cx="5257800" cy="969264"/>
          </a:xfrm>
          <a:prstGeom prst="roundRect">
            <a:avLst/>
          </a:prstGeom>
          <a:solidFill>
            <a:srgbClr val="F1ECFA"/>
          </a:solidFill>
          <a:ln w="13970">
            <a:solidFill>
              <a:srgbClr val="664CA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758952" y="3767328"/>
            <a:ext cx="4928616" cy="768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664CA5"/>
                </a:solidFill>
                <a:latin typeface="Calibri" panose="020F0502020204030204"/>
              </a:rPr>
              <a:t>Method</a:t>
            </a:r>
            <a:endParaRPr sz="1800" b="1">
              <a:solidFill>
                <a:srgbClr val="664CA5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350">
                <a:solidFill>
                  <a:srgbClr val="343A46"/>
                </a:solidFill>
                <a:latin typeface="Calibri" panose="020F0502020204030204"/>
              </a:defRPr>
            </a:pPr>
            <a:r>
              <a:t>Qualitative group interviews.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263640" y="3639312"/>
            <a:ext cx="5257800" cy="969264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6428232" y="3767328"/>
            <a:ext cx="4928616" cy="768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245FB4"/>
                </a:solidFill>
                <a:latin typeface="Calibri" panose="020F0502020204030204"/>
              </a:rPr>
              <a:t>Data</a:t>
            </a:r>
            <a:endParaRPr sz="18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350">
                <a:solidFill>
                  <a:srgbClr val="343A46"/>
                </a:solidFill>
                <a:latin typeface="Calibri" panose="020F0502020204030204"/>
              </a:defRPr>
            </a:pPr>
            <a:r>
              <a:t>Employees’ accounts and interview notes.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94360" y="4809744"/>
            <a:ext cx="5257800" cy="969264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758952" y="4937759"/>
            <a:ext cx="4928616" cy="768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1F8A96"/>
                </a:solidFill>
                <a:latin typeface="Calibri" panose="020F0502020204030204"/>
              </a:rPr>
              <a:t>Findings</a:t>
            </a:r>
            <a:endParaRPr sz="18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350">
                <a:solidFill>
                  <a:srgbClr val="343A46"/>
                </a:solidFill>
                <a:latin typeface="Calibri" panose="020F0502020204030204"/>
              </a:defRPr>
            </a:pPr>
            <a:r>
              <a:t>More individual focus, weaker help-giving, weaker social ties, more meeting problems.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63640" y="4809744"/>
            <a:ext cx="5257800" cy="969264"/>
          </a:xfrm>
          <a:prstGeom prst="roundRect">
            <a:avLst/>
          </a:prstGeom>
          <a:solidFill>
            <a:srgbClr val="F6F8FC"/>
          </a:solidFill>
          <a:ln w="13970">
            <a:solidFill>
              <a:srgbClr val="12233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6428232" y="4937759"/>
            <a:ext cx="4928616" cy="768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>
                <a:solidFill>
                  <a:srgbClr val="12233F"/>
                </a:solidFill>
                <a:latin typeface="Calibri" panose="020F0502020204030204"/>
              </a:rPr>
              <a:t>Answer</a:t>
            </a:r>
            <a:endParaRPr sz="1800" b="1">
              <a:solidFill>
                <a:srgbClr val="12233F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1350">
                <a:solidFill>
                  <a:srgbClr val="343A46"/>
                </a:solidFill>
                <a:latin typeface="Calibri" panose="020F0502020204030204"/>
              </a:defRPr>
            </a:pPr>
            <a:r>
              <a:t>Remote work shifts office work from relational/collaborative toward individualised work.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22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Class activity: read the article structure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Work in groups. Use the article, not your memory.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234440"/>
            <a:ext cx="10972800" cy="4526280"/>
          </a:xfrm>
          <a:prstGeom prst="roundRect">
            <a:avLst/>
          </a:prstGeom>
          <a:solidFill>
            <a:srgbClr val="F6F8FC"/>
          </a:solidFill>
          <a:ln w="13970">
            <a:solidFill>
              <a:srgbClr val="12233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96112" y="1362456"/>
            <a:ext cx="10643616" cy="43251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200" b="1">
                <a:solidFill>
                  <a:srgbClr val="12233F"/>
                </a:solidFill>
                <a:latin typeface="Calibri" panose="020F0502020204030204"/>
              </a:rPr>
              <a:t>Your task</a:t>
            </a:r>
            <a:endParaRPr sz="22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51560" y="1783080"/>
            <a:ext cx="10241280" cy="3383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1. Find one sentence that shows the research problem.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2. Find one sentence that shows the method.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3. Identify the sample.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4. Identify the data.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5. Identify two main findings.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6. Explain in one sentence how the findings answer the research question.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5806440"/>
            <a:ext cx="10424160" cy="398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sz="2000" b="1">
              <a:solidFill>
                <a:srgbClr val="245FB4"/>
              </a:solidFill>
              <a:latin typeface="Calibri" panose="020F050202020403020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23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What this article teaches us about dissertation writing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Use this as a model for your own dissertation.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1417320"/>
            <a:ext cx="10424160" cy="4206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Do not start with a vague topic. </a:t>
            </a:r>
            <a:r>
              <a:rPr>
                <a:solidFill>
                  <a:srgbClr val="FF0000"/>
                </a:solidFill>
              </a:rPr>
              <a:t>Start with a problem.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rPr>
                <a:solidFill>
                  <a:srgbClr val="FF0000"/>
                </a:solidFill>
              </a:rPr>
              <a:t>Do not create a research question before reading the literature.</a:t>
            </a:r>
            <a:endParaRPr>
              <a:solidFill>
                <a:srgbClr val="FF0000"/>
              </a:solidFill>
            </a:endParaRP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rPr>
                <a:solidFill>
                  <a:srgbClr val="FF0000"/>
                </a:solidFill>
              </a:rPr>
              <a:t>Use the literature to find a gap.</a:t>
            </a:r>
            <a:endParaRPr>
              <a:solidFill>
                <a:srgbClr val="FF0000"/>
              </a:solidFill>
            </a:endParaRP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rPr>
                <a:solidFill>
                  <a:srgbClr val="FF0000"/>
                </a:solidFill>
              </a:rPr>
              <a:t>Choose a method that can answer the research question.</a:t>
            </a:r>
            <a:endParaRPr>
              <a:solidFill>
                <a:srgbClr val="FF0000"/>
              </a:solidFill>
            </a:endParaRP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Be clear about sample and data.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t>Make sure </a:t>
            </a:r>
            <a:r>
              <a:rPr>
                <a:solidFill>
                  <a:srgbClr val="FF0000"/>
                </a:solidFill>
              </a:rPr>
              <a:t>the findings answer the original question.</a:t>
            </a:r>
          </a:p>
          <a:p>
            <a:pPr>
              <a:spcAft>
                <a:spcPts val="400"/>
              </a:spcAft>
              <a:defRPr sz="2200">
                <a:solidFill>
                  <a:srgbClr val="343A46"/>
                </a:solidFill>
                <a:latin typeface="Calibri" panose="020F0502020204030204"/>
              </a:defRPr>
            </a:pPr>
            <a:r>
              <a:rPr>
                <a:solidFill>
                  <a:srgbClr val="FF0000"/>
                </a:solidFill>
              </a:rPr>
              <a:t>Keep the golden thread visible from beginning to end.</a:t>
            </a:r>
            <a:endParaRPr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14400" y="5806440"/>
            <a:ext cx="103327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b="1">
                <a:solidFill>
                  <a:srgbClr val="12233F"/>
                </a:solidFill>
                <a:latin typeface="Calibri" panose="020F0502020204030204"/>
              </a:rPr>
              <a:t>A good dissertation is one connected research story.</a:t>
            </a:r>
            <a:endParaRPr sz="24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24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Apply the model to your own idea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Start building your dissertation in the same way.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417320"/>
            <a:ext cx="5212080" cy="4069080"/>
          </a:xfrm>
          <a:prstGeom prst="roundRect">
            <a:avLst/>
          </a:prstGeom>
          <a:solidFill>
            <a:srgbClr val="E8F1FD"/>
          </a:solidFill>
          <a:ln w="13970">
            <a:solidFill>
              <a:srgbClr val="245F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96112" y="1545336"/>
            <a:ext cx="4882896" cy="3867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300" b="1">
                <a:solidFill>
                  <a:srgbClr val="245FB4"/>
                </a:solidFill>
                <a:latin typeface="Calibri" panose="020F0502020204030204"/>
              </a:rPr>
              <a:t>Fill in your first draft</a:t>
            </a:r>
            <a:endParaRPr sz="2300" b="1">
              <a:solidFill>
                <a:srgbClr val="245FB4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Topic:</a:t>
            </a:r>
            <a:br/>
            <a:br/>
            <a:r>
              <a:t>Problem:</a:t>
            </a:r>
            <a:br/>
            <a:br/>
            <a:r>
              <a:t>What might the literature already say?</a:t>
            </a:r>
            <a:br/>
            <a:br/>
            <a:r>
              <a:t>Possible gap:</a:t>
            </a:r>
            <a:br/>
            <a:br/>
            <a:r>
              <a:t>Possible research question: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355080" y="1417320"/>
            <a:ext cx="5074920" cy="4069080"/>
          </a:xfrm>
          <a:prstGeom prst="roundRect">
            <a:avLst/>
          </a:prstGeom>
          <a:solidFill>
            <a:srgbClr val="E8F6EE"/>
          </a:solidFill>
          <a:ln w="13970">
            <a:solidFill>
              <a:srgbClr val="1F8A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6519672" y="1545336"/>
            <a:ext cx="4745736" cy="38679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2300" b="1">
                <a:solidFill>
                  <a:srgbClr val="1F8A96"/>
                </a:solidFill>
                <a:latin typeface="Calibri" panose="020F0502020204030204"/>
              </a:rPr>
              <a:t>Use these sentence starters</a:t>
            </a:r>
            <a:endParaRPr sz="2300" b="1">
              <a:solidFill>
                <a:srgbClr val="1F8A96"/>
              </a:solidFill>
              <a:latin typeface="Calibri" panose="020F0502020204030204"/>
            </a:endParaRPr>
          </a:p>
          <a:p>
            <a:pPr>
              <a:spcBef>
                <a:spcPts val="400"/>
              </a:spcBef>
              <a:defRPr sz="2000">
                <a:solidFill>
                  <a:srgbClr val="343A46"/>
                </a:solidFill>
                <a:latin typeface="Calibri" panose="020F0502020204030204"/>
              </a:defRPr>
            </a:pPr>
            <a:r>
              <a:t>My topic is...</a:t>
            </a:r>
            <a:br/>
            <a:br/>
            <a:r>
              <a:t>The problem is...</a:t>
            </a:r>
            <a:br/>
            <a:br/>
            <a:r>
              <a:t>Previous research may show...</a:t>
            </a:r>
            <a:br/>
            <a:br/>
            <a:r>
              <a:t>A possible gap is...</a:t>
            </a:r>
            <a:br/>
            <a:br/>
            <a:r>
              <a:t>My research question could be...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25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201400" cy="566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200" b="1">
                <a:solidFill>
                  <a:srgbClr val="12233F"/>
                </a:solidFill>
                <a:latin typeface="Calibri Light" panose="020F0302020204030204"/>
              </a:rPr>
              <a:t>References and link</a:t>
            </a:r>
            <a:endParaRPr sz="3200" b="1">
              <a:solidFill>
                <a:srgbClr val="12233F"/>
              </a:solidFill>
              <a:latin typeface="Calibri Light" panose="020F03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0352" y="896112"/>
            <a:ext cx="108356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343A46"/>
                </a:solidFill>
                <a:latin typeface="Calibri" panose="020F0502020204030204"/>
              </a:rPr>
              <a:t>Article used in today’s demonstration.</a:t>
            </a:r>
            <a:endParaRPr sz="1800" b="0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22960" y="1600200"/>
            <a:ext cx="1024128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200" b="1">
                <a:solidFill>
                  <a:srgbClr val="12233F"/>
                </a:solidFill>
                <a:latin typeface="Calibri" panose="020F0502020204030204"/>
              </a:rPr>
              <a:t>Cappelli, P. and Wu, Y. J. (2026) ‘How Remote Work Is Reshaping the Office’, California Management Review.</a:t>
            </a:r>
            <a:endParaRPr sz="22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2960" y="2377440"/>
            <a:ext cx="1051560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0">
                <a:solidFill>
                  <a:srgbClr val="245FB4"/>
                </a:solidFill>
                <a:latin typeface="Calibri" panose="020F0502020204030204"/>
              </a:rPr>
              <a:t>Available at: https://cmr.berkeley.edu/2026/07/69-2-how-remote-work-is-reshaping-the-office/</a:t>
            </a:r>
            <a:endParaRPr sz="1800" b="0">
              <a:solidFill>
                <a:srgbClr val="245FB4"/>
              </a:solidFill>
              <a:latin typeface="Calibri" panose="020F0502020204030204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22960" y="3657600"/>
            <a:ext cx="1024128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b="1">
                <a:solidFill>
                  <a:srgbClr val="343A46"/>
                </a:solidFill>
                <a:latin typeface="Calibri" panose="020F0502020204030204"/>
              </a:rPr>
              <a:t>Use the article to practise identifying: problem, literature, gap, research question, method, sample, data, findings and answer.</a:t>
            </a:r>
            <a:endParaRPr sz="2400" b="1">
              <a:solidFill>
                <a:srgbClr val="343A46"/>
              </a:solidFill>
              <a:latin typeface="Calibri" panose="020F0502020204030204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22960" y="5029200"/>
            <a:ext cx="1024128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400" b="1">
                <a:solidFill>
                  <a:srgbClr val="12233F"/>
                </a:solidFill>
                <a:latin typeface="Calibri" panose="020F0502020204030204"/>
              </a:rPr>
              <a:t>Next step: we will apply the same reading strategy to another research article.</a:t>
            </a:r>
            <a:endParaRPr sz="2400" b="1">
              <a:solidFill>
                <a:srgbClr val="12233F"/>
              </a:solidFill>
              <a:latin typeface="Calibri" panose="020F050202020403020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02920" y="6492240"/>
            <a:ext cx="11201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0">
                <a:solidFill>
                  <a:srgbClr val="787D87"/>
                </a:solidFill>
                <a:latin typeface="Calibri" panose="020F0502020204030204"/>
              </a:rPr>
              <a:t>BMBM6020 Dissertation Workshop  |  Article Demonstration  |  26</a:t>
            </a:r>
            <a:endParaRPr sz="1000" b="0">
              <a:solidFill>
                <a:srgbClr val="787D87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14546</Words>
  <Application>WPS Presentation</Application>
  <PresentationFormat>On-screen Show (4:3)</PresentationFormat>
  <Paragraphs>430</Paragraphs>
  <Slides>26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26</vt:i4>
      </vt:variant>
    </vt:vector>
  </HeadingPairs>
  <TitlesOfParts>
    <vt:vector size="36" baseType="lpstr">
      <vt:lpstr>Arial</vt:lpstr>
      <vt:lpstr>SimSun</vt:lpstr>
      <vt:lpstr>Wingdings</vt:lpstr>
      <vt:lpstr>Arial</vt:lpstr>
      <vt:lpstr>Calibri</vt:lpstr>
      <vt:lpstr>Calibri Light</vt:lpstr>
      <vt:lpstr>Microsoft YaHei</vt:lpstr>
      <vt:lpstr>Arial Unicode MS</vt:lpstr>
      <vt:lpstr>Calibri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>generated using python-pptx</dc:description>
  <cp:lastModifiedBy>Maggie</cp:lastModifiedBy>
  <cp:revision>2</cp:revision>
  <dcterms:created xsi:type="dcterms:W3CDTF">2013-01-27T09:14:00Z</dcterms:created>
  <dcterms:modified xsi:type="dcterms:W3CDTF">2026-10-05T11:05:45Z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1033-12.1.0.28485</vt:lpwstr>
  </property>
  <property fmtid="{D5CDD505-2E9C-101B-9397-08002B2CF9AE}" pid="3" name="ICV">
    <vt:lpwstr>6A409AE5A133483EA291B07A9946FCCE_12</vt:lpwstr>
  </property>
</Properties>
</file>