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svg" ContentType="image/svg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70" r:id="rId2"/>
    <p:sldId id="271" r:id="rId3"/>
    <p:sldId id="256" r:id="rId4"/>
    <p:sldId id="257" r:id="rId5"/>
    <p:sldId id="258" r:id="rId6"/>
    <p:sldId id="259" r:id="rId7"/>
    <p:sldId id="272" r:id="rId8"/>
    <p:sldId id="265" r:id="rId9"/>
    <p:sldId id="261" r:id="rId10"/>
    <p:sldId id="262" r:id="rId11"/>
    <p:sldId id="263" r:id="rId12"/>
    <p:sldId id="266" r:id="rId13"/>
    <p:sldId id="267" r:id="rId14"/>
    <p:sldId id="268" r:id="rId15"/>
    <p:sldId id="269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553"/>
    <p:restoredTop sz="94737"/>
  </p:normalViewPr>
  <p:slideViewPr>
    <p:cSldViewPr snapToGrid="0" snapToObjects="1">
      <p:cViewPr varScale="1">
        <p:scale>
          <a:sx n="85" d="100"/>
          <a:sy n="85" d="100"/>
        </p:scale>
        <p:origin x="768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heme" Target="theme/theme1.xml"/><Relationship Id="rId21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notesMaster" Target="notesMasters/notesMaster1.xml"/><Relationship Id="rId18" Type="http://schemas.openxmlformats.org/officeDocument/2006/relationships/presProps" Target="presProps.xml"/><Relationship Id="rId1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E9E96A7-90E1-4496-8E9E-DFA7B8944179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C1B11C46-9635-4F95-914D-B99EE7E983CA}">
      <dgm:prSet/>
      <dgm:spPr/>
      <dgm:t>
        <a:bodyPr/>
        <a:lstStyle/>
        <a:p>
          <a:r>
            <a:rPr lang="en-US" dirty="0"/>
            <a:t>TL directly and positively influences IWB?</a:t>
          </a:r>
        </a:p>
      </dgm:t>
    </dgm:pt>
    <dgm:pt modelId="{604D3267-7077-45C4-BEF6-60AA87E0A0D8}" type="sibTrans" cxnId="{5405019B-90AF-4E0C-8FCE-B013C83FC46D}">
      <dgm:prSet/>
      <dgm:spPr/>
      <dgm:t>
        <a:bodyPr/>
        <a:lstStyle/>
        <a:p>
          <a:endParaRPr lang="en-US"/>
        </a:p>
      </dgm:t>
    </dgm:pt>
    <dgm:pt modelId="{1892DB78-B72A-466C-B1C3-12D2C67042FD}" type="parTrans" cxnId="{5405019B-90AF-4E0C-8FCE-B013C83FC46D}">
      <dgm:prSet/>
      <dgm:spPr/>
      <dgm:t>
        <a:bodyPr/>
        <a:lstStyle/>
        <a:p>
          <a:endParaRPr lang="en-US"/>
        </a:p>
      </dgm:t>
    </dgm:pt>
    <dgm:pt modelId="{5E9475DC-A1A5-4372-8F71-CEAA73A319AF}">
      <dgm:prSet/>
      <dgm:spPr/>
      <dgm:t>
        <a:bodyPr/>
        <a:lstStyle/>
        <a:p>
          <a:r>
            <a:rPr lang="en-US" dirty="0"/>
            <a:t>TL positively influences PE, and PE positively linking IWB?</a:t>
          </a:r>
        </a:p>
      </dgm:t>
    </dgm:pt>
    <dgm:pt modelId="{D35B1590-F6F8-457F-AF50-6B7C177D7506}" type="sibTrans" cxnId="{3B1404ED-0190-43EE-8E27-FAC12F0E3990}">
      <dgm:prSet/>
      <dgm:spPr/>
      <dgm:t>
        <a:bodyPr/>
        <a:lstStyle/>
        <a:p>
          <a:endParaRPr lang="en-US"/>
        </a:p>
      </dgm:t>
    </dgm:pt>
    <dgm:pt modelId="{055FB5C7-927E-43A8-83C9-32EA377116D4}" type="parTrans" cxnId="{3B1404ED-0190-43EE-8E27-FAC12F0E3990}">
      <dgm:prSet/>
      <dgm:spPr/>
      <dgm:t>
        <a:bodyPr/>
        <a:lstStyle/>
        <a:p>
          <a:endParaRPr lang="en-US"/>
        </a:p>
      </dgm:t>
    </dgm:pt>
    <dgm:pt modelId="{2F33735F-1744-4D4E-8662-8D5CDB0FB79F}">
      <dgm:prSet/>
      <dgm:spPr/>
      <dgm:t>
        <a:bodyPr/>
        <a:lstStyle/>
        <a:p>
          <a:r>
            <a:rPr lang="en-US" dirty="0"/>
            <a:t>PE mediating TL-IWB link?</a:t>
          </a:r>
        </a:p>
      </dgm:t>
    </dgm:pt>
    <dgm:pt modelId="{A2E5F7F7-3C71-4CD0-8342-600D799E2D45}" type="sibTrans" cxnId="{7028D766-C235-4F16-84BF-E560DB2A7E37}">
      <dgm:prSet/>
      <dgm:spPr/>
      <dgm:t>
        <a:bodyPr/>
        <a:lstStyle/>
        <a:p>
          <a:endParaRPr lang="en-US"/>
        </a:p>
      </dgm:t>
    </dgm:pt>
    <dgm:pt modelId="{8F965E4A-14A2-454F-A655-8FDEA0FA1570}" type="parTrans" cxnId="{7028D766-C235-4F16-84BF-E560DB2A7E37}">
      <dgm:prSet/>
      <dgm:spPr/>
      <dgm:t>
        <a:bodyPr/>
        <a:lstStyle/>
        <a:p>
          <a:endParaRPr lang="en-US"/>
        </a:p>
      </dgm:t>
    </dgm:pt>
    <dgm:pt modelId="{6C1AF301-1477-614B-8185-EC2FD2E16995}">
      <dgm:prSet/>
      <dgm:spPr/>
      <dgm:t>
        <a:bodyPr/>
        <a:lstStyle/>
        <a:p>
          <a:r>
            <a:rPr lang="en-US" dirty="0"/>
            <a:t>Interdependent + independent self-construal moderating TL-IWB link?</a:t>
          </a:r>
        </a:p>
      </dgm:t>
    </dgm:pt>
    <dgm:pt modelId="{787C092E-D107-5942-A4D1-51EE66570FB5}" type="parTrans" cxnId="{4895CEF1-DFCB-C048-BD61-EF769CFB3754}">
      <dgm:prSet/>
      <dgm:spPr/>
      <dgm:t>
        <a:bodyPr/>
        <a:lstStyle/>
        <a:p>
          <a:endParaRPr lang="en-US"/>
        </a:p>
      </dgm:t>
    </dgm:pt>
    <dgm:pt modelId="{B3CA551E-0349-A941-8236-E7A832073160}" type="sibTrans" cxnId="{4895CEF1-DFCB-C048-BD61-EF769CFB3754}">
      <dgm:prSet/>
      <dgm:spPr/>
      <dgm:t>
        <a:bodyPr/>
        <a:lstStyle/>
        <a:p>
          <a:endParaRPr lang="en-US"/>
        </a:p>
      </dgm:t>
    </dgm:pt>
    <dgm:pt modelId="{B5C82CB3-5779-914A-A346-D8E383FAB45F}" type="pres">
      <dgm:prSet presAssocID="{EE9E96A7-90E1-4496-8E9E-DFA7B894417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89A6C03-AF1E-C24C-8C9C-5E6CE58CD2D8}" type="pres">
      <dgm:prSet presAssocID="{C1B11C46-9635-4F95-914D-B99EE7E983CA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0E3139D-0631-E848-B9FF-08F77D83BFCB}" type="pres">
      <dgm:prSet presAssocID="{604D3267-7077-45C4-BEF6-60AA87E0A0D8}" presName="spacer" presStyleCnt="0"/>
      <dgm:spPr/>
    </dgm:pt>
    <dgm:pt modelId="{951D63E6-649F-3D44-BE75-CEBD39233061}" type="pres">
      <dgm:prSet presAssocID="{5E9475DC-A1A5-4372-8F71-CEAA73A319AF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8E3812C-52C0-704C-BDFD-3EC3A9961BB4}" type="pres">
      <dgm:prSet presAssocID="{D35B1590-F6F8-457F-AF50-6B7C177D7506}" presName="spacer" presStyleCnt="0"/>
      <dgm:spPr/>
    </dgm:pt>
    <dgm:pt modelId="{AD4CF093-7562-EA49-84D0-37C97686FDE9}" type="pres">
      <dgm:prSet presAssocID="{2F33735F-1744-4D4E-8662-8D5CDB0FB79F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5E9F3E1-B862-5B4B-AE3A-0898C1435B01}" type="pres">
      <dgm:prSet presAssocID="{A2E5F7F7-3C71-4CD0-8342-600D799E2D45}" presName="spacer" presStyleCnt="0"/>
      <dgm:spPr/>
    </dgm:pt>
    <dgm:pt modelId="{F55C19DB-E92D-DE44-AEF2-1A2194DAD01F}" type="pres">
      <dgm:prSet presAssocID="{6C1AF301-1477-614B-8185-EC2FD2E16995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423622AA-827A-CD48-AD07-74EEF56E6920}" type="presOf" srcId="{C1B11C46-9635-4F95-914D-B99EE7E983CA}" destId="{189A6C03-AF1E-C24C-8C9C-5E6CE58CD2D8}" srcOrd="0" destOrd="0" presId="urn:microsoft.com/office/officeart/2005/8/layout/vList2"/>
    <dgm:cxn modelId="{C6A3271C-88FA-4849-B266-F7FCE161490A}" type="presOf" srcId="{6C1AF301-1477-614B-8185-EC2FD2E16995}" destId="{F55C19DB-E92D-DE44-AEF2-1A2194DAD01F}" srcOrd="0" destOrd="0" presId="urn:microsoft.com/office/officeart/2005/8/layout/vList2"/>
    <dgm:cxn modelId="{3B1404ED-0190-43EE-8E27-FAC12F0E3990}" srcId="{EE9E96A7-90E1-4496-8E9E-DFA7B8944179}" destId="{5E9475DC-A1A5-4372-8F71-CEAA73A319AF}" srcOrd="1" destOrd="0" parTransId="{055FB5C7-927E-43A8-83C9-32EA377116D4}" sibTransId="{D35B1590-F6F8-457F-AF50-6B7C177D7506}"/>
    <dgm:cxn modelId="{7028D766-C235-4F16-84BF-E560DB2A7E37}" srcId="{EE9E96A7-90E1-4496-8E9E-DFA7B8944179}" destId="{2F33735F-1744-4D4E-8662-8D5CDB0FB79F}" srcOrd="2" destOrd="0" parTransId="{8F965E4A-14A2-454F-A655-8FDEA0FA1570}" sibTransId="{A2E5F7F7-3C71-4CD0-8342-600D799E2D45}"/>
    <dgm:cxn modelId="{0E8F38B7-F9BA-8B4E-9F88-680A722E4614}" type="presOf" srcId="{5E9475DC-A1A5-4372-8F71-CEAA73A319AF}" destId="{951D63E6-649F-3D44-BE75-CEBD39233061}" srcOrd="0" destOrd="0" presId="urn:microsoft.com/office/officeart/2005/8/layout/vList2"/>
    <dgm:cxn modelId="{5405019B-90AF-4E0C-8FCE-B013C83FC46D}" srcId="{EE9E96A7-90E1-4496-8E9E-DFA7B8944179}" destId="{C1B11C46-9635-4F95-914D-B99EE7E983CA}" srcOrd="0" destOrd="0" parTransId="{1892DB78-B72A-466C-B1C3-12D2C67042FD}" sibTransId="{604D3267-7077-45C4-BEF6-60AA87E0A0D8}"/>
    <dgm:cxn modelId="{4895CEF1-DFCB-C048-BD61-EF769CFB3754}" srcId="{EE9E96A7-90E1-4496-8E9E-DFA7B8944179}" destId="{6C1AF301-1477-614B-8185-EC2FD2E16995}" srcOrd="3" destOrd="0" parTransId="{787C092E-D107-5942-A4D1-51EE66570FB5}" sibTransId="{B3CA551E-0349-A941-8236-E7A832073160}"/>
    <dgm:cxn modelId="{F565BB68-2D7F-AD4F-AB96-09569129986F}" type="presOf" srcId="{EE9E96A7-90E1-4496-8E9E-DFA7B8944179}" destId="{B5C82CB3-5779-914A-A346-D8E383FAB45F}" srcOrd="0" destOrd="0" presId="urn:microsoft.com/office/officeart/2005/8/layout/vList2"/>
    <dgm:cxn modelId="{A83E19B7-537D-5942-8D00-8A1F3C5987CB}" type="presOf" srcId="{2F33735F-1744-4D4E-8662-8D5CDB0FB79F}" destId="{AD4CF093-7562-EA49-84D0-37C97686FDE9}" srcOrd="0" destOrd="0" presId="urn:microsoft.com/office/officeart/2005/8/layout/vList2"/>
    <dgm:cxn modelId="{C02B4FAD-45A2-A143-8A42-79612A8B5443}" type="presParOf" srcId="{B5C82CB3-5779-914A-A346-D8E383FAB45F}" destId="{189A6C03-AF1E-C24C-8C9C-5E6CE58CD2D8}" srcOrd="0" destOrd="0" presId="urn:microsoft.com/office/officeart/2005/8/layout/vList2"/>
    <dgm:cxn modelId="{F283E3CB-2BAF-0745-88C8-E73818B9E64C}" type="presParOf" srcId="{B5C82CB3-5779-914A-A346-D8E383FAB45F}" destId="{20E3139D-0631-E848-B9FF-08F77D83BFCB}" srcOrd="1" destOrd="0" presId="urn:microsoft.com/office/officeart/2005/8/layout/vList2"/>
    <dgm:cxn modelId="{9363B625-0752-9A43-9400-7D2E0BE445A9}" type="presParOf" srcId="{B5C82CB3-5779-914A-A346-D8E383FAB45F}" destId="{951D63E6-649F-3D44-BE75-CEBD39233061}" srcOrd="2" destOrd="0" presId="urn:microsoft.com/office/officeart/2005/8/layout/vList2"/>
    <dgm:cxn modelId="{8655BF14-B1D8-854F-B9D9-5EBBD236D1E1}" type="presParOf" srcId="{B5C82CB3-5779-914A-A346-D8E383FAB45F}" destId="{B8E3812C-52C0-704C-BDFD-3EC3A9961BB4}" srcOrd="3" destOrd="0" presId="urn:microsoft.com/office/officeart/2005/8/layout/vList2"/>
    <dgm:cxn modelId="{28010A34-F414-E944-AFF1-63BFADB5AF25}" type="presParOf" srcId="{B5C82CB3-5779-914A-A346-D8E383FAB45F}" destId="{AD4CF093-7562-EA49-84D0-37C97686FDE9}" srcOrd="4" destOrd="0" presId="urn:microsoft.com/office/officeart/2005/8/layout/vList2"/>
    <dgm:cxn modelId="{1FC2DFCB-7C91-1E4E-B323-47685BA20322}" type="presParOf" srcId="{B5C82CB3-5779-914A-A346-D8E383FAB45F}" destId="{B5E9F3E1-B862-5B4B-AE3A-0898C1435B01}" srcOrd="5" destOrd="0" presId="urn:microsoft.com/office/officeart/2005/8/layout/vList2"/>
    <dgm:cxn modelId="{F8B19A49-6740-744C-9742-85E556AE28C5}" type="presParOf" srcId="{B5C82CB3-5779-914A-A346-D8E383FAB45F}" destId="{F55C19DB-E92D-DE44-AEF2-1A2194DAD01F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39A5EC5-E84A-416D-ACF5-6558B600AC02}" type="doc">
      <dgm:prSet loTypeId="urn:microsoft.com/office/officeart/2005/8/layout/list1" loCatId="list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8866947-2A23-4A1C-8A35-5C76F63CEF97}">
      <dgm:prSet/>
      <dgm:spPr/>
      <dgm:t>
        <a:bodyPr/>
        <a:lstStyle/>
        <a:p>
          <a:r>
            <a:rPr lang="en-US"/>
            <a:t>Pilot study (two-step procedure)</a:t>
          </a:r>
        </a:p>
      </dgm:t>
    </dgm:pt>
    <dgm:pt modelId="{652F7028-6DC6-4654-A43D-A22D8F86F7F1}" type="parTrans" cxnId="{D1A39B5F-A4F5-440C-A646-BED7910973F3}">
      <dgm:prSet/>
      <dgm:spPr/>
      <dgm:t>
        <a:bodyPr/>
        <a:lstStyle/>
        <a:p>
          <a:endParaRPr lang="en-US"/>
        </a:p>
      </dgm:t>
    </dgm:pt>
    <dgm:pt modelId="{E81BD8CE-2A44-42E5-B228-1F5D880880EB}" type="sibTrans" cxnId="{D1A39B5F-A4F5-440C-A646-BED7910973F3}">
      <dgm:prSet/>
      <dgm:spPr/>
      <dgm:t>
        <a:bodyPr/>
        <a:lstStyle/>
        <a:p>
          <a:endParaRPr lang="en-US"/>
        </a:p>
      </dgm:t>
    </dgm:pt>
    <dgm:pt modelId="{3BC10277-591B-4E6A-B4DF-9EC74A746BFA}">
      <dgm:prSet/>
      <dgm:spPr/>
      <dgm:t>
        <a:bodyPr/>
        <a:lstStyle/>
        <a:p>
          <a:r>
            <a:rPr lang="en-US"/>
            <a:t>Discuss the pilot questionnaire with 4 professors, one top-level manager and two subordinates from each company</a:t>
          </a:r>
        </a:p>
      </dgm:t>
    </dgm:pt>
    <dgm:pt modelId="{C63DE553-D478-4B17-8E36-3D3CE243C6B2}" type="parTrans" cxnId="{1F1A3635-7184-4764-A9F6-D0655E83E587}">
      <dgm:prSet/>
      <dgm:spPr/>
      <dgm:t>
        <a:bodyPr/>
        <a:lstStyle/>
        <a:p>
          <a:endParaRPr lang="en-US"/>
        </a:p>
      </dgm:t>
    </dgm:pt>
    <dgm:pt modelId="{F3E969FD-5995-4222-88B9-1367F781B793}" type="sibTrans" cxnId="{1F1A3635-7184-4764-A9F6-D0655E83E587}">
      <dgm:prSet/>
      <dgm:spPr/>
      <dgm:t>
        <a:bodyPr/>
        <a:lstStyle/>
        <a:p>
          <a:endParaRPr lang="en-US"/>
        </a:p>
      </dgm:t>
    </dgm:pt>
    <dgm:pt modelId="{8D376099-24D8-4627-8051-73CF7405E36A}">
      <dgm:prSet/>
      <dgm:spPr/>
      <dgm:t>
        <a:bodyPr/>
        <a:lstStyle/>
        <a:p>
          <a:r>
            <a:rPr lang="en-US"/>
            <a:t>9 managers, 36 employees to test pilot questionnaire</a:t>
          </a:r>
        </a:p>
      </dgm:t>
    </dgm:pt>
    <dgm:pt modelId="{5BDE2DED-FF57-417C-B7A9-CB7D64D88601}" type="parTrans" cxnId="{A9E7C181-F6DD-4648-93C6-EA34FD4D4E2D}">
      <dgm:prSet/>
      <dgm:spPr/>
      <dgm:t>
        <a:bodyPr/>
        <a:lstStyle/>
        <a:p>
          <a:endParaRPr lang="en-US"/>
        </a:p>
      </dgm:t>
    </dgm:pt>
    <dgm:pt modelId="{AC34B8A8-45D5-4CDC-B7AF-C1337E434DE2}" type="sibTrans" cxnId="{A9E7C181-F6DD-4648-93C6-EA34FD4D4E2D}">
      <dgm:prSet/>
      <dgm:spPr/>
      <dgm:t>
        <a:bodyPr/>
        <a:lstStyle/>
        <a:p>
          <a:endParaRPr lang="en-US"/>
        </a:p>
      </dgm:t>
    </dgm:pt>
    <dgm:pt modelId="{8ECD72E6-7AF6-43A5-ADA1-D5F02DA6C42A}">
      <dgm:prSet/>
      <dgm:spPr/>
      <dgm:t>
        <a:bodyPr/>
        <a:lstStyle/>
        <a:p>
          <a:r>
            <a:rPr lang="en-US"/>
            <a:t>Test of method variance and control variables</a:t>
          </a:r>
        </a:p>
      </dgm:t>
    </dgm:pt>
    <dgm:pt modelId="{081CCD21-1F06-4C41-BACA-23B6D5BA3DC9}" type="parTrans" cxnId="{E9E93014-FF2E-46D3-9DF0-EC59874428F7}">
      <dgm:prSet/>
      <dgm:spPr/>
      <dgm:t>
        <a:bodyPr/>
        <a:lstStyle/>
        <a:p>
          <a:endParaRPr lang="en-US"/>
        </a:p>
      </dgm:t>
    </dgm:pt>
    <dgm:pt modelId="{18C9AB7B-CC3B-4655-91F5-E8E9B0412763}" type="sibTrans" cxnId="{E9E93014-FF2E-46D3-9DF0-EC59874428F7}">
      <dgm:prSet/>
      <dgm:spPr/>
      <dgm:t>
        <a:bodyPr/>
        <a:lstStyle/>
        <a:p>
          <a:endParaRPr lang="en-US"/>
        </a:p>
      </dgm:t>
    </dgm:pt>
    <dgm:pt modelId="{B743615E-8483-4938-B689-B39574B43F5A}">
      <dgm:prSet/>
      <dgm:spPr/>
      <dgm:t>
        <a:bodyPr/>
        <a:lstStyle/>
        <a:p>
          <a:r>
            <a:rPr lang="en-US"/>
            <a:t>Harmon’s single-factor test and Widaman procedures</a:t>
          </a:r>
        </a:p>
      </dgm:t>
    </dgm:pt>
    <dgm:pt modelId="{5ABE7103-FF5C-4CFB-A98C-F7E30C4EAC12}" type="parTrans" cxnId="{BA2F95E7-7487-4C85-92B4-E9C0C5102C6C}">
      <dgm:prSet/>
      <dgm:spPr/>
      <dgm:t>
        <a:bodyPr/>
        <a:lstStyle/>
        <a:p>
          <a:endParaRPr lang="en-US"/>
        </a:p>
      </dgm:t>
    </dgm:pt>
    <dgm:pt modelId="{032AE123-EE50-4DC9-AAC4-CB9D57D4713B}" type="sibTrans" cxnId="{BA2F95E7-7487-4C85-92B4-E9C0C5102C6C}">
      <dgm:prSet/>
      <dgm:spPr/>
      <dgm:t>
        <a:bodyPr/>
        <a:lstStyle/>
        <a:p>
          <a:endParaRPr lang="en-US"/>
        </a:p>
      </dgm:t>
    </dgm:pt>
    <dgm:pt modelId="{BBBD56BA-D7B3-4C73-A795-FE292283438A}">
      <dgm:prSet/>
      <dgm:spPr/>
      <dgm:t>
        <a:bodyPr/>
        <a:lstStyle/>
        <a:p>
          <a:r>
            <a:rPr lang="en-US"/>
            <a:t>Confirmatory factor analysis</a:t>
          </a:r>
        </a:p>
      </dgm:t>
    </dgm:pt>
    <dgm:pt modelId="{85FBEA4D-BC13-4B15-AD23-947FB5E04CFB}" type="parTrans" cxnId="{9B46A3E2-20DD-4A3C-9F6E-A587089F213A}">
      <dgm:prSet/>
      <dgm:spPr/>
      <dgm:t>
        <a:bodyPr/>
        <a:lstStyle/>
        <a:p>
          <a:endParaRPr lang="en-US"/>
        </a:p>
      </dgm:t>
    </dgm:pt>
    <dgm:pt modelId="{C4A0C0DB-06AA-4FD7-BF1E-BE487E194D49}" type="sibTrans" cxnId="{9B46A3E2-20DD-4A3C-9F6E-A587089F213A}">
      <dgm:prSet/>
      <dgm:spPr/>
      <dgm:t>
        <a:bodyPr/>
        <a:lstStyle/>
        <a:p>
          <a:endParaRPr lang="en-US"/>
        </a:p>
      </dgm:t>
    </dgm:pt>
    <dgm:pt modelId="{AF54CB4A-7F3E-4309-AC4F-70E29CF644EB}">
      <dgm:prSet/>
      <dgm:spPr/>
      <dgm:t>
        <a:bodyPr/>
        <a:lstStyle/>
        <a:p>
          <a:r>
            <a:rPr lang="en-US"/>
            <a:t>Control variables: age, educational level, gender, firm type, job tenure</a:t>
          </a:r>
        </a:p>
      </dgm:t>
    </dgm:pt>
    <dgm:pt modelId="{B4CDA49D-7ED9-41DF-A832-01F2CD215B17}" type="parTrans" cxnId="{EF3AD9A8-B2D2-49F5-A94F-BCA7BD17E123}">
      <dgm:prSet/>
      <dgm:spPr/>
      <dgm:t>
        <a:bodyPr/>
        <a:lstStyle/>
        <a:p>
          <a:endParaRPr lang="en-US"/>
        </a:p>
      </dgm:t>
    </dgm:pt>
    <dgm:pt modelId="{6A73619F-59D1-4618-B736-D7C25C5E725B}" type="sibTrans" cxnId="{EF3AD9A8-B2D2-49F5-A94F-BCA7BD17E123}">
      <dgm:prSet/>
      <dgm:spPr/>
      <dgm:t>
        <a:bodyPr/>
        <a:lstStyle/>
        <a:p>
          <a:endParaRPr lang="en-US"/>
        </a:p>
      </dgm:t>
    </dgm:pt>
    <dgm:pt modelId="{923CAF97-F33C-47E8-BC23-88C11A0CCCA6}">
      <dgm:prSet/>
      <dgm:spPr/>
      <dgm:t>
        <a:bodyPr/>
        <a:lstStyle/>
        <a:p>
          <a:r>
            <a:rPr lang="en-US"/>
            <a:t>Back-translation</a:t>
          </a:r>
        </a:p>
      </dgm:t>
    </dgm:pt>
    <dgm:pt modelId="{21052380-6156-4E0B-BA1B-6D843858007D}" type="parTrans" cxnId="{3F7FCB68-4C23-402D-AF82-F566B1514AB7}">
      <dgm:prSet/>
      <dgm:spPr/>
      <dgm:t>
        <a:bodyPr/>
        <a:lstStyle/>
        <a:p>
          <a:endParaRPr lang="en-US"/>
        </a:p>
      </dgm:t>
    </dgm:pt>
    <dgm:pt modelId="{2F2ABB21-A891-4F79-BFE2-6274D96A4ED5}" type="sibTrans" cxnId="{3F7FCB68-4C23-402D-AF82-F566B1514AB7}">
      <dgm:prSet/>
      <dgm:spPr/>
      <dgm:t>
        <a:bodyPr/>
        <a:lstStyle/>
        <a:p>
          <a:endParaRPr lang="en-US"/>
        </a:p>
      </dgm:t>
    </dgm:pt>
    <dgm:pt modelId="{89ABDD96-A200-404E-B45A-F502ED41EA3E}">
      <dgm:prSet/>
      <dgm:spPr/>
      <dgm:t>
        <a:bodyPr/>
        <a:lstStyle/>
        <a:p>
          <a:r>
            <a:rPr lang="en-US"/>
            <a:t>Two bilingual researchers</a:t>
          </a:r>
        </a:p>
      </dgm:t>
    </dgm:pt>
    <dgm:pt modelId="{E396634B-714F-4CA1-A038-E1CA6A8F67B6}" type="parTrans" cxnId="{EF93B743-FAAF-4270-A191-DB6C73C685D5}">
      <dgm:prSet/>
      <dgm:spPr/>
      <dgm:t>
        <a:bodyPr/>
        <a:lstStyle/>
        <a:p>
          <a:endParaRPr lang="en-US"/>
        </a:p>
      </dgm:t>
    </dgm:pt>
    <dgm:pt modelId="{E17AC38E-C6DD-4B64-817F-1CC504FF552D}" type="sibTrans" cxnId="{EF93B743-FAAF-4270-A191-DB6C73C685D5}">
      <dgm:prSet/>
      <dgm:spPr/>
      <dgm:t>
        <a:bodyPr/>
        <a:lstStyle/>
        <a:p>
          <a:endParaRPr lang="en-US"/>
        </a:p>
      </dgm:t>
    </dgm:pt>
    <dgm:pt modelId="{E19C8B7F-F769-4022-A965-545CF5D17AEC}">
      <dgm:prSet/>
      <dgm:spPr/>
      <dgm:t>
        <a:bodyPr/>
        <a:lstStyle/>
        <a:p>
          <a:r>
            <a:rPr lang="en-US" dirty="0" smtClean="0"/>
            <a:t>Two-step </a:t>
          </a:r>
          <a:r>
            <a:rPr lang="en-US" dirty="0"/>
            <a:t>procedure: English to Chinese; Chinese to English </a:t>
          </a:r>
        </a:p>
      </dgm:t>
    </dgm:pt>
    <dgm:pt modelId="{13917402-AD65-47CE-BEFE-8FE5F505B457}" type="parTrans" cxnId="{822DF294-3E13-4251-9CC9-E7903622B3FB}">
      <dgm:prSet/>
      <dgm:spPr/>
      <dgm:t>
        <a:bodyPr/>
        <a:lstStyle/>
        <a:p>
          <a:endParaRPr lang="en-US"/>
        </a:p>
      </dgm:t>
    </dgm:pt>
    <dgm:pt modelId="{60DD3462-EA75-4454-84FD-8D28C702530A}" type="sibTrans" cxnId="{822DF294-3E13-4251-9CC9-E7903622B3FB}">
      <dgm:prSet/>
      <dgm:spPr/>
      <dgm:t>
        <a:bodyPr/>
        <a:lstStyle/>
        <a:p>
          <a:endParaRPr lang="en-US"/>
        </a:p>
      </dgm:t>
    </dgm:pt>
    <dgm:pt modelId="{A782ABE3-BE49-364A-848F-D1D40762B884}" type="pres">
      <dgm:prSet presAssocID="{339A5EC5-E84A-416D-ACF5-6558B600AC02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C26AB8C-25E3-8848-A52E-28E7B74705BA}" type="pres">
      <dgm:prSet presAssocID="{48866947-2A23-4A1C-8A35-5C76F63CEF97}" presName="parentLin" presStyleCnt="0"/>
      <dgm:spPr/>
    </dgm:pt>
    <dgm:pt modelId="{70DC9FC1-98F9-C74E-BECB-545E38DC8DEC}" type="pres">
      <dgm:prSet presAssocID="{48866947-2A23-4A1C-8A35-5C76F63CEF97}" presName="parentLeftMargin" presStyleLbl="node1" presStyleIdx="0" presStyleCnt="3"/>
      <dgm:spPr/>
      <dgm:t>
        <a:bodyPr/>
        <a:lstStyle/>
        <a:p>
          <a:endParaRPr lang="en-US"/>
        </a:p>
      </dgm:t>
    </dgm:pt>
    <dgm:pt modelId="{479770CA-EA12-1C49-8A16-A578022AF2FF}" type="pres">
      <dgm:prSet presAssocID="{48866947-2A23-4A1C-8A35-5C76F63CEF97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D6524D8-2D83-164C-A7B8-167379B65521}" type="pres">
      <dgm:prSet presAssocID="{48866947-2A23-4A1C-8A35-5C76F63CEF97}" presName="negativeSpace" presStyleCnt="0"/>
      <dgm:spPr/>
    </dgm:pt>
    <dgm:pt modelId="{295B641B-7973-6446-8146-D80443D92B8A}" type="pres">
      <dgm:prSet presAssocID="{48866947-2A23-4A1C-8A35-5C76F63CEF97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0A9214D-AE6B-E84D-9B7C-CC7A144F09FF}" type="pres">
      <dgm:prSet presAssocID="{E81BD8CE-2A44-42E5-B228-1F5D880880EB}" presName="spaceBetweenRectangles" presStyleCnt="0"/>
      <dgm:spPr/>
    </dgm:pt>
    <dgm:pt modelId="{5669B09D-0F2E-3A48-876E-D72E4033313E}" type="pres">
      <dgm:prSet presAssocID="{8ECD72E6-7AF6-43A5-ADA1-D5F02DA6C42A}" presName="parentLin" presStyleCnt="0"/>
      <dgm:spPr/>
    </dgm:pt>
    <dgm:pt modelId="{979DC8F8-53FD-3846-8BD3-ED43579BFF3C}" type="pres">
      <dgm:prSet presAssocID="{8ECD72E6-7AF6-43A5-ADA1-D5F02DA6C42A}" presName="parentLeftMargin" presStyleLbl="node1" presStyleIdx="0" presStyleCnt="3"/>
      <dgm:spPr/>
      <dgm:t>
        <a:bodyPr/>
        <a:lstStyle/>
        <a:p>
          <a:endParaRPr lang="en-US"/>
        </a:p>
      </dgm:t>
    </dgm:pt>
    <dgm:pt modelId="{038C6B3F-AFDE-F743-A309-4714D4FF14ED}" type="pres">
      <dgm:prSet presAssocID="{8ECD72E6-7AF6-43A5-ADA1-D5F02DA6C42A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C780DF3-BD40-BB48-8074-90F352FA15D0}" type="pres">
      <dgm:prSet presAssocID="{8ECD72E6-7AF6-43A5-ADA1-D5F02DA6C42A}" presName="negativeSpace" presStyleCnt="0"/>
      <dgm:spPr/>
    </dgm:pt>
    <dgm:pt modelId="{A03A443D-F0E1-BB49-AF89-BADED1498651}" type="pres">
      <dgm:prSet presAssocID="{8ECD72E6-7AF6-43A5-ADA1-D5F02DA6C42A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951D11B-B99D-3245-A030-BC3A3BCE6AF2}" type="pres">
      <dgm:prSet presAssocID="{18C9AB7B-CC3B-4655-91F5-E8E9B0412763}" presName="spaceBetweenRectangles" presStyleCnt="0"/>
      <dgm:spPr/>
    </dgm:pt>
    <dgm:pt modelId="{611EEFD9-6992-7A46-BC47-C3599C78AB28}" type="pres">
      <dgm:prSet presAssocID="{923CAF97-F33C-47E8-BC23-88C11A0CCCA6}" presName="parentLin" presStyleCnt="0"/>
      <dgm:spPr/>
    </dgm:pt>
    <dgm:pt modelId="{8BAC8A3C-54D8-4E46-9B51-E597F4A864A3}" type="pres">
      <dgm:prSet presAssocID="{923CAF97-F33C-47E8-BC23-88C11A0CCCA6}" presName="parentLeftMargin" presStyleLbl="node1" presStyleIdx="1" presStyleCnt="3"/>
      <dgm:spPr/>
      <dgm:t>
        <a:bodyPr/>
        <a:lstStyle/>
        <a:p>
          <a:endParaRPr lang="en-US"/>
        </a:p>
      </dgm:t>
    </dgm:pt>
    <dgm:pt modelId="{224C0B14-16DC-0E41-847A-C9B09F758489}" type="pres">
      <dgm:prSet presAssocID="{923CAF97-F33C-47E8-BC23-88C11A0CCCA6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90629ED-1D26-1B43-8E4B-5A53051A46CF}" type="pres">
      <dgm:prSet presAssocID="{923CAF97-F33C-47E8-BC23-88C11A0CCCA6}" presName="negativeSpace" presStyleCnt="0"/>
      <dgm:spPr/>
    </dgm:pt>
    <dgm:pt modelId="{8F46437B-BB52-4342-B017-F72AB366B6EB}" type="pres">
      <dgm:prSet presAssocID="{923CAF97-F33C-47E8-BC23-88C11A0CCCA6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3F7FCB68-4C23-402D-AF82-F566B1514AB7}" srcId="{339A5EC5-E84A-416D-ACF5-6558B600AC02}" destId="{923CAF97-F33C-47E8-BC23-88C11A0CCCA6}" srcOrd="2" destOrd="0" parTransId="{21052380-6156-4E0B-BA1B-6D843858007D}" sibTransId="{2F2ABB21-A891-4F79-BFE2-6274D96A4ED5}"/>
    <dgm:cxn modelId="{A9E7C181-F6DD-4648-93C6-EA34FD4D4E2D}" srcId="{48866947-2A23-4A1C-8A35-5C76F63CEF97}" destId="{8D376099-24D8-4627-8051-73CF7405E36A}" srcOrd="1" destOrd="0" parTransId="{5BDE2DED-FF57-417C-B7A9-CB7D64D88601}" sibTransId="{AC34B8A8-45D5-4CDC-B7AF-C1337E434DE2}"/>
    <dgm:cxn modelId="{CC12B046-DF08-A94A-9E4A-D6E3FC34DF18}" type="presOf" srcId="{339A5EC5-E84A-416D-ACF5-6558B600AC02}" destId="{A782ABE3-BE49-364A-848F-D1D40762B884}" srcOrd="0" destOrd="0" presId="urn:microsoft.com/office/officeart/2005/8/layout/list1"/>
    <dgm:cxn modelId="{12B8290D-2E9D-C040-A2DA-DA312BCF83D8}" type="presOf" srcId="{8ECD72E6-7AF6-43A5-ADA1-D5F02DA6C42A}" destId="{979DC8F8-53FD-3846-8BD3-ED43579BFF3C}" srcOrd="0" destOrd="0" presId="urn:microsoft.com/office/officeart/2005/8/layout/list1"/>
    <dgm:cxn modelId="{822DF294-3E13-4251-9CC9-E7903622B3FB}" srcId="{923CAF97-F33C-47E8-BC23-88C11A0CCCA6}" destId="{E19C8B7F-F769-4022-A965-545CF5D17AEC}" srcOrd="1" destOrd="0" parTransId="{13917402-AD65-47CE-BEFE-8FE5F505B457}" sibTransId="{60DD3462-EA75-4454-84FD-8D28C702530A}"/>
    <dgm:cxn modelId="{BA2F95E7-7487-4C85-92B4-E9C0C5102C6C}" srcId="{8ECD72E6-7AF6-43A5-ADA1-D5F02DA6C42A}" destId="{B743615E-8483-4938-B689-B39574B43F5A}" srcOrd="0" destOrd="0" parTransId="{5ABE7103-FF5C-4CFB-A98C-F7E30C4EAC12}" sibTransId="{032AE123-EE50-4DC9-AAC4-CB9D57D4713B}"/>
    <dgm:cxn modelId="{FD0C746F-14F9-094D-AF87-F11CDB73C490}" type="presOf" srcId="{E19C8B7F-F769-4022-A965-545CF5D17AEC}" destId="{8F46437B-BB52-4342-B017-F72AB366B6EB}" srcOrd="0" destOrd="1" presId="urn:microsoft.com/office/officeart/2005/8/layout/list1"/>
    <dgm:cxn modelId="{6720B4FA-8561-3C4B-8F41-42333287BB4A}" type="presOf" srcId="{48866947-2A23-4A1C-8A35-5C76F63CEF97}" destId="{479770CA-EA12-1C49-8A16-A578022AF2FF}" srcOrd="1" destOrd="0" presId="urn:microsoft.com/office/officeart/2005/8/layout/list1"/>
    <dgm:cxn modelId="{A8E8C75E-2F19-1B45-B8BB-2BA55A62E2C8}" type="presOf" srcId="{AF54CB4A-7F3E-4309-AC4F-70E29CF644EB}" destId="{A03A443D-F0E1-BB49-AF89-BADED1498651}" srcOrd="0" destOrd="2" presId="urn:microsoft.com/office/officeart/2005/8/layout/list1"/>
    <dgm:cxn modelId="{EF93B743-FAAF-4270-A191-DB6C73C685D5}" srcId="{923CAF97-F33C-47E8-BC23-88C11A0CCCA6}" destId="{89ABDD96-A200-404E-B45A-F502ED41EA3E}" srcOrd="0" destOrd="0" parTransId="{E396634B-714F-4CA1-A038-E1CA6A8F67B6}" sibTransId="{E17AC38E-C6DD-4B64-817F-1CC504FF552D}"/>
    <dgm:cxn modelId="{D1A39B5F-A4F5-440C-A646-BED7910973F3}" srcId="{339A5EC5-E84A-416D-ACF5-6558B600AC02}" destId="{48866947-2A23-4A1C-8A35-5C76F63CEF97}" srcOrd="0" destOrd="0" parTransId="{652F7028-6DC6-4654-A43D-A22D8F86F7F1}" sibTransId="{E81BD8CE-2A44-42E5-B228-1F5D880880EB}"/>
    <dgm:cxn modelId="{8CF4A667-90DF-AA4E-ADFA-B0D54A112DE7}" type="presOf" srcId="{8D376099-24D8-4627-8051-73CF7405E36A}" destId="{295B641B-7973-6446-8146-D80443D92B8A}" srcOrd="0" destOrd="1" presId="urn:microsoft.com/office/officeart/2005/8/layout/list1"/>
    <dgm:cxn modelId="{9B46A3E2-20DD-4A3C-9F6E-A587089F213A}" srcId="{8ECD72E6-7AF6-43A5-ADA1-D5F02DA6C42A}" destId="{BBBD56BA-D7B3-4C73-A795-FE292283438A}" srcOrd="1" destOrd="0" parTransId="{85FBEA4D-BC13-4B15-AD23-947FB5E04CFB}" sibTransId="{C4A0C0DB-06AA-4FD7-BF1E-BE487E194D49}"/>
    <dgm:cxn modelId="{1F1A3635-7184-4764-A9F6-D0655E83E587}" srcId="{48866947-2A23-4A1C-8A35-5C76F63CEF97}" destId="{3BC10277-591B-4E6A-B4DF-9EC74A746BFA}" srcOrd="0" destOrd="0" parTransId="{C63DE553-D478-4B17-8E36-3D3CE243C6B2}" sibTransId="{F3E969FD-5995-4222-88B9-1367F781B793}"/>
    <dgm:cxn modelId="{05252B53-EF2E-0647-B999-AF494E361065}" type="presOf" srcId="{BBBD56BA-D7B3-4C73-A795-FE292283438A}" destId="{A03A443D-F0E1-BB49-AF89-BADED1498651}" srcOrd="0" destOrd="1" presId="urn:microsoft.com/office/officeart/2005/8/layout/list1"/>
    <dgm:cxn modelId="{3F243792-4841-EE41-96EC-204B3CB767E0}" type="presOf" srcId="{8ECD72E6-7AF6-43A5-ADA1-D5F02DA6C42A}" destId="{038C6B3F-AFDE-F743-A309-4714D4FF14ED}" srcOrd="1" destOrd="0" presId="urn:microsoft.com/office/officeart/2005/8/layout/list1"/>
    <dgm:cxn modelId="{8AFE86FA-9247-C64C-BC9A-BC2C2E205E4B}" type="presOf" srcId="{B743615E-8483-4938-B689-B39574B43F5A}" destId="{A03A443D-F0E1-BB49-AF89-BADED1498651}" srcOrd="0" destOrd="0" presId="urn:microsoft.com/office/officeart/2005/8/layout/list1"/>
    <dgm:cxn modelId="{60BFAE4B-4EB5-AD4B-806B-13D3CCD03189}" type="presOf" srcId="{48866947-2A23-4A1C-8A35-5C76F63CEF97}" destId="{70DC9FC1-98F9-C74E-BECB-545E38DC8DEC}" srcOrd="0" destOrd="0" presId="urn:microsoft.com/office/officeart/2005/8/layout/list1"/>
    <dgm:cxn modelId="{E9E93014-FF2E-46D3-9DF0-EC59874428F7}" srcId="{339A5EC5-E84A-416D-ACF5-6558B600AC02}" destId="{8ECD72E6-7AF6-43A5-ADA1-D5F02DA6C42A}" srcOrd="1" destOrd="0" parTransId="{081CCD21-1F06-4C41-BACA-23B6D5BA3DC9}" sibTransId="{18C9AB7B-CC3B-4655-91F5-E8E9B0412763}"/>
    <dgm:cxn modelId="{DC89D6CB-53A1-524F-9C1D-AC7C16F55AE8}" type="presOf" srcId="{89ABDD96-A200-404E-B45A-F502ED41EA3E}" destId="{8F46437B-BB52-4342-B017-F72AB366B6EB}" srcOrd="0" destOrd="0" presId="urn:microsoft.com/office/officeart/2005/8/layout/list1"/>
    <dgm:cxn modelId="{525E4FA5-55F9-2B41-AD73-3220EB83998F}" type="presOf" srcId="{3BC10277-591B-4E6A-B4DF-9EC74A746BFA}" destId="{295B641B-7973-6446-8146-D80443D92B8A}" srcOrd="0" destOrd="0" presId="urn:microsoft.com/office/officeart/2005/8/layout/list1"/>
    <dgm:cxn modelId="{EF3AD9A8-B2D2-49F5-A94F-BCA7BD17E123}" srcId="{8ECD72E6-7AF6-43A5-ADA1-D5F02DA6C42A}" destId="{AF54CB4A-7F3E-4309-AC4F-70E29CF644EB}" srcOrd="2" destOrd="0" parTransId="{B4CDA49D-7ED9-41DF-A832-01F2CD215B17}" sibTransId="{6A73619F-59D1-4618-B736-D7C25C5E725B}"/>
    <dgm:cxn modelId="{2601CFBB-35AE-E74D-ADF7-F3A7AEF5A071}" type="presOf" srcId="{923CAF97-F33C-47E8-BC23-88C11A0CCCA6}" destId="{224C0B14-16DC-0E41-847A-C9B09F758489}" srcOrd="1" destOrd="0" presId="urn:microsoft.com/office/officeart/2005/8/layout/list1"/>
    <dgm:cxn modelId="{31FA49B4-9D16-7444-817E-D357A9D8E342}" type="presOf" srcId="{923CAF97-F33C-47E8-BC23-88C11A0CCCA6}" destId="{8BAC8A3C-54D8-4E46-9B51-E597F4A864A3}" srcOrd="0" destOrd="0" presId="urn:microsoft.com/office/officeart/2005/8/layout/list1"/>
    <dgm:cxn modelId="{F7CFEF3A-809C-F941-8A68-567EDF8FEC84}" type="presParOf" srcId="{A782ABE3-BE49-364A-848F-D1D40762B884}" destId="{1C26AB8C-25E3-8848-A52E-28E7B74705BA}" srcOrd="0" destOrd="0" presId="urn:microsoft.com/office/officeart/2005/8/layout/list1"/>
    <dgm:cxn modelId="{C496E44C-9E26-5145-9CFE-71640D2E3C9A}" type="presParOf" srcId="{1C26AB8C-25E3-8848-A52E-28E7B74705BA}" destId="{70DC9FC1-98F9-C74E-BECB-545E38DC8DEC}" srcOrd="0" destOrd="0" presId="urn:microsoft.com/office/officeart/2005/8/layout/list1"/>
    <dgm:cxn modelId="{0099FDC7-3970-674F-A72D-05B28FA72626}" type="presParOf" srcId="{1C26AB8C-25E3-8848-A52E-28E7B74705BA}" destId="{479770CA-EA12-1C49-8A16-A578022AF2FF}" srcOrd="1" destOrd="0" presId="urn:microsoft.com/office/officeart/2005/8/layout/list1"/>
    <dgm:cxn modelId="{BA2AEE0B-60FE-BA45-8DA7-3A03C5C6FBFF}" type="presParOf" srcId="{A782ABE3-BE49-364A-848F-D1D40762B884}" destId="{8D6524D8-2D83-164C-A7B8-167379B65521}" srcOrd="1" destOrd="0" presId="urn:microsoft.com/office/officeart/2005/8/layout/list1"/>
    <dgm:cxn modelId="{BBBF1497-EC22-A64D-A1D8-D1EE390B3ADE}" type="presParOf" srcId="{A782ABE3-BE49-364A-848F-D1D40762B884}" destId="{295B641B-7973-6446-8146-D80443D92B8A}" srcOrd="2" destOrd="0" presId="urn:microsoft.com/office/officeart/2005/8/layout/list1"/>
    <dgm:cxn modelId="{28446B33-8428-FB40-A2EF-EBE655283D43}" type="presParOf" srcId="{A782ABE3-BE49-364A-848F-D1D40762B884}" destId="{50A9214D-AE6B-E84D-9B7C-CC7A144F09FF}" srcOrd="3" destOrd="0" presId="urn:microsoft.com/office/officeart/2005/8/layout/list1"/>
    <dgm:cxn modelId="{9AE37CFF-8B8D-1247-88A2-3AA2EED60D6A}" type="presParOf" srcId="{A782ABE3-BE49-364A-848F-D1D40762B884}" destId="{5669B09D-0F2E-3A48-876E-D72E4033313E}" srcOrd="4" destOrd="0" presId="urn:microsoft.com/office/officeart/2005/8/layout/list1"/>
    <dgm:cxn modelId="{2B07FDC7-27CD-404E-8410-E8CAF8DFF9E4}" type="presParOf" srcId="{5669B09D-0F2E-3A48-876E-D72E4033313E}" destId="{979DC8F8-53FD-3846-8BD3-ED43579BFF3C}" srcOrd="0" destOrd="0" presId="urn:microsoft.com/office/officeart/2005/8/layout/list1"/>
    <dgm:cxn modelId="{121626D4-446B-E241-A965-27521E1C995F}" type="presParOf" srcId="{5669B09D-0F2E-3A48-876E-D72E4033313E}" destId="{038C6B3F-AFDE-F743-A309-4714D4FF14ED}" srcOrd="1" destOrd="0" presId="urn:microsoft.com/office/officeart/2005/8/layout/list1"/>
    <dgm:cxn modelId="{D9B14638-C557-F547-A11C-2EFC365D2100}" type="presParOf" srcId="{A782ABE3-BE49-364A-848F-D1D40762B884}" destId="{8C780DF3-BD40-BB48-8074-90F352FA15D0}" srcOrd="5" destOrd="0" presId="urn:microsoft.com/office/officeart/2005/8/layout/list1"/>
    <dgm:cxn modelId="{5B6AD7D6-748B-844A-B85C-354B696C1EBE}" type="presParOf" srcId="{A782ABE3-BE49-364A-848F-D1D40762B884}" destId="{A03A443D-F0E1-BB49-AF89-BADED1498651}" srcOrd="6" destOrd="0" presId="urn:microsoft.com/office/officeart/2005/8/layout/list1"/>
    <dgm:cxn modelId="{76F56D7A-0278-034E-B591-028F16104D22}" type="presParOf" srcId="{A782ABE3-BE49-364A-848F-D1D40762B884}" destId="{7951D11B-B99D-3245-A030-BC3A3BCE6AF2}" srcOrd="7" destOrd="0" presId="urn:microsoft.com/office/officeart/2005/8/layout/list1"/>
    <dgm:cxn modelId="{1CF5B990-58BC-704B-896E-CF1E9538F4E5}" type="presParOf" srcId="{A782ABE3-BE49-364A-848F-D1D40762B884}" destId="{611EEFD9-6992-7A46-BC47-C3599C78AB28}" srcOrd="8" destOrd="0" presId="urn:microsoft.com/office/officeart/2005/8/layout/list1"/>
    <dgm:cxn modelId="{54850BE0-538B-D24F-84A8-748A90DEB3AC}" type="presParOf" srcId="{611EEFD9-6992-7A46-BC47-C3599C78AB28}" destId="{8BAC8A3C-54D8-4E46-9B51-E597F4A864A3}" srcOrd="0" destOrd="0" presId="urn:microsoft.com/office/officeart/2005/8/layout/list1"/>
    <dgm:cxn modelId="{FECBCD75-8DC7-4741-B322-7784B5885327}" type="presParOf" srcId="{611EEFD9-6992-7A46-BC47-C3599C78AB28}" destId="{224C0B14-16DC-0E41-847A-C9B09F758489}" srcOrd="1" destOrd="0" presId="urn:microsoft.com/office/officeart/2005/8/layout/list1"/>
    <dgm:cxn modelId="{0C06D1C7-93E8-754B-BCEC-8C21FA7D6A16}" type="presParOf" srcId="{A782ABE3-BE49-364A-848F-D1D40762B884}" destId="{890629ED-1D26-1B43-8E4B-5A53051A46CF}" srcOrd="9" destOrd="0" presId="urn:microsoft.com/office/officeart/2005/8/layout/list1"/>
    <dgm:cxn modelId="{88908F41-CBD8-CD43-9049-E2D1700259D8}" type="presParOf" srcId="{A782ABE3-BE49-364A-848F-D1D40762B884}" destId="{8F46437B-BB52-4342-B017-F72AB366B6EB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9A6C03-AF1E-C24C-8C9C-5E6CE58CD2D8}">
      <dsp:nvSpPr>
        <dsp:cNvPr id="0" name=""/>
        <dsp:cNvSpPr/>
      </dsp:nvSpPr>
      <dsp:spPr>
        <a:xfrm>
          <a:off x="0" y="576367"/>
          <a:ext cx="10515600" cy="6715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TL directly and positively influences IWB?</a:t>
          </a:r>
        </a:p>
      </dsp:txBody>
      <dsp:txXfrm>
        <a:off x="32784" y="609151"/>
        <a:ext cx="10450032" cy="606012"/>
      </dsp:txXfrm>
    </dsp:sp>
    <dsp:sp modelId="{951D63E6-649F-3D44-BE75-CEBD39233061}">
      <dsp:nvSpPr>
        <dsp:cNvPr id="0" name=""/>
        <dsp:cNvSpPr/>
      </dsp:nvSpPr>
      <dsp:spPr>
        <a:xfrm>
          <a:off x="0" y="1328587"/>
          <a:ext cx="10515600" cy="671580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TL positively influences PE, and PE positively linking IWB?</a:t>
          </a:r>
        </a:p>
      </dsp:txBody>
      <dsp:txXfrm>
        <a:off x="32784" y="1361371"/>
        <a:ext cx="10450032" cy="606012"/>
      </dsp:txXfrm>
    </dsp:sp>
    <dsp:sp modelId="{AD4CF093-7562-EA49-84D0-37C97686FDE9}">
      <dsp:nvSpPr>
        <dsp:cNvPr id="0" name=""/>
        <dsp:cNvSpPr/>
      </dsp:nvSpPr>
      <dsp:spPr>
        <a:xfrm>
          <a:off x="0" y="2080807"/>
          <a:ext cx="10515600" cy="671580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PE mediating TL-IWB link?</a:t>
          </a:r>
        </a:p>
      </dsp:txBody>
      <dsp:txXfrm>
        <a:off x="32784" y="2113591"/>
        <a:ext cx="10450032" cy="606012"/>
      </dsp:txXfrm>
    </dsp:sp>
    <dsp:sp modelId="{F55C19DB-E92D-DE44-AEF2-1A2194DAD01F}">
      <dsp:nvSpPr>
        <dsp:cNvPr id="0" name=""/>
        <dsp:cNvSpPr/>
      </dsp:nvSpPr>
      <dsp:spPr>
        <a:xfrm>
          <a:off x="0" y="2833027"/>
          <a:ext cx="10515600" cy="67158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Interdependent + independent self-construal moderating TL-IWB link?</a:t>
          </a:r>
        </a:p>
      </dsp:txBody>
      <dsp:txXfrm>
        <a:off x="32784" y="2865811"/>
        <a:ext cx="10450032" cy="6060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5B641B-7973-6446-8146-D80443D92B8A}">
      <dsp:nvSpPr>
        <dsp:cNvPr id="0" name=""/>
        <dsp:cNvSpPr/>
      </dsp:nvSpPr>
      <dsp:spPr>
        <a:xfrm>
          <a:off x="0" y="574064"/>
          <a:ext cx="6269038" cy="12316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6547" tIns="354076" rIns="486547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/>
            <a:t>Discuss the pilot questionnaire with 4 professors, one top-level manager and two subordinates from each company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/>
            <a:t>9 managers, 36 employees to test pilot questionnaire</a:t>
          </a:r>
        </a:p>
      </dsp:txBody>
      <dsp:txXfrm>
        <a:off x="0" y="574064"/>
        <a:ext cx="6269038" cy="1231650"/>
      </dsp:txXfrm>
    </dsp:sp>
    <dsp:sp modelId="{479770CA-EA12-1C49-8A16-A578022AF2FF}">
      <dsp:nvSpPr>
        <dsp:cNvPr id="0" name=""/>
        <dsp:cNvSpPr/>
      </dsp:nvSpPr>
      <dsp:spPr>
        <a:xfrm>
          <a:off x="313451" y="323144"/>
          <a:ext cx="4388326" cy="5018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5868" tIns="0" rIns="165868" bIns="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/>
            <a:t>Pilot study (two-step procedure)</a:t>
          </a:r>
        </a:p>
      </dsp:txBody>
      <dsp:txXfrm>
        <a:off x="337949" y="347642"/>
        <a:ext cx="4339330" cy="452844"/>
      </dsp:txXfrm>
    </dsp:sp>
    <dsp:sp modelId="{A03A443D-F0E1-BB49-AF89-BADED1498651}">
      <dsp:nvSpPr>
        <dsp:cNvPr id="0" name=""/>
        <dsp:cNvSpPr/>
      </dsp:nvSpPr>
      <dsp:spPr>
        <a:xfrm>
          <a:off x="0" y="2148434"/>
          <a:ext cx="6269038" cy="15261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6547" tIns="354076" rIns="486547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/>
            <a:t>Harmon’s single-factor test and Widaman procedures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/>
            <a:t>Confirmatory factor analysis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/>
            <a:t>Control variables: age, educational level, gender, firm type, job tenure</a:t>
          </a:r>
        </a:p>
      </dsp:txBody>
      <dsp:txXfrm>
        <a:off x="0" y="2148434"/>
        <a:ext cx="6269038" cy="1526175"/>
      </dsp:txXfrm>
    </dsp:sp>
    <dsp:sp modelId="{038C6B3F-AFDE-F743-A309-4714D4FF14ED}">
      <dsp:nvSpPr>
        <dsp:cNvPr id="0" name=""/>
        <dsp:cNvSpPr/>
      </dsp:nvSpPr>
      <dsp:spPr>
        <a:xfrm>
          <a:off x="313451" y="1897514"/>
          <a:ext cx="4388326" cy="501840"/>
        </a:xfrm>
        <a:prstGeom prst="roundRect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5868" tIns="0" rIns="165868" bIns="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/>
            <a:t>Test of method variance and control variables</a:t>
          </a:r>
        </a:p>
      </dsp:txBody>
      <dsp:txXfrm>
        <a:off x="337949" y="1922012"/>
        <a:ext cx="4339330" cy="452844"/>
      </dsp:txXfrm>
    </dsp:sp>
    <dsp:sp modelId="{8F46437B-BB52-4342-B017-F72AB366B6EB}">
      <dsp:nvSpPr>
        <dsp:cNvPr id="0" name=""/>
        <dsp:cNvSpPr/>
      </dsp:nvSpPr>
      <dsp:spPr>
        <a:xfrm>
          <a:off x="0" y="4017330"/>
          <a:ext cx="6269038" cy="12316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6547" tIns="354076" rIns="486547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/>
            <a:t>Two bilingual researchers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 smtClean="0"/>
            <a:t>Two-step </a:t>
          </a:r>
          <a:r>
            <a:rPr lang="en-US" sz="1700" kern="1200" dirty="0"/>
            <a:t>procedure: English to Chinese; Chinese to English </a:t>
          </a:r>
        </a:p>
      </dsp:txBody>
      <dsp:txXfrm>
        <a:off x="0" y="4017330"/>
        <a:ext cx="6269038" cy="1231650"/>
      </dsp:txXfrm>
    </dsp:sp>
    <dsp:sp modelId="{224C0B14-16DC-0E41-847A-C9B09F758489}">
      <dsp:nvSpPr>
        <dsp:cNvPr id="0" name=""/>
        <dsp:cNvSpPr/>
      </dsp:nvSpPr>
      <dsp:spPr>
        <a:xfrm>
          <a:off x="313451" y="3766410"/>
          <a:ext cx="4388326" cy="501840"/>
        </a:xfrm>
        <a:prstGeom prst="round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5868" tIns="0" rIns="165868" bIns="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/>
            <a:t>Back-translation</a:t>
          </a:r>
        </a:p>
      </dsp:txBody>
      <dsp:txXfrm>
        <a:off x="337949" y="3790908"/>
        <a:ext cx="4339330" cy="4528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21E41B-489B-DD47-8B07-B0CEDDA613DB}" type="datetimeFigureOut">
              <a:rPr lang="en-US" smtClean="0"/>
              <a:t>8/26/18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80C749-E0F8-8847-BA3D-49BAF5F80D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06688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59F98D-557B-DB48-8EF2-0BD482562D75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79303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09381-BE31-4F40-A013-27DDD5E9354B}" type="datetime1">
              <a:rPr lang="en-HK" smtClean="0"/>
              <a:t>26/8/2018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D1886-3574-3C45-AE05-8BD5DD762B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11519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0326D8-F134-3D4E-B8A3-5159F4C06D7B}" type="datetime1">
              <a:rPr lang="en-HK" smtClean="0"/>
              <a:t>26/8/2018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D1886-3574-3C45-AE05-8BD5DD762B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3889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2541B-AC9A-8649-AB09-2DFDD65E9560}" type="datetime1">
              <a:rPr lang="en-HK" smtClean="0"/>
              <a:t>26/8/2018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D1886-3574-3C45-AE05-8BD5DD762B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75789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DE72D2-4CA2-1B45-8520-34CB26C6249F}" type="datetime1">
              <a:rPr lang="en-HK" smtClean="0"/>
              <a:t>26/8/2018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D1886-3574-3C45-AE05-8BD5DD762B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5409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DAD8F-9F25-9542-9812-C43352BA6CAD}" type="datetime1">
              <a:rPr lang="en-HK" smtClean="0"/>
              <a:t>26/8/2018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D1886-3574-3C45-AE05-8BD5DD762B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77433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81C07-F71C-684A-9716-807BC359E4F0}" type="datetime1">
              <a:rPr lang="en-HK" smtClean="0"/>
              <a:t>26/8/2018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D1886-3574-3C45-AE05-8BD5DD762B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71697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8EA96F-37AC-C54E-B91B-9AAB95B55F35}" type="datetime1">
              <a:rPr lang="en-HK" smtClean="0"/>
              <a:t>26/8/2018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D1886-3574-3C45-AE05-8BD5DD762B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8091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18804-E17B-1E44-B97E-10BC1C104EAC}" type="datetime1">
              <a:rPr lang="en-HK" smtClean="0"/>
              <a:t>26/8/2018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D1886-3574-3C45-AE05-8BD5DD762B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60672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31FD4-DB1E-5D41-86FB-F93C64D0ED79}" type="datetime1">
              <a:rPr lang="en-HK" smtClean="0"/>
              <a:t>26/8/2018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D1886-3574-3C45-AE05-8BD5DD762B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75200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055F5-8424-624F-BF1C-4A6516C707DB}" type="datetime1">
              <a:rPr lang="en-HK" smtClean="0"/>
              <a:t>26/8/2018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D1886-3574-3C45-AE05-8BD5DD762B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65840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DD82A-3581-E242-A0DA-6B903AD5D9DC}" type="datetime1">
              <a:rPr lang="en-HK" smtClean="0"/>
              <a:t>26/8/2018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D1886-3574-3C45-AE05-8BD5DD762B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38053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A6F8FE-62B1-F94C-A4F0-757A3D7C56F5}" type="datetime1">
              <a:rPr lang="en-HK" smtClean="0"/>
              <a:t>26/8/2018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CD1886-3574-3C45-AE05-8BD5DD762B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1299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png"/><Relationship Id="rId3" Type="http://schemas.openxmlformats.org/officeDocument/2006/relationships/image" Target="../media/image_8B4CBBCD.sv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Relationship Id="rId3" Type="http://schemas.openxmlformats.org/officeDocument/2006/relationships/image" Target="../media/image_BB4CA7ED.sv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4" Type="http://schemas.openxmlformats.org/officeDocument/2006/relationships/diagramQuickStyle" Target="../diagrams/quickStyle1.xml"/><Relationship Id="rId5" Type="http://schemas.openxmlformats.org/officeDocument/2006/relationships/diagramColors" Target="../diagrams/colors1.xml"/><Relationship Id="rId6" Type="http://schemas.microsoft.com/office/2007/relationships/diagramDrawing" Target="../diagrams/drawing1.xml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Relationship Id="rId3" Type="http://schemas.openxmlformats.org/officeDocument/2006/relationships/image" Target="../media/image_CF8CB1A8.sv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Relationship Id="rId3" Type="http://schemas.openxmlformats.org/officeDocument/2006/relationships/image" Target="../media/image_67511CC7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4" Type="http://schemas.openxmlformats.org/officeDocument/2006/relationships/diagramQuickStyle" Target="../diagrams/quickStyle2.xml"/><Relationship Id="rId5" Type="http://schemas.openxmlformats.org/officeDocument/2006/relationships/diagramColors" Target="../diagrams/colors2.xml"/><Relationship Id="rId6" Type="http://schemas.microsoft.com/office/2007/relationships/diagramDrawing" Target="../diagrams/drawing2.xml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Relationship Id="rId3" Type="http://schemas.openxmlformats.org/officeDocument/2006/relationships/image" Target="../media/image_A09E76AE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00646"/>
          </a:xfrm>
        </p:spPr>
        <p:txBody>
          <a:bodyPr>
            <a:normAutofit/>
          </a:bodyPr>
          <a:lstStyle/>
          <a:p>
            <a:pPr algn="ctr"/>
            <a:r>
              <a:rPr lang="en-HK" sz="3200" dirty="0" smtClean="0"/>
              <a:t>Assignment cover sheet</a:t>
            </a:r>
            <a:endParaRPr lang="en-HK" sz="3200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4489598"/>
              </p:ext>
            </p:extLst>
          </p:nvPr>
        </p:nvGraphicFramePr>
        <p:xfrm>
          <a:off x="1017141" y="1109609"/>
          <a:ext cx="10736494" cy="5656895"/>
        </p:xfrm>
        <a:graphic>
          <a:graphicData uri="http://schemas.openxmlformats.org/drawingml/2006/table">
            <a:tbl>
              <a:tblPr firstRow="1" firstCol="1" bandRow="1" bandCol="1">
                <a:tableStyleId>{5C22544A-7EE6-4342-B048-85BDC9FD1C3A}</a:tableStyleId>
              </a:tblPr>
              <a:tblGrid>
                <a:gridCol w="1934942">
                  <a:extLst>
                    <a:ext uri="{9D8B030D-6E8A-4147-A177-3AD203B41FA5}">
                      <a16:colId xmlns:a16="http://schemas.microsoft.com/office/drawing/2014/main" xmlns="" val="3585796138"/>
                    </a:ext>
                  </a:extLst>
                </a:gridCol>
                <a:gridCol w="4015917">
                  <a:extLst>
                    <a:ext uri="{9D8B030D-6E8A-4147-A177-3AD203B41FA5}">
                      <a16:colId xmlns:a16="http://schemas.microsoft.com/office/drawing/2014/main" xmlns="" val="2486563943"/>
                    </a:ext>
                  </a:extLst>
                </a:gridCol>
                <a:gridCol w="2646855">
                  <a:extLst>
                    <a:ext uri="{9D8B030D-6E8A-4147-A177-3AD203B41FA5}">
                      <a16:colId xmlns:a16="http://schemas.microsoft.com/office/drawing/2014/main" xmlns="" val="1404737590"/>
                    </a:ext>
                  </a:extLst>
                </a:gridCol>
                <a:gridCol w="2138780">
                  <a:extLst>
                    <a:ext uri="{9D8B030D-6E8A-4147-A177-3AD203B41FA5}">
                      <a16:colId xmlns:a16="http://schemas.microsoft.com/office/drawing/2014/main" xmlns="" val="3158184362"/>
                    </a:ext>
                  </a:extLst>
                </a:gridCol>
              </a:tblGrid>
              <a:tr h="638039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dirty="0">
                          <a:effectLst/>
                        </a:rPr>
                        <a:t>Student name: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r>
                        <a:rPr lang="en-GB" sz="1800" dirty="0" smtClean="0">
                          <a:effectLst/>
                        </a:rPr>
                        <a:t>Earnest</a:t>
                      </a:r>
                      <a:r>
                        <a:rPr lang="en-GB" sz="1800" baseline="0" dirty="0" smtClean="0">
                          <a:effectLst/>
                        </a:rPr>
                        <a:t> Li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dirty="0">
                          <a:effectLst/>
                        </a:rPr>
                        <a:t>Student number: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r>
                        <a:rPr lang="en-GB" sz="1800" dirty="0" smtClean="0">
                          <a:effectLst/>
                        </a:rPr>
                        <a:t>1715380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3586591355"/>
                  </a:ext>
                </a:extLst>
              </a:tr>
              <a:tr h="638039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dirty="0">
                          <a:effectLst/>
                        </a:rPr>
                        <a:t>Programme: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gridSpan="3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dirty="0">
                          <a:effectLst/>
                        </a:rPr>
                        <a:t>DBA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HK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H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452909500"/>
                  </a:ext>
                </a:extLst>
              </a:tr>
              <a:tr h="1454179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dirty="0">
                          <a:effectLst/>
                        </a:rPr>
                        <a:t>Module: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dirty="0" smtClean="0">
                          <a:effectLst/>
                        </a:rPr>
                        <a:t>Approaches</a:t>
                      </a:r>
                      <a:r>
                        <a:rPr lang="en-GB" sz="1800" baseline="0" dirty="0" smtClean="0">
                          <a:effectLst/>
                        </a:rPr>
                        <a:t> to Research and Academic Communication</a:t>
                      </a:r>
                      <a:endParaRPr lang="en-US" sz="1800" dirty="0">
                        <a:effectLst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dirty="0">
                          <a:effectLst/>
                        </a:rPr>
                        <a:t>Module Level: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dirty="0">
                          <a:effectLst/>
                        </a:rPr>
                        <a:t>7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1386312435"/>
                  </a:ext>
                </a:extLst>
              </a:tr>
              <a:tr h="1335092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dirty="0">
                          <a:effectLst/>
                        </a:rPr>
                        <a:t>Module code: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US" sz="1800" dirty="0" smtClean="0">
                          <a:effectLst/>
                        </a:rPr>
                        <a:t>SBPD7001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300"/>
                        </a:spcAft>
                      </a:pPr>
                      <a:r>
                        <a:rPr lang="en-GB" sz="1800" dirty="0">
                          <a:effectLst/>
                        </a:rPr>
                        <a:t>Contribution to Overall </a:t>
                      </a:r>
                      <a:endParaRPr lang="en-US" sz="1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Module Assessment (%):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dirty="0" smtClean="0">
                          <a:effectLst/>
                        </a:rPr>
                        <a:t>20%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1556565187"/>
                  </a:ext>
                </a:extLst>
              </a:tr>
              <a:tr h="30936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>
                          <a:effectLst/>
                        </a:rPr>
                        <a:t>Lecturer: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dirty="0">
                          <a:effectLst/>
                        </a:rPr>
                        <a:t>Dr </a:t>
                      </a:r>
                      <a:r>
                        <a:rPr lang="en-GB" sz="1800" dirty="0" err="1" smtClean="0">
                          <a:effectLst/>
                        </a:rPr>
                        <a:t>Millisha</a:t>
                      </a:r>
                      <a:r>
                        <a:rPr lang="en-GB" sz="1800" baseline="0" dirty="0" smtClean="0">
                          <a:effectLst/>
                        </a:rPr>
                        <a:t> Cheung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>
                          <a:effectLst/>
                        </a:rPr>
                        <a:t>Internal Verifier: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2049164755"/>
                  </a:ext>
                </a:extLst>
              </a:tr>
              <a:tr h="638039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>
                          <a:effectLst/>
                        </a:rPr>
                        <a:t>Assignment Title: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Oral</a:t>
                      </a:r>
                      <a:r>
                        <a:rPr lang="en-GB" sz="18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aseline="0" dirty="0" err="1" smtClean="0">
                          <a:effectLst/>
                          <a:latin typeface="+mn-lt"/>
                          <a:ea typeface="+mn-ea"/>
                          <a:cs typeface="+mn-cs"/>
                        </a:rPr>
                        <a:t>Defense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>
                          <a:effectLst/>
                        </a:rPr>
                        <a:t>Assignment No :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US" sz="18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2817806456"/>
                  </a:ext>
                </a:extLst>
              </a:tr>
              <a:tr h="638039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>
                          <a:effectLst/>
                        </a:rPr>
                        <a:t>Hand Out Date: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dirty="0">
                          <a:effectLst/>
                        </a:rPr>
                        <a:t>7</a:t>
                      </a:r>
                      <a:r>
                        <a:rPr lang="en-GB" sz="1800" dirty="0" smtClean="0">
                          <a:effectLst/>
                        </a:rPr>
                        <a:t> July </a:t>
                      </a:r>
                      <a:r>
                        <a:rPr lang="en-GB" sz="1800" dirty="0">
                          <a:effectLst/>
                        </a:rPr>
                        <a:t>2018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>
                          <a:effectLst/>
                        </a:rPr>
                        <a:t>Submission deadline: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US" sz="1800" dirty="0" smtClean="0">
                          <a:effectLst/>
                        </a:rPr>
                        <a:t>26</a:t>
                      </a:r>
                      <a:r>
                        <a:rPr lang="en-GB" sz="1800" baseline="0" dirty="0" smtClean="0">
                          <a:effectLst/>
                        </a:rPr>
                        <a:t> Aug</a:t>
                      </a:r>
                      <a:r>
                        <a:rPr lang="en-GB" sz="1800" dirty="0" smtClean="0">
                          <a:effectLst/>
                        </a:rPr>
                        <a:t> </a:t>
                      </a:r>
                      <a:r>
                        <a:rPr lang="en-GB" sz="1800" dirty="0">
                          <a:effectLst/>
                        </a:rPr>
                        <a:t>2018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3900562803"/>
                  </a:ext>
                </a:extLst>
              </a:tr>
            </a:tbl>
          </a:graphicData>
        </a:graphic>
      </p:graphicFrame>
      <p:pic>
        <p:nvPicPr>
          <p:cNvPr id="5" name="Picture 4" descr="Z:\TSD\Assessments and Samples Docs\UWTSD Logo International.jpg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38200" y="365125"/>
            <a:ext cx="2597150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79E2D-0344-4A4B-B72A-38505D1F0ED5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722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0" y="365125"/>
            <a:ext cx="10515600" cy="6343650"/>
          </a:xfrm>
        </p:spPr>
        <p:txBody>
          <a:bodyPr>
            <a:normAutofit fontScale="62500" lnSpcReduction="20000"/>
          </a:bodyPr>
          <a:lstStyle/>
          <a:p>
            <a:r>
              <a:rPr lang="en-US" sz="3400" dirty="0" smtClean="0"/>
              <a:t>Referencing:	In the main body of your submission you must give credit to authors on whose research your work is based. Append to your submission a reference list that indicates the books, articles, etc. that you have read or quoted in order to complete this assignment (e.g. for books: surname of author and initials,  year of publication, title of book, edition, publisher: place of publication). </a:t>
            </a:r>
          </a:p>
          <a:p>
            <a:r>
              <a:rPr lang="en-US" sz="3400" dirty="0" smtClean="0"/>
              <a:t>Disclosure: </a:t>
            </a:r>
          </a:p>
          <a:p>
            <a:r>
              <a:rPr lang="en-US" sz="3400" dirty="0" smtClean="0"/>
              <a:t>	Please include the following statement on the title page of the submitted assignment, followed by your name:     </a:t>
            </a:r>
          </a:p>
          <a:p>
            <a:r>
              <a:rPr lang="en-US" sz="3400" dirty="0" smtClean="0"/>
              <a:t>I declare that this assignment is all my own work and that I have acknowledged all materials used from the published or unpublished works of other people. All references have been duly cited.</a:t>
            </a:r>
          </a:p>
          <a:p>
            <a:r>
              <a:rPr lang="en-US" sz="3400" dirty="0" smtClean="0"/>
              <a:t>Student’s Signature:</a:t>
            </a:r>
          </a:p>
          <a:p>
            <a:pPr marL="0" indent="0">
              <a:buNone/>
            </a:pPr>
            <a:r>
              <a:rPr lang="en-US" sz="3400" dirty="0" smtClean="0"/>
              <a:t>	</a:t>
            </a:r>
          </a:p>
          <a:p>
            <a:pPr marL="0" indent="0">
              <a:buNone/>
            </a:pPr>
            <a:r>
              <a:rPr lang="en-US" sz="3400" dirty="0" smtClean="0"/>
              <a:t>(for hard copy)	__________________________________________</a:t>
            </a:r>
          </a:p>
          <a:p>
            <a:endParaRPr lang="en-US" sz="3400" dirty="0" smtClean="0"/>
          </a:p>
          <a:p>
            <a:endParaRPr lang="en-US" sz="3400" dirty="0"/>
          </a:p>
          <a:p>
            <a:r>
              <a:rPr lang="en-US" sz="3400" dirty="0" smtClean="0"/>
              <a:t>Date:	_________________________</a:t>
            </a:r>
          </a:p>
          <a:p>
            <a:r>
              <a:rPr lang="en-US" sz="3400" dirty="0" err="1" smtClean="0"/>
              <a:t>Turnitin</a:t>
            </a:r>
            <a:r>
              <a:rPr lang="en-US" sz="3400" dirty="0" smtClean="0"/>
              <a:t>: Electronic version of the assignment must be submitted to </a:t>
            </a:r>
            <a:r>
              <a:rPr lang="en-US" sz="3400" dirty="0" err="1" smtClean="0"/>
              <a:t>Turnitin</a:t>
            </a:r>
            <a:r>
              <a:rPr lang="en-US" sz="3400" dirty="0" smtClean="0"/>
              <a:t>.  Note: the </a:t>
            </a:r>
            <a:r>
              <a:rPr lang="en-US" sz="3400" dirty="0" err="1" smtClean="0"/>
              <a:t>Turnitin</a:t>
            </a:r>
            <a:r>
              <a:rPr lang="en-US" sz="3400" dirty="0" smtClean="0"/>
              <a:t> version is the primary submission and acts as a receipt for the student. All students MUST submit their assessments by the specified deadline.  Late submissions will be subject to penalties. 		</a:t>
            </a:r>
            <a:endParaRPr lang="en-US" dirty="0" smtClean="0"/>
          </a:p>
          <a:p>
            <a:endParaRPr lang="en-HK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79E2D-0344-4A4B-B72A-38505D1F0ED5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1947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ACBE1851-2230-47A9-B000-CE9046EA61B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6854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4276" y="803705"/>
            <a:ext cx="4208656" cy="3034857"/>
          </a:xfrm>
        </p:spPr>
        <p:txBody>
          <a:bodyPr anchor="b">
            <a:normAutofit/>
          </a:bodyPr>
          <a:lstStyle/>
          <a:p>
            <a:pPr algn="r"/>
            <a:r>
              <a:rPr lang="en-US" sz="5400" dirty="0">
                <a:solidFill>
                  <a:srgbClr val="FFFFFF"/>
                </a:solidFill>
              </a:rPr>
              <a:t>Evaluate a research paper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8921" y="4013165"/>
            <a:ext cx="4204012" cy="2205732"/>
          </a:xfrm>
        </p:spPr>
        <p:txBody>
          <a:bodyPr anchor="t">
            <a:normAutofit/>
          </a:bodyPr>
          <a:lstStyle/>
          <a:p>
            <a:pPr algn="r"/>
            <a:r>
              <a:rPr lang="en-US" sz="1800" dirty="0">
                <a:solidFill>
                  <a:srgbClr val="FFFFFF"/>
                </a:solidFill>
              </a:rPr>
              <a:t>SBPD 7001</a:t>
            </a:r>
          </a:p>
          <a:p>
            <a:pPr algn="r"/>
            <a:r>
              <a:rPr lang="en-US" sz="1800" dirty="0">
                <a:solidFill>
                  <a:srgbClr val="FFFFFF"/>
                </a:solidFill>
              </a:rPr>
              <a:t>By</a:t>
            </a:r>
          </a:p>
          <a:p>
            <a:pPr algn="r"/>
            <a:r>
              <a:rPr lang="en-US" sz="1800" dirty="0">
                <a:solidFill>
                  <a:srgbClr val="FFFFFF"/>
                </a:solidFill>
              </a:rPr>
              <a:t>Earnest </a:t>
            </a:r>
            <a:r>
              <a:rPr lang="en-US" sz="1800" dirty="0" smtClean="0">
                <a:solidFill>
                  <a:srgbClr val="FFFFFF"/>
                </a:solidFill>
              </a:rPr>
              <a:t>Li</a:t>
            </a:r>
          </a:p>
          <a:p>
            <a:pPr algn="r"/>
            <a:r>
              <a:rPr lang="en-US" sz="1800" dirty="0" smtClean="0">
                <a:solidFill>
                  <a:srgbClr val="FFFFFF"/>
                </a:solidFill>
              </a:rPr>
              <a:t>Student no.: 1715380</a:t>
            </a:r>
          </a:p>
          <a:p>
            <a:pPr algn="r"/>
            <a:r>
              <a:rPr lang="en-US" sz="1800" dirty="0" smtClean="0">
                <a:solidFill>
                  <a:srgbClr val="FFFFFF"/>
                </a:solidFill>
              </a:rPr>
              <a:t>2018 Aug 26</a:t>
            </a:r>
            <a:endParaRPr lang="en-US" sz="1800" dirty="0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xmlns="" id="{23B93832-6514-44F4-849B-5EE2C8A2337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6679" y="3928939"/>
            <a:ext cx="3931920" cy="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Send">
            <a:extLst>
              <a:ext uri="{FF2B5EF4-FFF2-40B4-BE49-F238E27FC236}">
                <a16:creationId xmlns:a16="http://schemas.microsoft.com/office/drawing/2014/main" xmlns="" id="{452AA752-57D3-4C92-B58F-ACC78AE128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6096000" y="699753"/>
            <a:ext cx="5459470" cy="5459470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D1886-3574-3C45-AE05-8BD5DD762BA1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14024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="" xmlns:a16="http://schemas.microsoft.com/office/drawing/2014/main" id="{8D70B121-56F4-4848-B38B-182089D909F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US">
                <a:solidFill>
                  <a:schemeClr val="accent1"/>
                </a:solidFill>
              </a:rPr>
              <a:t>Which paper?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="" xmlns:a16="http://schemas.microsoft.com/office/drawing/2014/main" id="{2D72A2C9-F3CA-4216-8BAD-FA4C970C3C4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US" sz="2400"/>
              <a:t>Afsar, B., F. Badir, Y., &amp; Bin Saeed, B. (2014). Transformational leadership and innovative work behavior. </a:t>
            </a:r>
            <a:r>
              <a:rPr lang="en-US" sz="2400" i="1"/>
              <a:t>Industrial Management &amp; Data Systems</a:t>
            </a:r>
            <a:r>
              <a:rPr lang="en-US" sz="2400"/>
              <a:t>, 114(8), 1270-1300.</a:t>
            </a:r>
          </a:p>
          <a:p>
            <a:endParaRPr lang="en-US" sz="2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D1886-3574-3C45-AE05-8BD5DD762BA1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10126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="" xmlns:a16="http://schemas.microsoft.com/office/drawing/2014/main" id="{8CA06CD6-90CA-4C45-856C-6771339E1E2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>
            <a:normAutofit/>
          </a:bodyPr>
          <a:lstStyle/>
          <a:p>
            <a:pPr algn="r"/>
            <a:r>
              <a:rPr lang="en-US" dirty="0">
                <a:solidFill>
                  <a:schemeClr val="accent1"/>
                </a:solidFill>
              </a:rPr>
              <a:t>Research Area / Issue</a:t>
            </a:r>
            <a:br>
              <a:rPr lang="en-US" dirty="0">
                <a:solidFill>
                  <a:schemeClr val="accent1"/>
                </a:solidFill>
              </a:rPr>
            </a:br>
            <a:r>
              <a:rPr lang="en-US" dirty="0">
                <a:solidFill>
                  <a:schemeClr val="accent1"/>
                </a:solidFill>
              </a:rPr>
              <a:t>(Ontology of the study) 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="" xmlns:a16="http://schemas.microsoft.com/office/drawing/2014/main" id="{5021601D-2758-4B15-A31C-FDA184C51B3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76030" y="963507"/>
            <a:ext cx="6250940" cy="2304627"/>
          </a:xfrm>
        </p:spPr>
        <p:txBody>
          <a:bodyPr anchor="b"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US" sz="2000"/>
              <a:t>Impact of transformational leadership on employees’ innovative work behavior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/>
              <a:t>Influential or psychological process with the psychological empowerment and self-concept on transformational leadership-IWB link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6030" y="3589866"/>
            <a:ext cx="6250940" cy="2304628"/>
          </a:xfrm>
        </p:spPr>
        <p:txBody>
          <a:bodyPr>
            <a:normAutofit/>
          </a:bodyPr>
          <a:lstStyle/>
          <a:p>
            <a:r>
              <a:rPr lang="en-US" sz="2000" i="1" dirty="0">
                <a:solidFill>
                  <a:srgbClr val="0070C0"/>
                </a:solidFill>
              </a:rPr>
              <a:t>Valuable? </a:t>
            </a:r>
            <a:r>
              <a:rPr lang="en-US" sz="2000" i="1" dirty="0" smtClean="0">
                <a:solidFill>
                  <a:srgbClr val="0070C0"/>
                </a:solidFill>
              </a:rPr>
              <a:t>Yes</a:t>
            </a:r>
            <a:endParaRPr lang="en-US" sz="2000" i="1" dirty="0">
              <a:solidFill>
                <a:srgbClr val="0070C0"/>
              </a:solidFill>
            </a:endParaRPr>
          </a:p>
          <a:p>
            <a:pPr lvl="1"/>
            <a:r>
              <a:rPr lang="en-US" sz="2000" i="1" dirty="0">
                <a:solidFill>
                  <a:srgbClr val="0070C0"/>
                </a:solidFill>
              </a:rPr>
              <a:t>China’s companies facing global competition </a:t>
            </a:r>
          </a:p>
          <a:p>
            <a:pPr lvl="1"/>
            <a:r>
              <a:rPr lang="en-US" sz="2000" i="1" dirty="0">
                <a:solidFill>
                  <a:srgbClr val="0070C0"/>
                </a:solidFill>
              </a:rPr>
              <a:t>Need of innovation leadership and innovation behavior to generate new ideas and actions to improve products and services</a:t>
            </a:r>
          </a:p>
          <a:p>
            <a:pPr lvl="1"/>
            <a:r>
              <a:rPr lang="en-US" sz="2000" i="1" dirty="0" smtClean="0">
                <a:solidFill>
                  <a:srgbClr val="0070C0"/>
                </a:solidFill>
              </a:rPr>
              <a:t>HR heads can rethink and improve recruitment strategy, staff </a:t>
            </a:r>
            <a:r>
              <a:rPr lang="en-US" sz="2000" i="1" dirty="0">
                <a:solidFill>
                  <a:srgbClr val="0070C0"/>
                </a:solidFill>
              </a:rPr>
              <a:t>training and talent engagement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D1886-3574-3C45-AE05-8BD5DD762BA1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56521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136428" y="627564"/>
            <a:ext cx="7474172" cy="132556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kern="1200" dirty="0">
                <a:latin typeface="+mj-lt"/>
                <a:ea typeface="+mj-ea"/>
                <a:cs typeface="+mj-cs"/>
              </a:rPr>
              <a:t>Angle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136429" y="2278173"/>
            <a:ext cx="6467867" cy="3450613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r>
              <a:rPr lang="en-US" sz="2200" dirty="0"/>
              <a:t>“Wide-angle” </a:t>
            </a:r>
            <a:r>
              <a:rPr lang="en-US" sz="2200" dirty="0" smtClean="0"/>
              <a:t>approach compared with the past studies</a:t>
            </a:r>
            <a:endParaRPr lang="en-US" sz="2200" dirty="0"/>
          </a:p>
          <a:p>
            <a:r>
              <a:rPr lang="en-US" sz="2200" dirty="0"/>
              <a:t>Mediating role of psychological empowerment (PE) in the link of transformational leadership (TL) and employees’ innovative work </a:t>
            </a:r>
            <a:r>
              <a:rPr lang="en-US" sz="2200" dirty="0" smtClean="0"/>
              <a:t>behavior </a:t>
            </a:r>
            <a:r>
              <a:rPr lang="en-US" sz="2200" dirty="0"/>
              <a:t>(IWB)</a:t>
            </a:r>
          </a:p>
          <a:p>
            <a:pPr lvl="1"/>
            <a:r>
              <a:rPr lang="en-US" sz="2200" dirty="0"/>
              <a:t>IWB = idea generation + idea implementation</a:t>
            </a:r>
          </a:p>
          <a:p>
            <a:r>
              <a:rPr lang="en-US" sz="2200" dirty="0"/>
              <a:t>Moderating role of self-construal on the relationship between TL and IWB</a:t>
            </a:r>
          </a:p>
          <a:p>
            <a:pPr lvl="1"/>
            <a:r>
              <a:rPr lang="en-US" sz="2200" dirty="0"/>
              <a:t>High interdependent self-construal + Low independent self-construal</a:t>
            </a:r>
          </a:p>
          <a:p>
            <a:pPr marL="0" indent="0">
              <a:buNone/>
            </a:pPr>
            <a:endParaRPr lang="en-US" sz="2200" kern="1200" dirty="0">
              <a:latin typeface="+mn-lt"/>
              <a:ea typeface="+mn-ea"/>
              <a:cs typeface="+mn-cs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="" xmlns:a16="http://schemas.microsoft.com/office/drawing/2014/main" id="{59A309A7-1751-4ABE-A3C1-EEC40366AD8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>
            <a:extLst>
              <a:ext uri="{FF2B5EF4-FFF2-40B4-BE49-F238E27FC236}">
                <a16:creationId xmlns="" xmlns:a16="http://schemas.microsoft.com/office/drawing/2014/main" id="{967D8EB6-EAE1-4F9C-B398-83321E28720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Graphic 9" descr="Chat">
            <a:extLst>
              <a:ext uri="{FF2B5EF4-FFF2-40B4-BE49-F238E27FC236}">
                <a16:creationId xmlns="" xmlns:a16="http://schemas.microsoft.com/office/drawing/2014/main" id="{0D1EBF00-209A-4DF5-BC0C-B7C05E52CD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413987" y="2857501"/>
            <a:ext cx="1142998" cy="1142998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384702" y="5516414"/>
            <a:ext cx="870417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 smtClean="0">
                <a:solidFill>
                  <a:srgbClr val="0070C0"/>
                </a:solidFill>
              </a:rPr>
              <a:t>Comment: </a:t>
            </a:r>
          </a:p>
          <a:p>
            <a:r>
              <a:rPr lang="en-US" i="1" dirty="0" smtClean="0">
                <a:solidFill>
                  <a:srgbClr val="0070C0"/>
                </a:solidFill>
              </a:rPr>
              <a:t>Context of idea generation can be further defined. </a:t>
            </a:r>
          </a:p>
          <a:p>
            <a:r>
              <a:rPr lang="en-US" i="1" dirty="0" smtClean="0">
                <a:solidFill>
                  <a:srgbClr val="0070C0"/>
                </a:solidFill>
              </a:rPr>
              <a:t>We can pay attention to studying different stages of PE and testing how they influence IWB.</a:t>
            </a:r>
            <a:endParaRPr lang="en-US" i="1" dirty="0">
              <a:solidFill>
                <a:srgbClr val="0070C0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D1886-3574-3C45-AE05-8BD5DD762BA1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09855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="" xmlns:a16="http://schemas.microsoft.com/office/drawing/2014/main" id="{A4AC5506-6312-4701-8D3C-40187889A94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 sz="2200" b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Relationships of study variables </a:t>
            </a:r>
            <a:br>
              <a:rPr lang="en-US" sz="2200" b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2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(captured from Figure 1 of the selected paper)  </a:t>
            </a:r>
          </a:p>
        </p:txBody>
      </p:sp>
      <p:pic>
        <p:nvPicPr>
          <p:cNvPr id="7" name="Picture 6" descr="../Screen%20Shot%202018-08-17%20at%205.03.00%20PM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6256" y="1675227"/>
            <a:ext cx="7479487" cy="4394199"/>
          </a:xfrm>
          <a:prstGeom prst="rect">
            <a:avLst/>
          </a:prstGeom>
          <a:noFill/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D1886-3574-3C45-AE05-8BD5DD762BA1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8423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="" xmlns:a16="http://schemas.microsoft.com/office/drawing/2014/main" id="{8D70B121-56F4-4848-B38B-182089D909F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r>
              <a:rPr lang="en-US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Research gap - significance?</a:t>
            </a:r>
            <a:br>
              <a:rPr lang="en-US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</a:br>
            <a:r>
              <a:rPr lang="en-US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(</a:t>
            </a:r>
            <a:r>
              <a:rPr lang="en-US" dirty="0">
                <a:solidFill>
                  <a:schemeClr val="accent1"/>
                </a:solidFill>
              </a:rPr>
              <a:t>Axiology of the study)</a:t>
            </a:r>
            <a:endParaRPr lang="en-US" kern="1200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="" xmlns:a16="http://schemas.microsoft.com/office/drawing/2014/main" id="{2D72A2C9-F3CA-4216-8BAD-FA4C970C3C4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kern="1200">
                <a:latin typeface="+mn-lt"/>
                <a:ea typeface="+mn-ea"/>
                <a:cs typeface="+mn-cs"/>
              </a:rPr>
              <a:t>Little attention has been </a:t>
            </a:r>
            <a:r>
              <a:rPr lang="en-US" sz="2400"/>
              <a:t>given to the effect of PE on followers’ IWB</a:t>
            </a:r>
          </a:p>
          <a:p>
            <a:r>
              <a:rPr lang="en-US" sz="2400" kern="1200">
                <a:latin typeface="+mn-lt"/>
                <a:ea typeface="+mn-ea"/>
                <a:cs typeface="+mn-cs"/>
              </a:rPr>
              <a:t>Systematic study on mediating factor of PE and moderating factor of self-construal on TL-IWB link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561295" y="5346114"/>
            <a:ext cx="94414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 smtClean="0">
                <a:solidFill>
                  <a:srgbClr val="0070C0"/>
                </a:solidFill>
              </a:rPr>
              <a:t>Comment: Regarding to the different culture  and practice of leadership style, we can pay attention to study the mediating factor of cultural value on the TL-IWB link. </a:t>
            </a:r>
            <a:endParaRPr lang="en-US" i="1" dirty="0">
              <a:solidFill>
                <a:srgbClr val="0070C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D1886-3574-3C45-AE05-8BD5DD762BA1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09920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="" xmlns:a16="http://schemas.microsoft.com/office/drawing/2014/main" id="{DB66F6E8-4D4A-4907-940A-774703A2D0F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016005" y="5367908"/>
            <a:ext cx="3175996" cy="1490093"/>
          </a:xfrm>
          <a:custGeom>
            <a:avLst/>
            <a:gdLst>
              <a:gd name="connsiteX0" fmla="*/ 2485888 w 3175996"/>
              <a:gd name="connsiteY0" fmla="*/ 1490093 h 1490093"/>
              <a:gd name="connsiteX1" fmla="*/ 0 w 3175996"/>
              <a:gd name="connsiteY1" fmla="*/ 1490093 h 1490093"/>
              <a:gd name="connsiteX2" fmla="*/ 0 w 3175996"/>
              <a:gd name="connsiteY2" fmla="*/ 0 h 1490093"/>
              <a:gd name="connsiteX3" fmla="*/ 3175996 w 3175996"/>
              <a:gd name="connsiteY3" fmla="*/ 0 h 14900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175996" h="1490093">
                <a:moveTo>
                  <a:pt x="2485888" y="1490093"/>
                </a:moveTo>
                <a:lnTo>
                  <a:pt x="0" y="1490093"/>
                </a:lnTo>
                <a:lnTo>
                  <a:pt x="0" y="0"/>
                </a:lnTo>
                <a:lnTo>
                  <a:pt x="3175996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="" xmlns:a16="http://schemas.microsoft.com/office/drawing/2014/main" id="{8F1F5A56-E82B-4FD5-9025-B72896FFBB6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67908"/>
            <a:ext cx="9566296" cy="1490093"/>
          </a:xfrm>
          <a:custGeom>
            <a:avLst/>
            <a:gdLst>
              <a:gd name="connsiteX0" fmla="*/ 0 w 9566296"/>
              <a:gd name="connsiteY0" fmla="*/ 0 h 1490093"/>
              <a:gd name="connsiteX1" fmla="*/ 405267 w 9566296"/>
              <a:gd name="connsiteY1" fmla="*/ 0 h 1490093"/>
              <a:gd name="connsiteX2" fmla="*/ 631857 w 9566296"/>
              <a:gd name="connsiteY2" fmla="*/ 0 h 1490093"/>
              <a:gd name="connsiteX3" fmla="*/ 2451761 w 9566296"/>
              <a:gd name="connsiteY3" fmla="*/ 0 h 1490093"/>
              <a:gd name="connsiteX4" fmla="*/ 2901880 w 9566296"/>
              <a:gd name="connsiteY4" fmla="*/ 0 h 1490093"/>
              <a:gd name="connsiteX5" fmla="*/ 3641106 w 9566296"/>
              <a:gd name="connsiteY5" fmla="*/ 0 h 1490093"/>
              <a:gd name="connsiteX6" fmla="*/ 9566296 w 9566296"/>
              <a:gd name="connsiteY6" fmla="*/ 0 h 1490093"/>
              <a:gd name="connsiteX7" fmla="*/ 8876188 w 9566296"/>
              <a:gd name="connsiteY7" fmla="*/ 1490093 h 1490093"/>
              <a:gd name="connsiteX8" fmla="*/ 631857 w 9566296"/>
              <a:gd name="connsiteY8" fmla="*/ 1490093 h 1490093"/>
              <a:gd name="connsiteX9" fmla="*/ 405267 w 9566296"/>
              <a:gd name="connsiteY9" fmla="*/ 1490093 h 1490093"/>
              <a:gd name="connsiteX10" fmla="*/ 0 w 9566296"/>
              <a:gd name="connsiteY10" fmla="*/ 1490093 h 14900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566296" h="1490093">
                <a:moveTo>
                  <a:pt x="0" y="0"/>
                </a:moveTo>
                <a:lnTo>
                  <a:pt x="405267" y="0"/>
                </a:lnTo>
                <a:lnTo>
                  <a:pt x="631857" y="0"/>
                </a:lnTo>
                <a:lnTo>
                  <a:pt x="2451761" y="0"/>
                </a:lnTo>
                <a:lnTo>
                  <a:pt x="2901880" y="0"/>
                </a:lnTo>
                <a:lnTo>
                  <a:pt x="3641106" y="0"/>
                </a:lnTo>
                <a:lnTo>
                  <a:pt x="9566296" y="0"/>
                </a:lnTo>
                <a:lnTo>
                  <a:pt x="8876188" y="1490093"/>
                </a:lnTo>
                <a:lnTo>
                  <a:pt x="631857" y="1490093"/>
                </a:lnTo>
                <a:lnTo>
                  <a:pt x="405267" y="1490093"/>
                </a:lnTo>
                <a:lnTo>
                  <a:pt x="0" y="1490093"/>
                </a:lnTo>
                <a:close/>
              </a:path>
            </a:pathLst>
          </a:custGeom>
          <a:solidFill>
            <a:schemeClr val="tx1">
              <a:lumMod val="65000"/>
              <a:lumOff val="35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5529884"/>
            <a:ext cx="8078342" cy="1096331"/>
          </a:xfrm>
        </p:spPr>
        <p:txBody>
          <a:bodyPr>
            <a:normAutofit/>
          </a:bodyPr>
          <a:lstStyle/>
          <a:p>
            <a:r>
              <a:rPr lang="en-US"/>
              <a:t>Research questions – sensible?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="" xmlns:a16="http://schemas.microsoft.com/office/drawing/2014/main" id="{3EF4344B-F98F-4A90-9C03-8ACA764927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2187266"/>
              </p:ext>
            </p:extLst>
          </p:nvPr>
        </p:nvGraphicFramePr>
        <p:xfrm>
          <a:off x="838200" y="643467"/>
          <a:ext cx="10515600" cy="40809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D1886-3574-3C45-AE05-8BD5DD762BA1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2681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="" xmlns:a16="http://schemas.microsoft.com/office/drawing/2014/main" id="{8D70B121-56F4-4848-B38B-182089D909F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US" dirty="0">
                <a:solidFill>
                  <a:schemeClr val="accent1"/>
                </a:solidFill>
              </a:rPr>
              <a:t>Ground on Theory</a:t>
            </a:r>
            <a:br>
              <a:rPr lang="en-US" dirty="0">
                <a:solidFill>
                  <a:schemeClr val="accent1"/>
                </a:solidFill>
              </a:rPr>
            </a:br>
            <a:r>
              <a:rPr lang="en-US" dirty="0">
                <a:solidFill>
                  <a:schemeClr val="accent1"/>
                </a:solidFill>
              </a:rPr>
              <a:t>(Epistemology of the study)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="" xmlns:a16="http://schemas.microsoft.com/office/drawing/2014/main" id="{2D72A2C9-F3CA-4216-8BAD-FA4C970C3C4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US" sz="2400" dirty="0"/>
              <a:t>IWB, Transformational leadership (TL), Psychological Empowerment (PE), Self-construal</a:t>
            </a:r>
          </a:p>
          <a:p>
            <a:r>
              <a:rPr lang="en-US" sz="2400" dirty="0"/>
              <a:t> PE is the “key”</a:t>
            </a:r>
          </a:p>
          <a:p>
            <a:pPr lvl="1"/>
            <a:r>
              <a:rPr lang="en-US" dirty="0"/>
              <a:t>Conger and </a:t>
            </a:r>
            <a:r>
              <a:rPr lang="en-US" dirty="0" err="1"/>
              <a:t>Kanungo</a:t>
            </a:r>
            <a:r>
              <a:rPr lang="en-US" dirty="0"/>
              <a:t> (1988): 5-stage empowerment process (conditions, managerial skills, information, results, behavioral effect);</a:t>
            </a:r>
          </a:p>
          <a:p>
            <a:pPr lvl="1"/>
            <a:r>
              <a:rPr lang="en-US" dirty="0" err="1"/>
              <a:t>Spreitzer</a:t>
            </a:r>
            <a:r>
              <a:rPr lang="en-US" dirty="0"/>
              <a:t> (1995): intrinsic task motivation with four cognitions (meaning, competence, self-determination, impact</a:t>
            </a:r>
            <a:r>
              <a:rPr lang="en-US" dirty="0" smtClean="0"/>
              <a:t>)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439056" y="5444437"/>
            <a:ext cx="96891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 smtClean="0">
                <a:solidFill>
                  <a:srgbClr val="0070C0"/>
                </a:solidFill>
              </a:rPr>
              <a:t>Comment: Apart from the theory of PE, we can use the theory of </a:t>
            </a:r>
            <a:r>
              <a:rPr lang="en-US" i="1" smtClean="0">
                <a:solidFill>
                  <a:srgbClr val="0070C0"/>
                </a:solidFill>
              </a:rPr>
              <a:t>social cognition to study TL-IWB link.</a:t>
            </a:r>
            <a:endParaRPr lang="en-US" i="1" dirty="0">
              <a:solidFill>
                <a:srgbClr val="0070C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D1886-3574-3C45-AE05-8BD5DD762BA1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74922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Rectangle 87">
            <a:extLst>
              <a:ext uri="{FF2B5EF4-FFF2-40B4-BE49-F238E27FC236}">
                <a16:creationId xmlns="" xmlns:a16="http://schemas.microsoft.com/office/drawing/2014/main" id="{8D70B121-56F4-4848-B38B-182089D909F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US">
                <a:solidFill>
                  <a:schemeClr val="accent1"/>
                </a:solidFill>
              </a:rPr>
              <a:t>Literature review</a:t>
            </a:r>
          </a:p>
        </p:txBody>
      </p:sp>
      <p:cxnSp>
        <p:nvCxnSpPr>
          <p:cNvPr id="90" name="Straight Connector 89">
            <a:extLst>
              <a:ext uri="{FF2B5EF4-FFF2-40B4-BE49-F238E27FC236}">
                <a16:creationId xmlns="" xmlns:a16="http://schemas.microsoft.com/office/drawing/2014/main" id="{2D72A2C9-F3CA-4216-8BAD-FA4C970C3C4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US" sz="2000"/>
              <a:t>159 papers and articles published from 1963 to 2014</a:t>
            </a:r>
          </a:p>
          <a:p>
            <a:r>
              <a:rPr lang="en-US" sz="2000"/>
              <a:t>Sort out key ideas of each single factor (IWB, TL, PE, Self-construal)</a:t>
            </a:r>
          </a:p>
          <a:p>
            <a:pPr lvl="1"/>
            <a:r>
              <a:rPr lang="en-US" sz="2000"/>
              <a:t>Difference between IWB and creativity (Mumford et al., 1988; King et al., 2002)</a:t>
            </a:r>
          </a:p>
          <a:p>
            <a:pPr lvl="1"/>
            <a:r>
              <a:rPr lang="en-US" sz="2000"/>
              <a:t>Psychology of individual and teams at workplace (King et al., 2002)</a:t>
            </a:r>
          </a:p>
          <a:p>
            <a:pPr lvl="1"/>
            <a:r>
              <a:rPr lang="en-US" sz="2000"/>
              <a:t>Four dimensions of TL (Burns, 1978; Bass, 1985; Bass 1991)</a:t>
            </a:r>
          </a:p>
          <a:p>
            <a:r>
              <a:rPr lang="en-US" sz="2000"/>
              <a:t>Show research angles of past studies on TL-IWB link, PE-IWB link</a:t>
            </a:r>
          </a:p>
          <a:p>
            <a:r>
              <a:rPr lang="en-US" sz="2000"/>
              <a:t>Mechanisms and processes connecting PE and employees’ creativity enhancement behavior</a:t>
            </a:r>
          </a:p>
          <a:p>
            <a:r>
              <a:rPr lang="en-US" sz="2000"/>
              <a:t>Criticize the underdeveloped research issue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D1886-3574-3C45-AE05-8BD5DD762BA1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11967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6428" y="627564"/>
            <a:ext cx="7474172" cy="1325563"/>
          </a:xfrm>
        </p:spPr>
        <p:txBody>
          <a:bodyPr>
            <a:normAutofit/>
          </a:bodyPr>
          <a:lstStyle/>
          <a:p>
            <a:r>
              <a:rPr lang="en-US" dirty="0"/>
              <a:t>Research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36429" y="2278173"/>
            <a:ext cx="6467867" cy="3450613"/>
          </a:xfrm>
        </p:spPr>
        <p:txBody>
          <a:bodyPr anchor="ctr">
            <a:normAutofit/>
          </a:bodyPr>
          <a:lstStyle/>
          <a:p>
            <a:r>
              <a:rPr lang="en-US" sz="2400"/>
              <a:t>Ethical issue</a:t>
            </a:r>
          </a:p>
          <a:p>
            <a:pPr lvl="1"/>
            <a:r>
              <a:rPr lang="en-US"/>
              <a:t>Make effort to ensure anonymity and confidentiality</a:t>
            </a:r>
          </a:p>
          <a:p>
            <a:pPr lvl="1"/>
            <a:r>
              <a:rPr lang="en-US"/>
              <a:t>Participants of survey use company and employee identification code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="" xmlns:a16="http://schemas.microsoft.com/office/drawing/2014/main" id="{59A309A7-1751-4ABE-A3C1-EEC40366AD8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Oval 21">
            <a:extLst>
              <a:ext uri="{FF2B5EF4-FFF2-40B4-BE49-F238E27FC236}">
                <a16:creationId xmlns="" xmlns:a16="http://schemas.microsoft.com/office/drawing/2014/main" id="{967D8EB6-EAE1-4F9C-B398-83321E28720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Checklist">
            <a:extLst>
              <a:ext uri="{FF2B5EF4-FFF2-40B4-BE49-F238E27FC236}">
                <a16:creationId xmlns="" xmlns:a16="http://schemas.microsoft.com/office/drawing/2014/main" id="{877BF8D3-E19D-49F1-B5EE-2EE7E7FEDB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413987" y="2857501"/>
            <a:ext cx="1142998" cy="1142998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D1886-3574-3C45-AE05-8BD5DD762BA1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20761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6428" y="627564"/>
            <a:ext cx="7474172" cy="1325563"/>
          </a:xfrm>
        </p:spPr>
        <p:txBody>
          <a:bodyPr>
            <a:normAutofit/>
          </a:bodyPr>
          <a:lstStyle/>
          <a:p>
            <a:r>
              <a:rPr lang="en-US"/>
              <a:t>Sampling and Representative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36429" y="2278173"/>
            <a:ext cx="6467867" cy="3450613"/>
          </a:xfrm>
        </p:spPr>
        <p:txBody>
          <a:bodyPr anchor="ctr">
            <a:normAutofit/>
          </a:bodyPr>
          <a:lstStyle/>
          <a:p>
            <a:r>
              <a:rPr lang="en-US" sz="1900"/>
              <a:t>Stratified random sampling (probability sampling; convenience sampling)</a:t>
            </a:r>
          </a:p>
          <a:p>
            <a:r>
              <a:rPr lang="en-US" sz="1900"/>
              <a:t>Employees from five most innovative companies in China (ranking by Forbes 2013)</a:t>
            </a:r>
          </a:p>
          <a:p>
            <a:pPr lvl="1"/>
            <a:r>
              <a:rPr lang="en-US" sz="1900"/>
              <a:t>Beijing, Hebei, Henan, Guizhou, Guangdong (northern and southern provinces of China)</a:t>
            </a:r>
          </a:p>
          <a:p>
            <a:r>
              <a:rPr lang="en-US" sz="1900"/>
              <a:t>1,100 surveys distributed (639 followers; 87 leaders)</a:t>
            </a:r>
          </a:p>
          <a:p>
            <a:r>
              <a:rPr lang="en-US" sz="1900"/>
              <a:t>Cross-industry (computer services, food processing, beverage, oil services and equipment), cross-level, and cross-section approach (marketing, admin, HR, IT, operations, customer care)</a:t>
            </a:r>
          </a:p>
          <a:p>
            <a:endParaRPr lang="en-US" sz="1900"/>
          </a:p>
        </p:txBody>
      </p:sp>
      <p:sp>
        <p:nvSpPr>
          <p:cNvPr id="48" name="Rectangle 47">
            <a:extLst>
              <a:ext uri="{FF2B5EF4-FFF2-40B4-BE49-F238E27FC236}">
                <a16:creationId xmlns="" xmlns:a16="http://schemas.microsoft.com/office/drawing/2014/main" id="{59A309A7-1751-4ABE-A3C1-EEC40366AD8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Oval 49">
            <a:extLst>
              <a:ext uri="{FF2B5EF4-FFF2-40B4-BE49-F238E27FC236}">
                <a16:creationId xmlns="" xmlns:a16="http://schemas.microsoft.com/office/drawing/2014/main" id="{967D8EB6-EAE1-4F9C-B398-83321E28720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" name="Graphic 39" descr="Group Success">
            <a:extLst>
              <a:ext uri="{FF2B5EF4-FFF2-40B4-BE49-F238E27FC236}">
                <a16:creationId xmlns="" xmlns:a16="http://schemas.microsoft.com/office/drawing/2014/main" id="{C6FF743E-4911-4A79-A343-6B41F5A7F5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413987" y="2857501"/>
            <a:ext cx="1142998" cy="1142998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D1886-3574-3C45-AE05-8BD5DD762BA1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01907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="" xmlns:a16="http://schemas.microsoft.com/office/drawing/2014/main" id="{08E89D5E-1885-4160-AC77-CC471DD1D0D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Reliability and Validity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="" xmlns:a16="http://schemas.microsoft.com/office/drawing/2014/main" id="{550D2BD1-98F9-412D-905B-3A843EF4078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="" xmlns:a16="http://schemas.microsoft.com/office/drawing/2014/main" id="{5345DCFE-1F21-4745-9005-E46E2DEA41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0893414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D1886-3574-3C45-AE05-8BD5DD762BA1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430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913468" y="365125"/>
            <a:ext cx="9440332" cy="132556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References</a:t>
            </a:r>
            <a:endParaRPr lang="en-US" kern="1200" dirty="0">
              <a:latin typeface="+mj-lt"/>
              <a:ea typeface="+mj-ea"/>
              <a:cs typeface="+mj-cs"/>
            </a:endParaRPr>
          </a:p>
        </p:txBody>
      </p:sp>
      <p:pic>
        <p:nvPicPr>
          <p:cNvPr id="9" name="Graphic 8" descr="Light Bulb and Gear">
            <a:extLst>
              <a:ext uri="{FF2B5EF4-FFF2-40B4-BE49-F238E27FC236}">
                <a16:creationId xmlns="" xmlns:a16="http://schemas.microsoft.com/office/drawing/2014/main" id="{656884F3-3B05-47E6-A1F6-B0BFB072F7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38200" y="570706"/>
            <a:ext cx="914400" cy="914400"/>
          </a:xfrm>
          <a:prstGeom prst="rect">
            <a:avLst/>
          </a:prstGeom>
        </p:spPr>
      </p:pic>
      <p:sp>
        <p:nvSpPr>
          <p:cNvPr id="5" name="Text Placeholder 4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500" dirty="0" err="1"/>
              <a:t>Afsar</a:t>
            </a:r>
            <a:r>
              <a:rPr lang="en-US" sz="1500" dirty="0"/>
              <a:t>, B., F. </a:t>
            </a:r>
            <a:r>
              <a:rPr lang="en-US" sz="1500" dirty="0" err="1"/>
              <a:t>Badir</a:t>
            </a:r>
            <a:r>
              <a:rPr lang="en-US" sz="1500" dirty="0"/>
              <a:t>, Y., &amp; Bin Saeed, B. (2014). Transformational leadership and innovative work behavior. </a:t>
            </a:r>
            <a:r>
              <a:rPr lang="en-US" sz="1500" i="1" dirty="0"/>
              <a:t>Industrial Management &amp; Data Systems</a:t>
            </a:r>
            <a:r>
              <a:rPr lang="en-US" sz="1500" dirty="0"/>
              <a:t>, 114(8), 1270-1300.</a:t>
            </a:r>
          </a:p>
          <a:p>
            <a:r>
              <a:rPr lang="en-US" sz="1500" dirty="0"/>
              <a:t>Bass, B.M. (1985), </a:t>
            </a:r>
            <a:r>
              <a:rPr lang="en-US" sz="1500" i="1" dirty="0"/>
              <a:t>Leadership and Performance Beyond Expectations</a:t>
            </a:r>
            <a:r>
              <a:rPr lang="en-US" sz="1500" dirty="0"/>
              <a:t>, Free Press, New York, NY, 350-413. </a:t>
            </a:r>
          </a:p>
          <a:p>
            <a:r>
              <a:rPr lang="en-US" sz="1500" dirty="0"/>
              <a:t>Bass, B.M. (1991), “From transactional to transformational leadership: learning to share the vision”, </a:t>
            </a:r>
            <a:r>
              <a:rPr lang="en-US" sz="1500" i="1" dirty="0"/>
              <a:t>Organizational Dynamics</a:t>
            </a:r>
            <a:r>
              <a:rPr lang="en-US" sz="1500" dirty="0"/>
              <a:t>, 18(3), 19-31. </a:t>
            </a:r>
          </a:p>
          <a:p>
            <a:r>
              <a:rPr lang="en-US" sz="1500" dirty="0"/>
              <a:t>Conger, J. A., &amp; </a:t>
            </a:r>
            <a:r>
              <a:rPr lang="en-US" sz="1500" dirty="0" err="1"/>
              <a:t>Kanungo</a:t>
            </a:r>
            <a:r>
              <a:rPr lang="en-US" sz="1500" dirty="0"/>
              <a:t>, R. N. (1988). The empowerment process: Integrating theory and practice. </a:t>
            </a:r>
            <a:r>
              <a:rPr lang="en-US" sz="1500" i="1" dirty="0"/>
              <a:t>Academy of management review</a:t>
            </a:r>
            <a:r>
              <a:rPr lang="en-US" sz="1500" dirty="0"/>
              <a:t>, 13(3), 471-482.</a:t>
            </a:r>
          </a:p>
          <a:p>
            <a:r>
              <a:rPr lang="en-US" sz="1500" dirty="0"/>
              <a:t>King, N. and Anderson, N. (2002), </a:t>
            </a:r>
            <a:r>
              <a:rPr lang="en-US" sz="1500" i="1" dirty="0"/>
              <a:t>Managing Innovation and Change: A Critical Guide for Organizations</a:t>
            </a:r>
            <a:r>
              <a:rPr lang="en-US" sz="1500" dirty="0"/>
              <a:t>, Thomson, London, 277-299. </a:t>
            </a:r>
          </a:p>
          <a:p>
            <a:r>
              <a:rPr lang="en-US" sz="1500" dirty="0"/>
              <a:t>Mumford, M.D. and Gustafson, S.B. (1988), “Creativity syndrome: integration, application, and innovation”, </a:t>
            </a:r>
            <a:r>
              <a:rPr lang="en-US" sz="1500" i="1" dirty="0"/>
              <a:t>Psychological Bulletin</a:t>
            </a:r>
            <a:r>
              <a:rPr lang="en-US" sz="1500" dirty="0"/>
              <a:t>, 103(1), 27-43. </a:t>
            </a:r>
          </a:p>
          <a:p>
            <a:r>
              <a:rPr lang="en-US" sz="1500" dirty="0" err="1"/>
              <a:t>Spreitzer</a:t>
            </a:r>
            <a:r>
              <a:rPr lang="en-US" sz="1500" dirty="0"/>
              <a:t>, G. M. (1995). Psychological empowerment in the workplace: Dimensions, measurement, and validation. </a:t>
            </a:r>
            <a:r>
              <a:rPr lang="en-US" sz="1500" i="1" dirty="0"/>
              <a:t>Academy of management Journal</a:t>
            </a:r>
            <a:r>
              <a:rPr lang="en-US" sz="1500" dirty="0"/>
              <a:t>, 38(5), 1442-1465.</a:t>
            </a:r>
          </a:p>
          <a:p>
            <a:endParaRPr lang="en-US" sz="1500" dirty="0"/>
          </a:p>
          <a:p>
            <a:endParaRPr lang="en-US" sz="1500" kern="1200" dirty="0">
              <a:latin typeface="+mn-lt"/>
              <a:ea typeface="+mn-ea"/>
              <a:cs typeface="+mn-cs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D1886-3574-3C45-AE05-8BD5DD762BA1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85041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5388</TotalTime>
  <Words>795</Words>
  <Application>Microsoft Macintosh PowerPoint</Application>
  <PresentationFormat>Widescreen</PresentationFormat>
  <Paragraphs>134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Calibri</vt:lpstr>
      <vt:lpstr>Calibri Light</vt:lpstr>
      <vt:lpstr>PMingLiU</vt:lpstr>
      <vt:lpstr>Times New Roman</vt:lpstr>
      <vt:lpstr>Arial</vt:lpstr>
      <vt:lpstr>Office Theme</vt:lpstr>
      <vt:lpstr>Assignment cover sheet</vt:lpstr>
      <vt:lpstr>PowerPoint Presentation</vt:lpstr>
      <vt:lpstr>Evaluate a research paper</vt:lpstr>
      <vt:lpstr>Which paper?</vt:lpstr>
      <vt:lpstr>Research Area / Issue (Ontology of the study) </vt:lpstr>
      <vt:lpstr>Angle</vt:lpstr>
      <vt:lpstr>Relationships of study variables  (captured from Figure 1 of the selected paper)  </vt:lpstr>
      <vt:lpstr>Research gap - significance? (Axiology of the study)</vt:lpstr>
      <vt:lpstr>Research questions – sensible?</vt:lpstr>
      <vt:lpstr>Ground on Theory (Epistemology of the study)</vt:lpstr>
      <vt:lpstr>Literature review</vt:lpstr>
      <vt:lpstr>Research design</vt:lpstr>
      <vt:lpstr>Sampling and Representative</vt:lpstr>
      <vt:lpstr>Reliability and Validity</vt:lpstr>
      <vt:lpstr>References</vt:lpstr>
    </vt:vector>
  </TitlesOfParts>
  <Company/>
  <LinksUpToDate>false</LinksUpToDate>
  <SharedDoc>false</SharedDoc>
  <HyperlinksChanged>false</HyperlinksChanged>
  <AppVersion>15.0037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Evaluate a research paper</dc:title>
  <dc:creator>Helen Hung</dc:creator>
  <cp:lastModifiedBy>Helen Hung</cp:lastModifiedBy>
  <cp:revision>51</cp:revision>
  <dcterms:created xsi:type="dcterms:W3CDTF">2018-07-13T13:40:29Z</dcterms:created>
  <dcterms:modified xsi:type="dcterms:W3CDTF">2018-08-26T13:26:47Z</dcterms:modified>
</cp:coreProperties>
</file>