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7" r:id="rId12"/>
    <p:sldId id="266" r:id="rId13"/>
    <p:sldId id="268" r:id="rId14"/>
    <p:sldId id="269" r:id="rId15"/>
    <p:sldId id="270" r:id="rId16"/>
    <p:sldId id="271" r:id="rId17"/>
    <p:sldId id="272" r:id="rId18"/>
    <p:sldId id="273" r:id="rId19"/>
    <p:sldId id="274" r:id="rId20"/>
    <p:sldId id="275" r:id="rId21"/>
    <p:sldId id="27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snapToGrid="0">
      <p:cViewPr varScale="1">
        <p:scale>
          <a:sx n="63" d="100"/>
          <a:sy n="63" d="100"/>
        </p:scale>
        <p:origin x="792"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703B5-67D2-45ED-B2D4-CA217B2EC30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FF19AE0-C58A-4250-8096-0F862052068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4DFD057-521E-469E-BA8C-FBFF331506B5}"/>
              </a:ext>
            </a:extLst>
          </p:cNvPr>
          <p:cNvSpPr>
            <a:spLocks noGrp="1"/>
          </p:cNvSpPr>
          <p:nvPr>
            <p:ph type="dt" sz="half" idx="10"/>
          </p:nvPr>
        </p:nvSpPr>
        <p:spPr/>
        <p:txBody>
          <a:bodyPr/>
          <a:lstStyle/>
          <a:p>
            <a:fld id="{061530E8-DB2A-49C9-86EE-1719E1D685A5}" type="datetimeFigureOut">
              <a:rPr lang="en-GB" smtClean="0"/>
              <a:t>10/03/2021</a:t>
            </a:fld>
            <a:endParaRPr lang="en-GB"/>
          </a:p>
        </p:txBody>
      </p:sp>
      <p:sp>
        <p:nvSpPr>
          <p:cNvPr id="5" name="Footer Placeholder 4">
            <a:extLst>
              <a:ext uri="{FF2B5EF4-FFF2-40B4-BE49-F238E27FC236}">
                <a16:creationId xmlns:a16="http://schemas.microsoft.com/office/drawing/2014/main" id="{B54B96BE-F7B3-4ED1-A673-4A6B5193CC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279115-3A71-4583-96B9-A1E415D41243}"/>
              </a:ext>
            </a:extLst>
          </p:cNvPr>
          <p:cNvSpPr>
            <a:spLocks noGrp="1"/>
          </p:cNvSpPr>
          <p:nvPr>
            <p:ph type="sldNum" sz="quarter" idx="12"/>
          </p:nvPr>
        </p:nvSpPr>
        <p:spPr/>
        <p:txBody>
          <a:bodyPr/>
          <a:lstStyle/>
          <a:p>
            <a:fld id="{F7FCC771-1738-42A6-A190-015D430B7F13}" type="slidenum">
              <a:rPr lang="en-GB" smtClean="0"/>
              <a:t>‹#›</a:t>
            </a:fld>
            <a:endParaRPr lang="en-GB"/>
          </a:p>
        </p:txBody>
      </p:sp>
    </p:spTree>
    <p:extLst>
      <p:ext uri="{BB962C8B-B14F-4D97-AF65-F5344CB8AC3E}">
        <p14:creationId xmlns:p14="http://schemas.microsoft.com/office/powerpoint/2010/main" val="38786058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F1A12-0C0A-4B13-B4D4-0B56B2ED66E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56C2140-54F3-4E76-B5B5-293571059F2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3CC90C-6506-4283-8E45-8FC020B23B05}"/>
              </a:ext>
            </a:extLst>
          </p:cNvPr>
          <p:cNvSpPr>
            <a:spLocks noGrp="1"/>
          </p:cNvSpPr>
          <p:nvPr>
            <p:ph type="dt" sz="half" idx="10"/>
          </p:nvPr>
        </p:nvSpPr>
        <p:spPr/>
        <p:txBody>
          <a:bodyPr/>
          <a:lstStyle/>
          <a:p>
            <a:fld id="{061530E8-DB2A-49C9-86EE-1719E1D685A5}" type="datetimeFigureOut">
              <a:rPr lang="en-GB" smtClean="0"/>
              <a:t>10/03/2021</a:t>
            </a:fld>
            <a:endParaRPr lang="en-GB"/>
          </a:p>
        </p:txBody>
      </p:sp>
      <p:sp>
        <p:nvSpPr>
          <p:cNvPr id="5" name="Footer Placeholder 4">
            <a:extLst>
              <a:ext uri="{FF2B5EF4-FFF2-40B4-BE49-F238E27FC236}">
                <a16:creationId xmlns:a16="http://schemas.microsoft.com/office/drawing/2014/main" id="{8E16B90A-5DBD-4BC6-ADC3-3AAF8D1325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2A4751-37E1-4531-9A5C-F7BBCC138DB3}"/>
              </a:ext>
            </a:extLst>
          </p:cNvPr>
          <p:cNvSpPr>
            <a:spLocks noGrp="1"/>
          </p:cNvSpPr>
          <p:nvPr>
            <p:ph type="sldNum" sz="quarter" idx="12"/>
          </p:nvPr>
        </p:nvSpPr>
        <p:spPr/>
        <p:txBody>
          <a:bodyPr/>
          <a:lstStyle/>
          <a:p>
            <a:fld id="{F7FCC771-1738-42A6-A190-015D430B7F13}" type="slidenum">
              <a:rPr lang="en-GB" smtClean="0"/>
              <a:t>‹#›</a:t>
            </a:fld>
            <a:endParaRPr lang="en-GB"/>
          </a:p>
        </p:txBody>
      </p:sp>
    </p:spTree>
    <p:extLst>
      <p:ext uri="{BB962C8B-B14F-4D97-AF65-F5344CB8AC3E}">
        <p14:creationId xmlns:p14="http://schemas.microsoft.com/office/powerpoint/2010/main" val="23552155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05A70-A133-42CE-8A8B-F7C6B29DF02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1B5D376-0355-4670-BF8F-969F665F5A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207D779-68AB-4063-B23F-F85538549B37}"/>
              </a:ext>
            </a:extLst>
          </p:cNvPr>
          <p:cNvSpPr>
            <a:spLocks noGrp="1"/>
          </p:cNvSpPr>
          <p:nvPr>
            <p:ph type="dt" sz="half" idx="10"/>
          </p:nvPr>
        </p:nvSpPr>
        <p:spPr/>
        <p:txBody>
          <a:bodyPr/>
          <a:lstStyle/>
          <a:p>
            <a:fld id="{061530E8-DB2A-49C9-86EE-1719E1D685A5}" type="datetimeFigureOut">
              <a:rPr lang="en-GB" smtClean="0"/>
              <a:t>10/03/2021</a:t>
            </a:fld>
            <a:endParaRPr lang="en-GB"/>
          </a:p>
        </p:txBody>
      </p:sp>
      <p:sp>
        <p:nvSpPr>
          <p:cNvPr id="5" name="Footer Placeholder 4">
            <a:extLst>
              <a:ext uri="{FF2B5EF4-FFF2-40B4-BE49-F238E27FC236}">
                <a16:creationId xmlns:a16="http://schemas.microsoft.com/office/drawing/2014/main" id="{B0462D0E-6830-412F-9DE3-4CED2093E4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8DFD21-62AC-4641-8E7D-26F4A94107ED}"/>
              </a:ext>
            </a:extLst>
          </p:cNvPr>
          <p:cNvSpPr>
            <a:spLocks noGrp="1"/>
          </p:cNvSpPr>
          <p:nvPr>
            <p:ph type="sldNum" sz="quarter" idx="12"/>
          </p:nvPr>
        </p:nvSpPr>
        <p:spPr/>
        <p:txBody>
          <a:bodyPr/>
          <a:lstStyle/>
          <a:p>
            <a:fld id="{F7FCC771-1738-42A6-A190-015D430B7F13}" type="slidenum">
              <a:rPr lang="en-GB" smtClean="0"/>
              <a:t>‹#›</a:t>
            </a:fld>
            <a:endParaRPr lang="en-GB"/>
          </a:p>
        </p:txBody>
      </p:sp>
    </p:spTree>
    <p:extLst>
      <p:ext uri="{BB962C8B-B14F-4D97-AF65-F5344CB8AC3E}">
        <p14:creationId xmlns:p14="http://schemas.microsoft.com/office/powerpoint/2010/main" val="15601468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68A5F-E032-4DE8-9FD3-8130C233C9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5C36B-FE3C-497A-BFF9-87A94E2095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C7E44ED-0B2F-4221-9D65-014B8A637A1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459DE08-A712-4148-AD7E-EE05CB385075}"/>
              </a:ext>
            </a:extLst>
          </p:cNvPr>
          <p:cNvSpPr>
            <a:spLocks noGrp="1"/>
          </p:cNvSpPr>
          <p:nvPr>
            <p:ph type="dt" sz="half" idx="10"/>
          </p:nvPr>
        </p:nvSpPr>
        <p:spPr/>
        <p:txBody>
          <a:bodyPr/>
          <a:lstStyle/>
          <a:p>
            <a:fld id="{061530E8-DB2A-49C9-86EE-1719E1D685A5}" type="datetimeFigureOut">
              <a:rPr lang="en-GB" smtClean="0"/>
              <a:t>10/03/2021</a:t>
            </a:fld>
            <a:endParaRPr lang="en-GB"/>
          </a:p>
        </p:txBody>
      </p:sp>
      <p:sp>
        <p:nvSpPr>
          <p:cNvPr id="6" name="Footer Placeholder 5">
            <a:extLst>
              <a:ext uri="{FF2B5EF4-FFF2-40B4-BE49-F238E27FC236}">
                <a16:creationId xmlns:a16="http://schemas.microsoft.com/office/drawing/2014/main" id="{46FB6841-50E4-4993-B475-371232112B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80256C-0A05-4B8B-AD47-4DD8590CF8F3}"/>
              </a:ext>
            </a:extLst>
          </p:cNvPr>
          <p:cNvSpPr>
            <a:spLocks noGrp="1"/>
          </p:cNvSpPr>
          <p:nvPr>
            <p:ph type="sldNum" sz="quarter" idx="12"/>
          </p:nvPr>
        </p:nvSpPr>
        <p:spPr/>
        <p:txBody>
          <a:bodyPr/>
          <a:lstStyle/>
          <a:p>
            <a:fld id="{F7FCC771-1738-42A6-A190-015D430B7F13}" type="slidenum">
              <a:rPr lang="en-GB" smtClean="0"/>
              <a:t>‹#›</a:t>
            </a:fld>
            <a:endParaRPr lang="en-GB"/>
          </a:p>
        </p:txBody>
      </p:sp>
    </p:spTree>
    <p:extLst>
      <p:ext uri="{BB962C8B-B14F-4D97-AF65-F5344CB8AC3E}">
        <p14:creationId xmlns:p14="http://schemas.microsoft.com/office/powerpoint/2010/main" val="5185025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7E817-D496-4138-9ACC-185FAF3AA1C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6D5E82A-8DCA-49D4-9569-F329F0D722D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BB45478-158E-49DD-BB7E-B9452ED2E0C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C7B867F-125C-4466-BA91-3E5ADB7F087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15F28AD-00D8-48C5-89E3-4A98A746AB9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E6B8ED3-BBF6-49E7-98D0-B7DFDDCA5BCC}"/>
              </a:ext>
            </a:extLst>
          </p:cNvPr>
          <p:cNvSpPr>
            <a:spLocks noGrp="1"/>
          </p:cNvSpPr>
          <p:nvPr>
            <p:ph type="dt" sz="half" idx="10"/>
          </p:nvPr>
        </p:nvSpPr>
        <p:spPr/>
        <p:txBody>
          <a:bodyPr/>
          <a:lstStyle/>
          <a:p>
            <a:fld id="{061530E8-DB2A-49C9-86EE-1719E1D685A5}" type="datetimeFigureOut">
              <a:rPr lang="en-GB" smtClean="0"/>
              <a:t>10/03/2021</a:t>
            </a:fld>
            <a:endParaRPr lang="en-GB"/>
          </a:p>
        </p:txBody>
      </p:sp>
      <p:sp>
        <p:nvSpPr>
          <p:cNvPr id="8" name="Footer Placeholder 7">
            <a:extLst>
              <a:ext uri="{FF2B5EF4-FFF2-40B4-BE49-F238E27FC236}">
                <a16:creationId xmlns:a16="http://schemas.microsoft.com/office/drawing/2014/main" id="{60265977-A13E-442E-BFCB-48AE6EA7A33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221DB58-7B2D-4055-A24B-09F5E6B4108C}"/>
              </a:ext>
            </a:extLst>
          </p:cNvPr>
          <p:cNvSpPr>
            <a:spLocks noGrp="1"/>
          </p:cNvSpPr>
          <p:nvPr>
            <p:ph type="sldNum" sz="quarter" idx="12"/>
          </p:nvPr>
        </p:nvSpPr>
        <p:spPr/>
        <p:txBody>
          <a:bodyPr/>
          <a:lstStyle/>
          <a:p>
            <a:fld id="{F7FCC771-1738-42A6-A190-015D430B7F13}" type="slidenum">
              <a:rPr lang="en-GB" smtClean="0"/>
              <a:t>‹#›</a:t>
            </a:fld>
            <a:endParaRPr lang="en-GB"/>
          </a:p>
        </p:txBody>
      </p:sp>
    </p:spTree>
    <p:extLst>
      <p:ext uri="{BB962C8B-B14F-4D97-AF65-F5344CB8AC3E}">
        <p14:creationId xmlns:p14="http://schemas.microsoft.com/office/powerpoint/2010/main" val="25813785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35738-56FD-4E71-91CE-0BD9F097750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5818454-F97B-4B6D-BAB2-B2A7B3FF978F}"/>
              </a:ext>
            </a:extLst>
          </p:cNvPr>
          <p:cNvSpPr>
            <a:spLocks noGrp="1"/>
          </p:cNvSpPr>
          <p:nvPr>
            <p:ph type="dt" sz="half" idx="10"/>
          </p:nvPr>
        </p:nvSpPr>
        <p:spPr/>
        <p:txBody>
          <a:bodyPr/>
          <a:lstStyle/>
          <a:p>
            <a:fld id="{061530E8-DB2A-49C9-86EE-1719E1D685A5}" type="datetimeFigureOut">
              <a:rPr lang="en-GB" smtClean="0"/>
              <a:t>10/03/2021</a:t>
            </a:fld>
            <a:endParaRPr lang="en-GB"/>
          </a:p>
        </p:txBody>
      </p:sp>
      <p:sp>
        <p:nvSpPr>
          <p:cNvPr id="4" name="Footer Placeholder 3">
            <a:extLst>
              <a:ext uri="{FF2B5EF4-FFF2-40B4-BE49-F238E27FC236}">
                <a16:creationId xmlns:a16="http://schemas.microsoft.com/office/drawing/2014/main" id="{9290E3A0-C3D0-4059-89B7-92E3C3E7DA0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12CFCE9-0366-4B85-9605-1921563A5C43}"/>
              </a:ext>
            </a:extLst>
          </p:cNvPr>
          <p:cNvSpPr>
            <a:spLocks noGrp="1"/>
          </p:cNvSpPr>
          <p:nvPr>
            <p:ph type="sldNum" sz="quarter" idx="12"/>
          </p:nvPr>
        </p:nvSpPr>
        <p:spPr/>
        <p:txBody>
          <a:bodyPr/>
          <a:lstStyle/>
          <a:p>
            <a:fld id="{F7FCC771-1738-42A6-A190-015D430B7F13}" type="slidenum">
              <a:rPr lang="en-GB" smtClean="0"/>
              <a:t>‹#›</a:t>
            </a:fld>
            <a:endParaRPr lang="en-GB"/>
          </a:p>
        </p:txBody>
      </p:sp>
    </p:spTree>
    <p:extLst>
      <p:ext uri="{BB962C8B-B14F-4D97-AF65-F5344CB8AC3E}">
        <p14:creationId xmlns:p14="http://schemas.microsoft.com/office/powerpoint/2010/main" val="42871663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A55B92-E44A-4A36-A263-5756AAD917DA}"/>
              </a:ext>
            </a:extLst>
          </p:cNvPr>
          <p:cNvSpPr>
            <a:spLocks noGrp="1"/>
          </p:cNvSpPr>
          <p:nvPr>
            <p:ph type="dt" sz="half" idx="10"/>
          </p:nvPr>
        </p:nvSpPr>
        <p:spPr/>
        <p:txBody>
          <a:bodyPr/>
          <a:lstStyle/>
          <a:p>
            <a:fld id="{061530E8-DB2A-49C9-86EE-1719E1D685A5}" type="datetimeFigureOut">
              <a:rPr lang="en-GB" smtClean="0"/>
              <a:t>10/03/2021</a:t>
            </a:fld>
            <a:endParaRPr lang="en-GB"/>
          </a:p>
        </p:txBody>
      </p:sp>
      <p:sp>
        <p:nvSpPr>
          <p:cNvPr id="3" name="Footer Placeholder 2">
            <a:extLst>
              <a:ext uri="{FF2B5EF4-FFF2-40B4-BE49-F238E27FC236}">
                <a16:creationId xmlns:a16="http://schemas.microsoft.com/office/drawing/2014/main" id="{69CE87AF-C4C6-4B7A-B23D-44891006DFC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E5C515B-5BB1-4FF1-9CAD-C9447D68199F}"/>
              </a:ext>
            </a:extLst>
          </p:cNvPr>
          <p:cNvSpPr>
            <a:spLocks noGrp="1"/>
          </p:cNvSpPr>
          <p:nvPr>
            <p:ph type="sldNum" sz="quarter" idx="12"/>
          </p:nvPr>
        </p:nvSpPr>
        <p:spPr/>
        <p:txBody>
          <a:bodyPr/>
          <a:lstStyle/>
          <a:p>
            <a:fld id="{F7FCC771-1738-42A6-A190-015D430B7F13}" type="slidenum">
              <a:rPr lang="en-GB" smtClean="0"/>
              <a:t>‹#›</a:t>
            </a:fld>
            <a:endParaRPr lang="en-GB"/>
          </a:p>
        </p:txBody>
      </p:sp>
    </p:spTree>
    <p:extLst>
      <p:ext uri="{BB962C8B-B14F-4D97-AF65-F5344CB8AC3E}">
        <p14:creationId xmlns:p14="http://schemas.microsoft.com/office/powerpoint/2010/main" val="5577051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488B7-4555-4735-924B-DF27A54D18C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98C69C3-994B-4B58-9132-7462E09FB5E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0E1081-B436-4C34-BEC1-85959FAD93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5CA392F-CE07-45B0-A32D-02DA95D7C7AB}"/>
              </a:ext>
            </a:extLst>
          </p:cNvPr>
          <p:cNvSpPr>
            <a:spLocks noGrp="1"/>
          </p:cNvSpPr>
          <p:nvPr>
            <p:ph type="dt" sz="half" idx="10"/>
          </p:nvPr>
        </p:nvSpPr>
        <p:spPr/>
        <p:txBody>
          <a:bodyPr/>
          <a:lstStyle/>
          <a:p>
            <a:fld id="{061530E8-DB2A-49C9-86EE-1719E1D685A5}" type="datetimeFigureOut">
              <a:rPr lang="en-GB" smtClean="0"/>
              <a:t>10/03/2021</a:t>
            </a:fld>
            <a:endParaRPr lang="en-GB"/>
          </a:p>
        </p:txBody>
      </p:sp>
      <p:sp>
        <p:nvSpPr>
          <p:cNvPr id="6" name="Footer Placeholder 5">
            <a:extLst>
              <a:ext uri="{FF2B5EF4-FFF2-40B4-BE49-F238E27FC236}">
                <a16:creationId xmlns:a16="http://schemas.microsoft.com/office/drawing/2014/main" id="{AF7EC2EE-EBA2-4A3F-AF32-102F6EF882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C8106E-D6D9-463F-949B-AD5DA3C8AEF1}"/>
              </a:ext>
            </a:extLst>
          </p:cNvPr>
          <p:cNvSpPr>
            <a:spLocks noGrp="1"/>
          </p:cNvSpPr>
          <p:nvPr>
            <p:ph type="sldNum" sz="quarter" idx="12"/>
          </p:nvPr>
        </p:nvSpPr>
        <p:spPr/>
        <p:txBody>
          <a:bodyPr/>
          <a:lstStyle/>
          <a:p>
            <a:fld id="{F7FCC771-1738-42A6-A190-015D430B7F13}" type="slidenum">
              <a:rPr lang="en-GB" smtClean="0"/>
              <a:t>‹#›</a:t>
            </a:fld>
            <a:endParaRPr lang="en-GB"/>
          </a:p>
        </p:txBody>
      </p:sp>
    </p:spTree>
    <p:extLst>
      <p:ext uri="{BB962C8B-B14F-4D97-AF65-F5344CB8AC3E}">
        <p14:creationId xmlns:p14="http://schemas.microsoft.com/office/powerpoint/2010/main" val="36926286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8DDBC-D765-4252-98A8-5F56E8E7F6B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FC472E6-BB1C-4E7B-8C14-FB3BBECBB15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FD477B3-A342-4419-B6A8-181718DBA7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D6E71B-A772-41DE-8847-DC9EAB414DE9}"/>
              </a:ext>
            </a:extLst>
          </p:cNvPr>
          <p:cNvSpPr>
            <a:spLocks noGrp="1"/>
          </p:cNvSpPr>
          <p:nvPr>
            <p:ph type="dt" sz="half" idx="10"/>
          </p:nvPr>
        </p:nvSpPr>
        <p:spPr/>
        <p:txBody>
          <a:bodyPr/>
          <a:lstStyle/>
          <a:p>
            <a:fld id="{061530E8-DB2A-49C9-86EE-1719E1D685A5}" type="datetimeFigureOut">
              <a:rPr lang="en-GB" smtClean="0"/>
              <a:t>10/03/2021</a:t>
            </a:fld>
            <a:endParaRPr lang="en-GB"/>
          </a:p>
        </p:txBody>
      </p:sp>
      <p:sp>
        <p:nvSpPr>
          <p:cNvPr id="6" name="Footer Placeholder 5">
            <a:extLst>
              <a:ext uri="{FF2B5EF4-FFF2-40B4-BE49-F238E27FC236}">
                <a16:creationId xmlns:a16="http://schemas.microsoft.com/office/drawing/2014/main" id="{EF8824C3-AA54-49BF-BA08-641A153BD4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A6A39C-4F67-4E99-8131-512C1895FCAF}"/>
              </a:ext>
            </a:extLst>
          </p:cNvPr>
          <p:cNvSpPr>
            <a:spLocks noGrp="1"/>
          </p:cNvSpPr>
          <p:nvPr>
            <p:ph type="sldNum" sz="quarter" idx="12"/>
          </p:nvPr>
        </p:nvSpPr>
        <p:spPr/>
        <p:txBody>
          <a:bodyPr/>
          <a:lstStyle/>
          <a:p>
            <a:fld id="{F7FCC771-1738-42A6-A190-015D430B7F13}" type="slidenum">
              <a:rPr lang="en-GB" smtClean="0"/>
              <a:t>‹#›</a:t>
            </a:fld>
            <a:endParaRPr lang="en-GB"/>
          </a:p>
        </p:txBody>
      </p:sp>
    </p:spTree>
    <p:extLst>
      <p:ext uri="{BB962C8B-B14F-4D97-AF65-F5344CB8AC3E}">
        <p14:creationId xmlns:p14="http://schemas.microsoft.com/office/powerpoint/2010/main" val="11733480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F288B-F9F5-4992-9BE4-6420198537F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62A18FB-545F-41FF-8242-54D6EBF8F63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42C36C-9868-4FD4-A3CE-9301F5112109}"/>
              </a:ext>
            </a:extLst>
          </p:cNvPr>
          <p:cNvSpPr>
            <a:spLocks noGrp="1"/>
          </p:cNvSpPr>
          <p:nvPr>
            <p:ph type="dt" sz="half" idx="10"/>
          </p:nvPr>
        </p:nvSpPr>
        <p:spPr/>
        <p:txBody>
          <a:bodyPr/>
          <a:lstStyle/>
          <a:p>
            <a:fld id="{061530E8-DB2A-49C9-86EE-1719E1D685A5}" type="datetimeFigureOut">
              <a:rPr lang="en-GB" smtClean="0"/>
              <a:t>10/03/2021</a:t>
            </a:fld>
            <a:endParaRPr lang="en-GB"/>
          </a:p>
        </p:txBody>
      </p:sp>
      <p:sp>
        <p:nvSpPr>
          <p:cNvPr id="5" name="Footer Placeholder 4">
            <a:extLst>
              <a:ext uri="{FF2B5EF4-FFF2-40B4-BE49-F238E27FC236}">
                <a16:creationId xmlns:a16="http://schemas.microsoft.com/office/drawing/2014/main" id="{F5B52FF7-BDCF-44F7-BDC5-2B3C39119E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8B2C16-5789-42B3-9298-262B58CA7A28}"/>
              </a:ext>
            </a:extLst>
          </p:cNvPr>
          <p:cNvSpPr>
            <a:spLocks noGrp="1"/>
          </p:cNvSpPr>
          <p:nvPr>
            <p:ph type="sldNum" sz="quarter" idx="12"/>
          </p:nvPr>
        </p:nvSpPr>
        <p:spPr/>
        <p:txBody>
          <a:bodyPr/>
          <a:lstStyle/>
          <a:p>
            <a:fld id="{F7FCC771-1738-42A6-A190-015D430B7F13}" type="slidenum">
              <a:rPr lang="en-GB" smtClean="0"/>
              <a:t>‹#›</a:t>
            </a:fld>
            <a:endParaRPr lang="en-GB"/>
          </a:p>
        </p:txBody>
      </p:sp>
    </p:spTree>
    <p:extLst>
      <p:ext uri="{BB962C8B-B14F-4D97-AF65-F5344CB8AC3E}">
        <p14:creationId xmlns:p14="http://schemas.microsoft.com/office/powerpoint/2010/main" val="2702989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D082D2-3F25-4522-9486-8C78CE5628A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312622-EE5B-4C4D-BB33-52FECD1FB8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54CF97-3FB8-4795-90CC-517610C54400}"/>
              </a:ext>
            </a:extLst>
          </p:cNvPr>
          <p:cNvSpPr>
            <a:spLocks noGrp="1"/>
          </p:cNvSpPr>
          <p:nvPr>
            <p:ph type="dt" sz="half" idx="10"/>
          </p:nvPr>
        </p:nvSpPr>
        <p:spPr/>
        <p:txBody>
          <a:bodyPr/>
          <a:lstStyle/>
          <a:p>
            <a:fld id="{061530E8-DB2A-49C9-86EE-1719E1D685A5}" type="datetimeFigureOut">
              <a:rPr lang="en-GB" smtClean="0"/>
              <a:t>10/03/2021</a:t>
            </a:fld>
            <a:endParaRPr lang="en-GB"/>
          </a:p>
        </p:txBody>
      </p:sp>
      <p:sp>
        <p:nvSpPr>
          <p:cNvPr id="5" name="Footer Placeholder 4">
            <a:extLst>
              <a:ext uri="{FF2B5EF4-FFF2-40B4-BE49-F238E27FC236}">
                <a16:creationId xmlns:a16="http://schemas.microsoft.com/office/drawing/2014/main" id="{87569896-7016-4D8F-9A6D-03E07CB43C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961402-8743-4F94-AB0E-81C77BC33047}"/>
              </a:ext>
            </a:extLst>
          </p:cNvPr>
          <p:cNvSpPr>
            <a:spLocks noGrp="1"/>
          </p:cNvSpPr>
          <p:nvPr>
            <p:ph type="sldNum" sz="quarter" idx="12"/>
          </p:nvPr>
        </p:nvSpPr>
        <p:spPr/>
        <p:txBody>
          <a:bodyPr/>
          <a:lstStyle/>
          <a:p>
            <a:fld id="{F7FCC771-1738-42A6-A190-015D430B7F13}" type="slidenum">
              <a:rPr lang="en-GB" smtClean="0"/>
              <a:t>‹#›</a:t>
            </a:fld>
            <a:endParaRPr lang="en-GB"/>
          </a:p>
        </p:txBody>
      </p:sp>
    </p:spTree>
    <p:extLst>
      <p:ext uri="{BB962C8B-B14F-4D97-AF65-F5344CB8AC3E}">
        <p14:creationId xmlns:p14="http://schemas.microsoft.com/office/powerpoint/2010/main" val="4221330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F5EA872-617F-4D83-A098-58921D4A37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73D7B4-2C99-440A-8F5F-BF6BDE2BF30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1845FC-0DAF-433C-AE94-2B9918954C8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1530E8-DB2A-49C9-86EE-1719E1D685A5}" type="datetimeFigureOut">
              <a:rPr lang="en-GB" smtClean="0"/>
              <a:t>10/03/2021</a:t>
            </a:fld>
            <a:endParaRPr lang="en-GB"/>
          </a:p>
        </p:txBody>
      </p:sp>
      <p:sp>
        <p:nvSpPr>
          <p:cNvPr id="5" name="Footer Placeholder 4">
            <a:extLst>
              <a:ext uri="{FF2B5EF4-FFF2-40B4-BE49-F238E27FC236}">
                <a16:creationId xmlns:a16="http://schemas.microsoft.com/office/drawing/2014/main" id="{428C0932-3A69-4BC9-901D-DC8C1A3C4B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1F494DA-0060-47EF-99BF-63F0D79A81F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FCC771-1738-42A6-A190-015D430B7F13}" type="slidenum">
              <a:rPr lang="en-GB" smtClean="0"/>
              <a:t>‹#›</a:t>
            </a:fld>
            <a:endParaRPr lang="en-GB"/>
          </a:p>
        </p:txBody>
      </p:sp>
    </p:spTree>
    <p:extLst>
      <p:ext uri="{BB962C8B-B14F-4D97-AF65-F5344CB8AC3E}">
        <p14:creationId xmlns:p14="http://schemas.microsoft.com/office/powerpoint/2010/main" val="22619619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1.png"/><Relationship Id="rId13" Type="http://schemas.openxmlformats.org/officeDocument/2006/relationships/image" Target="../media/image16.png"/><Relationship Id="rId18" Type="http://schemas.openxmlformats.org/officeDocument/2006/relationships/image" Target="../media/image21.pn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png"/><Relationship Id="rId17" Type="http://schemas.openxmlformats.org/officeDocument/2006/relationships/image" Target="../media/image20.png"/><Relationship Id="rId2" Type="http://schemas.openxmlformats.org/officeDocument/2006/relationships/image" Target="../media/image5.png"/><Relationship Id="rId16"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image" Target="../media/image9.png"/><Relationship Id="rId11" Type="http://schemas.openxmlformats.org/officeDocument/2006/relationships/image" Target="../media/image14.png"/><Relationship Id="rId5" Type="http://schemas.openxmlformats.org/officeDocument/2006/relationships/image" Target="../media/image8.png"/><Relationship Id="rId15" Type="http://schemas.openxmlformats.org/officeDocument/2006/relationships/image" Target="../media/image18.png"/><Relationship Id="rId10" Type="http://schemas.openxmlformats.org/officeDocument/2006/relationships/image" Target="../media/image13.png"/><Relationship Id="rId4" Type="http://schemas.openxmlformats.org/officeDocument/2006/relationships/image" Target="../media/image7.png"/><Relationship Id="rId9" Type="http://schemas.openxmlformats.org/officeDocument/2006/relationships/image" Target="../media/image12.png"/><Relationship Id="rId14" Type="http://schemas.openxmlformats.org/officeDocument/2006/relationships/image" Target="../media/image17.png"/></Relationships>
</file>

<file path=ppt/slides/_rels/slide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image" Target="../media/image35.png"/><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1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 Id="rId5" Type="http://schemas.openxmlformats.org/officeDocument/2006/relationships/image" Target="../media/image34.jpg"/><Relationship Id="rId4" Type="http://schemas.openxmlformats.org/officeDocument/2006/relationships/image" Target="../media/image33.png"/></Relationships>
</file>

<file path=ppt/slides/_rels/slide1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C4AF1-9DFB-4571-9E9A-63D8A41EEFFA}"/>
              </a:ext>
            </a:extLst>
          </p:cNvPr>
          <p:cNvSpPr>
            <a:spLocks noGrp="1"/>
          </p:cNvSpPr>
          <p:nvPr>
            <p:ph type="ctrTitle"/>
          </p:nvPr>
        </p:nvSpPr>
        <p:spPr>
          <a:xfrm>
            <a:off x="1524000" y="1122363"/>
            <a:ext cx="9144000" cy="1655762"/>
          </a:xfrm>
        </p:spPr>
        <p:txBody>
          <a:bodyPr>
            <a:normAutofit/>
          </a:bodyPr>
          <a:lstStyle/>
          <a:p>
            <a:r>
              <a:rPr lang="en-GB" sz="5400" dirty="0"/>
              <a:t>Extended Surfaces for </a:t>
            </a:r>
            <a:br>
              <a:rPr lang="en-GB" sz="5400" dirty="0"/>
            </a:br>
            <a:r>
              <a:rPr lang="en-GB" sz="5400" dirty="0"/>
              <a:t>Heat Transfer</a:t>
            </a:r>
          </a:p>
        </p:txBody>
      </p:sp>
      <p:sp>
        <p:nvSpPr>
          <p:cNvPr id="3" name="Subtitle 2">
            <a:extLst>
              <a:ext uri="{FF2B5EF4-FFF2-40B4-BE49-F238E27FC236}">
                <a16:creationId xmlns:a16="http://schemas.microsoft.com/office/drawing/2014/main" id="{3165120D-AB6A-45C7-95A7-9ABB50E3B83D}"/>
              </a:ext>
            </a:extLst>
          </p:cNvPr>
          <p:cNvSpPr>
            <a:spLocks noGrp="1"/>
          </p:cNvSpPr>
          <p:nvPr>
            <p:ph type="subTitle" idx="1"/>
          </p:nvPr>
        </p:nvSpPr>
        <p:spPr>
          <a:xfrm>
            <a:off x="1524000" y="4079876"/>
            <a:ext cx="9144000" cy="1177924"/>
          </a:xfrm>
        </p:spPr>
        <p:txBody>
          <a:bodyPr>
            <a:normAutofit/>
          </a:bodyPr>
          <a:lstStyle/>
          <a:p>
            <a:r>
              <a:rPr lang="en-GB" sz="4000" i="1" dirty="0"/>
              <a:t>Rob Goodson</a:t>
            </a:r>
          </a:p>
        </p:txBody>
      </p:sp>
    </p:spTree>
    <p:extLst>
      <p:ext uri="{BB962C8B-B14F-4D97-AF65-F5344CB8AC3E}">
        <p14:creationId xmlns:p14="http://schemas.microsoft.com/office/powerpoint/2010/main" val="34281759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161B8-0BE0-4B6A-B5A5-A36FB2415865}"/>
              </a:ext>
            </a:extLst>
          </p:cNvPr>
          <p:cNvSpPr>
            <a:spLocks noGrp="1"/>
          </p:cNvSpPr>
          <p:nvPr>
            <p:ph type="title"/>
          </p:nvPr>
        </p:nvSpPr>
        <p:spPr>
          <a:xfrm>
            <a:off x="838200" y="85090"/>
            <a:ext cx="10515600" cy="732154"/>
          </a:xfrm>
        </p:spPr>
        <p:txBody>
          <a:bodyPr>
            <a:normAutofit/>
          </a:bodyPr>
          <a:lstStyle/>
          <a:p>
            <a:pPr algn="ctr"/>
            <a:r>
              <a:rPr lang="en-GB" sz="4000" dirty="0"/>
              <a:t>Options for enhancing heat transfer performance</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F85DF00B-F5FD-4D48-9387-DAA976A7D54D}"/>
                  </a:ext>
                </a:extLst>
              </p:cNvPr>
              <p:cNvSpPr>
                <a:spLocks noGrp="1"/>
              </p:cNvSpPr>
              <p:nvPr>
                <p:ph idx="1"/>
              </p:nvPr>
            </p:nvSpPr>
            <p:spPr>
              <a:xfrm>
                <a:off x="320039" y="942975"/>
                <a:ext cx="11584305" cy="5697854"/>
              </a:xfrm>
            </p:spPr>
            <p:txBody>
              <a:bodyPr>
                <a:normAutofit lnSpcReduction="10000"/>
              </a:bodyPr>
              <a:lstStyle/>
              <a:p>
                <a:pPr marL="0" indent="0">
                  <a:lnSpc>
                    <a:spcPct val="115000"/>
                  </a:lnSpc>
                  <a:spcAft>
                    <a:spcPts val="1000"/>
                  </a:spcAft>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One obvious means of increasing the heat transfer performance of a device is to </a:t>
                </a:r>
                <a:r>
                  <a:rPr lang="en-GB" sz="2200" i="1" dirty="0">
                    <a:effectLst/>
                    <a:latin typeface="Arial" panose="020B0604020202020204" pitchFamily="34" charset="0"/>
                    <a:ea typeface="Calibri" panose="020F0502020204030204" pitchFamily="34" charset="0"/>
                    <a:cs typeface="Times New Roman" panose="02020603050405020304" pitchFamily="18" charset="0"/>
                  </a:rPr>
                  <a:t>increase the overall heat transfer coefficient U</a:t>
                </a:r>
                <a:r>
                  <a:rPr lang="en-GB" sz="2200" dirty="0">
                    <a:effectLst/>
                    <a:latin typeface="Arial" panose="020B0604020202020204" pitchFamily="34" charset="0"/>
                    <a:ea typeface="Calibri" panose="020F0502020204030204" pitchFamily="34" charset="0"/>
                    <a:cs typeface="Times New Roman" panose="02020603050405020304" pitchFamily="18" charset="0"/>
                  </a:rPr>
                  <a:t>.  </a:t>
                </a:r>
              </a:p>
              <a:p>
                <a:pPr marL="0" indent="0">
                  <a:lnSpc>
                    <a:spcPct val="115000"/>
                  </a:lnSpc>
                  <a:spcAft>
                    <a:spcPts val="1000"/>
                  </a:spcAft>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This could be achieved by increasing the convective heat transfer, whereby the heat transfer between a solid surface and a moving fluid is governed by Newton’s law of cooling: </a:t>
                </a:r>
                <a14:m>
                  <m:oMath xmlns:m="http://schemas.openxmlformats.org/officeDocument/2006/math">
                    <m:r>
                      <a:rPr lang="en-GB" sz="2200" b="0" i="1" smtClean="0">
                        <a:effectLst/>
                        <a:latin typeface="Cambria Math" panose="02040503050406030204" pitchFamily="18" charset="0"/>
                        <a:ea typeface="Calibri" panose="020F0502020204030204" pitchFamily="34" charset="0"/>
                        <a:cs typeface="Arial" panose="020B0604020202020204" pitchFamily="34" charset="0"/>
                      </a:rPr>
                      <m:t>𝑄</m:t>
                    </m:r>
                    <m:r>
                      <a:rPr lang="en-GB" sz="2200" i="1">
                        <a:effectLst/>
                        <a:latin typeface="Cambria Math" panose="02040503050406030204" pitchFamily="18" charset="0"/>
                        <a:ea typeface="Calibri" panose="020F0502020204030204" pitchFamily="34" charset="0"/>
                        <a:cs typeface="Arial" panose="020B0604020202020204" pitchFamily="34" charset="0"/>
                      </a:rPr>
                      <m:t>=</m:t>
                    </m:r>
                    <m:r>
                      <a:rPr lang="en-GB" sz="2200" i="1">
                        <a:effectLst/>
                        <a:latin typeface="Cambria Math" panose="02040503050406030204" pitchFamily="18" charset="0"/>
                        <a:ea typeface="Calibri" panose="020F0502020204030204" pitchFamily="34" charset="0"/>
                        <a:cs typeface="Arial" panose="020B0604020202020204" pitchFamily="34" charset="0"/>
                      </a:rPr>
                      <m:t>h𝐴</m:t>
                    </m:r>
                    <m:r>
                      <a:rPr lang="en-GB" sz="2200" i="1">
                        <a:effectLst/>
                        <a:latin typeface="Cambria Math" panose="02040503050406030204" pitchFamily="18" charset="0"/>
                        <a:ea typeface="Calibri" panose="020F0502020204030204" pitchFamily="34" charset="0"/>
                        <a:cs typeface="Arial" panose="020B0604020202020204" pitchFamily="34" charset="0"/>
                      </a:rPr>
                      <m:t>(</m:t>
                    </m:r>
                    <m:sSub>
                      <m:sSubPr>
                        <m:ctrlPr>
                          <a:rPr lang="en-GB" sz="2200" i="1">
                            <a:effectLst/>
                            <a:latin typeface="Cambria Math" panose="02040503050406030204" pitchFamily="18" charset="0"/>
                            <a:ea typeface="Calibri" panose="020F0502020204030204" pitchFamily="34" charset="0"/>
                            <a:cs typeface="Arial" panose="020B0604020202020204" pitchFamily="34" charset="0"/>
                          </a:rPr>
                        </m:ctrlPr>
                      </m:sSubPr>
                      <m:e>
                        <m:r>
                          <a:rPr lang="en-GB" sz="2200" i="1">
                            <a:effectLst/>
                            <a:latin typeface="Cambria Math" panose="02040503050406030204" pitchFamily="18" charset="0"/>
                            <a:ea typeface="Calibri" panose="020F0502020204030204" pitchFamily="34" charset="0"/>
                            <a:cs typeface="Arial" panose="020B0604020202020204" pitchFamily="34" charset="0"/>
                          </a:rPr>
                          <m:t>𝑇</m:t>
                        </m:r>
                      </m:e>
                      <m:sub>
                        <m:r>
                          <a:rPr lang="en-GB" sz="2200" i="1">
                            <a:effectLst/>
                            <a:latin typeface="Cambria Math" panose="02040503050406030204" pitchFamily="18" charset="0"/>
                            <a:ea typeface="Calibri" panose="020F0502020204030204" pitchFamily="34" charset="0"/>
                            <a:cs typeface="Arial" panose="020B0604020202020204" pitchFamily="34" charset="0"/>
                          </a:rPr>
                          <m:t>𝑠</m:t>
                        </m:r>
                      </m:sub>
                    </m:sSub>
                    <m:r>
                      <a:rPr lang="en-GB" sz="22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200" i="1">
                            <a:effectLst/>
                            <a:latin typeface="Cambria Math" panose="02040503050406030204" pitchFamily="18" charset="0"/>
                            <a:ea typeface="Calibri" panose="020F0502020204030204" pitchFamily="34" charset="0"/>
                            <a:cs typeface="Arial" panose="020B0604020202020204" pitchFamily="34" charset="0"/>
                          </a:rPr>
                        </m:ctrlPr>
                      </m:sSubPr>
                      <m:e>
                        <m:r>
                          <a:rPr lang="en-GB" sz="2200" i="1">
                            <a:effectLst/>
                            <a:latin typeface="Cambria Math" panose="02040503050406030204" pitchFamily="18" charset="0"/>
                            <a:ea typeface="Calibri" panose="020F0502020204030204" pitchFamily="34" charset="0"/>
                            <a:cs typeface="Arial" panose="020B0604020202020204" pitchFamily="34" charset="0"/>
                          </a:rPr>
                          <m:t>𝑇</m:t>
                        </m:r>
                      </m:e>
                      <m:sub>
                        <m:r>
                          <a:rPr lang="en-GB" sz="2200" i="1">
                            <a:effectLst/>
                            <a:latin typeface="Cambria Math" panose="02040503050406030204" pitchFamily="18" charset="0"/>
                            <a:ea typeface="Calibri" panose="020F0502020204030204" pitchFamily="34" charset="0"/>
                            <a:cs typeface="Arial" panose="020B0604020202020204" pitchFamily="34" charset="0"/>
                          </a:rPr>
                          <m:t>∞</m:t>
                        </m:r>
                      </m:sub>
                    </m:sSub>
                    <m:r>
                      <a:rPr lang="en-GB" sz="2200" i="1">
                        <a:effectLst/>
                        <a:latin typeface="Cambria Math" panose="02040503050406030204" pitchFamily="18" charset="0"/>
                        <a:ea typeface="Calibri" panose="020F0502020204030204" pitchFamily="34" charset="0"/>
                        <a:cs typeface="Arial" panose="020B0604020202020204" pitchFamily="34" charset="0"/>
                      </a:rPr>
                      <m:t>)</m:t>
                    </m:r>
                  </m:oMath>
                </a14:m>
                <a:r>
                  <a:rPr lang="en-GB" sz="2200" dirty="0">
                    <a:effectLst/>
                    <a:latin typeface="Arial" panose="020B0604020202020204" pitchFamily="34" charset="0"/>
                    <a:ea typeface="Times New Roman" panose="02020603050405020304" pitchFamily="18" charset="0"/>
                    <a:cs typeface="Times New Roman" panose="02020603050405020304" pitchFamily="18" charset="0"/>
                  </a:rPr>
                  <a:t>, where </a:t>
                </a:r>
                <a14:m>
                  <m:oMath xmlns:m="http://schemas.openxmlformats.org/officeDocument/2006/math">
                    <m:sSub>
                      <m:sSubPr>
                        <m:ctrlPr>
                          <a:rPr lang="en-GB" sz="2200" i="1" smtClean="0">
                            <a:effectLst/>
                            <a:latin typeface="Cambria Math" panose="02040503050406030204" pitchFamily="18" charset="0"/>
                            <a:ea typeface="Calibri" panose="020F0502020204030204" pitchFamily="34" charset="0"/>
                            <a:cs typeface="Arial" panose="020B0604020202020204" pitchFamily="34" charset="0"/>
                          </a:rPr>
                        </m:ctrlPr>
                      </m:sSubPr>
                      <m:e>
                        <m:r>
                          <a:rPr lang="en-GB" sz="2200" i="1">
                            <a:effectLst/>
                            <a:latin typeface="Cambria Math" panose="02040503050406030204" pitchFamily="18" charset="0"/>
                            <a:ea typeface="Calibri" panose="020F0502020204030204" pitchFamily="34" charset="0"/>
                            <a:cs typeface="Arial" panose="020B0604020202020204" pitchFamily="34" charset="0"/>
                          </a:rPr>
                          <m:t>𝑇</m:t>
                        </m:r>
                      </m:e>
                      <m:sub>
                        <m:r>
                          <a:rPr lang="en-GB" sz="2200" i="1">
                            <a:effectLst/>
                            <a:latin typeface="Cambria Math" panose="02040503050406030204" pitchFamily="18" charset="0"/>
                            <a:ea typeface="Calibri" panose="020F0502020204030204" pitchFamily="34" charset="0"/>
                            <a:cs typeface="Arial" panose="020B0604020202020204" pitchFamily="34" charset="0"/>
                          </a:rPr>
                          <m:t>𝑠</m:t>
                        </m:r>
                      </m:sub>
                    </m:sSub>
                  </m:oMath>
                </a14:m>
                <a:r>
                  <a:rPr lang="en-GB" sz="2200" dirty="0">
                    <a:effectLst/>
                    <a:latin typeface="Arial" panose="020B0604020202020204" pitchFamily="34" charset="0"/>
                    <a:ea typeface="Times New Roman" panose="02020603050405020304" pitchFamily="18" charset="0"/>
                    <a:cs typeface="Times New Roman" panose="02020603050405020304" pitchFamily="18" charset="0"/>
                  </a:rPr>
                  <a:t> will be the surface temperature.  </a:t>
                </a:r>
              </a:p>
              <a:p>
                <a:pPr marL="0" indent="0">
                  <a:lnSpc>
                    <a:spcPct val="115000"/>
                  </a:lnSpc>
                  <a:spcAft>
                    <a:spcPts val="1000"/>
                  </a:spcAft>
                  <a:buNone/>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Therefore, to </a:t>
                </a:r>
                <a:r>
                  <a:rPr lang="en-GB" sz="2200" i="1" dirty="0">
                    <a:effectLst/>
                    <a:latin typeface="Arial" panose="020B0604020202020204" pitchFamily="34" charset="0"/>
                    <a:ea typeface="Times New Roman" panose="02020603050405020304" pitchFamily="18" charset="0"/>
                    <a:cs typeface="Times New Roman" panose="02020603050405020304" pitchFamily="18" charset="0"/>
                  </a:rPr>
                  <a:t>increase the convective heat transfer</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 one can:</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Symbol" panose="05050102010706020507" pitchFamily="18" charset="2"/>
                  <a:buChar char=""/>
                </a:pPr>
                <a:r>
                  <a:rPr lang="en-GB" sz="2200" dirty="0">
                    <a:effectLst/>
                    <a:latin typeface="Arial" panose="020B0604020202020204" pitchFamily="34" charset="0"/>
                    <a:ea typeface="Calibri" panose="020F0502020204030204" pitchFamily="34" charset="0"/>
                    <a:cs typeface="Times New Roman" panose="02020603050405020304" pitchFamily="18" charset="0"/>
                  </a:rPr>
                  <a:t>Increase the temperature difference </a:t>
                </a:r>
                <a14:m>
                  <m:oMath xmlns:m="http://schemas.openxmlformats.org/officeDocument/2006/math">
                    <m:r>
                      <a:rPr lang="en-GB" sz="2200" i="1">
                        <a:effectLst/>
                        <a:latin typeface="Cambria Math" panose="02040503050406030204" pitchFamily="18" charset="0"/>
                        <a:ea typeface="Calibri" panose="020F0502020204030204" pitchFamily="34" charset="0"/>
                        <a:cs typeface="Arial" panose="020B0604020202020204" pitchFamily="34" charset="0"/>
                      </a:rPr>
                      <m:t>(</m:t>
                    </m:r>
                    <m:sSub>
                      <m:sSubPr>
                        <m:ctrlPr>
                          <a:rPr lang="en-GB" sz="2200" i="1">
                            <a:effectLst/>
                            <a:latin typeface="Cambria Math" panose="02040503050406030204" pitchFamily="18" charset="0"/>
                            <a:ea typeface="Calibri" panose="020F0502020204030204" pitchFamily="34" charset="0"/>
                            <a:cs typeface="Arial" panose="020B0604020202020204" pitchFamily="34" charset="0"/>
                          </a:rPr>
                        </m:ctrlPr>
                      </m:sSubPr>
                      <m:e>
                        <m:r>
                          <a:rPr lang="en-GB" sz="2200" i="1">
                            <a:effectLst/>
                            <a:latin typeface="Cambria Math" panose="02040503050406030204" pitchFamily="18" charset="0"/>
                            <a:ea typeface="Calibri" panose="020F0502020204030204" pitchFamily="34" charset="0"/>
                            <a:cs typeface="Arial" panose="020B0604020202020204" pitchFamily="34" charset="0"/>
                          </a:rPr>
                          <m:t>𝑇</m:t>
                        </m:r>
                      </m:e>
                      <m:sub>
                        <m:r>
                          <a:rPr lang="en-GB" sz="2200" i="1">
                            <a:effectLst/>
                            <a:latin typeface="Cambria Math" panose="02040503050406030204" pitchFamily="18" charset="0"/>
                            <a:ea typeface="Calibri" panose="020F0502020204030204" pitchFamily="34" charset="0"/>
                            <a:cs typeface="Arial" panose="020B0604020202020204" pitchFamily="34" charset="0"/>
                          </a:rPr>
                          <m:t>𝑠</m:t>
                        </m:r>
                      </m:sub>
                    </m:sSub>
                    <m:r>
                      <a:rPr lang="en-GB" sz="22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200" i="1">
                            <a:effectLst/>
                            <a:latin typeface="Cambria Math" panose="02040503050406030204" pitchFamily="18" charset="0"/>
                            <a:ea typeface="Calibri" panose="020F0502020204030204" pitchFamily="34" charset="0"/>
                            <a:cs typeface="Arial" panose="020B0604020202020204" pitchFamily="34" charset="0"/>
                          </a:rPr>
                        </m:ctrlPr>
                      </m:sSubPr>
                      <m:e>
                        <m:r>
                          <a:rPr lang="en-GB" sz="2200" i="1">
                            <a:effectLst/>
                            <a:latin typeface="Cambria Math" panose="02040503050406030204" pitchFamily="18" charset="0"/>
                            <a:ea typeface="Calibri" panose="020F0502020204030204" pitchFamily="34" charset="0"/>
                            <a:cs typeface="Arial" panose="020B0604020202020204" pitchFamily="34" charset="0"/>
                          </a:rPr>
                          <m:t>𝑇</m:t>
                        </m:r>
                      </m:e>
                      <m:sub>
                        <m:r>
                          <a:rPr lang="en-GB" sz="2200" i="1">
                            <a:effectLst/>
                            <a:latin typeface="Cambria Math" panose="02040503050406030204" pitchFamily="18" charset="0"/>
                            <a:ea typeface="Calibri" panose="020F0502020204030204" pitchFamily="34" charset="0"/>
                            <a:cs typeface="Arial" panose="020B0604020202020204" pitchFamily="34" charset="0"/>
                          </a:rPr>
                          <m:t>∞</m:t>
                        </m:r>
                      </m:sub>
                    </m:sSub>
                    <m:r>
                      <a:rPr lang="en-GB" sz="2200" i="1">
                        <a:effectLst/>
                        <a:latin typeface="Cambria Math" panose="02040503050406030204" pitchFamily="18" charset="0"/>
                        <a:ea typeface="Calibri" panose="020F0502020204030204" pitchFamily="34" charset="0"/>
                        <a:cs typeface="Arial" panose="020B0604020202020204" pitchFamily="34" charset="0"/>
                      </a:rPr>
                      <m:t>)</m:t>
                    </m:r>
                  </m:oMath>
                </a14:m>
                <a:r>
                  <a:rPr lang="en-GB" sz="2200" dirty="0">
                    <a:effectLst/>
                    <a:latin typeface="Arial" panose="020B0604020202020204" pitchFamily="34" charset="0"/>
                    <a:ea typeface="Times New Roman" panose="02020603050405020304" pitchFamily="18" charset="0"/>
                    <a:cs typeface="Times New Roman" panose="02020603050405020304" pitchFamily="18" charset="0"/>
                  </a:rPr>
                  <a:t> between the surface and the fluid.</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Symbol" panose="05050102010706020507" pitchFamily="18" charset="2"/>
                  <a:buChar char=""/>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Increase the surface convection coefficient </a:t>
                </a:r>
                <a:r>
                  <a:rPr lang="en-GB" sz="2200" i="1" dirty="0">
                    <a:effectLst/>
                    <a:latin typeface="Arial" panose="020B0604020202020204" pitchFamily="34" charset="0"/>
                    <a:ea typeface="Times New Roman" panose="02020603050405020304" pitchFamily="18" charset="0"/>
                    <a:cs typeface="Times New Roman" panose="02020603050405020304" pitchFamily="18" charset="0"/>
                  </a:rPr>
                  <a:t>h</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  This can be accomplished by increasing the fluid flow over the surface, since </a:t>
                </a:r>
                <a:r>
                  <a:rPr lang="en-GB" sz="2200" i="1" dirty="0">
                    <a:effectLst/>
                    <a:latin typeface="Arial" panose="020B0604020202020204" pitchFamily="34" charset="0"/>
                    <a:ea typeface="Times New Roman" panose="02020603050405020304" pitchFamily="18" charset="0"/>
                    <a:cs typeface="Times New Roman" panose="02020603050405020304" pitchFamily="18" charset="0"/>
                  </a:rPr>
                  <a:t>h</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 is a function of the flow velocity and the higher the velocity, the higher the value of </a:t>
                </a:r>
                <a:r>
                  <a:rPr lang="en-GB" sz="2200" i="1" dirty="0">
                    <a:effectLst/>
                    <a:latin typeface="Arial" panose="020B0604020202020204" pitchFamily="34" charset="0"/>
                    <a:ea typeface="Times New Roman" panose="02020603050405020304" pitchFamily="18" charset="0"/>
                    <a:cs typeface="Times New Roman" panose="02020603050405020304" pitchFamily="18" charset="0"/>
                  </a:rPr>
                  <a:t>h</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  One means of achieving this would be by use of a cooling fan.</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Font typeface="Symbol" panose="05050102010706020507" pitchFamily="18" charset="2"/>
                  <a:buChar char=""/>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Increase the contact surface </a:t>
                </a:r>
                <a:r>
                  <a:rPr lang="en-GB" sz="2200" i="1" dirty="0">
                    <a:effectLst/>
                    <a:latin typeface="Arial" panose="020B0604020202020204" pitchFamily="34" charset="0"/>
                    <a:ea typeface="Times New Roman" panose="02020603050405020304" pitchFamily="18" charset="0"/>
                    <a:cs typeface="Times New Roman" panose="02020603050405020304" pitchFamily="18" charset="0"/>
                  </a:rPr>
                  <a:t>A</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 e.g. consider a heat sink with fins.</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400" dirty="0"/>
              </a:p>
            </p:txBody>
          </p:sp>
        </mc:Choice>
        <mc:Fallback xmlns="">
          <p:sp>
            <p:nvSpPr>
              <p:cNvPr id="3" name="Content Placeholder 2">
                <a:extLst>
                  <a:ext uri="{FF2B5EF4-FFF2-40B4-BE49-F238E27FC236}">
                    <a16:creationId xmlns:a16="http://schemas.microsoft.com/office/drawing/2014/main" id="{F85DF00B-F5FD-4D48-9387-DAA976A7D54D}"/>
                  </a:ext>
                </a:extLst>
              </p:cNvPr>
              <p:cNvSpPr>
                <a:spLocks noGrp="1" noRot="1" noChangeAspect="1" noMove="1" noResize="1" noEditPoints="1" noAdjustHandles="1" noChangeArrowheads="1" noChangeShapeType="1" noTextEdit="1"/>
              </p:cNvSpPr>
              <p:nvPr>
                <p:ph idx="1"/>
              </p:nvPr>
            </p:nvSpPr>
            <p:spPr>
              <a:xfrm>
                <a:off x="320039" y="942975"/>
                <a:ext cx="11584305" cy="5697854"/>
              </a:xfrm>
              <a:blipFill>
                <a:blip r:embed="rId2"/>
                <a:stretch>
                  <a:fillRect l="-684" t="-857" r="-316"/>
                </a:stretch>
              </a:blipFill>
            </p:spPr>
            <p:txBody>
              <a:bodyPr/>
              <a:lstStyle/>
              <a:p>
                <a:r>
                  <a:rPr lang="en-GB">
                    <a:noFill/>
                  </a:rPr>
                  <a:t> </a:t>
                </a:r>
              </a:p>
            </p:txBody>
          </p:sp>
        </mc:Fallback>
      </mc:AlternateContent>
    </p:spTree>
    <p:extLst>
      <p:ext uri="{BB962C8B-B14F-4D97-AF65-F5344CB8AC3E}">
        <p14:creationId xmlns:p14="http://schemas.microsoft.com/office/powerpoint/2010/main" val="19219005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1C125F-914F-456E-9E79-DE40DE535D7B}"/>
              </a:ext>
            </a:extLst>
          </p:cNvPr>
          <p:cNvSpPr>
            <a:spLocks noGrp="1"/>
          </p:cNvSpPr>
          <p:nvPr>
            <p:ph idx="1"/>
          </p:nvPr>
        </p:nvSpPr>
        <p:spPr>
          <a:xfrm>
            <a:off x="342899" y="897255"/>
            <a:ext cx="11492865" cy="5634990"/>
          </a:xfrm>
        </p:spPr>
        <p:txBody>
          <a:bodyPr/>
          <a:lstStyle/>
          <a:p>
            <a:pPr marL="0" indent="0">
              <a:buNone/>
            </a:pPr>
            <a:r>
              <a:rPr lang="en-GB" sz="2400" dirty="0">
                <a:effectLst/>
                <a:latin typeface="Arial" panose="020B0604020202020204" pitchFamily="34" charset="0"/>
                <a:ea typeface="Calibri" panose="020F0502020204030204" pitchFamily="34" charset="0"/>
                <a:cs typeface="Times New Roman" panose="02020603050405020304" pitchFamily="18" charset="0"/>
              </a:rPr>
              <a:t>Considerations should be made however in attempting to achieve an increase in temperature difference, surface heat transfer coefficient of surface area in terms of;</a:t>
            </a:r>
          </a:p>
          <a:p>
            <a:pPr marL="0" indent="0">
              <a:buNone/>
            </a:pPr>
            <a:r>
              <a:rPr lang="en-GB" sz="2400" dirty="0">
                <a:effectLst/>
                <a:latin typeface="Arial" panose="020B0604020202020204" pitchFamily="34" charset="0"/>
                <a:ea typeface="Calibri" panose="020F0502020204030204" pitchFamily="34" charset="0"/>
                <a:cs typeface="Times New Roman" panose="02020603050405020304" pitchFamily="18" charset="0"/>
              </a:rPr>
              <a:t> 	</a:t>
            </a:r>
            <a:r>
              <a:rPr lang="en-GB" sz="2400" i="1" dirty="0">
                <a:effectLst/>
                <a:latin typeface="Arial" panose="020B0604020202020204" pitchFamily="34" charset="0"/>
                <a:ea typeface="Calibri" panose="020F0502020204030204" pitchFamily="34" charset="0"/>
                <a:cs typeface="Times New Roman" panose="02020603050405020304" pitchFamily="18" charset="0"/>
              </a:rPr>
              <a:t>cost</a:t>
            </a:r>
            <a:r>
              <a:rPr lang="en-GB" sz="2400" dirty="0">
                <a:effectLst/>
                <a:latin typeface="Arial" panose="020B0604020202020204" pitchFamily="34" charset="0"/>
                <a:ea typeface="Calibri" panose="020F0502020204030204" pitchFamily="34" charset="0"/>
                <a:cs typeface="Times New Roman" panose="02020603050405020304" pitchFamily="18" charset="0"/>
              </a:rPr>
              <a:t>, </a:t>
            </a:r>
            <a:r>
              <a:rPr lang="en-GB" sz="2400" i="1" dirty="0">
                <a:effectLst/>
                <a:latin typeface="Arial" panose="020B0604020202020204" pitchFamily="34" charset="0"/>
                <a:ea typeface="Calibri" panose="020F0502020204030204" pitchFamily="34" charset="0"/>
                <a:cs typeface="Times New Roman" panose="02020603050405020304" pitchFamily="18" charset="0"/>
              </a:rPr>
              <a:t>practicality</a:t>
            </a:r>
            <a:r>
              <a:rPr lang="en-GB" sz="2400" dirty="0">
                <a:effectLst/>
                <a:latin typeface="Arial" panose="020B0604020202020204" pitchFamily="34" charset="0"/>
                <a:ea typeface="Calibri" panose="020F0502020204030204" pitchFamily="34" charset="0"/>
                <a:cs typeface="Times New Roman" panose="02020603050405020304" pitchFamily="18" charset="0"/>
              </a:rPr>
              <a:t> and </a:t>
            </a:r>
            <a:r>
              <a:rPr lang="en-GB" sz="2400" i="1" dirty="0">
                <a:effectLst/>
                <a:latin typeface="Arial" panose="020B0604020202020204" pitchFamily="34" charset="0"/>
                <a:ea typeface="Calibri" panose="020F0502020204030204" pitchFamily="34" charset="0"/>
                <a:cs typeface="Times New Roman" panose="02020603050405020304" pitchFamily="18" charset="0"/>
              </a:rPr>
              <a:t>effectiveness</a:t>
            </a:r>
            <a:r>
              <a:rPr lang="en-GB" sz="2400" dirty="0">
                <a:effectLst/>
                <a:latin typeface="Arial" panose="020B0604020202020204" pitchFamily="34" charset="0"/>
                <a:ea typeface="Calibri" panose="020F0502020204030204" pitchFamily="34" charset="0"/>
                <a:cs typeface="Times New Roman" panose="02020603050405020304" pitchFamily="18" charset="0"/>
              </a:rPr>
              <a:t> of the chosen improvement.  </a:t>
            </a:r>
          </a:p>
          <a:p>
            <a:pPr marL="0" indent="0">
              <a:buNone/>
            </a:pPr>
            <a:r>
              <a:rPr lang="en-GB" sz="2400" dirty="0">
                <a:effectLst/>
                <a:latin typeface="Arial" panose="020B0604020202020204" pitchFamily="34" charset="0"/>
                <a:ea typeface="Calibri" panose="020F0502020204030204" pitchFamily="34" charset="0"/>
                <a:cs typeface="Times New Roman" panose="02020603050405020304" pitchFamily="18" charset="0"/>
              </a:rPr>
              <a:t>Generally, the </a:t>
            </a:r>
            <a:r>
              <a:rPr lang="en-GB" sz="2400" i="1" dirty="0">
                <a:effectLst/>
                <a:latin typeface="Arial" panose="020B0604020202020204" pitchFamily="34" charset="0"/>
                <a:ea typeface="Calibri" panose="020F0502020204030204" pitchFamily="34" charset="0"/>
                <a:cs typeface="Times New Roman" panose="02020603050405020304" pitchFamily="18" charset="0"/>
              </a:rPr>
              <a:t>preferred option </a:t>
            </a:r>
            <a:r>
              <a:rPr lang="en-GB" sz="2400" dirty="0">
                <a:effectLst/>
                <a:latin typeface="Arial" panose="020B0604020202020204" pitchFamily="34" charset="0"/>
                <a:ea typeface="Calibri" panose="020F0502020204030204" pitchFamily="34" charset="0"/>
                <a:cs typeface="Times New Roman" panose="02020603050405020304" pitchFamily="18" charset="0"/>
              </a:rPr>
              <a:t>is to </a:t>
            </a:r>
            <a:r>
              <a:rPr lang="en-GB" sz="2400" i="1" dirty="0">
                <a:effectLst/>
                <a:latin typeface="Arial" panose="020B0604020202020204" pitchFamily="34" charset="0"/>
                <a:ea typeface="Calibri" panose="020F0502020204030204" pitchFamily="34" charset="0"/>
                <a:cs typeface="Times New Roman" panose="02020603050405020304" pitchFamily="18" charset="0"/>
              </a:rPr>
              <a:t>increase the surface area</a:t>
            </a:r>
            <a:r>
              <a:rPr lang="en-GB" sz="2400" dirty="0">
                <a:effectLst/>
                <a:latin typeface="Arial" panose="020B0604020202020204" pitchFamily="34" charset="0"/>
                <a:ea typeface="Calibri" panose="020F0502020204030204" pitchFamily="34" charset="0"/>
                <a:cs typeface="Times New Roman" panose="02020603050405020304" pitchFamily="18" charset="0"/>
              </a:rPr>
              <a:t>, especially when </a:t>
            </a:r>
            <a:r>
              <a:rPr lang="en-GB" sz="2400" i="1" dirty="0">
                <a:effectLst/>
                <a:latin typeface="Arial" panose="020B0604020202020204" pitchFamily="34" charset="0"/>
                <a:ea typeface="Calibri" panose="020F0502020204030204" pitchFamily="34" charset="0"/>
                <a:cs typeface="Times New Roman" panose="02020603050405020304" pitchFamily="18" charset="0"/>
              </a:rPr>
              <a:t>U</a:t>
            </a:r>
            <a:r>
              <a:rPr lang="en-GB" sz="2400" dirty="0">
                <a:effectLst/>
                <a:latin typeface="Arial" panose="020B0604020202020204" pitchFamily="34" charset="0"/>
                <a:ea typeface="Calibri" panose="020F0502020204030204" pitchFamily="34" charset="0"/>
                <a:cs typeface="Times New Roman" panose="02020603050405020304" pitchFamily="18" charset="0"/>
              </a:rPr>
              <a:t> is small (i.e. when natural convection is the means of heat transfer and one or more of the fluids is a </a:t>
            </a:r>
            <a:r>
              <a:rPr lang="en-GB" sz="2400">
                <a:effectLst/>
                <a:latin typeface="Arial" panose="020B0604020202020204" pitchFamily="34" charset="0"/>
                <a:ea typeface="Calibri" panose="020F0502020204030204" pitchFamily="34" charset="0"/>
                <a:cs typeface="Times New Roman" panose="02020603050405020304" pitchFamily="18" charset="0"/>
              </a:rPr>
              <a:t>gas).</a:t>
            </a:r>
          </a:p>
          <a:p>
            <a:pPr marL="0" indent="0">
              <a:buNone/>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
        <p:nvSpPr>
          <p:cNvPr id="4" name="Title 1">
            <a:extLst>
              <a:ext uri="{FF2B5EF4-FFF2-40B4-BE49-F238E27FC236}">
                <a16:creationId xmlns:a16="http://schemas.microsoft.com/office/drawing/2014/main" id="{8F8AF5EF-E772-48A7-8DAF-CBF81FA32DD3}"/>
              </a:ext>
            </a:extLst>
          </p:cNvPr>
          <p:cNvSpPr>
            <a:spLocks noGrp="1"/>
          </p:cNvSpPr>
          <p:nvPr>
            <p:ph type="title"/>
          </p:nvPr>
        </p:nvSpPr>
        <p:spPr>
          <a:xfrm>
            <a:off x="838200" y="85091"/>
            <a:ext cx="10515600" cy="657860"/>
          </a:xfrm>
        </p:spPr>
        <p:txBody>
          <a:bodyPr>
            <a:normAutofit/>
          </a:bodyPr>
          <a:lstStyle/>
          <a:p>
            <a:pPr algn="ctr"/>
            <a:r>
              <a:rPr lang="en-GB" sz="4000" dirty="0"/>
              <a:t>Options for enhancing heat transfer performance</a:t>
            </a:r>
          </a:p>
        </p:txBody>
      </p:sp>
      <p:pic>
        <p:nvPicPr>
          <p:cNvPr id="1026" name="Picture 2" descr="Flared pin fin heat sinks provide alternative for natural convection | LEDs  Magazine">
            <a:extLst>
              <a:ext uri="{FF2B5EF4-FFF2-40B4-BE49-F238E27FC236}">
                <a16:creationId xmlns:a16="http://schemas.microsoft.com/office/drawing/2014/main" id="{DDBAAE4D-500B-4A31-BE71-FEFBB5020E4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45721" y="3535680"/>
            <a:ext cx="3913094" cy="2956560"/>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5kw Heat sink Aluminum Explosion proof heat sink For Air Diesel Parking  Heater Truck Bus Caravan Boat|Condensers &amp; Evaporators| - AliExpress">
            <a:extLst>
              <a:ext uri="{FF2B5EF4-FFF2-40B4-BE49-F238E27FC236}">
                <a16:creationId xmlns:a16="http://schemas.microsoft.com/office/drawing/2014/main" id="{AA3E8379-3135-49DB-8FF9-C3ED10E786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80094" y="3081019"/>
            <a:ext cx="3691890" cy="36918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53135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0C3D3-3EFB-431A-806E-443B786B432D}"/>
              </a:ext>
            </a:extLst>
          </p:cNvPr>
          <p:cNvSpPr>
            <a:spLocks noGrp="1"/>
          </p:cNvSpPr>
          <p:nvPr>
            <p:ph type="title"/>
          </p:nvPr>
        </p:nvSpPr>
        <p:spPr>
          <a:xfrm>
            <a:off x="838200" y="67946"/>
            <a:ext cx="10515600" cy="703580"/>
          </a:xfrm>
        </p:spPr>
        <p:txBody>
          <a:bodyPr>
            <a:normAutofit/>
          </a:bodyPr>
          <a:lstStyle/>
          <a:p>
            <a:pPr algn="ctr"/>
            <a:r>
              <a:rPr lang="en-GB" sz="4000" dirty="0"/>
              <a:t>Types of Extended Surfaces</a:t>
            </a:r>
          </a:p>
        </p:txBody>
      </p:sp>
      <p:sp>
        <p:nvSpPr>
          <p:cNvPr id="3" name="Content Placeholder 2">
            <a:extLst>
              <a:ext uri="{FF2B5EF4-FFF2-40B4-BE49-F238E27FC236}">
                <a16:creationId xmlns:a16="http://schemas.microsoft.com/office/drawing/2014/main" id="{6C343882-C785-4060-9478-1EB602DDB533}"/>
              </a:ext>
            </a:extLst>
          </p:cNvPr>
          <p:cNvSpPr>
            <a:spLocks noGrp="1"/>
          </p:cNvSpPr>
          <p:nvPr>
            <p:ph idx="1"/>
          </p:nvPr>
        </p:nvSpPr>
        <p:spPr>
          <a:xfrm>
            <a:off x="342900" y="862965"/>
            <a:ext cx="11544300" cy="5669280"/>
          </a:xfrm>
        </p:spPr>
        <p:txBody>
          <a:bodyPr>
            <a:normAutofit/>
          </a:bodyPr>
          <a:lstStyle/>
          <a:p>
            <a:pPr marL="0" indent="0">
              <a:buNone/>
            </a:pPr>
            <a:r>
              <a:rPr lang="en-GB" sz="2200" dirty="0">
                <a:latin typeface="Arial" panose="020B0604020202020204" pitchFamily="34" charset="0"/>
                <a:ea typeface="Calibri" panose="020F0502020204030204" pitchFamily="34" charset="0"/>
                <a:cs typeface="Times New Roman" panose="02020603050405020304" pitchFamily="18" charset="0"/>
              </a:rPr>
              <a:t>N</a:t>
            </a:r>
            <a:r>
              <a:rPr lang="en-GB" sz="2200" dirty="0">
                <a:effectLst/>
                <a:latin typeface="Arial" panose="020B0604020202020204" pitchFamily="34" charset="0"/>
                <a:ea typeface="Calibri" panose="020F0502020204030204" pitchFamily="34" charset="0"/>
                <a:cs typeface="Times New Roman" panose="02020603050405020304" pitchFamily="18" charset="0"/>
              </a:rPr>
              <a:t>umerous ways to increase the surface area, but the key to its effectiveness is the compactness of the design.  </a:t>
            </a:r>
          </a:p>
          <a:p>
            <a:pPr marL="0" indent="0">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The general idea is to use fins that extend from the basic surface, and choose a material with high thermal conductivity so that the fin temperature is as close to that of the base as possible.  </a:t>
            </a:r>
          </a:p>
          <a:p>
            <a:pPr marL="0" indent="0">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Simple forms of extended surfaces are pins, fins, and rings.</a:t>
            </a:r>
          </a:p>
          <a:p>
            <a:pPr marL="0" indent="0">
              <a:buNone/>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DB3740F7-C77F-4404-A23A-3F7E8FF912EC}"/>
              </a:ext>
            </a:extLst>
          </p:cNvPr>
          <p:cNvPicPr/>
          <p:nvPr/>
        </p:nvPicPr>
        <p:blipFill>
          <a:blip r:embed="rId2">
            <a:extLst>
              <a:ext uri="{28A0092B-C50C-407E-A947-70E740481C1C}">
                <a14:useLocalDpi xmlns:a14="http://schemas.microsoft.com/office/drawing/2010/main" val="0"/>
              </a:ext>
            </a:extLst>
          </a:blip>
          <a:stretch>
            <a:fillRect/>
          </a:stretch>
        </p:blipFill>
        <p:spPr>
          <a:xfrm>
            <a:off x="3563938" y="3063240"/>
            <a:ext cx="5231448" cy="3726814"/>
          </a:xfrm>
          <a:prstGeom prst="rect">
            <a:avLst/>
          </a:prstGeom>
        </p:spPr>
      </p:pic>
    </p:spTree>
    <p:extLst>
      <p:ext uri="{BB962C8B-B14F-4D97-AF65-F5344CB8AC3E}">
        <p14:creationId xmlns:p14="http://schemas.microsoft.com/office/powerpoint/2010/main" val="19601165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93826-D09E-4984-8605-92585AEA2177}"/>
              </a:ext>
            </a:extLst>
          </p:cNvPr>
          <p:cNvSpPr>
            <a:spLocks noGrp="1"/>
          </p:cNvSpPr>
          <p:nvPr>
            <p:ph type="title"/>
          </p:nvPr>
        </p:nvSpPr>
        <p:spPr>
          <a:xfrm>
            <a:off x="838200" y="0"/>
            <a:ext cx="10515600" cy="720725"/>
          </a:xfrm>
        </p:spPr>
        <p:txBody>
          <a:bodyPr>
            <a:normAutofit/>
          </a:bodyPr>
          <a:lstStyle/>
          <a:p>
            <a:pPr algn="ctr"/>
            <a:r>
              <a:rPr lang="en-GB" sz="4000" dirty="0"/>
              <a:t>Extended Surface Analysis</a:t>
            </a:r>
          </a:p>
        </p:txBody>
      </p:sp>
      <p:sp>
        <p:nvSpPr>
          <p:cNvPr id="3" name="Content Placeholder 2">
            <a:extLst>
              <a:ext uri="{FF2B5EF4-FFF2-40B4-BE49-F238E27FC236}">
                <a16:creationId xmlns:a16="http://schemas.microsoft.com/office/drawing/2014/main" id="{E3E59BC5-191F-4EA1-B4C9-D5B50F5BE981}"/>
              </a:ext>
            </a:extLst>
          </p:cNvPr>
          <p:cNvSpPr>
            <a:spLocks noGrp="1"/>
          </p:cNvSpPr>
          <p:nvPr>
            <p:ph idx="1"/>
          </p:nvPr>
        </p:nvSpPr>
        <p:spPr>
          <a:xfrm>
            <a:off x="285751" y="720724"/>
            <a:ext cx="11555730" cy="5885815"/>
          </a:xfrm>
        </p:spPr>
        <p:txBody>
          <a:bodyPr>
            <a:normAutofit/>
          </a:bodyPr>
          <a:lstStyle/>
          <a:p>
            <a:pPr marL="0" indent="0">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Consider a single fin of constant cross-sectional area (known as a prismatic fin) which is rigidly attached to a base at temperature T</a:t>
            </a:r>
            <a:r>
              <a:rPr lang="en-GB" sz="2200" baseline="-25000" dirty="0">
                <a:effectLst/>
                <a:latin typeface="Arial" panose="020B0604020202020204" pitchFamily="34" charset="0"/>
                <a:ea typeface="Calibri" panose="020F0502020204030204" pitchFamily="34" charset="0"/>
                <a:cs typeface="Times New Roman" panose="02020603050405020304" pitchFamily="18" charset="0"/>
              </a:rPr>
              <a:t>b</a:t>
            </a:r>
            <a:r>
              <a:rPr lang="en-GB" sz="2200" dirty="0">
                <a:effectLst/>
                <a:latin typeface="Arial" panose="020B0604020202020204" pitchFamily="34" charset="0"/>
                <a:ea typeface="Calibri" panose="020F0502020204030204" pitchFamily="34" charset="0"/>
                <a:cs typeface="Times New Roman" panose="02020603050405020304" pitchFamily="18" charset="0"/>
              </a:rPr>
              <a:t>.  </a:t>
            </a:r>
          </a:p>
          <a:p>
            <a:pPr marL="0" indent="0">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The following diagram illustrates a closed-system control volume, whereby no work is done, and the system is considered as steady.  Also, it is assumed that there is no transverse (i.e. radial) conductive resistance.</a:t>
            </a:r>
          </a:p>
          <a:p>
            <a:pPr marL="0" indent="0">
              <a:buNone/>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							</a:t>
            </a:r>
          </a:p>
        </p:txBody>
      </p:sp>
      <p:grpSp>
        <p:nvGrpSpPr>
          <p:cNvPr id="54" name="Group 53">
            <a:extLst>
              <a:ext uri="{FF2B5EF4-FFF2-40B4-BE49-F238E27FC236}">
                <a16:creationId xmlns:a16="http://schemas.microsoft.com/office/drawing/2014/main" id="{E6BFC368-AD50-43F8-AF86-46DD290200C6}"/>
              </a:ext>
            </a:extLst>
          </p:cNvPr>
          <p:cNvGrpSpPr/>
          <p:nvPr/>
        </p:nvGrpSpPr>
        <p:grpSpPr>
          <a:xfrm>
            <a:off x="243331" y="2817495"/>
            <a:ext cx="7227586" cy="3120390"/>
            <a:chOff x="2100706" y="2691765"/>
            <a:chExt cx="7227586" cy="3120390"/>
          </a:xfrm>
        </p:grpSpPr>
        <p:cxnSp>
          <p:nvCxnSpPr>
            <p:cNvPr id="5" name="Straight Connector 4">
              <a:extLst>
                <a:ext uri="{FF2B5EF4-FFF2-40B4-BE49-F238E27FC236}">
                  <a16:creationId xmlns:a16="http://schemas.microsoft.com/office/drawing/2014/main" id="{F1D616FE-919D-4819-84A5-7897CA96107D}"/>
                </a:ext>
              </a:extLst>
            </p:cNvPr>
            <p:cNvCxnSpPr/>
            <p:nvPr/>
          </p:nvCxnSpPr>
          <p:spPr>
            <a:xfrm>
              <a:off x="2548890" y="2691765"/>
              <a:ext cx="0" cy="3120390"/>
            </a:xfrm>
            <a:prstGeom prst="line">
              <a:avLst/>
            </a:prstGeom>
          </p:spPr>
          <p:style>
            <a:lnRef idx="3">
              <a:schemeClr val="dk1"/>
            </a:lnRef>
            <a:fillRef idx="0">
              <a:schemeClr val="dk1"/>
            </a:fillRef>
            <a:effectRef idx="2">
              <a:schemeClr val="dk1"/>
            </a:effectRef>
            <a:fontRef idx="minor">
              <a:schemeClr val="tx1"/>
            </a:fontRef>
          </p:style>
        </p:cxnSp>
        <p:sp>
          <p:nvSpPr>
            <p:cNvPr id="6" name="Rectangle 5">
              <a:extLst>
                <a:ext uri="{FF2B5EF4-FFF2-40B4-BE49-F238E27FC236}">
                  <a16:creationId xmlns:a16="http://schemas.microsoft.com/office/drawing/2014/main" id="{2EB71458-CC28-4E4F-9272-7F409CC23376}"/>
                </a:ext>
              </a:extLst>
            </p:cNvPr>
            <p:cNvSpPr/>
            <p:nvPr/>
          </p:nvSpPr>
          <p:spPr>
            <a:xfrm>
              <a:off x="2548890" y="3846195"/>
              <a:ext cx="5995025" cy="474345"/>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cxnSp>
          <p:nvCxnSpPr>
            <p:cNvPr id="8" name="Straight Arrow Connector 7">
              <a:extLst>
                <a:ext uri="{FF2B5EF4-FFF2-40B4-BE49-F238E27FC236}">
                  <a16:creationId xmlns:a16="http://schemas.microsoft.com/office/drawing/2014/main" id="{6AB02723-7162-49C7-9FD9-9016FBA044F7}"/>
                </a:ext>
              </a:extLst>
            </p:cNvPr>
            <p:cNvCxnSpPr/>
            <p:nvPr/>
          </p:nvCxnSpPr>
          <p:spPr>
            <a:xfrm>
              <a:off x="2548890" y="5183505"/>
              <a:ext cx="857250"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2" name="Straight Arrow Connector 11">
              <a:extLst>
                <a:ext uri="{FF2B5EF4-FFF2-40B4-BE49-F238E27FC236}">
                  <a16:creationId xmlns:a16="http://schemas.microsoft.com/office/drawing/2014/main" id="{114E7D14-B019-4AF8-A33C-64DF2647D501}"/>
                </a:ext>
              </a:extLst>
            </p:cNvPr>
            <p:cNvCxnSpPr>
              <a:cxnSpLocks/>
            </p:cNvCxnSpPr>
            <p:nvPr/>
          </p:nvCxnSpPr>
          <p:spPr>
            <a:xfrm flipH="1" flipV="1">
              <a:off x="8543905" y="4320540"/>
              <a:ext cx="10" cy="72009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5" name="Straight Arrow Connector 14">
              <a:extLst>
                <a:ext uri="{FF2B5EF4-FFF2-40B4-BE49-F238E27FC236}">
                  <a16:creationId xmlns:a16="http://schemas.microsoft.com/office/drawing/2014/main" id="{E02C3E7B-BE19-43A0-A559-912DE97BA026}"/>
                </a:ext>
              </a:extLst>
            </p:cNvPr>
            <p:cNvCxnSpPr>
              <a:cxnSpLocks/>
            </p:cNvCxnSpPr>
            <p:nvPr/>
          </p:nvCxnSpPr>
          <p:spPr>
            <a:xfrm>
              <a:off x="8543905" y="3360420"/>
              <a:ext cx="0" cy="485775"/>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8" name="Straight Arrow Connector 17">
              <a:extLst>
                <a:ext uri="{FF2B5EF4-FFF2-40B4-BE49-F238E27FC236}">
                  <a16:creationId xmlns:a16="http://schemas.microsoft.com/office/drawing/2014/main" id="{7EE2A82D-3BE3-40D5-89CB-E4AF7FF2E657}"/>
                </a:ext>
              </a:extLst>
            </p:cNvPr>
            <p:cNvCxnSpPr>
              <a:cxnSpLocks/>
            </p:cNvCxnSpPr>
            <p:nvPr/>
          </p:nvCxnSpPr>
          <p:spPr>
            <a:xfrm flipV="1">
              <a:off x="8918242" y="3639818"/>
              <a:ext cx="0" cy="443549"/>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21" name="Straight Connector 20">
              <a:extLst>
                <a:ext uri="{FF2B5EF4-FFF2-40B4-BE49-F238E27FC236}">
                  <a16:creationId xmlns:a16="http://schemas.microsoft.com/office/drawing/2014/main" id="{982EFBBA-555E-4D57-8A3A-1CF1D4C5B19B}"/>
                </a:ext>
              </a:extLst>
            </p:cNvPr>
            <p:cNvCxnSpPr>
              <a:stCxn id="6" idx="3"/>
            </p:cNvCxnSpPr>
            <p:nvPr/>
          </p:nvCxnSpPr>
          <p:spPr>
            <a:xfrm flipV="1">
              <a:off x="8543915" y="4083367"/>
              <a:ext cx="748675" cy="1"/>
            </a:xfrm>
            <a:prstGeom prst="line">
              <a:avLst/>
            </a:prstGeom>
          </p:spPr>
          <p:style>
            <a:lnRef idx="2">
              <a:schemeClr val="dk1"/>
            </a:lnRef>
            <a:fillRef idx="0">
              <a:schemeClr val="dk1"/>
            </a:fillRef>
            <a:effectRef idx="1">
              <a:schemeClr val="dk1"/>
            </a:effectRef>
            <a:fontRef idx="minor">
              <a:schemeClr val="tx1"/>
            </a:fontRef>
          </p:style>
        </p:cxnSp>
        <p:cxnSp>
          <p:nvCxnSpPr>
            <p:cNvPr id="23" name="Straight Connector 22">
              <a:extLst>
                <a:ext uri="{FF2B5EF4-FFF2-40B4-BE49-F238E27FC236}">
                  <a16:creationId xmlns:a16="http://schemas.microsoft.com/office/drawing/2014/main" id="{24C4578A-EC1C-45A5-A930-5B3DA0C4E7E1}"/>
                </a:ext>
              </a:extLst>
            </p:cNvPr>
            <p:cNvCxnSpPr/>
            <p:nvPr/>
          </p:nvCxnSpPr>
          <p:spPr>
            <a:xfrm flipV="1">
              <a:off x="8543905" y="4083367"/>
              <a:ext cx="748675" cy="1"/>
            </a:xfrm>
            <a:prstGeom prst="line">
              <a:avLst/>
            </a:prstGeom>
          </p:spPr>
          <p:style>
            <a:lnRef idx="2">
              <a:schemeClr val="dk1"/>
            </a:lnRef>
            <a:fillRef idx="0">
              <a:schemeClr val="dk1"/>
            </a:fillRef>
            <a:effectRef idx="1">
              <a:schemeClr val="dk1"/>
            </a:effectRef>
            <a:fontRef idx="minor">
              <a:schemeClr val="tx1"/>
            </a:fontRef>
          </p:style>
        </p:cxnSp>
        <p:cxnSp>
          <p:nvCxnSpPr>
            <p:cNvPr id="25" name="Straight Connector 24">
              <a:extLst>
                <a:ext uri="{FF2B5EF4-FFF2-40B4-BE49-F238E27FC236}">
                  <a16:creationId xmlns:a16="http://schemas.microsoft.com/office/drawing/2014/main" id="{45C950B8-8CDB-45CA-8A9F-5B7F03DAA3DC}"/>
                </a:ext>
              </a:extLst>
            </p:cNvPr>
            <p:cNvCxnSpPr/>
            <p:nvPr/>
          </p:nvCxnSpPr>
          <p:spPr>
            <a:xfrm flipV="1">
              <a:off x="2548889" y="4107179"/>
              <a:ext cx="748675" cy="1"/>
            </a:xfrm>
            <a:prstGeom prst="line">
              <a:avLst/>
            </a:prstGeom>
            <a:ln>
              <a:prstDash val="lgDashDot"/>
            </a:ln>
          </p:spPr>
          <p:style>
            <a:lnRef idx="2">
              <a:schemeClr val="dk1"/>
            </a:lnRef>
            <a:fillRef idx="0">
              <a:schemeClr val="dk1"/>
            </a:fillRef>
            <a:effectRef idx="1">
              <a:schemeClr val="dk1"/>
            </a:effectRef>
            <a:fontRef idx="minor">
              <a:schemeClr val="tx1"/>
            </a:fontRef>
          </p:style>
        </p:cxnSp>
        <p:cxnSp>
          <p:nvCxnSpPr>
            <p:cNvPr id="26" name="Straight Arrow Connector 25">
              <a:extLst>
                <a:ext uri="{FF2B5EF4-FFF2-40B4-BE49-F238E27FC236}">
                  <a16:creationId xmlns:a16="http://schemas.microsoft.com/office/drawing/2014/main" id="{0FDDA31F-6A6E-431A-8883-D5BF7CC02C2B}"/>
                </a:ext>
              </a:extLst>
            </p:cNvPr>
            <p:cNvCxnSpPr/>
            <p:nvPr/>
          </p:nvCxnSpPr>
          <p:spPr>
            <a:xfrm>
              <a:off x="2548889" y="4727388"/>
              <a:ext cx="5995016" cy="0"/>
            </a:xfrm>
            <a:prstGeom prst="straightConnector1">
              <a:avLst/>
            </a:prstGeom>
            <a:ln w="15875">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5F7B4C8B-F92B-4260-BD1A-704A6CE85271}"/>
                </a:ext>
              </a:extLst>
            </p:cNvPr>
            <p:cNvCxnSpPr>
              <a:cxnSpLocks/>
            </p:cNvCxnSpPr>
            <p:nvPr/>
          </p:nvCxnSpPr>
          <p:spPr>
            <a:xfrm flipV="1">
              <a:off x="2982819" y="3846195"/>
              <a:ext cx="0" cy="254364"/>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31" name="Straight Arrow Connector 30">
              <a:extLst>
                <a:ext uri="{FF2B5EF4-FFF2-40B4-BE49-F238E27FC236}">
                  <a16:creationId xmlns:a16="http://schemas.microsoft.com/office/drawing/2014/main" id="{A5640272-3E28-47CB-9A26-535E4259D879}"/>
                </a:ext>
              </a:extLst>
            </p:cNvPr>
            <p:cNvCxnSpPr>
              <a:cxnSpLocks/>
            </p:cNvCxnSpPr>
            <p:nvPr/>
          </p:nvCxnSpPr>
          <p:spPr>
            <a:xfrm flipH="1">
              <a:off x="2564301" y="2958503"/>
              <a:ext cx="717849" cy="179985"/>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33" name="Straight Connector 32">
              <a:extLst>
                <a:ext uri="{FF2B5EF4-FFF2-40B4-BE49-F238E27FC236}">
                  <a16:creationId xmlns:a16="http://schemas.microsoft.com/office/drawing/2014/main" id="{A1B4C090-0BA4-409D-B523-8DE5A661B6FB}"/>
                </a:ext>
              </a:extLst>
            </p:cNvPr>
            <p:cNvCxnSpPr>
              <a:cxnSpLocks/>
            </p:cNvCxnSpPr>
            <p:nvPr/>
          </p:nvCxnSpPr>
          <p:spPr>
            <a:xfrm>
              <a:off x="4895270" y="3846195"/>
              <a:ext cx="0" cy="490519"/>
            </a:xfrm>
            <a:prstGeom prst="line">
              <a:avLst/>
            </a:prstGeom>
            <a:ln>
              <a:prstDash val="dash"/>
            </a:ln>
          </p:spPr>
          <p:style>
            <a:lnRef idx="2">
              <a:schemeClr val="dk1"/>
            </a:lnRef>
            <a:fillRef idx="0">
              <a:schemeClr val="dk1"/>
            </a:fillRef>
            <a:effectRef idx="1">
              <a:schemeClr val="dk1"/>
            </a:effectRef>
            <a:fontRef idx="minor">
              <a:schemeClr val="tx1"/>
            </a:fontRef>
          </p:style>
        </p:cxnSp>
        <p:cxnSp>
          <p:nvCxnSpPr>
            <p:cNvPr id="35" name="Straight Connector 34">
              <a:extLst>
                <a:ext uri="{FF2B5EF4-FFF2-40B4-BE49-F238E27FC236}">
                  <a16:creationId xmlns:a16="http://schemas.microsoft.com/office/drawing/2014/main" id="{E12D089D-0A18-45F3-9AB7-5CAC7D400E63}"/>
                </a:ext>
              </a:extLst>
            </p:cNvPr>
            <p:cNvCxnSpPr>
              <a:cxnSpLocks/>
            </p:cNvCxnSpPr>
            <p:nvPr/>
          </p:nvCxnSpPr>
          <p:spPr>
            <a:xfrm>
              <a:off x="5546397" y="3846194"/>
              <a:ext cx="0" cy="490519"/>
            </a:xfrm>
            <a:prstGeom prst="line">
              <a:avLst/>
            </a:prstGeom>
            <a:ln>
              <a:prstDash val="dash"/>
            </a:ln>
          </p:spPr>
          <p:style>
            <a:lnRef idx="2">
              <a:schemeClr val="dk1"/>
            </a:lnRef>
            <a:fillRef idx="0">
              <a:schemeClr val="dk1"/>
            </a:fillRef>
            <a:effectRef idx="1">
              <a:schemeClr val="dk1"/>
            </a:effectRef>
            <a:fontRef idx="minor">
              <a:schemeClr val="tx1"/>
            </a:fontRef>
          </p:style>
        </p:cxnSp>
        <p:cxnSp>
          <p:nvCxnSpPr>
            <p:cNvPr id="36" name="Straight Arrow Connector 35">
              <a:extLst>
                <a:ext uri="{FF2B5EF4-FFF2-40B4-BE49-F238E27FC236}">
                  <a16:creationId xmlns:a16="http://schemas.microsoft.com/office/drawing/2014/main" id="{E4985AE0-0C98-4042-821D-61A917650346}"/>
                </a:ext>
              </a:extLst>
            </p:cNvPr>
            <p:cNvCxnSpPr>
              <a:cxnSpLocks/>
            </p:cNvCxnSpPr>
            <p:nvPr/>
          </p:nvCxnSpPr>
          <p:spPr>
            <a:xfrm>
              <a:off x="4895270" y="4186517"/>
              <a:ext cx="651127" cy="0"/>
            </a:xfrm>
            <a:prstGeom prst="straightConnector1">
              <a:avLst/>
            </a:prstGeom>
            <a:ln w="15875">
              <a:headEnd type="triangle"/>
              <a:tailEnd type="triangle"/>
            </a:ln>
          </p:spPr>
          <p:style>
            <a:lnRef idx="1">
              <a:schemeClr val="accent1"/>
            </a:lnRef>
            <a:fillRef idx="0">
              <a:schemeClr val="accent1"/>
            </a:fillRef>
            <a:effectRef idx="0">
              <a:schemeClr val="accent1"/>
            </a:effectRef>
            <a:fontRef idx="minor">
              <a:schemeClr val="tx1"/>
            </a:fontRef>
          </p:style>
        </p:cxnSp>
        <p:sp>
          <p:nvSpPr>
            <p:cNvPr id="40" name="Arrow: Right 39">
              <a:extLst>
                <a:ext uri="{FF2B5EF4-FFF2-40B4-BE49-F238E27FC236}">
                  <a16:creationId xmlns:a16="http://schemas.microsoft.com/office/drawing/2014/main" id="{76E173F5-637E-48F6-88E9-74E76182950D}"/>
                </a:ext>
              </a:extLst>
            </p:cNvPr>
            <p:cNvSpPr/>
            <p:nvPr/>
          </p:nvSpPr>
          <p:spPr>
            <a:xfrm>
              <a:off x="4601108" y="3944042"/>
              <a:ext cx="429189" cy="149404"/>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Arrow: Right 41">
              <a:extLst>
                <a:ext uri="{FF2B5EF4-FFF2-40B4-BE49-F238E27FC236}">
                  <a16:creationId xmlns:a16="http://schemas.microsoft.com/office/drawing/2014/main" id="{32C092BF-81A4-4B0A-9DD9-C26D17ADAD66}"/>
                </a:ext>
              </a:extLst>
            </p:cNvPr>
            <p:cNvSpPr/>
            <p:nvPr/>
          </p:nvSpPr>
          <p:spPr>
            <a:xfrm>
              <a:off x="5429348" y="3970499"/>
              <a:ext cx="429189" cy="149404"/>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Arrow: Right 42">
              <a:extLst>
                <a:ext uri="{FF2B5EF4-FFF2-40B4-BE49-F238E27FC236}">
                  <a16:creationId xmlns:a16="http://schemas.microsoft.com/office/drawing/2014/main" id="{41895C0D-632B-49E6-A4F6-8D3577D3E95B}"/>
                </a:ext>
              </a:extLst>
            </p:cNvPr>
            <p:cNvSpPr/>
            <p:nvPr/>
          </p:nvSpPr>
          <p:spPr>
            <a:xfrm rot="16200000">
              <a:off x="5002866" y="3673881"/>
              <a:ext cx="429189" cy="149404"/>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mc:AlternateContent xmlns:mc="http://schemas.openxmlformats.org/markup-compatibility/2006" xmlns:a14="http://schemas.microsoft.com/office/drawing/2010/main">
          <mc:Choice Requires="a14">
            <p:sp>
              <p:nvSpPr>
                <p:cNvPr id="45" name="TextBox 44">
                  <a:extLst>
                    <a:ext uri="{FF2B5EF4-FFF2-40B4-BE49-F238E27FC236}">
                      <a16:creationId xmlns:a16="http://schemas.microsoft.com/office/drawing/2014/main" id="{206E1D0A-BA3E-4FFC-A85F-2C2BFE939FEB}"/>
                    </a:ext>
                  </a:extLst>
                </p:cNvPr>
                <p:cNvSpPr txBox="1"/>
                <p:nvPr/>
              </p:nvSpPr>
              <p:spPr>
                <a:xfrm>
                  <a:off x="6665119" y="2773837"/>
                  <a:ext cx="410050" cy="430887"/>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GB" sz="2200" i="1" smtClean="0">
                                <a:solidFill>
                                  <a:srgbClr val="836967"/>
                                </a:solidFill>
                                <a:latin typeface="Cambria Math" panose="02040503050406030204" pitchFamily="18" charset="0"/>
                              </a:rPr>
                            </m:ctrlPr>
                          </m:sSubPr>
                          <m:e>
                            <m:r>
                              <a:rPr lang="en-GB" sz="2200" i="1">
                                <a:latin typeface="Cambria Math" panose="02040503050406030204" pitchFamily="18" charset="0"/>
                              </a:rPr>
                              <m:t>𝑇</m:t>
                            </m:r>
                          </m:e>
                          <m:sub>
                            <m:r>
                              <a:rPr lang="en-GB" sz="2200" i="0">
                                <a:latin typeface="Cambria Math" panose="02040503050406030204" pitchFamily="18" charset="0"/>
                              </a:rPr>
                              <m:t>∞</m:t>
                            </m:r>
                          </m:sub>
                        </m:sSub>
                      </m:oMath>
                    </m:oMathPara>
                  </a14:m>
                  <a:endParaRPr lang="en-GB" sz="2200" dirty="0"/>
                </a:p>
              </p:txBody>
            </p:sp>
          </mc:Choice>
          <mc:Fallback xmlns="">
            <p:sp>
              <p:nvSpPr>
                <p:cNvPr id="45" name="TextBox 44">
                  <a:extLst>
                    <a:ext uri="{FF2B5EF4-FFF2-40B4-BE49-F238E27FC236}">
                      <a16:creationId xmlns:a16="http://schemas.microsoft.com/office/drawing/2014/main" id="{206E1D0A-BA3E-4FFC-A85F-2C2BFE939FEB}"/>
                    </a:ext>
                  </a:extLst>
                </p:cNvPr>
                <p:cNvSpPr txBox="1">
                  <a:spLocks noRot="1" noChangeAspect="1" noMove="1" noResize="1" noEditPoints="1" noAdjustHandles="1" noChangeArrowheads="1" noChangeShapeType="1" noTextEdit="1"/>
                </p:cNvSpPr>
                <p:nvPr/>
              </p:nvSpPr>
              <p:spPr>
                <a:xfrm>
                  <a:off x="6665119" y="2773837"/>
                  <a:ext cx="410050" cy="430887"/>
                </a:xfrm>
                <a:prstGeom prst="rect">
                  <a:avLst/>
                </a:prstGeom>
                <a:blipFill>
                  <a:blip r:embed="rId2"/>
                  <a:stretch>
                    <a:fillRect l="-1493" r="-13433"/>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46" name="TextBox 45">
                  <a:extLst>
                    <a:ext uri="{FF2B5EF4-FFF2-40B4-BE49-F238E27FC236}">
                      <a16:creationId xmlns:a16="http://schemas.microsoft.com/office/drawing/2014/main" id="{0A64CB23-0177-43A8-8B04-7AA4FAE4FE85}"/>
                    </a:ext>
                  </a:extLst>
                </p:cNvPr>
                <p:cNvSpPr txBox="1"/>
                <p:nvPr/>
              </p:nvSpPr>
              <p:spPr>
                <a:xfrm>
                  <a:off x="2100706" y="3782416"/>
                  <a:ext cx="410050" cy="430887"/>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GB" sz="2200" i="1" smtClean="0">
                                <a:solidFill>
                                  <a:srgbClr val="836967"/>
                                </a:solidFill>
                                <a:latin typeface="Cambria Math" panose="02040503050406030204" pitchFamily="18" charset="0"/>
                              </a:rPr>
                            </m:ctrlPr>
                          </m:sSubPr>
                          <m:e>
                            <m:r>
                              <a:rPr lang="en-GB" sz="2200" i="1">
                                <a:latin typeface="Cambria Math" panose="02040503050406030204" pitchFamily="18" charset="0"/>
                              </a:rPr>
                              <m:t>𝑇</m:t>
                            </m:r>
                          </m:e>
                          <m:sub>
                            <m:r>
                              <m:rPr>
                                <m:sty m:val="p"/>
                              </m:rPr>
                              <a:rPr lang="en-GB" sz="2200" b="0" i="0" smtClean="0">
                                <a:latin typeface="Cambria Math" panose="02040503050406030204" pitchFamily="18" charset="0"/>
                              </a:rPr>
                              <m:t>b</m:t>
                            </m:r>
                          </m:sub>
                        </m:sSub>
                      </m:oMath>
                    </m:oMathPara>
                  </a14:m>
                  <a:endParaRPr lang="en-GB" sz="2200" dirty="0"/>
                </a:p>
              </p:txBody>
            </p:sp>
          </mc:Choice>
          <mc:Fallback xmlns="">
            <p:sp>
              <p:nvSpPr>
                <p:cNvPr id="46" name="TextBox 45">
                  <a:extLst>
                    <a:ext uri="{FF2B5EF4-FFF2-40B4-BE49-F238E27FC236}">
                      <a16:creationId xmlns:a16="http://schemas.microsoft.com/office/drawing/2014/main" id="{0A64CB23-0177-43A8-8B04-7AA4FAE4FE85}"/>
                    </a:ext>
                  </a:extLst>
                </p:cNvPr>
                <p:cNvSpPr txBox="1">
                  <a:spLocks noRot="1" noChangeAspect="1" noMove="1" noResize="1" noEditPoints="1" noAdjustHandles="1" noChangeArrowheads="1" noChangeShapeType="1" noTextEdit="1"/>
                </p:cNvSpPr>
                <p:nvPr/>
              </p:nvSpPr>
              <p:spPr>
                <a:xfrm>
                  <a:off x="2100706" y="3782416"/>
                  <a:ext cx="410050" cy="430887"/>
                </a:xfrm>
                <a:prstGeom prst="rect">
                  <a:avLst/>
                </a:prstGeom>
                <a:blipFill>
                  <a:blip r:embed="rId3"/>
                  <a:stretch>
                    <a:fillRect l="-1493" r="-4478" b="-1408"/>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47" name="TextBox 46">
                  <a:extLst>
                    <a:ext uri="{FF2B5EF4-FFF2-40B4-BE49-F238E27FC236}">
                      <a16:creationId xmlns:a16="http://schemas.microsoft.com/office/drawing/2014/main" id="{CDF0D5B0-5A0D-44E0-A618-C9069415404C}"/>
                    </a:ext>
                  </a:extLst>
                </p:cNvPr>
                <p:cNvSpPr txBox="1"/>
                <p:nvPr/>
              </p:nvSpPr>
              <p:spPr>
                <a:xfrm>
                  <a:off x="2631294" y="3723740"/>
                  <a:ext cx="410050" cy="430887"/>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GB" sz="2200" i="1" smtClean="0">
                                <a:solidFill>
                                  <a:schemeClr val="tx1"/>
                                </a:solidFill>
                                <a:latin typeface="Cambria Math" panose="02040503050406030204" pitchFamily="18" charset="0"/>
                              </a:rPr>
                            </m:ctrlPr>
                          </m:sSubPr>
                          <m:e>
                            <m:r>
                              <a:rPr lang="en-GB" sz="2200" b="0" i="1" smtClean="0">
                                <a:solidFill>
                                  <a:schemeClr val="tx1"/>
                                </a:solidFill>
                                <a:latin typeface="Cambria Math" panose="02040503050406030204" pitchFamily="18" charset="0"/>
                              </a:rPr>
                              <m:t>𝑟</m:t>
                            </m:r>
                          </m:e>
                          <m:sub>
                            <m:r>
                              <a:rPr lang="en-GB" sz="2200" b="0" i="0" smtClean="0">
                                <a:solidFill>
                                  <a:schemeClr val="tx1"/>
                                </a:solidFill>
                                <a:latin typeface="Cambria Math" panose="02040503050406030204" pitchFamily="18" charset="0"/>
                              </a:rPr>
                              <m:t>1</m:t>
                            </m:r>
                          </m:sub>
                        </m:sSub>
                      </m:oMath>
                    </m:oMathPara>
                  </a14:m>
                  <a:endParaRPr lang="en-GB" sz="2200" dirty="0"/>
                </a:p>
              </p:txBody>
            </p:sp>
          </mc:Choice>
          <mc:Fallback xmlns="">
            <p:sp>
              <p:nvSpPr>
                <p:cNvPr id="47" name="TextBox 46">
                  <a:extLst>
                    <a:ext uri="{FF2B5EF4-FFF2-40B4-BE49-F238E27FC236}">
                      <a16:creationId xmlns:a16="http://schemas.microsoft.com/office/drawing/2014/main" id="{CDF0D5B0-5A0D-44E0-A618-C9069415404C}"/>
                    </a:ext>
                  </a:extLst>
                </p:cNvPr>
                <p:cNvSpPr txBox="1">
                  <a:spLocks noRot="1" noChangeAspect="1" noMove="1" noResize="1" noEditPoints="1" noAdjustHandles="1" noChangeArrowheads="1" noChangeShapeType="1" noTextEdit="1"/>
                </p:cNvSpPr>
                <p:nvPr/>
              </p:nvSpPr>
              <p:spPr>
                <a:xfrm>
                  <a:off x="2631294" y="3723740"/>
                  <a:ext cx="410050" cy="430887"/>
                </a:xfrm>
                <a:prstGeom prst="rect">
                  <a:avLst/>
                </a:prstGeom>
                <a:blipFill>
                  <a:blip r:embed="rId4"/>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48" name="TextBox 47">
                  <a:extLst>
                    <a:ext uri="{FF2B5EF4-FFF2-40B4-BE49-F238E27FC236}">
                      <a16:creationId xmlns:a16="http://schemas.microsoft.com/office/drawing/2014/main" id="{5D472628-A62D-4DB3-8990-C9140139DBAB}"/>
                    </a:ext>
                  </a:extLst>
                </p:cNvPr>
                <p:cNvSpPr txBox="1"/>
                <p:nvPr/>
              </p:nvSpPr>
              <p:spPr>
                <a:xfrm>
                  <a:off x="8918242" y="3415307"/>
                  <a:ext cx="410050" cy="430887"/>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GB" sz="2200" b="0" i="1" smtClean="0">
                            <a:solidFill>
                              <a:schemeClr val="tx1"/>
                            </a:solidFill>
                            <a:latin typeface="Cambria Math" panose="02040503050406030204" pitchFamily="18" charset="0"/>
                          </a:rPr>
                          <m:t>𝑟</m:t>
                        </m:r>
                      </m:oMath>
                    </m:oMathPara>
                  </a14:m>
                  <a:endParaRPr lang="en-GB" sz="2200" dirty="0">
                    <a:solidFill>
                      <a:schemeClr val="tx1"/>
                    </a:solidFill>
                  </a:endParaRPr>
                </a:p>
              </p:txBody>
            </p:sp>
          </mc:Choice>
          <mc:Fallback xmlns="">
            <p:sp>
              <p:nvSpPr>
                <p:cNvPr id="48" name="TextBox 47">
                  <a:extLst>
                    <a:ext uri="{FF2B5EF4-FFF2-40B4-BE49-F238E27FC236}">
                      <a16:creationId xmlns:a16="http://schemas.microsoft.com/office/drawing/2014/main" id="{5D472628-A62D-4DB3-8990-C9140139DBAB}"/>
                    </a:ext>
                  </a:extLst>
                </p:cNvPr>
                <p:cNvSpPr txBox="1">
                  <a:spLocks noRot="1" noChangeAspect="1" noMove="1" noResize="1" noEditPoints="1" noAdjustHandles="1" noChangeArrowheads="1" noChangeShapeType="1" noTextEdit="1"/>
                </p:cNvSpPr>
                <p:nvPr/>
              </p:nvSpPr>
              <p:spPr>
                <a:xfrm>
                  <a:off x="8918242" y="3415307"/>
                  <a:ext cx="410050" cy="430887"/>
                </a:xfrm>
                <a:prstGeom prst="rect">
                  <a:avLst/>
                </a:prstGeom>
                <a:blipFill>
                  <a:blip r:embed="rId5"/>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49" name="TextBox 48">
                  <a:extLst>
                    <a:ext uri="{FF2B5EF4-FFF2-40B4-BE49-F238E27FC236}">
                      <a16:creationId xmlns:a16="http://schemas.microsoft.com/office/drawing/2014/main" id="{94032ABB-F3E1-425E-8AAD-A884D5CDE63E}"/>
                    </a:ext>
                  </a:extLst>
                </p:cNvPr>
                <p:cNvSpPr txBox="1"/>
                <p:nvPr/>
              </p:nvSpPr>
              <p:spPr>
                <a:xfrm>
                  <a:off x="8338880" y="2869817"/>
                  <a:ext cx="410050" cy="430887"/>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GB" sz="2200" b="0" i="1" smtClean="0">
                            <a:solidFill>
                              <a:schemeClr val="tx1"/>
                            </a:solidFill>
                            <a:latin typeface="Cambria Math" panose="02040503050406030204" pitchFamily="18" charset="0"/>
                          </a:rPr>
                          <m:t>𝑑</m:t>
                        </m:r>
                      </m:oMath>
                    </m:oMathPara>
                  </a14:m>
                  <a:endParaRPr lang="en-GB" sz="2200" dirty="0">
                    <a:solidFill>
                      <a:schemeClr val="tx1"/>
                    </a:solidFill>
                  </a:endParaRPr>
                </a:p>
              </p:txBody>
            </p:sp>
          </mc:Choice>
          <mc:Fallback xmlns="">
            <p:sp>
              <p:nvSpPr>
                <p:cNvPr id="49" name="TextBox 48">
                  <a:extLst>
                    <a:ext uri="{FF2B5EF4-FFF2-40B4-BE49-F238E27FC236}">
                      <a16:creationId xmlns:a16="http://schemas.microsoft.com/office/drawing/2014/main" id="{94032ABB-F3E1-425E-8AAD-A884D5CDE63E}"/>
                    </a:ext>
                  </a:extLst>
                </p:cNvPr>
                <p:cNvSpPr txBox="1">
                  <a:spLocks noRot="1" noChangeAspect="1" noMove="1" noResize="1" noEditPoints="1" noAdjustHandles="1" noChangeArrowheads="1" noChangeShapeType="1" noTextEdit="1"/>
                </p:cNvSpPr>
                <p:nvPr/>
              </p:nvSpPr>
              <p:spPr>
                <a:xfrm>
                  <a:off x="8338880" y="2869817"/>
                  <a:ext cx="410050" cy="430887"/>
                </a:xfrm>
                <a:prstGeom prst="rect">
                  <a:avLst/>
                </a:prstGeom>
                <a:blipFill>
                  <a:blip r:embed="rId6"/>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50" name="TextBox 49">
                  <a:extLst>
                    <a:ext uri="{FF2B5EF4-FFF2-40B4-BE49-F238E27FC236}">
                      <a16:creationId xmlns:a16="http://schemas.microsoft.com/office/drawing/2014/main" id="{6E75D1F5-6099-4961-8DF9-E1EB93B4BEB9}"/>
                    </a:ext>
                  </a:extLst>
                </p:cNvPr>
                <p:cNvSpPr txBox="1"/>
                <p:nvPr/>
              </p:nvSpPr>
              <p:spPr>
                <a:xfrm>
                  <a:off x="5983974" y="4320540"/>
                  <a:ext cx="410050" cy="430887"/>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GB" sz="2200" b="0" i="1" smtClean="0">
                            <a:solidFill>
                              <a:schemeClr val="tx1"/>
                            </a:solidFill>
                            <a:latin typeface="Cambria Math" panose="02040503050406030204" pitchFamily="18" charset="0"/>
                          </a:rPr>
                          <m:t>𝐿</m:t>
                        </m:r>
                      </m:oMath>
                    </m:oMathPara>
                  </a14:m>
                  <a:endParaRPr lang="en-GB" sz="2200" dirty="0">
                    <a:solidFill>
                      <a:schemeClr val="tx1"/>
                    </a:solidFill>
                  </a:endParaRPr>
                </a:p>
              </p:txBody>
            </p:sp>
          </mc:Choice>
          <mc:Fallback xmlns="">
            <p:sp>
              <p:nvSpPr>
                <p:cNvPr id="50" name="TextBox 49">
                  <a:extLst>
                    <a:ext uri="{FF2B5EF4-FFF2-40B4-BE49-F238E27FC236}">
                      <a16:creationId xmlns:a16="http://schemas.microsoft.com/office/drawing/2014/main" id="{6E75D1F5-6099-4961-8DF9-E1EB93B4BEB9}"/>
                    </a:ext>
                  </a:extLst>
                </p:cNvPr>
                <p:cNvSpPr txBox="1">
                  <a:spLocks noRot="1" noChangeAspect="1" noMove="1" noResize="1" noEditPoints="1" noAdjustHandles="1" noChangeArrowheads="1" noChangeShapeType="1" noTextEdit="1"/>
                </p:cNvSpPr>
                <p:nvPr/>
              </p:nvSpPr>
              <p:spPr>
                <a:xfrm>
                  <a:off x="5983974" y="4320540"/>
                  <a:ext cx="410050" cy="430887"/>
                </a:xfrm>
                <a:prstGeom prst="rect">
                  <a:avLst/>
                </a:prstGeom>
                <a:blipFill>
                  <a:blip r:embed="rId7"/>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51" name="TextBox 50">
                  <a:extLst>
                    <a:ext uri="{FF2B5EF4-FFF2-40B4-BE49-F238E27FC236}">
                      <a16:creationId xmlns:a16="http://schemas.microsoft.com/office/drawing/2014/main" id="{4C10E3E0-4B88-4BEC-BE1B-049E7CEE2A4B}"/>
                    </a:ext>
                  </a:extLst>
                </p:cNvPr>
                <p:cNvSpPr txBox="1"/>
                <p:nvPr/>
              </p:nvSpPr>
              <p:spPr>
                <a:xfrm>
                  <a:off x="3438136" y="4962011"/>
                  <a:ext cx="410050" cy="430887"/>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GB" sz="2200" b="0" i="1" smtClean="0">
                            <a:solidFill>
                              <a:schemeClr val="tx1"/>
                            </a:solidFill>
                            <a:latin typeface="Cambria Math" panose="02040503050406030204" pitchFamily="18" charset="0"/>
                          </a:rPr>
                          <m:t>𝑥</m:t>
                        </m:r>
                      </m:oMath>
                    </m:oMathPara>
                  </a14:m>
                  <a:endParaRPr lang="en-GB" sz="2200" dirty="0">
                    <a:solidFill>
                      <a:schemeClr val="tx1"/>
                    </a:solidFill>
                  </a:endParaRPr>
                </a:p>
              </p:txBody>
            </p:sp>
          </mc:Choice>
          <mc:Fallback xmlns="">
            <p:sp>
              <p:nvSpPr>
                <p:cNvPr id="51" name="TextBox 50">
                  <a:extLst>
                    <a:ext uri="{FF2B5EF4-FFF2-40B4-BE49-F238E27FC236}">
                      <a16:creationId xmlns:a16="http://schemas.microsoft.com/office/drawing/2014/main" id="{4C10E3E0-4B88-4BEC-BE1B-049E7CEE2A4B}"/>
                    </a:ext>
                  </a:extLst>
                </p:cNvPr>
                <p:cNvSpPr txBox="1">
                  <a:spLocks noRot="1" noChangeAspect="1" noMove="1" noResize="1" noEditPoints="1" noAdjustHandles="1" noChangeArrowheads="1" noChangeShapeType="1" noTextEdit="1"/>
                </p:cNvSpPr>
                <p:nvPr/>
              </p:nvSpPr>
              <p:spPr>
                <a:xfrm>
                  <a:off x="3438136" y="4962011"/>
                  <a:ext cx="410050" cy="430887"/>
                </a:xfrm>
                <a:prstGeom prst="rect">
                  <a:avLst/>
                </a:prstGeom>
                <a:blipFill>
                  <a:blip r:embed="rId8"/>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52" name="TextBox 51">
                  <a:extLst>
                    <a:ext uri="{FF2B5EF4-FFF2-40B4-BE49-F238E27FC236}">
                      <a16:creationId xmlns:a16="http://schemas.microsoft.com/office/drawing/2014/main" id="{7D7DE1C4-9597-432C-81CE-F2AC5099350C}"/>
                    </a:ext>
                  </a:extLst>
                </p:cNvPr>
                <p:cNvSpPr txBox="1"/>
                <p:nvPr/>
              </p:nvSpPr>
              <p:spPr>
                <a:xfrm>
                  <a:off x="4981318" y="3961140"/>
                  <a:ext cx="543659" cy="430887"/>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m:rPr>
                            <m:sty m:val="p"/>
                          </m:rPr>
                          <a:rPr lang="el-GR" sz="2200" i="1" smtClean="0">
                            <a:solidFill>
                              <a:schemeClr val="tx1"/>
                            </a:solidFill>
                            <a:latin typeface="Cambria Math" panose="02040503050406030204" pitchFamily="18" charset="0"/>
                          </a:rPr>
                          <m:t>Δ</m:t>
                        </m:r>
                        <m:r>
                          <a:rPr lang="en-GB" sz="2200" b="0" i="1" smtClean="0">
                            <a:solidFill>
                              <a:schemeClr val="tx1"/>
                            </a:solidFill>
                            <a:latin typeface="Cambria Math" panose="02040503050406030204" pitchFamily="18" charset="0"/>
                          </a:rPr>
                          <m:t>𝑥</m:t>
                        </m:r>
                      </m:oMath>
                    </m:oMathPara>
                  </a14:m>
                  <a:endParaRPr lang="en-GB" sz="2200" dirty="0">
                    <a:solidFill>
                      <a:schemeClr val="tx1"/>
                    </a:solidFill>
                  </a:endParaRPr>
                </a:p>
              </p:txBody>
            </p:sp>
          </mc:Choice>
          <mc:Fallback xmlns="">
            <p:sp>
              <p:nvSpPr>
                <p:cNvPr id="52" name="TextBox 51">
                  <a:extLst>
                    <a:ext uri="{FF2B5EF4-FFF2-40B4-BE49-F238E27FC236}">
                      <a16:creationId xmlns:a16="http://schemas.microsoft.com/office/drawing/2014/main" id="{7D7DE1C4-9597-432C-81CE-F2AC5099350C}"/>
                    </a:ext>
                  </a:extLst>
                </p:cNvPr>
                <p:cNvSpPr txBox="1">
                  <a:spLocks noRot="1" noChangeAspect="1" noMove="1" noResize="1" noEditPoints="1" noAdjustHandles="1" noChangeArrowheads="1" noChangeShapeType="1" noTextEdit="1"/>
                </p:cNvSpPr>
                <p:nvPr/>
              </p:nvSpPr>
              <p:spPr>
                <a:xfrm>
                  <a:off x="4981318" y="3961140"/>
                  <a:ext cx="543659" cy="430887"/>
                </a:xfrm>
                <a:prstGeom prst="rect">
                  <a:avLst/>
                </a:prstGeom>
                <a:blipFill>
                  <a:blip r:embed="rId9"/>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53" name="TextBox 52">
                  <a:extLst>
                    <a:ext uri="{FF2B5EF4-FFF2-40B4-BE49-F238E27FC236}">
                      <a16:creationId xmlns:a16="http://schemas.microsoft.com/office/drawing/2014/main" id="{07B25D10-2AE9-4975-B250-70F761FECD52}"/>
                    </a:ext>
                  </a:extLst>
                </p:cNvPr>
                <p:cNvSpPr txBox="1"/>
                <p:nvPr/>
              </p:nvSpPr>
              <p:spPr>
                <a:xfrm>
                  <a:off x="3282150" y="2752061"/>
                  <a:ext cx="799164" cy="430887"/>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GB" sz="2200" b="0" i="1" smtClean="0">
                            <a:solidFill>
                              <a:schemeClr val="tx1"/>
                            </a:solidFill>
                            <a:latin typeface="Cambria Math" panose="02040503050406030204" pitchFamily="18" charset="0"/>
                          </a:rPr>
                          <m:t>𝐵𝑎𝑠𝑒</m:t>
                        </m:r>
                      </m:oMath>
                    </m:oMathPara>
                  </a14:m>
                  <a:endParaRPr lang="en-GB" sz="2200" dirty="0">
                    <a:solidFill>
                      <a:schemeClr val="tx1"/>
                    </a:solidFill>
                  </a:endParaRPr>
                </a:p>
              </p:txBody>
            </p:sp>
          </mc:Choice>
          <mc:Fallback xmlns="">
            <p:sp>
              <p:nvSpPr>
                <p:cNvPr id="53" name="TextBox 52">
                  <a:extLst>
                    <a:ext uri="{FF2B5EF4-FFF2-40B4-BE49-F238E27FC236}">
                      <a16:creationId xmlns:a16="http://schemas.microsoft.com/office/drawing/2014/main" id="{07B25D10-2AE9-4975-B250-70F761FECD52}"/>
                    </a:ext>
                  </a:extLst>
                </p:cNvPr>
                <p:cNvSpPr txBox="1">
                  <a:spLocks noRot="1" noChangeAspect="1" noMove="1" noResize="1" noEditPoints="1" noAdjustHandles="1" noChangeArrowheads="1" noChangeShapeType="1" noTextEdit="1"/>
                </p:cNvSpPr>
                <p:nvPr/>
              </p:nvSpPr>
              <p:spPr>
                <a:xfrm>
                  <a:off x="3282150" y="2752061"/>
                  <a:ext cx="799164" cy="430887"/>
                </a:xfrm>
                <a:prstGeom prst="rect">
                  <a:avLst/>
                </a:prstGeom>
                <a:blipFill>
                  <a:blip r:embed="rId10"/>
                  <a:stretch>
                    <a:fillRect l="-763"/>
                  </a:stretch>
                </a:blipFill>
              </p:spPr>
              <p:txBody>
                <a:bodyPr/>
                <a:lstStyle/>
                <a:p>
                  <a:r>
                    <a:rPr lang="en-GB">
                      <a:noFill/>
                    </a:rPr>
                    <a:t> </a:t>
                  </a:r>
                </a:p>
              </p:txBody>
            </p:sp>
          </mc:Fallback>
        </mc:AlternateContent>
        <p:sp>
          <p:nvSpPr>
            <p:cNvPr id="44" name="Oval 43">
              <a:extLst>
                <a:ext uri="{FF2B5EF4-FFF2-40B4-BE49-F238E27FC236}">
                  <a16:creationId xmlns:a16="http://schemas.microsoft.com/office/drawing/2014/main" id="{20FD5B0B-B5C3-4BAF-A8C1-DBA276934478}"/>
                </a:ext>
              </a:extLst>
            </p:cNvPr>
            <p:cNvSpPr/>
            <p:nvPr/>
          </p:nvSpPr>
          <p:spPr>
            <a:xfrm flipH="1">
              <a:off x="6560819" y="2958503"/>
              <a:ext cx="104299" cy="10473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Oval 54">
              <a:extLst>
                <a:ext uri="{FF2B5EF4-FFF2-40B4-BE49-F238E27FC236}">
                  <a16:creationId xmlns:a16="http://schemas.microsoft.com/office/drawing/2014/main" id="{55637347-8CFA-4C92-BF5B-030A985A61B9}"/>
                </a:ext>
              </a:extLst>
            </p:cNvPr>
            <p:cNvSpPr/>
            <p:nvPr/>
          </p:nvSpPr>
          <p:spPr>
            <a:xfrm>
              <a:off x="2496269" y="4035692"/>
              <a:ext cx="92002" cy="1189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mc:AlternateContent xmlns:mc="http://schemas.openxmlformats.org/markup-compatibility/2006" xmlns:a14="http://schemas.microsoft.com/office/drawing/2010/main">
          <mc:Choice Requires="a14">
            <p:sp>
              <p:nvSpPr>
                <p:cNvPr id="57" name="TextBox 56">
                  <a:extLst>
                    <a:ext uri="{FF2B5EF4-FFF2-40B4-BE49-F238E27FC236}">
                      <a16:creationId xmlns:a16="http://schemas.microsoft.com/office/drawing/2014/main" id="{70FB1E39-1F78-437F-8C72-73927F655336}"/>
                    </a:ext>
                  </a:extLst>
                </p:cNvPr>
                <p:cNvSpPr txBox="1"/>
                <p:nvPr/>
              </p:nvSpPr>
              <p:spPr>
                <a:xfrm>
                  <a:off x="5687333" y="3830021"/>
                  <a:ext cx="1684481" cy="432362"/>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GB" sz="2000" i="1" smtClean="0">
                                <a:solidFill>
                                  <a:schemeClr val="tx1"/>
                                </a:solidFill>
                                <a:latin typeface="Cambria Math" panose="02040503050406030204" pitchFamily="18" charset="0"/>
                              </a:rPr>
                            </m:ctrlPr>
                          </m:sSubPr>
                          <m:e>
                            <m:acc>
                              <m:accPr>
                                <m:chr m:val="̇"/>
                                <m:ctrlPr>
                                  <a:rPr lang="en-GB" sz="2000" i="1" smtClean="0">
                                    <a:solidFill>
                                      <a:schemeClr val="tx1"/>
                                    </a:solidFill>
                                    <a:latin typeface="Cambria Math" panose="02040503050406030204" pitchFamily="18" charset="0"/>
                                  </a:rPr>
                                </m:ctrlPr>
                              </m:accPr>
                              <m:e>
                                <m:r>
                                  <a:rPr lang="en-GB" sz="2000" b="0" i="1" smtClean="0">
                                    <a:solidFill>
                                      <a:schemeClr val="tx1"/>
                                    </a:solidFill>
                                    <a:latin typeface="Cambria Math" panose="02040503050406030204" pitchFamily="18" charset="0"/>
                                  </a:rPr>
                                  <m:t>𝑄</m:t>
                                </m:r>
                              </m:e>
                            </m:acc>
                          </m:e>
                          <m:sub>
                            <m:r>
                              <a:rPr lang="en-GB" sz="2000" b="0" i="1" smtClean="0">
                                <a:solidFill>
                                  <a:schemeClr val="tx1"/>
                                </a:solidFill>
                                <a:latin typeface="Cambria Math" panose="02040503050406030204" pitchFamily="18" charset="0"/>
                              </a:rPr>
                              <m:t>𝑐𝑜𝑛𝑑</m:t>
                            </m:r>
                            <m:r>
                              <a:rPr lang="en-GB" sz="2000" b="0" i="1" smtClean="0">
                                <a:solidFill>
                                  <a:schemeClr val="tx1"/>
                                </a:solidFill>
                                <a:latin typeface="Cambria Math" panose="02040503050406030204" pitchFamily="18" charset="0"/>
                              </a:rPr>
                              <m:t>, </m:t>
                            </m:r>
                            <m:r>
                              <a:rPr lang="en-GB" sz="2000" b="0" i="1" smtClean="0">
                                <a:solidFill>
                                  <a:schemeClr val="tx1"/>
                                </a:solidFill>
                                <a:latin typeface="Cambria Math" panose="02040503050406030204" pitchFamily="18" charset="0"/>
                              </a:rPr>
                              <m:t>𝑥</m:t>
                            </m:r>
                            <m:r>
                              <a:rPr lang="en-GB" sz="2000" b="0" i="1" smtClean="0">
                                <a:solidFill>
                                  <a:schemeClr val="tx1"/>
                                </a:solidFill>
                                <a:latin typeface="Cambria Math" panose="02040503050406030204" pitchFamily="18" charset="0"/>
                              </a:rPr>
                              <m:t>+ ∆</m:t>
                            </m:r>
                            <m:r>
                              <a:rPr lang="en-GB" sz="2000" b="0" i="1" smtClean="0">
                                <a:solidFill>
                                  <a:schemeClr val="tx1"/>
                                </a:solidFill>
                                <a:latin typeface="Cambria Math" panose="02040503050406030204" pitchFamily="18" charset="0"/>
                                <a:ea typeface="Cambria Math" panose="02040503050406030204" pitchFamily="18" charset="0"/>
                              </a:rPr>
                              <m:t>𝑥</m:t>
                            </m:r>
                          </m:sub>
                        </m:sSub>
                      </m:oMath>
                    </m:oMathPara>
                  </a14:m>
                  <a:endParaRPr lang="en-GB" sz="2000" dirty="0">
                    <a:solidFill>
                      <a:schemeClr val="tx1"/>
                    </a:solidFill>
                  </a:endParaRPr>
                </a:p>
              </p:txBody>
            </p:sp>
          </mc:Choice>
          <mc:Fallback xmlns="">
            <p:sp>
              <p:nvSpPr>
                <p:cNvPr id="57" name="TextBox 56">
                  <a:extLst>
                    <a:ext uri="{FF2B5EF4-FFF2-40B4-BE49-F238E27FC236}">
                      <a16:creationId xmlns:a16="http://schemas.microsoft.com/office/drawing/2014/main" id="{70FB1E39-1F78-437F-8C72-73927F655336}"/>
                    </a:ext>
                  </a:extLst>
                </p:cNvPr>
                <p:cNvSpPr txBox="1">
                  <a:spLocks noRot="1" noChangeAspect="1" noMove="1" noResize="1" noEditPoints="1" noAdjustHandles="1" noChangeArrowheads="1" noChangeShapeType="1" noTextEdit="1"/>
                </p:cNvSpPr>
                <p:nvPr/>
              </p:nvSpPr>
              <p:spPr>
                <a:xfrm>
                  <a:off x="5687333" y="3830021"/>
                  <a:ext cx="1684481" cy="432362"/>
                </a:xfrm>
                <a:prstGeom prst="rect">
                  <a:avLst/>
                </a:prstGeom>
                <a:blipFill>
                  <a:blip r:embed="rId11"/>
                  <a:stretch>
                    <a:fillRect b="-5634"/>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58" name="TextBox 57">
                  <a:extLst>
                    <a:ext uri="{FF2B5EF4-FFF2-40B4-BE49-F238E27FC236}">
                      <a16:creationId xmlns:a16="http://schemas.microsoft.com/office/drawing/2014/main" id="{384EF9D6-2EAE-41CD-9758-CA5F064D557F}"/>
                    </a:ext>
                  </a:extLst>
                </p:cNvPr>
                <p:cNvSpPr txBox="1"/>
                <p:nvPr/>
              </p:nvSpPr>
              <p:spPr>
                <a:xfrm>
                  <a:off x="3602835" y="3839711"/>
                  <a:ext cx="1094850" cy="432362"/>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GB" sz="2000" i="1" smtClean="0">
                                <a:solidFill>
                                  <a:schemeClr val="tx1"/>
                                </a:solidFill>
                                <a:latin typeface="Cambria Math" panose="02040503050406030204" pitchFamily="18" charset="0"/>
                              </a:rPr>
                            </m:ctrlPr>
                          </m:sSubPr>
                          <m:e>
                            <m:acc>
                              <m:accPr>
                                <m:chr m:val="̇"/>
                                <m:ctrlPr>
                                  <a:rPr lang="en-GB" sz="2000" i="1" smtClean="0">
                                    <a:solidFill>
                                      <a:schemeClr val="tx1"/>
                                    </a:solidFill>
                                    <a:latin typeface="Cambria Math" panose="02040503050406030204" pitchFamily="18" charset="0"/>
                                  </a:rPr>
                                </m:ctrlPr>
                              </m:accPr>
                              <m:e>
                                <m:r>
                                  <a:rPr lang="en-GB" sz="2000" b="0" i="1" smtClean="0">
                                    <a:solidFill>
                                      <a:schemeClr val="tx1"/>
                                    </a:solidFill>
                                    <a:latin typeface="Cambria Math" panose="02040503050406030204" pitchFamily="18" charset="0"/>
                                  </a:rPr>
                                  <m:t>𝑄</m:t>
                                </m:r>
                              </m:e>
                            </m:acc>
                          </m:e>
                          <m:sub>
                            <m:r>
                              <a:rPr lang="en-GB" sz="2000" b="0" i="1" smtClean="0">
                                <a:solidFill>
                                  <a:schemeClr val="tx1"/>
                                </a:solidFill>
                                <a:latin typeface="Cambria Math" panose="02040503050406030204" pitchFamily="18" charset="0"/>
                              </a:rPr>
                              <m:t>𝑐𝑜𝑛𝑑</m:t>
                            </m:r>
                            <m:r>
                              <a:rPr lang="en-GB" sz="2000" b="0" i="1" smtClean="0">
                                <a:solidFill>
                                  <a:schemeClr val="tx1"/>
                                </a:solidFill>
                                <a:latin typeface="Cambria Math" panose="02040503050406030204" pitchFamily="18" charset="0"/>
                              </a:rPr>
                              <m:t>, </m:t>
                            </m:r>
                            <m:r>
                              <a:rPr lang="en-GB" sz="2000" b="0" i="1" smtClean="0">
                                <a:solidFill>
                                  <a:schemeClr val="tx1"/>
                                </a:solidFill>
                                <a:latin typeface="Cambria Math" panose="02040503050406030204" pitchFamily="18" charset="0"/>
                              </a:rPr>
                              <m:t>𝑥</m:t>
                            </m:r>
                          </m:sub>
                        </m:sSub>
                      </m:oMath>
                    </m:oMathPara>
                  </a14:m>
                  <a:endParaRPr lang="en-GB" sz="2000" dirty="0">
                    <a:solidFill>
                      <a:schemeClr val="tx1"/>
                    </a:solidFill>
                  </a:endParaRPr>
                </a:p>
              </p:txBody>
            </p:sp>
          </mc:Choice>
          <mc:Fallback xmlns="">
            <p:sp>
              <p:nvSpPr>
                <p:cNvPr id="58" name="TextBox 57">
                  <a:extLst>
                    <a:ext uri="{FF2B5EF4-FFF2-40B4-BE49-F238E27FC236}">
                      <a16:creationId xmlns:a16="http://schemas.microsoft.com/office/drawing/2014/main" id="{384EF9D6-2EAE-41CD-9758-CA5F064D557F}"/>
                    </a:ext>
                  </a:extLst>
                </p:cNvPr>
                <p:cNvSpPr txBox="1">
                  <a:spLocks noRot="1" noChangeAspect="1" noMove="1" noResize="1" noEditPoints="1" noAdjustHandles="1" noChangeArrowheads="1" noChangeShapeType="1" noTextEdit="1"/>
                </p:cNvSpPr>
                <p:nvPr/>
              </p:nvSpPr>
              <p:spPr>
                <a:xfrm>
                  <a:off x="3602835" y="3839711"/>
                  <a:ext cx="1094850" cy="432362"/>
                </a:xfrm>
                <a:prstGeom prst="rect">
                  <a:avLst/>
                </a:prstGeom>
                <a:blipFill>
                  <a:blip r:embed="rId12"/>
                  <a:stretch>
                    <a:fillRect b="-7042"/>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59" name="TextBox 58">
                  <a:extLst>
                    <a:ext uri="{FF2B5EF4-FFF2-40B4-BE49-F238E27FC236}">
                      <a16:creationId xmlns:a16="http://schemas.microsoft.com/office/drawing/2014/main" id="{9F47017C-2BAA-4A3B-BE3F-7A5C44DD7F35}"/>
                    </a:ext>
                  </a:extLst>
                </p:cNvPr>
                <p:cNvSpPr txBox="1"/>
                <p:nvPr/>
              </p:nvSpPr>
              <p:spPr>
                <a:xfrm>
                  <a:off x="4748032" y="3071368"/>
                  <a:ext cx="895910" cy="411844"/>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GB" sz="2000" i="1" smtClean="0">
                                <a:solidFill>
                                  <a:schemeClr val="tx1"/>
                                </a:solidFill>
                                <a:latin typeface="Cambria Math" panose="02040503050406030204" pitchFamily="18" charset="0"/>
                              </a:rPr>
                            </m:ctrlPr>
                          </m:sSubPr>
                          <m:e>
                            <m:acc>
                              <m:accPr>
                                <m:chr m:val="̇"/>
                                <m:ctrlPr>
                                  <a:rPr lang="en-GB" sz="2000" i="1" smtClean="0">
                                    <a:solidFill>
                                      <a:schemeClr val="tx1"/>
                                    </a:solidFill>
                                    <a:latin typeface="Cambria Math" panose="02040503050406030204" pitchFamily="18" charset="0"/>
                                  </a:rPr>
                                </m:ctrlPr>
                              </m:accPr>
                              <m:e>
                                <m:r>
                                  <a:rPr lang="en-GB" sz="2000" b="0" i="1" smtClean="0">
                                    <a:solidFill>
                                      <a:schemeClr val="tx1"/>
                                    </a:solidFill>
                                    <a:latin typeface="Cambria Math" panose="02040503050406030204" pitchFamily="18" charset="0"/>
                                  </a:rPr>
                                  <m:t>𝑄</m:t>
                                </m:r>
                              </m:e>
                            </m:acc>
                          </m:e>
                          <m:sub>
                            <m:r>
                              <a:rPr lang="en-GB" sz="2000" b="0" i="1" smtClean="0">
                                <a:solidFill>
                                  <a:schemeClr val="tx1"/>
                                </a:solidFill>
                                <a:latin typeface="Cambria Math" panose="02040503050406030204" pitchFamily="18" charset="0"/>
                              </a:rPr>
                              <m:t>𝑐𝑜𝑛𝑣</m:t>
                            </m:r>
                          </m:sub>
                        </m:sSub>
                      </m:oMath>
                    </m:oMathPara>
                  </a14:m>
                  <a:endParaRPr lang="en-GB" sz="2000" dirty="0">
                    <a:solidFill>
                      <a:schemeClr val="tx1"/>
                    </a:solidFill>
                  </a:endParaRPr>
                </a:p>
              </p:txBody>
            </p:sp>
          </mc:Choice>
          <mc:Fallback xmlns="">
            <p:sp>
              <p:nvSpPr>
                <p:cNvPr id="59" name="TextBox 58">
                  <a:extLst>
                    <a:ext uri="{FF2B5EF4-FFF2-40B4-BE49-F238E27FC236}">
                      <a16:creationId xmlns:a16="http://schemas.microsoft.com/office/drawing/2014/main" id="{9F47017C-2BAA-4A3B-BE3F-7A5C44DD7F35}"/>
                    </a:ext>
                  </a:extLst>
                </p:cNvPr>
                <p:cNvSpPr txBox="1">
                  <a:spLocks noRot="1" noChangeAspect="1" noMove="1" noResize="1" noEditPoints="1" noAdjustHandles="1" noChangeArrowheads="1" noChangeShapeType="1" noTextEdit="1"/>
                </p:cNvSpPr>
                <p:nvPr/>
              </p:nvSpPr>
              <p:spPr>
                <a:xfrm>
                  <a:off x="4748032" y="3071368"/>
                  <a:ext cx="895910" cy="411844"/>
                </a:xfrm>
                <a:prstGeom prst="rect">
                  <a:avLst/>
                </a:prstGeom>
                <a:blipFill>
                  <a:blip r:embed="rId13"/>
                  <a:stretch>
                    <a:fillRect b="-8824"/>
                  </a:stretch>
                </a:blipFill>
              </p:spPr>
              <p:txBody>
                <a:bodyPr/>
                <a:lstStyle/>
                <a:p>
                  <a:r>
                    <a:rPr lang="en-GB">
                      <a:noFill/>
                    </a:rPr>
                    <a:t> </a:t>
                  </a:r>
                </a:p>
              </p:txBody>
            </p:sp>
          </mc:Fallback>
        </mc:AlternateContent>
      </p:grpSp>
      <p:grpSp>
        <p:nvGrpSpPr>
          <p:cNvPr id="4100" name="Group 4099">
            <a:extLst>
              <a:ext uri="{FF2B5EF4-FFF2-40B4-BE49-F238E27FC236}">
                <a16:creationId xmlns:a16="http://schemas.microsoft.com/office/drawing/2014/main" id="{9F307BC5-D3DC-40DB-9509-24C5C0F8AB98}"/>
              </a:ext>
            </a:extLst>
          </p:cNvPr>
          <p:cNvGrpSpPr/>
          <p:nvPr/>
        </p:nvGrpSpPr>
        <p:grpSpPr>
          <a:xfrm>
            <a:off x="7660140" y="-2429880"/>
            <a:ext cx="5235285" cy="8278393"/>
            <a:chOff x="7503971" y="-2238633"/>
            <a:chExt cx="5235285" cy="8278393"/>
          </a:xfrm>
        </p:grpSpPr>
        <p:sp>
          <p:nvSpPr>
            <p:cNvPr id="60" name="Rectangle 59">
              <a:extLst>
                <a:ext uri="{FF2B5EF4-FFF2-40B4-BE49-F238E27FC236}">
                  <a16:creationId xmlns:a16="http://schemas.microsoft.com/office/drawing/2014/main" id="{907BCA91-542C-4DA2-A52A-512D8D1C662B}"/>
                </a:ext>
              </a:extLst>
            </p:cNvPr>
            <p:cNvSpPr/>
            <p:nvPr/>
          </p:nvSpPr>
          <p:spPr>
            <a:xfrm>
              <a:off x="8086725" y="3093234"/>
              <a:ext cx="3065359" cy="247887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055AFAE9-CE49-4BDA-A855-93A30389BFDE}"/>
                </a:ext>
              </a:extLst>
            </p:cNvPr>
            <p:cNvCxnSpPr>
              <a:cxnSpLocks/>
            </p:cNvCxnSpPr>
            <p:nvPr/>
          </p:nvCxnSpPr>
          <p:spPr>
            <a:xfrm>
              <a:off x="8086715" y="3426434"/>
              <a:ext cx="3065369" cy="0"/>
            </a:xfrm>
            <a:prstGeom prst="line">
              <a:avLst/>
            </a:prstGeom>
            <a:ln w="6350"/>
          </p:spPr>
          <p:style>
            <a:lnRef idx="1">
              <a:schemeClr val="accent1"/>
            </a:lnRef>
            <a:fillRef idx="0">
              <a:schemeClr val="accent1"/>
            </a:fillRef>
            <a:effectRef idx="0">
              <a:schemeClr val="accent1"/>
            </a:effectRef>
            <a:fontRef idx="minor">
              <a:schemeClr val="tx1"/>
            </a:fontRef>
          </p:style>
        </p:cxnSp>
        <p:sp>
          <p:nvSpPr>
            <p:cNvPr id="63" name="Arc 62">
              <a:extLst>
                <a:ext uri="{FF2B5EF4-FFF2-40B4-BE49-F238E27FC236}">
                  <a16:creationId xmlns:a16="http://schemas.microsoft.com/office/drawing/2014/main" id="{1D506A96-89C1-4346-ABF8-5980E0C7A364}"/>
                </a:ext>
              </a:extLst>
            </p:cNvPr>
            <p:cNvSpPr/>
            <p:nvPr/>
          </p:nvSpPr>
          <p:spPr>
            <a:xfrm rot="8398082">
              <a:off x="7503971" y="-2238633"/>
              <a:ext cx="5235285" cy="8001393"/>
            </a:xfrm>
            <a:prstGeom prst="arc">
              <a:avLst>
                <a:gd name="adj1" fmla="val 17597423"/>
                <a:gd name="adj2" fmla="val 0"/>
              </a:avLst>
            </a:prstGeom>
            <a:ln w="12700">
              <a:solidFill>
                <a:srgbClr val="C0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mc:AlternateContent xmlns:mc="http://schemas.openxmlformats.org/markup-compatibility/2006" xmlns:a14="http://schemas.microsoft.com/office/drawing/2010/main">
          <mc:Choice Requires="a14">
            <p:sp>
              <p:nvSpPr>
                <p:cNvPr id="66" name="TextBox 65">
                  <a:extLst>
                    <a:ext uri="{FF2B5EF4-FFF2-40B4-BE49-F238E27FC236}">
                      <a16:creationId xmlns:a16="http://schemas.microsoft.com/office/drawing/2014/main" id="{FE8770AD-4E7A-43BB-B838-35C52925F108}"/>
                    </a:ext>
                  </a:extLst>
                </p:cNvPr>
                <p:cNvSpPr txBox="1"/>
                <p:nvPr/>
              </p:nvSpPr>
              <p:spPr>
                <a:xfrm>
                  <a:off x="11152084" y="3174225"/>
                  <a:ext cx="410050" cy="430887"/>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GB" sz="2200" i="1" smtClean="0">
                                <a:solidFill>
                                  <a:srgbClr val="836967"/>
                                </a:solidFill>
                                <a:latin typeface="Cambria Math" panose="02040503050406030204" pitchFamily="18" charset="0"/>
                              </a:rPr>
                            </m:ctrlPr>
                          </m:sSubPr>
                          <m:e>
                            <m:r>
                              <a:rPr lang="en-GB" sz="2200" i="1">
                                <a:latin typeface="Cambria Math" panose="02040503050406030204" pitchFamily="18" charset="0"/>
                              </a:rPr>
                              <m:t>𝑇</m:t>
                            </m:r>
                          </m:e>
                          <m:sub>
                            <m:r>
                              <m:rPr>
                                <m:sty m:val="p"/>
                              </m:rPr>
                              <a:rPr lang="en-GB" sz="2200" b="0" i="0" smtClean="0">
                                <a:latin typeface="Cambria Math" panose="02040503050406030204" pitchFamily="18" charset="0"/>
                              </a:rPr>
                              <m:t>b</m:t>
                            </m:r>
                          </m:sub>
                        </m:sSub>
                      </m:oMath>
                    </m:oMathPara>
                  </a14:m>
                  <a:endParaRPr lang="en-GB" sz="2200" dirty="0"/>
                </a:p>
              </p:txBody>
            </p:sp>
          </mc:Choice>
          <mc:Fallback xmlns="">
            <p:sp>
              <p:nvSpPr>
                <p:cNvPr id="66" name="TextBox 65">
                  <a:extLst>
                    <a:ext uri="{FF2B5EF4-FFF2-40B4-BE49-F238E27FC236}">
                      <a16:creationId xmlns:a16="http://schemas.microsoft.com/office/drawing/2014/main" id="{FE8770AD-4E7A-43BB-B838-35C52925F108}"/>
                    </a:ext>
                  </a:extLst>
                </p:cNvPr>
                <p:cNvSpPr txBox="1">
                  <a:spLocks noRot="1" noChangeAspect="1" noMove="1" noResize="1" noEditPoints="1" noAdjustHandles="1" noChangeArrowheads="1" noChangeShapeType="1" noTextEdit="1"/>
                </p:cNvSpPr>
                <p:nvPr/>
              </p:nvSpPr>
              <p:spPr>
                <a:xfrm>
                  <a:off x="11152084" y="3174225"/>
                  <a:ext cx="410050" cy="430887"/>
                </a:xfrm>
                <a:prstGeom prst="rect">
                  <a:avLst/>
                </a:prstGeom>
                <a:blipFill>
                  <a:blip r:embed="rId14"/>
                  <a:stretch>
                    <a:fillRect l="-1493" r="-5970" b="-1408"/>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67" name="TextBox 66">
                  <a:extLst>
                    <a:ext uri="{FF2B5EF4-FFF2-40B4-BE49-F238E27FC236}">
                      <a16:creationId xmlns:a16="http://schemas.microsoft.com/office/drawing/2014/main" id="{D6F83C61-5851-40CC-AB72-97C60CBAE4D9}"/>
                    </a:ext>
                  </a:extLst>
                </p:cNvPr>
                <p:cNvSpPr txBox="1"/>
                <p:nvPr/>
              </p:nvSpPr>
              <p:spPr>
                <a:xfrm rot="16200000">
                  <a:off x="7482166" y="4208818"/>
                  <a:ext cx="748655" cy="430887"/>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GB" sz="2200" i="1" smtClean="0">
                                <a:solidFill>
                                  <a:srgbClr val="836967"/>
                                </a:solidFill>
                                <a:latin typeface="Cambria Math" panose="02040503050406030204" pitchFamily="18" charset="0"/>
                              </a:rPr>
                            </m:ctrlPr>
                          </m:sSubPr>
                          <m:e>
                            <m:r>
                              <a:rPr lang="en-GB" sz="2200" i="1">
                                <a:latin typeface="Cambria Math" panose="02040503050406030204" pitchFamily="18" charset="0"/>
                              </a:rPr>
                              <m:t>𝑇</m:t>
                            </m:r>
                            <m:r>
                              <a:rPr lang="en-GB" sz="2200" b="0" i="1" smtClean="0">
                                <a:latin typeface="Cambria Math" panose="02040503050406030204" pitchFamily="18" charset="0"/>
                              </a:rPr>
                              <m:t>(</m:t>
                            </m:r>
                            <m:r>
                              <a:rPr lang="en-GB" sz="2200" b="0" i="1" smtClean="0">
                                <a:latin typeface="Cambria Math" panose="02040503050406030204" pitchFamily="18" charset="0"/>
                              </a:rPr>
                              <m:t>𝑥</m:t>
                            </m:r>
                            <m:r>
                              <a:rPr lang="en-GB" sz="2200" b="0" i="1" smtClean="0">
                                <a:latin typeface="Cambria Math" panose="02040503050406030204" pitchFamily="18" charset="0"/>
                              </a:rPr>
                              <m:t>)</m:t>
                            </m:r>
                          </m:e>
                          <m:sub/>
                        </m:sSub>
                      </m:oMath>
                    </m:oMathPara>
                  </a14:m>
                  <a:endParaRPr lang="en-GB" sz="2200" dirty="0"/>
                </a:p>
              </p:txBody>
            </p:sp>
          </mc:Choice>
          <mc:Fallback xmlns="">
            <p:sp>
              <p:nvSpPr>
                <p:cNvPr id="67" name="TextBox 66">
                  <a:extLst>
                    <a:ext uri="{FF2B5EF4-FFF2-40B4-BE49-F238E27FC236}">
                      <a16:creationId xmlns:a16="http://schemas.microsoft.com/office/drawing/2014/main" id="{D6F83C61-5851-40CC-AB72-97C60CBAE4D9}"/>
                    </a:ext>
                  </a:extLst>
                </p:cNvPr>
                <p:cNvSpPr txBox="1">
                  <a:spLocks noRot="1" noChangeAspect="1" noMove="1" noResize="1" noEditPoints="1" noAdjustHandles="1" noChangeArrowheads="1" noChangeShapeType="1" noTextEdit="1"/>
                </p:cNvSpPr>
                <p:nvPr/>
              </p:nvSpPr>
              <p:spPr>
                <a:xfrm rot="16200000">
                  <a:off x="7482166" y="4208818"/>
                  <a:ext cx="748655" cy="430887"/>
                </a:xfrm>
                <a:prstGeom prst="rect">
                  <a:avLst/>
                </a:prstGeom>
                <a:blipFill>
                  <a:blip r:embed="rId15"/>
                  <a:stretch>
                    <a:fillRect t="-4878" r="-15493" b="-813"/>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68" name="TextBox 67">
                  <a:extLst>
                    <a:ext uri="{FF2B5EF4-FFF2-40B4-BE49-F238E27FC236}">
                      <a16:creationId xmlns:a16="http://schemas.microsoft.com/office/drawing/2014/main" id="{764AA4F1-4169-4D51-9915-622848E89E9A}"/>
                    </a:ext>
                  </a:extLst>
                </p:cNvPr>
                <p:cNvSpPr txBox="1"/>
                <p:nvPr/>
              </p:nvSpPr>
              <p:spPr>
                <a:xfrm>
                  <a:off x="7813535" y="5474421"/>
                  <a:ext cx="410050" cy="430887"/>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GB" sz="2200" b="0" i="1" smtClean="0">
                            <a:solidFill>
                              <a:schemeClr val="tx1"/>
                            </a:solidFill>
                            <a:latin typeface="Cambria Math" panose="02040503050406030204" pitchFamily="18" charset="0"/>
                          </a:rPr>
                          <m:t>0</m:t>
                        </m:r>
                      </m:oMath>
                    </m:oMathPara>
                  </a14:m>
                  <a:endParaRPr lang="en-GB" sz="2200" dirty="0">
                    <a:solidFill>
                      <a:schemeClr val="tx1"/>
                    </a:solidFill>
                  </a:endParaRPr>
                </a:p>
              </p:txBody>
            </p:sp>
          </mc:Choice>
          <mc:Fallback xmlns="">
            <p:sp>
              <p:nvSpPr>
                <p:cNvPr id="68" name="TextBox 67">
                  <a:extLst>
                    <a:ext uri="{FF2B5EF4-FFF2-40B4-BE49-F238E27FC236}">
                      <a16:creationId xmlns:a16="http://schemas.microsoft.com/office/drawing/2014/main" id="{764AA4F1-4169-4D51-9915-622848E89E9A}"/>
                    </a:ext>
                  </a:extLst>
                </p:cNvPr>
                <p:cNvSpPr txBox="1">
                  <a:spLocks noRot="1" noChangeAspect="1" noMove="1" noResize="1" noEditPoints="1" noAdjustHandles="1" noChangeArrowheads="1" noChangeShapeType="1" noTextEdit="1"/>
                </p:cNvSpPr>
                <p:nvPr/>
              </p:nvSpPr>
              <p:spPr>
                <a:xfrm>
                  <a:off x="7813535" y="5474421"/>
                  <a:ext cx="410050" cy="430887"/>
                </a:xfrm>
                <a:prstGeom prst="rect">
                  <a:avLst/>
                </a:prstGeom>
                <a:blipFill>
                  <a:blip r:embed="rId16"/>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69" name="TextBox 68">
                  <a:extLst>
                    <a:ext uri="{FF2B5EF4-FFF2-40B4-BE49-F238E27FC236}">
                      <a16:creationId xmlns:a16="http://schemas.microsoft.com/office/drawing/2014/main" id="{EC0AA9B4-15AF-453E-AB32-CA32FEAA86DC}"/>
                    </a:ext>
                  </a:extLst>
                </p:cNvPr>
                <p:cNvSpPr txBox="1"/>
                <p:nvPr/>
              </p:nvSpPr>
              <p:spPr>
                <a:xfrm>
                  <a:off x="9482809" y="5608873"/>
                  <a:ext cx="410050" cy="430887"/>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GB" sz="2200" b="0" i="1" smtClean="0">
                            <a:solidFill>
                              <a:schemeClr val="tx1"/>
                            </a:solidFill>
                            <a:latin typeface="Cambria Math" panose="02040503050406030204" pitchFamily="18" charset="0"/>
                          </a:rPr>
                          <m:t>𝑥</m:t>
                        </m:r>
                      </m:oMath>
                    </m:oMathPara>
                  </a14:m>
                  <a:endParaRPr lang="en-GB" sz="2200" dirty="0">
                    <a:solidFill>
                      <a:schemeClr val="tx1"/>
                    </a:solidFill>
                  </a:endParaRPr>
                </a:p>
              </p:txBody>
            </p:sp>
          </mc:Choice>
          <mc:Fallback xmlns="">
            <p:sp>
              <p:nvSpPr>
                <p:cNvPr id="69" name="TextBox 68">
                  <a:extLst>
                    <a:ext uri="{FF2B5EF4-FFF2-40B4-BE49-F238E27FC236}">
                      <a16:creationId xmlns:a16="http://schemas.microsoft.com/office/drawing/2014/main" id="{EC0AA9B4-15AF-453E-AB32-CA32FEAA86DC}"/>
                    </a:ext>
                  </a:extLst>
                </p:cNvPr>
                <p:cNvSpPr txBox="1">
                  <a:spLocks noRot="1" noChangeAspect="1" noMove="1" noResize="1" noEditPoints="1" noAdjustHandles="1" noChangeArrowheads="1" noChangeShapeType="1" noTextEdit="1"/>
                </p:cNvSpPr>
                <p:nvPr/>
              </p:nvSpPr>
              <p:spPr>
                <a:xfrm>
                  <a:off x="9482809" y="5608873"/>
                  <a:ext cx="410050" cy="430887"/>
                </a:xfrm>
                <a:prstGeom prst="rect">
                  <a:avLst/>
                </a:prstGeom>
                <a:blipFill>
                  <a:blip r:embed="rId17"/>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70" name="TextBox 69">
                  <a:extLst>
                    <a:ext uri="{FF2B5EF4-FFF2-40B4-BE49-F238E27FC236}">
                      <a16:creationId xmlns:a16="http://schemas.microsoft.com/office/drawing/2014/main" id="{D1FD7C4A-0AF2-4E28-829C-348413B46982}"/>
                    </a:ext>
                  </a:extLst>
                </p:cNvPr>
                <p:cNvSpPr txBox="1"/>
                <p:nvPr/>
              </p:nvSpPr>
              <p:spPr>
                <a:xfrm>
                  <a:off x="10943750" y="5524868"/>
                  <a:ext cx="410050" cy="430887"/>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GB" sz="2200" b="0" i="1" smtClean="0">
                            <a:solidFill>
                              <a:schemeClr val="tx1"/>
                            </a:solidFill>
                            <a:latin typeface="Cambria Math" panose="02040503050406030204" pitchFamily="18" charset="0"/>
                          </a:rPr>
                          <m:t>𝐿</m:t>
                        </m:r>
                      </m:oMath>
                    </m:oMathPara>
                  </a14:m>
                  <a:endParaRPr lang="en-GB" sz="2200" dirty="0">
                    <a:solidFill>
                      <a:schemeClr val="tx1"/>
                    </a:solidFill>
                  </a:endParaRPr>
                </a:p>
              </p:txBody>
            </p:sp>
          </mc:Choice>
          <mc:Fallback xmlns="">
            <p:sp>
              <p:nvSpPr>
                <p:cNvPr id="70" name="TextBox 69">
                  <a:extLst>
                    <a:ext uri="{FF2B5EF4-FFF2-40B4-BE49-F238E27FC236}">
                      <a16:creationId xmlns:a16="http://schemas.microsoft.com/office/drawing/2014/main" id="{D1FD7C4A-0AF2-4E28-829C-348413B46982}"/>
                    </a:ext>
                  </a:extLst>
                </p:cNvPr>
                <p:cNvSpPr txBox="1">
                  <a:spLocks noRot="1" noChangeAspect="1" noMove="1" noResize="1" noEditPoints="1" noAdjustHandles="1" noChangeArrowheads="1" noChangeShapeType="1" noTextEdit="1"/>
                </p:cNvSpPr>
                <p:nvPr/>
              </p:nvSpPr>
              <p:spPr>
                <a:xfrm>
                  <a:off x="10943750" y="5524868"/>
                  <a:ext cx="410050" cy="430887"/>
                </a:xfrm>
                <a:prstGeom prst="rect">
                  <a:avLst/>
                </a:prstGeom>
                <a:blipFill>
                  <a:blip r:embed="rId18"/>
                  <a:stretch>
                    <a:fillRect/>
                  </a:stretch>
                </a:blipFill>
              </p:spPr>
              <p:txBody>
                <a:bodyPr/>
                <a:lstStyle/>
                <a:p>
                  <a:r>
                    <a:rPr lang="en-GB">
                      <a:noFill/>
                    </a:rPr>
                    <a:t> </a:t>
                  </a:r>
                </a:p>
              </p:txBody>
            </p:sp>
          </mc:Fallback>
        </mc:AlternateContent>
      </p:grpSp>
      <p:sp>
        <p:nvSpPr>
          <p:cNvPr id="4101" name="TextBox 4100">
            <a:extLst>
              <a:ext uri="{FF2B5EF4-FFF2-40B4-BE49-F238E27FC236}">
                <a16:creationId xmlns:a16="http://schemas.microsoft.com/office/drawing/2014/main" id="{9FD5EB46-4644-430D-A735-4177D973B95F}"/>
              </a:ext>
            </a:extLst>
          </p:cNvPr>
          <p:cNvSpPr txBox="1"/>
          <p:nvPr/>
        </p:nvSpPr>
        <p:spPr>
          <a:xfrm>
            <a:off x="7470917" y="5882388"/>
            <a:ext cx="4370564" cy="769441"/>
          </a:xfrm>
          <a:prstGeom prst="rect">
            <a:avLst/>
          </a:prstGeom>
          <a:noFill/>
        </p:spPr>
        <p:txBody>
          <a:bodyPr wrap="square" rtlCol="0">
            <a:spAutoFit/>
          </a:bodyPr>
          <a:lstStyle/>
          <a:p>
            <a:r>
              <a:rPr lang="en-GB" sz="2200" dirty="0"/>
              <a:t>Conduction and convection in a fin of uniform cross-section.</a:t>
            </a:r>
          </a:p>
        </p:txBody>
      </p:sp>
    </p:spTree>
    <p:extLst>
      <p:ext uri="{BB962C8B-B14F-4D97-AF65-F5344CB8AC3E}">
        <p14:creationId xmlns:p14="http://schemas.microsoft.com/office/powerpoint/2010/main" val="18562442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5D88EB3C-53C2-4C8C-82C8-A5E78A553111}"/>
                  </a:ext>
                </a:extLst>
              </p:cNvPr>
              <p:cNvSpPr>
                <a:spLocks noGrp="1"/>
              </p:cNvSpPr>
              <p:nvPr>
                <p:ph idx="1"/>
              </p:nvPr>
            </p:nvSpPr>
            <p:spPr>
              <a:xfrm>
                <a:off x="228601" y="880109"/>
                <a:ext cx="11612880" cy="5709285"/>
              </a:xfrm>
            </p:spPr>
            <p:txBody>
              <a:bodyPr>
                <a:normAutofit/>
              </a:bodyPr>
              <a:lstStyle/>
              <a:p>
                <a:pPr marL="0" indent="0">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Applying the </a:t>
                </a:r>
                <a:r>
                  <a:rPr lang="en-GB" sz="2200" i="1" dirty="0">
                    <a:effectLst/>
                    <a:latin typeface="Arial" panose="020B0604020202020204" pitchFamily="34" charset="0"/>
                    <a:ea typeface="Calibri" panose="020F0502020204030204" pitchFamily="34" charset="0"/>
                    <a:cs typeface="Times New Roman" panose="02020603050405020304" pitchFamily="18" charset="0"/>
                  </a:rPr>
                  <a:t>principle of conservation of energy </a:t>
                </a:r>
                <a:r>
                  <a:rPr lang="en-GB" sz="2200" dirty="0">
                    <a:effectLst/>
                    <a:latin typeface="Arial" panose="020B0604020202020204" pitchFamily="34" charset="0"/>
                    <a:ea typeface="Calibri" panose="020F0502020204030204" pitchFamily="34" charset="0"/>
                    <a:cs typeface="Times New Roman" panose="02020603050405020304" pitchFamily="18" charset="0"/>
                  </a:rPr>
                  <a:t>for the closed-system control volume;</a:t>
                </a:r>
              </a:p>
              <a:p>
                <a:pPr marL="0" indent="0">
                  <a:buNone/>
                </a:pPr>
                <a:endParaRPr lang="en-GB" sz="2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14:m>
                  <m:oMathPara xmlns:m="http://schemas.openxmlformats.org/officeDocument/2006/math">
                    <m:oMathParaPr>
                      <m:jc m:val="centerGroup"/>
                    </m:oMathParaPr>
                    <m:oMath xmlns:m="http://schemas.openxmlformats.org/officeDocument/2006/math">
                      <m:sSub>
                        <m:sSubPr>
                          <m:ctrlPr>
                            <a:rPr lang="en-GB" sz="2200" i="1" smtClean="0">
                              <a:effectLst/>
                              <a:latin typeface="Cambria Math" panose="02040503050406030204" pitchFamily="18" charset="0"/>
                              <a:cs typeface="Arial" panose="020B0604020202020204" pitchFamily="34" charset="0"/>
                            </a:rPr>
                          </m:ctrlPr>
                        </m:sSubPr>
                        <m:e>
                          <m:acc>
                            <m:accPr>
                              <m:chr m:val="̇"/>
                              <m:ctrlPr>
                                <a:rPr lang="en-GB" sz="2200" i="1">
                                  <a:effectLst/>
                                  <a:latin typeface="Cambria Math" panose="02040503050406030204" pitchFamily="18" charset="0"/>
                                  <a:cs typeface="Arial" panose="020B0604020202020204" pitchFamily="34" charset="0"/>
                                </a:rPr>
                              </m:ctrlPr>
                            </m:accPr>
                            <m:e>
                              <m:r>
                                <a:rPr lang="en-GB" sz="2200" i="1">
                                  <a:effectLst/>
                                  <a:latin typeface="Cambria Math" panose="02040503050406030204" pitchFamily="18" charset="0"/>
                                  <a:ea typeface="Calibri" panose="020F0502020204030204" pitchFamily="34" charset="0"/>
                                  <a:cs typeface="Arial" panose="020B0604020202020204" pitchFamily="34" charset="0"/>
                                </a:rPr>
                                <m:t>𝑄</m:t>
                              </m:r>
                            </m:e>
                          </m:acc>
                        </m:e>
                        <m:sub>
                          <m:r>
                            <a:rPr lang="en-GB" sz="2200" i="1">
                              <a:effectLst/>
                              <a:latin typeface="Cambria Math" panose="02040503050406030204" pitchFamily="18" charset="0"/>
                              <a:ea typeface="Calibri" panose="020F0502020204030204" pitchFamily="34" charset="0"/>
                              <a:cs typeface="Arial" panose="020B0604020202020204" pitchFamily="34" charset="0"/>
                            </a:rPr>
                            <m:t>𝑐𝑜𝑛𝑑</m:t>
                          </m:r>
                          <m:r>
                            <a:rPr lang="en-GB" sz="2200" i="1">
                              <a:effectLst/>
                              <a:latin typeface="Cambria Math" panose="02040503050406030204" pitchFamily="18" charset="0"/>
                              <a:ea typeface="Calibri" panose="020F0502020204030204" pitchFamily="34" charset="0"/>
                              <a:cs typeface="Arial" panose="020B0604020202020204" pitchFamily="34" charset="0"/>
                            </a:rPr>
                            <m:t>,</m:t>
                          </m:r>
                          <m:r>
                            <a:rPr lang="en-GB" sz="2200" i="1">
                              <a:effectLst/>
                              <a:latin typeface="Cambria Math" panose="02040503050406030204" pitchFamily="18" charset="0"/>
                              <a:ea typeface="Calibri" panose="020F0502020204030204" pitchFamily="34" charset="0"/>
                              <a:cs typeface="Arial" panose="020B0604020202020204" pitchFamily="34" charset="0"/>
                            </a:rPr>
                            <m:t>𝑥</m:t>
                          </m:r>
                        </m:sub>
                      </m:sSub>
                      <m:r>
                        <a:rPr lang="en-GB" sz="22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200" i="1">
                              <a:effectLst/>
                              <a:latin typeface="Cambria Math" panose="02040503050406030204" pitchFamily="18" charset="0"/>
                              <a:cs typeface="Arial" panose="020B0604020202020204" pitchFamily="34" charset="0"/>
                            </a:rPr>
                          </m:ctrlPr>
                        </m:sSubPr>
                        <m:e>
                          <m:acc>
                            <m:accPr>
                              <m:chr m:val="̇"/>
                              <m:ctrlPr>
                                <a:rPr lang="en-GB" sz="2200" i="1">
                                  <a:effectLst/>
                                  <a:latin typeface="Cambria Math" panose="02040503050406030204" pitchFamily="18" charset="0"/>
                                  <a:cs typeface="Arial" panose="020B0604020202020204" pitchFamily="34" charset="0"/>
                                </a:rPr>
                              </m:ctrlPr>
                            </m:accPr>
                            <m:e>
                              <m:r>
                                <a:rPr lang="en-GB" sz="2200" i="1">
                                  <a:effectLst/>
                                  <a:latin typeface="Cambria Math" panose="02040503050406030204" pitchFamily="18" charset="0"/>
                                  <a:ea typeface="Calibri" panose="020F0502020204030204" pitchFamily="34" charset="0"/>
                                  <a:cs typeface="Arial" panose="020B0604020202020204" pitchFamily="34" charset="0"/>
                                </a:rPr>
                                <m:t>𝑄</m:t>
                              </m:r>
                            </m:e>
                          </m:acc>
                        </m:e>
                        <m:sub>
                          <m:r>
                            <a:rPr lang="en-GB" sz="2200" i="1">
                              <a:effectLst/>
                              <a:latin typeface="Cambria Math" panose="02040503050406030204" pitchFamily="18" charset="0"/>
                              <a:ea typeface="Calibri" panose="020F0502020204030204" pitchFamily="34" charset="0"/>
                              <a:cs typeface="Arial" panose="020B0604020202020204" pitchFamily="34" charset="0"/>
                            </a:rPr>
                            <m:t>𝑐𝑜𝑛𝑣</m:t>
                          </m:r>
                        </m:sub>
                      </m:sSub>
                      <m:r>
                        <a:rPr lang="en-GB" sz="22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200" i="1">
                              <a:effectLst/>
                              <a:latin typeface="Cambria Math" panose="02040503050406030204" pitchFamily="18" charset="0"/>
                              <a:cs typeface="Arial" panose="020B0604020202020204" pitchFamily="34" charset="0"/>
                            </a:rPr>
                          </m:ctrlPr>
                        </m:sSubPr>
                        <m:e>
                          <m:acc>
                            <m:accPr>
                              <m:chr m:val="̇"/>
                              <m:ctrlPr>
                                <a:rPr lang="en-GB" sz="2200" i="1">
                                  <a:effectLst/>
                                  <a:latin typeface="Cambria Math" panose="02040503050406030204" pitchFamily="18" charset="0"/>
                                  <a:cs typeface="Arial" panose="020B0604020202020204" pitchFamily="34" charset="0"/>
                                </a:rPr>
                              </m:ctrlPr>
                            </m:accPr>
                            <m:e>
                              <m:r>
                                <a:rPr lang="en-GB" sz="2200" i="1">
                                  <a:effectLst/>
                                  <a:latin typeface="Cambria Math" panose="02040503050406030204" pitchFamily="18" charset="0"/>
                                  <a:ea typeface="Calibri" panose="020F0502020204030204" pitchFamily="34" charset="0"/>
                                  <a:cs typeface="Arial" panose="020B0604020202020204" pitchFamily="34" charset="0"/>
                                </a:rPr>
                                <m:t>𝑄</m:t>
                              </m:r>
                            </m:e>
                          </m:acc>
                        </m:e>
                        <m:sub>
                          <m:r>
                            <a:rPr lang="en-GB" sz="2200" i="1">
                              <a:effectLst/>
                              <a:latin typeface="Cambria Math" panose="02040503050406030204" pitchFamily="18" charset="0"/>
                              <a:ea typeface="Calibri" panose="020F0502020204030204" pitchFamily="34" charset="0"/>
                              <a:cs typeface="Arial" panose="020B0604020202020204" pitchFamily="34" charset="0"/>
                            </a:rPr>
                            <m:t>𝑐𝑜𝑛𝑑</m:t>
                          </m:r>
                          <m:r>
                            <a:rPr lang="en-GB" sz="2200" i="1">
                              <a:effectLst/>
                              <a:latin typeface="Cambria Math" panose="02040503050406030204" pitchFamily="18" charset="0"/>
                              <a:ea typeface="Calibri" panose="020F0502020204030204" pitchFamily="34" charset="0"/>
                              <a:cs typeface="Arial" panose="020B0604020202020204" pitchFamily="34" charset="0"/>
                            </a:rPr>
                            <m:t>,</m:t>
                          </m:r>
                          <m:r>
                            <a:rPr lang="en-GB" sz="2200" i="1">
                              <a:effectLst/>
                              <a:latin typeface="Cambria Math" panose="02040503050406030204" pitchFamily="18" charset="0"/>
                              <a:ea typeface="Calibri" panose="020F0502020204030204" pitchFamily="34" charset="0"/>
                              <a:cs typeface="Arial" panose="020B0604020202020204" pitchFamily="34" charset="0"/>
                            </a:rPr>
                            <m:t>𝑥</m:t>
                          </m:r>
                          <m:r>
                            <a:rPr lang="en-GB" sz="2200" i="1">
                              <a:effectLst/>
                              <a:latin typeface="Cambria Math" panose="02040503050406030204" pitchFamily="18" charset="0"/>
                              <a:ea typeface="Calibri" panose="020F0502020204030204" pitchFamily="34" charset="0"/>
                              <a:cs typeface="Arial" panose="020B0604020202020204" pitchFamily="34" charset="0"/>
                            </a:rPr>
                            <m:t>+ ∆</m:t>
                          </m:r>
                          <m:r>
                            <a:rPr lang="en-GB" sz="2200" i="1">
                              <a:effectLst/>
                              <a:latin typeface="Cambria Math" panose="02040503050406030204" pitchFamily="18" charset="0"/>
                              <a:ea typeface="Calibri" panose="020F0502020204030204" pitchFamily="34" charset="0"/>
                              <a:cs typeface="Arial" panose="020B0604020202020204" pitchFamily="34" charset="0"/>
                            </a:rPr>
                            <m:t>𝑥</m:t>
                          </m:r>
                        </m:sub>
                      </m:sSub>
                      <m:r>
                        <a:rPr lang="en-GB" sz="2200" i="1">
                          <a:effectLst/>
                          <a:latin typeface="Cambria Math" panose="02040503050406030204" pitchFamily="18" charset="0"/>
                          <a:ea typeface="Calibri" panose="020F0502020204030204" pitchFamily="34" charset="0"/>
                          <a:cs typeface="Arial" panose="020B0604020202020204" pitchFamily="34" charset="0"/>
                        </a:rPr>
                        <m:t>=0</m:t>
                      </m:r>
                    </m:oMath>
                  </m:oMathPara>
                </a14:m>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When using Fourier’s law of conduction and Newton’s law of cooling for the above equation, then it can be written in terms of a </a:t>
                </a:r>
                <a:r>
                  <a:rPr lang="en-GB" sz="2200" i="1" dirty="0">
                    <a:effectLst/>
                    <a:latin typeface="Arial" panose="020B0604020202020204" pitchFamily="34" charset="0"/>
                    <a:ea typeface="Calibri" panose="020F0502020204030204" pitchFamily="34" charset="0"/>
                    <a:cs typeface="Times New Roman" panose="02020603050405020304" pitchFamily="18" charset="0"/>
                  </a:rPr>
                  <a:t>constant cross-section geometry </a:t>
                </a:r>
                <a:r>
                  <a:rPr lang="en-GB" sz="2200" dirty="0">
                    <a:effectLst/>
                    <a:latin typeface="Arial" panose="020B0604020202020204" pitchFamily="34" charset="0"/>
                    <a:ea typeface="Calibri" panose="020F0502020204030204" pitchFamily="34" charset="0"/>
                    <a:cs typeface="Times New Roman" panose="02020603050405020304" pitchFamily="18" charset="0"/>
                  </a:rPr>
                  <a:t>of the fin, so that;</a:t>
                </a:r>
              </a:p>
              <a:p>
                <a:pPr marL="0" indent="0">
                  <a:buNone/>
                </a:pPr>
                <a:endParaRPr lang="en-GB" sz="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14:m>
                  <m:oMathPara xmlns:m="http://schemas.openxmlformats.org/officeDocument/2006/math">
                    <m:oMathParaPr>
                      <m:jc m:val="centerGroup"/>
                    </m:oMathParaPr>
                    <m:oMath xmlns:m="http://schemas.openxmlformats.org/officeDocument/2006/math">
                      <m:f>
                        <m:fPr>
                          <m:ctrlPr>
                            <a:rPr lang="en-GB" sz="2200" i="1" smtClean="0">
                              <a:effectLst/>
                              <a:latin typeface="Cambria Math" panose="02040503050406030204" pitchFamily="18" charset="0"/>
                              <a:cs typeface="Arial" panose="020B0604020202020204" pitchFamily="34" charset="0"/>
                            </a:rPr>
                          </m:ctrlPr>
                        </m:fPr>
                        <m:num>
                          <m:sSup>
                            <m:sSupPr>
                              <m:ctrlPr>
                                <a:rPr lang="en-GB" sz="2200" i="1">
                                  <a:effectLst/>
                                  <a:latin typeface="Cambria Math" panose="02040503050406030204" pitchFamily="18" charset="0"/>
                                  <a:cs typeface="Arial" panose="020B0604020202020204" pitchFamily="34" charset="0"/>
                                </a:rPr>
                              </m:ctrlPr>
                            </m:sSupPr>
                            <m:e>
                              <m:r>
                                <a:rPr lang="en-GB" sz="2200" i="1">
                                  <a:effectLst/>
                                  <a:latin typeface="Cambria Math" panose="02040503050406030204" pitchFamily="18" charset="0"/>
                                  <a:ea typeface="Calibri" panose="020F0502020204030204" pitchFamily="34" charset="0"/>
                                  <a:cs typeface="Arial" panose="020B0604020202020204" pitchFamily="34" charset="0"/>
                                </a:rPr>
                                <m:t>𝑑</m:t>
                              </m:r>
                            </m:e>
                            <m:sup>
                              <m:r>
                                <a:rPr lang="en-GB" sz="2200" i="1">
                                  <a:effectLst/>
                                  <a:latin typeface="Cambria Math" panose="02040503050406030204" pitchFamily="18" charset="0"/>
                                  <a:ea typeface="Calibri" panose="020F0502020204030204" pitchFamily="34" charset="0"/>
                                  <a:cs typeface="Arial" panose="020B0604020202020204" pitchFamily="34" charset="0"/>
                                </a:rPr>
                                <m:t>2</m:t>
                              </m:r>
                            </m:sup>
                          </m:sSup>
                          <m:r>
                            <a:rPr lang="en-GB" sz="2200" i="1">
                              <a:effectLst/>
                              <a:latin typeface="Cambria Math" panose="02040503050406030204" pitchFamily="18" charset="0"/>
                              <a:ea typeface="Calibri" panose="020F0502020204030204" pitchFamily="34" charset="0"/>
                              <a:cs typeface="Arial" panose="020B0604020202020204" pitchFamily="34" charset="0"/>
                            </a:rPr>
                            <m:t>𝑇</m:t>
                          </m:r>
                        </m:num>
                        <m:den>
                          <m:r>
                            <a:rPr lang="en-GB" sz="2200" i="1">
                              <a:effectLst/>
                              <a:latin typeface="Cambria Math" panose="02040503050406030204" pitchFamily="18" charset="0"/>
                              <a:ea typeface="Calibri" panose="020F0502020204030204" pitchFamily="34" charset="0"/>
                              <a:cs typeface="Arial" panose="020B0604020202020204" pitchFamily="34" charset="0"/>
                            </a:rPr>
                            <m:t>𝑑</m:t>
                          </m:r>
                          <m:sSup>
                            <m:sSupPr>
                              <m:ctrlPr>
                                <a:rPr lang="en-GB" sz="2200" i="1">
                                  <a:effectLst/>
                                  <a:latin typeface="Cambria Math" panose="02040503050406030204" pitchFamily="18" charset="0"/>
                                  <a:cs typeface="Arial" panose="020B0604020202020204" pitchFamily="34" charset="0"/>
                                </a:rPr>
                              </m:ctrlPr>
                            </m:sSupPr>
                            <m:e>
                              <m:r>
                                <a:rPr lang="en-GB" sz="2200" i="1">
                                  <a:effectLst/>
                                  <a:latin typeface="Cambria Math" panose="02040503050406030204" pitchFamily="18" charset="0"/>
                                  <a:ea typeface="Calibri" panose="020F0502020204030204" pitchFamily="34" charset="0"/>
                                  <a:cs typeface="Arial" panose="020B0604020202020204" pitchFamily="34" charset="0"/>
                                </a:rPr>
                                <m:t>𝑥</m:t>
                              </m:r>
                            </m:e>
                            <m:sup>
                              <m:r>
                                <a:rPr lang="en-GB" sz="2200" i="1">
                                  <a:effectLst/>
                                  <a:latin typeface="Cambria Math" panose="02040503050406030204" pitchFamily="18" charset="0"/>
                                  <a:ea typeface="Calibri" panose="020F0502020204030204" pitchFamily="34" charset="0"/>
                                  <a:cs typeface="Arial" panose="020B0604020202020204" pitchFamily="34" charset="0"/>
                                </a:rPr>
                                <m:t>2</m:t>
                              </m:r>
                            </m:sup>
                          </m:sSup>
                        </m:den>
                      </m:f>
                      <m:r>
                        <a:rPr lang="en-GB" sz="2200" i="1">
                          <a:effectLst/>
                          <a:latin typeface="Cambria Math" panose="02040503050406030204" pitchFamily="18" charset="0"/>
                          <a:ea typeface="Calibri" panose="020F0502020204030204" pitchFamily="34" charset="0"/>
                          <a:cs typeface="Arial" panose="020B0604020202020204" pitchFamily="34" charset="0"/>
                        </a:rPr>
                        <m:t>− </m:t>
                      </m:r>
                      <m:f>
                        <m:fPr>
                          <m:ctrlPr>
                            <a:rPr lang="en-GB" sz="2200" i="1">
                              <a:effectLst/>
                              <a:latin typeface="Cambria Math" panose="02040503050406030204" pitchFamily="18" charset="0"/>
                              <a:cs typeface="Arial" panose="020B0604020202020204" pitchFamily="34" charset="0"/>
                            </a:rPr>
                          </m:ctrlPr>
                        </m:fPr>
                        <m:num>
                          <m:r>
                            <a:rPr lang="en-GB" sz="2200" i="1">
                              <a:effectLst/>
                              <a:latin typeface="Cambria Math" panose="02040503050406030204" pitchFamily="18" charset="0"/>
                              <a:ea typeface="Calibri" panose="020F0502020204030204" pitchFamily="34" charset="0"/>
                              <a:cs typeface="Arial" panose="020B0604020202020204" pitchFamily="34" charset="0"/>
                            </a:rPr>
                            <m:t>h𝑃</m:t>
                          </m:r>
                        </m:num>
                        <m:den>
                          <m:r>
                            <a:rPr lang="en-GB" sz="2200" i="1">
                              <a:effectLst/>
                              <a:latin typeface="Cambria Math" panose="02040503050406030204" pitchFamily="18" charset="0"/>
                              <a:ea typeface="Calibri" panose="020F0502020204030204" pitchFamily="34" charset="0"/>
                              <a:cs typeface="Arial" panose="020B0604020202020204" pitchFamily="34" charset="0"/>
                            </a:rPr>
                            <m:t>𝑘</m:t>
                          </m:r>
                          <m:sSub>
                            <m:sSubPr>
                              <m:ctrlPr>
                                <a:rPr lang="en-GB" sz="2200" i="1">
                                  <a:effectLst/>
                                  <a:latin typeface="Cambria Math" panose="02040503050406030204" pitchFamily="18" charset="0"/>
                                  <a:cs typeface="Arial" panose="020B0604020202020204" pitchFamily="34" charset="0"/>
                                </a:rPr>
                              </m:ctrlPr>
                            </m:sSubPr>
                            <m:e>
                              <m:r>
                                <a:rPr lang="en-GB" sz="2200" i="1">
                                  <a:effectLst/>
                                  <a:latin typeface="Cambria Math" panose="02040503050406030204" pitchFamily="18" charset="0"/>
                                  <a:ea typeface="Calibri" panose="020F0502020204030204" pitchFamily="34" charset="0"/>
                                  <a:cs typeface="Arial" panose="020B0604020202020204" pitchFamily="34" charset="0"/>
                                </a:rPr>
                                <m:t>𝐴</m:t>
                              </m:r>
                            </m:e>
                            <m:sub>
                              <m:r>
                                <a:rPr lang="en-GB" sz="2200" i="1">
                                  <a:effectLst/>
                                  <a:latin typeface="Cambria Math" panose="02040503050406030204" pitchFamily="18" charset="0"/>
                                  <a:ea typeface="Calibri" panose="020F0502020204030204" pitchFamily="34" charset="0"/>
                                  <a:cs typeface="Arial" panose="020B0604020202020204" pitchFamily="34" charset="0"/>
                                </a:rPr>
                                <m:t>𝑐</m:t>
                              </m:r>
                            </m:sub>
                          </m:sSub>
                        </m:den>
                      </m:f>
                      <m:r>
                        <a:rPr lang="en-GB" sz="2200" i="1">
                          <a:effectLst/>
                          <a:latin typeface="Cambria Math" panose="02040503050406030204" pitchFamily="18" charset="0"/>
                          <a:ea typeface="Calibri" panose="020F0502020204030204" pitchFamily="34" charset="0"/>
                          <a:cs typeface="Arial" panose="020B0604020202020204" pitchFamily="34" charset="0"/>
                        </a:rPr>
                        <m:t> </m:t>
                      </m:r>
                      <m:d>
                        <m:dPr>
                          <m:ctrlPr>
                            <a:rPr lang="en-GB" sz="2200" i="1">
                              <a:effectLst/>
                              <a:latin typeface="Cambria Math" panose="02040503050406030204" pitchFamily="18" charset="0"/>
                              <a:cs typeface="Arial" panose="020B0604020202020204" pitchFamily="34" charset="0"/>
                            </a:rPr>
                          </m:ctrlPr>
                        </m:dPr>
                        <m:e>
                          <m:r>
                            <a:rPr lang="en-GB" sz="2200" i="1">
                              <a:effectLst/>
                              <a:latin typeface="Cambria Math" panose="02040503050406030204" pitchFamily="18" charset="0"/>
                              <a:ea typeface="Calibri" panose="020F0502020204030204" pitchFamily="34" charset="0"/>
                              <a:cs typeface="Arial" panose="020B0604020202020204" pitchFamily="34" charset="0"/>
                            </a:rPr>
                            <m:t>𝑇</m:t>
                          </m:r>
                          <m:r>
                            <a:rPr lang="en-GB" sz="22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200" i="1">
                                  <a:effectLst/>
                                  <a:latin typeface="Cambria Math" panose="02040503050406030204" pitchFamily="18" charset="0"/>
                                  <a:cs typeface="Arial" panose="020B0604020202020204" pitchFamily="34" charset="0"/>
                                </a:rPr>
                              </m:ctrlPr>
                            </m:sSubPr>
                            <m:e>
                              <m:r>
                                <a:rPr lang="en-GB" sz="2200" i="1">
                                  <a:effectLst/>
                                  <a:latin typeface="Cambria Math" panose="02040503050406030204" pitchFamily="18" charset="0"/>
                                  <a:ea typeface="Calibri" panose="020F0502020204030204" pitchFamily="34" charset="0"/>
                                  <a:cs typeface="Arial" panose="020B0604020202020204" pitchFamily="34" charset="0"/>
                                </a:rPr>
                                <m:t>𝑇</m:t>
                              </m:r>
                            </m:e>
                            <m:sub>
                              <m:r>
                                <a:rPr lang="en-GB" sz="2200" i="1">
                                  <a:effectLst/>
                                  <a:latin typeface="Cambria Math" panose="02040503050406030204" pitchFamily="18" charset="0"/>
                                  <a:ea typeface="Calibri" panose="020F0502020204030204" pitchFamily="34" charset="0"/>
                                  <a:cs typeface="Arial" panose="020B0604020202020204" pitchFamily="34" charset="0"/>
                                </a:rPr>
                                <m:t>∞</m:t>
                              </m:r>
                            </m:sub>
                          </m:sSub>
                        </m:e>
                      </m:d>
                      <m:r>
                        <a:rPr lang="en-GB" sz="2200" i="1">
                          <a:effectLst/>
                          <a:latin typeface="Cambria Math" panose="02040503050406030204" pitchFamily="18" charset="0"/>
                          <a:ea typeface="Calibri" panose="020F0502020204030204" pitchFamily="34" charset="0"/>
                          <a:cs typeface="Arial" panose="020B0604020202020204" pitchFamily="34" charset="0"/>
                        </a:rPr>
                        <m:t>= 0</m:t>
                      </m:r>
                    </m:oMath>
                  </m:oMathPara>
                </a14:m>
                <a:endParaRPr lang="en-GB" sz="22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endParaRPr lang="en-GB" sz="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Where, </a:t>
                </a:r>
                <a:r>
                  <a:rPr lang="en-GB" sz="2200" i="1" dirty="0">
                    <a:effectLst/>
                    <a:latin typeface="Arial" panose="020B0604020202020204" pitchFamily="34" charset="0"/>
                    <a:ea typeface="Calibri" panose="020F0502020204030204" pitchFamily="34" charset="0"/>
                    <a:cs typeface="Times New Roman" panose="02020603050405020304" pitchFamily="18" charset="0"/>
                  </a:rPr>
                  <a:t>A</a:t>
                </a:r>
                <a:r>
                  <a:rPr lang="en-GB" sz="2200" i="1" baseline="-25000" dirty="0">
                    <a:effectLst/>
                    <a:latin typeface="Arial" panose="020B0604020202020204" pitchFamily="34" charset="0"/>
                    <a:ea typeface="Calibri" panose="020F0502020204030204" pitchFamily="34" charset="0"/>
                    <a:cs typeface="Times New Roman" panose="02020603050405020304" pitchFamily="18" charset="0"/>
                  </a:rPr>
                  <a:t>c</a:t>
                </a:r>
                <a:r>
                  <a:rPr lang="en-GB" sz="2200" baseline="-25000" dirty="0">
                    <a:effectLst/>
                    <a:latin typeface="Arial" panose="020B0604020202020204" pitchFamily="34" charset="0"/>
                    <a:ea typeface="Calibri" panose="020F0502020204030204" pitchFamily="34" charset="0"/>
                    <a:cs typeface="Times New Roman" panose="02020603050405020304" pitchFamily="18" charset="0"/>
                  </a:rPr>
                  <a:t> </a:t>
                </a:r>
                <a:r>
                  <a:rPr lang="en-GB" sz="2200" dirty="0">
                    <a:effectLst/>
                    <a:latin typeface="Arial" panose="020B0604020202020204" pitchFamily="34" charset="0"/>
                    <a:ea typeface="Calibri" panose="020F0502020204030204" pitchFamily="34" charset="0"/>
                    <a:cs typeface="Times New Roman" panose="02020603050405020304" pitchFamily="18" charset="0"/>
                  </a:rPr>
                  <a:t>is the cross-sectional area of the fin and </a:t>
                </a:r>
                <a:r>
                  <a:rPr lang="en-GB" sz="2200" i="1" dirty="0">
                    <a:effectLst/>
                    <a:latin typeface="Arial" panose="020B0604020202020204" pitchFamily="34" charset="0"/>
                    <a:ea typeface="Calibri" panose="020F0502020204030204" pitchFamily="34" charset="0"/>
                    <a:cs typeface="Times New Roman" panose="02020603050405020304" pitchFamily="18" charset="0"/>
                  </a:rPr>
                  <a:t>P</a:t>
                </a:r>
                <a:r>
                  <a:rPr lang="en-GB" sz="2200" dirty="0">
                    <a:effectLst/>
                    <a:latin typeface="Arial" panose="020B0604020202020204" pitchFamily="34" charset="0"/>
                    <a:ea typeface="Calibri" panose="020F0502020204030204" pitchFamily="34" charset="0"/>
                    <a:cs typeface="Times New Roman" panose="02020603050405020304" pitchFamily="18" charset="0"/>
                  </a:rPr>
                  <a:t> is the fin perimeter.</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The above equation is a </a:t>
                </a:r>
                <a:r>
                  <a:rPr lang="en-GB" sz="2200" i="1" dirty="0">
                    <a:effectLst/>
                    <a:latin typeface="Arial" panose="020B0604020202020204" pitchFamily="34" charset="0"/>
                    <a:ea typeface="Calibri" panose="020F0502020204030204" pitchFamily="34" charset="0"/>
                    <a:cs typeface="Times New Roman" panose="02020603050405020304" pitchFamily="18" charset="0"/>
                  </a:rPr>
                  <a:t>second-order ordinary differential equation</a:t>
                </a:r>
                <a:r>
                  <a:rPr lang="en-GB" sz="2200" dirty="0">
                    <a:effectLst/>
                    <a:latin typeface="Arial" panose="020B0604020202020204" pitchFamily="34" charset="0"/>
                    <a:ea typeface="Calibri" panose="020F0502020204030204" pitchFamily="34" charset="0"/>
                    <a:cs typeface="Times New Roman" panose="02020603050405020304" pitchFamily="18" charset="0"/>
                  </a:rPr>
                  <a:t>, and is solved by defining a new variable </a:t>
                </a:r>
                <a:r>
                  <a:rPr lang="en-GB" sz="2200" i="1" dirty="0">
                    <a:effectLst/>
                    <a:latin typeface="Arial" panose="020B0604020202020204" pitchFamily="34" charset="0"/>
                    <a:ea typeface="Calibri" panose="020F0502020204030204" pitchFamily="34" charset="0"/>
                    <a:cs typeface="Times New Roman" panose="02020603050405020304" pitchFamily="18" charset="0"/>
                  </a:rPr>
                  <a:t>m</a:t>
                </a:r>
                <a:r>
                  <a:rPr lang="en-GB" sz="2200" dirty="0">
                    <a:effectLst/>
                    <a:latin typeface="Arial" panose="020B0604020202020204" pitchFamily="34" charset="0"/>
                    <a:ea typeface="Calibri" panose="020F0502020204030204" pitchFamily="34" charset="0"/>
                    <a:cs typeface="Times New Roman" panose="02020603050405020304" pitchFamily="18" charset="0"/>
                  </a:rPr>
                  <a:t>, so that the general solution becomes;</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		</a:t>
                </a:r>
                <a14:m>
                  <m:oMath xmlns:m="http://schemas.openxmlformats.org/officeDocument/2006/math">
                    <m:r>
                      <a:rPr lang="en-GB" sz="2200" i="1">
                        <a:effectLst/>
                        <a:latin typeface="Cambria Math" panose="02040503050406030204" pitchFamily="18" charset="0"/>
                        <a:ea typeface="Calibri" panose="020F0502020204030204" pitchFamily="34" charset="0"/>
                        <a:cs typeface="Arial" panose="020B0604020202020204" pitchFamily="34" charset="0"/>
                      </a:rPr>
                      <m:t>𝑇</m:t>
                    </m:r>
                    <m:d>
                      <m:dPr>
                        <m:ctrlPr>
                          <a:rPr lang="en-GB" sz="2200" i="1">
                            <a:effectLst/>
                            <a:latin typeface="Cambria Math" panose="02040503050406030204" pitchFamily="18" charset="0"/>
                            <a:ea typeface="Calibri" panose="020F0502020204030204" pitchFamily="34" charset="0"/>
                            <a:cs typeface="Arial" panose="020B0604020202020204" pitchFamily="34" charset="0"/>
                          </a:rPr>
                        </m:ctrlPr>
                      </m:dPr>
                      <m:e>
                        <m:r>
                          <a:rPr lang="en-GB" sz="2200" i="1">
                            <a:effectLst/>
                            <a:latin typeface="Cambria Math" panose="02040503050406030204" pitchFamily="18" charset="0"/>
                            <a:ea typeface="Calibri" panose="020F0502020204030204" pitchFamily="34" charset="0"/>
                            <a:cs typeface="Arial" panose="020B0604020202020204" pitchFamily="34" charset="0"/>
                          </a:rPr>
                          <m:t>𝑥</m:t>
                        </m:r>
                      </m:e>
                    </m:d>
                    <m:r>
                      <a:rPr lang="en-GB" sz="22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200" i="1">
                            <a:effectLst/>
                            <a:latin typeface="Cambria Math" panose="02040503050406030204" pitchFamily="18" charset="0"/>
                            <a:ea typeface="Calibri" panose="020F0502020204030204" pitchFamily="34" charset="0"/>
                            <a:cs typeface="Arial" panose="020B0604020202020204" pitchFamily="34" charset="0"/>
                          </a:rPr>
                        </m:ctrlPr>
                      </m:sSubPr>
                      <m:e>
                        <m:r>
                          <a:rPr lang="en-GB" sz="2200" i="1">
                            <a:effectLst/>
                            <a:latin typeface="Cambria Math" panose="02040503050406030204" pitchFamily="18" charset="0"/>
                            <a:ea typeface="Calibri" panose="020F0502020204030204" pitchFamily="34" charset="0"/>
                            <a:cs typeface="Arial" panose="020B0604020202020204" pitchFamily="34" charset="0"/>
                          </a:rPr>
                          <m:t>𝑇</m:t>
                        </m:r>
                      </m:e>
                      <m:sub>
                        <m:r>
                          <a:rPr lang="en-GB" sz="2200" i="1">
                            <a:effectLst/>
                            <a:latin typeface="Cambria Math" panose="02040503050406030204" pitchFamily="18" charset="0"/>
                            <a:ea typeface="Calibri" panose="020F0502020204030204" pitchFamily="34" charset="0"/>
                            <a:cs typeface="Arial" panose="020B0604020202020204" pitchFamily="34" charset="0"/>
                          </a:rPr>
                          <m:t>∞</m:t>
                        </m:r>
                      </m:sub>
                    </m:sSub>
                    <m:r>
                      <a:rPr lang="en-GB" sz="22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200" i="1">
                            <a:effectLst/>
                            <a:latin typeface="Cambria Math" panose="02040503050406030204" pitchFamily="18" charset="0"/>
                            <a:ea typeface="Calibri" panose="020F0502020204030204" pitchFamily="34" charset="0"/>
                            <a:cs typeface="Arial" panose="020B0604020202020204" pitchFamily="34" charset="0"/>
                          </a:rPr>
                        </m:ctrlPr>
                      </m:sSubPr>
                      <m:e>
                        <m:r>
                          <a:rPr lang="en-GB" sz="2200" i="1">
                            <a:effectLst/>
                            <a:latin typeface="Cambria Math" panose="02040503050406030204" pitchFamily="18" charset="0"/>
                            <a:ea typeface="Calibri" panose="020F0502020204030204" pitchFamily="34" charset="0"/>
                            <a:cs typeface="Arial" panose="020B0604020202020204" pitchFamily="34" charset="0"/>
                          </a:rPr>
                          <m:t>𝐶</m:t>
                        </m:r>
                      </m:e>
                      <m:sub>
                        <m:r>
                          <a:rPr lang="en-GB" sz="2200" i="1">
                            <a:effectLst/>
                            <a:latin typeface="Cambria Math" panose="02040503050406030204" pitchFamily="18" charset="0"/>
                            <a:ea typeface="Calibri" panose="020F0502020204030204" pitchFamily="34" charset="0"/>
                            <a:cs typeface="Arial" panose="020B0604020202020204" pitchFamily="34" charset="0"/>
                          </a:rPr>
                          <m:t>1</m:t>
                        </m:r>
                      </m:sub>
                    </m:sSub>
                    <m:sSup>
                      <m:sSupPr>
                        <m:ctrlPr>
                          <a:rPr lang="en-GB" sz="2200" i="1">
                            <a:effectLst/>
                            <a:latin typeface="Cambria Math" panose="02040503050406030204" pitchFamily="18" charset="0"/>
                            <a:ea typeface="Calibri" panose="020F0502020204030204" pitchFamily="34" charset="0"/>
                            <a:cs typeface="Arial" panose="020B0604020202020204" pitchFamily="34" charset="0"/>
                          </a:rPr>
                        </m:ctrlPr>
                      </m:sSupPr>
                      <m:e>
                        <m:r>
                          <a:rPr lang="en-GB" sz="2200" i="1">
                            <a:effectLst/>
                            <a:latin typeface="Cambria Math" panose="02040503050406030204" pitchFamily="18" charset="0"/>
                            <a:ea typeface="Calibri" panose="020F0502020204030204" pitchFamily="34" charset="0"/>
                            <a:cs typeface="Arial" panose="020B0604020202020204" pitchFamily="34" charset="0"/>
                          </a:rPr>
                          <m:t>𝑒</m:t>
                        </m:r>
                      </m:e>
                      <m:sup>
                        <m:r>
                          <a:rPr lang="en-GB" sz="2200" i="1">
                            <a:effectLst/>
                            <a:latin typeface="Cambria Math" panose="02040503050406030204" pitchFamily="18" charset="0"/>
                            <a:ea typeface="Calibri" panose="020F0502020204030204" pitchFamily="34" charset="0"/>
                            <a:cs typeface="Arial" panose="020B0604020202020204" pitchFamily="34" charset="0"/>
                          </a:rPr>
                          <m:t>𝑚𝑥</m:t>
                        </m:r>
                      </m:sup>
                    </m:sSup>
                    <m:r>
                      <a:rPr lang="en-GB" sz="22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200" i="1">
                            <a:effectLst/>
                            <a:latin typeface="Cambria Math" panose="02040503050406030204" pitchFamily="18" charset="0"/>
                            <a:ea typeface="Calibri" panose="020F0502020204030204" pitchFamily="34" charset="0"/>
                            <a:cs typeface="Arial" panose="020B0604020202020204" pitchFamily="34" charset="0"/>
                          </a:rPr>
                        </m:ctrlPr>
                      </m:sSubPr>
                      <m:e>
                        <m:r>
                          <a:rPr lang="en-GB" sz="2200" i="1">
                            <a:effectLst/>
                            <a:latin typeface="Cambria Math" panose="02040503050406030204" pitchFamily="18" charset="0"/>
                            <a:ea typeface="Calibri" panose="020F0502020204030204" pitchFamily="34" charset="0"/>
                            <a:cs typeface="Arial" panose="020B0604020202020204" pitchFamily="34" charset="0"/>
                          </a:rPr>
                          <m:t>𝐶</m:t>
                        </m:r>
                      </m:e>
                      <m:sub>
                        <m:r>
                          <a:rPr lang="en-GB" sz="2200" i="1">
                            <a:effectLst/>
                            <a:latin typeface="Cambria Math" panose="02040503050406030204" pitchFamily="18" charset="0"/>
                            <a:ea typeface="Calibri" panose="020F0502020204030204" pitchFamily="34" charset="0"/>
                            <a:cs typeface="Arial" panose="020B0604020202020204" pitchFamily="34" charset="0"/>
                          </a:rPr>
                          <m:t>2</m:t>
                        </m:r>
                      </m:sub>
                    </m:sSub>
                    <m:sSup>
                      <m:sSupPr>
                        <m:ctrlPr>
                          <a:rPr lang="en-GB" sz="2200" i="1">
                            <a:effectLst/>
                            <a:latin typeface="Cambria Math" panose="02040503050406030204" pitchFamily="18" charset="0"/>
                            <a:ea typeface="Calibri" panose="020F0502020204030204" pitchFamily="34" charset="0"/>
                            <a:cs typeface="Arial" panose="020B0604020202020204" pitchFamily="34" charset="0"/>
                          </a:rPr>
                        </m:ctrlPr>
                      </m:sSupPr>
                      <m:e>
                        <m:r>
                          <a:rPr lang="en-GB" sz="2200" i="1">
                            <a:effectLst/>
                            <a:latin typeface="Cambria Math" panose="02040503050406030204" pitchFamily="18" charset="0"/>
                            <a:ea typeface="Calibri" panose="020F0502020204030204" pitchFamily="34" charset="0"/>
                            <a:cs typeface="Arial" panose="020B0604020202020204" pitchFamily="34" charset="0"/>
                          </a:rPr>
                          <m:t>𝑒</m:t>
                        </m:r>
                      </m:e>
                      <m:sup>
                        <m:r>
                          <a:rPr lang="en-GB" sz="2200" i="1">
                            <a:effectLst/>
                            <a:latin typeface="Cambria Math" panose="02040503050406030204" pitchFamily="18" charset="0"/>
                            <a:ea typeface="Calibri" panose="020F0502020204030204" pitchFamily="34" charset="0"/>
                            <a:cs typeface="Arial" panose="020B0604020202020204" pitchFamily="34" charset="0"/>
                          </a:rPr>
                          <m:t>−</m:t>
                        </m:r>
                        <m:r>
                          <a:rPr lang="en-GB" sz="2200" i="1">
                            <a:effectLst/>
                            <a:latin typeface="Cambria Math" panose="02040503050406030204" pitchFamily="18" charset="0"/>
                            <a:ea typeface="Calibri" panose="020F0502020204030204" pitchFamily="34" charset="0"/>
                            <a:cs typeface="Arial" panose="020B0604020202020204" pitchFamily="34" charset="0"/>
                          </a:rPr>
                          <m:t>𝑚𝑥</m:t>
                        </m:r>
                      </m:sup>
                    </m:sSup>
                  </m:oMath>
                </a14:m>
                <a:r>
                  <a:rPr lang="en-GB" sz="2200" dirty="0">
                    <a:effectLst/>
                    <a:latin typeface="Arial" panose="020B0604020202020204" pitchFamily="34" charset="0"/>
                    <a:ea typeface="Times New Roman" panose="02020603050405020304" pitchFamily="18" charset="0"/>
                    <a:cs typeface="Times New Roman" panose="02020603050405020304" pitchFamily="18" charset="0"/>
                  </a:rPr>
                  <a:t>  	where, 	 </a:t>
                </a:r>
                <a14:m>
                  <m:oMath xmlns:m="http://schemas.openxmlformats.org/officeDocument/2006/math">
                    <m:sSup>
                      <m:sSupPr>
                        <m:ctrlPr>
                          <a:rPr lang="en-GB" sz="2400" i="1">
                            <a:effectLst/>
                            <a:latin typeface="Cambria Math" panose="02040503050406030204" pitchFamily="18" charset="0"/>
                            <a:ea typeface="Times New Roman" panose="02020603050405020304" pitchFamily="18" charset="0"/>
                            <a:cs typeface="Arial" panose="020B0604020202020204" pitchFamily="34" charset="0"/>
                          </a:rPr>
                        </m:ctrlPr>
                      </m:sSupPr>
                      <m:e>
                        <m:r>
                          <a:rPr lang="en-GB" sz="2400" i="1">
                            <a:effectLst/>
                            <a:latin typeface="Cambria Math" panose="02040503050406030204" pitchFamily="18" charset="0"/>
                            <a:ea typeface="Times New Roman" panose="02020603050405020304" pitchFamily="18" charset="0"/>
                            <a:cs typeface="Arial" panose="020B0604020202020204" pitchFamily="34" charset="0"/>
                          </a:rPr>
                          <m:t>𝑚</m:t>
                        </m:r>
                      </m:e>
                      <m:sup>
                        <m:r>
                          <a:rPr lang="en-GB" sz="2400" i="1">
                            <a:effectLst/>
                            <a:latin typeface="Cambria Math" panose="02040503050406030204" pitchFamily="18" charset="0"/>
                            <a:ea typeface="Times New Roman" panose="02020603050405020304" pitchFamily="18" charset="0"/>
                            <a:cs typeface="Arial" panose="020B0604020202020204" pitchFamily="34" charset="0"/>
                          </a:rPr>
                          <m:t>2</m:t>
                        </m:r>
                      </m:sup>
                    </m:sSup>
                    <m:r>
                      <a:rPr lang="en-GB" sz="2400" i="1">
                        <a:effectLst/>
                        <a:latin typeface="Cambria Math" panose="02040503050406030204" pitchFamily="18" charset="0"/>
                        <a:ea typeface="Times New Roman" panose="02020603050405020304" pitchFamily="18" charset="0"/>
                        <a:cs typeface="Arial" panose="020B0604020202020204" pitchFamily="34" charset="0"/>
                      </a:rPr>
                      <m:t>= </m:t>
                    </m:r>
                    <m:f>
                      <m:fPr>
                        <m:ctrlPr>
                          <a:rPr lang="en-GB" sz="2400" i="1">
                            <a:effectLst/>
                            <a:latin typeface="Cambria Math" panose="02040503050406030204" pitchFamily="18" charset="0"/>
                            <a:ea typeface="Times New Roman" panose="02020603050405020304" pitchFamily="18" charset="0"/>
                            <a:cs typeface="Arial" panose="020B0604020202020204" pitchFamily="34" charset="0"/>
                          </a:rPr>
                        </m:ctrlPr>
                      </m:fPr>
                      <m:num>
                        <m:r>
                          <a:rPr lang="en-GB" sz="2400" i="1">
                            <a:effectLst/>
                            <a:latin typeface="Cambria Math" panose="02040503050406030204" pitchFamily="18" charset="0"/>
                            <a:ea typeface="Times New Roman" panose="02020603050405020304" pitchFamily="18" charset="0"/>
                            <a:cs typeface="Arial" panose="020B0604020202020204" pitchFamily="34" charset="0"/>
                          </a:rPr>
                          <m:t>h𝑃</m:t>
                        </m:r>
                      </m:num>
                      <m:den>
                        <m:r>
                          <a:rPr lang="en-GB" sz="2400" i="1">
                            <a:effectLst/>
                            <a:latin typeface="Cambria Math" panose="02040503050406030204" pitchFamily="18" charset="0"/>
                            <a:ea typeface="Times New Roman" panose="02020603050405020304" pitchFamily="18" charset="0"/>
                            <a:cs typeface="Arial" panose="020B0604020202020204" pitchFamily="34" charset="0"/>
                          </a:rPr>
                          <m:t>𝑘</m:t>
                        </m:r>
                        <m:sSub>
                          <m:sSubPr>
                            <m:ctrlPr>
                              <a:rPr lang="en-GB" sz="24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400" i="1">
                                <a:effectLst/>
                                <a:latin typeface="Cambria Math" panose="02040503050406030204" pitchFamily="18" charset="0"/>
                                <a:ea typeface="Times New Roman" panose="02020603050405020304" pitchFamily="18" charset="0"/>
                                <a:cs typeface="Arial" panose="020B0604020202020204" pitchFamily="34" charset="0"/>
                              </a:rPr>
                              <m:t>𝐴</m:t>
                            </m:r>
                          </m:e>
                          <m:sub>
                            <m:r>
                              <a:rPr lang="en-GB" sz="2400" i="1">
                                <a:effectLst/>
                                <a:latin typeface="Cambria Math" panose="02040503050406030204" pitchFamily="18" charset="0"/>
                                <a:ea typeface="Times New Roman" panose="02020603050405020304" pitchFamily="18" charset="0"/>
                                <a:cs typeface="Arial" panose="020B0604020202020204" pitchFamily="34" charset="0"/>
                              </a:rPr>
                              <m:t>𝑐</m:t>
                            </m:r>
                          </m:sub>
                        </m:sSub>
                      </m:den>
                    </m:f>
                  </m:oMath>
                </a14:m>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p:txBody>
          </p:sp>
        </mc:Choice>
        <mc:Fallback xmlns="">
          <p:sp>
            <p:nvSpPr>
              <p:cNvPr id="3" name="Content Placeholder 2">
                <a:extLst>
                  <a:ext uri="{FF2B5EF4-FFF2-40B4-BE49-F238E27FC236}">
                    <a16:creationId xmlns:a16="http://schemas.microsoft.com/office/drawing/2014/main" id="{5D88EB3C-53C2-4C8C-82C8-A5E78A553111}"/>
                  </a:ext>
                </a:extLst>
              </p:cNvPr>
              <p:cNvSpPr>
                <a:spLocks noGrp="1" noRot="1" noChangeAspect="1" noMove="1" noResize="1" noEditPoints="1" noAdjustHandles="1" noChangeArrowheads="1" noChangeShapeType="1" noTextEdit="1"/>
              </p:cNvSpPr>
              <p:nvPr>
                <p:ph idx="1"/>
              </p:nvPr>
            </p:nvSpPr>
            <p:spPr>
              <a:xfrm>
                <a:off x="228601" y="880109"/>
                <a:ext cx="11612880" cy="5709285"/>
              </a:xfrm>
              <a:blipFill>
                <a:blip r:embed="rId2"/>
                <a:stretch>
                  <a:fillRect l="-682" t="-1174" r="-735"/>
                </a:stretch>
              </a:blipFill>
            </p:spPr>
            <p:txBody>
              <a:bodyPr/>
              <a:lstStyle/>
              <a:p>
                <a:r>
                  <a:rPr lang="en-GB">
                    <a:noFill/>
                  </a:rPr>
                  <a:t> </a:t>
                </a:r>
              </a:p>
            </p:txBody>
          </p:sp>
        </mc:Fallback>
      </mc:AlternateContent>
      <p:sp>
        <p:nvSpPr>
          <p:cNvPr id="4" name="Title 1">
            <a:extLst>
              <a:ext uri="{FF2B5EF4-FFF2-40B4-BE49-F238E27FC236}">
                <a16:creationId xmlns:a16="http://schemas.microsoft.com/office/drawing/2014/main" id="{E2A031E0-1479-4ACD-85BD-67F33B41F9D2}"/>
              </a:ext>
            </a:extLst>
          </p:cNvPr>
          <p:cNvSpPr>
            <a:spLocks noGrp="1"/>
          </p:cNvSpPr>
          <p:nvPr>
            <p:ph type="title"/>
          </p:nvPr>
        </p:nvSpPr>
        <p:spPr>
          <a:xfrm>
            <a:off x="838200" y="34607"/>
            <a:ext cx="10515600" cy="646430"/>
          </a:xfrm>
        </p:spPr>
        <p:txBody>
          <a:bodyPr>
            <a:normAutofit/>
          </a:bodyPr>
          <a:lstStyle/>
          <a:p>
            <a:pPr algn="ctr"/>
            <a:r>
              <a:rPr lang="en-GB" sz="4000" dirty="0"/>
              <a:t>Extended Surface Analysis</a:t>
            </a:r>
          </a:p>
        </p:txBody>
      </p:sp>
    </p:spTree>
    <p:extLst>
      <p:ext uri="{BB962C8B-B14F-4D97-AF65-F5344CB8AC3E}">
        <p14:creationId xmlns:p14="http://schemas.microsoft.com/office/powerpoint/2010/main" val="4983308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695BEE4C-431F-4C2F-93E6-C81536077981}"/>
                  </a:ext>
                </a:extLst>
              </p:cNvPr>
              <p:cNvSpPr>
                <a:spLocks noGrp="1"/>
              </p:cNvSpPr>
              <p:nvPr>
                <p:ph idx="1"/>
              </p:nvPr>
            </p:nvSpPr>
            <p:spPr>
              <a:xfrm>
                <a:off x="360045" y="725806"/>
                <a:ext cx="11498580" cy="6029324"/>
              </a:xfrm>
            </p:spPr>
            <p:txBody>
              <a:bodyPr/>
              <a:lstStyle/>
              <a:p>
                <a:pPr marL="0" indent="0">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From the equation seen previously,</a:t>
                </a:r>
              </a:p>
              <a:p>
                <a:pPr marL="0" indent="0">
                  <a:buNone/>
                </a:pPr>
                <a:endParaRPr lang="en-GB" sz="8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sz="2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14:m>
                  <m:oMathPara xmlns:m="http://schemas.openxmlformats.org/officeDocument/2006/math">
                    <m:oMathParaPr>
                      <m:jc m:val="centerGroup"/>
                    </m:oMathParaPr>
                    <m:oMath xmlns:m="http://schemas.openxmlformats.org/officeDocument/2006/math">
                      <m:r>
                        <a:rPr lang="en-GB" sz="2200" i="1" smtClean="0">
                          <a:effectLst/>
                          <a:latin typeface="Cambria Math" panose="02040503050406030204" pitchFamily="18" charset="0"/>
                          <a:ea typeface="Calibri" panose="020F0502020204030204" pitchFamily="34" charset="0"/>
                          <a:cs typeface="Arial" panose="020B0604020202020204" pitchFamily="34" charset="0"/>
                        </a:rPr>
                        <m:t>𝑇</m:t>
                      </m:r>
                      <m:d>
                        <m:dPr>
                          <m:ctrlPr>
                            <a:rPr lang="en-GB" sz="2200" i="1">
                              <a:effectLst/>
                              <a:latin typeface="Cambria Math" panose="02040503050406030204" pitchFamily="18" charset="0"/>
                              <a:ea typeface="Calibri" panose="020F0502020204030204" pitchFamily="34" charset="0"/>
                              <a:cs typeface="Arial" panose="020B0604020202020204" pitchFamily="34" charset="0"/>
                            </a:rPr>
                          </m:ctrlPr>
                        </m:dPr>
                        <m:e>
                          <m:r>
                            <a:rPr lang="en-GB" sz="2200" i="1">
                              <a:effectLst/>
                              <a:latin typeface="Cambria Math" panose="02040503050406030204" pitchFamily="18" charset="0"/>
                              <a:ea typeface="Calibri" panose="020F0502020204030204" pitchFamily="34" charset="0"/>
                              <a:cs typeface="Arial" panose="020B0604020202020204" pitchFamily="34" charset="0"/>
                            </a:rPr>
                            <m:t>𝑥</m:t>
                          </m:r>
                        </m:e>
                      </m:d>
                      <m:r>
                        <a:rPr lang="en-GB" sz="22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200" i="1">
                              <a:effectLst/>
                              <a:latin typeface="Cambria Math" panose="02040503050406030204" pitchFamily="18" charset="0"/>
                              <a:ea typeface="Calibri" panose="020F0502020204030204" pitchFamily="34" charset="0"/>
                              <a:cs typeface="Arial" panose="020B0604020202020204" pitchFamily="34" charset="0"/>
                            </a:rPr>
                          </m:ctrlPr>
                        </m:sSubPr>
                        <m:e>
                          <m:r>
                            <a:rPr lang="en-GB" sz="2200" i="1">
                              <a:effectLst/>
                              <a:latin typeface="Cambria Math" panose="02040503050406030204" pitchFamily="18" charset="0"/>
                              <a:ea typeface="Calibri" panose="020F0502020204030204" pitchFamily="34" charset="0"/>
                              <a:cs typeface="Arial" panose="020B0604020202020204" pitchFamily="34" charset="0"/>
                            </a:rPr>
                            <m:t>𝑇</m:t>
                          </m:r>
                        </m:e>
                        <m:sub>
                          <m:r>
                            <a:rPr lang="en-GB" sz="2200" i="1">
                              <a:effectLst/>
                              <a:latin typeface="Cambria Math" panose="02040503050406030204" pitchFamily="18" charset="0"/>
                              <a:ea typeface="Calibri" panose="020F0502020204030204" pitchFamily="34" charset="0"/>
                              <a:cs typeface="Arial" panose="020B0604020202020204" pitchFamily="34" charset="0"/>
                            </a:rPr>
                            <m:t>∞</m:t>
                          </m:r>
                        </m:sub>
                      </m:sSub>
                      <m:r>
                        <a:rPr lang="en-GB" sz="22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200" i="1">
                              <a:effectLst/>
                              <a:latin typeface="Cambria Math" panose="02040503050406030204" pitchFamily="18" charset="0"/>
                              <a:ea typeface="Calibri" panose="020F0502020204030204" pitchFamily="34" charset="0"/>
                              <a:cs typeface="Arial" panose="020B0604020202020204" pitchFamily="34" charset="0"/>
                            </a:rPr>
                          </m:ctrlPr>
                        </m:sSubPr>
                        <m:e>
                          <m:r>
                            <a:rPr lang="en-GB" sz="2200" i="1">
                              <a:effectLst/>
                              <a:latin typeface="Cambria Math" panose="02040503050406030204" pitchFamily="18" charset="0"/>
                              <a:ea typeface="Calibri" panose="020F0502020204030204" pitchFamily="34" charset="0"/>
                              <a:cs typeface="Arial" panose="020B0604020202020204" pitchFamily="34" charset="0"/>
                            </a:rPr>
                            <m:t>𝐶</m:t>
                          </m:r>
                        </m:e>
                        <m:sub>
                          <m:r>
                            <a:rPr lang="en-GB" sz="2200" i="1">
                              <a:effectLst/>
                              <a:latin typeface="Cambria Math" panose="02040503050406030204" pitchFamily="18" charset="0"/>
                              <a:ea typeface="Calibri" panose="020F0502020204030204" pitchFamily="34" charset="0"/>
                              <a:cs typeface="Arial" panose="020B0604020202020204" pitchFamily="34" charset="0"/>
                            </a:rPr>
                            <m:t>1</m:t>
                          </m:r>
                        </m:sub>
                      </m:sSub>
                      <m:sSup>
                        <m:sSupPr>
                          <m:ctrlPr>
                            <a:rPr lang="en-GB" sz="2200" i="1">
                              <a:effectLst/>
                              <a:latin typeface="Cambria Math" panose="02040503050406030204" pitchFamily="18" charset="0"/>
                              <a:ea typeface="Calibri" panose="020F0502020204030204" pitchFamily="34" charset="0"/>
                              <a:cs typeface="Arial" panose="020B0604020202020204" pitchFamily="34" charset="0"/>
                            </a:rPr>
                          </m:ctrlPr>
                        </m:sSupPr>
                        <m:e>
                          <m:r>
                            <a:rPr lang="en-GB" sz="2200" i="1">
                              <a:effectLst/>
                              <a:latin typeface="Cambria Math" panose="02040503050406030204" pitchFamily="18" charset="0"/>
                              <a:ea typeface="Calibri" panose="020F0502020204030204" pitchFamily="34" charset="0"/>
                              <a:cs typeface="Arial" panose="020B0604020202020204" pitchFamily="34" charset="0"/>
                            </a:rPr>
                            <m:t>𝑒</m:t>
                          </m:r>
                        </m:e>
                        <m:sup>
                          <m:r>
                            <a:rPr lang="en-GB" sz="2200" i="1">
                              <a:effectLst/>
                              <a:latin typeface="Cambria Math" panose="02040503050406030204" pitchFamily="18" charset="0"/>
                              <a:ea typeface="Calibri" panose="020F0502020204030204" pitchFamily="34" charset="0"/>
                              <a:cs typeface="Arial" panose="020B0604020202020204" pitchFamily="34" charset="0"/>
                            </a:rPr>
                            <m:t>𝑚𝑥</m:t>
                          </m:r>
                        </m:sup>
                      </m:sSup>
                      <m:r>
                        <a:rPr lang="en-GB" sz="22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200" i="1">
                              <a:effectLst/>
                              <a:latin typeface="Cambria Math" panose="02040503050406030204" pitchFamily="18" charset="0"/>
                              <a:ea typeface="Calibri" panose="020F0502020204030204" pitchFamily="34" charset="0"/>
                              <a:cs typeface="Arial" panose="020B0604020202020204" pitchFamily="34" charset="0"/>
                            </a:rPr>
                          </m:ctrlPr>
                        </m:sSubPr>
                        <m:e>
                          <m:r>
                            <a:rPr lang="en-GB" sz="2200" i="1">
                              <a:effectLst/>
                              <a:latin typeface="Cambria Math" panose="02040503050406030204" pitchFamily="18" charset="0"/>
                              <a:ea typeface="Calibri" panose="020F0502020204030204" pitchFamily="34" charset="0"/>
                              <a:cs typeface="Arial" panose="020B0604020202020204" pitchFamily="34" charset="0"/>
                            </a:rPr>
                            <m:t>𝐶</m:t>
                          </m:r>
                        </m:e>
                        <m:sub>
                          <m:r>
                            <a:rPr lang="en-GB" sz="2200" i="1">
                              <a:effectLst/>
                              <a:latin typeface="Cambria Math" panose="02040503050406030204" pitchFamily="18" charset="0"/>
                              <a:ea typeface="Calibri" panose="020F0502020204030204" pitchFamily="34" charset="0"/>
                              <a:cs typeface="Arial" panose="020B0604020202020204" pitchFamily="34" charset="0"/>
                            </a:rPr>
                            <m:t>2</m:t>
                          </m:r>
                        </m:sub>
                      </m:sSub>
                      <m:sSup>
                        <m:sSupPr>
                          <m:ctrlPr>
                            <a:rPr lang="en-GB" sz="2200" i="1">
                              <a:effectLst/>
                              <a:latin typeface="Cambria Math" panose="02040503050406030204" pitchFamily="18" charset="0"/>
                              <a:ea typeface="Calibri" panose="020F0502020204030204" pitchFamily="34" charset="0"/>
                              <a:cs typeface="Arial" panose="020B0604020202020204" pitchFamily="34" charset="0"/>
                            </a:rPr>
                          </m:ctrlPr>
                        </m:sSupPr>
                        <m:e>
                          <m:r>
                            <a:rPr lang="en-GB" sz="2200" i="1">
                              <a:effectLst/>
                              <a:latin typeface="Cambria Math" panose="02040503050406030204" pitchFamily="18" charset="0"/>
                              <a:ea typeface="Calibri" panose="020F0502020204030204" pitchFamily="34" charset="0"/>
                              <a:cs typeface="Arial" panose="020B0604020202020204" pitchFamily="34" charset="0"/>
                            </a:rPr>
                            <m:t>𝑒</m:t>
                          </m:r>
                        </m:e>
                        <m:sup>
                          <m:r>
                            <a:rPr lang="en-GB" sz="2200" i="1">
                              <a:effectLst/>
                              <a:latin typeface="Cambria Math" panose="02040503050406030204" pitchFamily="18" charset="0"/>
                              <a:ea typeface="Calibri" panose="020F0502020204030204" pitchFamily="34" charset="0"/>
                              <a:cs typeface="Arial" panose="020B0604020202020204" pitchFamily="34" charset="0"/>
                            </a:rPr>
                            <m:t>−</m:t>
                          </m:r>
                          <m:r>
                            <a:rPr lang="en-GB" sz="2200" i="1">
                              <a:effectLst/>
                              <a:latin typeface="Cambria Math" panose="02040503050406030204" pitchFamily="18" charset="0"/>
                              <a:ea typeface="Calibri" panose="020F0502020204030204" pitchFamily="34" charset="0"/>
                              <a:cs typeface="Arial" panose="020B0604020202020204" pitchFamily="34" charset="0"/>
                            </a:rPr>
                            <m:t>𝑚𝑥</m:t>
                          </m:r>
                        </m:sup>
                      </m:sSup>
                    </m:oMath>
                  </m:oMathPara>
                </a14:m>
                <a:endParaRPr lang="en-GB" sz="2200" dirty="0">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sz="800" dirty="0">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GB" sz="2200" dirty="0">
                    <a:latin typeface="Arial" panose="020B0604020202020204" pitchFamily="34" charset="0"/>
                    <a:ea typeface="Calibri" panose="020F0502020204030204" pitchFamily="34" charset="0"/>
                    <a:cs typeface="Times New Roman" panose="02020603050405020304" pitchFamily="18" charset="0"/>
                  </a:rPr>
                  <a:t>we need to</a:t>
                </a:r>
                <a:r>
                  <a:rPr lang="en-GB" sz="2200" dirty="0">
                    <a:effectLst/>
                    <a:latin typeface="Arial" panose="020B0604020202020204" pitchFamily="34" charset="0"/>
                    <a:ea typeface="Calibri" panose="020F0502020204030204" pitchFamily="34" charset="0"/>
                    <a:cs typeface="Times New Roman" panose="02020603050405020304" pitchFamily="18" charset="0"/>
                  </a:rPr>
                  <a:t> evaluate the two constants of integration </a:t>
                </a:r>
                <a:r>
                  <a:rPr lang="en-GB" sz="2200" i="1" dirty="0">
                    <a:effectLst/>
                    <a:latin typeface="Arial" panose="020B0604020202020204" pitchFamily="34" charset="0"/>
                    <a:ea typeface="Calibri" panose="020F0502020204030204" pitchFamily="34" charset="0"/>
                    <a:cs typeface="Times New Roman" panose="02020603050405020304" pitchFamily="18" charset="0"/>
                  </a:rPr>
                  <a:t>C</a:t>
                </a:r>
                <a:r>
                  <a:rPr lang="en-GB" sz="2200" i="1" baseline="-25000" dirty="0">
                    <a:effectLst/>
                    <a:latin typeface="Arial" panose="020B0604020202020204" pitchFamily="34" charset="0"/>
                    <a:ea typeface="Calibri" panose="020F0502020204030204" pitchFamily="34" charset="0"/>
                    <a:cs typeface="Times New Roman" panose="02020603050405020304" pitchFamily="18" charset="0"/>
                  </a:rPr>
                  <a:t>1</a:t>
                </a:r>
                <a:r>
                  <a:rPr lang="en-GB" sz="2200" baseline="-25000" dirty="0">
                    <a:effectLst/>
                    <a:latin typeface="Arial" panose="020B0604020202020204" pitchFamily="34" charset="0"/>
                    <a:ea typeface="Calibri" panose="020F0502020204030204" pitchFamily="34" charset="0"/>
                    <a:cs typeface="Times New Roman" panose="02020603050405020304" pitchFamily="18" charset="0"/>
                  </a:rPr>
                  <a:t> </a:t>
                </a:r>
                <a:r>
                  <a:rPr lang="en-GB" sz="2200" dirty="0">
                    <a:effectLst/>
                    <a:latin typeface="Arial" panose="020B0604020202020204" pitchFamily="34" charset="0"/>
                    <a:ea typeface="Calibri" panose="020F0502020204030204" pitchFamily="34" charset="0"/>
                    <a:cs typeface="Times New Roman" panose="02020603050405020304" pitchFamily="18" charset="0"/>
                  </a:rPr>
                  <a:t>and </a:t>
                </a:r>
                <a:r>
                  <a:rPr lang="en-GB" sz="2200" i="1" dirty="0">
                    <a:effectLst/>
                    <a:latin typeface="Arial" panose="020B0604020202020204" pitchFamily="34" charset="0"/>
                    <a:ea typeface="Calibri" panose="020F0502020204030204" pitchFamily="34" charset="0"/>
                    <a:cs typeface="Times New Roman" panose="02020603050405020304" pitchFamily="18" charset="0"/>
                  </a:rPr>
                  <a:t>C</a:t>
                </a:r>
                <a:r>
                  <a:rPr lang="en-GB" sz="2200" i="1" baseline="-25000" dirty="0">
                    <a:effectLst/>
                    <a:latin typeface="Arial" panose="020B0604020202020204" pitchFamily="34" charset="0"/>
                    <a:ea typeface="Calibri" panose="020F0502020204030204" pitchFamily="34" charset="0"/>
                    <a:cs typeface="Times New Roman" panose="02020603050405020304" pitchFamily="18" charset="0"/>
                  </a:rPr>
                  <a:t>2</a:t>
                </a:r>
                <a:r>
                  <a:rPr lang="en-GB" sz="2200" dirty="0">
                    <a:effectLst/>
                    <a:latin typeface="Arial" panose="020B0604020202020204" pitchFamily="34" charset="0"/>
                    <a:ea typeface="Calibri" panose="020F0502020204030204" pitchFamily="34" charset="0"/>
                    <a:cs typeface="Times New Roman" panose="02020603050405020304" pitchFamily="18" charset="0"/>
                  </a:rPr>
                  <a:t>, hence need to specify two boundary conditions.  </a:t>
                </a:r>
              </a:p>
              <a:p>
                <a:pPr marL="0" indent="0">
                  <a:buNone/>
                </a:pPr>
                <a:endParaRPr lang="en-GB" sz="8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The first boundary condition is obvious: the base temperature when </a:t>
                </a:r>
                <a:r>
                  <a:rPr lang="en-GB" sz="2200" i="1" dirty="0">
                    <a:effectLst/>
                    <a:latin typeface="Arial" panose="020B0604020202020204" pitchFamily="34" charset="0"/>
                    <a:ea typeface="Calibri" panose="020F0502020204030204" pitchFamily="34" charset="0"/>
                    <a:cs typeface="Times New Roman" panose="02020603050405020304" pitchFamily="18" charset="0"/>
                  </a:rPr>
                  <a:t>x = 0</a:t>
                </a:r>
                <a:r>
                  <a:rPr lang="en-GB" sz="2200" dirty="0">
                    <a:effectLst/>
                    <a:latin typeface="Arial" panose="020B0604020202020204" pitchFamily="34" charset="0"/>
                    <a:ea typeface="Calibri" panose="020F0502020204030204" pitchFamily="34" charset="0"/>
                    <a:cs typeface="Times New Roman" panose="02020603050405020304" pitchFamily="18" charset="0"/>
                  </a:rPr>
                  <a:t>, i.e. </a:t>
                </a:r>
                <a:r>
                  <a:rPr lang="en-GB" sz="2200" i="1" dirty="0">
                    <a:effectLst/>
                    <a:latin typeface="Arial" panose="020B0604020202020204" pitchFamily="34" charset="0"/>
                    <a:ea typeface="Calibri" panose="020F0502020204030204" pitchFamily="34" charset="0"/>
                    <a:cs typeface="Times New Roman" panose="02020603050405020304" pitchFamily="18" charset="0"/>
                  </a:rPr>
                  <a:t>T(0) = T</a:t>
                </a:r>
                <a:r>
                  <a:rPr lang="en-GB" sz="2200" i="1" baseline="-25000" dirty="0">
                    <a:effectLst/>
                    <a:latin typeface="Arial" panose="020B0604020202020204" pitchFamily="34" charset="0"/>
                    <a:ea typeface="Calibri" panose="020F0502020204030204" pitchFamily="34" charset="0"/>
                    <a:cs typeface="Times New Roman" panose="02020603050405020304" pitchFamily="18" charset="0"/>
                  </a:rPr>
                  <a:t>b.</a:t>
                </a:r>
                <a:r>
                  <a:rPr lang="en-GB" sz="2200" dirty="0">
                    <a:effectLst/>
                    <a:latin typeface="Arial" panose="020B0604020202020204" pitchFamily="34" charset="0"/>
                    <a:ea typeface="Calibri" panose="020F0502020204030204" pitchFamily="34" charset="0"/>
                    <a:cs typeface="Times New Roman" panose="02020603050405020304" pitchFamily="18" charset="0"/>
                  </a:rPr>
                  <a:t> </a:t>
                </a:r>
              </a:p>
              <a:p>
                <a:pPr marL="0" indent="0">
                  <a:buNone/>
                </a:pPr>
                <a:r>
                  <a:rPr lang="en-GB" sz="800" dirty="0">
                    <a:effectLst/>
                    <a:latin typeface="Arial" panose="020B0604020202020204" pitchFamily="34" charset="0"/>
                    <a:ea typeface="Calibri" panose="020F0502020204030204" pitchFamily="34" charset="0"/>
                    <a:cs typeface="Times New Roman" panose="02020603050405020304" pitchFamily="18" charset="0"/>
                  </a:rPr>
                  <a:t> </a:t>
                </a:r>
              </a:p>
              <a:p>
                <a:pPr marL="0" indent="0">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The second condition will depend on the </a:t>
                </a:r>
                <a:r>
                  <a:rPr lang="en-GB" sz="2200" i="1" dirty="0">
                    <a:effectLst/>
                    <a:latin typeface="Arial" panose="020B0604020202020204" pitchFamily="34" charset="0"/>
                    <a:ea typeface="Calibri" panose="020F0502020204030204" pitchFamily="34" charset="0"/>
                    <a:cs typeface="Times New Roman" panose="02020603050405020304" pitchFamily="18" charset="0"/>
                  </a:rPr>
                  <a:t>end condition of the tip</a:t>
                </a:r>
                <a:r>
                  <a:rPr lang="en-GB" sz="2200" dirty="0">
                    <a:effectLst/>
                    <a:latin typeface="Arial" panose="020B0604020202020204" pitchFamily="34" charset="0"/>
                    <a:ea typeface="Calibri" panose="020F0502020204030204" pitchFamily="34" charset="0"/>
                    <a:cs typeface="Times New Roman" panose="02020603050405020304" pitchFamily="18" charset="0"/>
                  </a:rPr>
                  <a:t>.  </a:t>
                </a:r>
              </a:p>
              <a:p>
                <a:pPr marL="0" indent="0">
                  <a:buNone/>
                </a:pPr>
                <a:endParaRPr lang="en-GB" sz="8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The two end conditions generally analysed are for an </a:t>
                </a:r>
                <a:r>
                  <a:rPr lang="en-GB" sz="2200" i="1" dirty="0">
                    <a:effectLst/>
                    <a:latin typeface="Arial" panose="020B0604020202020204" pitchFamily="34" charset="0"/>
                    <a:ea typeface="Calibri" panose="020F0502020204030204" pitchFamily="34" charset="0"/>
                    <a:cs typeface="Times New Roman" panose="02020603050405020304" pitchFamily="18" charset="0"/>
                  </a:rPr>
                  <a:t>adiabatic tip</a:t>
                </a:r>
                <a:r>
                  <a:rPr lang="en-GB" sz="2200" dirty="0">
                    <a:effectLst/>
                    <a:latin typeface="Arial" panose="020B0604020202020204" pitchFamily="34" charset="0"/>
                    <a:ea typeface="Calibri" panose="020F0502020204030204" pitchFamily="34" charset="0"/>
                    <a:cs typeface="Times New Roman" panose="02020603050405020304" pitchFamily="18" charset="0"/>
                  </a:rPr>
                  <a:t>, where the surface area of the end is considered insulated, and an </a:t>
                </a:r>
                <a:r>
                  <a:rPr lang="en-GB" sz="2200" i="1" dirty="0">
                    <a:effectLst/>
                    <a:latin typeface="Arial" panose="020B0604020202020204" pitchFamily="34" charset="0"/>
                    <a:ea typeface="Calibri" panose="020F0502020204030204" pitchFamily="34" charset="0"/>
                    <a:cs typeface="Times New Roman" panose="02020603050405020304" pitchFamily="18" charset="0"/>
                  </a:rPr>
                  <a:t>infinitely long fin </a:t>
                </a:r>
                <a:r>
                  <a:rPr lang="en-GB" sz="2200" dirty="0">
                    <a:effectLst/>
                    <a:latin typeface="Arial" panose="020B0604020202020204" pitchFamily="34" charset="0"/>
                    <a:ea typeface="Calibri" panose="020F0502020204030204" pitchFamily="34" charset="0"/>
                    <a:cs typeface="Times New Roman" panose="02020603050405020304" pitchFamily="18" charset="0"/>
                  </a:rPr>
                  <a:t>(L → ∞).</a:t>
                </a:r>
              </a:p>
              <a:p>
                <a:pPr marL="0" indent="0">
                  <a:buNone/>
                </a:pPr>
                <a:r>
                  <a:rPr lang="en-GB" sz="2200" dirty="0">
                    <a:latin typeface="Arial" panose="020B0604020202020204" pitchFamily="34" charset="0"/>
                    <a:ea typeface="Calibri" panose="020F0502020204030204" pitchFamily="34" charset="0"/>
                    <a:cs typeface="Times New Roman" panose="02020603050405020304" pitchFamily="18" charset="0"/>
                  </a:rPr>
                  <a:t>These tip </a:t>
                </a:r>
                <a:r>
                  <a:rPr lang="en-GB" sz="2200" i="1" dirty="0">
                    <a:latin typeface="Arial" panose="020B0604020202020204" pitchFamily="34" charset="0"/>
                    <a:ea typeface="Calibri" panose="020F0502020204030204" pitchFamily="34" charset="0"/>
                    <a:cs typeface="Times New Roman" panose="02020603050405020304" pitchFamily="18" charset="0"/>
                  </a:rPr>
                  <a:t>boundary conditions are approximations </a:t>
                </a:r>
                <a:r>
                  <a:rPr lang="en-GB" sz="2200" dirty="0">
                    <a:latin typeface="Arial" panose="020B0604020202020204" pitchFamily="34" charset="0"/>
                    <a:ea typeface="Calibri" panose="020F0502020204030204" pitchFamily="34" charset="0"/>
                    <a:cs typeface="Times New Roman" panose="02020603050405020304" pitchFamily="18" charset="0"/>
                  </a:rPr>
                  <a:t>but are found to be fairly accurate.</a:t>
                </a:r>
                <a:endParaRPr lang="en-GB" sz="22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GB" sz="2200" dirty="0">
                    <a:latin typeface="Arial" panose="020B0604020202020204" pitchFamily="34" charset="0"/>
                    <a:ea typeface="Calibri" panose="020F0502020204030204" pitchFamily="34" charset="0"/>
                    <a:cs typeface="Times New Roman" panose="02020603050405020304" pitchFamily="18" charset="0"/>
                  </a:rPr>
                  <a:t>Note that there are however two further temperature distributions and heat loss relationships for fins of uniform cross-section: when convective heat transfer is accounted for at the tip, and when there is a prescribed (known) temperature at the tip.</a:t>
                </a:r>
                <a:endParaRPr lang="en-GB" sz="22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mc:Choice>
        <mc:Fallback xmlns="">
          <p:sp>
            <p:nvSpPr>
              <p:cNvPr id="3" name="Content Placeholder 2">
                <a:extLst>
                  <a:ext uri="{FF2B5EF4-FFF2-40B4-BE49-F238E27FC236}">
                    <a16:creationId xmlns:a16="http://schemas.microsoft.com/office/drawing/2014/main" id="{695BEE4C-431F-4C2F-93E6-C81536077981}"/>
                  </a:ext>
                </a:extLst>
              </p:cNvPr>
              <p:cNvSpPr>
                <a:spLocks noGrp="1" noRot="1" noChangeAspect="1" noMove="1" noResize="1" noEditPoints="1" noAdjustHandles="1" noChangeArrowheads="1" noChangeShapeType="1" noTextEdit="1"/>
              </p:cNvSpPr>
              <p:nvPr>
                <p:ph idx="1"/>
              </p:nvPr>
            </p:nvSpPr>
            <p:spPr>
              <a:xfrm>
                <a:off x="360045" y="725806"/>
                <a:ext cx="11498580" cy="6029324"/>
              </a:xfrm>
              <a:blipFill>
                <a:blip r:embed="rId2"/>
                <a:stretch>
                  <a:fillRect l="-689" t="-1213"/>
                </a:stretch>
              </a:blipFill>
            </p:spPr>
            <p:txBody>
              <a:bodyPr/>
              <a:lstStyle/>
              <a:p>
                <a:r>
                  <a:rPr lang="en-GB">
                    <a:noFill/>
                  </a:rPr>
                  <a:t> </a:t>
                </a:r>
              </a:p>
            </p:txBody>
          </p:sp>
        </mc:Fallback>
      </mc:AlternateContent>
      <p:sp>
        <p:nvSpPr>
          <p:cNvPr id="4" name="Title 1">
            <a:extLst>
              <a:ext uri="{FF2B5EF4-FFF2-40B4-BE49-F238E27FC236}">
                <a16:creationId xmlns:a16="http://schemas.microsoft.com/office/drawing/2014/main" id="{735FD032-A0FE-49DE-86B3-07AB3990D626}"/>
              </a:ext>
            </a:extLst>
          </p:cNvPr>
          <p:cNvSpPr>
            <a:spLocks noGrp="1"/>
          </p:cNvSpPr>
          <p:nvPr>
            <p:ph type="title"/>
          </p:nvPr>
        </p:nvSpPr>
        <p:spPr>
          <a:xfrm>
            <a:off x="838200" y="45086"/>
            <a:ext cx="10515600" cy="680720"/>
          </a:xfrm>
        </p:spPr>
        <p:txBody>
          <a:bodyPr>
            <a:normAutofit/>
          </a:bodyPr>
          <a:lstStyle/>
          <a:p>
            <a:pPr algn="ctr"/>
            <a:r>
              <a:rPr lang="en-GB" sz="4000" dirty="0"/>
              <a:t>Extended Surface Analysis</a:t>
            </a:r>
          </a:p>
        </p:txBody>
      </p:sp>
    </p:spTree>
    <p:extLst>
      <p:ext uri="{BB962C8B-B14F-4D97-AF65-F5344CB8AC3E}">
        <p14:creationId xmlns:p14="http://schemas.microsoft.com/office/powerpoint/2010/main" val="11375563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0A9A8-F37B-461A-9DAD-99DFA8D3EB0D}"/>
              </a:ext>
            </a:extLst>
          </p:cNvPr>
          <p:cNvSpPr>
            <a:spLocks noGrp="1"/>
          </p:cNvSpPr>
          <p:nvPr>
            <p:ph type="title"/>
          </p:nvPr>
        </p:nvSpPr>
        <p:spPr>
          <a:xfrm>
            <a:off x="449580" y="113665"/>
            <a:ext cx="11292840" cy="709295"/>
          </a:xfrm>
        </p:spPr>
        <p:txBody>
          <a:bodyPr>
            <a:normAutofit/>
          </a:bodyPr>
          <a:lstStyle/>
          <a:p>
            <a:pPr algn="ctr"/>
            <a:r>
              <a:rPr lang="en-GB" sz="3600" dirty="0"/>
              <a:t>Uniform cross-section fin: </a:t>
            </a:r>
            <a:r>
              <a:rPr lang="en-GB" sz="3600" i="1" dirty="0"/>
              <a:t>adiabatic tip boundary condition </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342621A5-DC81-4259-B29A-D6718A4B32D8}"/>
                  </a:ext>
                </a:extLst>
              </p:cNvPr>
              <p:cNvSpPr>
                <a:spLocks noGrp="1"/>
              </p:cNvSpPr>
              <p:nvPr>
                <p:ph idx="1"/>
              </p:nvPr>
            </p:nvSpPr>
            <p:spPr>
              <a:xfrm>
                <a:off x="394335" y="1000125"/>
                <a:ext cx="11401425" cy="5629274"/>
              </a:xfrm>
            </p:spPr>
            <p:txBody>
              <a:bodyPr>
                <a:normAutofit/>
              </a:bodyPr>
              <a:lstStyle/>
              <a:p>
                <a:pPr marL="0" indent="0">
                  <a:buNone/>
                </a:pPr>
                <a:r>
                  <a:rPr lang="en-GB" sz="2400" dirty="0">
                    <a:effectLst/>
                    <a:latin typeface="Arial" panose="020B0604020202020204" pitchFamily="34" charset="0"/>
                    <a:ea typeface="Calibri" panose="020F0502020204030204" pitchFamily="34" charset="0"/>
                    <a:cs typeface="Times New Roman" panose="02020603050405020304" pitchFamily="18" charset="0"/>
                  </a:rPr>
                  <a:t>For an adiabatic tip:		</a:t>
                </a:r>
                <a14:m>
                  <m:oMath xmlns:m="http://schemas.openxmlformats.org/officeDocument/2006/math">
                    <m:sSub>
                      <m:sSubPr>
                        <m:ctrlPr>
                          <a:rPr lang="en-GB" sz="2400" i="1">
                            <a:effectLst/>
                            <a:latin typeface="Cambria Math" panose="02040503050406030204" pitchFamily="18" charset="0"/>
                            <a:ea typeface="Calibri" panose="020F0502020204030204" pitchFamily="34" charset="0"/>
                            <a:cs typeface="Arial" panose="020B0604020202020204" pitchFamily="34" charset="0"/>
                          </a:rPr>
                        </m:ctrlPr>
                      </m:sSubPr>
                      <m:e>
                        <m:d>
                          <m:dPr>
                            <m:begChr m:val=""/>
                            <m:endChr m:val="|"/>
                            <m:ctrlPr>
                              <a:rPr lang="en-GB" sz="2400" i="1">
                                <a:effectLst/>
                                <a:latin typeface="Cambria Math" panose="02040503050406030204" pitchFamily="18" charset="0"/>
                                <a:ea typeface="Calibri" panose="020F0502020204030204" pitchFamily="34" charset="0"/>
                                <a:cs typeface="Arial" panose="020B0604020202020204" pitchFamily="34" charset="0"/>
                              </a:rPr>
                            </m:ctrlPr>
                          </m:dPr>
                          <m:e>
                            <m:f>
                              <m:fPr>
                                <m:ctrlPr>
                                  <a:rPr lang="en-GB" sz="2400" i="1">
                                    <a:effectLst/>
                                    <a:latin typeface="Cambria Math" panose="02040503050406030204" pitchFamily="18" charset="0"/>
                                    <a:ea typeface="Calibri" panose="020F0502020204030204" pitchFamily="34" charset="0"/>
                                    <a:cs typeface="Arial" panose="020B0604020202020204" pitchFamily="34" charset="0"/>
                                  </a:rPr>
                                </m:ctrlPr>
                              </m:fPr>
                              <m:num>
                                <m:r>
                                  <a:rPr lang="en-GB" sz="2400" i="1">
                                    <a:effectLst/>
                                    <a:latin typeface="Cambria Math" panose="02040503050406030204" pitchFamily="18" charset="0"/>
                                    <a:ea typeface="Calibri" panose="020F0502020204030204" pitchFamily="34" charset="0"/>
                                    <a:cs typeface="Arial" panose="020B0604020202020204" pitchFamily="34" charset="0"/>
                                  </a:rPr>
                                  <m:t>𝑑𝑇</m:t>
                                </m:r>
                              </m:num>
                              <m:den>
                                <m:r>
                                  <a:rPr lang="en-GB" sz="2400" i="1">
                                    <a:effectLst/>
                                    <a:latin typeface="Cambria Math" panose="02040503050406030204" pitchFamily="18" charset="0"/>
                                    <a:ea typeface="Calibri" panose="020F0502020204030204" pitchFamily="34" charset="0"/>
                                    <a:cs typeface="Arial" panose="020B0604020202020204" pitchFamily="34" charset="0"/>
                                  </a:rPr>
                                  <m:t>𝑑𝑥</m:t>
                                </m:r>
                              </m:den>
                            </m:f>
                          </m:e>
                        </m:d>
                      </m:e>
                      <m:sub>
                        <m:r>
                          <a:rPr lang="en-GB" sz="2400" i="1">
                            <a:effectLst/>
                            <a:latin typeface="Cambria Math" panose="02040503050406030204" pitchFamily="18" charset="0"/>
                            <a:ea typeface="Calibri" panose="020F0502020204030204" pitchFamily="34" charset="0"/>
                            <a:cs typeface="Arial" panose="020B0604020202020204" pitchFamily="34" charset="0"/>
                          </a:rPr>
                          <m:t> </m:t>
                        </m:r>
                        <m:r>
                          <a:rPr lang="en-GB" sz="2400" i="1">
                            <a:effectLst/>
                            <a:latin typeface="Cambria Math" panose="02040503050406030204" pitchFamily="18" charset="0"/>
                            <a:ea typeface="Calibri" panose="020F0502020204030204" pitchFamily="34" charset="0"/>
                            <a:cs typeface="Arial" panose="020B0604020202020204" pitchFamily="34" charset="0"/>
                          </a:rPr>
                          <m:t>𝑥</m:t>
                        </m:r>
                        <m:r>
                          <a:rPr lang="en-GB" sz="2400" i="1">
                            <a:effectLst/>
                            <a:latin typeface="Cambria Math" panose="02040503050406030204" pitchFamily="18" charset="0"/>
                            <a:ea typeface="Calibri" panose="020F0502020204030204" pitchFamily="34" charset="0"/>
                            <a:cs typeface="Arial" panose="020B0604020202020204" pitchFamily="34" charset="0"/>
                          </a:rPr>
                          <m:t>=</m:t>
                        </m:r>
                        <m:r>
                          <a:rPr lang="en-GB" sz="2400" i="1">
                            <a:effectLst/>
                            <a:latin typeface="Cambria Math" panose="02040503050406030204" pitchFamily="18" charset="0"/>
                            <a:ea typeface="Calibri" panose="020F0502020204030204" pitchFamily="34" charset="0"/>
                            <a:cs typeface="Arial" panose="020B0604020202020204" pitchFamily="34" charset="0"/>
                          </a:rPr>
                          <m:t>𝐿</m:t>
                        </m:r>
                      </m:sub>
                    </m:sSub>
                    <m:r>
                      <a:rPr lang="en-GB" sz="2400" i="1">
                        <a:effectLst/>
                        <a:latin typeface="Cambria Math" panose="02040503050406030204" pitchFamily="18" charset="0"/>
                        <a:ea typeface="Calibri" panose="020F0502020204030204" pitchFamily="34" charset="0"/>
                        <a:cs typeface="Arial" panose="020B0604020202020204" pitchFamily="34" charset="0"/>
                      </a:rPr>
                      <m:t>=0</m:t>
                    </m:r>
                  </m:oMath>
                </a14:m>
                <a:r>
                  <a:rPr lang="en-GB" sz="2400" dirty="0">
                    <a:effectLst/>
                    <a:latin typeface="Arial" panose="020B0604020202020204" pitchFamily="34" charset="0"/>
                    <a:ea typeface="Times New Roman" panose="02020603050405020304" pitchFamily="18" charset="0"/>
                    <a:cs typeface="Times New Roman" panose="02020603050405020304" pitchFamily="18" charset="0"/>
                  </a:rPr>
                  <a:t>		and, valid if  </a:t>
                </a:r>
                <a14:m>
                  <m:oMath xmlns:m="http://schemas.openxmlformats.org/officeDocument/2006/math">
                    <m:sSub>
                      <m:sSubPr>
                        <m:ctrlPr>
                          <a:rPr lang="en-GB" sz="24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400" i="1">
                            <a:effectLst/>
                            <a:latin typeface="Cambria Math" panose="02040503050406030204" pitchFamily="18" charset="0"/>
                            <a:ea typeface="Times New Roman" panose="02020603050405020304" pitchFamily="18" charset="0"/>
                            <a:cs typeface="Arial" panose="020B0604020202020204" pitchFamily="34" charset="0"/>
                          </a:rPr>
                          <m:t>𝐴</m:t>
                        </m:r>
                      </m:e>
                      <m:sub>
                        <m:r>
                          <a:rPr lang="en-GB" sz="2400" i="1">
                            <a:effectLst/>
                            <a:latin typeface="Cambria Math" panose="02040503050406030204" pitchFamily="18" charset="0"/>
                            <a:ea typeface="Times New Roman" panose="02020603050405020304" pitchFamily="18" charset="0"/>
                            <a:cs typeface="Arial" panose="020B0604020202020204" pitchFamily="34" charset="0"/>
                          </a:rPr>
                          <m:t>𝑠</m:t>
                        </m:r>
                      </m:sub>
                    </m:sSub>
                    <m:r>
                      <a:rPr lang="en-GB" sz="2400" i="1">
                        <a:effectLst/>
                        <a:latin typeface="Cambria Math" panose="02040503050406030204" pitchFamily="18" charset="0"/>
                        <a:ea typeface="Times New Roman" panose="02020603050405020304" pitchFamily="18" charset="0"/>
                        <a:cs typeface="Arial" panose="020B0604020202020204" pitchFamily="34" charset="0"/>
                      </a:rPr>
                      <m:t>≫</m:t>
                    </m:r>
                    <m:sSub>
                      <m:sSubPr>
                        <m:ctrlPr>
                          <a:rPr lang="en-GB" sz="24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400" i="1">
                            <a:effectLst/>
                            <a:latin typeface="Cambria Math" panose="02040503050406030204" pitchFamily="18" charset="0"/>
                            <a:ea typeface="Times New Roman" panose="02020603050405020304" pitchFamily="18" charset="0"/>
                            <a:cs typeface="Arial" panose="020B0604020202020204" pitchFamily="34" charset="0"/>
                          </a:rPr>
                          <m:t>𝐴</m:t>
                        </m:r>
                      </m:e>
                      <m:sub>
                        <m:r>
                          <a:rPr lang="en-GB" sz="2400" i="1">
                            <a:effectLst/>
                            <a:latin typeface="Cambria Math" panose="02040503050406030204" pitchFamily="18" charset="0"/>
                            <a:ea typeface="Times New Roman" panose="02020603050405020304" pitchFamily="18" charset="0"/>
                            <a:cs typeface="Arial" panose="020B0604020202020204" pitchFamily="34" charset="0"/>
                          </a:rPr>
                          <m:t>𝑐</m:t>
                        </m:r>
                      </m:sub>
                    </m:sSub>
                    <m:r>
                      <a:rPr lang="en-GB" sz="2400" i="1">
                        <a:effectLst/>
                        <a:latin typeface="Cambria Math" panose="02040503050406030204" pitchFamily="18" charset="0"/>
                        <a:ea typeface="Times New Roman" panose="02020603050405020304" pitchFamily="18" charset="0"/>
                        <a:cs typeface="Arial" panose="020B0604020202020204" pitchFamily="34" charset="0"/>
                      </a:rPr>
                      <m:t> </m:t>
                    </m:r>
                  </m:oMath>
                </a14:m>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400" dirty="0">
                    <a:effectLst/>
                    <a:latin typeface="Arial" panose="020B0604020202020204" pitchFamily="34" charset="0"/>
                    <a:ea typeface="Calibri" panose="020F0502020204030204" pitchFamily="34" charset="0"/>
                    <a:cs typeface="Times New Roman" panose="02020603050405020304" pitchFamily="18" charset="0"/>
                  </a:rPr>
                  <a:t>So that the temperature distribution along the length of the fin is given by;</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400" dirty="0">
                    <a:effectLst/>
                    <a:latin typeface="Arial" panose="020B0604020202020204" pitchFamily="34" charset="0"/>
                    <a:ea typeface="Calibri" panose="020F0502020204030204" pitchFamily="34" charset="0"/>
                    <a:cs typeface="Times New Roman" panose="02020603050405020304" pitchFamily="18" charset="0"/>
                  </a:rPr>
                  <a:t>			</a:t>
                </a:r>
                <a14:m>
                  <m:oMath xmlns:m="http://schemas.openxmlformats.org/officeDocument/2006/math">
                    <m:r>
                      <a:rPr lang="en-GB" sz="2400" i="1">
                        <a:effectLst/>
                        <a:latin typeface="Cambria Math" panose="02040503050406030204" pitchFamily="18" charset="0"/>
                        <a:ea typeface="Calibri" panose="020F0502020204030204" pitchFamily="34" charset="0"/>
                        <a:cs typeface="Arial" panose="020B0604020202020204" pitchFamily="34" charset="0"/>
                      </a:rPr>
                      <m:t>𝑇</m:t>
                    </m:r>
                    <m:d>
                      <m:dPr>
                        <m:ctrlPr>
                          <a:rPr lang="en-GB" sz="2400" i="1">
                            <a:effectLst/>
                            <a:latin typeface="Cambria Math" panose="02040503050406030204" pitchFamily="18" charset="0"/>
                            <a:ea typeface="Calibri" panose="020F0502020204030204" pitchFamily="34" charset="0"/>
                            <a:cs typeface="Arial" panose="020B0604020202020204" pitchFamily="34" charset="0"/>
                          </a:rPr>
                        </m:ctrlPr>
                      </m:dPr>
                      <m:e>
                        <m:r>
                          <a:rPr lang="en-GB" sz="2400" i="1">
                            <a:effectLst/>
                            <a:latin typeface="Cambria Math" panose="02040503050406030204" pitchFamily="18" charset="0"/>
                            <a:ea typeface="Calibri" panose="020F0502020204030204" pitchFamily="34" charset="0"/>
                            <a:cs typeface="Arial" panose="020B0604020202020204" pitchFamily="34" charset="0"/>
                          </a:rPr>
                          <m:t>𝑥</m:t>
                        </m:r>
                      </m:e>
                    </m:d>
                    <m:r>
                      <a:rPr lang="en-GB" sz="24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400" i="1">
                            <a:effectLst/>
                            <a:latin typeface="Cambria Math" panose="02040503050406030204" pitchFamily="18" charset="0"/>
                            <a:ea typeface="Calibri" panose="020F0502020204030204" pitchFamily="34" charset="0"/>
                            <a:cs typeface="Arial" panose="020B0604020202020204" pitchFamily="34" charset="0"/>
                          </a:rPr>
                        </m:ctrlPr>
                      </m:sSubPr>
                      <m:e>
                        <m:r>
                          <a:rPr lang="en-GB" sz="2400" i="1">
                            <a:effectLst/>
                            <a:latin typeface="Cambria Math" panose="02040503050406030204" pitchFamily="18" charset="0"/>
                            <a:ea typeface="Calibri" panose="020F0502020204030204" pitchFamily="34" charset="0"/>
                            <a:cs typeface="Arial" panose="020B0604020202020204" pitchFamily="34" charset="0"/>
                          </a:rPr>
                          <m:t>𝑇</m:t>
                        </m:r>
                      </m:e>
                      <m:sub>
                        <m:r>
                          <a:rPr lang="en-GB" sz="2400" i="1">
                            <a:effectLst/>
                            <a:latin typeface="Cambria Math" panose="02040503050406030204" pitchFamily="18" charset="0"/>
                            <a:ea typeface="Calibri" panose="020F0502020204030204" pitchFamily="34" charset="0"/>
                            <a:cs typeface="Arial" panose="020B0604020202020204" pitchFamily="34" charset="0"/>
                          </a:rPr>
                          <m:t>∞</m:t>
                        </m:r>
                      </m:sub>
                    </m:sSub>
                    <m:r>
                      <a:rPr lang="en-GB" sz="24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400" i="1">
                            <a:effectLst/>
                            <a:latin typeface="Cambria Math" panose="02040503050406030204" pitchFamily="18" charset="0"/>
                            <a:ea typeface="Calibri" panose="020F0502020204030204" pitchFamily="34" charset="0"/>
                            <a:cs typeface="Arial" panose="020B0604020202020204" pitchFamily="34" charset="0"/>
                          </a:rPr>
                        </m:ctrlPr>
                      </m:sSubPr>
                      <m:e>
                        <m:r>
                          <a:rPr lang="en-GB" sz="2400" i="1">
                            <a:effectLst/>
                            <a:latin typeface="Cambria Math" panose="02040503050406030204" pitchFamily="18" charset="0"/>
                            <a:ea typeface="Calibri" panose="020F0502020204030204" pitchFamily="34" charset="0"/>
                            <a:cs typeface="Arial" panose="020B0604020202020204" pitchFamily="34" charset="0"/>
                          </a:rPr>
                          <m:t>𝑇</m:t>
                        </m:r>
                      </m:e>
                      <m:sub>
                        <m:r>
                          <a:rPr lang="en-GB" sz="2400" i="1">
                            <a:effectLst/>
                            <a:latin typeface="Cambria Math" panose="02040503050406030204" pitchFamily="18" charset="0"/>
                            <a:ea typeface="Calibri" panose="020F0502020204030204" pitchFamily="34" charset="0"/>
                            <a:cs typeface="Arial" panose="020B0604020202020204" pitchFamily="34" charset="0"/>
                          </a:rPr>
                          <m:t>𝑏</m:t>
                        </m:r>
                      </m:sub>
                    </m:sSub>
                    <m:r>
                      <a:rPr lang="en-GB" sz="24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400" i="1">
                            <a:effectLst/>
                            <a:latin typeface="Cambria Math" panose="02040503050406030204" pitchFamily="18" charset="0"/>
                            <a:ea typeface="Calibri" panose="020F0502020204030204" pitchFamily="34" charset="0"/>
                            <a:cs typeface="Arial" panose="020B0604020202020204" pitchFamily="34" charset="0"/>
                          </a:rPr>
                        </m:ctrlPr>
                      </m:sSubPr>
                      <m:e>
                        <m:r>
                          <a:rPr lang="en-GB" sz="2400" i="1">
                            <a:effectLst/>
                            <a:latin typeface="Cambria Math" panose="02040503050406030204" pitchFamily="18" charset="0"/>
                            <a:ea typeface="Calibri" panose="020F0502020204030204" pitchFamily="34" charset="0"/>
                            <a:cs typeface="Arial" panose="020B0604020202020204" pitchFamily="34" charset="0"/>
                          </a:rPr>
                          <m:t>𝑇</m:t>
                        </m:r>
                      </m:e>
                      <m:sub>
                        <m:r>
                          <a:rPr lang="en-GB" sz="2400" i="1">
                            <a:effectLst/>
                            <a:latin typeface="Cambria Math" panose="02040503050406030204" pitchFamily="18" charset="0"/>
                            <a:ea typeface="Calibri" panose="020F0502020204030204" pitchFamily="34" charset="0"/>
                            <a:cs typeface="Arial" panose="020B0604020202020204" pitchFamily="34" charset="0"/>
                          </a:rPr>
                          <m:t>∞</m:t>
                        </m:r>
                      </m:sub>
                    </m:sSub>
                    <m:r>
                      <a:rPr lang="en-GB" sz="2400" i="1">
                        <a:effectLst/>
                        <a:latin typeface="Cambria Math" panose="02040503050406030204" pitchFamily="18" charset="0"/>
                        <a:ea typeface="Calibri" panose="020F0502020204030204" pitchFamily="34" charset="0"/>
                        <a:cs typeface="Arial" panose="020B0604020202020204" pitchFamily="34" charset="0"/>
                      </a:rPr>
                      <m:t>)</m:t>
                    </m:r>
                    <m:f>
                      <m:fPr>
                        <m:ctrlPr>
                          <a:rPr lang="en-GB" sz="2400" i="1">
                            <a:effectLst/>
                            <a:latin typeface="Cambria Math" panose="02040503050406030204" pitchFamily="18" charset="0"/>
                            <a:ea typeface="Calibri" panose="020F0502020204030204" pitchFamily="34" charset="0"/>
                            <a:cs typeface="Arial" panose="020B0604020202020204" pitchFamily="34" charset="0"/>
                          </a:rPr>
                        </m:ctrlPr>
                      </m:fPr>
                      <m:num>
                        <m:r>
                          <m:rPr>
                            <m:sty m:val="p"/>
                          </m:rPr>
                          <a:rPr lang="en-GB" sz="2400">
                            <a:effectLst/>
                            <a:latin typeface="Cambria Math" panose="02040503050406030204" pitchFamily="18" charset="0"/>
                            <a:ea typeface="Calibri" panose="020F0502020204030204" pitchFamily="34" charset="0"/>
                            <a:cs typeface="Arial" panose="020B0604020202020204" pitchFamily="34" charset="0"/>
                          </a:rPr>
                          <m:t>cosh</m:t>
                        </m:r>
                        <m:r>
                          <a:rPr lang="en-GB" sz="2400">
                            <a:effectLst/>
                            <a:latin typeface="Cambria Math" panose="02040503050406030204" pitchFamily="18" charset="0"/>
                            <a:ea typeface="Calibri" panose="020F0502020204030204" pitchFamily="34" charset="0"/>
                            <a:cs typeface="Arial" panose="020B0604020202020204" pitchFamily="34" charset="0"/>
                          </a:rPr>
                          <m:t>⁡</m:t>
                        </m:r>
                        <m:r>
                          <a:rPr lang="en-GB" sz="2400" i="1">
                            <a:effectLst/>
                            <a:latin typeface="Cambria Math" panose="02040503050406030204" pitchFamily="18" charset="0"/>
                            <a:ea typeface="Calibri" panose="020F0502020204030204" pitchFamily="34" charset="0"/>
                            <a:cs typeface="Arial" panose="020B0604020202020204" pitchFamily="34" charset="0"/>
                          </a:rPr>
                          <m:t>[</m:t>
                        </m:r>
                        <m:r>
                          <a:rPr lang="en-GB" sz="2400" i="1">
                            <a:effectLst/>
                            <a:latin typeface="Cambria Math" panose="02040503050406030204" pitchFamily="18" charset="0"/>
                            <a:ea typeface="Calibri" panose="020F0502020204030204" pitchFamily="34" charset="0"/>
                            <a:cs typeface="Arial" panose="020B0604020202020204" pitchFamily="34" charset="0"/>
                          </a:rPr>
                          <m:t>𝑚</m:t>
                        </m:r>
                        <m:d>
                          <m:dPr>
                            <m:ctrlPr>
                              <a:rPr lang="en-GB" sz="2400" i="1">
                                <a:effectLst/>
                                <a:latin typeface="Cambria Math" panose="02040503050406030204" pitchFamily="18" charset="0"/>
                                <a:ea typeface="Calibri" panose="020F0502020204030204" pitchFamily="34" charset="0"/>
                                <a:cs typeface="Arial" panose="020B0604020202020204" pitchFamily="34" charset="0"/>
                              </a:rPr>
                            </m:ctrlPr>
                          </m:dPr>
                          <m:e>
                            <m:r>
                              <a:rPr lang="en-GB" sz="2400" i="1">
                                <a:effectLst/>
                                <a:latin typeface="Cambria Math" panose="02040503050406030204" pitchFamily="18" charset="0"/>
                                <a:ea typeface="Calibri" panose="020F0502020204030204" pitchFamily="34" charset="0"/>
                                <a:cs typeface="Arial" panose="020B0604020202020204" pitchFamily="34" charset="0"/>
                              </a:rPr>
                              <m:t>𝐿</m:t>
                            </m:r>
                            <m:r>
                              <a:rPr lang="en-GB" sz="2400" i="1">
                                <a:effectLst/>
                                <a:latin typeface="Cambria Math" panose="02040503050406030204" pitchFamily="18" charset="0"/>
                                <a:ea typeface="Calibri" panose="020F0502020204030204" pitchFamily="34" charset="0"/>
                                <a:cs typeface="Arial" panose="020B0604020202020204" pitchFamily="34" charset="0"/>
                              </a:rPr>
                              <m:t>−</m:t>
                            </m:r>
                            <m:r>
                              <a:rPr lang="en-GB" sz="2400" i="1">
                                <a:effectLst/>
                                <a:latin typeface="Cambria Math" panose="02040503050406030204" pitchFamily="18" charset="0"/>
                                <a:ea typeface="Calibri" panose="020F0502020204030204" pitchFamily="34" charset="0"/>
                                <a:cs typeface="Arial" panose="020B0604020202020204" pitchFamily="34" charset="0"/>
                              </a:rPr>
                              <m:t>𝑥</m:t>
                            </m:r>
                          </m:e>
                        </m:d>
                        <m:r>
                          <a:rPr lang="en-GB" sz="2400" i="1">
                            <a:effectLst/>
                            <a:latin typeface="Cambria Math" panose="02040503050406030204" pitchFamily="18" charset="0"/>
                            <a:ea typeface="Calibri" panose="020F0502020204030204" pitchFamily="34" charset="0"/>
                            <a:cs typeface="Arial" panose="020B0604020202020204" pitchFamily="34" charset="0"/>
                          </a:rPr>
                          <m:t>]</m:t>
                        </m:r>
                      </m:num>
                      <m:den>
                        <m:r>
                          <m:rPr>
                            <m:sty m:val="p"/>
                          </m:rPr>
                          <a:rPr lang="en-GB" sz="2400">
                            <a:effectLst/>
                            <a:latin typeface="Cambria Math" panose="02040503050406030204" pitchFamily="18" charset="0"/>
                            <a:ea typeface="Calibri" panose="020F0502020204030204" pitchFamily="34" charset="0"/>
                            <a:cs typeface="Arial" panose="020B0604020202020204" pitchFamily="34" charset="0"/>
                          </a:rPr>
                          <m:t>cosh</m:t>
                        </m:r>
                        <m:r>
                          <a:rPr lang="en-GB" sz="2400">
                            <a:effectLst/>
                            <a:latin typeface="Cambria Math" panose="02040503050406030204" pitchFamily="18" charset="0"/>
                            <a:ea typeface="Calibri" panose="020F0502020204030204" pitchFamily="34" charset="0"/>
                            <a:cs typeface="Arial" panose="020B0604020202020204" pitchFamily="34" charset="0"/>
                          </a:rPr>
                          <m:t>⁡</m:t>
                        </m:r>
                        <m:r>
                          <a:rPr lang="en-GB" sz="2400" i="1">
                            <a:effectLst/>
                            <a:latin typeface="Cambria Math" panose="02040503050406030204" pitchFamily="18" charset="0"/>
                            <a:ea typeface="Calibri" panose="020F0502020204030204" pitchFamily="34" charset="0"/>
                            <a:cs typeface="Arial" panose="020B0604020202020204" pitchFamily="34" charset="0"/>
                          </a:rPr>
                          <m:t>(</m:t>
                        </m:r>
                        <m:r>
                          <a:rPr lang="en-GB" sz="2400" i="1">
                            <a:effectLst/>
                            <a:latin typeface="Cambria Math" panose="02040503050406030204" pitchFamily="18" charset="0"/>
                            <a:ea typeface="Calibri" panose="020F0502020204030204" pitchFamily="34" charset="0"/>
                            <a:cs typeface="Arial" panose="020B0604020202020204" pitchFamily="34" charset="0"/>
                          </a:rPr>
                          <m:t>𝑚𝐿</m:t>
                        </m:r>
                        <m:r>
                          <a:rPr lang="en-GB" sz="2400" i="1">
                            <a:effectLst/>
                            <a:latin typeface="Cambria Math" panose="02040503050406030204" pitchFamily="18" charset="0"/>
                            <a:ea typeface="Calibri" panose="020F0502020204030204" pitchFamily="34" charset="0"/>
                            <a:cs typeface="Arial" panose="020B0604020202020204" pitchFamily="34" charset="0"/>
                          </a:rPr>
                          <m:t>)</m:t>
                        </m:r>
                      </m:den>
                    </m:f>
                  </m:oMath>
                </a14:m>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400" dirty="0">
                    <a:effectLst/>
                    <a:latin typeface="Arial" panose="020B0604020202020204" pitchFamily="34" charset="0"/>
                    <a:ea typeface="Calibri" panose="020F0502020204030204" pitchFamily="34" charset="0"/>
                    <a:cs typeface="Times New Roman" panose="02020603050405020304" pitchFamily="18" charset="0"/>
                  </a:rPr>
                  <a:t>Where,		</a:t>
                </a:r>
                <a14:m>
                  <m:oMath xmlns:m="http://schemas.openxmlformats.org/officeDocument/2006/math">
                    <m:func>
                      <m:funcPr>
                        <m:ctrlPr>
                          <a:rPr lang="en-GB" sz="2400" i="1">
                            <a:effectLst/>
                            <a:latin typeface="Cambria Math" panose="02040503050406030204" pitchFamily="18" charset="0"/>
                            <a:ea typeface="Calibri" panose="020F0502020204030204" pitchFamily="34" charset="0"/>
                            <a:cs typeface="Arial" panose="020B0604020202020204" pitchFamily="34" charset="0"/>
                          </a:rPr>
                        </m:ctrlPr>
                      </m:funcPr>
                      <m:fName>
                        <m:r>
                          <m:rPr>
                            <m:sty m:val="p"/>
                          </m:rPr>
                          <a:rPr lang="en-GB" sz="2400">
                            <a:effectLst/>
                            <a:latin typeface="Cambria Math" panose="02040503050406030204" pitchFamily="18" charset="0"/>
                            <a:ea typeface="Calibri" panose="020F0502020204030204" pitchFamily="34" charset="0"/>
                            <a:cs typeface="Arial" panose="020B0604020202020204" pitchFamily="34" charset="0"/>
                          </a:rPr>
                          <m:t>cosh</m:t>
                        </m:r>
                      </m:fName>
                      <m:e>
                        <m:d>
                          <m:dPr>
                            <m:ctrlPr>
                              <a:rPr lang="en-GB" sz="2400" i="1">
                                <a:effectLst/>
                                <a:latin typeface="Cambria Math" panose="02040503050406030204" pitchFamily="18" charset="0"/>
                                <a:ea typeface="Calibri" panose="020F0502020204030204" pitchFamily="34" charset="0"/>
                                <a:cs typeface="Arial" panose="020B0604020202020204" pitchFamily="34" charset="0"/>
                              </a:rPr>
                            </m:ctrlPr>
                          </m:dPr>
                          <m:e>
                            <m:r>
                              <a:rPr lang="en-GB" sz="2400" i="1">
                                <a:effectLst/>
                                <a:latin typeface="Cambria Math" panose="02040503050406030204" pitchFamily="18" charset="0"/>
                                <a:ea typeface="Calibri" panose="020F0502020204030204" pitchFamily="34" charset="0"/>
                                <a:cs typeface="Arial" panose="020B0604020202020204" pitchFamily="34" charset="0"/>
                              </a:rPr>
                              <m:t>𝑥</m:t>
                            </m:r>
                          </m:e>
                        </m:d>
                      </m:e>
                    </m:func>
                    <m:r>
                      <a:rPr lang="en-GB" sz="2400" i="1">
                        <a:effectLst/>
                        <a:latin typeface="Cambria Math" panose="02040503050406030204" pitchFamily="18" charset="0"/>
                        <a:ea typeface="Calibri" panose="020F0502020204030204" pitchFamily="34" charset="0"/>
                        <a:cs typeface="Arial" panose="020B0604020202020204" pitchFamily="34" charset="0"/>
                      </a:rPr>
                      <m:t>= </m:t>
                    </m:r>
                    <m:f>
                      <m:fPr>
                        <m:ctrlPr>
                          <a:rPr lang="en-GB" sz="2400" i="1">
                            <a:effectLst/>
                            <a:latin typeface="Cambria Math" panose="02040503050406030204" pitchFamily="18" charset="0"/>
                            <a:ea typeface="Calibri" panose="020F0502020204030204" pitchFamily="34" charset="0"/>
                            <a:cs typeface="Arial" panose="020B0604020202020204" pitchFamily="34" charset="0"/>
                          </a:rPr>
                        </m:ctrlPr>
                      </m:fPr>
                      <m:num>
                        <m:r>
                          <a:rPr lang="en-GB" sz="2400" i="1">
                            <a:effectLst/>
                            <a:latin typeface="Cambria Math" panose="02040503050406030204" pitchFamily="18" charset="0"/>
                            <a:ea typeface="Calibri" panose="020F0502020204030204" pitchFamily="34" charset="0"/>
                            <a:cs typeface="Arial" panose="020B0604020202020204" pitchFamily="34" charset="0"/>
                          </a:rPr>
                          <m:t>(</m:t>
                        </m:r>
                        <m:sSup>
                          <m:sSupPr>
                            <m:ctrlPr>
                              <a:rPr lang="en-GB" sz="2400" i="1">
                                <a:effectLst/>
                                <a:latin typeface="Cambria Math" panose="02040503050406030204" pitchFamily="18" charset="0"/>
                                <a:ea typeface="Calibri" panose="020F0502020204030204" pitchFamily="34" charset="0"/>
                                <a:cs typeface="Arial" panose="020B0604020202020204" pitchFamily="34" charset="0"/>
                              </a:rPr>
                            </m:ctrlPr>
                          </m:sSupPr>
                          <m:e>
                            <m:r>
                              <a:rPr lang="en-GB" sz="2400" i="1">
                                <a:effectLst/>
                                <a:latin typeface="Cambria Math" panose="02040503050406030204" pitchFamily="18" charset="0"/>
                                <a:ea typeface="Calibri" panose="020F0502020204030204" pitchFamily="34" charset="0"/>
                                <a:cs typeface="Arial" panose="020B0604020202020204" pitchFamily="34" charset="0"/>
                              </a:rPr>
                              <m:t>𝑒</m:t>
                            </m:r>
                          </m:e>
                          <m:sup>
                            <m:r>
                              <a:rPr lang="en-GB" sz="2400" i="1">
                                <a:effectLst/>
                                <a:latin typeface="Cambria Math" panose="02040503050406030204" pitchFamily="18" charset="0"/>
                                <a:ea typeface="Calibri" panose="020F0502020204030204" pitchFamily="34" charset="0"/>
                                <a:cs typeface="Arial" panose="020B0604020202020204" pitchFamily="34" charset="0"/>
                              </a:rPr>
                              <m:t>𝑥</m:t>
                            </m:r>
                          </m:sup>
                        </m:sSup>
                        <m:r>
                          <a:rPr lang="en-GB" sz="2400" i="1">
                            <a:effectLst/>
                            <a:latin typeface="Cambria Math" panose="02040503050406030204" pitchFamily="18" charset="0"/>
                            <a:ea typeface="Calibri" panose="020F0502020204030204" pitchFamily="34" charset="0"/>
                            <a:cs typeface="Arial" panose="020B0604020202020204" pitchFamily="34" charset="0"/>
                          </a:rPr>
                          <m:t>+ </m:t>
                        </m:r>
                        <m:sSup>
                          <m:sSupPr>
                            <m:ctrlPr>
                              <a:rPr lang="en-GB" sz="2400" i="1">
                                <a:effectLst/>
                                <a:latin typeface="Cambria Math" panose="02040503050406030204" pitchFamily="18" charset="0"/>
                                <a:ea typeface="Calibri" panose="020F0502020204030204" pitchFamily="34" charset="0"/>
                                <a:cs typeface="Arial" panose="020B0604020202020204" pitchFamily="34" charset="0"/>
                              </a:rPr>
                            </m:ctrlPr>
                          </m:sSupPr>
                          <m:e>
                            <m:r>
                              <a:rPr lang="en-GB" sz="2400" i="1">
                                <a:effectLst/>
                                <a:latin typeface="Cambria Math" panose="02040503050406030204" pitchFamily="18" charset="0"/>
                                <a:ea typeface="Calibri" panose="020F0502020204030204" pitchFamily="34" charset="0"/>
                                <a:cs typeface="Arial" panose="020B0604020202020204" pitchFamily="34" charset="0"/>
                              </a:rPr>
                              <m:t>𝑒</m:t>
                            </m:r>
                          </m:e>
                          <m:sup>
                            <m:r>
                              <a:rPr lang="en-GB" sz="2400" i="1">
                                <a:effectLst/>
                                <a:latin typeface="Cambria Math" panose="02040503050406030204" pitchFamily="18" charset="0"/>
                                <a:ea typeface="Calibri" panose="020F0502020204030204" pitchFamily="34" charset="0"/>
                                <a:cs typeface="Arial" panose="020B0604020202020204" pitchFamily="34" charset="0"/>
                              </a:rPr>
                              <m:t>−</m:t>
                            </m:r>
                            <m:r>
                              <a:rPr lang="en-GB" sz="2400" i="1">
                                <a:effectLst/>
                                <a:latin typeface="Cambria Math" panose="02040503050406030204" pitchFamily="18" charset="0"/>
                                <a:ea typeface="Calibri" panose="020F0502020204030204" pitchFamily="34" charset="0"/>
                                <a:cs typeface="Arial" panose="020B0604020202020204" pitchFamily="34" charset="0"/>
                              </a:rPr>
                              <m:t>𝑥</m:t>
                            </m:r>
                          </m:sup>
                        </m:sSup>
                        <m:r>
                          <a:rPr lang="en-GB" sz="2400" i="1">
                            <a:effectLst/>
                            <a:latin typeface="Cambria Math" panose="02040503050406030204" pitchFamily="18" charset="0"/>
                            <a:ea typeface="Calibri" panose="020F0502020204030204" pitchFamily="34" charset="0"/>
                            <a:cs typeface="Arial" panose="020B0604020202020204" pitchFamily="34" charset="0"/>
                          </a:rPr>
                          <m:t>)</m:t>
                        </m:r>
                      </m:num>
                      <m:den>
                        <m:r>
                          <a:rPr lang="en-GB" sz="2400" i="1">
                            <a:effectLst/>
                            <a:latin typeface="Cambria Math" panose="02040503050406030204" pitchFamily="18" charset="0"/>
                            <a:ea typeface="Calibri" panose="020F0502020204030204" pitchFamily="34" charset="0"/>
                            <a:cs typeface="Arial" panose="020B0604020202020204" pitchFamily="34" charset="0"/>
                          </a:rPr>
                          <m:t>2</m:t>
                        </m:r>
                      </m:den>
                    </m:f>
                  </m:oMath>
                </a14:m>
                <a:r>
                  <a:rPr lang="en-GB" sz="2400" dirty="0">
                    <a:effectLst/>
                    <a:latin typeface="Arial" panose="020B0604020202020204" pitchFamily="34" charset="0"/>
                    <a:ea typeface="Times New Roman" panose="02020603050405020304" pitchFamily="18" charset="0"/>
                    <a:cs typeface="Times New Roman" panose="02020603050405020304" pitchFamily="18" charset="0"/>
                  </a:rPr>
                  <a:t>		and,	</a:t>
                </a:r>
                <a14:m>
                  <m:oMath xmlns:m="http://schemas.openxmlformats.org/officeDocument/2006/math">
                    <m:func>
                      <m:funcPr>
                        <m:ctrlPr>
                          <a:rPr lang="en-GB" sz="2400" i="1">
                            <a:effectLst/>
                            <a:latin typeface="Cambria Math" panose="02040503050406030204" pitchFamily="18" charset="0"/>
                            <a:ea typeface="Times New Roman" panose="02020603050405020304" pitchFamily="18" charset="0"/>
                            <a:cs typeface="Arial" panose="020B0604020202020204" pitchFamily="34" charset="0"/>
                          </a:rPr>
                        </m:ctrlPr>
                      </m:funcPr>
                      <m:fName>
                        <m:r>
                          <m:rPr>
                            <m:sty m:val="p"/>
                          </m:rPr>
                          <a:rPr lang="en-GB" sz="2400">
                            <a:effectLst/>
                            <a:latin typeface="Cambria Math" panose="02040503050406030204" pitchFamily="18" charset="0"/>
                            <a:ea typeface="Times New Roman" panose="02020603050405020304" pitchFamily="18" charset="0"/>
                            <a:cs typeface="Arial" panose="020B0604020202020204" pitchFamily="34" charset="0"/>
                          </a:rPr>
                          <m:t>tanh</m:t>
                        </m:r>
                      </m:fName>
                      <m:e>
                        <m:d>
                          <m:dPr>
                            <m:ctrlPr>
                              <a:rPr lang="en-GB" sz="2400" i="1">
                                <a:effectLst/>
                                <a:latin typeface="Cambria Math" panose="02040503050406030204" pitchFamily="18" charset="0"/>
                                <a:ea typeface="Times New Roman" panose="02020603050405020304" pitchFamily="18" charset="0"/>
                                <a:cs typeface="Arial" panose="020B0604020202020204" pitchFamily="34" charset="0"/>
                              </a:rPr>
                            </m:ctrlPr>
                          </m:dPr>
                          <m:e>
                            <m:r>
                              <a:rPr lang="en-GB" sz="2400" i="1">
                                <a:effectLst/>
                                <a:latin typeface="Cambria Math" panose="02040503050406030204" pitchFamily="18" charset="0"/>
                                <a:ea typeface="Times New Roman" panose="02020603050405020304" pitchFamily="18" charset="0"/>
                                <a:cs typeface="Arial" panose="020B0604020202020204" pitchFamily="34" charset="0"/>
                              </a:rPr>
                              <m:t>𝑥</m:t>
                            </m:r>
                          </m:e>
                        </m:d>
                      </m:e>
                    </m:func>
                    <m:r>
                      <a:rPr lang="en-GB" sz="2400" i="1">
                        <a:effectLst/>
                        <a:latin typeface="Cambria Math" panose="02040503050406030204" pitchFamily="18" charset="0"/>
                        <a:ea typeface="Calibri" panose="020F0502020204030204" pitchFamily="34" charset="0"/>
                        <a:cs typeface="Arial" panose="020B0604020202020204" pitchFamily="34" charset="0"/>
                      </a:rPr>
                      <m:t>= </m:t>
                    </m:r>
                    <m:f>
                      <m:fPr>
                        <m:ctrlPr>
                          <a:rPr lang="en-GB" sz="2400" i="1">
                            <a:effectLst/>
                            <a:latin typeface="Cambria Math" panose="02040503050406030204" pitchFamily="18" charset="0"/>
                            <a:ea typeface="Calibri" panose="020F0502020204030204" pitchFamily="34" charset="0"/>
                            <a:cs typeface="Arial" panose="020B0604020202020204" pitchFamily="34" charset="0"/>
                          </a:rPr>
                        </m:ctrlPr>
                      </m:fPr>
                      <m:num>
                        <m:sSup>
                          <m:sSupPr>
                            <m:ctrlPr>
                              <a:rPr lang="en-GB" sz="2400" i="1">
                                <a:effectLst/>
                                <a:latin typeface="Cambria Math" panose="02040503050406030204" pitchFamily="18" charset="0"/>
                                <a:ea typeface="Calibri" panose="020F0502020204030204" pitchFamily="34" charset="0"/>
                                <a:cs typeface="Arial" panose="020B0604020202020204" pitchFamily="34" charset="0"/>
                              </a:rPr>
                            </m:ctrlPr>
                          </m:sSupPr>
                          <m:e>
                            <m:r>
                              <a:rPr lang="en-GB" sz="2400" i="1">
                                <a:effectLst/>
                                <a:latin typeface="Cambria Math" panose="02040503050406030204" pitchFamily="18" charset="0"/>
                                <a:ea typeface="Calibri" panose="020F0502020204030204" pitchFamily="34" charset="0"/>
                                <a:cs typeface="Arial" panose="020B0604020202020204" pitchFamily="34" charset="0"/>
                              </a:rPr>
                              <m:t>𝑒</m:t>
                            </m:r>
                          </m:e>
                          <m:sup>
                            <m:r>
                              <a:rPr lang="en-GB" sz="2400" i="1">
                                <a:effectLst/>
                                <a:latin typeface="Cambria Math" panose="02040503050406030204" pitchFamily="18" charset="0"/>
                                <a:ea typeface="Calibri" panose="020F0502020204030204" pitchFamily="34" charset="0"/>
                                <a:cs typeface="Arial" panose="020B0604020202020204" pitchFamily="34" charset="0"/>
                              </a:rPr>
                              <m:t>𝑥</m:t>
                            </m:r>
                          </m:sup>
                        </m:sSup>
                        <m:r>
                          <a:rPr lang="en-GB" sz="2400" i="1">
                            <a:effectLst/>
                            <a:latin typeface="Cambria Math" panose="02040503050406030204" pitchFamily="18" charset="0"/>
                            <a:ea typeface="Calibri" panose="020F0502020204030204" pitchFamily="34" charset="0"/>
                            <a:cs typeface="Arial" panose="020B0604020202020204" pitchFamily="34" charset="0"/>
                          </a:rPr>
                          <m:t>− </m:t>
                        </m:r>
                        <m:sSup>
                          <m:sSupPr>
                            <m:ctrlPr>
                              <a:rPr lang="en-GB" sz="2400" i="1">
                                <a:effectLst/>
                                <a:latin typeface="Cambria Math" panose="02040503050406030204" pitchFamily="18" charset="0"/>
                                <a:ea typeface="Calibri" panose="020F0502020204030204" pitchFamily="34" charset="0"/>
                                <a:cs typeface="Arial" panose="020B0604020202020204" pitchFamily="34" charset="0"/>
                              </a:rPr>
                            </m:ctrlPr>
                          </m:sSupPr>
                          <m:e>
                            <m:r>
                              <a:rPr lang="en-GB" sz="2400" i="1">
                                <a:effectLst/>
                                <a:latin typeface="Cambria Math" panose="02040503050406030204" pitchFamily="18" charset="0"/>
                                <a:ea typeface="Calibri" panose="020F0502020204030204" pitchFamily="34" charset="0"/>
                                <a:cs typeface="Arial" panose="020B0604020202020204" pitchFamily="34" charset="0"/>
                              </a:rPr>
                              <m:t>𝑒</m:t>
                            </m:r>
                          </m:e>
                          <m:sup>
                            <m:r>
                              <a:rPr lang="en-GB" sz="2400" i="1">
                                <a:effectLst/>
                                <a:latin typeface="Cambria Math" panose="02040503050406030204" pitchFamily="18" charset="0"/>
                                <a:ea typeface="Calibri" panose="020F0502020204030204" pitchFamily="34" charset="0"/>
                                <a:cs typeface="Arial" panose="020B0604020202020204" pitchFamily="34" charset="0"/>
                              </a:rPr>
                              <m:t>−</m:t>
                            </m:r>
                            <m:r>
                              <a:rPr lang="en-GB" sz="2400" i="1">
                                <a:effectLst/>
                                <a:latin typeface="Cambria Math" panose="02040503050406030204" pitchFamily="18" charset="0"/>
                                <a:ea typeface="Calibri" panose="020F0502020204030204" pitchFamily="34" charset="0"/>
                                <a:cs typeface="Arial" panose="020B0604020202020204" pitchFamily="34" charset="0"/>
                              </a:rPr>
                              <m:t>𝑥</m:t>
                            </m:r>
                          </m:sup>
                        </m:sSup>
                      </m:num>
                      <m:den>
                        <m:sSup>
                          <m:sSupPr>
                            <m:ctrlPr>
                              <a:rPr lang="en-GB" sz="2400" i="1">
                                <a:effectLst/>
                                <a:latin typeface="Cambria Math" panose="02040503050406030204" pitchFamily="18" charset="0"/>
                                <a:ea typeface="Calibri" panose="020F0502020204030204" pitchFamily="34" charset="0"/>
                                <a:cs typeface="Arial" panose="020B0604020202020204" pitchFamily="34" charset="0"/>
                              </a:rPr>
                            </m:ctrlPr>
                          </m:sSupPr>
                          <m:e>
                            <m:r>
                              <a:rPr lang="en-GB" sz="2400" i="1">
                                <a:effectLst/>
                                <a:latin typeface="Cambria Math" panose="02040503050406030204" pitchFamily="18" charset="0"/>
                                <a:ea typeface="Calibri" panose="020F0502020204030204" pitchFamily="34" charset="0"/>
                                <a:cs typeface="Arial" panose="020B0604020202020204" pitchFamily="34" charset="0"/>
                              </a:rPr>
                              <m:t>𝑒</m:t>
                            </m:r>
                          </m:e>
                          <m:sup>
                            <m:r>
                              <a:rPr lang="en-GB" sz="2400" i="1">
                                <a:effectLst/>
                                <a:latin typeface="Cambria Math" panose="02040503050406030204" pitchFamily="18" charset="0"/>
                                <a:ea typeface="Calibri" panose="020F0502020204030204" pitchFamily="34" charset="0"/>
                                <a:cs typeface="Arial" panose="020B0604020202020204" pitchFamily="34" charset="0"/>
                              </a:rPr>
                              <m:t>𝑥</m:t>
                            </m:r>
                          </m:sup>
                        </m:sSup>
                        <m:r>
                          <a:rPr lang="en-GB" sz="2400" i="1">
                            <a:effectLst/>
                            <a:latin typeface="Cambria Math" panose="02040503050406030204" pitchFamily="18" charset="0"/>
                            <a:ea typeface="Calibri" panose="020F0502020204030204" pitchFamily="34" charset="0"/>
                            <a:cs typeface="Arial" panose="020B0604020202020204" pitchFamily="34" charset="0"/>
                          </a:rPr>
                          <m:t>+ </m:t>
                        </m:r>
                        <m:sSup>
                          <m:sSupPr>
                            <m:ctrlPr>
                              <a:rPr lang="en-GB" sz="2400" i="1">
                                <a:effectLst/>
                                <a:latin typeface="Cambria Math" panose="02040503050406030204" pitchFamily="18" charset="0"/>
                                <a:ea typeface="Calibri" panose="020F0502020204030204" pitchFamily="34" charset="0"/>
                                <a:cs typeface="Arial" panose="020B0604020202020204" pitchFamily="34" charset="0"/>
                              </a:rPr>
                            </m:ctrlPr>
                          </m:sSupPr>
                          <m:e>
                            <m:r>
                              <a:rPr lang="en-GB" sz="2400" i="1">
                                <a:effectLst/>
                                <a:latin typeface="Cambria Math" panose="02040503050406030204" pitchFamily="18" charset="0"/>
                                <a:ea typeface="Calibri" panose="020F0502020204030204" pitchFamily="34" charset="0"/>
                                <a:cs typeface="Arial" panose="020B0604020202020204" pitchFamily="34" charset="0"/>
                              </a:rPr>
                              <m:t>𝑒</m:t>
                            </m:r>
                          </m:e>
                          <m:sup>
                            <m:r>
                              <a:rPr lang="en-GB" sz="2400" i="1">
                                <a:effectLst/>
                                <a:latin typeface="Cambria Math" panose="02040503050406030204" pitchFamily="18" charset="0"/>
                                <a:ea typeface="Calibri" panose="020F0502020204030204" pitchFamily="34" charset="0"/>
                                <a:cs typeface="Arial" panose="020B0604020202020204" pitchFamily="34" charset="0"/>
                              </a:rPr>
                              <m:t>−</m:t>
                            </m:r>
                            <m:r>
                              <a:rPr lang="en-GB" sz="2400" i="1">
                                <a:effectLst/>
                                <a:latin typeface="Cambria Math" panose="02040503050406030204" pitchFamily="18" charset="0"/>
                                <a:ea typeface="Calibri" panose="020F0502020204030204" pitchFamily="34" charset="0"/>
                                <a:cs typeface="Arial" panose="020B0604020202020204" pitchFamily="34" charset="0"/>
                              </a:rPr>
                              <m:t>𝑥</m:t>
                            </m:r>
                          </m:sup>
                        </m:sSup>
                      </m:den>
                    </m:f>
                  </m:oMath>
                </a14:m>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400" dirty="0">
                    <a:effectLst/>
                    <a:latin typeface="Arial" panose="020B0604020202020204" pitchFamily="34" charset="0"/>
                    <a:ea typeface="Calibri" panose="020F0502020204030204" pitchFamily="34" charset="0"/>
                    <a:cs typeface="Times New Roman" panose="02020603050405020304" pitchFamily="18" charset="0"/>
                  </a:rPr>
                  <a:t>And the rate of heat transfer from the adiabatic tip fin is given by;</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400" dirty="0">
                    <a:effectLst/>
                    <a:latin typeface="Arial" panose="020B0604020202020204" pitchFamily="34" charset="0"/>
                    <a:ea typeface="Calibri" panose="020F0502020204030204" pitchFamily="34" charset="0"/>
                    <a:cs typeface="Times New Roman" panose="02020603050405020304" pitchFamily="18" charset="0"/>
                  </a:rPr>
                  <a:t>				</a:t>
                </a:r>
                <a14:m>
                  <m:oMath xmlns:m="http://schemas.openxmlformats.org/officeDocument/2006/math">
                    <m:acc>
                      <m:accPr>
                        <m:chr m:val="̇"/>
                        <m:ctrlPr>
                          <a:rPr lang="en-GB" sz="2400" i="1">
                            <a:effectLst/>
                            <a:latin typeface="Cambria Math" panose="02040503050406030204" pitchFamily="18" charset="0"/>
                            <a:ea typeface="Calibri" panose="020F0502020204030204" pitchFamily="34" charset="0"/>
                            <a:cs typeface="Arial" panose="020B0604020202020204" pitchFamily="34" charset="0"/>
                          </a:rPr>
                        </m:ctrlPr>
                      </m:accPr>
                      <m:e>
                        <m:r>
                          <a:rPr lang="en-GB" sz="2400" i="1">
                            <a:effectLst/>
                            <a:latin typeface="Cambria Math" panose="02040503050406030204" pitchFamily="18" charset="0"/>
                            <a:ea typeface="Calibri" panose="020F0502020204030204" pitchFamily="34" charset="0"/>
                            <a:cs typeface="Arial" panose="020B0604020202020204" pitchFamily="34" charset="0"/>
                          </a:rPr>
                          <m:t>𝑄</m:t>
                        </m:r>
                      </m:e>
                    </m:acc>
                    <m:r>
                      <a:rPr lang="en-GB" sz="2400" i="1">
                        <a:effectLst/>
                        <a:latin typeface="Cambria Math" panose="02040503050406030204" pitchFamily="18" charset="0"/>
                        <a:ea typeface="Calibri" panose="020F0502020204030204" pitchFamily="34" charset="0"/>
                        <a:cs typeface="Arial" panose="020B0604020202020204" pitchFamily="34" charset="0"/>
                      </a:rPr>
                      <m:t>= </m:t>
                    </m:r>
                    <m:rad>
                      <m:radPr>
                        <m:degHide m:val="on"/>
                        <m:ctrlPr>
                          <a:rPr lang="en-GB" sz="2400" i="1">
                            <a:effectLst/>
                            <a:latin typeface="Cambria Math" panose="02040503050406030204" pitchFamily="18" charset="0"/>
                            <a:ea typeface="Calibri" panose="020F0502020204030204" pitchFamily="34" charset="0"/>
                            <a:cs typeface="Arial" panose="020B0604020202020204" pitchFamily="34" charset="0"/>
                          </a:rPr>
                        </m:ctrlPr>
                      </m:radPr>
                      <m:deg/>
                      <m:e>
                        <m:r>
                          <a:rPr lang="en-GB" sz="2400" i="1">
                            <a:effectLst/>
                            <a:latin typeface="Cambria Math" panose="02040503050406030204" pitchFamily="18" charset="0"/>
                            <a:ea typeface="Calibri" panose="020F0502020204030204" pitchFamily="34" charset="0"/>
                            <a:cs typeface="Arial" panose="020B0604020202020204" pitchFamily="34" charset="0"/>
                          </a:rPr>
                          <m:t>h𝑃𝑘</m:t>
                        </m:r>
                        <m:sSub>
                          <m:sSubPr>
                            <m:ctrlPr>
                              <a:rPr lang="en-GB" sz="2400" i="1">
                                <a:effectLst/>
                                <a:latin typeface="Cambria Math" panose="02040503050406030204" pitchFamily="18" charset="0"/>
                                <a:ea typeface="Calibri" panose="020F0502020204030204" pitchFamily="34" charset="0"/>
                                <a:cs typeface="Arial" panose="020B0604020202020204" pitchFamily="34" charset="0"/>
                              </a:rPr>
                            </m:ctrlPr>
                          </m:sSubPr>
                          <m:e>
                            <m:r>
                              <a:rPr lang="en-GB" sz="2400" i="1">
                                <a:effectLst/>
                                <a:latin typeface="Cambria Math" panose="02040503050406030204" pitchFamily="18" charset="0"/>
                                <a:ea typeface="Calibri" panose="020F0502020204030204" pitchFamily="34" charset="0"/>
                                <a:cs typeface="Arial" panose="020B0604020202020204" pitchFamily="34" charset="0"/>
                              </a:rPr>
                              <m:t>𝐴</m:t>
                            </m:r>
                          </m:e>
                          <m:sub>
                            <m:r>
                              <a:rPr lang="en-GB" sz="2400" i="1">
                                <a:effectLst/>
                                <a:latin typeface="Cambria Math" panose="02040503050406030204" pitchFamily="18" charset="0"/>
                                <a:ea typeface="Calibri" panose="020F0502020204030204" pitchFamily="34" charset="0"/>
                                <a:cs typeface="Arial" panose="020B0604020202020204" pitchFamily="34" charset="0"/>
                              </a:rPr>
                              <m:t>𝑐</m:t>
                            </m:r>
                          </m:sub>
                        </m:sSub>
                      </m:e>
                    </m:rad>
                    <m:r>
                      <a:rPr lang="en-GB" sz="2400" i="1">
                        <a:effectLst/>
                        <a:latin typeface="Cambria Math" panose="02040503050406030204" pitchFamily="18" charset="0"/>
                        <a:ea typeface="Calibri" panose="020F0502020204030204" pitchFamily="34" charset="0"/>
                        <a:cs typeface="Arial" panose="020B0604020202020204" pitchFamily="34" charset="0"/>
                      </a:rPr>
                      <m:t> </m:t>
                    </m:r>
                    <m:d>
                      <m:dPr>
                        <m:ctrlPr>
                          <a:rPr lang="en-GB" sz="2400" i="1">
                            <a:effectLst/>
                            <a:latin typeface="Cambria Math" panose="02040503050406030204" pitchFamily="18" charset="0"/>
                            <a:ea typeface="Calibri" panose="020F0502020204030204" pitchFamily="34" charset="0"/>
                            <a:cs typeface="Arial" panose="020B0604020202020204" pitchFamily="34" charset="0"/>
                          </a:rPr>
                        </m:ctrlPr>
                      </m:dPr>
                      <m:e>
                        <m:sSub>
                          <m:sSubPr>
                            <m:ctrlPr>
                              <a:rPr lang="en-GB" sz="2400" i="1">
                                <a:effectLst/>
                                <a:latin typeface="Cambria Math" panose="02040503050406030204" pitchFamily="18" charset="0"/>
                                <a:ea typeface="Calibri" panose="020F0502020204030204" pitchFamily="34" charset="0"/>
                                <a:cs typeface="Arial" panose="020B0604020202020204" pitchFamily="34" charset="0"/>
                              </a:rPr>
                            </m:ctrlPr>
                          </m:sSubPr>
                          <m:e>
                            <m:r>
                              <a:rPr lang="en-GB" sz="2400" i="1">
                                <a:effectLst/>
                                <a:latin typeface="Cambria Math" panose="02040503050406030204" pitchFamily="18" charset="0"/>
                                <a:ea typeface="Calibri" panose="020F0502020204030204" pitchFamily="34" charset="0"/>
                                <a:cs typeface="Arial" panose="020B0604020202020204" pitchFamily="34" charset="0"/>
                              </a:rPr>
                              <m:t>𝑇</m:t>
                            </m:r>
                          </m:e>
                          <m:sub>
                            <m:r>
                              <a:rPr lang="en-GB" sz="2400" i="1">
                                <a:effectLst/>
                                <a:latin typeface="Cambria Math" panose="02040503050406030204" pitchFamily="18" charset="0"/>
                                <a:ea typeface="Calibri" panose="020F0502020204030204" pitchFamily="34" charset="0"/>
                                <a:cs typeface="Arial" panose="020B0604020202020204" pitchFamily="34" charset="0"/>
                              </a:rPr>
                              <m:t>𝑏</m:t>
                            </m:r>
                          </m:sub>
                        </m:sSub>
                        <m:r>
                          <a:rPr lang="en-GB" sz="24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400" i="1">
                                <a:effectLst/>
                                <a:latin typeface="Cambria Math" panose="02040503050406030204" pitchFamily="18" charset="0"/>
                                <a:ea typeface="Calibri" panose="020F0502020204030204" pitchFamily="34" charset="0"/>
                                <a:cs typeface="Arial" panose="020B0604020202020204" pitchFamily="34" charset="0"/>
                              </a:rPr>
                            </m:ctrlPr>
                          </m:sSubPr>
                          <m:e>
                            <m:r>
                              <a:rPr lang="en-GB" sz="2400" i="1">
                                <a:effectLst/>
                                <a:latin typeface="Cambria Math" panose="02040503050406030204" pitchFamily="18" charset="0"/>
                                <a:ea typeface="Calibri" panose="020F0502020204030204" pitchFamily="34" charset="0"/>
                                <a:cs typeface="Arial" panose="020B0604020202020204" pitchFamily="34" charset="0"/>
                              </a:rPr>
                              <m:t>𝑇</m:t>
                            </m:r>
                          </m:e>
                          <m:sub>
                            <m:r>
                              <a:rPr lang="en-GB" sz="2400" i="1">
                                <a:effectLst/>
                                <a:latin typeface="Cambria Math" panose="02040503050406030204" pitchFamily="18" charset="0"/>
                                <a:ea typeface="Calibri" panose="020F0502020204030204" pitchFamily="34" charset="0"/>
                                <a:cs typeface="Arial" panose="020B0604020202020204" pitchFamily="34" charset="0"/>
                              </a:rPr>
                              <m:t>∞</m:t>
                            </m:r>
                          </m:sub>
                        </m:sSub>
                      </m:e>
                    </m:d>
                    <m:r>
                      <m:rPr>
                        <m:sty m:val="p"/>
                      </m:rPr>
                      <a:rPr lang="en-GB" sz="2400">
                        <a:effectLst/>
                        <a:latin typeface="Cambria Math" panose="02040503050406030204" pitchFamily="18" charset="0"/>
                        <a:ea typeface="Calibri" panose="020F0502020204030204" pitchFamily="34" charset="0"/>
                        <a:cs typeface="Arial" panose="020B0604020202020204" pitchFamily="34" charset="0"/>
                      </a:rPr>
                      <m:t>tanh</m:t>
                    </m:r>
                    <m:r>
                      <a:rPr lang="en-GB" sz="2400">
                        <a:effectLst/>
                        <a:latin typeface="Cambria Math" panose="02040503050406030204" pitchFamily="18" charset="0"/>
                        <a:ea typeface="Calibri" panose="020F0502020204030204" pitchFamily="34" charset="0"/>
                        <a:cs typeface="Arial" panose="020B0604020202020204" pitchFamily="34" charset="0"/>
                      </a:rPr>
                      <m:t>⁡</m:t>
                    </m:r>
                    <m:r>
                      <a:rPr lang="en-GB" sz="2400" i="1">
                        <a:effectLst/>
                        <a:latin typeface="Cambria Math" panose="02040503050406030204" pitchFamily="18" charset="0"/>
                        <a:ea typeface="Calibri" panose="020F0502020204030204" pitchFamily="34" charset="0"/>
                        <a:cs typeface="Arial" panose="020B0604020202020204" pitchFamily="34" charset="0"/>
                      </a:rPr>
                      <m:t>(</m:t>
                    </m:r>
                    <m:r>
                      <a:rPr lang="en-GB" sz="2400" i="1">
                        <a:effectLst/>
                        <a:latin typeface="Cambria Math" panose="02040503050406030204" pitchFamily="18" charset="0"/>
                        <a:ea typeface="Calibri" panose="020F0502020204030204" pitchFamily="34" charset="0"/>
                        <a:cs typeface="Arial" panose="020B0604020202020204" pitchFamily="34" charset="0"/>
                      </a:rPr>
                      <m:t>𝑚𝐿</m:t>
                    </m:r>
                    <m:r>
                      <a:rPr lang="en-GB" sz="2400" i="1">
                        <a:effectLst/>
                        <a:latin typeface="Cambria Math" panose="02040503050406030204" pitchFamily="18" charset="0"/>
                        <a:ea typeface="Calibri" panose="020F0502020204030204" pitchFamily="34" charset="0"/>
                        <a:cs typeface="Arial" panose="020B0604020202020204" pitchFamily="34" charset="0"/>
                      </a:rPr>
                      <m:t>)</m:t>
                    </m:r>
                  </m:oMath>
                </a14:m>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400" i="1" dirty="0">
                    <a:effectLst/>
                    <a:latin typeface="Calibri" panose="020F0502020204030204" pitchFamily="34" charset="0"/>
                    <a:ea typeface="Calibri" panose="020F0502020204030204" pitchFamily="34" charset="0"/>
                    <a:cs typeface="Times New Roman" panose="02020603050405020304" pitchFamily="18" charset="0"/>
                  </a:rPr>
                  <a:t>Cosh</a:t>
                </a:r>
                <a:r>
                  <a:rPr lang="en-GB" sz="2400" dirty="0">
                    <a:effectLst/>
                    <a:latin typeface="Calibri" panose="020F0502020204030204" pitchFamily="34" charset="0"/>
                    <a:ea typeface="Calibri" panose="020F0502020204030204" pitchFamily="34" charset="0"/>
                    <a:cs typeface="Times New Roman" panose="02020603050405020304" pitchFamily="18" charset="0"/>
                  </a:rPr>
                  <a:t> and </a:t>
                </a:r>
                <a:r>
                  <a:rPr lang="en-GB" sz="2400" i="1" dirty="0">
                    <a:effectLst/>
                    <a:latin typeface="Calibri" panose="020F0502020204030204" pitchFamily="34" charset="0"/>
                    <a:ea typeface="Calibri" panose="020F0502020204030204" pitchFamily="34" charset="0"/>
                    <a:cs typeface="Times New Roman" panose="02020603050405020304" pitchFamily="18" charset="0"/>
                  </a:rPr>
                  <a:t>tanh</a:t>
                </a:r>
                <a:r>
                  <a:rPr lang="en-GB" sz="2400" dirty="0">
                    <a:effectLst/>
                    <a:latin typeface="Calibri" panose="020F0502020204030204" pitchFamily="34" charset="0"/>
                    <a:ea typeface="Calibri" panose="020F0502020204030204" pitchFamily="34" charset="0"/>
                    <a:cs typeface="Times New Roman" panose="02020603050405020304" pitchFamily="18" charset="0"/>
                  </a:rPr>
                  <a:t> (‘than’) are hyperbolic trigonometric functions.</a:t>
                </a:r>
              </a:p>
            </p:txBody>
          </p:sp>
        </mc:Choice>
        <mc:Fallback xmlns="">
          <p:sp>
            <p:nvSpPr>
              <p:cNvPr id="3" name="Content Placeholder 2">
                <a:extLst>
                  <a:ext uri="{FF2B5EF4-FFF2-40B4-BE49-F238E27FC236}">
                    <a16:creationId xmlns:a16="http://schemas.microsoft.com/office/drawing/2014/main" id="{342621A5-DC81-4259-B29A-D6718A4B32D8}"/>
                  </a:ext>
                </a:extLst>
              </p:cNvPr>
              <p:cNvSpPr>
                <a:spLocks noGrp="1" noRot="1" noChangeAspect="1" noMove="1" noResize="1" noEditPoints="1" noAdjustHandles="1" noChangeArrowheads="1" noChangeShapeType="1" noTextEdit="1"/>
              </p:cNvSpPr>
              <p:nvPr>
                <p:ph idx="1"/>
              </p:nvPr>
            </p:nvSpPr>
            <p:spPr>
              <a:xfrm>
                <a:off x="394335" y="1000125"/>
                <a:ext cx="11401425" cy="5629274"/>
              </a:xfrm>
              <a:blipFill>
                <a:blip r:embed="rId2"/>
                <a:stretch>
                  <a:fillRect l="-856" t="-108"/>
                </a:stretch>
              </a:blipFill>
            </p:spPr>
            <p:txBody>
              <a:bodyPr/>
              <a:lstStyle/>
              <a:p>
                <a:r>
                  <a:rPr lang="en-GB">
                    <a:noFill/>
                  </a:rPr>
                  <a:t> </a:t>
                </a:r>
              </a:p>
            </p:txBody>
          </p:sp>
        </mc:Fallback>
      </mc:AlternateContent>
    </p:spTree>
    <p:extLst>
      <p:ext uri="{BB962C8B-B14F-4D97-AF65-F5344CB8AC3E}">
        <p14:creationId xmlns:p14="http://schemas.microsoft.com/office/powerpoint/2010/main" val="7145026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CC953167-1FB0-4886-B32F-5644CBA158F2}"/>
                  </a:ext>
                </a:extLst>
              </p:cNvPr>
              <p:cNvSpPr>
                <a:spLocks noGrp="1"/>
              </p:cNvSpPr>
              <p:nvPr>
                <p:ph idx="1"/>
              </p:nvPr>
            </p:nvSpPr>
            <p:spPr>
              <a:xfrm>
                <a:off x="662941" y="1045844"/>
                <a:ext cx="11065192" cy="5607049"/>
              </a:xfrm>
            </p:spPr>
            <p:txBody>
              <a:bodyPr>
                <a:normAutofit/>
              </a:bodyPr>
              <a:lstStyle/>
              <a:p>
                <a:pPr marL="0" indent="0">
                  <a:lnSpc>
                    <a:spcPct val="115000"/>
                  </a:lnSpc>
                  <a:spcAft>
                    <a:spcPts val="1000"/>
                  </a:spcAft>
                  <a:buNone/>
                </a:pPr>
                <a:r>
                  <a:rPr lang="en-GB" sz="2400" dirty="0">
                    <a:effectLst/>
                    <a:ea typeface="Calibri" panose="020F0502020204030204" pitchFamily="34" charset="0"/>
                    <a:cs typeface="Times New Roman" panose="02020603050405020304" pitchFamily="18" charset="0"/>
                  </a:rPr>
                  <a:t>For an infinite fin:	</a:t>
                </a:r>
                <a14:m>
                  <m:oMath xmlns:m="http://schemas.openxmlformats.org/officeDocument/2006/math">
                    <m:sSub>
                      <m:sSubPr>
                        <m:ctrlPr>
                          <a:rPr lang="en-GB" sz="2400" i="1">
                            <a:effectLst/>
                            <a:latin typeface="Cambria Math" panose="02040503050406030204" pitchFamily="18" charset="0"/>
                            <a:ea typeface="Calibri" panose="020F0502020204030204" pitchFamily="34" charset="0"/>
                            <a:cs typeface="Arial" panose="020B0604020202020204" pitchFamily="34" charset="0"/>
                          </a:rPr>
                        </m:ctrlPr>
                      </m:sSubPr>
                      <m:e>
                        <m:r>
                          <a:rPr lang="en-GB" sz="2400" i="1">
                            <a:effectLst/>
                            <a:latin typeface="Cambria Math" panose="02040503050406030204" pitchFamily="18" charset="0"/>
                            <a:ea typeface="Calibri" panose="020F0502020204030204" pitchFamily="34" charset="0"/>
                            <a:cs typeface="Arial" panose="020B0604020202020204" pitchFamily="34" charset="0"/>
                          </a:rPr>
                          <m:t>𝑇</m:t>
                        </m:r>
                      </m:e>
                      <m:sub>
                        <m:r>
                          <a:rPr lang="en-GB" sz="2400" i="1">
                            <a:effectLst/>
                            <a:latin typeface="Cambria Math" panose="02040503050406030204" pitchFamily="18" charset="0"/>
                            <a:ea typeface="Calibri" panose="020F0502020204030204" pitchFamily="34" charset="0"/>
                            <a:cs typeface="Arial" panose="020B0604020202020204" pitchFamily="34" charset="0"/>
                          </a:rPr>
                          <m:t>𝐿</m:t>
                        </m:r>
                      </m:sub>
                    </m:sSub>
                    <m:r>
                      <a:rPr lang="en-GB" sz="24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400" i="1">
                            <a:effectLst/>
                            <a:latin typeface="Cambria Math" panose="02040503050406030204" pitchFamily="18" charset="0"/>
                            <a:ea typeface="Calibri" panose="020F0502020204030204" pitchFamily="34" charset="0"/>
                            <a:cs typeface="Arial" panose="020B0604020202020204" pitchFamily="34" charset="0"/>
                          </a:rPr>
                        </m:ctrlPr>
                      </m:sSubPr>
                      <m:e>
                        <m:r>
                          <a:rPr lang="en-GB" sz="2400" i="1">
                            <a:effectLst/>
                            <a:latin typeface="Cambria Math" panose="02040503050406030204" pitchFamily="18" charset="0"/>
                            <a:ea typeface="Calibri" panose="020F0502020204030204" pitchFamily="34" charset="0"/>
                            <a:cs typeface="Arial" panose="020B0604020202020204" pitchFamily="34" charset="0"/>
                          </a:rPr>
                          <m:t>𝑇</m:t>
                        </m:r>
                      </m:e>
                      <m:sub>
                        <m:r>
                          <a:rPr lang="en-GB" sz="2400" i="1">
                            <a:effectLst/>
                            <a:latin typeface="Cambria Math" panose="02040503050406030204" pitchFamily="18" charset="0"/>
                            <a:ea typeface="Calibri" panose="020F0502020204030204" pitchFamily="34" charset="0"/>
                            <a:cs typeface="Arial" panose="020B0604020202020204" pitchFamily="34" charset="0"/>
                          </a:rPr>
                          <m:t>∞</m:t>
                        </m:r>
                      </m:sub>
                    </m:sSub>
                  </m:oMath>
                </a14:m>
                <a:r>
                  <a:rPr lang="en-GB" sz="2400" dirty="0">
                    <a:effectLst/>
                    <a:ea typeface="Times New Roman" panose="02020603050405020304" pitchFamily="18" charset="0"/>
                    <a:cs typeface="Times New Roman" panose="02020603050405020304" pitchFamily="18" charset="0"/>
                  </a:rPr>
                  <a:t>	and, valid if  </a:t>
                </a:r>
                <a14:m>
                  <m:oMath xmlns:m="http://schemas.openxmlformats.org/officeDocument/2006/math">
                    <m:sSub>
                      <m:sSubPr>
                        <m:ctrlPr>
                          <a:rPr lang="en-GB" sz="24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400" i="1">
                            <a:effectLst/>
                            <a:latin typeface="Cambria Math" panose="02040503050406030204" pitchFamily="18" charset="0"/>
                            <a:ea typeface="Times New Roman" panose="02020603050405020304" pitchFamily="18" charset="0"/>
                            <a:cs typeface="Arial" panose="020B0604020202020204" pitchFamily="34" charset="0"/>
                          </a:rPr>
                          <m:t>𝐴</m:t>
                        </m:r>
                      </m:e>
                      <m:sub>
                        <m:r>
                          <a:rPr lang="en-GB" sz="2400" i="1">
                            <a:effectLst/>
                            <a:latin typeface="Cambria Math" panose="02040503050406030204" pitchFamily="18" charset="0"/>
                            <a:ea typeface="Times New Roman" panose="02020603050405020304" pitchFamily="18" charset="0"/>
                            <a:cs typeface="Arial" panose="020B0604020202020204" pitchFamily="34" charset="0"/>
                          </a:rPr>
                          <m:t>𝑠</m:t>
                        </m:r>
                      </m:sub>
                    </m:sSub>
                    <m:r>
                      <a:rPr lang="en-GB" sz="2400" i="1">
                        <a:effectLst/>
                        <a:latin typeface="Cambria Math" panose="02040503050406030204" pitchFamily="18" charset="0"/>
                        <a:ea typeface="Times New Roman" panose="02020603050405020304" pitchFamily="18" charset="0"/>
                        <a:cs typeface="Arial" panose="020B0604020202020204" pitchFamily="34" charset="0"/>
                      </a:rPr>
                      <m:t>≫</m:t>
                    </m:r>
                    <m:sSub>
                      <m:sSubPr>
                        <m:ctrlPr>
                          <a:rPr lang="en-GB" sz="24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400" i="1">
                            <a:effectLst/>
                            <a:latin typeface="Cambria Math" panose="02040503050406030204" pitchFamily="18" charset="0"/>
                            <a:ea typeface="Times New Roman" panose="02020603050405020304" pitchFamily="18" charset="0"/>
                            <a:cs typeface="Arial" panose="020B0604020202020204" pitchFamily="34" charset="0"/>
                          </a:rPr>
                          <m:t>𝐴</m:t>
                        </m:r>
                      </m:e>
                      <m:sub>
                        <m:r>
                          <a:rPr lang="en-GB" sz="2400" i="1">
                            <a:effectLst/>
                            <a:latin typeface="Cambria Math" panose="02040503050406030204" pitchFamily="18" charset="0"/>
                            <a:ea typeface="Times New Roman" panose="02020603050405020304" pitchFamily="18" charset="0"/>
                            <a:cs typeface="Arial" panose="020B0604020202020204" pitchFamily="34" charset="0"/>
                          </a:rPr>
                          <m:t>𝑐</m:t>
                        </m:r>
                      </m:sub>
                    </m:sSub>
                  </m:oMath>
                </a14:m>
                <a:r>
                  <a:rPr lang="en-GB" sz="2400" dirty="0">
                    <a:effectLst/>
                    <a:ea typeface="Times New Roman" panose="02020603050405020304" pitchFamily="18" charset="0"/>
                    <a:cs typeface="Times New Roman" panose="02020603050405020304" pitchFamily="18" charset="0"/>
                  </a:rPr>
                  <a:t> and </a:t>
                </a:r>
                <a14:m>
                  <m:oMath xmlns:m="http://schemas.openxmlformats.org/officeDocument/2006/math">
                    <m:r>
                      <a:rPr lang="en-GB" sz="2400" i="1">
                        <a:effectLst/>
                        <a:latin typeface="Cambria Math" panose="02040503050406030204" pitchFamily="18" charset="0"/>
                        <a:ea typeface="Times New Roman" panose="02020603050405020304" pitchFamily="18" charset="0"/>
                        <a:cs typeface="Arial" panose="020B0604020202020204" pitchFamily="34" charset="0"/>
                      </a:rPr>
                      <m:t>𝑚𝐿</m:t>
                    </m:r>
                    <m:r>
                      <a:rPr lang="en-GB" sz="2400" i="1">
                        <a:effectLst/>
                        <a:latin typeface="Cambria Math" panose="02040503050406030204" pitchFamily="18" charset="0"/>
                        <a:ea typeface="Times New Roman" panose="02020603050405020304" pitchFamily="18" charset="0"/>
                        <a:cs typeface="Arial" panose="020B0604020202020204" pitchFamily="34" charset="0"/>
                      </a:rPr>
                      <m:t> ≥2.65</m:t>
                    </m:r>
                  </m:oMath>
                </a14:m>
                <a:endParaRPr lang="en-GB" sz="2400" dirty="0">
                  <a:effectLst/>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400" dirty="0">
                    <a:effectLst/>
                    <a:ea typeface="Calibri" panose="020F0502020204030204" pitchFamily="34" charset="0"/>
                    <a:cs typeface="Times New Roman" panose="02020603050405020304" pitchFamily="18" charset="0"/>
                  </a:rPr>
                  <a:t>So that the temperature distribution along the length of the fin is given by;</a:t>
                </a:r>
              </a:p>
              <a:p>
                <a:pPr marL="0" indent="0">
                  <a:lnSpc>
                    <a:spcPct val="115000"/>
                  </a:lnSpc>
                  <a:spcAft>
                    <a:spcPts val="1000"/>
                  </a:spcAft>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			</a:t>
                </a:r>
                <a14:m>
                  <m:oMath xmlns:m="http://schemas.openxmlformats.org/officeDocument/2006/math">
                    <m:r>
                      <a:rPr lang="en-GB" sz="2200" i="1">
                        <a:effectLst/>
                        <a:latin typeface="Cambria Math" panose="02040503050406030204" pitchFamily="18" charset="0"/>
                        <a:ea typeface="Calibri" panose="020F0502020204030204" pitchFamily="34" charset="0"/>
                        <a:cs typeface="Arial" panose="020B0604020202020204" pitchFamily="34" charset="0"/>
                      </a:rPr>
                      <m:t>𝑇</m:t>
                    </m:r>
                    <m:d>
                      <m:dPr>
                        <m:ctrlPr>
                          <a:rPr lang="en-GB" sz="2200" i="1">
                            <a:effectLst/>
                            <a:latin typeface="Cambria Math" panose="02040503050406030204" pitchFamily="18" charset="0"/>
                            <a:ea typeface="Calibri" panose="020F0502020204030204" pitchFamily="34" charset="0"/>
                            <a:cs typeface="Arial" panose="020B0604020202020204" pitchFamily="34" charset="0"/>
                          </a:rPr>
                        </m:ctrlPr>
                      </m:dPr>
                      <m:e>
                        <m:r>
                          <a:rPr lang="en-GB" sz="2200" i="1">
                            <a:effectLst/>
                            <a:latin typeface="Cambria Math" panose="02040503050406030204" pitchFamily="18" charset="0"/>
                            <a:ea typeface="Calibri" panose="020F0502020204030204" pitchFamily="34" charset="0"/>
                            <a:cs typeface="Arial" panose="020B0604020202020204" pitchFamily="34" charset="0"/>
                          </a:rPr>
                          <m:t>𝑥</m:t>
                        </m:r>
                      </m:e>
                    </m:d>
                    <m:r>
                      <a:rPr lang="en-GB" sz="22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200" i="1">
                            <a:effectLst/>
                            <a:latin typeface="Cambria Math" panose="02040503050406030204" pitchFamily="18" charset="0"/>
                            <a:ea typeface="Calibri" panose="020F0502020204030204" pitchFamily="34" charset="0"/>
                            <a:cs typeface="Arial" panose="020B0604020202020204" pitchFamily="34" charset="0"/>
                          </a:rPr>
                        </m:ctrlPr>
                      </m:sSubPr>
                      <m:e>
                        <m:r>
                          <a:rPr lang="en-GB" sz="2200" i="1">
                            <a:effectLst/>
                            <a:latin typeface="Cambria Math" panose="02040503050406030204" pitchFamily="18" charset="0"/>
                            <a:ea typeface="Calibri" panose="020F0502020204030204" pitchFamily="34" charset="0"/>
                            <a:cs typeface="Arial" panose="020B0604020202020204" pitchFamily="34" charset="0"/>
                          </a:rPr>
                          <m:t>𝑇</m:t>
                        </m:r>
                      </m:e>
                      <m:sub>
                        <m:r>
                          <a:rPr lang="en-GB" sz="2200" i="1">
                            <a:effectLst/>
                            <a:latin typeface="Cambria Math" panose="02040503050406030204" pitchFamily="18" charset="0"/>
                            <a:ea typeface="Calibri" panose="020F0502020204030204" pitchFamily="34" charset="0"/>
                            <a:cs typeface="Arial" panose="020B0604020202020204" pitchFamily="34" charset="0"/>
                          </a:rPr>
                          <m:t>∞</m:t>
                        </m:r>
                      </m:sub>
                    </m:sSub>
                    <m:r>
                      <a:rPr lang="en-GB" sz="22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200" i="1">
                            <a:effectLst/>
                            <a:latin typeface="Cambria Math" panose="02040503050406030204" pitchFamily="18" charset="0"/>
                            <a:ea typeface="Calibri" panose="020F0502020204030204" pitchFamily="34" charset="0"/>
                            <a:cs typeface="Arial" panose="020B0604020202020204" pitchFamily="34" charset="0"/>
                          </a:rPr>
                        </m:ctrlPr>
                      </m:sSubPr>
                      <m:e>
                        <m:r>
                          <a:rPr lang="en-GB" sz="2200" i="1">
                            <a:effectLst/>
                            <a:latin typeface="Cambria Math" panose="02040503050406030204" pitchFamily="18" charset="0"/>
                            <a:ea typeface="Calibri" panose="020F0502020204030204" pitchFamily="34" charset="0"/>
                            <a:cs typeface="Arial" panose="020B0604020202020204" pitchFamily="34" charset="0"/>
                          </a:rPr>
                          <m:t>𝑇</m:t>
                        </m:r>
                      </m:e>
                      <m:sub>
                        <m:r>
                          <a:rPr lang="en-GB" sz="2200" i="1">
                            <a:effectLst/>
                            <a:latin typeface="Cambria Math" panose="02040503050406030204" pitchFamily="18" charset="0"/>
                            <a:ea typeface="Calibri" panose="020F0502020204030204" pitchFamily="34" charset="0"/>
                            <a:cs typeface="Arial" panose="020B0604020202020204" pitchFamily="34" charset="0"/>
                          </a:rPr>
                          <m:t>𝑏</m:t>
                        </m:r>
                      </m:sub>
                    </m:sSub>
                    <m:r>
                      <a:rPr lang="en-GB" sz="22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200" i="1">
                            <a:effectLst/>
                            <a:latin typeface="Cambria Math" panose="02040503050406030204" pitchFamily="18" charset="0"/>
                            <a:ea typeface="Calibri" panose="020F0502020204030204" pitchFamily="34" charset="0"/>
                            <a:cs typeface="Arial" panose="020B0604020202020204" pitchFamily="34" charset="0"/>
                          </a:rPr>
                        </m:ctrlPr>
                      </m:sSubPr>
                      <m:e>
                        <m:r>
                          <a:rPr lang="en-GB" sz="2200" i="1">
                            <a:effectLst/>
                            <a:latin typeface="Cambria Math" panose="02040503050406030204" pitchFamily="18" charset="0"/>
                            <a:ea typeface="Calibri" panose="020F0502020204030204" pitchFamily="34" charset="0"/>
                            <a:cs typeface="Arial" panose="020B0604020202020204" pitchFamily="34" charset="0"/>
                          </a:rPr>
                          <m:t>𝑇</m:t>
                        </m:r>
                      </m:e>
                      <m:sub>
                        <m:r>
                          <a:rPr lang="en-GB" sz="2200" i="1">
                            <a:effectLst/>
                            <a:latin typeface="Cambria Math" panose="02040503050406030204" pitchFamily="18" charset="0"/>
                            <a:ea typeface="Calibri" panose="020F0502020204030204" pitchFamily="34" charset="0"/>
                            <a:cs typeface="Arial" panose="020B0604020202020204" pitchFamily="34" charset="0"/>
                          </a:rPr>
                          <m:t>∞</m:t>
                        </m:r>
                      </m:sub>
                    </m:sSub>
                    <m:r>
                      <a:rPr lang="en-GB" sz="2200" i="1">
                        <a:effectLst/>
                        <a:latin typeface="Cambria Math" panose="02040503050406030204" pitchFamily="18" charset="0"/>
                        <a:ea typeface="Calibri" panose="020F0502020204030204" pitchFamily="34" charset="0"/>
                        <a:cs typeface="Arial" panose="020B0604020202020204" pitchFamily="34" charset="0"/>
                      </a:rPr>
                      <m:t>)</m:t>
                    </m:r>
                    <m:sSup>
                      <m:sSupPr>
                        <m:ctrlPr>
                          <a:rPr lang="en-GB" sz="2200" i="1">
                            <a:effectLst/>
                            <a:latin typeface="Cambria Math" panose="02040503050406030204" pitchFamily="18" charset="0"/>
                            <a:ea typeface="Calibri" panose="020F0502020204030204" pitchFamily="34" charset="0"/>
                            <a:cs typeface="Arial" panose="020B0604020202020204" pitchFamily="34" charset="0"/>
                          </a:rPr>
                        </m:ctrlPr>
                      </m:sSupPr>
                      <m:e>
                        <m:r>
                          <a:rPr lang="en-GB" sz="2200" i="1">
                            <a:effectLst/>
                            <a:latin typeface="Cambria Math" panose="02040503050406030204" pitchFamily="18" charset="0"/>
                            <a:ea typeface="Calibri" panose="020F0502020204030204" pitchFamily="34" charset="0"/>
                            <a:cs typeface="Arial" panose="020B0604020202020204" pitchFamily="34" charset="0"/>
                          </a:rPr>
                          <m:t>𝑒</m:t>
                        </m:r>
                      </m:e>
                      <m:sup>
                        <m:r>
                          <a:rPr lang="en-GB" sz="2200" i="1">
                            <a:effectLst/>
                            <a:latin typeface="Cambria Math" panose="02040503050406030204" pitchFamily="18" charset="0"/>
                            <a:ea typeface="Calibri" panose="020F0502020204030204" pitchFamily="34" charset="0"/>
                            <a:cs typeface="Arial" panose="020B0604020202020204" pitchFamily="34" charset="0"/>
                          </a:rPr>
                          <m:t>−</m:t>
                        </m:r>
                        <m:r>
                          <a:rPr lang="en-GB" sz="2200" i="1">
                            <a:effectLst/>
                            <a:latin typeface="Cambria Math" panose="02040503050406030204" pitchFamily="18" charset="0"/>
                            <a:ea typeface="Calibri" panose="020F0502020204030204" pitchFamily="34" charset="0"/>
                            <a:cs typeface="Arial" panose="020B0604020202020204" pitchFamily="34" charset="0"/>
                          </a:rPr>
                          <m:t>𝑚𝑥</m:t>
                        </m:r>
                      </m:sup>
                    </m:sSup>
                  </m:oMath>
                </a14:m>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400" dirty="0">
                    <a:effectLst/>
                    <a:latin typeface="Arial" panose="020B0604020202020204" pitchFamily="34" charset="0"/>
                    <a:ea typeface="Calibri" panose="020F0502020204030204" pitchFamily="34" charset="0"/>
                    <a:cs typeface="Times New Roman" panose="02020603050405020304" pitchFamily="18" charset="0"/>
                  </a:rPr>
                  <a:t>And the rate of heat transfer from the infinite length fin is given by;</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200" dirty="0">
                    <a:effectLst/>
                    <a:latin typeface="Arial" panose="020B0604020202020204" pitchFamily="34" charset="0"/>
                    <a:ea typeface="Calibri" panose="020F0502020204030204" pitchFamily="34" charset="0"/>
                  </a:rPr>
                  <a:t>			</a:t>
                </a:r>
                <a14:m>
                  <m:oMath xmlns:m="http://schemas.openxmlformats.org/officeDocument/2006/math">
                    <m:acc>
                      <m:accPr>
                        <m:chr m:val="̇"/>
                        <m:ctrlPr>
                          <a:rPr lang="en-GB" sz="2200" i="1">
                            <a:effectLst/>
                            <a:latin typeface="Cambria Math" panose="02040503050406030204" pitchFamily="18" charset="0"/>
                            <a:cs typeface="Arial" panose="020B0604020202020204" pitchFamily="34" charset="0"/>
                          </a:rPr>
                        </m:ctrlPr>
                      </m:accPr>
                      <m:e>
                        <m:r>
                          <a:rPr lang="en-GB" sz="2200" i="1">
                            <a:effectLst/>
                            <a:latin typeface="Cambria Math" panose="02040503050406030204" pitchFamily="18" charset="0"/>
                            <a:ea typeface="Calibri" panose="020F0502020204030204" pitchFamily="34" charset="0"/>
                            <a:cs typeface="Arial" panose="020B0604020202020204" pitchFamily="34" charset="0"/>
                          </a:rPr>
                          <m:t>𝑄</m:t>
                        </m:r>
                      </m:e>
                    </m:acc>
                    <m:r>
                      <a:rPr lang="en-GB" sz="2200" i="1">
                        <a:effectLst/>
                        <a:latin typeface="Cambria Math" panose="02040503050406030204" pitchFamily="18" charset="0"/>
                        <a:ea typeface="Calibri" panose="020F0502020204030204" pitchFamily="34" charset="0"/>
                        <a:cs typeface="Arial" panose="020B0604020202020204" pitchFamily="34" charset="0"/>
                      </a:rPr>
                      <m:t>= </m:t>
                    </m:r>
                    <m:rad>
                      <m:radPr>
                        <m:degHide m:val="on"/>
                        <m:ctrlPr>
                          <a:rPr lang="en-GB" sz="2200" i="1">
                            <a:effectLst/>
                            <a:latin typeface="Cambria Math" panose="02040503050406030204" pitchFamily="18" charset="0"/>
                            <a:cs typeface="Arial" panose="020B0604020202020204" pitchFamily="34" charset="0"/>
                          </a:rPr>
                        </m:ctrlPr>
                      </m:radPr>
                      <m:deg/>
                      <m:e>
                        <m:r>
                          <a:rPr lang="en-GB" sz="2200" i="1">
                            <a:effectLst/>
                            <a:latin typeface="Cambria Math" panose="02040503050406030204" pitchFamily="18" charset="0"/>
                            <a:ea typeface="Calibri" panose="020F0502020204030204" pitchFamily="34" charset="0"/>
                            <a:cs typeface="Arial" panose="020B0604020202020204" pitchFamily="34" charset="0"/>
                          </a:rPr>
                          <m:t>h𝑃𝑘</m:t>
                        </m:r>
                        <m:sSub>
                          <m:sSubPr>
                            <m:ctrlPr>
                              <a:rPr lang="en-GB" sz="2200" i="1">
                                <a:effectLst/>
                                <a:latin typeface="Cambria Math" panose="02040503050406030204" pitchFamily="18" charset="0"/>
                                <a:cs typeface="Arial" panose="020B0604020202020204" pitchFamily="34" charset="0"/>
                              </a:rPr>
                            </m:ctrlPr>
                          </m:sSubPr>
                          <m:e>
                            <m:r>
                              <a:rPr lang="en-GB" sz="2200" i="1">
                                <a:effectLst/>
                                <a:latin typeface="Cambria Math" panose="02040503050406030204" pitchFamily="18" charset="0"/>
                                <a:ea typeface="Calibri" panose="020F0502020204030204" pitchFamily="34" charset="0"/>
                                <a:cs typeface="Arial" panose="020B0604020202020204" pitchFamily="34" charset="0"/>
                              </a:rPr>
                              <m:t>𝐴</m:t>
                            </m:r>
                          </m:e>
                          <m:sub>
                            <m:r>
                              <a:rPr lang="en-GB" sz="2200" i="1">
                                <a:effectLst/>
                                <a:latin typeface="Cambria Math" panose="02040503050406030204" pitchFamily="18" charset="0"/>
                                <a:ea typeface="Calibri" panose="020F0502020204030204" pitchFamily="34" charset="0"/>
                                <a:cs typeface="Arial" panose="020B0604020202020204" pitchFamily="34" charset="0"/>
                              </a:rPr>
                              <m:t>𝑐</m:t>
                            </m:r>
                          </m:sub>
                        </m:sSub>
                      </m:e>
                    </m:rad>
                    <m:r>
                      <a:rPr lang="en-GB" sz="2200" i="1">
                        <a:effectLst/>
                        <a:latin typeface="Cambria Math" panose="02040503050406030204" pitchFamily="18" charset="0"/>
                        <a:ea typeface="Calibri" panose="020F0502020204030204" pitchFamily="34" charset="0"/>
                        <a:cs typeface="Arial" panose="020B0604020202020204" pitchFamily="34" charset="0"/>
                      </a:rPr>
                      <m:t> </m:t>
                    </m:r>
                    <m:d>
                      <m:dPr>
                        <m:ctrlPr>
                          <a:rPr lang="en-GB" sz="2200" i="1">
                            <a:effectLst/>
                            <a:latin typeface="Cambria Math" panose="02040503050406030204" pitchFamily="18" charset="0"/>
                            <a:cs typeface="Arial" panose="020B0604020202020204" pitchFamily="34" charset="0"/>
                          </a:rPr>
                        </m:ctrlPr>
                      </m:dPr>
                      <m:e>
                        <m:sSub>
                          <m:sSubPr>
                            <m:ctrlPr>
                              <a:rPr lang="en-GB" sz="2200" i="1">
                                <a:effectLst/>
                                <a:latin typeface="Cambria Math" panose="02040503050406030204" pitchFamily="18" charset="0"/>
                                <a:cs typeface="Arial" panose="020B0604020202020204" pitchFamily="34" charset="0"/>
                              </a:rPr>
                            </m:ctrlPr>
                          </m:sSubPr>
                          <m:e>
                            <m:r>
                              <a:rPr lang="en-GB" sz="2200" i="1">
                                <a:effectLst/>
                                <a:latin typeface="Cambria Math" panose="02040503050406030204" pitchFamily="18" charset="0"/>
                                <a:ea typeface="Calibri" panose="020F0502020204030204" pitchFamily="34" charset="0"/>
                                <a:cs typeface="Arial" panose="020B0604020202020204" pitchFamily="34" charset="0"/>
                              </a:rPr>
                              <m:t>𝑇</m:t>
                            </m:r>
                          </m:e>
                          <m:sub>
                            <m:r>
                              <a:rPr lang="en-GB" sz="2200" i="1">
                                <a:effectLst/>
                                <a:latin typeface="Cambria Math" panose="02040503050406030204" pitchFamily="18" charset="0"/>
                                <a:ea typeface="Calibri" panose="020F0502020204030204" pitchFamily="34" charset="0"/>
                                <a:cs typeface="Arial" panose="020B0604020202020204" pitchFamily="34" charset="0"/>
                              </a:rPr>
                              <m:t>𝑏</m:t>
                            </m:r>
                          </m:sub>
                        </m:sSub>
                        <m:r>
                          <a:rPr lang="en-GB" sz="22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200" i="1">
                                <a:effectLst/>
                                <a:latin typeface="Cambria Math" panose="02040503050406030204" pitchFamily="18" charset="0"/>
                                <a:cs typeface="Arial" panose="020B0604020202020204" pitchFamily="34" charset="0"/>
                              </a:rPr>
                            </m:ctrlPr>
                          </m:sSubPr>
                          <m:e>
                            <m:r>
                              <a:rPr lang="en-GB" sz="2200" i="1">
                                <a:effectLst/>
                                <a:latin typeface="Cambria Math" panose="02040503050406030204" pitchFamily="18" charset="0"/>
                                <a:ea typeface="Calibri" panose="020F0502020204030204" pitchFamily="34" charset="0"/>
                                <a:cs typeface="Arial" panose="020B0604020202020204" pitchFamily="34" charset="0"/>
                              </a:rPr>
                              <m:t>𝑇</m:t>
                            </m:r>
                          </m:e>
                          <m:sub>
                            <m:r>
                              <a:rPr lang="en-GB" sz="2200" i="1">
                                <a:effectLst/>
                                <a:latin typeface="Cambria Math" panose="02040503050406030204" pitchFamily="18" charset="0"/>
                                <a:ea typeface="Calibri" panose="020F0502020204030204" pitchFamily="34" charset="0"/>
                                <a:cs typeface="Arial" panose="020B0604020202020204" pitchFamily="34" charset="0"/>
                              </a:rPr>
                              <m:t>∞</m:t>
                            </m:r>
                          </m:sub>
                        </m:sSub>
                      </m:e>
                    </m:d>
                  </m:oMath>
                </a14:m>
                <a:endParaRPr lang="en-GB" sz="2200" dirty="0"/>
              </a:p>
              <a:p>
                <a:pPr marL="0" indent="0">
                  <a:buNone/>
                </a:pPr>
                <a:endParaRPr lang="en-GB" sz="2400" dirty="0"/>
              </a:p>
              <a:p>
                <a:pPr marL="0" indent="0">
                  <a:buNone/>
                </a:pPr>
                <a:r>
                  <a:rPr lang="en-GB" sz="2400" dirty="0"/>
                  <a:t>It is found that the ratio between rate of heat transfer for a fin with an adiabatic tip </a:t>
                </a:r>
              </a:p>
              <a:p>
                <a:pPr marL="0" indent="0">
                  <a:buNone/>
                </a:pPr>
                <a:r>
                  <a:rPr lang="en-GB" sz="2400" dirty="0"/>
                  <a:t>	 with the rate of heat transfer for an infinitely long fin 	is equal to </a:t>
                </a:r>
                <a:r>
                  <a:rPr lang="en-GB" sz="2400" i="1" dirty="0"/>
                  <a:t>tanh(mL).</a:t>
                </a:r>
              </a:p>
              <a:p>
                <a:pPr marL="0" indent="0">
                  <a:buNone/>
                </a:pPr>
                <a:r>
                  <a:rPr lang="en-GB" sz="2400" dirty="0"/>
                  <a:t>For increasing values of </a:t>
                </a:r>
                <a:r>
                  <a:rPr lang="en-GB" sz="2400" i="1" dirty="0"/>
                  <a:t>mL</a:t>
                </a:r>
                <a:r>
                  <a:rPr lang="en-GB" sz="2400" dirty="0"/>
                  <a:t>, analysis shows that there is very little increase in heat transfer for a greater value than approximately 2.65</a:t>
                </a:r>
              </a:p>
              <a:p>
                <a:pPr marL="0" indent="0">
                  <a:buNone/>
                </a:pPr>
                <a:endParaRPr lang="en-GB" sz="2400" i="1" dirty="0"/>
              </a:p>
            </p:txBody>
          </p:sp>
        </mc:Choice>
        <mc:Fallback xmlns="">
          <p:sp>
            <p:nvSpPr>
              <p:cNvPr id="3" name="Content Placeholder 2">
                <a:extLst>
                  <a:ext uri="{FF2B5EF4-FFF2-40B4-BE49-F238E27FC236}">
                    <a16:creationId xmlns:a16="http://schemas.microsoft.com/office/drawing/2014/main" id="{CC953167-1FB0-4886-B32F-5644CBA158F2}"/>
                  </a:ext>
                </a:extLst>
              </p:cNvPr>
              <p:cNvSpPr>
                <a:spLocks noGrp="1" noRot="1" noChangeAspect="1" noMove="1" noResize="1" noEditPoints="1" noAdjustHandles="1" noChangeArrowheads="1" noChangeShapeType="1" noTextEdit="1"/>
              </p:cNvSpPr>
              <p:nvPr>
                <p:ph idx="1"/>
              </p:nvPr>
            </p:nvSpPr>
            <p:spPr>
              <a:xfrm>
                <a:off x="662941" y="1045844"/>
                <a:ext cx="11065192" cy="5607049"/>
              </a:xfrm>
              <a:blipFill>
                <a:blip r:embed="rId2"/>
                <a:stretch>
                  <a:fillRect l="-882" t="-326"/>
                </a:stretch>
              </a:blipFill>
            </p:spPr>
            <p:txBody>
              <a:bodyPr/>
              <a:lstStyle/>
              <a:p>
                <a:r>
                  <a:rPr lang="en-GB">
                    <a:noFill/>
                  </a:rPr>
                  <a:t> </a:t>
                </a:r>
              </a:p>
            </p:txBody>
          </p:sp>
        </mc:Fallback>
      </mc:AlternateContent>
      <p:sp>
        <p:nvSpPr>
          <p:cNvPr id="4" name="Title 1">
            <a:extLst>
              <a:ext uri="{FF2B5EF4-FFF2-40B4-BE49-F238E27FC236}">
                <a16:creationId xmlns:a16="http://schemas.microsoft.com/office/drawing/2014/main" id="{894E21F0-C026-4349-8C4C-54F9C1D62394}"/>
              </a:ext>
            </a:extLst>
          </p:cNvPr>
          <p:cNvSpPr>
            <a:spLocks noGrp="1"/>
          </p:cNvSpPr>
          <p:nvPr>
            <p:ph type="title"/>
          </p:nvPr>
        </p:nvSpPr>
        <p:spPr>
          <a:xfrm>
            <a:off x="463867" y="205106"/>
            <a:ext cx="11264265" cy="715010"/>
          </a:xfrm>
        </p:spPr>
        <p:txBody>
          <a:bodyPr>
            <a:normAutofit/>
          </a:bodyPr>
          <a:lstStyle/>
          <a:p>
            <a:pPr algn="ctr"/>
            <a:r>
              <a:rPr lang="en-GB" sz="3600" dirty="0"/>
              <a:t>Uniform cross-section fin: </a:t>
            </a:r>
            <a:r>
              <a:rPr lang="en-GB" sz="3600" i="1" dirty="0"/>
              <a:t>infinite fin boundary condition </a:t>
            </a:r>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244D39D4-BBFE-4111-B8AF-B9B70BE392BB}"/>
                  </a:ext>
                </a:extLst>
              </p:cNvPr>
              <p:cNvSpPr txBox="1"/>
              <p:nvPr/>
            </p:nvSpPr>
            <p:spPr>
              <a:xfrm>
                <a:off x="662941" y="5057775"/>
                <a:ext cx="945965" cy="421462"/>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GB" sz="2400" i="1" smtClean="0">
                              <a:latin typeface="Cambria Math" panose="02040503050406030204" pitchFamily="18" charset="0"/>
                            </a:rPr>
                          </m:ctrlPr>
                        </m:sSubPr>
                        <m:e>
                          <m:acc>
                            <m:accPr>
                              <m:chr m:val="̇"/>
                              <m:ctrlPr>
                                <a:rPr lang="en-GB" sz="2400" i="1" smtClean="0">
                                  <a:latin typeface="Cambria Math" panose="02040503050406030204" pitchFamily="18" charset="0"/>
                                </a:rPr>
                              </m:ctrlPr>
                            </m:accPr>
                            <m:e>
                              <m:r>
                                <a:rPr lang="en-GB" sz="2400" b="0" i="1" smtClean="0">
                                  <a:latin typeface="Cambria Math" panose="02040503050406030204" pitchFamily="18" charset="0"/>
                                </a:rPr>
                                <m:t>𝑄</m:t>
                              </m:r>
                            </m:e>
                          </m:acc>
                        </m:e>
                        <m:sub>
                          <m:r>
                            <a:rPr lang="en-GB" sz="2400" b="0" i="1" smtClean="0">
                              <a:latin typeface="Cambria Math" panose="02040503050406030204" pitchFamily="18" charset="0"/>
                            </a:rPr>
                            <m:t>𝑓𝑖𝑛𝑖𝑡𝑒</m:t>
                          </m:r>
                        </m:sub>
                      </m:sSub>
                    </m:oMath>
                  </m:oMathPara>
                </a14:m>
                <a:endParaRPr lang="en-GB" sz="2400" dirty="0"/>
              </a:p>
            </p:txBody>
          </p:sp>
        </mc:Choice>
        <mc:Fallback xmlns="">
          <p:sp>
            <p:nvSpPr>
              <p:cNvPr id="6" name="TextBox 5">
                <a:extLst>
                  <a:ext uri="{FF2B5EF4-FFF2-40B4-BE49-F238E27FC236}">
                    <a16:creationId xmlns:a16="http://schemas.microsoft.com/office/drawing/2014/main" id="{244D39D4-BBFE-4111-B8AF-B9B70BE392BB}"/>
                  </a:ext>
                </a:extLst>
              </p:cNvPr>
              <p:cNvSpPr txBox="1">
                <a:spLocks noRot="1" noChangeAspect="1" noMove="1" noResize="1" noEditPoints="1" noAdjustHandles="1" noChangeArrowheads="1" noChangeShapeType="1" noTextEdit="1"/>
              </p:cNvSpPr>
              <p:nvPr/>
            </p:nvSpPr>
            <p:spPr>
              <a:xfrm>
                <a:off x="662941" y="5057775"/>
                <a:ext cx="945965" cy="421462"/>
              </a:xfrm>
              <a:prstGeom prst="rect">
                <a:avLst/>
              </a:prstGeom>
              <a:blipFill>
                <a:blip r:embed="rId3"/>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1912CD26-1F3F-45C7-A98D-2A8F944F91DC}"/>
                  </a:ext>
                </a:extLst>
              </p:cNvPr>
              <p:cNvSpPr txBox="1"/>
              <p:nvPr/>
            </p:nvSpPr>
            <p:spPr>
              <a:xfrm>
                <a:off x="8381047" y="5076851"/>
                <a:ext cx="496867" cy="383310"/>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GB" sz="2400" i="1" smtClean="0">
                              <a:latin typeface="Cambria Math" panose="02040503050406030204" pitchFamily="18" charset="0"/>
                            </a:rPr>
                          </m:ctrlPr>
                        </m:sSubPr>
                        <m:e>
                          <m:acc>
                            <m:accPr>
                              <m:chr m:val="̇"/>
                              <m:ctrlPr>
                                <a:rPr lang="en-GB" sz="2400" i="1" smtClean="0">
                                  <a:latin typeface="Cambria Math" panose="02040503050406030204" pitchFamily="18" charset="0"/>
                                </a:rPr>
                              </m:ctrlPr>
                            </m:accPr>
                            <m:e>
                              <m:r>
                                <a:rPr lang="en-GB" sz="2400" b="0" i="1" smtClean="0">
                                  <a:latin typeface="Cambria Math" panose="02040503050406030204" pitchFamily="18" charset="0"/>
                                </a:rPr>
                                <m:t>𝑄</m:t>
                              </m:r>
                            </m:e>
                          </m:acc>
                        </m:e>
                        <m:sub>
                          <m:r>
                            <a:rPr lang="en-GB" sz="2400" i="1" smtClean="0">
                              <a:latin typeface="Cambria Math" panose="02040503050406030204" pitchFamily="18" charset="0"/>
                            </a:rPr>
                            <m:t>∞</m:t>
                          </m:r>
                        </m:sub>
                      </m:sSub>
                    </m:oMath>
                  </m:oMathPara>
                </a14:m>
                <a:endParaRPr lang="en-GB" sz="2400" dirty="0"/>
              </a:p>
            </p:txBody>
          </p:sp>
        </mc:Choice>
        <mc:Fallback xmlns="">
          <p:sp>
            <p:nvSpPr>
              <p:cNvPr id="7" name="TextBox 6">
                <a:extLst>
                  <a:ext uri="{FF2B5EF4-FFF2-40B4-BE49-F238E27FC236}">
                    <a16:creationId xmlns:a16="http://schemas.microsoft.com/office/drawing/2014/main" id="{1912CD26-1F3F-45C7-A98D-2A8F944F91DC}"/>
                  </a:ext>
                </a:extLst>
              </p:cNvPr>
              <p:cNvSpPr txBox="1">
                <a:spLocks noRot="1" noChangeAspect="1" noMove="1" noResize="1" noEditPoints="1" noAdjustHandles="1" noChangeArrowheads="1" noChangeShapeType="1" noTextEdit="1"/>
              </p:cNvSpPr>
              <p:nvPr/>
            </p:nvSpPr>
            <p:spPr>
              <a:xfrm>
                <a:off x="8381047" y="5076851"/>
                <a:ext cx="496867" cy="383310"/>
              </a:xfrm>
              <a:prstGeom prst="rect">
                <a:avLst/>
              </a:prstGeom>
              <a:blipFill>
                <a:blip r:embed="rId4"/>
                <a:stretch>
                  <a:fillRect l="-18519" t="-15873" r="-1235" b="-28571"/>
                </a:stretch>
              </a:blipFill>
            </p:spPr>
            <p:txBody>
              <a:bodyPr/>
              <a:lstStyle/>
              <a:p>
                <a:r>
                  <a:rPr lang="en-GB">
                    <a:noFill/>
                  </a:rPr>
                  <a:t> </a:t>
                </a:r>
              </a:p>
            </p:txBody>
          </p:sp>
        </mc:Fallback>
      </mc:AlternateContent>
    </p:spTree>
    <p:extLst>
      <p:ext uri="{BB962C8B-B14F-4D97-AF65-F5344CB8AC3E}">
        <p14:creationId xmlns:p14="http://schemas.microsoft.com/office/powerpoint/2010/main" val="28215346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7019E-7B05-4F96-A3EF-D290AA62130F}"/>
              </a:ext>
            </a:extLst>
          </p:cNvPr>
          <p:cNvSpPr>
            <a:spLocks noGrp="1"/>
          </p:cNvSpPr>
          <p:nvPr>
            <p:ph type="title"/>
          </p:nvPr>
        </p:nvSpPr>
        <p:spPr>
          <a:xfrm>
            <a:off x="838200" y="262890"/>
            <a:ext cx="10515600" cy="737236"/>
          </a:xfrm>
        </p:spPr>
        <p:txBody>
          <a:bodyPr>
            <a:normAutofit/>
          </a:bodyPr>
          <a:lstStyle/>
          <a:p>
            <a:pPr algn="ctr"/>
            <a:r>
              <a:rPr lang="en-GB" sz="4000" dirty="0"/>
              <a:t>Extended surfaces: </a:t>
            </a:r>
            <a:r>
              <a:rPr lang="en-GB" sz="4000" i="1" dirty="0"/>
              <a:t>example</a:t>
            </a:r>
          </a:p>
        </p:txBody>
      </p:sp>
      <p:sp>
        <p:nvSpPr>
          <p:cNvPr id="3" name="Content Placeholder 2">
            <a:extLst>
              <a:ext uri="{FF2B5EF4-FFF2-40B4-BE49-F238E27FC236}">
                <a16:creationId xmlns:a16="http://schemas.microsoft.com/office/drawing/2014/main" id="{58EEDD74-E23C-4CFA-BB6D-1E6C63FDF588}"/>
              </a:ext>
            </a:extLst>
          </p:cNvPr>
          <p:cNvSpPr>
            <a:spLocks noGrp="1"/>
          </p:cNvSpPr>
          <p:nvPr>
            <p:ph idx="1"/>
          </p:nvPr>
        </p:nvSpPr>
        <p:spPr>
          <a:xfrm>
            <a:off x="485775" y="1205865"/>
            <a:ext cx="11229975" cy="5137784"/>
          </a:xfrm>
        </p:spPr>
        <p:txBody>
          <a:bodyPr>
            <a:normAutofit/>
          </a:bodyPr>
          <a:lstStyle/>
          <a:p>
            <a:pPr marL="0" indent="0">
              <a:buNone/>
            </a:pPr>
            <a:r>
              <a:rPr lang="en-GB" sz="2400" dirty="0"/>
              <a:t>A 6 mm diameter pin fin is made from 2024 aluminium alloy with a thermal conductivity of 180 W/</a:t>
            </a:r>
            <a:r>
              <a:rPr lang="en-GB" sz="2400" dirty="0" err="1"/>
              <a:t>mK</a:t>
            </a:r>
            <a:r>
              <a:rPr lang="en-GB" sz="2400" dirty="0"/>
              <a:t>, and for the ambient air conditions the convective heat transfer coefficient is 62 W/m</a:t>
            </a:r>
            <a:r>
              <a:rPr lang="en-GB" sz="2400" baseline="30000" dirty="0"/>
              <a:t>2</a:t>
            </a:r>
            <a:r>
              <a:rPr lang="en-GB" sz="2400" dirty="0"/>
              <a:t>K.  One end of the fin is rigidly attached to a solid surface which is maintained at a temperature of 125 °C, and the ambient air temperature is 18 °C.  If the length of the fin is 200 mm, determine:</a:t>
            </a:r>
          </a:p>
          <a:p>
            <a:pPr marL="0" indent="0">
              <a:buNone/>
            </a:pPr>
            <a:endParaRPr lang="en-GB" sz="800" dirty="0"/>
          </a:p>
          <a:p>
            <a:pPr marL="457200" indent="-457200">
              <a:buAutoNum type="alphaLcParenR"/>
            </a:pPr>
            <a:r>
              <a:rPr lang="en-GB" sz="2400" dirty="0"/>
              <a:t>the temperature at the tip of the pin fin,</a:t>
            </a:r>
          </a:p>
          <a:p>
            <a:pPr marL="457200" indent="-457200">
              <a:buAutoNum type="alphaLcParenR"/>
            </a:pPr>
            <a:r>
              <a:rPr lang="en-GB" sz="2400" dirty="0"/>
              <a:t>the rate of heat transfer from the fin, and</a:t>
            </a:r>
          </a:p>
          <a:p>
            <a:pPr marL="457200" indent="-457200">
              <a:buAutoNum type="alphaLcParenR"/>
            </a:pPr>
            <a:r>
              <a:rPr lang="en-GB" sz="2400" dirty="0"/>
              <a:t>the temperature half-way along the length of the fin.</a:t>
            </a:r>
          </a:p>
        </p:txBody>
      </p:sp>
    </p:spTree>
    <p:extLst>
      <p:ext uri="{BB962C8B-B14F-4D97-AF65-F5344CB8AC3E}">
        <p14:creationId xmlns:p14="http://schemas.microsoft.com/office/powerpoint/2010/main" val="16405708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621CC-C3D2-44FE-9315-CEEFC45A0988}"/>
              </a:ext>
            </a:extLst>
          </p:cNvPr>
          <p:cNvSpPr>
            <a:spLocks noGrp="1"/>
          </p:cNvSpPr>
          <p:nvPr>
            <p:ph type="title"/>
          </p:nvPr>
        </p:nvSpPr>
        <p:spPr>
          <a:xfrm>
            <a:off x="838200" y="0"/>
            <a:ext cx="10515600" cy="794385"/>
          </a:xfrm>
        </p:spPr>
        <p:txBody>
          <a:bodyPr>
            <a:normAutofit/>
          </a:bodyPr>
          <a:lstStyle/>
          <a:p>
            <a:pPr algn="ctr"/>
            <a:r>
              <a:rPr lang="en-GB" sz="4000" dirty="0"/>
              <a:t>Notes</a:t>
            </a:r>
          </a:p>
        </p:txBody>
      </p:sp>
      <p:sp>
        <p:nvSpPr>
          <p:cNvPr id="3" name="Content Placeholder 2">
            <a:extLst>
              <a:ext uri="{FF2B5EF4-FFF2-40B4-BE49-F238E27FC236}">
                <a16:creationId xmlns:a16="http://schemas.microsoft.com/office/drawing/2014/main" id="{CB9B2E78-B690-4380-950D-E06A4B94668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8773444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2E575-F42E-429F-894A-BBBF6EDF833D}"/>
              </a:ext>
            </a:extLst>
          </p:cNvPr>
          <p:cNvSpPr>
            <a:spLocks noGrp="1"/>
          </p:cNvSpPr>
          <p:nvPr>
            <p:ph type="title"/>
          </p:nvPr>
        </p:nvSpPr>
        <p:spPr>
          <a:xfrm>
            <a:off x="838200" y="280035"/>
            <a:ext cx="10515600" cy="709294"/>
          </a:xfrm>
        </p:spPr>
        <p:txBody>
          <a:bodyPr>
            <a:normAutofit/>
          </a:bodyPr>
          <a:lstStyle/>
          <a:p>
            <a:pPr algn="ctr"/>
            <a:r>
              <a:rPr lang="en-GB" sz="4000" dirty="0"/>
              <a:t>Fin Effectiveness &amp; Efficiency</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4A188604-DE94-4506-98A1-60BB28D37433}"/>
                  </a:ext>
                </a:extLst>
              </p:cNvPr>
              <p:cNvSpPr>
                <a:spLocks noGrp="1"/>
              </p:cNvSpPr>
              <p:nvPr>
                <p:ph idx="1"/>
              </p:nvPr>
            </p:nvSpPr>
            <p:spPr>
              <a:xfrm>
                <a:off x="320040" y="1171575"/>
                <a:ext cx="11521440" cy="5406390"/>
              </a:xfrm>
            </p:spPr>
            <p:txBody>
              <a:bodyPr>
                <a:normAutofit/>
              </a:bodyPr>
              <a:lstStyle/>
              <a:p>
                <a:pPr marL="0" indent="0">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We know that fins are used to increase the heat transfer from a surface by increasing the effective surface area.  </a:t>
                </a:r>
              </a:p>
              <a:p>
                <a:pPr marL="0" indent="0">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However, it should be noted that the fin itself represents a </a:t>
                </a:r>
                <a:r>
                  <a:rPr lang="en-GB" sz="2200" i="1" dirty="0">
                    <a:effectLst/>
                    <a:latin typeface="Calibri" panose="020F0502020204030204" pitchFamily="34" charset="0"/>
                    <a:ea typeface="Calibri" panose="020F0502020204030204" pitchFamily="34" charset="0"/>
                    <a:cs typeface="Times New Roman" panose="02020603050405020304" pitchFamily="18" charset="0"/>
                  </a:rPr>
                  <a:t>conduction resistance </a:t>
                </a:r>
                <a:r>
                  <a:rPr lang="en-GB" sz="2200" dirty="0">
                    <a:effectLst/>
                    <a:latin typeface="Calibri" panose="020F0502020204030204" pitchFamily="34" charset="0"/>
                    <a:ea typeface="Calibri" panose="020F0502020204030204" pitchFamily="34" charset="0"/>
                    <a:cs typeface="Times New Roman" panose="02020603050405020304" pitchFamily="18" charset="0"/>
                  </a:rPr>
                  <a:t>to heat transfer from the original surface – it is convection from the fin surface that actually promotes the improved rate of heat transfer.  </a:t>
                </a:r>
              </a:p>
              <a:p>
                <a:pPr marL="0" indent="0">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For this reason, fins do not always enhance heat transfer.  </a:t>
                </a:r>
              </a:p>
              <a:p>
                <a:pPr marL="0" indent="0">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Whether heat transfer will be improved by the addition of fins, can be assessed by evaluating </a:t>
                </a:r>
                <a:r>
                  <a:rPr lang="en-GB" sz="2200" i="1" dirty="0">
                    <a:effectLst/>
                    <a:latin typeface="Calibri" panose="020F0502020204030204" pitchFamily="34" charset="0"/>
                    <a:ea typeface="Calibri" panose="020F0502020204030204" pitchFamily="34" charset="0"/>
                    <a:cs typeface="Times New Roman" panose="02020603050405020304" pitchFamily="18" charset="0"/>
                  </a:rPr>
                  <a:t>fin effectiveness</a:t>
                </a:r>
                <a:r>
                  <a:rPr lang="en-GB" sz="2200" dirty="0">
                    <a:effectLst/>
                    <a:latin typeface="Calibri" panose="020F0502020204030204" pitchFamily="34" charset="0"/>
                    <a:ea typeface="Calibri" panose="020F0502020204030204" pitchFamily="34" charset="0"/>
                    <a:cs typeface="Times New Roman" panose="02020603050405020304" pitchFamily="18" charset="0"/>
                  </a:rPr>
                  <a:t> </a:t>
                </a:r>
                <a14:m>
                  <m:oMath xmlns:m="http://schemas.openxmlformats.org/officeDocument/2006/math">
                    <m:sSub>
                      <m:sSub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𝜀</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𝑓</m:t>
                        </m:r>
                      </m:sub>
                    </m:sSub>
                  </m:oMath>
                </a14:m>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a:t>
                </a:r>
              </a:p>
              <a:p>
                <a:pPr marL="0" indent="0">
                  <a:buNone/>
                </a:pPr>
                <a:r>
                  <a:rPr lang="en-GB" sz="2200" dirty="0">
                    <a:latin typeface="Calibri" panose="020F0502020204030204" pitchFamily="34" charset="0"/>
                    <a:ea typeface="Times New Roman" panose="02020603050405020304" pitchFamily="18" charset="0"/>
                    <a:cs typeface="Times New Roman" panose="02020603050405020304" pitchFamily="18" charset="0"/>
                  </a:rPr>
                  <a:t>Fin effectiveness</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is defined as the </a:t>
                </a:r>
                <a:r>
                  <a:rPr lang="en-GB" sz="2200" i="1" dirty="0">
                    <a:effectLst/>
                    <a:latin typeface="Calibri" panose="020F0502020204030204" pitchFamily="34" charset="0"/>
                    <a:ea typeface="Times New Roman" panose="02020603050405020304" pitchFamily="18" charset="0"/>
                    <a:cs typeface="Times New Roman" panose="02020603050405020304" pitchFamily="18" charset="0"/>
                  </a:rPr>
                  <a:t>ratio of the fin heat transfer rate to the heat transfer rate that would exist without the fin.</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a:t>
                </a:r>
              </a:p>
              <a:p>
                <a:pPr marL="0" indent="0">
                  <a:buNone/>
                </a:pPr>
                <a:endParaRPr lang="en-GB" sz="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Therefore,		</a:t>
                </a:r>
                <a14:m>
                  <m:oMath xmlns:m="http://schemas.openxmlformats.org/officeDocument/2006/math">
                    <m:sSub>
                      <m:sSubPr>
                        <m:ctrlPr>
                          <a:rPr lang="en-GB" sz="2400" i="1" smtClean="0">
                            <a:effectLst/>
                            <a:latin typeface="Cambria Math" panose="02040503050406030204" pitchFamily="18" charset="0"/>
                            <a:ea typeface="Times New Roman" panose="02020603050405020304" pitchFamily="18" charset="0"/>
                          </a:rPr>
                        </m:ctrlPr>
                      </m:sSubPr>
                      <m:e>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𝜀</m:t>
                        </m:r>
                      </m:e>
                      <m:sub>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𝑓</m:t>
                        </m:r>
                      </m:sub>
                    </m:sSub>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 </m:t>
                    </m:r>
                    <m:f>
                      <m:fPr>
                        <m:ctrlPr>
                          <a:rPr lang="en-GB" sz="2400" i="1">
                            <a:effectLst/>
                            <a:latin typeface="Cambria Math" panose="02040503050406030204" pitchFamily="18" charset="0"/>
                            <a:ea typeface="Times New Roman" panose="02020603050405020304" pitchFamily="18" charset="0"/>
                          </a:rPr>
                        </m:ctrlPr>
                      </m:fPr>
                      <m:num>
                        <m:acc>
                          <m:accPr>
                            <m:chr m:val="̇"/>
                            <m:ctrlPr>
                              <a:rPr lang="en-GB" sz="2400" i="1">
                                <a:effectLst/>
                                <a:latin typeface="Cambria Math" panose="02040503050406030204" pitchFamily="18" charset="0"/>
                                <a:ea typeface="Times New Roman" panose="02020603050405020304" pitchFamily="18" charset="0"/>
                              </a:rPr>
                            </m:ctrlPr>
                          </m:accPr>
                          <m:e>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𝑄</m:t>
                            </m:r>
                          </m:e>
                        </m:acc>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 </m:t>
                        </m:r>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𝑤𝑖𝑡h</m:t>
                        </m:r>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 </m:t>
                        </m:r>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𝑓𝑖𝑛𝑠</m:t>
                        </m:r>
                      </m:num>
                      <m:den>
                        <m:acc>
                          <m:accPr>
                            <m:chr m:val="̇"/>
                            <m:ctrlPr>
                              <a:rPr lang="en-GB" sz="2400" i="1">
                                <a:effectLst/>
                                <a:latin typeface="Cambria Math" panose="02040503050406030204" pitchFamily="18" charset="0"/>
                                <a:ea typeface="Times New Roman" panose="02020603050405020304" pitchFamily="18" charset="0"/>
                              </a:rPr>
                            </m:ctrlPr>
                          </m:accPr>
                          <m:e>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𝑄</m:t>
                            </m:r>
                          </m:e>
                        </m:acc>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 </m:t>
                        </m:r>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𝑏𝑎𝑠𝑒</m:t>
                        </m:r>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 </m:t>
                        </m:r>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𝑜𝑛𝑙𝑦</m:t>
                        </m:r>
                      </m:den>
                    </m:f>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 </m:t>
                    </m:r>
                    <m:sSup>
                      <m:sSupPr>
                        <m:ctrlPr>
                          <a:rPr lang="en-GB" sz="2400" i="1">
                            <a:effectLst/>
                            <a:latin typeface="Cambria Math" panose="02040503050406030204" pitchFamily="18" charset="0"/>
                            <a:ea typeface="Times New Roman" panose="02020603050405020304" pitchFamily="18" charset="0"/>
                          </a:rPr>
                        </m:ctrlPr>
                      </m:sSupPr>
                      <m:e>
                        <m:d>
                          <m:dPr>
                            <m:ctrlPr>
                              <a:rPr lang="en-GB" sz="2400" i="1">
                                <a:effectLst/>
                                <a:latin typeface="Cambria Math" panose="02040503050406030204" pitchFamily="18" charset="0"/>
                                <a:ea typeface="Times New Roman" panose="02020603050405020304" pitchFamily="18" charset="0"/>
                              </a:rPr>
                            </m:ctrlPr>
                          </m:dPr>
                          <m:e>
                            <m:f>
                              <m:fPr>
                                <m:ctrlPr>
                                  <a:rPr lang="en-GB" sz="2400" i="1">
                                    <a:effectLst/>
                                    <a:latin typeface="Cambria Math" panose="02040503050406030204" pitchFamily="18" charset="0"/>
                                    <a:ea typeface="Times New Roman" panose="02020603050405020304" pitchFamily="18" charset="0"/>
                                  </a:rPr>
                                </m:ctrlPr>
                              </m:fPr>
                              <m:num>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𝑘𝑃</m:t>
                                </m:r>
                              </m:num>
                              <m:den>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h</m:t>
                                </m:r>
                                <m:sSub>
                                  <m:sSubPr>
                                    <m:ctrlPr>
                                      <a:rPr lang="en-GB" sz="2400" i="1">
                                        <a:effectLst/>
                                        <a:latin typeface="Cambria Math" panose="02040503050406030204" pitchFamily="18" charset="0"/>
                                        <a:ea typeface="Times New Roman" panose="02020603050405020304" pitchFamily="18" charset="0"/>
                                      </a:rPr>
                                    </m:ctrlPr>
                                  </m:sSubPr>
                                  <m:e>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𝐴</m:t>
                                    </m:r>
                                  </m:e>
                                  <m:sub>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𝑐</m:t>
                                    </m:r>
                                  </m:sub>
                                </m:sSub>
                              </m:den>
                            </m:f>
                          </m:e>
                        </m:d>
                      </m:e>
                      <m:sup>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1/2</m:t>
                        </m:r>
                      </m:sup>
                    </m:sSup>
                  </m:oMath>
                </a14:m>
                <a:r>
                  <a:rPr lang="en-GB" sz="2400" dirty="0">
                    <a:effectLst/>
                    <a:latin typeface="Calibri" panose="020F0502020204030204" pitchFamily="34" charset="0"/>
                    <a:ea typeface="Times New Roman" panose="02020603050405020304" pitchFamily="18" charset="0"/>
                    <a:cs typeface="Times New Roman" panose="02020603050405020304" pitchFamily="18" charset="0"/>
                  </a:rPr>
                  <a:t> 	for an infinite fin approximation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mc:Choice>
        <mc:Fallback xmlns="">
          <p:sp>
            <p:nvSpPr>
              <p:cNvPr id="3" name="Content Placeholder 2">
                <a:extLst>
                  <a:ext uri="{FF2B5EF4-FFF2-40B4-BE49-F238E27FC236}">
                    <a16:creationId xmlns:a16="http://schemas.microsoft.com/office/drawing/2014/main" id="{4A188604-DE94-4506-98A1-60BB28D37433}"/>
                  </a:ext>
                </a:extLst>
              </p:cNvPr>
              <p:cNvSpPr>
                <a:spLocks noGrp="1" noRot="1" noChangeAspect="1" noMove="1" noResize="1" noEditPoints="1" noAdjustHandles="1" noChangeArrowheads="1" noChangeShapeType="1" noTextEdit="1"/>
              </p:cNvSpPr>
              <p:nvPr>
                <p:ph idx="1"/>
              </p:nvPr>
            </p:nvSpPr>
            <p:spPr>
              <a:xfrm>
                <a:off x="320040" y="1171575"/>
                <a:ext cx="11521440" cy="5406390"/>
              </a:xfrm>
              <a:blipFill>
                <a:blip r:embed="rId2"/>
                <a:stretch>
                  <a:fillRect l="-688" t="-1466" r="-582"/>
                </a:stretch>
              </a:blipFill>
            </p:spPr>
            <p:txBody>
              <a:bodyPr/>
              <a:lstStyle/>
              <a:p>
                <a:r>
                  <a:rPr lang="en-GB">
                    <a:noFill/>
                  </a:rPr>
                  <a:t> </a:t>
                </a:r>
              </a:p>
            </p:txBody>
          </p:sp>
        </mc:Fallback>
      </mc:AlternateContent>
    </p:spTree>
    <p:extLst>
      <p:ext uri="{BB962C8B-B14F-4D97-AF65-F5344CB8AC3E}">
        <p14:creationId xmlns:p14="http://schemas.microsoft.com/office/powerpoint/2010/main" val="12237204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34104384-0092-4837-90D4-33D78C57479B}"/>
                  </a:ext>
                </a:extLst>
              </p:cNvPr>
              <p:cNvSpPr>
                <a:spLocks noGrp="1"/>
              </p:cNvSpPr>
              <p:nvPr>
                <p:ph idx="1"/>
              </p:nvPr>
            </p:nvSpPr>
            <p:spPr>
              <a:xfrm>
                <a:off x="297181" y="794544"/>
                <a:ext cx="11710034" cy="5938202"/>
              </a:xfrm>
            </p:spPr>
            <p:txBody>
              <a:bodyPr>
                <a:normAutofit/>
              </a:bodyPr>
              <a:lstStyle/>
              <a:p>
                <a:pPr marL="0" indent="0">
                  <a:lnSpc>
                    <a:spcPct val="115000"/>
                  </a:lnSpc>
                  <a:spcAft>
                    <a:spcPts val="1000"/>
                  </a:spcAft>
                  <a:buNone/>
                </a:pP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Good fin design should consider the following factors: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Symbol" panose="05050102010706020507" pitchFamily="18" charset="2"/>
                  <a:buChar char=""/>
                </a:pPr>
                <a:r>
                  <a:rPr lang="en-GB" sz="2400" dirty="0">
                    <a:effectLst/>
                    <a:latin typeface="Calibri" panose="020F0502020204030204" pitchFamily="34" charset="0"/>
                    <a:ea typeface="Calibri" panose="020F0502020204030204" pitchFamily="34" charset="0"/>
                    <a:cs typeface="Times New Roman" panose="02020603050405020304" pitchFamily="18" charset="0"/>
                  </a:rPr>
                  <a:t>High material conductivity</a:t>
                </a:r>
              </a:p>
              <a:p>
                <a:pPr marL="342900" lvl="0" indent="-342900">
                  <a:lnSpc>
                    <a:spcPct val="115000"/>
                  </a:lnSpc>
                  <a:buFont typeface="Symbol" panose="05050102010706020507" pitchFamily="18" charset="2"/>
                  <a:buChar char=""/>
                </a:pPr>
                <a:r>
                  <a:rPr lang="en-GB" sz="2400" dirty="0">
                    <a:effectLst/>
                    <a:latin typeface="Calibri" panose="020F0502020204030204" pitchFamily="34" charset="0"/>
                    <a:ea typeface="Calibri" panose="020F0502020204030204" pitchFamily="34" charset="0"/>
                    <a:cs typeface="Times New Roman" panose="02020603050405020304" pitchFamily="18" charset="0"/>
                  </a:rPr>
                  <a:t>High perimeter</a:t>
                </a:r>
              </a:p>
              <a:p>
                <a:pPr marL="342900" lvl="0" indent="-342900">
                  <a:lnSpc>
                    <a:spcPct val="115000"/>
                  </a:lnSpc>
                  <a:buFont typeface="Symbol" panose="05050102010706020507" pitchFamily="18" charset="2"/>
                  <a:buChar char=""/>
                </a:pPr>
                <a:r>
                  <a:rPr lang="en-GB" sz="2400" dirty="0">
                    <a:effectLst/>
                    <a:latin typeface="Calibri" panose="020F0502020204030204" pitchFamily="34" charset="0"/>
                    <a:ea typeface="Calibri" panose="020F0502020204030204" pitchFamily="34" charset="0"/>
                    <a:cs typeface="Times New Roman" panose="02020603050405020304" pitchFamily="18" charset="0"/>
                  </a:rPr>
                  <a:t>Low CSA; i.e. should be thin</a:t>
                </a:r>
              </a:p>
              <a:p>
                <a:pPr marL="342900" lvl="0" indent="-342900">
                  <a:lnSpc>
                    <a:spcPct val="115000"/>
                  </a:lnSpc>
                  <a:buFont typeface="Symbol" panose="05050102010706020507" pitchFamily="18" charset="2"/>
                  <a:buChar char=""/>
                </a:pPr>
                <a:r>
                  <a:rPr lang="en-GB" sz="2400" dirty="0">
                    <a:effectLst/>
                    <a:latin typeface="Calibri" panose="020F0502020204030204" pitchFamily="34" charset="0"/>
                    <a:ea typeface="Calibri" panose="020F0502020204030204" pitchFamily="34" charset="0"/>
                    <a:cs typeface="Times New Roman" panose="02020603050405020304" pitchFamily="18" charset="0"/>
                  </a:rPr>
                  <a:t>A considerable number of long fins, but not too long</a:t>
                </a:r>
              </a:p>
              <a:p>
                <a:pPr marL="342900" lvl="0" indent="-342900">
                  <a:lnSpc>
                    <a:spcPct val="115000"/>
                  </a:lnSpc>
                  <a:spcAft>
                    <a:spcPts val="1000"/>
                  </a:spcAft>
                  <a:buFont typeface="Symbol" panose="05050102010706020507" pitchFamily="18" charset="2"/>
                  <a:buChar char=""/>
                </a:pPr>
                <a:r>
                  <a:rPr lang="en-GB" sz="2400" dirty="0">
                    <a:effectLst/>
                    <a:latin typeface="Calibri" panose="020F0502020204030204" pitchFamily="34" charset="0"/>
                    <a:ea typeface="Calibri" panose="020F0502020204030204" pitchFamily="34" charset="0"/>
                    <a:cs typeface="Times New Roman" panose="02020603050405020304" pitchFamily="18" charset="0"/>
                  </a:rPr>
                  <a:t>Close separation, but not too close</a:t>
                </a:r>
              </a:p>
              <a:p>
                <a:pPr marL="0" indent="0">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In any sensible design, the value of </a:t>
                </a:r>
                <a14:m>
                  <m:oMath xmlns:m="http://schemas.openxmlformats.org/officeDocument/2006/math">
                    <m:sSub>
                      <m:sSub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400" i="1">
                            <a:effectLst/>
                            <a:latin typeface="Cambria Math" panose="02040503050406030204" pitchFamily="18" charset="0"/>
                            <a:ea typeface="Calibri" panose="020F0502020204030204" pitchFamily="34" charset="0"/>
                            <a:cs typeface="Times New Roman" panose="02020603050405020304" pitchFamily="18" charset="0"/>
                          </a:rPr>
                          <m:t>𝜀</m:t>
                        </m:r>
                      </m:e>
                      <m:sub>
                        <m:r>
                          <a:rPr lang="en-GB" sz="2400" i="1">
                            <a:effectLst/>
                            <a:latin typeface="Cambria Math" panose="02040503050406030204" pitchFamily="18" charset="0"/>
                            <a:ea typeface="Calibri" panose="020F0502020204030204" pitchFamily="34" charset="0"/>
                            <a:cs typeface="Times New Roman" panose="02020603050405020304" pitchFamily="18" charset="0"/>
                          </a:rPr>
                          <m:t>𝑓</m:t>
                        </m:r>
                      </m:sub>
                    </m:sSub>
                  </m:oMath>
                </a14:m>
                <a:r>
                  <a:rPr lang="en-GB" sz="2400" dirty="0">
                    <a:effectLst/>
                    <a:latin typeface="Calibri" panose="020F0502020204030204" pitchFamily="34" charset="0"/>
                    <a:ea typeface="Times New Roman" panose="02020603050405020304" pitchFamily="18" charset="0"/>
                    <a:cs typeface="Times New Roman" panose="02020603050405020304" pitchFamily="18" charset="0"/>
                  </a:rPr>
                  <a:t> should be as large as possible</a:t>
                </a:r>
                <a:r>
                  <a:rPr lang="en-GB" sz="2400" dirty="0">
                    <a:latin typeface="Calibri" panose="020F0502020204030204" pitchFamily="34" charset="0"/>
                    <a:ea typeface="Times New Roman" panose="02020603050405020304" pitchFamily="18" charset="0"/>
                    <a:cs typeface="Times New Roman" panose="02020603050405020304" pitchFamily="18" charset="0"/>
                  </a:rPr>
                  <a:t> but</a:t>
                </a: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 generally, the use of fins is not usually justified unless </a:t>
                </a:r>
                <a14:m>
                  <m:oMath xmlns:m="http://schemas.openxmlformats.org/officeDocument/2006/math">
                    <m:sSub>
                      <m:sSub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400" i="1">
                            <a:effectLst/>
                            <a:latin typeface="Cambria Math" panose="02040503050406030204" pitchFamily="18" charset="0"/>
                            <a:ea typeface="Calibri" panose="020F0502020204030204" pitchFamily="34" charset="0"/>
                            <a:cs typeface="Times New Roman" panose="02020603050405020304" pitchFamily="18" charset="0"/>
                          </a:rPr>
                          <m:t>𝜀</m:t>
                        </m:r>
                      </m:e>
                      <m:sub>
                        <m:r>
                          <a:rPr lang="en-GB" sz="2400" i="1">
                            <a:effectLst/>
                            <a:latin typeface="Cambria Math" panose="02040503050406030204" pitchFamily="18" charset="0"/>
                            <a:ea typeface="Calibri" panose="020F0502020204030204" pitchFamily="34" charset="0"/>
                            <a:cs typeface="Times New Roman" panose="02020603050405020304" pitchFamily="18" charset="0"/>
                          </a:rPr>
                          <m:t>𝑓</m:t>
                        </m:r>
                      </m:sub>
                    </m:sSub>
                    <m:r>
                      <a:rPr lang="en-GB" sz="2400" i="1">
                        <a:effectLst/>
                        <a:latin typeface="Cambria Math" panose="02040503050406030204" pitchFamily="18" charset="0"/>
                        <a:ea typeface="Calibri" panose="020F0502020204030204" pitchFamily="34" charset="0"/>
                        <a:cs typeface="Times New Roman" panose="02020603050405020304" pitchFamily="18" charset="0"/>
                      </a:rPr>
                      <m:t> ≥2</m:t>
                    </m:r>
                  </m:oMath>
                </a14:m>
                <a:r>
                  <a:rPr lang="en-GB" sz="2400" dirty="0">
                    <a:effectLst/>
                    <a:latin typeface="Calibri" panose="020F0502020204030204" pitchFamily="34" charset="0"/>
                    <a:ea typeface="Times New Roman" panose="02020603050405020304" pitchFamily="18" charset="0"/>
                    <a:cs typeface="Times New Roman" panose="02020603050405020304" pitchFamily="18" charset="0"/>
                  </a:rPr>
                  <a:t> (i.e. 100% improvement compared to base alone).  </a:t>
                </a:r>
              </a:p>
              <a:p>
                <a:pPr marL="0" indent="0">
                  <a:buNone/>
                </a:pP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Recall also, that for optimal fin length </a:t>
                </a:r>
                <a:r>
                  <a:rPr lang="en-GB" sz="2400" i="1" dirty="0">
                    <a:effectLst/>
                    <a:latin typeface="Calibri" panose="020F0502020204030204" pitchFamily="34" charset="0"/>
                    <a:ea typeface="Times New Roman" panose="02020603050405020304" pitchFamily="18" charset="0"/>
                    <a:cs typeface="Times New Roman" panose="02020603050405020304" pitchFamily="18" charset="0"/>
                  </a:rPr>
                  <a:t>L ≈ 2.65/m.</a:t>
                </a: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  Fin effectiveness can also be measured as a ratio of thermal resistances of the base to the fin, and if the fin is to enhance heat transfer, its resistance should not exceed that of the exposed base.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400" dirty="0"/>
              </a:p>
            </p:txBody>
          </p:sp>
        </mc:Choice>
        <mc:Fallback xmlns="">
          <p:sp>
            <p:nvSpPr>
              <p:cNvPr id="3" name="Content Placeholder 2">
                <a:extLst>
                  <a:ext uri="{FF2B5EF4-FFF2-40B4-BE49-F238E27FC236}">
                    <a16:creationId xmlns:a16="http://schemas.microsoft.com/office/drawing/2014/main" id="{34104384-0092-4837-90D4-33D78C57479B}"/>
                  </a:ext>
                </a:extLst>
              </p:cNvPr>
              <p:cNvSpPr>
                <a:spLocks noGrp="1" noRot="1" noChangeAspect="1" noMove="1" noResize="1" noEditPoints="1" noAdjustHandles="1" noChangeArrowheads="1" noChangeShapeType="1" noTextEdit="1"/>
              </p:cNvSpPr>
              <p:nvPr>
                <p:ph idx="1"/>
              </p:nvPr>
            </p:nvSpPr>
            <p:spPr>
              <a:xfrm>
                <a:off x="297181" y="794544"/>
                <a:ext cx="11710034" cy="5938202"/>
              </a:xfrm>
              <a:blipFill>
                <a:blip r:embed="rId2"/>
                <a:stretch>
                  <a:fillRect l="-833" t="-308" r="-156"/>
                </a:stretch>
              </a:blipFill>
            </p:spPr>
            <p:txBody>
              <a:bodyPr/>
              <a:lstStyle/>
              <a:p>
                <a:r>
                  <a:rPr lang="en-GB">
                    <a:noFill/>
                  </a:rPr>
                  <a:t> </a:t>
                </a:r>
              </a:p>
            </p:txBody>
          </p:sp>
        </mc:Fallback>
      </mc:AlternateContent>
      <p:sp>
        <p:nvSpPr>
          <p:cNvPr id="4" name="Title 1">
            <a:extLst>
              <a:ext uri="{FF2B5EF4-FFF2-40B4-BE49-F238E27FC236}">
                <a16:creationId xmlns:a16="http://schemas.microsoft.com/office/drawing/2014/main" id="{DB8F0D28-4C40-4E8F-B301-2C8CF889A7ED}"/>
              </a:ext>
            </a:extLst>
          </p:cNvPr>
          <p:cNvSpPr>
            <a:spLocks noGrp="1"/>
          </p:cNvSpPr>
          <p:nvPr>
            <p:ph type="title"/>
          </p:nvPr>
        </p:nvSpPr>
        <p:spPr>
          <a:xfrm>
            <a:off x="837246" y="125254"/>
            <a:ext cx="10515600" cy="669290"/>
          </a:xfrm>
        </p:spPr>
        <p:txBody>
          <a:bodyPr>
            <a:normAutofit/>
          </a:bodyPr>
          <a:lstStyle/>
          <a:p>
            <a:pPr algn="ctr"/>
            <a:r>
              <a:rPr lang="en-GB" sz="4000" dirty="0"/>
              <a:t>Fin Effectiveness &amp; Efficiency</a:t>
            </a:r>
          </a:p>
        </p:txBody>
      </p:sp>
      <p:pic>
        <p:nvPicPr>
          <p:cNvPr id="5122" name="Picture 2" descr="Turnkey Heat Sink Manufacturing | Aluminum Heat Sink Company | Getec  Industrial">
            <a:extLst>
              <a:ext uri="{FF2B5EF4-FFF2-40B4-BE49-F238E27FC236}">
                <a16:creationId xmlns:a16="http://schemas.microsoft.com/office/drawing/2014/main" id="{C12A8E29-AF9E-4C07-AE13-20F18D85E4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58100" y="966788"/>
            <a:ext cx="4131944" cy="31041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30158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52CE9-901D-4F7E-882D-0BA53FC26962}"/>
              </a:ext>
            </a:extLst>
          </p:cNvPr>
          <p:cNvSpPr>
            <a:spLocks noGrp="1"/>
          </p:cNvSpPr>
          <p:nvPr>
            <p:ph type="title"/>
          </p:nvPr>
        </p:nvSpPr>
        <p:spPr>
          <a:xfrm>
            <a:off x="838200" y="325120"/>
            <a:ext cx="10515600" cy="663575"/>
          </a:xfrm>
        </p:spPr>
        <p:txBody>
          <a:bodyPr>
            <a:normAutofit/>
          </a:bodyPr>
          <a:lstStyle/>
          <a:p>
            <a:pPr algn="ctr"/>
            <a:r>
              <a:rPr lang="en-GB" sz="4000" dirty="0"/>
              <a:t>Fin efficiency</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9B7D866B-3770-4FDA-B1CE-19B2F59F96DA}"/>
                  </a:ext>
                </a:extLst>
              </p:cNvPr>
              <p:cNvSpPr>
                <a:spLocks noGrp="1"/>
              </p:cNvSpPr>
              <p:nvPr>
                <p:ph idx="1"/>
              </p:nvPr>
            </p:nvSpPr>
            <p:spPr>
              <a:xfrm>
                <a:off x="348615" y="1114424"/>
                <a:ext cx="11504295" cy="5469255"/>
              </a:xfrm>
            </p:spPr>
            <p:txBody>
              <a:bodyPr>
                <a:normAutofit/>
              </a:bodyPr>
              <a:lstStyle/>
              <a:p>
                <a:pPr marL="0" indent="0">
                  <a:lnSpc>
                    <a:spcPct val="115000"/>
                  </a:lnSpc>
                  <a:spcAft>
                    <a:spcPts val="1000"/>
                  </a:spcAft>
                  <a:buNone/>
                </a:pP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Another indication of fin thermal performance is given by the </a:t>
                </a:r>
                <a:r>
                  <a:rPr lang="en-GB" sz="2400" i="1" dirty="0">
                    <a:effectLst/>
                    <a:latin typeface="Calibri" panose="020F0502020204030204" pitchFamily="34" charset="0"/>
                    <a:ea typeface="Times New Roman" panose="02020603050405020304" pitchFamily="18" charset="0"/>
                    <a:cs typeface="Times New Roman" panose="02020603050405020304" pitchFamily="18" charset="0"/>
                  </a:rPr>
                  <a:t>fin efficiency</a:t>
                </a: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 </a:t>
                </a:r>
                <a14:m>
                  <m:oMath xmlns:m="http://schemas.openxmlformats.org/officeDocument/2006/math">
                    <m:sSub>
                      <m:sSubPr>
                        <m:ctrlPr>
                          <a:rPr lang="en-GB" sz="2400" i="1">
                            <a:effectLst/>
                            <a:latin typeface="Cambria Math" panose="02040503050406030204" pitchFamily="18" charset="0"/>
                            <a:ea typeface="Times New Roman" panose="02020603050405020304" pitchFamily="18" charset="0"/>
                            <a:cs typeface="Times New Roman" panose="02020603050405020304" pitchFamily="18" charset="0"/>
                          </a:rPr>
                        </m:ctrlPr>
                      </m:sSubPr>
                      <m:e>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𝜂</m:t>
                        </m:r>
                      </m:e>
                      <m:sub>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𝑓</m:t>
                        </m:r>
                      </m:sub>
                    </m:sSub>
                  </m:oMath>
                </a14:m>
                <a:r>
                  <a:rPr lang="en-GB" sz="2400" dirty="0">
                    <a:effectLst/>
                    <a:latin typeface="Calibri" panose="020F0502020204030204" pitchFamily="34" charset="0"/>
                    <a:ea typeface="Times New Roman" panose="02020603050405020304" pitchFamily="18" charset="0"/>
                    <a:cs typeface="Times New Roman" panose="02020603050405020304" pitchFamily="18" charset="0"/>
                  </a:rPr>
                  <a:t>.  </a:t>
                </a:r>
              </a:p>
              <a:p>
                <a:pPr marL="0" indent="0">
                  <a:lnSpc>
                    <a:spcPct val="115000"/>
                  </a:lnSpc>
                  <a:spcAft>
                    <a:spcPts val="1000"/>
                  </a:spcAft>
                  <a:buNone/>
                </a:pP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In order to determine a single fin efficiency, a comparison must be made with the performance of a perfectly conductive fin; i.e. one that had the entire surface at the same temperature as the base; hence maximum driving potential for convective heat transfer.  </a:t>
                </a:r>
              </a:p>
              <a:p>
                <a:pPr marL="0" indent="0">
                  <a:lnSpc>
                    <a:spcPct val="115000"/>
                  </a:lnSpc>
                  <a:spcAft>
                    <a:spcPts val="1000"/>
                  </a:spcAft>
                  <a:buNone/>
                </a:pP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However, a temperature gradient must exist along the length of the fin and the above condition is an idealisation.  So, it is possible to determine the maximum possible heat transfer rate from the fin (considering perfect conductivity), as being;</a:t>
                </a:r>
                <a:endParaRPr lang="en-GB" sz="2400" dirty="0">
                  <a:latin typeface="Calibri" panose="020F0502020204030204" pitchFamily="34" charset="0"/>
                  <a:ea typeface="Times New Roman" panose="02020603050405020304" pitchFamily="18" charset="0"/>
                  <a:cs typeface="Times New Roman" panose="02020603050405020304" pitchFamily="18" charset="0"/>
                </a:endParaRPr>
              </a:p>
              <a:p>
                <a:pPr marL="0" indent="0">
                  <a:lnSpc>
                    <a:spcPct val="115000"/>
                  </a:lnSpc>
                  <a:spcAft>
                    <a:spcPts val="1000"/>
                  </a:spcAft>
                  <a:buNone/>
                </a:pPr>
                <a14:m>
                  <m:oMathPara xmlns:m="http://schemas.openxmlformats.org/officeDocument/2006/math">
                    <m:oMathParaPr>
                      <m:jc m:val="centerGroup"/>
                    </m:oMathParaPr>
                    <m:oMath xmlns:m="http://schemas.openxmlformats.org/officeDocument/2006/math">
                      <m:sSub>
                        <m:sSubPr>
                          <m:ctrlPr>
                            <a:rPr lang="en-GB" sz="2400" i="1">
                              <a:effectLst/>
                              <a:latin typeface="Cambria Math" panose="02040503050406030204" pitchFamily="18" charset="0"/>
                              <a:ea typeface="Times New Roman" panose="02020603050405020304" pitchFamily="18" charset="0"/>
                              <a:cs typeface="Times New Roman" panose="02020603050405020304" pitchFamily="18" charset="0"/>
                            </a:rPr>
                          </m:ctrlPr>
                        </m:sSubPr>
                        <m:e>
                          <m:acc>
                            <m:accPr>
                              <m:chr m:val="̇"/>
                              <m:ctrlPr>
                                <a:rPr lang="en-GB" sz="2400" i="1">
                                  <a:effectLst/>
                                  <a:latin typeface="Cambria Math" panose="02040503050406030204" pitchFamily="18" charset="0"/>
                                  <a:ea typeface="Times New Roman" panose="02020603050405020304" pitchFamily="18" charset="0"/>
                                  <a:cs typeface="Times New Roman" panose="02020603050405020304" pitchFamily="18" charset="0"/>
                                </a:rPr>
                              </m:ctrlPr>
                            </m:accPr>
                            <m:e>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𝑄</m:t>
                              </m:r>
                            </m:e>
                          </m:acc>
                        </m:e>
                        <m:sub>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𝑚𝑎𝑥</m:t>
                          </m:r>
                        </m:sub>
                      </m:sSub>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m:t>
                      </m:r>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h</m:t>
                      </m:r>
                      <m:sSub>
                        <m:sSubPr>
                          <m:ctrlPr>
                            <a:rPr lang="en-GB" sz="2400" i="1">
                              <a:effectLst/>
                              <a:latin typeface="Cambria Math" panose="02040503050406030204" pitchFamily="18" charset="0"/>
                              <a:ea typeface="Times New Roman" panose="02020603050405020304" pitchFamily="18" charset="0"/>
                              <a:cs typeface="Times New Roman" panose="02020603050405020304" pitchFamily="18" charset="0"/>
                            </a:rPr>
                          </m:ctrlPr>
                        </m:sSubPr>
                        <m:e>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𝐴</m:t>
                          </m:r>
                        </m:e>
                        <m:sub>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𝑓</m:t>
                          </m:r>
                        </m:sub>
                      </m:sSub>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m:t>
                      </m:r>
                      <m:sSub>
                        <m:sSubPr>
                          <m:ctrlPr>
                            <a:rPr lang="en-GB" sz="2400" i="1">
                              <a:effectLst/>
                              <a:latin typeface="Cambria Math" panose="02040503050406030204" pitchFamily="18" charset="0"/>
                              <a:ea typeface="Times New Roman" panose="02020603050405020304" pitchFamily="18" charset="0"/>
                              <a:cs typeface="Times New Roman" panose="02020603050405020304" pitchFamily="18" charset="0"/>
                            </a:rPr>
                          </m:ctrlPr>
                        </m:sSubPr>
                        <m:e>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𝑇</m:t>
                          </m:r>
                        </m:e>
                        <m:sub>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𝑏</m:t>
                          </m:r>
                        </m:sub>
                      </m:sSub>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 </m:t>
                      </m:r>
                      <m:sSub>
                        <m:sSubPr>
                          <m:ctrlPr>
                            <a:rPr lang="en-GB" sz="2400" i="1">
                              <a:effectLst/>
                              <a:latin typeface="Cambria Math" panose="02040503050406030204" pitchFamily="18" charset="0"/>
                              <a:ea typeface="Times New Roman" panose="02020603050405020304" pitchFamily="18" charset="0"/>
                              <a:cs typeface="Times New Roman" panose="02020603050405020304" pitchFamily="18" charset="0"/>
                            </a:rPr>
                          </m:ctrlPr>
                        </m:sSubPr>
                        <m:e>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𝑇</m:t>
                          </m:r>
                        </m:e>
                        <m:sub>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m:t>
                          </m:r>
                        </m:sub>
                      </m:sSub>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m:t>
                      </m:r>
                    </m:oMath>
                  </m:oMathPara>
                </a14:m>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400" dirty="0">
                    <a:latin typeface="Calibri" panose="020F0502020204030204" pitchFamily="34" charset="0"/>
                    <a:ea typeface="Calibri" panose="020F0502020204030204" pitchFamily="34" charset="0"/>
                    <a:cs typeface="Times New Roman" panose="02020603050405020304" pitchFamily="18" charset="0"/>
                  </a:rPr>
                  <a:t>Where, </a:t>
                </a:r>
                <a14:m>
                  <m:oMath xmlns:m="http://schemas.openxmlformats.org/officeDocument/2006/math">
                    <m:sSub>
                      <m:sSubPr>
                        <m:ctrlPr>
                          <a:rPr lang="en-GB" sz="2400" i="1" smtClean="0">
                            <a:effectLst/>
                            <a:latin typeface="Cambria Math" panose="02040503050406030204" pitchFamily="18" charset="0"/>
                            <a:ea typeface="Times New Roman" panose="02020603050405020304" pitchFamily="18" charset="0"/>
                            <a:cs typeface="Times New Roman" panose="02020603050405020304" pitchFamily="18" charset="0"/>
                          </a:rPr>
                        </m:ctrlPr>
                      </m:sSubPr>
                      <m:e>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𝐴</m:t>
                        </m:r>
                      </m:e>
                      <m:sub>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𝑓</m:t>
                        </m:r>
                      </m:sub>
                    </m:sSub>
                    <m:r>
                      <a:rPr lang="en-GB" sz="2400" b="0" i="1" smtClean="0">
                        <a:effectLst/>
                        <a:latin typeface="Cambria Math" panose="02040503050406030204" pitchFamily="18" charset="0"/>
                        <a:ea typeface="Times New Roman" panose="02020603050405020304" pitchFamily="18" charset="0"/>
                        <a:cs typeface="Times New Roman" panose="02020603050405020304" pitchFamily="18" charset="0"/>
                      </a:rPr>
                      <m:t> </m:t>
                    </m:r>
                  </m:oMath>
                </a14:m>
                <a:r>
                  <a:rPr lang="en-GB" sz="2400" dirty="0">
                    <a:effectLst/>
                    <a:latin typeface="Calibri" panose="020F0502020204030204" pitchFamily="34" charset="0"/>
                    <a:ea typeface="Calibri" panose="020F0502020204030204" pitchFamily="34" charset="0"/>
                    <a:cs typeface="Times New Roman" panose="02020603050405020304" pitchFamily="18" charset="0"/>
                  </a:rPr>
                  <a:t>is the surface area of the fin, and depends on the geometric profile of the fin.</a:t>
                </a:r>
              </a:p>
              <a:p>
                <a:pPr marL="0" indent="0">
                  <a:buNone/>
                </a:pPr>
                <a:endParaRPr lang="en-GB" sz="2400" dirty="0"/>
              </a:p>
            </p:txBody>
          </p:sp>
        </mc:Choice>
        <mc:Fallback xmlns="">
          <p:sp>
            <p:nvSpPr>
              <p:cNvPr id="3" name="Content Placeholder 2">
                <a:extLst>
                  <a:ext uri="{FF2B5EF4-FFF2-40B4-BE49-F238E27FC236}">
                    <a16:creationId xmlns:a16="http://schemas.microsoft.com/office/drawing/2014/main" id="{9B7D866B-3770-4FDA-B1CE-19B2F59F96DA}"/>
                  </a:ext>
                </a:extLst>
              </p:cNvPr>
              <p:cNvSpPr>
                <a:spLocks noGrp="1" noRot="1" noChangeAspect="1" noMove="1" noResize="1" noEditPoints="1" noAdjustHandles="1" noChangeArrowheads="1" noChangeShapeType="1" noTextEdit="1"/>
              </p:cNvSpPr>
              <p:nvPr>
                <p:ph idx="1"/>
              </p:nvPr>
            </p:nvSpPr>
            <p:spPr>
              <a:xfrm>
                <a:off x="348615" y="1114424"/>
                <a:ext cx="11504295" cy="5469255"/>
              </a:xfrm>
              <a:blipFill>
                <a:blip r:embed="rId2"/>
                <a:stretch>
                  <a:fillRect l="-795"/>
                </a:stretch>
              </a:blipFill>
            </p:spPr>
            <p:txBody>
              <a:bodyPr/>
              <a:lstStyle/>
              <a:p>
                <a:r>
                  <a:rPr lang="en-GB">
                    <a:noFill/>
                  </a:rPr>
                  <a:t> </a:t>
                </a:r>
              </a:p>
            </p:txBody>
          </p:sp>
        </mc:Fallback>
      </mc:AlternateContent>
    </p:spTree>
    <p:extLst>
      <p:ext uri="{BB962C8B-B14F-4D97-AF65-F5344CB8AC3E}">
        <p14:creationId xmlns:p14="http://schemas.microsoft.com/office/powerpoint/2010/main" val="22217770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FA52DB93-CC07-4E7D-A0F2-63D250967B75}"/>
                  </a:ext>
                </a:extLst>
              </p:cNvPr>
              <p:cNvSpPr>
                <a:spLocks noGrp="1"/>
              </p:cNvSpPr>
              <p:nvPr>
                <p:ph idx="1"/>
              </p:nvPr>
            </p:nvSpPr>
            <p:spPr>
              <a:xfrm>
                <a:off x="354330" y="822962"/>
                <a:ext cx="11498580" cy="5943598"/>
              </a:xfrm>
            </p:spPr>
            <p:txBody>
              <a:bodyPr>
                <a:normAutofit/>
              </a:bodyPr>
              <a:lstStyle/>
              <a:p>
                <a:pPr marL="0" indent="0">
                  <a:buNone/>
                </a:pP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If we were to consider the complex expression for heat transfer from a </a:t>
                </a:r>
                <a:r>
                  <a:rPr lang="en-GB" sz="2400" i="1" dirty="0">
                    <a:effectLst/>
                    <a:latin typeface="Calibri" panose="020F0502020204030204" pitchFamily="34" charset="0"/>
                    <a:ea typeface="Times New Roman" panose="02020603050405020304" pitchFamily="18" charset="0"/>
                    <a:cs typeface="Times New Roman" panose="02020603050405020304" pitchFamily="18" charset="0"/>
                  </a:rPr>
                  <a:t>straight rectangular fin with a ‘real or convective’ active tip </a:t>
                </a: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(involving hyperbolic sine &amp; cosine functions), it has been shown that approximate (although accurate) predictions may be obtained by </a:t>
                </a:r>
                <a:r>
                  <a:rPr lang="en-GB" sz="2400" i="1" dirty="0">
                    <a:effectLst/>
                    <a:latin typeface="Calibri" panose="020F0502020204030204" pitchFamily="34" charset="0"/>
                    <a:ea typeface="Times New Roman" panose="02020603050405020304" pitchFamily="18" charset="0"/>
                    <a:cs typeface="Times New Roman" panose="02020603050405020304" pitchFamily="18" charset="0"/>
                  </a:rPr>
                  <a:t>applying the adiabatic tip</a:t>
                </a: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 result.  </a:t>
                </a:r>
              </a:p>
              <a:p>
                <a:pPr marL="0" indent="0">
                  <a:buNone/>
                </a:pP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All that needs to be </a:t>
                </a:r>
                <a:r>
                  <a:rPr lang="en-GB" sz="2400" i="1" dirty="0">
                    <a:effectLst/>
                    <a:latin typeface="Calibri" panose="020F0502020204030204" pitchFamily="34" charset="0"/>
                    <a:ea typeface="Times New Roman" panose="02020603050405020304" pitchFamily="18" charset="0"/>
                    <a:cs typeface="Times New Roman" panose="02020603050405020304" pitchFamily="18" charset="0"/>
                  </a:rPr>
                  <a:t>corrected</a:t>
                </a: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 is that the fin length should be considered as the relationship </a:t>
                </a:r>
                <a14:m>
                  <m:oMath xmlns:m="http://schemas.openxmlformats.org/officeDocument/2006/math">
                    <m:sSub>
                      <m:sSubPr>
                        <m:ctrlPr>
                          <a:rPr lang="en-GB" sz="2400" i="1">
                            <a:effectLst/>
                            <a:latin typeface="Cambria Math" panose="02040503050406030204" pitchFamily="18" charset="0"/>
                            <a:ea typeface="Times New Roman" panose="02020603050405020304" pitchFamily="18" charset="0"/>
                            <a:cs typeface="Times New Roman" panose="02020603050405020304" pitchFamily="18" charset="0"/>
                          </a:rPr>
                        </m:ctrlPr>
                      </m:sSubPr>
                      <m:e>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𝐿</m:t>
                        </m:r>
                      </m:e>
                      <m:sub>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𝑐</m:t>
                        </m:r>
                      </m:sub>
                    </m:sSub>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m:t>
                    </m:r>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𝐿</m:t>
                    </m:r>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m:t>
                    </m:r>
                  </m:oMath>
                </a14:m>
                <a:r>
                  <a:rPr lang="en-GB" sz="2400" dirty="0">
                    <a:effectLst/>
                    <a:latin typeface="Calibri" panose="020F0502020204030204" pitchFamily="34" charset="0"/>
                    <a:ea typeface="Times New Roman" panose="02020603050405020304" pitchFamily="18" charset="0"/>
                    <a:cs typeface="Times New Roman" panose="02020603050405020304" pitchFamily="18" charset="0"/>
                  </a:rPr>
                  <a:t>t/2</a:t>
                </a:r>
                <a14:m>
                  <m:oMath xmlns:m="http://schemas.openxmlformats.org/officeDocument/2006/math">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m:t>
                    </m:r>
                  </m:oMath>
                </a14:m>
                <a:r>
                  <a:rPr lang="en-GB" sz="2400" dirty="0">
                    <a:effectLst/>
                    <a:latin typeface="Calibri" panose="020F0502020204030204" pitchFamily="34" charset="0"/>
                    <a:ea typeface="Times New Roman" panose="02020603050405020304" pitchFamily="18" charset="0"/>
                    <a:cs typeface="Times New Roman" panose="02020603050405020304" pitchFamily="18" charset="0"/>
                  </a:rPr>
                  <a:t>, where </a:t>
                </a:r>
                <a:r>
                  <a:rPr lang="en-GB" sz="2400" i="1" dirty="0">
                    <a:effectLst/>
                    <a:latin typeface="Calibri" panose="020F0502020204030204" pitchFamily="34" charset="0"/>
                    <a:ea typeface="Times New Roman" panose="02020603050405020304" pitchFamily="18" charset="0"/>
                    <a:cs typeface="Times New Roman" panose="02020603050405020304" pitchFamily="18" charset="0"/>
                  </a:rPr>
                  <a:t>t</a:t>
                </a: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 is the thickness of the rectangular fin.  So, </a:t>
                </a:r>
                <a14:m>
                  <m:oMath xmlns:m="http://schemas.openxmlformats.org/officeDocument/2006/math">
                    <m:sSub>
                      <m:sSubPr>
                        <m:ctrlPr>
                          <a:rPr lang="en-GB" sz="2400" i="1" smtClean="0">
                            <a:effectLst/>
                            <a:latin typeface="Cambria Math" panose="02040503050406030204" pitchFamily="18" charset="0"/>
                            <a:ea typeface="Times New Roman" panose="02020603050405020304" pitchFamily="18" charset="0"/>
                            <a:cs typeface="Times New Roman" panose="02020603050405020304" pitchFamily="18" charset="0"/>
                          </a:rPr>
                        </m:ctrlPr>
                      </m:sSubPr>
                      <m:e>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𝐿</m:t>
                        </m:r>
                      </m:e>
                      <m:sub>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𝑐</m:t>
                        </m:r>
                      </m:sub>
                    </m:sSub>
                  </m:oMath>
                </a14:m>
                <a:r>
                  <a:rPr lang="en-GB" sz="2400" dirty="0">
                    <a:effectLst/>
                    <a:latin typeface="Calibri" panose="020F0502020204030204" pitchFamily="34" charset="0"/>
                    <a:ea typeface="Times New Roman" panose="02020603050405020304" pitchFamily="18" charset="0"/>
                    <a:cs typeface="Times New Roman" panose="02020603050405020304" pitchFamily="18" charset="0"/>
                  </a:rPr>
                  <a:t> is known as the </a:t>
                </a:r>
                <a:r>
                  <a:rPr lang="en-GB" sz="2400" i="1" dirty="0">
                    <a:effectLst/>
                    <a:latin typeface="Calibri" panose="020F0502020204030204" pitchFamily="34" charset="0"/>
                    <a:ea typeface="Times New Roman" panose="02020603050405020304" pitchFamily="18" charset="0"/>
                    <a:cs typeface="Times New Roman" panose="02020603050405020304" pitchFamily="18" charset="0"/>
                  </a:rPr>
                  <a:t>corrected length</a:t>
                </a: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 </a:t>
                </a:r>
              </a:p>
              <a:p>
                <a:pPr marL="0" indent="0">
                  <a:buNone/>
                </a:pP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If the fin was a pin (i.e. circular) fin, then the corrected length is given by  </a:t>
                </a:r>
                <a14:m>
                  <m:oMath xmlns:m="http://schemas.openxmlformats.org/officeDocument/2006/math">
                    <m:sSub>
                      <m:sSubPr>
                        <m:ctrlPr>
                          <a:rPr lang="en-GB" sz="2400" i="1">
                            <a:effectLst/>
                            <a:latin typeface="Cambria Math" panose="02040503050406030204" pitchFamily="18" charset="0"/>
                            <a:ea typeface="Times New Roman" panose="02020603050405020304" pitchFamily="18" charset="0"/>
                            <a:cs typeface="Times New Roman" panose="02020603050405020304" pitchFamily="18" charset="0"/>
                          </a:rPr>
                        </m:ctrlPr>
                      </m:sSubPr>
                      <m:e>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𝐿</m:t>
                        </m:r>
                      </m:e>
                      <m:sub>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𝑐</m:t>
                        </m:r>
                      </m:sub>
                    </m:sSub>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m:t>
                    </m:r>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𝐿</m:t>
                    </m:r>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m:t>
                    </m:r>
                    <m:r>
                      <m:rPr>
                        <m:sty m:val="p"/>
                      </m:rPr>
                      <a:rPr lang="en-GB" sz="2400" b="0" i="0" smtClean="0">
                        <a:effectLst/>
                        <a:latin typeface="Cambria Math" panose="02040503050406030204" pitchFamily="18" charset="0"/>
                        <a:ea typeface="Times New Roman" panose="02020603050405020304" pitchFamily="18" charset="0"/>
                        <a:cs typeface="Times New Roman" panose="02020603050405020304" pitchFamily="18" charset="0"/>
                      </a:rPr>
                      <m:t>d</m:t>
                    </m:r>
                  </m:oMath>
                </a14:m>
                <a:r>
                  <a:rPr lang="en-GB" sz="2400" dirty="0">
                    <a:effectLst/>
                    <a:latin typeface="Calibri" panose="020F0502020204030204" pitchFamily="34" charset="0"/>
                    <a:ea typeface="Times New Roman" panose="02020603050405020304" pitchFamily="18" charset="0"/>
                    <a:cs typeface="Times New Roman" panose="02020603050405020304" pitchFamily="18" charset="0"/>
                  </a:rPr>
                  <a:t>/4</a:t>
                </a:r>
                <a14:m>
                  <m:oMath xmlns:m="http://schemas.openxmlformats.org/officeDocument/2006/math">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m:t>
                    </m:r>
                  </m:oMath>
                </a14:m>
                <a:r>
                  <a:rPr lang="en-GB" sz="2400" dirty="0">
                    <a:effectLst/>
                    <a:latin typeface="Calibri" panose="020F0502020204030204" pitchFamily="34" charset="0"/>
                    <a:ea typeface="Times New Roman" panose="02020603050405020304" pitchFamily="18" charset="0"/>
                    <a:cs typeface="Times New Roman" panose="02020603050405020304" pitchFamily="18" charset="0"/>
                  </a:rPr>
                  <a:t>.  </a:t>
                </a:r>
              </a:p>
              <a:p>
                <a:pPr marL="0" indent="0">
                  <a:buNone/>
                </a:pP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Once these adjustments have been made to fin length to compensate for the assumption of an adiabatic fin tip, then fin efficiency is given as:</a:t>
                </a:r>
              </a:p>
              <a:p>
                <a:pPr marL="0" indent="0">
                  <a:buNone/>
                </a:pPr>
                <a:endParaRPr lang="en-GB" sz="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14:m>
                  <m:oMathPara xmlns:m="http://schemas.openxmlformats.org/officeDocument/2006/math">
                    <m:oMathParaPr>
                      <m:jc m:val="centerGroup"/>
                    </m:oMathParaPr>
                    <m:oMath xmlns:m="http://schemas.openxmlformats.org/officeDocument/2006/math">
                      <m:sSub>
                        <m:sSubPr>
                          <m:ctrlPr>
                            <a:rPr lang="en-GB" sz="2200" i="1" smtClean="0">
                              <a:effectLst/>
                              <a:latin typeface="Cambria Math" panose="020405030504060302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𝜂</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𝑓</m:t>
                          </m:r>
                        </m:sub>
                      </m:sSub>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f>
                        <m:fPr>
                          <m:ctrlPr>
                            <a:rPr lang="en-GB" sz="2200" i="1">
                              <a:effectLst/>
                              <a:latin typeface="Cambria Math" panose="02040503050406030204" pitchFamily="18" charset="0"/>
                            </a:rPr>
                          </m:ctrlPr>
                        </m:fPr>
                        <m:num>
                          <m:sSub>
                            <m:sSubPr>
                              <m:ctrlPr>
                                <a:rPr lang="en-GB" sz="2200" i="1">
                                  <a:effectLst/>
                                  <a:latin typeface="Cambria Math" panose="02040503050406030204" pitchFamily="18" charset="0"/>
                                </a:rPr>
                              </m:ctrlPr>
                            </m:sSubPr>
                            <m:e>
                              <m:acc>
                                <m:accPr>
                                  <m:chr m:val="̇"/>
                                  <m:ctrlPr>
                                    <a:rPr lang="en-GB" sz="2200" i="1">
                                      <a:effectLst/>
                                      <a:latin typeface="Cambria Math" panose="02040503050406030204" pitchFamily="18" charset="0"/>
                                    </a:rPr>
                                  </m:ctrlPr>
                                </m:accPr>
                                <m:e>
                                  <m:r>
                                    <a:rPr lang="en-GB" sz="2200" i="1">
                                      <a:effectLst/>
                                      <a:latin typeface="Cambria Math" panose="02040503050406030204" pitchFamily="18" charset="0"/>
                                      <a:ea typeface="Calibri" panose="020F0502020204030204" pitchFamily="34" charset="0"/>
                                      <a:cs typeface="Times New Roman" panose="02020603050405020304" pitchFamily="18" charset="0"/>
                                    </a:rPr>
                                    <m:t>𝑄</m:t>
                                  </m:r>
                                </m:e>
                              </m:acc>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𝑓</m:t>
                              </m:r>
                            </m:sub>
                          </m:sSub>
                        </m:num>
                        <m:den>
                          <m:sSub>
                            <m:sSubPr>
                              <m:ctrlPr>
                                <a:rPr lang="en-GB" sz="2200" i="1">
                                  <a:effectLst/>
                                  <a:latin typeface="Cambria Math" panose="02040503050406030204" pitchFamily="18" charset="0"/>
                                </a:rPr>
                              </m:ctrlPr>
                            </m:sSubPr>
                            <m:e>
                              <m:acc>
                                <m:accPr>
                                  <m:chr m:val="̇"/>
                                  <m:ctrlPr>
                                    <a:rPr lang="en-GB" sz="2200" i="1">
                                      <a:effectLst/>
                                      <a:latin typeface="Cambria Math" panose="02040503050406030204" pitchFamily="18" charset="0"/>
                                    </a:rPr>
                                  </m:ctrlPr>
                                </m:accPr>
                                <m:e>
                                  <m:r>
                                    <a:rPr lang="en-GB" sz="2200" i="1">
                                      <a:effectLst/>
                                      <a:latin typeface="Cambria Math" panose="02040503050406030204" pitchFamily="18" charset="0"/>
                                      <a:ea typeface="Calibri" panose="020F0502020204030204" pitchFamily="34" charset="0"/>
                                      <a:cs typeface="Times New Roman" panose="02020603050405020304" pitchFamily="18" charset="0"/>
                                    </a:rPr>
                                    <m:t>𝑄</m:t>
                                  </m:r>
                                </m:e>
                              </m:acc>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𝑚𝑎𝑥</m:t>
                              </m:r>
                            </m:sub>
                          </m:sSub>
                        </m:den>
                      </m:f>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f>
                        <m:fPr>
                          <m:ctrlPr>
                            <a:rPr lang="en-GB" sz="2200" i="1">
                              <a:effectLst/>
                              <a:latin typeface="Cambria Math" panose="02040503050406030204" pitchFamily="18" charset="0"/>
                            </a:rPr>
                          </m:ctrlPr>
                        </m:fPr>
                        <m:num>
                          <m:func>
                            <m:funcPr>
                              <m:ctrlPr>
                                <a:rPr lang="en-GB" sz="2200" i="1">
                                  <a:effectLst/>
                                  <a:latin typeface="Cambria Math" panose="02040503050406030204" pitchFamily="18" charset="0"/>
                                </a:rPr>
                              </m:ctrlPr>
                            </m:funcPr>
                            <m:fName>
                              <m:r>
                                <m:rPr>
                                  <m:sty m:val="p"/>
                                </m:rPr>
                                <a:rPr lang="en-GB" sz="2200">
                                  <a:effectLst/>
                                  <a:latin typeface="Cambria Math" panose="02040503050406030204" pitchFamily="18" charset="0"/>
                                  <a:ea typeface="Calibri" panose="020F0502020204030204" pitchFamily="34" charset="0"/>
                                  <a:cs typeface="Times New Roman" panose="02020603050405020304" pitchFamily="18" charset="0"/>
                                </a:rPr>
                                <m:t>tanh</m:t>
                              </m:r>
                            </m:fName>
                            <m:e>
                              <m:r>
                                <a:rPr lang="en-GB" sz="2200" i="1">
                                  <a:effectLst/>
                                  <a:latin typeface="Cambria Math" panose="02040503050406030204" pitchFamily="18" charset="0"/>
                                  <a:ea typeface="Calibri" panose="020F0502020204030204" pitchFamily="34" charset="0"/>
                                  <a:cs typeface="Times New Roman" panose="02020603050405020304" pitchFamily="18" charset="0"/>
                                </a:rPr>
                                <m:t>𝑚</m:t>
                              </m:r>
                              <m:sSub>
                                <m:sSubPr>
                                  <m:ctrlPr>
                                    <a:rPr lang="en-GB" sz="2200" i="1">
                                      <a:effectLst/>
                                      <a:latin typeface="Cambria Math" panose="020405030504060302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𝐿</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𝑐</m:t>
                                  </m:r>
                                </m:sub>
                              </m:sSub>
                            </m:e>
                          </m:func>
                        </m:num>
                        <m:den>
                          <m:r>
                            <a:rPr lang="en-GB" sz="2200" i="1">
                              <a:effectLst/>
                              <a:latin typeface="Cambria Math" panose="02040503050406030204" pitchFamily="18" charset="0"/>
                              <a:ea typeface="Calibri" panose="020F0502020204030204" pitchFamily="34" charset="0"/>
                              <a:cs typeface="Times New Roman" panose="02020603050405020304" pitchFamily="18" charset="0"/>
                            </a:rPr>
                            <m:t>𝑚</m:t>
                          </m:r>
                          <m:sSub>
                            <m:sSubPr>
                              <m:ctrlPr>
                                <a:rPr lang="en-GB" sz="2200" i="1">
                                  <a:effectLst/>
                                  <a:latin typeface="Cambria Math" panose="020405030504060302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𝐿</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𝑐</m:t>
                              </m:r>
                            </m:sub>
                          </m:sSub>
                        </m:den>
                      </m:f>
                    </m:oMath>
                  </m:oMathPara>
                </a14:m>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Subsequently, knowledge of the thermal efficiency of a fin may be used to evaluate the fin resistance, since:			</a:t>
                </a:r>
                <a14:m>
                  <m:oMath xmlns:m="http://schemas.openxmlformats.org/officeDocument/2006/math">
                    <m:sSub>
                      <m:sSubPr>
                        <m:ctrlPr>
                          <a:rPr lang="en-GB" sz="2400" i="1">
                            <a:effectLst/>
                            <a:latin typeface="Cambria Math" panose="02040503050406030204" pitchFamily="18" charset="0"/>
                            <a:ea typeface="Times New Roman" panose="02020603050405020304" pitchFamily="18" charset="0"/>
                            <a:cs typeface="Times New Roman" panose="02020603050405020304" pitchFamily="18" charset="0"/>
                          </a:rPr>
                        </m:ctrlPr>
                      </m:sSubPr>
                      <m:e>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𝑅</m:t>
                        </m:r>
                      </m:e>
                      <m:sub>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𝑡h</m:t>
                        </m:r>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m:t>
                        </m:r>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𝑓</m:t>
                        </m:r>
                      </m:sub>
                    </m:sSub>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 </m:t>
                    </m:r>
                    <m:f>
                      <m:fPr>
                        <m:ctrlPr>
                          <a:rPr lang="en-GB" sz="2400" i="1">
                            <a:effectLst/>
                            <a:latin typeface="Cambria Math" panose="02040503050406030204" pitchFamily="18" charset="0"/>
                            <a:ea typeface="Times New Roman" panose="02020603050405020304" pitchFamily="18" charset="0"/>
                            <a:cs typeface="Times New Roman" panose="02020603050405020304" pitchFamily="18" charset="0"/>
                          </a:rPr>
                        </m:ctrlPr>
                      </m:fPr>
                      <m:num>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1</m:t>
                        </m:r>
                      </m:num>
                      <m:den>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h</m:t>
                        </m:r>
                        <m:sSub>
                          <m:sSubPr>
                            <m:ctrlPr>
                              <a:rPr lang="en-GB" sz="2400" i="1">
                                <a:effectLst/>
                                <a:latin typeface="Cambria Math" panose="02040503050406030204" pitchFamily="18" charset="0"/>
                                <a:ea typeface="Times New Roman" panose="02020603050405020304" pitchFamily="18" charset="0"/>
                                <a:cs typeface="Times New Roman" panose="02020603050405020304" pitchFamily="18" charset="0"/>
                              </a:rPr>
                            </m:ctrlPr>
                          </m:sSubPr>
                          <m:e>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𝐴</m:t>
                            </m:r>
                          </m:e>
                          <m:sub>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𝑓</m:t>
                            </m:r>
                          </m:sub>
                        </m:sSub>
                        <m:sSub>
                          <m:sSubPr>
                            <m:ctrlPr>
                              <a:rPr lang="en-GB" sz="2400" i="1">
                                <a:effectLst/>
                                <a:latin typeface="Cambria Math" panose="02040503050406030204" pitchFamily="18" charset="0"/>
                                <a:ea typeface="Times New Roman" panose="02020603050405020304" pitchFamily="18" charset="0"/>
                                <a:cs typeface="Times New Roman" panose="02020603050405020304" pitchFamily="18" charset="0"/>
                              </a:rPr>
                            </m:ctrlPr>
                          </m:sSubPr>
                          <m:e>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𝜂</m:t>
                            </m:r>
                          </m:e>
                          <m:sub>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𝑓</m:t>
                            </m:r>
                          </m:sub>
                        </m:sSub>
                      </m:den>
                    </m:f>
                  </m:oMath>
                </a14:m>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p:txBody>
          </p:sp>
        </mc:Choice>
        <mc:Fallback xmlns="">
          <p:sp>
            <p:nvSpPr>
              <p:cNvPr id="3" name="Content Placeholder 2">
                <a:extLst>
                  <a:ext uri="{FF2B5EF4-FFF2-40B4-BE49-F238E27FC236}">
                    <a16:creationId xmlns:a16="http://schemas.microsoft.com/office/drawing/2014/main" id="{FA52DB93-CC07-4E7D-A0F2-63D250967B75}"/>
                  </a:ext>
                </a:extLst>
              </p:cNvPr>
              <p:cNvSpPr>
                <a:spLocks noGrp="1" noRot="1" noChangeAspect="1" noMove="1" noResize="1" noEditPoints="1" noAdjustHandles="1" noChangeArrowheads="1" noChangeShapeType="1" noTextEdit="1"/>
              </p:cNvSpPr>
              <p:nvPr>
                <p:ph idx="1"/>
              </p:nvPr>
            </p:nvSpPr>
            <p:spPr>
              <a:xfrm>
                <a:off x="354330" y="822962"/>
                <a:ext cx="11498580" cy="5943598"/>
              </a:xfrm>
              <a:blipFill>
                <a:blip r:embed="rId2"/>
                <a:stretch>
                  <a:fillRect l="-795" t="-1436" r="-1220"/>
                </a:stretch>
              </a:blipFill>
            </p:spPr>
            <p:txBody>
              <a:bodyPr/>
              <a:lstStyle/>
              <a:p>
                <a:r>
                  <a:rPr lang="en-GB">
                    <a:noFill/>
                  </a:rPr>
                  <a:t> </a:t>
                </a:r>
              </a:p>
            </p:txBody>
          </p:sp>
        </mc:Fallback>
      </mc:AlternateContent>
      <p:sp>
        <p:nvSpPr>
          <p:cNvPr id="4" name="Title 1">
            <a:extLst>
              <a:ext uri="{FF2B5EF4-FFF2-40B4-BE49-F238E27FC236}">
                <a16:creationId xmlns:a16="http://schemas.microsoft.com/office/drawing/2014/main" id="{09C63836-10E0-4EDD-B1EE-090AF2EF1A46}"/>
              </a:ext>
            </a:extLst>
          </p:cNvPr>
          <p:cNvSpPr>
            <a:spLocks noGrp="1"/>
          </p:cNvSpPr>
          <p:nvPr>
            <p:ph type="title"/>
          </p:nvPr>
        </p:nvSpPr>
        <p:spPr>
          <a:xfrm>
            <a:off x="845820" y="91440"/>
            <a:ext cx="10515600" cy="651510"/>
          </a:xfrm>
        </p:spPr>
        <p:txBody>
          <a:bodyPr>
            <a:normAutofit/>
          </a:bodyPr>
          <a:lstStyle/>
          <a:p>
            <a:pPr algn="ctr"/>
            <a:r>
              <a:rPr lang="en-GB" sz="4000" dirty="0"/>
              <a:t>Fin efficiency</a:t>
            </a:r>
          </a:p>
        </p:txBody>
      </p:sp>
    </p:spTree>
    <p:extLst>
      <p:ext uri="{BB962C8B-B14F-4D97-AF65-F5344CB8AC3E}">
        <p14:creationId xmlns:p14="http://schemas.microsoft.com/office/powerpoint/2010/main" val="920649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9B637-C617-4964-B46B-CF9C9F23B9CC}"/>
              </a:ext>
            </a:extLst>
          </p:cNvPr>
          <p:cNvSpPr>
            <a:spLocks noGrp="1"/>
          </p:cNvSpPr>
          <p:nvPr>
            <p:ph type="title"/>
          </p:nvPr>
        </p:nvSpPr>
        <p:spPr>
          <a:xfrm>
            <a:off x="865821" y="0"/>
            <a:ext cx="10515600" cy="720725"/>
          </a:xfrm>
        </p:spPr>
        <p:txBody>
          <a:bodyPr>
            <a:normAutofit/>
          </a:bodyPr>
          <a:lstStyle/>
          <a:p>
            <a:pPr algn="ctr"/>
            <a:r>
              <a:rPr lang="en-GB" sz="4000" dirty="0"/>
              <a:t>Fin design &amp; efficiency</a:t>
            </a:r>
          </a:p>
        </p:txBody>
      </p:sp>
      <p:sp>
        <p:nvSpPr>
          <p:cNvPr id="3" name="Content Placeholder 2">
            <a:extLst>
              <a:ext uri="{FF2B5EF4-FFF2-40B4-BE49-F238E27FC236}">
                <a16:creationId xmlns:a16="http://schemas.microsoft.com/office/drawing/2014/main" id="{77843B86-4E93-4D66-ABD9-BC4EBA296309}"/>
              </a:ext>
            </a:extLst>
          </p:cNvPr>
          <p:cNvSpPr>
            <a:spLocks noGrp="1"/>
          </p:cNvSpPr>
          <p:nvPr>
            <p:ph idx="1"/>
          </p:nvPr>
        </p:nvSpPr>
        <p:spPr>
          <a:xfrm>
            <a:off x="377189" y="634365"/>
            <a:ext cx="11492865" cy="6172199"/>
          </a:xfrm>
        </p:spPr>
        <p:txBody>
          <a:bodyPr>
            <a:normAutofit/>
          </a:bodyPr>
          <a:lstStyle/>
          <a:p>
            <a:pPr marL="0" indent="0">
              <a:buNone/>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Fin design is generally driven by a desire to reduce the fin material and/or related manufacturing costs required to achieve a prescribed cooling performance.  </a:t>
            </a:r>
          </a:p>
          <a:p>
            <a:pPr marL="0" indent="0">
              <a:buNone/>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Thus, a straight triangular fin is attractive because, for equivalent heat transfer, it requires much less volume than a rectangular profile.  </a:t>
            </a:r>
          </a:p>
          <a:p>
            <a:pPr marL="0" indent="0">
              <a:buNone/>
            </a:pPr>
            <a:r>
              <a:rPr lang="en-GB" sz="2200" dirty="0">
                <a:latin typeface="Calibri" panose="020F0502020204030204" pitchFamily="34" charset="0"/>
                <a:ea typeface="Times New Roman" panose="02020603050405020304" pitchFamily="18" charset="0"/>
                <a:cs typeface="Times New Roman" panose="02020603050405020304" pitchFamily="18" charset="0"/>
              </a:rPr>
              <a:t>H</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owever, the largest heat dissipation per unit volume is achieved by a parabolic profile; but is rarely used over a triangular profile because of the higher manufacturing costs.  </a:t>
            </a:r>
          </a:p>
          <a:p>
            <a:pPr marL="0" indent="0">
              <a:buNone/>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Annular fins of rectangular profile </a:t>
            </a:r>
            <a:r>
              <a:rPr lang="en-GB" sz="2200" dirty="0">
                <a:latin typeface="Calibri" panose="020F0502020204030204" pitchFamily="34" charset="0"/>
                <a:ea typeface="Times New Roman" panose="02020603050405020304" pitchFamily="18" charset="0"/>
                <a:cs typeface="Times New Roman" panose="02020603050405020304" pitchFamily="18" charset="0"/>
              </a:rPr>
              <a:t>are</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commonly used to enhance heat transfer to or from circular tubes</a:t>
            </a: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146" name="Picture 2" descr="Heat Transfer from Extended Surfaces Heat Transfer Enhancement by Fins -  ppt video online download">
            <a:extLst>
              <a:ext uri="{FF2B5EF4-FFF2-40B4-BE49-F238E27FC236}">
                <a16:creationId xmlns:a16="http://schemas.microsoft.com/office/drawing/2014/main" id="{56A24E0F-F346-4563-9CCC-09165F38448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8728" y="3188970"/>
            <a:ext cx="4709160" cy="35318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1BEB722A-B1CC-4DB1-9B5F-8CB2EF182180}"/>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5967888" y="3257550"/>
            <a:ext cx="5993607" cy="3371850"/>
          </a:xfrm>
          <a:prstGeom prst="rect">
            <a:avLst/>
          </a:prstGeom>
          <a:noFill/>
          <a:ln>
            <a:noFill/>
          </a:ln>
        </p:spPr>
      </p:pic>
    </p:spTree>
    <p:extLst>
      <p:ext uri="{BB962C8B-B14F-4D97-AF65-F5344CB8AC3E}">
        <p14:creationId xmlns:p14="http://schemas.microsoft.com/office/powerpoint/2010/main" val="19246056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B6669-4E84-4131-AE7C-69FA561080C1}"/>
              </a:ext>
            </a:extLst>
          </p:cNvPr>
          <p:cNvSpPr>
            <a:spLocks noGrp="1"/>
          </p:cNvSpPr>
          <p:nvPr>
            <p:ph type="title"/>
          </p:nvPr>
        </p:nvSpPr>
        <p:spPr>
          <a:xfrm>
            <a:off x="838200" y="80010"/>
            <a:ext cx="10515600" cy="617220"/>
          </a:xfrm>
        </p:spPr>
        <p:txBody>
          <a:bodyPr>
            <a:normAutofit fontScale="90000"/>
          </a:bodyPr>
          <a:lstStyle/>
          <a:p>
            <a:pPr algn="ctr"/>
            <a:r>
              <a:rPr lang="en-GB" sz="4000" dirty="0"/>
              <a:t>Overall surface efficiency</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564E1103-025B-4C0B-A4F1-F7E8087FE6D2}"/>
                  </a:ext>
                </a:extLst>
              </p:cNvPr>
              <p:cNvSpPr>
                <a:spLocks noGrp="1"/>
              </p:cNvSpPr>
              <p:nvPr>
                <p:ph idx="1"/>
              </p:nvPr>
            </p:nvSpPr>
            <p:spPr>
              <a:xfrm>
                <a:off x="371475" y="697230"/>
                <a:ext cx="11447145" cy="6160770"/>
              </a:xfrm>
            </p:spPr>
            <p:txBody>
              <a:bodyPr>
                <a:normAutofit/>
              </a:bodyPr>
              <a:lstStyle/>
              <a:p>
                <a:pPr marL="0" indent="0">
                  <a:buNone/>
                </a:pP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If we now consider an array of fins attached to a base surface, rather than a single fin, then we characterise the performance by the </a:t>
                </a:r>
                <a:r>
                  <a:rPr lang="en-GB" sz="2400" i="1" dirty="0">
                    <a:effectLst/>
                    <a:latin typeface="Calibri" panose="020F0502020204030204" pitchFamily="34" charset="0"/>
                    <a:ea typeface="Times New Roman" panose="02020603050405020304" pitchFamily="18" charset="0"/>
                    <a:cs typeface="Times New Roman" panose="02020603050405020304" pitchFamily="18" charset="0"/>
                  </a:rPr>
                  <a:t>overall surface efficiency</a:t>
                </a: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 </a:t>
                </a:r>
                <a14:m>
                  <m:oMath xmlns:m="http://schemas.openxmlformats.org/officeDocument/2006/math">
                    <m:sSub>
                      <m:sSubPr>
                        <m:ctrlPr>
                          <a:rPr lang="en-GB" sz="2400" i="1">
                            <a:effectLst/>
                            <a:latin typeface="Cambria Math" panose="02040503050406030204" pitchFamily="18" charset="0"/>
                            <a:ea typeface="Times New Roman" panose="02020603050405020304" pitchFamily="18" charset="0"/>
                            <a:cs typeface="Times New Roman" panose="02020603050405020304" pitchFamily="18" charset="0"/>
                          </a:rPr>
                        </m:ctrlPr>
                      </m:sSubPr>
                      <m:e>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𝜂</m:t>
                        </m:r>
                      </m:e>
                      <m:sub>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𝑜</m:t>
                        </m:r>
                      </m:sub>
                    </m:sSub>
                  </m:oMath>
                </a14:m>
                <a:r>
                  <a:rPr lang="en-GB" sz="2400" dirty="0">
                    <a:effectLst/>
                    <a:latin typeface="Calibri" panose="020F0502020204030204" pitchFamily="34" charset="0"/>
                    <a:ea typeface="Times New Roman" panose="02020603050405020304" pitchFamily="18" charset="0"/>
                    <a:cs typeface="Times New Roman" panose="02020603050405020304" pitchFamily="18" charset="0"/>
                  </a:rPr>
                  <a:t>.  </a:t>
                </a:r>
              </a:p>
              <a:p>
                <a:pPr marL="0" indent="0">
                  <a:buNone/>
                </a:pP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These multiple fins are generally designated as being positioned at a fin pitch </a:t>
                </a:r>
                <a:r>
                  <a:rPr lang="en-GB" sz="2400" i="1" dirty="0">
                    <a:effectLst/>
                    <a:latin typeface="Calibri" panose="020F0502020204030204" pitchFamily="34" charset="0"/>
                    <a:ea typeface="Times New Roman" panose="02020603050405020304" pitchFamily="18" charset="0"/>
                    <a:cs typeface="Times New Roman" panose="02020603050405020304" pitchFamily="18" charset="0"/>
                  </a:rPr>
                  <a:t>S</a:t>
                </a: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  </a:t>
                </a:r>
              </a:p>
              <a:p>
                <a:pPr marL="0" indent="0">
                  <a:buNone/>
                </a:pP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The total rate of heat transfer </a:t>
                </a:r>
                <a14:m>
                  <m:oMath xmlns:m="http://schemas.openxmlformats.org/officeDocument/2006/math">
                    <m:sSub>
                      <m:sSubPr>
                        <m:ctrlPr>
                          <a:rPr lang="en-GB" sz="2400" i="1">
                            <a:effectLst/>
                            <a:latin typeface="Cambria Math" panose="02040503050406030204" pitchFamily="18" charset="0"/>
                            <a:ea typeface="Times New Roman" panose="02020603050405020304" pitchFamily="18" charset="0"/>
                            <a:cs typeface="Times New Roman" panose="02020603050405020304" pitchFamily="18" charset="0"/>
                          </a:rPr>
                        </m:ctrlPr>
                      </m:sSubPr>
                      <m:e>
                        <m:acc>
                          <m:accPr>
                            <m:chr m:val="̇"/>
                            <m:ctrlPr>
                              <a:rPr lang="en-GB" sz="2400" i="1">
                                <a:effectLst/>
                                <a:latin typeface="Cambria Math" panose="02040503050406030204" pitchFamily="18" charset="0"/>
                                <a:ea typeface="Times New Roman" panose="02020603050405020304" pitchFamily="18" charset="0"/>
                                <a:cs typeface="Times New Roman" panose="02020603050405020304" pitchFamily="18" charset="0"/>
                              </a:rPr>
                            </m:ctrlPr>
                          </m:accPr>
                          <m:e>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𝑄</m:t>
                            </m:r>
                          </m:e>
                        </m:acc>
                      </m:e>
                      <m:sub>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𝑡</m:t>
                        </m:r>
                      </m:sub>
                    </m:sSub>
                  </m:oMath>
                </a14:m>
                <a:r>
                  <a:rPr lang="en-GB" sz="2400" dirty="0">
                    <a:effectLst/>
                    <a:latin typeface="Calibri" panose="020F0502020204030204" pitchFamily="34" charset="0"/>
                    <a:ea typeface="Times New Roman" panose="02020603050405020304" pitchFamily="18" charset="0"/>
                    <a:cs typeface="Times New Roman" panose="02020603050405020304" pitchFamily="18" charset="0"/>
                  </a:rPr>
                  <a:t> from the surface area </a:t>
                </a:r>
                <a14:m>
                  <m:oMath xmlns:m="http://schemas.openxmlformats.org/officeDocument/2006/math">
                    <m:sSub>
                      <m:sSubPr>
                        <m:ctrlPr>
                          <a:rPr lang="en-GB" sz="2400" i="1">
                            <a:effectLst/>
                            <a:latin typeface="Cambria Math" panose="02040503050406030204" pitchFamily="18" charset="0"/>
                            <a:ea typeface="Times New Roman" panose="02020603050405020304" pitchFamily="18" charset="0"/>
                            <a:cs typeface="Times New Roman" panose="02020603050405020304" pitchFamily="18" charset="0"/>
                          </a:rPr>
                        </m:ctrlPr>
                      </m:sSubPr>
                      <m:e>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𝐴</m:t>
                        </m:r>
                      </m:e>
                      <m:sub>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𝑡</m:t>
                        </m:r>
                      </m:sub>
                    </m:sSub>
                  </m:oMath>
                </a14:m>
                <a:r>
                  <a:rPr lang="en-GB" sz="2400" dirty="0">
                    <a:effectLst/>
                    <a:latin typeface="Calibri" panose="020F0502020204030204" pitchFamily="34" charset="0"/>
                    <a:ea typeface="Times New Roman" panose="02020603050405020304" pitchFamily="18" charset="0"/>
                    <a:cs typeface="Times New Roman" panose="02020603050405020304" pitchFamily="18" charset="0"/>
                  </a:rPr>
                  <a:t>, i.e. the surface area associated with both the fins and the exposed area of the base (often termed the </a:t>
                </a:r>
                <a:r>
                  <a:rPr lang="en-GB" sz="2400" i="1" dirty="0">
                    <a:effectLst/>
                    <a:latin typeface="Calibri" panose="020F0502020204030204" pitchFamily="34" charset="0"/>
                    <a:ea typeface="Times New Roman" panose="02020603050405020304" pitchFamily="18" charset="0"/>
                    <a:cs typeface="Times New Roman" panose="02020603050405020304" pitchFamily="18" charset="0"/>
                  </a:rPr>
                  <a:t>prime</a:t>
                </a: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 surface), is given by the expression:</a:t>
                </a:r>
              </a:p>
              <a:p>
                <a:pPr marL="0" indent="0">
                  <a:buNone/>
                </a:pPr>
                <a14:m>
                  <m:oMathPara xmlns:m="http://schemas.openxmlformats.org/officeDocument/2006/math">
                    <m:oMathParaPr>
                      <m:jc m:val="centerGroup"/>
                    </m:oMathParaPr>
                    <m:oMath xmlns:m="http://schemas.openxmlformats.org/officeDocument/2006/math">
                      <m:sSub>
                        <m:sSubPr>
                          <m:ctrlPr>
                            <a:rPr lang="en-GB" sz="2200" i="1" smtClean="0">
                              <a:effectLst/>
                              <a:latin typeface="Cambria Math" panose="02040503050406030204" pitchFamily="18" charset="0"/>
                              <a:ea typeface="Times New Roman" panose="02020603050405020304" pitchFamily="18" charset="0"/>
                            </a:rPr>
                          </m:ctrlPr>
                        </m:sSubPr>
                        <m:e>
                          <m:acc>
                            <m:accPr>
                              <m:chr m:val="̇"/>
                              <m:ctrlPr>
                                <a:rPr lang="en-GB" sz="2200" i="1">
                                  <a:effectLst/>
                                  <a:latin typeface="Cambria Math" panose="02040503050406030204" pitchFamily="18" charset="0"/>
                                  <a:ea typeface="Times New Roman" panose="02020603050405020304" pitchFamily="18" charset="0"/>
                                </a:rPr>
                              </m:ctrlPr>
                            </m:acc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𝑄</m:t>
                              </m:r>
                            </m:e>
                          </m:acc>
                        </m:e>
                        <m: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𝑡</m:t>
                          </m:r>
                        </m:sub>
                      </m:s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m:t>
                      </m:r>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h</m:t>
                      </m:r>
                      <m:sSub>
                        <m:sSubPr>
                          <m:ctrlPr>
                            <a:rPr lang="en-GB" sz="2200" i="1">
                              <a:effectLst/>
                              <a:latin typeface="Cambria Math" panose="02040503050406030204" pitchFamily="18" charset="0"/>
                              <a:ea typeface="Times New Roman" panose="02020603050405020304" pitchFamily="18" charset="0"/>
                            </a:rPr>
                          </m:ctrlPr>
                        </m:sSub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𝐴</m:t>
                          </m:r>
                        </m:e>
                        <m: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𝑡</m:t>
                          </m:r>
                        </m:sub>
                      </m:s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 </m:t>
                      </m:r>
                      <m:d>
                        <m:dPr>
                          <m:begChr m:val="["/>
                          <m:endChr m:val="]"/>
                          <m:ctrlPr>
                            <a:rPr lang="en-GB" sz="2200" i="1">
                              <a:effectLst/>
                              <a:latin typeface="Cambria Math" panose="02040503050406030204" pitchFamily="18" charset="0"/>
                              <a:ea typeface="Times New Roman" panose="02020603050405020304" pitchFamily="18" charset="0"/>
                            </a:rPr>
                          </m:ctrlPr>
                        </m:d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1− </m:t>
                          </m:r>
                          <m:f>
                            <m:fPr>
                              <m:ctrlPr>
                                <a:rPr lang="en-GB" sz="2200" i="1">
                                  <a:effectLst/>
                                  <a:latin typeface="Cambria Math" panose="02040503050406030204" pitchFamily="18" charset="0"/>
                                  <a:ea typeface="Times New Roman" panose="02020603050405020304" pitchFamily="18" charset="0"/>
                                </a:rPr>
                              </m:ctrlPr>
                            </m:fPr>
                            <m:num>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𝑁</m:t>
                              </m:r>
                              <m:sSub>
                                <m:sSubPr>
                                  <m:ctrlPr>
                                    <a:rPr lang="en-GB" sz="2200" i="1">
                                      <a:effectLst/>
                                      <a:latin typeface="Cambria Math" panose="02040503050406030204" pitchFamily="18" charset="0"/>
                                      <a:ea typeface="Times New Roman" panose="02020603050405020304" pitchFamily="18" charset="0"/>
                                    </a:rPr>
                                  </m:ctrlPr>
                                </m:sSub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𝐴</m:t>
                                  </m:r>
                                </m:e>
                                <m: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𝑓</m:t>
                                  </m:r>
                                </m:sub>
                              </m:sSub>
                            </m:num>
                            <m:den>
                              <m:sSub>
                                <m:sSubPr>
                                  <m:ctrlPr>
                                    <a:rPr lang="en-GB" sz="2200" i="1">
                                      <a:effectLst/>
                                      <a:latin typeface="Cambria Math" panose="02040503050406030204" pitchFamily="18" charset="0"/>
                                      <a:ea typeface="Times New Roman" panose="02020603050405020304" pitchFamily="18" charset="0"/>
                                    </a:rPr>
                                  </m:ctrlPr>
                                </m:sSub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𝐴</m:t>
                                  </m:r>
                                </m:e>
                                <m: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𝑡</m:t>
                                  </m:r>
                                </m:sub>
                              </m:sSub>
                            </m:den>
                          </m:f>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 </m:t>
                          </m:r>
                          <m:d>
                            <m:dPr>
                              <m:ctrlPr>
                                <a:rPr lang="en-GB" sz="2200" i="1">
                                  <a:effectLst/>
                                  <a:latin typeface="Cambria Math" panose="02040503050406030204" pitchFamily="18" charset="0"/>
                                  <a:ea typeface="Times New Roman" panose="02020603050405020304" pitchFamily="18" charset="0"/>
                                </a:rPr>
                              </m:ctrlPr>
                            </m:d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1− </m:t>
                              </m:r>
                              <m:sSub>
                                <m:sSubPr>
                                  <m:ctrlPr>
                                    <a:rPr lang="en-GB" sz="2200" i="1">
                                      <a:effectLst/>
                                      <a:latin typeface="Cambria Math" panose="02040503050406030204" pitchFamily="18" charset="0"/>
                                      <a:ea typeface="Times New Roman" panose="02020603050405020304" pitchFamily="18" charset="0"/>
                                    </a:rPr>
                                  </m:ctrlPr>
                                </m:sSub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𝜂</m:t>
                                  </m:r>
                                </m:e>
                                <m: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𝑓</m:t>
                                  </m:r>
                                </m:sub>
                              </m:sSub>
                            </m:e>
                          </m:d>
                        </m:e>
                      </m:d>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m:t>
                      </m:r>
                      <m:sSub>
                        <m:sSubPr>
                          <m:ctrlPr>
                            <a:rPr lang="en-GB" sz="2200" i="1">
                              <a:effectLst/>
                              <a:latin typeface="Cambria Math" panose="02040503050406030204" pitchFamily="18" charset="0"/>
                              <a:ea typeface="Times New Roman" panose="02020603050405020304" pitchFamily="18" charset="0"/>
                            </a:rPr>
                          </m:ctrlPr>
                        </m:sSub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𝑇</m:t>
                          </m:r>
                        </m:e>
                        <m: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𝑏</m:t>
                          </m:r>
                        </m:sub>
                      </m:s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 </m:t>
                      </m:r>
                      <m:sSub>
                        <m:sSubPr>
                          <m:ctrlPr>
                            <a:rPr lang="en-GB" sz="2200" i="1">
                              <a:effectLst/>
                              <a:latin typeface="Cambria Math" panose="02040503050406030204" pitchFamily="18" charset="0"/>
                              <a:ea typeface="Times New Roman" panose="02020603050405020304" pitchFamily="18" charset="0"/>
                            </a:rPr>
                          </m:ctrlPr>
                        </m:sSub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𝑇</m:t>
                          </m:r>
                        </m:e>
                        <m: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m:t>
                          </m:r>
                        </m:sub>
                      </m:s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m:t>
                      </m:r>
                    </m:oMath>
                  </m:oMathPara>
                </a14:m>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p:txBody>
          </p:sp>
        </mc:Choice>
        <mc:Fallback xmlns="">
          <p:sp>
            <p:nvSpPr>
              <p:cNvPr id="3" name="Content Placeholder 2">
                <a:extLst>
                  <a:ext uri="{FF2B5EF4-FFF2-40B4-BE49-F238E27FC236}">
                    <a16:creationId xmlns:a16="http://schemas.microsoft.com/office/drawing/2014/main" id="{564E1103-025B-4C0B-A4F1-F7E8087FE6D2}"/>
                  </a:ext>
                </a:extLst>
              </p:cNvPr>
              <p:cNvSpPr>
                <a:spLocks noGrp="1" noRot="1" noChangeAspect="1" noMove="1" noResize="1" noEditPoints="1" noAdjustHandles="1" noChangeArrowheads="1" noChangeShapeType="1" noTextEdit="1"/>
              </p:cNvSpPr>
              <p:nvPr>
                <p:ph idx="1"/>
              </p:nvPr>
            </p:nvSpPr>
            <p:spPr>
              <a:xfrm>
                <a:off x="371475" y="697230"/>
                <a:ext cx="11447145" cy="6160770"/>
              </a:xfrm>
              <a:blipFill>
                <a:blip r:embed="rId2"/>
                <a:stretch>
                  <a:fillRect l="-852" t="-1385" r="-852"/>
                </a:stretch>
              </a:blipFill>
            </p:spPr>
            <p:txBody>
              <a:bodyPr/>
              <a:lstStyle/>
              <a:p>
                <a:r>
                  <a:rPr lang="en-GB">
                    <a:noFill/>
                  </a:rPr>
                  <a:t> </a:t>
                </a:r>
              </a:p>
            </p:txBody>
          </p:sp>
        </mc:Fallback>
      </mc:AlternateContent>
      <p:pic>
        <p:nvPicPr>
          <p:cNvPr id="5" name="Picture 4" descr="Diagram&#10;&#10;Description automatically generated">
            <a:extLst>
              <a:ext uri="{FF2B5EF4-FFF2-40B4-BE49-F238E27FC236}">
                <a16:creationId xmlns:a16="http://schemas.microsoft.com/office/drawing/2014/main" id="{4721D110-359E-4A66-BA22-91DCCC48D6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59867" y="3756971"/>
            <a:ext cx="5355908" cy="3021019"/>
          </a:xfrm>
          <a:prstGeom prst="rect">
            <a:avLst/>
          </a:prstGeom>
        </p:spPr>
      </p:pic>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514D5E3F-5466-438D-84E4-9926E6C4B517}"/>
                  </a:ext>
                </a:extLst>
              </p:cNvPr>
              <p:cNvSpPr txBox="1"/>
              <p:nvPr/>
            </p:nvSpPr>
            <p:spPr>
              <a:xfrm>
                <a:off x="371476" y="3994785"/>
                <a:ext cx="5600700" cy="1968616"/>
              </a:xfrm>
              <a:prstGeom prst="rect">
                <a:avLst/>
              </a:prstGeom>
              <a:noFill/>
            </p:spPr>
            <p:txBody>
              <a:bodyPr wrap="square" rtlCol="0">
                <a:spAutoFit/>
              </a:bodyPr>
              <a:lstStyle/>
              <a:p>
                <a:pPr marL="0" indent="0">
                  <a:buNone/>
                </a:pPr>
                <a:r>
                  <a:rPr lang="en-GB" sz="2400" dirty="0">
                    <a:latin typeface="Calibri" panose="020F0502020204030204" pitchFamily="34" charset="0"/>
                    <a:ea typeface="Times New Roman" panose="02020603050405020304" pitchFamily="18" charset="0"/>
                    <a:cs typeface="Times New Roman" panose="02020603050405020304" pitchFamily="18" charset="0"/>
                  </a:rPr>
                  <a:t>w</a:t>
                </a: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here, </a:t>
                </a:r>
                <a:r>
                  <a:rPr lang="en-GB" sz="2400" i="1" dirty="0">
                    <a:effectLst/>
                    <a:latin typeface="Calibri" panose="020F0502020204030204" pitchFamily="34" charset="0"/>
                    <a:ea typeface="Times New Roman" panose="02020603050405020304" pitchFamily="18" charset="0"/>
                    <a:cs typeface="Times New Roman" panose="02020603050405020304" pitchFamily="18" charset="0"/>
                  </a:rPr>
                  <a:t>N</a:t>
                </a: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 is the number of fins in the array, </a:t>
                </a:r>
                <a14:m>
                  <m:oMath xmlns:m="http://schemas.openxmlformats.org/officeDocument/2006/math">
                    <m:sSub>
                      <m:sSubPr>
                        <m:ctrlPr>
                          <a:rPr lang="en-GB" sz="2400" i="1">
                            <a:effectLst/>
                            <a:latin typeface="Cambria Math" panose="02040503050406030204" pitchFamily="18" charset="0"/>
                            <a:ea typeface="Times New Roman" panose="02020603050405020304" pitchFamily="18" charset="0"/>
                          </a:rPr>
                        </m:ctrlPr>
                      </m:sSubPr>
                      <m:e>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𝐴</m:t>
                        </m:r>
                      </m:e>
                      <m:sub>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𝑓</m:t>
                        </m:r>
                      </m:sub>
                    </m:sSub>
                  </m:oMath>
                </a14:m>
                <a:r>
                  <a:rPr lang="en-GB" sz="2400" dirty="0">
                    <a:effectLst/>
                    <a:latin typeface="Calibri" panose="020F0502020204030204" pitchFamily="34" charset="0"/>
                    <a:ea typeface="Times New Roman" panose="02020603050405020304" pitchFamily="18" charset="0"/>
                    <a:cs typeface="Times New Roman" panose="02020603050405020304" pitchFamily="18" charset="0"/>
                  </a:rPr>
                  <a:t> is the surface area of an individual fin, and </a:t>
                </a:r>
                <a:r>
                  <a:rPr lang="en-GB" sz="2400" i="1" dirty="0">
                    <a:effectLst/>
                    <a:latin typeface="Calibri" panose="020F0502020204030204" pitchFamily="34" charset="0"/>
                    <a:ea typeface="Times New Roman" panose="02020603050405020304" pitchFamily="18" charset="0"/>
                    <a:cs typeface="Times New Roman" panose="02020603050405020304" pitchFamily="18" charset="0"/>
                  </a:rPr>
                  <a:t>h</a:t>
                </a: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 is the surface convection coefficient which is assumed to be equal for the finned and prime surfaces.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mc:Choice>
        <mc:Fallback xmlns="">
          <p:sp>
            <p:nvSpPr>
              <p:cNvPr id="6" name="TextBox 5">
                <a:extLst>
                  <a:ext uri="{FF2B5EF4-FFF2-40B4-BE49-F238E27FC236}">
                    <a16:creationId xmlns:a16="http://schemas.microsoft.com/office/drawing/2014/main" id="{514D5E3F-5466-438D-84E4-9926E6C4B517}"/>
                  </a:ext>
                </a:extLst>
              </p:cNvPr>
              <p:cNvSpPr txBox="1">
                <a:spLocks noRot="1" noChangeAspect="1" noMove="1" noResize="1" noEditPoints="1" noAdjustHandles="1" noChangeArrowheads="1" noChangeShapeType="1" noTextEdit="1"/>
              </p:cNvSpPr>
              <p:nvPr/>
            </p:nvSpPr>
            <p:spPr>
              <a:xfrm>
                <a:off x="371476" y="3994785"/>
                <a:ext cx="5600700" cy="1968616"/>
              </a:xfrm>
              <a:prstGeom prst="rect">
                <a:avLst/>
              </a:prstGeom>
              <a:blipFill>
                <a:blip r:embed="rId4"/>
                <a:stretch>
                  <a:fillRect l="-1741" t="-2477" r="-2503" b="-6192"/>
                </a:stretch>
              </a:blipFill>
            </p:spPr>
            <p:txBody>
              <a:bodyPr/>
              <a:lstStyle/>
              <a:p>
                <a:r>
                  <a:rPr lang="en-GB">
                    <a:noFill/>
                  </a:rPr>
                  <a:t> </a:t>
                </a:r>
              </a:p>
            </p:txBody>
          </p:sp>
        </mc:Fallback>
      </mc:AlternateContent>
    </p:spTree>
    <p:extLst>
      <p:ext uri="{BB962C8B-B14F-4D97-AF65-F5344CB8AC3E}">
        <p14:creationId xmlns:p14="http://schemas.microsoft.com/office/powerpoint/2010/main" val="34515951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6D2FFB86-DB1E-422A-90BB-7484842F194F}"/>
                  </a:ext>
                </a:extLst>
              </p:cNvPr>
              <p:cNvSpPr>
                <a:spLocks noGrp="1"/>
              </p:cNvSpPr>
              <p:nvPr>
                <p:ph idx="1"/>
              </p:nvPr>
            </p:nvSpPr>
            <p:spPr>
              <a:xfrm>
                <a:off x="365759" y="662940"/>
                <a:ext cx="11618595" cy="6069330"/>
              </a:xfrm>
            </p:spPr>
            <p:txBody>
              <a:bodyPr>
                <a:normAutofit/>
              </a:bodyPr>
              <a:lstStyle/>
              <a:p>
                <a:pPr marL="0" indent="0">
                  <a:buNone/>
                </a:pPr>
                <a:r>
                  <a:rPr lang="en-GB" sz="2400" dirty="0"/>
                  <a:t>From the equation of total rate of heat transfer;</a:t>
                </a:r>
              </a:p>
              <a:p>
                <a:pPr marL="0" indent="0">
                  <a:buNone/>
                </a:pPr>
                <a:endParaRPr lang="en-GB" sz="800" dirty="0"/>
              </a:p>
              <a:p>
                <a:pPr marL="0" indent="0">
                  <a:buNone/>
                </a:pPr>
                <a14:m>
                  <m:oMathPara xmlns:m="http://schemas.openxmlformats.org/officeDocument/2006/math">
                    <m:oMathParaPr>
                      <m:jc m:val="centerGroup"/>
                    </m:oMathParaPr>
                    <m:oMath xmlns:m="http://schemas.openxmlformats.org/officeDocument/2006/math">
                      <m:sSub>
                        <m:sSubPr>
                          <m:ctrlPr>
                            <a:rPr lang="en-GB" sz="2200" i="1" smtClean="0">
                              <a:effectLst/>
                              <a:latin typeface="Cambria Math" panose="02040503050406030204" pitchFamily="18" charset="0"/>
                              <a:ea typeface="Times New Roman" panose="02020603050405020304" pitchFamily="18" charset="0"/>
                            </a:rPr>
                          </m:ctrlPr>
                        </m:sSubPr>
                        <m:e>
                          <m:acc>
                            <m:accPr>
                              <m:chr m:val="̇"/>
                              <m:ctrlPr>
                                <a:rPr lang="en-GB" sz="2200" i="1">
                                  <a:effectLst/>
                                  <a:latin typeface="Cambria Math" panose="02040503050406030204" pitchFamily="18" charset="0"/>
                                  <a:ea typeface="Times New Roman" panose="02020603050405020304" pitchFamily="18" charset="0"/>
                                </a:rPr>
                              </m:ctrlPr>
                            </m:acc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𝑄</m:t>
                              </m:r>
                            </m:e>
                          </m:acc>
                        </m:e>
                        <m: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𝑡</m:t>
                          </m:r>
                        </m:sub>
                      </m:s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m:t>
                      </m:r>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h</m:t>
                      </m:r>
                      <m:sSub>
                        <m:sSubPr>
                          <m:ctrlPr>
                            <a:rPr lang="en-GB" sz="2200" i="1">
                              <a:effectLst/>
                              <a:latin typeface="Cambria Math" panose="02040503050406030204" pitchFamily="18" charset="0"/>
                              <a:ea typeface="Times New Roman" panose="02020603050405020304" pitchFamily="18" charset="0"/>
                            </a:rPr>
                          </m:ctrlPr>
                        </m:sSub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𝐴</m:t>
                          </m:r>
                        </m:e>
                        <m: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𝑡</m:t>
                          </m:r>
                        </m:sub>
                      </m:s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 </m:t>
                      </m:r>
                      <m:d>
                        <m:dPr>
                          <m:begChr m:val="["/>
                          <m:endChr m:val="]"/>
                          <m:ctrlPr>
                            <a:rPr lang="en-GB" sz="2200" i="1">
                              <a:effectLst/>
                              <a:latin typeface="Cambria Math" panose="02040503050406030204" pitchFamily="18" charset="0"/>
                              <a:ea typeface="Times New Roman" panose="02020603050405020304" pitchFamily="18" charset="0"/>
                            </a:rPr>
                          </m:ctrlPr>
                        </m:d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1− </m:t>
                          </m:r>
                          <m:f>
                            <m:fPr>
                              <m:ctrlPr>
                                <a:rPr lang="en-GB" sz="2200" i="1">
                                  <a:effectLst/>
                                  <a:latin typeface="Cambria Math" panose="02040503050406030204" pitchFamily="18" charset="0"/>
                                  <a:ea typeface="Times New Roman" panose="02020603050405020304" pitchFamily="18" charset="0"/>
                                </a:rPr>
                              </m:ctrlPr>
                            </m:fPr>
                            <m:num>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𝑁</m:t>
                              </m:r>
                              <m:sSub>
                                <m:sSubPr>
                                  <m:ctrlPr>
                                    <a:rPr lang="en-GB" sz="2200" i="1">
                                      <a:effectLst/>
                                      <a:latin typeface="Cambria Math" panose="02040503050406030204" pitchFamily="18" charset="0"/>
                                      <a:ea typeface="Times New Roman" panose="02020603050405020304" pitchFamily="18" charset="0"/>
                                    </a:rPr>
                                  </m:ctrlPr>
                                </m:sSub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𝐴</m:t>
                                  </m:r>
                                </m:e>
                                <m: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𝑓</m:t>
                                  </m:r>
                                </m:sub>
                              </m:sSub>
                            </m:num>
                            <m:den>
                              <m:sSub>
                                <m:sSubPr>
                                  <m:ctrlPr>
                                    <a:rPr lang="en-GB" sz="2200" i="1">
                                      <a:effectLst/>
                                      <a:latin typeface="Cambria Math" panose="02040503050406030204" pitchFamily="18" charset="0"/>
                                      <a:ea typeface="Times New Roman" panose="02020603050405020304" pitchFamily="18" charset="0"/>
                                    </a:rPr>
                                  </m:ctrlPr>
                                </m:sSub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𝐴</m:t>
                                  </m:r>
                                </m:e>
                                <m: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𝑡</m:t>
                                  </m:r>
                                </m:sub>
                              </m:sSub>
                            </m:den>
                          </m:f>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 </m:t>
                          </m:r>
                          <m:d>
                            <m:dPr>
                              <m:ctrlPr>
                                <a:rPr lang="en-GB" sz="2200" i="1">
                                  <a:effectLst/>
                                  <a:latin typeface="Cambria Math" panose="02040503050406030204" pitchFamily="18" charset="0"/>
                                  <a:ea typeface="Times New Roman" panose="02020603050405020304" pitchFamily="18" charset="0"/>
                                </a:rPr>
                              </m:ctrlPr>
                            </m:d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1− </m:t>
                              </m:r>
                              <m:sSub>
                                <m:sSubPr>
                                  <m:ctrlPr>
                                    <a:rPr lang="en-GB" sz="2200" i="1">
                                      <a:effectLst/>
                                      <a:latin typeface="Cambria Math" panose="02040503050406030204" pitchFamily="18" charset="0"/>
                                      <a:ea typeface="Times New Roman" panose="02020603050405020304" pitchFamily="18" charset="0"/>
                                    </a:rPr>
                                  </m:ctrlPr>
                                </m:sSub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𝜂</m:t>
                                  </m:r>
                                </m:e>
                                <m: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𝑓</m:t>
                                  </m:r>
                                </m:sub>
                              </m:sSub>
                            </m:e>
                          </m:d>
                        </m:e>
                      </m:d>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m:t>
                      </m:r>
                      <m:sSub>
                        <m:sSubPr>
                          <m:ctrlPr>
                            <a:rPr lang="en-GB" sz="2200" i="1">
                              <a:effectLst/>
                              <a:latin typeface="Cambria Math" panose="02040503050406030204" pitchFamily="18" charset="0"/>
                              <a:ea typeface="Times New Roman" panose="02020603050405020304" pitchFamily="18" charset="0"/>
                            </a:rPr>
                          </m:ctrlPr>
                        </m:sSub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𝑇</m:t>
                          </m:r>
                        </m:e>
                        <m: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𝑏</m:t>
                          </m:r>
                        </m:sub>
                      </m:s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 </m:t>
                      </m:r>
                      <m:sSub>
                        <m:sSubPr>
                          <m:ctrlPr>
                            <a:rPr lang="en-GB" sz="2200" i="1">
                              <a:effectLst/>
                              <a:latin typeface="Cambria Math" panose="02040503050406030204" pitchFamily="18" charset="0"/>
                              <a:ea typeface="Times New Roman" panose="02020603050405020304" pitchFamily="18" charset="0"/>
                            </a:rPr>
                          </m:ctrlPr>
                        </m:sSub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𝑇</m:t>
                          </m:r>
                        </m:e>
                        <m: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m:t>
                          </m:r>
                        </m:sub>
                      </m:s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m:t>
                      </m:r>
                    </m:oMath>
                  </m:oMathPara>
                </a14:m>
                <a:endParaRPr lang="en-GB" sz="2200" dirty="0"/>
              </a:p>
              <a:p>
                <a:pPr marL="0" indent="0">
                  <a:lnSpc>
                    <a:spcPct val="115000"/>
                  </a:lnSpc>
                  <a:spcAft>
                    <a:spcPts val="1000"/>
                  </a:spcAft>
                  <a:buNone/>
                </a:pP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 it is found that overall surface efficiency;</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14:m>
                  <m:oMath xmlns:m="http://schemas.openxmlformats.org/officeDocument/2006/math">
                    <m:sSub>
                      <m:sSubPr>
                        <m:ctrlPr>
                          <a:rPr lang="en-GB" sz="2200" i="1">
                            <a:effectLst/>
                            <a:latin typeface="Cambria Math" panose="02040503050406030204" pitchFamily="18" charset="0"/>
                            <a:ea typeface="Times New Roman" panose="02020603050405020304" pitchFamily="18" charset="0"/>
                            <a:cs typeface="Times New Roman" panose="02020603050405020304" pitchFamily="18" charset="0"/>
                          </a:rPr>
                        </m:ctrlPr>
                      </m:sSub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𝜂</m:t>
                        </m:r>
                      </m:e>
                      <m: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𝑜</m:t>
                        </m:r>
                      </m:sub>
                    </m:s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 </m:t>
                    </m:r>
                    <m:d>
                      <m:dPr>
                        <m:begChr m:val="["/>
                        <m:endChr m:val="]"/>
                        <m:ctrlPr>
                          <a:rPr lang="en-GB" sz="2200" i="1">
                            <a:effectLst/>
                            <a:latin typeface="Cambria Math" panose="02040503050406030204" pitchFamily="18" charset="0"/>
                            <a:ea typeface="Times New Roman" panose="02020603050405020304" pitchFamily="18" charset="0"/>
                            <a:cs typeface="Times New Roman" panose="02020603050405020304" pitchFamily="18" charset="0"/>
                          </a:rPr>
                        </m:ctrlPr>
                      </m:d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1− </m:t>
                        </m:r>
                        <m:f>
                          <m:fPr>
                            <m:ctrlPr>
                              <a:rPr lang="en-GB" sz="2200" i="1">
                                <a:effectLst/>
                                <a:latin typeface="Cambria Math" panose="02040503050406030204" pitchFamily="18" charset="0"/>
                                <a:ea typeface="Times New Roman" panose="02020603050405020304" pitchFamily="18" charset="0"/>
                                <a:cs typeface="Times New Roman" panose="02020603050405020304" pitchFamily="18" charset="0"/>
                              </a:rPr>
                            </m:ctrlPr>
                          </m:fPr>
                          <m:num>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𝑁</m:t>
                            </m:r>
                            <m:sSub>
                              <m:sSubPr>
                                <m:ctrlPr>
                                  <a:rPr lang="en-GB" sz="2200" i="1">
                                    <a:effectLst/>
                                    <a:latin typeface="Cambria Math" panose="02040503050406030204" pitchFamily="18" charset="0"/>
                                    <a:ea typeface="Times New Roman" panose="02020603050405020304" pitchFamily="18" charset="0"/>
                                    <a:cs typeface="Times New Roman" panose="02020603050405020304" pitchFamily="18" charset="0"/>
                                  </a:rPr>
                                </m:ctrlPr>
                              </m:sSub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𝐴</m:t>
                                </m:r>
                              </m:e>
                              <m: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𝑓</m:t>
                                </m:r>
                              </m:sub>
                            </m:sSub>
                          </m:num>
                          <m:den>
                            <m:sSub>
                              <m:sSubPr>
                                <m:ctrlPr>
                                  <a:rPr lang="en-GB" sz="2200" i="1">
                                    <a:effectLst/>
                                    <a:latin typeface="Cambria Math" panose="02040503050406030204" pitchFamily="18" charset="0"/>
                                    <a:ea typeface="Times New Roman" panose="02020603050405020304" pitchFamily="18" charset="0"/>
                                    <a:cs typeface="Times New Roman" panose="02020603050405020304" pitchFamily="18" charset="0"/>
                                  </a:rPr>
                                </m:ctrlPr>
                              </m:sSub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𝐴</m:t>
                                </m:r>
                              </m:e>
                              <m: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𝑡</m:t>
                                </m:r>
                              </m:sub>
                            </m:sSub>
                          </m:den>
                        </m:f>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 </m:t>
                        </m:r>
                        <m:d>
                          <m:dPr>
                            <m:ctrlPr>
                              <a:rPr lang="en-GB" sz="2200" i="1">
                                <a:effectLst/>
                                <a:latin typeface="Cambria Math" panose="02040503050406030204" pitchFamily="18" charset="0"/>
                                <a:ea typeface="Times New Roman" panose="02020603050405020304" pitchFamily="18" charset="0"/>
                                <a:cs typeface="Times New Roman" panose="02020603050405020304" pitchFamily="18" charset="0"/>
                              </a:rPr>
                            </m:ctrlPr>
                          </m:d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1− </m:t>
                            </m:r>
                            <m:sSub>
                              <m:sSubPr>
                                <m:ctrlPr>
                                  <a:rPr lang="en-GB" sz="2200" i="1">
                                    <a:effectLst/>
                                    <a:latin typeface="Cambria Math" panose="02040503050406030204" pitchFamily="18" charset="0"/>
                                    <a:ea typeface="Times New Roman" panose="02020603050405020304" pitchFamily="18" charset="0"/>
                                    <a:cs typeface="Times New Roman" panose="02020603050405020304" pitchFamily="18" charset="0"/>
                                  </a:rPr>
                                </m:ctrlPr>
                              </m:sSub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𝜂</m:t>
                                </m:r>
                              </m:e>
                              <m: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𝑓</m:t>
                                </m:r>
                              </m:sub>
                            </m:sSub>
                          </m:e>
                        </m:d>
                      </m:e>
                    </m:d>
                  </m:oMath>
                </a14:m>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a:t>
                </a:r>
              </a:p>
            </p:txBody>
          </p:sp>
        </mc:Choice>
        <mc:Fallback xmlns="">
          <p:sp>
            <p:nvSpPr>
              <p:cNvPr id="3" name="Content Placeholder 2">
                <a:extLst>
                  <a:ext uri="{FF2B5EF4-FFF2-40B4-BE49-F238E27FC236}">
                    <a16:creationId xmlns:a16="http://schemas.microsoft.com/office/drawing/2014/main" id="{6D2FFB86-DB1E-422A-90BB-7484842F194F}"/>
                  </a:ext>
                </a:extLst>
              </p:cNvPr>
              <p:cNvSpPr>
                <a:spLocks noGrp="1" noRot="1" noChangeAspect="1" noMove="1" noResize="1" noEditPoints="1" noAdjustHandles="1" noChangeArrowheads="1" noChangeShapeType="1" noTextEdit="1"/>
              </p:cNvSpPr>
              <p:nvPr>
                <p:ph idx="1"/>
              </p:nvPr>
            </p:nvSpPr>
            <p:spPr>
              <a:xfrm>
                <a:off x="365759" y="662940"/>
                <a:ext cx="11618595" cy="6069330"/>
              </a:xfrm>
              <a:blipFill>
                <a:blip r:embed="rId2"/>
                <a:stretch>
                  <a:fillRect l="-787" t="-1407"/>
                </a:stretch>
              </a:blipFill>
            </p:spPr>
            <p:txBody>
              <a:bodyPr/>
              <a:lstStyle/>
              <a:p>
                <a:r>
                  <a:rPr lang="en-GB">
                    <a:noFill/>
                  </a:rPr>
                  <a:t> </a:t>
                </a:r>
              </a:p>
            </p:txBody>
          </p:sp>
        </mc:Fallback>
      </mc:AlternateContent>
      <p:sp>
        <p:nvSpPr>
          <p:cNvPr id="4" name="Title 1">
            <a:extLst>
              <a:ext uri="{FF2B5EF4-FFF2-40B4-BE49-F238E27FC236}">
                <a16:creationId xmlns:a16="http://schemas.microsoft.com/office/drawing/2014/main" id="{03C2618C-F567-4228-8122-9B1001D14E16}"/>
              </a:ext>
            </a:extLst>
          </p:cNvPr>
          <p:cNvSpPr>
            <a:spLocks noGrp="1"/>
          </p:cNvSpPr>
          <p:nvPr>
            <p:ph type="title"/>
          </p:nvPr>
        </p:nvSpPr>
        <p:spPr>
          <a:xfrm>
            <a:off x="838200" y="0"/>
            <a:ext cx="10515600" cy="726440"/>
          </a:xfrm>
        </p:spPr>
        <p:txBody>
          <a:bodyPr>
            <a:normAutofit/>
          </a:bodyPr>
          <a:lstStyle/>
          <a:p>
            <a:pPr algn="ctr"/>
            <a:r>
              <a:rPr lang="en-GB" sz="4000" dirty="0"/>
              <a:t>Overall surface efficiency</a:t>
            </a:r>
          </a:p>
        </p:txBody>
      </p:sp>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1D10C45A-9884-4612-A495-312043AF1094}"/>
                  </a:ext>
                </a:extLst>
              </p:cNvPr>
              <p:cNvSpPr txBox="1"/>
              <p:nvPr/>
            </p:nvSpPr>
            <p:spPr>
              <a:xfrm flipH="1">
                <a:off x="361950" y="3577589"/>
                <a:ext cx="5433060" cy="2995628"/>
              </a:xfrm>
              <a:prstGeom prst="rect">
                <a:avLst/>
              </a:prstGeom>
              <a:noFill/>
            </p:spPr>
            <p:txBody>
              <a:bodyPr wrap="square" rtlCol="0">
                <a:spAutoFit/>
              </a:bodyPr>
              <a:lstStyle/>
              <a:p>
                <a:pPr marL="0" indent="0">
                  <a:lnSpc>
                    <a:spcPct val="115000"/>
                  </a:lnSpc>
                  <a:spcAft>
                    <a:spcPts val="1000"/>
                  </a:spcAft>
                  <a:buNone/>
                </a:pP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In a similar manner to that described previously, the value of overall surface efficiency may be used to calculate the total rate of heat transfer from a fin array as given by:		</a:t>
                </a:r>
              </a:p>
              <a:p>
                <a:pPr marL="0" indent="0">
                  <a:lnSpc>
                    <a:spcPct val="115000"/>
                  </a:lnSpc>
                  <a:spcAft>
                    <a:spcPts val="1000"/>
                  </a:spcAft>
                  <a:buNone/>
                </a:pPr>
                <a:r>
                  <a:rPr lang="en-GB" sz="2200" dirty="0">
                    <a:effectLst/>
                    <a:ea typeface="Times New Roman" panose="02020603050405020304" pitchFamily="18" charset="0"/>
                  </a:rPr>
                  <a:t>		</a:t>
                </a:r>
                <a14:m>
                  <m:oMath xmlns:m="http://schemas.openxmlformats.org/officeDocument/2006/math">
                    <m:sSub>
                      <m:sSubPr>
                        <m:ctrlPr>
                          <a:rPr lang="en-GB" sz="2200" i="1" smtClean="0">
                            <a:effectLst/>
                            <a:latin typeface="Cambria Math" panose="02040503050406030204" pitchFamily="18" charset="0"/>
                            <a:ea typeface="Times New Roman" panose="02020603050405020304" pitchFamily="18" charset="0"/>
                          </a:rPr>
                        </m:ctrlPr>
                      </m:sSub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𝜂</m:t>
                        </m:r>
                      </m:e>
                      <m: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𝑜</m:t>
                        </m:r>
                      </m:sub>
                    </m:s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 </m:t>
                    </m:r>
                    <m:f>
                      <m:fPr>
                        <m:ctrlPr>
                          <a:rPr lang="en-GB" sz="2200" i="1">
                            <a:effectLst/>
                            <a:latin typeface="Cambria Math" panose="02040503050406030204" pitchFamily="18" charset="0"/>
                            <a:ea typeface="Times New Roman" panose="02020603050405020304" pitchFamily="18" charset="0"/>
                          </a:rPr>
                        </m:ctrlPr>
                      </m:fPr>
                      <m:num>
                        <m:sSub>
                          <m:sSubPr>
                            <m:ctrlPr>
                              <a:rPr lang="en-GB" sz="2200" i="1">
                                <a:effectLst/>
                                <a:latin typeface="Cambria Math" panose="02040503050406030204" pitchFamily="18" charset="0"/>
                                <a:ea typeface="Times New Roman" panose="02020603050405020304" pitchFamily="18" charset="0"/>
                              </a:rPr>
                            </m:ctrlPr>
                          </m:sSubPr>
                          <m:e>
                            <m:acc>
                              <m:accPr>
                                <m:chr m:val="̇"/>
                                <m:ctrlPr>
                                  <a:rPr lang="en-GB" sz="2200" i="1">
                                    <a:effectLst/>
                                    <a:latin typeface="Cambria Math" panose="02040503050406030204" pitchFamily="18" charset="0"/>
                                    <a:ea typeface="Times New Roman" panose="02020603050405020304" pitchFamily="18" charset="0"/>
                                  </a:rPr>
                                </m:ctrlPr>
                              </m:acc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𝑄</m:t>
                                </m:r>
                              </m:e>
                            </m:acc>
                          </m:e>
                          <m: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𝑡</m:t>
                            </m:r>
                          </m:sub>
                        </m:sSub>
                      </m:num>
                      <m:den>
                        <m:sSub>
                          <m:sSubPr>
                            <m:ctrlPr>
                              <a:rPr lang="en-GB" sz="2200" i="1">
                                <a:effectLst/>
                                <a:latin typeface="Cambria Math" panose="02040503050406030204" pitchFamily="18" charset="0"/>
                                <a:ea typeface="Times New Roman" panose="02020603050405020304" pitchFamily="18" charset="0"/>
                              </a:rPr>
                            </m:ctrlPr>
                          </m:sSubPr>
                          <m:e>
                            <m:acc>
                              <m:accPr>
                                <m:chr m:val="̇"/>
                                <m:ctrlPr>
                                  <a:rPr lang="en-GB" sz="2200" i="1">
                                    <a:effectLst/>
                                    <a:latin typeface="Cambria Math" panose="02040503050406030204" pitchFamily="18" charset="0"/>
                                    <a:ea typeface="Times New Roman" panose="02020603050405020304" pitchFamily="18" charset="0"/>
                                  </a:rPr>
                                </m:ctrlPr>
                              </m:acc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𝑄</m:t>
                                </m:r>
                              </m:e>
                            </m:acc>
                          </m:e>
                          <m: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𝑚𝑎𝑥</m:t>
                            </m:r>
                          </m:sub>
                        </m:sSub>
                      </m:den>
                    </m:f>
                  </m:oMath>
                </a14:m>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a:t>
                </a:r>
              </a:p>
            </p:txBody>
          </p:sp>
        </mc:Choice>
        <mc:Fallback xmlns="">
          <p:sp>
            <p:nvSpPr>
              <p:cNvPr id="5" name="TextBox 4">
                <a:extLst>
                  <a:ext uri="{FF2B5EF4-FFF2-40B4-BE49-F238E27FC236}">
                    <a16:creationId xmlns:a16="http://schemas.microsoft.com/office/drawing/2014/main" id="{1D10C45A-9884-4612-A495-312043AF1094}"/>
                  </a:ext>
                </a:extLst>
              </p:cNvPr>
              <p:cNvSpPr txBox="1">
                <a:spLocks noRot="1" noChangeAspect="1" noMove="1" noResize="1" noEditPoints="1" noAdjustHandles="1" noChangeArrowheads="1" noChangeShapeType="1" noTextEdit="1"/>
              </p:cNvSpPr>
              <p:nvPr/>
            </p:nvSpPr>
            <p:spPr>
              <a:xfrm flipH="1">
                <a:off x="361950" y="3577589"/>
                <a:ext cx="5433060" cy="2995628"/>
              </a:xfrm>
              <a:prstGeom prst="rect">
                <a:avLst/>
              </a:prstGeom>
              <a:blipFill>
                <a:blip r:embed="rId3"/>
                <a:stretch>
                  <a:fillRect l="-1682" t="-611" r="-112"/>
                </a:stretch>
              </a:blipFill>
            </p:spPr>
            <p:txBody>
              <a:bodyPr/>
              <a:lstStyle/>
              <a:p>
                <a:r>
                  <a:rPr lang="en-GB">
                    <a:noFill/>
                  </a:rPr>
                  <a:t> </a:t>
                </a:r>
              </a:p>
            </p:txBody>
          </p:sp>
        </mc:Fallback>
      </mc:AlternateContent>
      <p:pic>
        <p:nvPicPr>
          <p:cNvPr id="6" name="Picture 5">
            <a:extLst>
              <a:ext uri="{FF2B5EF4-FFF2-40B4-BE49-F238E27FC236}">
                <a16:creationId xmlns:a16="http://schemas.microsoft.com/office/drawing/2014/main" id="{A28710D9-97E3-4B10-80B8-5EB3F4A8B925}"/>
              </a:ext>
            </a:extLst>
          </p:cNvPr>
          <p:cNvPicPr/>
          <p:nvPr/>
        </p:nvPicPr>
        <p:blipFill>
          <a:blip r:embed="rId4">
            <a:extLst>
              <a:ext uri="{28A0092B-C50C-407E-A947-70E740481C1C}">
                <a14:useLocalDpi xmlns:a14="http://schemas.microsoft.com/office/drawing/2010/main" val="0"/>
              </a:ext>
            </a:extLst>
          </a:blip>
          <a:stretch>
            <a:fillRect/>
          </a:stretch>
        </p:blipFill>
        <p:spPr>
          <a:xfrm>
            <a:off x="5554980" y="3429000"/>
            <a:ext cx="2472055" cy="2423795"/>
          </a:xfrm>
          <a:prstGeom prst="rect">
            <a:avLst/>
          </a:prstGeom>
        </p:spPr>
      </p:pic>
      <p:pic>
        <p:nvPicPr>
          <p:cNvPr id="7" name="Picture 6">
            <a:extLst>
              <a:ext uri="{FF2B5EF4-FFF2-40B4-BE49-F238E27FC236}">
                <a16:creationId xmlns:a16="http://schemas.microsoft.com/office/drawing/2014/main" id="{B3B0E551-1296-4644-B701-57942C840B47}"/>
              </a:ext>
            </a:extLst>
          </p:cNvPr>
          <p:cNvPicPr/>
          <p:nvPr/>
        </p:nvPicPr>
        <p:blipFill>
          <a:blip r:embed="rId5">
            <a:extLst>
              <a:ext uri="{28A0092B-C50C-407E-A947-70E740481C1C}">
                <a14:useLocalDpi xmlns:a14="http://schemas.microsoft.com/office/drawing/2010/main" val="0"/>
              </a:ext>
            </a:extLst>
          </a:blip>
          <a:stretch>
            <a:fillRect/>
          </a:stretch>
        </p:blipFill>
        <p:spPr>
          <a:xfrm>
            <a:off x="8401050" y="3577589"/>
            <a:ext cx="3543299" cy="3091815"/>
          </a:xfrm>
          <a:prstGeom prst="rect">
            <a:avLst/>
          </a:prstGeom>
        </p:spPr>
      </p:pic>
    </p:spTree>
    <p:extLst>
      <p:ext uri="{BB962C8B-B14F-4D97-AF65-F5344CB8AC3E}">
        <p14:creationId xmlns:p14="http://schemas.microsoft.com/office/powerpoint/2010/main" val="4705924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9196A-E438-43F6-93B1-A2996D6971C4}"/>
              </a:ext>
            </a:extLst>
          </p:cNvPr>
          <p:cNvSpPr>
            <a:spLocks noGrp="1"/>
          </p:cNvSpPr>
          <p:nvPr>
            <p:ph type="title"/>
          </p:nvPr>
        </p:nvSpPr>
        <p:spPr/>
        <p:txBody>
          <a:bodyPr/>
          <a:lstStyle/>
          <a:p>
            <a:endParaRPr lang="en-GB" dirty="0"/>
          </a:p>
        </p:txBody>
      </p:sp>
      <p:pic>
        <p:nvPicPr>
          <p:cNvPr id="2050" name="Picture 2" descr="Solved: 2. A Plane Wall With A Surface Temperature Of 350 ... | Chegg.com">
            <a:extLst>
              <a:ext uri="{FF2B5EF4-FFF2-40B4-BE49-F238E27FC236}">
                <a16:creationId xmlns:a16="http://schemas.microsoft.com/office/drawing/2014/main" id="{6A272CB6-ECED-4E0B-A40F-DA692C1296C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699989" y="65667"/>
            <a:ext cx="5795237" cy="66890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86656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1AFBF-FE06-445F-8087-7508BF023B98}"/>
              </a:ext>
            </a:extLst>
          </p:cNvPr>
          <p:cNvSpPr>
            <a:spLocks noGrp="1"/>
          </p:cNvSpPr>
          <p:nvPr>
            <p:ph type="title"/>
          </p:nvPr>
        </p:nvSpPr>
        <p:spPr>
          <a:xfrm>
            <a:off x="838200" y="18167"/>
            <a:ext cx="10515600" cy="811456"/>
          </a:xfrm>
        </p:spPr>
        <p:txBody>
          <a:bodyPr>
            <a:normAutofit/>
          </a:bodyPr>
          <a:lstStyle/>
          <a:p>
            <a:pPr algn="ctr"/>
            <a:r>
              <a:rPr lang="en-GB" sz="4000" dirty="0"/>
              <a:t>Fin array: </a:t>
            </a:r>
            <a:r>
              <a:rPr lang="en-GB" sz="4000" i="1" dirty="0"/>
              <a:t>example</a:t>
            </a:r>
          </a:p>
        </p:txBody>
      </p:sp>
      <p:sp>
        <p:nvSpPr>
          <p:cNvPr id="3" name="Content Placeholder 2">
            <a:extLst>
              <a:ext uri="{FF2B5EF4-FFF2-40B4-BE49-F238E27FC236}">
                <a16:creationId xmlns:a16="http://schemas.microsoft.com/office/drawing/2014/main" id="{E80633C9-712A-4E39-9E13-F783085ED477}"/>
              </a:ext>
            </a:extLst>
          </p:cNvPr>
          <p:cNvSpPr>
            <a:spLocks noGrp="1"/>
          </p:cNvSpPr>
          <p:nvPr>
            <p:ph idx="1"/>
          </p:nvPr>
        </p:nvSpPr>
        <p:spPr>
          <a:xfrm>
            <a:off x="302781" y="829623"/>
            <a:ext cx="11596530" cy="5804319"/>
          </a:xfrm>
        </p:spPr>
        <p:txBody>
          <a:bodyPr>
            <a:normAutofit/>
          </a:bodyPr>
          <a:lstStyle/>
          <a:p>
            <a:pPr marL="0" indent="0">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074" name="Picture 2">
            <a:extLst>
              <a:ext uri="{FF2B5EF4-FFF2-40B4-BE49-F238E27FC236}">
                <a16:creationId xmlns:a16="http://schemas.microsoft.com/office/drawing/2014/main" id="{D54CBEC3-B76F-4C99-A05D-61A92A8B93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06516" y="0"/>
            <a:ext cx="3682702" cy="477387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2CE04CA-E8ED-4056-8C81-D145B68F2DAE}"/>
              </a:ext>
            </a:extLst>
          </p:cNvPr>
          <p:cNvSpPr txBox="1"/>
          <p:nvPr/>
        </p:nvSpPr>
        <p:spPr>
          <a:xfrm>
            <a:off x="302782" y="829623"/>
            <a:ext cx="7587704" cy="5087425"/>
          </a:xfrm>
          <a:prstGeom prst="rect">
            <a:avLst/>
          </a:prstGeom>
          <a:noFill/>
        </p:spPr>
        <p:txBody>
          <a:bodyPr wrap="square" rtlCol="0">
            <a:spAutoFit/>
          </a:bodyPr>
          <a:lstStyle/>
          <a:p>
            <a:pPr marL="0" indent="0">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The engine cylinder of a motorcycle manufactured from aluminium of height H = 0.15m, and outside diameter D = 50mm, has N = 5 fins of an annular design, where the thickness t = 6mm and length L = 20mm.  These five fins are equally spaced along the height of the cylinder.  The engine cylinder has a temperature of 500K (i.e. T</a:t>
            </a:r>
            <a:r>
              <a:rPr lang="en-GB" sz="2400" baseline="-25000" dirty="0">
                <a:effectLst/>
                <a:latin typeface="Calibri" panose="020F0502020204030204" pitchFamily="34" charset="0"/>
                <a:ea typeface="Calibri" panose="020F0502020204030204" pitchFamily="34" charset="0"/>
                <a:cs typeface="Times New Roman" panose="02020603050405020304" pitchFamily="18" charset="0"/>
              </a:rPr>
              <a:t>b</a:t>
            </a:r>
            <a:r>
              <a:rPr lang="en-GB" sz="2400" dirty="0">
                <a:effectLst/>
                <a:latin typeface="Calibri" panose="020F0502020204030204" pitchFamily="34" charset="0"/>
                <a:ea typeface="Calibri" panose="020F0502020204030204" pitchFamily="34" charset="0"/>
                <a:cs typeface="Times New Roman" panose="02020603050405020304" pitchFamily="18" charset="0"/>
              </a:rPr>
              <a:t>), and the surrounding air is at a temperature of 300K.  If the convective surface heat transfer coefficient from both the base and fins is 50 W/m</a:t>
            </a:r>
            <a:r>
              <a:rPr lang="en-GB" sz="2400" baseline="30000" dirty="0">
                <a:effectLst/>
                <a:latin typeface="Calibri" panose="020F0502020204030204" pitchFamily="34" charset="0"/>
                <a:ea typeface="Calibri" panose="020F0502020204030204" pitchFamily="34" charset="0"/>
                <a:cs typeface="Times New Roman" panose="02020603050405020304" pitchFamily="18" charset="0"/>
              </a:rPr>
              <a:t>2</a:t>
            </a:r>
            <a:r>
              <a:rPr lang="en-GB" sz="2400" dirty="0">
                <a:effectLst/>
                <a:latin typeface="Calibri" panose="020F0502020204030204" pitchFamily="34" charset="0"/>
                <a:ea typeface="Calibri" panose="020F0502020204030204" pitchFamily="34" charset="0"/>
                <a:cs typeface="Times New Roman" panose="02020603050405020304" pitchFamily="18" charset="0"/>
              </a:rPr>
              <a:t>K, and the thermal conductivity of aluminium is 186 W/</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mK</a:t>
            </a:r>
            <a:r>
              <a:rPr lang="en-GB" sz="2400" dirty="0">
                <a:effectLst/>
                <a:latin typeface="Calibri" panose="020F0502020204030204" pitchFamily="34" charset="0"/>
                <a:ea typeface="Calibri" panose="020F0502020204030204" pitchFamily="34" charset="0"/>
                <a:cs typeface="Times New Roman" panose="02020603050405020304" pitchFamily="18" charset="0"/>
              </a:rPr>
              <a:t>, determine the rate of heat transfer from the cylinder without the addition of the fins, and also the value with the fins added.  Also, determine the individual fin efficiency, and the overall surface efficiency.</a:t>
            </a:r>
          </a:p>
        </p:txBody>
      </p:sp>
      <p:pic>
        <p:nvPicPr>
          <p:cNvPr id="6" name="Picture 5">
            <a:extLst>
              <a:ext uri="{FF2B5EF4-FFF2-40B4-BE49-F238E27FC236}">
                <a16:creationId xmlns:a16="http://schemas.microsoft.com/office/drawing/2014/main" id="{CC7E384C-D64D-42A3-A7D4-46DC6F82E9C7}"/>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7796054" y="3597045"/>
            <a:ext cx="4377339" cy="2606948"/>
          </a:xfrm>
          <a:prstGeom prst="rect">
            <a:avLst/>
          </a:prstGeom>
          <a:noFill/>
          <a:ln>
            <a:noFill/>
          </a:ln>
        </p:spPr>
      </p:pic>
    </p:spTree>
    <p:extLst>
      <p:ext uri="{BB962C8B-B14F-4D97-AF65-F5344CB8AC3E}">
        <p14:creationId xmlns:p14="http://schemas.microsoft.com/office/powerpoint/2010/main" val="13418166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FDAE1-B3ED-4F2B-800A-A2F6344CDE6F}"/>
              </a:ext>
            </a:extLst>
          </p:cNvPr>
          <p:cNvSpPr>
            <a:spLocks noGrp="1"/>
          </p:cNvSpPr>
          <p:nvPr>
            <p:ph type="title"/>
          </p:nvPr>
        </p:nvSpPr>
        <p:spPr>
          <a:xfrm>
            <a:off x="838200" y="365125"/>
            <a:ext cx="10515600" cy="682499"/>
          </a:xfrm>
        </p:spPr>
        <p:txBody>
          <a:bodyPr>
            <a:normAutofit/>
          </a:bodyPr>
          <a:lstStyle/>
          <a:p>
            <a:pPr algn="ctr"/>
            <a:r>
              <a:rPr lang="en-GB" sz="4000" dirty="0"/>
              <a:t>Notes</a:t>
            </a:r>
          </a:p>
        </p:txBody>
      </p:sp>
      <p:sp>
        <p:nvSpPr>
          <p:cNvPr id="3" name="Content Placeholder 2">
            <a:extLst>
              <a:ext uri="{FF2B5EF4-FFF2-40B4-BE49-F238E27FC236}">
                <a16:creationId xmlns:a16="http://schemas.microsoft.com/office/drawing/2014/main" id="{E7FFC732-DD34-4830-A901-2616789F6AE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384213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564</TotalTime>
  <Words>2228</Words>
  <Application>Microsoft Office PowerPoint</Application>
  <PresentationFormat>Widescreen</PresentationFormat>
  <Paragraphs>156</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Calibri Light</vt:lpstr>
      <vt:lpstr>Cambria Math</vt:lpstr>
      <vt:lpstr>Symbol</vt:lpstr>
      <vt:lpstr>Office Theme</vt:lpstr>
      <vt:lpstr>Extended Surfaces for  Heat Transfer</vt:lpstr>
      <vt:lpstr>Options for enhancing heat transfer performance</vt:lpstr>
      <vt:lpstr>Options for enhancing heat transfer performance</vt:lpstr>
      <vt:lpstr>Types of Extended Surfaces</vt:lpstr>
      <vt:lpstr>Extended Surface Analysis</vt:lpstr>
      <vt:lpstr>Extended Surface Analysis</vt:lpstr>
      <vt:lpstr>Extended Surface Analysis</vt:lpstr>
      <vt:lpstr>Uniform cross-section fin: adiabatic tip boundary condition </vt:lpstr>
      <vt:lpstr>Uniform cross-section fin: infinite fin boundary condition </vt:lpstr>
      <vt:lpstr>Extended surfaces: example</vt:lpstr>
      <vt:lpstr>Notes</vt:lpstr>
      <vt:lpstr>Fin Effectiveness &amp; Efficiency</vt:lpstr>
      <vt:lpstr>Fin Effectiveness &amp; Efficiency</vt:lpstr>
      <vt:lpstr>Fin efficiency</vt:lpstr>
      <vt:lpstr>Fin efficiency</vt:lpstr>
      <vt:lpstr>Fin design &amp; efficiency</vt:lpstr>
      <vt:lpstr>Overall surface efficiency</vt:lpstr>
      <vt:lpstr>Overall surface efficiency</vt:lpstr>
      <vt:lpstr>PowerPoint Presentation</vt:lpstr>
      <vt:lpstr>Fin array: example</vt:lpstr>
      <vt:lpstr>Notes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Extended Surfaces for  Heat Transfer</dc:title>
  <dc:creator>Robert Goodson</dc:creator>
  <cp:lastModifiedBy>Robert Goodson</cp:lastModifiedBy>
  <cp:revision>52</cp:revision>
  <dcterms:created xsi:type="dcterms:W3CDTF">2021-03-09T08:09:08Z</dcterms:created>
  <dcterms:modified xsi:type="dcterms:W3CDTF">2021-03-10T16:45:50Z</dcterms:modified>
</cp:coreProperties>
</file>