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893" autoAdjust="0"/>
  </p:normalViewPr>
  <p:slideViewPr>
    <p:cSldViewPr>
      <p:cViewPr varScale="1">
        <p:scale>
          <a:sx n="74" d="100"/>
          <a:sy n="74" d="100"/>
        </p:scale>
        <p:origin x="1714"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ACBCFA-8FD0-4C89-842A-08FDE1391738}" type="datetimeFigureOut">
              <a:rPr lang="en-US" smtClean="0"/>
              <a:t>12/4/2022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0F82D1-ADDF-489F-8E6B-25832E9C400A}"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DE0F82D1-ADDF-489F-8E6B-25832E9C400A}" type="slidenum">
              <a:rPr lang="en-IN" smtClean="0"/>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DE0F82D1-ADDF-489F-8E6B-25832E9C400A}" type="slidenum">
              <a:rPr lang="en-IN" smtClean="0"/>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DE0F82D1-ADDF-489F-8E6B-25832E9C400A}" type="slidenum">
              <a:rPr lang="en-IN" smtClean="0"/>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DE0F82D1-ADDF-489F-8E6B-25832E9C400A}" type="slidenum">
              <a:rPr lang="en-IN" smtClean="0"/>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DE0F82D1-ADDF-489F-8E6B-25832E9C400A}" type="slidenum">
              <a:rPr lang="en-IN" smtClean="0"/>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DE0F82D1-ADDF-489F-8E6B-25832E9C400A}" type="slidenum">
              <a:rPr lang="en-IN" smtClean="0"/>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DE0F82D1-ADDF-489F-8E6B-25832E9C400A}" type="slidenum">
              <a:rPr lang="en-IN" smtClean="0"/>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IN" sz="1200" kern="1200" dirty="0">
                <a:solidFill>
                  <a:schemeClr val="tx1"/>
                </a:solidFill>
                <a:latin typeface="+mn-lt"/>
                <a:ea typeface="+mn-ea"/>
                <a:cs typeface="+mn-cs"/>
              </a:rPr>
              <a:t>A recent survey found that boredom was a major factor in one-third of expert turnover.</a:t>
            </a:r>
          </a:p>
          <a:p>
            <a:pPr lvl="0"/>
            <a:r>
              <a:rPr lang="en-IN" sz="1200" kern="1200" dirty="0">
                <a:solidFill>
                  <a:schemeClr val="tx1"/>
                </a:solidFill>
                <a:latin typeface="+mn-lt"/>
                <a:ea typeface="+mn-ea"/>
                <a:cs typeface="+mn-cs"/>
              </a:rPr>
              <a:t>Some 37% of workers say that being recognised is the most important perk.</a:t>
            </a:r>
          </a:p>
          <a:p>
            <a:endParaRPr lang="en-IN" dirty="0"/>
          </a:p>
        </p:txBody>
      </p:sp>
      <p:sp>
        <p:nvSpPr>
          <p:cNvPr id="4" name="Slide Number Placeholder 3"/>
          <p:cNvSpPr>
            <a:spLocks noGrp="1"/>
          </p:cNvSpPr>
          <p:nvPr>
            <p:ph type="sldNum" sz="quarter" idx="10"/>
          </p:nvPr>
        </p:nvSpPr>
        <p:spPr/>
        <p:txBody>
          <a:bodyPr/>
          <a:lstStyle/>
          <a:p>
            <a:fld id="{DE0F82D1-ADDF-489F-8E6B-25832E9C400A}" type="slidenum">
              <a:rPr lang="en-IN" smtClean="0"/>
              <a:t>9</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6000"/>
            <a:lum/>
          </a:blip>
          <a:srcRect/>
          <a:stretch>
            <a:fillRect l="-25000" r="-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12/4/2022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28601"/>
            <a:ext cx="7772400" cy="1600199"/>
          </a:xfrm>
        </p:spPr>
        <p:txBody>
          <a:bodyPr>
            <a:normAutofit fontScale="90000"/>
          </a:bodyPr>
          <a:lstStyle/>
          <a:p>
            <a:r>
              <a:rPr lang="en-IN" b="1" dirty="0"/>
              <a:t>EMPLOYEE ENGAGEMENT FOR A SUCCESSFUL HOTEL</a:t>
            </a:r>
            <a:br>
              <a:rPr lang="en-IN" dirty="0"/>
            </a:br>
            <a:endParaRPr lang="en-IN" dirty="0"/>
          </a:p>
        </p:txBody>
      </p:sp>
      <p:pic>
        <p:nvPicPr>
          <p:cNvPr id="6" name="Picture 5">
            <a:extLst>
              <a:ext uri="{FF2B5EF4-FFF2-40B4-BE49-F238E27FC236}">
                <a16:creationId xmlns:a16="http://schemas.microsoft.com/office/drawing/2014/main" id="{C4A217F7-D8CD-415F-3528-08442E872257}"/>
              </a:ext>
            </a:extLst>
          </p:cNvPr>
          <p:cNvPicPr>
            <a:picLocks noChangeAspect="1"/>
          </p:cNvPicPr>
          <p:nvPr/>
        </p:nvPicPr>
        <p:blipFill>
          <a:blip r:embed="rId2"/>
          <a:stretch>
            <a:fillRect/>
          </a:stretch>
        </p:blipFill>
        <p:spPr>
          <a:xfrm>
            <a:off x="381000" y="2438400"/>
            <a:ext cx="4017612" cy="13168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Introduction</a:t>
            </a:r>
            <a:br>
              <a:rPr lang="en-IN" dirty="0"/>
            </a:br>
            <a:endParaRPr lang="en-IN" dirty="0"/>
          </a:p>
        </p:txBody>
      </p:sp>
      <p:sp>
        <p:nvSpPr>
          <p:cNvPr id="3" name="Content Placeholder 2"/>
          <p:cNvSpPr>
            <a:spLocks noGrp="1"/>
          </p:cNvSpPr>
          <p:nvPr>
            <p:ph idx="1"/>
          </p:nvPr>
        </p:nvSpPr>
        <p:spPr/>
        <p:txBody>
          <a:bodyPr>
            <a:normAutofit fontScale="92500" lnSpcReduction="10000"/>
          </a:bodyPr>
          <a:lstStyle/>
          <a:p>
            <a:pPr lvl="0"/>
            <a:r>
              <a:rPr lang="en-IN" dirty="0"/>
              <a:t>All sectors need employee engagement, but especially hospitality.</a:t>
            </a:r>
          </a:p>
          <a:p>
            <a:pPr lvl="0"/>
            <a:r>
              <a:rPr lang="en-IN" dirty="0"/>
              <a:t>Customer services drives the hotel business; therefore workers are the best brand representatives.</a:t>
            </a:r>
          </a:p>
          <a:p>
            <a:pPr lvl="0"/>
            <a:r>
              <a:rPr lang="en-IN" dirty="0"/>
              <a:t>The difference between a happy customer and an irritated one may hinge on a single mistake.</a:t>
            </a:r>
          </a:p>
          <a:p>
            <a:pPr lvl="0"/>
            <a:r>
              <a:rPr lang="en-IN" dirty="0"/>
              <a:t>Engaging experienced, skilled personnel, keeps the customers happy and helps them provide with the finest experience.</a:t>
            </a:r>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305800" cy="762000"/>
          </a:xfrm>
          <a:noFill/>
        </p:spPr>
        <p:txBody>
          <a:bodyPr>
            <a:normAutofit fontScale="90000"/>
          </a:bodyPr>
          <a:lstStyle/>
          <a:p>
            <a:r>
              <a:rPr lang="en-IN" b="1" dirty="0"/>
              <a:t>Improvement of employee engagement in the hotel industry</a:t>
            </a:r>
            <a:br>
              <a:rPr lang="en-IN" dirty="0"/>
            </a:br>
            <a:endParaRPr lang="en-IN" dirty="0"/>
          </a:p>
        </p:txBody>
      </p:sp>
      <p:sp>
        <p:nvSpPr>
          <p:cNvPr id="3" name="Content Placeholder 2"/>
          <p:cNvSpPr>
            <a:spLocks noGrp="1"/>
          </p:cNvSpPr>
          <p:nvPr>
            <p:ph idx="1"/>
          </p:nvPr>
        </p:nvSpPr>
        <p:spPr>
          <a:xfrm>
            <a:off x="457200" y="1600200"/>
            <a:ext cx="8229600" cy="4525963"/>
          </a:xfrm>
        </p:spPr>
        <p:txBody>
          <a:bodyPr>
            <a:normAutofit fontScale="85000" lnSpcReduction="20000"/>
          </a:bodyPr>
          <a:lstStyle/>
          <a:p>
            <a:pPr lvl="0"/>
            <a:r>
              <a:rPr lang="en-IN" dirty="0"/>
              <a:t>Create a more enjoyable workplace, and workers will grow to like their employment.</a:t>
            </a:r>
          </a:p>
          <a:p>
            <a:pPr lvl="0"/>
            <a:r>
              <a:rPr lang="en-IN" dirty="0"/>
              <a:t>Incentives should be given to the staff (like gifts or a points-based reward system).</a:t>
            </a:r>
          </a:p>
          <a:p>
            <a:pPr lvl="0"/>
            <a:r>
              <a:rPr lang="en-IN" dirty="0"/>
              <a:t>Show the staff how much they appreciate them. Helping people out in times of need or dealing with rude customers are examples of this (</a:t>
            </a:r>
            <a:r>
              <a:rPr lang="en-IN" dirty="0" err="1"/>
              <a:t>Karatepe</a:t>
            </a:r>
            <a:r>
              <a:rPr lang="en-IN" dirty="0"/>
              <a:t> et al. 2021).</a:t>
            </a:r>
          </a:p>
          <a:p>
            <a:pPr lvl="0"/>
            <a:r>
              <a:rPr lang="en-IN" dirty="0"/>
              <a:t>Ongoing training is essential. The personnel who have received enough training are more likely to accomplish their jobs well and even go above and beyond for the customer.</a:t>
            </a:r>
          </a:p>
          <a:p>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Factors of Employee Engagement</a:t>
            </a:r>
            <a:br>
              <a:rPr lang="en-IN" dirty="0"/>
            </a:br>
            <a:endParaRPr lang="en-IN" dirty="0"/>
          </a:p>
        </p:txBody>
      </p:sp>
      <p:sp>
        <p:nvSpPr>
          <p:cNvPr id="3" name="Content Placeholder 2"/>
          <p:cNvSpPr>
            <a:spLocks noGrp="1"/>
          </p:cNvSpPr>
          <p:nvPr>
            <p:ph idx="1"/>
          </p:nvPr>
        </p:nvSpPr>
        <p:spPr/>
        <p:txBody>
          <a:bodyPr/>
          <a:lstStyle/>
          <a:p>
            <a:pPr lvl="0"/>
            <a:r>
              <a:rPr lang="en-IN" dirty="0"/>
              <a:t>Behavioural Involvement</a:t>
            </a:r>
          </a:p>
          <a:p>
            <a:pPr lvl="0"/>
            <a:r>
              <a:rPr lang="en-IN" dirty="0"/>
              <a:t>Mental Participation</a:t>
            </a:r>
          </a:p>
          <a:p>
            <a:pPr lvl="0"/>
            <a:r>
              <a:rPr lang="en-IN" dirty="0"/>
              <a:t>Passionate Involvement (</a:t>
            </a:r>
            <a:r>
              <a:rPr lang="en-IN" dirty="0" err="1"/>
              <a:t>Srivastava</a:t>
            </a:r>
            <a:r>
              <a:rPr lang="en-IN" dirty="0"/>
              <a:t> and Singh 2020)</a:t>
            </a:r>
          </a:p>
          <a:p>
            <a:endParaRPr lang="en-IN" dirty="0"/>
          </a:p>
        </p:txBody>
      </p:sp>
      <p:pic>
        <p:nvPicPr>
          <p:cNvPr id="15362" name="Picture 2" descr="Global Employee Engagement Benchmark Study | Great Place To Work®"/>
          <p:cNvPicPr>
            <a:picLocks noChangeAspect="1" noChangeArrowheads="1"/>
          </p:cNvPicPr>
          <p:nvPr/>
        </p:nvPicPr>
        <p:blipFill>
          <a:blip r:embed="rId3"/>
          <a:srcRect/>
          <a:stretch>
            <a:fillRect/>
          </a:stretch>
        </p:blipFill>
        <p:spPr bwMode="auto">
          <a:xfrm>
            <a:off x="3657600" y="3542354"/>
            <a:ext cx="5486400" cy="3315645"/>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br>
            <a:r>
              <a:rPr lang="en-IN" b="1" dirty="0"/>
              <a:t>Consequences of Employee Engagements</a:t>
            </a:r>
            <a:br>
              <a:rPr lang="en-IN" dirty="0"/>
            </a:br>
            <a:endParaRPr lang="en-IN" dirty="0"/>
          </a:p>
        </p:txBody>
      </p:sp>
      <p:sp>
        <p:nvSpPr>
          <p:cNvPr id="3" name="Content Placeholder 2"/>
          <p:cNvSpPr>
            <a:spLocks noGrp="1"/>
          </p:cNvSpPr>
          <p:nvPr>
            <p:ph idx="1"/>
          </p:nvPr>
        </p:nvSpPr>
        <p:spPr>
          <a:xfrm>
            <a:off x="152400" y="1752600"/>
            <a:ext cx="8610600" cy="4525963"/>
          </a:xfrm>
        </p:spPr>
        <p:txBody>
          <a:bodyPr>
            <a:normAutofit fontScale="85000" lnSpcReduction="10000"/>
          </a:bodyPr>
          <a:lstStyle/>
          <a:p>
            <a:pPr lvl="0"/>
            <a:r>
              <a:rPr lang="en-IN" dirty="0"/>
              <a:t>To improve productivity and morale in the workplace, it's crucial to foster a sense of belonging among workers.</a:t>
            </a:r>
          </a:p>
          <a:p>
            <a:pPr lvl="0"/>
            <a:r>
              <a:rPr lang="en-IN" dirty="0"/>
              <a:t>Organizational outcomes consist of things like efficiency, output, and loyalty from both customers and employees (</a:t>
            </a:r>
            <a:r>
              <a:rPr lang="en-IN" dirty="0" err="1"/>
              <a:t>Srivastava</a:t>
            </a:r>
            <a:r>
              <a:rPr lang="en-IN" dirty="0"/>
              <a:t> and Singh 2020).</a:t>
            </a:r>
          </a:p>
          <a:p>
            <a:pPr lvl="0"/>
            <a:r>
              <a:rPr lang="en-IN" dirty="0"/>
              <a:t>In addition, studies show that companies with highly engaged workforces have a far higher chance of outpacing the market in terms of revenue growth.</a:t>
            </a:r>
          </a:p>
          <a:p>
            <a:pPr lvl="0"/>
            <a:r>
              <a:rPr lang="en-IN" dirty="0"/>
              <a:t>Employees that are involved in their work and the success of the company are happier and more dedicated to their roles.</a:t>
            </a:r>
          </a:p>
          <a:p>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br>
            <a:r>
              <a:rPr lang="en-IN" b="1" dirty="0"/>
              <a:t>Methods for Raising Engagement among Employers</a:t>
            </a:r>
            <a:br>
              <a:rPr lang="en-IN" dirty="0"/>
            </a:br>
            <a:endParaRPr lang="en-IN" dirty="0"/>
          </a:p>
        </p:txBody>
      </p:sp>
      <p:sp>
        <p:nvSpPr>
          <p:cNvPr id="3" name="Content Placeholder 2"/>
          <p:cNvSpPr>
            <a:spLocks noGrp="1"/>
          </p:cNvSpPr>
          <p:nvPr>
            <p:ph idx="1"/>
          </p:nvPr>
        </p:nvSpPr>
        <p:spPr>
          <a:xfrm>
            <a:off x="457200" y="1600200"/>
            <a:ext cx="8686800" cy="3048000"/>
          </a:xfrm>
        </p:spPr>
        <p:txBody>
          <a:bodyPr>
            <a:normAutofit fontScale="62500" lnSpcReduction="20000"/>
          </a:bodyPr>
          <a:lstStyle/>
          <a:p>
            <a:pPr lvl="0"/>
            <a:r>
              <a:rPr lang="en-IN" dirty="0"/>
              <a:t>Key topics include the dissemination of data about the company's operations, future plans, and strategies, as well as data on technological developments and the efficiency of its main rivals (</a:t>
            </a:r>
            <a:r>
              <a:rPr lang="en-IN" dirty="0" err="1"/>
              <a:t>Ayub</a:t>
            </a:r>
            <a:r>
              <a:rPr lang="en-IN" dirty="0"/>
              <a:t> and Islam 2018).</a:t>
            </a:r>
          </a:p>
          <a:p>
            <a:pPr lvl="0"/>
            <a:r>
              <a:rPr lang="en-IN" dirty="0"/>
              <a:t>The goal of education and training is to improve participants' abilities to work together to solve problems, make good decisions, and demonstrate strong leadership and statistical analysis.</a:t>
            </a:r>
          </a:p>
          <a:p>
            <a:pPr lvl="0"/>
            <a:r>
              <a:rPr lang="en-IN" dirty="0"/>
              <a:t>Employees are motivated to learn more, develop their abilities, take on more responsibility, work together more effectively, and contribute to the success of the company via reward and recognition programmes that are tied to the company's bottom line.</a:t>
            </a:r>
          </a:p>
          <a:p>
            <a:endParaRPr lang="en-IN" dirty="0"/>
          </a:p>
        </p:txBody>
      </p:sp>
      <p:pic>
        <p:nvPicPr>
          <p:cNvPr id="11266" name="Picture 2" descr="Global Employee Engagement Benchmark Study | Great Place To Work®"/>
          <p:cNvPicPr>
            <a:picLocks noChangeAspect="1" noChangeArrowheads="1"/>
          </p:cNvPicPr>
          <p:nvPr/>
        </p:nvPicPr>
        <p:blipFill>
          <a:blip r:embed="rId3"/>
          <a:srcRect/>
          <a:stretch>
            <a:fillRect/>
          </a:stretch>
        </p:blipFill>
        <p:spPr bwMode="auto">
          <a:xfrm>
            <a:off x="3352800" y="3962400"/>
            <a:ext cx="5791200" cy="2798234"/>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br>
            <a:r>
              <a:rPr lang="en-IN" b="1" dirty="0"/>
              <a:t>The Kahn Model</a:t>
            </a:r>
            <a:br>
              <a:rPr lang="en-IN" dirty="0"/>
            </a:br>
            <a:endParaRPr lang="en-IN" dirty="0"/>
          </a:p>
        </p:txBody>
      </p:sp>
      <p:sp>
        <p:nvSpPr>
          <p:cNvPr id="3" name="Content Placeholder 2"/>
          <p:cNvSpPr>
            <a:spLocks noGrp="1"/>
          </p:cNvSpPr>
          <p:nvPr>
            <p:ph idx="1"/>
          </p:nvPr>
        </p:nvSpPr>
        <p:spPr/>
        <p:txBody>
          <a:bodyPr>
            <a:normAutofit fontScale="77500" lnSpcReduction="20000"/>
          </a:bodyPr>
          <a:lstStyle/>
          <a:p>
            <a:pPr lvl="0"/>
            <a:r>
              <a:rPr lang="en-IN" dirty="0"/>
              <a:t>Employee involvement was initially studied and categorised by organisational psychologist William Kahn.</a:t>
            </a:r>
          </a:p>
          <a:p>
            <a:pPr lvl="0"/>
            <a:r>
              <a:rPr lang="en-IN" dirty="0"/>
              <a:t>He recognised the physical, emotional, and cognitive dimensions of employee involvement in his approach.</a:t>
            </a:r>
          </a:p>
          <a:p>
            <a:pPr lvl="0"/>
            <a:r>
              <a:rPr lang="en-IN" dirty="0"/>
              <a:t>Kahn proposed the idea that there are three psychological conditions in which people are able to participate (</a:t>
            </a:r>
            <a:r>
              <a:rPr lang="en-IN" dirty="0" err="1"/>
              <a:t>Tripathi</a:t>
            </a:r>
            <a:r>
              <a:rPr lang="en-IN" dirty="0"/>
              <a:t> et al. 2021).</a:t>
            </a:r>
          </a:p>
          <a:p>
            <a:pPr marL="514350" lvl="0" indent="-514350">
              <a:buFont typeface="+mj-lt"/>
              <a:buAutoNum type="arabicPeriod"/>
            </a:pPr>
            <a:r>
              <a:rPr lang="en-IN" dirty="0"/>
              <a:t>Questioning whether or not a person finds their job meaningful.</a:t>
            </a:r>
          </a:p>
          <a:p>
            <a:pPr marL="514350" lvl="0" indent="-514350">
              <a:buFont typeface="+mj-lt"/>
              <a:buAutoNum type="arabicPeriod"/>
            </a:pPr>
            <a:r>
              <a:rPr lang="en-IN" dirty="0"/>
              <a:t>Are there any risks associated with the employee sharing their ideas in the workplace?</a:t>
            </a:r>
          </a:p>
          <a:p>
            <a:pPr marL="514350" lvl="0" indent="-514350">
              <a:buFont typeface="+mj-lt"/>
              <a:buAutoNum type="arabicPeriod"/>
            </a:pPr>
            <a:r>
              <a:rPr lang="en-IN" dirty="0"/>
              <a:t>To what extent does the worker report being mentally and physically capable of carrying out their duties at this time?</a:t>
            </a:r>
          </a:p>
          <a:p>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Examples of best practice</a:t>
            </a:r>
            <a:br>
              <a:rPr lang="en-IN" dirty="0"/>
            </a:br>
            <a:endParaRPr lang="en-IN" dirty="0"/>
          </a:p>
        </p:txBody>
      </p:sp>
      <p:sp>
        <p:nvSpPr>
          <p:cNvPr id="3" name="Content Placeholder 2"/>
          <p:cNvSpPr>
            <a:spLocks noGrp="1"/>
          </p:cNvSpPr>
          <p:nvPr>
            <p:ph idx="1"/>
          </p:nvPr>
        </p:nvSpPr>
        <p:spPr/>
        <p:txBody>
          <a:bodyPr>
            <a:normAutofit fontScale="85000" lnSpcReduction="20000"/>
          </a:bodyPr>
          <a:lstStyle/>
          <a:p>
            <a:pPr lvl="0"/>
            <a:r>
              <a:rPr lang="en-IN" dirty="0"/>
              <a:t>A comparison of Marriott and Premier Inn's approaches to employee engagement reveals clear differences between the two companies in terms of the methods they use to motivate or disengage their workforce (</a:t>
            </a:r>
            <a:r>
              <a:rPr lang="en-IN" dirty="0" err="1"/>
              <a:t>Asghar</a:t>
            </a:r>
            <a:r>
              <a:rPr lang="en-IN" dirty="0"/>
              <a:t> et al. 2021).</a:t>
            </a:r>
          </a:p>
          <a:p>
            <a:pPr lvl="0"/>
            <a:r>
              <a:rPr lang="en-IN" dirty="0"/>
              <a:t>Staffing issues have been effectively addressed. People who work at Marriott report occasionally taking part in community service.</a:t>
            </a:r>
          </a:p>
          <a:p>
            <a:pPr lvl="0"/>
            <a:r>
              <a:rPr lang="en-IN" dirty="0"/>
              <a:t>In addition, Marriott employees almost never socialise outside of work. Employees who are actively involved in the public sphere create an environment of social consciousness in and around the office.</a:t>
            </a:r>
          </a:p>
          <a:p>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br>
            <a:r>
              <a:rPr lang="en-IN" b="1" dirty="0"/>
              <a:t>Data and statistics</a:t>
            </a:r>
            <a:br>
              <a:rPr lang="en-IN" dirty="0"/>
            </a:br>
            <a:endParaRPr lang="en-IN" dirty="0"/>
          </a:p>
        </p:txBody>
      </p:sp>
      <p:sp>
        <p:nvSpPr>
          <p:cNvPr id="3" name="Content Placeholder 2"/>
          <p:cNvSpPr>
            <a:spLocks noGrp="1"/>
          </p:cNvSpPr>
          <p:nvPr>
            <p:ph idx="1"/>
          </p:nvPr>
        </p:nvSpPr>
        <p:spPr>
          <a:xfrm>
            <a:off x="457200" y="1600200"/>
            <a:ext cx="4419600" cy="4983162"/>
          </a:xfrm>
        </p:spPr>
        <p:txBody>
          <a:bodyPr>
            <a:normAutofit fontScale="55000" lnSpcReduction="20000"/>
          </a:bodyPr>
          <a:lstStyle/>
          <a:p>
            <a:pPr>
              <a:buNone/>
            </a:pPr>
            <a:r>
              <a:rPr lang="en-IN" dirty="0"/>
              <a:t>Here are some numbers to consider about worker satisfaction:</a:t>
            </a:r>
          </a:p>
          <a:p>
            <a:pPr lvl="0"/>
            <a:r>
              <a:rPr lang="en-IN" dirty="0"/>
              <a:t>Over eighty-five percent of workers feel apathetic with their workplace. Seventy-three percent of employees are contemplating quitting right now.</a:t>
            </a:r>
          </a:p>
          <a:p>
            <a:pPr lvl="0"/>
            <a:r>
              <a:rPr lang="en-IN" dirty="0"/>
              <a:t>Companies lose between $450 billion and $500 billion annually due to disengaged workers.</a:t>
            </a:r>
          </a:p>
          <a:p>
            <a:pPr lvl="0"/>
            <a:r>
              <a:rPr lang="en-IN" dirty="0"/>
              <a:t>With a highly committed staff, businesses increase their profits by 21% (Wang et al. 2020).</a:t>
            </a:r>
          </a:p>
          <a:p>
            <a:pPr lvl="0"/>
            <a:r>
              <a:rPr lang="en-IN" dirty="0"/>
              <a:t>Earnings are multiplied by four times the effect of a positive company culture.</a:t>
            </a:r>
          </a:p>
          <a:p>
            <a:pPr lvl="0"/>
            <a:r>
              <a:rPr lang="en-IN" dirty="0"/>
              <a:t>A recent survey found that boredom was a major factor in one-third of expert turnover.</a:t>
            </a:r>
          </a:p>
          <a:p>
            <a:pPr lvl="0"/>
            <a:r>
              <a:rPr lang="en-IN" dirty="0"/>
              <a:t>Some 37% of workers say that being recognised is the most important perk.</a:t>
            </a:r>
          </a:p>
          <a:p>
            <a:endParaRPr lang="en-IN" dirty="0"/>
          </a:p>
        </p:txBody>
      </p:sp>
      <p:pic>
        <p:nvPicPr>
          <p:cNvPr id="5122" name="Picture 2" descr="Employee Survey Results | Business infographic, Data visualization,  Infographic"/>
          <p:cNvPicPr>
            <a:picLocks noChangeAspect="1" noChangeArrowheads="1"/>
          </p:cNvPicPr>
          <p:nvPr/>
        </p:nvPicPr>
        <p:blipFill>
          <a:blip r:embed="rId3"/>
          <a:srcRect/>
          <a:stretch>
            <a:fillRect/>
          </a:stretch>
        </p:blipFill>
        <p:spPr bwMode="auto">
          <a:xfrm>
            <a:off x="4876800" y="1676400"/>
            <a:ext cx="3810000" cy="4448432"/>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Conclusion</a:t>
            </a:r>
            <a:br>
              <a:rPr lang="en-IN" dirty="0"/>
            </a:br>
            <a:endParaRPr lang="en-IN" dirty="0"/>
          </a:p>
        </p:txBody>
      </p:sp>
      <p:sp>
        <p:nvSpPr>
          <p:cNvPr id="3" name="Content Placeholder 2"/>
          <p:cNvSpPr>
            <a:spLocks noGrp="1"/>
          </p:cNvSpPr>
          <p:nvPr>
            <p:ph idx="1"/>
          </p:nvPr>
        </p:nvSpPr>
        <p:spPr/>
        <p:txBody>
          <a:bodyPr/>
          <a:lstStyle/>
          <a:p>
            <a:r>
              <a:rPr lang="en-IN" dirty="0"/>
              <a:t>To stay competitive, hotels need to discover new approaches to staff motivation and performance enhancement to keep up with rising customer expectations. Therefore, this research aims to discover how the hospitality sector can achieve high levels of employee engagement and nurture a skilled and creative labour force.</a:t>
            </a:r>
          </a:p>
          <a:p>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br>
            <a:r>
              <a:rPr lang="en-IN" b="1" dirty="0"/>
              <a:t>Reference List</a:t>
            </a:r>
            <a:br>
              <a:rPr lang="en-IN" dirty="0"/>
            </a:br>
            <a:endParaRPr lang="en-IN" dirty="0"/>
          </a:p>
        </p:txBody>
      </p:sp>
      <p:sp>
        <p:nvSpPr>
          <p:cNvPr id="3" name="Content Placeholder 2"/>
          <p:cNvSpPr>
            <a:spLocks noGrp="1"/>
          </p:cNvSpPr>
          <p:nvPr>
            <p:ph idx="1"/>
          </p:nvPr>
        </p:nvSpPr>
        <p:spPr>
          <a:xfrm>
            <a:off x="457200" y="1600200"/>
            <a:ext cx="8229600" cy="5257800"/>
          </a:xfrm>
        </p:spPr>
        <p:txBody>
          <a:bodyPr>
            <a:normAutofit fontScale="40000" lnSpcReduction="20000"/>
          </a:bodyPr>
          <a:lstStyle/>
          <a:p>
            <a:r>
              <a:rPr lang="en-IN" dirty="0" err="1"/>
              <a:t>Asghar</a:t>
            </a:r>
            <a:r>
              <a:rPr lang="en-IN" dirty="0"/>
              <a:t>, M., </a:t>
            </a:r>
            <a:r>
              <a:rPr lang="en-IN" dirty="0" err="1"/>
              <a:t>Tayyab</a:t>
            </a:r>
            <a:r>
              <a:rPr lang="en-IN" dirty="0"/>
              <a:t>, M., Gull, N., </a:t>
            </a:r>
            <a:r>
              <a:rPr lang="en-IN" dirty="0" err="1"/>
              <a:t>Zhijie</a:t>
            </a:r>
            <a:r>
              <a:rPr lang="en-IN" dirty="0"/>
              <a:t>, S., Shi, R. and Tao, X., 2021. </a:t>
            </a:r>
            <a:r>
              <a:rPr lang="en-IN" dirty="0" err="1"/>
              <a:t>Polychronicity</a:t>
            </a:r>
            <a:r>
              <a:rPr lang="en-IN" dirty="0"/>
              <a:t>, work engagement, and turnover intention: The moderating role of perceived organizational support in the hotel industry. </a:t>
            </a:r>
            <a:r>
              <a:rPr lang="en-IN" i="1" dirty="0"/>
              <a:t>Journal of Hospitality and Tourism Management</a:t>
            </a:r>
            <a:r>
              <a:rPr lang="en-IN" dirty="0"/>
              <a:t>, </a:t>
            </a:r>
            <a:r>
              <a:rPr lang="en-IN" i="1" dirty="0"/>
              <a:t>49</a:t>
            </a:r>
            <a:r>
              <a:rPr lang="en-IN" dirty="0"/>
              <a:t>, pp.129-139.</a:t>
            </a:r>
          </a:p>
          <a:p>
            <a:r>
              <a:rPr lang="en-IN" dirty="0" err="1"/>
              <a:t>Ayub</a:t>
            </a:r>
            <a:r>
              <a:rPr lang="en-IN" dirty="0"/>
              <a:t>, N.B. and Islam, M.K., 2018. The Effects of Employee Engagement on Employee Performance in the Hotel Industry in Kelantan. </a:t>
            </a:r>
            <a:r>
              <a:rPr lang="en-IN" i="1" dirty="0"/>
              <a:t>Global Business &amp; Management Research</a:t>
            </a:r>
            <a:r>
              <a:rPr lang="en-IN" dirty="0"/>
              <a:t>, </a:t>
            </a:r>
            <a:r>
              <a:rPr lang="en-IN" i="1" dirty="0"/>
              <a:t>10</a:t>
            </a:r>
            <a:r>
              <a:rPr lang="en-IN" dirty="0"/>
              <a:t>(3).</a:t>
            </a:r>
          </a:p>
          <a:p>
            <a:r>
              <a:rPr lang="en-IN" dirty="0" err="1"/>
              <a:t>Chandni</a:t>
            </a:r>
            <a:r>
              <a:rPr lang="en-IN" dirty="0"/>
              <a:t>, S. and </a:t>
            </a:r>
            <a:r>
              <a:rPr lang="en-IN" dirty="0" err="1"/>
              <a:t>Rahman</a:t>
            </a:r>
            <a:r>
              <a:rPr lang="en-IN" dirty="0"/>
              <a:t>, Z., 2020. Customer engagement and employee engagement: Systematic review and future directions. </a:t>
            </a:r>
            <a:r>
              <a:rPr lang="en-IN" i="1" dirty="0"/>
              <a:t>The Service Industries Journal</a:t>
            </a:r>
            <a:r>
              <a:rPr lang="en-IN" dirty="0"/>
              <a:t>, </a:t>
            </a:r>
            <a:r>
              <a:rPr lang="en-IN" i="1" dirty="0"/>
              <a:t>40</a:t>
            </a:r>
            <a:r>
              <a:rPr lang="en-IN" dirty="0"/>
              <a:t>(13-14), pp.932-959.</a:t>
            </a:r>
          </a:p>
          <a:p>
            <a:r>
              <a:rPr lang="en-IN" dirty="0" err="1"/>
              <a:t>Karatepe</a:t>
            </a:r>
            <a:r>
              <a:rPr lang="en-IN" dirty="0"/>
              <a:t>, O.M., </a:t>
            </a:r>
            <a:r>
              <a:rPr lang="en-IN" dirty="0" err="1"/>
              <a:t>Rezapouraghdam</a:t>
            </a:r>
            <a:r>
              <a:rPr lang="en-IN" dirty="0"/>
              <a:t>, H. and </a:t>
            </a:r>
            <a:r>
              <a:rPr lang="en-IN" dirty="0" err="1"/>
              <a:t>Hassannia</a:t>
            </a:r>
            <a:r>
              <a:rPr lang="en-IN" dirty="0"/>
              <a:t>, R., 2021. Does employee engagement mediate the influence of psychological contract breach on pro-environmental </a:t>
            </a:r>
            <a:r>
              <a:rPr lang="en-IN" dirty="0" err="1"/>
              <a:t>behaviors</a:t>
            </a:r>
            <a:r>
              <a:rPr lang="en-IN" dirty="0"/>
              <a:t> and intent to remain with the organization in the hotel industry?. </a:t>
            </a:r>
            <a:r>
              <a:rPr lang="en-IN" i="1" dirty="0"/>
              <a:t>Journal of Hospitality Marketing &amp; Management</a:t>
            </a:r>
            <a:r>
              <a:rPr lang="en-IN" dirty="0"/>
              <a:t>, </a:t>
            </a:r>
            <a:r>
              <a:rPr lang="en-IN" i="1" dirty="0"/>
              <a:t>30</a:t>
            </a:r>
            <a:r>
              <a:rPr lang="en-IN" dirty="0"/>
              <a:t>(3), pp.326-353.</a:t>
            </a:r>
          </a:p>
          <a:p>
            <a:r>
              <a:rPr lang="en-IN" dirty="0" err="1"/>
              <a:t>Peng</a:t>
            </a:r>
            <a:r>
              <a:rPr lang="en-IN" dirty="0"/>
              <a:t>, X., Lee, S. and Lu, Z., 2020. Employees' perceived job performance, organizational identification, and pro-environmental </a:t>
            </a:r>
            <a:r>
              <a:rPr lang="en-IN" dirty="0" err="1"/>
              <a:t>behaviors</a:t>
            </a:r>
            <a:r>
              <a:rPr lang="en-IN" dirty="0"/>
              <a:t> in the hotel industry. </a:t>
            </a:r>
            <a:r>
              <a:rPr lang="en-IN" i="1" dirty="0"/>
              <a:t>International Journal of Hospitality Management</a:t>
            </a:r>
            <a:r>
              <a:rPr lang="en-IN" dirty="0"/>
              <a:t>, </a:t>
            </a:r>
            <a:r>
              <a:rPr lang="en-IN" i="1" dirty="0"/>
              <a:t>90</a:t>
            </a:r>
            <a:r>
              <a:rPr lang="en-IN" dirty="0"/>
              <a:t>, p.102632.</a:t>
            </a:r>
          </a:p>
          <a:p>
            <a:r>
              <a:rPr lang="en-IN" dirty="0" err="1"/>
              <a:t>Raza</a:t>
            </a:r>
            <a:r>
              <a:rPr lang="en-IN" dirty="0"/>
              <a:t>, A., </a:t>
            </a:r>
            <a:r>
              <a:rPr lang="en-IN" dirty="0" err="1"/>
              <a:t>Farrukh</a:t>
            </a:r>
            <a:r>
              <a:rPr lang="en-IN" dirty="0"/>
              <a:t>, M., </a:t>
            </a:r>
            <a:r>
              <a:rPr lang="en-IN" dirty="0" err="1"/>
              <a:t>Iqbal</a:t>
            </a:r>
            <a:r>
              <a:rPr lang="en-IN" dirty="0"/>
              <a:t>, M.K., </a:t>
            </a:r>
            <a:r>
              <a:rPr lang="en-IN" dirty="0" err="1"/>
              <a:t>Farhan</a:t>
            </a:r>
            <a:r>
              <a:rPr lang="en-IN" dirty="0"/>
              <a:t>, M. and Wu, Y., 2021. Corporate social responsibility and employees' voluntary pro‐environmental </a:t>
            </a:r>
            <a:r>
              <a:rPr lang="en-IN" dirty="0" err="1"/>
              <a:t>behavior</a:t>
            </a:r>
            <a:r>
              <a:rPr lang="en-IN" dirty="0"/>
              <a:t>: The role of organizational pride and employee engagement. </a:t>
            </a:r>
            <a:r>
              <a:rPr lang="en-IN" i="1" dirty="0"/>
              <a:t>Corporate Social Responsibility and Environmental Management</a:t>
            </a:r>
            <a:r>
              <a:rPr lang="en-IN" dirty="0"/>
              <a:t>, </a:t>
            </a:r>
            <a:r>
              <a:rPr lang="en-IN" i="1" dirty="0"/>
              <a:t>28</a:t>
            </a:r>
            <a:r>
              <a:rPr lang="en-IN" dirty="0"/>
              <a:t>(3), pp.1104-1116.</a:t>
            </a:r>
          </a:p>
          <a:p>
            <a:r>
              <a:rPr lang="en-IN" dirty="0" err="1"/>
              <a:t>Srivastava</a:t>
            </a:r>
            <a:r>
              <a:rPr lang="en-IN" dirty="0"/>
              <a:t>, S. and Singh, S., 2020. Linking personal growth initiative and organizational identification to employee engagement: testing the mediating-moderating effects in Indian hotel industry. </a:t>
            </a:r>
            <a:r>
              <a:rPr lang="en-IN" i="1" dirty="0"/>
              <a:t>Journal of Hospitality and Tourism Management</a:t>
            </a:r>
            <a:r>
              <a:rPr lang="en-IN" dirty="0"/>
              <a:t>, </a:t>
            </a:r>
            <a:r>
              <a:rPr lang="en-IN" i="1" dirty="0"/>
              <a:t>45</a:t>
            </a:r>
            <a:r>
              <a:rPr lang="en-IN" dirty="0"/>
              <a:t>, pp.79-89.</a:t>
            </a:r>
          </a:p>
          <a:p>
            <a:r>
              <a:rPr lang="en-IN" dirty="0" err="1"/>
              <a:t>Tripathi</a:t>
            </a:r>
            <a:r>
              <a:rPr lang="en-IN" dirty="0"/>
              <a:t>, P.M., </a:t>
            </a:r>
            <a:r>
              <a:rPr lang="en-IN" dirty="0" err="1"/>
              <a:t>Srivastava</a:t>
            </a:r>
            <a:r>
              <a:rPr lang="en-IN" dirty="0"/>
              <a:t>, S., Singh, L.B., </a:t>
            </a:r>
            <a:r>
              <a:rPr lang="en-IN" dirty="0" err="1"/>
              <a:t>Kapoor</a:t>
            </a:r>
            <a:r>
              <a:rPr lang="en-IN" dirty="0"/>
              <a:t>, V. and </a:t>
            </a:r>
            <a:r>
              <a:rPr lang="en-IN" dirty="0" err="1"/>
              <a:t>Solanki</a:t>
            </a:r>
            <a:r>
              <a:rPr lang="en-IN" dirty="0"/>
              <a:t>, U., 2021. A JD-R perspective for enhancing engagement through empowerment: A study on Indian hotel industry. </a:t>
            </a:r>
            <a:r>
              <a:rPr lang="en-IN" i="1" dirty="0"/>
              <a:t>Journal of Hospitality and Tourism Management</a:t>
            </a:r>
            <a:r>
              <a:rPr lang="en-IN" dirty="0"/>
              <a:t>, </a:t>
            </a:r>
            <a:r>
              <a:rPr lang="en-IN" i="1" dirty="0"/>
              <a:t>46</a:t>
            </a:r>
            <a:r>
              <a:rPr lang="en-IN" dirty="0"/>
              <a:t>, pp.12-25.</a:t>
            </a:r>
          </a:p>
          <a:p>
            <a:r>
              <a:rPr lang="en-IN" dirty="0"/>
              <a:t>Wang, C., </a:t>
            </a:r>
            <a:r>
              <a:rPr lang="en-IN" dirty="0" err="1"/>
              <a:t>Xu</a:t>
            </a:r>
            <a:r>
              <a:rPr lang="en-IN" dirty="0"/>
              <a:t>, J., Zhang, T.C. and Li, Q.M., 2020. Effects of professional identity on turnover intention in China's hotel employees: The mediating role of employee engagement and job satisfaction. </a:t>
            </a:r>
            <a:r>
              <a:rPr lang="en-IN" i="1" dirty="0"/>
              <a:t>Journal of Hospitality and Tourism Management</a:t>
            </a:r>
            <a:r>
              <a:rPr lang="en-IN" dirty="0"/>
              <a:t>, </a:t>
            </a:r>
            <a:r>
              <a:rPr lang="en-IN" i="1" dirty="0"/>
              <a:t>45</a:t>
            </a:r>
            <a:r>
              <a:rPr lang="en-IN" dirty="0"/>
              <a:t>, pp.10-22.</a:t>
            </a:r>
          </a:p>
          <a:p>
            <a:r>
              <a:rPr lang="en-IN" dirty="0" err="1"/>
              <a:t>Yadav</a:t>
            </a:r>
            <a:r>
              <a:rPr lang="en-IN" dirty="0"/>
              <a:t>, S. and </a:t>
            </a:r>
            <a:r>
              <a:rPr lang="en-IN" dirty="0" err="1"/>
              <a:t>Morya</a:t>
            </a:r>
            <a:r>
              <a:rPr lang="en-IN" dirty="0"/>
              <a:t>, K.K., 2019. A Study of Employee Engagement and Its Impact on Organizational Citizenship </a:t>
            </a:r>
            <a:r>
              <a:rPr lang="en-IN" dirty="0" err="1"/>
              <a:t>Behavior</a:t>
            </a:r>
            <a:r>
              <a:rPr lang="en-IN" dirty="0"/>
              <a:t> in the Hotel Industry. </a:t>
            </a:r>
            <a:r>
              <a:rPr lang="en-IN" i="1" dirty="0"/>
              <a:t>IUP Journal of Organizational </a:t>
            </a:r>
            <a:r>
              <a:rPr lang="en-IN" i="1" dirty="0" err="1"/>
              <a:t>Behavior</a:t>
            </a:r>
            <a:r>
              <a:rPr lang="en-IN" dirty="0"/>
              <a:t>, </a:t>
            </a:r>
            <a:r>
              <a:rPr lang="en-IN" i="1" dirty="0"/>
              <a:t>18</a:t>
            </a:r>
            <a:r>
              <a:rPr lang="en-IN" dirty="0"/>
              <a:t>(1).</a:t>
            </a:r>
          </a:p>
          <a:p>
            <a:r>
              <a:rPr lang="en-IN" dirty="0"/>
              <a:t> </a:t>
            </a:r>
          </a:p>
          <a:p>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52800"/>
            <a:ext cx="8229600" cy="1143000"/>
          </a:xfrm>
        </p:spPr>
        <p:txBody>
          <a:bodyPr>
            <a:normAutofit/>
          </a:bodyPr>
          <a:lstStyle/>
          <a:p>
            <a:r>
              <a:rPr lang="en-US" sz="6600" b="1" dirty="0"/>
              <a:t>THANK YOU</a:t>
            </a:r>
            <a:endParaRPr lang="en-IN" sz="6600" b="1"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TotalTime>
  <Words>1311</Words>
  <Application>Microsoft Office PowerPoint</Application>
  <PresentationFormat>On-screen Show (4:3)</PresentationFormat>
  <Paragraphs>68</Paragraphs>
  <Slides>12</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EMPLOYEE ENGAGEMENT FOR A SUCCESSFUL HOTEL </vt:lpstr>
      <vt:lpstr>Introduction </vt:lpstr>
      <vt:lpstr>Improvement of employee engagement in the hotel industry </vt:lpstr>
      <vt:lpstr>Factors of Employee Engagement </vt:lpstr>
      <vt:lpstr> Consequences of Employee Engagements </vt:lpstr>
      <vt:lpstr> Methods for Raising Engagement among Employers </vt:lpstr>
      <vt:lpstr> The Kahn Model </vt:lpstr>
      <vt:lpstr>Examples of best practice </vt:lpstr>
      <vt:lpstr> Data and statistics </vt:lpstr>
      <vt:lpstr>Conclusion </vt:lpstr>
      <vt:lpstr> Reference List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PRESENTATION</dc:title>
  <dc:creator>Aritra</dc:creator>
  <cp:lastModifiedBy>Yasmine Girboiu</cp:lastModifiedBy>
  <cp:revision>4</cp:revision>
  <dcterms:created xsi:type="dcterms:W3CDTF">2006-08-16T00:00:00Z</dcterms:created>
  <dcterms:modified xsi:type="dcterms:W3CDTF">2022-12-04T21:04:50Z</dcterms:modified>
</cp:coreProperties>
</file>