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2" r:id="rId4"/>
    <p:sldId id="265" r:id="rId5"/>
    <p:sldId id="257" r:id="rId6"/>
    <p:sldId id="264" r:id="rId7"/>
    <p:sldId id="263" r:id="rId8"/>
    <p:sldId id="258" r:id="rId9"/>
    <p:sldId id="259" r:id="rId10"/>
    <p:sldId id="261"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25" autoAdjust="0"/>
    <p:restoredTop sz="94660"/>
  </p:normalViewPr>
  <p:slideViewPr>
    <p:cSldViewPr snapToGrid="0">
      <p:cViewPr varScale="1">
        <p:scale>
          <a:sx n="86" d="100"/>
          <a:sy n="86" d="100"/>
        </p:scale>
        <p:origin x="58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0375E98-FC6B-45A4-BA97-ABBD81530B70}"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BCD155-3764-4812-A63F-26C3EEBE02C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1908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375E98-FC6B-45A4-BA97-ABBD81530B70}"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3684758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375E98-FC6B-45A4-BA97-ABBD81530B70}"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BCD155-3764-4812-A63F-26C3EEBE02C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89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375E98-FC6B-45A4-BA97-ABBD81530B70}"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21543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375E98-FC6B-45A4-BA97-ABBD81530B70}" type="datetimeFigureOut">
              <a:rPr lang="en-GB" smtClean="0"/>
              <a:t>03/04/2019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375338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375E98-FC6B-45A4-BA97-ABBD81530B70}" type="datetimeFigureOut">
              <a:rPr lang="en-GB" smtClean="0"/>
              <a:t>03/04/2019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1893952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375E98-FC6B-45A4-BA97-ABBD81530B70}" type="datetimeFigureOut">
              <a:rPr lang="en-GB" smtClean="0"/>
              <a:t>03/04/2019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4167076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0375E98-FC6B-45A4-BA97-ABBD81530B70}"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939881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375E98-FC6B-45A4-BA97-ABBD81530B70}" type="datetimeFigureOut">
              <a:rPr lang="en-GB" smtClean="0"/>
              <a:t>03/04/2019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BCD155-3764-4812-A63F-26C3EEBE02C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8701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375E98-FC6B-45A4-BA97-ABBD81530B70}"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BCD155-3764-4812-A63F-26C3EEBE02C1}" type="slidenum">
              <a:rPr lang="en-GB" smtClean="0"/>
              <a:t>‹#›</a:t>
            </a:fld>
            <a:endParaRPr lang="en-GB"/>
          </a:p>
        </p:txBody>
      </p:sp>
    </p:spTree>
    <p:extLst>
      <p:ext uri="{BB962C8B-B14F-4D97-AF65-F5344CB8AC3E}">
        <p14:creationId xmlns:p14="http://schemas.microsoft.com/office/powerpoint/2010/main" val="313369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375E98-FC6B-45A4-BA97-ABBD81530B70}" type="datetimeFigureOut">
              <a:rPr lang="en-GB" smtClean="0"/>
              <a:t>03/04/2019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BCD155-3764-4812-A63F-26C3EEBE02C1}"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647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375E98-FC6B-45A4-BA97-ABBD81530B70}" type="datetimeFigureOut">
              <a:rPr lang="en-GB" smtClean="0"/>
              <a:t>03/04/2019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BCD155-3764-4812-A63F-26C3EEBE02C1}"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8462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fgss.com/thread36325.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guidance/halal-and-kosher-slaughter#requirements-to-slaughter-for-halal-meat"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kittlingbooks.com/2011/02/scene-of-crime-with-leighton-gage.html"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en.wikipedia.org/wiki/File:Shellfish.jpg"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publicdomainpictures.net/view-image.php?image=38743&amp;picture=cats-offers-2-drinks"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wineeveryday.net/2011/02/13/quick-sips-from-the-12th-annual-washington-dc-international-wine-food-festival/" TargetMode="Externa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flickr.com/photos/nimal/4447173643/" TargetMode="External"/><Relationship Id="rId3" Type="http://schemas.openxmlformats.org/officeDocument/2006/relationships/hyperlink" Target="https://kamikazeegirl.com/tag/halal-guys/"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www.flickr.com/photos/islamoyankee/351615053/" TargetMode="External"/><Relationship Id="rId4" Type="http://schemas.openxmlformats.org/officeDocument/2006/relationships/image" Target="../media/image13.jpg"/><Relationship Id="rId9" Type="http://schemas.openxmlformats.org/officeDocument/2006/relationships/image" Target="../media/image14.jpg"/></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CF600-1A80-42BB-8694-5693DCEBB2C6}"/>
              </a:ext>
            </a:extLst>
          </p:cNvPr>
          <p:cNvSpPr>
            <a:spLocks noGrp="1"/>
          </p:cNvSpPr>
          <p:nvPr>
            <p:ph type="ctrTitle"/>
          </p:nvPr>
        </p:nvSpPr>
        <p:spPr>
          <a:xfrm>
            <a:off x="457200" y="4960137"/>
            <a:ext cx="7772400" cy="1463040"/>
          </a:xfrm>
        </p:spPr>
        <p:txBody>
          <a:bodyPr>
            <a:normAutofit/>
          </a:bodyPr>
          <a:lstStyle/>
          <a:p>
            <a:r>
              <a:rPr lang="en-GB" dirty="0">
                <a:solidFill>
                  <a:srgbClr val="FFFFFF"/>
                </a:solidFill>
              </a:rPr>
              <a:t>What does Halal mean? </a:t>
            </a:r>
          </a:p>
        </p:txBody>
      </p:sp>
      <p:sp>
        <p:nvSpPr>
          <p:cNvPr id="3" name="Subtitle 2">
            <a:extLst>
              <a:ext uri="{FF2B5EF4-FFF2-40B4-BE49-F238E27FC236}">
                <a16:creationId xmlns:a16="http://schemas.microsoft.com/office/drawing/2014/main" id="{84DFD8D7-8FD2-4AB4-B945-DD6E18E3149A}"/>
              </a:ext>
            </a:extLst>
          </p:cNvPr>
          <p:cNvSpPr>
            <a:spLocks noGrp="1"/>
          </p:cNvSpPr>
          <p:nvPr>
            <p:ph type="subTitle" idx="1"/>
          </p:nvPr>
        </p:nvSpPr>
        <p:spPr>
          <a:xfrm>
            <a:off x="8610600" y="4960137"/>
            <a:ext cx="3200400" cy="1463040"/>
          </a:xfrm>
        </p:spPr>
        <p:txBody>
          <a:bodyPr>
            <a:normAutofit/>
          </a:bodyPr>
          <a:lstStyle/>
          <a:p>
            <a:r>
              <a:rPr lang="en-GB" dirty="0">
                <a:solidFill>
                  <a:srgbClr val="FFFFFF"/>
                </a:solidFill>
              </a:rPr>
              <a:t>By Sara Vaughan</a:t>
            </a:r>
          </a:p>
        </p:txBody>
      </p:sp>
      <p:pic>
        <p:nvPicPr>
          <p:cNvPr id="7" name="Graphic 6" descr="Earth Globe Americas">
            <a:extLst>
              <a:ext uri="{FF2B5EF4-FFF2-40B4-BE49-F238E27FC236}">
                <a16:creationId xmlns:a16="http://schemas.microsoft.com/office/drawing/2014/main" id="{99C4DE35-C912-46FD-8CE8-BFF6611CE6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39869" y="640080"/>
            <a:ext cx="3306457" cy="3306457"/>
          </a:xfrm>
          <a:prstGeom prst="rect">
            <a:avLst/>
          </a:prstGeom>
        </p:spPr>
      </p:pic>
      <p:cxnSp>
        <p:nvCxnSpPr>
          <p:cNvPr id="14" name="Straight Connector 13">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0310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85CB4-4636-4ADC-9AE4-6F9C77F60846}"/>
              </a:ext>
            </a:extLst>
          </p:cNvPr>
          <p:cNvSpPr>
            <a:spLocks noGrp="1"/>
          </p:cNvSpPr>
          <p:nvPr>
            <p:ph type="title"/>
          </p:nvPr>
        </p:nvSpPr>
        <p:spPr>
          <a:xfrm>
            <a:off x="1235964" y="105821"/>
            <a:ext cx="9720072" cy="1499616"/>
          </a:xfrm>
        </p:spPr>
        <p:txBody>
          <a:bodyPr/>
          <a:lstStyle/>
          <a:p>
            <a:pPr algn="ctr"/>
            <a:r>
              <a:rPr lang="en-GB" dirty="0"/>
              <a:t>What is HALAL?</a:t>
            </a:r>
          </a:p>
        </p:txBody>
      </p:sp>
      <p:pic>
        <p:nvPicPr>
          <p:cNvPr id="7" name="Content Placeholder 6">
            <a:extLst>
              <a:ext uri="{FF2B5EF4-FFF2-40B4-BE49-F238E27FC236}">
                <a16:creationId xmlns:a16="http://schemas.microsoft.com/office/drawing/2014/main" id="{2254A3B9-4E7A-4EF0-9658-03B5A622EAD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92395" y="3888853"/>
            <a:ext cx="2383536" cy="3048000"/>
          </a:xfrm>
        </p:spPr>
      </p:pic>
      <p:sp>
        <p:nvSpPr>
          <p:cNvPr id="9" name="TextBox 8">
            <a:extLst>
              <a:ext uri="{FF2B5EF4-FFF2-40B4-BE49-F238E27FC236}">
                <a16:creationId xmlns:a16="http://schemas.microsoft.com/office/drawing/2014/main" id="{621DB488-A47B-4C17-BFB8-0818199FD093}"/>
              </a:ext>
            </a:extLst>
          </p:cNvPr>
          <p:cNvSpPr txBox="1"/>
          <p:nvPr/>
        </p:nvSpPr>
        <p:spPr>
          <a:xfrm>
            <a:off x="1520788" y="855629"/>
            <a:ext cx="8726749" cy="2616101"/>
          </a:xfrm>
          <a:prstGeom prst="rect">
            <a:avLst/>
          </a:prstGeom>
          <a:noFill/>
        </p:spPr>
        <p:txBody>
          <a:bodyPr wrap="square" rtlCol="0">
            <a:spAutoFit/>
          </a:bodyPr>
          <a:lstStyle/>
          <a:p>
            <a:pPr marL="285750" indent="-285750" algn="ctr">
              <a:buFont typeface="Arial" panose="020B0604020202020204" pitchFamily="34" charset="0"/>
              <a:buChar char="•"/>
            </a:pPr>
            <a:endParaRPr lang="en-GB" sz="2400" dirty="0"/>
          </a:p>
          <a:p>
            <a:pPr marL="285750" indent="-285750" algn="ctr">
              <a:buFont typeface="Arial" panose="020B0604020202020204" pitchFamily="34" charset="0"/>
              <a:buChar char="•"/>
            </a:pPr>
            <a:r>
              <a:rPr lang="en-GB" sz="2400" dirty="0"/>
              <a:t>Halal refers to what is permissible to Islamic law, and in most cases is applied to what a faithful Muslim can consume.</a:t>
            </a:r>
          </a:p>
          <a:p>
            <a:pPr marL="285750" indent="-285750" algn="ctr">
              <a:buFont typeface="Arial" panose="020B0604020202020204" pitchFamily="34" charset="0"/>
              <a:buChar char="•"/>
            </a:pPr>
            <a:r>
              <a:rPr lang="en-GB" sz="2400" dirty="0"/>
              <a:t>Halal (law) has a direct contrast to Haram (forbidden).</a:t>
            </a:r>
          </a:p>
          <a:p>
            <a:pPr marL="285750" indent="-285750" algn="ctr">
              <a:buFont typeface="Arial" panose="020B0604020202020204" pitchFamily="34" charset="0"/>
              <a:buChar char="•"/>
            </a:pPr>
            <a:r>
              <a:rPr lang="en-GB" sz="2400" dirty="0"/>
              <a:t>In most cases, people will associate Halal with food, as it is mentioned in direct context with food and drink. </a:t>
            </a:r>
          </a:p>
          <a:p>
            <a:pPr marL="285750" indent="-285750" algn="ctr">
              <a:buFont typeface="Arial" panose="020B0604020202020204" pitchFamily="34" charset="0"/>
              <a:buChar char="•"/>
            </a:pPr>
            <a:endParaRPr lang="en-GB" sz="2000" dirty="0"/>
          </a:p>
        </p:txBody>
      </p:sp>
    </p:spTree>
    <p:extLst>
      <p:ext uri="{BB962C8B-B14F-4D97-AF65-F5344CB8AC3E}">
        <p14:creationId xmlns:p14="http://schemas.microsoft.com/office/powerpoint/2010/main" val="3887870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70FF0-C312-4690-ABCA-6CA09DB66EAF}"/>
              </a:ext>
            </a:extLst>
          </p:cNvPr>
          <p:cNvSpPr>
            <a:spLocks noGrp="1"/>
          </p:cNvSpPr>
          <p:nvPr>
            <p:ph type="title"/>
          </p:nvPr>
        </p:nvSpPr>
        <p:spPr/>
        <p:txBody>
          <a:bodyPr/>
          <a:lstStyle/>
          <a:p>
            <a:r>
              <a:rPr lang="en-GB" dirty="0"/>
              <a:t>Are there laws regarding halal meat?</a:t>
            </a:r>
          </a:p>
        </p:txBody>
      </p:sp>
      <p:sp>
        <p:nvSpPr>
          <p:cNvPr id="3" name="Content Placeholder 2">
            <a:extLst>
              <a:ext uri="{FF2B5EF4-FFF2-40B4-BE49-F238E27FC236}">
                <a16:creationId xmlns:a16="http://schemas.microsoft.com/office/drawing/2014/main" id="{48330171-6769-487A-85BE-78F7B7DF656E}"/>
              </a:ext>
            </a:extLst>
          </p:cNvPr>
          <p:cNvSpPr>
            <a:spLocks noGrp="1"/>
          </p:cNvSpPr>
          <p:nvPr>
            <p:ph idx="1"/>
          </p:nvPr>
        </p:nvSpPr>
        <p:spPr/>
        <p:txBody>
          <a:bodyPr>
            <a:normAutofit fontScale="92500" lnSpcReduction="20000"/>
          </a:bodyPr>
          <a:lstStyle/>
          <a:p>
            <a:r>
              <a:rPr lang="en-GB" dirty="0"/>
              <a:t>In the UK there are laws and regulations which must be adhered to regarding the slaughter of animals, this is to ensure that they are slaughtered in the most humane way possible with a lack of pain</a:t>
            </a:r>
          </a:p>
          <a:p>
            <a:r>
              <a:rPr lang="en-GB" u="sng" dirty="0"/>
              <a:t>Such regulations include:</a:t>
            </a:r>
          </a:p>
          <a:p>
            <a:pPr>
              <a:buFont typeface="Wingdings" panose="05000000000000000000" pitchFamily="2" charset="2"/>
              <a:buChar char="v"/>
            </a:pPr>
            <a:r>
              <a:rPr lang="en-GB" dirty="0"/>
              <a:t>Back up stunning equipment</a:t>
            </a:r>
          </a:p>
          <a:p>
            <a:pPr>
              <a:buFont typeface="Wingdings" panose="05000000000000000000" pitchFamily="2" charset="2"/>
              <a:buChar char="v"/>
            </a:pPr>
            <a:r>
              <a:rPr lang="en-GB" dirty="0"/>
              <a:t>Comfortable restraining equipment, with a head rest and appropriate space</a:t>
            </a:r>
          </a:p>
          <a:p>
            <a:pPr>
              <a:buFont typeface="Wingdings" panose="05000000000000000000" pitchFamily="2" charset="2"/>
              <a:buChar char="v"/>
            </a:pPr>
            <a:r>
              <a:rPr lang="en-GB" dirty="0"/>
              <a:t>The FSA has to approve the pens the animals are kept in</a:t>
            </a:r>
          </a:p>
          <a:p>
            <a:pPr>
              <a:buFont typeface="Wingdings" panose="05000000000000000000" pitchFamily="2" charset="2"/>
              <a:buChar char="v"/>
            </a:pPr>
            <a:r>
              <a:rPr lang="en-GB" dirty="0"/>
              <a:t>The Blade must be sharp and big enough for the animal</a:t>
            </a:r>
          </a:p>
          <a:p>
            <a:pPr>
              <a:buFont typeface="Wingdings" panose="05000000000000000000" pitchFamily="2" charset="2"/>
              <a:buChar char="v"/>
            </a:pPr>
            <a:endParaRPr lang="en-GB" dirty="0"/>
          </a:p>
          <a:p>
            <a:pPr marL="0" indent="0">
              <a:buNone/>
            </a:pPr>
            <a:r>
              <a:rPr lang="en-GB" dirty="0"/>
              <a:t>The UK government gives additional guidance on this on their website as shown below, with appropriate links for further help and information; </a:t>
            </a:r>
            <a:r>
              <a:rPr lang="en-GB" dirty="0">
                <a:hlinkClick r:id="rId2"/>
              </a:rPr>
              <a:t>https://www.gov.uk/guidance/halal-and-kosher-slaughter#requirements-to-slaughter-for-halal-meat</a:t>
            </a:r>
            <a:r>
              <a:rPr lang="en-GB" dirty="0"/>
              <a:t> </a:t>
            </a:r>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463470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FA6B6-1DDB-42D5-8A47-FF6D2ADCF905}"/>
              </a:ext>
            </a:extLst>
          </p:cNvPr>
          <p:cNvSpPr>
            <a:spLocks noGrp="1"/>
          </p:cNvSpPr>
          <p:nvPr>
            <p:ph type="title"/>
          </p:nvPr>
        </p:nvSpPr>
        <p:spPr>
          <a:xfrm>
            <a:off x="1024128" y="459317"/>
            <a:ext cx="4389120" cy="1749552"/>
          </a:xfrm>
        </p:spPr>
        <p:txBody>
          <a:bodyPr>
            <a:normAutofit/>
          </a:bodyPr>
          <a:lstStyle/>
          <a:p>
            <a:pPr algn="ctr"/>
            <a:r>
              <a:rPr lang="en-GB" sz="4400" dirty="0"/>
              <a:t>What do some of the public think?</a:t>
            </a:r>
          </a:p>
        </p:txBody>
      </p:sp>
      <p:cxnSp>
        <p:nvCxnSpPr>
          <p:cNvPr id="12" name="Straight Connector 11">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997F37-E453-4E51-9C3B-ACD302631D8F}"/>
              </a:ext>
            </a:extLst>
          </p:cNvPr>
          <p:cNvSpPr>
            <a:spLocks noGrp="1"/>
          </p:cNvSpPr>
          <p:nvPr>
            <p:ph idx="1"/>
          </p:nvPr>
        </p:nvSpPr>
        <p:spPr>
          <a:xfrm>
            <a:off x="1024129" y="2286000"/>
            <a:ext cx="4389120" cy="3931920"/>
          </a:xfrm>
        </p:spPr>
        <p:txBody>
          <a:bodyPr>
            <a:normAutofit/>
          </a:bodyPr>
          <a:lstStyle/>
          <a:p>
            <a:pPr algn="ctr"/>
            <a:r>
              <a:rPr lang="en-GB" sz="2000" dirty="0"/>
              <a:t>There has been a lot of controversy regarding halal meat, in regards to how it is done, and protests are rampant in the news regarding slaughterhouses that don’t adhere to stunning rules. In general, people in the west aren’t comfortable with the procedure and find it cruel.</a:t>
            </a:r>
          </a:p>
        </p:txBody>
      </p:sp>
      <p:pic>
        <p:nvPicPr>
          <p:cNvPr id="5" name="Picture 4">
            <a:extLst>
              <a:ext uri="{FF2B5EF4-FFF2-40B4-BE49-F238E27FC236}">
                <a16:creationId xmlns:a16="http://schemas.microsoft.com/office/drawing/2014/main" id="{0D421543-09F8-4FB2-B9D6-787F6C5BE6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6116" y="1342665"/>
            <a:ext cx="4175762" cy="4175762"/>
          </a:xfrm>
          <a:prstGeom prst="rect">
            <a:avLst/>
          </a:prstGeom>
        </p:spPr>
      </p:pic>
    </p:spTree>
    <p:extLst>
      <p:ext uri="{BB962C8B-B14F-4D97-AF65-F5344CB8AC3E}">
        <p14:creationId xmlns:p14="http://schemas.microsoft.com/office/powerpoint/2010/main" val="300043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5C03C-8CF4-43BD-989D-82F2A6B3E016}"/>
              </a:ext>
            </a:extLst>
          </p:cNvPr>
          <p:cNvSpPr>
            <a:spLocks noGrp="1"/>
          </p:cNvSpPr>
          <p:nvPr>
            <p:ph type="title"/>
          </p:nvPr>
        </p:nvSpPr>
        <p:spPr>
          <a:xfrm>
            <a:off x="4542188" y="942449"/>
            <a:ext cx="6681323" cy="1470249"/>
          </a:xfrm>
        </p:spPr>
        <p:txBody>
          <a:bodyPr>
            <a:normAutofit/>
          </a:bodyPr>
          <a:lstStyle/>
          <a:p>
            <a:pPr algn="ctr"/>
            <a:r>
              <a:rPr lang="en-GB" dirty="0"/>
              <a:t>Can everything be halal?</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0642E0-635C-4CA8-B8EE-B2A1340B7570}"/>
              </a:ext>
            </a:extLst>
          </p:cNvPr>
          <p:cNvSpPr>
            <a:spLocks noGrp="1"/>
          </p:cNvSpPr>
          <p:nvPr>
            <p:ph idx="1"/>
          </p:nvPr>
        </p:nvSpPr>
        <p:spPr>
          <a:xfrm>
            <a:off x="4547043" y="2773886"/>
            <a:ext cx="6676469" cy="1114534"/>
          </a:xfrm>
        </p:spPr>
        <p:txBody>
          <a:bodyPr>
            <a:normAutofit fontScale="92500" lnSpcReduction="20000"/>
          </a:bodyPr>
          <a:lstStyle/>
          <a:p>
            <a:pPr algn="ctr">
              <a:buClr>
                <a:schemeClr val="tx1"/>
              </a:buClr>
              <a:buFont typeface="Wingdings" panose="05000000000000000000" pitchFamily="2" charset="2"/>
              <a:buChar char="v"/>
            </a:pPr>
            <a:r>
              <a:rPr lang="en-GB" sz="2400" dirty="0"/>
              <a:t>Muslims don’t consume pork, they consider the pig or boar to be a very dirty animal, and to eat it would defile the body. This also means they mustn't eat anything that could contain traces of pork (gelatine) like sweets. </a:t>
            </a:r>
          </a:p>
        </p:txBody>
      </p:sp>
      <p:pic>
        <p:nvPicPr>
          <p:cNvPr id="5" name="Picture 4" descr="A close up of an animal&#10;&#10;Description automatically generated">
            <a:extLst>
              <a:ext uri="{FF2B5EF4-FFF2-40B4-BE49-F238E27FC236}">
                <a16:creationId xmlns:a16="http://schemas.microsoft.com/office/drawing/2014/main" id="{F6B023FA-478A-4BFC-BB6D-6679674FBF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0824" y="4088732"/>
            <a:ext cx="3038766" cy="259045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EC7CE605-67F3-4FAD-AC63-77DB895A4FC7}"/>
              </a:ext>
            </a:extLst>
          </p:cNvPr>
          <p:cNvSpPr txBox="1"/>
          <p:nvPr/>
        </p:nvSpPr>
        <p:spPr>
          <a:xfrm>
            <a:off x="6370824" y="6901524"/>
            <a:ext cx="3038766" cy="230832"/>
          </a:xfrm>
          <a:prstGeom prst="rect">
            <a:avLst/>
          </a:prstGeom>
          <a:noFill/>
        </p:spPr>
        <p:txBody>
          <a:bodyPr wrap="square" rtlCol="0">
            <a:spAutoFit/>
          </a:bodyPr>
          <a:lstStyle/>
          <a:p>
            <a:r>
              <a:rPr lang="en-GB" sz="900">
                <a:hlinkClick r:id="rId3" tooltip="http://www.kittlingbooks.com/2011/02/scene-of-crime-with-leighton-gage.html"/>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33080632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mollusk, animal, invertebrate, food&#10;&#10;Description automatically generated">
            <a:extLst>
              <a:ext uri="{FF2B5EF4-FFF2-40B4-BE49-F238E27FC236}">
                <a16:creationId xmlns:a16="http://schemas.microsoft.com/office/drawing/2014/main" id="{E3132ACA-F1D3-49A0-A564-5DFDE1C4C4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143000"/>
            <a:ext cx="12192000" cy="8001000"/>
          </a:xfrm>
          <a:prstGeom prst="rect">
            <a:avLst/>
          </a:prstGeom>
        </p:spPr>
      </p:pic>
      <p:sp>
        <p:nvSpPr>
          <p:cNvPr id="6" name="TextBox 5">
            <a:extLst>
              <a:ext uri="{FF2B5EF4-FFF2-40B4-BE49-F238E27FC236}">
                <a16:creationId xmlns:a16="http://schemas.microsoft.com/office/drawing/2014/main" id="{F6D59F82-CB27-4C21-93B4-203837D8CC27}"/>
              </a:ext>
            </a:extLst>
          </p:cNvPr>
          <p:cNvSpPr txBox="1"/>
          <p:nvPr/>
        </p:nvSpPr>
        <p:spPr>
          <a:xfrm>
            <a:off x="0" y="6858000"/>
            <a:ext cx="12192000" cy="230832"/>
          </a:xfrm>
          <a:prstGeom prst="rect">
            <a:avLst/>
          </a:prstGeom>
          <a:noFill/>
        </p:spPr>
        <p:txBody>
          <a:bodyPr wrap="square" rtlCol="0">
            <a:spAutoFit/>
          </a:bodyPr>
          <a:lstStyle/>
          <a:p>
            <a:r>
              <a:rPr lang="en-GB" sz="900">
                <a:hlinkClick r:id="rId3" tooltip="http://en.wikipedia.org/wiki/File:Shellfish.jpg"/>
              </a:rPr>
              <a:t>This Photo</a:t>
            </a:r>
            <a:r>
              <a:rPr lang="en-GB" sz="900"/>
              <a:t> by Unknown Author is licensed under </a:t>
            </a:r>
            <a:r>
              <a:rPr lang="en-GB" sz="900">
                <a:hlinkClick r:id="rId4" tooltip="https://creativecommons.org/licenses/by-sa/3.0/"/>
              </a:rPr>
              <a:t>CC BY-SA</a:t>
            </a:r>
            <a:endParaRPr lang="en-GB" sz="900"/>
          </a:p>
        </p:txBody>
      </p:sp>
      <p:sp>
        <p:nvSpPr>
          <p:cNvPr id="2" name="Title 1">
            <a:extLst>
              <a:ext uri="{FF2B5EF4-FFF2-40B4-BE49-F238E27FC236}">
                <a16:creationId xmlns:a16="http://schemas.microsoft.com/office/drawing/2014/main" id="{AE964889-6A2E-4DCB-A7B4-01C26593042D}"/>
              </a:ext>
            </a:extLst>
          </p:cNvPr>
          <p:cNvSpPr>
            <a:spLocks noGrp="1"/>
          </p:cNvSpPr>
          <p:nvPr>
            <p:ph type="title"/>
          </p:nvPr>
        </p:nvSpPr>
        <p:spPr>
          <a:xfrm>
            <a:off x="1024128" y="585216"/>
            <a:ext cx="3246031" cy="1499616"/>
          </a:xfrm>
          <a:solidFill>
            <a:schemeClr val="tx1"/>
          </a:solidFill>
        </p:spPr>
        <p:txBody>
          <a:bodyPr/>
          <a:lstStyle/>
          <a:p>
            <a:r>
              <a:rPr lang="en-GB" dirty="0">
                <a:solidFill>
                  <a:schemeClr val="bg1"/>
                </a:solidFill>
              </a:rPr>
              <a:t>Just pork?</a:t>
            </a:r>
          </a:p>
        </p:txBody>
      </p:sp>
      <p:sp>
        <p:nvSpPr>
          <p:cNvPr id="3" name="Content Placeholder 2">
            <a:extLst>
              <a:ext uri="{FF2B5EF4-FFF2-40B4-BE49-F238E27FC236}">
                <a16:creationId xmlns:a16="http://schemas.microsoft.com/office/drawing/2014/main" id="{93EFA3A8-93D3-4E63-92F3-3981E8B73257}"/>
              </a:ext>
            </a:extLst>
          </p:cNvPr>
          <p:cNvSpPr>
            <a:spLocks noGrp="1"/>
          </p:cNvSpPr>
          <p:nvPr>
            <p:ph idx="1"/>
          </p:nvPr>
        </p:nvSpPr>
        <p:spPr>
          <a:xfrm>
            <a:off x="1024128" y="2286000"/>
            <a:ext cx="9720073" cy="1948649"/>
          </a:xfrm>
          <a:solidFill>
            <a:schemeClr val="tx1"/>
          </a:solidFill>
        </p:spPr>
        <p:txBody>
          <a:bodyPr>
            <a:normAutofit/>
          </a:bodyPr>
          <a:lstStyle/>
          <a:p>
            <a:r>
              <a:rPr lang="en-GB" sz="2400" b="1" dirty="0">
                <a:solidFill>
                  <a:schemeClr val="bg1"/>
                </a:solidFill>
              </a:rPr>
              <a:t>The eating of carnivores and omnivores is not permissible, which is why pork is not halal, but this would also be the case for cats, dogs and other predatorial animals etc. All fish is said to be halal, except for those that dwell on land and in water. There is often discourse on whether shell fish should be included, however most consider it not to be halal. </a:t>
            </a:r>
          </a:p>
        </p:txBody>
      </p:sp>
    </p:spTree>
    <p:extLst>
      <p:ext uri="{BB962C8B-B14F-4D97-AF65-F5344CB8AC3E}">
        <p14:creationId xmlns:p14="http://schemas.microsoft.com/office/powerpoint/2010/main" val="686913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0964"/>
            <a:ext cx="8126819" cy="68785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5C40C-FF9A-4402-AB67-65977FDA2BA2}"/>
              </a:ext>
            </a:extLst>
          </p:cNvPr>
          <p:cNvSpPr>
            <a:spLocks noGrp="1"/>
          </p:cNvSpPr>
          <p:nvPr>
            <p:ph type="title"/>
          </p:nvPr>
        </p:nvSpPr>
        <p:spPr>
          <a:xfrm>
            <a:off x="1024128" y="4911819"/>
            <a:ext cx="6510527" cy="1499616"/>
          </a:xfrm>
        </p:spPr>
        <p:txBody>
          <a:bodyPr>
            <a:normAutofit/>
          </a:bodyPr>
          <a:lstStyle/>
          <a:p>
            <a:r>
              <a:rPr lang="en-GB">
                <a:solidFill>
                  <a:srgbClr val="FFFFFF"/>
                </a:solidFill>
              </a:rPr>
              <a:t>Does this include drink?</a:t>
            </a:r>
          </a:p>
        </p:txBody>
      </p:sp>
      <p:sp>
        <p:nvSpPr>
          <p:cNvPr id="3" name="Content Placeholder 2">
            <a:extLst>
              <a:ext uri="{FF2B5EF4-FFF2-40B4-BE49-F238E27FC236}">
                <a16:creationId xmlns:a16="http://schemas.microsoft.com/office/drawing/2014/main" id="{08824325-19D9-48C4-B796-504110169B52}"/>
              </a:ext>
            </a:extLst>
          </p:cNvPr>
          <p:cNvSpPr>
            <a:spLocks noGrp="1"/>
          </p:cNvSpPr>
          <p:nvPr>
            <p:ph idx="1"/>
          </p:nvPr>
        </p:nvSpPr>
        <p:spPr>
          <a:xfrm>
            <a:off x="1024128" y="643467"/>
            <a:ext cx="6507471" cy="3606798"/>
          </a:xfrm>
        </p:spPr>
        <p:txBody>
          <a:bodyPr anchor="ctr">
            <a:normAutofit/>
          </a:bodyPr>
          <a:lstStyle/>
          <a:p>
            <a:pPr algn="ctr">
              <a:buClr>
                <a:schemeClr val="bg1"/>
              </a:buClr>
              <a:buFont typeface="Wingdings" panose="05000000000000000000" pitchFamily="2" charset="2"/>
              <a:buChar char="v"/>
            </a:pPr>
            <a:r>
              <a:rPr lang="en-GB" sz="2000" dirty="0">
                <a:solidFill>
                  <a:srgbClr val="FFFFFF"/>
                </a:solidFill>
              </a:rPr>
              <a:t>Anything that can intoxicate you is not Halal, so alcohol is prohibited in certain Arabian countries, like Dubai and Saudi Arabia, where you might need a permit. Non-alcoholic beers are fine to drink.</a:t>
            </a:r>
          </a:p>
          <a:p>
            <a:pPr algn="ctr">
              <a:buClr>
                <a:schemeClr val="bg1"/>
              </a:buClr>
              <a:buFont typeface="Wingdings" panose="05000000000000000000" pitchFamily="2" charset="2"/>
              <a:buChar char="v"/>
            </a:pPr>
            <a:r>
              <a:rPr lang="en-GB" sz="2000" dirty="0">
                <a:solidFill>
                  <a:srgbClr val="FFFFFF"/>
                </a:solidFill>
              </a:rPr>
              <a:t>Milk, water and juice is permitted. </a:t>
            </a:r>
          </a:p>
        </p:txBody>
      </p:sp>
      <p:pic>
        <p:nvPicPr>
          <p:cNvPr id="5" name="Picture 4" descr="A picture containing clipart&#10;&#10;Description automatically generated">
            <a:extLst>
              <a:ext uri="{FF2B5EF4-FFF2-40B4-BE49-F238E27FC236}">
                <a16:creationId xmlns:a16="http://schemas.microsoft.com/office/drawing/2014/main" id="{2E8A08C7-7622-4D28-BD74-A456AA218B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14934" y="643467"/>
            <a:ext cx="2548311" cy="2548311"/>
          </a:xfrm>
          <a:prstGeom prst="rect">
            <a:avLst/>
          </a:prstGeom>
        </p:spPr>
      </p:pic>
      <p:cxnSp>
        <p:nvCxnSpPr>
          <p:cNvPr id="12" name="Straight Connector 11">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A bottle of wine&#10;&#10;Description automatically generated">
            <a:extLst>
              <a:ext uri="{FF2B5EF4-FFF2-40B4-BE49-F238E27FC236}">
                <a16:creationId xmlns:a16="http://schemas.microsoft.com/office/drawing/2014/main" id="{1BD71B1D-2B78-4193-8E1B-CDF44C69821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26818" y="3669411"/>
            <a:ext cx="4133850" cy="3070031"/>
          </a:xfrm>
          <a:prstGeom prst="rect">
            <a:avLst/>
          </a:prstGeom>
        </p:spPr>
      </p:pic>
      <p:sp>
        <p:nvSpPr>
          <p:cNvPr id="7" name="TextBox 6">
            <a:extLst>
              <a:ext uri="{FF2B5EF4-FFF2-40B4-BE49-F238E27FC236}">
                <a16:creationId xmlns:a16="http://schemas.microsoft.com/office/drawing/2014/main" id="{EA6358D6-EDA8-438A-BFBD-37EE07B62B73}"/>
              </a:ext>
            </a:extLst>
          </p:cNvPr>
          <p:cNvSpPr txBox="1"/>
          <p:nvPr/>
        </p:nvSpPr>
        <p:spPr>
          <a:xfrm>
            <a:off x="8109290" y="6858115"/>
            <a:ext cx="3942072" cy="230832"/>
          </a:xfrm>
          <a:prstGeom prst="rect">
            <a:avLst/>
          </a:prstGeom>
          <a:noFill/>
        </p:spPr>
        <p:txBody>
          <a:bodyPr wrap="square" rtlCol="0">
            <a:spAutoFit/>
          </a:bodyPr>
          <a:lstStyle/>
          <a:p>
            <a:r>
              <a:rPr lang="en-GB" sz="900">
                <a:hlinkClick r:id="rId5" tooltip="http://wineeveryday.net/2011/02/13/quick-sips-from-the-12th-annual-washington-dc-international-wine-food-festival/"/>
              </a:rPr>
              <a:t>This Photo</a:t>
            </a:r>
            <a:r>
              <a:rPr lang="en-GB" sz="900"/>
              <a:t> by Unknown Author is licensed under </a:t>
            </a:r>
            <a:r>
              <a:rPr lang="en-GB" sz="900">
                <a:hlinkClick r:id="rId6" tooltip="https://creativecommons.org/licenses/by-nc/3.0/"/>
              </a:rPr>
              <a:t>CC BY-NC</a:t>
            </a:r>
            <a:endParaRPr lang="en-GB" sz="900"/>
          </a:p>
        </p:txBody>
      </p:sp>
    </p:spTree>
    <p:extLst>
      <p:ext uri="{BB962C8B-B14F-4D97-AF65-F5344CB8AC3E}">
        <p14:creationId xmlns:p14="http://schemas.microsoft.com/office/powerpoint/2010/main" val="2041678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73F92-B99D-45BB-84C7-DEF06D2A040B}"/>
              </a:ext>
            </a:extLst>
          </p:cNvPr>
          <p:cNvSpPr>
            <a:spLocks noGrp="1"/>
          </p:cNvSpPr>
          <p:nvPr>
            <p:ph type="title"/>
          </p:nvPr>
        </p:nvSpPr>
        <p:spPr>
          <a:xfrm>
            <a:off x="1039130" y="1676579"/>
            <a:ext cx="3630168" cy="666536"/>
          </a:xfrm>
        </p:spPr>
        <p:txBody>
          <a:bodyPr>
            <a:normAutofit/>
          </a:bodyPr>
          <a:lstStyle/>
          <a:p>
            <a:pPr algn="ctr"/>
            <a:r>
              <a:rPr lang="en-GB" sz="4400" dirty="0"/>
              <a:t>In the past…</a:t>
            </a:r>
          </a:p>
        </p:txBody>
      </p:sp>
      <p:cxnSp>
        <p:nvCxnSpPr>
          <p:cNvPr id="10" name="Straight Connector 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681527-2FD9-4041-BCF6-3DC34C18470F}"/>
              </a:ext>
            </a:extLst>
          </p:cNvPr>
          <p:cNvSpPr>
            <a:spLocks noGrp="1"/>
          </p:cNvSpPr>
          <p:nvPr>
            <p:ph idx="1"/>
          </p:nvPr>
        </p:nvSpPr>
        <p:spPr>
          <a:xfrm>
            <a:off x="381740" y="2584415"/>
            <a:ext cx="4811697" cy="3724944"/>
          </a:xfrm>
        </p:spPr>
        <p:txBody>
          <a:bodyPr>
            <a:normAutofit/>
          </a:bodyPr>
          <a:lstStyle/>
          <a:p>
            <a:pPr algn="ctr"/>
            <a:r>
              <a:rPr lang="en-GB" sz="2400" dirty="0"/>
              <a:t>Sacrificing of goats, cows and chickens etc. with a sharp blade would have been common place in the past, the process called for a lot of mess with the animals blood draining, and to a degree a lack of hygiene as the animals were left to hang. Understandably, it would have been worse for the animals being slaughtered in the past. </a:t>
            </a:r>
          </a:p>
        </p:txBody>
      </p:sp>
      <p:sp>
        <p:nvSpPr>
          <p:cNvPr id="12" name="Rectangle 11">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89430886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382B7-D7C4-42C6-B468-FE2FC2ECB93E}"/>
              </a:ext>
            </a:extLst>
          </p:cNvPr>
          <p:cNvSpPr>
            <a:spLocks noGrp="1"/>
          </p:cNvSpPr>
          <p:nvPr>
            <p:ph type="title"/>
          </p:nvPr>
        </p:nvSpPr>
        <p:spPr>
          <a:xfrm>
            <a:off x="1024128" y="585216"/>
            <a:ext cx="8018272" cy="1499616"/>
          </a:xfrm>
        </p:spPr>
        <p:txBody>
          <a:bodyPr>
            <a:normAutofit/>
          </a:bodyPr>
          <a:lstStyle/>
          <a:p>
            <a:pPr algn="ctr"/>
            <a:r>
              <a:rPr lang="en-GB" dirty="0"/>
              <a:t>In the modern era</a:t>
            </a:r>
          </a:p>
        </p:txBody>
      </p:sp>
      <p:sp>
        <p:nvSpPr>
          <p:cNvPr id="3" name="Content Placeholder 2">
            <a:extLst>
              <a:ext uri="{FF2B5EF4-FFF2-40B4-BE49-F238E27FC236}">
                <a16:creationId xmlns:a16="http://schemas.microsoft.com/office/drawing/2014/main" id="{946DF1B8-7CAB-43AC-B2EC-9C4CD42C1951}"/>
              </a:ext>
            </a:extLst>
          </p:cNvPr>
          <p:cNvSpPr>
            <a:spLocks noGrp="1"/>
          </p:cNvSpPr>
          <p:nvPr>
            <p:ph idx="1"/>
          </p:nvPr>
        </p:nvSpPr>
        <p:spPr>
          <a:xfrm>
            <a:off x="1024128" y="2286000"/>
            <a:ext cx="8018271" cy="4023360"/>
          </a:xfrm>
        </p:spPr>
        <p:txBody>
          <a:bodyPr>
            <a:normAutofit/>
          </a:bodyPr>
          <a:lstStyle/>
          <a:p>
            <a:endParaRPr lang="en-GB" dirty="0"/>
          </a:p>
          <a:p>
            <a:endParaRPr lang="en-GB" dirty="0"/>
          </a:p>
          <a:p>
            <a:endParaRPr lang="en-GB" dirty="0"/>
          </a:p>
          <a:p>
            <a:pPr marL="0" indent="0">
              <a:buNone/>
            </a:pPr>
            <a:endParaRPr lang="en-GB"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E7E25C9-6C5A-489E-A771-783FDD364617}"/>
              </a:ext>
            </a:extLst>
          </p:cNvPr>
          <p:cNvSpPr txBox="1"/>
          <p:nvPr/>
        </p:nvSpPr>
        <p:spPr>
          <a:xfrm>
            <a:off x="763480" y="1883752"/>
            <a:ext cx="7945514" cy="2862322"/>
          </a:xfrm>
          <a:prstGeom prst="rect">
            <a:avLst/>
          </a:prstGeom>
          <a:noFill/>
        </p:spPr>
        <p:txBody>
          <a:bodyPr wrap="square" rtlCol="0">
            <a:spAutoFit/>
          </a:bodyPr>
          <a:lstStyle/>
          <a:p>
            <a:pPr algn="ctr"/>
            <a:r>
              <a:rPr lang="en-GB" sz="2000" dirty="0"/>
              <a:t>Fast food chains have adapted to serve Halal food in countries and cities with large Muslim populations, this is a 2 fold reason, one,  in respect to the large Muslim faith and of course, for the added income they could get from providing the food as Halal. </a:t>
            </a:r>
          </a:p>
          <a:p>
            <a:pPr algn="ctr"/>
            <a:endParaRPr lang="en-GB" sz="2000" dirty="0"/>
          </a:p>
          <a:p>
            <a:pPr algn="ctr"/>
            <a:r>
              <a:rPr lang="en-GB" sz="2000" dirty="0"/>
              <a:t>You might not find this in every city, but major cities such as London, Manchester, Bristol etc. have fast food chains with halal food marketed on the menu, in consideration for the faith. </a:t>
            </a:r>
          </a:p>
          <a:p>
            <a:pPr algn="ctr"/>
            <a:endParaRPr lang="en-GB" sz="2000" dirty="0"/>
          </a:p>
        </p:txBody>
      </p:sp>
      <p:pic>
        <p:nvPicPr>
          <p:cNvPr id="7" name="Picture 6" descr="A sign on the side of a building&#10;&#10;Description automatically generated">
            <a:extLst>
              <a:ext uri="{FF2B5EF4-FFF2-40B4-BE49-F238E27FC236}">
                <a16:creationId xmlns:a16="http://schemas.microsoft.com/office/drawing/2014/main" id="{F1E46514-3976-4B4F-B92A-F2AAA18C57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83348" y="433736"/>
            <a:ext cx="2286920" cy="3552337"/>
          </a:xfrm>
          <a:prstGeom prst="rect">
            <a:avLst/>
          </a:prstGeom>
        </p:spPr>
      </p:pic>
    </p:spTree>
    <p:extLst>
      <p:ext uri="{BB962C8B-B14F-4D97-AF65-F5344CB8AC3E}">
        <p14:creationId xmlns:p14="http://schemas.microsoft.com/office/powerpoint/2010/main" val="377889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AA4C64A-BAF9-4028-A4D7-A7E71FFF4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5141002" cy="61489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2E44EC6D-D5C1-4DEB-ABD8-285AEBD4D6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2" name="Content Placeholder 4" descr="A bus parked in front of a store&#10;&#10;Description automatically generated">
            <a:extLst>
              <a:ext uri="{FF2B5EF4-FFF2-40B4-BE49-F238E27FC236}">
                <a16:creationId xmlns:a16="http://schemas.microsoft.com/office/drawing/2014/main" id="{4A9AF9D2-5D4A-433E-9C1C-3A0E1A639BB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867" r="13612" b="-4"/>
          <a:stretch/>
        </p:blipFill>
        <p:spPr>
          <a:xfrm>
            <a:off x="5626824" y="321732"/>
            <a:ext cx="3798244" cy="3674848"/>
          </a:xfrm>
          <a:prstGeom prst="rect">
            <a:avLst/>
          </a:prstGeom>
        </p:spPr>
      </p:pic>
      <p:sp>
        <p:nvSpPr>
          <p:cNvPr id="21" name="Rectangle 20">
            <a:extLst>
              <a:ext uri="{FF2B5EF4-FFF2-40B4-BE49-F238E27FC236}">
                <a16:creationId xmlns:a16="http://schemas.microsoft.com/office/drawing/2014/main" id="{D3AF2C15-C5DF-435E-B572-4D1DC7EEE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1732"/>
            <a:ext cx="2286920" cy="273281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C2A1BC2-B662-423F-BC9A-33370B432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825" y="4157448"/>
            <a:ext cx="3798245" cy="23026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an of food&#10;&#10;Description automatically generated">
            <a:extLst>
              <a:ext uri="{FF2B5EF4-FFF2-40B4-BE49-F238E27FC236}">
                <a16:creationId xmlns:a16="http://schemas.microsoft.com/office/drawing/2014/main" id="{313F7F0B-2BBA-4954-A577-12ACAF4A2DA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176" r="3001" b="6"/>
          <a:stretch/>
        </p:blipFill>
        <p:spPr>
          <a:xfrm>
            <a:off x="9583349" y="3210267"/>
            <a:ext cx="2286921" cy="3249800"/>
          </a:xfrm>
          <a:prstGeom prst="rect">
            <a:avLst/>
          </a:prstGeom>
        </p:spPr>
      </p:pic>
      <p:sp>
        <p:nvSpPr>
          <p:cNvPr id="6" name="TextBox 5">
            <a:extLst>
              <a:ext uri="{FF2B5EF4-FFF2-40B4-BE49-F238E27FC236}">
                <a16:creationId xmlns:a16="http://schemas.microsoft.com/office/drawing/2014/main" id="{EDE877EF-D8B8-48A7-974E-41739601822B}"/>
              </a:ext>
            </a:extLst>
          </p:cNvPr>
          <p:cNvSpPr txBox="1"/>
          <p:nvPr/>
        </p:nvSpPr>
        <p:spPr>
          <a:xfrm>
            <a:off x="7017036" y="3796525"/>
            <a:ext cx="240803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kamikazeegirl.com/tag/halal-guy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A74C2979-7A07-44EA-BB3E-6230D7D615A7}"/>
              </a:ext>
            </a:extLst>
          </p:cNvPr>
          <p:cNvSpPr txBox="1"/>
          <p:nvPr/>
        </p:nvSpPr>
        <p:spPr>
          <a:xfrm>
            <a:off x="9583347" y="6409169"/>
            <a:ext cx="23936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flickr.com/photos/islamoyankee/35161505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394CBF08-B64F-4194-811C-2DD49980C5AE}"/>
              </a:ext>
            </a:extLst>
          </p:cNvPr>
          <p:cNvSpPr txBox="1"/>
          <p:nvPr/>
        </p:nvSpPr>
        <p:spPr>
          <a:xfrm>
            <a:off x="5527787" y="6420852"/>
            <a:ext cx="3792537" cy="230832"/>
          </a:xfrm>
          <a:prstGeom prst="rect">
            <a:avLst/>
          </a:prstGeom>
          <a:noFill/>
        </p:spPr>
        <p:txBody>
          <a:bodyPr wrap="square" rtlCol="0">
            <a:spAutoFit/>
          </a:bodyPr>
          <a:lstStyle/>
          <a:p>
            <a:r>
              <a:rPr lang="en-GB" sz="900" dirty="0">
                <a:hlinkClick r:id="rId8" tooltip="http://www.flickr.com/photos/nimal/4447173643/"/>
              </a:rPr>
              <a:t>This Photo</a:t>
            </a:r>
            <a:r>
              <a:rPr lang="en-GB" sz="900" dirty="0"/>
              <a:t> by Unknown Author is licensed under </a:t>
            </a:r>
            <a:r>
              <a:rPr lang="en-GB" sz="900" dirty="0">
                <a:hlinkClick r:id="rId6" tooltip="https://creativecommons.org/licenses/by-nc-nd/3.0/"/>
              </a:rPr>
              <a:t>CC BY-NC-ND</a:t>
            </a:r>
            <a:endParaRPr lang="en-GB" sz="900" dirty="0"/>
          </a:p>
        </p:txBody>
      </p:sp>
      <p:pic>
        <p:nvPicPr>
          <p:cNvPr id="11" name="Content Placeholder 10" descr="A group of people in a room&#10;&#10;Description automatically generated">
            <a:extLst>
              <a:ext uri="{FF2B5EF4-FFF2-40B4-BE49-F238E27FC236}">
                <a16:creationId xmlns:a16="http://schemas.microsoft.com/office/drawing/2014/main" id="{E657C465-80B9-47D1-AC91-3FD43ABDF0D0}"/>
              </a:ext>
            </a:extLst>
          </p:cNvPr>
          <p:cNvPicPr>
            <a:picLocks noGrp="1" noChangeAspect="1"/>
          </p:cNvPicPr>
          <p:nvPr>
            <p:ph idx="1"/>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632531" y="4157448"/>
            <a:ext cx="3792537" cy="2274040"/>
          </a:xfrm>
        </p:spPr>
      </p:pic>
      <p:sp>
        <p:nvSpPr>
          <p:cNvPr id="15" name="TextBox 14">
            <a:extLst>
              <a:ext uri="{FF2B5EF4-FFF2-40B4-BE49-F238E27FC236}">
                <a16:creationId xmlns:a16="http://schemas.microsoft.com/office/drawing/2014/main" id="{2AF0366D-4CE6-4E9D-B57E-FDF116C99516}"/>
              </a:ext>
            </a:extLst>
          </p:cNvPr>
          <p:cNvSpPr txBox="1"/>
          <p:nvPr/>
        </p:nvSpPr>
        <p:spPr>
          <a:xfrm>
            <a:off x="762000" y="2344460"/>
            <a:ext cx="4367801" cy="1077218"/>
          </a:xfrm>
          <a:prstGeom prst="rect">
            <a:avLst/>
          </a:prstGeom>
          <a:noFill/>
        </p:spPr>
        <p:txBody>
          <a:bodyPr wrap="square" rtlCol="0">
            <a:spAutoFit/>
          </a:bodyPr>
          <a:lstStyle/>
          <a:p>
            <a:pPr algn="ctr"/>
            <a:r>
              <a:rPr lang="en-GB" sz="3200" dirty="0"/>
              <a:t>Examples of Halal food in the modern day</a:t>
            </a:r>
          </a:p>
        </p:txBody>
      </p:sp>
    </p:spTree>
    <p:extLst>
      <p:ext uri="{BB962C8B-B14F-4D97-AF65-F5344CB8AC3E}">
        <p14:creationId xmlns:p14="http://schemas.microsoft.com/office/powerpoint/2010/main" val="1245244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A23430B4-C2B6-48DA-A79F-757492AF8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2911F5-C2A8-4AB2-ACFF-1AD38F8F2B40}"/>
              </a:ext>
            </a:extLst>
          </p:cNvPr>
          <p:cNvSpPr>
            <a:spLocks noGrp="1"/>
          </p:cNvSpPr>
          <p:nvPr>
            <p:ph type="title"/>
          </p:nvPr>
        </p:nvSpPr>
        <p:spPr>
          <a:xfrm>
            <a:off x="1024128" y="459317"/>
            <a:ext cx="4389120" cy="1749552"/>
          </a:xfrm>
        </p:spPr>
        <p:txBody>
          <a:bodyPr>
            <a:normAutofit/>
          </a:bodyPr>
          <a:lstStyle/>
          <a:p>
            <a:pPr algn="ctr"/>
            <a:r>
              <a:rPr lang="en-GB" sz="4400" dirty="0"/>
              <a:t>Thank YOU FOR LISTENING!</a:t>
            </a:r>
          </a:p>
        </p:txBody>
      </p:sp>
      <p:cxnSp>
        <p:nvCxnSpPr>
          <p:cNvPr id="15" name="Straight Connector 11">
            <a:extLst>
              <a:ext uri="{FF2B5EF4-FFF2-40B4-BE49-F238E27FC236}">
                <a16:creationId xmlns:a16="http://schemas.microsoft.com/office/drawing/2014/main" id="{7153BDBF-1B08-496E-BED4-E0DE721A00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45C044-5A0E-4370-A461-1698A4C1C850}"/>
              </a:ext>
            </a:extLst>
          </p:cNvPr>
          <p:cNvSpPr>
            <a:spLocks noGrp="1"/>
          </p:cNvSpPr>
          <p:nvPr>
            <p:ph idx="1"/>
          </p:nvPr>
        </p:nvSpPr>
        <p:spPr>
          <a:xfrm>
            <a:off x="1024129" y="2286000"/>
            <a:ext cx="4389120" cy="3931920"/>
          </a:xfrm>
        </p:spPr>
        <p:txBody>
          <a:bodyPr>
            <a:normAutofit/>
          </a:bodyPr>
          <a:lstStyle/>
          <a:p>
            <a:pPr algn="ctr"/>
            <a:r>
              <a:rPr lang="en-GB" sz="3600" dirty="0"/>
              <a:t>Are there any questions?</a:t>
            </a:r>
          </a:p>
        </p:txBody>
      </p:sp>
      <p:pic>
        <p:nvPicPr>
          <p:cNvPr id="16" name="Graphic 6" descr="Help">
            <a:extLst>
              <a:ext uri="{FF2B5EF4-FFF2-40B4-BE49-F238E27FC236}">
                <a16:creationId xmlns:a16="http://schemas.microsoft.com/office/drawing/2014/main" id="{3CE14B76-8B12-4605-8A6B-4E9BEE553CA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56116" y="1342665"/>
            <a:ext cx="4175762" cy="4175762"/>
          </a:xfrm>
          <a:prstGeom prst="rect">
            <a:avLst/>
          </a:prstGeom>
        </p:spPr>
      </p:pic>
    </p:spTree>
    <p:extLst>
      <p:ext uri="{BB962C8B-B14F-4D97-AF65-F5344CB8AC3E}">
        <p14:creationId xmlns:p14="http://schemas.microsoft.com/office/powerpoint/2010/main" val="27029262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otalTime>0</TotalTime>
  <Words>681</Words>
  <Application>Microsoft Office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Tw Cen MT</vt:lpstr>
      <vt:lpstr>Tw Cen MT Condensed</vt:lpstr>
      <vt:lpstr>Wingdings</vt:lpstr>
      <vt:lpstr>Wingdings 3</vt:lpstr>
      <vt:lpstr>Integral</vt:lpstr>
      <vt:lpstr>What does Halal mean? </vt:lpstr>
      <vt:lpstr>What is HALAL?</vt:lpstr>
      <vt:lpstr>Are there laws regarding halal meat?</vt:lpstr>
      <vt:lpstr>What do some of the public think?</vt:lpstr>
      <vt:lpstr>Can everything be halal?</vt:lpstr>
      <vt:lpstr>Just pork?</vt:lpstr>
      <vt:lpstr>Does this include drink?</vt:lpstr>
      <vt:lpstr>In the past…</vt:lpstr>
      <vt:lpstr>In the modern era</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does Halal mean? </dc:title>
  <dc:creator>Sara Vaughan</dc:creator>
  <cp:lastModifiedBy>Sara Vaughan</cp:lastModifiedBy>
  <cp:revision>1</cp:revision>
  <dcterms:created xsi:type="dcterms:W3CDTF">2019-04-04T18:58:53Z</dcterms:created>
  <dcterms:modified xsi:type="dcterms:W3CDTF">2019-04-04T18:59:22Z</dcterms:modified>
</cp:coreProperties>
</file>