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5"/>
  </p:notesMasterIdLst>
  <p:sldIdLst>
    <p:sldId id="257" r:id="rId2"/>
    <p:sldId id="259" r:id="rId3"/>
    <p:sldId id="264" r:id="rId4"/>
    <p:sldId id="265" r:id="rId5"/>
    <p:sldId id="267" r:id="rId6"/>
    <p:sldId id="266" r:id="rId7"/>
    <p:sldId id="268" r:id="rId8"/>
    <p:sldId id="269" r:id="rId9"/>
    <p:sldId id="260" r:id="rId10"/>
    <p:sldId id="263" r:id="rId11"/>
    <p:sldId id="258" r:id="rId12"/>
    <p:sldId id="262" r:id="rId13"/>
    <p:sldId id="261" r:id="rId14"/>
    <p:sldId id="272" r:id="rId15"/>
    <p:sldId id="275" r:id="rId16"/>
    <p:sldId id="276" r:id="rId17"/>
    <p:sldId id="279" r:id="rId18"/>
    <p:sldId id="280" r:id="rId19"/>
    <p:sldId id="270" r:id="rId20"/>
    <p:sldId id="271" r:id="rId21"/>
    <p:sldId id="278" r:id="rId22"/>
    <p:sldId id="273"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3FA7F-79D0-1E5C-E83F-632D06966069}" v="406" dt="2024-03-11T17:55:12.755"/>
    <p1510:client id="{2F525C23-C061-60C7-ACAE-7B768EFF2475}" v="79" dt="2024-03-11T17:01:49.801"/>
    <p1510:client id="{7255251E-4925-8CD5-0A05-A08E360FA0D9}" v="506" dt="2024-03-11T14:53:20.474"/>
    <p1510:client id="{7D4FECD3-6205-3B17-C497-DF697FE92AAA}" v="203" dt="2024-03-11T18:05:21.044"/>
    <p1510:client id="{9F9DD470-CEAF-A71C-C4DA-3AB821BD5274}" v="130" dt="2024-03-11T21:47:49.481"/>
    <p1510:client id="{A0669EE3-7064-A110-34E2-BD00B67E0D7E}" v="266" dt="2024-03-11T19:41:57.058"/>
    <p1510:client id="{B356FF11-724C-070C-B443-268002DE4E35}" v="225" dt="2024-03-11T20:36:11.287"/>
    <p1510:client id="{BACFDF0A-19F3-8844-9BDC-6EC5DAE95700}" v="1632" dt="2024-03-11T18:17:58.153"/>
    <p1510:client id="{C69C56F4-639C-65E9-D417-69661EC3EAFE}" v="193" dt="2024-03-11T18:39:38.573"/>
    <p1510:client id="{D363DBD3-303C-4A0A-42B4-D227063A2416}" v="10" dt="2024-03-11T21:39:32.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17"/>
    <p:restoredTop sz="80097"/>
  </p:normalViewPr>
  <p:slideViewPr>
    <p:cSldViewPr snapToGrid="0">
      <p:cViewPr>
        <p:scale>
          <a:sx n="59" d="100"/>
          <a:sy n="59" d="100"/>
        </p:scale>
        <p:origin x="216" y="7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866621-47F3-4647-8AAC-B789BF9DCE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4A4208-2792-4E92-B37F-F9168AEE6F11}">
      <dgm:prSet/>
      <dgm:spPr/>
      <dgm:t>
        <a:bodyPr/>
        <a:lstStyle/>
        <a:p>
          <a:r>
            <a:rPr lang="en-US"/>
            <a:t>This could lead to a persistent offender as their moral code is not developed. This could be caused by:</a:t>
          </a:r>
        </a:p>
      </dgm:t>
    </dgm:pt>
    <dgm:pt modelId="{CF246E7E-CAB6-4321-98AC-B1C1BAB34852}" type="parTrans" cxnId="{165713C6-301C-4905-8695-2E37A5B1F7A3}">
      <dgm:prSet/>
      <dgm:spPr/>
      <dgm:t>
        <a:bodyPr/>
        <a:lstStyle/>
        <a:p>
          <a:endParaRPr lang="en-US"/>
        </a:p>
      </dgm:t>
    </dgm:pt>
    <dgm:pt modelId="{418F878A-3E64-44D7-8856-2F4F0F97BC83}" type="sibTrans" cxnId="{165713C6-301C-4905-8695-2E37A5B1F7A3}">
      <dgm:prSet/>
      <dgm:spPr/>
      <dgm:t>
        <a:bodyPr/>
        <a:lstStyle/>
        <a:p>
          <a:endParaRPr lang="en-US"/>
        </a:p>
      </dgm:t>
    </dgm:pt>
    <dgm:pt modelId="{E9DB7E3E-6483-42B9-A725-A425668F010F}">
      <dgm:prSet/>
      <dgm:spPr/>
      <dgm:t>
        <a:bodyPr/>
        <a:lstStyle/>
        <a:p>
          <a:r>
            <a:rPr lang="en-US"/>
            <a:t>- Neglect or other problems within their upbringing - will fail to develop what society would class as </a:t>
          </a:r>
        </a:p>
      </dgm:t>
    </dgm:pt>
    <dgm:pt modelId="{4F8A06A6-AFB3-45D5-A20C-B4DBA579E2A5}" type="parTrans" cxnId="{A9A4D250-EA44-49DD-86C6-E1F2CA64F07D}">
      <dgm:prSet/>
      <dgm:spPr/>
      <dgm:t>
        <a:bodyPr/>
        <a:lstStyle/>
        <a:p>
          <a:endParaRPr lang="en-US"/>
        </a:p>
      </dgm:t>
    </dgm:pt>
    <dgm:pt modelId="{FA555D9C-9E38-4EA1-BA33-D7B6B5A0E4C5}" type="sibTrans" cxnId="{A9A4D250-EA44-49DD-86C6-E1F2CA64F07D}">
      <dgm:prSet/>
      <dgm:spPr/>
      <dgm:t>
        <a:bodyPr/>
        <a:lstStyle/>
        <a:p>
          <a:endParaRPr lang="en-US"/>
        </a:p>
      </dgm:t>
    </dgm:pt>
    <dgm:pt modelId="{A502D825-0DBC-4059-851E-1F015CDE8B7A}">
      <dgm:prSet/>
      <dgm:spPr/>
      <dgm:t>
        <a:bodyPr/>
        <a:lstStyle/>
        <a:p>
          <a:r>
            <a:rPr lang="en-US" dirty="0"/>
            <a:t>Parents not setting boundaries – or if the family has a different moral code from the wider society </a:t>
          </a:r>
          <a:r>
            <a:rPr lang="en-GB" b="0" i="0" dirty="0"/>
            <a:t>(Cherry, 2023)</a:t>
          </a:r>
          <a:r>
            <a:rPr lang="en-US" b="0" i="0" dirty="0"/>
            <a:t>. </a:t>
          </a:r>
          <a:endParaRPr lang="en-US" dirty="0"/>
        </a:p>
      </dgm:t>
    </dgm:pt>
    <dgm:pt modelId="{4AB0D300-98FA-4485-8EEF-54A1ED7F6B27}" type="parTrans" cxnId="{679DE919-D667-4A00-BDD5-0BA1FC438439}">
      <dgm:prSet/>
      <dgm:spPr/>
      <dgm:t>
        <a:bodyPr/>
        <a:lstStyle/>
        <a:p>
          <a:endParaRPr lang="en-US"/>
        </a:p>
      </dgm:t>
    </dgm:pt>
    <dgm:pt modelId="{C505FDF1-9D79-4509-8A90-B41740F9E339}" type="sibTrans" cxnId="{679DE919-D667-4A00-BDD5-0BA1FC438439}">
      <dgm:prSet/>
      <dgm:spPr/>
      <dgm:t>
        <a:bodyPr/>
        <a:lstStyle/>
        <a:p>
          <a:endParaRPr lang="en-US"/>
        </a:p>
      </dgm:t>
    </dgm:pt>
    <dgm:pt modelId="{82BC20EE-84DA-4BBC-888D-EB9ADB2459B5}">
      <dgm:prSet/>
      <dgm:spPr/>
      <dgm:t>
        <a:bodyPr/>
        <a:lstStyle/>
        <a:p>
          <a:r>
            <a:rPr lang="en-US"/>
            <a:t>Neglect- Ian might have felt neglected by his mom and dad. </a:t>
          </a:r>
        </a:p>
      </dgm:t>
    </dgm:pt>
    <dgm:pt modelId="{C6FB0B8B-5CAD-4AA6-BED9-ADA9841717CD}" type="parTrans" cxnId="{7F654D28-39AF-4DCE-BD54-C3A2ABC40541}">
      <dgm:prSet/>
      <dgm:spPr/>
      <dgm:t>
        <a:bodyPr/>
        <a:lstStyle/>
        <a:p>
          <a:endParaRPr lang="en-US"/>
        </a:p>
      </dgm:t>
    </dgm:pt>
    <dgm:pt modelId="{FA330278-90BB-4F12-978A-922308ED127F}" type="sibTrans" cxnId="{7F654D28-39AF-4DCE-BD54-C3A2ABC40541}">
      <dgm:prSet/>
      <dgm:spPr/>
      <dgm:t>
        <a:bodyPr/>
        <a:lstStyle/>
        <a:p>
          <a:endParaRPr lang="en-US"/>
        </a:p>
      </dgm:t>
    </dgm:pt>
    <dgm:pt modelId="{114722C7-5D7A-4203-9CCB-4422B1EB7715}">
      <dgm:prSet/>
      <dgm:spPr/>
      <dgm:t>
        <a:bodyPr/>
        <a:lstStyle/>
        <a:p>
          <a:r>
            <a:rPr lang="en-US"/>
            <a:t>And felt like he had control by murdering and raping the victims. </a:t>
          </a:r>
        </a:p>
      </dgm:t>
    </dgm:pt>
    <dgm:pt modelId="{43875137-3275-4776-B64E-F45D7AA01BAB}" type="parTrans" cxnId="{AC3E8232-6CEF-442F-80B0-CCFC8C5598F8}">
      <dgm:prSet/>
      <dgm:spPr/>
      <dgm:t>
        <a:bodyPr/>
        <a:lstStyle/>
        <a:p>
          <a:endParaRPr lang="en-US"/>
        </a:p>
      </dgm:t>
    </dgm:pt>
    <dgm:pt modelId="{BAE59DEB-1EDB-4FBB-88F5-3AD483015F1B}" type="sibTrans" cxnId="{AC3E8232-6CEF-442F-80B0-CCFC8C5598F8}">
      <dgm:prSet/>
      <dgm:spPr/>
      <dgm:t>
        <a:bodyPr/>
        <a:lstStyle/>
        <a:p>
          <a:endParaRPr lang="en-US"/>
        </a:p>
      </dgm:t>
    </dgm:pt>
    <dgm:pt modelId="{C6A2338B-2AA6-454E-B9C5-811EF061E905}">
      <dgm:prSet/>
      <dgm:spPr/>
      <dgm:t>
        <a:bodyPr/>
        <a:lstStyle/>
        <a:p>
          <a:r>
            <a:rPr lang="en-US" dirty="0"/>
            <a:t>Parents not setting boundaries- this could be the fact his adoptive parents knew he was troubled and was easier to let him continue to do so </a:t>
          </a:r>
          <a:r>
            <a:rPr lang="en-GB" b="0" i="0" dirty="0"/>
            <a:t>(Cherry, 2023)</a:t>
          </a:r>
          <a:r>
            <a:rPr lang="en-US" b="0" i="0" dirty="0"/>
            <a:t>. </a:t>
          </a:r>
          <a:endParaRPr lang="en-US" dirty="0"/>
        </a:p>
      </dgm:t>
    </dgm:pt>
    <dgm:pt modelId="{E5CF06F0-355D-4398-A284-452FBD201CB2}" type="parTrans" cxnId="{EEE4F147-6C6D-4172-B545-06B0382CBE96}">
      <dgm:prSet/>
      <dgm:spPr/>
      <dgm:t>
        <a:bodyPr/>
        <a:lstStyle/>
        <a:p>
          <a:endParaRPr lang="en-US"/>
        </a:p>
      </dgm:t>
    </dgm:pt>
    <dgm:pt modelId="{1659D565-B35D-4EAA-80C4-AAE2233EDEF9}" type="sibTrans" cxnId="{EEE4F147-6C6D-4172-B545-06B0382CBE96}">
      <dgm:prSet/>
      <dgm:spPr/>
      <dgm:t>
        <a:bodyPr/>
        <a:lstStyle/>
        <a:p>
          <a:endParaRPr lang="en-US"/>
        </a:p>
      </dgm:t>
    </dgm:pt>
    <dgm:pt modelId="{A70B703D-2F98-4C01-8A27-484DF38E08D8}" type="pres">
      <dgm:prSet presAssocID="{CE866621-47F3-4647-8AAC-B789BF9DCED4}" presName="linear" presStyleCnt="0">
        <dgm:presLayoutVars>
          <dgm:animLvl val="lvl"/>
          <dgm:resizeHandles val="exact"/>
        </dgm:presLayoutVars>
      </dgm:prSet>
      <dgm:spPr/>
    </dgm:pt>
    <dgm:pt modelId="{B1152837-403B-4D0A-B958-E2AC3C781EEA}" type="pres">
      <dgm:prSet presAssocID="{1F4A4208-2792-4E92-B37F-F9168AEE6F11}" presName="parentText" presStyleLbl="node1" presStyleIdx="0" presStyleCnt="5">
        <dgm:presLayoutVars>
          <dgm:chMax val="0"/>
          <dgm:bulletEnabled val="1"/>
        </dgm:presLayoutVars>
      </dgm:prSet>
      <dgm:spPr/>
    </dgm:pt>
    <dgm:pt modelId="{F3096B16-1C12-4EF0-B02D-9AA7FC0199F5}" type="pres">
      <dgm:prSet presAssocID="{418F878A-3E64-44D7-8856-2F4F0F97BC83}" presName="spacer" presStyleCnt="0"/>
      <dgm:spPr/>
    </dgm:pt>
    <dgm:pt modelId="{1CBC30C0-2B53-40CB-8B72-8FE4F7A5A3FD}" type="pres">
      <dgm:prSet presAssocID="{E9DB7E3E-6483-42B9-A725-A425668F010F}" presName="parentText" presStyleLbl="node1" presStyleIdx="1" presStyleCnt="5">
        <dgm:presLayoutVars>
          <dgm:chMax val="0"/>
          <dgm:bulletEnabled val="1"/>
        </dgm:presLayoutVars>
      </dgm:prSet>
      <dgm:spPr/>
    </dgm:pt>
    <dgm:pt modelId="{52201C8B-F049-4756-8D08-F94DB47EE24E}" type="pres">
      <dgm:prSet presAssocID="{E9DB7E3E-6483-42B9-A725-A425668F010F}" presName="childText" presStyleLbl="revTx" presStyleIdx="0" presStyleCnt="1">
        <dgm:presLayoutVars>
          <dgm:bulletEnabled val="1"/>
        </dgm:presLayoutVars>
      </dgm:prSet>
      <dgm:spPr/>
    </dgm:pt>
    <dgm:pt modelId="{5C3DEDC5-C038-4C26-8776-53A005AC0211}" type="pres">
      <dgm:prSet presAssocID="{82BC20EE-84DA-4BBC-888D-EB9ADB2459B5}" presName="parentText" presStyleLbl="node1" presStyleIdx="2" presStyleCnt="5">
        <dgm:presLayoutVars>
          <dgm:chMax val="0"/>
          <dgm:bulletEnabled val="1"/>
        </dgm:presLayoutVars>
      </dgm:prSet>
      <dgm:spPr/>
    </dgm:pt>
    <dgm:pt modelId="{0748BE6F-1DB5-4B4D-9F07-FFEC5DEE5736}" type="pres">
      <dgm:prSet presAssocID="{FA330278-90BB-4F12-978A-922308ED127F}" presName="spacer" presStyleCnt="0"/>
      <dgm:spPr/>
    </dgm:pt>
    <dgm:pt modelId="{2939FB22-0510-40BA-BED3-4C70410EAFF3}" type="pres">
      <dgm:prSet presAssocID="{114722C7-5D7A-4203-9CCB-4422B1EB7715}" presName="parentText" presStyleLbl="node1" presStyleIdx="3" presStyleCnt="5">
        <dgm:presLayoutVars>
          <dgm:chMax val="0"/>
          <dgm:bulletEnabled val="1"/>
        </dgm:presLayoutVars>
      </dgm:prSet>
      <dgm:spPr/>
    </dgm:pt>
    <dgm:pt modelId="{AE345697-184E-4B9C-AB36-0CD3889E30F4}" type="pres">
      <dgm:prSet presAssocID="{BAE59DEB-1EDB-4FBB-88F5-3AD483015F1B}" presName="spacer" presStyleCnt="0"/>
      <dgm:spPr/>
    </dgm:pt>
    <dgm:pt modelId="{09F85107-07C9-477D-985F-318D258575BD}" type="pres">
      <dgm:prSet presAssocID="{C6A2338B-2AA6-454E-B9C5-811EF061E905}" presName="parentText" presStyleLbl="node1" presStyleIdx="4" presStyleCnt="5">
        <dgm:presLayoutVars>
          <dgm:chMax val="0"/>
          <dgm:bulletEnabled val="1"/>
        </dgm:presLayoutVars>
      </dgm:prSet>
      <dgm:spPr/>
    </dgm:pt>
  </dgm:ptLst>
  <dgm:cxnLst>
    <dgm:cxn modelId="{967B5513-D4F3-4859-960E-A544455CC369}" type="presOf" srcId="{E9DB7E3E-6483-42B9-A725-A425668F010F}" destId="{1CBC30C0-2B53-40CB-8B72-8FE4F7A5A3FD}" srcOrd="0" destOrd="0" presId="urn:microsoft.com/office/officeart/2005/8/layout/vList2"/>
    <dgm:cxn modelId="{679DE919-D667-4A00-BDD5-0BA1FC438439}" srcId="{E9DB7E3E-6483-42B9-A725-A425668F010F}" destId="{A502D825-0DBC-4059-851E-1F015CDE8B7A}" srcOrd="0" destOrd="0" parTransId="{4AB0D300-98FA-4485-8EEF-54A1ED7F6B27}" sibTransId="{C505FDF1-9D79-4509-8A90-B41740F9E339}"/>
    <dgm:cxn modelId="{0AAE5A20-FA5B-4476-8451-7C23A9EB4061}" type="presOf" srcId="{1F4A4208-2792-4E92-B37F-F9168AEE6F11}" destId="{B1152837-403B-4D0A-B958-E2AC3C781EEA}" srcOrd="0" destOrd="0" presId="urn:microsoft.com/office/officeart/2005/8/layout/vList2"/>
    <dgm:cxn modelId="{7F654D28-39AF-4DCE-BD54-C3A2ABC40541}" srcId="{CE866621-47F3-4647-8AAC-B789BF9DCED4}" destId="{82BC20EE-84DA-4BBC-888D-EB9ADB2459B5}" srcOrd="2" destOrd="0" parTransId="{C6FB0B8B-5CAD-4AA6-BED9-ADA9841717CD}" sibTransId="{FA330278-90BB-4F12-978A-922308ED127F}"/>
    <dgm:cxn modelId="{C02AAC2C-7881-4495-A121-0508B0BA551B}" type="presOf" srcId="{82BC20EE-84DA-4BBC-888D-EB9ADB2459B5}" destId="{5C3DEDC5-C038-4C26-8776-53A005AC0211}" srcOrd="0" destOrd="0" presId="urn:microsoft.com/office/officeart/2005/8/layout/vList2"/>
    <dgm:cxn modelId="{AC3E8232-6CEF-442F-80B0-CCFC8C5598F8}" srcId="{CE866621-47F3-4647-8AAC-B789BF9DCED4}" destId="{114722C7-5D7A-4203-9CCB-4422B1EB7715}" srcOrd="3" destOrd="0" parTransId="{43875137-3275-4776-B64E-F45D7AA01BAB}" sibTransId="{BAE59DEB-1EDB-4FBB-88F5-3AD483015F1B}"/>
    <dgm:cxn modelId="{8F78EE3E-B0BA-479C-BF45-FD63B3A8323E}" type="presOf" srcId="{C6A2338B-2AA6-454E-B9C5-811EF061E905}" destId="{09F85107-07C9-477D-985F-318D258575BD}" srcOrd="0" destOrd="0" presId="urn:microsoft.com/office/officeart/2005/8/layout/vList2"/>
    <dgm:cxn modelId="{EEE4F147-6C6D-4172-B545-06B0382CBE96}" srcId="{CE866621-47F3-4647-8AAC-B789BF9DCED4}" destId="{C6A2338B-2AA6-454E-B9C5-811EF061E905}" srcOrd="4" destOrd="0" parTransId="{E5CF06F0-355D-4398-A284-452FBD201CB2}" sibTransId="{1659D565-B35D-4EAA-80C4-AAE2233EDEF9}"/>
    <dgm:cxn modelId="{85C9BB4A-DCC5-4F8B-8F96-DF7185CAABF9}" type="presOf" srcId="{CE866621-47F3-4647-8AAC-B789BF9DCED4}" destId="{A70B703D-2F98-4C01-8A27-484DF38E08D8}" srcOrd="0" destOrd="0" presId="urn:microsoft.com/office/officeart/2005/8/layout/vList2"/>
    <dgm:cxn modelId="{A9A4D250-EA44-49DD-86C6-E1F2CA64F07D}" srcId="{CE866621-47F3-4647-8AAC-B789BF9DCED4}" destId="{E9DB7E3E-6483-42B9-A725-A425668F010F}" srcOrd="1" destOrd="0" parTransId="{4F8A06A6-AFB3-45D5-A20C-B4DBA579E2A5}" sibTransId="{FA555D9C-9E38-4EA1-BA33-D7B6B5A0E4C5}"/>
    <dgm:cxn modelId="{47426AAC-AEF7-4784-A8F3-06CE3D16F5C8}" type="presOf" srcId="{114722C7-5D7A-4203-9CCB-4422B1EB7715}" destId="{2939FB22-0510-40BA-BED3-4C70410EAFF3}" srcOrd="0" destOrd="0" presId="urn:microsoft.com/office/officeart/2005/8/layout/vList2"/>
    <dgm:cxn modelId="{165713C6-301C-4905-8695-2E37A5B1F7A3}" srcId="{CE866621-47F3-4647-8AAC-B789BF9DCED4}" destId="{1F4A4208-2792-4E92-B37F-F9168AEE6F11}" srcOrd="0" destOrd="0" parTransId="{CF246E7E-CAB6-4321-98AC-B1C1BAB34852}" sibTransId="{418F878A-3E64-44D7-8856-2F4F0F97BC83}"/>
    <dgm:cxn modelId="{53CEC7DD-8912-44A6-AE7B-D728BDE0BF2B}" type="presOf" srcId="{A502D825-0DBC-4059-851E-1F015CDE8B7A}" destId="{52201C8B-F049-4756-8D08-F94DB47EE24E}" srcOrd="0" destOrd="0" presId="urn:microsoft.com/office/officeart/2005/8/layout/vList2"/>
    <dgm:cxn modelId="{AA7D910C-D1B5-42CF-9011-E6D0B4A3B97D}" type="presParOf" srcId="{A70B703D-2F98-4C01-8A27-484DF38E08D8}" destId="{B1152837-403B-4D0A-B958-E2AC3C781EEA}" srcOrd="0" destOrd="0" presId="urn:microsoft.com/office/officeart/2005/8/layout/vList2"/>
    <dgm:cxn modelId="{3990E365-EB6B-4E3D-826C-EC9490318998}" type="presParOf" srcId="{A70B703D-2F98-4C01-8A27-484DF38E08D8}" destId="{F3096B16-1C12-4EF0-B02D-9AA7FC0199F5}" srcOrd="1" destOrd="0" presId="urn:microsoft.com/office/officeart/2005/8/layout/vList2"/>
    <dgm:cxn modelId="{B5AF8B1F-7193-4848-933B-455CF66C6777}" type="presParOf" srcId="{A70B703D-2F98-4C01-8A27-484DF38E08D8}" destId="{1CBC30C0-2B53-40CB-8B72-8FE4F7A5A3FD}" srcOrd="2" destOrd="0" presId="urn:microsoft.com/office/officeart/2005/8/layout/vList2"/>
    <dgm:cxn modelId="{A760EF49-4612-4764-946C-615A3CA3B0F4}" type="presParOf" srcId="{A70B703D-2F98-4C01-8A27-484DF38E08D8}" destId="{52201C8B-F049-4756-8D08-F94DB47EE24E}" srcOrd="3" destOrd="0" presId="urn:microsoft.com/office/officeart/2005/8/layout/vList2"/>
    <dgm:cxn modelId="{9B9723E5-6A02-435D-B1AE-E74E77926C52}" type="presParOf" srcId="{A70B703D-2F98-4C01-8A27-484DF38E08D8}" destId="{5C3DEDC5-C038-4C26-8776-53A005AC0211}" srcOrd="4" destOrd="0" presId="urn:microsoft.com/office/officeart/2005/8/layout/vList2"/>
    <dgm:cxn modelId="{845A1D6F-0B1B-4DE2-9097-06619E40AA3B}" type="presParOf" srcId="{A70B703D-2F98-4C01-8A27-484DF38E08D8}" destId="{0748BE6F-1DB5-4B4D-9F07-FFEC5DEE5736}" srcOrd="5" destOrd="0" presId="urn:microsoft.com/office/officeart/2005/8/layout/vList2"/>
    <dgm:cxn modelId="{FB4171F9-1B71-404C-A469-FFF905158FE8}" type="presParOf" srcId="{A70B703D-2F98-4C01-8A27-484DF38E08D8}" destId="{2939FB22-0510-40BA-BED3-4C70410EAFF3}" srcOrd="6" destOrd="0" presId="urn:microsoft.com/office/officeart/2005/8/layout/vList2"/>
    <dgm:cxn modelId="{3B9F6BC9-FF37-401E-9E59-5055AF0F6DD0}" type="presParOf" srcId="{A70B703D-2F98-4C01-8A27-484DF38E08D8}" destId="{AE345697-184E-4B9C-AB36-0CD3889E30F4}" srcOrd="7" destOrd="0" presId="urn:microsoft.com/office/officeart/2005/8/layout/vList2"/>
    <dgm:cxn modelId="{581026CE-CC72-449C-8A52-19E1694D15A9}" type="presParOf" srcId="{A70B703D-2F98-4C01-8A27-484DF38E08D8}" destId="{09F85107-07C9-477D-985F-318D258575B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934319-6A9E-46D6-9289-A989418E73E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08BB136-26F9-4AD5-9A26-B2A9FBA85C8D}">
      <dgm:prSet/>
      <dgm:spPr/>
      <dgm:t>
        <a:bodyPr/>
        <a:lstStyle/>
        <a:p>
          <a:r>
            <a:rPr lang="en-GB"/>
            <a:t>The Moors Murders were a series of killings that took place in the 1960s. They were committed by Ian Brady and Myra Hindley in and around the Manchester area.</a:t>
          </a:r>
        </a:p>
      </dgm:t>
    </dgm:pt>
    <dgm:pt modelId="{CF99E223-0FCA-4DBD-AD09-41188385A1EE}" type="parTrans" cxnId="{9BCBA530-9D03-4149-96CA-B16BB165F65E}">
      <dgm:prSet/>
      <dgm:spPr/>
      <dgm:t>
        <a:bodyPr/>
        <a:lstStyle/>
        <a:p>
          <a:endParaRPr lang="en-US"/>
        </a:p>
      </dgm:t>
    </dgm:pt>
    <dgm:pt modelId="{09C2FAA0-2B5C-49F8-8A37-B0E2BB8AE325}" type="sibTrans" cxnId="{9BCBA530-9D03-4149-96CA-B16BB165F65E}">
      <dgm:prSet/>
      <dgm:spPr/>
      <dgm:t>
        <a:bodyPr/>
        <a:lstStyle/>
        <a:p>
          <a:endParaRPr lang="en-US"/>
        </a:p>
      </dgm:t>
    </dgm:pt>
    <dgm:pt modelId="{054AF673-7D16-4350-AE8A-5BA463BA514A}">
      <dgm:prSet/>
      <dgm:spPr/>
      <dgm:t>
        <a:bodyPr/>
        <a:lstStyle/>
        <a:p>
          <a:pPr rtl="0"/>
          <a:r>
            <a:rPr lang="en-GB"/>
            <a:t>Lombroso theory, was a theory developed in the late 19th century. Lombroso believed that criminal behaviour and traits were inherited and could be identified through physical characteristics.</a:t>
          </a:r>
          <a:r>
            <a:rPr lang="en-GB">
              <a:latin typeface="Calibri Light" panose="020F0302020204030204"/>
            </a:rPr>
            <a:t> </a:t>
          </a:r>
          <a:endParaRPr lang="en-US">
            <a:latin typeface="Calibri Light" panose="020F0302020204030204"/>
          </a:endParaRPr>
        </a:p>
      </dgm:t>
    </dgm:pt>
    <dgm:pt modelId="{3ED74F23-19F0-4686-BFF0-7A8C8AF19F6E}" type="parTrans" cxnId="{A0C91D41-3767-44BF-827F-ED4175AAE5FF}">
      <dgm:prSet/>
      <dgm:spPr/>
      <dgm:t>
        <a:bodyPr/>
        <a:lstStyle/>
        <a:p>
          <a:endParaRPr lang="en-US"/>
        </a:p>
      </dgm:t>
    </dgm:pt>
    <dgm:pt modelId="{3CE081C1-9047-400C-B6C1-C07CDBEE6F88}" type="sibTrans" cxnId="{A0C91D41-3767-44BF-827F-ED4175AAE5FF}">
      <dgm:prSet/>
      <dgm:spPr/>
      <dgm:t>
        <a:bodyPr/>
        <a:lstStyle/>
        <a:p>
          <a:endParaRPr lang="en-US"/>
        </a:p>
      </dgm:t>
    </dgm:pt>
    <dgm:pt modelId="{B17548E4-D61C-467F-A342-E1CCAC5F5FE9}">
      <dgm:prSet phldr="0"/>
      <dgm:spPr/>
      <dgm:t>
        <a:bodyPr/>
        <a:lstStyle/>
        <a:p>
          <a:r>
            <a:rPr lang="en-GB"/>
            <a:t>However, it's important to note that the Lombroso theory has been widely discredited and is not considered valid in modern criminology. </a:t>
          </a:r>
        </a:p>
      </dgm:t>
    </dgm:pt>
    <dgm:pt modelId="{3896E263-F742-4E96-804E-6EA2C3B71FBD}" type="parTrans" cxnId="{8C6C093B-B6A4-DC48-9D74-9FB32DC279D9}">
      <dgm:prSet/>
      <dgm:spPr/>
    </dgm:pt>
    <dgm:pt modelId="{617B5F4F-1E4B-4A80-93D6-F5CA4D729EEF}" type="sibTrans" cxnId="{8C6C093B-B6A4-DC48-9D74-9FB32DC279D9}">
      <dgm:prSet/>
      <dgm:spPr/>
    </dgm:pt>
    <dgm:pt modelId="{52F5B70A-84F6-4F13-BF09-35296314D225}" type="pres">
      <dgm:prSet presAssocID="{97934319-6A9E-46D6-9289-A989418E73E3}" presName="outerComposite" presStyleCnt="0">
        <dgm:presLayoutVars>
          <dgm:chMax val="5"/>
          <dgm:dir/>
          <dgm:resizeHandles val="exact"/>
        </dgm:presLayoutVars>
      </dgm:prSet>
      <dgm:spPr/>
    </dgm:pt>
    <dgm:pt modelId="{0EA70BD9-06CD-4FEC-8E77-7C826FD95445}" type="pres">
      <dgm:prSet presAssocID="{97934319-6A9E-46D6-9289-A989418E73E3}" presName="dummyMaxCanvas" presStyleCnt="0">
        <dgm:presLayoutVars/>
      </dgm:prSet>
      <dgm:spPr/>
    </dgm:pt>
    <dgm:pt modelId="{2CB6638E-B283-4588-B8E7-88DE725B8509}" type="pres">
      <dgm:prSet presAssocID="{97934319-6A9E-46D6-9289-A989418E73E3}" presName="ThreeNodes_1" presStyleLbl="node1" presStyleIdx="0" presStyleCnt="3">
        <dgm:presLayoutVars>
          <dgm:bulletEnabled val="1"/>
        </dgm:presLayoutVars>
      </dgm:prSet>
      <dgm:spPr/>
    </dgm:pt>
    <dgm:pt modelId="{54D162DD-3346-4F4B-809D-4D499CA2ACBF}" type="pres">
      <dgm:prSet presAssocID="{97934319-6A9E-46D6-9289-A989418E73E3}" presName="ThreeNodes_2" presStyleLbl="node1" presStyleIdx="1" presStyleCnt="3">
        <dgm:presLayoutVars>
          <dgm:bulletEnabled val="1"/>
        </dgm:presLayoutVars>
      </dgm:prSet>
      <dgm:spPr/>
    </dgm:pt>
    <dgm:pt modelId="{C8960224-1464-4B19-BB34-4F2474367CB9}" type="pres">
      <dgm:prSet presAssocID="{97934319-6A9E-46D6-9289-A989418E73E3}" presName="ThreeNodes_3" presStyleLbl="node1" presStyleIdx="2" presStyleCnt="3">
        <dgm:presLayoutVars>
          <dgm:bulletEnabled val="1"/>
        </dgm:presLayoutVars>
      </dgm:prSet>
      <dgm:spPr/>
    </dgm:pt>
    <dgm:pt modelId="{6A64A683-1360-429A-AF1A-58957F32A92F}" type="pres">
      <dgm:prSet presAssocID="{97934319-6A9E-46D6-9289-A989418E73E3}" presName="ThreeConn_1-2" presStyleLbl="fgAccFollowNode1" presStyleIdx="0" presStyleCnt="2">
        <dgm:presLayoutVars>
          <dgm:bulletEnabled val="1"/>
        </dgm:presLayoutVars>
      </dgm:prSet>
      <dgm:spPr/>
    </dgm:pt>
    <dgm:pt modelId="{2FEC4525-6907-468C-9610-961DB5453680}" type="pres">
      <dgm:prSet presAssocID="{97934319-6A9E-46D6-9289-A989418E73E3}" presName="ThreeConn_2-3" presStyleLbl="fgAccFollowNode1" presStyleIdx="1" presStyleCnt="2">
        <dgm:presLayoutVars>
          <dgm:bulletEnabled val="1"/>
        </dgm:presLayoutVars>
      </dgm:prSet>
      <dgm:spPr/>
    </dgm:pt>
    <dgm:pt modelId="{C0ABBC32-8720-42C1-A746-A38008E6B6C2}" type="pres">
      <dgm:prSet presAssocID="{97934319-6A9E-46D6-9289-A989418E73E3}" presName="ThreeNodes_1_text" presStyleLbl="node1" presStyleIdx="2" presStyleCnt="3">
        <dgm:presLayoutVars>
          <dgm:bulletEnabled val="1"/>
        </dgm:presLayoutVars>
      </dgm:prSet>
      <dgm:spPr/>
    </dgm:pt>
    <dgm:pt modelId="{FB9C84A8-2B67-43F4-BD98-353E7B5209D0}" type="pres">
      <dgm:prSet presAssocID="{97934319-6A9E-46D6-9289-A989418E73E3}" presName="ThreeNodes_2_text" presStyleLbl="node1" presStyleIdx="2" presStyleCnt="3">
        <dgm:presLayoutVars>
          <dgm:bulletEnabled val="1"/>
        </dgm:presLayoutVars>
      </dgm:prSet>
      <dgm:spPr/>
    </dgm:pt>
    <dgm:pt modelId="{484AC6D2-386A-4C22-BC82-DCD6DB0516EC}" type="pres">
      <dgm:prSet presAssocID="{97934319-6A9E-46D6-9289-A989418E73E3}" presName="ThreeNodes_3_text" presStyleLbl="node1" presStyleIdx="2" presStyleCnt="3">
        <dgm:presLayoutVars>
          <dgm:bulletEnabled val="1"/>
        </dgm:presLayoutVars>
      </dgm:prSet>
      <dgm:spPr/>
    </dgm:pt>
  </dgm:ptLst>
  <dgm:cxnLst>
    <dgm:cxn modelId="{F6A32626-D481-784D-AFAE-44DAEC80B6C6}" type="presOf" srcId="{054AF673-7D16-4350-AE8A-5BA463BA514A}" destId="{54D162DD-3346-4F4B-809D-4D499CA2ACBF}" srcOrd="0" destOrd="0" presId="urn:microsoft.com/office/officeart/2005/8/layout/vProcess5"/>
    <dgm:cxn modelId="{9BCBA530-9D03-4149-96CA-B16BB165F65E}" srcId="{97934319-6A9E-46D6-9289-A989418E73E3}" destId="{308BB136-26F9-4AD5-9A26-B2A9FBA85C8D}" srcOrd="0" destOrd="0" parTransId="{CF99E223-0FCA-4DBD-AD09-41188385A1EE}" sibTransId="{09C2FAA0-2B5C-49F8-8A37-B0E2BB8AE325}"/>
    <dgm:cxn modelId="{8C6C093B-B6A4-DC48-9D74-9FB32DC279D9}" srcId="{97934319-6A9E-46D6-9289-A989418E73E3}" destId="{B17548E4-D61C-467F-A342-E1CCAC5F5FE9}" srcOrd="2" destOrd="0" parTransId="{3896E263-F742-4E96-804E-6EA2C3B71FBD}" sibTransId="{617B5F4F-1E4B-4A80-93D6-F5CA4D729EEF}"/>
    <dgm:cxn modelId="{BF28813E-3155-C64D-B5B7-A50223F9E619}" type="presOf" srcId="{054AF673-7D16-4350-AE8A-5BA463BA514A}" destId="{FB9C84A8-2B67-43F4-BD98-353E7B5209D0}" srcOrd="1" destOrd="0" presId="urn:microsoft.com/office/officeart/2005/8/layout/vProcess5"/>
    <dgm:cxn modelId="{A0C91D41-3767-44BF-827F-ED4175AAE5FF}" srcId="{97934319-6A9E-46D6-9289-A989418E73E3}" destId="{054AF673-7D16-4350-AE8A-5BA463BA514A}" srcOrd="1" destOrd="0" parTransId="{3ED74F23-19F0-4686-BFF0-7A8C8AF19F6E}" sibTransId="{3CE081C1-9047-400C-B6C1-C07CDBEE6F88}"/>
    <dgm:cxn modelId="{7F1EBF61-0A4A-457B-B37C-2C195A45D76F}" type="presOf" srcId="{97934319-6A9E-46D6-9289-A989418E73E3}" destId="{52F5B70A-84F6-4F13-BF09-35296314D225}" srcOrd="0" destOrd="0" presId="urn:microsoft.com/office/officeart/2005/8/layout/vProcess5"/>
    <dgm:cxn modelId="{5FCB166E-C2C3-5441-98DC-AF2BC5F259D7}" type="presOf" srcId="{B17548E4-D61C-467F-A342-E1CCAC5F5FE9}" destId="{C8960224-1464-4B19-BB34-4F2474367CB9}" srcOrd="0" destOrd="0" presId="urn:microsoft.com/office/officeart/2005/8/layout/vProcess5"/>
    <dgm:cxn modelId="{94A2F457-D96D-3D4D-AEFD-A40B549018FE}" type="presOf" srcId="{B17548E4-D61C-467F-A342-E1CCAC5F5FE9}" destId="{484AC6D2-386A-4C22-BC82-DCD6DB0516EC}" srcOrd="1" destOrd="0" presId="urn:microsoft.com/office/officeart/2005/8/layout/vProcess5"/>
    <dgm:cxn modelId="{2EBB287C-FAD6-3349-83BF-3AE69A6EF447}" type="presOf" srcId="{3CE081C1-9047-400C-B6C1-C07CDBEE6F88}" destId="{2FEC4525-6907-468C-9610-961DB5453680}" srcOrd="0" destOrd="0" presId="urn:microsoft.com/office/officeart/2005/8/layout/vProcess5"/>
    <dgm:cxn modelId="{A84F699E-C348-8C4F-955B-B817A8CB768A}" type="presOf" srcId="{09C2FAA0-2B5C-49F8-8A37-B0E2BB8AE325}" destId="{6A64A683-1360-429A-AF1A-58957F32A92F}" srcOrd="0" destOrd="0" presId="urn:microsoft.com/office/officeart/2005/8/layout/vProcess5"/>
    <dgm:cxn modelId="{AE9BCAE4-0729-6042-B55B-363388389ACF}" type="presOf" srcId="{308BB136-26F9-4AD5-9A26-B2A9FBA85C8D}" destId="{C0ABBC32-8720-42C1-A746-A38008E6B6C2}" srcOrd="1" destOrd="0" presId="urn:microsoft.com/office/officeart/2005/8/layout/vProcess5"/>
    <dgm:cxn modelId="{037993E6-987E-AB4B-A2D5-2F9D13CEF1AB}" type="presOf" srcId="{308BB136-26F9-4AD5-9A26-B2A9FBA85C8D}" destId="{2CB6638E-B283-4588-B8E7-88DE725B8509}" srcOrd="0" destOrd="0" presId="urn:microsoft.com/office/officeart/2005/8/layout/vProcess5"/>
    <dgm:cxn modelId="{7A48454E-1F48-4926-A355-A25F6DD36EEC}" type="presParOf" srcId="{52F5B70A-84F6-4F13-BF09-35296314D225}" destId="{0EA70BD9-06CD-4FEC-8E77-7C826FD95445}" srcOrd="0" destOrd="0" presId="urn:microsoft.com/office/officeart/2005/8/layout/vProcess5"/>
    <dgm:cxn modelId="{41FF1595-128A-714C-8ECC-37B19B1A6DDC}" type="presParOf" srcId="{52F5B70A-84F6-4F13-BF09-35296314D225}" destId="{2CB6638E-B283-4588-B8E7-88DE725B8509}" srcOrd="1" destOrd="0" presId="urn:microsoft.com/office/officeart/2005/8/layout/vProcess5"/>
    <dgm:cxn modelId="{26944C61-EFB5-FF45-9818-ED1A5BA159D8}" type="presParOf" srcId="{52F5B70A-84F6-4F13-BF09-35296314D225}" destId="{54D162DD-3346-4F4B-809D-4D499CA2ACBF}" srcOrd="2" destOrd="0" presId="urn:microsoft.com/office/officeart/2005/8/layout/vProcess5"/>
    <dgm:cxn modelId="{9107FC50-7B37-FC4A-8F16-7DF90E4EBBE5}" type="presParOf" srcId="{52F5B70A-84F6-4F13-BF09-35296314D225}" destId="{C8960224-1464-4B19-BB34-4F2474367CB9}" srcOrd="3" destOrd="0" presId="urn:microsoft.com/office/officeart/2005/8/layout/vProcess5"/>
    <dgm:cxn modelId="{922354CF-A1D5-8340-B4A8-16088F28C96D}" type="presParOf" srcId="{52F5B70A-84F6-4F13-BF09-35296314D225}" destId="{6A64A683-1360-429A-AF1A-58957F32A92F}" srcOrd="4" destOrd="0" presId="urn:microsoft.com/office/officeart/2005/8/layout/vProcess5"/>
    <dgm:cxn modelId="{B93FF8F1-B24A-0348-B6E7-2AF6291A34AA}" type="presParOf" srcId="{52F5B70A-84F6-4F13-BF09-35296314D225}" destId="{2FEC4525-6907-468C-9610-961DB5453680}" srcOrd="5" destOrd="0" presId="urn:microsoft.com/office/officeart/2005/8/layout/vProcess5"/>
    <dgm:cxn modelId="{333F0447-1245-FA4E-8139-1D715CEC9191}" type="presParOf" srcId="{52F5B70A-84F6-4F13-BF09-35296314D225}" destId="{C0ABBC32-8720-42C1-A746-A38008E6B6C2}" srcOrd="6" destOrd="0" presId="urn:microsoft.com/office/officeart/2005/8/layout/vProcess5"/>
    <dgm:cxn modelId="{C700BA34-9AB3-BA44-9999-BB37A4BB8704}" type="presParOf" srcId="{52F5B70A-84F6-4F13-BF09-35296314D225}" destId="{FB9C84A8-2B67-43F4-BD98-353E7B5209D0}" srcOrd="7" destOrd="0" presId="urn:microsoft.com/office/officeart/2005/8/layout/vProcess5"/>
    <dgm:cxn modelId="{DAFBA614-8BF6-7740-96F7-3CC723A9A741}" type="presParOf" srcId="{52F5B70A-84F6-4F13-BF09-35296314D225}" destId="{484AC6D2-386A-4C22-BC82-DCD6DB0516E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52837-403B-4D0A-B958-E2AC3C781EEA}">
      <dsp:nvSpPr>
        <dsp:cNvPr id="0" name=""/>
        <dsp:cNvSpPr/>
      </dsp:nvSpPr>
      <dsp:spPr>
        <a:xfrm>
          <a:off x="0" y="52417"/>
          <a:ext cx="10515600" cy="7547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This could lead to a persistent offender as their moral code is not developed. This could be caused by:</a:t>
          </a:r>
        </a:p>
      </dsp:txBody>
      <dsp:txXfrm>
        <a:off x="36845" y="89262"/>
        <a:ext cx="10441910" cy="681087"/>
      </dsp:txXfrm>
    </dsp:sp>
    <dsp:sp modelId="{1CBC30C0-2B53-40CB-8B72-8FE4F7A5A3FD}">
      <dsp:nvSpPr>
        <dsp:cNvPr id="0" name=""/>
        <dsp:cNvSpPr/>
      </dsp:nvSpPr>
      <dsp:spPr>
        <a:xfrm>
          <a:off x="0" y="861915"/>
          <a:ext cx="10515600" cy="754777"/>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 Neglect or other problems within their upbringing - will fail to develop what society would class as </a:t>
          </a:r>
        </a:p>
      </dsp:txBody>
      <dsp:txXfrm>
        <a:off x="36845" y="898760"/>
        <a:ext cx="10441910" cy="681087"/>
      </dsp:txXfrm>
    </dsp:sp>
    <dsp:sp modelId="{52201C8B-F049-4756-8D08-F94DB47EE24E}">
      <dsp:nvSpPr>
        <dsp:cNvPr id="0" name=""/>
        <dsp:cNvSpPr/>
      </dsp:nvSpPr>
      <dsp:spPr>
        <a:xfrm>
          <a:off x="0" y="1616693"/>
          <a:ext cx="10515600"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dirty="0"/>
            <a:t>Parents not setting boundaries – or if the family has a different moral code from the wider society </a:t>
          </a:r>
          <a:r>
            <a:rPr lang="en-GB" sz="1500" b="0" i="0" kern="1200" dirty="0"/>
            <a:t>(Cherry, 2023)</a:t>
          </a:r>
          <a:r>
            <a:rPr lang="en-US" sz="1500" b="0" i="0" kern="1200" dirty="0"/>
            <a:t>. </a:t>
          </a:r>
          <a:endParaRPr lang="en-US" sz="1500" kern="1200" dirty="0"/>
        </a:p>
      </dsp:txBody>
      <dsp:txXfrm>
        <a:off x="0" y="1616693"/>
        <a:ext cx="10515600" cy="314640"/>
      </dsp:txXfrm>
    </dsp:sp>
    <dsp:sp modelId="{5C3DEDC5-C038-4C26-8776-53A005AC0211}">
      <dsp:nvSpPr>
        <dsp:cNvPr id="0" name=""/>
        <dsp:cNvSpPr/>
      </dsp:nvSpPr>
      <dsp:spPr>
        <a:xfrm>
          <a:off x="0" y="1931333"/>
          <a:ext cx="10515600" cy="754777"/>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Neglect- Ian might have felt neglected by his mom and dad. </a:t>
          </a:r>
        </a:p>
      </dsp:txBody>
      <dsp:txXfrm>
        <a:off x="36845" y="1968178"/>
        <a:ext cx="10441910" cy="681087"/>
      </dsp:txXfrm>
    </dsp:sp>
    <dsp:sp modelId="{2939FB22-0510-40BA-BED3-4C70410EAFF3}">
      <dsp:nvSpPr>
        <dsp:cNvPr id="0" name=""/>
        <dsp:cNvSpPr/>
      </dsp:nvSpPr>
      <dsp:spPr>
        <a:xfrm>
          <a:off x="0" y="2740830"/>
          <a:ext cx="10515600" cy="754777"/>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And felt like he had control by murdering and raping the victims. </a:t>
          </a:r>
        </a:p>
      </dsp:txBody>
      <dsp:txXfrm>
        <a:off x="36845" y="2777675"/>
        <a:ext cx="10441910" cy="681087"/>
      </dsp:txXfrm>
    </dsp:sp>
    <dsp:sp modelId="{09F85107-07C9-477D-985F-318D258575BD}">
      <dsp:nvSpPr>
        <dsp:cNvPr id="0" name=""/>
        <dsp:cNvSpPr/>
      </dsp:nvSpPr>
      <dsp:spPr>
        <a:xfrm>
          <a:off x="0" y="3550328"/>
          <a:ext cx="10515600" cy="75477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Parents not setting boundaries- this could be the fact his adoptive parents knew he was troubled and was easier to let him continue to do so </a:t>
          </a:r>
          <a:r>
            <a:rPr lang="en-GB" sz="1900" b="0" i="0" kern="1200" dirty="0"/>
            <a:t>(Cherry, 2023)</a:t>
          </a:r>
          <a:r>
            <a:rPr lang="en-US" sz="1900" b="0" i="0" kern="1200" dirty="0"/>
            <a:t>. </a:t>
          </a:r>
          <a:endParaRPr lang="en-US" sz="1900" kern="1200" dirty="0"/>
        </a:p>
      </dsp:txBody>
      <dsp:txXfrm>
        <a:off x="36845" y="3587173"/>
        <a:ext cx="10441910" cy="6810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6638E-B283-4588-B8E7-88DE725B8509}">
      <dsp:nvSpPr>
        <dsp:cNvPr id="0" name=""/>
        <dsp:cNvSpPr/>
      </dsp:nvSpPr>
      <dsp:spPr>
        <a:xfrm>
          <a:off x="0" y="0"/>
          <a:ext cx="9803771" cy="152727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Moors Murders were a series of killings that took place in the 1960s. They were committed by Ian Brady and Myra Hindley in and around the Manchester area.</a:t>
          </a:r>
        </a:p>
      </dsp:txBody>
      <dsp:txXfrm>
        <a:off x="44732" y="44732"/>
        <a:ext cx="8155719" cy="1437814"/>
      </dsp:txXfrm>
    </dsp:sp>
    <dsp:sp modelId="{54D162DD-3346-4F4B-809D-4D499CA2ACBF}">
      <dsp:nvSpPr>
        <dsp:cNvPr id="0" name=""/>
        <dsp:cNvSpPr/>
      </dsp:nvSpPr>
      <dsp:spPr>
        <a:xfrm>
          <a:off x="865038" y="1781825"/>
          <a:ext cx="9803771" cy="152727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t>Lombroso theory, was a theory developed in the late 19th century. Lombroso believed that criminal behaviour and traits were inherited and could be identified through physical characteristics.</a:t>
          </a:r>
          <a:r>
            <a:rPr lang="en-GB" sz="2200" kern="1200">
              <a:latin typeface="Calibri Light" panose="020F0302020204030204"/>
            </a:rPr>
            <a:t> </a:t>
          </a:r>
          <a:endParaRPr lang="en-US" sz="2200" kern="1200">
            <a:latin typeface="Calibri Light" panose="020F0302020204030204"/>
          </a:endParaRPr>
        </a:p>
      </dsp:txBody>
      <dsp:txXfrm>
        <a:off x="909770" y="1826557"/>
        <a:ext cx="7856537" cy="1437814"/>
      </dsp:txXfrm>
    </dsp:sp>
    <dsp:sp modelId="{C8960224-1464-4B19-BB34-4F2474367CB9}">
      <dsp:nvSpPr>
        <dsp:cNvPr id="0" name=""/>
        <dsp:cNvSpPr/>
      </dsp:nvSpPr>
      <dsp:spPr>
        <a:xfrm>
          <a:off x="1730077" y="3563650"/>
          <a:ext cx="9803771" cy="152727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However, it's important to note that the Lombroso theory has been widely discredited and is not considered valid in modern criminology. </a:t>
          </a:r>
        </a:p>
      </dsp:txBody>
      <dsp:txXfrm>
        <a:off x="1774809" y="3608382"/>
        <a:ext cx="7856537" cy="1437814"/>
      </dsp:txXfrm>
    </dsp:sp>
    <dsp:sp modelId="{6A64A683-1360-429A-AF1A-58957F32A92F}">
      <dsp:nvSpPr>
        <dsp:cNvPr id="0" name=""/>
        <dsp:cNvSpPr/>
      </dsp:nvSpPr>
      <dsp:spPr>
        <a:xfrm>
          <a:off x="8811040" y="1158186"/>
          <a:ext cx="992731" cy="99273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34404" y="1158186"/>
        <a:ext cx="546003" cy="747030"/>
      </dsp:txXfrm>
    </dsp:sp>
    <dsp:sp modelId="{2FEC4525-6907-468C-9610-961DB5453680}">
      <dsp:nvSpPr>
        <dsp:cNvPr id="0" name=""/>
        <dsp:cNvSpPr/>
      </dsp:nvSpPr>
      <dsp:spPr>
        <a:xfrm>
          <a:off x="9676079" y="2929829"/>
          <a:ext cx="992731" cy="992731"/>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899443" y="2929829"/>
        <a:ext cx="546003" cy="7470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74694D-8AF2-4844-91C1-97F6D6E82757}" type="datetimeFigureOut">
              <a:rPr lang="en-US" smtClean="0"/>
              <a:t>3/15/2024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1FE5D4-5FE9-D54A-81FE-32EAA80A4E75}" type="slidenum">
              <a:rPr lang="en-US" smtClean="0"/>
              <a:t>‹#›</a:t>
            </a:fld>
            <a:endParaRPr lang="en-US"/>
          </a:p>
        </p:txBody>
      </p:sp>
    </p:spTree>
    <p:extLst>
      <p:ext uri="{BB962C8B-B14F-4D97-AF65-F5344CB8AC3E}">
        <p14:creationId xmlns:p14="http://schemas.microsoft.com/office/powerpoint/2010/main" val="2027735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71FE5D4-5FE9-D54A-81FE-32EAA80A4E75}" type="slidenum">
              <a:rPr lang="en-US" smtClean="0"/>
              <a:t>4</a:t>
            </a:fld>
            <a:endParaRPr lang="en-US"/>
          </a:p>
        </p:txBody>
      </p:sp>
    </p:spTree>
    <p:extLst>
      <p:ext uri="{BB962C8B-B14F-4D97-AF65-F5344CB8AC3E}">
        <p14:creationId xmlns:p14="http://schemas.microsoft.com/office/powerpoint/2010/main" val="3402760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Criminal </a:t>
            </a:r>
            <a:r>
              <a:rPr lang="en-US" sz="1800" kern="10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behaviour</a:t>
            </a:r>
            <a:r>
              <a:rPr lang="en-US" sz="1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could be a result of underdeveloped Superegos. </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a:solidFill>
                <a:srgbClr val="000000"/>
              </a:solidFill>
              <a:effectLst/>
              <a:latin typeface="Calibri" panose="020F0502020204030204" pitchFamily="34" charset="0"/>
              <a:ea typeface="Calibri" panose="020F0502020204030204" pitchFamily="34" charset="0"/>
            </a:endParaRPr>
          </a:p>
          <a:p>
            <a:r>
              <a:rPr lang="en-US" sz="1800">
                <a:solidFill>
                  <a:srgbClr val="000000"/>
                </a:solidFill>
                <a:effectLst/>
                <a:latin typeface="Calibri" panose="020F0502020204030204" pitchFamily="34" charset="0"/>
                <a:ea typeface="Calibri" panose="020F0502020204030204" pitchFamily="34" charset="0"/>
              </a:rPr>
              <a:t>For example, he was stealing from a young age. </a:t>
            </a:r>
          </a:p>
          <a:p>
            <a:r>
              <a:rPr lang="en-US" sz="1800">
                <a:solidFill>
                  <a:srgbClr val="000000"/>
                </a:solidFill>
                <a:effectLst/>
                <a:latin typeface="Calibri" panose="020F0502020204030204" pitchFamily="34" charset="0"/>
              </a:rPr>
              <a:t>Did his punishment but continued to do crime</a:t>
            </a:r>
            <a:endParaRPr lang="en-US"/>
          </a:p>
        </p:txBody>
      </p:sp>
      <p:sp>
        <p:nvSpPr>
          <p:cNvPr id="4" name="Slide Number Placeholder 3"/>
          <p:cNvSpPr>
            <a:spLocks noGrp="1"/>
          </p:cNvSpPr>
          <p:nvPr>
            <p:ph type="sldNum" sz="quarter" idx="5"/>
          </p:nvPr>
        </p:nvSpPr>
        <p:spPr/>
        <p:txBody>
          <a:bodyPr/>
          <a:lstStyle/>
          <a:p>
            <a:fld id="{B71FE5D4-5FE9-D54A-81FE-32EAA80A4E75}" type="slidenum">
              <a:rPr lang="en-US" smtClean="0"/>
              <a:t>5</a:t>
            </a:fld>
            <a:endParaRPr lang="en-US"/>
          </a:p>
        </p:txBody>
      </p:sp>
    </p:spTree>
    <p:extLst>
      <p:ext uri="{BB962C8B-B14F-4D97-AF65-F5344CB8AC3E}">
        <p14:creationId xmlns:p14="http://schemas.microsoft.com/office/powerpoint/2010/main" val="871122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This could have affected Ian as his mother left him for long hours a day and ended up giving him up for adoption and his dad never knew him</a:t>
            </a:r>
          </a:p>
          <a:p>
            <a:r>
              <a:rPr lang="en-US" dirty="0"/>
              <a:t>There are 3 types of mind: which are the preconscious, the conscious mind and the </a:t>
            </a:r>
            <a:r>
              <a:rPr lang="en-US" dirty="0" err="1"/>
              <a:t>uncounscious</a:t>
            </a:r>
            <a:r>
              <a:rPr lang="en-US" dirty="0"/>
              <a:t> mind. </a:t>
            </a:r>
          </a:p>
        </p:txBody>
      </p:sp>
      <p:sp>
        <p:nvSpPr>
          <p:cNvPr id="4" name="Slide Number Placeholder 3"/>
          <p:cNvSpPr>
            <a:spLocks noGrp="1"/>
          </p:cNvSpPr>
          <p:nvPr>
            <p:ph type="sldNum" sz="quarter" idx="5"/>
          </p:nvPr>
        </p:nvSpPr>
        <p:spPr/>
        <p:txBody>
          <a:bodyPr/>
          <a:lstStyle/>
          <a:p>
            <a:fld id="{B71FE5D4-5FE9-D54A-81FE-32EAA80A4E75}" type="slidenum">
              <a:rPr lang="en-US" smtClean="0"/>
              <a:t>6</a:t>
            </a:fld>
            <a:endParaRPr lang="en-US"/>
          </a:p>
        </p:txBody>
      </p:sp>
    </p:spTree>
    <p:extLst>
      <p:ext uri="{BB962C8B-B14F-4D97-AF65-F5344CB8AC3E}">
        <p14:creationId xmlns:p14="http://schemas.microsoft.com/office/powerpoint/2010/main" val="1331501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333333"/>
                </a:solidFill>
                <a:effectLst/>
                <a:latin typeface="-apple-system"/>
              </a:rPr>
              <a:t>criminal </a:t>
            </a:r>
            <a:r>
              <a:rPr lang="en-GB" b="0" i="0" u="none" strike="noStrike" err="1">
                <a:solidFill>
                  <a:srgbClr val="333333"/>
                </a:solidFill>
                <a:effectLst/>
                <a:latin typeface="-apple-system"/>
              </a:rPr>
              <a:t>behavior</a:t>
            </a:r>
            <a:r>
              <a:rPr lang="en-GB" b="0" i="0" u="none" strike="noStrike">
                <a:solidFill>
                  <a:srgbClr val="333333"/>
                </a:solidFill>
                <a:effectLst/>
                <a:latin typeface="-apple-system"/>
              </a:rPr>
              <a:t> is learned when more pro-violence attitudes are learned than anti-violence attitudes.</a:t>
            </a:r>
            <a:endParaRPr lang="en-US"/>
          </a:p>
        </p:txBody>
      </p:sp>
      <p:sp>
        <p:nvSpPr>
          <p:cNvPr id="4" name="Slide Number Placeholder 3"/>
          <p:cNvSpPr>
            <a:spLocks noGrp="1"/>
          </p:cNvSpPr>
          <p:nvPr>
            <p:ph type="sldNum" sz="quarter" idx="5"/>
          </p:nvPr>
        </p:nvSpPr>
        <p:spPr/>
        <p:txBody>
          <a:bodyPr/>
          <a:lstStyle/>
          <a:p>
            <a:fld id="{B71FE5D4-5FE9-D54A-81FE-32EAA80A4E75}" type="slidenum">
              <a:rPr lang="en-US" smtClean="0"/>
              <a:t>7</a:t>
            </a:fld>
            <a:endParaRPr lang="en-US"/>
          </a:p>
        </p:txBody>
      </p:sp>
    </p:spTree>
    <p:extLst>
      <p:ext uri="{BB962C8B-B14F-4D97-AF65-F5344CB8AC3E}">
        <p14:creationId xmlns:p14="http://schemas.microsoft.com/office/powerpoint/2010/main" val="1644538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Learning new techniques may have benefitted Ian as he committed crimes when a teenager and then he went on  from petty crimes and burglary to murdering and sexual assaulting children.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82828"/>
                </a:solidFill>
                <a:effectLst/>
                <a:latin typeface="Georgia" panose="02040502050405020303" pitchFamily="18" charset="0"/>
              </a:rPr>
              <a:t>We often hear the phrase “Got in with a bad crowd”; our friendship groups can profoundly affect criminality, especially during adolescence.</a:t>
            </a:r>
          </a:p>
          <a:p>
            <a:endParaRPr lang="en-US" dirty="0"/>
          </a:p>
        </p:txBody>
      </p:sp>
      <p:sp>
        <p:nvSpPr>
          <p:cNvPr id="4" name="Slide Number Placeholder 3"/>
          <p:cNvSpPr>
            <a:spLocks noGrp="1"/>
          </p:cNvSpPr>
          <p:nvPr>
            <p:ph type="sldNum" sz="quarter" idx="5"/>
          </p:nvPr>
        </p:nvSpPr>
        <p:spPr/>
        <p:txBody>
          <a:bodyPr/>
          <a:lstStyle/>
          <a:p>
            <a:fld id="{B71FE5D4-5FE9-D54A-81FE-32EAA80A4E75}" type="slidenum">
              <a:rPr lang="en-US" smtClean="0"/>
              <a:t>8</a:t>
            </a:fld>
            <a:endParaRPr lang="en-US"/>
          </a:p>
        </p:txBody>
      </p:sp>
    </p:spTree>
    <p:extLst>
      <p:ext uri="{BB962C8B-B14F-4D97-AF65-F5344CB8AC3E}">
        <p14:creationId xmlns:p14="http://schemas.microsoft.com/office/powerpoint/2010/main" val="4066788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Sheldon believed that these body types were associated with different personality traits. </a:t>
            </a:r>
            <a:endParaRPr lang="en-US"/>
          </a:p>
          <a:p>
            <a:endParaRPr lang="en-US">
              <a:cs typeface="Calibri"/>
            </a:endParaRPr>
          </a:p>
          <a:p>
            <a:r>
              <a:rPr lang="en-GB"/>
              <a:t>Many researchers argue that personality is influenced by a wide range of factors, including genetics, environment, and individual experiences, rather than solely being determined by body shape.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B71FE5D4-5FE9-D54A-81FE-32EAA80A4E75}" type="slidenum">
              <a:rPr lang="en-US" smtClean="0"/>
              <a:t>9</a:t>
            </a:fld>
            <a:endParaRPr lang="en-US"/>
          </a:p>
        </p:txBody>
      </p:sp>
    </p:spTree>
    <p:extLst>
      <p:ext uri="{BB962C8B-B14F-4D97-AF65-F5344CB8AC3E}">
        <p14:creationId xmlns:p14="http://schemas.microsoft.com/office/powerpoint/2010/main" val="3752615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Sheldon, Ectomorphs are quiet, restrained, noon-assertive, sensitive, introverted, artistic, and self-conscious.</a:t>
            </a:r>
          </a:p>
        </p:txBody>
      </p:sp>
      <p:sp>
        <p:nvSpPr>
          <p:cNvPr id="4" name="Slide Number Placeholder 3"/>
          <p:cNvSpPr>
            <a:spLocks noGrp="1"/>
          </p:cNvSpPr>
          <p:nvPr>
            <p:ph type="sldNum" sz="quarter" idx="5"/>
          </p:nvPr>
        </p:nvSpPr>
        <p:spPr/>
        <p:txBody>
          <a:bodyPr/>
          <a:lstStyle/>
          <a:p>
            <a:fld id="{B71FE5D4-5FE9-D54A-81FE-32EAA80A4E75}" type="slidenum">
              <a:rPr lang="en-US" smtClean="0"/>
              <a:t>10</a:t>
            </a:fld>
            <a:endParaRPr lang="en-US"/>
          </a:p>
        </p:txBody>
      </p:sp>
    </p:spTree>
    <p:extLst>
      <p:ext uri="{BB962C8B-B14F-4D97-AF65-F5344CB8AC3E}">
        <p14:creationId xmlns:p14="http://schemas.microsoft.com/office/powerpoint/2010/main" val="3494847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was a tragic and disturbing case. The case became known when one of the victims' families went to the police. They were looking for their missing child and suspected that Brady and Hindley might be involved. </a:t>
            </a:r>
          </a:p>
          <a:p>
            <a:endParaRPr lang="en-US">
              <a:cs typeface="Calibri"/>
            </a:endParaRPr>
          </a:p>
          <a:p>
            <a:r>
              <a:rPr lang="en-US"/>
              <a:t>He proposed that certain physical features, such as facial asymmetry or a prominent jaw, were indicative of a "born criminal." </a:t>
            </a:r>
            <a:endParaRPr lang="en-US">
              <a:cs typeface="Calibri"/>
            </a:endParaRPr>
          </a:p>
          <a:p>
            <a:endParaRPr lang="en-US">
              <a:cs typeface="Calibri"/>
            </a:endParaRPr>
          </a:p>
          <a:p>
            <a:r>
              <a:rPr lang="en-GB"/>
              <a:t>Today, we understand that criminal </a:t>
            </a:r>
            <a:r>
              <a:rPr lang="en-GB" err="1"/>
              <a:t>behavior</a:t>
            </a:r>
            <a:r>
              <a:rPr lang="en-GB"/>
              <a:t> is influenced by a complex interplay of various factors, including social, psychological, and environmental factors.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B71FE5D4-5FE9-D54A-81FE-32EAA80A4E75}" type="slidenum">
              <a:rPr lang="en-US" smtClean="0"/>
              <a:t>11</a:t>
            </a:fld>
            <a:endParaRPr lang="en-US"/>
          </a:p>
        </p:txBody>
      </p:sp>
    </p:spTree>
    <p:extLst>
      <p:ext uri="{BB962C8B-B14F-4D97-AF65-F5344CB8AC3E}">
        <p14:creationId xmlns:p14="http://schemas.microsoft.com/office/powerpoint/2010/main" val="1261294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However, it's important to note that these beliefs have been widely criticized and are not supported by modern scientific understanding of criminal behaviour.</a:t>
            </a:r>
          </a:p>
          <a:p>
            <a:endParaRPr lang="en-US">
              <a:cs typeface="Calibri"/>
            </a:endParaRPr>
          </a:p>
        </p:txBody>
      </p:sp>
      <p:sp>
        <p:nvSpPr>
          <p:cNvPr id="4" name="Slide Number Placeholder 3"/>
          <p:cNvSpPr>
            <a:spLocks noGrp="1"/>
          </p:cNvSpPr>
          <p:nvPr>
            <p:ph type="sldNum" sz="quarter" idx="5"/>
          </p:nvPr>
        </p:nvSpPr>
        <p:spPr/>
        <p:txBody>
          <a:bodyPr/>
          <a:lstStyle/>
          <a:p>
            <a:fld id="{B71FE5D4-5FE9-D54A-81FE-32EAA80A4E75}" type="slidenum">
              <a:rPr lang="en-US" smtClean="0"/>
              <a:t>12</a:t>
            </a:fld>
            <a:endParaRPr lang="en-US"/>
          </a:p>
        </p:txBody>
      </p:sp>
    </p:spTree>
    <p:extLst>
      <p:ext uri="{BB962C8B-B14F-4D97-AF65-F5344CB8AC3E}">
        <p14:creationId xmlns:p14="http://schemas.microsoft.com/office/powerpoint/2010/main" val="1959825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plays a huge part in the Lombroso theory in the fact that he stated that with these features this individual must be a project of evil.</a:t>
            </a:r>
          </a:p>
          <a:p>
            <a:endParaRPr lang="en-GB">
              <a:cs typeface="Calibri"/>
            </a:endParaRPr>
          </a:p>
          <a:p>
            <a:r>
              <a:rPr lang="en-GB"/>
              <a:t>Relating to the theory this was more seen for women that they were seen as eviller with these features and more feared in the community according to Lombroso.</a:t>
            </a:r>
          </a:p>
        </p:txBody>
      </p:sp>
      <p:sp>
        <p:nvSpPr>
          <p:cNvPr id="4" name="Slide Number Placeholder 3"/>
          <p:cNvSpPr>
            <a:spLocks noGrp="1"/>
          </p:cNvSpPr>
          <p:nvPr>
            <p:ph type="sldNum" sz="quarter" idx="5"/>
          </p:nvPr>
        </p:nvSpPr>
        <p:spPr/>
        <p:txBody>
          <a:bodyPr/>
          <a:lstStyle/>
          <a:p>
            <a:fld id="{B71FE5D4-5FE9-D54A-81FE-32EAA80A4E75}" type="slidenum">
              <a:rPr lang="en-US" smtClean="0"/>
              <a:t>13</a:t>
            </a:fld>
            <a:endParaRPr lang="en-US"/>
          </a:p>
        </p:txBody>
      </p:sp>
    </p:spTree>
    <p:extLst>
      <p:ext uri="{BB962C8B-B14F-4D97-AF65-F5344CB8AC3E}">
        <p14:creationId xmlns:p14="http://schemas.microsoft.com/office/powerpoint/2010/main" val="4059800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murdered a 24-year-old woman when she caught him breaking into her home. As a baby Page was frequently shaken by his mother, and as he got older the abuse got worse. </a:t>
            </a:r>
          </a:p>
        </p:txBody>
      </p:sp>
      <p:sp>
        <p:nvSpPr>
          <p:cNvPr id="4" name="Slide Number Placeholder 3"/>
          <p:cNvSpPr>
            <a:spLocks noGrp="1"/>
          </p:cNvSpPr>
          <p:nvPr>
            <p:ph type="sldNum" sz="quarter" idx="5"/>
          </p:nvPr>
        </p:nvSpPr>
        <p:spPr/>
        <p:txBody>
          <a:bodyPr/>
          <a:lstStyle/>
          <a:p>
            <a:fld id="{B71FE5D4-5FE9-D54A-81FE-32EAA80A4E75}" type="slidenum">
              <a:rPr lang="en-US" smtClean="0"/>
              <a:t>14</a:t>
            </a:fld>
            <a:endParaRPr lang="en-US"/>
          </a:p>
        </p:txBody>
      </p:sp>
    </p:spTree>
    <p:extLst>
      <p:ext uri="{BB962C8B-B14F-4D97-AF65-F5344CB8AC3E}">
        <p14:creationId xmlns:p14="http://schemas.microsoft.com/office/powerpoint/2010/main" val="1986007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u go love </a:t>
            </a:r>
            <a:r>
              <a:rPr lang="en-US" err="1"/>
              <a:t>paige</a:t>
            </a:r>
            <a:r>
              <a:rPr lang="en-US"/>
              <a:t> x</a:t>
            </a:r>
          </a:p>
        </p:txBody>
      </p:sp>
      <p:sp>
        <p:nvSpPr>
          <p:cNvPr id="4" name="Slide Number Placeholder 3"/>
          <p:cNvSpPr>
            <a:spLocks noGrp="1"/>
          </p:cNvSpPr>
          <p:nvPr>
            <p:ph type="sldNum" sz="quarter" idx="5"/>
          </p:nvPr>
        </p:nvSpPr>
        <p:spPr/>
        <p:txBody>
          <a:bodyPr/>
          <a:lstStyle/>
          <a:p>
            <a:fld id="{B71FE5D4-5FE9-D54A-81FE-32EAA80A4E75}" type="slidenum">
              <a:rPr lang="en-US" smtClean="0"/>
              <a:t>15</a:t>
            </a:fld>
            <a:endParaRPr lang="en-US"/>
          </a:p>
        </p:txBody>
      </p:sp>
    </p:spTree>
    <p:extLst>
      <p:ext uri="{BB962C8B-B14F-4D97-AF65-F5344CB8AC3E}">
        <p14:creationId xmlns:p14="http://schemas.microsoft.com/office/powerpoint/2010/main" val="24931816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case “moors murders” know by many is the need for improved systems to address and prevent such crimes. While it's difficult to fully understand the motivations behind these acts, it's clear that the perpetrators, Ian Brady and Myra Hindley, were responsible for the suffering inflicted upon others whether they were born evil or made evil. </a:t>
            </a:r>
          </a:p>
          <a:p>
            <a:endParaRPr lang="en-US"/>
          </a:p>
          <a:p>
            <a:endParaRPr lang="en-US"/>
          </a:p>
          <a:p>
            <a:r>
              <a:rPr lang="en-US">
                <a:ea typeface="+mn-lt"/>
                <a:cs typeface="+mn-lt"/>
              </a:rPr>
              <a:t>it's difficult to say for sure what influenced Myra Hindley, but it's possible that her relationship with her husband played a role. People can be influenced by their partners, especially in situations involving criminal behavior. </a:t>
            </a:r>
            <a:endParaRPr lang="en-US">
              <a:cs typeface="Calibri"/>
            </a:endParaRPr>
          </a:p>
          <a:p>
            <a:r>
              <a:rPr lang="en-US">
                <a:ea typeface="+mn-lt"/>
                <a:cs typeface="+mn-lt"/>
              </a:rPr>
              <a:t>To label Ian Brady as evil from the beginning is important to remember that people's actions and behaviors are complex. It's difficult to definitively determine someone's true nature, especially from the beginning however as a group he was more obviously in a bad mental state and what he was doing and influenced her.</a:t>
            </a:r>
            <a:endParaRPr lang="en-US">
              <a:ea typeface="+mn-lt"/>
              <a:cs typeface="Calibri"/>
            </a:endParaRPr>
          </a:p>
          <a:p>
            <a:r>
              <a:rPr lang="en-US">
                <a:ea typeface="+mn-lt"/>
                <a:cs typeface="+mn-lt"/>
              </a:rPr>
              <a:t>However, based on his actions, it's clear that Brady committed awful crimes and caused unbelievable harm.</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B71FE5D4-5FE9-D54A-81FE-32EAA80A4E75}" type="slidenum">
              <a:rPr lang="en-US" smtClean="0"/>
              <a:t>19</a:t>
            </a:fld>
            <a:endParaRPr lang="en-US"/>
          </a:p>
        </p:txBody>
      </p:sp>
    </p:spTree>
    <p:extLst>
      <p:ext uri="{BB962C8B-B14F-4D97-AF65-F5344CB8AC3E}">
        <p14:creationId xmlns:p14="http://schemas.microsoft.com/office/powerpoint/2010/main" val="39300547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71FE5D4-5FE9-D54A-81FE-32EAA80A4E75}" type="slidenum">
              <a:rPr lang="en-US" smtClean="0"/>
              <a:t>20</a:t>
            </a:fld>
            <a:endParaRPr lang="en-US"/>
          </a:p>
        </p:txBody>
      </p:sp>
    </p:spTree>
    <p:extLst>
      <p:ext uri="{BB962C8B-B14F-4D97-AF65-F5344CB8AC3E}">
        <p14:creationId xmlns:p14="http://schemas.microsoft.com/office/powerpoint/2010/main" val="512392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71FE5D4-5FE9-D54A-81FE-32EAA80A4E75}" type="slidenum">
              <a:rPr lang="en-US" smtClean="0"/>
              <a:t>22</a:t>
            </a:fld>
            <a:endParaRPr lang="en-US"/>
          </a:p>
        </p:txBody>
      </p:sp>
    </p:spTree>
    <p:extLst>
      <p:ext uri="{BB962C8B-B14F-4D97-AF65-F5344CB8AC3E}">
        <p14:creationId xmlns:p14="http://schemas.microsoft.com/office/powerpoint/2010/main" val="3934986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D3B0B-98B0-88C1-9D79-2B6F6210FB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D4CC192-ECBF-CBF9-0947-EFF0A86792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DAADD0B-A097-1EB4-BD25-A466F4CA99F3}"/>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5" name="Footer Placeholder 4">
            <a:extLst>
              <a:ext uri="{FF2B5EF4-FFF2-40B4-BE49-F238E27FC236}">
                <a16:creationId xmlns:a16="http://schemas.microsoft.com/office/drawing/2014/main" id="{3DAB8B09-03DA-4E41-DCFC-D53E8EF5F2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A7D7A9-A3BE-F17F-5693-597264EDF488}"/>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8805064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22D1-4EEF-77CA-FAF2-F2316BBA58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2B743A-71B1-BA45-6411-F7175611E0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876259-249F-A256-93FF-AE394CF70A03}"/>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5" name="Footer Placeholder 4">
            <a:extLst>
              <a:ext uri="{FF2B5EF4-FFF2-40B4-BE49-F238E27FC236}">
                <a16:creationId xmlns:a16="http://schemas.microsoft.com/office/drawing/2014/main" id="{4CE87992-0856-AA2C-A4C4-F65DE68C24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E49856-DE17-4950-A971-02CF05783417}"/>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8050872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6842B-AE48-9BB3-B122-ED81ACB90D8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266190B-C361-4D76-8516-E6808D4A3F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4C17ED-5D67-20ED-BBFE-BEAD6B0C4FC1}"/>
              </a:ext>
            </a:extLst>
          </p:cNvPr>
          <p:cNvSpPr>
            <a:spLocks noGrp="1"/>
          </p:cNvSpPr>
          <p:nvPr>
            <p:ph type="dt" sz="half" idx="10"/>
          </p:nvPr>
        </p:nvSpPr>
        <p:spPr/>
        <p:txBody>
          <a:bodyPr/>
          <a:lstStyle/>
          <a:p>
            <a:fld id="{96DFF08F-DC6B-4601-B491-B0F83F6DD2DA}" type="datetimeFigureOut">
              <a:rPr lang="en-US" smtClean="0"/>
              <a:pPr/>
              <a:t>3/15/2024</a:t>
            </a:fld>
            <a:endParaRPr lang="en-US"/>
          </a:p>
        </p:txBody>
      </p:sp>
      <p:sp>
        <p:nvSpPr>
          <p:cNvPr id="5" name="Footer Placeholder 4">
            <a:extLst>
              <a:ext uri="{FF2B5EF4-FFF2-40B4-BE49-F238E27FC236}">
                <a16:creationId xmlns:a16="http://schemas.microsoft.com/office/drawing/2014/main" id="{96F0FC70-4E59-470E-7680-B0C641DA12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1DA5CB-5EB2-D71F-3D32-6D00B9DB6B86}"/>
              </a:ext>
            </a:extLst>
          </p:cNvPr>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93243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10A4A-68A3-2BBD-1418-BC5DBF1FB6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422179-6024-82FA-9682-D0E7283CC3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B5754EA-3389-1973-7F2C-F11E157A10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CD77031-3C8F-72A5-CDE8-1A73D991D9F0}"/>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6" name="Footer Placeholder 5">
            <a:extLst>
              <a:ext uri="{FF2B5EF4-FFF2-40B4-BE49-F238E27FC236}">
                <a16:creationId xmlns:a16="http://schemas.microsoft.com/office/drawing/2014/main" id="{705E7D33-4CEB-78C5-C185-993016EFB8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B17C20-0065-600C-AE32-654A19F7BE21}"/>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3622238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739C9-6EA8-AF91-ACB4-7932D85AC34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E5CE3E-4F41-8FAC-3C8C-C39E0113F8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F4516A7-BFF5-BA1F-C3F6-3503A8B850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129640D-6292-A1D7-B510-AEE4424DF2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F2021DA-9A10-71EC-BC5C-090CA69FD6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1820809-AD51-B856-8931-32F292180957}"/>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8" name="Footer Placeholder 7">
            <a:extLst>
              <a:ext uri="{FF2B5EF4-FFF2-40B4-BE49-F238E27FC236}">
                <a16:creationId xmlns:a16="http://schemas.microsoft.com/office/drawing/2014/main" id="{FAC7A341-6864-6115-0954-B5B7548303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7407E44-5877-AC92-E516-E57A672F57D7}"/>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1889383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DBBF-366E-1076-065B-856AF77D72C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BE0E6AB-5F7B-589B-2C15-C754E0BCE3CB}"/>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4" name="Footer Placeholder 3">
            <a:extLst>
              <a:ext uri="{FF2B5EF4-FFF2-40B4-BE49-F238E27FC236}">
                <a16:creationId xmlns:a16="http://schemas.microsoft.com/office/drawing/2014/main" id="{B5F4BF70-4A48-EDAD-648E-2D91B7CD35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CD4DE2-2917-9D03-9685-45705E46EDEF}"/>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518527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E53B24-96FF-B376-2484-72901C968395}"/>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3" name="Footer Placeholder 2">
            <a:extLst>
              <a:ext uri="{FF2B5EF4-FFF2-40B4-BE49-F238E27FC236}">
                <a16:creationId xmlns:a16="http://schemas.microsoft.com/office/drawing/2014/main" id="{DFF57304-22FC-F45F-2BC6-15E9B2C68D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BCE7785-B50A-378C-2F07-42BC92AB2BBE}"/>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817461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E5D49-BBEB-4401-D3BE-21FB735D2B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598C918-29BE-AD9E-319F-94BE6BE11A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FE0395-D98D-29AC-F982-80E1FCAF7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E0C3B4-667E-08FF-082B-D87ACC387EB9}"/>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6" name="Footer Placeholder 5">
            <a:extLst>
              <a:ext uri="{FF2B5EF4-FFF2-40B4-BE49-F238E27FC236}">
                <a16:creationId xmlns:a16="http://schemas.microsoft.com/office/drawing/2014/main" id="{8C557574-FD40-6DC8-DDF9-4802940FCE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559E0-C4A5-C80A-B92D-D52DA0E558AD}"/>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312537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ECC1C-DC8B-0BCB-C6E7-E914ADFDC7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5427686-A04F-917F-4DF0-CF666D5F8D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4659D7-DD90-A155-164B-1C1FAB5010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148479-2820-ED7C-4C32-B1ED7EA0F4CE}"/>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6" name="Footer Placeholder 5">
            <a:extLst>
              <a:ext uri="{FF2B5EF4-FFF2-40B4-BE49-F238E27FC236}">
                <a16:creationId xmlns:a16="http://schemas.microsoft.com/office/drawing/2014/main" id="{DBAB53F4-FBE1-31B2-6DD9-150BB4AC76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4A8CDB-DBCD-B425-3AD4-7BE9D89A6A34}"/>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597182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0B386-0148-7B1E-8EBB-05022FD5AD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D9B7D9-9578-838B-4217-AFD5DCCC4F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BC5236-5BCA-2A96-2589-3E2E028CAC72}"/>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5" name="Footer Placeholder 4">
            <a:extLst>
              <a:ext uri="{FF2B5EF4-FFF2-40B4-BE49-F238E27FC236}">
                <a16:creationId xmlns:a16="http://schemas.microsoft.com/office/drawing/2014/main" id="{4D6ECC7D-C963-2608-A8E4-1451049340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6574F-9B3A-EEFC-8C40-03D26991E025}"/>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7107894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E2D43A-A86E-0D1F-49CF-7AC26303FDD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70901DB-CEE9-FEF4-2AE0-318892283A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1C4ACB-BC68-5CA7-8CB8-AA1FA1F7E255}"/>
              </a:ext>
            </a:extLst>
          </p:cNvPr>
          <p:cNvSpPr>
            <a:spLocks noGrp="1"/>
          </p:cNvSpPr>
          <p:nvPr>
            <p:ph type="dt" sz="half" idx="10"/>
          </p:nvPr>
        </p:nvSpPr>
        <p:spPr/>
        <p:txBody>
          <a:bodyPr/>
          <a:lstStyle/>
          <a:p>
            <a:fld id="{96DFF08F-DC6B-4601-B491-B0F83F6DD2DA}" type="datetimeFigureOut">
              <a:rPr lang="en-US" smtClean="0"/>
              <a:t>3/15/2024</a:t>
            </a:fld>
            <a:endParaRPr lang="en-US"/>
          </a:p>
        </p:txBody>
      </p:sp>
      <p:sp>
        <p:nvSpPr>
          <p:cNvPr id="5" name="Footer Placeholder 4">
            <a:extLst>
              <a:ext uri="{FF2B5EF4-FFF2-40B4-BE49-F238E27FC236}">
                <a16:creationId xmlns:a16="http://schemas.microsoft.com/office/drawing/2014/main" id="{9C69A113-D16F-C4AF-D178-F476EFC934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C3020-8395-E814-5922-D4441F1044A5}"/>
              </a:ext>
            </a:extLst>
          </p:cNvPr>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682355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8BB28C-FEBC-C34D-2749-543C7DF4CA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241A8C2-547C-EF94-BD25-24D06D0159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BDBC2F-4112-E7C5-E4C6-9333AC238C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DFF08F-DC6B-4601-B491-B0F83F6DD2DA}" type="datetimeFigureOut">
              <a:rPr lang="en-US" smtClean="0"/>
              <a:pPr/>
              <a:t>3/15/2024</a:t>
            </a:fld>
            <a:endParaRPr lang="en-US"/>
          </a:p>
        </p:txBody>
      </p:sp>
      <p:sp>
        <p:nvSpPr>
          <p:cNvPr id="5" name="Footer Placeholder 4">
            <a:extLst>
              <a:ext uri="{FF2B5EF4-FFF2-40B4-BE49-F238E27FC236}">
                <a16:creationId xmlns:a16="http://schemas.microsoft.com/office/drawing/2014/main" id="{CE4A0052-551D-891F-0566-D13BCE37F8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C87AE9-9FF7-DB04-DE6B-19672CDCC4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29606578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bbc.co.uk/news/magazine-31714853" TargetMode="External"/><Relationship Id="rId7" Type="http://schemas.openxmlformats.org/officeDocument/2006/relationships/hyperlink" Target="https://www.onlinemswprograms.com/social-work/theories/psychodynamic-theory/#:~:text=Freud%20believed%20human%20behavior%20could"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verywellmind.com/the-conscious-and-unconscious-mind-2795946#toc-freuds-three-levels-of-mind" TargetMode="External"/><Relationship Id="rId5" Type="http://schemas.openxmlformats.org/officeDocument/2006/relationships/hyperlink" Target="https://www.manchestereveningnews.co.uk/news/greater-manchester-news/what-were-moors-murders-who-25146872" TargetMode="External"/><Relationship Id="rId4" Type="http://schemas.openxmlformats.org/officeDocument/2006/relationships/hyperlink" Target="https://www.biography.com/crime-figure/ian-brady"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simplypsychology.org/differential-association-theory.html" TargetMode="External"/><Relationship Id="rId3" Type="http://schemas.openxmlformats.org/officeDocument/2006/relationships/hyperlink" Target="https://www.history.com/this-day-in-history/the-moors-murderers-begin-their-killing-spree" TargetMode="External"/><Relationship Id="rId7" Type="http://schemas.openxmlformats.org/officeDocument/2006/relationships/hyperlink" Target="https://www.biography.com/crime/myra-hindley" TargetMode="External"/><Relationship Id="rId2" Type="http://schemas.openxmlformats.org/officeDocument/2006/relationships/hyperlink" Target="https://www.bbc.co.uk/news/uk-39925965" TargetMode="External"/><Relationship Id="rId1" Type="http://schemas.openxmlformats.org/officeDocument/2006/relationships/slideLayout" Target="../slideLayouts/slideLayout2.xml"/><Relationship Id="rId6" Type="http://schemas.openxmlformats.org/officeDocument/2006/relationships/hyperlink" Target="http://Lhttps:/exploringyourmind.com/cesare-lombroso-and-his-theory-of-criminology/" TargetMode="External"/><Relationship Id="rId5" Type="http://schemas.openxmlformats.org/officeDocument/2006/relationships/hyperlink" Target="https://sphweb.bumc.bu.edu/otlt/MPH-Modules/SB/BehavioralChangeTheories/BehavioralChangeTheories5.html" TargetMode="External"/><Relationship Id="rId4" Type="http://schemas.openxmlformats.org/officeDocument/2006/relationships/hyperlink" Target="https://theconversation.com/the-moors-murders-50-years-on-how-brady-and-hindley-became-an-awful-celebrity-template-58665"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onlinemswprograms.com/social-work/theories/psychodynamic-theory/#:~:text=Freud%20believed%20human%20behavior%20could" TargetMode="External"/><Relationship Id="rId7" Type="http://schemas.openxmlformats.org/officeDocument/2006/relationships/hyperlink" Target="https://www.theguardian.com/uk-news/2017/may/15/ian-brady-the-moors-murderer-dies-aged-79"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structural-learning.com/post/sigmund-freuds-theories#:~:text=Sigmund%20Freud%27s%20Theory%20of%20Psychosexual" TargetMode="External"/><Relationship Id="rId5" Type="http://schemas.openxmlformats.org/officeDocument/2006/relationships/hyperlink" Target="https://kpu.pressbooks.pub/introcrim/chapter/9-4-social-learning-theory/#:~:text=SLT%20is%20composed%20of%20four" TargetMode="External"/><Relationship Id="rId4" Type="http://schemas.openxmlformats.org/officeDocument/2006/relationships/hyperlink" Target="https://allthatsinteresting.com/myra-hindley-moors-murders"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sciencedirect.com/topics/social-sciences/differential-associ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Scan of a human brain in a neurology clinic">
            <a:extLst>
              <a:ext uri="{FF2B5EF4-FFF2-40B4-BE49-F238E27FC236}">
                <a16:creationId xmlns:a16="http://schemas.microsoft.com/office/drawing/2014/main" id="{34B1CBC0-4D11-3D6B-F580-8314D315A7B4}"/>
              </a:ext>
            </a:extLst>
          </p:cNvPr>
          <p:cNvPicPr>
            <a:picLocks noChangeAspect="1"/>
          </p:cNvPicPr>
          <p:nvPr/>
        </p:nvPicPr>
        <p:blipFill rotWithShape="1">
          <a:blip r:embed="rId2"/>
          <a:srcRect t="19571" b="5429"/>
          <a:stretch/>
        </p:blipFill>
        <p:spPr>
          <a:xfrm>
            <a:off x="20" y="10"/>
            <a:ext cx="12191980" cy="6857990"/>
          </a:xfrm>
          <a:prstGeom prst="rect">
            <a:avLst/>
          </a:prstGeom>
        </p:spPr>
      </p:pic>
      <p:sp>
        <p:nvSpPr>
          <p:cNvPr id="2" name="Title 1">
            <a:extLst>
              <a:ext uri="{FF2B5EF4-FFF2-40B4-BE49-F238E27FC236}">
                <a16:creationId xmlns:a16="http://schemas.microsoft.com/office/drawing/2014/main" id="{CE2A6CA4-A253-4796-73D3-3A095CEC4C69}"/>
              </a:ext>
            </a:extLst>
          </p:cNvPr>
          <p:cNvSpPr>
            <a:spLocks noGrp="1"/>
          </p:cNvSpPr>
          <p:nvPr>
            <p:ph type="title"/>
          </p:nvPr>
        </p:nvSpPr>
        <p:spPr>
          <a:xfrm>
            <a:off x="365759" y="2893728"/>
            <a:ext cx="11471565" cy="1739347"/>
          </a:xfrm>
        </p:spPr>
        <p:txBody>
          <a:bodyPr vert="horz" lIns="91440" tIns="45720" rIns="91440" bIns="45720" rtlCol="0" anchor="ctr">
            <a:normAutofit/>
          </a:bodyPr>
          <a:lstStyle/>
          <a:p>
            <a:pPr algn="ctr">
              <a:lnSpc>
                <a:spcPct val="80000"/>
              </a:lnSpc>
            </a:pPr>
            <a:r>
              <a:rPr lang="en-US" sz="8000" b="1" spc="150">
                <a:solidFill>
                  <a:schemeClr val="bg1"/>
                </a:solidFill>
                <a:latin typeface="Calibri"/>
                <a:cs typeface="Calibri"/>
              </a:rPr>
              <a:t>Moors Murderers</a:t>
            </a:r>
          </a:p>
        </p:txBody>
      </p:sp>
    </p:spTree>
    <p:extLst>
      <p:ext uri="{BB962C8B-B14F-4D97-AF65-F5344CB8AC3E}">
        <p14:creationId xmlns:p14="http://schemas.microsoft.com/office/powerpoint/2010/main" val="20583471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7A4EFBD-995A-9CC7-E150-77E0246CC243}"/>
              </a:ext>
            </a:extLst>
          </p:cNvPr>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kern="1200">
                <a:solidFill>
                  <a:schemeClr val="tx1"/>
                </a:solidFill>
                <a:latin typeface="+mj-lt"/>
                <a:ea typeface="+mj-ea"/>
                <a:cs typeface="+mj-cs"/>
              </a:rPr>
              <a:t>Who are the Moors murders?</a:t>
            </a:r>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35930F21-CE55-396E-A375-594D18A1FB64}"/>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a:r>
              <a:rPr lang="en-US" sz="2200" dirty="0"/>
              <a:t>- Ian Brady and Myra Hindley.</a:t>
            </a:r>
          </a:p>
          <a:p>
            <a:pPr marL="0"/>
            <a:r>
              <a:rPr lang="en-US" sz="2200" dirty="0"/>
              <a:t>- They carried out the murders between 1963-1965</a:t>
            </a:r>
          </a:p>
          <a:p>
            <a:pPr marL="0"/>
            <a:r>
              <a:rPr lang="en-US" sz="2200" dirty="0"/>
              <a:t>- Killed 5 innocent children and buried them </a:t>
            </a:r>
            <a:r>
              <a:rPr lang="en-US" sz="2200" b="0" i="0" u="none" strike="noStrike" dirty="0">
                <a:effectLst/>
              </a:rPr>
              <a:t>on bleak Saddleworth Moor in the south </a:t>
            </a:r>
            <a:r>
              <a:rPr lang="en-US" sz="2200" b="0" i="0" u="none" strike="noStrike" dirty="0" err="1">
                <a:effectLst/>
              </a:rPr>
              <a:t>Pennines</a:t>
            </a:r>
            <a:r>
              <a:rPr lang="en-US" sz="2200" dirty="0"/>
              <a:t> </a:t>
            </a:r>
            <a:r>
              <a:rPr lang="en-US" sz="2200" b="0" i="0" u="none" strike="noStrike" dirty="0">
                <a:effectLst/>
              </a:rPr>
              <a:t>(Blakey, 2022)</a:t>
            </a:r>
            <a:r>
              <a:rPr lang="en-US" sz="2200" dirty="0"/>
              <a:t>.</a:t>
            </a:r>
            <a:endParaRPr lang="en-US" sz="2200" b="0" i="0" u="none" strike="noStrike" dirty="0">
              <a:effectLst/>
            </a:endParaRPr>
          </a:p>
          <a:p>
            <a:endParaRPr lang="en-US" sz="2200" dirty="0"/>
          </a:p>
        </p:txBody>
      </p:sp>
      <p:pic>
        <p:nvPicPr>
          <p:cNvPr id="9" name="Picture 8">
            <a:extLst>
              <a:ext uri="{FF2B5EF4-FFF2-40B4-BE49-F238E27FC236}">
                <a16:creationId xmlns:a16="http://schemas.microsoft.com/office/drawing/2014/main" id="{ECFB1158-ADDD-FB96-3D5E-7AAAF89F57E7}"/>
              </a:ext>
            </a:extLst>
          </p:cNvPr>
          <p:cNvPicPr>
            <a:picLocks noChangeAspect="1"/>
          </p:cNvPicPr>
          <p:nvPr/>
        </p:nvPicPr>
        <p:blipFill>
          <a:blip r:embed="rId2"/>
          <a:stretch>
            <a:fillRect/>
          </a:stretch>
        </p:blipFill>
        <p:spPr>
          <a:xfrm>
            <a:off x="4654296" y="1274832"/>
            <a:ext cx="6903720" cy="4308336"/>
          </a:xfrm>
          <a:prstGeom prst="rect">
            <a:avLst/>
          </a:prstGeom>
        </p:spPr>
      </p:pic>
    </p:spTree>
    <p:extLst>
      <p:ext uri="{BB962C8B-B14F-4D97-AF65-F5344CB8AC3E}">
        <p14:creationId xmlns:p14="http://schemas.microsoft.com/office/powerpoint/2010/main" val="23978110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F3B164A-F6D9-9523-BEDA-F42B24DA4686}"/>
              </a:ext>
            </a:extLst>
          </p:cNvPr>
          <p:cNvSpPr>
            <a:spLocks noGrp="1"/>
          </p:cNvSpPr>
          <p:nvPr>
            <p:ph type="title"/>
          </p:nvPr>
        </p:nvSpPr>
        <p:spPr>
          <a:xfrm>
            <a:off x="841248" y="334644"/>
            <a:ext cx="10509504" cy="1076914"/>
          </a:xfrm>
        </p:spPr>
        <p:txBody>
          <a:bodyPr anchor="ctr">
            <a:normAutofit/>
          </a:bodyPr>
          <a:lstStyle/>
          <a:p>
            <a:r>
              <a:rPr lang="en-US" sz="4000"/>
              <a:t>Ian Brady </a:t>
            </a:r>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E0F23D-1340-4389-F1AC-28471B18ADFE}"/>
              </a:ext>
            </a:extLst>
          </p:cNvPr>
          <p:cNvSpPr>
            <a:spLocks/>
          </p:cNvSpPr>
          <p:nvPr/>
        </p:nvSpPr>
        <p:spPr>
          <a:xfrm>
            <a:off x="2484987" y="2844773"/>
            <a:ext cx="7212881" cy="2984678"/>
          </a:xfrm>
          <a:prstGeom prst="rect">
            <a:avLst/>
          </a:prstGeom>
        </p:spPr>
        <p:txBody>
          <a:bodyPr/>
          <a:lstStyle/>
          <a:p>
            <a:pPr marL="233172" indent="-233172" defTabSz="621792">
              <a:spcAft>
                <a:spcPts val="600"/>
              </a:spcAft>
              <a:buFont typeface="Calibri" panose="020F0502020204030204" pitchFamily="34" charset="0"/>
              <a:buChar char="-"/>
            </a:pPr>
            <a:r>
              <a:rPr lang="en-GB" sz="1632" kern="100">
                <a:solidFill>
                  <a:schemeClr val="tx1"/>
                </a:solidFill>
                <a:latin typeface="Calibri" panose="020F0502020204030204" pitchFamily="34" charset="0"/>
                <a:ea typeface="+mn-ea"/>
                <a:cs typeface="Times New Roman" panose="02020603050405020304" pitchFamily="18" charset="0"/>
              </a:rPr>
              <a:t>Serial killer </a:t>
            </a:r>
          </a:p>
          <a:p>
            <a:pPr marL="233172" indent="-233172" defTabSz="621792">
              <a:spcAft>
                <a:spcPts val="600"/>
              </a:spcAft>
              <a:buFont typeface="Calibri" panose="020F0502020204030204" pitchFamily="34" charset="0"/>
              <a:buChar char="-"/>
            </a:pPr>
            <a:r>
              <a:rPr lang="en-GB" sz="1632" kern="100">
                <a:solidFill>
                  <a:schemeClr val="tx1"/>
                </a:solidFill>
                <a:latin typeface="Calibri" panose="020F0502020204030204" pitchFamily="34" charset="0"/>
                <a:ea typeface="+mn-ea"/>
                <a:cs typeface="Times New Roman" panose="02020603050405020304" pitchFamily="18" charset="0"/>
              </a:rPr>
              <a:t>Troubled child, lonely, difficult, prone to temper tantrums.</a:t>
            </a:r>
          </a:p>
          <a:p>
            <a:pPr marL="233172" indent="-233172" defTabSz="621792">
              <a:spcAft>
                <a:spcPts val="600"/>
              </a:spcAft>
              <a:buFont typeface="Calibri" panose="020F0502020204030204" pitchFamily="34" charset="0"/>
              <a:buChar char="-"/>
            </a:pPr>
            <a:r>
              <a:rPr lang="en-GB" sz="1632" kern="100">
                <a:solidFill>
                  <a:schemeClr val="tx1"/>
                </a:solidFill>
                <a:latin typeface="Calibri" panose="020F0502020204030204" pitchFamily="34" charset="0"/>
                <a:ea typeface="+mn-ea"/>
                <a:cs typeface="Times New Roman" panose="02020603050405020304" pitchFamily="18" charset="0"/>
              </a:rPr>
              <a:t>Served prison time as a teen for burglary and petty crime.</a:t>
            </a:r>
          </a:p>
          <a:p>
            <a:pPr marL="233172" indent="-233172" defTabSz="621792">
              <a:spcAft>
                <a:spcPts val="600"/>
              </a:spcAft>
              <a:buFont typeface="Calibri" panose="020F0502020204030204" pitchFamily="34" charset="0"/>
              <a:buChar char="-"/>
            </a:pPr>
            <a:r>
              <a:rPr lang="en-GB" sz="1632" kern="100">
                <a:solidFill>
                  <a:schemeClr val="tx1"/>
                </a:solidFill>
                <a:latin typeface="Calibri" panose="020F0502020204030204" pitchFamily="34" charset="0"/>
                <a:ea typeface="+mn-ea"/>
                <a:cs typeface="Times New Roman" panose="02020603050405020304" pitchFamily="18" charset="0"/>
              </a:rPr>
              <a:t>Single mother, he never knew his father, unable to afford a babysitter and the mother was forced to leave him alone for long periods.</a:t>
            </a:r>
          </a:p>
          <a:p>
            <a:pPr marL="233172" indent="-233172" defTabSz="621792">
              <a:spcAft>
                <a:spcPts val="600"/>
              </a:spcAft>
              <a:buFont typeface="Calibri" panose="020F0502020204030204" pitchFamily="34" charset="0"/>
              <a:buChar char="-"/>
            </a:pPr>
            <a:r>
              <a:rPr lang="en-GB" sz="1632" kern="100">
                <a:solidFill>
                  <a:schemeClr val="tx1"/>
                </a:solidFill>
                <a:latin typeface="Calibri" panose="020F0502020204030204" pitchFamily="34" charset="0"/>
                <a:ea typeface="+mn-ea"/>
                <a:cs typeface="Times New Roman" panose="02020603050405020304" pitchFamily="18" charset="0"/>
              </a:rPr>
              <a:t>When he was 4 months old, she put him up for adoption and visited regularly but never said she was his mother. </a:t>
            </a:r>
          </a:p>
          <a:p>
            <a:pPr marL="233172" indent="-233172" defTabSz="621792">
              <a:spcAft>
                <a:spcPts val="600"/>
              </a:spcAft>
              <a:buFont typeface="Calibri" panose="020F0502020204030204" pitchFamily="34" charset="0"/>
              <a:buChar char="-"/>
            </a:pPr>
            <a:r>
              <a:rPr lang="en-GB" sz="1632" kern="100">
                <a:solidFill>
                  <a:schemeClr val="tx1"/>
                </a:solidFill>
                <a:latin typeface="Calibri" panose="020F0502020204030204" pitchFamily="34" charset="0"/>
                <a:ea typeface="+mn-ea"/>
                <a:cs typeface="Times New Roman" panose="02020603050405020304" pitchFamily="18" charset="0"/>
              </a:rPr>
              <a:t>Developed a fascination with Nazis.</a:t>
            </a:r>
          </a:p>
          <a:p>
            <a:pPr>
              <a:spcAft>
                <a:spcPts val="600"/>
              </a:spcAft>
            </a:pPr>
            <a:endParaRPr lang="en-US"/>
          </a:p>
        </p:txBody>
      </p:sp>
      <p:pic>
        <p:nvPicPr>
          <p:cNvPr id="7" name="Picture 6">
            <a:extLst>
              <a:ext uri="{FF2B5EF4-FFF2-40B4-BE49-F238E27FC236}">
                <a16:creationId xmlns:a16="http://schemas.microsoft.com/office/drawing/2014/main" id="{979D30BB-1FD0-9494-2011-CD4B3D920F1D}"/>
              </a:ext>
            </a:extLst>
          </p:cNvPr>
          <p:cNvPicPr>
            <a:picLocks noChangeAspect="1"/>
          </p:cNvPicPr>
          <p:nvPr/>
        </p:nvPicPr>
        <p:blipFill>
          <a:blip r:embed="rId2"/>
          <a:stretch>
            <a:fillRect/>
          </a:stretch>
        </p:blipFill>
        <p:spPr>
          <a:xfrm>
            <a:off x="8796258" y="1737360"/>
            <a:ext cx="1293615" cy="1673170"/>
          </a:xfrm>
          <a:prstGeom prst="rect">
            <a:avLst/>
          </a:prstGeom>
        </p:spPr>
      </p:pic>
      <p:sp>
        <p:nvSpPr>
          <p:cNvPr id="8" name="TextBox 7">
            <a:extLst>
              <a:ext uri="{FF2B5EF4-FFF2-40B4-BE49-F238E27FC236}">
                <a16:creationId xmlns:a16="http://schemas.microsoft.com/office/drawing/2014/main" id="{FD7BA07F-0A57-B8DB-D12F-08CAC6FFB41F}"/>
              </a:ext>
            </a:extLst>
          </p:cNvPr>
          <p:cNvSpPr txBox="1"/>
          <p:nvPr/>
        </p:nvSpPr>
        <p:spPr>
          <a:xfrm>
            <a:off x="2177142" y="6026395"/>
            <a:ext cx="1483897" cy="634661"/>
          </a:xfrm>
          <a:prstGeom prst="rect">
            <a:avLst/>
          </a:prstGeom>
          <a:noFill/>
        </p:spPr>
        <p:txBody>
          <a:bodyPr wrap="square" rtlCol="0">
            <a:spAutoFit/>
          </a:bodyPr>
          <a:lstStyle/>
          <a:p>
            <a:pPr defTabSz="621792">
              <a:spcAft>
                <a:spcPts val="600"/>
              </a:spcAft>
            </a:pPr>
            <a:r>
              <a:rPr lang="en-GB" sz="1224" kern="1200" dirty="0">
                <a:solidFill>
                  <a:srgbClr val="000000"/>
                </a:solidFill>
                <a:latin typeface="Times New Roman" panose="02020603050405020304" pitchFamily="18" charset="0"/>
                <a:ea typeface="+mn-ea"/>
                <a:cs typeface="+mn-cs"/>
              </a:rPr>
              <a:t>(Biography, 2014)</a:t>
            </a:r>
            <a:endParaRPr lang="en-GB" sz="1904" kern="1200" dirty="0">
              <a:solidFill>
                <a:srgbClr val="141414"/>
              </a:solidFill>
              <a:latin typeface="+mn-lt"/>
              <a:ea typeface="+mn-ea"/>
              <a:cs typeface="+mn-cs"/>
            </a:endParaRPr>
          </a:p>
          <a:p>
            <a:pPr>
              <a:spcAft>
                <a:spcPts val="600"/>
              </a:spcAft>
            </a:pPr>
            <a:endParaRPr lang="en-US" dirty="0"/>
          </a:p>
        </p:txBody>
      </p:sp>
    </p:spTree>
    <p:extLst>
      <p:ext uri="{BB962C8B-B14F-4D97-AF65-F5344CB8AC3E}">
        <p14:creationId xmlns:p14="http://schemas.microsoft.com/office/powerpoint/2010/main" val="1758067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3A999-1FF4-ECD4-879F-557DDC0AD127}"/>
              </a:ext>
            </a:extLst>
          </p:cNvPr>
          <p:cNvSpPr>
            <a:spLocks noGrp="1"/>
          </p:cNvSpPr>
          <p:nvPr>
            <p:ph type="title"/>
          </p:nvPr>
        </p:nvSpPr>
        <p:spPr>
          <a:xfrm>
            <a:off x="3371850" y="193676"/>
            <a:ext cx="5448300" cy="1043454"/>
          </a:xfrm>
        </p:spPr>
        <p:txBody>
          <a:bodyPr/>
          <a:lstStyle/>
          <a:p>
            <a:r>
              <a:rPr lang="en-US"/>
              <a:t>Sigmund Freud theory</a:t>
            </a:r>
          </a:p>
        </p:txBody>
      </p:sp>
      <p:sp>
        <p:nvSpPr>
          <p:cNvPr id="3" name="Content Placeholder 2">
            <a:extLst>
              <a:ext uri="{FF2B5EF4-FFF2-40B4-BE49-F238E27FC236}">
                <a16:creationId xmlns:a16="http://schemas.microsoft.com/office/drawing/2014/main" id="{EC764364-9C9A-4090-A7AA-88948666BA01}"/>
              </a:ext>
            </a:extLst>
          </p:cNvPr>
          <p:cNvSpPr>
            <a:spLocks noGrp="1"/>
          </p:cNvSpPr>
          <p:nvPr>
            <p:ph idx="1"/>
          </p:nvPr>
        </p:nvSpPr>
        <p:spPr>
          <a:xfrm>
            <a:off x="600934" y="2972547"/>
            <a:ext cx="10515600" cy="3579481"/>
          </a:xfrm>
        </p:spPr>
        <p:txBody>
          <a:bodyPr>
            <a:normAutofit lnSpcReduction="10000"/>
          </a:bodyPr>
          <a:lstStyle/>
          <a:p>
            <a:pPr marL="0" indent="0">
              <a:buNone/>
            </a:pPr>
            <a:r>
              <a:rPr lang="en-GB" sz="3200" b="0" i="0" u="none" strike="noStrike" dirty="0">
                <a:solidFill>
                  <a:srgbClr val="303643"/>
                </a:solidFill>
                <a:effectLst/>
              </a:rPr>
              <a:t>Psychodynamic theory was initially developed by Freud External as a theory of personality. According to Freud, interpersonal patterns and intrapsychic processes that occur outside of a person's conscious knowledge and are influenced by their early experiences can explain human behaviour. Psychodynamic theory is often understood to mean that an individual's behaviour is explained by influences that are external to their knowledge </a:t>
            </a:r>
            <a:r>
              <a:rPr lang="en-GB" sz="3200" b="0" i="0" u="none" strike="noStrike" dirty="0">
                <a:solidFill>
                  <a:srgbClr val="000000"/>
                </a:solidFill>
                <a:effectLst/>
              </a:rPr>
              <a:t>(Online MSW Programs, 2022)</a:t>
            </a:r>
            <a:endParaRPr lang="en-GB" sz="3200" b="0" i="0" u="none" strike="noStrike" dirty="0">
              <a:solidFill>
                <a:srgbClr val="303643"/>
              </a:solidFill>
              <a:effectLst/>
            </a:endParaRPr>
          </a:p>
        </p:txBody>
      </p:sp>
      <p:pic>
        <p:nvPicPr>
          <p:cNvPr id="5" name="Picture 4">
            <a:extLst>
              <a:ext uri="{FF2B5EF4-FFF2-40B4-BE49-F238E27FC236}">
                <a16:creationId xmlns:a16="http://schemas.microsoft.com/office/drawing/2014/main" id="{CDEBFACB-4FDA-4ED3-DF30-44B176E58B4E}"/>
              </a:ext>
            </a:extLst>
          </p:cNvPr>
          <p:cNvPicPr>
            <a:picLocks noChangeAspect="1"/>
          </p:cNvPicPr>
          <p:nvPr/>
        </p:nvPicPr>
        <p:blipFill>
          <a:blip r:embed="rId3"/>
          <a:stretch>
            <a:fillRect/>
          </a:stretch>
        </p:blipFill>
        <p:spPr>
          <a:xfrm>
            <a:off x="9853647" y="193675"/>
            <a:ext cx="2135154" cy="2438400"/>
          </a:xfrm>
          <a:prstGeom prst="rect">
            <a:avLst/>
          </a:prstGeom>
        </p:spPr>
      </p:pic>
      <p:sp>
        <p:nvSpPr>
          <p:cNvPr id="7" name="TextBox 6">
            <a:extLst>
              <a:ext uri="{FF2B5EF4-FFF2-40B4-BE49-F238E27FC236}">
                <a16:creationId xmlns:a16="http://schemas.microsoft.com/office/drawing/2014/main" id="{3E8CB37C-0B1A-1156-BF4C-043224CDE610}"/>
              </a:ext>
            </a:extLst>
          </p:cNvPr>
          <p:cNvSpPr txBox="1"/>
          <p:nvPr/>
        </p:nvSpPr>
        <p:spPr>
          <a:xfrm>
            <a:off x="600934" y="1577602"/>
            <a:ext cx="3514323" cy="800219"/>
          </a:xfrm>
          <a:prstGeom prst="rect">
            <a:avLst/>
          </a:prstGeom>
          <a:noFill/>
        </p:spPr>
        <p:txBody>
          <a:bodyPr wrap="square" rtlCol="0">
            <a:spAutoFit/>
          </a:bodyPr>
          <a:lstStyle/>
          <a:p>
            <a:r>
              <a:rPr lang="en-GB" sz="2800" b="1" i="0" u="none" strike="noStrike">
                <a:solidFill>
                  <a:srgbClr val="303643"/>
                </a:solidFill>
                <a:effectLst/>
                <a:latin typeface="Roboto" panose="02000000000000000000" pitchFamily="2" charset="0"/>
              </a:rPr>
              <a:t>What is his theory?</a:t>
            </a:r>
          </a:p>
          <a:p>
            <a:endParaRPr lang="en-US"/>
          </a:p>
        </p:txBody>
      </p:sp>
    </p:spTree>
    <p:extLst>
      <p:ext uri="{BB962C8B-B14F-4D97-AF65-F5344CB8AC3E}">
        <p14:creationId xmlns:p14="http://schemas.microsoft.com/office/powerpoint/2010/main" val="11201078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C7FF3-E33E-3A36-F8D3-B32787E3AC56}"/>
              </a:ext>
            </a:extLst>
          </p:cNvPr>
          <p:cNvSpPr>
            <a:spLocks noGrp="1"/>
          </p:cNvSpPr>
          <p:nvPr>
            <p:ph type="title"/>
          </p:nvPr>
        </p:nvSpPr>
        <p:spPr>
          <a:xfrm>
            <a:off x="841248" y="256032"/>
            <a:ext cx="10506456" cy="1014984"/>
          </a:xfrm>
        </p:spPr>
        <p:txBody>
          <a:bodyPr anchor="b">
            <a:normAutofit/>
          </a:bodyPr>
          <a:lstStyle/>
          <a:p>
            <a:r>
              <a:rPr lang="en-US">
                <a:effectLst/>
                <a:latin typeface="Calibri" panose="020F0502020204030204" pitchFamily="34" charset="0"/>
                <a:ea typeface="Calibri" panose="020F0502020204030204" pitchFamily="34" charset="0"/>
              </a:rPr>
              <a:t>Freud's psychodynamic theory</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C946870-F413-3B07-599F-302134358CB4}"/>
              </a:ext>
            </a:extLst>
          </p:cNvPr>
          <p:cNvGraphicFramePr>
            <a:graphicFrameLocks noGrp="1"/>
          </p:cNvGraphicFramePr>
          <p:nvPr>
            <p:ph idx="1"/>
            <p:extLst>
              <p:ext uri="{D42A27DB-BD31-4B8C-83A1-F6EECF244321}">
                <p14:modId xmlns:p14="http://schemas.microsoft.com/office/powerpoint/2010/main" val="351471495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753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CBB39-80AC-4A9C-5443-A309EE616324}"/>
              </a:ext>
            </a:extLst>
          </p:cNvPr>
          <p:cNvSpPr>
            <a:spLocks noGrp="1"/>
          </p:cNvSpPr>
          <p:nvPr>
            <p:ph type="title"/>
          </p:nvPr>
        </p:nvSpPr>
        <p:spPr>
          <a:xfrm>
            <a:off x="630936" y="639520"/>
            <a:ext cx="3429000" cy="1719072"/>
          </a:xfrm>
        </p:spPr>
        <p:txBody>
          <a:bodyPr anchor="b">
            <a:normAutofit/>
          </a:bodyPr>
          <a:lstStyle/>
          <a:p>
            <a:r>
              <a:rPr lang="en-US" sz="3800" b="1"/>
              <a:t>The unconscious mind</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7E00C7-95BF-66AE-86BB-127B6239142D}"/>
              </a:ext>
            </a:extLst>
          </p:cNvPr>
          <p:cNvSpPr>
            <a:spLocks noGrp="1"/>
          </p:cNvSpPr>
          <p:nvPr>
            <p:ph idx="1"/>
          </p:nvPr>
        </p:nvSpPr>
        <p:spPr>
          <a:xfrm>
            <a:off x="630936" y="2807208"/>
            <a:ext cx="3429000" cy="3410712"/>
          </a:xfrm>
        </p:spPr>
        <p:txBody>
          <a:bodyPr anchor="t">
            <a:normAutofit/>
          </a:bodyPr>
          <a:lstStyle/>
          <a:p>
            <a:pPr marL="0" indent="0">
              <a:buNone/>
            </a:pPr>
            <a:r>
              <a:rPr lang="en-US" sz="2200" dirty="0"/>
              <a:t>According to Freud's idea, dreams represent the "royal road to the unconscious mind." Freud believed that dreams were the conscious mind's inability to process repressed thoughts and impulses </a:t>
            </a:r>
            <a:r>
              <a:rPr lang="en-GB" sz="2200" b="0" i="0" u="none" strike="noStrike" dirty="0">
                <a:effectLst/>
                <a:latin typeface="Times New Roman" panose="02020603050405020304" pitchFamily="18" charset="0"/>
              </a:rPr>
              <a:t>(Cherry, 2023). </a:t>
            </a:r>
            <a:endParaRPr lang="en-US" sz="2200" dirty="0"/>
          </a:p>
        </p:txBody>
      </p:sp>
      <p:pic>
        <p:nvPicPr>
          <p:cNvPr id="6" name="Picture 5">
            <a:extLst>
              <a:ext uri="{FF2B5EF4-FFF2-40B4-BE49-F238E27FC236}">
                <a16:creationId xmlns:a16="http://schemas.microsoft.com/office/drawing/2014/main" id="{D5560839-E4B1-2A08-434D-6F00EFB83BB1}"/>
              </a:ext>
            </a:extLst>
          </p:cNvPr>
          <p:cNvPicPr>
            <a:picLocks noChangeAspect="1"/>
          </p:cNvPicPr>
          <p:nvPr/>
        </p:nvPicPr>
        <p:blipFill>
          <a:blip r:embed="rId3"/>
          <a:stretch>
            <a:fillRect/>
          </a:stretch>
        </p:blipFill>
        <p:spPr>
          <a:xfrm>
            <a:off x="4654296" y="1478699"/>
            <a:ext cx="6903720" cy="3900601"/>
          </a:xfrm>
          <a:prstGeom prst="rect">
            <a:avLst/>
          </a:prstGeom>
        </p:spPr>
      </p:pic>
    </p:spTree>
    <p:extLst>
      <p:ext uri="{BB962C8B-B14F-4D97-AF65-F5344CB8AC3E}">
        <p14:creationId xmlns:p14="http://schemas.microsoft.com/office/powerpoint/2010/main" val="34397802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30690-124A-3E62-E961-D9ABA4284EF5}"/>
              </a:ext>
            </a:extLst>
          </p:cNvPr>
          <p:cNvSpPr>
            <a:spLocks noGrp="1"/>
          </p:cNvSpPr>
          <p:nvPr>
            <p:ph type="title"/>
          </p:nvPr>
        </p:nvSpPr>
        <p:spPr>
          <a:xfrm>
            <a:off x="3862070" y="184666"/>
            <a:ext cx="4467860" cy="1157923"/>
          </a:xfrm>
        </p:spPr>
        <p:txBody>
          <a:bodyPr>
            <a:normAutofit/>
          </a:bodyPr>
          <a:lstStyle/>
          <a:p>
            <a:r>
              <a:rPr lang="en-GB" sz="3200" b="1" kern="100">
                <a:effectLst/>
                <a:latin typeface="Calibri" panose="020F0502020204030204" pitchFamily="34" charset="0"/>
                <a:ea typeface="Calibri" panose="020F0502020204030204" pitchFamily="34" charset="0"/>
                <a:cs typeface="Calibri" panose="020F0502020204030204" pitchFamily="34" charset="0"/>
              </a:rPr>
              <a:t>Edwin Sutherland theory </a:t>
            </a:r>
            <a:br>
              <a:rPr lang="en-GB" sz="1800" kern="100">
                <a:effectLst/>
                <a:latin typeface="Calibri" panose="020F0502020204030204" pitchFamily="34" charset="0"/>
                <a:ea typeface="Calibri" panose="020F0502020204030204" pitchFamily="34" charset="0"/>
                <a:cs typeface="Times New Roman" panose="02020603050405020304" pitchFamily="18" charset="0"/>
              </a:rPr>
            </a:br>
            <a:endParaRPr lang="en-US"/>
          </a:p>
        </p:txBody>
      </p:sp>
      <p:sp>
        <p:nvSpPr>
          <p:cNvPr id="5" name="TextBox 4">
            <a:extLst>
              <a:ext uri="{FF2B5EF4-FFF2-40B4-BE49-F238E27FC236}">
                <a16:creationId xmlns:a16="http://schemas.microsoft.com/office/drawing/2014/main" id="{E76609C5-BA29-BECE-5658-F80DB313E009}"/>
              </a:ext>
            </a:extLst>
          </p:cNvPr>
          <p:cNvSpPr txBox="1"/>
          <p:nvPr/>
        </p:nvSpPr>
        <p:spPr>
          <a:xfrm>
            <a:off x="4556759" y="745500"/>
            <a:ext cx="3377005" cy="461665"/>
          </a:xfrm>
          <a:prstGeom prst="rect">
            <a:avLst/>
          </a:prstGeom>
          <a:noFill/>
        </p:spPr>
        <p:txBody>
          <a:bodyPr wrap="square" rtlCol="0">
            <a:spAutoFit/>
          </a:bodyPr>
          <a:lstStyle/>
          <a:p>
            <a:r>
              <a:rPr lang="en-US" sz="2400"/>
              <a:t>Differential Association </a:t>
            </a:r>
          </a:p>
        </p:txBody>
      </p:sp>
      <p:sp>
        <p:nvSpPr>
          <p:cNvPr id="10" name="TextBox 9">
            <a:extLst>
              <a:ext uri="{FF2B5EF4-FFF2-40B4-BE49-F238E27FC236}">
                <a16:creationId xmlns:a16="http://schemas.microsoft.com/office/drawing/2014/main" id="{EE58A355-64C8-F2AA-343D-DDC03DED8536}"/>
              </a:ext>
            </a:extLst>
          </p:cNvPr>
          <p:cNvSpPr txBox="1"/>
          <p:nvPr/>
        </p:nvSpPr>
        <p:spPr>
          <a:xfrm>
            <a:off x="3962400" y="1903423"/>
            <a:ext cx="4267200" cy="4062651"/>
          </a:xfrm>
          <a:prstGeom prst="rect">
            <a:avLst/>
          </a:prstGeom>
          <a:noFill/>
        </p:spPr>
        <p:txBody>
          <a:bodyPr wrap="square" rtlCol="0">
            <a:spAutoFit/>
          </a:bodyPr>
          <a:lstStyle/>
          <a:p>
            <a:r>
              <a:rPr lang="en-US" sz="2000" dirty="0"/>
              <a:t>Edwin Sutherland asserts that criminal </a:t>
            </a:r>
            <a:r>
              <a:rPr lang="en-US" sz="2000" dirty="0" err="1"/>
              <a:t>behaviour</a:t>
            </a:r>
            <a:r>
              <a:rPr lang="en-US" sz="2000" dirty="0"/>
              <a:t> is taught and that this teaching occurs in the same small, intimate settings where interpersonal communication and social interaction are the primary means of teaching </a:t>
            </a:r>
            <a:r>
              <a:rPr lang="en-US" sz="2000" dirty="0" err="1"/>
              <a:t>behaviour</a:t>
            </a:r>
            <a:r>
              <a:rPr lang="en-US" sz="2000" dirty="0"/>
              <a:t>. Through this process of </a:t>
            </a:r>
            <a:r>
              <a:rPr lang="en-US" sz="2000" dirty="0" err="1"/>
              <a:t>socialisation</a:t>
            </a:r>
            <a:r>
              <a:rPr lang="en-US" sz="2000" dirty="0"/>
              <a:t>, not only are specific crime-committing skills acquired, but also attitudes and reasons that support and </a:t>
            </a:r>
            <a:r>
              <a:rPr lang="en-US" sz="2000" dirty="0" err="1"/>
              <a:t>legitimise</a:t>
            </a:r>
            <a:r>
              <a:rPr lang="en-US" sz="2000" dirty="0"/>
              <a:t> criminal activity are developed.</a:t>
            </a:r>
          </a:p>
          <a:p>
            <a:endParaRPr lang="en-US" dirty="0"/>
          </a:p>
        </p:txBody>
      </p:sp>
      <p:pic>
        <p:nvPicPr>
          <p:cNvPr id="11" name="Picture 10">
            <a:extLst>
              <a:ext uri="{FF2B5EF4-FFF2-40B4-BE49-F238E27FC236}">
                <a16:creationId xmlns:a16="http://schemas.microsoft.com/office/drawing/2014/main" id="{C370F2B7-7211-3336-BB81-BA2BD71D421D}"/>
              </a:ext>
            </a:extLst>
          </p:cNvPr>
          <p:cNvPicPr>
            <a:picLocks noChangeAspect="1"/>
          </p:cNvPicPr>
          <p:nvPr/>
        </p:nvPicPr>
        <p:blipFill>
          <a:blip r:embed="rId3"/>
          <a:stretch>
            <a:fillRect/>
          </a:stretch>
        </p:blipFill>
        <p:spPr>
          <a:xfrm>
            <a:off x="9628094" y="97462"/>
            <a:ext cx="2177826" cy="2971825"/>
          </a:xfrm>
          <a:prstGeom prst="rect">
            <a:avLst/>
          </a:prstGeom>
        </p:spPr>
      </p:pic>
      <p:sp>
        <p:nvSpPr>
          <p:cNvPr id="3" name="TextBox 2">
            <a:extLst>
              <a:ext uri="{FF2B5EF4-FFF2-40B4-BE49-F238E27FC236}">
                <a16:creationId xmlns:a16="http://schemas.microsoft.com/office/drawing/2014/main" id="{328F5C1A-EC5B-8BDF-4C7F-48A69A170ADD}"/>
              </a:ext>
            </a:extLst>
          </p:cNvPr>
          <p:cNvSpPr txBox="1"/>
          <p:nvPr/>
        </p:nvSpPr>
        <p:spPr>
          <a:xfrm>
            <a:off x="367703" y="1342589"/>
            <a:ext cx="3125993" cy="461665"/>
          </a:xfrm>
          <a:prstGeom prst="rect">
            <a:avLst/>
          </a:prstGeom>
          <a:noFill/>
        </p:spPr>
        <p:txBody>
          <a:bodyPr wrap="square" rtlCol="0">
            <a:spAutoFit/>
          </a:bodyPr>
          <a:lstStyle/>
          <a:p>
            <a:r>
              <a:rPr lang="en-US" sz="2400"/>
              <a:t>What is his theory?</a:t>
            </a:r>
          </a:p>
        </p:txBody>
      </p:sp>
      <p:sp>
        <p:nvSpPr>
          <p:cNvPr id="12" name="TextBox 11">
            <a:extLst>
              <a:ext uri="{FF2B5EF4-FFF2-40B4-BE49-F238E27FC236}">
                <a16:creationId xmlns:a16="http://schemas.microsoft.com/office/drawing/2014/main" id="{E1ED7D29-B993-84DE-4558-3C41E4D4D569}"/>
              </a:ext>
            </a:extLst>
          </p:cNvPr>
          <p:cNvSpPr txBox="1"/>
          <p:nvPr/>
        </p:nvSpPr>
        <p:spPr>
          <a:xfrm>
            <a:off x="367702" y="5966074"/>
            <a:ext cx="2481823"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(Ward and Brown, 2015)</a:t>
            </a:r>
            <a:endParaRPr lang="en-US" dirty="0"/>
          </a:p>
        </p:txBody>
      </p:sp>
    </p:spTree>
    <p:extLst>
      <p:ext uri="{BB962C8B-B14F-4D97-AF65-F5344CB8AC3E}">
        <p14:creationId xmlns:p14="http://schemas.microsoft.com/office/powerpoint/2010/main" val="2300339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E0EAF2-B97A-917C-3BBF-9E40461109B9}"/>
              </a:ext>
            </a:extLst>
          </p:cNvPr>
          <p:cNvSpPr>
            <a:spLocks/>
          </p:cNvSpPr>
          <p:nvPr/>
        </p:nvSpPr>
        <p:spPr>
          <a:xfrm>
            <a:off x="1570405" y="995714"/>
            <a:ext cx="4235550" cy="3083579"/>
          </a:xfrm>
          <a:prstGeom prst="rect">
            <a:avLst/>
          </a:prstGeom>
        </p:spPr>
        <p:txBody>
          <a:bodyPr/>
          <a:lstStyle/>
          <a:p>
            <a:pPr marL="260604" indent="-260604" defTabSz="694944">
              <a:spcAft>
                <a:spcPts val="600"/>
              </a:spcAft>
              <a:buFont typeface="Times New Roman" panose="02020603050405020304" pitchFamily="18" charset="0"/>
              <a:buChar char="-"/>
            </a:pPr>
            <a:r>
              <a:rPr lang="en-GB" sz="2128" kern="100" dirty="0">
                <a:solidFill>
                  <a:schemeClr val="tx1"/>
                </a:solidFill>
                <a:latin typeface="Calibri" panose="020F0502020204030204" pitchFamily="34" charset="0"/>
                <a:ea typeface="+mn-ea"/>
                <a:cs typeface="Calibri" panose="020F0502020204030204" pitchFamily="34" charset="0"/>
              </a:rPr>
              <a:t>Inadequate socialisation from parents will lead children to be influenced by other role models.</a:t>
            </a:r>
            <a:endParaRPr lang="en-GB" sz="2128" kern="100" dirty="0">
              <a:solidFill>
                <a:schemeClr val="tx1"/>
              </a:solidFill>
              <a:latin typeface="Calibri" panose="020F0502020204030204" pitchFamily="34" charset="0"/>
              <a:ea typeface="+mn-ea"/>
              <a:cs typeface="Times New Roman" panose="02020603050405020304" pitchFamily="18" charset="0"/>
            </a:endParaRPr>
          </a:p>
          <a:p>
            <a:pPr marL="260604" indent="-260604" defTabSz="694944">
              <a:spcAft>
                <a:spcPts val="600"/>
              </a:spcAft>
              <a:buFont typeface="Times New Roman" panose="02020603050405020304" pitchFamily="18" charset="0"/>
              <a:buChar char="-"/>
            </a:pPr>
            <a:r>
              <a:rPr lang="en-GB" sz="2128" kern="100" dirty="0">
                <a:solidFill>
                  <a:schemeClr val="tx1"/>
                </a:solidFill>
                <a:latin typeface="Calibri" panose="020F0502020204030204" pitchFamily="34" charset="0"/>
                <a:ea typeface="+mn-ea"/>
                <a:cs typeface="Calibri" panose="020F0502020204030204" pitchFamily="34" charset="0"/>
              </a:rPr>
              <a:t>A learning process whereby people gain techniques and attitudes towards breaking the law.</a:t>
            </a:r>
            <a:endParaRPr lang="en-GB" sz="2128" kern="100" dirty="0">
              <a:solidFill>
                <a:schemeClr val="tx1"/>
              </a:solidFill>
              <a:latin typeface="Calibri" panose="020F0502020204030204" pitchFamily="34" charset="0"/>
              <a:ea typeface="+mn-ea"/>
              <a:cs typeface="Times New Roman" panose="02020603050405020304" pitchFamily="18" charset="0"/>
            </a:endParaRPr>
          </a:p>
          <a:p>
            <a:pPr marL="260604" indent="-260604" defTabSz="694944">
              <a:spcAft>
                <a:spcPts val="600"/>
              </a:spcAft>
              <a:buFont typeface="Times New Roman" panose="02020603050405020304" pitchFamily="18" charset="0"/>
              <a:buChar char="-"/>
            </a:pPr>
            <a:r>
              <a:rPr lang="en-GB" sz="2128" kern="100" dirty="0">
                <a:solidFill>
                  <a:schemeClr val="tx1"/>
                </a:solidFill>
                <a:latin typeface="Calibri" panose="020F0502020204030204" pitchFamily="34" charset="0"/>
                <a:ea typeface="+mn-ea"/>
                <a:cs typeface="Calibri" panose="020F0502020204030204" pitchFamily="34" charset="0"/>
              </a:rPr>
              <a:t>Personal contact = fundamental source of criminal behaviour</a:t>
            </a:r>
          </a:p>
          <a:p>
            <a:pPr marL="260604" indent="-260604" defTabSz="694944">
              <a:spcAft>
                <a:spcPts val="600"/>
              </a:spcAft>
              <a:buFont typeface="Times New Roman" panose="02020603050405020304" pitchFamily="18" charset="0"/>
              <a:buChar char="-"/>
            </a:pPr>
            <a:endParaRPr lang="en-GB" sz="1368" kern="100" dirty="0">
              <a:solidFill>
                <a:schemeClr val="tx1"/>
              </a:solidFill>
              <a:latin typeface="Calibri" panose="020F0502020204030204" pitchFamily="34" charset="0"/>
              <a:ea typeface="+mn-ea"/>
              <a:cs typeface="Calibri" panose="020F0502020204030204" pitchFamily="34" charset="0"/>
            </a:endParaRPr>
          </a:p>
          <a:p>
            <a:pPr marL="260604" indent="-260604" defTabSz="694944">
              <a:spcAft>
                <a:spcPts val="600"/>
              </a:spcAft>
              <a:buFont typeface="Times New Roman" panose="02020603050405020304" pitchFamily="18" charset="0"/>
              <a:buChar char="-"/>
            </a:pPr>
            <a:endParaRPr lang="en-GB" sz="2128" kern="100" dirty="0">
              <a:solidFill>
                <a:schemeClr val="tx1"/>
              </a:solidFill>
              <a:latin typeface="Calibri" panose="020F0502020204030204" pitchFamily="34" charset="0"/>
              <a:ea typeface="+mn-ea"/>
              <a:cs typeface="Times New Roman" panose="02020603050405020304" pitchFamily="18" charset="0"/>
            </a:endParaRPr>
          </a:p>
          <a:p>
            <a:pPr>
              <a:spcAft>
                <a:spcPts val="600"/>
              </a:spcAft>
            </a:pPr>
            <a:endParaRPr lang="en-US" dirty="0"/>
          </a:p>
        </p:txBody>
      </p:sp>
      <p:pic>
        <p:nvPicPr>
          <p:cNvPr id="5" name="Picture 4">
            <a:extLst>
              <a:ext uri="{FF2B5EF4-FFF2-40B4-BE49-F238E27FC236}">
                <a16:creationId xmlns:a16="http://schemas.microsoft.com/office/drawing/2014/main" id="{A7ADCBD3-7277-89AF-5F4B-653FDE94B1A8}"/>
              </a:ext>
            </a:extLst>
          </p:cNvPr>
          <p:cNvPicPr>
            <a:picLocks noChangeAspect="1"/>
          </p:cNvPicPr>
          <p:nvPr/>
        </p:nvPicPr>
        <p:blipFill rotWithShape="1">
          <a:blip r:embed="rId3"/>
          <a:srcRect l="1960" r="2653" b="20895"/>
          <a:stretch/>
        </p:blipFill>
        <p:spPr>
          <a:xfrm>
            <a:off x="5972305" y="914400"/>
            <a:ext cx="4573091" cy="4968819"/>
          </a:xfrm>
          <a:prstGeom prst="rect">
            <a:avLst/>
          </a:prstGeom>
        </p:spPr>
      </p:pic>
      <p:sp>
        <p:nvSpPr>
          <p:cNvPr id="6" name="TextBox 5">
            <a:extLst>
              <a:ext uri="{FF2B5EF4-FFF2-40B4-BE49-F238E27FC236}">
                <a16:creationId xmlns:a16="http://schemas.microsoft.com/office/drawing/2014/main" id="{CF9E715D-FFCE-9C98-7BFD-67C0CD5A7E43}"/>
              </a:ext>
            </a:extLst>
          </p:cNvPr>
          <p:cNvSpPr txBox="1"/>
          <p:nvPr/>
        </p:nvSpPr>
        <p:spPr>
          <a:xfrm>
            <a:off x="1570404" y="5510529"/>
            <a:ext cx="1526157" cy="302840"/>
          </a:xfrm>
          <a:prstGeom prst="rect">
            <a:avLst/>
          </a:prstGeom>
          <a:noFill/>
        </p:spPr>
        <p:txBody>
          <a:bodyPr wrap="square" rtlCol="0">
            <a:spAutoFit/>
          </a:bodyPr>
          <a:lstStyle/>
          <a:p>
            <a:pPr defTabSz="694944">
              <a:spcAft>
                <a:spcPts val="600"/>
              </a:spcAft>
            </a:pPr>
            <a:r>
              <a:rPr lang="en-GB" sz="1368" kern="1200" dirty="0">
                <a:solidFill>
                  <a:srgbClr val="000000"/>
                </a:solidFill>
                <a:latin typeface="Times New Roman" panose="02020603050405020304" pitchFamily="18" charset="0"/>
                <a:ea typeface="+mn-ea"/>
                <a:cs typeface="+mn-cs"/>
              </a:rPr>
              <a:t>(Nickerson, 2023)</a:t>
            </a:r>
            <a:endParaRPr lang="en-US" dirty="0"/>
          </a:p>
        </p:txBody>
      </p:sp>
    </p:spTree>
    <p:extLst>
      <p:ext uri="{BB962C8B-B14F-4D97-AF65-F5344CB8AC3E}">
        <p14:creationId xmlns:p14="http://schemas.microsoft.com/office/powerpoint/2010/main" val="58718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F1C45-473E-F4D5-2620-2DA9A6984059}"/>
              </a:ext>
            </a:extLst>
          </p:cNvPr>
          <p:cNvSpPr>
            <a:spLocks noGrp="1"/>
          </p:cNvSpPr>
          <p:nvPr>
            <p:ph type="title"/>
          </p:nvPr>
        </p:nvSpPr>
        <p:spPr/>
        <p:txBody>
          <a:bodyPr>
            <a:normAutofit/>
          </a:bodyPr>
          <a:lstStyle/>
          <a:p>
            <a:r>
              <a:rPr lang="en-GB"/>
              <a:t>Sheldon theory </a:t>
            </a:r>
          </a:p>
        </p:txBody>
      </p:sp>
      <p:sp>
        <p:nvSpPr>
          <p:cNvPr id="8" name="Content Placeholder 2">
            <a:extLst>
              <a:ext uri="{FF2B5EF4-FFF2-40B4-BE49-F238E27FC236}">
                <a16:creationId xmlns:a16="http://schemas.microsoft.com/office/drawing/2014/main" id="{2B105274-62D1-94D3-457C-C843A2875B60}"/>
              </a:ext>
            </a:extLst>
          </p:cNvPr>
          <p:cNvSpPr>
            <a:spLocks noGrp="1"/>
          </p:cNvSpPr>
          <p:nvPr>
            <p:ph idx="1"/>
          </p:nvPr>
        </p:nvSpPr>
        <p:spPr>
          <a:xfrm>
            <a:off x="834480" y="1936318"/>
            <a:ext cx="7103381" cy="5520899"/>
          </a:xfrm>
        </p:spPr>
        <p:txBody>
          <a:bodyPr vert="horz" lIns="91440" tIns="45720" rIns="91440" bIns="45720" rtlCol="0" anchor="t">
            <a:noAutofit/>
          </a:bodyPr>
          <a:lstStyle/>
          <a:p>
            <a:r>
              <a:rPr lang="en-GB" sz="2000">
                <a:latin typeface="Calibri"/>
                <a:ea typeface="+mn-lt"/>
                <a:cs typeface="+mn-lt"/>
              </a:rPr>
              <a:t>A</a:t>
            </a:r>
            <a:r>
              <a:rPr lang="en-GB" sz="2400">
                <a:latin typeface="Calibri"/>
                <a:ea typeface="+mn-lt"/>
                <a:cs typeface="+mn-lt"/>
              </a:rPr>
              <a:t>ccording to Sheldon, there are three body types: endomorphs, mesomorphs, and ectomorphs. </a:t>
            </a:r>
            <a:endParaRPr lang="en-US"/>
          </a:p>
          <a:p>
            <a:r>
              <a:rPr lang="en-GB" sz="2400">
                <a:latin typeface="Calibri"/>
                <a:ea typeface="+mn-lt"/>
                <a:cs typeface="+mn-lt"/>
              </a:rPr>
              <a:t>Endomorphs have a higher body fat percentage and are often described as rounder and softer. </a:t>
            </a:r>
            <a:endParaRPr lang="en-GB">
              <a:latin typeface="Calibri"/>
              <a:ea typeface="+mn-lt"/>
              <a:cs typeface="+mn-lt"/>
            </a:endParaRPr>
          </a:p>
          <a:p>
            <a:r>
              <a:rPr lang="en-GB" sz="2400">
                <a:latin typeface="Calibri"/>
                <a:ea typeface="+mn-lt"/>
                <a:cs typeface="+mn-lt"/>
              </a:rPr>
              <a:t>Mesomorphs are muscular and athletic, while ectomorphs are lean and slender. </a:t>
            </a:r>
            <a:endParaRPr lang="en-GB">
              <a:cs typeface="Calibri"/>
            </a:endParaRPr>
          </a:p>
          <a:p>
            <a:r>
              <a:rPr lang="en-GB" sz="2400">
                <a:latin typeface="Calibri"/>
                <a:ea typeface="+mn-lt"/>
                <a:cs typeface="+mn-lt"/>
              </a:rPr>
              <a:t>Sheldon's theory has faced criticism for several reasons. One major criticism is that it oversimplifies the complex relationship between body types and personality traits. </a:t>
            </a:r>
            <a:endParaRPr lang="en-GB" sz="2400">
              <a:latin typeface="Calibri"/>
              <a:cs typeface="Calibri"/>
            </a:endParaRPr>
          </a:p>
        </p:txBody>
      </p:sp>
      <p:pic>
        <p:nvPicPr>
          <p:cNvPr id="7" name="Graphic 6" descr="Muscle Arm">
            <a:extLst>
              <a:ext uri="{FF2B5EF4-FFF2-40B4-BE49-F238E27FC236}">
                <a16:creationId xmlns:a16="http://schemas.microsoft.com/office/drawing/2014/main" id="{3A3A6D3D-71D9-FF9F-F672-1DC854C7B6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24342" y="1544182"/>
            <a:ext cx="3768724" cy="3768724"/>
          </a:xfrm>
          <a:prstGeom prst="rect">
            <a:avLst/>
          </a:prstGeom>
        </p:spPr>
      </p:pic>
      <p:sp>
        <p:nvSpPr>
          <p:cNvPr id="3" name="TextBox 2">
            <a:extLst>
              <a:ext uri="{FF2B5EF4-FFF2-40B4-BE49-F238E27FC236}">
                <a16:creationId xmlns:a16="http://schemas.microsoft.com/office/drawing/2014/main" id="{B39258EC-4AAA-3D79-521E-C109A2118B1E}"/>
              </a:ext>
            </a:extLst>
          </p:cNvPr>
          <p:cNvSpPr txBox="1"/>
          <p:nvPr/>
        </p:nvSpPr>
        <p:spPr>
          <a:xfrm>
            <a:off x="264160" y="142240"/>
            <a:ext cx="751840" cy="369332"/>
          </a:xfrm>
          <a:prstGeom prst="rect">
            <a:avLst/>
          </a:prstGeom>
          <a:noFill/>
        </p:spPr>
        <p:txBody>
          <a:bodyPr wrap="square" lIns="91440" tIns="45720" rIns="91440" bIns="45720" rtlCol="0" anchor="t">
            <a:spAutoFit/>
          </a:bodyPr>
          <a:lstStyle/>
          <a:p>
            <a:r>
              <a:rPr lang="en-US"/>
              <a:t>Hari</a:t>
            </a:r>
          </a:p>
        </p:txBody>
      </p:sp>
      <p:sp>
        <p:nvSpPr>
          <p:cNvPr id="4" name="TextBox 3">
            <a:extLst>
              <a:ext uri="{FF2B5EF4-FFF2-40B4-BE49-F238E27FC236}">
                <a16:creationId xmlns:a16="http://schemas.microsoft.com/office/drawing/2014/main" id="{94F0AE46-43F4-B71A-612D-2684D0707B81}"/>
              </a:ext>
            </a:extLst>
          </p:cNvPr>
          <p:cNvSpPr txBox="1"/>
          <p:nvPr/>
        </p:nvSpPr>
        <p:spPr>
          <a:xfrm>
            <a:off x="8812306" y="5782235"/>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ea typeface="Calibri"/>
                <a:cs typeface="Calibri"/>
              </a:rPr>
              <a:t>The Guardian (2017)</a:t>
            </a:r>
          </a:p>
          <a:p>
            <a:r>
              <a:rPr lang="en-GB" sz="1600">
                <a:ea typeface="Calibri"/>
                <a:cs typeface="Calibri"/>
              </a:rPr>
              <a:t>Sheldon (1942)</a:t>
            </a:r>
          </a:p>
        </p:txBody>
      </p:sp>
    </p:spTree>
    <p:extLst>
      <p:ext uri="{BB962C8B-B14F-4D97-AF65-F5344CB8AC3E}">
        <p14:creationId xmlns:p14="http://schemas.microsoft.com/office/powerpoint/2010/main" val="1735177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240C-4E86-C80C-4C3F-DC1B5BEAEBD0}"/>
              </a:ext>
            </a:extLst>
          </p:cNvPr>
          <p:cNvSpPr>
            <a:spLocks noGrp="1"/>
          </p:cNvSpPr>
          <p:nvPr>
            <p:ph type="title"/>
          </p:nvPr>
        </p:nvSpPr>
        <p:spPr>
          <a:xfrm>
            <a:off x="6098269" y="-527"/>
            <a:ext cx="5094980" cy="1508760"/>
          </a:xfrm>
        </p:spPr>
        <p:txBody>
          <a:bodyPr>
            <a:normAutofit/>
          </a:bodyPr>
          <a:lstStyle/>
          <a:p>
            <a:r>
              <a:rPr lang="en-GB"/>
              <a:t>Body types</a:t>
            </a:r>
          </a:p>
        </p:txBody>
      </p:sp>
      <p:sp>
        <p:nvSpPr>
          <p:cNvPr id="8" name="Content Placeholder 7">
            <a:extLst>
              <a:ext uri="{FF2B5EF4-FFF2-40B4-BE49-F238E27FC236}">
                <a16:creationId xmlns:a16="http://schemas.microsoft.com/office/drawing/2014/main" id="{53C27163-6EE3-89CF-F5A3-1390A60FB1A4}"/>
              </a:ext>
            </a:extLst>
          </p:cNvPr>
          <p:cNvSpPr>
            <a:spLocks noGrp="1"/>
          </p:cNvSpPr>
          <p:nvPr>
            <p:ph idx="1"/>
          </p:nvPr>
        </p:nvSpPr>
        <p:spPr>
          <a:xfrm>
            <a:off x="6009698" y="1558987"/>
            <a:ext cx="5793962" cy="4993360"/>
          </a:xfrm>
        </p:spPr>
        <p:txBody>
          <a:bodyPr vert="horz" lIns="91440" tIns="45720" rIns="91440" bIns="45720" rtlCol="0" anchor="t">
            <a:noAutofit/>
          </a:bodyPr>
          <a:lstStyle/>
          <a:p>
            <a:r>
              <a:rPr lang="en-US">
                <a:latin typeface="Calibri"/>
                <a:cs typeface="Calibri"/>
              </a:rPr>
              <a:t>Regarding the moors murder case, Brady was more of an ectomorph body type will little to no muscle and more of a skinny and tall body type.</a:t>
            </a:r>
          </a:p>
          <a:p>
            <a:r>
              <a:rPr lang="en-US">
                <a:latin typeface="Calibri"/>
                <a:cs typeface="Calibri"/>
              </a:rPr>
              <a:t>Furthermore, with Hindley, she was around the same build as brady with small waist and a relaxed figure with a smaller height.</a:t>
            </a:r>
            <a:endParaRPr lang="en-US">
              <a:latin typeface="Calibri"/>
              <a:ea typeface="Calibri"/>
              <a:cs typeface="Calibri"/>
            </a:endParaRPr>
          </a:p>
          <a:p>
            <a:endParaRPr lang="en-US">
              <a:latin typeface="Calibri"/>
              <a:ea typeface="Calibri"/>
              <a:cs typeface="Calibri"/>
            </a:endParaRPr>
          </a:p>
          <a:p>
            <a:endParaRPr lang="en-US"/>
          </a:p>
        </p:txBody>
      </p:sp>
      <p:pic>
        <p:nvPicPr>
          <p:cNvPr id="4" name="Content Placeholder 3" descr="A group of men in underwear&#10;&#10;Description automatically generated">
            <a:extLst>
              <a:ext uri="{FF2B5EF4-FFF2-40B4-BE49-F238E27FC236}">
                <a16:creationId xmlns:a16="http://schemas.microsoft.com/office/drawing/2014/main" id="{0EA157AB-1160-4409-B51D-8DCFDBB36164}"/>
              </a:ext>
            </a:extLst>
          </p:cNvPr>
          <p:cNvPicPr>
            <a:picLocks noChangeAspect="1"/>
          </p:cNvPicPr>
          <p:nvPr/>
        </p:nvPicPr>
        <p:blipFill rotWithShape="1">
          <a:blip r:embed="rId3"/>
          <a:srcRect l="22051" r="29389" b="2"/>
          <a:stretch/>
        </p:blipFill>
        <p:spPr>
          <a:xfrm>
            <a:off x="634275" y="598634"/>
            <a:ext cx="4851141" cy="5619286"/>
          </a:xfrm>
          <a:prstGeom prst="rect">
            <a:avLst/>
          </a:prstGeom>
        </p:spPr>
      </p:pic>
      <p:sp>
        <p:nvSpPr>
          <p:cNvPr id="3" name="TextBox 2">
            <a:extLst>
              <a:ext uri="{FF2B5EF4-FFF2-40B4-BE49-F238E27FC236}">
                <a16:creationId xmlns:a16="http://schemas.microsoft.com/office/drawing/2014/main" id="{FAC5C202-D61F-CB67-F6B2-A422604ED7E7}"/>
              </a:ext>
            </a:extLst>
          </p:cNvPr>
          <p:cNvSpPr txBox="1"/>
          <p:nvPr/>
        </p:nvSpPr>
        <p:spPr>
          <a:xfrm>
            <a:off x="0" y="0"/>
            <a:ext cx="1300480" cy="369332"/>
          </a:xfrm>
          <a:prstGeom prst="rect">
            <a:avLst/>
          </a:prstGeom>
          <a:noFill/>
        </p:spPr>
        <p:txBody>
          <a:bodyPr wrap="square" lIns="91440" tIns="45720" rIns="91440" bIns="45720" rtlCol="0" anchor="t">
            <a:spAutoFit/>
          </a:bodyPr>
          <a:lstStyle/>
          <a:p>
            <a:r>
              <a:rPr lang="en-US"/>
              <a:t>Hari</a:t>
            </a:r>
          </a:p>
        </p:txBody>
      </p:sp>
      <p:sp>
        <p:nvSpPr>
          <p:cNvPr id="5" name="TextBox 4">
            <a:extLst>
              <a:ext uri="{FF2B5EF4-FFF2-40B4-BE49-F238E27FC236}">
                <a16:creationId xmlns:a16="http://schemas.microsoft.com/office/drawing/2014/main" id="{AAC6B6C9-0711-9495-7DE7-6600CAD2EB39}"/>
              </a:ext>
            </a:extLst>
          </p:cNvPr>
          <p:cNvSpPr txBox="1"/>
          <p:nvPr/>
        </p:nvSpPr>
        <p:spPr>
          <a:xfrm>
            <a:off x="6176682" y="6230078"/>
            <a:ext cx="5074023"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a:t>The moors murderers begin their killing spree (no date)</a:t>
            </a:r>
          </a:p>
          <a:p>
            <a:r>
              <a:rPr lang="en-GB" sz="1500">
                <a:ea typeface="Calibri"/>
                <a:cs typeface="Calibri"/>
              </a:rPr>
              <a:t>Myra Hindley biography (2014)</a:t>
            </a:r>
          </a:p>
          <a:p>
            <a:endParaRPr lang="en-GB" sz="1500">
              <a:ea typeface="Calibri"/>
              <a:cs typeface="Calibri"/>
            </a:endParaRPr>
          </a:p>
        </p:txBody>
      </p:sp>
    </p:spTree>
    <p:extLst>
      <p:ext uri="{BB962C8B-B14F-4D97-AF65-F5344CB8AC3E}">
        <p14:creationId xmlns:p14="http://schemas.microsoft.com/office/powerpoint/2010/main" val="18756243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75007-8FC3-45B2-F40C-C56981FA89F4}"/>
              </a:ext>
            </a:extLst>
          </p:cNvPr>
          <p:cNvSpPr>
            <a:spLocks noGrp="1"/>
          </p:cNvSpPr>
          <p:nvPr>
            <p:ph type="title"/>
          </p:nvPr>
        </p:nvSpPr>
        <p:spPr/>
        <p:txBody>
          <a:bodyPr>
            <a:normAutofit/>
          </a:bodyPr>
          <a:lstStyle/>
          <a:p>
            <a:r>
              <a:rPr lang="en-GB">
                <a:cs typeface="Calibri Light"/>
              </a:rPr>
              <a:t>Lombroso theory</a:t>
            </a:r>
            <a:endParaRPr lang="en-GB"/>
          </a:p>
        </p:txBody>
      </p:sp>
      <p:graphicFrame>
        <p:nvGraphicFramePr>
          <p:cNvPr id="5" name="Content Placeholder 2">
            <a:extLst>
              <a:ext uri="{FF2B5EF4-FFF2-40B4-BE49-F238E27FC236}">
                <a16:creationId xmlns:a16="http://schemas.microsoft.com/office/drawing/2014/main" id="{F4131FE2-85C4-F278-2B20-20DF719D2931}"/>
              </a:ext>
            </a:extLst>
          </p:cNvPr>
          <p:cNvGraphicFramePr>
            <a:graphicFrameLocks noGrp="1"/>
          </p:cNvGraphicFramePr>
          <p:nvPr>
            <p:ph idx="1"/>
            <p:extLst>
              <p:ext uri="{D42A27DB-BD31-4B8C-83A1-F6EECF244321}">
                <p14:modId xmlns:p14="http://schemas.microsoft.com/office/powerpoint/2010/main" val="1998341056"/>
              </p:ext>
            </p:extLst>
          </p:nvPr>
        </p:nvGraphicFramePr>
        <p:xfrm>
          <a:off x="659040" y="1279167"/>
          <a:ext cx="11533849" cy="5090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ABD2A60-9015-2E3F-A4E7-F4AA2DEB4D72}"/>
              </a:ext>
            </a:extLst>
          </p:cNvPr>
          <p:cNvSpPr txBox="1"/>
          <p:nvPr/>
        </p:nvSpPr>
        <p:spPr>
          <a:xfrm>
            <a:off x="0" y="0"/>
            <a:ext cx="838200" cy="369332"/>
          </a:xfrm>
          <a:prstGeom prst="rect">
            <a:avLst/>
          </a:prstGeom>
          <a:noFill/>
        </p:spPr>
        <p:txBody>
          <a:bodyPr wrap="square" rtlCol="0">
            <a:spAutoFit/>
          </a:bodyPr>
          <a:lstStyle/>
          <a:p>
            <a:r>
              <a:rPr lang="en-US" err="1"/>
              <a:t>hari</a:t>
            </a:r>
            <a:endParaRPr lang="en-US"/>
          </a:p>
        </p:txBody>
      </p:sp>
      <p:sp>
        <p:nvSpPr>
          <p:cNvPr id="29" name="TextBox 28">
            <a:extLst>
              <a:ext uri="{FF2B5EF4-FFF2-40B4-BE49-F238E27FC236}">
                <a16:creationId xmlns:a16="http://schemas.microsoft.com/office/drawing/2014/main" id="{B6B4F114-28E7-C16B-C69C-9ED96B227D09}"/>
              </a:ext>
            </a:extLst>
          </p:cNvPr>
          <p:cNvSpPr txBox="1"/>
          <p:nvPr/>
        </p:nvSpPr>
        <p:spPr>
          <a:xfrm>
            <a:off x="85411" y="621490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Gould, P. (2017)</a:t>
            </a:r>
          </a:p>
          <a:p>
            <a:r>
              <a:rPr lang="en-US" err="1">
                <a:ea typeface="Calibri"/>
                <a:cs typeface="Calibri"/>
              </a:rPr>
              <a:t>Lombrosso</a:t>
            </a:r>
            <a:r>
              <a:rPr lang="en-US">
                <a:ea typeface="Calibri"/>
                <a:cs typeface="Calibri"/>
              </a:rPr>
              <a:t> (1876)</a:t>
            </a:r>
          </a:p>
        </p:txBody>
      </p:sp>
    </p:spTree>
    <p:extLst>
      <p:ext uri="{BB962C8B-B14F-4D97-AF65-F5344CB8AC3E}">
        <p14:creationId xmlns:p14="http://schemas.microsoft.com/office/powerpoint/2010/main" val="30656563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3F9BA-5933-7C63-4D22-5B49FB31A12A}"/>
              </a:ext>
            </a:extLst>
          </p:cNvPr>
          <p:cNvSpPr>
            <a:spLocks noGrp="1"/>
          </p:cNvSpPr>
          <p:nvPr>
            <p:ph type="title"/>
          </p:nvPr>
        </p:nvSpPr>
        <p:spPr/>
        <p:txBody>
          <a:bodyPr>
            <a:normAutofit/>
          </a:bodyPr>
          <a:lstStyle/>
          <a:p>
            <a:r>
              <a:rPr lang="en-GB"/>
              <a:t>features</a:t>
            </a:r>
          </a:p>
        </p:txBody>
      </p:sp>
      <p:sp>
        <p:nvSpPr>
          <p:cNvPr id="3" name="Content Placeholder 2">
            <a:extLst>
              <a:ext uri="{FF2B5EF4-FFF2-40B4-BE49-F238E27FC236}">
                <a16:creationId xmlns:a16="http://schemas.microsoft.com/office/drawing/2014/main" id="{490BE8B7-48CD-0766-B040-021E89A96487}"/>
              </a:ext>
            </a:extLst>
          </p:cNvPr>
          <p:cNvSpPr>
            <a:spLocks noGrp="1"/>
          </p:cNvSpPr>
          <p:nvPr>
            <p:ph idx="1"/>
          </p:nvPr>
        </p:nvSpPr>
        <p:spPr>
          <a:xfrm>
            <a:off x="699985" y="1955741"/>
            <a:ext cx="6632079" cy="5093844"/>
          </a:xfrm>
        </p:spPr>
        <p:txBody>
          <a:bodyPr vert="horz" lIns="91440" tIns="45720" rIns="91440" bIns="45720" rtlCol="0" anchor="t">
            <a:normAutofit/>
          </a:bodyPr>
          <a:lstStyle/>
          <a:p>
            <a:r>
              <a:rPr lang="en-GB">
                <a:latin typeface="Calibri"/>
                <a:ea typeface="Calibri"/>
                <a:cs typeface="Arial"/>
              </a:rPr>
              <a:t>Lombroso believed that certain physical characteristics, such as a prominent jaw, high cheekbones, large ears, and unusual facial features, could indicate criminal behaviour. </a:t>
            </a:r>
            <a:endParaRPr lang="en-US"/>
          </a:p>
          <a:p>
            <a:r>
              <a:rPr lang="en-GB">
                <a:latin typeface="Calibri"/>
                <a:ea typeface="Calibri"/>
                <a:cs typeface="Arial"/>
              </a:rPr>
              <a:t>He also associated physical abnormalities, such as asymmetry of the face or body, with criminal tendencies. </a:t>
            </a:r>
            <a:endParaRPr lang="en-GB">
              <a:latin typeface="Calibri"/>
              <a:ea typeface="Calibri"/>
              <a:cs typeface="Calibri" panose="020F0502020204030204"/>
            </a:endParaRPr>
          </a:p>
          <a:p>
            <a:endParaRPr lang="en-GB">
              <a:ea typeface="Calibri"/>
              <a:cs typeface="Arial"/>
            </a:endParaRPr>
          </a:p>
          <a:p>
            <a:endParaRPr lang="en-GB">
              <a:latin typeface="Arial"/>
              <a:cs typeface="Arial"/>
            </a:endParaRPr>
          </a:p>
          <a:p>
            <a:endParaRPr lang="en-GB"/>
          </a:p>
        </p:txBody>
      </p:sp>
      <p:pic>
        <p:nvPicPr>
          <p:cNvPr id="4" name="Picture 3" descr="A group of men&amp;#39;s portraits&#10;&#10;Description automatically generated">
            <a:extLst>
              <a:ext uri="{FF2B5EF4-FFF2-40B4-BE49-F238E27FC236}">
                <a16:creationId xmlns:a16="http://schemas.microsoft.com/office/drawing/2014/main" id="{F82FD213-A50C-C0F0-68CA-581BE4F86ACA}"/>
              </a:ext>
            </a:extLst>
          </p:cNvPr>
          <p:cNvPicPr>
            <a:picLocks noChangeAspect="1"/>
          </p:cNvPicPr>
          <p:nvPr/>
        </p:nvPicPr>
        <p:blipFill rotWithShape="1">
          <a:blip r:embed="rId3"/>
          <a:srcRect l="15622" r="21864" b="-2"/>
          <a:stretch/>
        </p:blipFill>
        <p:spPr>
          <a:xfrm>
            <a:off x="7847215" y="1822028"/>
            <a:ext cx="4342220" cy="5035972"/>
          </a:xfrm>
          <a:prstGeom prst="rect">
            <a:avLst/>
          </a:prstGeom>
        </p:spPr>
      </p:pic>
      <p:sp>
        <p:nvSpPr>
          <p:cNvPr id="5" name="TextBox 4">
            <a:extLst>
              <a:ext uri="{FF2B5EF4-FFF2-40B4-BE49-F238E27FC236}">
                <a16:creationId xmlns:a16="http://schemas.microsoft.com/office/drawing/2014/main" id="{7862541E-0734-CDA3-2AE4-03D2AD19DD29}"/>
              </a:ext>
            </a:extLst>
          </p:cNvPr>
          <p:cNvSpPr txBox="1"/>
          <p:nvPr/>
        </p:nvSpPr>
        <p:spPr>
          <a:xfrm>
            <a:off x="325120" y="162560"/>
            <a:ext cx="1198880" cy="369332"/>
          </a:xfrm>
          <a:prstGeom prst="rect">
            <a:avLst/>
          </a:prstGeom>
          <a:noFill/>
        </p:spPr>
        <p:txBody>
          <a:bodyPr wrap="square" lIns="91440" tIns="45720" rIns="91440" bIns="45720" rtlCol="0" anchor="t">
            <a:spAutoFit/>
          </a:bodyPr>
          <a:lstStyle/>
          <a:p>
            <a:r>
              <a:rPr lang="en-US"/>
              <a:t>Hari</a:t>
            </a:r>
          </a:p>
        </p:txBody>
      </p:sp>
    </p:spTree>
    <p:extLst>
      <p:ext uri="{BB962C8B-B14F-4D97-AF65-F5344CB8AC3E}">
        <p14:creationId xmlns:p14="http://schemas.microsoft.com/office/powerpoint/2010/main" val="1857989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08222-5046-3262-6B3C-91D36A7A8F38}"/>
              </a:ext>
            </a:extLst>
          </p:cNvPr>
          <p:cNvSpPr>
            <a:spLocks noGrp="1"/>
          </p:cNvSpPr>
          <p:nvPr>
            <p:ph type="title"/>
          </p:nvPr>
        </p:nvSpPr>
        <p:spPr/>
        <p:txBody>
          <a:bodyPr>
            <a:normAutofit/>
          </a:bodyPr>
          <a:lstStyle/>
          <a:p>
            <a:r>
              <a:rPr lang="en-GB"/>
              <a:t>Ian brady &amp; Myra Hindley case</a:t>
            </a:r>
          </a:p>
        </p:txBody>
      </p:sp>
      <p:sp>
        <p:nvSpPr>
          <p:cNvPr id="3" name="Content Placeholder 2">
            <a:extLst>
              <a:ext uri="{FF2B5EF4-FFF2-40B4-BE49-F238E27FC236}">
                <a16:creationId xmlns:a16="http://schemas.microsoft.com/office/drawing/2014/main" id="{CE7A08FB-325D-D20A-36FE-85C825C5AA52}"/>
              </a:ext>
            </a:extLst>
          </p:cNvPr>
          <p:cNvSpPr>
            <a:spLocks noGrp="1"/>
          </p:cNvSpPr>
          <p:nvPr>
            <p:ph idx="1"/>
          </p:nvPr>
        </p:nvSpPr>
        <p:spPr>
          <a:xfrm>
            <a:off x="6094274" y="2001776"/>
            <a:ext cx="5828843" cy="5261380"/>
          </a:xfrm>
        </p:spPr>
        <p:txBody>
          <a:bodyPr vert="horz" lIns="91440" tIns="45720" rIns="91440" bIns="45720" rtlCol="0" anchor="t">
            <a:noAutofit/>
          </a:bodyPr>
          <a:lstStyle/>
          <a:p>
            <a:pPr marL="342900" indent="-342900"/>
            <a:r>
              <a:rPr lang="en-GB" sz="2200">
                <a:latin typeface="Calibri"/>
              </a:rPr>
              <a:t>Regarding the theory, Ian Brady was known for his bigger jaw which was not only a more prominent feature, but he also had very big ears and high cheekbone. </a:t>
            </a:r>
            <a:endParaRPr lang="en-GB" sz="2200">
              <a:latin typeface="Calibri"/>
              <a:ea typeface="Calibri"/>
              <a:cs typeface="Calibri"/>
            </a:endParaRPr>
          </a:p>
          <a:p>
            <a:pPr marL="342900" indent="-342900"/>
            <a:r>
              <a:rPr lang="en-GB" sz="2200">
                <a:latin typeface="Calibri"/>
                <a:cs typeface="Calibri"/>
              </a:rPr>
              <a:t>This was the same with Myra Hindley she was very known for her bigger chin and a large shaped cheekbones with a bigger shaped face. </a:t>
            </a:r>
            <a:endParaRPr lang="en-GB" sz="2200">
              <a:latin typeface="Calibri"/>
              <a:ea typeface="Calibri"/>
              <a:cs typeface="Calibri"/>
            </a:endParaRPr>
          </a:p>
        </p:txBody>
      </p:sp>
      <p:pic>
        <p:nvPicPr>
          <p:cNvPr id="4" name="Picture 3" descr="A person and person posing for a photo&#10;&#10;Description automatically generated">
            <a:extLst>
              <a:ext uri="{FF2B5EF4-FFF2-40B4-BE49-F238E27FC236}">
                <a16:creationId xmlns:a16="http://schemas.microsoft.com/office/drawing/2014/main" id="{CFB8C101-A0C3-915B-8A48-6D21C793A7C5}"/>
              </a:ext>
            </a:extLst>
          </p:cNvPr>
          <p:cNvPicPr>
            <a:picLocks noChangeAspect="1"/>
          </p:cNvPicPr>
          <p:nvPr/>
        </p:nvPicPr>
        <p:blipFill>
          <a:blip r:embed="rId3"/>
          <a:stretch>
            <a:fillRect/>
          </a:stretch>
        </p:blipFill>
        <p:spPr>
          <a:xfrm>
            <a:off x="733996" y="1718121"/>
            <a:ext cx="4631689" cy="4082813"/>
          </a:xfrm>
          <a:prstGeom prst="rect">
            <a:avLst/>
          </a:prstGeom>
        </p:spPr>
      </p:pic>
      <p:sp>
        <p:nvSpPr>
          <p:cNvPr id="5" name="TextBox 4">
            <a:extLst>
              <a:ext uri="{FF2B5EF4-FFF2-40B4-BE49-F238E27FC236}">
                <a16:creationId xmlns:a16="http://schemas.microsoft.com/office/drawing/2014/main" id="{EDB381A1-A3EE-ABBB-9B8E-BD04E1920EA9}"/>
              </a:ext>
            </a:extLst>
          </p:cNvPr>
          <p:cNvSpPr txBox="1"/>
          <p:nvPr/>
        </p:nvSpPr>
        <p:spPr>
          <a:xfrm>
            <a:off x="182880" y="182880"/>
            <a:ext cx="1280160" cy="369332"/>
          </a:xfrm>
          <a:prstGeom prst="rect">
            <a:avLst/>
          </a:prstGeom>
          <a:noFill/>
        </p:spPr>
        <p:txBody>
          <a:bodyPr wrap="square" lIns="91440" tIns="45720" rIns="91440" bIns="45720" rtlCol="0" anchor="t">
            <a:spAutoFit/>
          </a:bodyPr>
          <a:lstStyle/>
          <a:p>
            <a:r>
              <a:rPr lang="en-US"/>
              <a:t>Hari</a:t>
            </a:r>
          </a:p>
        </p:txBody>
      </p:sp>
      <p:sp>
        <p:nvSpPr>
          <p:cNvPr id="8" name="TextBox 7">
            <a:extLst>
              <a:ext uri="{FF2B5EF4-FFF2-40B4-BE49-F238E27FC236}">
                <a16:creationId xmlns:a16="http://schemas.microsoft.com/office/drawing/2014/main" id="{9F4CF738-FDFE-4323-031A-08ECB6D3E027}"/>
              </a:ext>
            </a:extLst>
          </p:cNvPr>
          <p:cNvSpPr txBox="1"/>
          <p:nvPr/>
        </p:nvSpPr>
        <p:spPr>
          <a:xfrm>
            <a:off x="8124092" y="612279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Sherman, E. (2023)</a:t>
            </a:r>
          </a:p>
          <a:p>
            <a:r>
              <a:rPr lang="en-US">
                <a:ea typeface="Calibri"/>
                <a:cs typeface="Calibri"/>
              </a:rPr>
              <a:t>Ian Cummins (2024)</a:t>
            </a:r>
          </a:p>
        </p:txBody>
      </p:sp>
    </p:spTree>
    <p:extLst>
      <p:ext uri="{BB962C8B-B14F-4D97-AF65-F5344CB8AC3E}">
        <p14:creationId xmlns:p14="http://schemas.microsoft.com/office/powerpoint/2010/main" val="19855679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91699-5064-42E0-77C9-D94505EFB0A0}"/>
              </a:ext>
            </a:extLst>
          </p:cNvPr>
          <p:cNvSpPr>
            <a:spLocks noGrp="1"/>
          </p:cNvSpPr>
          <p:nvPr>
            <p:ph type="title"/>
          </p:nvPr>
        </p:nvSpPr>
        <p:spPr>
          <a:xfrm>
            <a:off x="640080" y="325369"/>
            <a:ext cx="4368602" cy="1956841"/>
          </a:xfrm>
        </p:spPr>
        <p:txBody>
          <a:bodyPr anchor="b">
            <a:normAutofit/>
          </a:bodyPr>
          <a:lstStyle/>
          <a:p>
            <a:r>
              <a:rPr lang="en-GB" sz="4200">
                <a:ea typeface="Calibri Light"/>
                <a:cs typeface="Calibri Light"/>
              </a:rPr>
              <a:t>How does this relate to the 21st century?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B62B1C-1B62-5568-A344-855BBA95B0A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400">
                <a:ea typeface="+mn-lt"/>
                <a:cs typeface="+mn-lt"/>
              </a:rPr>
              <a:t>Raine's studies (2015)</a:t>
            </a:r>
          </a:p>
          <a:p>
            <a:r>
              <a:rPr lang="en-GB" sz="2400">
                <a:ea typeface="+mn-lt"/>
                <a:cs typeface="+mn-lt"/>
              </a:rPr>
              <a:t>Donta Page, a man who brutally murdered a 24-year-old woman.</a:t>
            </a:r>
          </a:p>
          <a:p>
            <a:r>
              <a:rPr lang="en-GB" sz="2400">
                <a:solidFill>
                  <a:srgbClr val="141414"/>
                </a:solidFill>
                <a:ea typeface="+mn-lt"/>
                <a:cs typeface="+mn-lt"/>
              </a:rPr>
              <a:t>murderers are both born and made.</a:t>
            </a:r>
            <a:endParaRPr lang="en-GB" sz="2400">
              <a:solidFill>
                <a:srgbClr val="141414"/>
              </a:solidFill>
              <a:ea typeface="Calibri" panose="020F0502020204030204"/>
              <a:cs typeface="Calibri" panose="020F0502020204030204"/>
            </a:endParaRPr>
          </a:p>
          <a:p>
            <a:r>
              <a:rPr lang="en-GB" sz="2400">
                <a:solidFill>
                  <a:srgbClr val="141414"/>
                </a:solidFill>
                <a:ea typeface="Calibri" panose="020F0502020204030204"/>
                <a:cs typeface="Calibri" panose="020F0502020204030204"/>
              </a:rPr>
              <a:t>Does he have Bigger ears?</a:t>
            </a:r>
          </a:p>
          <a:p>
            <a:endParaRPr lang="en-GB" sz="2200">
              <a:ea typeface="Calibri" panose="020F0502020204030204"/>
              <a:cs typeface="Calibri" panose="020F0502020204030204"/>
            </a:endParaRPr>
          </a:p>
        </p:txBody>
      </p:sp>
      <p:pic>
        <p:nvPicPr>
          <p:cNvPr id="4" name="Picture 3" descr="Donta Page police mugshot">
            <a:extLst>
              <a:ext uri="{FF2B5EF4-FFF2-40B4-BE49-F238E27FC236}">
                <a16:creationId xmlns:a16="http://schemas.microsoft.com/office/drawing/2014/main" id="{26038897-1BA7-3828-A96C-06A613E79E75}"/>
              </a:ext>
            </a:extLst>
          </p:cNvPr>
          <p:cNvPicPr>
            <a:picLocks noChangeAspect="1"/>
          </p:cNvPicPr>
          <p:nvPr/>
        </p:nvPicPr>
        <p:blipFill rotWithShape="1">
          <a:blip r:embed="rId3"/>
          <a:srcRect r="40070"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26E2D71-1FBE-0FD6-5B9E-35C08B879225}"/>
              </a:ext>
            </a:extLst>
          </p:cNvPr>
          <p:cNvSpPr txBox="1"/>
          <p:nvPr/>
        </p:nvSpPr>
        <p:spPr>
          <a:xfrm>
            <a:off x="284703" y="217713"/>
            <a:ext cx="653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a:cs typeface="Calibri"/>
              </a:rPr>
              <a:t>Hari</a:t>
            </a:r>
            <a:endParaRPr lang="en-GB"/>
          </a:p>
        </p:txBody>
      </p:sp>
      <p:sp>
        <p:nvSpPr>
          <p:cNvPr id="6" name="TextBox 5">
            <a:extLst>
              <a:ext uri="{FF2B5EF4-FFF2-40B4-BE49-F238E27FC236}">
                <a16:creationId xmlns:a16="http://schemas.microsoft.com/office/drawing/2014/main" id="{7B93350F-0AB1-57EC-D40C-AB8BE5D7B38B}"/>
              </a:ext>
            </a:extLst>
          </p:cNvPr>
          <p:cNvSpPr txBox="1"/>
          <p:nvPr/>
        </p:nvSpPr>
        <p:spPr>
          <a:xfrm>
            <a:off x="644769" y="6179735"/>
            <a:ext cx="14821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BBC (2015)</a:t>
            </a:r>
          </a:p>
        </p:txBody>
      </p:sp>
    </p:spTree>
    <p:extLst>
      <p:ext uri="{BB962C8B-B14F-4D97-AF65-F5344CB8AC3E}">
        <p14:creationId xmlns:p14="http://schemas.microsoft.com/office/powerpoint/2010/main" val="38131668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4D3B3-9E28-CF49-DC55-40BDC003597A}"/>
              </a:ext>
            </a:extLst>
          </p:cNvPr>
          <p:cNvSpPr>
            <a:spLocks noGrp="1"/>
          </p:cNvSpPr>
          <p:nvPr>
            <p:ph type="title"/>
          </p:nvPr>
        </p:nvSpPr>
        <p:spPr>
          <a:xfrm>
            <a:off x="572493" y="238539"/>
            <a:ext cx="11018520" cy="1434415"/>
          </a:xfrm>
        </p:spPr>
        <p:txBody>
          <a:bodyPr anchor="b">
            <a:normAutofit/>
          </a:bodyPr>
          <a:lstStyle/>
          <a:p>
            <a:r>
              <a:rPr lang="en-GB" sz="5400" b="1">
                <a:cs typeface="Calibri Light"/>
              </a:rPr>
              <a:t>MYRA HINDLEY </a:t>
            </a:r>
            <a:endParaRPr lang="en-US" sz="5400" b="1">
              <a:cs typeface="Calibri Light" panose="020F0302020204030204"/>
            </a:endParaRP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06487B-100F-5C78-ED1F-A8B5338E3CEE}"/>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000">
                <a:ea typeface="+mn-lt"/>
                <a:cs typeface="+mn-lt"/>
              </a:rPr>
              <a:t>Renowned criminal Myra Hindley was implicated in the Moors Murders, a string of child killings that occurred in and around Manchester, England, in the 1960s. She was born on July 23, 1942, in Crumpsall, Manchester, and rose to notoriety when she teamed up with Ian Brady to carry out horrific murders.</a:t>
            </a:r>
            <a:endParaRPr lang="en-GB" sz="2000">
              <a:cs typeface="Calibri"/>
            </a:endParaRPr>
          </a:p>
          <a:p>
            <a:pPr marL="0" indent="0">
              <a:buNone/>
            </a:pPr>
            <a:r>
              <a:rPr lang="en-GB" sz="2000">
                <a:ea typeface="+mn-lt"/>
                <a:cs typeface="+mn-lt"/>
              </a:rPr>
              <a:t>Hindley was first thought to be an ordinary young woman, thus her involvement in the murders was surprising. The case brought up issues regarding the definition of evil, the function of psychopathy, and people's ability to carry out horrible deeds. At the age of sixty, Myra Hindley passed away in prison on November 15, 2002. One of the most notorious criminal cases in British history is still the Moors Murders.</a:t>
            </a: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a:buFont typeface="Calibri" panose="020B0604020202020204" pitchFamily="34" charset="0"/>
              <a:buChar char="-"/>
            </a:pPr>
            <a:endParaRPr lang="en-GB" sz="2000">
              <a:cs typeface="Calibri" panose="020F0502020204030204"/>
            </a:endParaRPr>
          </a:p>
        </p:txBody>
      </p:sp>
      <p:pic>
        <p:nvPicPr>
          <p:cNvPr id="4" name="Picture 3">
            <a:extLst>
              <a:ext uri="{FF2B5EF4-FFF2-40B4-BE49-F238E27FC236}">
                <a16:creationId xmlns:a16="http://schemas.microsoft.com/office/drawing/2014/main" id="{BB083225-20CB-3143-0763-927448792A71}"/>
              </a:ext>
            </a:extLst>
          </p:cNvPr>
          <p:cNvPicPr>
            <a:picLocks noChangeAspect="1"/>
          </p:cNvPicPr>
          <p:nvPr/>
        </p:nvPicPr>
        <p:blipFill rotWithShape="1">
          <a:blip r:embed="rId3"/>
          <a:srcRect t="9208" r="-2" b="22707"/>
          <a:stretch/>
        </p:blipFill>
        <p:spPr>
          <a:xfrm>
            <a:off x="7675658" y="2093976"/>
            <a:ext cx="3941064" cy="4096512"/>
          </a:xfrm>
          <a:prstGeom prst="rect">
            <a:avLst/>
          </a:prstGeom>
        </p:spPr>
      </p:pic>
    </p:spTree>
    <p:extLst>
      <p:ext uri="{BB962C8B-B14F-4D97-AF65-F5344CB8AC3E}">
        <p14:creationId xmlns:p14="http://schemas.microsoft.com/office/powerpoint/2010/main" val="2750752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CFE6C-2E42-117E-120E-D2DC8DF1D9F6}"/>
              </a:ext>
            </a:extLst>
          </p:cNvPr>
          <p:cNvSpPr>
            <a:spLocks noGrp="1"/>
          </p:cNvSpPr>
          <p:nvPr>
            <p:ph type="title"/>
          </p:nvPr>
        </p:nvSpPr>
        <p:spPr>
          <a:xfrm>
            <a:off x="640080" y="325369"/>
            <a:ext cx="4368602" cy="1956841"/>
          </a:xfrm>
        </p:spPr>
        <p:txBody>
          <a:bodyPr anchor="b">
            <a:normAutofit/>
          </a:bodyPr>
          <a:lstStyle/>
          <a:p>
            <a:r>
              <a:rPr lang="en-GB" sz="4600" b="1">
                <a:cs typeface="Calibri Light"/>
              </a:rPr>
              <a:t>SOCIAL LEARNING THEORY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DDA1CD-F0F6-9324-C4E8-EC37E2D7CCE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000">
                <a:ea typeface="+mn-lt"/>
                <a:cs typeface="+mn-lt"/>
              </a:rPr>
              <a:t>According to Albert Bandura's social learning theory, people pick up behaviours through modelling, imitation, and observation. The idea places a strong emphasis on how social influences—like those from classmates, families, and the media, can mould a person's behaviour. Social learning theory can be used to analyse some parts of Myra Hindley's case (LaMorte, W. (2022)).</a:t>
            </a:r>
            <a:endParaRPr lang="en-US" sz="2000">
              <a:ea typeface="+mn-lt"/>
              <a:cs typeface="+mn-lt"/>
            </a:endParaRPr>
          </a:p>
          <a:p>
            <a:pPr marL="0" indent="0">
              <a:buNone/>
            </a:pPr>
            <a:endParaRPr lang="en-GB" sz="2000">
              <a:cs typeface="Calibri"/>
            </a:endParaRPr>
          </a:p>
          <a:p>
            <a:pPr>
              <a:buFont typeface="Calibri" panose="020B0604020202020204" pitchFamily="34" charset="0"/>
              <a:buChar char="-"/>
            </a:pPr>
            <a:endParaRPr lang="en-GB" sz="2000">
              <a:cs typeface="Calibri"/>
            </a:endParaRPr>
          </a:p>
        </p:txBody>
      </p:sp>
      <p:pic>
        <p:nvPicPr>
          <p:cNvPr id="5" name="Picture 4" descr="White bulbs with a yellow one standing out">
            <a:extLst>
              <a:ext uri="{FF2B5EF4-FFF2-40B4-BE49-F238E27FC236}">
                <a16:creationId xmlns:a16="http://schemas.microsoft.com/office/drawing/2014/main" id="{19E66E52-1B3E-8F0A-FC49-009B22542BD9}"/>
              </a:ext>
            </a:extLst>
          </p:cNvPr>
          <p:cNvPicPr>
            <a:picLocks noChangeAspect="1"/>
          </p:cNvPicPr>
          <p:nvPr/>
        </p:nvPicPr>
        <p:blipFill rotWithShape="1">
          <a:blip r:embed="rId2"/>
          <a:srcRect l="26528" r="661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423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3853F98-C705-939B-03AD-3FE0E6BB020B}"/>
              </a:ext>
            </a:extLst>
          </p:cNvPr>
          <p:cNvSpPr txBox="1"/>
          <p:nvPr/>
        </p:nvSpPr>
        <p:spPr>
          <a:xfrm>
            <a:off x="630936" y="2807208"/>
            <a:ext cx="3429000" cy="341071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a:t>LaMorte, W. (2022).</a:t>
            </a:r>
          </a:p>
        </p:txBody>
      </p:sp>
      <p:pic>
        <p:nvPicPr>
          <p:cNvPr id="4" name="Content Placeholder 3" descr="A blue sign with text and symbols&#10;&#10;Description automatically generated">
            <a:extLst>
              <a:ext uri="{FF2B5EF4-FFF2-40B4-BE49-F238E27FC236}">
                <a16:creationId xmlns:a16="http://schemas.microsoft.com/office/drawing/2014/main" id="{6AE39171-2AA2-59A1-C135-7248087F850D}"/>
              </a:ext>
            </a:extLst>
          </p:cNvPr>
          <p:cNvPicPr>
            <a:picLocks noGrp="1" noChangeAspect="1"/>
          </p:cNvPicPr>
          <p:nvPr>
            <p:ph idx="1"/>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4401473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8BF9D-9E60-B646-F082-F21999A766F8}"/>
              </a:ext>
            </a:extLst>
          </p:cNvPr>
          <p:cNvSpPr>
            <a:spLocks noGrp="1"/>
          </p:cNvSpPr>
          <p:nvPr>
            <p:ph type="title"/>
          </p:nvPr>
        </p:nvSpPr>
        <p:spPr>
          <a:xfrm>
            <a:off x="651625" y="1098914"/>
            <a:ext cx="4368602" cy="1956841"/>
          </a:xfrm>
        </p:spPr>
        <p:txBody>
          <a:bodyPr anchor="b">
            <a:normAutofit/>
          </a:bodyPr>
          <a:lstStyle/>
          <a:p>
            <a:br>
              <a:rPr lang="en-GB" sz="3400" b="1">
                <a:ea typeface="+mj-lt"/>
                <a:cs typeface="+mj-lt"/>
              </a:rPr>
            </a:br>
            <a:r>
              <a:rPr lang="en-GB" sz="3400" b="1">
                <a:ea typeface="+mj-lt"/>
                <a:cs typeface="+mj-lt"/>
              </a:rPr>
              <a:t>SIGMUND FREUD'S PSYCHOANALYTIC THEORY</a:t>
            </a:r>
            <a:endParaRPr lang="en-US" sz="3400" b="1">
              <a:ea typeface="Calibri Light" panose="020F0302020204030204"/>
              <a:cs typeface="Calibri Light" panose="020F0302020204030204"/>
            </a:endParaRPr>
          </a:p>
          <a:p>
            <a:endParaRPr lang="en-US" sz="3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91547D-F2AD-F6EE-7FDA-0A1C59282900}"/>
              </a:ext>
            </a:extLst>
          </p:cNvPr>
          <p:cNvSpPr>
            <a:spLocks noGrp="1"/>
          </p:cNvSpPr>
          <p:nvPr>
            <p:ph idx="1"/>
          </p:nvPr>
        </p:nvSpPr>
        <p:spPr>
          <a:xfrm>
            <a:off x="645028" y="2890493"/>
            <a:ext cx="4243589" cy="3320668"/>
          </a:xfrm>
        </p:spPr>
        <p:txBody>
          <a:bodyPr vert="horz" lIns="91440" tIns="45720" rIns="91440" bIns="45720" rtlCol="0" anchor="t">
            <a:normAutofit/>
          </a:bodyPr>
          <a:lstStyle/>
          <a:p>
            <a:pPr marL="0" indent="0">
              <a:buNone/>
            </a:pPr>
            <a:endParaRPr lang="en-GB" sz="1700" b="1" u="sng">
              <a:latin typeface="Calibri Light"/>
              <a:ea typeface="Calibri"/>
              <a:cs typeface="Calibri"/>
            </a:endParaRPr>
          </a:p>
          <a:p>
            <a:pPr marL="0" indent="0">
              <a:buNone/>
            </a:pPr>
            <a:endParaRPr lang="en-GB" sz="1700" b="1" u="sng">
              <a:latin typeface="Calibri Light"/>
              <a:ea typeface="Calibri"/>
              <a:cs typeface="Calibri"/>
            </a:endParaRPr>
          </a:p>
          <a:p>
            <a:pPr marL="0" indent="0">
              <a:buNone/>
            </a:pPr>
            <a:r>
              <a:rPr lang="en-GB" sz="1700" b="1" u="sng">
                <a:latin typeface="Calibri Light"/>
                <a:ea typeface="Calibri"/>
                <a:cs typeface="Calibri"/>
              </a:rPr>
              <a:t>Myra Hindley's Upbringing</a:t>
            </a:r>
          </a:p>
          <a:p>
            <a:pPr marL="0" indent="0">
              <a:buNone/>
            </a:pPr>
            <a:endParaRPr lang="en-GB" sz="1700" b="1">
              <a:latin typeface="Calibri Light"/>
              <a:ea typeface="Calibri" panose="020F0502020204030204"/>
              <a:cs typeface="Calibri" panose="020F0502020204030204"/>
            </a:endParaRPr>
          </a:p>
          <a:p>
            <a:pPr marL="285750" indent="-285750">
              <a:buFont typeface="Calibri" panose="020B0604020202020204" pitchFamily="34" charset="0"/>
              <a:buChar char="-"/>
            </a:pPr>
            <a:r>
              <a:rPr lang="en-GB" sz="1700" b="1">
                <a:latin typeface="Calibri Light"/>
                <a:ea typeface="Calibri" panose="020F0502020204030204"/>
                <a:cs typeface="Calibri" panose="020F0502020204030204"/>
              </a:rPr>
              <a:t>Experienced a troubled childhood </a:t>
            </a:r>
          </a:p>
          <a:p>
            <a:pPr marL="0" indent="0">
              <a:buNone/>
            </a:pPr>
            <a:endParaRPr lang="en-GB" sz="1700" b="1">
              <a:latin typeface="Calibri Light"/>
              <a:ea typeface="Calibri" panose="020F0502020204030204"/>
              <a:cs typeface="Calibri" panose="020F0502020204030204"/>
            </a:endParaRPr>
          </a:p>
          <a:p>
            <a:pPr marL="285750" indent="-285750">
              <a:buFont typeface="Calibri" panose="020B0604020202020204" pitchFamily="34" charset="0"/>
              <a:buChar char="-"/>
            </a:pPr>
            <a:r>
              <a:rPr lang="en-GB" sz="1700" b="1">
                <a:latin typeface="Calibri Light"/>
                <a:ea typeface="Calibri" panose="020F0502020204030204"/>
                <a:cs typeface="Calibri" panose="020F0502020204030204"/>
              </a:rPr>
              <a:t>Raised by her Grandmother</a:t>
            </a:r>
            <a:endParaRPr lang="en-GB" sz="1700">
              <a:latin typeface="Calibri"/>
              <a:ea typeface="Calibri" panose="020F0502020204030204"/>
              <a:cs typeface="Calibri" panose="020F0502020204030204"/>
            </a:endParaRPr>
          </a:p>
          <a:p>
            <a:pPr marL="0" indent="0">
              <a:buNone/>
            </a:pPr>
            <a:endParaRPr lang="en-GB" sz="1700" b="1">
              <a:latin typeface="Calibri Light"/>
              <a:ea typeface="Calibri" panose="020F0502020204030204"/>
              <a:cs typeface="Calibri" panose="020F0502020204030204"/>
            </a:endParaRPr>
          </a:p>
          <a:p>
            <a:pPr marL="285750" indent="-285750">
              <a:buFont typeface="Calibri" panose="020B0604020202020204" pitchFamily="34" charset="0"/>
              <a:buChar char="-"/>
            </a:pPr>
            <a:r>
              <a:rPr lang="en-GB" sz="1700" b="1">
                <a:latin typeface="Calibri Light"/>
                <a:ea typeface="Calibri" panose="020F0502020204030204"/>
                <a:cs typeface="Calibri" panose="020F0502020204030204"/>
              </a:rPr>
              <a:t>Suffered alleged abuse by her stepfather </a:t>
            </a:r>
            <a:endParaRPr lang="en-GB" sz="1700">
              <a:latin typeface="Calibri"/>
              <a:ea typeface="Calibri" panose="020F0502020204030204"/>
              <a:cs typeface="Calibri" panose="020F0502020204030204"/>
            </a:endParaRPr>
          </a:p>
          <a:p>
            <a:pPr marL="285750" indent="-285750">
              <a:buFont typeface="Calibri" panose="020B0604020202020204" pitchFamily="34" charset="0"/>
              <a:buChar char="-"/>
            </a:pPr>
            <a:endParaRPr lang="en-GB" sz="1700" b="1" u="sng">
              <a:latin typeface="Calibri Light"/>
              <a:ea typeface="Calibri" panose="020F0502020204030204"/>
              <a:cs typeface="Calibri" panose="020F0502020204030204"/>
            </a:endParaRPr>
          </a:p>
          <a:p>
            <a:pPr>
              <a:buFont typeface="Calibri" panose="020B0604020202020204" pitchFamily="34" charset="0"/>
              <a:buChar char="-"/>
            </a:pPr>
            <a:endParaRPr lang="en-GB" sz="1700" b="1" u="sng">
              <a:latin typeface="Calibri Light"/>
              <a:ea typeface="Calibri" panose="020F0502020204030204"/>
              <a:cs typeface="Calibri" panose="020F0502020204030204"/>
            </a:endParaRPr>
          </a:p>
          <a:p>
            <a:pPr marL="0" indent="0">
              <a:buNone/>
            </a:pPr>
            <a:endParaRPr lang="en-GB" sz="1700">
              <a:latin typeface="Calibri Light"/>
              <a:ea typeface="Calibri" panose="020F0502020204030204"/>
              <a:cs typeface="Calibri" panose="020F0502020204030204"/>
            </a:endParaRPr>
          </a:p>
          <a:p>
            <a:pPr marL="0" indent="0">
              <a:buNone/>
            </a:pPr>
            <a:endParaRPr lang="en-GB" sz="1700">
              <a:latin typeface="Calibri Light"/>
              <a:ea typeface="Calibri" panose="020F0502020204030204"/>
              <a:cs typeface="Calibri" panose="020F0502020204030204"/>
            </a:endParaRPr>
          </a:p>
        </p:txBody>
      </p:sp>
      <p:pic>
        <p:nvPicPr>
          <p:cNvPr id="5" name="Picture 4" descr="A person wearing glasses and a suit&#10;&#10;Description automatically generated">
            <a:extLst>
              <a:ext uri="{FF2B5EF4-FFF2-40B4-BE49-F238E27FC236}">
                <a16:creationId xmlns:a16="http://schemas.microsoft.com/office/drawing/2014/main" id="{FB8ED045-D417-2668-E12C-FC7C17813D46}"/>
              </a:ext>
            </a:extLst>
          </p:cNvPr>
          <p:cNvPicPr>
            <a:picLocks noChangeAspect="1"/>
          </p:cNvPicPr>
          <p:nvPr/>
        </p:nvPicPr>
        <p:blipFill rotWithShape="1">
          <a:blip r:embed="rId2"/>
          <a:srcRect r="1" b="1750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17379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ABA64-BCFE-5A3E-6161-969F4BA104D1}"/>
              </a:ext>
            </a:extLst>
          </p:cNvPr>
          <p:cNvSpPr>
            <a:spLocks noGrp="1"/>
          </p:cNvSpPr>
          <p:nvPr>
            <p:ph type="title"/>
          </p:nvPr>
        </p:nvSpPr>
        <p:spPr>
          <a:xfrm>
            <a:off x="841248" y="548640"/>
            <a:ext cx="3600860" cy="5431536"/>
          </a:xfrm>
        </p:spPr>
        <p:txBody>
          <a:bodyPr>
            <a:normAutofit/>
          </a:bodyPr>
          <a:lstStyle/>
          <a:p>
            <a:r>
              <a:rPr lang="en-US" sz="5400" b="1"/>
              <a:t>Conclusion </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1B062C6F-EDBB-D03F-35AB-0BAB8CEA886E}"/>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endParaRPr lang="en-US" sz="1400"/>
          </a:p>
          <a:p>
            <a:pPr marL="0" indent="0">
              <a:buNone/>
            </a:pPr>
            <a:r>
              <a:rPr lang="en-US" sz="1400"/>
              <a:t>From research, we have concluded that Ian Brady was ‘made’ a criminal because started petty crime and burglary from a young age and he would have chosen to commit these. Brady was a troubled child due to the neglect from his parents. He also developed a </a:t>
            </a:r>
            <a:r>
              <a:rPr lang="en-GB" sz="1400" kern="100">
                <a:effectLst/>
                <a:latin typeface="Calibri"/>
                <a:ea typeface="Calibri"/>
                <a:cs typeface="Times New Roman"/>
              </a:rPr>
              <a:t>fascination with Nazis </a:t>
            </a:r>
            <a:r>
              <a:rPr lang="en-US" sz="1400"/>
              <a:t>which he would not have been born with that.</a:t>
            </a:r>
            <a:endParaRPr lang="en-US" sz="1400">
              <a:ea typeface="Calibri"/>
              <a:cs typeface="Calibri"/>
            </a:endParaRPr>
          </a:p>
          <a:p>
            <a:pPr marL="0" indent="0">
              <a:buNone/>
            </a:pPr>
            <a:r>
              <a:rPr lang="en-US" sz="1400">
                <a:ea typeface="+mn-lt"/>
                <a:cs typeface="+mn-lt"/>
              </a:rPr>
              <a:t>The case “moors murders” known by many is the need for improved systems to address and prevent such crimes. While it's difficult to fully understand the motivations behind these acts, it's clear that the perpetrators, Ian Brady and Myra Hindley, were responsible for the suffering inflicted upon others whether they were born evil and made evil. This from my research was inflicted that from </a:t>
            </a:r>
            <a:r>
              <a:rPr lang="en-US" sz="1400" err="1">
                <a:ea typeface="+mn-lt"/>
                <a:cs typeface="+mn-lt"/>
              </a:rPr>
              <a:t>Lombrosso's</a:t>
            </a:r>
            <a:r>
              <a:rPr lang="en-US" sz="1400">
                <a:ea typeface="+mn-lt"/>
                <a:cs typeface="+mn-lt"/>
              </a:rPr>
              <a:t> theory with such distinctive features that they were born evil.</a:t>
            </a:r>
            <a:endParaRPr lang="en-US" sz="1400"/>
          </a:p>
          <a:p>
            <a:pPr marL="0" indent="0">
              <a:buNone/>
            </a:pPr>
            <a:r>
              <a:rPr lang="en-US" sz="1400">
                <a:ea typeface="Calibri"/>
                <a:cs typeface="Calibri"/>
              </a:rPr>
              <a:t>In addition, from extensive research, we also believe that Hindley, too, was 'made' a criminal. </a:t>
            </a:r>
            <a:r>
              <a:rPr lang="en-US" sz="1400">
                <a:ea typeface="+mn-lt"/>
                <a:cs typeface="+mn-lt"/>
              </a:rPr>
              <a:t>Myra Hindley's criminal </a:t>
            </a:r>
            <a:r>
              <a:rPr lang="en-US" sz="1400" err="1">
                <a:ea typeface="+mn-lt"/>
                <a:cs typeface="+mn-lt"/>
              </a:rPr>
              <a:t>behaviour</a:t>
            </a:r>
            <a:r>
              <a:rPr lang="en-US" sz="1400">
                <a:ea typeface="+mn-lt"/>
                <a:cs typeface="+mn-lt"/>
              </a:rPr>
              <a:t> in the Moors murders was probably impacted by a confluence of her early life experiences, psychological variables, and the nature of her relationship with her collaborator, Ian Brady. A sophisticated knowledge that transcends a straightforward dichotomy and takes into account the interaction of multiple circumstances throughout a person's life is necessary to </a:t>
            </a:r>
            <a:r>
              <a:rPr lang="en-US" sz="1400" err="1">
                <a:ea typeface="+mn-lt"/>
                <a:cs typeface="+mn-lt"/>
              </a:rPr>
              <a:t>analyse</a:t>
            </a:r>
            <a:r>
              <a:rPr lang="en-US" sz="1400">
                <a:ea typeface="+mn-lt"/>
                <a:cs typeface="+mn-lt"/>
              </a:rPr>
              <a:t> criminal </a:t>
            </a:r>
            <a:r>
              <a:rPr lang="en-US" sz="1400" err="1">
                <a:ea typeface="+mn-lt"/>
                <a:cs typeface="+mn-lt"/>
              </a:rPr>
              <a:t>behaviour</a:t>
            </a:r>
            <a:r>
              <a:rPr lang="en-US" sz="1400">
                <a:ea typeface="+mn-lt"/>
                <a:cs typeface="+mn-lt"/>
              </a:rPr>
              <a:t>.</a:t>
            </a:r>
            <a:endParaRPr lang="en-US" sz="1400"/>
          </a:p>
          <a:p>
            <a:pPr marL="0" indent="0">
              <a:buNone/>
            </a:pPr>
            <a:r>
              <a:rPr lang="en-US" sz="1400">
                <a:ea typeface="+mn-lt"/>
                <a:cs typeface="+mn-lt"/>
              </a:rPr>
              <a:t>Despite this, it must be </a:t>
            </a:r>
            <a:r>
              <a:rPr lang="en-US" sz="1400" err="1">
                <a:ea typeface="+mn-lt"/>
                <a:cs typeface="+mn-lt"/>
              </a:rPr>
              <a:t>recognised</a:t>
            </a:r>
            <a:r>
              <a:rPr lang="en-US" sz="1400">
                <a:ea typeface="+mn-lt"/>
                <a:cs typeface="+mn-lt"/>
              </a:rPr>
              <a:t> that even though Myra Hindley had a difficult childhood that included family disruptions and potential abuse, it's important to remember that not everyone who experiences hardship turns to crime. The development of criminal </a:t>
            </a:r>
            <a:r>
              <a:rPr lang="en-US" sz="1400" err="1">
                <a:ea typeface="+mn-lt"/>
                <a:cs typeface="+mn-lt"/>
              </a:rPr>
              <a:t>behaviour</a:t>
            </a:r>
            <a:r>
              <a:rPr lang="en-US" sz="1400">
                <a:ea typeface="+mn-lt"/>
                <a:cs typeface="+mn-lt"/>
              </a:rPr>
              <a:t> is influenced by the interaction of several biological and environmental factors.</a:t>
            </a:r>
            <a:endParaRPr lang="en-US" sz="1400">
              <a:ea typeface="Calibri"/>
              <a:cs typeface="Calibri"/>
            </a:endParaRPr>
          </a:p>
          <a:p>
            <a:pPr marL="0" indent="0">
              <a:buNone/>
            </a:pPr>
            <a:endParaRPr lang="en-US" sz="1400">
              <a:ea typeface="Calibri"/>
              <a:cs typeface="Calibri"/>
            </a:endParaRPr>
          </a:p>
          <a:p>
            <a:pPr marL="0" indent="0">
              <a:buNone/>
            </a:pPr>
            <a:endParaRPr lang="en-US" sz="1400">
              <a:ea typeface="Calibri"/>
              <a:cs typeface="Calibri"/>
            </a:endParaRPr>
          </a:p>
        </p:txBody>
      </p:sp>
    </p:spTree>
    <p:extLst>
      <p:ext uri="{BB962C8B-B14F-4D97-AF65-F5344CB8AC3E}">
        <p14:creationId xmlns:p14="http://schemas.microsoft.com/office/powerpoint/2010/main" val="32554877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5E4C-4CE8-9A6F-013C-6D716C2570C9}"/>
              </a:ext>
            </a:extLst>
          </p:cNvPr>
          <p:cNvSpPr>
            <a:spLocks noGrp="1"/>
          </p:cNvSpPr>
          <p:nvPr>
            <p:ph type="title"/>
          </p:nvPr>
        </p:nvSpPr>
        <p:spPr>
          <a:xfrm>
            <a:off x="838200" y="365126"/>
            <a:ext cx="10515600" cy="810532"/>
          </a:xfrm>
        </p:spPr>
        <p:txBody>
          <a:bodyPr/>
          <a:lstStyle/>
          <a:p>
            <a:r>
              <a:rPr lang="en-US"/>
              <a:t>Referencing </a:t>
            </a:r>
          </a:p>
        </p:txBody>
      </p:sp>
      <p:sp>
        <p:nvSpPr>
          <p:cNvPr id="3" name="Content Placeholder 2">
            <a:extLst>
              <a:ext uri="{FF2B5EF4-FFF2-40B4-BE49-F238E27FC236}">
                <a16:creationId xmlns:a16="http://schemas.microsoft.com/office/drawing/2014/main" id="{B1431BE9-99BA-2A00-3837-56E232E1A62D}"/>
              </a:ext>
            </a:extLst>
          </p:cNvPr>
          <p:cNvSpPr>
            <a:spLocks noGrp="1"/>
          </p:cNvSpPr>
          <p:nvPr>
            <p:ph idx="1"/>
          </p:nvPr>
        </p:nvSpPr>
        <p:spPr>
          <a:xfrm>
            <a:off x="838200" y="1425388"/>
            <a:ext cx="10515600" cy="5067487"/>
          </a:xfrm>
        </p:spPr>
        <p:txBody>
          <a:bodyPr>
            <a:normAutofit fontScale="85000" lnSpcReduction="10000"/>
          </a:bodyPr>
          <a:lstStyle/>
          <a:p>
            <a:pPr marL="0" indent="0">
              <a:buNone/>
            </a:pPr>
            <a:r>
              <a:rPr lang="en-GB" sz="1800" i="1" dirty="0">
                <a:ea typeface="+mn-lt"/>
                <a:cs typeface="+mn-lt"/>
              </a:rPr>
              <a:t>BBC News </a:t>
            </a:r>
            <a:r>
              <a:rPr lang="en-GB" sz="1800" dirty="0">
                <a:ea typeface="+mn-lt"/>
                <a:cs typeface="+mn-lt"/>
              </a:rPr>
              <a:t>(2015) </a:t>
            </a:r>
            <a:r>
              <a:rPr lang="en-GB" sz="1800" i="1" dirty="0">
                <a:ea typeface="+mn-lt"/>
                <a:cs typeface="+mn-lt"/>
              </a:rPr>
              <a:t>Are murderers born or made?</a:t>
            </a:r>
            <a:r>
              <a:rPr lang="en-GB" sz="1800" dirty="0">
                <a:ea typeface="+mn-lt"/>
                <a:cs typeface="+mn-lt"/>
              </a:rPr>
              <a:t> Available at: </a:t>
            </a:r>
            <a:r>
              <a:rPr lang="en-GB" sz="1800" dirty="0">
                <a:ea typeface="+mn-lt"/>
                <a:cs typeface="+mn-lt"/>
                <a:hlinkClick r:id="rId3"/>
              </a:rPr>
              <a:t>https://www.bbc.co.uk/news/magazine-31714853</a:t>
            </a:r>
            <a:r>
              <a:rPr lang="en-GB" sz="1800" dirty="0">
                <a:ea typeface="+mn-lt"/>
                <a:cs typeface="+mn-lt"/>
              </a:rPr>
              <a:t> (Accessed: 11 March 2024). </a:t>
            </a:r>
          </a:p>
          <a:p>
            <a:pPr marL="0" indent="0">
              <a:buNone/>
            </a:pPr>
            <a:endParaRPr lang="en-GB" sz="1800" dirty="0"/>
          </a:p>
          <a:p>
            <a:pPr marL="0" indent="0">
              <a:buNone/>
            </a:pPr>
            <a:r>
              <a:rPr lang="en-GB" sz="1800" dirty="0">
                <a:ea typeface="+mn-lt"/>
                <a:cs typeface="+mn-lt"/>
              </a:rPr>
              <a:t>BBC News (2015)  </a:t>
            </a:r>
            <a:r>
              <a:rPr lang="en-GB" sz="1800" i="1" dirty="0">
                <a:ea typeface="+mn-lt"/>
                <a:cs typeface="+mn-lt"/>
              </a:rPr>
              <a:t>Are murderers born or made?</a:t>
            </a:r>
            <a:r>
              <a:rPr lang="en-GB" sz="1800" dirty="0">
                <a:ea typeface="+mn-lt"/>
                <a:cs typeface="+mn-lt"/>
              </a:rPr>
              <a:t>  Available at: </a:t>
            </a:r>
            <a:r>
              <a:rPr lang="en-GB" sz="1800" dirty="0">
                <a:ea typeface="+mn-lt"/>
                <a:cs typeface="+mn-lt"/>
                <a:hlinkClick r:id="rId3"/>
              </a:rPr>
              <a:t>https://www.bbc.co.uk/news/magazine-31714853</a:t>
            </a:r>
            <a:r>
              <a:rPr lang="en-GB" sz="1800" dirty="0">
                <a:ea typeface="+mn-lt"/>
                <a:cs typeface="+mn-lt"/>
              </a:rPr>
              <a:t> (Accessed: 11 March 2024). </a:t>
            </a:r>
            <a:endParaRPr lang="en-GB" sz="1800" dirty="0">
              <a:cs typeface="Calibri"/>
            </a:endParaRPr>
          </a:p>
          <a:p>
            <a:pPr marL="0" indent="0">
              <a:buNone/>
            </a:pPr>
            <a:endParaRPr lang="en-GB" sz="1800" b="0" i="0" u="none" strike="noStrike" dirty="0">
              <a:solidFill>
                <a:srgbClr val="000000"/>
              </a:solidFill>
              <a:effectLst/>
            </a:endParaRPr>
          </a:p>
          <a:p>
            <a:pPr marL="0" indent="0">
              <a:buNone/>
            </a:pPr>
            <a:r>
              <a:rPr lang="en-GB" sz="1800" b="0" i="0" u="none" strike="noStrike" dirty="0">
                <a:solidFill>
                  <a:srgbClr val="000000"/>
                </a:solidFill>
                <a:effectLst/>
              </a:rPr>
              <a:t>Biography. (2014). </a:t>
            </a:r>
            <a:r>
              <a:rPr lang="en-GB" sz="1800" b="0" i="1" u="none" strike="noStrike" dirty="0">
                <a:solidFill>
                  <a:srgbClr val="000000"/>
                </a:solidFill>
                <a:effectLst/>
              </a:rPr>
              <a:t>Ian Brady</a:t>
            </a:r>
            <a:r>
              <a:rPr lang="en-GB" sz="1800" b="0" i="0" u="none" strike="noStrike" dirty="0">
                <a:solidFill>
                  <a:srgbClr val="000000"/>
                </a:solidFill>
                <a:effectLst/>
              </a:rPr>
              <a:t>. Available at: </a:t>
            </a:r>
            <a:r>
              <a:rPr lang="en-GB" sz="1800" b="0" i="0" u="none" strike="noStrike" dirty="0">
                <a:solidFill>
                  <a:srgbClr val="000000"/>
                </a:solidFill>
                <a:effectLst/>
                <a:hlinkClick r:id="rId4"/>
              </a:rPr>
              <a:t>https://www.biography.com/crime-figure/ian-brady</a:t>
            </a:r>
            <a:r>
              <a:rPr lang="en-GB" sz="1800" b="0" i="0" u="none" strike="noStrike" dirty="0">
                <a:solidFill>
                  <a:srgbClr val="000000"/>
                </a:solidFill>
                <a:effectLst/>
              </a:rPr>
              <a:t> (Accessed on: 11 March 2024).</a:t>
            </a:r>
          </a:p>
          <a:p>
            <a:pPr marL="0" indent="0">
              <a:buNone/>
            </a:pPr>
            <a:endParaRPr lang="en-GB" sz="1800" b="0" i="0" u="none" strike="noStrike" dirty="0">
              <a:solidFill>
                <a:srgbClr val="000000"/>
              </a:solidFill>
              <a:effectLst/>
            </a:endParaRPr>
          </a:p>
          <a:p>
            <a:pPr marL="0" indent="0">
              <a:buNone/>
            </a:pPr>
            <a:r>
              <a:rPr lang="en-GB" sz="1800" b="0" i="0" u="none" strike="noStrike" dirty="0">
                <a:solidFill>
                  <a:srgbClr val="000000"/>
                </a:solidFill>
                <a:effectLst/>
              </a:rPr>
              <a:t>Blakey, A. (2022). </a:t>
            </a:r>
            <a:r>
              <a:rPr lang="en-GB" sz="1800" b="0" i="1" u="none" strike="noStrike" dirty="0">
                <a:solidFill>
                  <a:srgbClr val="000000"/>
                </a:solidFill>
                <a:effectLst/>
              </a:rPr>
              <a:t>What were the Moors Murders and who were Ian Brady and Myra Hindley?</a:t>
            </a:r>
            <a:r>
              <a:rPr lang="en-GB" sz="1800" b="0" i="0" u="none" strike="noStrike" dirty="0">
                <a:solidFill>
                  <a:srgbClr val="000000"/>
                </a:solidFill>
                <a:effectLst/>
              </a:rPr>
              <a:t>  Manchester Evening News. Available at: </a:t>
            </a:r>
            <a:r>
              <a:rPr lang="en-GB" sz="1800" b="0" i="0" u="none" strike="noStrike" dirty="0">
                <a:solidFill>
                  <a:srgbClr val="000000"/>
                </a:solidFill>
                <a:effectLst/>
                <a:hlinkClick r:id="rId5"/>
              </a:rPr>
              <a:t>https://www.manchestereveningnews.co.uk/news/greater-manchester-news/what-were-moors-murders-who-25146872</a:t>
            </a:r>
            <a:r>
              <a:rPr lang="en-GB" sz="1800" b="0" i="0" u="none" strike="noStrike" dirty="0">
                <a:solidFill>
                  <a:srgbClr val="000000"/>
                </a:solidFill>
                <a:effectLst/>
              </a:rPr>
              <a:t>. (Accessed on: 11 March 2024).</a:t>
            </a:r>
          </a:p>
          <a:p>
            <a:pPr marL="0" indent="0">
              <a:buNone/>
            </a:pPr>
            <a:endParaRPr lang="en-GB" sz="1800" b="0" i="0" u="none" strike="noStrike" dirty="0">
              <a:solidFill>
                <a:srgbClr val="000000"/>
              </a:solidFill>
              <a:effectLst/>
            </a:endParaRPr>
          </a:p>
          <a:p>
            <a:pPr marL="0" indent="0">
              <a:buNone/>
            </a:pPr>
            <a:r>
              <a:rPr lang="en-GB" sz="1800" b="0" i="0" u="none" strike="noStrike" dirty="0">
                <a:solidFill>
                  <a:srgbClr val="000000"/>
                </a:solidFill>
                <a:effectLst/>
              </a:rPr>
              <a:t>Cherry, K. (2023). </a:t>
            </a:r>
            <a:r>
              <a:rPr lang="en-GB" sz="1800" b="0" i="1" u="none" strike="noStrike" dirty="0">
                <a:solidFill>
                  <a:srgbClr val="000000"/>
                </a:solidFill>
                <a:effectLst/>
              </a:rPr>
              <a:t>The Structure and Levels of the Mind According to Freud</a:t>
            </a:r>
            <a:r>
              <a:rPr lang="en-GB" sz="1800" b="0" i="0" u="none" strike="noStrike" dirty="0">
                <a:solidFill>
                  <a:srgbClr val="000000"/>
                </a:solidFill>
                <a:effectLst/>
              </a:rPr>
              <a:t>. [online] </a:t>
            </a:r>
            <a:r>
              <a:rPr lang="en-GB" sz="1800" b="0" i="0" u="none" strike="noStrike" dirty="0" err="1">
                <a:solidFill>
                  <a:srgbClr val="000000"/>
                </a:solidFill>
                <a:effectLst/>
              </a:rPr>
              <a:t>Verywell</a:t>
            </a:r>
            <a:r>
              <a:rPr lang="en-GB" sz="1800" b="0" i="0" u="none" strike="noStrike" dirty="0">
                <a:solidFill>
                  <a:srgbClr val="000000"/>
                </a:solidFill>
                <a:effectLst/>
              </a:rPr>
              <a:t> Mind. Available at: </a:t>
            </a:r>
            <a:r>
              <a:rPr lang="en-GB" sz="1800" b="0" i="0" u="none" strike="noStrike" dirty="0">
                <a:solidFill>
                  <a:srgbClr val="000000"/>
                </a:solidFill>
                <a:effectLst/>
                <a:hlinkClick r:id="rId6"/>
              </a:rPr>
              <a:t>https://www.verywellmind.com/the-conscious-and-unconscious-mind-2795946#toc-freuds-three-levels-of-mind</a:t>
            </a:r>
            <a:r>
              <a:rPr lang="en-GB" sz="1800" b="0" i="0" u="none" strike="noStrike" dirty="0">
                <a:solidFill>
                  <a:srgbClr val="000000"/>
                </a:solidFill>
                <a:effectLst/>
              </a:rPr>
              <a:t>. (Accessed on: 11 </a:t>
            </a:r>
            <a:r>
              <a:rPr lang="en-GB" sz="1800" dirty="0">
                <a:solidFill>
                  <a:srgbClr val="000000"/>
                </a:solidFill>
              </a:rPr>
              <a:t>M</a:t>
            </a:r>
            <a:r>
              <a:rPr lang="en-GB" sz="1800" b="0" i="0" u="none" strike="noStrike" dirty="0">
                <a:solidFill>
                  <a:srgbClr val="000000"/>
                </a:solidFill>
                <a:effectLst/>
              </a:rPr>
              <a:t>arch 2024). </a:t>
            </a:r>
          </a:p>
          <a:p>
            <a:pPr marL="0" indent="0">
              <a:buNone/>
            </a:pPr>
            <a:endParaRPr lang="en-GB" sz="1800" b="0" i="0" u="none" strike="noStrike" dirty="0">
              <a:solidFill>
                <a:srgbClr val="000000"/>
              </a:solidFill>
              <a:effectLst/>
            </a:endParaRPr>
          </a:p>
          <a:p>
            <a:pPr marL="0" indent="0">
              <a:buNone/>
            </a:pPr>
            <a:r>
              <a:rPr lang="en-GB" sz="1800" b="0" i="0" u="none" strike="noStrike" dirty="0">
                <a:solidFill>
                  <a:srgbClr val="000000"/>
                </a:solidFill>
                <a:effectLst/>
              </a:rPr>
              <a:t>Online MSW Programs (2022). </a:t>
            </a:r>
            <a:r>
              <a:rPr lang="en-GB" sz="1800" b="0" i="1" u="none" strike="noStrike" dirty="0">
                <a:solidFill>
                  <a:srgbClr val="000000"/>
                </a:solidFill>
                <a:effectLst/>
              </a:rPr>
              <a:t>What is Psychodynamic Theory? - Social Work Theories &amp; Approaches. </a:t>
            </a:r>
            <a:r>
              <a:rPr lang="en-GB" sz="1800" b="0" i="0" u="none" strike="noStrike" dirty="0">
                <a:solidFill>
                  <a:srgbClr val="000000"/>
                </a:solidFill>
                <a:effectLst/>
              </a:rPr>
              <a:t> </a:t>
            </a:r>
            <a:r>
              <a:rPr lang="en-GB" sz="1800" b="0" i="0" u="none" strike="noStrike" dirty="0" err="1">
                <a:solidFill>
                  <a:srgbClr val="000000"/>
                </a:solidFill>
                <a:effectLst/>
              </a:rPr>
              <a:t>www.onlinemswprograms.com</a:t>
            </a:r>
            <a:r>
              <a:rPr lang="en-GB" sz="1800" b="0" i="0" u="none" strike="noStrike" dirty="0">
                <a:solidFill>
                  <a:srgbClr val="000000"/>
                </a:solidFill>
                <a:effectLst/>
              </a:rPr>
              <a:t>. Available at: </a:t>
            </a:r>
            <a:r>
              <a:rPr lang="en-GB" sz="1800" b="0" i="0" u="none" strike="noStrike" dirty="0">
                <a:solidFill>
                  <a:srgbClr val="000000"/>
                </a:solidFill>
                <a:effectLst/>
                <a:hlinkClick r:id="rId7"/>
              </a:rPr>
              <a:t>https://www.onlinemswprograms.com/social-work/theories/psychodynamic-theory/#:~:text=Freud%20believed%20human%20behavior%20could</a:t>
            </a:r>
            <a:r>
              <a:rPr lang="en-GB" sz="1800" b="0" i="0" u="none" strike="noStrike" dirty="0">
                <a:solidFill>
                  <a:srgbClr val="000000"/>
                </a:solidFill>
                <a:effectLst/>
              </a:rPr>
              <a:t>. (Accessed on: 11 </a:t>
            </a:r>
            <a:r>
              <a:rPr lang="en-GB" sz="1800" dirty="0">
                <a:solidFill>
                  <a:srgbClr val="000000"/>
                </a:solidFill>
              </a:rPr>
              <a:t>M</a:t>
            </a:r>
            <a:r>
              <a:rPr lang="en-GB" sz="1800" b="0" i="0" u="none" strike="noStrike" dirty="0">
                <a:solidFill>
                  <a:srgbClr val="000000"/>
                </a:solidFill>
                <a:effectLst/>
              </a:rPr>
              <a:t>arch 2024). </a:t>
            </a:r>
          </a:p>
          <a:p>
            <a:pPr marL="0" indent="0">
              <a:buNone/>
            </a:pPr>
            <a:endParaRPr lang="en-GB" sz="1800" b="0" i="0" u="none" strike="noStrike" dirty="0">
              <a:solidFill>
                <a:srgbClr val="000000"/>
              </a:solidFill>
              <a:effectLst/>
            </a:endParaRPr>
          </a:p>
          <a:p>
            <a:pPr marL="0" indent="0">
              <a:buNone/>
            </a:pPr>
            <a:endParaRPr lang="en-GB" sz="1800" dirty="0">
              <a:solidFill>
                <a:srgbClr val="000000"/>
              </a:solidFill>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7593916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680937-1EA7-8416-B37A-B6940FCD483C}"/>
              </a:ext>
            </a:extLst>
          </p:cNvPr>
          <p:cNvSpPr>
            <a:spLocks noGrp="1"/>
          </p:cNvSpPr>
          <p:nvPr>
            <p:ph idx="1"/>
          </p:nvPr>
        </p:nvSpPr>
        <p:spPr>
          <a:xfrm>
            <a:off x="642257" y="271235"/>
            <a:ext cx="10515600" cy="6315529"/>
          </a:xfrm>
        </p:spPr>
        <p:txBody>
          <a:bodyPr vert="horz" lIns="91440" tIns="45720" rIns="91440" bIns="45720" rtlCol="0" anchor="t">
            <a:normAutofit fontScale="92500" lnSpcReduction="10000"/>
          </a:bodyPr>
          <a:lstStyle/>
          <a:p>
            <a:r>
              <a:rPr lang="en-GB" sz="1800" dirty="0">
                <a:ea typeface="+mn-lt"/>
                <a:cs typeface="+mn-lt"/>
              </a:rPr>
              <a:t>Gould, P. (2017) </a:t>
            </a:r>
            <a:r>
              <a:rPr lang="en-GB" sz="1800" i="1" dirty="0">
                <a:ea typeface="+mn-lt"/>
                <a:cs typeface="+mn-lt"/>
              </a:rPr>
              <a:t>Ian Brady letters: Inside the mind of the moors murderer</a:t>
            </a:r>
            <a:r>
              <a:rPr lang="en-GB" sz="1800" dirty="0">
                <a:ea typeface="+mn-lt"/>
                <a:cs typeface="+mn-lt"/>
              </a:rPr>
              <a:t>, </a:t>
            </a:r>
            <a:r>
              <a:rPr lang="en-GB" sz="1800" i="1" dirty="0">
                <a:ea typeface="+mn-lt"/>
                <a:cs typeface="+mn-lt"/>
              </a:rPr>
              <a:t>BBC News</a:t>
            </a:r>
            <a:r>
              <a:rPr lang="en-GB" sz="1800" dirty="0">
                <a:ea typeface="+mn-lt"/>
                <a:cs typeface="+mn-lt"/>
              </a:rPr>
              <a:t>. Available at: </a:t>
            </a:r>
            <a:r>
              <a:rPr lang="en-GB" sz="1800" dirty="0">
                <a:ea typeface="+mn-lt"/>
                <a:cs typeface="+mn-lt"/>
                <a:hlinkClick r:id="rId2"/>
              </a:rPr>
              <a:t>https://www.bbc.co.uk/news/uk-39925965</a:t>
            </a:r>
            <a:r>
              <a:rPr lang="en-GB" sz="1800" dirty="0">
                <a:ea typeface="+mn-lt"/>
                <a:cs typeface="+mn-lt"/>
              </a:rPr>
              <a:t> (Accessed: 11 March 2024). </a:t>
            </a:r>
          </a:p>
          <a:p>
            <a:endParaRPr lang="en-GB" sz="1800" dirty="0">
              <a:ea typeface="+mn-lt"/>
              <a:cs typeface="+mn-lt"/>
            </a:endParaRPr>
          </a:p>
          <a:p>
            <a:r>
              <a:rPr lang="en-GB" sz="1800" i="1" dirty="0">
                <a:ea typeface="+mn-lt"/>
                <a:cs typeface="+mn-lt"/>
              </a:rPr>
              <a:t>History </a:t>
            </a:r>
            <a:r>
              <a:rPr lang="en-GB" sz="1800" dirty="0">
                <a:ea typeface="+mn-lt"/>
                <a:cs typeface="+mn-lt"/>
              </a:rPr>
              <a:t>(2011)</a:t>
            </a:r>
            <a:r>
              <a:rPr lang="en-GB" sz="1800" i="1" dirty="0">
                <a:ea typeface="+mn-lt"/>
                <a:cs typeface="+mn-lt"/>
              </a:rPr>
              <a:t>. The moors murderers begin their killing spree</a:t>
            </a:r>
            <a:r>
              <a:rPr lang="en-GB" sz="1800" dirty="0">
                <a:ea typeface="+mn-lt"/>
                <a:cs typeface="+mn-lt"/>
              </a:rPr>
              <a:t>  Available at: </a:t>
            </a:r>
            <a:r>
              <a:rPr lang="en-GB" sz="1800" dirty="0">
                <a:ea typeface="+mn-lt"/>
                <a:cs typeface="+mn-lt"/>
                <a:hlinkClick r:id="rId3"/>
              </a:rPr>
              <a:t>https://www.history.com/this-day-in-history/the-moors-murderers-begin-their-killing-spree</a:t>
            </a:r>
            <a:r>
              <a:rPr lang="en-GB" sz="1800" dirty="0">
                <a:ea typeface="+mn-lt"/>
                <a:cs typeface="+mn-lt"/>
              </a:rPr>
              <a:t> (Accessed: 11 March 2024). </a:t>
            </a:r>
          </a:p>
          <a:p>
            <a:endParaRPr lang="en-GB" sz="1800" dirty="0">
              <a:cs typeface="Calibri"/>
            </a:endParaRPr>
          </a:p>
          <a:p>
            <a:r>
              <a:rPr lang="en-GB" sz="1800" dirty="0">
                <a:ea typeface="+mn-lt"/>
                <a:cs typeface="+mn-lt"/>
              </a:rPr>
              <a:t>Ian Cummins (2024) </a:t>
            </a:r>
            <a:r>
              <a:rPr lang="en-GB" sz="1800" i="1" dirty="0">
                <a:ea typeface="+mn-lt"/>
                <a:cs typeface="+mn-lt"/>
              </a:rPr>
              <a:t>The Moors murders 50 Years on: How Brady and </a:t>
            </a:r>
            <a:r>
              <a:rPr lang="en-GB" sz="1800" i="1" dirty="0" err="1">
                <a:ea typeface="+mn-lt"/>
                <a:cs typeface="+mn-lt"/>
              </a:rPr>
              <a:t>hindley</a:t>
            </a:r>
            <a:r>
              <a:rPr lang="en-GB" sz="1800" i="1" dirty="0">
                <a:ea typeface="+mn-lt"/>
                <a:cs typeface="+mn-lt"/>
              </a:rPr>
              <a:t> became an awful ‘celebrity’ template</a:t>
            </a:r>
            <a:r>
              <a:rPr lang="en-GB" sz="1800" dirty="0">
                <a:ea typeface="+mn-lt"/>
                <a:cs typeface="+mn-lt"/>
              </a:rPr>
              <a:t>, </a:t>
            </a:r>
            <a:r>
              <a:rPr lang="en-GB" sz="1800" i="1" dirty="0">
                <a:ea typeface="+mn-lt"/>
                <a:cs typeface="+mn-lt"/>
              </a:rPr>
              <a:t>The Conversation</a:t>
            </a:r>
            <a:r>
              <a:rPr lang="en-GB" sz="1800" dirty="0">
                <a:ea typeface="+mn-lt"/>
                <a:cs typeface="+mn-lt"/>
              </a:rPr>
              <a:t>. Available at: </a:t>
            </a:r>
            <a:r>
              <a:rPr lang="en-GB" sz="1800" dirty="0">
                <a:ea typeface="+mn-lt"/>
                <a:cs typeface="+mn-lt"/>
                <a:hlinkClick r:id="rId4"/>
              </a:rPr>
              <a:t>https://theconversation.com/the-moors-murders-50-years-on-how-brady-and-hindley-became-an-awful-celebrity-template-58665</a:t>
            </a:r>
            <a:r>
              <a:rPr lang="en-GB" sz="1800" dirty="0">
                <a:ea typeface="+mn-lt"/>
                <a:cs typeface="+mn-lt"/>
              </a:rPr>
              <a:t> (Accessed: 11 March 2024). </a:t>
            </a:r>
          </a:p>
          <a:p>
            <a:endParaRPr lang="en-GB" sz="1800" dirty="0">
              <a:ea typeface="+mn-lt"/>
              <a:cs typeface="+mn-lt"/>
            </a:endParaRPr>
          </a:p>
          <a:p>
            <a:r>
              <a:rPr lang="en-GB" sz="1800" dirty="0" err="1">
                <a:solidFill>
                  <a:srgbClr val="2C3E50"/>
                </a:solidFill>
                <a:ea typeface="+mn-lt"/>
                <a:cs typeface="+mn-lt"/>
              </a:rPr>
              <a:t>LaMorte</a:t>
            </a:r>
            <a:r>
              <a:rPr lang="en-GB" sz="1800" dirty="0">
                <a:solidFill>
                  <a:srgbClr val="2C3E50"/>
                </a:solidFill>
                <a:ea typeface="+mn-lt"/>
                <a:cs typeface="+mn-lt"/>
              </a:rPr>
              <a:t>, W. (2022). </a:t>
            </a:r>
            <a:r>
              <a:rPr lang="en-GB" sz="1800" i="1" dirty="0">
                <a:solidFill>
                  <a:srgbClr val="2C3E50"/>
                </a:solidFill>
                <a:ea typeface="+mn-lt"/>
                <a:cs typeface="+mn-lt"/>
              </a:rPr>
              <a:t>The Social Cognitive Theory</a:t>
            </a:r>
            <a:r>
              <a:rPr lang="en-GB" sz="1800" dirty="0">
                <a:solidFill>
                  <a:srgbClr val="2C3E50"/>
                </a:solidFill>
                <a:ea typeface="+mn-lt"/>
                <a:cs typeface="+mn-lt"/>
              </a:rPr>
              <a:t>. [online] Boston University School of Public Health. Available at: </a:t>
            </a:r>
            <a:r>
              <a:rPr lang="en-GB" sz="1800" dirty="0">
                <a:solidFill>
                  <a:srgbClr val="2C3E50"/>
                </a:solidFill>
                <a:ea typeface="+mn-lt"/>
                <a:cs typeface="+mn-lt"/>
                <a:hlinkClick r:id="rId5"/>
              </a:rPr>
              <a:t>https://sphweb.bumc.bu.edu/otlt/MPH-Modules/SB/BehavioralChangeTheories/BehavioralChangeTheories5.html</a:t>
            </a:r>
            <a:r>
              <a:rPr lang="en-GB" sz="1800" dirty="0">
                <a:solidFill>
                  <a:srgbClr val="2C3E50"/>
                </a:solidFill>
                <a:ea typeface="+mn-lt"/>
                <a:cs typeface="+mn-lt"/>
              </a:rPr>
              <a:t>. (Accessed 11th March 2024).</a:t>
            </a:r>
            <a:endParaRPr lang="en-GB" sz="1800" dirty="0">
              <a:ea typeface="+mn-lt"/>
              <a:cs typeface="+mn-lt"/>
            </a:endParaRPr>
          </a:p>
          <a:p>
            <a:endParaRPr lang="en-GB" sz="1800" dirty="0">
              <a:solidFill>
                <a:srgbClr val="2C3E50"/>
              </a:solidFill>
              <a:ea typeface="+mn-lt"/>
              <a:cs typeface="+mn-lt"/>
            </a:endParaRPr>
          </a:p>
          <a:p>
            <a:r>
              <a:rPr lang="en-GB" sz="1800" dirty="0">
                <a:ea typeface="+mn-lt"/>
                <a:cs typeface="+mn-lt"/>
                <a:hlinkClick r:id="rId6">
                  <a:extLst>
                    <a:ext uri="{A12FA001-AC4F-418D-AE19-62706E023703}">
                      <ahyp:hlinkClr xmlns:ahyp="http://schemas.microsoft.com/office/drawing/2018/hyperlinkcolor" val="tx"/>
                    </a:ext>
                  </a:extLst>
                </a:hlinkClick>
              </a:rPr>
              <a:t>Lombrosso (1873) </a:t>
            </a:r>
            <a:r>
              <a:rPr lang="en-GB" sz="1800" dirty="0">
                <a:solidFill>
                  <a:srgbClr val="0563C1"/>
                </a:solidFill>
                <a:ea typeface="+mn-lt"/>
                <a:cs typeface="+mn-lt"/>
                <a:hlinkClick r:id="rId6">
                  <a:extLst>
                    <a:ext uri="{A12FA001-AC4F-418D-AE19-62706E023703}">
                      <ahyp:hlinkClr xmlns:ahyp="http://schemas.microsoft.com/office/drawing/2018/hyperlinkcolor" val="tx"/>
                    </a:ext>
                  </a:extLst>
                </a:hlinkClick>
              </a:rPr>
              <a:t> https://exploringyourmind.com/cesare-lombroso-and-his-theory-of-criminology/</a:t>
            </a:r>
            <a:r>
              <a:rPr lang="en-GB" sz="1800" dirty="0">
                <a:ea typeface="+mn-lt"/>
                <a:cs typeface="+mn-lt"/>
              </a:rPr>
              <a:t> (Accessed: 11 March 2024). </a:t>
            </a:r>
          </a:p>
          <a:p>
            <a:endParaRPr lang="en-GB" sz="1800" dirty="0">
              <a:ea typeface="+mn-lt"/>
              <a:cs typeface="+mn-lt"/>
            </a:endParaRPr>
          </a:p>
          <a:p>
            <a:r>
              <a:rPr lang="en-GB" sz="1800" dirty="0">
                <a:ea typeface="+mn-lt"/>
                <a:cs typeface="+mn-lt"/>
              </a:rPr>
              <a:t>Myra Hindley  (2014) </a:t>
            </a:r>
            <a:r>
              <a:rPr lang="en-GB" sz="1800" i="1" dirty="0">
                <a:ea typeface="+mn-lt"/>
                <a:cs typeface="+mn-lt"/>
              </a:rPr>
              <a:t>Biography, Serial Killer, victims, &amp; Ian Brady</a:t>
            </a:r>
            <a:r>
              <a:rPr lang="en-GB" sz="1800" dirty="0">
                <a:ea typeface="+mn-lt"/>
                <a:cs typeface="+mn-lt"/>
              </a:rPr>
              <a:t>. Available at: </a:t>
            </a:r>
            <a:r>
              <a:rPr lang="en-GB" sz="1800" dirty="0">
                <a:ea typeface="+mn-lt"/>
                <a:cs typeface="+mn-lt"/>
                <a:hlinkClick r:id="rId7"/>
              </a:rPr>
              <a:t>https://www.biography.com/crime/myra-hindley</a:t>
            </a:r>
            <a:r>
              <a:rPr lang="en-GB" sz="1800" dirty="0">
                <a:ea typeface="+mn-lt"/>
                <a:cs typeface="+mn-lt"/>
              </a:rPr>
              <a:t> (Accessed: 11 March 2024). </a:t>
            </a:r>
          </a:p>
          <a:p>
            <a:endParaRPr lang="en-GB" sz="1800" dirty="0">
              <a:ea typeface="+mn-lt"/>
              <a:cs typeface="+mn-lt"/>
            </a:endParaRPr>
          </a:p>
          <a:p>
            <a:r>
              <a:rPr lang="en-GB" sz="1800" b="0" i="0" u="none" strike="noStrike" dirty="0">
                <a:solidFill>
                  <a:srgbClr val="000000"/>
                </a:solidFill>
                <a:effectLst/>
              </a:rPr>
              <a:t>Nickerson, C. (2023). </a:t>
            </a:r>
            <a:r>
              <a:rPr lang="en-GB" sz="1800" b="0" i="1" u="none" strike="noStrike" dirty="0">
                <a:solidFill>
                  <a:srgbClr val="000000"/>
                </a:solidFill>
                <a:effectLst/>
              </a:rPr>
              <a:t>Edwin Sutherland’s Differential Association Theory - Simply Psychology</a:t>
            </a:r>
            <a:r>
              <a:rPr lang="en-GB" sz="1800" b="0" i="0" u="none" strike="noStrike" dirty="0">
                <a:solidFill>
                  <a:srgbClr val="000000"/>
                </a:solidFill>
                <a:effectLst/>
              </a:rPr>
              <a:t>. [online] </a:t>
            </a:r>
            <a:r>
              <a:rPr lang="en-GB" sz="1800" b="0" i="0" u="none" strike="noStrike" dirty="0" err="1">
                <a:solidFill>
                  <a:srgbClr val="000000"/>
                </a:solidFill>
                <a:effectLst/>
              </a:rPr>
              <a:t>www.simplypsychology.org</a:t>
            </a:r>
            <a:r>
              <a:rPr lang="en-GB" sz="1800" b="0" i="0" u="none" strike="noStrike" dirty="0">
                <a:solidFill>
                  <a:srgbClr val="000000"/>
                </a:solidFill>
                <a:effectLst/>
              </a:rPr>
              <a:t>. Available at: </a:t>
            </a:r>
            <a:r>
              <a:rPr lang="en-GB" sz="1800" b="0" i="0" u="none" strike="noStrike" dirty="0">
                <a:solidFill>
                  <a:srgbClr val="000000"/>
                </a:solidFill>
                <a:effectLst/>
                <a:hlinkClick r:id="rId8"/>
              </a:rPr>
              <a:t>https://www.simplypsychology.org/differential-association-theory.html</a:t>
            </a:r>
            <a:r>
              <a:rPr lang="en-GB" sz="1800" b="0" i="0" u="none" strike="noStrike" dirty="0">
                <a:solidFill>
                  <a:srgbClr val="000000"/>
                </a:solidFill>
                <a:effectLst/>
              </a:rPr>
              <a:t>.</a:t>
            </a:r>
            <a:endParaRPr lang="en-GB" sz="1800" b="0" i="0" u="none" strike="noStrike" dirty="0">
              <a:solidFill>
                <a:srgbClr val="000000"/>
              </a:solidFill>
              <a:effectLst/>
              <a:ea typeface="Calibri"/>
              <a:cs typeface="Calibri"/>
            </a:endParaRPr>
          </a:p>
          <a:p>
            <a:endParaRPr lang="en-GB" sz="1800" b="0" i="0" u="none" strike="noStrike" dirty="0">
              <a:solidFill>
                <a:srgbClr val="000000"/>
              </a:solidFill>
              <a:effectLst/>
            </a:endParaRPr>
          </a:p>
          <a:p>
            <a:endParaRPr lang="en-GB" sz="1800" dirty="0">
              <a:ea typeface="+mn-lt"/>
              <a:cs typeface="+mn-lt"/>
            </a:endParaRPr>
          </a:p>
          <a:p>
            <a:endParaRPr lang="en-GB" sz="2000" dirty="0">
              <a:ea typeface="Calibri"/>
              <a:cs typeface="Calibri"/>
            </a:endParaRPr>
          </a:p>
          <a:p>
            <a:endParaRPr lang="en-GB" sz="2800" dirty="0">
              <a:cs typeface="Calibri"/>
            </a:endParaRPr>
          </a:p>
          <a:p>
            <a:endParaRPr lang="en-GB" sz="2800" dirty="0">
              <a:cs typeface="Calibri"/>
            </a:endParaRPr>
          </a:p>
          <a:p>
            <a:endParaRPr lang="en-US" dirty="0"/>
          </a:p>
        </p:txBody>
      </p:sp>
    </p:spTree>
    <p:extLst>
      <p:ext uri="{BB962C8B-B14F-4D97-AF65-F5344CB8AC3E}">
        <p14:creationId xmlns:p14="http://schemas.microsoft.com/office/powerpoint/2010/main" val="42487298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923711-86C7-5CDD-BFFE-3EC1FEF76B92}"/>
              </a:ext>
            </a:extLst>
          </p:cNvPr>
          <p:cNvSpPr>
            <a:spLocks noGrp="1"/>
          </p:cNvSpPr>
          <p:nvPr>
            <p:ph idx="1"/>
          </p:nvPr>
        </p:nvSpPr>
        <p:spPr>
          <a:xfrm>
            <a:off x="382773" y="473529"/>
            <a:ext cx="11525692" cy="6019346"/>
          </a:xfrm>
        </p:spPr>
        <p:txBody>
          <a:bodyPr vert="horz" lIns="91440" tIns="45720" rIns="91440" bIns="45720" rtlCol="0" anchor="t">
            <a:noAutofit/>
          </a:bodyPr>
          <a:lstStyle/>
          <a:p>
            <a:r>
              <a:rPr lang="en-GB" sz="1800" b="0" i="0" u="none" strike="noStrike" dirty="0">
                <a:solidFill>
                  <a:srgbClr val="000000"/>
                </a:solidFill>
                <a:effectLst/>
              </a:rPr>
              <a:t>Online MSW Programs (2022). </a:t>
            </a:r>
            <a:r>
              <a:rPr lang="en-GB" sz="1800" b="0" i="1" u="none" strike="noStrike" dirty="0">
                <a:solidFill>
                  <a:srgbClr val="000000"/>
                </a:solidFill>
                <a:effectLst/>
              </a:rPr>
              <a:t>What is Psychodynamic Theory? - Social Work Theories &amp; Approaches.</a:t>
            </a:r>
            <a:r>
              <a:rPr lang="en-GB" sz="1800" i="1" dirty="0">
                <a:solidFill>
                  <a:srgbClr val="000000"/>
                </a:solidFill>
              </a:rPr>
              <a:t> </a:t>
            </a:r>
            <a:r>
              <a:rPr lang="en-GB" sz="1800" b="0" u="none" strike="noStrike" dirty="0">
                <a:solidFill>
                  <a:srgbClr val="000000"/>
                </a:solidFill>
                <a:effectLst/>
              </a:rPr>
              <a:t> </a:t>
            </a:r>
            <a:r>
              <a:rPr lang="en-GB" sz="1800" b="0" i="0" u="none" strike="noStrike" dirty="0" err="1">
                <a:solidFill>
                  <a:srgbClr val="000000"/>
                </a:solidFill>
                <a:effectLst/>
              </a:rPr>
              <a:t>www.onlinemswprograms.com</a:t>
            </a:r>
            <a:r>
              <a:rPr lang="en-GB" sz="1800" b="0" i="0" u="none" strike="noStrike" dirty="0">
                <a:solidFill>
                  <a:srgbClr val="000000"/>
                </a:solidFill>
                <a:effectLst/>
              </a:rPr>
              <a:t>. Available at: </a:t>
            </a:r>
            <a:r>
              <a:rPr lang="en-GB" sz="1800" b="0" i="0" u="none" strike="noStrike" dirty="0">
                <a:solidFill>
                  <a:srgbClr val="000000"/>
                </a:solidFill>
                <a:effectLst/>
                <a:hlinkClick r:id="rId3"/>
              </a:rPr>
              <a:t>https://www.onlinemswprograms.com/social-work/theories/psychodynamic-theory/#:~:text=Freud%20believed%20human%20behavior%20could</a:t>
            </a:r>
            <a:r>
              <a:rPr lang="en-GB" sz="1800" b="0" i="0" u="none" strike="noStrike" dirty="0">
                <a:solidFill>
                  <a:srgbClr val="000000"/>
                </a:solidFill>
                <a:effectLst/>
              </a:rPr>
              <a:t>. (Accessed on: 11 </a:t>
            </a:r>
            <a:r>
              <a:rPr lang="en-GB" sz="1800" dirty="0">
                <a:solidFill>
                  <a:srgbClr val="000000"/>
                </a:solidFill>
              </a:rPr>
              <a:t>M</a:t>
            </a:r>
            <a:r>
              <a:rPr lang="en-GB" sz="1800" b="0" i="0" u="none" strike="noStrike" dirty="0">
                <a:solidFill>
                  <a:srgbClr val="000000"/>
                </a:solidFill>
                <a:effectLst/>
              </a:rPr>
              <a:t>arch 2024).</a:t>
            </a:r>
            <a:r>
              <a:rPr lang="en-GB" sz="1800" dirty="0">
                <a:solidFill>
                  <a:srgbClr val="000000"/>
                </a:solidFill>
              </a:rPr>
              <a:t> </a:t>
            </a:r>
            <a:endParaRPr lang="en-GB" sz="1800" b="0" i="0" u="none" strike="noStrike" dirty="0">
              <a:solidFill>
                <a:srgbClr val="000000"/>
              </a:solidFill>
              <a:effectLst/>
            </a:endParaRPr>
          </a:p>
          <a:p>
            <a:endParaRPr lang="en-GB" sz="1800" dirty="0">
              <a:ea typeface="Calibri" panose="020F0502020204030204"/>
              <a:cs typeface="Calibri" panose="020F0502020204030204"/>
            </a:endParaRPr>
          </a:p>
          <a:p>
            <a:r>
              <a:rPr lang="en-GB" sz="1800" dirty="0">
                <a:ea typeface="+mn-lt"/>
                <a:cs typeface="+mn-lt"/>
              </a:rPr>
              <a:t>Sherman, E. (2023) </a:t>
            </a:r>
            <a:r>
              <a:rPr lang="en-GB" sz="1800" i="1" dirty="0">
                <a:ea typeface="+mn-lt"/>
                <a:cs typeface="+mn-lt"/>
              </a:rPr>
              <a:t>The devastating story behind why Myra Hindley became ‘The most-evil woman in Britain’</a:t>
            </a:r>
            <a:r>
              <a:rPr lang="en-GB" sz="1800" dirty="0">
                <a:ea typeface="+mn-lt"/>
                <a:cs typeface="+mn-lt"/>
              </a:rPr>
              <a:t>, </a:t>
            </a:r>
            <a:r>
              <a:rPr lang="en-GB" sz="1800" i="1" dirty="0">
                <a:ea typeface="+mn-lt"/>
                <a:cs typeface="+mn-lt"/>
              </a:rPr>
              <a:t>All That’s Interesting</a:t>
            </a:r>
            <a:r>
              <a:rPr lang="en-GB" sz="1800" dirty="0">
                <a:ea typeface="+mn-lt"/>
                <a:cs typeface="+mn-lt"/>
              </a:rPr>
              <a:t>. Available at: </a:t>
            </a:r>
            <a:r>
              <a:rPr lang="en-GB" sz="1800" dirty="0">
                <a:ea typeface="+mn-lt"/>
                <a:cs typeface="+mn-lt"/>
                <a:hlinkClick r:id="rId4"/>
              </a:rPr>
              <a:t>https://allthatsinteresting.com/myra-hindley-moors-murders</a:t>
            </a:r>
            <a:r>
              <a:rPr lang="en-GB" sz="1800" dirty="0">
                <a:ea typeface="+mn-lt"/>
                <a:cs typeface="+mn-lt"/>
              </a:rPr>
              <a:t> (Accessed: 11 March 2024). </a:t>
            </a:r>
          </a:p>
          <a:p>
            <a:endParaRPr lang="en-GB" sz="1800" dirty="0">
              <a:ea typeface="+mn-lt"/>
              <a:cs typeface="+mn-lt"/>
            </a:endParaRPr>
          </a:p>
          <a:p>
            <a:r>
              <a:rPr lang="en-GB" sz="1800" dirty="0">
                <a:ea typeface="+mn-lt"/>
                <a:cs typeface="+mn-lt"/>
              </a:rPr>
              <a:t>Social Learning Theory (</a:t>
            </a:r>
            <a:r>
              <a:rPr lang="en-GB" sz="1800" dirty="0">
                <a:solidFill>
                  <a:srgbClr val="000000"/>
                </a:solidFill>
                <a:ea typeface="+mn-lt"/>
                <a:cs typeface="+mn-lt"/>
              </a:rPr>
              <a:t>2023)</a:t>
            </a:r>
            <a:r>
              <a:rPr lang="en-GB" sz="1200" dirty="0">
                <a:solidFill>
                  <a:srgbClr val="000000"/>
                </a:solidFill>
                <a:ea typeface="+mn-lt"/>
                <a:cs typeface="+mn-lt"/>
              </a:rPr>
              <a:t> </a:t>
            </a:r>
            <a:r>
              <a:rPr lang="en-GB" sz="1800" dirty="0">
                <a:solidFill>
                  <a:srgbClr val="2C3E50"/>
                </a:solidFill>
                <a:ea typeface="+mn-lt"/>
                <a:cs typeface="+mn-lt"/>
              </a:rPr>
              <a:t>Rowan, D.Z. and Michaela McGuire, M.A. Available at: </a:t>
            </a:r>
            <a:r>
              <a:rPr lang="en-GB" sz="1800" dirty="0">
                <a:solidFill>
                  <a:srgbClr val="2C3E50"/>
                </a:solidFill>
                <a:ea typeface="+mn-lt"/>
                <a:cs typeface="+mn-lt"/>
                <a:hlinkClick r:id="rId5"/>
              </a:rPr>
              <a:t>https://kpu.pressbooks.pub/introcrim/chapter/9-4-social-learning-theory/#:~:text=SLT%20is%20composed%20of%20four</a:t>
            </a:r>
            <a:r>
              <a:rPr lang="en-GB" sz="1800" dirty="0">
                <a:solidFill>
                  <a:srgbClr val="2C3E50"/>
                </a:solidFill>
                <a:ea typeface="+mn-lt"/>
                <a:cs typeface="+mn-lt"/>
              </a:rPr>
              <a:t>. Accessed on 11th March 2024.</a:t>
            </a:r>
            <a:endParaRPr lang="en-GB" sz="1800" dirty="0">
              <a:ea typeface="+mn-lt"/>
              <a:cs typeface="+mn-lt"/>
            </a:endParaRPr>
          </a:p>
          <a:p>
            <a:endParaRPr lang="en-GB" sz="1800" dirty="0">
              <a:solidFill>
                <a:srgbClr val="000000"/>
              </a:solidFill>
            </a:endParaRPr>
          </a:p>
          <a:p>
            <a:r>
              <a:rPr lang="en-GB" sz="1800" dirty="0">
                <a:solidFill>
                  <a:srgbClr val="000000"/>
                </a:solidFill>
              </a:rPr>
              <a:t>S</a:t>
            </a:r>
            <a:r>
              <a:rPr lang="en-GB" sz="1800" b="0" i="0" u="none" strike="noStrike" dirty="0">
                <a:solidFill>
                  <a:srgbClr val="000000"/>
                </a:solidFill>
                <a:effectLst/>
              </a:rPr>
              <a:t>tructural-learning. (2023). </a:t>
            </a:r>
            <a:r>
              <a:rPr lang="en-GB" sz="1800" b="0" i="1" u="none" strike="noStrike" dirty="0">
                <a:solidFill>
                  <a:srgbClr val="000000"/>
                </a:solidFill>
                <a:effectLst/>
              </a:rPr>
              <a:t>Sigmund Freud’s Theories</a:t>
            </a:r>
            <a:r>
              <a:rPr lang="en-GB" sz="1800" b="0" i="0" u="none" strike="noStrike" dirty="0">
                <a:solidFill>
                  <a:srgbClr val="000000"/>
                </a:solidFill>
                <a:effectLst/>
              </a:rPr>
              <a:t>. Available at: </a:t>
            </a:r>
            <a:r>
              <a:rPr lang="en-GB" sz="1800" b="0" i="0" u="none" strike="noStrike" dirty="0">
                <a:solidFill>
                  <a:srgbClr val="000000"/>
                </a:solidFill>
                <a:effectLst/>
                <a:hlinkClick r:id="rId6"/>
              </a:rPr>
              <a:t>https://www.structural-learning.com/post/sigmund-freuds-theories#:~:text=Sigmund%20Freud%27s%20Theory%20of%20Psychosexual</a:t>
            </a:r>
            <a:r>
              <a:rPr lang="en-GB" sz="1800" b="0" i="0" u="none" strike="noStrike" dirty="0">
                <a:solidFill>
                  <a:srgbClr val="000000"/>
                </a:solidFill>
                <a:effectLst/>
              </a:rPr>
              <a:t>. (Accessed on: 11 March 2024).</a:t>
            </a:r>
            <a:endParaRPr lang="en-GB" sz="1800" b="0" i="0" u="none" strike="noStrike" dirty="0">
              <a:solidFill>
                <a:srgbClr val="000000"/>
              </a:solidFill>
              <a:effectLst/>
              <a:cs typeface="Calibri"/>
            </a:endParaRPr>
          </a:p>
          <a:p>
            <a:endParaRPr lang="en-GB" sz="1800" b="0" i="0" u="none" strike="noStrike" dirty="0">
              <a:solidFill>
                <a:srgbClr val="000000"/>
              </a:solidFill>
              <a:effectLst/>
            </a:endParaRPr>
          </a:p>
          <a:p>
            <a:r>
              <a:rPr lang="en-GB" sz="1800" i="1" dirty="0">
                <a:ea typeface="+mn-lt"/>
                <a:cs typeface="+mn-lt"/>
              </a:rPr>
              <a:t>The Guardian (2017) Ian Brady, Moors Murderer, dies aged 79,</a:t>
            </a:r>
            <a:r>
              <a:rPr lang="en-GB" sz="1800" dirty="0">
                <a:ea typeface="+mn-lt"/>
                <a:cs typeface="+mn-lt"/>
              </a:rPr>
              <a:t> Available at: </a:t>
            </a:r>
            <a:r>
              <a:rPr lang="en-GB" sz="1800" dirty="0">
                <a:ea typeface="+mn-lt"/>
                <a:cs typeface="+mn-lt"/>
                <a:hlinkClick r:id="rId7"/>
              </a:rPr>
              <a:t>https://www.theguardian.com/uk-news/2017/may/15/ian-brady-the-moors-murderer-dies-aged-79</a:t>
            </a:r>
            <a:r>
              <a:rPr lang="en-GB" sz="1800" dirty="0">
                <a:ea typeface="+mn-lt"/>
                <a:cs typeface="+mn-lt"/>
              </a:rPr>
              <a:t> (Accessed: 11 March 2024). </a:t>
            </a:r>
          </a:p>
          <a:p>
            <a:endParaRPr lang="en-GB" sz="1800" dirty="0">
              <a:ea typeface="+mn-lt"/>
              <a:cs typeface="+mn-lt"/>
            </a:endParaRPr>
          </a:p>
          <a:p>
            <a:endParaRPr lang="en-GB" sz="1800" dirty="0">
              <a:cs typeface="Calibri"/>
            </a:endParaRPr>
          </a:p>
          <a:p>
            <a:endParaRPr lang="en-GB" sz="1400" dirty="0">
              <a:ea typeface="+mn-lt"/>
              <a:cs typeface="+mn-lt"/>
            </a:endParaRPr>
          </a:p>
        </p:txBody>
      </p:sp>
    </p:spTree>
    <p:extLst>
      <p:ext uri="{BB962C8B-B14F-4D97-AF65-F5344CB8AC3E}">
        <p14:creationId xmlns:p14="http://schemas.microsoft.com/office/powerpoint/2010/main" val="36729664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12BC9E-8B89-2116-1C21-E73F57CEEAA9}"/>
              </a:ext>
            </a:extLst>
          </p:cNvPr>
          <p:cNvSpPr>
            <a:spLocks noGrp="1"/>
          </p:cNvSpPr>
          <p:nvPr>
            <p:ph idx="1"/>
          </p:nvPr>
        </p:nvSpPr>
        <p:spPr>
          <a:xfrm>
            <a:off x="838200" y="324716"/>
            <a:ext cx="10515600" cy="4351338"/>
          </a:xfrm>
        </p:spPr>
        <p:txBody>
          <a:bodyPr vert="horz" lIns="91440" tIns="45720" rIns="91440" bIns="45720" rtlCol="0" anchor="t">
            <a:normAutofit/>
          </a:bodyPr>
          <a:lstStyle/>
          <a:p>
            <a:r>
              <a:rPr lang="en-GB" sz="1800" dirty="0">
                <a:latin typeface="Arial"/>
                <a:cs typeface="Arial"/>
              </a:rPr>
              <a:t>Ward, J.T. and Brown, C.N. (2015). </a:t>
            </a:r>
            <a:r>
              <a:rPr lang="en-GB" sz="1800" i="1" dirty="0">
                <a:latin typeface="Arial"/>
                <a:cs typeface="Arial"/>
              </a:rPr>
              <a:t>Differential Association - an overview | ScienceDirect Topics</a:t>
            </a:r>
            <a:r>
              <a:rPr lang="en-GB" sz="1800" dirty="0">
                <a:latin typeface="Arial"/>
                <a:cs typeface="Arial"/>
              </a:rPr>
              <a:t>. [online] </a:t>
            </a:r>
            <a:r>
              <a:rPr lang="en-GB" sz="1800" dirty="0" err="1">
                <a:latin typeface="Arial"/>
                <a:cs typeface="Arial"/>
              </a:rPr>
              <a:t>Sciencedirect.com</a:t>
            </a:r>
            <a:r>
              <a:rPr lang="en-GB" sz="1800" dirty="0">
                <a:latin typeface="Arial"/>
                <a:cs typeface="Arial"/>
              </a:rPr>
              <a:t>. Available at: </a:t>
            </a:r>
            <a:r>
              <a:rPr lang="en-GB" sz="1800" dirty="0">
                <a:latin typeface="Arial"/>
                <a:cs typeface="Arial"/>
                <a:hlinkClick r:id="rId2"/>
              </a:rPr>
              <a:t>https://www.sciencedirect.com/topics/social-sciences/differential-association</a:t>
            </a:r>
            <a:r>
              <a:rPr lang="en-GB" sz="1800" dirty="0">
                <a:latin typeface="Arial"/>
                <a:cs typeface="Arial"/>
              </a:rPr>
              <a:t>.</a:t>
            </a:r>
          </a:p>
          <a:p>
            <a:endParaRPr lang="en-GB" sz="1800" dirty="0">
              <a:latin typeface="Times New Roman"/>
              <a:cs typeface="Times New Roman"/>
            </a:endParaRPr>
          </a:p>
          <a:p>
            <a:endParaRPr lang="en-GB" dirty="0">
              <a:ea typeface="Calibri"/>
              <a:cs typeface="Calibri"/>
            </a:endParaRPr>
          </a:p>
        </p:txBody>
      </p:sp>
    </p:spTree>
    <p:extLst>
      <p:ext uri="{BB962C8B-B14F-4D97-AF65-F5344CB8AC3E}">
        <p14:creationId xmlns:p14="http://schemas.microsoft.com/office/powerpoint/2010/main" val="16051905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2899</Words>
  <Application>Microsoft Office PowerPoint</Application>
  <PresentationFormat>Widescreen</PresentationFormat>
  <Paragraphs>194</Paragraphs>
  <Slides>23</Slides>
  <Notes>15</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Moors Murderers</vt:lpstr>
      <vt:lpstr>PowerPoint Presentation</vt:lpstr>
      <vt:lpstr>Ian Brady </vt:lpstr>
      <vt:lpstr>Sigmund Freud theory</vt:lpstr>
      <vt:lpstr>Freud's psychodynamic theory</vt:lpstr>
      <vt:lpstr>The unconscious mind</vt:lpstr>
      <vt:lpstr>Edwin Sutherland theory  </vt:lpstr>
      <vt:lpstr>PowerPoint Presentation</vt:lpstr>
      <vt:lpstr>Sheldon theory </vt:lpstr>
      <vt:lpstr>Body types</vt:lpstr>
      <vt:lpstr>Lombroso theory</vt:lpstr>
      <vt:lpstr>features</vt:lpstr>
      <vt:lpstr>Ian brady &amp; Myra Hindley case</vt:lpstr>
      <vt:lpstr>How does this relate to the 21st century?</vt:lpstr>
      <vt:lpstr>MYRA HINDLEY </vt:lpstr>
      <vt:lpstr>SOCIAL LEARNING THEORY</vt:lpstr>
      <vt:lpstr>PowerPoint Presentation</vt:lpstr>
      <vt:lpstr> SIGMUND FREUD'S PSYCHOANALYTIC THEORY </vt:lpstr>
      <vt:lpstr>Conclusion </vt:lpstr>
      <vt:lpstr>Referencing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Paige Davies (2204437)</dc:creator>
  <cp:lastModifiedBy>Paige Davies (2204437)</cp:lastModifiedBy>
  <cp:revision>2</cp:revision>
  <dcterms:created xsi:type="dcterms:W3CDTF">2024-02-13T11:47:24Z</dcterms:created>
  <dcterms:modified xsi:type="dcterms:W3CDTF">2024-03-15T11:44:12Z</dcterms:modified>
</cp:coreProperties>
</file>