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4"/>
  </p:sld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782CDA32-1BC2-441E-AFB3-B9BC30B0B4A5}">
          <p14:sldIdLst>
            <p14:sldId id="256"/>
            <p14:sldId id="257"/>
            <p14:sldId id="258"/>
            <p14:sldId id="259"/>
            <p14:sldId id="260"/>
            <p14:sldId id="26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6" d="100"/>
          <a:sy n="96" d="100"/>
        </p:scale>
        <p:origin x="13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AC83E-59B3-7511-5B9B-853D074C31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00669B-44A7-D2BF-E794-04BAA59A4F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7CC171-D21C-76C9-2A9B-F52C5F46610D}"/>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5" name="Footer Placeholder 4">
            <a:extLst>
              <a:ext uri="{FF2B5EF4-FFF2-40B4-BE49-F238E27FC236}">
                <a16:creationId xmlns:a16="http://schemas.microsoft.com/office/drawing/2014/main" id="{86F80610-7C1B-C764-CCBC-2F2B58A359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9C9F00-4A93-647F-5DF1-5CD1B2101BCD}"/>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3372745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FBFBB-559C-CAF2-AFF3-C8CE16CD2C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032AF1-629F-11C8-D5BA-72F86CE954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6E31C0-4A64-878E-01D7-D36E44C54C80}"/>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5" name="Footer Placeholder 4">
            <a:extLst>
              <a:ext uri="{FF2B5EF4-FFF2-40B4-BE49-F238E27FC236}">
                <a16:creationId xmlns:a16="http://schemas.microsoft.com/office/drawing/2014/main" id="{64C185BC-04DB-78B9-74C4-DFEE9AA5BB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131F98-CFDD-DEE6-F31F-C4DC5EBAFFF3}"/>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3127345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D58D0-A618-D4B2-3A3E-01B1BCF02B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076D5A-5D29-F1DB-3E7E-A8087070F4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84D63B-7DE0-3BBD-8BAD-2FE2A8E7EE3E}"/>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5" name="Footer Placeholder 4">
            <a:extLst>
              <a:ext uri="{FF2B5EF4-FFF2-40B4-BE49-F238E27FC236}">
                <a16:creationId xmlns:a16="http://schemas.microsoft.com/office/drawing/2014/main" id="{717DAE2D-69EE-42C6-1A41-8A453B3002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1393FC-D4E5-19A0-6725-E8BD93C39B80}"/>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111704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EF0E7-7416-D5C5-AB80-E2278F230B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1E66C8-457D-26D4-1A89-44A0B396C8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EA7E78-6FCF-B60D-A331-0185B8CB03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053E0A-1E4E-DF45-ED69-C310DDE8C0F4}"/>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6" name="Footer Placeholder 5">
            <a:extLst>
              <a:ext uri="{FF2B5EF4-FFF2-40B4-BE49-F238E27FC236}">
                <a16:creationId xmlns:a16="http://schemas.microsoft.com/office/drawing/2014/main" id="{5946B626-485D-6C32-96D3-94E41A57A0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C6ABEC-625B-D577-0683-F4255039C343}"/>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1883051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61B75-10CA-456C-4355-D33BB99B7D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543AA9-539B-0B91-7913-698B3E280C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A35AC5-9E6B-7DEF-59EC-0793DD2EB1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C9D472-F419-9159-CF39-92609919F1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34B9E5-BC9C-15DA-879F-FA2590DF8D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38812E2-DF59-2977-F738-1CA97D3E791C}"/>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8" name="Footer Placeholder 7">
            <a:extLst>
              <a:ext uri="{FF2B5EF4-FFF2-40B4-BE49-F238E27FC236}">
                <a16:creationId xmlns:a16="http://schemas.microsoft.com/office/drawing/2014/main" id="{C15E9B2B-A345-5874-FF72-C999F700342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B3D127-7F9D-97B6-6EB8-D39BDE60364F}"/>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736024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9F037-7582-223C-9599-DB53BACC50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7925A7-52C1-3A39-0424-5361FFF317FC}"/>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4" name="Footer Placeholder 3">
            <a:extLst>
              <a:ext uri="{FF2B5EF4-FFF2-40B4-BE49-F238E27FC236}">
                <a16:creationId xmlns:a16="http://schemas.microsoft.com/office/drawing/2014/main" id="{8A164C99-94A2-67E9-7892-757F3740F0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D3CFDE-4E3C-4442-4997-ECEF1490A660}"/>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3135111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844F4D-9851-82F8-C89B-13911FD55C90}"/>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3" name="Footer Placeholder 2">
            <a:extLst>
              <a:ext uri="{FF2B5EF4-FFF2-40B4-BE49-F238E27FC236}">
                <a16:creationId xmlns:a16="http://schemas.microsoft.com/office/drawing/2014/main" id="{6B7A443D-77A5-DD92-73C0-C30450C6C4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5E6EA4D-E040-2379-7F09-8DF8D3AC0973}"/>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1081142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7A652-7A26-13B4-B95F-4CBB01582D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2CAF09-1A1F-90F4-A08E-4D4DE518EF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25558DB-C85A-C1C9-8EDA-84D51A26C8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01DF2C-BE7A-1648-DBE6-32273B2335E2}"/>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6" name="Footer Placeholder 5">
            <a:extLst>
              <a:ext uri="{FF2B5EF4-FFF2-40B4-BE49-F238E27FC236}">
                <a16:creationId xmlns:a16="http://schemas.microsoft.com/office/drawing/2014/main" id="{B6AD7450-8427-FAB7-556D-7736C85019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E62557-265F-DE52-2E6E-EB927B293D07}"/>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3494788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41FA6-FB71-33FF-C85C-398615DECC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DDD126-0D5D-5BFC-4049-E42DFD1C5B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87178E-E6C3-86FF-626D-DE7C1A533B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75775-FB4A-B2D8-16DE-D176DE90B8B6}"/>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6" name="Footer Placeholder 5">
            <a:extLst>
              <a:ext uri="{FF2B5EF4-FFF2-40B4-BE49-F238E27FC236}">
                <a16:creationId xmlns:a16="http://schemas.microsoft.com/office/drawing/2014/main" id="{3FD9AAB6-D4A1-CF22-2862-0298DF8C2E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BE365B-1D1E-273D-CF9D-9ED5C898484C}"/>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3422189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ACB42-414C-D6E0-1F53-0CDBBC85D10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CDF516-AA3B-6050-C2A7-2E458686CE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F7EE9-29B8-34E2-E34E-B65C09DEEC38}"/>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5" name="Footer Placeholder 4">
            <a:extLst>
              <a:ext uri="{FF2B5EF4-FFF2-40B4-BE49-F238E27FC236}">
                <a16:creationId xmlns:a16="http://schemas.microsoft.com/office/drawing/2014/main" id="{17D37CE9-435A-ABF3-9D1E-B77D13F6A6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D1F9E7-7100-2307-82BF-B5167275161C}"/>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2144361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A8E270-0096-55E6-4B90-147A336FD8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FDE10E-7EB2-D5B3-DF61-7AA8BA338D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32861E-6503-474E-BF98-06C0AE9904CA}"/>
              </a:ext>
            </a:extLst>
          </p:cNvPr>
          <p:cNvSpPr>
            <a:spLocks noGrp="1"/>
          </p:cNvSpPr>
          <p:nvPr>
            <p:ph type="dt" sz="half" idx="10"/>
          </p:nvPr>
        </p:nvSpPr>
        <p:spPr/>
        <p:txBody>
          <a:bodyPr/>
          <a:lstStyle/>
          <a:p>
            <a:fld id="{9C65D7EA-1452-423F-8B85-E072F67EC22A}" type="datetimeFigureOut">
              <a:rPr lang="en-GB" smtClean="0"/>
              <a:t>03/08/2022</a:t>
            </a:fld>
            <a:endParaRPr lang="en-GB"/>
          </a:p>
        </p:txBody>
      </p:sp>
      <p:sp>
        <p:nvSpPr>
          <p:cNvPr id="5" name="Footer Placeholder 4">
            <a:extLst>
              <a:ext uri="{FF2B5EF4-FFF2-40B4-BE49-F238E27FC236}">
                <a16:creationId xmlns:a16="http://schemas.microsoft.com/office/drawing/2014/main" id="{5A0D3537-7DC6-5A97-1965-9D257E2C42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DEC86F-5EB2-4D80-4B5C-3A50AE77B041}"/>
              </a:ext>
            </a:extLst>
          </p:cNvPr>
          <p:cNvSpPr>
            <a:spLocks noGrp="1"/>
          </p:cNvSpPr>
          <p:nvPr>
            <p:ph type="sldNum" sz="quarter" idx="12"/>
          </p:nvPr>
        </p:nvSpPr>
        <p:spPr/>
        <p:txBody>
          <a:bodyPr/>
          <a:lstStyle/>
          <a:p>
            <a:fld id="{22AB00D6-25FB-4E66-B1D3-D2EBD53CCFD8}" type="slidenum">
              <a:rPr lang="en-GB" smtClean="0"/>
              <a:t>‹#›</a:t>
            </a:fld>
            <a:endParaRPr lang="en-GB"/>
          </a:p>
        </p:txBody>
      </p:sp>
    </p:spTree>
    <p:extLst>
      <p:ext uri="{BB962C8B-B14F-4D97-AF65-F5344CB8AC3E}">
        <p14:creationId xmlns:p14="http://schemas.microsoft.com/office/powerpoint/2010/main" val="2276949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394CDC-B614-CB9E-13E8-6806417F04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84174A-DD6D-9A5F-06F3-5E2AD2A646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9E65AD-6022-0A13-370D-2B37DF295C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5D7EA-1452-423F-8B85-E072F67EC22A}" type="datetimeFigureOut">
              <a:rPr lang="en-GB" smtClean="0"/>
              <a:t>03/08/2022</a:t>
            </a:fld>
            <a:endParaRPr lang="en-GB"/>
          </a:p>
        </p:txBody>
      </p:sp>
      <p:sp>
        <p:nvSpPr>
          <p:cNvPr id="5" name="Footer Placeholder 4">
            <a:extLst>
              <a:ext uri="{FF2B5EF4-FFF2-40B4-BE49-F238E27FC236}">
                <a16:creationId xmlns:a16="http://schemas.microsoft.com/office/drawing/2014/main" id="{EEC36D3D-28AD-BDC5-830E-957E2397B6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1AB1579-7EF1-87CF-276B-211286E4EC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AB00D6-25FB-4E66-B1D3-D2EBD53CCFD8}" type="slidenum">
              <a:rPr lang="en-GB" smtClean="0"/>
              <a:t>‹#›</a:t>
            </a:fld>
            <a:endParaRPr lang="en-GB"/>
          </a:p>
        </p:txBody>
      </p:sp>
    </p:spTree>
    <p:extLst>
      <p:ext uri="{BB962C8B-B14F-4D97-AF65-F5344CB8AC3E}">
        <p14:creationId xmlns:p14="http://schemas.microsoft.com/office/powerpoint/2010/main" val="2578226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uk.indeed.com/hire/job-description/travel-agent?gclid=CjwKCAjwlqOXBhBqEiwA-hhitCtBuw9VxOovGRcCl3to-y3kkYx-yuNBUhw8s-IsuCqf83sZ3NVObhoCrIEQAvD_BwE&amp;aceid=" TargetMode="External"/><Relationship Id="rId2" Type="http://schemas.openxmlformats.org/officeDocument/2006/relationships/hyperlink" Target="https://www.global-business-school.org/announcements/15-careers-consider-studying-tourism-hospitality-management" TargetMode="External"/><Relationship Id="rId1" Type="http://schemas.openxmlformats.org/officeDocument/2006/relationships/slideLayout" Target="../slideLayouts/slideLayout7.xml"/><Relationship Id="rId6" Type="http://schemas.openxmlformats.org/officeDocument/2006/relationships/hyperlink" Target="https://www.thehighereducationreview.com/news/a-career-in-travel-and-tourism-everything-you-want-to-know-nid-815.html" TargetMode="External"/><Relationship Id="rId5" Type="http://schemas.openxmlformats.org/officeDocument/2006/relationships/hyperlink" Target="https://www.statista.com/topics/3269/travel-and-tourism-in-the-united-kingdom-uk/#dossierKeyfigures" TargetMode="External"/><Relationship Id="rId4" Type="http://schemas.openxmlformats.org/officeDocument/2006/relationships/hyperlink" Target="https://www.totaljobs.com/advice/travel-agent-job-description?cid=SEA_GO_UK-TJ-FUN2-JOBDISC--D%7C%5BA%5D_c_all--%7C--__CAREERADVICE_DSA1&amp;gclid=CjwKCAjwlqOXBhBqEiwA-hhitBvph9vlOEew_-SGPelqV8CdycFAw9I7oSx1sP_95DMeH_oLXh9mHhoCYhkQAvD_Bw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80CBF-30CB-7968-110B-52462ED06B1D}"/>
              </a:ext>
            </a:extLst>
          </p:cNvPr>
          <p:cNvSpPr>
            <a:spLocks noGrp="1"/>
          </p:cNvSpPr>
          <p:nvPr>
            <p:ph type="ctrTitle"/>
          </p:nvPr>
        </p:nvSpPr>
        <p:spPr>
          <a:xfrm>
            <a:off x="3541559" y="1264680"/>
            <a:ext cx="5108882" cy="920446"/>
          </a:xfrm>
        </p:spPr>
        <p:txBody>
          <a:bodyPr>
            <a:normAutofit fontScale="90000"/>
          </a:bodyPr>
          <a:lstStyle/>
          <a:p>
            <a:r>
              <a:rPr lang="en-GB" b="1" dirty="0">
                <a:latin typeface="Arial" panose="020B0604020202020204" pitchFamily="34" charset="0"/>
                <a:cs typeface="Arial" panose="020B0604020202020204" pitchFamily="34" charset="0"/>
              </a:rPr>
              <a:t>Ace Practical Portfolio</a:t>
            </a:r>
          </a:p>
        </p:txBody>
      </p:sp>
      <p:sp>
        <p:nvSpPr>
          <p:cNvPr id="3" name="Subtitle 2">
            <a:extLst>
              <a:ext uri="{FF2B5EF4-FFF2-40B4-BE49-F238E27FC236}">
                <a16:creationId xmlns:a16="http://schemas.microsoft.com/office/drawing/2014/main" id="{29440730-1725-122A-97D7-A959DB29DF9A}"/>
              </a:ext>
            </a:extLst>
          </p:cNvPr>
          <p:cNvSpPr>
            <a:spLocks noGrp="1"/>
          </p:cNvSpPr>
          <p:nvPr>
            <p:ph type="subTitle" idx="1"/>
          </p:nvPr>
        </p:nvSpPr>
        <p:spPr>
          <a:xfrm>
            <a:off x="1524000" y="3650234"/>
            <a:ext cx="9144000" cy="1655762"/>
          </a:xfrm>
        </p:spPr>
        <p:txBody>
          <a:bodyPr>
            <a:normAutofit/>
          </a:bodyPr>
          <a:lstStyle/>
          <a:p>
            <a:r>
              <a:rPr lang="en-GB" sz="3600" b="1" i="1" dirty="0">
                <a:solidFill>
                  <a:schemeClr val="tx1">
                    <a:lumMod val="95000"/>
                    <a:lumOff val="5000"/>
                  </a:schemeClr>
                </a:solidFill>
                <a:latin typeface="Arial" panose="020B0604020202020204" pitchFamily="34" charset="0"/>
                <a:cs typeface="Arial" panose="020B0604020202020204" pitchFamily="34" charset="0"/>
              </a:rPr>
              <a:t>travel and Tourism </a:t>
            </a:r>
          </a:p>
        </p:txBody>
      </p:sp>
      <p:sp>
        <p:nvSpPr>
          <p:cNvPr id="4" name="TextBox 3">
            <a:extLst>
              <a:ext uri="{FF2B5EF4-FFF2-40B4-BE49-F238E27FC236}">
                <a16:creationId xmlns:a16="http://schemas.microsoft.com/office/drawing/2014/main" id="{10671338-F127-23B8-E82A-708212BC86BE}"/>
              </a:ext>
            </a:extLst>
          </p:cNvPr>
          <p:cNvSpPr txBox="1"/>
          <p:nvPr/>
        </p:nvSpPr>
        <p:spPr>
          <a:xfrm>
            <a:off x="45057" y="71562"/>
            <a:ext cx="3994206" cy="313932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Name : Zampaligre Mahomed Rida</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Student number : 2132704</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Module code :BMSW4001</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DATE : 09/08/2022</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UNIVERSITY OF WALES TRINITY SAINT DAVID</a:t>
            </a:r>
          </a:p>
          <a:p>
            <a:endParaRPr lang="en-GB" dirty="0"/>
          </a:p>
        </p:txBody>
      </p:sp>
      <p:sp>
        <p:nvSpPr>
          <p:cNvPr id="5" name="TextBox 4">
            <a:extLst>
              <a:ext uri="{FF2B5EF4-FFF2-40B4-BE49-F238E27FC236}">
                <a16:creationId xmlns:a16="http://schemas.microsoft.com/office/drawing/2014/main" id="{3A9087CB-828E-EC6C-4045-6BE419449D56}"/>
              </a:ext>
            </a:extLst>
          </p:cNvPr>
          <p:cNvSpPr txBox="1"/>
          <p:nvPr/>
        </p:nvSpPr>
        <p:spPr>
          <a:xfrm>
            <a:off x="8645719" y="186892"/>
            <a:ext cx="3546281" cy="369332"/>
          </a:xfrm>
          <a:prstGeom prst="rect">
            <a:avLst/>
          </a:prstGeom>
          <a:noFill/>
        </p:spPr>
        <p:txBody>
          <a:bodyPr wrap="square" rtlCol="0">
            <a:spAutoFit/>
          </a:bodyPr>
          <a:lstStyle/>
          <a:p>
            <a:r>
              <a:rPr lang="en-GB" dirty="0"/>
              <a:t>Lecturer’s name :  sylvia Hoffmann</a:t>
            </a:r>
          </a:p>
        </p:txBody>
      </p:sp>
    </p:spTree>
    <p:extLst>
      <p:ext uri="{BB962C8B-B14F-4D97-AF65-F5344CB8AC3E}">
        <p14:creationId xmlns:p14="http://schemas.microsoft.com/office/powerpoint/2010/main" val="289614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66F61FF-941E-92BE-7EDE-384760997B2B}"/>
              </a:ext>
            </a:extLst>
          </p:cNvPr>
          <p:cNvSpPr txBox="1"/>
          <p:nvPr/>
        </p:nvSpPr>
        <p:spPr>
          <a:xfrm>
            <a:off x="729574" y="252919"/>
            <a:ext cx="9795754" cy="6189130"/>
          </a:xfrm>
          <a:prstGeom prst="rect">
            <a:avLst/>
          </a:prstGeom>
          <a:noFill/>
        </p:spPr>
        <p:txBody>
          <a:bodyPr wrap="square" rtlCol="0">
            <a:spAutoFit/>
          </a:bodyPr>
          <a:lstStyle/>
          <a:p>
            <a:pPr algn="ctr">
              <a:lnSpc>
                <a:spcPct val="150000"/>
              </a:lnSpc>
              <a:spcAft>
                <a:spcPts val="800"/>
              </a:spcAft>
            </a:pPr>
            <a:r>
              <a:rPr lang="en-GB" sz="4000" dirty="0">
                <a:effectLst/>
                <a:latin typeface="Algerian" panose="04020705040A02060702" pitchFamily="82" charset="0"/>
                <a:ea typeface="Calibri" panose="020F0502020204030204" pitchFamily="34" charset="0"/>
                <a:cs typeface="Times New Roman" panose="02020603050405020304" pitchFamily="18" charset="0"/>
              </a:rPr>
              <a:t>INTRODUCTION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tabLst>
                <a:tab pos="1960245" algn="l"/>
              </a:tabLst>
            </a:pPr>
            <a:r>
              <a:rPr lang="en-GB" sz="1600" i="1" dirty="0">
                <a:effectLst/>
                <a:latin typeface="Arial" panose="020B0604020202020204" pitchFamily="34" charset="0"/>
                <a:ea typeface="Calibri" panose="020F0502020204030204" pitchFamily="34" charset="0"/>
                <a:cs typeface="Times New Roman" panose="02020603050405020304" pitchFamily="18" charset="0"/>
              </a:rPr>
              <a:t>Currently, tourism generates more money than food products, automobiles, and even oil exports worldwide. It is a non-perishable service that continues to generate income, giving individuals with careers in tourism a sense of security and optimism.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tabLst>
                <a:tab pos="1960245" algn="l"/>
              </a:tabLst>
            </a:pPr>
            <a:r>
              <a:rPr lang="en-GB" sz="16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The tourism and hospitality industry is an umbrella covering a sea of fun and engaging careers, from being a food and beverage manager on a high-end cruise line to orchestrating a top sound music festival. In an industry that is constantly growing and evolving to new trends, why not jump on board and explore the options? Hospitality and tourism career opportunities await!</a:t>
            </a:r>
          </a:p>
          <a:p>
            <a:pPr>
              <a:lnSpc>
                <a:spcPct val="150000"/>
              </a:lnSpc>
              <a:spcAft>
                <a:spcPts val="800"/>
              </a:spcAft>
              <a:tabLst>
                <a:tab pos="1960245" algn="l"/>
              </a:tabLst>
            </a:pPr>
            <a:endParaRPr lang="en-GB" sz="1600" i="1" dirty="0">
              <a:solidFill>
                <a:srgbClr val="030303"/>
              </a:solidFill>
              <a:latin typeface="Arial" panose="020B0604020202020204" pitchFamily="34" charset="0"/>
              <a:ea typeface="Calibri" panose="020F0502020204030204" pitchFamily="34" charset="0"/>
              <a:cs typeface="Times New Roman" panose="02020603050405020304" pitchFamily="18" charset="0"/>
            </a:endParaRPr>
          </a:p>
          <a:p>
            <a:pPr>
              <a:lnSpc>
                <a:spcPct val="150000"/>
              </a:lnSpc>
              <a:spcAft>
                <a:spcPts val="800"/>
              </a:spcAft>
              <a:tabLst>
                <a:tab pos="1960245" algn="l"/>
              </a:tabLst>
            </a:pPr>
            <a:r>
              <a:rPr lang="en-GB" sz="1600" i="1" dirty="0">
                <a:effectLst/>
                <a:latin typeface="Arial" panose="020B0604020202020204" pitchFamily="34" charset="0"/>
                <a:ea typeface="Calibri" panose="020F0502020204030204" pitchFamily="34" charset="0"/>
                <a:cs typeface="Arial" panose="020B0604020202020204" pitchFamily="34" charset="0"/>
              </a:rPr>
              <a:t>Travel and tourism contribute significantly to the economy in the United Kingdom (UK). In 2021, an estimated 131.5 billion British pounds of the country’s gross domestic product was generated, directly and indirectly, by this sector. However, while the total contribution of travel and tourism to the UK’s GDP increased by around 40 percent compared to the first year of the coronavirus (COVID-19) pandemic, this figure remained way below pre-pandemic levels. </a:t>
            </a:r>
          </a:p>
        </p:txBody>
      </p:sp>
    </p:spTree>
    <p:extLst>
      <p:ext uri="{BB962C8B-B14F-4D97-AF65-F5344CB8AC3E}">
        <p14:creationId xmlns:p14="http://schemas.microsoft.com/office/powerpoint/2010/main" val="4170252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AE261A-FB6D-0EB8-7454-DED964E0EFE7}"/>
              </a:ext>
            </a:extLst>
          </p:cNvPr>
          <p:cNvSpPr txBox="1"/>
          <p:nvPr/>
        </p:nvSpPr>
        <p:spPr>
          <a:xfrm>
            <a:off x="573932" y="428017"/>
            <a:ext cx="10963072" cy="3467616"/>
          </a:xfrm>
          <a:prstGeom prst="rect">
            <a:avLst/>
          </a:prstGeom>
          <a:noFill/>
        </p:spPr>
        <p:txBody>
          <a:bodyPr wrap="square" rtlCol="0">
            <a:spAutoFit/>
          </a:bodyPr>
          <a:lstStyle/>
          <a:p>
            <a:pPr algn="ctr">
              <a:lnSpc>
                <a:spcPct val="150000"/>
              </a:lnSpc>
              <a:spcAft>
                <a:spcPts val="800"/>
              </a:spcAft>
              <a:tabLst>
                <a:tab pos="1960245" algn="l"/>
              </a:tabLst>
            </a:pPr>
            <a:r>
              <a:rPr lang="en-GB" sz="2800" b="1" i="1" dirty="0">
                <a:solidFill>
                  <a:srgbClr val="030303"/>
                </a:solidFill>
                <a:effectLst/>
                <a:latin typeface="Algerian" panose="04020705040A02060702" pitchFamily="82" charset="0"/>
                <a:ea typeface="Calibri" panose="020F0502020204030204" pitchFamily="34" charset="0"/>
                <a:cs typeface="Arial" panose="020B0604020202020204" pitchFamily="34" charset="0"/>
              </a:rPr>
              <a:t>Jobs Opportunities, Description and Responsibility   </a:t>
            </a:r>
            <a:endParaRPr lang="en-GB" sz="2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tabLst>
                <a:tab pos="1960245" algn="l"/>
              </a:tabLst>
            </a:pPr>
            <a:endParaRPr lang="en-GB" sz="14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50000"/>
              </a:lnSpc>
              <a:spcAft>
                <a:spcPts val="800"/>
              </a:spcAft>
              <a:tabLst>
                <a:tab pos="1960245" algn="l"/>
              </a:tabLst>
            </a:pPr>
            <a:r>
              <a:rPr lang="en-GB" sz="14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Employees in the Travel and Tourism pathway focus on the development, research, packaging, promotion, and delivery of a traveller’s experiences. There is a broad range of jobs in this pathway</a:t>
            </a:r>
            <a:r>
              <a:rPr lang="en-GB" sz="1400" dirty="0">
                <a:latin typeface="Calibri" panose="020F0502020204030204" pitchFamily="34" charset="0"/>
                <a:ea typeface="Calibri" panose="020F0502020204030204" pitchFamily="34" charset="0"/>
                <a:cs typeface="Times New Roman" panose="02020603050405020304" pitchFamily="18" charset="0"/>
              </a:rPr>
              <a:t> and </a:t>
            </a:r>
            <a:r>
              <a:rPr lang="en-GB" sz="14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Employees may be involved in developing a heritage area for the enjoyment and education of visitors, creating guidebooks, planning trips and events, managing a customer’s travel plans or overseeing a huge urban convention centre.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tabLst>
                <a:tab pos="1960245" algn="l"/>
              </a:tabLst>
            </a:pPr>
            <a:r>
              <a:rPr lang="en-GB" sz="14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Sample of hospitality and tourism jobs: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3" name="TextBox 2">
            <a:extLst>
              <a:ext uri="{FF2B5EF4-FFF2-40B4-BE49-F238E27FC236}">
                <a16:creationId xmlns:a16="http://schemas.microsoft.com/office/drawing/2014/main" id="{3889919C-8797-3B0B-8870-DA954CCF60AB}"/>
              </a:ext>
            </a:extLst>
          </p:cNvPr>
          <p:cNvSpPr txBox="1"/>
          <p:nvPr/>
        </p:nvSpPr>
        <p:spPr>
          <a:xfrm>
            <a:off x="654996" y="3754875"/>
            <a:ext cx="3810000" cy="2923877"/>
          </a:xfrm>
          <a:prstGeom prst="rect">
            <a:avLst/>
          </a:prstGeom>
          <a:noFill/>
        </p:spPr>
        <p:txBody>
          <a:bodyPr wrap="square" rtlCol="0">
            <a:spAutoFit/>
          </a:bodyPr>
          <a:lstStyle/>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Event Planner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Convention Services Manager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Destination Manager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Heritage Tourism Developer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Interpreter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Meeting Planner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TextBox 3">
            <a:extLst>
              <a:ext uri="{FF2B5EF4-FFF2-40B4-BE49-F238E27FC236}">
                <a16:creationId xmlns:a16="http://schemas.microsoft.com/office/drawing/2014/main" id="{915B9DA1-FA04-2B45-864F-8B844B7C3537}"/>
              </a:ext>
            </a:extLst>
          </p:cNvPr>
          <p:cNvSpPr txBox="1"/>
          <p:nvPr/>
        </p:nvSpPr>
        <p:spPr>
          <a:xfrm>
            <a:off x="6901732" y="3754875"/>
            <a:ext cx="3713259" cy="2923877"/>
          </a:xfrm>
          <a:prstGeom prst="rect">
            <a:avLst/>
          </a:prstGeom>
          <a:noFill/>
        </p:spPr>
        <p:txBody>
          <a:bodyPr wrap="square" rtlCol="0">
            <a:spAutoFit/>
          </a:bodyPr>
          <a:lstStyle/>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Tour Guide</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Tour Operator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Travel Agent</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Tour and Ticket Reservationist</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Tourism Marketing Specialist</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4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Welcome Centre Supervisor</a:t>
            </a:r>
            <a:endParaRPr lang="en-GB" sz="1400" b="1" i="1"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857735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1DD55E-363D-D408-A1D5-4FAE08793EC0}"/>
              </a:ext>
            </a:extLst>
          </p:cNvPr>
          <p:cNvSpPr txBox="1"/>
          <p:nvPr/>
        </p:nvSpPr>
        <p:spPr>
          <a:xfrm>
            <a:off x="1264258" y="143123"/>
            <a:ext cx="10789920" cy="2923877"/>
          </a:xfrm>
          <a:prstGeom prst="rect">
            <a:avLst/>
          </a:prstGeom>
          <a:noFill/>
        </p:spPr>
        <p:txBody>
          <a:bodyPr wrap="square" rtlCol="0">
            <a:spAutoFit/>
          </a:bodyPr>
          <a:lstStyle/>
          <a:p>
            <a:pPr marL="228600" algn="ctr">
              <a:lnSpc>
                <a:spcPct val="150000"/>
              </a:lnSpc>
              <a:spcAft>
                <a:spcPts val="800"/>
              </a:spcAft>
              <a:tabLst>
                <a:tab pos="1960245" algn="l"/>
              </a:tabLst>
            </a:pPr>
            <a:r>
              <a:rPr lang="en-GB" b="1" i="1" dirty="0">
                <a:solidFill>
                  <a:srgbClr val="030303"/>
                </a:solidFill>
                <a:effectLst/>
                <a:latin typeface="Algerian" panose="04020705040A02060702" pitchFamily="82" charset="0"/>
                <a:ea typeface="Calibri" panose="020F0502020204030204" pitchFamily="34" charset="0"/>
                <a:cs typeface="Arial" panose="020B0604020202020204" pitchFamily="34" charset="0"/>
              </a:rPr>
              <a:t>MY SKILLLS</a:t>
            </a:r>
            <a:endParaRPr lang="en-GB" b="1"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r>
              <a:rPr lang="en-GB" sz="18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HARD WORKED</a:t>
            </a:r>
            <a:endParaRPr lang="en-GB" sz="1200" b="1"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MULTIPLE CULTURE</a:t>
            </a:r>
            <a:endParaRPr lang="en-GB" sz="1200" b="1"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SPEAKES MULTIPLES LANGUAGES (3)</a:t>
            </a:r>
            <a:endParaRPr lang="en-GB" sz="1200" b="1"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VERY RESILIENT</a:t>
            </a:r>
            <a:endParaRPr lang="en-GB" sz="1200" b="1"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3" name="TextBox 2">
            <a:extLst>
              <a:ext uri="{FF2B5EF4-FFF2-40B4-BE49-F238E27FC236}">
                <a16:creationId xmlns:a16="http://schemas.microsoft.com/office/drawing/2014/main" id="{285825C0-ED61-B410-FF43-AC915B94D3B5}"/>
              </a:ext>
            </a:extLst>
          </p:cNvPr>
          <p:cNvSpPr txBox="1"/>
          <p:nvPr/>
        </p:nvSpPr>
        <p:spPr>
          <a:xfrm flipH="1">
            <a:off x="6798365" y="890547"/>
            <a:ext cx="5009322" cy="2267287"/>
          </a:xfrm>
          <a:prstGeom prst="rect">
            <a:avLst/>
          </a:prstGeom>
          <a:noFill/>
        </p:spPr>
        <p:txBody>
          <a:bodyPr wrap="square" rtlCol="0">
            <a:spAutoFit/>
          </a:bodyPr>
          <a:lstStyle/>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ACTIVE LISTENER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GOOD COMMUNICATION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KNOWN HOW TO WORK UNDER PRESSURE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EAGER IN PROBLEM SOLVING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Retail management experience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TextBox 3">
            <a:extLst>
              <a:ext uri="{FF2B5EF4-FFF2-40B4-BE49-F238E27FC236}">
                <a16:creationId xmlns:a16="http://schemas.microsoft.com/office/drawing/2014/main" id="{48CF329A-517B-7A77-705E-052EE70F2DF9}"/>
              </a:ext>
            </a:extLst>
          </p:cNvPr>
          <p:cNvSpPr txBox="1"/>
          <p:nvPr/>
        </p:nvSpPr>
        <p:spPr>
          <a:xfrm>
            <a:off x="1375577" y="3732276"/>
            <a:ext cx="9684688" cy="738664"/>
          </a:xfrm>
          <a:prstGeom prst="rect">
            <a:avLst/>
          </a:prstGeom>
          <a:noFill/>
        </p:spPr>
        <p:txBody>
          <a:bodyPr wrap="square" rtlCol="0">
            <a:spAutoFit/>
          </a:bodyPr>
          <a:lstStyle/>
          <a:p>
            <a:r>
              <a:rPr lang="en-GB" sz="12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In order to attain a career in travel and tourism usually an Associate's or bachelor’s degree is recommended  Travel Agent require Qualifications and Skills such as : </a:t>
            </a:r>
            <a:endParaRPr lang="en-GB" sz="1200"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7C7DD04C-F478-7C32-0586-E2E8ED09DAE7}"/>
              </a:ext>
            </a:extLst>
          </p:cNvPr>
          <p:cNvPicPr>
            <a:picLocks noChangeAspect="1"/>
          </p:cNvPicPr>
          <p:nvPr/>
        </p:nvPicPr>
        <p:blipFill>
          <a:blip r:embed="rId2"/>
          <a:stretch>
            <a:fillRect/>
          </a:stretch>
        </p:blipFill>
        <p:spPr>
          <a:xfrm>
            <a:off x="3229356" y="3125724"/>
            <a:ext cx="5733288" cy="606552"/>
          </a:xfrm>
          <a:prstGeom prst="rect">
            <a:avLst/>
          </a:prstGeom>
        </p:spPr>
      </p:pic>
      <p:sp>
        <p:nvSpPr>
          <p:cNvPr id="7" name="TextBox 6">
            <a:extLst>
              <a:ext uri="{FF2B5EF4-FFF2-40B4-BE49-F238E27FC236}">
                <a16:creationId xmlns:a16="http://schemas.microsoft.com/office/drawing/2014/main" id="{4E78FC79-4AB5-6E7A-BF60-1DD9586554D0}"/>
              </a:ext>
            </a:extLst>
          </p:cNvPr>
          <p:cNvSpPr txBox="1"/>
          <p:nvPr/>
        </p:nvSpPr>
        <p:spPr>
          <a:xfrm>
            <a:off x="7594373" y="4035340"/>
            <a:ext cx="3640819" cy="2913618"/>
          </a:xfrm>
          <a:prstGeom prst="rect">
            <a:avLst/>
          </a:prstGeom>
          <a:noFill/>
        </p:spPr>
        <p:txBody>
          <a:bodyPr wrap="square" rtlCol="0">
            <a:spAutoFit/>
          </a:bodyPr>
          <a:lstStyle/>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1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Strong problem-solving skills</a:t>
            </a:r>
            <a:endParaRPr lang="en-GB" sz="11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1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Detail oriented and highly organized</a:t>
            </a:r>
            <a:endParaRPr lang="en-GB" sz="11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1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Strong ability to manage time and prioritize tasks</a:t>
            </a:r>
            <a:endParaRPr lang="en-GB" sz="11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1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Working knowledge of domestic and international travel trends</a:t>
            </a:r>
            <a:endParaRPr lang="en-GB" sz="11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400050" indent="-171450">
              <a:lnSpc>
                <a:spcPct val="150000"/>
              </a:lnSpc>
              <a:spcAft>
                <a:spcPts val="800"/>
              </a:spcAft>
              <a:buFont typeface="Arial" panose="020B0604020202020204" pitchFamily="34" charset="0"/>
              <a:buChar char="•"/>
              <a:tabLst>
                <a:tab pos="1960245" algn="l"/>
              </a:tabLst>
            </a:pPr>
            <a:r>
              <a:rPr lang="en-GB" sz="11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Ability to speak languages in addition to English preferred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8" name="TextBox 7">
            <a:extLst>
              <a:ext uri="{FF2B5EF4-FFF2-40B4-BE49-F238E27FC236}">
                <a16:creationId xmlns:a16="http://schemas.microsoft.com/office/drawing/2014/main" id="{C427C954-1524-16BC-3451-5EA5C62E173E}"/>
              </a:ext>
            </a:extLst>
          </p:cNvPr>
          <p:cNvSpPr txBox="1"/>
          <p:nvPr/>
        </p:nvSpPr>
        <p:spPr>
          <a:xfrm>
            <a:off x="137822" y="2975825"/>
            <a:ext cx="5987331" cy="1395453"/>
          </a:xfrm>
          <a:prstGeom prst="rect">
            <a:avLst/>
          </a:prstGeom>
          <a:noFill/>
        </p:spPr>
        <p:txBody>
          <a:bodyPr wrap="square" rtlCol="0">
            <a:spAutoFit/>
          </a:bodyPr>
          <a:lstStyle/>
          <a:p>
            <a:endParaRPr lang="en-GB" dirty="0"/>
          </a:p>
        </p:txBody>
      </p:sp>
      <p:sp>
        <p:nvSpPr>
          <p:cNvPr id="11" name="TextBox 10">
            <a:extLst>
              <a:ext uri="{FF2B5EF4-FFF2-40B4-BE49-F238E27FC236}">
                <a16:creationId xmlns:a16="http://schemas.microsoft.com/office/drawing/2014/main" id="{02B6EC8E-27C7-5550-29B6-4A80FDBDF809}"/>
              </a:ext>
            </a:extLst>
          </p:cNvPr>
          <p:cNvSpPr txBox="1"/>
          <p:nvPr/>
        </p:nvSpPr>
        <p:spPr>
          <a:xfrm>
            <a:off x="1463040" y="4338828"/>
            <a:ext cx="4452729" cy="2164695"/>
          </a:xfrm>
          <a:prstGeom prst="rect">
            <a:avLst/>
          </a:prstGeom>
          <a:noFill/>
        </p:spPr>
        <p:txBody>
          <a:bodyPr wrap="square" rtlCol="0">
            <a:spAutoFit/>
          </a:bodyPr>
          <a:lstStyle/>
          <a:p>
            <a:pPr marL="342900" lvl="0" indent="-342900">
              <a:lnSpc>
                <a:spcPct val="150000"/>
              </a:lnSpc>
              <a:spcAft>
                <a:spcPts val="800"/>
              </a:spcAft>
              <a:buFont typeface="Symbol" panose="05050102010706020507" pitchFamily="18" charset="2"/>
              <a:buChar char=""/>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Strong sales and interpersonal skills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Excellent verbal and written communications skills</a:t>
            </a:r>
            <a:endParaRPr lang="en-GB" sz="12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Ability to negotiate effectively</a:t>
            </a:r>
            <a:endParaRPr lang="en-GB" sz="12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Excellent knowledge of computer reservation computer programs</a:t>
            </a:r>
            <a:endParaRPr lang="en-GB" sz="1200" dirty="0">
              <a:solidFill>
                <a:srgbClr val="030303"/>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04766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089FE6-5CBD-1187-DDA5-8C4BAD92BAD6}"/>
              </a:ext>
            </a:extLst>
          </p:cNvPr>
          <p:cNvSpPr txBox="1"/>
          <p:nvPr/>
        </p:nvSpPr>
        <p:spPr>
          <a:xfrm>
            <a:off x="389614" y="326003"/>
            <a:ext cx="10646796" cy="5311711"/>
          </a:xfrm>
          <a:prstGeom prst="rect">
            <a:avLst/>
          </a:prstGeom>
          <a:noFill/>
        </p:spPr>
        <p:txBody>
          <a:bodyPr wrap="square" rtlCol="0">
            <a:spAutoFit/>
          </a:bodyPr>
          <a:lstStyle/>
          <a:p>
            <a:pPr marL="228600" algn="ctr">
              <a:lnSpc>
                <a:spcPct val="150000"/>
              </a:lnSpc>
              <a:spcAft>
                <a:spcPts val="800"/>
              </a:spcAft>
              <a:tabLst>
                <a:tab pos="1960245" algn="l"/>
              </a:tabLst>
            </a:pPr>
            <a:r>
              <a:rPr lang="en-GB" sz="2000" b="1" i="1" dirty="0">
                <a:solidFill>
                  <a:srgbClr val="030303"/>
                </a:solidFill>
                <a:effectLst/>
                <a:latin typeface="Algerian" panose="04020705040A02060702" pitchFamily="82" charset="0"/>
                <a:ea typeface="Calibri" panose="020F0502020204030204" pitchFamily="34" charset="0"/>
                <a:cs typeface="Arial" panose="020B0604020202020204" pitchFamily="34" charset="0"/>
              </a:rPr>
              <a:t>Overview of travel and Tourism employability </a:t>
            </a:r>
          </a:p>
          <a:p>
            <a:pPr marL="228600" algn="ctr">
              <a:lnSpc>
                <a:spcPct val="150000"/>
              </a:lnSpc>
              <a:spcAft>
                <a:spcPts val="800"/>
              </a:spcAft>
              <a:tabLst>
                <a:tab pos="1960245" algn="l"/>
              </a:tabLst>
            </a:pPr>
            <a:endParaRPr lang="en-GB" sz="1000" b="1" i="1" dirty="0">
              <a:solidFill>
                <a:srgbClr val="030303"/>
              </a:solidFill>
              <a:latin typeface="Algerian" panose="04020705040A02060702" pitchFamily="82" charset="0"/>
              <a:ea typeface="Calibri" panose="020F0502020204030204" pitchFamily="34" charset="0"/>
              <a:cs typeface="Arial" panose="020B0604020202020204" pitchFamily="34" charset="0"/>
            </a:endParaRPr>
          </a:p>
          <a:p>
            <a:pPr marL="228600" algn="ctr">
              <a:lnSpc>
                <a:spcPct val="150000"/>
              </a:lnSpc>
              <a:spcAft>
                <a:spcPts val="800"/>
              </a:spcAft>
              <a:tabLst>
                <a:tab pos="1960245" algn="l"/>
              </a:tabLs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r>
              <a:rPr lang="en-GB" sz="11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The travel &amp; tourism industry makes up 9.8 % of global GDP, and it’s still growing. Responsible for one out of every eleven jobs worldwide, the industry is the world’s largest employer according to the World Tourism Organization UNWTO. Every day, a new idea is hatched, big investment firms sign off on the designs of a five-star luxury resort or some mom-and-pop diner opens its doors. Having doubled in numbers over the past twenty years, the tourist population is set to expand two-fold yet again over the next twenty. The increasing numbers are only a reflection of a budding middle class.</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r>
              <a:rPr lang="en-GB" sz="11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Nearly unaffected by the economic crisis a few years back, this industry is resilient, and it adapts to the demands of the consumer. From tours to cocktails the industry is constantly transforming itself to be bigger and better.</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a:p>
            <a:pPr marL="228600" algn="just">
              <a:lnSpc>
                <a:spcPct val="150000"/>
              </a:lnSpc>
              <a:spcAft>
                <a:spcPts val="800"/>
              </a:spcAft>
              <a:tabLst>
                <a:tab pos="1960245" algn="l"/>
              </a:tabLst>
            </a:pPr>
            <a:r>
              <a:rPr lang="en-GB" sz="11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Owing to the continuous growth of this service-oriented, high-energy and productivity- driven hospitality and tourism industry, there is a high demand for skilled labour. The sector itself, according to experts in the field, will have difficulties finding enough qualified talent for the forecasted 80 million jobs yet to be generated over the next ten years according to the World Travel &amp; Tourism Council (WTTC). Hospitality and tourism career opportunities will abound all around the world .</a:t>
            </a:r>
          </a:p>
          <a:p>
            <a:pPr marL="228600" algn="just">
              <a:lnSpc>
                <a:spcPct val="150000"/>
              </a:lnSpc>
              <a:spcAft>
                <a:spcPts val="800"/>
              </a:spcAft>
              <a:tabLst>
                <a:tab pos="1960245" algn="l"/>
              </a:tabLst>
            </a:pPr>
            <a:r>
              <a:rPr lang="en-GB" sz="11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Tourism is a huge part of international commerce and has become one of the main income sources for many developing countries. From 1950 to 2010 the number of international tourists increased from 25 million to 940 million. It is estimated that tourism contributes approximately 5% to international economic activity; in 2010 tourism generated about $919 billion dollars (€ 693 billion) internationally. Also, about 6–7% of jobs worldwide are related to tourism. As the number of emerging tourism destinations continues to grow, the number of available careers in travel and tourism will continue to increase as well.</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64355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4C0AA8-AD94-7F3B-F55D-D892CBAF55D3}"/>
              </a:ext>
            </a:extLst>
          </p:cNvPr>
          <p:cNvSpPr txBox="1"/>
          <p:nvPr/>
        </p:nvSpPr>
        <p:spPr>
          <a:xfrm>
            <a:off x="620202" y="310101"/>
            <a:ext cx="11346511" cy="6162393"/>
          </a:xfrm>
          <a:prstGeom prst="rect">
            <a:avLst/>
          </a:prstGeom>
          <a:noFill/>
        </p:spPr>
        <p:txBody>
          <a:bodyPr wrap="square" rtlCol="0">
            <a:spAutoFit/>
          </a:bodyPr>
          <a:lstStyle/>
          <a:p>
            <a:pPr algn="ctr">
              <a:lnSpc>
                <a:spcPct val="150000"/>
              </a:lnSpc>
              <a:spcAft>
                <a:spcPts val="800"/>
              </a:spcAft>
              <a:tabLst>
                <a:tab pos="1960245" algn="l"/>
              </a:tabLst>
            </a:pPr>
            <a:r>
              <a:rPr lang="en-GB" sz="2000" b="1" dirty="0">
                <a:solidFill>
                  <a:srgbClr val="030303"/>
                </a:solidFill>
                <a:effectLst/>
                <a:latin typeface="Algerian" panose="04020705040A02060702" pitchFamily="82" charset="0"/>
                <a:ea typeface="Calibri" panose="020F0502020204030204" pitchFamily="34" charset="0"/>
                <a:cs typeface="Arial" panose="020B0604020202020204" pitchFamily="34" charset="0"/>
              </a:rPr>
              <a:t>CONCLUSION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endPar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endParaRPr lang="en-GB" sz="1200" b="1" i="1" dirty="0">
              <a:solidFill>
                <a:srgbClr val="030303"/>
              </a:solidFill>
              <a:latin typeface="Arial" panose="020B060402020202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r>
              <a:rPr lang="en-GB" sz="1200"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In conclusion, careers in travel and tourism provide individuals with a diverse collection of different job locations and opportunities. The World Tourism Organization’s, tourism forecast predicted the industry will continue to grow worldwide throughout 2020. The number of careers in tourism is also expected to increase as new tourism destinations and markets are still emerging  . Many of these new career prospects will be located within the emerging markets of Asia, Africa, and Eastern Europe which are becoming  more rated since the covid-19 pandemic and with the help of social media . Tourism and travel will experience a great boost due to the curious human habits and the desire to explore new places all over the world to have the most unique experiences of their lifetime.</a:t>
            </a:r>
            <a:endParaRPr lang="en-GB" sz="1200" b="1" i="1" dirty="0">
              <a:solidFill>
                <a:srgbClr val="030303"/>
              </a:solidFill>
              <a:effectLst/>
              <a:latin typeface="Algerian" panose="04020705040A02060702" pitchFamily="82" charset="0"/>
              <a:ea typeface="Calibri" panose="020F0502020204030204" pitchFamily="34" charset="0"/>
              <a:cs typeface="Arial" panose="020B0604020202020204" pitchFamily="34" charset="0"/>
            </a:endParaRPr>
          </a:p>
          <a:p>
            <a:pPr marL="228600" algn="ctr">
              <a:lnSpc>
                <a:spcPct val="150000"/>
              </a:lnSpc>
              <a:spcAft>
                <a:spcPts val="800"/>
              </a:spcAft>
              <a:tabLst>
                <a:tab pos="1960245" algn="l"/>
              </a:tabLst>
            </a:pPr>
            <a:r>
              <a:rPr lang="en-GB" sz="2000" b="1" dirty="0">
                <a:solidFill>
                  <a:srgbClr val="030303"/>
                </a:solidFill>
                <a:effectLst/>
                <a:latin typeface="Algerian" panose="04020705040A02060702" pitchFamily="82" charset="0"/>
                <a:ea typeface="Calibri" panose="020F0502020204030204" pitchFamily="34" charset="0"/>
                <a:cs typeface="Arial" panose="020B0604020202020204" pitchFamily="34" charset="0"/>
              </a:rPr>
              <a:t>References</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r>
              <a:rPr lang="en-GB" sz="1200" b="1" i="1" dirty="0">
                <a:solidFill>
                  <a:srgbClr val="030303"/>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50000"/>
              </a:lnSpc>
              <a:spcAft>
                <a:spcPts val="800"/>
              </a:spcAft>
              <a:tabLst>
                <a:tab pos="1960245" algn="l"/>
              </a:tabLst>
            </a:pPr>
            <a:r>
              <a:rPr lang="en-GB" sz="1200" b="1" u="sng" dirty="0">
                <a:solidFill>
                  <a:srgbClr val="030303"/>
                </a:solidFill>
                <a:effectLst/>
                <a:latin typeface="Arial" panose="020B0604020202020204" pitchFamily="34" charset="0"/>
                <a:ea typeface="Calibri" panose="020F0502020204030204" pitchFamily="34" charset="0"/>
                <a:cs typeface="Arial" panose="020B0604020202020204" pitchFamily="34" charset="0"/>
                <a:hlinkClick r:id="rId2"/>
              </a:rPr>
              <a:t>https://www.global-business-school.org/announcements/15-careers-consider-studying-tourism-hospitality-management</a:t>
            </a: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rPr>
              <a:t> </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marL="228600">
              <a:lnSpc>
                <a:spcPct val="150000"/>
              </a:lnSpc>
              <a:spcAft>
                <a:spcPts val="800"/>
              </a:spcAft>
              <a:tabLst>
                <a:tab pos="1960245" algn="l"/>
              </a:tabLst>
            </a:pPr>
            <a:r>
              <a:rPr lang="en-GB" sz="1200" b="1" u="sng" dirty="0">
                <a:solidFill>
                  <a:srgbClr val="030303"/>
                </a:solidFill>
                <a:effectLst/>
                <a:latin typeface="Arial" panose="020B0604020202020204" pitchFamily="34" charset="0"/>
                <a:ea typeface="Calibri" panose="020F0502020204030204" pitchFamily="34" charset="0"/>
                <a:cs typeface="Arial" panose="020B0604020202020204" pitchFamily="34" charset="0"/>
                <a:hlinkClick r:id="rId3"/>
              </a:rPr>
              <a:t>https://uk.indeed.com/hire/job-description/travel-agent?gclid=CjwKCAjwlqOXBhBqEiwA-hhitCtBuw9VxOovGRcCl3to-y3kkYx-yuNBUhw8s-IsuCqf83sZ3NVObhoCrIEQAvD_BwE&amp;aceid=</a:t>
            </a: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rPr>
              <a:t> </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marL="228600">
              <a:lnSpc>
                <a:spcPct val="150000"/>
              </a:lnSpc>
              <a:spcAft>
                <a:spcPts val="800"/>
              </a:spcAft>
              <a:tabLst>
                <a:tab pos="1960245" algn="l"/>
              </a:tabLst>
            </a:pPr>
            <a:r>
              <a:rPr lang="en-GB" sz="1200" b="1" u="sng" dirty="0">
                <a:solidFill>
                  <a:srgbClr val="030303"/>
                </a:solidFill>
                <a:effectLst/>
                <a:latin typeface="Arial" panose="020B0604020202020204" pitchFamily="34" charset="0"/>
                <a:ea typeface="Calibri" panose="020F0502020204030204" pitchFamily="34" charset="0"/>
                <a:cs typeface="Arial" panose="020B0604020202020204" pitchFamily="34" charset="0"/>
                <a:hlinkClick r:id="rId4"/>
              </a:rPr>
              <a:t>https://www.totaljobs.com/advice/travel-agent-job-description?cid=SEA_GO_UK-TJ-FUN2-JOBDISC--D%7C%5BA%5D_c_all--%7C--__CAREERADVICE_DSA1&amp;gclid=CjwKCAjwlqOXBhBqEiwA-hhitBvph9vlOEew_-SGPelqV8CdycFAw9I7oSx1sP_95DMeH_oLXh9mHhoCYhkQAvD_BwE</a:t>
            </a: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rPr>
              <a:t> </a:t>
            </a:r>
          </a:p>
          <a:p>
            <a:pPr marL="228600">
              <a:lnSpc>
                <a:spcPct val="150000"/>
              </a:lnSpc>
              <a:spcAft>
                <a:spcPts val="800"/>
              </a:spcAft>
              <a:tabLst>
                <a:tab pos="1960245" algn="l"/>
              </a:tabLst>
            </a:pP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hlinkClick r:id="rId5"/>
              </a:rPr>
              <a:t>https://www.statista.com/topics/3269/travel-and-tourism-in-the-united-kingdom-uk/#dossierKeyfigures</a:t>
            </a: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rPr>
              <a:t> </a:t>
            </a:r>
          </a:p>
          <a:p>
            <a:pPr marL="228600">
              <a:lnSpc>
                <a:spcPct val="150000"/>
              </a:lnSpc>
              <a:spcAft>
                <a:spcPts val="800"/>
              </a:spcAft>
              <a:tabLst>
                <a:tab pos="1960245" algn="l"/>
              </a:tabLst>
            </a:pP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hlinkClick r:id="rId6"/>
              </a:rPr>
              <a:t>https://www.thehighereducationreview.com/news/a-career-in-travel-and-tourism-everything-you-want-to-know-nid-815.html</a:t>
            </a:r>
            <a:r>
              <a:rPr lang="en-GB" sz="1200" b="1" dirty="0">
                <a:solidFill>
                  <a:srgbClr val="030303"/>
                </a:solidFill>
                <a:effectLst/>
                <a:latin typeface="Arial" panose="020B060402020202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2475158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0" ma:contentTypeDescription="Create a new document." ma:contentTypeScope="" ma:versionID="3d4f8ece6b02625e99b61639e797348b">
  <xsd:schema xmlns:xsd="http://www.w3.org/2001/XMLSchema" xmlns:xs="http://www.w3.org/2001/XMLSchema" xmlns:p="http://schemas.microsoft.com/office/2006/metadata/properties" targetNamespace="http://schemas.microsoft.com/office/2006/metadata/properties" ma:root="true" ma:fieldsID="0cb8e5b89268527a43d37089a9ca817c">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E9E45E3-D0F3-416E-9770-56B717ED1E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3D1BEF3E-15D4-4D09-AC7F-6B814419B9D2}">
  <ds:schemaRefs>
    <ds:schemaRef ds:uri="http://schemas.microsoft.com/sharepoint/v3/contenttype/forms"/>
  </ds:schemaRefs>
</ds:datastoreItem>
</file>

<file path=customXml/itemProps3.xml><?xml version="1.0" encoding="utf-8"?>
<ds:datastoreItem xmlns:ds="http://schemas.openxmlformats.org/officeDocument/2006/customXml" ds:itemID="{F5BD2DF7-393F-4464-921F-4D526FF57167}">
  <ds:schemaRefs>
    <ds:schemaRef ds:uri="http://purl.org/dc/dcmitype/"/>
    <ds:schemaRef ds:uri="http://schemas.microsoft.com/office/2006/metadata/properties"/>
    <ds:schemaRef ds:uri="http://www.w3.org/XML/1998/namespace"/>
    <ds:schemaRef ds:uri="http://purl.org/dc/elements/1.1/"/>
    <ds:schemaRef ds:uri="http://schemas.openxmlformats.org/package/2006/metadata/core-properties"/>
    <ds:schemaRef ds:uri="http://schemas.microsoft.com/office/2006/documentManagement/typ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5763</TotalTime>
  <Words>1052</Words>
  <Application>Microsoft Office PowerPoint</Application>
  <PresentationFormat>Widescreen</PresentationFormat>
  <Paragraphs>72</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Algerian</vt:lpstr>
      <vt:lpstr>Arial</vt:lpstr>
      <vt:lpstr>Calibri</vt:lpstr>
      <vt:lpstr>Calibri Light</vt:lpstr>
      <vt:lpstr>Symbol</vt:lpstr>
      <vt:lpstr>Office Theme</vt:lpstr>
      <vt:lpstr>Ace Practical Portfolio</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Ace Practical Portfolio</dc:title>
  <dc:creator>ridazampaligre@gmail.com</dc:creator>
  <cp:lastModifiedBy>Mahomed Rida Zampaligre</cp:lastModifiedBy>
  <cp:revision>2</cp:revision>
  <dcterms:created xsi:type="dcterms:W3CDTF">2022-08-03T14:16:24Z</dcterms:created>
  <dcterms:modified xsi:type="dcterms:W3CDTF">2022-08-07T14:19:55Z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