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
  </p:notesMasterIdLst>
  <p:handoutMasterIdLst>
    <p:handoutMasterId r:id="rId8"/>
  </p:handoutMasterIdLst>
  <p:sldIdLst>
    <p:sldId id="256" r:id="rId2"/>
    <p:sldId id="258" r:id="rId3"/>
    <p:sldId id="259" r:id="rId4"/>
    <p:sldId id="260"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189"/>
    <p:restoredTop sz="94599"/>
  </p:normalViewPr>
  <p:slideViewPr>
    <p:cSldViewPr snapToGrid="0">
      <p:cViewPr>
        <p:scale>
          <a:sx n="175" d="100"/>
          <a:sy n="175" d="100"/>
        </p:scale>
        <p:origin x="-1720"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7AEF542-7C44-D5FA-B975-E57325FD95B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Student: 221677 Word Count: 1035</a:t>
            </a:r>
          </a:p>
        </p:txBody>
      </p:sp>
      <p:sp>
        <p:nvSpPr>
          <p:cNvPr id="3" name="Date Placeholder 2">
            <a:extLst>
              <a:ext uri="{FF2B5EF4-FFF2-40B4-BE49-F238E27FC236}">
                <a16:creationId xmlns:a16="http://schemas.microsoft.com/office/drawing/2014/main" id="{436D34AB-FDFE-8C7D-8D05-994801D8E9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FDC0EC9-B9C5-5646-8377-F6FA6CFC73C5}" type="datetimeFigureOut">
              <a:rPr lang="en-US" smtClean="0"/>
              <a:t>5/16/24</a:t>
            </a:fld>
            <a:endParaRPr lang="en-US"/>
          </a:p>
        </p:txBody>
      </p:sp>
      <p:sp>
        <p:nvSpPr>
          <p:cNvPr id="4" name="Footer Placeholder 3">
            <a:extLst>
              <a:ext uri="{FF2B5EF4-FFF2-40B4-BE49-F238E27FC236}">
                <a16:creationId xmlns:a16="http://schemas.microsoft.com/office/drawing/2014/main" id="{6B7AC3A9-7521-9130-17F0-54B267E3DBA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CF3CF93-DA2C-2499-60B3-B8CB01E9B37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306D9-561D-2648-9A0A-F10DB11232AB}" type="slidenum">
              <a:rPr lang="en-US" smtClean="0"/>
              <a:t>‹#›</a:t>
            </a:fld>
            <a:endParaRPr lang="en-US"/>
          </a:p>
        </p:txBody>
      </p:sp>
    </p:spTree>
    <p:extLst>
      <p:ext uri="{BB962C8B-B14F-4D97-AF65-F5344CB8AC3E}">
        <p14:creationId xmlns:p14="http://schemas.microsoft.com/office/powerpoint/2010/main" val="3030258282"/>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Student: 221677 Word Count: 1035</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BBF25E-A017-524A-BF40-8C7AE5194C0B}" type="datetimeFigureOut">
              <a:rPr lang="en-US" smtClean="0"/>
              <a:t>5/16/24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F672CF-8785-A64A-BE98-B465BCE099B9}" type="slidenum">
              <a:rPr lang="en-US" smtClean="0"/>
              <a:t>‹#›</a:t>
            </a:fld>
            <a:endParaRPr lang="en-US"/>
          </a:p>
        </p:txBody>
      </p:sp>
    </p:spTree>
    <p:extLst>
      <p:ext uri="{BB962C8B-B14F-4D97-AF65-F5344CB8AC3E}">
        <p14:creationId xmlns:p14="http://schemas.microsoft.com/office/powerpoint/2010/main" val="2792210767"/>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6" name="Header Placeholder 5">
            <a:extLst>
              <a:ext uri="{FF2B5EF4-FFF2-40B4-BE49-F238E27FC236}">
                <a16:creationId xmlns:a16="http://schemas.microsoft.com/office/drawing/2014/main" id="{DC795C91-BA4C-0B80-834B-2F6E436A4E35}"/>
              </a:ext>
            </a:extLst>
          </p:cNvPr>
          <p:cNvSpPr>
            <a:spLocks noGrp="1"/>
          </p:cNvSpPr>
          <p:nvPr>
            <p:ph type="hdr" sz="quarter"/>
          </p:nvPr>
        </p:nvSpPr>
        <p:spPr/>
        <p:txBody>
          <a:bodyPr/>
          <a:lstStyle/>
          <a:p>
            <a:r>
              <a:rPr lang="en-US"/>
              <a:t>Student: 221677 Word Count: 1035</a:t>
            </a:r>
          </a:p>
        </p:txBody>
      </p:sp>
    </p:spTree>
    <p:extLst>
      <p:ext uri="{BB962C8B-B14F-4D97-AF65-F5344CB8AC3E}">
        <p14:creationId xmlns:p14="http://schemas.microsoft.com/office/powerpoint/2010/main" val="2549318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66B5E-3029-9768-3BA4-E6C8A685904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7C54034-ACCC-C6BC-9483-30EE44B2BE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64BAC52-DA37-682D-CC9F-1687E069133B}"/>
              </a:ext>
            </a:extLst>
          </p:cNvPr>
          <p:cNvSpPr>
            <a:spLocks noGrp="1"/>
          </p:cNvSpPr>
          <p:nvPr>
            <p:ph type="dt" sz="half" idx="10"/>
          </p:nvPr>
        </p:nvSpPr>
        <p:spPr/>
        <p:txBody>
          <a:bodyPr/>
          <a:lstStyle/>
          <a:p>
            <a:fld id="{9EB21A66-54DF-EF4F-8B7D-23A41F35D683}" type="datetime1">
              <a:rPr lang="en-GB" smtClean="0"/>
              <a:t>16/05/2024</a:t>
            </a:fld>
            <a:endParaRPr lang="en-US"/>
          </a:p>
        </p:txBody>
      </p:sp>
      <p:sp>
        <p:nvSpPr>
          <p:cNvPr id="5" name="Footer Placeholder 4">
            <a:extLst>
              <a:ext uri="{FF2B5EF4-FFF2-40B4-BE49-F238E27FC236}">
                <a16:creationId xmlns:a16="http://schemas.microsoft.com/office/drawing/2014/main" id="{AB026D3C-F613-4FD8-4E7F-1F6D2E0567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94AD6D-767F-F3A0-6F56-90AF2CC9BD4A}"/>
              </a:ext>
            </a:extLst>
          </p:cNvPr>
          <p:cNvSpPr>
            <a:spLocks noGrp="1"/>
          </p:cNvSpPr>
          <p:nvPr>
            <p:ph type="sldNum" sz="quarter" idx="12"/>
          </p:nvPr>
        </p:nvSpPr>
        <p:spPr/>
        <p:txBody>
          <a:bodyPr/>
          <a:lstStyle/>
          <a:p>
            <a:fld id="{F99FD44C-F4F1-A44E-8FFC-5B814A14DBD7}" type="slidenum">
              <a:rPr lang="en-US" smtClean="0"/>
              <a:t>‹#›</a:t>
            </a:fld>
            <a:endParaRPr lang="en-US"/>
          </a:p>
        </p:txBody>
      </p:sp>
    </p:spTree>
    <p:extLst>
      <p:ext uri="{BB962C8B-B14F-4D97-AF65-F5344CB8AC3E}">
        <p14:creationId xmlns:p14="http://schemas.microsoft.com/office/powerpoint/2010/main" val="263624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2847-396A-C93D-89FF-8C489B9267C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0D713E9-7EEF-A040-0EAE-51EC0AC1EEE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CDC4A4-8343-1BAA-69FF-F9F93FEFE63E}"/>
              </a:ext>
            </a:extLst>
          </p:cNvPr>
          <p:cNvSpPr>
            <a:spLocks noGrp="1"/>
          </p:cNvSpPr>
          <p:nvPr>
            <p:ph type="dt" sz="half" idx="10"/>
          </p:nvPr>
        </p:nvSpPr>
        <p:spPr/>
        <p:txBody>
          <a:bodyPr/>
          <a:lstStyle/>
          <a:p>
            <a:fld id="{C172B57D-A357-8C46-9EDB-36F4A42CEC4A}" type="datetime1">
              <a:rPr lang="en-GB" smtClean="0"/>
              <a:t>16/05/2024</a:t>
            </a:fld>
            <a:endParaRPr lang="en-US"/>
          </a:p>
        </p:txBody>
      </p:sp>
      <p:sp>
        <p:nvSpPr>
          <p:cNvPr id="5" name="Footer Placeholder 4">
            <a:extLst>
              <a:ext uri="{FF2B5EF4-FFF2-40B4-BE49-F238E27FC236}">
                <a16:creationId xmlns:a16="http://schemas.microsoft.com/office/drawing/2014/main" id="{151B7A56-7094-FD82-2796-5407CB2FF8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478ED5-8955-7D98-9B35-0F96FBB39EB3}"/>
              </a:ext>
            </a:extLst>
          </p:cNvPr>
          <p:cNvSpPr>
            <a:spLocks noGrp="1"/>
          </p:cNvSpPr>
          <p:nvPr>
            <p:ph type="sldNum" sz="quarter" idx="12"/>
          </p:nvPr>
        </p:nvSpPr>
        <p:spPr/>
        <p:txBody>
          <a:bodyPr/>
          <a:lstStyle/>
          <a:p>
            <a:fld id="{F99FD44C-F4F1-A44E-8FFC-5B814A14DBD7}" type="slidenum">
              <a:rPr lang="en-US" smtClean="0"/>
              <a:t>‹#›</a:t>
            </a:fld>
            <a:endParaRPr lang="en-US"/>
          </a:p>
        </p:txBody>
      </p:sp>
    </p:spTree>
    <p:extLst>
      <p:ext uri="{BB962C8B-B14F-4D97-AF65-F5344CB8AC3E}">
        <p14:creationId xmlns:p14="http://schemas.microsoft.com/office/powerpoint/2010/main" val="1541558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BAE2E-72B2-85C8-87EF-1D97EF1CF9F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19E4CB4-CA47-8F8E-5D78-8085D36D288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DAB76E8-9ACD-A323-CD78-1316008E54FA}"/>
              </a:ext>
            </a:extLst>
          </p:cNvPr>
          <p:cNvSpPr>
            <a:spLocks noGrp="1"/>
          </p:cNvSpPr>
          <p:nvPr>
            <p:ph type="dt" sz="half" idx="10"/>
          </p:nvPr>
        </p:nvSpPr>
        <p:spPr/>
        <p:txBody>
          <a:bodyPr/>
          <a:lstStyle/>
          <a:p>
            <a:fld id="{E98FE383-19AE-2245-9D7B-16D0F5C48D3B}" type="datetime1">
              <a:rPr lang="en-GB" smtClean="0"/>
              <a:t>16/05/2024</a:t>
            </a:fld>
            <a:endParaRPr lang="en-US"/>
          </a:p>
        </p:txBody>
      </p:sp>
      <p:sp>
        <p:nvSpPr>
          <p:cNvPr id="5" name="Footer Placeholder 4">
            <a:extLst>
              <a:ext uri="{FF2B5EF4-FFF2-40B4-BE49-F238E27FC236}">
                <a16:creationId xmlns:a16="http://schemas.microsoft.com/office/drawing/2014/main" id="{1025356F-3407-6CD2-7A44-EBAD17A537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157A28-D52C-1630-4EAB-A30C2829025D}"/>
              </a:ext>
            </a:extLst>
          </p:cNvPr>
          <p:cNvSpPr>
            <a:spLocks noGrp="1"/>
          </p:cNvSpPr>
          <p:nvPr>
            <p:ph type="sldNum" sz="quarter" idx="12"/>
          </p:nvPr>
        </p:nvSpPr>
        <p:spPr/>
        <p:txBody>
          <a:bodyPr/>
          <a:lstStyle/>
          <a:p>
            <a:fld id="{F99FD44C-F4F1-A44E-8FFC-5B814A14DBD7}" type="slidenum">
              <a:rPr lang="en-US" smtClean="0"/>
              <a:t>‹#›</a:t>
            </a:fld>
            <a:endParaRPr lang="en-US"/>
          </a:p>
        </p:txBody>
      </p:sp>
    </p:spTree>
    <p:extLst>
      <p:ext uri="{BB962C8B-B14F-4D97-AF65-F5344CB8AC3E}">
        <p14:creationId xmlns:p14="http://schemas.microsoft.com/office/powerpoint/2010/main" val="1377920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B4F6C-A415-274A-DC72-02FB1DECB72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217391C-265F-420D-D2B1-FE2CC4CAF0E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5E8D59A-669C-A738-D88A-0590F9DA5CF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BD134F2-5402-B2C7-D77D-4153B9387B04}"/>
              </a:ext>
            </a:extLst>
          </p:cNvPr>
          <p:cNvSpPr>
            <a:spLocks noGrp="1"/>
          </p:cNvSpPr>
          <p:nvPr>
            <p:ph type="dt" sz="half" idx="10"/>
          </p:nvPr>
        </p:nvSpPr>
        <p:spPr/>
        <p:txBody>
          <a:bodyPr/>
          <a:lstStyle/>
          <a:p>
            <a:fld id="{E13762AF-257C-204A-B043-CB8F398302C4}" type="datetime1">
              <a:rPr lang="en-GB" smtClean="0"/>
              <a:t>16/05/2024</a:t>
            </a:fld>
            <a:endParaRPr lang="en-US"/>
          </a:p>
        </p:txBody>
      </p:sp>
      <p:sp>
        <p:nvSpPr>
          <p:cNvPr id="6" name="Footer Placeholder 5">
            <a:extLst>
              <a:ext uri="{FF2B5EF4-FFF2-40B4-BE49-F238E27FC236}">
                <a16:creationId xmlns:a16="http://schemas.microsoft.com/office/drawing/2014/main" id="{42538D1C-3A40-6534-978E-4E8CB48427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5B9AE1-AD40-869B-A11F-A173E31EE292}"/>
              </a:ext>
            </a:extLst>
          </p:cNvPr>
          <p:cNvSpPr>
            <a:spLocks noGrp="1"/>
          </p:cNvSpPr>
          <p:nvPr>
            <p:ph type="sldNum" sz="quarter" idx="12"/>
          </p:nvPr>
        </p:nvSpPr>
        <p:spPr/>
        <p:txBody>
          <a:bodyPr/>
          <a:lstStyle/>
          <a:p>
            <a:fld id="{F99FD44C-F4F1-A44E-8FFC-5B814A14DBD7}" type="slidenum">
              <a:rPr lang="en-US" smtClean="0"/>
              <a:t>‹#›</a:t>
            </a:fld>
            <a:endParaRPr lang="en-US"/>
          </a:p>
        </p:txBody>
      </p:sp>
    </p:spTree>
    <p:extLst>
      <p:ext uri="{BB962C8B-B14F-4D97-AF65-F5344CB8AC3E}">
        <p14:creationId xmlns:p14="http://schemas.microsoft.com/office/powerpoint/2010/main" val="2971710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0B44F-EB09-A96B-8170-6DA0D0656B0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F645F3-16F5-ADC9-D620-52D42757F8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A5333DC-6FF6-934E-6888-604F3B00654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30D317-22F1-8B04-B431-9E170B4E62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C2DBE5C-D7E8-2D1D-861F-4429970F26A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7A9BB76-8BC1-22D9-52CF-043213E200F3}"/>
              </a:ext>
            </a:extLst>
          </p:cNvPr>
          <p:cNvSpPr>
            <a:spLocks noGrp="1"/>
          </p:cNvSpPr>
          <p:nvPr>
            <p:ph type="dt" sz="half" idx="10"/>
          </p:nvPr>
        </p:nvSpPr>
        <p:spPr/>
        <p:txBody>
          <a:bodyPr/>
          <a:lstStyle/>
          <a:p>
            <a:fld id="{63AF3085-8E75-2245-AEA4-DDDAE214BC7D}" type="datetime1">
              <a:rPr lang="en-GB" smtClean="0"/>
              <a:t>16/05/2024</a:t>
            </a:fld>
            <a:endParaRPr lang="en-US"/>
          </a:p>
        </p:txBody>
      </p:sp>
      <p:sp>
        <p:nvSpPr>
          <p:cNvPr id="8" name="Footer Placeholder 7">
            <a:extLst>
              <a:ext uri="{FF2B5EF4-FFF2-40B4-BE49-F238E27FC236}">
                <a16:creationId xmlns:a16="http://schemas.microsoft.com/office/drawing/2014/main" id="{FF73FBFC-85CC-BE0C-9B96-381A34D07DA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1B4BFB9-9298-2C76-4AF5-BDE539F24042}"/>
              </a:ext>
            </a:extLst>
          </p:cNvPr>
          <p:cNvSpPr>
            <a:spLocks noGrp="1"/>
          </p:cNvSpPr>
          <p:nvPr>
            <p:ph type="sldNum" sz="quarter" idx="12"/>
          </p:nvPr>
        </p:nvSpPr>
        <p:spPr/>
        <p:txBody>
          <a:bodyPr/>
          <a:lstStyle/>
          <a:p>
            <a:fld id="{F99FD44C-F4F1-A44E-8FFC-5B814A14DBD7}" type="slidenum">
              <a:rPr lang="en-US" smtClean="0"/>
              <a:t>‹#›</a:t>
            </a:fld>
            <a:endParaRPr lang="en-US"/>
          </a:p>
        </p:txBody>
      </p:sp>
    </p:spTree>
    <p:extLst>
      <p:ext uri="{BB962C8B-B14F-4D97-AF65-F5344CB8AC3E}">
        <p14:creationId xmlns:p14="http://schemas.microsoft.com/office/powerpoint/2010/main" val="3548462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80BEE-A2A6-DCBE-4F9C-11A94C901AB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23746F1-F757-0868-5E32-E5E96E5087E6}"/>
              </a:ext>
            </a:extLst>
          </p:cNvPr>
          <p:cNvSpPr>
            <a:spLocks noGrp="1"/>
          </p:cNvSpPr>
          <p:nvPr>
            <p:ph type="dt" sz="half" idx="10"/>
          </p:nvPr>
        </p:nvSpPr>
        <p:spPr/>
        <p:txBody>
          <a:bodyPr/>
          <a:lstStyle/>
          <a:p>
            <a:fld id="{A3BD72F6-CDFA-E04A-ABCE-E0672A7B7C14}" type="datetime1">
              <a:rPr lang="en-GB" smtClean="0"/>
              <a:t>16/05/2024</a:t>
            </a:fld>
            <a:endParaRPr lang="en-US"/>
          </a:p>
        </p:txBody>
      </p:sp>
      <p:sp>
        <p:nvSpPr>
          <p:cNvPr id="4" name="Footer Placeholder 3">
            <a:extLst>
              <a:ext uri="{FF2B5EF4-FFF2-40B4-BE49-F238E27FC236}">
                <a16:creationId xmlns:a16="http://schemas.microsoft.com/office/drawing/2014/main" id="{1CE8E59D-AA8E-EB57-10C5-659D7594CE6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DB1D757-5D6D-5409-2685-BEA17712ACB7}"/>
              </a:ext>
            </a:extLst>
          </p:cNvPr>
          <p:cNvSpPr>
            <a:spLocks noGrp="1"/>
          </p:cNvSpPr>
          <p:nvPr>
            <p:ph type="sldNum" sz="quarter" idx="12"/>
          </p:nvPr>
        </p:nvSpPr>
        <p:spPr/>
        <p:txBody>
          <a:bodyPr/>
          <a:lstStyle/>
          <a:p>
            <a:fld id="{F99FD44C-F4F1-A44E-8FFC-5B814A14DBD7}" type="slidenum">
              <a:rPr lang="en-US" smtClean="0"/>
              <a:t>‹#›</a:t>
            </a:fld>
            <a:endParaRPr lang="en-US"/>
          </a:p>
        </p:txBody>
      </p:sp>
    </p:spTree>
    <p:extLst>
      <p:ext uri="{BB962C8B-B14F-4D97-AF65-F5344CB8AC3E}">
        <p14:creationId xmlns:p14="http://schemas.microsoft.com/office/powerpoint/2010/main" val="3948653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8475E8-368A-D95C-9809-2934F190FFC9}"/>
              </a:ext>
            </a:extLst>
          </p:cNvPr>
          <p:cNvSpPr>
            <a:spLocks noGrp="1"/>
          </p:cNvSpPr>
          <p:nvPr>
            <p:ph type="dt" sz="half" idx="10"/>
          </p:nvPr>
        </p:nvSpPr>
        <p:spPr/>
        <p:txBody>
          <a:bodyPr/>
          <a:lstStyle/>
          <a:p>
            <a:fld id="{A5491B03-CB3A-FB47-8BBF-75601525AD74}" type="datetime1">
              <a:rPr lang="en-GB" smtClean="0"/>
              <a:t>16/05/2024</a:t>
            </a:fld>
            <a:endParaRPr lang="en-US"/>
          </a:p>
        </p:txBody>
      </p:sp>
      <p:sp>
        <p:nvSpPr>
          <p:cNvPr id="3" name="Footer Placeholder 2">
            <a:extLst>
              <a:ext uri="{FF2B5EF4-FFF2-40B4-BE49-F238E27FC236}">
                <a16:creationId xmlns:a16="http://schemas.microsoft.com/office/drawing/2014/main" id="{4BC21491-3FA7-D571-0907-FD2813B4D13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E8A8E3E-3D58-D205-B699-DF17F6A4CCE9}"/>
              </a:ext>
            </a:extLst>
          </p:cNvPr>
          <p:cNvSpPr>
            <a:spLocks noGrp="1"/>
          </p:cNvSpPr>
          <p:nvPr>
            <p:ph type="sldNum" sz="quarter" idx="12"/>
          </p:nvPr>
        </p:nvSpPr>
        <p:spPr/>
        <p:txBody>
          <a:bodyPr/>
          <a:lstStyle/>
          <a:p>
            <a:fld id="{F99FD44C-F4F1-A44E-8FFC-5B814A14DBD7}" type="slidenum">
              <a:rPr lang="en-US" smtClean="0"/>
              <a:t>‹#›</a:t>
            </a:fld>
            <a:endParaRPr lang="en-US"/>
          </a:p>
        </p:txBody>
      </p:sp>
    </p:spTree>
    <p:extLst>
      <p:ext uri="{BB962C8B-B14F-4D97-AF65-F5344CB8AC3E}">
        <p14:creationId xmlns:p14="http://schemas.microsoft.com/office/powerpoint/2010/main" val="1558650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0D843-E7B1-1557-A783-B3724ED94E9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5BEF4B4-296A-FFA1-810D-D3A050EA35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B531B28-0895-556F-4FA5-5F89FE9A8C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10B6869-A715-D997-823C-1DD1EED19200}"/>
              </a:ext>
            </a:extLst>
          </p:cNvPr>
          <p:cNvSpPr>
            <a:spLocks noGrp="1"/>
          </p:cNvSpPr>
          <p:nvPr>
            <p:ph type="dt" sz="half" idx="10"/>
          </p:nvPr>
        </p:nvSpPr>
        <p:spPr/>
        <p:txBody>
          <a:bodyPr/>
          <a:lstStyle/>
          <a:p>
            <a:fld id="{96398505-E9BB-4E44-ACAF-0FB57D32F78F}" type="datetime1">
              <a:rPr lang="en-GB" smtClean="0"/>
              <a:t>16/05/2024</a:t>
            </a:fld>
            <a:endParaRPr lang="en-US"/>
          </a:p>
        </p:txBody>
      </p:sp>
      <p:sp>
        <p:nvSpPr>
          <p:cNvPr id="6" name="Footer Placeholder 5">
            <a:extLst>
              <a:ext uri="{FF2B5EF4-FFF2-40B4-BE49-F238E27FC236}">
                <a16:creationId xmlns:a16="http://schemas.microsoft.com/office/drawing/2014/main" id="{85877AC8-E215-FC4B-7576-610728653A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5A01F1-946D-48C4-12B0-228318C50AF3}"/>
              </a:ext>
            </a:extLst>
          </p:cNvPr>
          <p:cNvSpPr>
            <a:spLocks noGrp="1"/>
          </p:cNvSpPr>
          <p:nvPr>
            <p:ph type="sldNum" sz="quarter" idx="12"/>
          </p:nvPr>
        </p:nvSpPr>
        <p:spPr/>
        <p:txBody>
          <a:bodyPr/>
          <a:lstStyle/>
          <a:p>
            <a:fld id="{F99FD44C-F4F1-A44E-8FFC-5B814A14DBD7}" type="slidenum">
              <a:rPr lang="en-US" smtClean="0"/>
              <a:t>‹#›</a:t>
            </a:fld>
            <a:endParaRPr lang="en-US"/>
          </a:p>
        </p:txBody>
      </p:sp>
    </p:spTree>
    <p:extLst>
      <p:ext uri="{BB962C8B-B14F-4D97-AF65-F5344CB8AC3E}">
        <p14:creationId xmlns:p14="http://schemas.microsoft.com/office/powerpoint/2010/main" val="2405139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71029-B926-CFB3-0D69-E9D10E49C2E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1DEEB1B-BED3-401C-238C-22B114FF82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7B618EF-CA92-C158-91D6-1352817C2F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F96A53-CF27-807B-62B9-65F0CA56B270}"/>
              </a:ext>
            </a:extLst>
          </p:cNvPr>
          <p:cNvSpPr>
            <a:spLocks noGrp="1"/>
          </p:cNvSpPr>
          <p:nvPr>
            <p:ph type="dt" sz="half" idx="10"/>
          </p:nvPr>
        </p:nvSpPr>
        <p:spPr/>
        <p:txBody>
          <a:bodyPr/>
          <a:lstStyle/>
          <a:p>
            <a:fld id="{D069F7DA-60F7-DC48-8CA4-7AE8619E4C2C}" type="datetime1">
              <a:rPr lang="en-GB" smtClean="0"/>
              <a:t>16/05/2024</a:t>
            </a:fld>
            <a:endParaRPr lang="en-US"/>
          </a:p>
        </p:txBody>
      </p:sp>
      <p:sp>
        <p:nvSpPr>
          <p:cNvPr id="6" name="Footer Placeholder 5">
            <a:extLst>
              <a:ext uri="{FF2B5EF4-FFF2-40B4-BE49-F238E27FC236}">
                <a16:creationId xmlns:a16="http://schemas.microsoft.com/office/drawing/2014/main" id="{08D9C446-D1FB-FA25-6D1D-0A4D86811B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0ABD9-7A0B-35E7-CB8D-EB0E31B66C63}"/>
              </a:ext>
            </a:extLst>
          </p:cNvPr>
          <p:cNvSpPr>
            <a:spLocks noGrp="1"/>
          </p:cNvSpPr>
          <p:nvPr>
            <p:ph type="sldNum" sz="quarter" idx="12"/>
          </p:nvPr>
        </p:nvSpPr>
        <p:spPr/>
        <p:txBody>
          <a:bodyPr/>
          <a:lstStyle/>
          <a:p>
            <a:fld id="{F99FD44C-F4F1-A44E-8FFC-5B814A14DBD7}" type="slidenum">
              <a:rPr lang="en-US" smtClean="0"/>
              <a:t>‹#›</a:t>
            </a:fld>
            <a:endParaRPr lang="en-US"/>
          </a:p>
        </p:txBody>
      </p:sp>
    </p:spTree>
    <p:extLst>
      <p:ext uri="{BB962C8B-B14F-4D97-AF65-F5344CB8AC3E}">
        <p14:creationId xmlns:p14="http://schemas.microsoft.com/office/powerpoint/2010/main" val="1005684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1B070-B32A-11D8-7893-7A1D2A264A3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F0B9770-7558-5FE2-9FF9-4D7AFF20CA1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62F7794-1928-8E4B-4480-582B15E9B788}"/>
              </a:ext>
            </a:extLst>
          </p:cNvPr>
          <p:cNvSpPr>
            <a:spLocks noGrp="1"/>
          </p:cNvSpPr>
          <p:nvPr>
            <p:ph type="dt" sz="half" idx="10"/>
          </p:nvPr>
        </p:nvSpPr>
        <p:spPr/>
        <p:txBody>
          <a:bodyPr/>
          <a:lstStyle/>
          <a:p>
            <a:fld id="{A6A4BD7A-50D4-6348-9D17-F9476720BBDE}" type="datetime1">
              <a:rPr lang="en-GB" smtClean="0"/>
              <a:t>16/05/2024</a:t>
            </a:fld>
            <a:endParaRPr lang="en-US"/>
          </a:p>
        </p:txBody>
      </p:sp>
      <p:sp>
        <p:nvSpPr>
          <p:cNvPr id="5" name="Footer Placeholder 4">
            <a:extLst>
              <a:ext uri="{FF2B5EF4-FFF2-40B4-BE49-F238E27FC236}">
                <a16:creationId xmlns:a16="http://schemas.microsoft.com/office/drawing/2014/main" id="{64950FC8-98C7-43AE-5F23-4295377B54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2A9823-BB34-5730-38F3-AB27648F4F67}"/>
              </a:ext>
            </a:extLst>
          </p:cNvPr>
          <p:cNvSpPr>
            <a:spLocks noGrp="1"/>
          </p:cNvSpPr>
          <p:nvPr>
            <p:ph type="sldNum" sz="quarter" idx="12"/>
          </p:nvPr>
        </p:nvSpPr>
        <p:spPr/>
        <p:txBody>
          <a:bodyPr/>
          <a:lstStyle/>
          <a:p>
            <a:fld id="{F99FD44C-F4F1-A44E-8FFC-5B814A14DBD7}" type="slidenum">
              <a:rPr lang="en-US" smtClean="0"/>
              <a:t>‹#›</a:t>
            </a:fld>
            <a:endParaRPr lang="en-US"/>
          </a:p>
        </p:txBody>
      </p:sp>
    </p:spTree>
    <p:extLst>
      <p:ext uri="{BB962C8B-B14F-4D97-AF65-F5344CB8AC3E}">
        <p14:creationId xmlns:p14="http://schemas.microsoft.com/office/powerpoint/2010/main" val="1518934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7437F0-F32D-A02F-012E-A1D6FF4024F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E069E79-7396-9644-6FBC-2979783FEB8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743938-2D85-0FE4-2345-E7177CC027DF}"/>
              </a:ext>
            </a:extLst>
          </p:cNvPr>
          <p:cNvSpPr>
            <a:spLocks noGrp="1"/>
          </p:cNvSpPr>
          <p:nvPr>
            <p:ph type="dt" sz="half" idx="10"/>
          </p:nvPr>
        </p:nvSpPr>
        <p:spPr/>
        <p:txBody>
          <a:bodyPr/>
          <a:lstStyle/>
          <a:p>
            <a:fld id="{451926A5-9B28-1D4C-A880-1C1D32461E5E}" type="datetime1">
              <a:rPr lang="en-GB" smtClean="0"/>
              <a:t>16/05/2024</a:t>
            </a:fld>
            <a:endParaRPr lang="en-US"/>
          </a:p>
        </p:txBody>
      </p:sp>
      <p:sp>
        <p:nvSpPr>
          <p:cNvPr id="5" name="Footer Placeholder 4">
            <a:extLst>
              <a:ext uri="{FF2B5EF4-FFF2-40B4-BE49-F238E27FC236}">
                <a16:creationId xmlns:a16="http://schemas.microsoft.com/office/drawing/2014/main" id="{5B7BB556-A146-0C97-93FA-4A32A185F8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E1923F-8E6D-94C6-07AD-25AC8D8E7CAA}"/>
              </a:ext>
            </a:extLst>
          </p:cNvPr>
          <p:cNvSpPr>
            <a:spLocks noGrp="1"/>
          </p:cNvSpPr>
          <p:nvPr>
            <p:ph type="sldNum" sz="quarter" idx="12"/>
          </p:nvPr>
        </p:nvSpPr>
        <p:spPr/>
        <p:txBody>
          <a:bodyPr/>
          <a:lstStyle/>
          <a:p>
            <a:fld id="{F99FD44C-F4F1-A44E-8FFC-5B814A14DBD7}" type="slidenum">
              <a:rPr lang="en-US" smtClean="0"/>
              <a:t>‹#›</a:t>
            </a:fld>
            <a:endParaRPr lang="en-US"/>
          </a:p>
        </p:txBody>
      </p:sp>
    </p:spTree>
    <p:extLst>
      <p:ext uri="{BB962C8B-B14F-4D97-AF65-F5344CB8AC3E}">
        <p14:creationId xmlns:p14="http://schemas.microsoft.com/office/powerpoint/2010/main" val="460492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981124-EF0F-9F44-B589-0AC844F89E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F72F6E-7BFE-C3AA-5219-D625CE081A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E008A7-A31E-DBF0-2D3A-DFC935EDDE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AC954E0-79C6-9544-BE1E-65396D7BE68F}" type="datetime1">
              <a:rPr lang="en-GB" smtClean="0"/>
              <a:t>16/05/2024</a:t>
            </a:fld>
            <a:endParaRPr lang="en-US"/>
          </a:p>
        </p:txBody>
      </p:sp>
      <p:sp>
        <p:nvSpPr>
          <p:cNvPr id="5" name="Footer Placeholder 4">
            <a:extLst>
              <a:ext uri="{FF2B5EF4-FFF2-40B4-BE49-F238E27FC236}">
                <a16:creationId xmlns:a16="http://schemas.microsoft.com/office/drawing/2014/main" id="{F6CCBC5D-D9A8-8F3D-23CF-2B6A732651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2EB0F06-79AB-8B1C-DD3E-62FAA3314A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99FD44C-F4F1-A44E-8FFC-5B814A14DBD7}" type="slidenum">
              <a:rPr lang="en-US" smtClean="0"/>
              <a:t>‹#›</a:t>
            </a:fld>
            <a:endParaRPr lang="en-US"/>
          </a:p>
        </p:txBody>
      </p:sp>
    </p:spTree>
    <p:extLst>
      <p:ext uri="{BB962C8B-B14F-4D97-AF65-F5344CB8AC3E}">
        <p14:creationId xmlns:p14="http://schemas.microsoft.com/office/powerpoint/2010/main" val="4169163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file:////Users/bronwenelin/Library/Group%20Containers/UBF8T346G9.ms/WebArchiveCopyPasteTempFiles/com.microsoft.Word/635f906c5dee7909086dd7f1_2.%2520Understand_%25208-1.jpg" TargetMode="External"/><Relationship Id="rId3" Type="http://schemas.openxmlformats.org/officeDocument/2006/relationships/image" Target="../media/image1.png"/><Relationship Id="rId7"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file:////Users/bronwenelin/Library/Group%20Containers/UBF8T346G9.ms/WebArchiveCopyPasteTempFiles/com.microsoft.Word/2022-Genius-Within-Venn-Dyslexia.png%3flossy=2&amp;strip=1&amp;webp=1" TargetMode="External"/><Relationship Id="rId5" Type="http://schemas.openxmlformats.org/officeDocument/2006/relationships/image" Target="../media/image2.png"/><Relationship Id="rId10" Type="http://schemas.openxmlformats.org/officeDocument/2006/relationships/image" Target="file:////Users/bronwenelin/Library/Group%20Containers/UBF8T346G9.ms/WebArchiveCopyPasteTempFiles/com.microsoft.Word/IdentifyingDyslexiaSteps.jpg" TargetMode="External"/><Relationship Id="rId4" Type="http://schemas.openxmlformats.org/officeDocument/2006/relationships/image" Target="https://media.licdn.com/dms/image/D4D12AQHnU6qlUfRg6g/article-cover_image-shrink_600_2000/0/1696751614672?e=2147483647&amp;v=beta&amp;t=2SoHLBFcE46uUarkIeF4mRJHI8L64MqkWsxnr_kvAls" TargetMode="External"/><Relationship Id="rId9"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E8E95D0-45B0-346A-7836-676813780C5A}"/>
              </a:ext>
            </a:extLst>
          </p:cNvPr>
          <p:cNvSpPr/>
          <p:nvPr/>
        </p:nvSpPr>
        <p:spPr>
          <a:xfrm>
            <a:off x="-18756" y="11437"/>
            <a:ext cx="12192000" cy="6858000"/>
          </a:xfrm>
          <a:prstGeom prst="rect">
            <a:avLst/>
          </a:prstGeom>
          <a:solidFill>
            <a:srgbClr val="C5A7C3"/>
          </a:solidFill>
          <a:ln w="28575">
            <a:solidFill>
              <a:srgbClr val="4C7EA9"/>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0" name="Text Box 4">
            <a:extLst>
              <a:ext uri="{FF2B5EF4-FFF2-40B4-BE49-F238E27FC236}">
                <a16:creationId xmlns:a16="http://schemas.microsoft.com/office/drawing/2014/main" id="{5CDDD3E6-B9C3-26D8-F5F2-B60D73840B97}"/>
              </a:ext>
            </a:extLst>
          </p:cNvPr>
          <p:cNvSpPr txBox="1"/>
          <p:nvPr/>
        </p:nvSpPr>
        <p:spPr>
          <a:xfrm>
            <a:off x="76940" y="165485"/>
            <a:ext cx="2921498" cy="6527029"/>
          </a:xfrm>
          <a:prstGeom prst="rect">
            <a:avLst/>
          </a:prstGeom>
          <a:solidFill>
            <a:schemeClr val="lt1"/>
          </a:solidFill>
          <a:ln w="19050">
            <a:solidFill>
              <a:srgbClr val="4C7EA9"/>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900" b="1" kern="100" dirty="0">
                <a:effectLst/>
                <a:latin typeface="Arial" panose="020B0604020202020204" pitchFamily="34" charset="0"/>
                <a:ea typeface="Aptos" panose="020B0004020202020204" pitchFamily="34" charset="0"/>
                <a:cs typeface="Times New Roman" panose="02020603050405020304" pitchFamily="18" charset="0"/>
              </a:rPr>
              <a:t>What is Dyslexia?</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900" kern="100" dirty="0">
                <a:effectLst/>
                <a:latin typeface="Arial" panose="020B0604020202020204" pitchFamily="34" charset="0"/>
                <a:ea typeface="Aptos" panose="020B0004020202020204" pitchFamily="34" charset="0"/>
                <a:cs typeface="Times New Roman" panose="02020603050405020304" pitchFamily="18" charset="0"/>
              </a:rPr>
              <a:t>The British Dyslexia Association (BDA) adopted the Rose (2009) definition of Dyslexia stating that Dyslexia is argued to be a learning difficulty that primarily affects the oral and written literacy skills that involve accurate and fluent word reading and spelling. British Dyslexia Association (2010). The difficulties dyslexic individuals face link heavily with information processing. Whereby the act of remembering information they see and hear can be difficult which in return can affect the learning and acquisition of literacy skills as a result. </a:t>
            </a:r>
          </a:p>
          <a:p>
            <a:r>
              <a:rPr lang="en-GB" sz="900" kern="100" dirty="0">
                <a:effectLst/>
                <a:latin typeface="Arial" panose="020B0604020202020204" pitchFamily="34" charset="0"/>
                <a:ea typeface="Aptos" panose="020B0004020202020204" pitchFamily="34" charset="0"/>
                <a:cs typeface="Times New Roman" panose="02020603050405020304" pitchFamily="18" charset="0"/>
              </a:rPr>
              <a:t>Stein (2018) states that until the 1950’s Dyslexia was defined as a hereditary visual disability selectively affecting reading however this has radically changed after the development of the phonological theory of dyslexia. The LDRFA (no date) states that </a:t>
            </a:r>
            <a:r>
              <a:rPr lang="en-GB" sz="900" kern="100" dirty="0">
                <a:latin typeface="Arial" panose="020B0604020202020204" pitchFamily="34" charset="0"/>
                <a:ea typeface="Aptos" panose="020B0004020202020204" pitchFamily="34" charset="0"/>
                <a:cs typeface="Times New Roman" panose="02020603050405020304" pitchFamily="18" charset="0"/>
              </a:rPr>
              <a:t>dyslexia is</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one of the most common of learning disabilities alongside it having a strong genetic basis. Siegel (2006) states that there are abnormalities in the brains of dyslexic individuals that make them unique, alongside the differences in electrophysical and structural characteristics.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9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sz="900" b="1"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900" b="1"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900" b="1" kern="100" dirty="0">
              <a:latin typeface="Arial" panose="020B0604020202020204" pitchFamily="34" charset="0"/>
              <a:ea typeface="Aptos" panose="020B0004020202020204" pitchFamily="34" charset="0"/>
              <a:cs typeface="Times New Roman" panose="02020603050405020304" pitchFamily="18" charset="0"/>
            </a:endParaRPr>
          </a:p>
          <a:p>
            <a:endParaRPr lang="en-GB" sz="900" b="1"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900" b="1" kern="100" dirty="0">
              <a:effectLst/>
              <a:latin typeface="Arial" panose="020B0604020202020204" pitchFamily="34" charset="0"/>
              <a:ea typeface="Aptos" panose="020B0004020202020204" pitchFamily="34" charset="0"/>
              <a:cs typeface="Times New Roman" panose="02020603050405020304" pitchFamily="18" charset="0"/>
            </a:endParaRPr>
          </a:p>
          <a:p>
            <a:r>
              <a:rPr lang="en-GB" sz="900" b="1" kern="100" dirty="0">
                <a:effectLst/>
                <a:latin typeface="Arial" panose="020B0604020202020204" pitchFamily="34" charset="0"/>
                <a:ea typeface="Aptos" panose="020B0004020202020204" pitchFamily="34" charset="0"/>
                <a:cs typeface="Times New Roman" panose="02020603050405020304" pitchFamily="18" charset="0"/>
              </a:rPr>
              <a:t>Signs &amp; Symptoms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900" kern="100" dirty="0">
                <a:effectLst/>
                <a:latin typeface="Arial" panose="020B0604020202020204" pitchFamily="34" charset="0"/>
                <a:ea typeface="Aptos" panose="020B0004020202020204" pitchFamily="34" charset="0"/>
                <a:cs typeface="Times New Roman" panose="02020603050405020304" pitchFamily="18" charset="0"/>
              </a:rPr>
              <a:t>The general signs in school aged children are poor concentration, forgetting words, difficulties in following instructions and struggling with speed of processing. The signs are often picked up in the first two years of school usually as children start to read however there can be some early warning signs in preschool aged children. Dyslexia Research Trust argue genetics related to dyslexia stating one of the strongest risk factors for dyslexia is having a close relative who has been diagnosed or family history relating to reading problems. To be able to fully identify and diagnose dyslexia it is important that as practitioner we understand the pathophysiological visual and auditory mechanisms that cause children’s phonological problems that lead to the signs and symptoms.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1" name="Text Box 4">
            <a:extLst>
              <a:ext uri="{FF2B5EF4-FFF2-40B4-BE49-F238E27FC236}">
                <a16:creationId xmlns:a16="http://schemas.microsoft.com/office/drawing/2014/main" id="{542024D5-56FE-1F77-C8BA-2E422DBF4832}"/>
              </a:ext>
            </a:extLst>
          </p:cNvPr>
          <p:cNvSpPr txBox="1"/>
          <p:nvPr/>
        </p:nvSpPr>
        <p:spPr>
          <a:xfrm>
            <a:off x="9174807" y="109098"/>
            <a:ext cx="2921498" cy="6662679"/>
          </a:xfrm>
          <a:prstGeom prst="rect">
            <a:avLst/>
          </a:prstGeom>
          <a:solidFill>
            <a:schemeClr val="lt1"/>
          </a:solidFill>
          <a:ln w="19050">
            <a:solidFill>
              <a:srgbClr val="4C7EA9"/>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900" b="1" kern="100" dirty="0">
                <a:effectLst/>
                <a:latin typeface="Arial" panose="020B0604020202020204" pitchFamily="34" charset="0"/>
                <a:ea typeface="Aptos" panose="020B0004020202020204" pitchFamily="34" charset="0"/>
                <a:cs typeface="Times New Roman" panose="02020603050405020304" pitchFamily="18" charset="0"/>
              </a:rPr>
              <a:t>Barriers, Challenges &amp; Strengths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900" kern="100" dirty="0">
                <a:effectLst/>
                <a:latin typeface="Arial" panose="020B0604020202020204" pitchFamily="34" charset="0"/>
                <a:ea typeface="Aptos" panose="020B0004020202020204" pitchFamily="34" charset="0"/>
                <a:cs typeface="Times New Roman" panose="02020603050405020304" pitchFamily="18" charset="0"/>
              </a:rPr>
              <a:t>Dyslexia can pose barriers for children within their learning and development and impact on their daily lives. Some children find going to school hard to face this may be due to the start of read and write at primary school where their dyslexia will become more evident </a:t>
            </a:r>
            <a:r>
              <a:rPr lang="en-GB" sz="900" kern="100" dirty="0">
                <a:latin typeface="Arial" panose="020B0604020202020204" pitchFamily="34" charset="0"/>
                <a:ea typeface="Aptos" panose="020B0004020202020204" pitchFamily="34" charset="0"/>
                <a:cs typeface="Times New Roman" panose="02020603050405020304" pitchFamily="18" charset="0"/>
              </a:rPr>
              <a:t>as they develop</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 child with dyslexia may take longer to do written work in school due to having problems processing rapid language. Cunningham (2021) argues that having dyslexia doesn’t only cause difficulties in learning to process words, it can also lead to other negative consequences and associations. Mainly leading to reduced self-esteem in some children with increasing rates in anxiety and depression </a:t>
            </a:r>
            <a:r>
              <a:rPr lang="en-GB" sz="900" kern="100" dirty="0" err="1">
                <a:effectLst/>
                <a:latin typeface="Arial" panose="020B0604020202020204" pitchFamily="34" charset="0"/>
                <a:ea typeface="Aptos" panose="020B0004020202020204" pitchFamily="34" charset="0"/>
                <a:cs typeface="Times New Roman" panose="02020603050405020304" pitchFamily="18" charset="0"/>
              </a:rPr>
              <a:t>Eissa</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(2010). Statistics state that 50% of children experience bullying by their peers in childhood is because of their learning disability. Humphrey and Mullins (2002).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9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9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900" kern="100" dirty="0">
              <a:latin typeface="Arial" panose="020B0604020202020204" pitchFamily="34" charset="0"/>
              <a:ea typeface="Aptos" panose="020B0004020202020204" pitchFamily="34" charset="0"/>
              <a:cs typeface="Times New Roman" panose="02020603050405020304" pitchFamily="18" charset="0"/>
            </a:endParaRPr>
          </a:p>
          <a:p>
            <a:endParaRPr lang="en-GB" sz="9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900" kern="100" dirty="0">
              <a:latin typeface="Arial" panose="020B0604020202020204" pitchFamily="34" charset="0"/>
              <a:ea typeface="Aptos" panose="020B0004020202020204" pitchFamily="34" charset="0"/>
              <a:cs typeface="Times New Roman" panose="02020603050405020304" pitchFamily="18" charset="0"/>
            </a:endParaRPr>
          </a:p>
          <a:p>
            <a:endParaRPr lang="en-GB" sz="9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900" kern="100" dirty="0">
              <a:latin typeface="Arial" panose="020B0604020202020204" pitchFamily="34" charset="0"/>
              <a:ea typeface="Aptos" panose="020B0004020202020204" pitchFamily="34" charset="0"/>
              <a:cs typeface="Times New Roman" panose="02020603050405020304" pitchFamily="18" charset="0"/>
            </a:endParaRPr>
          </a:p>
          <a:p>
            <a:endParaRPr lang="en-GB" sz="9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900" kern="100" dirty="0">
              <a:latin typeface="Arial" panose="020B0604020202020204" pitchFamily="34" charset="0"/>
              <a:ea typeface="Aptos" panose="020B0004020202020204" pitchFamily="34" charset="0"/>
              <a:cs typeface="Times New Roman" panose="02020603050405020304" pitchFamily="18" charset="0"/>
            </a:endParaRPr>
          </a:p>
          <a:p>
            <a:endParaRPr lang="en-GB" sz="9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900" kern="100" dirty="0">
              <a:latin typeface="Arial" panose="020B0604020202020204" pitchFamily="34" charset="0"/>
              <a:ea typeface="Aptos" panose="020B0004020202020204" pitchFamily="34" charset="0"/>
              <a:cs typeface="Times New Roman" panose="02020603050405020304" pitchFamily="18" charset="0"/>
            </a:endParaRPr>
          </a:p>
          <a:p>
            <a:r>
              <a:rPr lang="en-GB" sz="900" kern="100" dirty="0">
                <a:effectLst/>
                <a:latin typeface="Arial" panose="020B0604020202020204" pitchFamily="34" charset="0"/>
                <a:ea typeface="Aptos" panose="020B0004020202020204" pitchFamily="34" charset="0"/>
                <a:cs typeface="Times New Roman" panose="02020603050405020304" pitchFamily="18" charset="0"/>
              </a:rPr>
              <a:t>The strengths that dyslexia holds in individuals is good problem solving skills, observant, high levels of empathy, great big picture thinking and strong narrative reasonings.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900" kern="100" dirty="0">
                <a:effectLst/>
                <a:latin typeface="Arial" panose="020B0604020202020204" pitchFamily="34" charset="0"/>
                <a:ea typeface="Aptos" panose="020B0004020202020204" pitchFamily="34" charset="0"/>
                <a:cs typeface="Times New Roman" panose="02020603050405020304" pitchFamily="18" charset="0"/>
              </a:rPr>
              <a:t>Eide (2019) suggests that 80 – 90% of individuals with dyslexia demonstrate a narrative brain. All strengths intertwine as the art of problem-solving needs imagination and creativity alongside being observant. Dyslexic children have a wonderful imagination, </a:t>
            </a:r>
            <a:r>
              <a:rPr lang="en-GB" sz="900" kern="100" dirty="0" err="1">
                <a:effectLst/>
                <a:latin typeface="Arial" panose="020B0604020202020204" pitchFamily="34" charset="0"/>
                <a:ea typeface="Aptos" panose="020B0004020202020204" pitchFamily="34" charset="0"/>
                <a:cs typeface="Times New Roman" panose="02020603050405020304" pitchFamily="18" charset="0"/>
              </a:rPr>
              <a:t>Everatt’s</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(1999) founded dyslexic adults show signs of greater creativity alongside more innovative problem-solving style approaches than those without dyslexia. Cancer (2016) supports this idea and through a study on creativity with a group of both dyslexic and non-dyslexic school aged children founded that those who with </a:t>
            </a:r>
            <a:r>
              <a:rPr lang="en-GB" sz="900" kern="100">
                <a:effectLst/>
                <a:latin typeface="Arial" panose="020B0604020202020204" pitchFamily="34" charset="0"/>
                <a:ea typeface="Aptos" panose="020B0004020202020204" pitchFamily="34" charset="0"/>
                <a:cs typeface="Times New Roman" panose="02020603050405020304" pitchFamily="18" charset="0"/>
              </a:rPr>
              <a:t>dyslexia had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statistically significantly higher propensity for the unusual combinations of ideas, than those children without.</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p:txBody>
      </p:sp>
      <p:sp>
        <p:nvSpPr>
          <p:cNvPr id="22" name="Text Box 4">
            <a:extLst>
              <a:ext uri="{FF2B5EF4-FFF2-40B4-BE49-F238E27FC236}">
                <a16:creationId xmlns:a16="http://schemas.microsoft.com/office/drawing/2014/main" id="{B564AF6C-37BA-CAE3-3162-5785F021995A}"/>
              </a:ext>
            </a:extLst>
          </p:cNvPr>
          <p:cNvSpPr txBox="1"/>
          <p:nvPr/>
        </p:nvSpPr>
        <p:spPr>
          <a:xfrm>
            <a:off x="3075378" y="4477166"/>
            <a:ext cx="6003733" cy="2294609"/>
          </a:xfrm>
          <a:prstGeom prst="rect">
            <a:avLst/>
          </a:prstGeom>
          <a:solidFill>
            <a:schemeClr val="lt1"/>
          </a:solidFill>
          <a:ln w="19050">
            <a:solidFill>
              <a:srgbClr val="4C7EA9"/>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900" b="1" kern="100" dirty="0">
                <a:effectLst/>
                <a:latin typeface="Arial" panose="020B0604020202020204" pitchFamily="34" charset="0"/>
                <a:ea typeface="Aptos" panose="020B0004020202020204" pitchFamily="34" charset="0"/>
                <a:cs typeface="Times New Roman" panose="02020603050405020304" pitchFamily="18" charset="0"/>
              </a:rPr>
              <a:t>Importance of evaluations and interventions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900" kern="100" dirty="0">
                <a:effectLst/>
                <a:latin typeface="Arial" panose="020B0604020202020204" pitchFamily="34" charset="0"/>
                <a:ea typeface="Aptos" panose="020B0004020202020204" pitchFamily="34" charset="0"/>
                <a:cs typeface="Times New Roman" panose="02020603050405020304" pitchFamily="18" charset="0"/>
              </a:rPr>
              <a:t>The use of early identification can lead to essential prevention strategies and key interventions that can give dyslexic children the resources they need to become successful learners. </a:t>
            </a:r>
            <a:r>
              <a:rPr lang="en-GB" sz="900" kern="100" dirty="0" err="1">
                <a:effectLst/>
                <a:latin typeface="Arial" panose="020B0604020202020204" pitchFamily="34" charset="0"/>
                <a:ea typeface="Aptos" panose="020B0004020202020204" pitchFamily="34" charset="0"/>
                <a:cs typeface="Times New Roman" panose="02020603050405020304" pitchFamily="18" charset="0"/>
              </a:rPr>
              <a:t>Ordetx</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(2020).</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900" kern="100" dirty="0">
                <a:effectLst/>
                <a:latin typeface="Arial" panose="020B0604020202020204" pitchFamily="34" charset="0"/>
                <a:ea typeface="Aptos" panose="020B0004020202020204" pitchFamily="34" charset="0"/>
                <a:cs typeface="Times New Roman" panose="02020603050405020304" pitchFamily="18" charset="0"/>
              </a:rPr>
              <a:t>One of these ways is Dyslexia which affects how the brain handles information it sees and hears, with struggles matching letters to sounds being a primary sign as well as the process of spelling words being challenging.</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900" kern="100" dirty="0" err="1">
                <a:effectLst/>
                <a:latin typeface="Arial" panose="020B0604020202020204" pitchFamily="34" charset="0"/>
                <a:ea typeface="Aptos" panose="020B0004020202020204" pitchFamily="34" charset="0"/>
                <a:cs typeface="Times New Roman" panose="02020603050405020304" pitchFamily="18" charset="0"/>
              </a:rPr>
              <a:t>Orpi</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(no date) states that the effects of dyslexia can manifest in many ways and at different severities, making each child’s dyslexia individual to them. The use of multi-sensory, structured approaches to teaching reading and writing work for all struggling readers, making knowledgeable and educated practitioners key to providing a structured approach that offers extensive practice using controlled decodable texts. This means teaching in an order that builds on previous learning materials as children with dyslexia require to learn new sounds, phonograms, and spelling patterns one at a time. </a:t>
            </a:r>
          </a:p>
          <a:p>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900" kern="100" dirty="0">
                <a:effectLst/>
                <a:latin typeface="Arial" panose="020B0604020202020204" pitchFamily="34" charset="0"/>
                <a:ea typeface="Aptos" panose="020B0004020202020204" pitchFamily="34" charset="0"/>
                <a:cs typeface="Times New Roman" panose="02020603050405020304" pitchFamily="18" charset="0"/>
              </a:rPr>
              <a:t> According to the International Dyslexia Association the word evaluation encompasses many steps, starting with identification then onto screening, testing and diagnosis where a team of professionals work together with support from family unit to determine where support is needed and what additional help can be requested.</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3" name="Text Box 4">
            <a:extLst>
              <a:ext uri="{FF2B5EF4-FFF2-40B4-BE49-F238E27FC236}">
                <a16:creationId xmlns:a16="http://schemas.microsoft.com/office/drawing/2014/main" id="{AD24B2F8-0F17-B10D-625D-AFA7310B263B}"/>
              </a:ext>
            </a:extLst>
          </p:cNvPr>
          <p:cNvSpPr txBox="1"/>
          <p:nvPr/>
        </p:nvSpPr>
        <p:spPr>
          <a:xfrm>
            <a:off x="7126324" y="776632"/>
            <a:ext cx="1952787" cy="3623889"/>
          </a:xfrm>
          <a:prstGeom prst="rect">
            <a:avLst/>
          </a:prstGeom>
          <a:solidFill>
            <a:schemeClr val="lt1"/>
          </a:solidFill>
          <a:ln w="19050">
            <a:solidFill>
              <a:srgbClr val="4C7EA9"/>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900" b="1" kern="100" dirty="0">
                <a:effectLst/>
                <a:latin typeface="Arial" panose="020B0604020202020204" pitchFamily="34" charset="0"/>
                <a:ea typeface="Aptos" panose="020B0004020202020204" pitchFamily="34" charset="0"/>
                <a:cs typeface="Times New Roman" panose="02020603050405020304" pitchFamily="18" charset="0"/>
              </a:rPr>
              <a:t>Inclusivity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900" kern="100" dirty="0">
                <a:effectLst/>
                <a:latin typeface="Arial" panose="020B0604020202020204" pitchFamily="34" charset="0"/>
                <a:ea typeface="Aptos" panose="020B0004020202020204" pitchFamily="34" charset="0"/>
                <a:cs typeface="Times New Roman" panose="02020603050405020304" pitchFamily="18" charset="0"/>
              </a:rPr>
              <a:t>According to Nutbrown (no date) inclusion and inclusivity within early years is everyone working together to eliminate discriminatory and exclusionary practices where every child is treated equal.</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900" kern="100" dirty="0">
                <a:effectLst/>
                <a:latin typeface="Arial" panose="020B0604020202020204" pitchFamily="34" charset="0"/>
                <a:ea typeface="Aptos" panose="020B0004020202020204" pitchFamily="34" charset="0"/>
                <a:cs typeface="Times New Roman" panose="02020603050405020304" pitchFamily="18" charset="0"/>
              </a:rPr>
              <a:t>According to Education Wales, within Wales education is constantly changing and adapting especially with regards to additional learning needs. The curriculum for Wales offers more flexibility to teach in a way that best meets each child’s needs. Breaking down barriers to provide holistic learning opportunities that enable children to achieve their full potential. Additional support can be offered for those who are struggling in order for them to have the same equal opportunities as their peers in education.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95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4" name="Text Box 4">
            <a:extLst>
              <a:ext uri="{FF2B5EF4-FFF2-40B4-BE49-F238E27FC236}">
                <a16:creationId xmlns:a16="http://schemas.microsoft.com/office/drawing/2014/main" id="{6AB19F60-14BD-A4EA-6FDA-51BC7DB4B4E8}"/>
              </a:ext>
            </a:extLst>
          </p:cNvPr>
          <p:cNvSpPr txBox="1"/>
          <p:nvPr/>
        </p:nvSpPr>
        <p:spPr>
          <a:xfrm>
            <a:off x="3094134" y="754797"/>
            <a:ext cx="1715550" cy="3636142"/>
          </a:xfrm>
          <a:prstGeom prst="rect">
            <a:avLst/>
          </a:prstGeom>
          <a:solidFill>
            <a:schemeClr val="lt1"/>
          </a:solidFill>
          <a:ln w="19050">
            <a:solidFill>
              <a:srgbClr val="4C7EA9"/>
            </a:solidFill>
          </a:ln>
        </p:spPr>
        <p:txBody>
          <a:bodyPr rot="0" spcFirstLastPara="0" vert="horz" wrap="square" lIns="91440" tIns="45720" rIns="91440" bIns="45720" numCol="1" spcCol="0" rtlCol="0" fromWordArt="0" anchor="t" anchorCtr="0" forceAA="0" compatLnSpc="1">
            <a:prstTxWarp prst="textNoShape">
              <a:avLst/>
            </a:prstTxWarp>
            <a:noAutofit/>
          </a:bodyPr>
          <a:lstStyle/>
          <a:p>
            <a:r>
              <a:rPr lang="en-GB" sz="900" b="1" kern="100" dirty="0">
                <a:effectLst/>
                <a:latin typeface="Arial" panose="020B0604020202020204" pitchFamily="34" charset="0"/>
                <a:ea typeface="Aptos" panose="020B0004020202020204" pitchFamily="34" charset="0"/>
                <a:cs typeface="Times New Roman" panose="02020603050405020304" pitchFamily="18" charset="0"/>
              </a:rPr>
              <a:t>Diagnosis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900" kern="100" dirty="0">
                <a:effectLst/>
                <a:latin typeface="Arial" panose="020B0604020202020204" pitchFamily="34" charset="0"/>
                <a:ea typeface="Aptos" panose="020B0004020202020204" pitchFamily="34" charset="0"/>
                <a:cs typeface="Times New Roman" panose="02020603050405020304" pitchFamily="18" charset="0"/>
              </a:rPr>
              <a:t>The diagnosis of dyslexia isn’t quick or straight forward even though signs and symptoms can be obvious. Siegel (2006) argues that understanding and defining dyslexia </a:t>
            </a:r>
            <a:r>
              <a:rPr lang="en-GB" sz="900" kern="100" dirty="0">
                <a:latin typeface="Arial" panose="020B0604020202020204" pitchFamily="34" charset="0"/>
                <a:ea typeface="Aptos" panose="020B0004020202020204" pitchFamily="34" charset="0"/>
                <a:cs typeface="Times New Roman" panose="02020603050405020304" pitchFamily="18" charset="0"/>
              </a:rPr>
              <a:t>is a </a:t>
            </a:r>
            <a:r>
              <a:rPr lang="en-GB" sz="900" kern="100" dirty="0">
                <a:effectLst/>
                <a:latin typeface="Arial" panose="020B0604020202020204" pitchFamily="34" charset="0"/>
                <a:ea typeface="Aptos" panose="020B0004020202020204" pitchFamily="34" charset="0"/>
                <a:cs typeface="Times New Roman" panose="02020603050405020304" pitchFamily="18" charset="0"/>
              </a:rPr>
              <a:t>complex idea with one major issue scientifically being that there is no specific blood test or brain imaging result that can provide a definitive diagnosis. </a:t>
            </a:r>
          </a:p>
          <a:p>
            <a:r>
              <a:rPr lang="en-GB" sz="900" dirty="0">
                <a:latin typeface="Arial" panose="020B0604020202020204" pitchFamily="34" charset="0"/>
                <a:ea typeface="Aptos" panose="020B0004020202020204" pitchFamily="34" charset="0"/>
                <a:cs typeface="Arial" panose="020B0604020202020204" pitchFamily="34" charset="0"/>
              </a:rPr>
              <a:t>D</a:t>
            </a:r>
            <a:r>
              <a:rPr lang="en-GB" sz="900" dirty="0">
                <a:effectLst/>
                <a:latin typeface="Arial" panose="020B0604020202020204" pitchFamily="34" charset="0"/>
                <a:ea typeface="Aptos" panose="020B0004020202020204" pitchFamily="34" charset="0"/>
                <a:cs typeface="Arial" panose="020B0604020202020204" pitchFamily="34" charset="0"/>
              </a:rPr>
              <a:t>yslexia can be</a:t>
            </a:r>
            <a:r>
              <a:rPr lang="en-GB" sz="900" dirty="0">
                <a:latin typeface="Arial" panose="020B0604020202020204" pitchFamily="34" charset="0"/>
                <a:ea typeface="Aptos" panose="020B0004020202020204" pitchFamily="34" charset="0"/>
                <a:cs typeface="Arial" panose="020B0604020202020204" pitchFamily="34" charset="0"/>
              </a:rPr>
              <a:t> </a:t>
            </a:r>
            <a:r>
              <a:rPr lang="en-GB" sz="900" dirty="0">
                <a:effectLst/>
                <a:latin typeface="Arial" panose="020B0604020202020204" pitchFamily="34" charset="0"/>
                <a:ea typeface="Aptos" panose="020B0004020202020204" pitchFamily="34" charset="0"/>
                <a:cs typeface="Arial" panose="020B0604020202020204" pitchFamily="34" charset="0"/>
              </a:rPr>
              <a:t>formally diagnosed through a dyslexic diagnostic assessment carried out by a certified assessor and </a:t>
            </a:r>
            <a:r>
              <a:rPr lang="en-GB" sz="900" dirty="0">
                <a:latin typeface="Arial" panose="020B0604020202020204" pitchFamily="34" charset="0"/>
                <a:ea typeface="Aptos" panose="020B0004020202020204" pitchFamily="34" charset="0"/>
                <a:cs typeface="Arial" panose="020B0604020202020204" pitchFamily="34" charset="0"/>
              </a:rPr>
              <a:t>is in</a:t>
            </a:r>
            <a:r>
              <a:rPr lang="en-GB" sz="900" dirty="0">
                <a:effectLst/>
                <a:latin typeface="Arial" panose="020B0604020202020204" pitchFamily="34" charset="0"/>
                <a:ea typeface="Aptos" panose="020B0004020202020204" pitchFamily="34" charset="0"/>
                <a:cs typeface="Arial" panose="020B0604020202020204" pitchFamily="34" charset="0"/>
              </a:rPr>
              <a:t>tend to confirm whether a child has dyslexia or not and offers a clearer picture of a child’s personal strengths alongside their weaknesses to develop their individual cognitive profile</a:t>
            </a:r>
            <a:r>
              <a:rPr lang="en-GB" sz="900" dirty="0">
                <a:effectLst/>
                <a:latin typeface="Arial" panose="020B0604020202020204" pitchFamily="34" charset="0"/>
                <a:cs typeface="Arial" panose="020B0604020202020204" pitchFamily="34" charset="0"/>
              </a:rPr>
              <a:t> </a:t>
            </a:r>
            <a:r>
              <a:rPr lang="en-GB" sz="900" b="1" kern="100" dirty="0">
                <a:effectLst/>
                <a:latin typeface="Arial" panose="020B0604020202020204" pitchFamily="34" charset="0"/>
                <a:ea typeface="Aptos" panose="020B0004020202020204" pitchFamily="34" charset="0"/>
                <a:cs typeface="Arial" panose="020B0604020202020204" pitchFamily="34" charset="0"/>
              </a:rPr>
              <a:t> </a:t>
            </a:r>
            <a:endParaRPr lang="en-GB" sz="9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26" name="Rectangle 28">
            <a:extLst>
              <a:ext uri="{FF2B5EF4-FFF2-40B4-BE49-F238E27FC236}">
                <a16:creationId xmlns:a16="http://schemas.microsoft.com/office/drawing/2014/main" id="{42ED266B-4BE0-4C57-1B1E-19CB39FDDC97}"/>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27" name="Rounded Rectangle 26">
            <a:extLst>
              <a:ext uri="{FF2B5EF4-FFF2-40B4-BE49-F238E27FC236}">
                <a16:creationId xmlns:a16="http://schemas.microsoft.com/office/drawing/2014/main" id="{48A6AAB8-6FF6-886B-FEAB-5AF449250E29}"/>
              </a:ext>
            </a:extLst>
          </p:cNvPr>
          <p:cNvSpPr/>
          <p:nvPr/>
        </p:nvSpPr>
        <p:spPr>
          <a:xfrm>
            <a:off x="4282931" y="48674"/>
            <a:ext cx="3216275" cy="631825"/>
          </a:xfrm>
          <a:prstGeom prst="roundRect">
            <a:avLst/>
          </a:prstGeom>
          <a:solidFill>
            <a:schemeClr val="bg1"/>
          </a:solidFill>
          <a:ln w="28575">
            <a:solidFill>
              <a:srgbClr val="4C7EA9"/>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5" name="Text Box 3">
            <a:extLst>
              <a:ext uri="{FF2B5EF4-FFF2-40B4-BE49-F238E27FC236}">
                <a16:creationId xmlns:a16="http://schemas.microsoft.com/office/drawing/2014/main" id="{949EC961-BB45-7D12-6C6B-A419D47C769C}"/>
              </a:ext>
            </a:extLst>
          </p:cNvPr>
          <p:cNvSpPr txBox="1"/>
          <p:nvPr/>
        </p:nvSpPr>
        <p:spPr>
          <a:xfrm>
            <a:off x="3759301" y="96134"/>
            <a:ext cx="3604260" cy="58674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GB" sz="1400" b="1" kern="100" dirty="0">
                <a:solidFill>
                  <a:srgbClr val="4C7EA9"/>
                </a:solidFill>
                <a:effectLst/>
                <a:latin typeface="Arial" panose="020B0604020202020204" pitchFamily="34" charset="0"/>
                <a:ea typeface="Aptos" panose="020B0004020202020204" pitchFamily="34" charset="0"/>
                <a:cs typeface="Times New Roman" panose="02020603050405020304" pitchFamily="18" charset="0"/>
              </a:rPr>
              <a:t>Identifying &amp; Diagnosing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a:r>
              <a:rPr lang="en-GB" sz="1400" b="1" kern="100" dirty="0">
                <a:solidFill>
                  <a:srgbClr val="4C7EA9"/>
                </a:solidFill>
                <a:effectLst/>
                <a:latin typeface="Arial" panose="020B0604020202020204" pitchFamily="34" charset="0"/>
                <a:ea typeface="Aptos" panose="020B0004020202020204" pitchFamily="34" charset="0"/>
                <a:cs typeface="Times New Roman" panose="02020603050405020304" pitchFamily="18" charset="0"/>
              </a:rPr>
              <a:t> in Childhood</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051" name="Picture 7" descr="All about the Impact of Dyslexia ">
            <a:extLst>
              <a:ext uri="{FF2B5EF4-FFF2-40B4-BE49-F238E27FC236}">
                <a16:creationId xmlns:a16="http://schemas.microsoft.com/office/drawing/2014/main" id="{1C8AC9B9-12B4-C5C1-BFB9-C96865ED1FF3}"/>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6630296" y="148686"/>
            <a:ext cx="723900" cy="431800"/>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15" descr="Dyslexia - Genius Within">
            <a:extLst>
              <a:ext uri="{FF2B5EF4-FFF2-40B4-BE49-F238E27FC236}">
                <a16:creationId xmlns:a16="http://schemas.microsoft.com/office/drawing/2014/main" id="{FEF64F00-63E7-B974-8D01-BEF6174C5909}"/>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9669987" y="2614391"/>
            <a:ext cx="1602851" cy="1513181"/>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21" descr="Signs Of Dyslexia In 5 To 10 Year Olds">
            <a:extLst>
              <a:ext uri="{FF2B5EF4-FFF2-40B4-BE49-F238E27FC236}">
                <a16:creationId xmlns:a16="http://schemas.microsoft.com/office/drawing/2014/main" id="{FC28AED2-7D2A-76BB-E9CD-C1BE2690B335}"/>
              </a:ext>
            </a:extLst>
          </p:cNvPr>
          <p:cNvPicPr>
            <a:picLocks noChangeAspect="1" noChangeArrowheads="1"/>
          </p:cNvPicPr>
          <p:nvPr/>
        </p:nvPicPr>
        <p:blipFill>
          <a:blip r:embed="rId7" r:link="rId8">
            <a:extLst>
              <a:ext uri="{28A0092B-C50C-407E-A947-70E740481C1C}">
                <a14:useLocalDpi xmlns:a14="http://schemas.microsoft.com/office/drawing/2010/main" val="0"/>
              </a:ext>
            </a:extLst>
          </a:blip>
          <a:srcRect/>
          <a:stretch>
            <a:fillRect/>
          </a:stretch>
        </p:blipFill>
        <p:spPr bwMode="auto">
          <a:xfrm>
            <a:off x="4935709" y="938436"/>
            <a:ext cx="2064589" cy="3287831"/>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14" descr="Identifying dyslexia in 3 easy steps">
            <a:extLst>
              <a:ext uri="{FF2B5EF4-FFF2-40B4-BE49-F238E27FC236}">
                <a16:creationId xmlns:a16="http://schemas.microsoft.com/office/drawing/2014/main" id="{C31D3058-4C0B-E032-5BAF-9A8D91A287B3}"/>
              </a:ext>
            </a:extLst>
          </p:cNvPr>
          <p:cNvPicPr>
            <a:picLocks noChangeAspect="1" noChangeArrowheads="1"/>
          </p:cNvPicPr>
          <p:nvPr/>
        </p:nvPicPr>
        <p:blipFill>
          <a:blip r:embed="rId9" r:link="rId10">
            <a:extLst>
              <a:ext uri="{28A0092B-C50C-407E-A947-70E740481C1C}">
                <a14:useLocalDpi xmlns:a14="http://schemas.microsoft.com/office/drawing/2010/main" val="0"/>
              </a:ext>
            </a:extLst>
          </a:blip>
          <a:srcRect/>
          <a:stretch>
            <a:fillRect/>
          </a:stretch>
        </p:blipFill>
        <p:spPr bwMode="auto">
          <a:xfrm>
            <a:off x="1438606" y="3274291"/>
            <a:ext cx="1499811" cy="1116648"/>
          </a:xfrm>
          <a:prstGeom prst="rect">
            <a:avLst/>
          </a:prstGeom>
          <a:noFill/>
          <a:extLst>
            <a:ext uri="{909E8E84-426E-40DD-AFC4-6F175D3DCCD1}">
              <a14:hiddenFill xmlns:a14="http://schemas.microsoft.com/office/drawing/2010/main">
                <a:solidFill>
                  <a:srgbClr val="FFFFFF"/>
                </a:solidFill>
              </a14:hiddenFill>
            </a:ext>
          </a:extLst>
        </p:spPr>
      </p:pic>
      <p:sp>
        <p:nvSpPr>
          <p:cNvPr id="35" name="Slide Number Placeholder 34">
            <a:extLst>
              <a:ext uri="{FF2B5EF4-FFF2-40B4-BE49-F238E27FC236}">
                <a16:creationId xmlns:a16="http://schemas.microsoft.com/office/drawing/2014/main" id="{F906847C-44CC-9490-B649-D95DC5B2DAB0}"/>
              </a:ext>
            </a:extLst>
          </p:cNvPr>
          <p:cNvSpPr>
            <a:spLocks noGrp="1"/>
          </p:cNvSpPr>
          <p:nvPr>
            <p:ph type="sldNum" sz="quarter" idx="12"/>
          </p:nvPr>
        </p:nvSpPr>
        <p:spPr/>
        <p:txBody>
          <a:bodyPr/>
          <a:lstStyle/>
          <a:p>
            <a:fld id="{F99FD44C-F4F1-A44E-8FFC-5B814A14DBD7}" type="slidenum">
              <a:rPr lang="en-US" smtClean="0"/>
              <a:t>1</a:t>
            </a:fld>
            <a:endParaRPr lang="en-US"/>
          </a:p>
        </p:txBody>
      </p:sp>
    </p:spTree>
    <p:extLst>
      <p:ext uri="{BB962C8B-B14F-4D97-AF65-F5344CB8AC3E}">
        <p14:creationId xmlns:p14="http://schemas.microsoft.com/office/powerpoint/2010/main" val="1008975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A8876-314C-39A7-F542-C5C549EE4D6A}"/>
              </a:ext>
            </a:extLst>
          </p:cNvPr>
          <p:cNvSpPr>
            <a:spLocks noGrp="1"/>
          </p:cNvSpPr>
          <p:nvPr>
            <p:ph type="title"/>
          </p:nvPr>
        </p:nvSpPr>
        <p:spPr>
          <a:xfrm>
            <a:off x="838200" y="365125"/>
            <a:ext cx="10145233" cy="623703"/>
          </a:xfrm>
        </p:spPr>
        <p:txBody>
          <a:bodyPr>
            <a:normAutofit/>
          </a:bodyPr>
          <a:lstStyle/>
          <a:p>
            <a:r>
              <a:rPr lang="en-US" sz="1400" b="1" u="sng" dirty="0">
                <a:latin typeface="Arial" panose="020B0604020202020204" pitchFamily="34" charset="0"/>
                <a:cs typeface="Arial" panose="020B0604020202020204" pitchFamily="34" charset="0"/>
              </a:rPr>
              <a:t>Reference List- Poster &amp; Presentation</a:t>
            </a:r>
          </a:p>
        </p:txBody>
      </p:sp>
      <p:sp>
        <p:nvSpPr>
          <p:cNvPr id="3" name="Content Placeholder 2">
            <a:extLst>
              <a:ext uri="{FF2B5EF4-FFF2-40B4-BE49-F238E27FC236}">
                <a16:creationId xmlns:a16="http://schemas.microsoft.com/office/drawing/2014/main" id="{47C7DF3D-B1EF-E550-E8E7-06F9D9DBC31F}"/>
              </a:ext>
            </a:extLst>
          </p:cNvPr>
          <p:cNvSpPr>
            <a:spLocks noGrp="1"/>
          </p:cNvSpPr>
          <p:nvPr>
            <p:ph idx="1"/>
          </p:nvPr>
        </p:nvSpPr>
        <p:spPr>
          <a:xfrm>
            <a:off x="838200" y="1027740"/>
            <a:ext cx="10515600" cy="5465135"/>
          </a:xfrm>
        </p:spPr>
        <p:txBody>
          <a:bodyPr>
            <a:normAutofit/>
          </a:bodyPr>
          <a:lstStyle/>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Association, B.D. (n.d.). </a:t>
            </a:r>
            <a:r>
              <a:rPr lang="en-GB" sz="1400" b="0" i="1" u="none" strike="noStrike" dirty="0">
                <a:solidFill>
                  <a:srgbClr val="000000"/>
                </a:solidFill>
                <a:effectLst/>
                <a:latin typeface="Arial" panose="020B0604020202020204" pitchFamily="34" charset="0"/>
                <a:cs typeface="Arial" panose="020B0604020202020204" pitchFamily="34" charset="0"/>
              </a:rPr>
              <a:t>How is dyslexia diagnosed?</a:t>
            </a:r>
            <a:r>
              <a:rPr lang="en-GB" sz="1400" b="0" i="0" u="none" strike="noStrike" dirty="0">
                <a:solidFill>
                  <a:srgbClr val="000000"/>
                </a:solidFill>
                <a:effectLst/>
                <a:latin typeface="Arial" panose="020B0604020202020204" pitchFamily="34" charset="0"/>
                <a:cs typeface="Arial" panose="020B0604020202020204" pitchFamily="34" charset="0"/>
              </a:rPr>
              <a:t> [online] British Dyslexia Association.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www.bdadyslexia.org.uk</a:t>
            </a:r>
            <a:r>
              <a:rPr lang="en-GB" sz="1400" b="0" i="0" u="none" strike="noStrike" dirty="0">
                <a:solidFill>
                  <a:srgbClr val="000000"/>
                </a:solidFill>
                <a:effectLst/>
                <a:latin typeface="Arial" panose="020B0604020202020204" pitchFamily="34" charset="0"/>
                <a:cs typeface="Arial" panose="020B0604020202020204" pitchFamily="34" charset="0"/>
              </a:rPr>
              <a:t>/dyslexia/how-is-dyslexia-diagnosed [Accessed 10 May 2024].</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Birth To 5 Matters (2021). </a:t>
            </a:r>
            <a:r>
              <a:rPr lang="en-GB" sz="1400" b="0" i="1" u="none" strike="noStrike" dirty="0">
                <a:solidFill>
                  <a:srgbClr val="000000"/>
                </a:solidFill>
                <a:effectLst/>
                <a:latin typeface="Arial" panose="020B0604020202020204" pitchFamily="34" charset="0"/>
                <a:cs typeface="Arial" panose="020B0604020202020204" pitchFamily="34" charset="0"/>
              </a:rPr>
              <a:t>Inclusive practice and equalities – Birth To 5 Matters</a:t>
            </a:r>
            <a:r>
              <a:rPr lang="en-GB" sz="1400" b="0" i="0" u="none" strike="noStrike" dirty="0">
                <a:solidFill>
                  <a:srgbClr val="000000"/>
                </a:solidFill>
                <a:effectLst/>
                <a:latin typeface="Arial" panose="020B0604020202020204" pitchFamily="34" charset="0"/>
                <a:cs typeface="Arial" panose="020B0604020202020204" pitchFamily="34" charset="0"/>
              </a:rPr>
              <a:t>. [online] Birth to 5 Matters. Available at: https://birthto5matters.org.uk/inclusive-practice-and-equalities/ [Accessed 7 May 2024].</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British Dyslexia Association (2009). </a:t>
            </a:r>
            <a:r>
              <a:rPr lang="en-GB" sz="1400" b="0" i="1" u="none" strike="noStrike" dirty="0">
                <a:solidFill>
                  <a:srgbClr val="000000"/>
                </a:solidFill>
                <a:effectLst/>
                <a:latin typeface="Arial" panose="020B0604020202020204" pitchFamily="34" charset="0"/>
                <a:cs typeface="Arial" panose="020B0604020202020204" pitchFamily="34" charset="0"/>
              </a:rPr>
              <a:t>What is Dyslexia?</a:t>
            </a:r>
            <a:r>
              <a:rPr lang="en-GB" sz="1400" b="0" i="0" u="none" strike="noStrike" dirty="0">
                <a:solidFill>
                  <a:srgbClr val="000000"/>
                </a:solidFill>
                <a:effectLst/>
                <a:latin typeface="Arial" panose="020B0604020202020204" pitchFamily="34" charset="0"/>
                <a:cs typeface="Arial" panose="020B0604020202020204" pitchFamily="34" charset="0"/>
              </a:rPr>
              <a:t> [online] British Dyslexia Association.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www.bdadyslexia.org.uk</a:t>
            </a:r>
            <a:r>
              <a:rPr lang="en-GB" sz="1400" b="0" i="0" u="none" strike="noStrike" dirty="0">
                <a:solidFill>
                  <a:srgbClr val="000000"/>
                </a:solidFill>
                <a:effectLst/>
                <a:latin typeface="Arial" panose="020B0604020202020204" pitchFamily="34" charset="0"/>
                <a:cs typeface="Arial" panose="020B0604020202020204" pitchFamily="34" charset="0"/>
              </a:rPr>
              <a:t>/dyslexia/about-dyslexia/what-is-dyslexia#:~:text=Dyslexia%20is%20a%20learning%20difficulty [Accessed 12 May 2024].</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British Dyslexia Association (2010). </a:t>
            </a:r>
            <a:r>
              <a:rPr lang="en-GB" sz="1400" b="0" i="1" u="none" strike="noStrike" dirty="0">
                <a:solidFill>
                  <a:srgbClr val="000000"/>
                </a:solidFill>
                <a:effectLst/>
                <a:latin typeface="Arial" panose="020B0604020202020204" pitchFamily="34" charset="0"/>
                <a:cs typeface="Arial" panose="020B0604020202020204" pitchFamily="34" charset="0"/>
              </a:rPr>
              <a:t>Dyslexia Diagnostic Assessment - British Dyslexia Association</a:t>
            </a:r>
            <a:r>
              <a:rPr lang="en-GB" sz="1400" b="0" i="0" u="none" strike="noStrike" dirty="0">
                <a:solidFill>
                  <a:srgbClr val="000000"/>
                </a:solidFill>
                <a:effectLst/>
                <a:latin typeface="Arial" panose="020B0604020202020204" pitchFamily="34" charset="0"/>
                <a:cs typeface="Arial" panose="020B0604020202020204" pitchFamily="34" charset="0"/>
              </a:rPr>
              <a:t>. [online] British Dyslexia Association.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www.bdadyslexia.org.uk</a:t>
            </a:r>
            <a:r>
              <a:rPr lang="en-GB" sz="1400" b="0" i="0" u="none" strike="noStrike" dirty="0">
                <a:solidFill>
                  <a:srgbClr val="000000"/>
                </a:solidFill>
                <a:effectLst/>
                <a:latin typeface="Arial" panose="020B0604020202020204" pitchFamily="34" charset="0"/>
                <a:cs typeface="Arial" panose="020B0604020202020204" pitchFamily="34" charset="0"/>
              </a:rPr>
              <a:t>/dyslexia/how-is-dyslexia-diagnosed/dyslexia-diagnostic-assessment [Accessed 2 May 2024].</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Cancer, A., </a:t>
            </a:r>
            <a:r>
              <a:rPr lang="en-GB" sz="1400" b="0" i="0" u="none" strike="noStrike" dirty="0" err="1">
                <a:solidFill>
                  <a:srgbClr val="000000"/>
                </a:solidFill>
                <a:effectLst/>
                <a:latin typeface="Arial" panose="020B0604020202020204" pitchFamily="34" charset="0"/>
                <a:cs typeface="Arial" panose="020B0604020202020204" pitchFamily="34" charset="0"/>
              </a:rPr>
              <a:t>Manzoli</a:t>
            </a:r>
            <a:r>
              <a:rPr lang="en-GB" sz="1400" b="0" i="0" u="none" strike="noStrike" dirty="0">
                <a:solidFill>
                  <a:srgbClr val="000000"/>
                </a:solidFill>
                <a:effectLst/>
                <a:latin typeface="Arial" panose="020B0604020202020204" pitchFamily="34" charset="0"/>
                <a:cs typeface="Arial" panose="020B0604020202020204" pitchFamily="34" charset="0"/>
              </a:rPr>
              <a:t>, S. and </a:t>
            </a:r>
            <a:r>
              <a:rPr lang="en-GB" sz="1400" b="0" i="0" u="none" strike="noStrike" dirty="0" err="1">
                <a:solidFill>
                  <a:srgbClr val="000000"/>
                </a:solidFill>
                <a:effectLst/>
                <a:latin typeface="Arial" panose="020B0604020202020204" pitchFamily="34" charset="0"/>
                <a:cs typeface="Arial" panose="020B0604020202020204" pitchFamily="34" charset="0"/>
              </a:rPr>
              <a:t>Antonietti</a:t>
            </a:r>
            <a:r>
              <a:rPr lang="en-GB" sz="1400" b="0" i="0" u="none" strike="noStrike" dirty="0">
                <a:solidFill>
                  <a:srgbClr val="000000"/>
                </a:solidFill>
                <a:effectLst/>
                <a:latin typeface="Arial" panose="020B0604020202020204" pitchFamily="34" charset="0"/>
                <a:cs typeface="Arial" panose="020B0604020202020204" pitchFamily="34" charset="0"/>
              </a:rPr>
              <a:t>, A. (2016). The alleged link between creativity and dyslexia: Identifying the specific process in which dyslexic students excel. </a:t>
            </a:r>
            <a:r>
              <a:rPr lang="en-GB" sz="1400" b="0" i="1" u="none" strike="noStrike" dirty="0">
                <a:solidFill>
                  <a:srgbClr val="000000"/>
                </a:solidFill>
                <a:effectLst/>
                <a:latin typeface="Arial" panose="020B0604020202020204" pitchFamily="34" charset="0"/>
                <a:cs typeface="Arial" panose="020B0604020202020204" pitchFamily="34" charset="0"/>
              </a:rPr>
              <a:t>Cogent Psychology</a:t>
            </a:r>
            <a:r>
              <a:rPr lang="en-GB" sz="1400" b="0" i="0" u="none" strike="noStrike" dirty="0">
                <a:solidFill>
                  <a:srgbClr val="000000"/>
                </a:solidFill>
                <a:effectLst/>
                <a:latin typeface="Arial" panose="020B0604020202020204" pitchFamily="34" charset="0"/>
                <a:cs typeface="Arial" panose="020B0604020202020204" pitchFamily="34" charset="0"/>
              </a:rPr>
              <a:t>, 3(1). </a:t>
            </a:r>
            <a:r>
              <a:rPr lang="en-GB" sz="1400" b="0" i="0" u="none" strike="noStrike" dirty="0" err="1">
                <a:solidFill>
                  <a:srgbClr val="000000"/>
                </a:solidFill>
                <a:effectLst/>
                <a:latin typeface="Arial" panose="020B0604020202020204" pitchFamily="34" charset="0"/>
                <a:cs typeface="Arial" panose="020B0604020202020204" pitchFamily="34" charset="0"/>
              </a:rPr>
              <a:t>doi:https</a:t>
            </a:r>
            <a:r>
              <a:rPr lang="en-GB" sz="1400" b="0" i="0" u="none" strike="noStrike" dirty="0">
                <a:solidFill>
                  <a:srgbClr val="000000"/>
                </a:solidFill>
                <a:effectLst/>
                <a:latin typeface="Arial" panose="020B0604020202020204" pitchFamily="34" charset="0"/>
                <a:cs typeface="Arial" panose="020B0604020202020204" pitchFamily="34" charset="0"/>
              </a:rPr>
              <a:t>://</a:t>
            </a:r>
            <a:r>
              <a:rPr lang="en-GB" sz="1400" b="0" i="0" u="none" strike="noStrike" dirty="0" err="1">
                <a:solidFill>
                  <a:srgbClr val="000000"/>
                </a:solidFill>
                <a:effectLst/>
                <a:latin typeface="Arial" panose="020B0604020202020204" pitchFamily="34" charset="0"/>
                <a:cs typeface="Arial" panose="020B0604020202020204" pitchFamily="34" charset="0"/>
              </a:rPr>
              <a:t>doi.org</a:t>
            </a:r>
            <a:r>
              <a:rPr lang="en-GB" sz="1400" b="0" i="0" u="none" strike="noStrike" dirty="0">
                <a:solidFill>
                  <a:srgbClr val="000000"/>
                </a:solidFill>
                <a:effectLst/>
                <a:latin typeface="Arial" panose="020B0604020202020204" pitchFamily="34" charset="0"/>
                <a:cs typeface="Arial" panose="020B0604020202020204" pitchFamily="34" charset="0"/>
              </a:rPr>
              <a:t>/10.1080/23311908.2016.1190309.</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Cunningham, M. (2021). Issue 1 Spring 2021 Article 15 Part of the Psychiatry and Psychology Commons Recommended Citation Recommended Citation Cunningham. </a:t>
            </a:r>
            <a:r>
              <a:rPr lang="en-GB" sz="1400" b="0" i="1" u="none" strike="noStrike" dirty="0">
                <a:solidFill>
                  <a:srgbClr val="000000"/>
                </a:solidFill>
                <a:effectLst/>
                <a:latin typeface="Arial" panose="020B0604020202020204" pitchFamily="34" charset="0"/>
                <a:cs typeface="Arial" panose="020B0604020202020204" pitchFamily="34" charset="0"/>
              </a:rPr>
              <a:t>The Yale Undergraduate Research Journal</a:t>
            </a:r>
            <a:r>
              <a:rPr lang="en-GB" sz="1400" b="0" i="0" u="none" strike="noStrike" dirty="0">
                <a:solidFill>
                  <a:srgbClr val="000000"/>
                </a:solidFill>
                <a:effectLst/>
                <a:latin typeface="Arial" panose="020B0604020202020204" pitchFamily="34" charset="0"/>
                <a:cs typeface="Arial" panose="020B0604020202020204" pitchFamily="34" charset="0"/>
              </a:rPr>
              <a:t>, [online] 2(1), p.15.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elischolar.library.yale.edu</a:t>
            </a:r>
            <a:r>
              <a:rPr lang="en-GB" sz="1400" b="0" i="0" u="none" strike="noStrike" dirty="0">
                <a:solidFill>
                  <a:srgbClr val="000000"/>
                </a:solidFill>
                <a:effectLst/>
                <a:latin typeface="Arial" panose="020B0604020202020204" pitchFamily="34" charset="0"/>
                <a:cs typeface="Arial" panose="020B0604020202020204" pitchFamily="34" charset="0"/>
              </a:rPr>
              <a:t>/</a:t>
            </a:r>
            <a:r>
              <a:rPr lang="en-GB" sz="1400" b="0" i="0" u="none" strike="noStrike" dirty="0" err="1">
                <a:solidFill>
                  <a:srgbClr val="000000"/>
                </a:solidFill>
                <a:effectLst/>
                <a:latin typeface="Arial" panose="020B0604020202020204" pitchFamily="34" charset="0"/>
                <a:cs typeface="Arial" panose="020B0604020202020204" pitchFamily="34" charset="0"/>
              </a:rPr>
              <a:t>cgi</a:t>
            </a:r>
            <a:r>
              <a:rPr lang="en-GB" sz="1400" b="0" i="0" u="none" strike="noStrike" dirty="0">
                <a:solidFill>
                  <a:srgbClr val="000000"/>
                </a:solidFill>
                <a:effectLst/>
                <a:latin typeface="Arial" panose="020B0604020202020204" pitchFamily="34" charset="0"/>
                <a:cs typeface="Arial" panose="020B0604020202020204" pitchFamily="34" charset="0"/>
              </a:rPr>
              <a:t>/</a:t>
            </a:r>
            <a:r>
              <a:rPr lang="en-GB" sz="1400" b="0" i="0" u="none" strike="noStrike" dirty="0" err="1">
                <a:solidFill>
                  <a:srgbClr val="000000"/>
                </a:solidFill>
                <a:effectLst/>
                <a:latin typeface="Arial" panose="020B0604020202020204" pitchFamily="34" charset="0"/>
                <a:cs typeface="Arial" panose="020B0604020202020204" pitchFamily="34" charset="0"/>
              </a:rPr>
              <a:t>viewcontent.cgi?article</a:t>
            </a:r>
            <a:r>
              <a:rPr lang="en-GB" sz="1400" b="0" i="0" u="none" strike="noStrike" dirty="0">
                <a:solidFill>
                  <a:srgbClr val="000000"/>
                </a:solidFill>
                <a:effectLst/>
                <a:latin typeface="Arial" panose="020B0604020202020204" pitchFamily="34" charset="0"/>
                <a:cs typeface="Arial" panose="020B0604020202020204" pitchFamily="34" charset="0"/>
              </a:rPr>
              <a:t>=1058&amp;context=</a:t>
            </a:r>
            <a:r>
              <a:rPr lang="en-GB" sz="1400" b="0" i="0" u="none" strike="noStrike" dirty="0" err="1">
                <a:solidFill>
                  <a:srgbClr val="000000"/>
                </a:solidFill>
                <a:effectLst/>
                <a:latin typeface="Arial" panose="020B0604020202020204" pitchFamily="34" charset="0"/>
                <a:cs typeface="Arial" panose="020B0604020202020204" pitchFamily="34" charset="0"/>
              </a:rPr>
              <a:t>yurj</a:t>
            </a:r>
            <a:r>
              <a:rPr lang="en-GB" sz="1400" b="0" i="0" u="none" strike="noStrike" dirty="0">
                <a:solidFill>
                  <a:srgbClr val="000000"/>
                </a:solidFill>
                <a:effectLst/>
                <a:latin typeface="Arial" panose="020B0604020202020204" pitchFamily="34" charset="0"/>
                <a:cs typeface="Arial" panose="020B0604020202020204" pitchFamily="34" charset="0"/>
              </a:rPr>
              <a:t> [Accessed 11 May 2024].</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Dyslexia Research Trust (n.d.). </a:t>
            </a:r>
            <a:r>
              <a:rPr lang="en-GB" sz="1400" b="0" i="1" u="none" strike="noStrike" dirty="0">
                <a:solidFill>
                  <a:srgbClr val="000000"/>
                </a:solidFill>
                <a:effectLst/>
                <a:latin typeface="Arial" panose="020B0604020202020204" pitchFamily="34" charset="0"/>
                <a:cs typeface="Arial" panose="020B0604020202020204" pitchFamily="34" charset="0"/>
              </a:rPr>
              <a:t>Genetics of Dyslexia | Dyslexia Research Trust</a:t>
            </a:r>
            <a:r>
              <a:rPr lang="en-GB" sz="1400" b="0" i="0" u="none" strike="noStrike" dirty="0">
                <a:solidFill>
                  <a:srgbClr val="000000"/>
                </a:solidFill>
                <a:effectLst/>
                <a:latin typeface="Arial" panose="020B0604020202020204" pitchFamily="34" charset="0"/>
                <a:cs typeface="Arial" panose="020B0604020202020204" pitchFamily="34" charset="0"/>
              </a:rPr>
              <a:t>. [online] DRT Website.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www.dyslexic.org.uk</a:t>
            </a:r>
            <a:r>
              <a:rPr lang="en-GB" sz="1400" b="0" i="0" u="none" strike="noStrike" dirty="0">
                <a:solidFill>
                  <a:srgbClr val="000000"/>
                </a:solidFill>
                <a:effectLst/>
                <a:latin typeface="Arial" panose="020B0604020202020204" pitchFamily="34" charset="0"/>
                <a:cs typeface="Arial" panose="020B0604020202020204" pitchFamily="34" charset="0"/>
              </a:rPr>
              <a:t>/genetics-of-dyslexia [Accessed 12 May 2024].</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Dyslexia Support South. (n.d.). </a:t>
            </a:r>
            <a:r>
              <a:rPr lang="en-GB" sz="1400" b="0" i="1" u="none" strike="noStrike" dirty="0">
                <a:solidFill>
                  <a:srgbClr val="000000"/>
                </a:solidFill>
                <a:effectLst/>
                <a:latin typeface="Arial" panose="020B0604020202020204" pitchFamily="34" charset="0"/>
                <a:cs typeface="Arial" panose="020B0604020202020204" pitchFamily="34" charset="0"/>
              </a:rPr>
              <a:t>Strengths of Dyslexia</a:t>
            </a:r>
            <a:r>
              <a:rPr lang="en-GB" sz="1400" b="0" i="0" u="none" strike="noStrike" dirty="0">
                <a:solidFill>
                  <a:srgbClr val="000000"/>
                </a:solidFill>
                <a:effectLst/>
                <a:latin typeface="Arial" panose="020B0604020202020204" pitchFamily="34" charset="0"/>
                <a:cs typeface="Arial" panose="020B0604020202020204" pitchFamily="34" charset="0"/>
              </a:rPr>
              <a:t>. [online]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www.dyslexiasupportsouth.org.nz</a:t>
            </a:r>
            <a:r>
              <a:rPr lang="en-GB" sz="1400" b="0" i="0" u="none" strike="noStrike" dirty="0">
                <a:solidFill>
                  <a:srgbClr val="000000"/>
                </a:solidFill>
                <a:effectLst/>
                <a:latin typeface="Arial" panose="020B0604020202020204" pitchFamily="34" charset="0"/>
                <a:cs typeface="Arial" panose="020B0604020202020204" pitchFamily="34" charset="0"/>
              </a:rPr>
              <a:t>/parent-toolkit/emotional-impact/strengths-of-dyslexia/#:~:text=Dyslexic%20strengths%20include%3A&amp;text=%EF%82%B7%20High%20levels%20of%20empathy [Accessed 12 May 2024].</a:t>
            </a:r>
          </a:p>
          <a:p>
            <a:pPr marL="0" indent="0">
              <a:buNone/>
            </a:pPr>
            <a:r>
              <a:rPr lang="en-GB" sz="1400" dirty="0" err="1">
                <a:effectLst/>
                <a:latin typeface="Arial" panose="020B0604020202020204" pitchFamily="34" charset="0"/>
                <a:ea typeface="Times New Roman" panose="02020603050405020304" pitchFamily="18" charset="0"/>
                <a:cs typeface="Arial" panose="020B0604020202020204" pitchFamily="34" charset="0"/>
              </a:rPr>
              <a:t>Eissa</a:t>
            </a:r>
            <a:r>
              <a:rPr lang="en-GB" sz="1400" dirty="0">
                <a:effectLst/>
                <a:latin typeface="Arial" panose="020B0604020202020204" pitchFamily="34" charset="0"/>
                <a:ea typeface="Times New Roman" panose="02020603050405020304" pitchFamily="18" charset="0"/>
                <a:cs typeface="Arial" panose="020B0604020202020204" pitchFamily="34" charset="0"/>
              </a:rPr>
              <a:t>, M. (2010). Behavioural and emotional problems associated with dyslexia in adolescence. </a:t>
            </a:r>
            <a:r>
              <a:rPr lang="en-GB" sz="1400" i="1" dirty="0">
                <a:effectLst/>
                <a:latin typeface="Arial" panose="020B0604020202020204" pitchFamily="34" charset="0"/>
                <a:ea typeface="Times New Roman" panose="02020603050405020304" pitchFamily="18" charset="0"/>
                <a:cs typeface="Arial" panose="020B0604020202020204" pitchFamily="34" charset="0"/>
              </a:rPr>
              <a:t>Current Psychiatry, 17</a:t>
            </a:r>
            <a:r>
              <a:rPr lang="en-GB" sz="1400" dirty="0">
                <a:effectLst/>
                <a:latin typeface="Arial" panose="020B0604020202020204" pitchFamily="34" charset="0"/>
                <a:ea typeface="Times New Roman" panose="02020603050405020304" pitchFamily="18" charset="0"/>
                <a:cs typeface="Arial" panose="020B0604020202020204" pitchFamily="34" charset="0"/>
              </a:rPr>
              <a:t>(1), 17-25. </a:t>
            </a:r>
          </a:p>
          <a:p>
            <a:pPr marL="0" indent="0" algn="l">
              <a:buNone/>
            </a:pPr>
            <a:endParaRPr lang="en-GB" sz="1400" b="0" i="0" u="none" strike="noStrike" dirty="0">
              <a:solidFill>
                <a:srgbClr val="000000"/>
              </a:solidFill>
              <a:effectLst/>
              <a:latin typeface="Arial" panose="020B0604020202020204" pitchFamily="34" charset="0"/>
              <a:cs typeface="Arial" panose="020B0604020202020204" pitchFamily="34" charset="0"/>
            </a:endParaRPr>
          </a:p>
          <a:p>
            <a:endParaRPr lang="en-US" dirty="0"/>
          </a:p>
        </p:txBody>
      </p:sp>
      <p:sp>
        <p:nvSpPr>
          <p:cNvPr id="5" name="Slide Number Placeholder 4">
            <a:extLst>
              <a:ext uri="{FF2B5EF4-FFF2-40B4-BE49-F238E27FC236}">
                <a16:creationId xmlns:a16="http://schemas.microsoft.com/office/drawing/2014/main" id="{B669D424-04F6-282C-A6A2-6A093D37F9E7}"/>
              </a:ext>
            </a:extLst>
          </p:cNvPr>
          <p:cNvSpPr>
            <a:spLocks noGrp="1"/>
          </p:cNvSpPr>
          <p:nvPr>
            <p:ph type="sldNum" sz="quarter" idx="12"/>
          </p:nvPr>
        </p:nvSpPr>
        <p:spPr/>
        <p:txBody>
          <a:bodyPr/>
          <a:lstStyle/>
          <a:p>
            <a:fld id="{F99FD44C-F4F1-A44E-8FFC-5B814A14DBD7}" type="slidenum">
              <a:rPr lang="en-US" smtClean="0"/>
              <a:t>2</a:t>
            </a:fld>
            <a:endParaRPr lang="en-US"/>
          </a:p>
        </p:txBody>
      </p:sp>
    </p:spTree>
    <p:extLst>
      <p:ext uri="{BB962C8B-B14F-4D97-AF65-F5344CB8AC3E}">
        <p14:creationId xmlns:p14="http://schemas.microsoft.com/office/powerpoint/2010/main" val="1215574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1B6242-9286-50A7-7AEB-9C4A6CB47714}"/>
              </a:ext>
            </a:extLst>
          </p:cNvPr>
          <p:cNvSpPr>
            <a:spLocks noGrp="1"/>
          </p:cNvSpPr>
          <p:nvPr>
            <p:ph idx="1"/>
          </p:nvPr>
        </p:nvSpPr>
        <p:spPr>
          <a:xfrm>
            <a:off x="721242" y="552893"/>
            <a:ext cx="10515600" cy="5687865"/>
          </a:xfrm>
        </p:spPr>
        <p:txBody>
          <a:bodyPr>
            <a:normAutofit/>
          </a:bodyPr>
          <a:lstStyle/>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Emanuel, G. (2016). How science is rewiring the dyslexic brain. </a:t>
            </a:r>
            <a:r>
              <a:rPr lang="en-GB" sz="1400" b="0" i="1" u="none" strike="noStrike" dirty="0" err="1">
                <a:solidFill>
                  <a:srgbClr val="000000"/>
                </a:solidFill>
                <a:effectLst/>
                <a:latin typeface="Arial" panose="020B0604020202020204" pitchFamily="34" charset="0"/>
                <a:cs typeface="Arial" panose="020B0604020202020204" pitchFamily="34" charset="0"/>
              </a:rPr>
              <a:t>NPR.org</a:t>
            </a:r>
            <a:r>
              <a:rPr lang="en-GB" sz="1400" b="0" i="0" u="none" strike="noStrike" dirty="0">
                <a:solidFill>
                  <a:srgbClr val="000000"/>
                </a:solidFill>
                <a:effectLst/>
                <a:latin typeface="Arial" panose="020B0604020202020204" pitchFamily="34" charset="0"/>
                <a:cs typeface="Arial" panose="020B0604020202020204" pitchFamily="34" charset="0"/>
              </a:rPr>
              <a:t>. [online] 29 Nov.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www.npr.org</a:t>
            </a:r>
            <a:r>
              <a:rPr lang="en-GB" sz="1400" b="0" i="0" u="none" strike="noStrike" dirty="0">
                <a:solidFill>
                  <a:srgbClr val="000000"/>
                </a:solidFill>
                <a:effectLst/>
                <a:latin typeface="Arial" panose="020B0604020202020204" pitchFamily="34" charset="0"/>
                <a:cs typeface="Arial" panose="020B0604020202020204" pitchFamily="34" charset="0"/>
              </a:rPr>
              <a:t>/sections/ed/2016/11/29/503693391/researchers-study-what-makes-dyslexic-brains-different [Accessed 10 May 2024].</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Engage Education (2019). </a:t>
            </a:r>
            <a:r>
              <a:rPr lang="en-GB" sz="1400" b="0" i="1" u="none" strike="noStrike" dirty="0">
                <a:solidFill>
                  <a:srgbClr val="000000"/>
                </a:solidFill>
                <a:effectLst/>
                <a:latin typeface="Arial" panose="020B0604020202020204" pitchFamily="34" charset="0"/>
                <a:cs typeface="Arial" panose="020B0604020202020204" pitchFamily="34" charset="0"/>
              </a:rPr>
              <a:t>Education Recruitment Agency | Teaching Agency London &amp; UK</a:t>
            </a:r>
            <a:r>
              <a:rPr lang="en-GB" sz="1400" b="0" i="0" u="none" strike="noStrike" dirty="0">
                <a:solidFill>
                  <a:srgbClr val="000000"/>
                </a:solidFill>
                <a:effectLst/>
                <a:latin typeface="Arial" panose="020B0604020202020204" pitchFamily="34" charset="0"/>
                <a:cs typeface="Arial" panose="020B0604020202020204" pitchFamily="34" charset="0"/>
              </a:rPr>
              <a:t>. [online] Engage Education. Available at: https://engage-</a:t>
            </a:r>
            <a:r>
              <a:rPr lang="en-GB" sz="1400" b="0" i="0" u="none" strike="noStrike" dirty="0" err="1">
                <a:solidFill>
                  <a:srgbClr val="000000"/>
                </a:solidFill>
                <a:effectLst/>
                <a:latin typeface="Arial" panose="020B0604020202020204" pitchFamily="34" charset="0"/>
                <a:cs typeface="Arial" panose="020B0604020202020204" pitchFamily="34" charset="0"/>
              </a:rPr>
              <a:t>education.com</a:t>
            </a:r>
            <a:r>
              <a:rPr lang="en-GB" sz="1400" b="0" i="0" u="none" strike="noStrike" dirty="0">
                <a:solidFill>
                  <a:srgbClr val="000000"/>
                </a:solidFill>
                <a:effectLst/>
                <a:latin typeface="Arial" panose="020B0604020202020204" pitchFamily="34" charset="0"/>
                <a:cs typeface="Arial" panose="020B0604020202020204" pitchFamily="34" charset="0"/>
              </a:rPr>
              <a:t>/blog/supporting-dyslexia-in-schools-10-teaching-strategies-engage/ [Accessed 7 May 2024].</a:t>
            </a:r>
          </a:p>
          <a:p>
            <a:pPr marL="0" indent="0">
              <a:buNone/>
            </a:pPr>
            <a:r>
              <a:rPr lang="en-GB" sz="1500" kern="100" dirty="0" err="1">
                <a:effectLst/>
                <a:latin typeface="Arial" panose="020B0604020202020204" pitchFamily="34" charset="0"/>
                <a:ea typeface="Aptos" panose="020B0004020202020204" pitchFamily="34" charset="0"/>
                <a:cs typeface="Arial" panose="020B0604020202020204" pitchFamily="34" charset="0"/>
              </a:rPr>
              <a:t>Erbeli</a:t>
            </a:r>
            <a:r>
              <a:rPr lang="en-GB" sz="1500" kern="100" dirty="0">
                <a:effectLst/>
                <a:latin typeface="Arial" panose="020B0604020202020204" pitchFamily="34" charset="0"/>
                <a:ea typeface="Aptos" panose="020B0004020202020204" pitchFamily="34" charset="0"/>
                <a:cs typeface="Arial" panose="020B0604020202020204" pitchFamily="34" charset="0"/>
              </a:rPr>
              <a:t>, Florina &amp; Peng, Peng &amp; Rice, Marianne. (2021). No Evidence of Creative Benefit Accompanying Dyslexia: A Meta-Analysis. Journal of Learning Disabilities. 55. 242-253. 10.1177/00222194211010350.</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Hatch, S. (2021). </a:t>
            </a:r>
            <a:r>
              <a:rPr lang="en-GB" sz="1400" b="0" i="1" u="none" strike="noStrike" dirty="0">
                <a:solidFill>
                  <a:srgbClr val="000000"/>
                </a:solidFill>
                <a:effectLst/>
                <a:latin typeface="Arial" panose="020B0604020202020204" pitchFamily="34" charset="0"/>
                <a:cs typeface="Arial" panose="020B0604020202020204" pitchFamily="34" charset="0"/>
              </a:rPr>
              <a:t>Multisensory Teaching For Dyslexia</a:t>
            </a:r>
            <a:r>
              <a:rPr lang="en-GB" sz="1400" b="0" i="0" u="none" strike="noStrike" dirty="0">
                <a:solidFill>
                  <a:srgbClr val="000000"/>
                </a:solidFill>
                <a:effectLst/>
                <a:latin typeface="Arial" panose="020B0604020202020204" pitchFamily="34" charset="0"/>
                <a:cs typeface="Arial" panose="020B0604020202020204" pitchFamily="34" charset="0"/>
              </a:rPr>
              <a:t>. [online] LDAU.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www.ldau.org</a:t>
            </a:r>
            <a:r>
              <a:rPr lang="en-GB" sz="1400" b="0" i="0" u="none" strike="noStrike" dirty="0">
                <a:solidFill>
                  <a:srgbClr val="000000"/>
                </a:solidFill>
                <a:effectLst/>
                <a:latin typeface="Arial" panose="020B0604020202020204" pitchFamily="34" charset="0"/>
                <a:cs typeface="Arial" panose="020B0604020202020204" pitchFamily="34" charset="0"/>
              </a:rPr>
              <a:t>/multisensory-teaching-for-dyslexia [Accessed 9 May 2024].</a:t>
            </a:r>
          </a:p>
          <a:p>
            <a:pPr marL="0" indent="0">
              <a:buNone/>
            </a:pPr>
            <a:r>
              <a:rPr lang="en-GB" sz="1400" dirty="0">
                <a:effectLst/>
                <a:latin typeface="Arial" panose="020B0604020202020204" pitchFamily="34" charset="0"/>
                <a:ea typeface="Times New Roman" panose="02020603050405020304" pitchFamily="18" charset="0"/>
                <a:cs typeface="Arial" panose="020B0604020202020204" pitchFamily="34" charset="0"/>
              </a:rPr>
              <a:t>Humphrey, N., &amp; Mullins, P. M. (2002). Self‐concept and self‐es- teemindevelopmentaldyslexia.</a:t>
            </a:r>
            <a:r>
              <a:rPr lang="en-GB" sz="1400" i="1" dirty="0">
                <a:effectLst/>
                <a:latin typeface="Arial" panose="020B0604020202020204" pitchFamily="34" charset="0"/>
                <a:ea typeface="Times New Roman" panose="02020603050405020304" pitchFamily="18" charset="0"/>
                <a:cs typeface="Arial" panose="020B0604020202020204" pitchFamily="34" charset="0"/>
              </a:rPr>
              <a:t>JournalofResearchinSpecialEducational Needs, 2</a:t>
            </a:r>
            <a:r>
              <a:rPr lang="en-GB" sz="1400" dirty="0">
                <a:effectLst/>
                <a:latin typeface="Arial" panose="020B0604020202020204" pitchFamily="34" charset="0"/>
                <a:ea typeface="Times New Roman" panose="02020603050405020304" pitchFamily="18" charset="0"/>
                <a:cs typeface="Arial" panose="020B0604020202020204" pitchFamily="34" charset="0"/>
              </a:rPr>
              <a:t>(2), no-no. </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IMSE - Journal. (2020). </a:t>
            </a:r>
            <a:r>
              <a:rPr lang="en-GB" sz="1400" b="0" i="1" u="none" strike="noStrike" dirty="0">
                <a:solidFill>
                  <a:srgbClr val="000000"/>
                </a:solidFill>
                <a:effectLst/>
                <a:latin typeface="Arial" panose="020B0604020202020204" pitchFamily="34" charset="0"/>
                <a:cs typeface="Arial" panose="020B0604020202020204" pitchFamily="34" charset="0"/>
              </a:rPr>
              <a:t>Early Signs of Dyslexia</a:t>
            </a:r>
            <a:r>
              <a:rPr lang="en-GB" sz="1400" b="0" i="0" u="none" strike="noStrike" dirty="0">
                <a:solidFill>
                  <a:srgbClr val="000000"/>
                </a:solidFill>
                <a:effectLst/>
                <a:latin typeface="Arial" panose="020B0604020202020204" pitchFamily="34" charset="0"/>
                <a:cs typeface="Arial" panose="020B0604020202020204" pitchFamily="34" charset="0"/>
              </a:rPr>
              <a:t>. [online]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journal.imse.com</a:t>
            </a:r>
            <a:r>
              <a:rPr lang="en-GB" sz="1400" b="0" i="0" u="none" strike="noStrike" dirty="0">
                <a:solidFill>
                  <a:srgbClr val="000000"/>
                </a:solidFill>
                <a:effectLst/>
                <a:latin typeface="Arial" panose="020B0604020202020204" pitchFamily="34" charset="0"/>
                <a:cs typeface="Arial" panose="020B0604020202020204" pitchFamily="34" charset="0"/>
              </a:rPr>
              <a:t>/early-signs-of-dyslexia/ [Accessed 8 May 2024].</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International Dyslexia Association (2016). </a:t>
            </a:r>
            <a:r>
              <a:rPr lang="en-GB" sz="1400" b="0" i="1" u="none" strike="noStrike" dirty="0">
                <a:solidFill>
                  <a:srgbClr val="000000"/>
                </a:solidFill>
                <a:effectLst/>
                <a:latin typeface="Arial" panose="020B0604020202020204" pitchFamily="34" charset="0"/>
                <a:cs typeface="Arial" panose="020B0604020202020204" pitchFamily="34" charset="0"/>
              </a:rPr>
              <a:t>Testing and Evaluation – International Dyslexia Association</a:t>
            </a:r>
            <a:r>
              <a:rPr lang="en-GB" sz="1400" b="0" i="0" u="none" strike="noStrike" dirty="0">
                <a:solidFill>
                  <a:srgbClr val="000000"/>
                </a:solidFill>
                <a:effectLst/>
                <a:latin typeface="Arial" panose="020B0604020202020204" pitchFamily="34" charset="0"/>
                <a:cs typeface="Arial" panose="020B0604020202020204" pitchFamily="34" charset="0"/>
              </a:rPr>
              <a:t>. [online] </a:t>
            </a:r>
            <a:r>
              <a:rPr lang="en-GB" sz="1400" b="0" i="0" u="none" strike="noStrike" dirty="0" err="1">
                <a:solidFill>
                  <a:srgbClr val="000000"/>
                </a:solidFill>
                <a:effectLst/>
                <a:latin typeface="Arial" panose="020B0604020202020204" pitchFamily="34" charset="0"/>
                <a:cs typeface="Arial" panose="020B0604020202020204" pitchFamily="34" charset="0"/>
              </a:rPr>
              <a:t>Dyslexiaida.org</a:t>
            </a:r>
            <a:r>
              <a:rPr lang="en-GB" sz="1400" b="0" i="0" u="none" strike="noStrike" dirty="0">
                <a:solidFill>
                  <a:srgbClr val="000000"/>
                </a:solidFill>
                <a:effectLst/>
                <a:latin typeface="Arial" panose="020B0604020202020204" pitchFamily="34" charset="0"/>
                <a:cs typeface="Arial" panose="020B0604020202020204" pitchFamily="34" charset="0"/>
              </a:rPr>
              <a:t>.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dyslexiaida.org</a:t>
            </a:r>
            <a:r>
              <a:rPr lang="en-GB" sz="1400" b="0" i="0" u="none" strike="noStrike" dirty="0">
                <a:solidFill>
                  <a:srgbClr val="000000"/>
                </a:solidFill>
                <a:effectLst/>
                <a:latin typeface="Arial" panose="020B0604020202020204" pitchFamily="34" charset="0"/>
                <a:cs typeface="Arial" panose="020B0604020202020204" pitchFamily="34" charset="0"/>
              </a:rPr>
              <a:t>/testing-and-evaluation/ [Accessed 6 May 2024].</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LDRFA (2022). </a:t>
            </a:r>
            <a:r>
              <a:rPr lang="en-GB" sz="1400" b="0" i="1" u="none" strike="noStrike" dirty="0">
                <a:solidFill>
                  <a:srgbClr val="000000"/>
                </a:solidFill>
                <a:effectLst/>
                <a:latin typeface="Arial" panose="020B0604020202020204" pitchFamily="34" charset="0"/>
                <a:cs typeface="Arial" panose="020B0604020202020204" pitchFamily="34" charset="0"/>
              </a:rPr>
              <a:t>Does My Child Have Dyslexia? A parent’s Guide to Identification.</a:t>
            </a:r>
            <a:r>
              <a:rPr lang="en-GB" sz="1400" b="0" i="0" u="none" strike="noStrike" dirty="0">
                <a:solidFill>
                  <a:srgbClr val="000000"/>
                </a:solidFill>
                <a:effectLst/>
                <a:latin typeface="Arial" panose="020B0604020202020204" pitchFamily="34" charset="0"/>
                <a:cs typeface="Arial" panose="020B0604020202020204" pitchFamily="34" charset="0"/>
              </a:rPr>
              <a:t> [online] LDRFA.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www.ldrfa.org</a:t>
            </a:r>
            <a:r>
              <a:rPr lang="en-GB" sz="1400" b="0" i="0" u="none" strike="noStrike" dirty="0">
                <a:solidFill>
                  <a:srgbClr val="000000"/>
                </a:solidFill>
                <a:effectLst/>
                <a:latin typeface="Arial" panose="020B0604020202020204" pitchFamily="34" charset="0"/>
                <a:cs typeface="Arial" panose="020B0604020202020204" pitchFamily="34" charset="0"/>
              </a:rPr>
              <a:t>/children-signs-of-dyslexia/ [Accessed 2 May 2024].</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Martinelli, K. (n.d.). </a:t>
            </a:r>
            <a:r>
              <a:rPr lang="en-GB" sz="1400" b="0" i="1" u="none" strike="noStrike" dirty="0">
                <a:solidFill>
                  <a:srgbClr val="000000"/>
                </a:solidFill>
                <a:effectLst/>
                <a:latin typeface="Arial" panose="020B0604020202020204" pitchFamily="34" charset="0"/>
                <a:cs typeface="Arial" panose="020B0604020202020204" pitchFamily="34" charset="0"/>
              </a:rPr>
              <a:t>Understanding Dyslexia</a:t>
            </a:r>
            <a:r>
              <a:rPr lang="en-GB" sz="1400" b="0" i="0" u="none" strike="noStrike" dirty="0">
                <a:solidFill>
                  <a:srgbClr val="000000"/>
                </a:solidFill>
                <a:effectLst/>
                <a:latin typeface="Arial" panose="020B0604020202020204" pitchFamily="34" charset="0"/>
                <a:cs typeface="Arial" panose="020B0604020202020204" pitchFamily="34" charset="0"/>
              </a:rPr>
              <a:t>. [online] Child Mind Institute.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childmind.org</a:t>
            </a:r>
            <a:r>
              <a:rPr lang="en-GB" sz="1400" b="0" i="0" u="none" strike="noStrike" dirty="0">
                <a:solidFill>
                  <a:srgbClr val="000000"/>
                </a:solidFill>
                <a:effectLst/>
                <a:latin typeface="Arial" panose="020B0604020202020204" pitchFamily="34" charset="0"/>
                <a:cs typeface="Arial" panose="020B0604020202020204" pitchFamily="34" charset="0"/>
              </a:rPr>
              <a:t>/article/understanding-dyslexia/#what-is-dyslexia [Accessed 8 May 2024].</a:t>
            </a:r>
          </a:p>
          <a:p>
            <a:pPr marL="0" indent="0" algn="l">
              <a:buNone/>
            </a:pPr>
            <a:r>
              <a:rPr lang="en-GB" sz="1400" b="0" i="0" u="none" strike="noStrike" dirty="0" err="1">
                <a:solidFill>
                  <a:srgbClr val="000000"/>
                </a:solidFill>
                <a:effectLst/>
                <a:latin typeface="Arial" panose="020B0604020202020204" pitchFamily="34" charset="0"/>
                <a:cs typeface="Arial" panose="020B0604020202020204" pitchFamily="34" charset="0"/>
              </a:rPr>
              <a:t>Orpi</a:t>
            </a:r>
            <a:r>
              <a:rPr lang="en-GB" sz="1400" b="0" i="0" u="none" strike="noStrike" dirty="0">
                <a:solidFill>
                  <a:srgbClr val="000000"/>
                </a:solidFill>
                <a:effectLst/>
                <a:latin typeface="Arial" panose="020B0604020202020204" pitchFamily="34" charset="0"/>
                <a:cs typeface="Arial" panose="020B0604020202020204" pitchFamily="34" charset="0"/>
              </a:rPr>
              <a:t>, D. (2019). </a:t>
            </a:r>
            <a:r>
              <a:rPr lang="en-GB" sz="1400" b="0" i="1" u="none" strike="noStrike" dirty="0">
                <a:solidFill>
                  <a:srgbClr val="000000"/>
                </a:solidFill>
                <a:effectLst/>
                <a:latin typeface="Arial" panose="020B0604020202020204" pitchFamily="34" charset="0"/>
                <a:cs typeface="Arial" panose="020B0604020202020204" pitchFamily="34" charset="0"/>
              </a:rPr>
              <a:t>Highly Effective Dyslexia Interventions and Programs</a:t>
            </a:r>
            <a:r>
              <a:rPr lang="en-GB" sz="1400" b="0" i="0" u="none" strike="noStrike" dirty="0">
                <a:solidFill>
                  <a:srgbClr val="000000"/>
                </a:solidFill>
                <a:effectLst/>
                <a:latin typeface="Arial" panose="020B0604020202020204" pitchFamily="34" charset="0"/>
                <a:cs typeface="Arial" panose="020B0604020202020204" pitchFamily="34" charset="0"/>
              </a:rPr>
              <a:t>. [online] Thrive Literacy Corner.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thriveedservices.com</a:t>
            </a:r>
            <a:r>
              <a:rPr lang="en-GB" sz="1400" b="0" i="0" u="none" strike="noStrike" dirty="0">
                <a:solidFill>
                  <a:srgbClr val="000000"/>
                </a:solidFill>
                <a:effectLst/>
                <a:latin typeface="Arial" panose="020B0604020202020204" pitchFamily="34" charset="0"/>
                <a:cs typeface="Arial" panose="020B0604020202020204" pitchFamily="34" charset="0"/>
              </a:rPr>
              <a:t>/highly-effective-dyslexia-interventions-and-programs [Accessed 12 May 2024]</a:t>
            </a:r>
          </a:p>
          <a:p>
            <a:pPr marL="0" indent="0">
              <a:buNone/>
            </a:pPr>
            <a:r>
              <a:rPr lang="en-GB" sz="1500" kern="100" dirty="0">
                <a:solidFill>
                  <a:srgbClr val="111111"/>
                </a:solidFill>
                <a:effectLst/>
                <a:latin typeface="Arial" panose="020B0604020202020204" pitchFamily="34" charset="0"/>
                <a:ea typeface="Aptos" panose="020B0004020202020204" pitchFamily="34" charset="0"/>
                <a:cs typeface="Arial" panose="020B0604020202020204" pitchFamily="34" charset="0"/>
              </a:rPr>
              <a:t>Nutbrown, C. and Clough, P. Inclusion in the Early Years: Critical analyses and enabling narratives (Sage, 2006).</a:t>
            </a:r>
            <a:endParaRPr lang="en-GB" sz="1500" kern="100" dirty="0">
              <a:effectLst/>
              <a:latin typeface="Arial" panose="020B0604020202020204" pitchFamily="34" charset="0"/>
              <a:ea typeface="Aptos" panose="020B0004020202020204" pitchFamily="34" charset="0"/>
              <a:cs typeface="Arial" panose="020B0604020202020204" pitchFamily="34" charset="0"/>
            </a:endParaRPr>
          </a:p>
          <a:p>
            <a:pPr marL="0" indent="0" algn="l">
              <a:buNone/>
            </a:pPr>
            <a:endParaRPr lang="en-GB" sz="1400" b="0" i="0" u="none" strike="noStrike" dirty="0">
              <a:solidFill>
                <a:srgbClr val="000000"/>
              </a:solidFill>
              <a:effectLst/>
              <a:latin typeface="Arial" panose="020B0604020202020204" pitchFamily="34" charset="0"/>
              <a:cs typeface="Arial" panose="020B0604020202020204" pitchFamily="34" charset="0"/>
            </a:endParaRPr>
          </a:p>
          <a:p>
            <a:pPr algn="l"/>
            <a:endParaRPr lang="en-GB" sz="1400" b="0" i="0" u="none" strike="noStrike" dirty="0">
              <a:solidFill>
                <a:srgbClr val="000000"/>
              </a:solidFill>
              <a:effectLst/>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7D58D544-6808-5D90-632A-D39098366E0A}"/>
              </a:ext>
            </a:extLst>
          </p:cNvPr>
          <p:cNvSpPr>
            <a:spLocks noGrp="1"/>
          </p:cNvSpPr>
          <p:nvPr>
            <p:ph type="sldNum" sz="quarter" idx="12"/>
          </p:nvPr>
        </p:nvSpPr>
        <p:spPr/>
        <p:txBody>
          <a:bodyPr/>
          <a:lstStyle/>
          <a:p>
            <a:fld id="{F99FD44C-F4F1-A44E-8FFC-5B814A14DBD7}" type="slidenum">
              <a:rPr lang="en-US" smtClean="0"/>
              <a:t>3</a:t>
            </a:fld>
            <a:endParaRPr lang="en-US"/>
          </a:p>
        </p:txBody>
      </p:sp>
    </p:spTree>
    <p:extLst>
      <p:ext uri="{BB962C8B-B14F-4D97-AF65-F5344CB8AC3E}">
        <p14:creationId xmlns:p14="http://schemas.microsoft.com/office/powerpoint/2010/main" val="1395545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0FF38E-15CB-0B2E-AB55-1F371B250520}"/>
              </a:ext>
            </a:extLst>
          </p:cNvPr>
          <p:cNvSpPr>
            <a:spLocks noGrp="1"/>
          </p:cNvSpPr>
          <p:nvPr>
            <p:ph idx="1"/>
          </p:nvPr>
        </p:nvSpPr>
        <p:spPr>
          <a:xfrm>
            <a:off x="838200" y="478465"/>
            <a:ext cx="10515600" cy="5698498"/>
          </a:xfrm>
        </p:spPr>
        <p:txBody>
          <a:bodyPr>
            <a:normAutofit/>
          </a:bodyPr>
          <a:lstStyle/>
          <a:p>
            <a:pPr marL="0" indent="0" algn="l">
              <a:buNone/>
            </a:pPr>
            <a:endParaRPr lang="en-GB" sz="1500" b="0" i="0" u="none" strike="noStrike" dirty="0">
              <a:solidFill>
                <a:srgbClr val="000000"/>
              </a:solidFill>
              <a:effectLst/>
              <a:latin typeface="Arial" panose="020B0604020202020204" pitchFamily="34" charset="0"/>
              <a:cs typeface="Arial" panose="020B0604020202020204" pitchFamily="34" charset="0"/>
            </a:endParaRPr>
          </a:p>
          <a:p>
            <a:pPr marL="0" indent="0" algn="l">
              <a:buNone/>
            </a:pPr>
            <a:r>
              <a:rPr lang="en-GB" sz="1400" b="0" i="0" u="none" strike="noStrike" dirty="0">
                <a:effectLst/>
                <a:latin typeface="Arial" panose="020B0604020202020204" pitchFamily="34" charset="0"/>
                <a:cs typeface="Arial" panose="020B0604020202020204" pitchFamily="34" charset="0"/>
              </a:rPr>
              <a:t>Petrova, J. (n.d.). </a:t>
            </a:r>
            <a:r>
              <a:rPr lang="en-GB" sz="1400" b="0" i="1" u="none" strike="noStrike" dirty="0">
                <a:effectLst/>
                <a:latin typeface="Arial" panose="020B0604020202020204" pitchFamily="34" charset="0"/>
                <a:cs typeface="Arial" panose="020B0604020202020204" pitchFamily="34" charset="0"/>
              </a:rPr>
              <a:t>The Many Strengths of Dyslexics</a:t>
            </a:r>
            <a:r>
              <a:rPr lang="en-GB" sz="1400" b="0" i="0" u="none" strike="noStrike" dirty="0">
                <a:effectLst/>
                <a:latin typeface="Arial" panose="020B0604020202020204" pitchFamily="34" charset="0"/>
                <a:cs typeface="Arial" panose="020B0604020202020204" pitchFamily="34" charset="0"/>
              </a:rPr>
              <a:t>. [online] </a:t>
            </a:r>
            <a:r>
              <a:rPr lang="en-GB" sz="1400" b="0" i="0" u="none" strike="noStrike" dirty="0" err="1">
                <a:effectLst/>
                <a:latin typeface="Arial" panose="020B0604020202020204" pitchFamily="34" charset="0"/>
                <a:cs typeface="Arial" panose="020B0604020202020204" pitchFamily="34" charset="0"/>
              </a:rPr>
              <a:t>dyslexiahelp.umich.edu</a:t>
            </a:r>
            <a:r>
              <a:rPr lang="en-GB" sz="1400" b="0" i="0" u="none" strike="noStrike" dirty="0">
                <a:effectLst/>
                <a:latin typeface="Arial" panose="020B0604020202020204" pitchFamily="34" charset="0"/>
                <a:cs typeface="Arial" panose="020B0604020202020204" pitchFamily="34" charset="0"/>
              </a:rPr>
              <a:t>. Available at: https://</a:t>
            </a:r>
            <a:r>
              <a:rPr lang="en-GB" sz="1400" b="0" i="0" u="none" strike="noStrike" dirty="0" err="1">
                <a:effectLst/>
                <a:latin typeface="Arial" panose="020B0604020202020204" pitchFamily="34" charset="0"/>
                <a:cs typeface="Arial" panose="020B0604020202020204" pitchFamily="34" charset="0"/>
              </a:rPr>
              <a:t>dyslexiahelp.umich.edu</a:t>
            </a:r>
            <a:r>
              <a:rPr lang="en-GB" sz="1400" b="0" i="0" u="none" strike="noStrike" dirty="0">
                <a:effectLst/>
                <a:latin typeface="Arial" panose="020B0604020202020204" pitchFamily="34" charset="0"/>
                <a:cs typeface="Arial" panose="020B0604020202020204" pitchFamily="34" charset="0"/>
              </a:rPr>
              <a:t>/dyslexics/learn-about-dyslexia/what-is-dyslexia/the-many-strengths-of-dyslexics#:~:text=One%20of%20the%20more%20advantageous [Accessed 9 May 2024].</a:t>
            </a:r>
          </a:p>
          <a:p>
            <a:pPr marL="0" indent="0" algn="l">
              <a:buNone/>
            </a:pPr>
            <a:r>
              <a:rPr lang="en-GB" sz="1400" b="0" i="0" u="none" strike="noStrike" dirty="0">
                <a:effectLst/>
                <a:latin typeface="Arial" panose="020B0604020202020204" pitchFamily="34" charset="0"/>
                <a:cs typeface="Arial" panose="020B0604020202020204" pitchFamily="34" charset="0"/>
              </a:rPr>
              <a:t>Raising Children Network. (n.d.). </a:t>
            </a:r>
            <a:r>
              <a:rPr lang="en-GB" sz="1400" b="0" i="1" u="none" strike="noStrike" dirty="0">
                <a:effectLst/>
                <a:latin typeface="Arial" panose="020B0604020202020204" pitchFamily="34" charset="0"/>
                <a:cs typeface="Arial" panose="020B0604020202020204" pitchFamily="34" charset="0"/>
              </a:rPr>
              <a:t>Dyslexia</a:t>
            </a:r>
            <a:r>
              <a:rPr lang="en-GB" sz="1400" b="0" i="0" u="none" strike="noStrike" dirty="0">
                <a:effectLst/>
                <a:latin typeface="Arial" panose="020B0604020202020204" pitchFamily="34" charset="0"/>
                <a:cs typeface="Arial" panose="020B0604020202020204" pitchFamily="34" charset="0"/>
              </a:rPr>
              <a:t>. [online] Available at: https://</a:t>
            </a:r>
            <a:r>
              <a:rPr lang="en-GB" sz="1400" b="0" i="0" u="none" strike="noStrike" dirty="0" err="1">
                <a:effectLst/>
                <a:latin typeface="Arial" panose="020B0604020202020204" pitchFamily="34" charset="0"/>
                <a:cs typeface="Arial" panose="020B0604020202020204" pitchFamily="34" charset="0"/>
              </a:rPr>
              <a:t>raisingchildren.net.au</a:t>
            </a:r>
            <a:r>
              <a:rPr lang="en-GB" sz="1400" b="0" i="0" u="none" strike="noStrike" dirty="0">
                <a:effectLst/>
                <a:latin typeface="Arial" panose="020B0604020202020204" pitchFamily="34" charset="0"/>
                <a:cs typeface="Arial" panose="020B0604020202020204" pitchFamily="34" charset="0"/>
              </a:rPr>
              <a:t>/school-age/school-learning/learning-difficulties/dyslexia#:~:text=Dyslexia%20symptoms%20are%20often%20picked [Accessed 11 May 2024].</a:t>
            </a:r>
          </a:p>
          <a:p>
            <a:pPr marL="0" indent="0" algn="l">
              <a:buNone/>
            </a:pPr>
            <a:r>
              <a:rPr lang="en-GB" sz="1400" b="0" i="0" u="none" strike="noStrike" dirty="0">
                <a:effectLst/>
                <a:latin typeface="Arial" panose="020B0604020202020204" pitchFamily="34" charset="0"/>
                <a:cs typeface="Arial" panose="020B0604020202020204" pitchFamily="34" charset="0"/>
              </a:rPr>
              <a:t>Ramus, F. (2014). Should there really be a ‘Dyslexia debate’?. </a:t>
            </a:r>
            <a:r>
              <a:rPr lang="en-GB" sz="1400" b="0" i="1" u="none" strike="noStrike" dirty="0">
                <a:effectLst/>
                <a:latin typeface="Arial" panose="020B0604020202020204" pitchFamily="34" charset="0"/>
                <a:cs typeface="Arial" panose="020B0604020202020204" pitchFamily="34" charset="0"/>
              </a:rPr>
              <a:t>Brain</a:t>
            </a:r>
            <a:r>
              <a:rPr lang="en-GB" sz="1400" b="0" i="0" u="none" strike="noStrike" dirty="0">
                <a:effectLst/>
                <a:latin typeface="Arial" panose="020B0604020202020204" pitchFamily="34" charset="0"/>
                <a:cs typeface="Arial" panose="020B0604020202020204" pitchFamily="34" charset="0"/>
              </a:rPr>
              <a:t>, 137(12), pp.3371–3374. </a:t>
            </a:r>
            <a:r>
              <a:rPr lang="en-GB" sz="1400" b="0" i="0" u="none" strike="noStrike" dirty="0" err="1">
                <a:effectLst/>
                <a:latin typeface="Arial" panose="020B0604020202020204" pitchFamily="34" charset="0"/>
                <a:cs typeface="Arial" panose="020B0604020202020204" pitchFamily="34" charset="0"/>
              </a:rPr>
              <a:t>doi:https</a:t>
            </a:r>
            <a:r>
              <a:rPr lang="en-GB" sz="1400" b="0" i="0" u="none" strike="noStrike" dirty="0">
                <a:effectLst/>
                <a:latin typeface="Arial" panose="020B0604020202020204" pitchFamily="34" charset="0"/>
                <a:cs typeface="Arial" panose="020B0604020202020204" pitchFamily="34" charset="0"/>
              </a:rPr>
              <a:t>://</a:t>
            </a:r>
            <a:r>
              <a:rPr lang="en-GB" sz="1400" b="0" i="0" u="none" strike="noStrike" dirty="0" err="1">
                <a:effectLst/>
                <a:latin typeface="Arial" panose="020B0604020202020204" pitchFamily="34" charset="0"/>
                <a:cs typeface="Arial" panose="020B0604020202020204" pitchFamily="34" charset="0"/>
              </a:rPr>
              <a:t>doi.org</a:t>
            </a:r>
            <a:r>
              <a:rPr lang="en-GB" sz="1400" b="0" i="0" u="none" strike="noStrike" dirty="0">
                <a:effectLst/>
                <a:latin typeface="Arial" panose="020B0604020202020204" pitchFamily="34" charset="0"/>
                <a:cs typeface="Arial" panose="020B0604020202020204" pitchFamily="34" charset="0"/>
              </a:rPr>
              <a:t>/10.1093/brain/awu295.</a:t>
            </a:r>
          </a:p>
          <a:p>
            <a:pPr marL="0" indent="0" algn="l">
              <a:buNone/>
            </a:pPr>
            <a:r>
              <a:rPr lang="en-GB" sz="1400" b="0" i="0" u="none" strike="noStrike" dirty="0">
                <a:effectLst/>
                <a:latin typeface="Arial" panose="020B0604020202020204" pitchFamily="34" charset="0"/>
                <a:cs typeface="Arial" panose="020B0604020202020204" pitchFamily="34" charset="0"/>
              </a:rPr>
              <a:t>Robin (2019). </a:t>
            </a:r>
            <a:r>
              <a:rPr lang="en-GB" sz="1400" b="0" i="1" u="none" strike="noStrike" dirty="0">
                <a:effectLst/>
                <a:latin typeface="Arial" panose="020B0604020202020204" pitchFamily="34" charset="0"/>
                <a:cs typeface="Arial" panose="020B0604020202020204" pitchFamily="34" charset="0"/>
              </a:rPr>
              <a:t>The Advantages of Dyslexia</a:t>
            </a:r>
            <a:r>
              <a:rPr lang="en-GB" sz="1400" b="0" i="0" u="none" strike="noStrike" dirty="0">
                <a:effectLst/>
                <a:latin typeface="Arial" panose="020B0604020202020204" pitchFamily="34" charset="0"/>
                <a:cs typeface="Arial" panose="020B0604020202020204" pitchFamily="34" charset="0"/>
              </a:rPr>
              <a:t>. [online] Junior Learning USA. Available at: https://</a:t>
            </a:r>
            <a:r>
              <a:rPr lang="en-GB" sz="1400" b="0" i="0" u="none" strike="noStrike" dirty="0" err="1">
                <a:effectLst/>
                <a:latin typeface="Arial" panose="020B0604020202020204" pitchFamily="34" charset="0"/>
                <a:cs typeface="Arial" panose="020B0604020202020204" pitchFamily="34" charset="0"/>
              </a:rPr>
              <a:t>juniorlearning.com</a:t>
            </a:r>
            <a:r>
              <a:rPr lang="en-GB" sz="1400" b="0" i="0" u="none" strike="noStrike" dirty="0">
                <a:effectLst/>
                <a:latin typeface="Arial" panose="020B0604020202020204" pitchFamily="34" charset="0"/>
                <a:cs typeface="Arial" panose="020B0604020202020204" pitchFamily="34" charset="0"/>
              </a:rPr>
              <a:t>/blogs/news/the-advantages-of-dyslexia [Accessed 11 May 2024].</a:t>
            </a:r>
          </a:p>
          <a:p>
            <a:pPr marL="0" indent="0" algn="l">
              <a:buNone/>
            </a:pPr>
            <a:r>
              <a:rPr lang="en-GB" sz="1400" b="0" i="0" u="none" strike="noStrike" dirty="0" err="1">
                <a:effectLst/>
                <a:latin typeface="Arial" panose="020B0604020202020204" pitchFamily="34" charset="0"/>
                <a:cs typeface="Arial" panose="020B0604020202020204" pitchFamily="34" charset="0"/>
              </a:rPr>
              <a:t>Roitsch</a:t>
            </a:r>
            <a:r>
              <a:rPr lang="en-GB" sz="1400" b="0" i="0" u="none" strike="noStrike" dirty="0">
                <a:effectLst/>
                <a:latin typeface="Arial" panose="020B0604020202020204" pitchFamily="34" charset="0"/>
                <a:cs typeface="Arial" panose="020B0604020202020204" pitchFamily="34" charset="0"/>
              </a:rPr>
              <a:t>, J. and Watson, S. (2019). An Overview of Dyslexia: Definition, Characteristics, Assessment, Identification, and Intervention. </a:t>
            </a:r>
            <a:r>
              <a:rPr lang="en-GB" sz="1400" b="0" i="1" u="none" strike="noStrike" dirty="0">
                <a:effectLst/>
                <a:latin typeface="Arial" panose="020B0604020202020204" pitchFamily="34" charset="0"/>
                <a:cs typeface="Arial" panose="020B0604020202020204" pitchFamily="34" charset="0"/>
              </a:rPr>
              <a:t>Science Journal of Education</a:t>
            </a:r>
            <a:r>
              <a:rPr lang="en-GB" sz="1400" b="0" i="0" u="none" strike="noStrike" dirty="0">
                <a:effectLst/>
                <a:latin typeface="Arial" panose="020B0604020202020204" pitchFamily="34" charset="0"/>
                <a:cs typeface="Arial" panose="020B0604020202020204" pitchFamily="34" charset="0"/>
              </a:rPr>
              <a:t>, [online] 7(4), p.81. </a:t>
            </a:r>
            <a:r>
              <a:rPr lang="en-GB" sz="1400" b="0" i="0" u="none" strike="noStrike" dirty="0" err="1">
                <a:effectLst/>
                <a:latin typeface="Arial" panose="020B0604020202020204" pitchFamily="34" charset="0"/>
                <a:cs typeface="Arial" panose="020B0604020202020204" pitchFamily="34" charset="0"/>
              </a:rPr>
              <a:t>doi:https</a:t>
            </a:r>
            <a:r>
              <a:rPr lang="en-GB" sz="1400" b="0" i="0" u="none" strike="noStrike" dirty="0">
                <a:effectLst/>
                <a:latin typeface="Arial" panose="020B0604020202020204" pitchFamily="34" charset="0"/>
                <a:cs typeface="Arial" panose="020B0604020202020204" pitchFamily="34" charset="0"/>
              </a:rPr>
              <a:t>://</a:t>
            </a:r>
            <a:r>
              <a:rPr lang="en-GB" sz="1400" b="0" i="0" u="none" strike="noStrike" dirty="0" err="1">
                <a:effectLst/>
                <a:latin typeface="Arial" panose="020B0604020202020204" pitchFamily="34" charset="0"/>
                <a:cs typeface="Arial" panose="020B0604020202020204" pitchFamily="34" charset="0"/>
              </a:rPr>
              <a:t>doi.org</a:t>
            </a:r>
            <a:r>
              <a:rPr lang="en-GB" sz="1400" b="0" i="0" u="none" strike="noStrike" dirty="0">
                <a:effectLst/>
                <a:latin typeface="Arial" panose="020B0604020202020204" pitchFamily="34" charset="0"/>
                <a:cs typeface="Arial" panose="020B0604020202020204" pitchFamily="34" charset="0"/>
              </a:rPr>
              <a:t>/10.11648/j.sjedu.20190704.11.</a:t>
            </a:r>
          </a:p>
          <a:p>
            <a:pPr marL="0" indent="0" algn="l">
              <a:buNone/>
            </a:pPr>
            <a:r>
              <a:rPr lang="en-GB" sz="1400" b="0" i="0" u="none" strike="noStrike" dirty="0">
                <a:effectLst/>
                <a:latin typeface="Arial" panose="020B0604020202020204" pitchFamily="34" charset="0"/>
                <a:cs typeface="Arial" panose="020B0604020202020204" pitchFamily="34" charset="0"/>
              </a:rPr>
              <a:t>Schulte-</a:t>
            </a:r>
            <a:r>
              <a:rPr lang="en-GB" sz="1400" b="0" i="0" u="none" strike="noStrike" dirty="0" err="1">
                <a:effectLst/>
                <a:latin typeface="Arial" panose="020B0604020202020204" pitchFamily="34" charset="0"/>
                <a:cs typeface="Arial" panose="020B0604020202020204" pitchFamily="34" charset="0"/>
              </a:rPr>
              <a:t>Körne</a:t>
            </a:r>
            <a:r>
              <a:rPr lang="en-GB" sz="1400" b="0" i="0" u="none" strike="noStrike" dirty="0">
                <a:effectLst/>
                <a:latin typeface="Arial" panose="020B0604020202020204" pitchFamily="34" charset="0"/>
                <a:cs typeface="Arial" panose="020B0604020202020204" pitchFamily="34" charset="0"/>
              </a:rPr>
              <a:t>, G. (2010). The Prevention, Diagnosis, and Treatment of Dyslexia. </a:t>
            </a:r>
            <a:r>
              <a:rPr lang="en-GB" sz="1400" b="0" i="1" u="none" strike="noStrike" dirty="0" err="1">
                <a:effectLst/>
                <a:latin typeface="Arial" panose="020B0604020202020204" pitchFamily="34" charset="0"/>
                <a:cs typeface="Arial" panose="020B0604020202020204" pitchFamily="34" charset="0"/>
              </a:rPr>
              <a:t>Deutsches</a:t>
            </a:r>
            <a:r>
              <a:rPr lang="en-GB" sz="1400" b="0" i="1" u="none" strike="noStrike" dirty="0">
                <a:effectLst/>
                <a:latin typeface="Arial" panose="020B0604020202020204" pitchFamily="34" charset="0"/>
                <a:cs typeface="Arial" panose="020B0604020202020204" pitchFamily="34" charset="0"/>
              </a:rPr>
              <a:t> </a:t>
            </a:r>
            <a:r>
              <a:rPr lang="en-GB" sz="1400" b="0" i="1" u="none" strike="noStrike" dirty="0" err="1">
                <a:effectLst/>
                <a:latin typeface="Arial" panose="020B0604020202020204" pitchFamily="34" charset="0"/>
                <a:cs typeface="Arial" panose="020B0604020202020204" pitchFamily="34" charset="0"/>
              </a:rPr>
              <a:t>Aerzteblatt</a:t>
            </a:r>
            <a:r>
              <a:rPr lang="en-GB" sz="1400" b="0" i="1" u="none" strike="noStrike" dirty="0">
                <a:effectLst/>
                <a:latin typeface="Arial" panose="020B0604020202020204" pitchFamily="34" charset="0"/>
                <a:cs typeface="Arial" panose="020B0604020202020204" pitchFamily="34" charset="0"/>
              </a:rPr>
              <a:t> Online</a:t>
            </a:r>
            <a:r>
              <a:rPr lang="en-GB" sz="1400" b="0" i="0" u="none" strike="noStrike" dirty="0">
                <a:effectLst/>
                <a:latin typeface="Arial" panose="020B0604020202020204" pitchFamily="34" charset="0"/>
                <a:cs typeface="Arial" panose="020B0604020202020204" pitchFamily="34" charset="0"/>
              </a:rPr>
              <a:t>, [online] 107(41). </a:t>
            </a:r>
            <a:r>
              <a:rPr lang="en-GB" sz="1400" b="0" i="0" u="none" strike="noStrike" dirty="0" err="1">
                <a:effectLst/>
                <a:latin typeface="Arial" panose="020B0604020202020204" pitchFamily="34" charset="0"/>
                <a:cs typeface="Arial" panose="020B0604020202020204" pitchFamily="34" charset="0"/>
              </a:rPr>
              <a:t>doi:https</a:t>
            </a:r>
            <a:r>
              <a:rPr lang="en-GB" sz="1400" b="0" i="0" u="none" strike="noStrike" dirty="0">
                <a:effectLst/>
                <a:latin typeface="Arial" panose="020B0604020202020204" pitchFamily="34" charset="0"/>
                <a:cs typeface="Arial" panose="020B0604020202020204" pitchFamily="34" charset="0"/>
              </a:rPr>
              <a:t>://</a:t>
            </a:r>
            <a:r>
              <a:rPr lang="en-GB" sz="1400" b="0" i="0" u="none" strike="noStrike" dirty="0" err="1">
                <a:effectLst/>
                <a:latin typeface="Arial" panose="020B0604020202020204" pitchFamily="34" charset="0"/>
                <a:cs typeface="Arial" panose="020B0604020202020204" pitchFamily="34" charset="0"/>
              </a:rPr>
              <a:t>doi.org</a:t>
            </a:r>
            <a:r>
              <a:rPr lang="en-GB" sz="1400" b="0" i="0" u="none" strike="noStrike" dirty="0">
                <a:effectLst/>
                <a:latin typeface="Arial" panose="020B0604020202020204" pitchFamily="34" charset="0"/>
                <a:cs typeface="Arial" panose="020B0604020202020204" pitchFamily="34" charset="0"/>
              </a:rPr>
              <a:t>/10.3238/arztebl.2010.0718.</a:t>
            </a:r>
          </a:p>
          <a:p>
            <a:pPr marL="0" indent="0">
              <a:buNone/>
            </a:pPr>
            <a:r>
              <a:rPr lang="en-GB" sz="1400" dirty="0" err="1">
                <a:effectLst/>
                <a:latin typeface="Arial" panose="020B0604020202020204" pitchFamily="34" charset="0"/>
                <a:ea typeface="Times New Roman" panose="02020603050405020304" pitchFamily="18" charset="0"/>
                <a:cs typeface="Arial" panose="020B0604020202020204" pitchFamily="34" charset="0"/>
              </a:rPr>
              <a:t>Shaywitz</a:t>
            </a:r>
            <a:r>
              <a:rPr lang="en-GB" sz="1400" dirty="0">
                <a:effectLst/>
                <a:latin typeface="Arial" panose="020B0604020202020204" pitchFamily="34" charset="0"/>
                <a:ea typeface="Times New Roman" panose="02020603050405020304" pitchFamily="18" charset="0"/>
                <a:cs typeface="Arial" panose="020B0604020202020204" pitchFamily="34" charset="0"/>
              </a:rPr>
              <a:t>, S. E. (1998). Dyslexia. </a:t>
            </a:r>
            <a:r>
              <a:rPr lang="en-GB" sz="1400" i="1" dirty="0">
                <a:effectLst/>
                <a:latin typeface="Arial" panose="020B0604020202020204" pitchFamily="34" charset="0"/>
                <a:ea typeface="Times New Roman" panose="02020603050405020304" pitchFamily="18" charset="0"/>
                <a:cs typeface="Arial" panose="020B0604020202020204" pitchFamily="34" charset="0"/>
              </a:rPr>
              <a:t>New England Journal of Medi- cine,338</a:t>
            </a:r>
            <a:r>
              <a:rPr lang="en-GB" sz="1400" dirty="0">
                <a:effectLst/>
                <a:latin typeface="Arial" panose="020B0604020202020204" pitchFamily="34" charset="0"/>
                <a:ea typeface="Times New Roman" panose="02020603050405020304" pitchFamily="18" charset="0"/>
                <a:cs typeface="Arial" panose="020B0604020202020204" pitchFamily="34" charset="0"/>
              </a:rPr>
              <a:t>(5),307-312. </a:t>
            </a:r>
          </a:p>
          <a:p>
            <a:pPr marL="0" indent="0" algn="l">
              <a:buNone/>
            </a:pPr>
            <a:r>
              <a:rPr lang="en-GB" sz="1400" b="0" i="0" u="none" strike="noStrike" dirty="0">
                <a:effectLst/>
                <a:latin typeface="Arial" panose="020B0604020202020204" pitchFamily="34" charset="0"/>
                <a:cs typeface="Arial" panose="020B0604020202020204" pitchFamily="34" charset="0"/>
              </a:rPr>
              <a:t>Siegel, L.S. (2006). Perspectives on Dyslexia. </a:t>
            </a:r>
            <a:r>
              <a:rPr lang="en-GB" sz="1400" b="0" i="1" u="none" strike="noStrike" dirty="0">
                <a:effectLst/>
                <a:latin typeface="Arial" panose="020B0604020202020204" pitchFamily="34" charset="0"/>
                <a:cs typeface="Arial" panose="020B0604020202020204" pitchFamily="34" charset="0"/>
              </a:rPr>
              <a:t>Paediatrics &amp; Child Health</a:t>
            </a:r>
            <a:r>
              <a:rPr lang="en-GB" sz="1400" b="0" i="0" u="none" strike="noStrike" dirty="0">
                <a:effectLst/>
                <a:latin typeface="Arial" panose="020B0604020202020204" pitchFamily="34" charset="0"/>
                <a:cs typeface="Arial" panose="020B0604020202020204" pitchFamily="34" charset="0"/>
              </a:rPr>
              <a:t>, 11(9), pp.581–587. </a:t>
            </a:r>
            <a:r>
              <a:rPr lang="en-GB" sz="1400" b="0" i="0" u="none" strike="noStrike" dirty="0" err="1">
                <a:effectLst/>
                <a:latin typeface="Arial" panose="020B0604020202020204" pitchFamily="34" charset="0"/>
                <a:cs typeface="Arial" panose="020B0604020202020204" pitchFamily="34" charset="0"/>
              </a:rPr>
              <a:t>doi:https</a:t>
            </a:r>
            <a:r>
              <a:rPr lang="en-GB" sz="1400" b="0" i="0" u="none" strike="noStrike" dirty="0">
                <a:effectLst/>
                <a:latin typeface="Arial" panose="020B0604020202020204" pitchFamily="34" charset="0"/>
                <a:cs typeface="Arial" panose="020B0604020202020204" pitchFamily="34" charset="0"/>
              </a:rPr>
              <a:t>://</a:t>
            </a:r>
            <a:r>
              <a:rPr lang="en-GB" sz="1400" b="0" i="0" u="none" strike="noStrike" dirty="0" err="1">
                <a:effectLst/>
                <a:latin typeface="Arial" panose="020B0604020202020204" pitchFamily="34" charset="0"/>
                <a:cs typeface="Arial" panose="020B0604020202020204" pitchFamily="34" charset="0"/>
              </a:rPr>
              <a:t>doi.org</a:t>
            </a:r>
            <a:r>
              <a:rPr lang="en-GB" sz="1400" b="0" i="0" u="none" strike="noStrike" dirty="0">
                <a:effectLst/>
                <a:latin typeface="Arial" panose="020B0604020202020204" pitchFamily="34" charset="0"/>
                <a:cs typeface="Arial" panose="020B0604020202020204" pitchFamily="34" charset="0"/>
              </a:rPr>
              <a:t>/10.1093/</a:t>
            </a:r>
            <a:r>
              <a:rPr lang="en-GB" sz="1400" b="0" i="0" u="none" strike="noStrike" dirty="0" err="1">
                <a:effectLst/>
                <a:latin typeface="Arial" panose="020B0604020202020204" pitchFamily="34" charset="0"/>
                <a:cs typeface="Arial" panose="020B0604020202020204" pitchFamily="34" charset="0"/>
              </a:rPr>
              <a:t>pch</a:t>
            </a:r>
            <a:r>
              <a:rPr lang="en-GB" sz="1400" b="0" i="0" u="none" strike="noStrike" dirty="0">
                <a:effectLst/>
                <a:latin typeface="Arial" panose="020B0604020202020204" pitchFamily="34" charset="0"/>
                <a:cs typeface="Arial" panose="020B0604020202020204" pitchFamily="34" charset="0"/>
              </a:rPr>
              <a:t>/11.9.581.</a:t>
            </a:r>
          </a:p>
          <a:p>
            <a:pPr marL="0" indent="0" algn="l">
              <a:buNone/>
            </a:pPr>
            <a:r>
              <a:rPr lang="en-GB" sz="1400" b="0" i="0" u="none" strike="noStrike" dirty="0" err="1">
                <a:effectLst/>
                <a:latin typeface="Arial" panose="020B0604020202020204" pitchFamily="34" charset="0"/>
                <a:cs typeface="Arial" panose="020B0604020202020204" pitchFamily="34" charset="0"/>
              </a:rPr>
              <a:t>Snowling</a:t>
            </a:r>
            <a:r>
              <a:rPr lang="en-GB" sz="1400" b="0" i="0" u="none" strike="noStrike" dirty="0">
                <a:effectLst/>
                <a:latin typeface="Arial" panose="020B0604020202020204" pitchFamily="34" charset="0"/>
                <a:cs typeface="Arial" panose="020B0604020202020204" pitchFamily="34" charset="0"/>
              </a:rPr>
              <a:t>, M.J., Hulme, C. and Nation, K. (2020). Defining and understanding dyslexia: past, present and future. </a:t>
            </a:r>
            <a:r>
              <a:rPr lang="en-GB" sz="1400" b="0" i="1" u="none" strike="noStrike" dirty="0">
                <a:effectLst/>
                <a:latin typeface="Arial" panose="020B0604020202020204" pitchFamily="34" charset="0"/>
                <a:cs typeface="Arial" panose="020B0604020202020204" pitchFamily="34" charset="0"/>
              </a:rPr>
              <a:t>Oxford Review of Education</a:t>
            </a:r>
            <a:r>
              <a:rPr lang="en-GB" sz="1400" b="0" i="0" u="none" strike="noStrike" dirty="0">
                <a:effectLst/>
                <a:latin typeface="Arial" panose="020B0604020202020204" pitchFamily="34" charset="0"/>
                <a:cs typeface="Arial" panose="020B0604020202020204" pitchFamily="34" charset="0"/>
              </a:rPr>
              <a:t>, [online] 46(4), pp.501–513. </a:t>
            </a:r>
            <a:r>
              <a:rPr lang="en-GB" sz="1400" b="0" i="0" u="none" strike="noStrike" dirty="0" err="1">
                <a:effectLst/>
                <a:latin typeface="Arial" panose="020B0604020202020204" pitchFamily="34" charset="0"/>
                <a:cs typeface="Arial" panose="020B0604020202020204" pitchFamily="34" charset="0"/>
              </a:rPr>
              <a:t>doi:https</a:t>
            </a:r>
            <a:r>
              <a:rPr lang="en-GB" sz="1400" b="0" i="0" u="none" strike="noStrike" dirty="0">
                <a:effectLst/>
                <a:latin typeface="Arial" panose="020B0604020202020204" pitchFamily="34" charset="0"/>
                <a:cs typeface="Arial" panose="020B0604020202020204" pitchFamily="34" charset="0"/>
              </a:rPr>
              <a:t>://</a:t>
            </a:r>
            <a:r>
              <a:rPr lang="en-GB" sz="1400" b="0" i="0" u="none" strike="noStrike" dirty="0" err="1">
                <a:effectLst/>
                <a:latin typeface="Arial" panose="020B0604020202020204" pitchFamily="34" charset="0"/>
                <a:cs typeface="Arial" panose="020B0604020202020204" pitchFamily="34" charset="0"/>
              </a:rPr>
              <a:t>doi.org</a:t>
            </a:r>
            <a:r>
              <a:rPr lang="en-GB" sz="1400" b="0" i="0" u="none" strike="noStrike" dirty="0">
                <a:effectLst/>
                <a:latin typeface="Arial" panose="020B0604020202020204" pitchFamily="34" charset="0"/>
                <a:cs typeface="Arial" panose="020B0604020202020204" pitchFamily="34" charset="0"/>
              </a:rPr>
              <a:t>/10.1080/03054985.2020.1765756.</a:t>
            </a:r>
          </a:p>
          <a:p>
            <a:pPr marL="0" indent="0" algn="l">
              <a:buNone/>
            </a:pPr>
            <a:r>
              <a:rPr lang="en-GB" sz="1400" dirty="0" err="1">
                <a:effectLst/>
                <a:highlight>
                  <a:srgbClr val="FFFFFF"/>
                </a:highlight>
                <a:latin typeface="Arial" panose="020B0604020202020204" pitchFamily="34" charset="0"/>
                <a:ea typeface="Aptos" panose="020B0004020202020204" pitchFamily="34" charset="0"/>
                <a:cs typeface="Arial" panose="020B0604020202020204" pitchFamily="34" charset="0"/>
              </a:rPr>
              <a:t>Snowling</a:t>
            </a:r>
            <a:r>
              <a:rPr lang="en-GB" sz="1400" dirty="0">
                <a:effectLst/>
                <a:highlight>
                  <a:srgbClr val="FFFFFF"/>
                </a:highlight>
                <a:latin typeface="Arial" panose="020B0604020202020204" pitchFamily="34" charset="0"/>
                <a:ea typeface="Aptos" panose="020B0004020202020204" pitchFamily="34" charset="0"/>
                <a:cs typeface="Arial" panose="020B0604020202020204" pitchFamily="34" charset="0"/>
              </a:rPr>
              <a:t> MJ, Hulme C. Evidence-based interventions for reading and language difficulties: creating a virtuous circle.</a:t>
            </a:r>
            <a:r>
              <a:rPr lang="en-GB" sz="140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a:t>
            </a:r>
            <a:r>
              <a:rPr lang="en-GB" sz="1400" i="1" dirty="0">
                <a:effectLst/>
                <a:latin typeface="Arial" panose="020B0604020202020204" pitchFamily="34" charset="0"/>
                <a:ea typeface="Times New Roman" panose="02020603050405020304" pitchFamily="18" charset="0"/>
                <a:cs typeface="Arial" panose="020B0604020202020204" pitchFamily="34" charset="0"/>
              </a:rPr>
              <a:t>British Journal of Educational Psychology. </a:t>
            </a:r>
            <a:r>
              <a:rPr lang="en-GB" sz="1400" dirty="0">
                <a:effectLst/>
                <a:latin typeface="Arial" panose="020B0604020202020204" pitchFamily="34" charset="0"/>
                <a:ea typeface="Aptos" panose="020B0004020202020204" pitchFamily="34" charset="0"/>
                <a:cs typeface="Arial" panose="020B0604020202020204" pitchFamily="34" charset="0"/>
              </a:rPr>
              <a:t>2011;</a:t>
            </a:r>
            <a:r>
              <a:rPr lang="en-GB" sz="1400" dirty="0">
                <a:effectLst/>
                <a:latin typeface="Arial" panose="020B0604020202020204" pitchFamily="34" charset="0"/>
                <a:ea typeface="Times New Roman" panose="02020603050405020304" pitchFamily="18" charset="0"/>
                <a:cs typeface="Arial" panose="020B0604020202020204" pitchFamily="34" charset="0"/>
              </a:rPr>
              <a:t>81</a:t>
            </a:r>
            <a:r>
              <a:rPr lang="en-GB" sz="1400" dirty="0">
                <a:effectLst/>
                <a:latin typeface="Arial" panose="020B0604020202020204" pitchFamily="34" charset="0"/>
                <a:ea typeface="Aptos" panose="020B0004020202020204" pitchFamily="34" charset="0"/>
                <a:cs typeface="Arial" panose="020B0604020202020204" pitchFamily="34" charset="0"/>
              </a:rPr>
              <a:t>:1–23. </a:t>
            </a:r>
            <a:endParaRPr lang="en-GB" sz="1400" b="0" i="0" u="none" strike="noStrike" dirty="0">
              <a:effectLst/>
              <a:latin typeface="Arial" panose="020B0604020202020204" pitchFamily="34" charset="0"/>
              <a:cs typeface="Arial" panose="020B0604020202020204" pitchFamily="34" charset="0"/>
            </a:endParaRPr>
          </a:p>
          <a:p>
            <a:pPr marL="0" indent="0">
              <a:buNone/>
            </a:pPr>
            <a:endParaRPr lang="en-US" dirty="0"/>
          </a:p>
        </p:txBody>
      </p:sp>
      <p:sp>
        <p:nvSpPr>
          <p:cNvPr id="5" name="Slide Number Placeholder 4">
            <a:extLst>
              <a:ext uri="{FF2B5EF4-FFF2-40B4-BE49-F238E27FC236}">
                <a16:creationId xmlns:a16="http://schemas.microsoft.com/office/drawing/2014/main" id="{8F3456D7-4613-306F-6C3C-301160BB4B39}"/>
              </a:ext>
            </a:extLst>
          </p:cNvPr>
          <p:cNvSpPr>
            <a:spLocks noGrp="1"/>
          </p:cNvSpPr>
          <p:nvPr>
            <p:ph type="sldNum" sz="quarter" idx="12"/>
          </p:nvPr>
        </p:nvSpPr>
        <p:spPr/>
        <p:txBody>
          <a:bodyPr/>
          <a:lstStyle/>
          <a:p>
            <a:fld id="{F99FD44C-F4F1-A44E-8FFC-5B814A14DBD7}" type="slidenum">
              <a:rPr lang="en-US" smtClean="0"/>
              <a:t>4</a:t>
            </a:fld>
            <a:endParaRPr lang="en-US"/>
          </a:p>
        </p:txBody>
      </p:sp>
    </p:spTree>
    <p:extLst>
      <p:ext uri="{BB962C8B-B14F-4D97-AF65-F5344CB8AC3E}">
        <p14:creationId xmlns:p14="http://schemas.microsoft.com/office/powerpoint/2010/main" val="3028236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10756A-C99D-2BF3-D257-F6B805A9167E}"/>
              </a:ext>
            </a:extLst>
          </p:cNvPr>
          <p:cNvSpPr>
            <a:spLocks noGrp="1"/>
          </p:cNvSpPr>
          <p:nvPr>
            <p:ph idx="1"/>
          </p:nvPr>
        </p:nvSpPr>
        <p:spPr>
          <a:xfrm>
            <a:off x="838200" y="786809"/>
            <a:ext cx="10515600" cy="5390154"/>
          </a:xfrm>
        </p:spPr>
        <p:txBody>
          <a:bodyPr>
            <a:normAutofit/>
          </a:bodyPr>
          <a:lstStyle/>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Stein, J. (2018). What is Developmental Dyslexia? </a:t>
            </a:r>
            <a:r>
              <a:rPr lang="en-GB" sz="1400" b="0" i="1" u="none" strike="noStrike" dirty="0">
                <a:solidFill>
                  <a:srgbClr val="000000"/>
                </a:solidFill>
                <a:effectLst/>
                <a:latin typeface="Arial" panose="020B0604020202020204" pitchFamily="34" charset="0"/>
                <a:cs typeface="Arial" panose="020B0604020202020204" pitchFamily="34" charset="0"/>
              </a:rPr>
              <a:t>Brain Sciences</a:t>
            </a:r>
            <a:r>
              <a:rPr lang="en-GB" sz="1400" b="0" i="0" u="none" strike="noStrike" dirty="0">
                <a:solidFill>
                  <a:srgbClr val="000000"/>
                </a:solidFill>
                <a:effectLst/>
                <a:latin typeface="Arial" panose="020B0604020202020204" pitchFamily="34" charset="0"/>
                <a:cs typeface="Arial" panose="020B0604020202020204" pitchFamily="34" charset="0"/>
              </a:rPr>
              <a:t>, 8(2), p.26. </a:t>
            </a:r>
            <a:r>
              <a:rPr lang="en-GB" sz="1400" b="0" i="0" u="none" strike="noStrike" dirty="0" err="1">
                <a:solidFill>
                  <a:srgbClr val="000000"/>
                </a:solidFill>
                <a:effectLst/>
                <a:latin typeface="Arial" panose="020B0604020202020204" pitchFamily="34" charset="0"/>
                <a:cs typeface="Arial" panose="020B0604020202020204" pitchFamily="34" charset="0"/>
              </a:rPr>
              <a:t>doi:https</a:t>
            </a:r>
            <a:r>
              <a:rPr lang="en-GB" sz="1400" b="0" i="0" u="none" strike="noStrike" dirty="0">
                <a:solidFill>
                  <a:srgbClr val="000000"/>
                </a:solidFill>
                <a:effectLst/>
                <a:latin typeface="Arial" panose="020B0604020202020204" pitchFamily="34" charset="0"/>
                <a:cs typeface="Arial" panose="020B0604020202020204" pitchFamily="34" charset="0"/>
              </a:rPr>
              <a:t>://</a:t>
            </a:r>
            <a:r>
              <a:rPr lang="en-GB" sz="1400" b="0" i="0" u="none" strike="noStrike" dirty="0" err="1">
                <a:solidFill>
                  <a:srgbClr val="000000"/>
                </a:solidFill>
                <a:effectLst/>
                <a:latin typeface="Arial" panose="020B0604020202020204" pitchFamily="34" charset="0"/>
                <a:cs typeface="Arial" panose="020B0604020202020204" pitchFamily="34" charset="0"/>
              </a:rPr>
              <a:t>doi.org</a:t>
            </a:r>
            <a:r>
              <a:rPr lang="en-GB" sz="1400" b="0" i="0" u="none" strike="noStrike" dirty="0">
                <a:solidFill>
                  <a:srgbClr val="000000"/>
                </a:solidFill>
                <a:effectLst/>
                <a:latin typeface="Arial" panose="020B0604020202020204" pitchFamily="34" charset="0"/>
                <a:cs typeface="Arial" panose="020B0604020202020204" pitchFamily="34" charset="0"/>
              </a:rPr>
              <a:t>/10.3390/brainsci8020026.</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Swansea Council (n.d.). </a:t>
            </a:r>
            <a:r>
              <a:rPr lang="en-GB" sz="1400" b="0" i="1" u="none" strike="noStrike" dirty="0">
                <a:solidFill>
                  <a:srgbClr val="000000"/>
                </a:solidFill>
                <a:effectLst/>
                <a:latin typeface="Arial" panose="020B0604020202020204" pitchFamily="34" charset="0"/>
                <a:cs typeface="Arial" panose="020B0604020202020204" pitchFamily="34" charset="0"/>
              </a:rPr>
              <a:t>ALN - Support for learning difficulties and additional learning needs</a:t>
            </a:r>
            <a:r>
              <a:rPr lang="en-GB" sz="1400" b="0" i="0" u="none" strike="noStrike" dirty="0">
                <a:solidFill>
                  <a:srgbClr val="000000"/>
                </a:solidFill>
                <a:effectLst/>
                <a:latin typeface="Arial" panose="020B0604020202020204" pitchFamily="34" charset="0"/>
                <a:cs typeface="Arial" panose="020B0604020202020204" pitchFamily="34" charset="0"/>
              </a:rPr>
              <a:t>. [online] Swansea.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www.swansea.gov.uk</a:t>
            </a:r>
            <a:r>
              <a:rPr lang="en-GB" sz="1400" b="0" i="0" u="none" strike="noStrike" dirty="0">
                <a:solidFill>
                  <a:srgbClr val="000000"/>
                </a:solidFill>
                <a:effectLst/>
                <a:latin typeface="Arial" panose="020B0604020202020204" pitchFamily="34" charset="0"/>
                <a:cs typeface="Arial" panose="020B0604020202020204" pitchFamily="34" charset="0"/>
              </a:rPr>
              <a:t>/</a:t>
            </a:r>
            <a:r>
              <a:rPr lang="en-GB" sz="1400" b="0" i="0" u="none" strike="noStrike" dirty="0" err="1">
                <a:solidFill>
                  <a:srgbClr val="000000"/>
                </a:solidFill>
                <a:effectLst/>
                <a:latin typeface="Arial" panose="020B0604020202020204" pitchFamily="34" charset="0"/>
                <a:cs typeface="Arial" panose="020B0604020202020204" pitchFamily="34" charset="0"/>
              </a:rPr>
              <a:t>alnsupportforlearningdifficulties?lang</a:t>
            </a:r>
            <a:r>
              <a:rPr lang="en-GB" sz="1400" b="0" i="0" u="none" strike="noStrike" dirty="0">
                <a:solidFill>
                  <a:srgbClr val="000000"/>
                </a:solidFill>
                <a:effectLst/>
                <a:latin typeface="Arial" panose="020B0604020202020204" pitchFamily="34" charset="0"/>
                <a:cs typeface="Arial" panose="020B0604020202020204" pitchFamily="34" charset="0"/>
              </a:rPr>
              <a:t>=</a:t>
            </a:r>
            <a:r>
              <a:rPr lang="en-GB" sz="1400" b="0" i="0" u="none" strike="noStrike" dirty="0" err="1">
                <a:solidFill>
                  <a:srgbClr val="000000"/>
                </a:solidFill>
                <a:effectLst/>
                <a:latin typeface="Arial" panose="020B0604020202020204" pitchFamily="34" charset="0"/>
                <a:cs typeface="Arial" panose="020B0604020202020204" pitchFamily="34" charset="0"/>
              </a:rPr>
              <a:t>en</a:t>
            </a:r>
            <a:r>
              <a:rPr lang="en-GB" sz="1400" b="0" i="0" u="none" strike="noStrike" dirty="0">
                <a:solidFill>
                  <a:srgbClr val="000000"/>
                </a:solidFill>
                <a:effectLst/>
                <a:latin typeface="Arial" panose="020B0604020202020204" pitchFamily="34" charset="0"/>
                <a:cs typeface="Arial" panose="020B0604020202020204" pitchFamily="34" charset="0"/>
              </a:rPr>
              <a:t> [Accessed 6 May 2024].</a:t>
            </a:r>
          </a:p>
          <a:p>
            <a:pPr marL="0" indent="0" algn="l">
              <a:buNone/>
            </a:pPr>
            <a:r>
              <a:rPr lang="en-GB" sz="1400" b="0" i="0" u="none" strike="noStrike" dirty="0" err="1">
                <a:solidFill>
                  <a:srgbClr val="000000"/>
                </a:solidFill>
                <a:effectLst/>
                <a:latin typeface="Arial" panose="020B0604020202020204" pitchFamily="34" charset="0"/>
                <a:cs typeface="Arial" panose="020B0604020202020204" pitchFamily="34" charset="0"/>
              </a:rPr>
              <a:t>TheSchoolRun</a:t>
            </a:r>
            <a:r>
              <a:rPr lang="en-GB" sz="1400" b="0" i="0" u="none" strike="noStrike" dirty="0">
                <a:solidFill>
                  <a:srgbClr val="000000"/>
                </a:solidFill>
                <a:effectLst/>
                <a:latin typeface="Arial" panose="020B0604020202020204" pitchFamily="34" charset="0"/>
                <a:cs typeface="Arial" panose="020B0604020202020204" pitchFamily="34" charset="0"/>
              </a:rPr>
              <a:t>. (2019). </a:t>
            </a:r>
            <a:r>
              <a:rPr lang="en-GB" sz="1400" b="0" i="1" u="none" strike="noStrike" dirty="0">
                <a:solidFill>
                  <a:srgbClr val="000000"/>
                </a:solidFill>
                <a:effectLst/>
                <a:latin typeface="Arial" panose="020B0604020202020204" pitchFamily="34" charset="0"/>
                <a:cs typeface="Arial" panose="020B0604020202020204" pitchFamily="34" charset="0"/>
              </a:rPr>
              <a:t>How does dyslexia impact on a child’s learning?</a:t>
            </a:r>
            <a:r>
              <a:rPr lang="en-GB" sz="1400" b="0" i="0" u="none" strike="noStrike" dirty="0">
                <a:solidFill>
                  <a:srgbClr val="000000"/>
                </a:solidFill>
                <a:effectLst/>
                <a:latin typeface="Arial" panose="020B0604020202020204" pitchFamily="34" charset="0"/>
                <a:cs typeface="Arial" panose="020B0604020202020204" pitchFamily="34" charset="0"/>
              </a:rPr>
              <a:t> [online]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www.theschoolrun.com</a:t>
            </a:r>
            <a:r>
              <a:rPr lang="en-GB" sz="1400" b="0" i="0" u="none" strike="noStrike" dirty="0">
                <a:solidFill>
                  <a:srgbClr val="000000"/>
                </a:solidFill>
                <a:effectLst/>
                <a:latin typeface="Arial" panose="020B0604020202020204" pitchFamily="34" charset="0"/>
                <a:cs typeface="Arial" panose="020B0604020202020204" pitchFamily="34" charset="0"/>
              </a:rPr>
              <a:t>/how-does-dyslexia-impact-</a:t>
            </a:r>
            <a:r>
              <a:rPr lang="en-GB" sz="1400" b="0" i="0" u="none" strike="noStrike" dirty="0" err="1">
                <a:solidFill>
                  <a:srgbClr val="000000"/>
                </a:solidFill>
                <a:effectLst/>
                <a:latin typeface="Arial" panose="020B0604020202020204" pitchFamily="34" charset="0"/>
                <a:cs typeface="Arial" panose="020B0604020202020204" pitchFamily="34" charset="0"/>
              </a:rPr>
              <a:t>childs</a:t>
            </a:r>
            <a:r>
              <a:rPr lang="en-GB" sz="1400" b="0" i="0" u="none" strike="noStrike" dirty="0">
                <a:solidFill>
                  <a:srgbClr val="000000"/>
                </a:solidFill>
                <a:effectLst/>
                <a:latin typeface="Arial" panose="020B0604020202020204" pitchFamily="34" charset="0"/>
                <a:cs typeface="Arial" panose="020B0604020202020204" pitchFamily="34" charset="0"/>
              </a:rPr>
              <a:t>-learning [Accessed 4 May 2024].</a:t>
            </a:r>
          </a:p>
          <a:p>
            <a:pPr marL="0" indent="0" algn="l">
              <a:buNone/>
            </a:pPr>
            <a:r>
              <a:rPr lang="en-GB" sz="1400" b="0" i="0" u="none" strike="noStrike" dirty="0">
                <a:solidFill>
                  <a:srgbClr val="000000"/>
                </a:solidFill>
                <a:effectLst/>
                <a:latin typeface="Arial" panose="020B0604020202020204" pitchFamily="34" charset="0"/>
                <a:cs typeface="Arial" panose="020B0604020202020204" pitchFamily="34" charset="0"/>
              </a:rPr>
              <a:t>UNICEF (2024). </a:t>
            </a:r>
            <a:r>
              <a:rPr lang="en-GB" sz="1400" b="0" i="1" u="none" strike="noStrike" dirty="0">
                <a:solidFill>
                  <a:srgbClr val="000000"/>
                </a:solidFill>
                <a:effectLst/>
                <a:latin typeface="Arial" panose="020B0604020202020204" pitchFamily="34" charset="0"/>
                <a:cs typeface="Arial" panose="020B0604020202020204" pitchFamily="34" charset="0"/>
              </a:rPr>
              <a:t>UN Convention on the Rights of the Child (UNCRC)</a:t>
            </a:r>
            <a:r>
              <a:rPr lang="en-GB" sz="1400" b="0" i="0" u="none" strike="noStrike" dirty="0">
                <a:solidFill>
                  <a:srgbClr val="000000"/>
                </a:solidFill>
                <a:effectLst/>
                <a:latin typeface="Arial" panose="020B0604020202020204" pitchFamily="34" charset="0"/>
                <a:cs typeface="Arial" panose="020B0604020202020204" pitchFamily="34" charset="0"/>
              </a:rPr>
              <a:t>. [online] UNICEF. Available at: https://</a:t>
            </a:r>
            <a:r>
              <a:rPr lang="en-GB" sz="1400" b="0" i="0" u="none" strike="noStrike" dirty="0" err="1">
                <a:solidFill>
                  <a:srgbClr val="000000"/>
                </a:solidFill>
                <a:effectLst/>
                <a:latin typeface="Arial" panose="020B0604020202020204" pitchFamily="34" charset="0"/>
                <a:cs typeface="Arial" panose="020B0604020202020204" pitchFamily="34" charset="0"/>
              </a:rPr>
              <a:t>www.unicef.org.uk</a:t>
            </a:r>
            <a:r>
              <a:rPr lang="en-GB" sz="1400" b="0" i="0" u="none" strike="noStrike" dirty="0">
                <a:solidFill>
                  <a:srgbClr val="000000"/>
                </a:solidFill>
                <a:effectLst/>
                <a:latin typeface="Arial" panose="020B0604020202020204" pitchFamily="34" charset="0"/>
                <a:cs typeface="Arial" panose="020B0604020202020204" pitchFamily="34" charset="0"/>
              </a:rPr>
              <a:t>/what-we-do/un-convention-child-rights/ [Accessed 8 May 2024].</a:t>
            </a:r>
          </a:p>
          <a:p>
            <a:endParaRPr lang="en-US" dirty="0"/>
          </a:p>
        </p:txBody>
      </p:sp>
      <p:sp>
        <p:nvSpPr>
          <p:cNvPr id="5" name="Slide Number Placeholder 4">
            <a:extLst>
              <a:ext uri="{FF2B5EF4-FFF2-40B4-BE49-F238E27FC236}">
                <a16:creationId xmlns:a16="http://schemas.microsoft.com/office/drawing/2014/main" id="{09DB68BB-8E64-9917-1ECE-FE069E4CD3F9}"/>
              </a:ext>
            </a:extLst>
          </p:cNvPr>
          <p:cNvSpPr>
            <a:spLocks noGrp="1"/>
          </p:cNvSpPr>
          <p:nvPr>
            <p:ph type="sldNum" sz="quarter" idx="12"/>
          </p:nvPr>
        </p:nvSpPr>
        <p:spPr/>
        <p:txBody>
          <a:bodyPr/>
          <a:lstStyle/>
          <a:p>
            <a:fld id="{F99FD44C-F4F1-A44E-8FFC-5B814A14DBD7}" type="slidenum">
              <a:rPr lang="en-US" smtClean="0"/>
              <a:t>5</a:t>
            </a:fld>
            <a:endParaRPr lang="en-US"/>
          </a:p>
        </p:txBody>
      </p:sp>
    </p:spTree>
    <p:extLst>
      <p:ext uri="{BB962C8B-B14F-4D97-AF65-F5344CB8AC3E}">
        <p14:creationId xmlns:p14="http://schemas.microsoft.com/office/powerpoint/2010/main" val="23793831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980</TotalTime>
  <Words>2503</Words>
  <Application>Microsoft Macintosh PowerPoint</Application>
  <PresentationFormat>Widescreen</PresentationFormat>
  <Paragraphs>85</Paragraphs>
  <Slides>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PowerPoint Presentation</vt:lpstr>
      <vt:lpstr>Reference List- Poster &amp;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Bronwen Middleton</dc:creator>
  <cp:lastModifiedBy>Bronwen Middleton</cp:lastModifiedBy>
  <cp:revision>12</cp:revision>
  <dcterms:created xsi:type="dcterms:W3CDTF">2024-05-15T20:55:45Z</dcterms:created>
  <dcterms:modified xsi:type="dcterms:W3CDTF">2024-05-16T13:24:18Z</dcterms:modified>
</cp:coreProperties>
</file>