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68" r:id="rId3"/>
    <p:sldId id="270" r:id="rId4"/>
    <p:sldId id="282" r:id="rId5"/>
    <p:sldId id="272" r:id="rId6"/>
    <p:sldId id="273" r:id="rId7"/>
    <p:sldId id="274" r:id="rId8"/>
    <p:sldId id="275" r:id="rId9"/>
    <p:sldId id="276" r:id="rId10"/>
    <p:sldId id="278" r:id="rId11"/>
    <p:sldId id="285" r:id="rId12"/>
    <p:sldId id="287" r:id="rId13"/>
    <p:sldId id="294" r:id="rId14"/>
    <p:sldId id="292" r:id="rId15"/>
    <p:sldId id="271" r:id="rId16"/>
    <p:sldId id="277" r:id="rId1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8"/>
            <p14:sldId id="270"/>
            <p14:sldId id="282"/>
            <p14:sldId id="272"/>
            <p14:sldId id="273"/>
            <p14:sldId id="274"/>
            <p14:sldId id="275"/>
            <p14:sldId id="276"/>
            <p14:sldId id="278"/>
            <p14:sldId id="285"/>
            <p14:sldId id="287"/>
            <p14:sldId id="294"/>
            <p14:sldId id="292"/>
            <p14:sldId id="271"/>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8" autoAdjust="0"/>
    <p:restoredTop sz="66761" autoAdjust="0"/>
  </p:normalViewPr>
  <p:slideViewPr>
    <p:cSldViewPr snapToGrid="0" snapToObjects="1">
      <p:cViewPr varScale="1">
        <p:scale>
          <a:sx n="110" d="100"/>
          <a:sy n="110" d="100"/>
        </p:scale>
        <p:origin x="106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9/14/2020</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resources on Moodle which you can give to students.  There isn’t time</a:t>
            </a:r>
            <a:r>
              <a:rPr lang="en-US" baseline="0" dirty="0"/>
              <a:t> to complete them all during lectures but they could take them with them; some of these could be used as a c</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977975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a:t>
            </a:r>
            <a:r>
              <a:rPr lang="en-GB" baseline="0" dirty="0"/>
              <a:t> will have prepared PDPs for Level 5 but these could be adapted or new ones prepared.  There are some handouts that they can use.  This could be one of the 3 components for the portfolio.  It’s worth telling them not too make a final choice until later in the module as they may find another task/document more useful or to their taste.</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384593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sz="1200" dirty="0"/>
              <a:t> Chartered Institute of Personnel and Development (</a:t>
            </a:r>
            <a:r>
              <a:rPr lang="en-GB" dirty="0"/>
              <a:t>CIPD) is a professional association for those performing Human Resources roles in UK organisations.</a:t>
            </a:r>
          </a:p>
          <a:p>
            <a:r>
              <a:rPr lang="en-GB" dirty="0"/>
              <a:t>It has a membership of approximately 150,000. </a:t>
            </a:r>
            <a:r>
              <a:rPr lang="en-GB" dirty="0" err="1"/>
              <a:t>Sefydliad</a:t>
            </a:r>
            <a:r>
              <a:rPr lang="en-GB" dirty="0"/>
              <a:t> </a:t>
            </a:r>
            <a:r>
              <a:rPr lang="en-GB" dirty="0" err="1"/>
              <a:t>Siartredig</a:t>
            </a:r>
            <a:r>
              <a:rPr lang="en-GB" dirty="0"/>
              <a:t> </a:t>
            </a:r>
            <a:r>
              <a:rPr lang="en-GB" dirty="0" err="1"/>
              <a:t>Personél</a:t>
            </a:r>
            <a:r>
              <a:rPr lang="en-GB" dirty="0"/>
              <a:t> a </a:t>
            </a:r>
            <a:r>
              <a:rPr lang="en-GB" dirty="0" err="1"/>
              <a:t>Datblygiad</a:t>
            </a:r>
            <a:r>
              <a:rPr lang="en-GB" dirty="0"/>
              <a:t> (CIPD) – Ken</a:t>
            </a:r>
            <a:r>
              <a:rPr lang="en-GB" baseline="0" dirty="0"/>
              <a:t> Dicks has translated the title but I think that they need to use the English title.</a:t>
            </a:r>
            <a:endParaRPr lang="en-GB" dirty="0"/>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436456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Cottrell’s book is a step by step guide to developing a Personal Development Plan. Students might want to obtain their own copy and use this for a comprehensive PDP.</a:t>
            </a:r>
          </a:p>
          <a:p>
            <a:r>
              <a:rPr lang="en-GB" dirty="0"/>
              <a:t>A key part of personal development planning is identifying the skills that we have and those that we need to improve our practice and prospects</a:t>
            </a:r>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131037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following slides to recap; don’t take too long on this as they should</a:t>
            </a:r>
            <a:r>
              <a:rPr lang="en-GB" baseline="0" dirty="0"/>
              <a:t> have previous knowledge of reflective practice.  </a:t>
            </a:r>
            <a:r>
              <a:rPr lang="en-GB" b="1" baseline="0" dirty="0">
                <a:solidFill>
                  <a:srgbClr val="FF0000"/>
                </a:solidFill>
              </a:rPr>
              <a:t>It might be worth checking on the top-ups; have they done a reflective practice module previously?</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674679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7475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link back to CPD on this last point.</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820491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r>
              <a:rPr lang="en-GB" baseline="0" dirty="0"/>
              <a:t> of Gibbs – give the handout and discuss briefly. Linking to the portfolio.</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217799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332416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There may not be time for the students to undertake the self-assessment in the session but at least get them to look at the statements for each capability and to think about them in the context of their preferred work setting (e.g. Investigating opportunity in the context of a Third Sector organisation seeking funding etc.)</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256023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591551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950353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897731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7578124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9/14/2020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co.uk/learn/cpd/about"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hyperlink" Target="https://doi-org.ezproxy.uwtsd.ac.uk/10.1111/etap.1225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qaa.ac.uk/docs/qaas/enhancement-and-development/enterprise-and-entrpreneurship-education-2018.pdf?sfvrsn=15f1f981_8"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hyperlink" Target="https://www.qaa.ac.uk/docs/qaas/enhancement-and-development/pdp-guidance-for-institutional-policy-and-practice.pdf?sfvrsn=4145f581_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EFABF-A4FB-4AAB-8363-C0C2E0A50BC8}"/>
              </a:ext>
            </a:extLst>
          </p:cNvPr>
          <p:cNvSpPr>
            <a:spLocks noGrp="1"/>
          </p:cNvSpPr>
          <p:nvPr>
            <p:ph type="title"/>
          </p:nvPr>
        </p:nvSpPr>
        <p:spPr>
          <a:xfrm>
            <a:off x="628650" y="1027907"/>
            <a:ext cx="7886700" cy="1756857"/>
          </a:xfrm>
        </p:spPr>
        <p:txBody>
          <a:bodyPr>
            <a:noAutofit/>
          </a:bodyPr>
          <a:lstStyle/>
          <a:p>
            <a:pPr algn="ctr"/>
            <a:r>
              <a:rPr lang="en-GB" sz="3600" b="1" dirty="0">
                <a:latin typeface="+mn-lt"/>
              </a:rPr>
              <a:t>ECGE6002PC – </a:t>
            </a:r>
            <a:r>
              <a:rPr lang="en-GB" sz="3600" b="1" dirty="0" err="1">
                <a:latin typeface="+mn-lt"/>
              </a:rPr>
              <a:t>Sgiliau</a:t>
            </a:r>
            <a:r>
              <a:rPr lang="en-GB" sz="3600" b="1" dirty="0">
                <a:latin typeface="+mn-lt"/>
              </a:rPr>
              <a:t> </a:t>
            </a:r>
            <a:r>
              <a:rPr lang="en-GB" sz="3600" b="1" dirty="0" err="1">
                <a:latin typeface="+mn-lt"/>
              </a:rPr>
              <a:t>Bywyd</a:t>
            </a:r>
            <a:r>
              <a:rPr lang="en-GB" sz="3600" b="1" dirty="0">
                <a:latin typeface="+mn-lt"/>
              </a:rPr>
              <a:t>: </a:t>
            </a:r>
            <a:r>
              <a:rPr lang="en-GB" sz="3600" b="1" dirty="0" err="1">
                <a:latin typeface="+mn-lt"/>
              </a:rPr>
              <a:t>Cyflogadwyedd</a:t>
            </a:r>
            <a:r>
              <a:rPr lang="en-GB" sz="3600" b="1" dirty="0">
                <a:latin typeface="+mn-lt"/>
              </a:rPr>
              <a:t> a </a:t>
            </a:r>
            <a:r>
              <a:rPr lang="en-GB" sz="3600" b="1" dirty="0" err="1">
                <a:latin typeface="+mn-lt"/>
              </a:rPr>
              <a:t>Llwybrau’r</a:t>
            </a:r>
            <a:r>
              <a:rPr lang="en-GB" sz="3600" b="1" dirty="0">
                <a:latin typeface="+mn-lt"/>
              </a:rPr>
              <a:t> </a:t>
            </a:r>
            <a:r>
              <a:rPr lang="en-GB" sz="3600" b="1" dirty="0" err="1">
                <a:latin typeface="+mn-lt"/>
              </a:rPr>
              <a:t>Dyfodol</a:t>
            </a:r>
            <a:r>
              <a:rPr lang="en-GB" sz="3600" b="1" dirty="0">
                <a:latin typeface="+mn-lt"/>
              </a:rPr>
              <a:t> ECGE6001P – Skills for Life: Employability and Future Pathways</a:t>
            </a:r>
            <a:br>
              <a:rPr lang="en-GB" sz="3600" b="1" dirty="0">
                <a:latin typeface="+mn-lt"/>
              </a:rPr>
            </a:br>
            <a:endParaRPr lang="en-GB" sz="3600" b="1" dirty="0">
              <a:latin typeface="+mn-lt"/>
            </a:endParaRPr>
          </a:p>
        </p:txBody>
      </p:sp>
      <p:sp>
        <p:nvSpPr>
          <p:cNvPr id="3" name="TextBox 2">
            <a:extLst>
              <a:ext uri="{FF2B5EF4-FFF2-40B4-BE49-F238E27FC236}">
                <a16:creationId xmlns:a16="http://schemas.microsoft.com/office/drawing/2014/main" id="{A9F9A80B-28F3-456B-A520-7294377D61CC}"/>
              </a:ext>
            </a:extLst>
          </p:cNvPr>
          <p:cNvSpPr txBox="1"/>
          <p:nvPr/>
        </p:nvSpPr>
        <p:spPr>
          <a:xfrm>
            <a:off x="927652" y="3279976"/>
            <a:ext cx="7474226" cy="2308324"/>
          </a:xfrm>
          <a:prstGeom prst="rect">
            <a:avLst/>
          </a:prstGeom>
          <a:noFill/>
        </p:spPr>
        <p:txBody>
          <a:bodyPr wrap="square" rtlCol="0">
            <a:spAutoFit/>
          </a:bodyPr>
          <a:lstStyle/>
          <a:p>
            <a:pPr algn="ctr"/>
            <a:endParaRPr lang="en-GB" sz="3600" b="1" dirty="0"/>
          </a:p>
          <a:p>
            <a:pPr algn="ctr"/>
            <a:r>
              <a:rPr lang="en-GB" sz="3600" b="1" dirty="0"/>
              <a:t>PP 2: </a:t>
            </a:r>
            <a:r>
              <a:rPr lang="en-GB" sz="3600" b="1" dirty="0" err="1"/>
              <a:t>Datblygiad</a:t>
            </a:r>
            <a:r>
              <a:rPr lang="en-GB" sz="3600" b="1" dirty="0"/>
              <a:t> </a:t>
            </a:r>
            <a:r>
              <a:rPr lang="en-GB" sz="3600" b="1" dirty="0" err="1"/>
              <a:t>Personol</a:t>
            </a:r>
            <a:r>
              <a:rPr lang="en-GB" sz="3600" b="1" dirty="0"/>
              <a:t> </a:t>
            </a:r>
          </a:p>
          <a:p>
            <a:pPr algn="ctr"/>
            <a:r>
              <a:rPr lang="en-GB" sz="3600" b="1" dirty="0" err="1"/>
              <a:t>Powerpoint</a:t>
            </a:r>
            <a:r>
              <a:rPr lang="en-GB" sz="3600" b="1" dirty="0"/>
              <a:t> 2:Personal Development</a:t>
            </a:r>
          </a:p>
          <a:p>
            <a:pPr algn="ctr"/>
            <a:r>
              <a:rPr lang="en-GB" sz="3600" b="1" dirty="0"/>
              <a:t> </a:t>
            </a:r>
          </a:p>
        </p:txBody>
      </p:sp>
    </p:spTree>
    <p:extLst>
      <p:ext uri="{BB962C8B-B14F-4D97-AF65-F5344CB8AC3E}">
        <p14:creationId xmlns:p14="http://schemas.microsoft.com/office/powerpoint/2010/main" val="1177913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a:xfrm>
            <a:off x="628650" y="230655"/>
            <a:ext cx="7886700" cy="1325563"/>
          </a:xfrm>
        </p:spPr>
        <p:txBody>
          <a:bodyPr>
            <a:normAutofit/>
          </a:bodyPr>
          <a:lstStyle/>
          <a:p>
            <a:pPr algn="ctr"/>
            <a:r>
              <a:rPr lang="en-GB" sz="3600" b="1" dirty="0"/>
              <a:t>Session Content</a:t>
            </a:r>
            <a:br>
              <a:rPr lang="en-GB" sz="3600" b="1" dirty="0"/>
            </a:br>
            <a:endParaRPr lang="en-GB" sz="3600" b="1" dirty="0"/>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235527" y="1744943"/>
            <a:ext cx="4128654" cy="3445622"/>
          </a:xfrm>
        </p:spPr>
        <p:txBody>
          <a:bodyPr>
            <a:normAutofit fontScale="85000" lnSpcReduction="10000"/>
          </a:bodyPr>
          <a:lstStyle/>
          <a:p>
            <a:r>
              <a:rPr lang="en-GB" dirty="0"/>
              <a:t>Personal Development Planning and CPD</a:t>
            </a:r>
          </a:p>
          <a:p>
            <a:r>
              <a:rPr lang="en-GB" dirty="0"/>
              <a:t>Reflective Practice</a:t>
            </a:r>
          </a:p>
          <a:p>
            <a:r>
              <a:rPr lang="en-GB" dirty="0"/>
              <a:t>Employability and Enterprise Skills</a:t>
            </a:r>
          </a:p>
          <a:p>
            <a:r>
              <a:rPr lang="en-GB" dirty="0"/>
              <a:t>Social Entrepreneurship</a:t>
            </a:r>
          </a:p>
          <a:p>
            <a:r>
              <a:rPr lang="en-GB" dirty="0"/>
              <a:t>Creativity in the workplace</a:t>
            </a:r>
          </a:p>
          <a:p>
            <a:r>
              <a:rPr lang="en-GB" dirty="0"/>
              <a:t>Personal Development Plan example.</a:t>
            </a:r>
          </a:p>
          <a:p>
            <a:endParaRPr lang="en-GB" dirty="0"/>
          </a:p>
        </p:txBody>
      </p:sp>
      <p:sp>
        <p:nvSpPr>
          <p:cNvPr id="4" name="Content Placeholder 3">
            <a:extLst>
              <a:ext uri="{FF2B5EF4-FFF2-40B4-BE49-F238E27FC236}">
                <a16:creationId xmlns:a16="http://schemas.microsoft.com/office/drawing/2014/main" id="{902F7A13-C9DE-491A-83E3-65182CACE6AA}"/>
              </a:ext>
            </a:extLst>
          </p:cNvPr>
          <p:cNvSpPr>
            <a:spLocks noGrp="1"/>
          </p:cNvSpPr>
          <p:nvPr>
            <p:ph sz="half" idx="2"/>
          </p:nvPr>
        </p:nvSpPr>
        <p:spPr>
          <a:xfrm>
            <a:off x="4364182" y="1744943"/>
            <a:ext cx="4668982" cy="3445622"/>
          </a:xfrm>
        </p:spPr>
        <p:txBody>
          <a:bodyPr>
            <a:normAutofit fontScale="85000" lnSpcReduction="10000"/>
          </a:bodyPr>
          <a:lstStyle/>
          <a:p>
            <a:r>
              <a:rPr lang="cy-GB" dirty="0"/>
              <a:t>Cynllunio Datblygiad Personol a DPP</a:t>
            </a:r>
          </a:p>
          <a:p>
            <a:r>
              <a:rPr lang="cy-GB" dirty="0"/>
              <a:t>Arfer Adfyfyriol</a:t>
            </a:r>
          </a:p>
          <a:p>
            <a:r>
              <a:rPr lang="cy-GB" dirty="0"/>
              <a:t>Sgiliau Cyflogadwyedd a Mentergarwch</a:t>
            </a:r>
          </a:p>
          <a:p>
            <a:r>
              <a:rPr lang="cy-GB" dirty="0"/>
              <a:t>Entrepreneuriaeth Gymdeithasol</a:t>
            </a:r>
          </a:p>
          <a:p>
            <a:r>
              <a:rPr lang="cy-GB" dirty="0"/>
              <a:t>Creadigrwydd yn y gweithle</a:t>
            </a:r>
          </a:p>
          <a:p>
            <a:r>
              <a:rPr lang="cy-GB" dirty="0"/>
              <a:t>Enghraifft o Gynllun Datblygiad Personol</a:t>
            </a:r>
          </a:p>
        </p:txBody>
      </p:sp>
    </p:spTree>
    <p:extLst>
      <p:ext uri="{BB962C8B-B14F-4D97-AF65-F5344CB8AC3E}">
        <p14:creationId xmlns:p14="http://schemas.microsoft.com/office/powerpoint/2010/main" val="3981669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a:xfrm>
            <a:off x="628650" y="230655"/>
            <a:ext cx="7886700" cy="1325563"/>
          </a:xfrm>
        </p:spPr>
        <p:txBody>
          <a:bodyPr>
            <a:normAutofit/>
          </a:bodyPr>
          <a:lstStyle/>
          <a:p>
            <a:pPr algn="ctr"/>
            <a:r>
              <a:rPr lang="en-GB" sz="3600" b="1" dirty="0"/>
              <a:t>Personal Development Planning</a:t>
            </a:r>
            <a:br>
              <a:rPr lang="en-GB" sz="3600" b="1" dirty="0"/>
            </a:br>
            <a:r>
              <a:rPr lang="cy-GB" sz="3600" b="1" dirty="0"/>
              <a:t>Cynllunio Datblygiad Personol</a:t>
            </a:r>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628650" y="1476003"/>
            <a:ext cx="3886200" cy="3445622"/>
          </a:xfrm>
        </p:spPr>
        <p:txBody>
          <a:bodyPr>
            <a:normAutofit fontScale="85000" lnSpcReduction="20000"/>
          </a:bodyPr>
          <a:lstStyle/>
          <a:p>
            <a:r>
              <a:rPr lang="en-GB" dirty="0"/>
              <a:t>Personal Development Planning (PDP) consists of three elements</a:t>
            </a:r>
          </a:p>
          <a:p>
            <a:pPr lvl="1"/>
            <a:r>
              <a:rPr lang="en-GB" dirty="0"/>
              <a:t>Improving learning</a:t>
            </a:r>
          </a:p>
          <a:p>
            <a:pPr lvl="1"/>
            <a:r>
              <a:rPr lang="en-GB" dirty="0"/>
              <a:t>Improving Performance</a:t>
            </a:r>
          </a:p>
          <a:p>
            <a:pPr lvl="1"/>
            <a:r>
              <a:rPr lang="en-GB" dirty="0"/>
              <a:t>Forward Planning to achieve goals (whether academic, personal or professional</a:t>
            </a:r>
          </a:p>
          <a:p>
            <a:r>
              <a:rPr lang="en-GB" dirty="0"/>
              <a:t>It is related to the concept of Continuing Professional Development (CPD)</a:t>
            </a:r>
          </a:p>
        </p:txBody>
      </p:sp>
      <p:sp>
        <p:nvSpPr>
          <p:cNvPr id="4" name="Content Placeholder 3">
            <a:extLst>
              <a:ext uri="{FF2B5EF4-FFF2-40B4-BE49-F238E27FC236}">
                <a16:creationId xmlns:a16="http://schemas.microsoft.com/office/drawing/2014/main" id="{902F7A13-C9DE-491A-83E3-65182CACE6AA}"/>
              </a:ext>
            </a:extLst>
          </p:cNvPr>
          <p:cNvSpPr>
            <a:spLocks noGrp="1"/>
          </p:cNvSpPr>
          <p:nvPr>
            <p:ph sz="half" idx="2"/>
          </p:nvPr>
        </p:nvSpPr>
        <p:spPr>
          <a:xfrm>
            <a:off x="4629149" y="1476003"/>
            <a:ext cx="4043795" cy="3445622"/>
          </a:xfrm>
        </p:spPr>
        <p:txBody>
          <a:bodyPr>
            <a:normAutofit fontScale="85000" lnSpcReduction="20000"/>
          </a:bodyPr>
          <a:lstStyle/>
          <a:p>
            <a:r>
              <a:rPr lang="cy-GB" dirty="0"/>
              <a:t>Mae Cynllunio Datblygiad Personol (CDP) yn cynnwys tair elfen</a:t>
            </a:r>
          </a:p>
          <a:p>
            <a:pPr lvl="1"/>
            <a:r>
              <a:rPr lang="cy-GB" dirty="0"/>
              <a:t>Gwella Dysgu</a:t>
            </a:r>
          </a:p>
          <a:p>
            <a:pPr lvl="1"/>
            <a:r>
              <a:rPr lang="cy-GB" dirty="0"/>
              <a:t>Gwella Perfformiad</a:t>
            </a:r>
          </a:p>
          <a:p>
            <a:pPr lvl="1"/>
            <a:r>
              <a:rPr lang="cy-GB" dirty="0"/>
              <a:t>Cynllunio Ymlaen Llaw i gyrraedd nodau (boed yn academaidd, personol neu broffesiynol)</a:t>
            </a:r>
          </a:p>
          <a:p>
            <a:r>
              <a:rPr lang="cy-GB" dirty="0"/>
              <a:t>Mae’n ymwneud â chysyniad Datblygu Proffesiynol Parhaus (DPP)</a:t>
            </a:r>
          </a:p>
          <a:p>
            <a:pPr lvl="1"/>
            <a:endParaRPr lang="en-GB" dirty="0"/>
          </a:p>
        </p:txBody>
      </p:sp>
      <p:sp>
        <p:nvSpPr>
          <p:cNvPr id="5" name="TextBox 4">
            <a:extLst>
              <a:ext uri="{FF2B5EF4-FFF2-40B4-BE49-F238E27FC236}">
                <a16:creationId xmlns:a16="http://schemas.microsoft.com/office/drawing/2014/main" id="{3DD7FB2B-B951-4737-AD86-02FDD5D86F23}"/>
              </a:ext>
            </a:extLst>
          </p:cNvPr>
          <p:cNvSpPr txBox="1"/>
          <p:nvPr/>
        </p:nvSpPr>
        <p:spPr>
          <a:xfrm>
            <a:off x="5271247" y="5180291"/>
            <a:ext cx="3657600" cy="403412"/>
          </a:xfrm>
          <a:prstGeom prst="rect">
            <a:avLst/>
          </a:prstGeom>
          <a:noFill/>
        </p:spPr>
        <p:txBody>
          <a:bodyPr wrap="square" rtlCol="0">
            <a:spAutoFit/>
          </a:bodyPr>
          <a:lstStyle/>
          <a:p>
            <a:pPr algn="r"/>
            <a:r>
              <a:rPr lang="en-GB" sz="2000" dirty="0"/>
              <a:t>(Cottrell, 2010, </a:t>
            </a:r>
            <a:r>
              <a:rPr lang="en-GB" sz="2000" dirty="0" err="1"/>
              <a:t>t.vii</a:t>
            </a:r>
            <a:r>
              <a:rPr lang="en-GB" sz="2000" dirty="0"/>
              <a:t>)</a:t>
            </a:r>
          </a:p>
        </p:txBody>
      </p:sp>
    </p:spTree>
    <p:extLst>
      <p:ext uri="{BB962C8B-B14F-4D97-AF65-F5344CB8AC3E}">
        <p14:creationId xmlns:p14="http://schemas.microsoft.com/office/powerpoint/2010/main" val="130144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77800"/>
            <a:ext cx="7886700" cy="1006474"/>
          </a:xfrm>
        </p:spPr>
        <p:txBody>
          <a:bodyPr>
            <a:normAutofit/>
          </a:bodyPr>
          <a:lstStyle/>
          <a:p>
            <a:pPr algn="ctr"/>
            <a:r>
              <a:rPr lang="en-GB" sz="3200" b="1" dirty="0"/>
              <a:t>Continuing Professional Development</a:t>
            </a:r>
            <a:br>
              <a:rPr lang="en-GB" sz="3200" b="1" dirty="0"/>
            </a:br>
            <a:r>
              <a:rPr lang="cy-GB" sz="3200" b="1" dirty="0"/>
              <a:t>Datblygiad Proffesiynol Parhaus</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2585008"/>
          </a:xfrm>
        </p:spPr>
        <p:txBody>
          <a:bodyPr>
            <a:noAutofit/>
          </a:bodyPr>
          <a:lstStyle/>
          <a:p>
            <a:r>
              <a:rPr lang="en-GB" sz="1900" dirty="0"/>
              <a:t>‘Continuing Professional Development (CPD) is a combination of approaches, ideas and techniques that will help you manage your own learning and growth’. </a:t>
            </a:r>
          </a:p>
          <a:p>
            <a:r>
              <a:rPr lang="en-GB" sz="1900" dirty="0"/>
              <a:t>‘The focus of CPD is firmly on results – the benefits that professional development can bring you in the real world’. </a:t>
            </a:r>
          </a:p>
          <a:p>
            <a:r>
              <a:rPr lang="en-GB" sz="1900" dirty="0"/>
              <a:t>‘Perhaps the most important message is that one size doesn’t fit all. Wherever you are in your career now and whatever you want to achieve, your CPD should be exactly that: yours’.</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349746"/>
          </a:xfrm>
        </p:spPr>
        <p:txBody>
          <a:bodyPr>
            <a:normAutofit/>
          </a:bodyPr>
          <a:lstStyle/>
          <a:p>
            <a:r>
              <a:rPr lang="cy-GB" sz="1900" dirty="0"/>
              <a:t>‘Mae Datblygiad Proffesiynol Parhaus (DPP) yn gyfuniad o ymagweddau, syniadau a thechnegau a fydd yn eich helpu i reoli eich dysgu a’ch twf eich hunan’.</a:t>
            </a:r>
          </a:p>
          <a:p>
            <a:r>
              <a:rPr lang="cy-GB" sz="1900" dirty="0"/>
              <a:t>‘Ffocws cadarn DPP yw canlyniadau – y manteision a all godi yn sgil datblygiad proffesiynol yn y byd go iawn’.</a:t>
            </a:r>
          </a:p>
          <a:p>
            <a:r>
              <a:rPr lang="cy-GB" sz="1900" dirty="0"/>
              <a:t>‘Efallai mai’r neges bwysicaf yw nad yw un maint yn addas i bawb. Lle bynnag rydych chi yn eich gyrfa nawr a beth bynnag rydych am ei gyflawni, fe ddylai eich DPP fod yn union hynny: yn eiddo i chi’.</a:t>
            </a:r>
          </a:p>
        </p:txBody>
      </p:sp>
      <p:sp>
        <p:nvSpPr>
          <p:cNvPr id="5" name="TextBox 4">
            <a:extLst>
              <a:ext uri="{FF2B5EF4-FFF2-40B4-BE49-F238E27FC236}">
                <a16:creationId xmlns:a16="http://schemas.microsoft.com/office/drawing/2014/main" id="{D127CE93-571E-4584-8EBE-55565A686F6C}"/>
              </a:ext>
            </a:extLst>
          </p:cNvPr>
          <p:cNvSpPr txBox="1"/>
          <p:nvPr/>
        </p:nvSpPr>
        <p:spPr>
          <a:xfrm>
            <a:off x="5271247" y="5180291"/>
            <a:ext cx="3657600" cy="403412"/>
          </a:xfrm>
          <a:prstGeom prst="rect">
            <a:avLst/>
          </a:prstGeom>
          <a:noFill/>
        </p:spPr>
        <p:txBody>
          <a:bodyPr wrap="square" rtlCol="0">
            <a:spAutoFit/>
          </a:bodyPr>
          <a:lstStyle/>
          <a:p>
            <a:pPr algn="r"/>
            <a:r>
              <a:rPr lang="en-GB" sz="2000" dirty="0"/>
              <a:t>(CIPD, No Date/Dim </a:t>
            </a:r>
            <a:r>
              <a:rPr lang="en-GB" sz="2000" dirty="0" err="1"/>
              <a:t>Dyddiad</a:t>
            </a:r>
            <a:r>
              <a:rPr lang="en-GB" sz="2000" dirty="0"/>
              <a:t>)</a:t>
            </a:r>
          </a:p>
        </p:txBody>
      </p:sp>
    </p:spTree>
    <p:extLst>
      <p:ext uri="{BB962C8B-B14F-4D97-AF65-F5344CB8AC3E}">
        <p14:creationId xmlns:p14="http://schemas.microsoft.com/office/powerpoint/2010/main" val="10839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Cottrell states that the benefits of Personal Development Planning are as follows;</a:t>
            </a:r>
          </a:p>
          <a:p>
            <a:r>
              <a:rPr lang="en-GB" sz="2000" dirty="0"/>
              <a:t>“When undertaken in supported and structured ways, PDP gives you a much deeper understanding of your performance”. </a:t>
            </a:r>
          </a:p>
          <a:p>
            <a:r>
              <a:rPr lang="en-GB" sz="2000" dirty="0"/>
              <a:t>“You develop abilities in evaluating [your performance] for yourself”.</a:t>
            </a:r>
          </a:p>
          <a:p>
            <a:r>
              <a:rPr lang="en-GB" sz="2000" dirty="0"/>
              <a:t>“Instead of being locked into a routine learning cycle, you enter an upwards learning spiral”.</a:t>
            </a:r>
          </a:p>
          <a:p>
            <a:pPr>
              <a:lnSpc>
                <a:spcPct val="100000"/>
              </a:lnSpc>
              <a:spcBef>
                <a:spcPts val="0"/>
              </a:spcBef>
            </a:pPr>
            <a:r>
              <a:rPr lang="en-GB" sz="2000" dirty="0"/>
              <a:t>“PDP puts you in charge”. </a:t>
            </a:r>
          </a:p>
          <a:p>
            <a:pPr marL="0" indent="0">
              <a:buNone/>
            </a:pPr>
            <a:r>
              <a:rPr lang="en-GB" sz="2000" dirty="0"/>
              <a:t>(Cottrell, 2010, p./t.3)</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474116"/>
          </a:xfrm>
        </p:spPr>
        <p:txBody>
          <a:bodyPr>
            <a:normAutofit/>
          </a:bodyPr>
          <a:lstStyle/>
          <a:p>
            <a:r>
              <a:rPr lang="cy-GB" sz="2000" dirty="0"/>
              <a:t>Dywed </a:t>
            </a:r>
            <a:r>
              <a:rPr lang="cy-GB" sz="2000" dirty="0" err="1"/>
              <a:t>Cottrell</a:t>
            </a:r>
            <a:r>
              <a:rPr lang="cy-GB" sz="2000" dirty="0"/>
              <a:t> bod manteision Cynllunio Datblygu Personol fel a ganlyn;</a:t>
            </a:r>
          </a:p>
          <a:p>
            <a:r>
              <a:rPr lang="cy-GB" sz="2000" dirty="0"/>
              <a:t>“O ymgymryd ag ef mewn ffyrdd a gefnogir ac sy’n strwythuredig, mae CDP yn rhoi i chi ddealltwriaeth llawer dyfnach o’ch perfformiad”.</a:t>
            </a:r>
          </a:p>
          <a:p>
            <a:r>
              <a:rPr lang="cy-GB" sz="2000" dirty="0"/>
              <a:t>“Rydych yn datblygu medrau gwerthuso [eich perfformiad] drosoch chi eich hunan”.</a:t>
            </a:r>
          </a:p>
          <a:p>
            <a:r>
              <a:rPr lang="cy-GB" sz="2000" dirty="0"/>
              <a:t>“Yn lle cael eich cloi mewn cylch dysgu arferol, byddwch yn dechrau sbiral dysgu am i fyny”.</a:t>
            </a:r>
          </a:p>
          <a:p>
            <a:r>
              <a:rPr lang="cy-GB" sz="2000" dirty="0"/>
              <a:t>“Mae CDP yn rhoi’r rheolaeth i chi”.</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Personal Development Planning</a:t>
            </a:r>
            <a:br>
              <a:rPr lang="en-GB" sz="3600" b="1" dirty="0"/>
            </a:br>
            <a:r>
              <a:rPr lang="cy-GB" sz="3600" b="1" dirty="0"/>
              <a:t>Cynllunio Datblygiad Personol</a:t>
            </a:r>
          </a:p>
        </p:txBody>
      </p:sp>
      <p:sp>
        <p:nvSpPr>
          <p:cNvPr id="15" name="TextBox 14">
            <a:extLst>
              <a:ext uri="{FF2B5EF4-FFF2-40B4-BE49-F238E27FC236}">
                <a16:creationId xmlns:a16="http://schemas.microsoft.com/office/drawing/2014/main" id="{4FFDD9E3-8928-4C2E-8A15-5B57F98CEC28}"/>
              </a:ext>
            </a:extLst>
          </p:cNvPr>
          <p:cNvSpPr txBox="1"/>
          <p:nvPr/>
        </p:nvSpPr>
        <p:spPr>
          <a:xfrm>
            <a:off x="5860472" y="5738635"/>
            <a:ext cx="3283528" cy="646331"/>
          </a:xfrm>
          <a:prstGeom prst="rect">
            <a:avLst/>
          </a:prstGeom>
          <a:noFill/>
        </p:spPr>
        <p:txBody>
          <a:bodyPr wrap="square" rtlCol="0">
            <a:spAutoFit/>
          </a:bodyPr>
          <a:lstStyle/>
          <a:p>
            <a:r>
              <a:rPr lang="en-GB" b="1" dirty="0">
                <a:solidFill>
                  <a:schemeClr val="bg1"/>
                </a:solidFill>
              </a:rPr>
              <a:t>Worksheet 1: Benefits of PDP/ </a:t>
            </a:r>
            <a:r>
              <a:rPr lang="en-GB" b="1" dirty="0" err="1">
                <a:solidFill>
                  <a:schemeClr val="bg1"/>
                </a:solidFill>
              </a:rPr>
              <a:t>Taflen</a:t>
            </a:r>
            <a:r>
              <a:rPr lang="en-GB" b="1" dirty="0">
                <a:solidFill>
                  <a:schemeClr val="bg1"/>
                </a:solidFill>
              </a:rPr>
              <a:t> </a:t>
            </a:r>
            <a:r>
              <a:rPr lang="en-GB" b="1" dirty="0" err="1">
                <a:solidFill>
                  <a:schemeClr val="bg1"/>
                </a:solidFill>
              </a:rPr>
              <a:t>waith</a:t>
            </a:r>
            <a:r>
              <a:rPr lang="en-GB" b="1" dirty="0">
                <a:solidFill>
                  <a:schemeClr val="bg1"/>
                </a:solidFill>
              </a:rPr>
              <a:t> 1: </a:t>
            </a:r>
            <a:r>
              <a:rPr lang="en-GB" b="1" dirty="0" err="1">
                <a:solidFill>
                  <a:schemeClr val="bg1"/>
                </a:solidFill>
              </a:rPr>
              <a:t>Manteision</a:t>
            </a:r>
            <a:r>
              <a:rPr lang="en-GB" b="1" dirty="0">
                <a:solidFill>
                  <a:schemeClr val="bg1"/>
                </a:solidFill>
              </a:rPr>
              <a:t> CDP</a:t>
            </a:r>
          </a:p>
        </p:txBody>
      </p:sp>
    </p:spTree>
    <p:extLst>
      <p:ext uri="{BB962C8B-B14F-4D97-AF65-F5344CB8AC3E}">
        <p14:creationId xmlns:p14="http://schemas.microsoft.com/office/powerpoint/2010/main" val="251960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As the previous exercise shows the PDP process is about you taking control of your own development.</a:t>
            </a:r>
          </a:p>
          <a:p>
            <a:r>
              <a:rPr lang="en-GB" sz="2000" dirty="0"/>
              <a:t>As such it involves you taking time to </a:t>
            </a:r>
            <a:r>
              <a:rPr lang="en-GB" sz="2000" u="sng" dirty="0"/>
              <a:t>reflect</a:t>
            </a:r>
            <a:r>
              <a:rPr lang="en-GB" sz="2000" dirty="0"/>
              <a:t> constructively about your skills and experiences</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514851" y="1233957"/>
            <a:ext cx="4413996" cy="4197025"/>
          </a:xfrm>
        </p:spPr>
        <p:txBody>
          <a:bodyPr>
            <a:normAutofit/>
          </a:bodyPr>
          <a:lstStyle/>
          <a:p>
            <a:r>
              <a:rPr lang="cy-GB" sz="2000" dirty="0"/>
              <a:t>Fel y dengys yr ymarfer blaenorol, mae’r broses CDP yn ymwneud â rheoli eich datblygiad eich hunan.</a:t>
            </a:r>
          </a:p>
          <a:p>
            <a:r>
              <a:rPr lang="cy-GB" sz="2000" dirty="0"/>
              <a:t>O ganlyniad, mae’n gofyn i chi dreulio amser yn </a:t>
            </a:r>
            <a:r>
              <a:rPr lang="cy-GB" sz="2000" u="sng" dirty="0"/>
              <a:t>adfyfyrio</a:t>
            </a:r>
            <a:r>
              <a:rPr lang="cy-GB" sz="2000" dirty="0"/>
              <a:t>’n adeiladol ar eich sgiliau a’ch profiadau</a:t>
            </a:r>
          </a:p>
          <a:p>
            <a:endParaRPr lang="cy-GB" sz="2000" dirty="0"/>
          </a:p>
          <a:p>
            <a:pPr marL="0" indent="0" algn="ctr">
              <a:buNone/>
            </a:pPr>
            <a:r>
              <a:rPr lang="cy-GB" sz="1800" b="1" i="1" dirty="0"/>
              <a:t>Mewn grwpiau bach, trafodwch yr hyn a wyddoch yn barod am arfer adfyfyriol.</a:t>
            </a:r>
          </a:p>
          <a:p>
            <a:pPr marL="0" indent="0" algn="ctr">
              <a:buNone/>
            </a:pPr>
            <a:br>
              <a:rPr lang="cy-GB" sz="1800" b="1" i="1" dirty="0"/>
            </a:br>
            <a:r>
              <a:rPr lang="cy-GB" sz="1800" b="1" i="1" dirty="0"/>
              <a:t>Rhannwch ganlyniadau eich trafodaeth gyda’ch Tiwtor.</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cy-GB" sz="3600" b="1" dirty="0"/>
              <a:t>Arfer Adfyfyriol</a:t>
            </a:r>
          </a:p>
        </p:txBody>
      </p:sp>
      <p:sp>
        <p:nvSpPr>
          <p:cNvPr id="2" name="TextBox 1">
            <a:extLst>
              <a:ext uri="{FF2B5EF4-FFF2-40B4-BE49-F238E27FC236}">
                <a16:creationId xmlns:a16="http://schemas.microsoft.com/office/drawing/2014/main" id="{CDF2CC71-33E3-4FB8-B1EA-01986F03B217}"/>
              </a:ext>
            </a:extLst>
          </p:cNvPr>
          <p:cNvSpPr txBox="1"/>
          <p:nvPr/>
        </p:nvSpPr>
        <p:spPr>
          <a:xfrm>
            <a:off x="215153" y="3429000"/>
            <a:ext cx="4413996" cy="1477328"/>
          </a:xfrm>
          <a:prstGeom prst="rect">
            <a:avLst/>
          </a:prstGeom>
          <a:noFill/>
        </p:spPr>
        <p:txBody>
          <a:bodyPr wrap="square" rtlCol="0">
            <a:spAutoFit/>
          </a:bodyPr>
          <a:lstStyle/>
          <a:p>
            <a:pPr algn="ctr"/>
            <a:r>
              <a:rPr lang="en-GB" b="1" i="1" dirty="0"/>
              <a:t>Discuss in small groups what you already know about reflective practice.</a:t>
            </a:r>
          </a:p>
          <a:p>
            <a:pPr algn="ctr"/>
            <a:endParaRPr lang="en-GB" b="1" i="1" dirty="0"/>
          </a:p>
          <a:p>
            <a:pPr algn="ctr"/>
            <a:r>
              <a:rPr lang="en-GB" b="1" i="1" dirty="0"/>
              <a:t>Share the results of your discussion with your Tutor.</a:t>
            </a:r>
          </a:p>
        </p:txBody>
      </p:sp>
    </p:spTree>
    <p:extLst>
      <p:ext uri="{BB962C8B-B14F-4D97-AF65-F5344CB8AC3E}">
        <p14:creationId xmlns:p14="http://schemas.microsoft.com/office/powerpoint/2010/main" val="105325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Reflective Practice is a key part of many professions related to your fields of study, including;</a:t>
            </a:r>
          </a:p>
          <a:p>
            <a:r>
              <a:rPr lang="en-GB" sz="2000" dirty="0"/>
              <a:t>Education</a:t>
            </a:r>
          </a:p>
          <a:p>
            <a:r>
              <a:rPr lang="en-GB" sz="2000" dirty="0"/>
              <a:t>Social Work</a:t>
            </a:r>
          </a:p>
          <a:p>
            <a:r>
              <a:rPr lang="en-GB" sz="2000" dirty="0"/>
              <a:t>Nursing</a:t>
            </a:r>
          </a:p>
          <a:p>
            <a:r>
              <a:rPr lang="en-GB" sz="2000" dirty="0"/>
              <a:t>Youth work</a:t>
            </a:r>
          </a:p>
          <a:p>
            <a:r>
              <a:rPr lang="en-GB" sz="2000" dirty="0"/>
              <a:t>Probation and Youth Justice</a:t>
            </a:r>
          </a:p>
          <a:p>
            <a:r>
              <a:rPr lang="en-GB" sz="2000" dirty="0"/>
              <a:t>Counselling and Psychotherapy</a:t>
            </a:r>
          </a:p>
          <a:p>
            <a:r>
              <a:rPr lang="en-GB" sz="2000" dirty="0"/>
              <a:t>Advice, guidance and pastoral work </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417869" cy="3946334"/>
          </a:xfrm>
        </p:spPr>
        <p:txBody>
          <a:bodyPr>
            <a:normAutofit lnSpcReduction="10000"/>
          </a:bodyPr>
          <a:lstStyle/>
          <a:p>
            <a:r>
              <a:rPr lang="cy-GB" sz="2000" dirty="0"/>
              <a:t>Mae Arfer Adfyfyriol yn rhan allweddol o lawer o broffesiynol sy’n gysylltiedig â’ch meysydd astudio, gan gynnwys;</a:t>
            </a:r>
          </a:p>
          <a:p>
            <a:r>
              <a:rPr lang="cy-GB" sz="2000" dirty="0"/>
              <a:t>Addysg</a:t>
            </a:r>
          </a:p>
          <a:p>
            <a:r>
              <a:rPr lang="cy-GB" sz="2000" dirty="0"/>
              <a:t>Gwaith Cymdeithasol</a:t>
            </a:r>
          </a:p>
          <a:p>
            <a:r>
              <a:rPr lang="cy-GB" sz="2000" dirty="0"/>
              <a:t>Nyrsio</a:t>
            </a:r>
          </a:p>
          <a:p>
            <a:r>
              <a:rPr lang="cy-GB" sz="2000" dirty="0"/>
              <a:t>Gwaith Ieuenctid</a:t>
            </a:r>
          </a:p>
          <a:p>
            <a:r>
              <a:rPr lang="cy-GB" sz="2000" dirty="0"/>
              <a:t>Prawf a Chyfiawnder Ieuenctid</a:t>
            </a:r>
          </a:p>
          <a:p>
            <a:r>
              <a:rPr lang="cy-GB" sz="2000" dirty="0"/>
              <a:t>Cwnsela a Seicotherapi</a:t>
            </a:r>
          </a:p>
          <a:p>
            <a:r>
              <a:rPr lang="cy-GB" sz="2000" dirty="0"/>
              <a:t>Cyngor, arweiniad a gwaith bugeiliol</a:t>
            </a:r>
          </a:p>
          <a:p>
            <a:endParaRPr lang="en-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en-GB" sz="3600" b="1" dirty="0" err="1"/>
              <a:t>Arfer</a:t>
            </a:r>
            <a:r>
              <a:rPr lang="en-GB" sz="3600" b="1" dirty="0"/>
              <a:t> </a:t>
            </a:r>
            <a:r>
              <a:rPr lang="en-GB" sz="3600" b="1" dirty="0" err="1"/>
              <a:t>Adfyfyriol</a:t>
            </a:r>
            <a:endParaRPr lang="en-GB" sz="3600" b="1"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4629149" y="5180291"/>
            <a:ext cx="4299698" cy="400110"/>
          </a:xfrm>
          <a:prstGeom prst="rect">
            <a:avLst/>
          </a:prstGeom>
          <a:noFill/>
        </p:spPr>
        <p:txBody>
          <a:bodyPr wrap="square" rtlCol="0">
            <a:spAutoFit/>
          </a:bodyPr>
          <a:lstStyle/>
          <a:p>
            <a:pPr algn="r"/>
            <a:r>
              <a:rPr lang="en-GB" sz="2000" dirty="0"/>
              <a:t>(Thompson &amp; Thompson, 2018, p./</a:t>
            </a:r>
            <a:r>
              <a:rPr lang="en-GB" sz="2000" dirty="0" err="1"/>
              <a:t>t.xi</a:t>
            </a:r>
            <a:r>
              <a:rPr lang="en-GB" sz="2000" dirty="0"/>
              <a:t>)</a:t>
            </a:r>
          </a:p>
        </p:txBody>
      </p:sp>
    </p:spTree>
    <p:extLst>
      <p:ext uri="{BB962C8B-B14F-4D97-AF65-F5344CB8AC3E}">
        <p14:creationId xmlns:p14="http://schemas.microsoft.com/office/powerpoint/2010/main" val="722681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1" y="1244232"/>
            <a:ext cx="4378035" cy="1014874"/>
          </a:xfrm>
        </p:spPr>
        <p:txBody>
          <a:bodyPr>
            <a:noAutofit/>
          </a:bodyPr>
          <a:lstStyle/>
          <a:p>
            <a:r>
              <a:rPr lang="en-GB" sz="2000" dirty="0"/>
              <a:t>Thompson and Thompson go on to state that adopting a reflective approach gives the practitioner;</a:t>
            </a:r>
          </a:p>
          <a:p>
            <a:r>
              <a:rPr lang="en-GB" sz="2000" dirty="0"/>
              <a:t>A greater sense of control making us less prone to stress</a:t>
            </a:r>
          </a:p>
          <a:p>
            <a:r>
              <a:rPr lang="en-GB" sz="2000" dirty="0"/>
              <a:t>A higher level of confidence based </a:t>
            </a:r>
            <a:br>
              <a:rPr lang="en-GB" sz="2000" dirty="0"/>
            </a:br>
            <a:r>
              <a:rPr lang="en-GB" sz="2000" dirty="0"/>
              <a:t>on the fact that we are able to practice at a more advanced level</a:t>
            </a:r>
          </a:p>
          <a:p>
            <a:r>
              <a:rPr lang="en-GB" sz="2000" dirty="0"/>
              <a:t>More job satisfaction and thus a higher level of motivation and morale</a:t>
            </a:r>
          </a:p>
          <a:p>
            <a:r>
              <a:rPr lang="en-GB" sz="2000" dirty="0"/>
              <a:t>A spur to learning and thus a solid foundation for </a:t>
            </a:r>
            <a:r>
              <a:rPr lang="en-GB" sz="2000" u="sng" dirty="0"/>
              <a:t>continuous professional development </a:t>
            </a:r>
            <a:endParaRPr lang="en-GB" sz="2000" dirty="0"/>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378036" y="1233957"/>
            <a:ext cx="4668981" cy="3946334"/>
          </a:xfrm>
        </p:spPr>
        <p:txBody>
          <a:bodyPr>
            <a:normAutofit/>
          </a:bodyPr>
          <a:lstStyle/>
          <a:p>
            <a:r>
              <a:rPr lang="cy-GB" sz="2000" dirty="0"/>
              <a:t>Mae Thompson a Thompson yn mynd ymlaen i ddweud bod mabwysiadu ymagwedd adfyfyriol yn rhoi i’r ymarferydd;</a:t>
            </a:r>
          </a:p>
          <a:p>
            <a:r>
              <a:rPr lang="cy-GB" sz="2000" dirty="0"/>
              <a:t>Gwell ymdeimlad o reolaeth sy’n ein gwneud yn llai tueddol o ddioddef straen</a:t>
            </a:r>
          </a:p>
          <a:p>
            <a:r>
              <a:rPr lang="cy-GB" sz="2000" dirty="0"/>
              <a:t>Gwell hyder yn seiliedig ar y ffaith ein bod yn gallu arfer ar lefel uwch</a:t>
            </a:r>
          </a:p>
          <a:p>
            <a:r>
              <a:rPr lang="cy-GB" sz="2000" dirty="0"/>
              <a:t>Gwell foddhad â swydd ac felly lefel uwch o gymhelliant a morâl</a:t>
            </a:r>
          </a:p>
          <a:p>
            <a:r>
              <a:rPr lang="cy-GB" sz="2000" dirty="0"/>
              <a:t>Sbardun at ddysgu ac felly sylfaen cadarn ar gyfer </a:t>
            </a:r>
            <a:r>
              <a:rPr lang="cy-GB" sz="2000" u="sng" dirty="0"/>
              <a:t>datblygiad proffesiynol parhaus</a:t>
            </a:r>
            <a:endParaRPr lang="cy-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en-GB" sz="3600" b="1" dirty="0" err="1"/>
              <a:t>Arfer</a:t>
            </a:r>
            <a:r>
              <a:rPr lang="en-GB" sz="3600" b="1" dirty="0"/>
              <a:t> </a:t>
            </a:r>
            <a:r>
              <a:rPr lang="en-GB" sz="3600" b="1" dirty="0" err="1"/>
              <a:t>Adfyfyriol</a:t>
            </a:r>
            <a:endParaRPr lang="en-GB" sz="3600" b="1"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4505528" y="5157364"/>
            <a:ext cx="4413996" cy="400110"/>
          </a:xfrm>
          <a:prstGeom prst="rect">
            <a:avLst/>
          </a:prstGeom>
          <a:noFill/>
        </p:spPr>
        <p:txBody>
          <a:bodyPr wrap="square" rtlCol="0">
            <a:spAutoFit/>
          </a:bodyPr>
          <a:lstStyle/>
          <a:p>
            <a:pPr algn="r"/>
            <a:r>
              <a:rPr lang="en-GB" sz="2000" dirty="0"/>
              <a:t>(Thompson &amp; Thompson, 2018, p./t.143)</a:t>
            </a:r>
          </a:p>
        </p:txBody>
      </p:sp>
    </p:spTree>
    <p:extLst>
      <p:ext uri="{BB962C8B-B14F-4D97-AF65-F5344CB8AC3E}">
        <p14:creationId xmlns:p14="http://schemas.microsoft.com/office/powerpoint/2010/main" val="51476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There are any number of reflective models that have been created to help to structure the reflective process</a:t>
            </a:r>
          </a:p>
          <a:p>
            <a:r>
              <a:rPr lang="en-GB" sz="2000" dirty="0"/>
              <a:t>Each of these has a slightly different focus based on the intended purpose of the model</a:t>
            </a:r>
          </a:p>
          <a:p>
            <a:r>
              <a:rPr lang="en-GB" sz="2000" dirty="0"/>
              <a:t>One model of reflection that is often used in the professions that we have mentioned previous was developed by the social psychologist Graham Gibbs</a:t>
            </a:r>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3822952"/>
          </a:xfrm>
        </p:spPr>
        <p:txBody>
          <a:bodyPr>
            <a:normAutofit/>
          </a:bodyPr>
          <a:lstStyle/>
          <a:p>
            <a:r>
              <a:rPr lang="cy-GB" sz="2000" dirty="0"/>
              <a:t>Mae nifer o fodelau adfyfyriol wedi’u creu i helpu strwythuro’r broses adfyfyriol</a:t>
            </a:r>
          </a:p>
          <a:p>
            <a:r>
              <a:rPr lang="cy-GB" sz="2000" dirty="0"/>
              <a:t>Mae gan bob un o’r rhain ffocws ychydig yn wahanol yn seiliedig ar ddiben </a:t>
            </a:r>
            <a:r>
              <a:rPr lang="cy-GB" sz="2000" dirty="0" err="1"/>
              <a:t>bwriedig</a:t>
            </a:r>
            <a:r>
              <a:rPr lang="cy-GB" sz="2000" dirty="0"/>
              <a:t> y model</a:t>
            </a:r>
          </a:p>
          <a:p>
            <a:r>
              <a:rPr lang="cy-GB" sz="2000" dirty="0"/>
              <a:t>Cafodd un model o adfyfyrio a ddefnyddir yn aml yn y galwedigaethau y soniwyd amdanynt eisoes ei ddatblygu gan y seicolegydd cymdeithasol, Graham Gibbs</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 Models</a:t>
            </a:r>
            <a:br>
              <a:rPr lang="en-GB" sz="3600" b="1" dirty="0"/>
            </a:br>
            <a:r>
              <a:rPr lang="en-GB" sz="3600" b="1" dirty="0" err="1"/>
              <a:t>Modelau</a:t>
            </a:r>
            <a:r>
              <a:rPr lang="en-GB" sz="3600" b="1" dirty="0"/>
              <a:t> </a:t>
            </a:r>
            <a:r>
              <a:rPr lang="en-GB" sz="3600" b="1" dirty="0" err="1"/>
              <a:t>Arfer</a:t>
            </a:r>
            <a:r>
              <a:rPr lang="en-GB" sz="3600" b="1" dirty="0"/>
              <a:t> </a:t>
            </a:r>
            <a:r>
              <a:rPr lang="en-GB" sz="3600" b="1" dirty="0" err="1"/>
              <a:t>Adfyfyriol</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845127" y="5180291"/>
            <a:ext cx="8083720" cy="400110"/>
          </a:xfrm>
          <a:prstGeom prst="rect">
            <a:avLst/>
          </a:prstGeom>
          <a:noFill/>
        </p:spPr>
        <p:txBody>
          <a:bodyPr wrap="square" rtlCol="0">
            <a:spAutoFit/>
          </a:bodyPr>
          <a:lstStyle/>
          <a:p>
            <a:pPr algn="r"/>
            <a:r>
              <a:rPr lang="en-GB" sz="2000" b="1" dirty="0"/>
              <a:t>(Handout 1: Gibbs’ Reflective Model/</a:t>
            </a:r>
            <a:r>
              <a:rPr lang="en-GB" sz="2000" b="1" dirty="0" err="1"/>
              <a:t>Taflen</a:t>
            </a:r>
            <a:r>
              <a:rPr lang="en-GB" sz="2000" b="1" dirty="0"/>
              <a:t> 1: Model </a:t>
            </a:r>
            <a:r>
              <a:rPr lang="en-GB" sz="2000" b="1" dirty="0" err="1"/>
              <a:t>Adfyfyriol</a:t>
            </a:r>
            <a:r>
              <a:rPr lang="en-GB" sz="2000" b="1" dirty="0"/>
              <a:t> Gibb)</a:t>
            </a:r>
          </a:p>
        </p:txBody>
      </p:sp>
    </p:spTree>
    <p:extLst>
      <p:ext uri="{BB962C8B-B14F-4D97-AF65-F5344CB8AC3E}">
        <p14:creationId xmlns:p14="http://schemas.microsoft.com/office/powerpoint/2010/main" val="74947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What is Entrepreneurship?</a:t>
            </a:r>
            <a:br>
              <a:rPr lang="en-GB" sz="3200" b="1" dirty="0"/>
            </a:br>
            <a:r>
              <a:rPr lang="en-GB" sz="3200" b="1" dirty="0"/>
              <a:t>Beth </a:t>
            </a:r>
            <a:r>
              <a:rPr lang="en-GB" sz="3200" b="1" dirty="0" err="1"/>
              <a:t>yw</a:t>
            </a:r>
            <a:r>
              <a:rPr lang="en-GB" sz="3200" b="1" dirty="0"/>
              <a:t> </a:t>
            </a:r>
            <a:r>
              <a:rPr lang="en-GB" sz="3200" b="1" dirty="0" err="1"/>
              <a:t>Entrepreneuriaeth</a:t>
            </a:r>
            <a:r>
              <a:rPr lang="en-GB" sz="3200" b="1" dirty="0"/>
              <a:t>?</a:t>
            </a:r>
            <a:endParaRPr lang="en-GB" sz="3200" dirty="0"/>
          </a:p>
        </p:txBody>
      </p:sp>
      <p:sp>
        <p:nvSpPr>
          <p:cNvPr id="3" name="Content Placeholder 2"/>
          <p:cNvSpPr>
            <a:spLocks noGrp="1"/>
          </p:cNvSpPr>
          <p:nvPr>
            <p:ph sz="half" idx="1"/>
          </p:nvPr>
        </p:nvSpPr>
        <p:spPr>
          <a:xfrm>
            <a:off x="571500" y="1210550"/>
            <a:ext cx="3886200" cy="4275850"/>
          </a:xfrm>
        </p:spPr>
        <p:txBody>
          <a:bodyPr>
            <a:normAutofit fontScale="62500" lnSpcReduction="20000"/>
          </a:bodyPr>
          <a:lstStyle/>
          <a:p>
            <a:pPr marL="0" indent="0" algn="ctr">
              <a:buNone/>
            </a:pPr>
            <a:r>
              <a:rPr lang="en-GB" i="1" dirty="0"/>
              <a:t>In small groups discuss the following questions</a:t>
            </a:r>
          </a:p>
          <a:p>
            <a:pPr marL="0" indent="0" algn="ctr">
              <a:buNone/>
            </a:pPr>
            <a:endParaRPr lang="en-GB" i="1" dirty="0"/>
          </a:p>
          <a:p>
            <a:pPr marL="514350" indent="-514350" algn="ctr">
              <a:buFont typeface="+mj-lt"/>
              <a:buAutoNum type="arabicPeriod"/>
            </a:pPr>
            <a:r>
              <a:rPr lang="en-GB" i="1" dirty="0"/>
              <a:t>Who or what is an Entrepreneur?</a:t>
            </a:r>
          </a:p>
          <a:p>
            <a:pPr marL="514350" indent="-514350" algn="ctr">
              <a:buFont typeface="+mj-lt"/>
              <a:buAutoNum type="arabicPeriod"/>
            </a:pPr>
            <a:r>
              <a:rPr lang="en-GB" i="1" dirty="0"/>
              <a:t>How do people become entrepreneurs?</a:t>
            </a:r>
          </a:p>
          <a:p>
            <a:pPr marL="514350" indent="-514350" algn="ctr">
              <a:buFont typeface="+mj-lt"/>
              <a:buAutoNum type="arabicPeriod"/>
            </a:pPr>
            <a:r>
              <a:rPr lang="en-GB" i="1" dirty="0"/>
              <a:t>What is the role of entrepreneurship in society?</a:t>
            </a:r>
          </a:p>
          <a:p>
            <a:pPr algn="ctr"/>
            <a:endParaRPr lang="en-GB" i="1" dirty="0"/>
          </a:p>
          <a:p>
            <a:pPr marL="0" indent="0" algn="ctr">
              <a:buNone/>
            </a:pPr>
            <a:r>
              <a:rPr lang="en-GB" i="1" dirty="0"/>
              <a:t>Feedback to your Tutor.</a:t>
            </a:r>
          </a:p>
          <a:p>
            <a:pPr marL="0" indent="0">
              <a:buNone/>
            </a:pPr>
            <a:endParaRPr lang="en-GB" dirty="0"/>
          </a:p>
        </p:txBody>
      </p:sp>
      <p:sp>
        <p:nvSpPr>
          <p:cNvPr id="4" name="Content Placeholder 3"/>
          <p:cNvSpPr>
            <a:spLocks noGrp="1"/>
          </p:cNvSpPr>
          <p:nvPr>
            <p:ph sz="half" idx="2"/>
          </p:nvPr>
        </p:nvSpPr>
        <p:spPr>
          <a:xfrm>
            <a:off x="4572000" y="1139948"/>
            <a:ext cx="3546764" cy="3030270"/>
          </a:xfrm>
        </p:spPr>
        <p:txBody>
          <a:bodyPr>
            <a:normAutofit fontScale="62500" lnSpcReduction="20000"/>
          </a:bodyPr>
          <a:lstStyle/>
          <a:p>
            <a:pPr marL="0" indent="0">
              <a:buNone/>
            </a:pPr>
            <a:r>
              <a:rPr lang="cy-GB" i="1" dirty="0"/>
              <a:t>Mewn grwpiau bach trafodwch y cwestiynau a ganlyn</a:t>
            </a:r>
          </a:p>
          <a:p>
            <a:pPr marL="0" indent="0">
              <a:buNone/>
            </a:pPr>
            <a:br>
              <a:rPr lang="cy-GB" dirty="0"/>
            </a:br>
            <a:br>
              <a:rPr lang="cy-GB" dirty="0"/>
            </a:br>
            <a:r>
              <a:rPr lang="cy-GB" dirty="0"/>
              <a:t>1. Pwy neu beth yw Entrepreneur?</a:t>
            </a:r>
          </a:p>
          <a:p>
            <a:pPr marL="0" indent="0">
              <a:buNone/>
            </a:pPr>
            <a:r>
              <a:rPr lang="cy-GB" i="1" dirty="0"/>
              <a:t>2. Sut mae pobl yn dod yn Entrepreneuriaid?</a:t>
            </a:r>
          </a:p>
          <a:p>
            <a:pPr marL="0" indent="0">
              <a:buNone/>
            </a:pPr>
            <a:r>
              <a:rPr lang="cy-GB" i="1" dirty="0"/>
              <a:t>3. Beth yw rôl entrepreneuriaeth mewn cymdeithas?</a:t>
            </a:r>
            <a:br>
              <a:rPr lang="cy-GB" i="1" dirty="0"/>
            </a:br>
            <a:br>
              <a:rPr lang="cy-GB" i="1" dirty="0"/>
            </a:br>
            <a:br>
              <a:rPr lang="cy-GB" i="1" dirty="0"/>
            </a:br>
            <a:r>
              <a:rPr lang="cy-GB" i="1" dirty="0"/>
              <a:t>Rhowch adborth i’r Tiwtor.</a:t>
            </a:r>
          </a:p>
        </p:txBody>
      </p:sp>
      <p:sp>
        <p:nvSpPr>
          <p:cNvPr id="5" name="TextBox 4">
            <a:extLst>
              <a:ext uri="{FF2B5EF4-FFF2-40B4-BE49-F238E27FC236}">
                <a16:creationId xmlns:a16="http://schemas.microsoft.com/office/drawing/2014/main" id="{341C77C9-6EC1-4AB4-AC4C-0CCD4F0D77C6}"/>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on/</a:t>
            </a:r>
            <a:r>
              <a:rPr lang="en-GB" sz="2000" dirty="0" err="1"/>
              <a:t>Wedi’i</a:t>
            </a:r>
            <a:r>
              <a:rPr lang="en-GB" sz="2000" dirty="0"/>
              <a:t> </a:t>
            </a:r>
            <a:r>
              <a:rPr lang="en-GB" sz="2000" dirty="0" err="1"/>
              <a:t>seilio</a:t>
            </a:r>
            <a:r>
              <a:rPr lang="en-GB" sz="2000" dirty="0"/>
              <a:t> </a:t>
            </a:r>
            <a:r>
              <a:rPr lang="en-GB" sz="2000" dirty="0" err="1"/>
              <a:t>ar</a:t>
            </a:r>
            <a:r>
              <a:rPr lang="en-GB" sz="2000" dirty="0"/>
              <a:t> Rae</a:t>
            </a:r>
            <a:r>
              <a:rPr lang="en-GB" sz="2000" dirty="0">
                <a:latin typeface="Calibri" panose="020F0502020204030204" pitchFamily="34" charset="0"/>
                <a:cs typeface="Calibri" panose="020F0502020204030204" pitchFamily="34" charset="0"/>
              </a:rPr>
              <a:t>, 2007</a:t>
            </a:r>
            <a:r>
              <a:rPr lang="en-GB" sz="2000" dirty="0"/>
              <a:t>)</a:t>
            </a:r>
          </a:p>
        </p:txBody>
      </p:sp>
    </p:spTree>
    <p:extLst>
      <p:ext uri="{BB962C8B-B14F-4D97-AF65-F5344CB8AC3E}">
        <p14:creationId xmlns:p14="http://schemas.microsoft.com/office/powerpoint/2010/main" val="34651753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Capabilities</a:t>
            </a:r>
            <a:br>
              <a:rPr lang="en-GB" sz="3200" b="1" dirty="0"/>
            </a:br>
            <a:r>
              <a:rPr lang="en-GB" sz="3200" b="1" dirty="0" err="1"/>
              <a:t>Medrau</a:t>
            </a:r>
            <a:r>
              <a:rPr lang="en-GB" sz="3200" b="1" dirty="0"/>
              <a:t> </a:t>
            </a:r>
            <a:r>
              <a:rPr lang="en-GB" sz="3200" b="1" dirty="0" err="1"/>
              <a:t>Entrepreneuriaeth</a:t>
            </a:r>
            <a:endParaRPr lang="en-GB" sz="3200" dirty="0"/>
          </a:p>
        </p:txBody>
      </p:sp>
      <p:sp>
        <p:nvSpPr>
          <p:cNvPr id="3" name="Content Placeholder 2"/>
          <p:cNvSpPr>
            <a:spLocks noGrp="1"/>
          </p:cNvSpPr>
          <p:nvPr>
            <p:ph sz="half" idx="1"/>
          </p:nvPr>
        </p:nvSpPr>
        <p:spPr>
          <a:xfrm>
            <a:off x="571500" y="1210550"/>
            <a:ext cx="3886200" cy="4275850"/>
          </a:xfrm>
        </p:spPr>
        <p:txBody>
          <a:bodyPr>
            <a:normAutofit/>
          </a:bodyPr>
          <a:lstStyle/>
          <a:p>
            <a:r>
              <a:rPr lang="en-GB" sz="2400" dirty="0"/>
              <a:t>Personal organisation</a:t>
            </a:r>
          </a:p>
          <a:p>
            <a:r>
              <a:rPr lang="en-GB" sz="2400" dirty="0"/>
              <a:t>Interpersonal interaction</a:t>
            </a:r>
          </a:p>
          <a:p>
            <a:r>
              <a:rPr lang="en-GB" sz="2400" dirty="0"/>
              <a:t>Investigating opportunity</a:t>
            </a:r>
          </a:p>
          <a:p>
            <a:r>
              <a:rPr lang="en-GB" sz="2400" dirty="0"/>
              <a:t>Applying innovation</a:t>
            </a:r>
          </a:p>
          <a:p>
            <a:r>
              <a:rPr lang="en-GB" sz="2400" dirty="0"/>
              <a:t>Strategic venture planning</a:t>
            </a:r>
          </a:p>
          <a:p>
            <a:r>
              <a:rPr lang="en-GB" sz="2400" dirty="0"/>
              <a:t>Market development </a:t>
            </a:r>
          </a:p>
          <a:p>
            <a:pPr marL="0" indent="0">
              <a:buNone/>
            </a:pPr>
            <a:endParaRPr lang="en-GB" sz="2400" dirty="0"/>
          </a:p>
        </p:txBody>
      </p:sp>
      <p:sp>
        <p:nvSpPr>
          <p:cNvPr id="4" name="Content Placeholder 3"/>
          <p:cNvSpPr>
            <a:spLocks noGrp="1"/>
          </p:cNvSpPr>
          <p:nvPr>
            <p:ph sz="half" idx="2"/>
          </p:nvPr>
        </p:nvSpPr>
        <p:spPr>
          <a:xfrm>
            <a:off x="4572000" y="1139947"/>
            <a:ext cx="4017818" cy="3667579"/>
          </a:xfrm>
        </p:spPr>
        <p:txBody>
          <a:bodyPr>
            <a:normAutofit/>
          </a:bodyPr>
          <a:lstStyle/>
          <a:p>
            <a:r>
              <a:rPr lang="cy-GB" sz="2400" dirty="0"/>
              <a:t>Trefnusrwydd personol</a:t>
            </a:r>
          </a:p>
          <a:p>
            <a:r>
              <a:rPr lang="cy-GB" sz="2400" dirty="0"/>
              <a:t>Rhyngweithio rhyngbersonol</a:t>
            </a:r>
          </a:p>
          <a:p>
            <a:r>
              <a:rPr lang="cy-GB" sz="2400" dirty="0"/>
              <a:t>Cyfle i archwilio</a:t>
            </a:r>
          </a:p>
          <a:p>
            <a:r>
              <a:rPr lang="cy-GB" sz="2400" dirty="0"/>
              <a:t>Cymhwyso arloesi</a:t>
            </a:r>
          </a:p>
          <a:p>
            <a:r>
              <a:rPr lang="cy-GB" sz="2400" dirty="0"/>
              <a:t>Cynllunio menter strategol</a:t>
            </a:r>
          </a:p>
          <a:p>
            <a:r>
              <a:rPr lang="cy-GB" sz="2400" dirty="0"/>
              <a:t>Datblygu marchnad</a:t>
            </a:r>
          </a:p>
        </p:txBody>
      </p:sp>
      <p:sp>
        <p:nvSpPr>
          <p:cNvPr id="5" name="TextBox 4">
            <a:extLst>
              <a:ext uri="{FF2B5EF4-FFF2-40B4-BE49-F238E27FC236}">
                <a16:creationId xmlns:a16="http://schemas.microsoft.com/office/drawing/2014/main" id="{341C77C9-6EC1-4AB4-AC4C-0CCD4F0D77C6}"/>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on/</a:t>
            </a:r>
            <a:r>
              <a:rPr lang="en-GB" sz="2000" dirty="0" err="1"/>
              <a:t>Wedi’i</a:t>
            </a:r>
            <a:r>
              <a:rPr lang="en-GB" sz="2000" dirty="0"/>
              <a:t> </a:t>
            </a:r>
            <a:r>
              <a:rPr lang="en-GB" sz="2000" dirty="0" err="1"/>
              <a:t>seilio</a:t>
            </a:r>
            <a:r>
              <a:rPr lang="en-GB" sz="2000" dirty="0"/>
              <a:t> </a:t>
            </a:r>
            <a:r>
              <a:rPr lang="en-GB" sz="2000" dirty="0" err="1"/>
              <a:t>ar</a:t>
            </a:r>
            <a:r>
              <a:rPr lang="en-GB" sz="2000" dirty="0"/>
              <a:t> Rae</a:t>
            </a:r>
            <a:r>
              <a:rPr lang="en-GB" sz="2000" dirty="0">
                <a:latin typeface="Calibri" panose="020F0502020204030204" pitchFamily="34" charset="0"/>
                <a:cs typeface="Calibri" panose="020F0502020204030204" pitchFamily="34" charset="0"/>
              </a:rPr>
              <a:t>, 2007</a:t>
            </a:r>
            <a:r>
              <a:rPr lang="en-GB" sz="2000" dirty="0"/>
              <a:t>)</a:t>
            </a:r>
          </a:p>
        </p:txBody>
      </p:sp>
      <p:sp>
        <p:nvSpPr>
          <p:cNvPr id="6" name="TextBox 5">
            <a:extLst>
              <a:ext uri="{FF2B5EF4-FFF2-40B4-BE49-F238E27FC236}">
                <a16:creationId xmlns:a16="http://schemas.microsoft.com/office/drawing/2014/main" id="{581DD7D3-B26C-4279-8DC6-06F6771D370A}"/>
              </a:ext>
            </a:extLst>
          </p:cNvPr>
          <p:cNvSpPr txBox="1"/>
          <p:nvPr/>
        </p:nvSpPr>
        <p:spPr>
          <a:xfrm>
            <a:off x="4322618" y="5707516"/>
            <a:ext cx="4821382" cy="646331"/>
          </a:xfrm>
          <a:prstGeom prst="rect">
            <a:avLst/>
          </a:prstGeom>
          <a:noFill/>
        </p:spPr>
        <p:txBody>
          <a:bodyPr wrap="square" rtlCol="0">
            <a:spAutoFit/>
          </a:bodyPr>
          <a:lstStyle/>
          <a:p>
            <a:r>
              <a:rPr lang="en-GB" b="1" dirty="0">
                <a:solidFill>
                  <a:schemeClr val="bg1"/>
                </a:solidFill>
              </a:rPr>
              <a:t>Worksheet 2: Entrepreneurship self assessment/ </a:t>
            </a:r>
            <a:r>
              <a:rPr lang="en-GB" b="1" dirty="0" err="1">
                <a:solidFill>
                  <a:schemeClr val="bg1"/>
                </a:solidFill>
              </a:rPr>
              <a:t>Taflen</a:t>
            </a:r>
            <a:r>
              <a:rPr lang="en-GB" b="1" dirty="0">
                <a:solidFill>
                  <a:schemeClr val="bg1"/>
                </a:solidFill>
              </a:rPr>
              <a:t> </a:t>
            </a:r>
            <a:r>
              <a:rPr lang="en-GB" b="1" dirty="0" err="1">
                <a:solidFill>
                  <a:schemeClr val="bg1"/>
                </a:solidFill>
              </a:rPr>
              <a:t>waith</a:t>
            </a:r>
            <a:r>
              <a:rPr lang="en-GB" b="1" dirty="0">
                <a:solidFill>
                  <a:schemeClr val="bg1"/>
                </a:solidFill>
              </a:rPr>
              <a:t> 2: Hunan-</a:t>
            </a:r>
            <a:r>
              <a:rPr lang="en-GB" b="1" dirty="0" err="1">
                <a:solidFill>
                  <a:schemeClr val="bg1"/>
                </a:solidFill>
              </a:rPr>
              <a:t>asesiad</a:t>
            </a:r>
            <a:r>
              <a:rPr lang="en-GB" b="1" dirty="0">
                <a:solidFill>
                  <a:schemeClr val="bg1"/>
                </a:solidFill>
              </a:rPr>
              <a:t> </a:t>
            </a:r>
            <a:r>
              <a:rPr lang="en-GB" b="1" dirty="0" err="1">
                <a:solidFill>
                  <a:schemeClr val="bg1"/>
                </a:solidFill>
              </a:rPr>
              <a:t>Entrepreneuriaeth</a:t>
            </a:r>
            <a:r>
              <a:rPr lang="en-GB" b="1" dirty="0">
                <a:solidFill>
                  <a:schemeClr val="bg1"/>
                </a:solidFill>
              </a:rPr>
              <a:t>   </a:t>
            </a:r>
          </a:p>
        </p:txBody>
      </p:sp>
    </p:spTree>
    <p:extLst>
      <p:ext uri="{BB962C8B-B14F-4D97-AF65-F5344CB8AC3E}">
        <p14:creationId xmlns:p14="http://schemas.microsoft.com/office/powerpoint/2010/main" val="28784568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continued:</a:t>
            </a:r>
            <a:br>
              <a:rPr lang="en-GB" sz="3200" b="1" dirty="0"/>
            </a:br>
            <a:r>
              <a:rPr lang="en-GB" sz="3200" b="1" dirty="0" err="1"/>
              <a:t>Entrepreneuriaeth</a:t>
            </a:r>
            <a:r>
              <a:rPr lang="en-GB" sz="3200" b="1" dirty="0"/>
              <a:t>, </a:t>
            </a:r>
            <a:r>
              <a:rPr lang="en-GB" sz="3200" b="1" dirty="0" err="1"/>
              <a:t>parhad</a:t>
            </a:r>
            <a:r>
              <a:rPr lang="en-GB" sz="3200" b="1" dirty="0"/>
              <a:t>:</a:t>
            </a:r>
            <a:endParaRPr lang="en-GB" sz="3200" dirty="0"/>
          </a:p>
        </p:txBody>
      </p:sp>
      <p:sp>
        <p:nvSpPr>
          <p:cNvPr id="3" name="Content Placeholder 2"/>
          <p:cNvSpPr>
            <a:spLocks noGrp="1"/>
          </p:cNvSpPr>
          <p:nvPr>
            <p:ph sz="half" idx="1"/>
          </p:nvPr>
        </p:nvSpPr>
        <p:spPr>
          <a:xfrm>
            <a:off x="571500" y="1210550"/>
            <a:ext cx="3886200" cy="4275850"/>
          </a:xfrm>
        </p:spPr>
        <p:txBody>
          <a:bodyPr>
            <a:normAutofit fontScale="85000" lnSpcReduction="20000"/>
          </a:bodyPr>
          <a:lstStyle/>
          <a:p>
            <a:r>
              <a:rPr lang="en-GB" dirty="0"/>
              <a:t>Note: it is important to recognise that these entrepreneurial ventures will seek to become financially sustainable, in order to respond to the needs of their target audience(s).</a:t>
            </a:r>
          </a:p>
          <a:p>
            <a:r>
              <a:rPr lang="en-GB" b="1" dirty="0"/>
              <a:t>Intrapreneurship </a:t>
            </a:r>
            <a:r>
              <a:rPr lang="en-GB" dirty="0"/>
              <a:t>is the application of enterprise behaviours, attributes and skills within an existing micro or small business, corporate or public-sector organisation.</a:t>
            </a:r>
            <a:endParaRPr lang="en-GB" sz="2400" i="1" dirty="0"/>
          </a:p>
        </p:txBody>
      </p:sp>
      <p:sp>
        <p:nvSpPr>
          <p:cNvPr id="4" name="Content Placeholder 3"/>
          <p:cNvSpPr>
            <a:spLocks noGrp="1"/>
          </p:cNvSpPr>
          <p:nvPr>
            <p:ph sz="half" idx="2"/>
          </p:nvPr>
        </p:nvSpPr>
        <p:spPr>
          <a:xfrm>
            <a:off x="4572000" y="1139947"/>
            <a:ext cx="3886200" cy="4346453"/>
          </a:xfrm>
        </p:spPr>
        <p:txBody>
          <a:bodyPr>
            <a:normAutofit fontScale="85000" lnSpcReduction="20000"/>
          </a:bodyPr>
          <a:lstStyle/>
          <a:p>
            <a:r>
              <a:rPr lang="cy-GB" dirty="0"/>
              <a:t>Nodyn: mae’n bwysig cydnabod y bydd y mentrau </a:t>
            </a:r>
            <a:r>
              <a:rPr lang="cy-GB" dirty="0" err="1"/>
              <a:t>entrepreneuraidd</a:t>
            </a:r>
            <a:r>
              <a:rPr lang="cy-GB" dirty="0"/>
              <a:t> hyn yn ceisio bod yn gynaliadwy’n ariannol, er mwyn ymateb i anghenion eu cynulleidfa(oedd) targed.</a:t>
            </a:r>
          </a:p>
          <a:p>
            <a:r>
              <a:rPr lang="cy-GB" b="1" dirty="0"/>
              <a:t>Entrepreneuriaeth </a:t>
            </a:r>
            <a:r>
              <a:rPr lang="cy-GB" dirty="0"/>
              <a:t>yw cymhwysiad ymddygiad, rhinweddau a sgiliau menter o fewn micro fusnes neu fusnes bach presennol, sefydliad corfforaethol neu sector cyhoeddus. </a:t>
            </a:r>
            <a:endParaRPr lang="cy-GB" b="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p./t.8</a:t>
            </a:r>
            <a:r>
              <a:rPr lang="en-GB" sz="2000" b="1" dirty="0">
                <a:solidFill>
                  <a:schemeClr val="bg1"/>
                </a:solidFill>
              </a:rPr>
              <a:t>)</a:t>
            </a:r>
          </a:p>
        </p:txBody>
      </p:sp>
    </p:spTree>
    <p:extLst>
      <p:ext uri="{BB962C8B-B14F-4D97-AF65-F5344CB8AC3E}">
        <p14:creationId xmlns:p14="http://schemas.microsoft.com/office/powerpoint/2010/main" val="185480019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6"/>
            <a:ext cx="7886700" cy="1325563"/>
          </a:xfrm>
        </p:spPr>
        <p:txBody>
          <a:bodyPr>
            <a:normAutofit/>
          </a:bodyPr>
          <a:lstStyle/>
          <a:p>
            <a:pPr algn="ctr"/>
            <a:r>
              <a:rPr lang="en-GB" sz="3600" dirty="0"/>
              <a:t>Suggested reading</a:t>
            </a:r>
            <a:br>
              <a:rPr lang="en-GB" sz="3600" dirty="0"/>
            </a:br>
            <a:r>
              <a:rPr lang="en-GB" sz="3600" dirty="0" err="1"/>
              <a:t>Deunydd</a:t>
            </a:r>
            <a:r>
              <a:rPr lang="en-GB" sz="3600" dirty="0"/>
              <a:t> </a:t>
            </a:r>
            <a:r>
              <a:rPr lang="en-GB" sz="3600" dirty="0" err="1"/>
              <a:t>darllen</a:t>
            </a:r>
            <a:r>
              <a:rPr lang="en-GB" sz="3600" dirty="0"/>
              <a:t> a </a:t>
            </a:r>
            <a:r>
              <a:rPr lang="en-GB" sz="3600" dirty="0" err="1"/>
              <a:t>argymellir</a:t>
            </a:r>
            <a:endParaRPr lang="en-GB" sz="3600" dirty="0"/>
          </a:p>
        </p:txBody>
      </p:sp>
      <p:sp>
        <p:nvSpPr>
          <p:cNvPr id="5" name="TextBox 4">
            <a:extLst>
              <a:ext uri="{FF2B5EF4-FFF2-40B4-BE49-F238E27FC236}">
                <a16:creationId xmlns:a16="http://schemas.microsoft.com/office/drawing/2014/main" id="{176DC376-090D-4558-8662-E6878E064F0C}"/>
              </a:ext>
            </a:extLst>
          </p:cNvPr>
          <p:cNvSpPr txBox="1"/>
          <p:nvPr/>
        </p:nvSpPr>
        <p:spPr>
          <a:xfrm>
            <a:off x="628650" y="1450799"/>
            <a:ext cx="7886700" cy="1938992"/>
          </a:xfrm>
          <a:prstGeom prst="rect">
            <a:avLst/>
          </a:prstGeom>
          <a:noFill/>
        </p:spPr>
        <p:txBody>
          <a:bodyPr wrap="square" rtlCol="0">
            <a:spAutoFit/>
          </a:bodyPr>
          <a:lstStyle/>
          <a:p>
            <a:pPr algn="ctr"/>
            <a:r>
              <a:rPr lang="en-GB" sz="2400" i="1" dirty="0"/>
              <a:t>As well as the reference list below you might also want to look at the following articles which can all be found via the Library search.</a:t>
            </a:r>
          </a:p>
          <a:p>
            <a:pPr algn="ctr"/>
            <a:r>
              <a:rPr lang="cy-GB" sz="2400" i="1" dirty="0"/>
              <a:t>Yn ogystal â’r rhestr gyfeirio isod, gallwch hefyd edrych ar yr erthyglau a ganlyn sydd ar gael drwy gynnal chwiliad Llyfrgell.</a:t>
            </a:r>
          </a:p>
        </p:txBody>
      </p:sp>
      <p:sp>
        <p:nvSpPr>
          <p:cNvPr id="7" name="TextBox 6">
            <a:extLst>
              <a:ext uri="{FF2B5EF4-FFF2-40B4-BE49-F238E27FC236}">
                <a16:creationId xmlns:a16="http://schemas.microsoft.com/office/drawing/2014/main" id="{C026726F-136F-41C7-8F2D-89A894241D9F}"/>
              </a:ext>
            </a:extLst>
          </p:cNvPr>
          <p:cNvSpPr txBox="1"/>
          <p:nvPr/>
        </p:nvSpPr>
        <p:spPr>
          <a:xfrm>
            <a:off x="628650" y="3908816"/>
            <a:ext cx="7886700" cy="646331"/>
          </a:xfrm>
          <a:prstGeom prst="rect">
            <a:avLst/>
          </a:prstGeom>
          <a:noFill/>
        </p:spPr>
        <p:txBody>
          <a:bodyPr wrap="square" rtlCol="0">
            <a:spAutoFit/>
          </a:bodyPr>
          <a:lstStyle/>
          <a:p>
            <a:r>
              <a:rPr lang="en-GB" dirty="0"/>
              <a:t>Fry. E (2010) </a:t>
            </a:r>
            <a:r>
              <a:rPr lang="en-GB" i="1" dirty="0"/>
              <a:t>How to approach your own career like an entrepreneur.</a:t>
            </a:r>
          </a:p>
          <a:p>
            <a:r>
              <a:rPr lang="en-GB" dirty="0"/>
              <a:t>Meredith Corporation Fortune, 2015, Vol./Cyf.171 (1), p./t.84-90</a:t>
            </a:r>
          </a:p>
        </p:txBody>
      </p:sp>
      <p:sp>
        <p:nvSpPr>
          <p:cNvPr id="8" name="TextBox 7">
            <a:extLst>
              <a:ext uri="{FF2B5EF4-FFF2-40B4-BE49-F238E27FC236}">
                <a16:creationId xmlns:a16="http://schemas.microsoft.com/office/drawing/2014/main" id="{C53BA6AC-BB48-45AD-B99C-2DDDC2FC4061}"/>
              </a:ext>
            </a:extLst>
          </p:cNvPr>
          <p:cNvSpPr txBox="1"/>
          <p:nvPr/>
        </p:nvSpPr>
        <p:spPr>
          <a:xfrm>
            <a:off x="628650" y="4715354"/>
            <a:ext cx="7886700" cy="923330"/>
          </a:xfrm>
          <a:prstGeom prst="rect">
            <a:avLst/>
          </a:prstGeom>
          <a:noFill/>
        </p:spPr>
        <p:txBody>
          <a:bodyPr wrap="square" rtlCol="0">
            <a:spAutoFit/>
          </a:bodyPr>
          <a:lstStyle/>
          <a:p>
            <a:r>
              <a:rPr lang="en-GB" dirty="0"/>
              <a:t>Reiter-</a:t>
            </a:r>
            <a:r>
              <a:rPr lang="en-GB" dirty="0" err="1"/>
              <a:t>Palmon</a:t>
            </a:r>
            <a:r>
              <a:rPr lang="en-GB" dirty="0"/>
              <a:t>. R (2011) </a:t>
            </a:r>
            <a:r>
              <a:rPr lang="en-GB" i="1" dirty="0"/>
              <a:t>The Psychology of Creativity and Innovation in the Workplace </a:t>
            </a:r>
            <a:r>
              <a:rPr lang="en-GB" dirty="0"/>
              <a:t>Psychology of Aesthetics, Creativity, and the Arts  Vol./</a:t>
            </a:r>
            <a:r>
              <a:rPr lang="en-GB" dirty="0" err="1"/>
              <a:t>Cyf</a:t>
            </a:r>
            <a:r>
              <a:rPr lang="en-GB" dirty="0"/>
              <a:t>. 5, No./</a:t>
            </a:r>
            <a:r>
              <a:rPr lang="en-GB" dirty="0" err="1"/>
              <a:t>Rhif</a:t>
            </a:r>
            <a:r>
              <a:rPr lang="en-GB" dirty="0"/>
              <a:t> 1, pp./tt.1–2</a:t>
            </a:r>
          </a:p>
        </p:txBody>
      </p:sp>
    </p:spTree>
    <p:extLst>
      <p:ext uri="{BB962C8B-B14F-4D97-AF65-F5344CB8AC3E}">
        <p14:creationId xmlns:p14="http://schemas.microsoft.com/office/powerpoint/2010/main" val="2090424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6"/>
            <a:ext cx="7886700" cy="1012451"/>
          </a:xfrm>
        </p:spPr>
        <p:txBody>
          <a:bodyPr>
            <a:normAutofit/>
          </a:bodyPr>
          <a:lstStyle/>
          <a:p>
            <a:pPr algn="ctr"/>
            <a:r>
              <a:rPr lang="en-GB" sz="2800" dirty="0"/>
              <a:t>References</a:t>
            </a:r>
            <a:br>
              <a:rPr lang="en-GB" sz="2800" dirty="0"/>
            </a:br>
            <a:r>
              <a:rPr lang="en-GB" sz="2800" dirty="0" err="1"/>
              <a:t>Cyfeirnodau</a:t>
            </a:r>
            <a:endParaRPr lang="en-GB" sz="2800" dirty="0"/>
          </a:p>
        </p:txBody>
      </p:sp>
      <p:sp>
        <p:nvSpPr>
          <p:cNvPr id="3" name="TextBox 2">
            <a:extLst>
              <a:ext uri="{FF2B5EF4-FFF2-40B4-BE49-F238E27FC236}">
                <a16:creationId xmlns:a16="http://schemas.microsoft.com/office/drawing/2014/main" id="{3230517B-7447-48AA-992B-1DDD65018F76}"/>
              </a:ext>
            </a:extLst>
          </p:cNvPr>
          <p:cNvSpPr txBox="1"/>
          <p:nvPr/>
        </p:nvSpPr>
        <p:spPr>
          <a:xfrm>
            <a:off x="628650" y="1936380"/>
            <a:ext cx="7886700" cy="584775"/>
          </a:xfrm>
          <a:prstGeom prst="rect">
            <a:avLst/>
          </a:prstGeom>
          <a:noFill/>
        </p:spPr>
        <p:txBody>
          <a:bodyPr wrap="square" rtlCol="0">
            <a:spAutoFit/>
          </a:bodyPr>
          <a:lstStyle/>
          <a:p>
            <a:r>
              <a:rPr lang="en-GB" sz="1600" dirty="0"/>
              <a:t>Cottrell, S. (2010) </a:t>
            </a:r>
            <a:r>
              <a:rPr lang="en-GB" sz="1600" i="1" dirty="0"/>
              <a:t>Skills for Success: The Personal Development Planning Handbook (2</a:t>
            </a:r>
            <a:r>
              <a:rPr lang="en-GB" sz="1600" i="1" baseline="30000" dirty="0"/>
              <a:t>nd</a:t>
            </a:r>
            <a:r>
              <a:rPr lang="en-GB" sz="1600" i="1" dirty="0"/>
              <a:t> Ed./2il Arg.)</a:t>
            </a:r>
            <a:r>
              <a:rPr lang="en-GB" sz="1600" dirty="0"/>
              <a:t> Basingstoke: Palgrave Macmillan</a:t>
            </a:r>
          </a:p>
        </p:txBody>
      </p:sp>
      <p:sp>
        <p:nvSpPr>
          <p:cNvPr id="4" name="TextBox 3">
            <a:extLst>
              <a:ext uri="{FF2B5EF4-FFF2-40B4-BE49-F238E27FC236}">
                <a16:creationId xmlns:a16="http://schemas.microsoft.com/office/drawing/2014/main" id="{3AC72ACD-E89F-4874-B450-E2348A0BA86C}"/>
              </a:ext>
            </a:extLst>
          </p:cNvPr>
          <p:cNvSpPr txBox="1"/>
          <p:nvPr/>
        </p:nvSpPr>
        <p:spPr>
          <a:xfrm>
            <a:off x="628650" y="1158676"/>
            <a:ext cx="7886700" cy="584775"/>
          </a:xfrm>
          <a:prstGeom prst="rect">
            <a:avLst/>
          </a:prstGeom>
          <a:noFill/>
        </p:spPr>
        <p:txBody>
          <a:bodyPr wrap="square" rtlCol="0">
            <a:spAutoFit/>
          </a:bodyPr>
          <a:lstStyle/>
          <a:p>
            <a:r>
              <a:rPr lang="en-GB" sz="1600" dirty="0"/>
              <a:t>CIPD (No Date/Dim </a:t>
            </a:r>
            <a:r>
              <a:rPr lang="en-GB" sz="1600" dirty="0" err="1"/>
              <a:t>Dyddiad</a:t>
            </a:r>
            <a:r>
              <a:rPr lang="en-GB" sz="1600" dirty="0"/>
              <a:t>) </a:t>
            </a:r>
            <a:r>
              <a:rPr lang="en-GB" sz="1600" i="1" dirty="0"/>
              <a:t>About CPD</a:t>
            </a:r>
            <a:r>
              <a:rPr lang="en-GB" sz="1600" dirty="0"/>
              <a:t>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3"/>
              </a:rPr>
              <a:t>https://www.cipd.co.uk/learn/cpd/about</a:t>
            </a:r>
            <a:r>
              <a:rPr lang="en-GB" sz="1600" dirty="0"/>
              <a:t>  [Accessed/</a:t>
            </a:r>
            <a:r>
              <a:rPr lang="en-GB" sz="1600" dirty="0" err="1"/>
              <a:t>Cychwyd</a:t>
            </a:r>
            <a:r>
              <a:rPr lang="en-GB" sz="1600" dirty="0"/>
              <a:t> 15/08/2019]</a:t>
            </a:r>
          </a:p>
        </p:txBody>
      </p:sp>
      <p:sp>
        <p:nvSpPr>
          <p:cNvPr id="6" name="TextBox 5">
            <a:extLst>
              <a:ext uri="{FF2B5EF4-FFF2-40B4-BE49-F238E27FC236}">
                <a16:creationId xmlns:a16="http://schemas.microsoft.com/office/drawing/2014/main" id="{5534DF1B-1335-4FF6-AEE1-4827EC8E9FA9}"/>
              </a:ext>
            </a:extLst>
          </p:cNvPr>
          <p:cNvSpPr txBox="1"/>
          <p:nvPr/>
        </p:nvSpPr>
        <p:spPr>
          <a:xfrm>
            <a:off x="646580" y="2761130"/>
            <a:ext cx="7886700" cy="584775"/>
          </a:xfrm>
          <a:prstGeom prst="rect">
            <a:avLst/>
          </a:prstGeom>
          <a:noFill/>
        </p:spPr>
        <p:txBody>
          <a:bodyPr wrap="square" rtlCol="0">
            <a:spAutoFit/>
          </a:bodyPr>
          <a:lstStyle/>
          <a:p>
            <a:r>
              <a:rPr lang="en-GB" sz="1600" dirty="0"/>
              <a:t>Gibbs, G. (1988) </a:t>
            </a:r>
            <a:r>
              <a:rPr lang="en-GB" sz="1600" i="1" dirty="0"/>
              <a:t>Learning by Doing: A Guide to Teaching and Learning Models </a:t>
            </a:r>
            <a:r>
              <a:rPr lang="en-GB" sz="1600" dirty="0"/>
              <a:t>Oxford/</a:t>
            </a:r>
            <a:r>
              <a:rPr lang="en-GB" sz="1600" dirty="0" err="1"/>
              <a:t>Rhydychen</a:t>
            </a:r>
            <a:r>
              <a:rPr lang="en-GB" sz="1600" dirty="0"/>
              <a:t>: Oxford Further Education Unit</a:t>
            </a:r>
          </a:p>
        </p:txBody>
      </p:sp>
      <p:sp>
        <p:nvSpPr>
          <p:cNvPr id="7" name="TextBox 6">
            <a:extLst>
              <a:ext uri="{FF2B5EF4-FFF2-40B4-BE49-F238E27FC236}">
                <a16:creationId xmlns:a16="http://schemas.microsoft.com/office/drawing/2014/main" id="{EFD9113E-BF81-4A03-B323-1B17819F2A38}"/>
              </a:ext>
            </a:extLst>
          </p:cNvPr>
          <p:cNvSpPr txBox="1"/>
          <p:nvPr/>
        </p:nvSpPr>
        <p:spPr>
          <a:xfrm>
            <a:off x="619684" y="3657600"/>
            <a:ext cx="8131500" cy="830997"/>
          </a:xfrm>
          <a:prstGeom prst="rect">
            <a:avLst/>
          </a:prstGeom>
          <a:noFill/>
        </p:spPr>
        <p:txBody>
          <a:bodyPr wrap="square" rtlCol="0">
            <a:spAutoFit/>
          </a:bodyPr>
          <a:lstStyle/>
          <a:p>
            <a:r>
              <a:rPr lang="en-GB" sz="1600" dirty="0"/>
              <a:t>Nambisan, S. (2017) </a:t>
            </a:r>
            <a:r>
              <a:rPr lang="en-GB" sz="1600" i="1" dirty="0"/>
              <a:t>Digital Entrepreneurship: Toward a Digital Technology Perspective of Entrepreneurship </a:t>
            </a:r>
            <a:r>
              <a:rPr lang="en-GB" sz="1600" dirty="0" err="1"/>
              <a:t>Entrepreneurship</a:t>
            </a:r>
            <a:r>
              <a:rPr lang="en-GB" sz="1600" dirty="0"/>
              <a:t> Theory and Practice Vol /</a:t>
            </a:r>
            <a:r>
              <a:rPr lang="en-GB" sz="1600" dirty="0" err="1"/>
              <a:t>Cyf</a:t>
            </a:r>
            <a:r>
              <a:rPr lang="en-GB" sz="1600" dirty="0"/>
              <a:t>. 41 (6)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4"/>
              </a:rPr>
              <a:t>https://doi-org.ezproxy.uwtsd.ac.uk/10.1111/etap.12254</a:t>
            </a:r>
            <a:r>
              <a:rPr lang="en-GB" sz="1600" dirty="0"/>
              <a:t> [Accessed/</a:t>
            </a:r>
            <a:r>
              <a:rPr lang="en-GB" sz="1600" dirty="0" err="1"/>
              <a:t>Cyrchwyd</a:t>
            </a:r>
            <a:r>
              <a:rPr lang="en-GB" sz="1600" dirty="0"/>
              <a:t> 19/08/2019]</a:t>
            </a:r>
          </a:p>
        </p:txBody>
      </p:sp>
    </p:spTree>
    <p:extLst>
      <p:ext uri="{BB962C8B-B14F-4D97-AF65-F5344CB8AC3E}">
        <p14:creationId xmlns:p14="http://schemas.microsoft.com/office/powerpoint/2010/main" val="3339334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0"/>
            <a:ext cx="7886700" cy="1325563"/>
          </a:xfrm>
        </p:spPr>
        <p:txBody>
          <a:bodyPr>
            <a:normAutofit/>
          </a:bodyPr>
          <a:lstStyle/>
          <a:p>
            <a:pPr algn="ctr"/>
            <a:r>
              <a:rPr lang="en-GB" sz="3600" dirty="0"/>
              <a:t>References</a:t>
            </a:r>
            <a:br>
              <a:rPr lang="en-GB" sz="3600" dirty="0"/>
            </a:br>
            <a:r>
              <a:rPr lang="en-GB" sz="3600" dirty="0" err="1"/>
              <a:t>Cyfeiriadau</a:t>
            </a:r>
            <a:endParaRPr lang="en-GB" sz="3600" dirty="0"/>
          </a:p>
        </p:txBody>
      </p:sp>
      <p:sp>
        <p:nvSpPr>
          <p:cNvPr id="5" name="TextBox 4">
            <a:extLst>
              <a:ext uri="{FF2B5EF4-FFF2-40B4-BE49-F238E27FC236}">
                <a16:creationId xmlns:a16="http://schemas.microsoft.com/office/drawing/2014/main" id="{14C5F4D7-98E4-4847-A8FB-4B128F12986C}"/>
              </a:ext>
            </a:extLst>
          </p:cNvPr>
          <p:cNvSpPr txBox="1"/>
          <p:nvPr/>
        </p:nvSpPr>
        <p:spPr>
          <a:xfrm>
            <a:off x="628650" y="4865604"/>
            <a:ext cx="7886700" cy="584775"/>
          </a:xfrm>
          <a:prstGeom prst="rect">
            <a:avLst/>
          </a:prstGeom>
          <a:noFill/>
        </p:spPr>
        <p:txBody>
          <a:bodyPr wrap="square" rtlCol="0">
            <a:spAutoFit/>
          </a:bodyPr>
          <a:lstStyle/>
          <a:p>
            <a:r>
              <a:rPr lang="en-GB" sz="1600" dirty="0"/>
              <a:t>Thompson, S. &amp; Thompson, N.  (2018) </a:t>
            </a:r>
            <a:r>
              <a:rPr lang="en-GB" sz="1600" i="1" dirty="0"/>
              <a:t>The Critically Reflective Practitioner (2</a:t>
            </a:r>
            <a:r>
              <a:rPr lang="en-GB" sz="1600" i="1" baseline="30000" dirty="0"/>
              <a:t>nd</a:t>
            </a:r>
            <a:r>
              <a:rPr lang="en-GB" sz="1600" i="1" dirty="0"/>
              <a:t> Ed/2il </a:t>
            </a:r>
            <a:r>
              <a:rPr lang="en-GB" sz="1600" i="1" dirty="0" err="1"/>
              <a:t>Arg</a:t>
            </a:r>
            <a:r>
              <a:rPr lang="en-GB" sz="1600" i="1" dirty="0"/>
              <a:t>).</a:t>
            </a:r>
            <a:r>
              <a:rPr lang="en-GB" sz="1600" dirty="0"/>
              <a:t> Basingstoke: Palgrave Macmillan</a:t>
            </a:r>
          </a:p>
        </p:txBody>
      </p:sp>
      <p:sp>
        <p:nvSpPr>
          <p:cNvPr id="7" name="TextBox 6">
            <a:extLst>
              <a:ext uri="{FF2B5EF4-FFF2-40B4-BE49-F238E27FC236}">
                <a16:creationId xmlns:a16="http://schemas.microsoft.com/office/drawing/2014/main" id="{D821640B-D948-4D23-8F88-F4FC53DFAED5}"/>
              </a:ext>
            </a:extLst>
          </p:cNvPr>
          <p:cNvSpPr txBox="1"/>
          <p:nvPr/>
        </p:nvSpPr>
        <p:spPr>
          <a:xfrm>
            <a:off x="619686" y="4238071"/>
            <a:ext cx="7886700" cy="584775"/>
          </a:xfrm>
          <a:prstGeom prst="rect">
            <a:avLst/>
          </a:prstGeom>
          <a:noFill/>
        </p:spPr>
        <p:txBody>
          <a:bodyPr wrap="square" rtlCol="0">
            <a:spAutoFit/>
          </a:bodyPr>
          <a:lstStyle/>
          <a:p>
            <a:r>
              <a:rPr lang="en-GB" sz="1600" dirty="0"/>
              <a:t>Sch</a:t>
            </a:r>
            <a:r>
              <a:rPr lang="en-GB" sz="1600" dirty="0">
                <a:latin typeface="Calibri" panose="020F0502020204030204" pitchFamily="34" charset="0"/>
                <a:cs typeface="Calibri" panose="020F0502020204030204" pitchFamily="34" charset="0"/>
              </a:rPr>
              <a:t>ön</a:t>
            </a:r>
            <a:r>
              <a:rPr lang="en-GB" sz="1600" dirty="0"/>
              <a:t>, D.A.  (1983) </a:t>
            </a:r>
            <a:r>
              <a:rPr lang="en-GB" sz="1600" i="1" dirty="0"/>
              <a:t>The Reflective Practitioner: How Professionals Think In Action.</a:t>
            </a:r>
            <a:r>
              <a:rPr lang="en-GB" sz="1600" dirty="0"/>
              <a:t> New York: Basic Books</a:t>
            </a:r>
          </a:p>
        </p:txBody>
      </p:sp>
      <p:sp>
        <p:nvSpPr>
          <p:cNvPr id="8" name="TextBox 7">
            <a:extLst>
              <a:ext uri="{FF2B5EF4-FFF2-40B4-BE49-F238E27FC236}">
                <a16:creationId xmlns:a16="http://schemas.microsoft.com/office/drawing/2014/main" id="{8BD28964-A896-4E0F-B4F6-39A6E7D91B5E}"/>
              </a:ext>
            </a:extLst>
          </p:cNvPr>
          <p:cNvSpPr txBox="1"/>
          <p:nvPr/>
        </p:nvSpPr>
        <p:spPr>
          <a:xfrm>
            <a:off x="619685" y="1208475"/>
            <a:ext cx="8201585" cy="1077218"/>
          </a:xfrm>
          <a:prstGeom prst="rect">
            <a:avLst/>
          </a:prstGeom>
          <a:noFill/>
        </p:spPr>
        <p:txBody>
          <a:bodyPr wrap="square" rtlCol="0">
            <a:spAutoFit/>
          </a:bodyPr>
          <a:lstStyle/>
          <a:p>
            <a:r>
              <a:rPr lang="en-GB" sz="1600" dirty="0"/>
              <a:t>QAA  (2018) </a:t>
            </a:r>
            <a:r>
              <a:rPr lang="en-GB" sz="1600" i="1" dirty="0"/>
              <a:t>Enterprise and Entrepreneurship Education: Guidance for UK Higher</a:t>
            </a:r>
          </a:p>
          <a:p>
            <a:r>
              <a:rPr lang="en-GB" sz="1600" i="1" dirty="0"/>
              <a:t>Education Providers.</a:t>
            </a:r>
            <a:r>
              <a:rPr lang="en-GB" sz="1600" dirty="0"/>
              <a:t> Gloucester: QAA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3"/>
              </a:rPr>
              <a:t>https://www.qaa.ac.uk/docs/qaas/enhancement-and-development/enterprise-and-entrpreneurship-education-2018.pdf?sfvrsn=15f1f981_8</a:t>
            </a:r>
            <a:r>
              <a:rPr lang="en-GB" sz="1600" dirty="0"/>
              <a:t> [Accessed/</a:t>
            </a:r>
            <a:r>
              <a:rPr lang="en-GB" sz="1600" dirty="0" err="1"/>
              <a:t>Cyrchwyd</a:t>
            </a:r>
            <a:r>
              <a:rPr lang="en-GB" sz="1600" dirty="0"/>
              <a:t> 16/08/2019]</a:t>
            </a:r>
          </a:p>
        </p:txBody>
      </p:sp>
      <p:sp>
        <p:nvSpPr>
          <p:cNvPr id="9" name="TextBox 8">
            <a:extLst>
              <a:ext uri="{FF2B5EF4-FFF2-40B4-BE49-F238E27FC236}">
                <a16:creationId xmlns:a16="http://schemas.microsoft.com/office/drawing/2014/main" id="{A708EE89-C83F-4DB1-B7CE-5F7BD9C0FA12}"/>
              </a:ext>
            </a:extLst>
          </p:cNvPr>
          <p:cNvSpPr txBox="1"/>
          <p:nvPr/>
        </p:nvSpPr>
        <p:spPr>
          <a:xfrm>
            <a:off x="619686" y="3509444"/>
            <a:ext cx="7886700" cy="584775"/>
          </a:xfrm>
          <a:prstGeom prst="rect">
            <a:avLst/>
          </a:prstGeom>
          <a:noFill/>
        </p:spPr>
        <p:txBody>
          <a:bodyPr wrap="square" rtlCol="0">
            <a:spAutoFit/>
          </a:bodyPr>
          <a:lstStyle/>
          <a:p>
            <a:r>
              <a:rPr lang="en-GB" sz="1600" dirty="0"/>
              <a:t>Rae, D.  (2007) </a:t>
            </a:r>
            <a:r>
              <a:rPr lang="en-GB" sz="1600" i="1" dirty="0"/>
              <a:t>Entrepreneurship: From Opportunity to Action.</a:t>
            </a:r>
            <a:r>
              <a:rPr lang="en-GB" sz="1600" dirty="0"/>
              <a:t> Basingstoke: Palgrave Macmillan</a:t>
            </a:r>
          </a:p>
        </p:txBody>
      </p:sp>
      <p:sp>
        <p:nvSpPr>
          <p:cNvPr id="10" name="TextBox 9">
            <a:extLst>
              <a:ext uri="{FF2B5EF4-FFF2-40B4-BE49-F238E27FC236}">
                <a16:creationId xmlns:a16="http://schemas.microsoft.com/office/drawing/2014/main" id="{0FB3C4AD-999B-4E50-81A4-6D2615BB58FA}"/>
              </a:ext>
            </a:extLst>
          </p:cNvPr>
          <p:cNvSpPr txBox="1"/>
          <p:nvPr/>
        </p:nvSpPr>
        <p:spPr>
          <a:xfrm>
            <a:off x="637615" y="2409744"/>
            <a:ext cx="8201585" cy="1077218"/>
          </a:xfrm>
          <a:prstGeom prst="rect">
            <a:avLst/>
          </a:prstGeom>
          <a:noFill/>
        </p:spPr>
        <p:txBody>
          <a:bodyPr wrap="square" rtlCol="0">
            <a:spAutoFit/>
          </a:bodyPr>
          <a:lstStyle/>
          <a:p>
            <a:r>
              <a:rPr lang="en-GB" sz="1600" dirty="0"/>
              <a:t>QAA  (2009) </a:t>
            </a:r>
            <a:r>
              <a:rPr lang="en-GB" sz="1600" i="1" dirty="0"/>
              <a:t>Personal development planning: guidance for institutional policy and practice in higher education.</a:t>
            </a:r>
            <a:r>
              <a:rPr lang="en-GB" sz="1600" dirty="0"/>
              <a:t> Gloucester: QAA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4"/>
              </a:rPr>
              <a:t>https://www.qaa.ac.uk/docs/qaas/enhancement-and-development/pdp-guidance-for-institutional-policy-and-practice.pdf?sfvrsn=4145f581_8</a:t>
            </a:r>
            <a:r>
              <a:rPr lang="en-GB" sz="1600" dirty="0"/>
              <a:t> [Accessed/</a:t>
            </a:r>
            <a:r>
              <a:rPr lang="en-GB" sz="1600" dirty="0" err="1"/>
              <a:t>Cyrchwyd</a:t>
            </a:r>
            <a:r>
              <a:rPr lang="en-GB" sz="1600" dirty="0"/>
              <a:t> 19/08/2019]</a:t>
            </a:r>
          </a:p>
        </p:txBody>
      </p:sp>
    </p:spTree>
    <p:extLst>
      <p:ext uri="{BB962C8B-B14F-4D97-AF65-F5344CB8AC3E}">
        <p14:creationId xmlns:p14="http://schemas.microsoft.com/office/powerpoint/2010/main" val="21102859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1360</TotalTime>
  <Words>2115</Words>
  <Application>Microsoft Office PowerPoint</Application>
  <PresentationFormat>On-screen Show (4:3)</PresentationFormat>
  <Paragraphs>182</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ECGE6002PC – Sgiliau Bywyd: Cyflogadwyedd a Llwybrau’r Dyfodol ECGE6001P – Skills for Life: Employability and Future Pathways </vt:lpstr>
      <vt:lpstr>Session Content </vt:lpstr>
      <vt:lpstr>Personal Development Planning Cynllunio Datblygiad Personol</vt:lpstr>
      <vt:lpstr>Continuing Professional Development Datblygiad Proffesiynol Parhaus</vt:lpstr>
      <vt:lpstr>Personal Development Planning Cynllunio Datblygiad Personol</vt:lpstr>
      <vt:lpstr>Reflective Practice Arfer Adfyfyriol</vt:lpstr>
      <vt:lpstr>Reflective Practice Arfer Adfyfyriol</vt:lpstr>
      <vt:lpstr>Reflective Practice Arfer Adfyfyriol</vt:lpstr>
      <vt:lpstr>Reflective Practice Models Modelau Arfer Adfyfyriol</vt:lpstr>
      <vt:lpstr>What is Entrepreneurship? Beth yw Entrepreneuriaeth?</vt:lpstr>
      <vt:lpstr>Entrepreneurship Capabilities Medrau Entrepreneuriaeth</vt:lpstr>
      <vt:lpstr>Entrepreneurship continued: Entrepreneuriaeth, parhad:</vt:lpstr>
      <vt:lpstr>Suggested reading Deunydd darllen a argymellir</vt:lpstr>
      <vt:lpstr>References Cyfeirnodau</vt:lpstr>
      <vt:lpstr>References 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Cindy Hunt</cp:lastModifiedBy>
  <cp:revision>123</cp:revision>
  <cp:lastPrinted>2019-07-01T13:46:34Z</cp:lastPrinted>
  <dcterms:created xsi:type="dcterms:W3CDTF">2017-02-08T11:33:06Z</dcterms:created>
  <dcterms:modified xsi:type="dcterms:W3CDTF">2020-09-14T14:58:42Z</dcterms:modified>
</cp:coreProperties>
</file>