
<file path=[Content_Types].xml><?xml version="1.0" encoding="utf-8"?>
<Types xmlns="http://schemas.openxmlformats.org/package/2006/content-types">
  <Default Extension="gif" ContentType="image/gi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7" r:id="rId1"/>
  </p:sldMasterIdLst>
  <p:sldIdLst>
    <p:sldId id="256" r:id="rId2"/>
    <p:sldId id="257" r:id="rId3"/>
    <p:sldId id="258" r:id="rId4"/>
    <p:sldId id="259" r:id="rId5"/>
    <p:sldId id="267" r:id="rId6"/>
    <p:sldId id="262" r:id="rId7"/>
    <p:sldId id="268" r:id="rId8"/>
    <p:sldId id="260" r:id="rId9"/>
    <p:sldId id="261" r:id="rId10"/>
    <p:sldId id="269" r:id="rId11"/>
    <p:sldId id="263" r:id="rId12"/>
    <p:sldId id="264" r:id="rId13"/>
    <p:sldId id="266" r:id="rId1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53F6A5-06CD-4A2B-A418-F4772F909FF1}" v="1547" dt="2020-11-04T15:04:59.022"/>
    <p1510:client id="{8C0A8CA7-DAB6-A186-B10F-8FF08F8EE026}" v="6639" dt="2020-11-16T13:25:23.246"/>
    <p1510:client id="{A20F219B-C287-D59A-A7DB-4E7F05D3F884}" v="396" dt="2020-11-17T14:17:52.5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20000" autoAdjust="0"/>
    <p:restoredTop sz="94660"/>
  </p:normalViewPr>
  <p:slideViewPr>
    <p:cSldViewPr snapToGrid="0">
      <p:cViewPr varScale="1">
        <p:scale>
          <a:sx n="115" d="100"/>
          <a:sy n="115" d="100"/>
        </p:scale>
        <p:origin x="224" y="216"/>
      </p:cViewPr>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BD78330-A82F-482F-A260-0CDB780B83F8}" type="doc">
      <dgm:prSet loTypeId="urn:microsoft.com/office/officeart/2005/8/layout/process4" loCatId="process" qsTypeId="urn:microsoft.com/office/officeart/2005/8/quickstyle/simple1" qsCatId="simple" csTypeId="urn:microsoft.com/office/officeart/2005/8/colors/colorful2" csCatId="colorful"/>
      <dgm:spPr/>
      <dgm:t>
        <a:bodyPr/>
        <a:lstStyle/>
        <a:p>
          <a:endParaRPr lang="en-US"/>
        </a:p>
      </dgm:t>
    </dgm:pt>
    <dgm:pt modelId="{C4B6FAA9-82CE-40C9-876A-8981F2D18967}">
      <dgm:prSet/>
      <dgm:spPr/>
      <dgm:t>
        <a:bodyPr/>
        <a:lstStyle/>
        <a:p>
          <a:r>
            <a:rPr lang="en-GB"/>
            <a:t>The behaviourist Aproach is learning and studying the changes in behvaiour. This can be caused by the environment (nurture) the person is in, or just the person individually (nature).</a:t>
          </a:r>
          <a:endParaRPr lang="en-US"/>
        </a:p>
      </dgm:t>
    </dgm:pt>
    <dgm:pt modelId="{37CFC64E-9DA7-4BAE-BAF5-658D5203FB5E}" type="parTrans" cxnId="{78FEC6BF-DEE6-4C3C-A6E2-CFE2A5659906}">
      <dgm:prSet/>
      <dgm:spPr/>
      <dgm:t>
        <a:bodyPr/>
        <a:lstStyle/>
        <a:p>
          <a:endParaRPr lang="en-US"/>
        </a:p>
      </dgm:t>
    </dgm:pt>
    <dgm:pt modelId="{A3D48AAB-AB5C-4537-9D75-AA84F8E7AC01}" type="sibTrans" cxnId="{78FEC6BF-DEE6-4C3C-A6E2-CFE2A5659906}">
      <dgm:prSet/>
      <dgm:spPr/>
      <dgm:t>
        <a:bodyPr/>
        <a:lstStyle/>
        <a:p>
          <a:endParaRPr lang="en-US"/>
        </a:p>
      </dgm:t>
    </dgm:pt>
    <dgm:pt modelId="{52DBEB65-5567-4834-938F-6EBEA9B2B976}">
      <dgm:prSet/>
      <dgm:spPr/>
      <dgm:t>
        <a:bodyPr/>
        <a:lstStyle/>
        <a:p>
          <a:r>
            <a:rPr lang="en-GB"/>
            <a:t>Many theorists believe that by using the principals of classical and operant conditioning can explain the person behaviour.</a:t>
          </a:r>
          <a:endParaRPr lang="en-US"/>
        </a:p>
      </dgm:t>
    </dgm:pt>
    <dgm:pt modelId="{44A34FBF-9CBD-4B20-B55D-199D2E531CA3}" type="parTrans" cxnId="{5930BD6A-C1DB-4601-85C3-410D4D287729}">
      <dgm:prSet/>
      <dgm:spPr/>
      <dgm:t>
        <a:bodyPr/>
        <a:lstStyle/>
        <a:p>
          <a:endParaRPr lang="en-US"/>
        </a:p>
      </dgm:t>
    </dgm:pt>
    <dgm:pt modelId="{42CFB19E-4F2B-4420-855E-DE74324DA39A}" type="sibTrans" cxnId="{5930BD6A-C1DB-4601-85C3-410D4D287729}">
      <dgm:prSet/>
      <dgm:spPr/>
      <dgm:t>
        <a:bodyPr/>
        <a:lstStyle/>
        <a:p>
          <a:endParaRPr lang="en-US"/>
        </a:p>
      </dgm:t>
    </dgm:pt>
    <dgm:pt modelId="{82D1C896-417D-4530-8322-C5E62EFBCBAE}" type="pres">
      <dgm:prSet presAssocID="{CBD78330-A82F-482F-A260-0CDB780B83F8}" presName="Name0" presStyleCnt="0">
        <dgm:presLayoutVars>
          <dgm:dir/>
          <dgm:animLvl val="lvl"/>
          <dgm:resizeHandles val="exact"/>
        </dgm:presLayoutVars>
      </dgm:prSet>
      <dgm:spPr/>
    </dgm:pt>
    <dgm:pt modelId="{F5CD42C5-789D-4312-9D50-DD0983750C23}" type="pres">
      <dgm:prSet presAssocID="{52DBEB65-5567-4834-938F-6EBEA9B2B976}" presName="boxAndChildren" presStyleCnt="0"/>
      <dgm:spPr/>
    </dgm:pt>
    <dgm:pt modelId="{3FB99F47-93DC-4727-B21E-D833335ABF63}" type="pres">
      <dgm:prSet presAssocID="{52DBEB65-5567-4834-938F-6EBEA9B2B976}" presName="parentTextBox" presStyleLbl="node1" presStyleIdx="0" presStyleCnt="2"/>
      <dgm:spPr/>
    </dgm:pt>
    <dgm:pt modelId="{D864C5B0-3616-481A-942E-53E2034453C9}" type="pres">
      <dgm:prSet presAssocID="{A3D48AAB-AB5C-4537-9D75-AA84F8E7AC01}" presName="sp" presStyleCnt="0"/>
      <dgm:spPr/>
    </dgm:pt>
    <dgm:pt modelId="{BDAAB6BF-F1A4-4944-8388-62ED28DFF9FE}" type="pres">
      <dgm:prSet presAssocID="{C4B6FAA9-82CE-40C9-876A-8981F2D18967}" presName="arrowAndChildren" presStyleCnt="0"/>
      <dgm:spPr/>
    </dgm:pt>
    <dgm:pt modelId="{2487339E-FCAC-41E9-BB06-F0CCDD336FD1}" type="pres">
      <dgm:prSet presAssocID="{C4B6FAA9-82CE-40C9-876A-8981F2D18967}" presName="parentTextArrow" presStyleLbl="node1" presStyleIdx="1" presStyleCnt="2"/>
      <dgm:spPr/>
    </dgm:pt>
  </dgm:ptLst>
  <dgm:cxnLst>
    <dgm:cxn modelId="{63C68B57-386C-4507-B229-AB87A089DE7A}" type="presOf" srcId="{52DBEB65-5567-4834-938F-6EBEA9B2B976}" destId="{3FB99F47-93DC-4727-B21E-D833335ABF63}" srcOrd="0" destOrd="0" presId="urn:microsoft.com/office/officeart/2005/8/layout/process4"/>
    <dgm:cxn modelId="{5930BD6A-C1DB-4601-85C3-410D4D287729}" srcId="{CBD78330-A82F-482F-A260-0CDB780B83F8}" destId="{52DBEB65-5567-4834-938F-6EBEA9B2B976}" srcOrd="1" destOrd="0" parTransId="{44A34FBF-9CBD-4B20-B55D-199D2E531CA3}" sibTransId="{42CFB19E-4F2B-4420-855E-DE74324DA39A}"/>
    <dgm:cxn modelId="{542B8093-C1B7-4C2C-AF2C-61104CE537DC}" type="presOf" srcId="{C4B6FAA9-82CE-40C9-876A-8981F2D18967}" destId="{2487339E-FCAC-41E9-BB06-F0CCDD336FD1}" srcOrd="0" destOrd="0" presId="urn:microsoft.com/office/officeart/2005/8/layout/process4"/>
    <dgm:cxn modelId="{150FACAB-662E-4BB0-B3F9-4840D7BD3B11}" type="presOf" srcId="{CBD78330-A82F-482F-A260-0CDB780B83F8}" destId="{82D1C896-417D-4530-8322-C5E62EFBCBAE}" srcOrd="0" destOrd="0" presId="urn:microsoft.com/office/officeart/2005/8/layout/process4"/>
    <dgm:cxn modelId="{78FEC6BF-DEE6-4C3C-A6E2-CFE2A5659906}" srcId="{CBD78330-A82F-482F-A260-0CDB780B83F8}" destId="{C4B6FAA9-82CE-40C9-876A-8981F2D18967}" srcOrd="0" destOrd="0" parTransId="{37CFC64E-9DA7-4BAE-BAF5-658D5203FB5E}" sibTransId="{A3D48AAB-AB5C-4537-9D75-AA84F8E7AC01}"/>
    <dgm:cxn modelId="{1CFE7E8B-EB85-4474-8235-EC6EA3B4FE5A}" type="presParOf" srcId="{82D1C896-417D-4530-8322-C5E62EFBCBAE}" destId="{F5CD42C5-789D-4312-9D50-DD0983750C23}" srcOrd="0" destOrd="0" presId="urn:microsoft.com/office/officeart/2005/8/layout/process4"/>
    <dgm:cxn modelId="{64F811B0-91B9-465F-8F93-5D3785711728}" type="presParOf" srcId="{F5CD42C5-789D-4312-9D50-DD0983750C23}" destId="{3FB99F47-93DC-4727-B21E-D833335ABF63}" srcOrd="0" destOrd="0" presId="urn:microsoft.com/office/officeart/2005/8/layout/process4"/>
    <dgm:cxn modelId="{A0ED5D9B-BF6D-47F6-8F2B-8732425D5C84}" type="presParOf" srcId="{82D1C896-417D-4530-8322-C5E62EFBCBAE}" destId="{D864C5B0-3616-481A-942E-53E2034453C9}" srcOrd="1" destOrd="0" presId="urn:microsoft.com/office/officeart/2005/8/layout/process4"/>
    <dgm:cxn modelId="{A638FA7D-9CFE-49C4-89CB-7478458672F7}" type="presParOf" srcId="{82D1C896-417D-4530-8322-C5E62EFBCBAE}" destId="{BDAAB6BF-F1A4-4944-8388-62ED28DFF9FE}" srcOrd="2" destOrd="0" presId="urn:microsoft.com/office/officeart/2005/8/layout/process4"/>
    <dgm:cxn modelId="{223B9734-B581-4C51-A3E9-CCD026CCC6DE}" type="presParOf" srcId="{BDAAB6BF-F1A4-4944-8388-62ED28DFF9FE}" destId="{2487339E-FCAC-41E9-BB06-F0CCDD336FD1}" srcOrd="0" destOrd="0" presId="urn:microsoft.com/office/officeart/2005/8/layout/process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DBB76EE-32AC-4FEB-9E0F-A39FC60550C1}" type="doc">
      <dgm:prSet loTypeId="urn:microsoft.com/office/officeart/2016/7/layout/RepeatingBendingProcessNew" loCatId="process" qsTypeId="urn:microsoft.com/office/officeart/2005/8/quickstyle/simple2" qsCatId="simple" csTypeId="urn:microsoft.com/office/officeart/2005/8/colors/accent1_2" csCatId="accent1"/>
      <dgm:spPr/>
      <dgm:t>
        <a:bodyPr/>
        <a:lstStyle/>
        <a:p>
          <a:endParaRPr lang="en-US"/>
        </a:p>
      </dgm:t>
    </dgm:pt>
    <dgm:pt modelId="{2C231464-4B8C-41CE-8D09-B7081A8ECFA9}">
      <dgm:prSet/>
      <dgm:spPr/>
      <dgm:t>
        <a:bodyPr/>
        <a:lstStyle/>
        <a:p>
          <a:r>
            <a:rPr lang="en-GB"/>
            <a:t>B.F Skinner was a physcholgoist and scientist who did a famous expermient called the "Skinner Box".</a:t>
          </a:r>
          <a:endParaRPr lang="en-US"/>
        </a:p>
      </dgm:t>
    </dgm:pt>
    <dgm:pt modelId="{04476059-0F11-4CE7-BCBE-F6886BACE718}" type="parTrans" cxnId="{6B0FF70D-9D62-4DEB-90C6-138E4F2B23B9}">
      <dgm:prSet/>
      <dgm:spPr/>
      <dgm:t>
        <a:bodyPr/>
        <a:lstStyle/>
        <a:p>
          <a:endParaRPr lang="en-US"/>
        </a:p>
      </dgm:t>
    </dgm:pt>
    <dgm:pt modelId="{73E8E534-33D9-410B-A009-51E164DCF86B}" type="sibTrans" cxnId="{6B0FF70D-9D62-4DEB-90C6-138E4F2B23B9}">
      <dgm:prSet/>
      <dgm:spPr/>
      <dgm:t>
        <a:bodyPr/>
        <a:lstStyle/>
        <a:p>
          <a:endParaRPr lang="en-US"/>
        </a:p>
      </dgm:t>
    </dgm:pt>
    <dgm:pt modelId="{050C1B19-C6B2-439D-9476-78EE867C5000}">
      <dgm:prSet/>
      <dgm:spPr/>
      <dgm:t>
        <a:bodyPr/>
        <a:lstStyle/>
        <a:p>
          <a:r>
            <a:rPr lang="en-GB"/>
            <a:t>B.F Skinnner would put a rat in a box with a light in and a lever that would despense food the bottom of the box had an electric grid. If that rat pushed the lever B.F Skinner would reward the rat with a treat. At first the rat almost never presses the lever.</a:t>
          </a:r>
          <a:endParaRPr lang="en-US"/>
        </a:p>
      </dgm:t>
    </dgm:pt>
    <dgm:pt modelId="{CB15287C-9F8A-4A32-95C9-522D7C132E4B}" type="parTrans" cxnId="{8007EE61-BBCC-457F-A6D8-5DB0796D4578}">
      <dgm:prSet/>
      <dgm:spPr/>
      <dgm:t>
        <a:bodyPr/>
        <a:lstStyle/>
        <a:p>
          <a:endParaRPr lang="en-US"/>
        </a:p>
      </dgm:t>
    </dgm:pt>
    <dgm:pt modelId="{C635D538-A5CD-4E46-A5D0-3DDAACDEEE53}" type="sibTrans" cxnId="{8007EE61-BBCC-457F-A6D8-5DB0796D4578}">
      <dgm:prSet/>
      <dgm:spPr/>
      <dgm:t>
        <a:bodyPr/>
        <a:lstStyle/>
        <a:p>
          <a:endParaRPr lang="en-US"/>
        </a:p>
      </dgm:t>
    </dgm:pt>
    <dgm:pt modelId="{72A19C30-7841-403A-BE1A-F0CB395ED514}">
      <dgm:prSet/>
      <dgm:spPr/>
      <dgm:t>
        <a:bodyPr/>
        <a:lstStyle/>
        <a:p>
          <a:pPr rtl="0"/>
          <a:r>
            <a:rPr lang="en-GB"/>
            <a:t>But then when he realised</a:t>
          </a:r>
          <a:r>
            <a:rPr lang="en-GB">
              <a:latin typeface="Century Gothic" panose="020B0502020202020204"/>
            </a:rPr>
            <a:t> the</a:t>
          </a:r>
          <a:r>
            <a:rPr lang="en-GB"/>
            <a:t> lever give him treats, he </a:t>
          </a:r>
          <a:r>
            <a:rPr lang="en-GB">
              <a:latin typeface="Century Gothic" panose="020B0502020202020204"/>
            </a:rPr>
            <a:t>used</a:t>
          </a:r>
          <a:r>
            <a:rPr lang="en-GB"/>
            <a:t> the lever all the time, therefore conditoning the rat using positive reinforcement .</a:t>
          </a:r>
          <a:endParaRPr lang="en-US"/>
        </a:p>
      </dgm:t>
    </dgm:pt>
    <dgm:pt modelId="{4ED14A38-C25C-466E-ACC9-A3F4CB00F87B}" type="parTrans" cxnId="{AC31F000-A13B-4D77-A8E5-06BEB13D8BF4}">
      <dgm:prSet/>
      <dgm:spPr/>
      <dgm:t>
        <a:bodyPr/>
        <a:lstStyle/>
        <a:p>
          <a:endParaRPr lang="en-US"/>
        </a:p>
      </dgm:t>
    </dgm:pt>
    <dgm:pt modelId="{B8CF4491-7BB0-41AD-AC5F-D2AE0D6EA484}" type="sibTrans" cxnId="{AC31F000-A13B-4D77-A8E5-06BEB13D8BF4}">
      <dgm:prSet/>
      <dgm:spPr/>
      <dgm:t>
        <a:bodyPr/>
        <a:lstStyle/>
        <a:p>
          <a:endParaRPr lang="en-US"/>
        </a:p>
      </dgm:t>
    </dgm:pt>
    <dgm:pt modelId="{7B6229E8-763A-42E7-AA2A-A8B5B785D91C}">
      <dgm:prSet/>
      <dgm:spPr/>
      <dgm:t>
        <a:bodyPr/>
        <a:lstStyle/>
        <a:p>
          <a:r>
            <a:rPr lang="en-GB"/>
            <a:t>B.F Skinner would also turn on the electric grid in the box which would cause pain to the rat. The rat would run around panicked and eventually realised by pushing the lever the elecric shock would stop, therefore using negative reinforcement to condition the rat. </a:t>
          </a:r>
          <a:endParaRPr lang="en-US"/>
        </a:p>
      </dgm:t>
    </dgm:pt>
    <dgm:pt modelId="{4B57BD8A-2207-4822-A5C3-407CDAF370DF}" type="parTrans" cxnId="{E81A16EA-4BDE-4309-9220-AD1C09FB21CC}">
      <dgm:prSet/>
      <dgm:spPr/>
      <dgm:t>
        <a:bodyPr/>
        <a:lstStyle/>
        <a:p>
          <a:endParaRPr lang="en-US"/>
        </a:p>
      </dgm:t>
    </dgm:pt>
    <dgm:pt modelId="{7203CA7A-A377-4D89-99FE-6064F8483F77}" type="sibTrans" cxnId="{E81A16EA-4BDE-4309-9220-AD1C09FB21CC}">
      <dgm:prSet/>
      <dgm:spPr/>
      <dgm:t>
        <a:bodyPr/>
        <a:lstStyle/>
        <a:p>
          <a:endParaRPr lang="en-US"/>
        </a:p>
      </dgm:t>
    </dgm:pt>
    <dgm:pt modelId="{C8894F54-FF55-472E-B42E-4672D065E04F}" type="pres">
      <dgm:prSet presAssocID="{7DBB76EE-32AC-4FEB-9E0F-A39FC60550C1}" presName="Name0" presStyleCnt="0">
        <dgm:presLayoutVars>
          <dgm:dir/>
          <dgm:resizeHandles val="exact"/>
        </dgm:presLayoutVars>
      </dgm:prSet>
      <dgm:spPr/>
    </dgm:pt>
    <dgm:pt modelId="{A3A0CC25-230F-4484-A300-A83CB87634E8}" type="pres">
      <dgm:prSet presAssocID="{2C231464-4B8C-41CE-8D09-B7081A8ECFA9}" presName="node" presStyleLbl="node1" presStyleIdx="0" presStyleCnt="4">
        <dgm:presLayoutVars>
          <dgm:bulletEnabled val="1"/>
        </dgm:presLayoutVars>
      </dgm:prSet>
      <dgm:spPr/>
    </dgm:pt>
    <dgm:pt modelId="{9A14DAD4-E33B-4DEE-A5BF-7C9D08F0BF05}" type="pres">
      <dgm:prSet presAssocID="{73E8E534-33D9-410B-A009-51E164DCF86B}" presName="sibTrans" presStyleLbl="sibTrans1D1" presStyleIdx="0" presStyleCnt="3"/>
      <dgm:spPr/>
    </dgm:pt>
    <dgm:pt modelId="{E7AA5CE8-30A9-4DC2-AF3A-3E7E5EA4F791}" type="pres">
      <dgm:prSet presAssocID="{73E8E534-33D9-410B-A009-51E164DCF86B}" presName="connectorText" presStyleLbl="sibTrans1D1" presStyleIdx="0" presStyleCnt="3"/>
      <dgm:spPr/>
    </dgm:pt>
    <dgm:pt modelId="{1A7D0E93-0691-43C2-A834-20E7203A970A}" type="pres">
      <dgm:prSet presAssocID="{050C1B19-C6B2-439D-9476-78EE867C5000}" presName="node" presStyleLbl="node1" presStyleIdx="1" presStyleCnt="4">
        <dgm:presLayoutVars>
          <dgm:bulletEnabled val="1"/>
        </dgm:presLayoutVars>
      </dgm:prSet>
      <dgm:spPr/>
    </dgm:pt>
    <dgm:pt modelId="{04AFBDF3-47E5-4D03-ADBC-6601F14710A6}" type="pres">
      <dgm:prSet presAssocID="{C635D538-A5CD-4E46-A5D0-3DDAACDEEE53}" presName="sibTrans" presStyleLbl="sibTrans1D1" presStyleIdx="1" presStyleCnt="3"/>
      <dgm:spPr/>
    </dgm:pt>
    <dgm:pt modelId="{86561A80-3A8E-4A19-A3D5-A08A0FB141E9}" type="pres">
      <dgm:prSet presAssocID="{C635D538-A5CD-4E46-A5D0-3DDAACDEEE53}" presName="connectorText" presStyleLbl="sibTrans1D1" presStyleIdx="1" presStyleCnt="3"/>
      <dgm:spPr/>
    </dgm:pt>
    <dgm:pt modelId="{C2DB876C-0F49-4B5B-9CA5-E1FB24A2DD6D}" type="pres">
      <dgm:prSet presAssocID="{72A19C30-7841-403A-BE1A-F0CB395ED514}" presName="node" presStyleLbl="node1" presStyleIdx="2" presStyleCnt="4">
        <dgm:presLayoutVars>
          <dgm:bulletEnabled val="1"/>
        </dgm:presLayoutVars>
      </dgm:prSet>
      <dgm:spPr/>
    </dgm:pt>
    <dgm:pt modelId="{C98E6296-A580-496B-9CB7-1028C363B5A8}" type="pres">
      <dgm:prSet presAssocID="{B8CF4491-7BB0-41AD-AC5F-D2AE0D6EA484}" presName="sibTrans" presStyleLbl="sibTrans1D1" presStyleIdx="2" presStyleCnt="3"/>
      <dgm:spPr/>
    </dgm:pt>
    <dgm:pt modelId="{6EE6BAE3-2983-488B-80F9-306AB0E9CA7E}" type="pres">
      <dgm:prSet presAssocID="{B8CF4491-7BB0-41AD-AC5F-D2AE0D6EA484}" presName="connectorText" presStyleLbl="sibTrans1D1" presStyleIdx="2" presStyleCnt="3"/>
      <dgm:spPr/>
    </dgm:pt>
    <dgm:pt modelId="{C7B01130-BF88-4C72-BD64-E249E244783B}" type="pres">
      <dgm:prSet presAssocID="{7B6229E8-763A-42E7-AA2A-A8B5B785D91C}" presName="node" presStyleLbl="node1" presStyleIdx="3" presStyleCnt="4">
        <dgm:presLayoutVars>
          <dgm:bulletEnabled val="1"/>
        </dgm:presLayoutVars>
      </dgm:prSet>
      <dgm:spPr/>
    </dgm:pt>
  </dgm:ptLst>
  <dgm:cxnLst>
    <dgm:cxn modelId="{AC31F000-A13B-4D77-A8E5-06BEB13D8BF4}" srcId="{7DBB76EE-32AC-4FEB-9E0F-A39FC60550C1}" destId="{72A19C30-7841-403A-BE1A-F0CB395ED514}" srcOrd="2" destOrd="0" parTransId="{4ED14A38-C25C-466E-ACC9-A3F4CB00F87B}" sibTransId="{B8CF4491-7BB0-41AD-AC5F-D2AE0D6EA484}"/>
    <dgm:cxn modelId="{14DF9A03-AA7D-473C-9408-004A1C98A024}" type="presOf" srcId="{72A19C30-7841-403A-BE1A-F0CB395ED514}" destId="{C2DB876C-0F49-4B5B-9CA5-E1FB24A2DD6D}" srcOrd="0" destOrd="0" presId="urn:microsoft.com/office/officeart/2016/7/layout/RepeatingBendingProcessNew"/>
    <dgm:cxn modelId="{6B0FF70D-9D62-4DEB-90C6-138E4F2B23B9}" srcId="{7DBB76EE-32AC-4FEB-9E0F-A39FC60550C1}" destId="{2C231464-4B8C-41CE-8D09-B7081A8ECFA9}" srcOrd="0" destOrd="0" parTransId="{04476059-0F11-4CE7-BCBE-F6886BACE718}" sibTransId="{73E8E534-33D9-410B-A009-51E164DCF86B}"/>
    <dgm:cxn modelId="{6B36E34D-7879-4FF3-86BE-80B4668EEEC2}" type="presOf" srcId="{C635D538-A5CD-4E46-A5D0-3DDAACDEEE53}" destId="{86561A80-3A8E-4A19-A3D5-A08A0FB141E9}" srcOrd="1" destOrd="0" presId="urn:microsoft.com/office/officeart/2016/7/layout/RepeatingBendingProcessNew"/>
    <dgm:cxn modelId="{9C964A53-DF5B-4D3D-B7C8-3B15C494F347}" type="presOf" srcId="{73E8E534-33D9-410B-A009-51E164DCF86B}" destId="{E7AA5CE8-30A9-4DC2-AF3A-3E7E5EA4F791}" srcOrd="1" destOrd="0" presId="urn:microsoft.com/office/officeart/2016/7/layout/RepeatingBendingProcessNew"/>
    <dgm:cxn modelId="{D97C6360-696E-40B6-9B4B-EFD712FCDF9C}" type="presOf" srcId="{050C1B19-C6B2-439D-9476-78EE867C5000}" destId="{1A7D0E93-0691-43C2-A834-20E7203A970A}" srcOrd="0" destOrd="0" presId="urn:microsoft.com/office/officeart/2016/7/layout/RepeatingBendingProcessNew"/>
    <dgm:cxn modelId="{8007EE61-BBCC-457F-A6D8-5DB0796D4578}" srcId="{7DBB76EE-32AC-4FEB-9E0F-A39FC60550C1}" destId="{050C1B19-C6B2-439D-9476-78EE867C5000}" srcOrd="1" destOrd="0" parTransId="{CB15287C-9F8A-4A32-95C9-522D7C132E4B}" sibTransId="{C635D538-A5CD-4E46-A5D0-3DDAACDEEE53}"/>
    <dgm:cxn modelId="{47BD1267-D902-4355-8D2D-9086B6560709}" type="presOf" srcId="{B8CF4491-7BB0-41AD-AC5F-D2AE0D6EA484}" destId="{C98E6296-A580-496B-9CB7-1028C363B5A8}" srcOrd="0" destOrd="0" presId="urn:microsoft.com/office/officeart/2016/7/layout/RepeatingBendingProcessNew"/>
    <dgm:cxn modelId="{F370A46A-A7B7-4B9F-9B38-9DC47C8A8253}" type="presOf" srcId="{2C231464-4B8C-41CE-8D09-B7081A8ECFA9}" destId="{A3A0CC25-230F-4484-A300-A83CB87634E8}" srcOrd="0" destOrd="0" presId="urn:microsoft.com/office/officeart/2016/7/layout/RepeatingBendingProcessNew"/>
    <dgm:cxn modelId="{F36112B0-1861-433E-94FF-6E3A8FE0C50F}" type="presOf" srcId="{7DBB76EE-32AC-4FEB-9E0F-A39FC60550C1}" destId="{C8894F54-FF55-472E-B42E-4672D065E04F}" srcOrd="0" destOrd="0" presId="urn:microsoft.com/office/officeart/2016/7/layout/RepeatingBendingProcessNew"/>
    <dgm:cxn modelId="{66C8C3BE-B1A9-4CD8-BD25-62FBE005B3CC}" type="presOf" srcId="{C635D538-A5CD-4E46-A5D0-3DDAACDEEE53}" destId="{04AFBDF3-47E5-4D03-ADBC-6601F14710A6}" srcOrd="0" destOrd="0" presId="urn:microsoft.com/office/officeart/2016/7/layout/RepeatingBendingProcessNew"/>
    <dgm:cxn modelId="{C086E9D7-9F12-4121-89C1-853313A0D896}" type="presOf" srcId="{B8CF4491-7BB0-41AD-AC5F-D2AE0D6EA484}" destId="{6EE6BAE3-2983-488B-80F9-306AB0E9CA7E}" srcOrd="1" destOrd="0" presId="urn:microsoft.com/office/officeart/2016/7/layout/RepeatingBendingProcessNew"/>
    <dgm:cxn modelId="{E81A16EA-4BDE-4309-9220-AD1C09FB21CC}" srcId="{7DBB76EE-32AC-4FEB-9E0F-A39FC60550C1}" destId="{7B6229E8-763A-42E7-AA2A-A8B5B785D91C}" srcOrd="3" destOrd="0" parTransId="{4B57BD8A-2207-4822-A5C3-407CDAF370DF}" sibTransId="{7203CA7A-A377-4D89-99FE-6064F8483F77}"/>
    <dgm:cxn modelId="{FCEA5FF7-2F5E-4EAC-9E5A-795ADD22E9C4}" type="presOf" srcId="{73E8E534-33D9-410B-A009-51E164DCF86B}" destId="{9A14DAD4-E33B-4DEE-A5BF-7C9D08F0BF05}" srcOrd="0" destOrd="0" presId="urn:microsoft.com/office/officeart/2016/7/layout/RepeatingBendingProcessNew"/>
    <dgm:cxn modelId="{F99C78F7-0EB2-4EB7-8AA9-8A33E96D67EF}" type="presOf" srcId="{7B6229E8-763A-42E7-AA2A-A8B5B785D91C}" destId="{C7B01130-BF88-4C72-BD64-E249E244783B}" srcOrd="0" destOrd="0" presId="urn:microsoft.com/office/officeart/2016/7/layout/RepeatingBendingProcessNew"/>
    <dgm:cxn modelId="{C6DF6211-2353-4301-8608-C309984B282E}" type="presParOf" srcId="{C8894F54-FF55-472E-B42E-4672D065E04F}" destId="{A3A0CC25-230F-4484-A300-A83CB87634E8}" srcOrd="0" destOrd="0" presId="urn:microsoft.com/office/officeart/2016/7/layout/RepeatingBendingProcessNew"/>
    <dgm:cxn modelId="{F4C1B594-C47B-45D8-A56A-0192B61A58C0}" type="presParOf" srcId="{C8894F54-FF55-472E-B42E-4672D065E04F}" destId="{9A14DAD4-E33B-4DEE-A5BF-7C9D08F0BF05}" srcOrd="1" destOrd="0" presId="urn:microsoft.com/office/officeart/2016/7/layout/RepeatingBendingProcessNew"/>
    <dgm:cxn modelId="{AFF701CB-F9E2-46AC-BE1A-DD768E3CDB39}" type="presParOf" srcId="{9A14DAD4-E33B-4DEE-A5BF-7C9D08F0BF05}" destId="{E7AA5CE8-30A9-4DC2-AF3A-3E7E5EA4F791}" srcOrd="0" destOrd="0" presId="urn:microsoft.com/office/officeart/2016/7/layout/RepeatingBendingProcessNew"/>
    <dgm:cxn modelId="{3BA8B57F-ADD4-423B-99AA-B5C6E3D0E395}" type="presParOf" srcId="{C8894F54-FF55-472E-B42E-4672D065E04F}" destId="{1A7D0E93-0691-43C2-A834-20E7203A970A}" srcOrd="2" destOrd="0" presId="urn:microsoft.com/office/officeart/2016/7/layout/RepeatingBendingProcessNew"/>
    <dgm:cxn modelId="{383DB1E8-6F97-4ED9-A97C-FCB1F3367A24}" type="presParOf" srcId="{C8894F54-FF55-472E-B42E-4672D065E04F}" destId="{04AFBDF3-47E5-4D03-ADBC-6601F14710A6}" srcOrd="3" destOrd="0" presId="urn:microsoft.com/office/officeart/2016/7/layout/RepeatingBendingProcessNew"/>
    <dgm:cxn modelId="{CDA10BDE-2E3A-460B-90F2-7397DF115A32}" type="presParOf" srcId="{04AFBDF3-47E5-4D03-ADBC-6601F14710A6}" destId="{86561A80-3A8E-4A19-A3D5-A08A0FB141E9}" srcOrd="0" destOrd="0" presId="urn:microsoft.com/office/officeart/2016/7/layout/RepeatingBendingProcessNew"/>
    <dgm:cxn modelId="{59558A07-B193-4E57-A44F-C0C491C87DDE}" type="presParOf" srcId="{C8894F54-FF55-472E-B42E-4672D065E04F}" destId="{C2DB876C-0F49-4B5B-9CA5-E1FB24A2DD6D}" srcOrd="4" destOrd="0" presId="urn:microsoft.com/office/officeart/2016/7/layout/RepeatingBendingProcessNew"/>
    <dgm:cxn modelId="{5DFF9547-270E-4041-829D-FF0B9B4A60F4}" type="presParOf" srcId="{C8894F54-FF55-472E-B42E-4672D065E04F}" destId="{C98E6296-A580-496B-9CB7-1028C363B5A8}" srcOrd="5" destOrd="0" presId="urn:microsoft.com/office/officeart/2016/7/layout/RepeatingBendingProcessNew"/>
    <dgm:cxn modelId="{5CE5FBBC-EDAD-4E2A-A2BC-984D8C72757D}" type="presParOf" srcId="{C98E6296-A580-496B-9CB7-1028C363B5A8}" destId="{6EE6BAE3-2983-488B-80F9-306AB0E9CA7E}" srcOrd="0" destOrd="0" presId="urn:microsoft.com/office/officeart/2016/7/layout/RepeatingBendingProcessNew"/>
    <dgm:cxn modelId="{31199F34-3417-4285-8206-A70B0BEFA9BE}" type="presParOf" srcId="{C8894F54-FF55-472E-B42E-4672D065E04F}" destId="{C7B01130-BF88-4C72-BD64-E249E244783B}" srcOrd="6" destOrd="0" presId="urn:microsoft.com/office/officeart/2016/7/layout/RepeatingBendingProcessNew"/>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B99F47-93DC-4727-B21E-D833335ABF63}">
      <dsp:nvSpPr>
        <dsp:cNvPr id="0" name=""/>
        <dsp:cNvSpPr/>
      </dsp:nvSpPr>
      <dsp:spPr>
        <a:xfrm>
          <a:off x="0" y="3166653"/>
          <a:ext cx="6391275" cy="2077667"/>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GB" sz="2500" kern="1200"/>
            <a:t>Many theorists believe that by using the principals of classical and operant conditioning can explain the person behaviour.</a:t>
          </a:r>
          <a:endParaRPr lang="en-US" sz="2500" kern="1200"/>
        </a:p>
      </dsp:txBody>
      <dsp:txXfrm>
        <a:off x="0" y="3166653"/>
        <a:ext cx="6391275" cy="2077667"/>
      </dsp:txXfrm>
    </dsp:sp>
    <dsp:sp modelId="{2487339E-FCAC-41E9-BB06-F0CCDD336FD1}">
      <dsp:nvSpPr>
        <dsp:cNvPr id="0" name=""/>
        <dsp:cNvSpPr/>
      </dsp:nvSpPr>
      <dsp:spPr>
        <a:xfrm rot="10800000">
          <a:off x="0" y="2365"/>
          <a:ext cx="6391275" cy="3195452"/>
        </a:xfrm>
        <a:prstGeom prst="upArrowCallout">
          <a:avLst/>
        </a:prstGeom>
        <a:solidFill>
          <a:schemeClr val="accent2">
            <a:hueOff val="-19765721"/>
            <a:satOff val="9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GB" sz="2500" kern="1200"/>
            <a:t>The behaviourist Aproach is learning and studying the changes in behvaiour. This can be caused by the environment (nurture) the person is in, or just the person individually (nature).</a:t>
          </a:r>
          <a:endParaRPr lang="en-US" sz="2500" kern="1200"/>
        </a:p>
      </dsp:txBody>
      <dsp:txXfrm rot="10800000">
        <a:off x="0" y="2365"/>
        <a:ext cx="6391275" cy="20763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14DAD4-E33B-4DEE-A5BF-7C9D08F0BF05}">
      <dsp:nvSpPr>
        <dsp:cNvPr id="0" name=""/>
        <dsp:cNvSpPr/>
      </dsp:nvSpPr>
      <dsp:spPr>
        <a:xfrm>
          <a:off x="2728668" y="756179"/>
          <a:ext cx="581239" cy="91440"/>
        </a:xfrm>
        <a:custGeom>
          <a:avLst/>
          <a:gdLst/>
          <a:ahLst/>
          <a:cxnLst/>
          <a:rect l="0" t="0" r="0" b="0"/>
          <a:pathLst>
            <a:path>
              <a:moveTo>
                <a:pt x="0" y="45720"/>
              </a:moveTo>
              <a:lnTo>
                <a:pt x="581239" y="45720"/>
              </a:lnTo>
            </a:path>
          </a:pathLst>
        </a:custGeom>
        <a:noFill/>
        <a:ln w="9525"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03992" y="798837"/>
        <a:ext cx="30591" cy="6124"/>
      </dsp:txXfrm>
    </dsp:sp>
    <dsp:sp modelId="{A3A0CC25-230F-4484-A300-A83CB87634E8}">
      <dsp:nvSpPr>
        <dsp:cNvPr id="0" name=""/>
        <dsp:cNvSpPr/>
      </dsp:nvSpPr>
      <dsp:spPr>
        <a:xfrm>
          <a:off x="70298" y="3848"/>
          <a:ext cx="2660169" cy="1596101"/>
        </a:xfrm>
        <a:prstGeom prst="rect">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30351" tIns="136826" rIns="130351" bIns="136826" numCol="1" spcCol="1270" anchor="ctr" anchorCtr="0">
          <a:noAutofit/>
        </a:bodyPr>
        <a:lstStyle/>
        <a:p>
          <a:pPr marL="0" lvl="0" indent="0" algn="ctr" defTabSz="533400">
            <a:lnSpc>
              <a:spcPct val="90000"/>
            </a:lnSpc>
            <a:spcBef>
              <a:spcPct val="0"/>
            </a:spcBef>
            <a:spcAft>
              <a:spcPct val="35000"/>
            </a:spcAft>
            <a:buNone/>
          </a:pPr>
          <a:r>
            <a:rPr lang="en-GB" sz="1200" kern="1200"/>
            <a:t>B.F Skinner was a physcholgoist and scientist who did a famous expermient called the "Skinner Box".</a:t>
          </a:r>
          <a:endParaRPr lang="en-US" sz="1200" kern="1200"/>
        </a:p>
      </dsp:txBody>
      <dsp:txXfrm>
        <a:off x="70298" y="3848"/>
        <a:ext cx="2660169" cy="1596101"/>
      </dsp:txXfrm>
    </dsp:sp>
    <dsp:sp modelId="{04AFBDF3-47E5-4D03-ADBC-6601F14710A6}">
      <dsp:nvSpPr>
        <dsp:cNvPr id="0" name=""/>
        <dsp:cNvSpPr/>
      </dsp:nvSpPr>
      <dsp:spPr>
        <a:xfrm>
          <a:off x="1400383" y="1598150"/>
          <a:ext cx="3272008" cy="581239"/>
        </a:xfrm>
        <a:custGeom>
          <a:avLst/>
          <a:gdLst/>
          <a:ahLst/>
          <a:cxnLst/>
          <a:rect l="0" t="0" r="0" b="0"/>
          <a:pathLst>
            <a:path>
              <a:moveTo>
                <a:pt x="3272008" y="0"/>
              </a:moveTo>
              <a:lnTo>
                <a:pt x="3272008" y="307719"/>
              </a:lnTo>
              <a:lnTo>
                <a:pt x="0" y="307719"/>
              </a:lnTo>
              <a:lnTo>
                <a:pt x="0" y="581239"/>
              </a:lnTo>
            </a:path>
          </a:pathLst>
        </a:custGeom>
        <a:noFill/>
        <a:ln w="9525"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953169" y="1885707"/>
        <a:ext cx="166436" cy="6124"/>
      </dsp:txXfrm>
    </dsp:sp>
    <dsp:sp modelId="{1A7D0E93-0691-43C2-A834-20E7203A970A}">
      <dsp:nvSpPr>
        <dsp:cNvPr id="0" name=""/>
        <dsp:cNvSpPr/>
      </dsp:nvSpPr>
      <dsp:spPr>
        <a:xfrm>
          <a:off x="3342307" y="3848"/>
          <a:ext cx="2660169" cy="1596101"/>
        </a:xfrm>
        <a:prstGeom prst="rect">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30351" tIns="136826" rIns="130351" bIns="136826" numCol="1" spcCol="1270" anchor="ctr" anchorCtr="0">
          <a:noAutofit/>
        </a:bodyPr>
        <a:lstStyle/>
        <a:p>
          <a:pPr marL="0" lvl="0" indent="0" algn="ctr" defTabSz="533400">
            <a:lnSpc>
              <a:spcPct val="90000"/>
            </a:lnSpc>
            <a:spcBef>
              <a:spcPct val="0"/>
            </a:spcBef>
            <a:spcAft>
              <a:spcPct val="35000"/>
            </a:spcAft>
            <a:buNone/>
          </a:pPr>
          <a:r>
            <a:rPr lang="en-GB" sz="1200" kern="1200"/>
            <a:t>B.F Skinnner would put a rat in a box with a light in and a lever that would despense food the bottom of the box had an electric grid. If that rat pushed the lever B.F Skinner would reward the rat with a treat. At first the rat almost never presses the lever.</a:t>
          </a:r>
          <a:endParaRPr lang="en-US" sz="1200" kern="1200"/>
        </a:p>
      </dsp:txBody>
      <dsp:txXfrm>
        <a:off x="3342307" y="3848"/>
        <a:ext cx="2660169" cy="1596101"/>
      </dsp:txXfrm>
    </dsp:sp>
    <dsp:sp modelId="{C98E6296-A580-496B-9CB7-1028C363B5A8}">
      <dsp:nvSpPr>
        <dsp:cNvPr id="0" name=""/>
        <dsp:cNvSpPr/>
      </dsp:nvSpPr>
      <dsp:spPr>
        <a:xfrm>
          <a:off x="2728668" y="2964120"/>
          <a:ext cx="581239" cy="91440"/>
        </a:xfrm>
        <a:custGeom>
          <a:avLst/>
          <a:gdLst/>
          <a:ahLst/>
          <a:cxnLst/>
          <a:rect l="0" t="0" r="0" b="0"/>
          <a:pathLst>
            <a:path>
              <a:moveTo>
                <a:pt x="0" y="45720"/>
              </a:moveTo>
              <a:lnTo>
                <a:pt x="581239" y="45720"/>
              </a:lnTo>
            </a:path>
          </a:pathLst>
        </a:custGeom>
        <a:noFill/>
        <a:ln w="9525"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03992" y="3006778"/>
        <a:ext cx="30591" cy="6124"/>
      </dsp:txXfrm>
    </dsp:sp>
    <dsp:sp modelId="{C2DB876C-0F49-4B5B-9CA5-E1FB24A2DD6D}">
      <dsp:nvSpPr>
        <dsp:cNvPr id="0" name=""/>
        <dsp:cNvSpPr/>
      </dsp:nvSpPr>
      <dsp:spPr>
        <a:xfrm>
          <a:off x="70298" y="2211789"/>
          <a:ext cx="2660169" cy="1596101"/>
        </a:xfrm>
        <a:prstGeom prst="rect">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30351" tIns="136826" rIns="130351" bIns="136826" numCol="1" spcCol="1270" anchor="ctr" anchorCtr="0">
          <a:noAutofit/>
        </a:bodyPr>
        <a:lstStyle/>
        <a:p>
          <a:pPr marL="0" lvl="0" indent="0" algn="ctr" defTabSz="533400" rtl="0">
            <a:lnSpc>
              <a:spcPct val="90000"/>
            </a:lnSpc>
            <a:spcBef>
              <a:spcPct val="0"/>
            </a:spcBef>
            <a:spcAft>
              <a:spcPct val="35000"/>
            </a:spcAft>
            <a:buNone/>
          </a:pPr>
          <a:r>
            <a:rPr lang="en-GB" sz="1200" kern="1200"/>
            <a:t>But then when he realised</a:t>
          </a:r>
          <a:r>
            <a:rPr lang="en-GB" sz="1200" kern="1200">
              <a:latin typeface="Century Gothic" panose="020B0502020202020204"/>
            </a:rPr>
            <a:t> the</a:t>
          </a:r>
          <a:r>
            <a:rPr lang="en-GB" sz="1200" kern="1200"/>
            <a:t> lever give him treats, he </a:t>
          </a:r>
          <a:r>
            <a:rPr lang="en-GB" sz="1200" kern="1200">
              <a:latin typeface="Century Gothic" panose="020B0502020202020204"/>
            </a:rPr>
            <a:t>used</a:t>
          </a:r>
          <a:r>
            <a:rPr lang="en-GB" sz="1200" kern="1200"/>
            <a:t> the lever all the time, therefore conditoning the rat using positive reinforcement .</a:t>
          </a:r>
          <a:endParaRPr lang="en-US" sz="1200" kern="1200"/>
        </a:p>
      </dsp:txBody>
      <dsp:txXfrm>
        <a:off x="70298" y="2211789"/>
        <a:ext cx="2660169" cy="1596101"/>
      </dsp:txXfrm>
    </dsp:sp>
    <dsp:sp modelId="{C7B01130-BF88-4C72-BD64-E249E244783B}">
      <dsp:nvSpPr>
        <dsp:cNvPr id="0" name=""/>
        <dsp:cNvSpPr/>
      </dsp:nvSpPr>
      <dsp:spPr>
        <a:xfrm>
          <a:off x="3342307" y="2211789"/>
          <a:ext cx="2660169" cy="1596101"/>
        </a:xfrm>
        <a:prstGeom prst="rect">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30351" tIns="136826" rIns="130351" bIns="136826" numCol="1" spcCol="1270" anchor="ctr" anchorCtr="0">
          <a:noAutofit/>
        </a:bodyPr>
        <a:lstStyle/>
        <a:p>
          <a:pPr marL="0" lvl="0" indent="0" algn="ctr" defTabSz="533400">
            <a:lnSpc>
              <a:spcPct val="90000"/>
            </a:lnSpc>
            <a:spcBef>
              <a:spcPct val="0"/>
            </a:spcBef>
            <a:spcAft>
              <a:spcPct val="35000"/>
            </a:spcAft>
            <a:buNone/>
          </a:pPr>
          <a:r>
            <a:rPr lang="en-GB" sz="1200" kern="1200"/>
            <a:t>B.F Skinner would also turn on the electric grid in the box which would cause pain to the rat. The rat would run around panicked and eventually realised by pushing the lever the elecric shock would stop, therefore using negative reinforcement to condition the rat. </a:t>
          </a:r>
          <a:endParaRPr lang="en-US" sz="1200" kern="1200"/>
        </a:p>
      </dsp:txBody>
      <dsp:txXfrm>
        <a:off x="3342307" y="2211789"/>
        <a:ext cx="2660169" cy="1596101"/>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dirty="0"/>
              <a:t>Click to edit Master title style</a:t>
            </a:r>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11/17/20</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r>
              <a:rPr lang="en-US" dirty="0"/>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6706335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1154954" y="2603500"/>
            <a:ext cx="8825659" cy="34163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19C9CA7B-DFD4-44B5-8C60-D14B8CD1FB59}" type="datetimeFigureOut">
              <a:rPr lang="en-US" dirty="0"/>
              <a:t>11/17/20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33840305"/>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11/17/20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65000680"/>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3BDB8791-F1B0-41E7-B7FD-A781E65C4266}" type="datetimeFigureOut">
              <a:rPr lang="en-US" dirty="0"/>
              <a:t>11/17/20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04091535"/>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FDD63B2-E120-4ED8-B27B-C685F510A5FE}" type="datetimeFigureOut">
              <a:rPr lang="en-US" dirty="0"/>
              <a:t>11/17/20</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043294794"/>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dirty="0"/>
              <a:t>Click to edit Master title style</a:t>
            </a:r>
          </a:p>
        </p:txBody>
      </p:sp>
      <p:sp>
        <p:nvSpPr>
          <p:cNvPr id="3" name="Date Placeholder 2"/>
          <p:cNvSpPr>
            <a:spLocks noGrp="1"/>
          </p:cNvSpPr>
          <p:nvPr>
            <p:ph type="dt" sz="half" idx="10"/>
          </p:nvPr>
        </p:nvSpPr>
        <p:spPr/>
        <p:txBody>
          <a:bodyPr/>
          <a:lstStyle/>
          <a:p>
            <a:fld id="{7AA18ACC-A947-437B-A130-35BD54FDF1E9}" type="datetimeFigureOut">
              <a:rPr lang="en-US" dirty="0"/>
              <a:t>11/17/20</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335491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11/17/20</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82937891"/>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dirty="0"/>
              <a:t>Click to edit Master title style</a:t>
            </a:r>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11/17/20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4839596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dirty="0"/>
              <a:t>Click to edit Master title style</a:t>
            </a:r>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11/17/20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013679877"/>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11/17/20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75202191"/>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dirty="0"/>
              <a:t>Click to edit Master title style</a:t>
            </a:r>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11/17/20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0904775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dirty="0"/>
              <a:t>Click to edit Master title style</a:t>
            </a:r>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11/17/20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44389651"/>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11/17/20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647678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dirty="0"/>
              <a:t>Click to edit Master title style</a:t>
            </a:r>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11/17/20</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60385877"/>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dirty="0"/>
              <a:t>Click to edit Master title style</a:t>
            </a:r>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11/17/20</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54950517"/>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dirty="0"/>
              <a:t>Click to edit Master title style</a:t>
            </a:r>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11/17/20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3096145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dirty="0"/>
              <a:t>Click to edit Master title style</a:t>
            </a:r>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11/17/20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3008239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dirty="0"/>
              <a:t>Click to edit Master title style</a:t>
            </a:r>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11/17/20</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dirty="0"/>
              <a:t>
              </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868677434"/>
      </p:ext>
    </p:extLst>
  </p:cSld>
  <p:clrMap bg1="lt1" tx1="dk1" bg2="lt2" tx2="dk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 id="2147483824" r:id="rId7"/>
    <p:sldLayoutId id="2147483825" r:id="rId8"/>
    <p:sldLayoutId id="2147483826" r:id="rId9"/>
    <p:sldLayoutId id="2147483827" r:id="rId10"/>
    <p:sldLayoutId id="2147483828" r:id="rId11"/>
    <p:sldLayoutId id="2147483829" r:id="rId12"/>
    <p:sldLayoutId id="2147483830" r:id="rId13"/>
    <p:sldLayoutId id="2147483831" r:id="rId14"/>
    <p:sldLayoutId id="2147483832" r:id="rId15"/>
    <p:sldLayoutId id="2147483833" r:id="rId16"/>
    <p:sldLayoutId id="2147483834" r:id="rId17"/>
  </p:sldLayoutIdLst>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3.png"/><Relationship Id="rId4" Type="http://schemas.openxmlformats.org/officeDocument/2006/relationships/image" Target="../media/image1.jpe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png"/><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3.png"/><Relationship Id="rId5" Type="http://schemas.openxmlformats.org/officeDocument/2006/relationships/hyperlink" Target="https://www.google.com/url?sa=i&amp;url=https%3A%2F%2Fmedium.com%2Fhistory-of-education-timeline%2Fpavlovs-dogs-and-the-importance-of-environment-in-learning-b1cefd40d527&amp;psig=AOvVaw0qX0X4yKMApuyptcMmKdPd&amp;ust=1605702289742000&amp;source=images&amp;cd=vfe&amp;ved=0CAIQjRxqFwoTCKCiqqfJie0CFQAAAAAdAAAAABAD&#8203;" TargetMode="External"/><Relationship Id="rId4" Type="http://schemas.openxmlformats.org/officeDocument/2006/relationships/image" Target="../media/image5.gif"/></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png"/><Relationship Id="rId5" Type="http://schemas.openxmlformats.org/officeDocument/2006/relationships/hyperlink" Target="https://www.google.com/url?sa=i&amp;url=https%3A%2F%2Fhberglund210.weebly.com%2Fjohn-b-watson.html&amp;psig=AOvVaw1Ru21CAKenRS_uYa-8RKhy&amp;ust=1605703474006000&amp;source=images&amp;cd=vfe&amp;ved=0CAIQjRxqFwoTCKD3mN3Nie0CFQAAAAAdAAAAABAD" TargetMode="Externa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3.png"/><Relationship Id="rId5" Type="http://schemas.openxmlformats.org/officeDocument/2006/relationships/hyperlink" Target="https://www.google.com/url?sa=i&amp;url=https%3A%2F%2Fwww.verywellmind.com%2Fthe-little-albert-experiment-2794994&amp;psig=AOvVaw18AcEwgZ8GhuxJ_3CThI0E&amp;ust=1605703532763000&amp;source=images&amp;cd=vfe&amp;ved=0CAIQjRxqFwoTCOCYqPfNie0CFQAAAAAdAAAAABAD&#8203;" TargetMode="Externa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3.png"/><Relationship Id="rId4" Type="http://schemas.openxmlformats.org/officeDocument/2006/relationships/image" Target="../media/image1.jpeg"/></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2.xml"/><Relationship Id="rId7" Type="http://schemas.openxmlformats.org/officeDocument/2006/relationships/diagramQuickStyle" Target="../diagrams/quickStyle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diagramLayout" Target="../diagrams/layout2.xml"/><Relationship Id="rId11" Type="http://schemas.openxmlformats.org/officeDocument/2006/relationships/image" Target="../media/image3.png"/><Relationship Id="rId5" Type="http://schemas.openxmlformats.org/officeDocument/2006/relationships/diagramData" Target="../diagrams/data2.xml"/><Relationship Id="rId10" Type="http://schemas.openxmlformats.org/officeDocument/2006/relationships/hyperlink" Target="https://www.google.com/url?sa=i&amp;url=https%3A%2F%2Fen.wikipedia.org%2Fwiki%2FB._F._Skinner&amp;psig=AOvVaw0fJ5Zn5M13Q2UDgr9nvYFp&amp;ust=1605703409883000&amp;source=images&amp;cd=vfe&amp;ved=0CAIQjRxqFwoTCIibybzNie0CFQAAAAAdAAAAABAD&#8203;" TargetMode="External"/><Relationship Id="rId4" Type="http://schemas.openxmlformats.org/officeDocument/2006/relationships/image" Target="../media/image8.jpeg"/><Relationship Id="rId9" Type="http://schemas.microsoft.com/office/2007/relationships/diagramDrawing" Target="../diagrams/drawing2.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7" Type="http://schemas.openxmlformats.org/officeDocument/2006/relationships/image" Target="../media/image3.png"/><Relationship Id="rId2" Type="http://schemas.microsoft.com/office/2007/relationships/media" Target="../media/media10.m4a"/><Relationship Id="rId1" Type="http://schemas.openxmlformats.org/officeDocument/2006/relationships/video" Target="https://www.youtube.com/embed/bDWwXdYWqGk?feature=oembed" TargetMode="External"/><Relationship Id="rId6" Type="http://schemas.openxmlformats.org/officeDocument/2006/relationships/hyperlink" Target="https://www.youtube.com/watch?v=bDWwXdYWqGk&#8203;" TargetMode="External"/><Relationship Id="rId5" Type="http://schemas.openxmlformats.org/officeDocument/2006/relationships/image" Target="../media/image9.jpeg"/><Relationship Id="rId4"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3.png"/><Relationship Id="rId5" Type="http://schemas.openxmlformats.org/officeDocument/2006/relationships/hyperlink" Target="https://www.google.com/url?sa=i&amp;url=https%3A%2F%2Fwww.instituteofcaninebiology.org%2Fblog%2Fis-it-nuture-or-nature&amp;psig=AOvVaw2NVIlrKNca1cGXcsxci021&amp;ust=1605704153325000&amp;source=images&amp;cd=vfe&amp;ved=0CAIQjRxqFwoTCPjB26DQie0CFQAAAAAdAAAAABAD&#8203;" TargetMode="Externa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BE163B2-3C4A-4B25-BEA2-410E1478893A}"/>
              </a:ext>
            </a:extLst>
          </p:cNvPr>
          <p:cNvPicPr>
            <a:picLocks noChangeAspect="1"/>
          </p:cNvPicPr>
          <p:nvPr/>
        </p:nvPicPr>
        <p:blipFill rotWithShape="1">
          <a:blip r:embed="rId4">
            <a:alphaModFix/>
          </a:blip>
          <a:srcRect l="9091" t="22315" b="9503"/>
          <a:stretch/>
        </p:blipFill>
        <p:spPr>
          <a:xfrm>
            <a:off x="20" y="10"/>
            <a:ext cx="12191980" cy="6857990"/>
          </a:xfrm>
          <a:prstGeom prst="rect">
            <a:avLst/>
          </a:prstGeom>
        </p:spPr>
      </p:pic>
      <p:sp>
        <p:nvSpPr>
          <p:cNvPr id="7" name="Rectangle 8">
            <a:extLst>
              <a:ext uri="{FF2B5EF4-FFF2-40B4-BE49-F238E27FC236}">
                <a16:creationId xmlns:a16="http://schemas.microsoft.com/office/drawing/2014/main" id="{2B65E6B8-0D17-4912-97E4-60B47A5111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104978" y="1295400"/>
            <a:ext cx="4936635" cy="3773690"/>
          </a:xfrm>
          <a:prstGeom prst="rect">
            <a:avLst/>
          </a:prstGeom>
          <a:solidFill>
            <a:schemeClr val="bg1">
              <a:alpha val="8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265339" y="1447800"/>
            <a:ext cx="4562452" cy="2154568"/>
          </a:xfrm>
        </p:spPr>
        <p:txBody>
          <a:bodyPr>
            <a:normAutofit/>
          </a:bodyPr>
          <a:lstStyle/>
          <a:p>
            <a:r>
              <a:rPr lang="en-GB" sz="4400">
                <a:ln>
                  <a:solidFill>
                    <a:srgbClr val="000000">
                      <a:lumMod val="75000"/>
                      <a:lumOff val="25000"/>
                      <a:alpha val="10000"/>
                    </a:srgbClr>
                  </a:solidFill>
                </a:ln>
                <a:solidFill>
                  <a:schemeClr val="tx1"/>
                </a:solidFill>
                <a:effectLst>
                  <a:outerShdw blurRad="9525" dist="25400" dir="14640000" algn="tl" rotWithShape="0">
                    <a:srgbClr val="000000">
                      <a:alpha val="30000"/>
                    </a:srgbClr>
                  </a:outerShdw>
                </a:effectLst>
              </a:rPr>
              <a:t>The Behaviourist Appraoch </a:t>
            </a:r>
            <a:endParaRPr lang="en-GB" sz="4400">
              <a:solidFill>
                <a:schemeClr val="tx1"/>
              </a:solidFill>
            </a:endParaRPr>
          </a:p>
        </p:txBody>
      </p:sp>
      <p:sp>
        <p:nvSpPr>
          <p:cNvPr id="3" name="Subtitle 2"/>
          <p:cNvSpPr>
            <a:spLocks noGrp="1"/>
          </p:cNvSpPr>
          <p:nvPr>
            <p:ph type="subTitle" idx="1"/>
          </p:nvPr>
        </p:nvSpPr>
        <p:spPr>
          <a:xfrm>
            <a:off x="6265339" y="3834352"/>
            <a:ext cx="4562452" cy="937622"/>
          </a:xfrm>
        </p:spPr>
        <p:txBody>
          <a:bodyPr>
            <a:normAutofit/>
          </a:bodyPr>
          <a:lstStyle/>
          <a:p>
            <a:r>
              <a:rPr lang="en-GB">
                <a:ln>
                  <a:solidFill>
                    <a:srgbClr val="000000">
                      <a:lumMod val="75000"/>
                      <a:lumOff val="25000"/>
                      <a:alpha val="10000"/>
                    </a:srgbClr>
                  </a:solidFill>
                </a:ln>
                <a:solidFill>
                  <a:schemeClr val="tx1"/>
                </a:solidFill>
                <a:effectLst>
                  <a:outerShdw blurRad="9525" dist="25400" dir="14640000" algn="tl" rotWithShape="0">
                    <a:srgbClr val="000000">
                      <a:alpha val="30000"/>
                    </a:srgbClr>
                  </a:outerShdw>
                </a:effectLst>
              </a:rPr>
              <a:t>By Kayleigh Francis </a:t>
            </a:r>
            <a:endParaRPr lang="en-GB">
              <a:solidFill>
                <a:schemeClr val="tx1"/>
              </a:solidFill>
            </a:endParaRPr>
          </a:p>
        </p:txBody>
      </p:sp>
      <p:pic>
        <p:nvPicPr>
          <p:cNvPr id="6" name="Audio 5">
            <a:hlinkClick r:id="" action="ppaction://media"/>
            <a:extLst>
              <a:ext uri="{FF2B5EF4-FFF2-40B4-BE49-F238E27FC236}">
                <a16:creationId xmlns:a16="http://schemas.microsoft.com/office/drawing/2014/main" id="{4EA04C55-75C8-944F-A9DD-97F5A98D72C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3900" advTm="7483">
        <p14:glitter pattern="hexagon"/>
      </p:transition>
    </mc:Choice>
    <mc:Fallback>
      <p:transition spd="slow" advTm="748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 name="Group 8">
            <a:extLst>
              <a:ext uri="{FF2B5EF4-FFF2-40B4-BE49-F238E27FC236}">
                <a16:creationId xmlns:a16="http://schemas.microsoft.com/office/drawing/2014/main" id="{08BCF048-8940-4354-B9EC-5AD74E283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 name="Rectangle 9">
              <a:extLst>
                <a:ext uri="{FF2B5EF4-FFF2-40B4-BE49-F238E27FC236}">
                  <a16:creationId xmlns:a16="http://schemas.microsoft.com/office/drawing/2014/main" id="{D024C14A-78BD-44B0-82BE-6A0D0A2706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4">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a:extLst>
                <a:ext uri="{FF2B5EF4-FFF2-40B4-BE49-F238E27FC236}">
                  <a16:creationId xmlns:a16="http://schemas.microsoft.com/office/drawing/2014/main" id="{809F3D29-EDB1-4F1C-A0E0-36F28CE17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a:extLst>
                <a:ext uri="{FF2B5EF4-FFF2-40B4-BE49-F238E27FC236}">
                  <a16:creationId xmlns:a16="http://schemas.microsoft.com/office/drawing/2014/main" id="{5282F4AB-C7B8-4A86-9927-AA106AA27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12">
              <a:extLst>
                <a:ext uri="{FF2B5EF4-FFF2-40B4-BE49-F238E27FC236}">
                  <a16:creationId xmlns:a16="http://schemas.microsoft.com/office/drawing/2014/main" id="{60B26874-5AFA-4D1E-94A9-53AF9790D7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a:extLst>
                <a:ext uri="{FF2B5EF4-FFF2-40B4-BE49-F238E27FC236}">
                  <a16:creationId xmlns:a16="http://schemas.microsoft.com/office/drawing/2014/main" id="{A1DA6C95-40F8-4305-89F6-17F6167C0B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a:extLst>
                <a:ext uri="{FF2B5EF4-FFF2-40B4-BE49-F238E27FC236}">
                  <a16:creationId xmlns:a16="http://schemas.microsoft.com/office/drawing/2014/main" id="{A2FA2D29-AEEE-4FFA-B233-94FBE84C9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a:extLst>
                <a:ext uri="{FF2B5EF4-FFF2-40B4-BE49-F238E27FC236}">
                  <a16:creationId xmlns:a16="http://schemas.microsoft.com/office/drawing/2014/main" id="{6DA5143E-FA8E-4EC1-99F7-35AE5AD4E3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a:extLst>
              <a:ext uri="{FF2B5EF4-FFF2-40B4-BE49-F238E27FC236}">
                <a16:creationId xmlns:a16="http://schemas.microsoft.com/office/drawing/2014/main" id="{E32F3281-A35E-479B-97E3-E0550731E702}"/>
              </a:ext>
            </a:extLst>
          </p:cNvPr>
          <p:cNvSpPr>
            <a:spLocks noGrp="1"/>
          </p:cNvSpPr>
          <p:nvPr>
            <p:ph type="title"/>
          </p:nvPr>
        </p:nvSpPr>
        <p:spPr>
          <a:xfrm>
            <a:off x="1154955" y="973667"/>
            <a:ext cx="2942210" cy="4833745"/>
          </a:xfrm>
        </p:spPr>
        <p:txBody>
          <a:bodyPr>
            <a:normAutofit/>
          </a:bodyPr>
          <a:lstStyle/>
          <a:p>
            <a:r>
              <a:rPr lang="en-GB">
                <a:solidFill>
                  <a:srgbClr val="EBEBEB"/>
                </a:solidFill>
              </a:rPr>
              <a:t>What is the behavourist approach?</a:t>
            </a:r>
          </a:p>
        </p:txBody>
      </p:sp>
      <p:sp>
        <p:nvSpPr>
          <p:cNvPr id="18" name="Rectangle 17">
            <a:extLst>
              <a:ext uri="{FF2B5EF4-FFF2-40B4-BE49-F238E27FC236}">
                <a16:creationId xmlns:a16="http://schemas.microsoft.com/office/drawing/2014/main" id="{CC28BCC9-4093-4FD5-83EB-7EC297F51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8" name="Content Placeholder 2">
            <a:extLst>
              <a:ext uri="{FF2B5EF4-FFF2-40B4-BE49-F238E27FC236}">
                <a16:creationId xmlns:a16="http://schemas.microsoft.com/office/drawing/2014/main" id="{A1FEDD57-B262-461C-AA8A-FEE982EF8B1E}"/>
              </a:ext>
            </a:extLst>
          </p:cNvPr>
          <p:cNvGraphicFramePr>
            <a:graphicFrameLocks noGrp="1"/>
          </p:cNvGraphicFramePr>
          <p:nvPr>
            <p:ph idx="1"/>
            <p:extLst>
              <p:ext uri="{D42A27DB-BD31-4B8C-83A1-F6EECF244321}">
                <p14:modId xmlns:p14="http://schemas.microsoft.com/office/powerpoint/2010/main" val="887982460"/>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Audio 3">
            <a:hlinkClick r:id="" action="ppaction://media"/>
            <a:extLst>
              <a:ext uri="{FF2B5EF4-FFF2-40B4-BE49-F238E27FC236}">
                <a16:creationId xmlns:a16="http://schemas.microsoft.com/office/drawing/2014/main" id="{07483421-DD59-DB40-8578-BDE37089D1EC}"/>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914885100"/>
      </p:ext>
    </p:extLst>
  </p:cSld>
  <p:clrMapOvr>
    <a:masterClrMapping/>
  </p:clrMapOvr>
  <mc:AlternateContent xmlns:mc="http://schemas.openxmlformats.org/markup-compatibility/2006">
    <mc:Choice xmlns:p14="http://schemas.microsoft.com/office/powerpoint/2010/main" Requires="p14">
      <p:transition spd="slow" p14:dur="3900" advTm="28644">
        <p14:glitter pattern="hexagon"/>
      </p:transition>
    </mc:Choice>
    <mc:Fallback>
      <p:transition spd="slow" advTm="2864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useBgFill="1">
        <p:nvSpPr>
          <p:cNvPr id="20" name="Rectangle 18">
            <a:extLst>
              <a:ext uri="{FF2B5EF4-FFF2-40B4-BE49-F238E27FC236}">
                <a16:creationId xmlns:a16="http://schemas.microsoft.com/office/drawing/2014/main" id="{C314C310-850D-4491-AA52-C75BEA68B6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0">
            <a:extLst>
              <a:ext uri="{FF2B5EF4-FFF2-40B4-BE49-F238E27FC236}">
                <a16:creationId xmlns:a16="http://schemas.microsoft.com/office/drawing/2014/main" id="{D4EC3799-3F52-48CE-85CC-83AED368EB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22" name="Rectangle 21">
              <a:extLst>
                <a:ext uri="{FF2B5EF4-FFF2-40B4-BE49-F238E27FC236}">
                  <a16:creationId xmlns:a16="http://schemas.microsoft.com/office/drawing/2014/main" id="{F3FC2939-BF10-4CBC-904B-74A17D4B9C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Freeform 5">
              <a:extLst>
                <a:ext uri="{FF2B5EF4-FFF2-40B4-BE49-F238E27FC236}">
                  <a16:creationId xmlns:a16="http://schemas.microsoft.com/office/drawing/2014/main" id="{266B6D5D-11B6-40A6-9CEF-F0B0D104C5C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grpSp>
      <p:sp>
        <p:nvSpPr>
          <p:cNvPr id="2" name="Title 1">
            <a:extLst>
              <a:ext uri="{FF2B5EF4-FFF2-40B4-BE49-F238E27FC236}">
                <a16:creationId xmlns:a16="http://schemas.microsoft.com/office/drawing/2014/main" id="{4E6C8A31-235D-433B-880B-0338DCD9E432}"/>
              </a:ext>
            </a:extLst>
          </p:cNvPr>
          <p:cNvSpPr>
            <a:spLocks noGrp="1"/>
          </p:cNvSpPr>
          <p:nvPr>
            <p:ph type="title"/>
          </p:nvPr>
        </p:nvSpPr>
        <p:spPr>
          <a:xfrm>
            <a:off x="836247" y="1085549"/>
            <a:ext cx="3430947" cy="4686903"/>
          </a:xfrm>
        </p:spPr>
        <p:txBody>
          <a:bodyPr anchor="ctr">
            <a:normAutofit/>
          </a:bodyPr>
          <a:lstStyle/>
          <a:p>
            <a:pPr algn="r"/>
            <a:r>
              <a:rPr lang="en-GB">
                <a:solidFill>
                  <a:schemeClr val="tx1"/>
                </a:solidFill>
              </a:rPr>
              <a:t>What is classical conditioning ?</a:t>
            </a:r>
          </a:p>
        </p:txBody>
      </p:sp>
      <p:cxnSp>
        <p:nvCxnSpPr>
          <p:cNvPr id="28" name="Straight Connector 24">
            <a:extLst>
              <a:ext uri="{FF2B5EF4-FFF2-40B4-BE49-F238E27FC236}">
                <a16:creationId xmlns:a16="http://schemas.microsoft.com/office/drawing/2014/main" id="{789E20C7-BB50-4317-93C7-90C8ED80B2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930986"/>
            <a:ext cx="0" cy="3200400"/>
          </a:xfrm>
          <a:prstGeom prst="line">
            <a:avLst/>
          </a:prstGeom>
          <a:ln w="15875" cap="sq">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F4DF70B-5AAB-4F78-8609-BC20AE2B5F4B}"/>
              </a:ext>
            </a:extLst>
          </p:cNvPr>
          <p:cNvSpPr>
            <a:spLocks noGrp="1"/>
          </p:cNvSpPr>
          <p:nvPr>
            <p:ph idx="1"/>
          </p:nvPr>
        </p:nvSpPr>
        <p:spPr>
          <a:xfrm>
            <a:off x="5041399" y="1085549"/>
            <a:ext cx="5579707" cy="4686903"/>
          </a:xfrm>
        </p:spPr>
        <p:txBody>
          <a:bodyPr vert="horz" lIns="91440" tIns="45720" rIns="91440" bIns="45720" rtlCol="0" anchor="ctr">
            <a:normAutofit/>
          </a:bodyPr>
          <a:lstStyle/>
          <a:p>
            <a:r>
              <a:rPr lang="en-GB">
                <a:solidFill>
                  <a:schemeClr val="tx1"/>
                </a:solidFill>
              </a:rPr>
              <a:t>Classical conditioning is learning a process that occurs when two stimuli are paired together repeatidely. The first stimulus evokes a natural response by the subject whilst the second one is learned. But after enough pairing together the second becomes conditioned and causes the response to happen as it would the first stimuli.</a:t>
            </a:r>
            <a:endParaRPr lang="en-US">
              <a:solidFill>
                <a:schemeClr val="tx1"/>
              </a:solidFill>
            </a:endParaRPr>
          </a:p>
          <a:p>
            <a:pPr marL="0" indent="0">
              <a:buNone/>
            </a:pPr>
            <a:endParaRPr lang="en-GB">
              <a:solidFill>
                <a:schemeClr val="tx1"/>
              </a:solidFill>
            </a:endParaRPr>
          </a:p>
          <a:p>
            <a:endParaRPr lang="en-GB">
              <a:solidFill>
                <a:schemeClr val="tx1"/>
              </a:solidFill>
            </a:endParaRPr>
          </a:p>
        </p:txBody>
      </p:sp>
      <p:pic>
        <p:nvPicPr>
          <p:cNvPr id="5" name="Audio 4">
            <a:hlinkClick r:id="" action="ppaction://media"/>
            <a:extLst>
              <a:ext uri="{FF2B5EF4-FFF2-40B4-BE49-F238E27FC236}">
                <a16:creationId xmlns:a16="http://schemas.microsoft.com/office/drawing/2014/main" id="{E770F842-F18F-034D-B3F5-F5B75D2CCB3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43741042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3900" advTm="32110">
        <p14:glitter pattern="hexagon"/>
      </p:transition>
    </mc:Choice>
    <mc:Fallback>
      <p:transition spd="slow" advTm="321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6E0488BA-180E-40D8-8350-4B17917955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4" descr="A person wearing a suit and tie&#10;&#10;Description automatically generated">
            <a:extLst>
              <a:ext uri="{FF2B5EF4-FFF2-40B4-BE49-F238E27FC236}">
                <a16:creationId xmlns:a16="http://schemas.microsoft.com/office/drawing/2014/main" id="{DFD843C6-0C0F-4A94-BD84-A9E8501A1FE0}"/>
              </a:ext>
            </a:extLst>
          </p:cNvPr>
          <p:cNvPicPr>
            <a:picLocks noChangeAspect="1"/>
          </p:cNvPicPr>
          <p:nvPr/>
        </p:nvPicPr>
        <p:blipFill rotWithShape="1">
          <a:blip r:embed="rId4">
            <a:alphaModFix amt="40000"/>
          </a:blip>
          <a:srcRect t="22503" r="1" b="37559"/>
          <a:stretch/>
        </p:blipFill>
        <p:spPr>
          <a:xfrm>
            <a:off x="20" y="10"/>
            <a:ext cx="12191980" cy="6857990"/>
          </a:xfrm>
          <a:prstGeom prst="rect">
            <a:avLst/>
          </a:prstGeom>
        </p:spPr>
      </p:pic>
      <p:sp>
        <p:nvSpPr>
          <p:cNvPr id="2" name="Title 1">
            <a:extLst>
              <a:ext uri="{FF2B5EF4-FFF2-40B4-BE49-F238E27FC236}">
                <a16:creationId xmlns:a16="http://schemas.microsoft.com/office/drawing/2014/main" id="{C9DB7E7A-3020-4365-AAED-D948E767C73C}"/>
              </a:ext>
            </a:extLst>
          </p:cNvPr>
          <p:cNvSpPr>
            <a:spLocks noGrp="1"/>
          </p:cNvSpPr>
          <p:nvPr>
            <p:ph type="title"/>
          </p:nvPr>
        </p:nvSpPr>
        <p:spPr>
          <a:xfrm>
            <a:off x="1154954" y="973668"/>
            <a:ext cx="8761413" cy="706964"/>
          </a:xfrm>
        </p:spPr>
        <p:txBody>
          <a:bodyPr>
            <a:normAutofit/>
          </a:bodyPr>
          <a:lstStyle/>
          <a:p>
            <a:r>
              <a:rPr lang="en-GB">
                <a:solidFill>
                  <a:schemeClr val="tx1"/>
                </a:solidFill>
              </a:rPr>
              <a:t>Ivan Pavlov (1977)</a:t>
            </a:r>
          </a:p>
        </p:txBody>
      </p:sp>
      <p:sp>
        <p:nvSpPr>
          <p:cNvPr id="3" name="Content Placeholder 2">
            <a:extLst>
              <a:ext uri="{FF2B5EF4-FFF2-40B4-BE49-F238E27FC236}">
                <a16:creationId xmlns:a16="http://schemas.microsoft.com/office/drawing/2014/main" id="{B11CD28F-2650-4DCE-B9E0-81239D256296}"/>
              </a:ext>
            </a:extLst>
          </p:cNvPr>
          <p:cNvSpPr>
            <a:spLocks noGrp="1"/>
          </p:cNvSpPr>
          <p:nvPr>
            <p:ph idx="1"/>
          </p:nvPr>
        </p:nvSpPr>
        <p:spPr>
          <a:xfrm>
            <a:off x="1154954" y="2026228"/>
            <a:ext cx="8825659" cy="3993572"/>
          </a:xfrm>
        </p:spPr>
        <p:txBody>
          <a:bodyPr vert="horz" lIns="91440" tIns="45720" rIns="91440" bIns="45720" rtlCol="0">
            <a:normAutofit/>
          </a:bodyPr>
          <a:lstStyle/>
          <a:p>
            <a:pPr>
              <a:lnSpc>
                <a:spcPct val="90000"/>
              </a:lnSpc>
            </a:pPr>
            <a:r>
              <a:rPr lang="en-GB" sz="1500">
                <a:solidFill>
                  <a:schemeClr val="tx1"/>
                </a:solidFill>
              </a:rPr>
              <a:t>Ivan Pavlov was a russian phychologist in the 1890s. He discovered Classical conditioning by accident, </a:t>
            </a:r>
            <a:endParaRPr lang="en-US" sz="1500">
              <a:solidFill>
                <a:schemeClr val="tx1"/>
              </a:solidFill>
            </a:endParaRPr>
          </a:p>
          <a:p>
            <a:pPr marL="0" indent="0">
              <a:lnSpc>
                <a:spcPct val="90000"/>
              </a:lnSpc>
              <a:buNone/>
            </a:pPr>
            <a:endParaRPr lang="en-GB" sz="1500" i="1">
              <a:solidFill>
                <a:schemeClr val="tx1"/>
              </a:solidFill>
              <a:ea typeface="+mn-lt"/>
              <a:cs typeface="+mn-lt"/>
            </a:endParaRPr>
          </a:p>
          <a:p>
            <a:pPr>
              <a:lnSpc>
                <a:spcPct val="90000"/>
              </a:lnSpc>
            </a:pPr>
            <a:r>
              <a:rPr lang="en-GB" sz="1500">
                <a:solidFill>
                  <a:schemeClr val="tx1"/>
                </a:solidFill>
              </a:rPr>
              <a:t>Ivan Pavlov was doing research on digestive system in dogs that he kept in his lab.</a:t>
            </a:r>
          </a:p>
          <a:p>
            <a:pPr>
              <a:lnSpc>
                <a:spcPct val="90000"/>
              </a:lnSpc>
            </a:pPr>
            <a:r>
              <a:rPr lang="en-GB" sz="1500">
                <a:solidFill>
                  <a:schemeClr val="tx1"/>
                </a:solidFill>
              </a:rPr>
              <a:t>Dogs naturually salivaite when presented with food. So Ivan Pavlov surgically implanted tubes into the dog's mouth to measure how much the dog would salivate when presented with food.</a:t>
            </a:r>
          </a:p>
          <a:p>
            <a:pPr>
              <a:lnSpc>
                <a:spcPct val="90000"/>
              </a:lnSpc>
            </a:pPr>
            <a:r>
              <a:rPr lang="en-GB" sz="1500">
                <a:solidFill>
                  <a:schemeClr val="tx1"/>
                </a:solidFill>
              </a:rPr>
              <a:t>Ivan Pavlov discovered that the dogs were associating footsteps and their bowl with food so the dogs would naturally salivate . So the dogs were classically conditioned to evoke drooling when they heard footsteps or see their bowl.</a:t>
            </a:r>
          </a:p>
          <a:p>
            <a:pPr>
              <a:lnSpc>
                <a:spcPct val="90000"/>
              </a:lnSpc>
            </a:pPr>
            <a:r>
              <a:rPr lang="en-GB" sz="1500">
                <a:solidFill>
                  <a:schemeClr val="tx1"/>
                </a:solidFill>
              </a:rPr>
              <a:t>So Ivan Pavlov expermineted with a bell and preseneting the dog with food after enough times Pavlov would only have to ring the bell and the dog would drool as a response, classically condioning the dog.</a:t>
            </a:r>
          </a:p>
          <a:p>
            <a:pPr>
              <a:lnSpc>
                <a:spcPct val="90000"/>
              </a:lnSpc>
            </a:pPr>
            <a:endParaRPr lang="en-GB" sz="1500">
              <a:solidFill>
                <a:schemeClr val="tx1"/>
              </a:solidFill>
            </a:endParaRPr>
          </a:p>
          <a:p>
            <a:pPr>
              <a:lnSpc>
                <a:spcPct val="90000"/>
              </a:lnSpc>
            </a:pPr>
            <a:endParaRPr lang="en-GB" sz="1500">
              <a:solidFill>
                <a:schemeClr val="tx1"/>
              </a:solidFill>
            </a:endParaRPr>
          </a:p>
        </p:txBody>
      </p:sp>
      <p:sp>
        <p:nvSpPr>
          <p:cNvPr id="17" name="TextBox 16">
            <a:extLst>
              <a:ext uri="{FF2B5EF4-FFF2-40B4-BE49-F238E27FC236}">
                <a16:creationId xmlns:a16="http://schemas.microsoft.com/office/drawing/2014/main" id="{7D83140F-F83C-4A3C-9941-120B4C43533A}"/>
              </a:ext>
            </a:extLst>
          </p:cNvPr>
          <p:cNvSpPr txBox="1"/>
          <p:nvPr/>
        </p:nvSpPr>
        <p:spPr>
          <a:xfrm>
            <a:off x="6329219" y="6167583"/>
            <a:ext cx="5398654" cy="5078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a:t>https://www.google.com/url?sa=i&amp;url=https%3A%2F%2Fen.wikipedia.org%2Fwiki%2FIvan_Pavlov&amp;psig=AOvVaw2Z_YMBboV9xlXji6B6Ia90&amp;ust=1605701807508000&amp;source=images&amp;cd=vfe&amp;ved=0CAIQjRxqFwoTCPiersDHie0CFQAAAAAdAAAAABAD</a:t>
            </a:r>
          </a:p>
        </p:txBody>
      </p:sp>
      <p:pic>
        <p:nvPicPr>
          <p:cNvPr id="6" name="Audio 5">
            <a:hlinkClick r:id="" action="ppaction://media"/>
            <a:extLst>
              <a:ext uri="{FF2B5EF4-FFF2-40B4-BE49-F238E27FC236}">
                <a16:creationId xmlns:a16="http://schemas.microsoft.com/office/drawing/2014/main" id="{7E6FC389-88B8-B841-990B-DB40D21BEDF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97614827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3900" advTm="64790">
        <p14:glitter pattern="hexagon"/>
      </p:transition>
    </mc:Choice>
    <mc:Fallback>
      <p:transition spd="slow" advTm="6479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F78DAAE-B0C3-49A3-8AB1-AD2FF0E36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US" dirty="0"/>
          </a:p>
        </p:txBody>
      </p:sp>
      <p:sp>
        <p:nvSpPr>
          <p:cNvPr id="9" name="Rectangle 8">
            <a:extLst>
              <a:ext uri="{FF2B5EF4-FFF2-40B4-BE49-F238E27FC236}">
                <a16:creationId xmlns:a16="http://schemas.microsoft.com/office/drawing/2014/main" id="{F6A8A81D-3338-4B0F-A26F-A3D259D276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801794"/>
            <a:ext cx="11000237" cy="524826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0155665-7CE2-4939-AE5E-020DC1D20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2" name="Picture 2" descr="Diagram&#10;&#10;Description automatically generated">
            <a:extLst>
              <a:ext uri="{FF2B5EF4-FFF2-40B4-BE49-F238E27FC236}">
                <a16:creationId xmlns:a16="http://schemas.microsoft.com/office/drawing/2014/main" id="{C9A54F58-FA98-4D4C-A3D4-3F83C904EB6C}"/>
              </a:ext>
            </a:extLst>
          </p:cNvPr>
          <p:cNvPicPr>
            <a:picLocks noChangeAspect="1"/>
          </p:cNvPicPr>
          <p:nvPr/>
        </p:nvPicPr>
        <p:blipFill>
          <a:blip r:embed="rId4"/>
          <a:stretch>
            <a:fillRect/>
          </a:stretch>
        </p:blipFill>
        <p:spPr>
          <a:xfrm>
            <a:off x="2513425" y="1284394"/>
            <a:ext cx="7260319" cy="4283066"/>
          </a:xfrm>
          <a:prstGeom prst="rect">
            <a:avLst/>
          </a:prstGeom>
        </p:spPr>
      </p:pic>
      <p:sp>
        <p:nvSpPr>
          <p:cNvPr id="3" name="TextBox 2">
            <a:extLst>
              <a:ext uri="{FF2B5EF4-FFF2-40B4-BE49-F238E27FC236}">
                <a16:creationId xmlns:a16="http://schemas.microsoft.com/office/drawing/2014/main" id="{68DFB9FF-DCA8-4884-A260-8843458BC625}"/>
              </a:ext>
            </a:extLst>
          </p:cNvPr>
          <p:cNvSpPr txBox="1"/>
          <p:nvPr/>
        </p:nvSpPr>
        <p:spPr>
          <a:xfrm>
            <a:off x="4955308" y="6108689"/>
            <a:ext cx="5941291"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dirty="0">
                <a:hlinkClick r:id="rId5"/>
              </a:rPr>
              <a:t>https://www.google.com/url?sa=i&amp;url=https%3A%2F%2Fmedium.com%2Fhistory-of-education-timeline%2Fpavlovs-dogs-and-the-importance-of-environment-in-learning-b1cefd40d527&amp;psig=AOvVaw0qX0X4yKMApuyptcMmKdPd&amp;ust=1605702289742000&amp;source=images&amp;cd=vfe&amp;ved=0CAIQjRxqFwoTCKCiqqfJie0CFQAAAAAdAAAAABAD</a:t>
            </a:r>
            <a:endParaRPr lang="en-US" sz="1000"/>
          </a:p>
        </p:txBody>
      </p:sp>
      <p:pic>
        <p:nvPicPr>
          <p:cNvPr id="5" name="Audio 4">
            <a:hlinkClick r:id="" action="ppaction://media"/>
            <a:extLst>
              <a:ext uri="{FF2B5EF4-FFF2-40B4-BE49-F238E27FC236}">
                <a16:creationId xmlns:a16="http://schemas.microsoft.com/office/drawing/2014/main" id="{AAE77E3B-3BAD-A64E-A714-2BF18781F5C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4078531983"/>
      </p:ext>
    </p:extLst>
  </p:cSld>
  <p:clrMapOvr>
    <a:masterClrMapping/>
  </p:clrMapOvr>
  <mc:AlternateContent xmlns:mc="http://schemas.openxmlformats.org/markup-compatibility/2006">
    <mc:Choice xmlns:p14="http://schemas.microsoft.com/office/powerpoint/2010/main" Requires="p14">
      <p:transition spd="slow" p14:dur="3900" advTm="38924">
        <p14:glitter pattern="hexagon"/>
      </p:transition>
    </mc:Choice>
    <mc:Fallback>
      <p:transition spd="slow" advTm="3892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89EA2611-DCBA-4E97-A2B2-9A466E76B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dk2"/>
          </a:fillRef>
          <a:effectRef idx="0">
            <a:schemeClr val="accent1"/>
          </a:effectRef>
          <a:fontRef idx="minor">
            <a:schemeClr val="lt1"/>
          </a:fontRef>
        </p:style>
      </p:sp>
      <p:sp>
        <p:nvSpPr>
          <p:cNvPr id="36" name="Freeform 5">
            <a:extLst>
              <a:ext uri="{FF2B5EF4-FFF2-40B4-BE49-F238E27FC236}">
                <a16:creationId xmlns:a16="http://schemas.microsoft.com/office/drawing/2014/main" id="{BBC615D1-6E12-40EF-915B-316CFDB550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794"/>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38" name="Freeform 5">
            <a:extLst>
              <a:ext uri="{FF2B5EF4-FFF2-40B4-BE49-F238E27FC236}">
                <a16:creationId xmlns:a16="http://schemas.microsoft.com/office/drawing/2014/main" id="{B9797D36-DE1E-47CD-881A-6C1F582826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537676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2" name="Title 1">
            <a:extLst>
              <a:ext uri="{FF2B5EF4-FFF2-40B4-BE49-F238E27FC236}">
                <a16:creationId xmlns:a16="http://schemas.microsoft.com/office/drawing/2014/main" id="{137F2BB8-4528-48A1-9E81-E33C4F5170E3}"/>
              </a:ext>
            </a:extLst>
          </p:cNvPr>
          <p:cNvSpPr>
            <a:spLocks noGrp="1"/>
          </p:cNvSpPr>
          <p:nvPr>
            <p:ph type="title"/>
          </p:nvPr>
        </p:nvSpPr>
        <p:spPr>
          <a:xfrm>
            <a:off x="639098" y="629265"/>
            <a:ext cx="6072776" cy="1622322"/>
          </a:xfrm>
        </p:spPr>
        <p:txBody>
          <a:bodyPr>
            <a:normAutofit/>
          </a:bodyPr>
          <a:lstStyle/>
          <a:p>
            <a:r>
              <a:rPr lang="en-GB">
                <a:solidFill>
                  <a:srgbClr val="FFFFFF"/>
                </a:solidFill>
              </a:rPr>
              <a:t>John B Watson (1920) </a:t>
            </a:r>
          </a:p>
        </p:txBody>
      </p:sp>
      <p:pic>
        <p:nvPicPr>
          <p:cNvPr id="4" name="Picture 4" descr="A person wearing glasses and looking at the camera&#10;&#10;Description automatically generated">
            <a:extLst>
              <a:ext uri="{FF2B5EF4-FFF2-40B4-BE49-F238E27FC236}">
                <a16:creationId xmlns:a16="http://schemas.microsoft.com/office/drawing/2014/main" id="{368C6207-B5CE-4D1D-8687-A00AABBB9F90}"/>
              </a:ext>
            </a:extLst>
          </p:cNvPr>
          <p:cNvPicPr>
            <a:picLocks noChangeAspect="1"/>
          </p:cNvPicPr>
          <p:nvPr/>
        </p:nvPicPr>
        <p:blipFill rotWithShape="1">
          <a:blip r:embed="rId4"/>
          <a:srcRect t="4642" r="-1" b="-1"/>
          <a:stretch/>
        </p:blipFill>
        <p:spPr>
          <a:xfrm>
            <a:off x="6774511" y="480060"/>
            <a:ext cx="4929808" cy="5897880"/>
          </a:xfrm>
          <a:custGeom>
            <a:avLst/>
            <a:gdLst/>
            <a:ahLst/>
            <a:cxnLst/>
            <a:rect l="l" t="t" r="r" b="b"/>
            <a:pathLst>
              <a:path w="4929808" h="5897880">
                <a:moveTo>
                  <a:pt x="104535" y="0"/>
                </a:moveTo>
                <a:lnTo>
                  <a:pt x="2751151" y="0"/>
                </a:lnTo>
                <a:lnTo>
                  <a:pt x="4769032" y="0"/>
                </a:lnTo>
                <a:lnTo>
                  <a:pt x="4929808" y="0"/>
                </a:lnTo>
                <a:lnTo>
                  <a:pt x="4929808" y="5897880"/>
                </a:lnTo>
                <a:lnTo>
                  <a:pt x="4769032" y="5897880"/>
                </a:lnTo>
                <a:lnTo>
                  <a:pt x="2751151" y="5897880"/>
                </a:lnTo>
                <a:lnTo>
                  <a:pt x="0" y="5897880"/>
                </a:lnTo>
                <a:lnTo>
                  <a:pt x="0" y="5896985"/>
                </a:lnTo>
                <a:lnTo>
                  <a:pt x="103291" y="5896985"/>
                </a:lnTo>
                <a:lnTo>
                  <a:pt x="112340" y="5838313"/>
                </a:lnTo>
                <a:lnTo>
                  <a:pt x="123631" y="5762037"/>
                </a:lnTo>
                <a:lnTo>
                  <a:pt x="135550" y="5671232"/>
                </a:lnTo>
                <a:lnTo>
                  <a:pt x="149820" y="5563476"/>
                </a:lnTo>
                <a:lnTo>
                  <a:pt x="164875" y="5444219"/>
                </a:lnTo>
                <a:lnTo>
                  <a:pt x="180714" y="5309828"/>
                </a:lnTo>
                <a:lnTo>
                  <a:pt x="197494" y="5163329"/>
                </a:lnTo>
                <a:lnTo>
                  <a:pt x="214273" y="5004117"/>
                </a:lnTo>
                <a:lnTo>
                  <a:pt x="231367" y="4834615"/>
                </a:lnTo>
                <a:lnTo>
                  <a:pt x="247205" y="4651794"/>
                </a:lnTo>
                <a:lnTo>
                  <a:pt x="262417" y="4460498"/>
                </a:lnTo>
                <a:lnTo>
                  <a:pt x="276217" y="4258305"/>
                </a:lnTo>
                <a:lnTo>
                  <a:pt x="289390" y="4047637"/>
                </a:lnTo>
                <a:lnTo>
                  <a:pt x="301779" y="3827889"/>
                </a:lnTo>
                <a:lnTo>
                  <a:pt x="306170" y="3715291"/>
                </a:lnTo>
                <a:lnTo>
                  <a:pt x="311031" y="3600271"/>
                </a:lnTo>
                <a:lnTo>
                  <a:pt x="315579" y="3483435"/>
                </a:lnTo>
                <a:lnTo>
                  <a:pt x="318558" y="3365994"/>
                </a:lnTo>
                <a:lnTo>
                  <a:pt x="321224" y="3246131"/>
                </a:lnTo>
                <a:lnTo>
                  <a:pt x="324047" y="3125058"/>
                </a:lnTo>
                <a:lnTo>
                  <a:pt x="325929" y="3001563"/>
                </a:lnTo>
                <a:lnTo>
                  <a:pt x="325929" y="2876858"/>
                </a:lnTo>
                <a:lnTo>
                  <a:pt x="326870" y="2750941"/>
                </a:lnTo>
                <a:lnTo>
                  <a:pt x="325929" y="2623814"/>
                </a:lnTo>
                <a:lnTo>
                  <a:pt x="324047" y="2494871"/>
                </a:lnTo>
                <a:lnTo>
                  <a:pt x="322322" y="2365928"/>
                </a:lnTo>
                <a:lnTo>
                  <a:pt x="318558" y="2235169"/>
                </a:lnTo>
                <a:lnTo>
                  <a:pt x="314638" y="2103199"/>
                </a:lnTo>
                <a:lnTo>
                  <a:pt x="310090" y="1971229"/>
                </a:lnTo>
                <a:lnTo>
                  <a:pt x="303660" y="1838048"/>
                </a:lnTo>
                <a:lnTo>
                  <a:pt x="295976" y="1703656"/>
                </a:lnTo>
                <a:lnTo>
                  <a:pt x="288606" y="1568660"/>
                </a:lnTo>
                <a:lnTo>
                  <a:pt x="279197" y="1433663"/>
                </a:lnTo>
                <a:lnTo>
                  <a:pt x="267906" y="1296850"/>
                </a:lnTo>
                <a:lnTo>
                  <a:pt x="256615" y="1161853"/>
                </a:lnTo>
                <a:lnTo>
                  <a:pt x="243598" y="1024435"/>
                </a:lnTo>
                <a:lnTo>
                  <a:pt x="229328" y="886411"/>
                </a:lnTo>
                <a:lnTo>
                  <a:pt x="214273" y="750203"/>
                </a:lnTo>
                <a:lnTo>
                  <a:pt x="196709" y="612180"/>
                </a:lnTo>
                <a:lnTo>
                  <a:pt x="177891" y="474761"/>
                </a:lnTo>
                <a:lnTo>
                  <a:pt x="159229" y="336738"/>
                </a:lnTo>
                <a:lnTo>
                  <a:pt x="137432" y="199320"/>
                </a:lnTo>
                <a:lnTo>
                  <a:pt x="115163" y="62507"/>
                </a:lnTo>
                <a:close/>
              </a:path>
            </a:pathLst>
          </a:custGeom>
        </p:spPr>
      </p:pic>
      <p:sp>
        <p:nvSpPr>
          <p:cNvPr id="40" name="Rectangle 39">
            <a:extLst>
              <a:ext uri="{FF2B5EF4-FFF2-40B4-BE49-F238E27FC236}">
                <a16:creationId xmlns:a16="http://schemas.microsoft.com/office/drawing/2014/main" id="{4A2FAF1F-F462-46AF-A9E6-CC93C4E2C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2" name="Oval 41">
            <a:extLst>
              <a:ext uri="{FF2B5EF4-FFF2-40B4-BE49-F238E27FC236}">
                <a16:creationId xmlns:a16="http://schemas.microsoft.com/office/drawing/2014/main" id="{7146BED8-BAE9-42C5-A3DD-7B946445D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4" name="Oval 43">
            <a:extLst>
              <a:ext uri="{FF2B5EF4-FFF2-40B4-BE49-F238E27FC236}">
                <a16:creationId xmlns:a16="http://schemas.microsoft.com/office/drawing/2014/main" id="{15765FE8-B62F-41E4-A73C-74C91A8FD9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08DBAA47-0776-4636-AC56-43456165F32A}"/>
              </a:ext>
            </a:extLst>
          </p:cNvPr>
          <p:cNvSpPr>
            <a:spLocks noGrp="1"/>
          </p:cNvSpPr>
          <p:nvPr>
            <p:ph idx="1"/>
          </p:nvPr>
        </p:nvSpPr>
        <p:spPr>
          <a:xfrm>
            <a:off x="639098" y="2418735"/>
            <a:ext cx="6072776" cy="3811740"/>
          </a:xfrm>
        </p:spPr>
        <p:txBody>
          <a:bodyPr vert="horz" lIns="91440" tIns="45720" rIns="91440" bIns="45720" rtlCol="0" anchor="ctr">
            <a:normAutofit/>
          </a:bodyPr>
          <a:lstStyle/>
          <a:p>
            <a:pPr>
              <a:lnSpc>
                <a:spcPct val="90000"/>
              </a:lnSpc>
            </a:pPr>
            <a:endParaRPr lang="en-GB" sz="1400">
              <a:solidFill>
                <a:srgbClr val="FFFFFF"/>
              </a:solidFill>
              <a:ea typeface="+mn-lt"/>
              <a:cs typeface="+mn-lt"/>
            </a:endParaRPr>
          </a:p>
          <a:p>
            <a:pPr>
              <a:lnSpc>
                <a:spcPct val="90000"/>
              </a:lnSpc>
            </a:pPr>
            <a:r>
              <a:rPr lang="en-GB" sz="1400">
                <a:solidFill>
                  <a:srgbClr val="FFFFFF"/>
                </a:solidFill>
              </a:rPr>
              <a:t>John B wastson was another physgologist who did a famous expertment with a baby called little Albert.</a:t>
            </a:r>
            <a:endParaRPr lang="en-US" sz="1400">
              <a:solidFill>
                <a:srgbClr val="FFFFFF"/>
              </a:solidFill>
            </a:endParaRPr>
          </a:p>
          <a:p>
            <a:pPr>
              <a:lnSpc>
                <a:spcPct val="90000"/>
              </a:lnSpc>
            </a:pPr>
            <a:r>
              <a:rPr lang="en-GB" sz="1400">
                <a:solidFill>
                  <a:srgbClr val="FFFFFF"/>
                </a:solidFill>
              </a:rPr>
              <a:t>During the experiment little Albert was sat down whilst John B Watson realised the white  rat would run around little baby Albert and baby albert was not bothered by the white rat.</a:t>
            </a:r>
          </a:p>
          <a:p>
            <a:pPr>
              <a:lnSpc>
                <a:spcPct val="90000"/>
              </a:lnSpc>
            </a:pPr>
            <a:r>
              <a:rPr lang="en-GB" sz="1400">
                <a:solidFill>
                  <a:srgbClr val="FFFFFF"/>
                </a:solidFill>
              </a:rPr>
              <a:t>John then experimented by having the white rat run around albert and whilst john and some other reasherches made loud noise which caused little Albert to cry and be scared. </a:t>
            </a:r>
          </a:p>
          <a:p>
            <a:pPr>
              <a:lnSpc>
                <a:spcPct val="90000"/>
              </a:lnSpc>
            </a:pPr>
            <a:r>
              <a:rPr lang="en-GB" sz="1400">
                <a:solidFill>
                  <a:srgbClr val="FFFFFF"/>
                </a:solidFill>
              </a:rPr>
              <a:t>The next experment was to put baby Albert and the rat together again without the loud noises and banging.</a:t>
            </a:r>
          </a:p>
          <a:p>
            <a:pPr>
              <a:lnSpc>
                <a:spcPct val="90000"/>
              </a:lnSpc>
            </a:pPr>
            <a:r>
              <a:rPr lang="en-GB" sz="1400">
                <a:solidFill>
                  <a:srgbClr val="FFFFFF"/>
                </a:solidFill>
              </a:rPr>
              <a:t>Sure enough baby Albert was very scared of the rat and strated to cry.</a:t>
            </a:r>
          </a:p>
          <a:p>
            <a:pPr>
              <a:lnSpc>
                <a:spcPct val="90000"/>
              </a:lnSpc>
            </a:pPr>
            <a:r>
              <a:rPr lang="en-GB" sz="1400">
                <a:solidFill>
                  <a:srgbClr val="FFFFFF"/>
                </a:solidFill>
              </a:rPr>
              <a:t>Therefore John B Watson used classical conditoning with little albert, causing him to be scared of the white rat.</a:t>
            </a:r>
          </a:p>
        </p:txBody>
      </p:sp>
      <p:sp>
        <p:nvSpPr>
          <p:cNvPr id="5" name="TextBox 4">
            <a:extLst>
              <a:ext uri="{FF2B5EF4-FFF2-40B4-BE49-F238E27FC236}">
                <a16:creationId xmlns:a16="http://schemas.microsoft.com/office/drawing/2014/main" id="{02BBBDCF-53D6-46B3-8C83-BACE28EAA339}"/>
              </a:ext>
            </a:extLst>
          </p:cNvPr>
          <p:cNvSpPr txBox="1"/>
          <p:nvPr/>
        </p:nvSpPr>
        <p:spPr>
          <a:xfrm>
            <a:off x="9146309" y="5151581"/>
            <a:ext cx="245456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dirty="0">
                <a:solidFill>
                  <a:srgbClr val="FF0000"/>
                </a:solidFill>
                <a:hlinkClick r:id="rId5"/>
              </a:rPr>
              <a:t>https://www.google.com/url?sa=i&amp;url=https%3A%2F%2Fhberglund210.weebly.com%2Fjohn-b-watson.html&amp;psig=AOvVaw1Ru21CAKenRS_uYa-8RKhy&amp;ust=1605703474006000&amp;source=images&amp;cd=vfe&amp;ved=0CAIQjRxqFwoTCKD3mN3Nie0CFQAAAAAdAAAAABAD</a:t>
            </a:r>
            <a:endParaRPr lang="en-US" sz="900" dirty="0">
              <a:solidFill>
                <a:srgbClr val="FF0000"/>
              </a:solidFill>
            </a:endParaRPr>
          </a:p>
        </p:txBody>
      </p:sp>
      <p:pic>
        <p:nvPicPr>
          <p:cNvPr id="6" name="Audio 5">
            <a:hlinkClick r:id="" action="ppaction://media"/>
            <a:extLst>
              <a:ext uri="{FF2B5EF4-FFF2-40B4-BE49-F238E27FC236}">
                <a16:creationId xmlns:a16="http://schemas.microsoft.com/office/drawing/2014/main" id="{F316B29F-4CD9-664F-8B18-C50219736E8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37728378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3900" advTm="48049">
        <p14:glitter pattern="hexagon"/>
      </p:transition>
    </mc:Choice>
    <mc:Fallback>
      <p:transition spd="slow" advTm="4804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6">
            <a:extLst>
              <a:ext uri="{FF2B5EF4-FFF2-40B4-BE49-F238E27FC236}">
                <a16:creationId xmlns:a16="http://schemas.microsoft.com/office/drawing/2014/main" id="{4F78DAAE-B0C3-49A3-8AB1-AD2FF0E36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US" dirty="0"/>
          </a:p>
        </p:txBody>
      </p:sp>
      <p:sp>
        <p:nvSpPr>
          <p:cNvPr id="25" name="Rectangle 8">
            <a:extLst>
              <a:ext uri="{FF2B5EF4-FFF2-40B4-BE49-F238E27FC236}">
                <a16:creationId xmlns:a16="http://schemas.microsoft.com/office/drawing/2014/main" id="{F6A8A81D-3338-4B0F-A26F-A3D259D276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801794"/>
            <a:ext cx="11000237" cy="524826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0">
            <a:extLst>
              <a:ext uri="{FF2B5EF4-FFF2-40B4-BE49-F238E27FC236}">
                <a16:creationId xmlns:a16="http://schemas.microsoft.com/office/drawing/2014/main" id="{40155665-7CE2-4939-AE5E-020DC1D20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2" name="Picture 2" descr="A picture containing diagram&#10;&#10;Description automatically generated">
            <a:extLst>
              <a:ext uri="{FF2B5EF4-FFF2-40B4-BE49-F238E27FC236}">
                <a16:creationId xmlns:a16="http://schemas.microsoft.com/office/drawing/2014/main" id="{C40B82B3-4C2D-43F1-9C66-562C3310D001}"/>
              </a:ext>
            </a:extLst>
          </p:cNvPr>
          <p:cNvPicPr>
            <a:picLocks noChangeAspect="1"/>
          </p:cNvPicPr>
          <p:nvPr/>
        </p:nvPicPr>
        <p:blipFill>
          <a:blip r:embed="rId4"/>
          <a:stretch>
            <a:fillRect/>
          </a:stretch>
        </p:blipFill>
        <p:spPr>
          <a:xfrm>
            <a:off x="1811376" y="880304"/>
            <a:ext cx="8456598" cy="5102792"/>
          </a:xfrm>
          <a:prstGeom prst="rect">
            <a:avLst/>
          </a:prstGeom>
        </p:spPr>
      </p:pic>
      <p:sp>
        <p:nvSpPr>
          <p:cNvPr id="3" name="TextBox 2">
            <a:extLst>
              <a:ext uri="{FF2B5EF4-FFF2-40B4-BE49-F238E27FC236}">
                <a16:creationId xmlns:a16="http://schemas.microsoft.com/office/drawing/2014/main" id="{A180B11B-6A66-4A56-BB40-508917EEAA81}"/>
              </a:ext>
            </a:extLst>
          </p:cNvPr>
          <p:cNvSpPr txBox="1"/>
          <p:nvPr/>
        </p:nvSpPr>
        <p:spPr>
          <a:xfrm>
            <a:off x="4978400" y="6144491"/>
            <a:ext cx="535247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dirty="0">
                <a:hlinkClick r:id="rId5"/>
              </a:rPr>
              <a:t>https://www.google.com/url?sa=i&amp;url=https%3A%2F%2Fwww.verywellmind.com%2Fthe-little-albert-experiment-2794994&amp;psig=AOvVaw18AcEwgZ8GhuxJ_3CThI0E&amp;ust=1605703532763000&amp;source=images&amp;cd=vfe&amp;ved=0CAIQjRxqFwoTCOCYqPfNie0CFQAAAAAdAAAAABAD</a:t>
            </a:r>
            <a:endParaRPr lang="en-US" sz="900"/>
          </a:p>
        </p:txBody>
      </p:sp>
      <p:pic>
        <p:nvPicPr>
          <p:cNvPr id="5" name="Audio 4">
            <a:hlinkClick r:id="" action="ppaction://media"/>
            <a:extLst>
              <a:ext uri="{FF2B5EF4-FFF2-40B4-BE49-F238E27FC236}">
                <a16:creationId xmlns:a16="http://schemas.microsoft.com/office/drawing/2014/main" id="{D6EF7C08-C535-E446-AD15-39996F74ED6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614820231"/>
      </p:ext>
    </p:extLst>
  </p:cSld>
  <p:clrMapOvr>
    <a:masterClrMapping/>
  </p:clrMapOvr>
  <mc:AlternateContent xmlns:mc="http://schemas.openxmlformats.org/markup-compatibility/2006">
    <mc:Choice xmlns:p14="http://schemas.microsoft.com/office/powerpoint/2010/main" Requires="p14">
      <p:transition spd="slow" p14:dur="3900" advTm="50699">
        <p14:glitter pattern="hexagon"/>
      </p:transition>
    </mc:Choice>
    <mc:Fallback>
      <p:transition spd="slow" advTm="5069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314C310-850D-4491-AA52-C75BEA68B6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D4EC3799-3F52-48CE-85CC-83AED368EB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1" name="Rectangle 10">
              <a:extLst>
                <a:ext uri="{FF2B5EF4-FFF2-40B4-BE49-F238E27FC236}">
                  <a16:creationId xmlns:a16="http://schemas.microsoft.com/office/drawing/2014/main" id="{F3FC2939-BF10-4CBC-904B-74A17D4B9C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Freeform 5">
              <a:extLst>
                <a:ext uri="{FF2B5EF4-FFF2-40B4-BE49-F238E27FC236}">
                  <a16:creationId xmlns:a16="http://schemas.microsoft.com/office/drawing/2014/main" id="{266B6D5D-11B6-40A6-9CEF-F0B0D104C5C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grpSp>
      <p:sp>
        <p:nvSpPr>
          <p:cNvPr id="2" name="Title 1">
            <a:extLst>
              <a:ext uri="{FF2B5EF4-FFF2-40B4-BE49-F238E27FC236}">
                <a16:creationId xmlns:a16="http://schemas.microsoft.com/office/drawing/2014/main" id="{6B3B62C9-1C4D-45AD-8504-435624A9404C}"/>
              </a:ext>
            </a:extLst>
          </p:cNvPr>
          <p:cNvSpPr>
            <a:spLocks noGrp="1"/>
          </p:cNvSpPr>
          <p:nvPr>
            <p:ph type="title"/>
          </p:nvPr>
        </p:nvSpPr>
        <p:spPr>
          <a:xfrm>
            <a:off x="836247" y="1085549"/>
            <a:ext cx="3430947" cy="4686903"/>
          </a:xfrm>
        </p:spPr>
        <p:txBody>
          <a:bodyPr anchor="ctr">
            <a:normAutofit/>
          </a:bodyPr>
          <a:lstStyle/>
          <a:p>
            <a:pPr algn="r"/>
            <a:r>
              <a:rPr lang="en-GB">
                <a:solidFill>
                  <a:schemeClr val="tx1"/>
                </a:solidFill>
              </a:rPr>
              <a:t>What is operant condtioning ? </a:t>
            </a:r>
          </a:p>
        </p:txBody>
      </p:sp>
      <p:cxnSp>
        <p:nvCxnSpPr>
          <p:cNvPr id="14" name="Straight Connector 13">
            <a:extLst>
              <a:ext uri="{FF2B5EF4-FFF2-40B4-BE49-F238E27FC236}">
                <a16:creationId xmlns:a16="http://schemas.microsoft.com/office/drawing/2014/main" id="{789E20C7-BB50-4317-93C7-90C8ED80B2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930986"/>
            <a:ext cx="0" cy="3200400"/>
          </a:xfrm>
          <a:prstGeom prst="line">
            <a:avLst/>
          </a:prstGeom>
          <a:ln w="15875" cap="sq">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F9222E2-7731-4C5C-A624-0C81C4A6B078}"/>
              </a:ext>
            </a:extLst>
          </p:cNvPr>
          <p:cNvSpPr>
            <a:spLocks noGrp="1"/>
          </p:cNvSpPr>
          <p:nvPr>
            <p:ph idx="1"/>
          </p:nvPr>
        </p:nvSpPr>
        <p:spPr>
          <a:xfrm>
            <a:off x="5041399" y="1085549"/>
            <a:ext cx="5579707" cy="4686903"/>
          </a:xfrm>
        </p:spPr>
        <p:txBody>
          <a:bodyPr vert="horz" lIns="91440" tIns="45720" rIns="91440" bIns="45720" rtlCol="0" anchor="ctr">
            <a:normAutofit/>
          </a:bodyPr>
          <a:lstStyle/>
          <a:p>
            <a:r>
              <a:rPr lang="en-GB">
                <a:solidFill>
                  <a:schemeClr val="tx1"/>
                </a:solidFill>
              </a:rPr>
              <a:t>Opreant conditiong is all depending on a person's behaviour by using posstive and negative reinforcment ( action and counqeince ).</a:t>
            </a:r>
          </a:p>
          <a:p>
            <a:r>
              <a:rPr lang="en-GB">
                <a:solidFill>
                  <a:schemeClr val="tx1"/>
                </a:solidFill>
              </a:rPr>
              <a:t>For example if a child cleans his toys away after playing the child gets a biscuit or sweet but if the child is naughty and doesn’t want to clean his toys up after playing, he want got the busicuit or sweet.</a:t>
            </a:r>
          </a:p>
          <a:p>
            <a:r>
              <a:rPr lang="en-GB">
                <a:solidFill>
                  <a:schemeClr val="tx1"/>
                </a:solidFill>
              </a:rPr>
              <a:t>The child is most likely to clean is toys away knowing theres a reward at the end of it.</a:t>
            </a:r>
          </a:p>
        </p:txBody>
      </p:sp>
      <p:pic>
        <p:nvPicPr>
          <p:cNvPr id="4" name="Audio 3">
            <a:hlinkClick r:id="" action="ppaction://media"/>
            <a:extLst>
              <a:ext uri="{FF2B5EF4-FFF2-40B4-BE49-F238E27FC236}">
                <a16:creationId xmlns:a16="http://schemas.microsoft.com/office/drawing/2014/main" id="{39743F58-1E92-2542-BFFB-1AD2FD0A934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81446745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3900" advTm="56394">
        <p14:glitter pattern="hexagon"/>
      </p:transition>
    </mc:Choice>
    <mc:Fallback>
      <p:transition spd="slow" advTm="5639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0" name="Rectangle 59">
            <a:extLst>
              <a:ext uri="{FF2B5EF4-FFF2-40B4-BE49-F238E27FC236}">
                <a16:creationId xmlns:a16="http://schemas.microsoft.com/office/drawing/2014/main" id="{89EA2611-DCBA-4E97-A2B2-9A466E76B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dk2"/>
          </a:fillRef>
          <a:effectRef idx="0">
            <a:schemeClr val="accent1"/>
          </a:effectRef>
          <a:fontRef idx="minor">
            <a:schemeClr val="lt1"/>
          </a:fontRef>
        </p:style>
      </p:sp>
      <p:sp>
        <p:nvSpPr>
          <p:cNvPr id="62" name="Freeform 5">
            <a:extLst>
              <a:ext uri="{FF2B5EF4-FFF2-40B4-BE49-F238E27FC236}">
                <a16:creationId xmlns:a16="http://schemas.microsoft.com/office/drawing/2014/main" id="{BBC615D1-6E12-40EF-915B-316CFDB550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794"/>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64" name="Freeform 5">
            <a:extLst>
              <a:ext uri="{FF2B5EF4-FFF2-40B4-BE49-F238E27FC236}">
                <a16:creationId xmlns:a16="http://schemas.microsoft.com/office/drawing/2014/main" id="{B9797D36-DE1E-47CD-881A-6C1F582826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537676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2" name="Title 1">
            <a:extLst>
              <a:ext uri="{FF2B5EF4-FFF2-40B4-BE49-F238E27FC236}">
                <a16:creationId xmlns:a16="http://schemas.microsoft.com/office/drawing/2014/main" id="{8BA1E432-E07B-4BA1-BEB8-758096D4C29E}"/>
              </a:ext>
            </a:extLst>
          </p:cNvPr>
          <p:cNvSpPr>
            <a:spLocks noGrp="1"/>
          </p:cNvSpPr>
          <p:nvPr>
            <p:ph type="title"/>
          </p:nvPr>
        </p:nvSpPr>
        <p:spPr>
          <a:xfrm>
            <a:off x="639098" y="629265"/>
            <a:ext cx="6072776" cy="1622322"/>
          </a:xfrm>
        </p:spPr>
        <p:txBody>
          <a:bodyPr>
            <a:normAutofit/>
          </a:bodyPr>
          <a:lstStyle/>
          <a:p>
            <a:r>
              <a:rPr lang="en-GB">
                <a:solidFill>
                  <a:srgbClr val="FFFFFF"/>
                </a:solidFill>
              </a:rPr>
              <a:t>Burrhus frederic skinner B.F Skinner (1969)</a:t>
            </a:r>
          </a:p>
        </p:txBody>
      </p:sp>
      <p:pic>
        <p:nvPicPr>
          <p:cNvPr id="55" name="Picture 55" descr="A person wearing a suit and tie&#10;&#10;Description automatically generated">
            <a:extLst>
              <a:ext uri="{FF2B5EF4-FFF2-40B4-BE49-F238E27FC236}">
                <a16:creationId xmlns:a16="http://schemas.microsoft.com/office/drawing/2014/main" id="{03C83F2F-11EF-4C82-98E4-50A1ADC7699D}"/>
              </a:ext>
            </a:extLst>
          </p:cNvPr>
          <p:cNvPicPr>
            <a:picLocks noChangeAspect="1"/>
          </p:cNvPicPr>
          <p:nvPr/>
        </p:nvPicPr>
        <p:blipFill rotWithShape="1">
          <a:blip r:embed="rId4"/>
          <a:srcRect l="8399" r="2" b="2"/>
          <a:stretch/>
        </p:blipFill>
        <p:spPr>
          <a:xfrm>
            <a:off x="6774511" y="480060"/>
            <a:ext cx="4929808" cy="5897880"/>
          </a:xfrm>
          <a:custGeom>
            <a:avLst/>
            <a:gdLst/>
            <a:ahLst/>
            <a:cxnLst/>
            <a:rect l="l" t="t" r="r" b="b"/>
            <a:pathLst>
              <a:path w="4929808" h="5897880">
                <a:moveTo>
                  <a:pt x="104535" y="0"/>
                </a:moveTo>
                <a:lnTo>
                  <a:pt x="2751151" y="0"/>
                </a:lnTo>
                <a:lnTo>
                  <a:pt x="4769032" y="0"/>
                </a:lnTo>
                <a:lnTo>
                  <a:pt x="4929808" y="0"/>
                </a:lnTo>
                <a:lnTo>
                  <a:pt x="4929808" y="5897880"/>
                </a:lnTo>
                <a:lnTo>
                  <a:pt x="4769032" y="5897880"/>
                </a:lnTo>
                <a:lnTo>
                  <a:pt x="2751151" y="5897880"/>
                </a:lnTo>
                <a:lnTo>
                  <a:pt x="0" y="5897880"/>
                </a:lnTo>
                <a:lnTo>
                  <a:pt x="0" y="5896985"/>
                </a:lnTo>
                <a:lnTo>
                  <a:pt x="103291" y="5896985"/>
                </a:lnTo>
                <a:lnTo>
                  <a:pt x="112340" y="5838313"/>
                </a:lnTo>
                <a:lnTo>
                  <a:pt x="123631" y="5762037"/>
                </a:lnTo>
                <a:lnTo>
                  <a:pt x="135550" y="5671232"/>
                </a:lnTo>
                <a:lnTo>
                  <a:pt x="149820" y="5563476"/>
                </a:lnTo>
                <a:lnTo>
                  <a:pt x="164875" y="5444219"/>
                </a:lnTo>
                <a:lnTo>
                  <a:pt x="180714" y="5309828"/>
                </a:lnTo>
                <a:lnTo>
                  <a:pt x="197494" y="5163329"/>
                </a:lnTo>
                <a:lnTo>
                  <a:pt x="214273" y="5004117"/>
                </a:lnTo>
                <a:lnTo>
                  <a:pt x="231367" y="4834615"/>
                </a:lnTo>
                <a:lnTo>
                  <a:pt x="247205" y="4651794"/>
                </a:lnTo>
                <a:lnTo>
                  <a:pt x="262417" y="4460498"/>
                </a:lnTo>
                <a:lnTo>
                  <a:pt x="276217" y="4258305"/>
                </a:lnTo>
                <a:lnTo>
                  <a:pt x="289390" y="4047637"/>
                </a:lnTo>
                <a:lnTo>
                  <a:pt x="301779" y="3827889"/>
                </a:lnTo>
                <a:lnTo>
                  <a:pt x="306170" y="3715291"/>
                </a:lnTo>
                <a:lnTo>
                  <a:pt x="311031" y="3600271"/>
                </a:lnTo>
                <a:lnTo>
                  <a:pt x="315579" y="3483435"/>
                </a:lnTo>
                <a:lnTo>
                  <a:pt x="318558" y="3365994"/>
                </a:lnTo>
                <a:lnTo>
                  <a:pt x="321224" y="3246131"/>
                </a:lnTo>
                <a:lnTo>
                  <a:pt x="324047" y="3125058"/>
                </a:lnTo>
                <a:lnTo>
                  <a:pt x="325929" y="3001563"/>
                </a:lnTo>
                <a:lnTo>
                  <a:pt x="325929" y="2876858"/>
                </a:lnTo>
                <a:lnTo>
                  <a:pt x="326870" y="2750941"/>
                </a:lnTo>
                <a:lnTo>
                  <a:pt x="325929" y="2623814"/>
                </a:lnTo>
                <a:lnTo>
                  <a:pt x="324047" y="2494871"/>
                </a:lnTo>
                <a:lnTo>
                  <a:pt x="322322" y="2365928"/>
                </a:lnTo>
                <a:lnTo>
                  <a:pt x="318558" y="2235169"/>
                </a:lnTo>
                <a:lnTo>
                  <a:pt x="314638" y="2103199"/>
                </a:lnTo>
                <a:lnTo>
                  <a:pt x="310090" y="1971229"/>
                </a:lnTo>
                <a:lnTo>
                  <a:pt x="303660" y="1838048"/>
                </a:lnTo>
                <a:lnTo>
                  <a:pt x="295976" y="1703656"/>
                </a:lnTo>
                <a:lnTo>
                  <a:pt x="288606" y="1568660"/>
                </a:lnTo>
                <a:lnTo>
                  <a:pt x="279197" y="1433663"/>
                </a:lnTo>
                <a:lnTo>
                  <a:pt x="267906" y="1296850"/>
                </a:lnTo>
                <a:lnTo>
                  <a:pt x="256615" y="1161853"/>
                </a:lnTo>
                <a:lnTo>
                  <a:pt x="243598" y="1024435"/>
                </a:lnTo>
                <a:lnTo>
                  <a:pt x="229328" y="886411"/>
                </a:lnTo>
                <a:lnTo>
                  <a:pt x="214273" y="750203"/>
                </a:lnTo>
                <a:lnTo>
                  <a:pt x="196709" y="612180"/>
                </a:lnTo>
                <a:lnTo>
                  <a:pt x="177891" y="474761"/>
                </a:lnTo>
                <a:lnTo>
                  <a:pt x="159229" y="336738"/>
                </a:lnTo>
                <a:lnTo>
                  <a:pt x="137432" y="199320"/>
                </a:lnTo>
                <a:lnTo>
                  <a:pt x="115163" y="62507"/>
                </a:lnTo>
                <a:close/>
              </a:path>
            </a:pathLst>
          </a:custGeom>
        </p:spPr>
      </p:pic>
      <p:sp>
        <p:nvSpPr>
          <p:cNvPr id="66" name="Rectangle 65">
            <a:extLst>
              <a:ext uri="{FF2B5EF4-FFF2-40B4-BE49-F238E27FC236}">
                <a16:creationId xmlns:a16="http://schemas.microsoft.com/office/drawing/2014/main" id="{4A2FAF1F-F462-46AF-A9E6-CC93C4E2C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8" name="Oval 67">
            <a:extLst>
              <a:ext uri="{FF2B5EF4-FFF2-40B4-BE49-F238E27FC236}">
                <a16:creationId xmlns:a16="http://schemas.microsoft.com/office/drawing/2014/main" id="{7146BED8-BAE9-42C5-A3DD-7B946445D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0" name="Oval 69">
            <a:extLst>
              <a:ext uri="{FF2B5EF4-FFF2-40B4-BE49-F238E27FC236}">
                <a16:creationId xmlns:a16="http://schemas.microsoft.com/office/drawing/2014/main" id="{15765FE8-B62F-41E4-A73C-74C91A8FD9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graphicFrame>
        <p:nvGraphicFramePr>
          <p:cNvPr id="17" name="Content Placeholder 2">
            <a:extLst>
              <a:ext uri="{FF2B5EF4-FFF2-40B4-BE49-F238E27FC236}">
                <a16:creationId xmlns:a16="http://schemas.microsoft.com/office/drawing/2014/main" id="{FD4BB339-8974-45DD-B4C7-1E58AB8941F9}"/>
              </a:ext>
            </a:extLst>
          </p:cNvPr>
          <p:cNvGraphicFramePr>
            <a:graphicFrameLocks noGrp="1"/>
          </p:cNvGraphicFramePr>
          <p:nvPr>
            <p:ph idx="1"/>
            <p:extLst>
              <p:ext uri="{D42A27DB-BD31-4B8C-83A1-F6EECF244321}">
                <p14:modId xmlns:p14="http://schemas.microsoft.com/office/powerpoint/2010/main" val="3375490946"/>
              </p:ext>
            </p:extLst>
          </p:nvPr>
        </p:nvGraphicFramePr>
        <p:xfrm>
          <a:off x="639098" y="2418735"/>
          <a:ext cx="6072776" cy="381174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69" name="TextBox 68">
            <a:extLst>
              <a:ext uri="{FF2B5EF4-FFF2-40B4-BE49-F238E27FC236}">
                <a16:creationId xmlns:a16="http://schemas.microsoft.com/office/drawing/2014/main" id="{5FABE275-8A87-4785-94F0-6A6E25DCD926}"/>
              </a:ext>
            </a:extLst>
          </p:cNvPr>
          <p:cNvSpPr txBox="1"/>
          <p:nvPr/>
        </p:nvSpPr>
        <p:spPr>
          <a:xfrm>
            <a:off x="10000673" y="4816762"/>
            <a:ext cx="170411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dirty="0">
                <a:hlinkClick r:id="rId10"/>
              </a:rPr>
              <a:t>https://www.google.com/url?sa=i&amp;url=https%3A%2F%2Fen.wikipedia.org%2Fwiki%2FB._F._Skinner&amp;psig=AOvVaw0fJ5Zn5M13Q2UDgr9nvYFp&amp;ust=1605703409883000&amp;source=images&amp;cd=vfe&amp;ved=0CAIQjRxqFwoTCIibybzNie0CFQAAAAAdAAAAABAD</a:t>
            </a:r>
            <a:endParaRPr lang="en-US" sz="900"/>
          </a:p>
        </p:txBody>
      </p:sp>
      <p:pic>
        <p:nvPicPr>
          <p:cNvPr id="3" name="Audio 2">
            <a:hlinkClick r:id="" action="ppaction://media"/>
            <a:extLst>
              <a:ext uri="{FF2B5EF4-FFF2-40B4-BE49-F238E27FC236}">
                <a16:creationId xmlns:a16="http://schemas.microsoft.com/office/drawing/2014/main" id="{4440E946-9235-2040-BA04-17D03D6841B9}"/>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409696245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3900" advTm="66932">
        <p14:glitter pattern="hexagon"/>
      </p:transition>
    </mc:Choice>
    <mc:Fallback>
      <p:transition spd="slow" advTm="6693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7">
            <a:extLst>
              <a:ext uri="{FF2B5EF4-FFF2-40B4-BE49-F238E27FC236}">
                <a16:creationId xmlns:a16="http://schemas.microsoft.com/office/drawing/2014/main" id="{4F78DAAE-B0C3-49A3-8AB1-AD2FF0E36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US" dirty="0"/>
          </a:p>
        </p:txBody>
      </p:sp>
      <p:sp>
        <p:nvSpPr>
          <p:cNvPr id="16" name="Rectangle 19">
            <a:extLst>
              <a:ext uri="{FF2B5EF4-FFF2-40B4-BE49-F238E27FC236}">
                <a16:creationId xmlns:a16="http://schemas.microsoft.com/office/drawing/2014/main" id="{F6A8A81D-3338-4B0F-A26F-A3D259D276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801794"/>
            <a:ext cx="11000237" cy="524826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21">
            <a:extLst>
              <a:ext uri="{FF2B5EF4-FFF2-40B4-BE49-F238E27FC236}">
                <a16:creationId xmlns:a16="http://schemas.microsoft.com/office/drawing/2014/main" id="{40155665-7CE2-4939-AE5E-020DC1D20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4" name="Picture 4">
            <a:hlinkClick r:id="" action="ppaction://media"/>
            <a:extLst>
              <a:ext uri="{FF2B5EF4-FFF2-40B4-BE49-F238E27FC236}">
                <a16:creationId xmlns:a16="http://schemas.microsoft.com/office/drawing/2014/main" id="{6608D951-9A3A-45AE-BC09-13D0E2911834}"/>
              </a:ext>
            </a:extLst>
          </p:cNvPr>
          <p:cNvPicPr>
            <a:picLocks noRot="1" noChangeAspect="1"/>
          </p:cNvPicPr>
          <p:nvPr>
            <a:videoFile r:link="rId1"/>
          </p:nvPr>
        </p:nvPicPr>
        <p:blipFill>
          <a:blip r:embed="rId5"/>
          <a:stretch>
            <a:fillRect/>
          </a:stretch>
        </p:blipFill>
        <p:spPr>
          <a:xfrm>
            <a:off x="3288207" y="1284394"/>
            <a:ext cx="5710754" cy="4283066"/>
          </a:xfrm>
          <a:prstGeom prst="rect">
            <a:avLst/>
          </a:prstGeom>
        </p:spPr>
      </p:pic>
      <p:sp>
        <p:nvSpPr>
          <p:cNvPr id="5" name="TextBox 4">
            <a:extLst>
              <a:ext uri="{FF2B5EF4-FFF2-40B4-BE49-F238E27FC236}">
                <a16:creationId xmlns:a16="http://schemas.microsoft.com/office/drawing/2014/main" id="{6D0811F2-BEE7-4955-B19A-6E808DCF98E4}"/>
              </a:ext>
            </a:extLst>
          </p:cNvPr>
          <p:cNvSpPr txBox="1"/>
          <p:nvPr/>
        </p:nvSpPr>
        <p:spPr>
          <a:xfrm>
            <a:off x="4054764" y="6052128"/>
            <a:ext cx="417483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6"/>
              </a:rPr>
              <a:t>https://www.youtube.com/watch?v=bDWwXdYWqGk</a:t>
            </a:r>
            <a:endParaRPr lang="en-US"/>
          </a:p>
        </p:txBody>
      </p:sp>
      <p:pic>
        <p:nvPicPr>
          <p:cNvPr id="2" name="Audio 1">
            <a:hlinkClick r:id="" action="ppaction://media"/>
            <a:extLst>
              <a:ext uri="{FF2B5EF4-FFF2-40B4-BE49-F238E27FC236}">
                <a16:creationId xmlns:a16="http://schemas.microsoft.com/office/drawing/2014/main" id="{4F10ED46-CF41-0F49-8B05-48A3D211A9E1}"/>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995917344"/>
      </p:ext>
    </p:extLst>
  </p:cSld>
  <p:clrMapOvr>
    <a:masterClrMapping/>
  </p:clrMapOvr>
  <mc:AlternateContent xmlns:mc="http://schemas.openxmlformats.org/markup-compatibility/2006">
    <mc:Choice xmlns:p14="http://schemas.microsoft.com/office/powerpoint/2010/main" Requires="p14">
      <p:transition spd="slow" p14:dur="3900" advTm="96428">
        <p14:glitter pattern="hexagon"/>
      </p:transition>
    </mc:Choice>
    <mc:Fallback>
      <p:transition spd="slow" advTm="9642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CFBEC-3E10-4665-9C00-E9D0666B7ABC}"/>
              </a:ext>
            </a:extLst>
          </p:cNvPr>
          <p:cNvSpPr>
            <a:spLocks noGrp="1"/>
          </p:cNvSpPr>
          <p:nvPr>
            <p:ph type="title"/>
          </p:nvPr>
        </p:nvSpPr>
        <p:spPr/>
        <p:txBody>
          <a:bodyPr/>
          <a:lstStyle/>
          <a:p>
            <a:r>
              <a:rPr lang="en-GB"/>
              <a:t>Positive and negative reinforcement</a:t>
            </a:r>
          </a:p>
        </p:txBody>
      </p:sp>
      <p:sp>
        <p:nvSpPr>
          <p:cNvPr id="3" name="Text Placeholder 2">
            <a:extLst>
              <a:ext uri="{FF2B5EF4-FFF2-40B4-BE49-F238E27FC236}">
                <a16:creationId xmlns:a16="http://schemas.microsoft.com/office/drawing/2014/main" id="{96C6D5A2-04EE-4AD6-AA76-5E4E79A6797E}"/>
              </a:ext>
            </a:extLst>
          </p:cNvPr>
          <p:cNvSpPr>
            <a:spLocks noGrp="1"/>
          </p:cNvSpPr>
          <p:nvPr>
            <p:ph type="body" idx="1"/>
          </p:nvPr>
        </p:nvSpPr>
        <p:spPr/>
        <p:txBody>
          <a:bodyPr/>
          <a:lstStyle/>
          <a:p>
            <a:r>
              <a:rPr lang="en-GB"/>
              <a:t>Positive reinforcement</a:t>
            </a:r>
          </a:p>
        </p:txBody>
      </p:sp>
      <p:sp>
        <p:nvSpPr>
          <p:cNvPr id="4" name="Content Placeholder 3">
            <a:extLst>
              <a:ext uri="{FF2B5EF4-FFF2-40B4-BE49-F238E27FC236}">
                <a16:creationId xmlns:a16="http://schemas.microsoft.com/office/drawing/2014/main" id="{CE8C63BA-EED5-4AD4-9424-91799C1FAA39}"/>
              </a:ext>
            </a:extLst>
          </p:cNvPr>
          <p:cNvSpPr>
            <a:spLocks noGrp="1"/>
          </p:cNvSpPr>
          <p:nvPr>
            <p:ph sz="half" idx="2"/>
          </p:nvPr>
        </p:nvSpPr>
        <p:spPr/>
        <p:txBody>
          <a:bodyPr vert="horz" lIns="91440" tIns="45720" rIns="91440" bIns="45720" rtlCol="0" anchor="t">
            <a:normAutofit/>
          </a:bodyPr>
          <a:lstStyle/>
          <a:p>
            <a:r>
              <a:rPr lang="en-GB"/>
              <a:t>Positive reinforcement is encouraging or establishing a pattern of behaviour by giving a reward or praise when the person or animal does something that aligns with the researchers plans. </a:t>
            </a:r>
          </a:p>
        </p:txBody>
      </p:sp>
      <p:sp>
        <p:nvSpPr>
          <p:cNvPr id="5" name="Text Placeholder 4">
            <a:extLst>
              <a:ext uri="{FF2B5EF4-FFF2-40B4-BE49-F238E27FC236}">
                <a16:creationId xmlns:a16="http://schemas.microsoft.com/office/drawing/2014/main" id="{4C37EAEF-6FA0-4411-BBFE-21C2D4C0AFED}"/>
              </a:ext>
            </a:extLst>
          </p:cNvPr>
          <p:cNvSpPr>
            <a:spLocks noGrp="1"/>
          </p:cNvSpPr>
          <p:nvPr>
            <p:ph type="body" sz="quarter" idx="3"/>
          </p:nvPr>
        </p:nvSpPr>
        <p:spPr/>
        <p:txBody>
          <a:bodyPr/>
          <a:lstStyle/>
          <a:p>
            <a:r>
              <a:rPr lang="en-GB"/>
              <a:t>Negative reinforcement</a:t>
            </a:r>
          </a:p>
        </p:txBody>
      </p:sp>
      <p:sp>
        <p:nvSpPr>
          <p:cNvPr id="6" name="Content Placeholder 5">
            <a:extLst>
              <a:ext uri="{FF2B5EF4-FFF2-40B4-BE49-F238E27FC236}">
                <a16:creationId xmlns:a16="http://schemas.microsoft.com/office/drawing/2014/main" id="{AC41FC17-CCC3-4B3F-9725-EDE8C8C8EDB1}"/>
              </a:ext>
            </a:extLst>
          </p:cNvPr>
          <p:cNvSpPr>
            <a:spLocks noGrp="1"/>
          </p:cNvSpPr>
          <p:nvPr>
            <p:ph sz="quarter" idx="4"/>
          </p:nvPr>
        </p:nvSpPr>
        <p:spPr/>
        <p:txBody>
          <a:bodyPr vert="horz" lIns="91440" tIns="45720" rIns="91440" bIns="45720" rtlCol="0" anchor="t">
            <a:normAutofit/>
          </a:bodyPr>
          <a:lstStyle/>
          <a:p>
            <a:r>
              <a:rPr lang="en-GB"/>
              <a:t>Negative reinforcement is removing or avoiding a negative outcome by using a negative stimuli to discourage behaviour.</a:t>
            </a:r>
          </a:p>
        </p:txBody>
      </p:sp>
      <p:pic>
        <p:nvPicPr>
          <p:cNvPr id="7" name="Picture 7" descr="Shape, arrow&#10;&#10;Description automatically generated">
            <a:extLst>
              <a:ext uri="{FF2B5EF4-FFF2-40B4-BE49-F238E27FC236}">
                <a16:creationId xmlns:a16="http://schemas.microsoft.com/office/drawing/2014/main" id="{F1F5FE98-4601-4796-911A-4CB13589E0AB}"/>
              </a:ext>
            </a:extLst>
          </p:cNvPr>
          <p:cNvPicPr>
            <a:picLocks noChangeAspect="1"/>
          </p:cNvPicPr>
          <p:nvPr/>
        </p:nvPicPr>
        <p:blipFill>
          <a:blip r:embed="rId4"/>
          <a:stretch>
            <a:fillRect/>
          </a:stretch>
        </p:blipFill>
        <p:spPr>
          <a:xfrm>
            <a:off x="1341581" y="4600357"/>
            <a:ext cx="1380837" cy="1444194"/>
          </a:xfrm>
          <a:prstGeom prst="rect">
            <a:avLst/>
          </a:prstGeom>
        </p:spPr>
      </p:pic>
      <p:sp>
        <p:nvSpPr>
          <p:cNvPr id="8" name="TextBox 7">
            <a:extLst>
              <a:ext uri="{FF2B5EF4-FFF2-40B4-BE49-F238E27FC236}">
                <a16:creationId xmlns:a16="http://schemas.microsoft.com/office/drawing/2014/main" id="{E379F26F-850A-4FBA-A6D0-DE9CAABFE02E}"/>
              </a:ext>
            </a:extLst>
          </p:cNvPr>
          <p:cNvSpPr txBox="1"/>
          <p:nvPr/>
        </p:nvSpPr>
        <p:spPr>
          <a:xfrm>
            <a:off x="3142673" y="5648037"/>
            <a:ext cx="2385291" cy="230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900" dirty="0"/>
          </a:p>
        </p:txBody>
      </p:sp>
      <p:pic>
        <p:nvPicPr>
          <p:cNvPr id="9" name="Picture 9" descr="Icon&#10;&#10;Description automatically generated">
            <a:extLst>
              <a:ext uri="{FF2B5EF4-FFF2-40B4-BE49-F238E27FC236}">
                <a16:creationId xmlns:a16="http://schemas.microsoft.com/office/drawing/2014/main" id="{34255506-8A94-404E-A839-9779BF5B0CC7}"/>
              </a:ext>
            </a:extLst>
          </p:cNvPr>
          <p:cNvPicPr>
            <a:picLocks noChangeAspect="1"/>
          </p:cNvPicPr>
          <p:nvPr/>
        </p:nvPicPr>
        <p:blipFill>
          <a:blip r:embed="rId5"/>
          <a:stretch>
            <a:fillRect/>
          </a:stretch>
        </p:blipFill>
        <p:spPr>
          <a:xfrm>
            <a:off x="6654800" y="4553526"/>
            <a:ext cx="1780311" cy="1457038"/>
          </a:xfrm>
          <a:prstGeom prst="rect">
            <a:avLst/>
          </a:prstGeom>
        </p:spPr>
      </p:pic>
      <p:sp>
        <p:nvSpPr>
          <p:cNvPr id="10" name="TextBox 9">
            <a:extLst>
              <a:ext uri="{FF2B5EF4-FFF2-40B4-BE49-F238E27FC236}">
                <a16:creationId xmlns:a16="http://schemas.microsoft.com/office/drawing/2014/main" id="{A0D05B33-EBFF-4A02-86AC-25AF4D989C8D}"/>
              </a:ext>
            </a:extLst>
          </p:cNvPr>
          <p:cNvSpPr txBox="1"/>
          <p:nvPr/>
        </p:nvSpPr>
        <p:spPr>
          <a:xfrm>
            <a:off x="9180945" y="4366490"/>
            <a:ext cx="1623291" cy="230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900" dirty="0"/>
          </a:p>
        </p:txBody>
      </p:sp>
      <p:pic>
        <p:nvPicPr>
          <p:cNvPr id="11" name="Audio 10">
            <a:hlinkClick r:id="" action="ppaction://media"/>
            <a:extLst>
              <a:ext uri="{FF2B5EF4-FFF2-40B4-BE49-F238E27FC236}">
                <a16:creationId xmlns:a16="http://schemas.microsoft.com/office/drawing/2014/main" id="{D8C64735-A4BC-FD49-A59F-E08B76F16C9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582136673"/>
      </p:ext>
    </p:extLst>
  </p:cSld>
  <p:clrMapOvr>
    <a:masterClrMapping/>
  </p:clrMapOvr>
  <mc:AlternateContent xmlns:mc="http://schemas.openxmlformats.org/markup-compatibility/2006">
    <mc:Choice xmlns:p14="http://schemas.microsoft.com/office/powerpoint/2010/main" Requires="p14">
      <p:transition spd="slow" p14:dur="3900" advTm="32958">
        <p14:glitter pattern="hexagon"/>
      </p:transition>
    </mc:Choice>
    <mc:Fallback>
      <p:transition spd="slow" advTm="3295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6EFFB-5979-40E2-B86B-49C12017F42F}"/>
              </a:ext>
            </a:extLst>
          </p:cNvPr>
          <p:cNvSpPr>
            <a:spLocks noGrp="1"/>
          </p:cNvSpPr>
          <p:nvPr>
            <p:ph type="title"/>
          </p:nvPr>
        </p:nvSpPr>
        <p:spPr>
          <a:xfrm>
            <a:off x="1154954" y="973668"/>
            <a:ext cx="8761413" cy="706964"/>
          </a:xfrm>
        </p:spPr>
        <p:txBody>
          <a:bodyPr>
            <a:normAutofit/>
          </a:bodyPr>
          <a:lstStyle/>
          <a:p>
            <a:r>
              <a:rPr lang="en-GB"/>
              <a:t>Nature or Nurture/ Conclusion </a:t>
            </a:r>
          </a:p>
        </p:txBody>
      </p:sp>
      <p:pic>
        <p:nvPicPr>
          <p:cNvPr id="4" name="Picture 4" descr="Diagram&#10;&#10;Description automatically generated">
            <a:extLst>
              <a:ext uri="{FF2B5EF4-FFF2-40B4-BE49-F238E27FC236}">
                <a16:creationId xmlns:a16="http://schemas.microsoft.com/office/drawing/2014/main" id="{8F923175-3351-4D81-B0C7-BC6CAB725D92}"/>
              </a:ext>
            </a:extLst>
          </p:cNvPr>
          <p:cNvPicPr>
            <a:picLocks noChangeAspect="1"/>
          </p:cNvPicPr>
          <p:nvPr/>
        </p:nvPicPr>
        <p:blipFill rotWithShape="1">
          <a:blip r:embed="rId4"/>
          <a:srcRect l="4002" r="-2" b="-2"/>
          <a:stretch/>
        </p:blipFill>
        <p:spPr>
          <a:xfrm>
            <a:off x="1151467" y="2775951"/>
            <a:ext cx="4345024" cy="3067163"/>
          </a:xfrm>
          <a:prstGeom prst="roundRect">
            <a:avLst>
              <a:gd name="adj" fmla="val 1858"/>
            </a:avLst>
          </a:prstGeom>
          <a:effectLst>
            <a:outerShdw blurRad="50800" dist="50800" dir="5400000" algn="tl" rotWithShape="0">
              <a:srgbClr val="000000">
                <a:alpha val="43000"/>
              </a:srgbClr>
            </a:outerShdw>
          </a:effectLst>
        </p:spPr>
      </p:pic>
      <p:sp>
        <p:nvSpPr>
          <p:cNvPr id="3" name="Content Placeholder 2">
            <a:extLst>
              <a:ext uri="{FF2B5EF4-FFF2-40B4-BE49-F238E27FC236}">
                <a16:creationId xmlns:a16="http://schemas.microsoft.com/office/drawing/2014/main" id="{652192A1-65C6-40F4-8691-0FAB7D52CB6B}"/>
              </a:ext>
            </a:extLst>
          </p:cNvPr>
          <p:cNvSpPr>
            <a:spLocks noGrp="1"/>
          </p:cNvSpPr>
          <p:nvPr>
            <p:ph idx="1"/>
          </p:nvPr>
        </p:nvSpPr>
        <p:spPr>
          <a:xfrm>
            <a:off x="5980954" y="2603500"/>
            <a:ext cx="5211979" cy="3416300"/>
          </a:xfrm>
        </p:spPr>
        <p:txBody>
          <a:bodyPr vert="horz" lIns="91440" tIns="45720" rIns="91440" bIns="45720" rtlCol="0" anchor="ctr">
            <a:normAutofit/>
          </a:bodyPr>
          <a:lstStyle/>
          <a:p>
            <a:pPr marL="0" indent="0">
              <a:buNone/>
            </a:pPr>
            <a:r>
              <a:rPr lang="en-GB"/>
              <a:t>The behaviourist appraoch is more on the side of nurture. The theorists spoken about in these slides all did different experiments with animals and children, which the child or animal has learned different behaviours through classical and operant conditioning and through positive and negative reinforcement. </a:t>
            </a:r>
          </a:p>
        </p:txBody>
      </p:sp>
      <p:sp>
        <p:nvSpPr>
          <p:cNvPr id="5" name="TextBox 4">
            <a:extLst>
              <a:ext uri="{FF2B5EF4-FFF2-40B4-BE49-F238E27FC236}">
                <a16:creationId xmlns:a16="http://schemas.microsoft.com/office/drawing/2014/main" id="{0C44ECDD-5042-414F-8E04-6BDD20F33593}"/>
              </a:ext>
            </a:extLst>
          </p:cNvPr>
          <p:cNvSpPr txBox="1"/>
          <p:nvPr/>
        </p:nvSpPr>
        <p:spPr>
          <a:xfrm>
            <a:off x="879764" y="6086763"/>
            <a:ext cx="489065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dirty="0">
                <a:hlinkClick r:id="rId5"/>
              </a:rPr>
              <a:t>https://www.google.com/url?sa=i&amp;url=https%3A%2F%2Fwww.instituteofcaninebiology.org%2Fblog%2Fis-it-nuture-or-nature&amp;psig=AOvVaw2NVIlrKNca1cGXcsxci021&amp;ust=1605704153325000&amp;source=images&amp;cd=vfe&amp;ved=0CAIQjRxqFwoTCPjB26DQie0CFQAAAAAdAAAAABAD</a:t>
            </a:r>
            <a:endParaRPr lang="en-US" sz="900"/>
          </a:p>
        </p:txBody>
      </p:sp>
      <p:pic>
        <p:nvPicPr>
          <p:cNvPr id="6" name="Audio 5">
            <a:hlinkClick r:id="" action="ppaction://media"/>
            <a:extLst>
              <a:ext uri="{FF2B5EF4-FFF2-40B4-BE49-F238E27FC236}">
                <a16:creationId xmlns:a16="http://schemas.microsoft.com/office/drawing/2014/main" id="{BAF60C02-008F-7B48-9CAD-05821568DB4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665494611"/>
      </p:ext>
    </p:extLst>
  </p:cSld>
  <p:clrMapOvr>
    <a:masterClrMapping/>
  </p:clrMapOvr>
  <mc:AlternateContent xmlns:mc="http://schemas.openxmlformats.org/markup-compatibility/2006">
    <mc:Choice xmlns:p14="http://schemas.microsoft.com/office/powerpoint/2010/main" Requires="p14">
      <p:transition spd="slow" p14:dur="3900" advTm="25344">
        <p14:glitter pattern="hexagon"/>
      </p:transition>
    </mc:Choice>
    <mc:Fallback>
      <p:transition spd="slow" advTm="2534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0BD982DE-C857-4777-9168-B1C32AA9B52A}"/>
              </a:ext>
            </a:extLst>
          </p:cNvPr>
          <p:cNvSpPr>
            <a:spLocks noGrp="1"/>
          </p:cNvSpPr>
          <p:nvPr>
            <p:ph type="title"/>
          </p:nvPr>
        </p:nvSpPr>
        <p:spPr>
          <a:xfrm>
            <a:off x="994087" y="1130603"/>
            <a:ext cx="3342442" cy="4596794"/>
          </a:xfrm>
        </p:spPr>
        <p:txBody>
          <a:bodyPr anchor="ctr">
            <a:normAutofit/>
          </a:bodyPr>
          <a:lstStyle/>
          <a:p>
            <a:r>
              <a:rPr lang="en-GB" sz="3200">
                <a:solidFill>
                  <a:srgbClr val="EBEBEB"/>
                </a:solidFill>
              </a:rPr>
              <a:t>Reference list </a:t>
            </a:r>
          </a:p>
        </p:txBody>
      </p:sp>
      <p:sp>
        <p:nvSpPr>
          <p:cNvPr id="3" name="Content Placeholder 2">
            <a:extLst>
              <a:ext uri="{FF2B5EF4-FFF2-40B4-BE49-F238E27FC236}">
                <a16:creationId xmlns:a16="http://schemas.microsoft.com/office/drawing/2014/main" id="{FDE4BF61-3FFE-4CCF-8F5B-F210388638D8}"/>
              </a:ext>
            </a:extLst>
          </p:cNvPr>
          <p:cNvSpPr>
            <a:spLocks noGrp="1"/>
          </p:cNvSpPr>
          <p:nvPr>
            <p:ph idx="1"/>
          </p:nvPr>
        </p:nvSpPr>
        <p:spPr>
          <a:xfrm>
            <a:off x="5290077" y="437513"/>
            <a:ext cx="5502614" cy="5954325"/>
          </a:xfrm>
        </p:spPr>
        <p:txBody>
          <a:bodyPr vert="horz" lIns="91440" tIns="45720" rIns="91440" bIns="45720" rtlCol="0" anchor="ctr">
            <a:normAutofit/>
          </a:bodyPr>
          <a:lstStyle/>
          <a:p>
            <a:r>
              <a:rPr lang="en-GB" sz="2000">
                <a:ea typeface="+mn-lt"/>
                <a:cs typeface="+mn-lt"/>
              </a:rPr>
              <a:t>Pavlov, I., 1977. Classical conditioning. </a:t>
            </a:r>
            <a:r>
              <a:rPr lang="en-GB" sz="2000" i="1">
                <a:ea typeface="+mn-lt"/>
                <a:cs typeface="+mn-lt"/>
              </a:rPr>
              <a:t>Learning and Instruction</a:t>
            </a:r>
            <a:r>
              <a:rPr lang="en-GB" sz="2000">
                <a:ea typeface="+mn-lt"/>
                <a:cs typeface="+mn-lt"/>
              </a:rPr>
              <a:t>, </a:t>
            </a:r>
            <a:r>
              <a:rPr lang="en-GB" sz="2000" i="1">
                <a:ea typeface="+mn-lt"/>
                <a:cs typeface="+mn-lt"/>
              </a:rPr>
              <a:t>4</a:t>
            </a:r>
            <a:endParaRPr lang="en-GB" sz="2000">
              <a:ea typeface="+mn-lt"/>
              <a:cs typeface="+mn-lt"/>
            </a:endParaRPr>
          </a:p>
          <a:p>
            <a:r>
              <a:rPr lang="en-GB" sz="2000">
                <a:ea typeface="+mn-lt"/>
                <a:cs typeface="+mn-lt"/>
              </a:rPr>
              <a:t>Skinner, B., Fredric. 1969.”. </a:t>
            </a:r>
            <a:r>
              <a:rPr lang="en-GB" sz="2000" i="1">
                <a:ea typeface="+mn-lt"/>
                <a:cs typeface="+mn-lt"/>
              </a:rPr>
              <a:t>Contingencies of reinforcement: a theoretical analysis”. New York, Appleton-Century-Crofts</a:t>
            </a:r>
            <a:r>
              <a:rPr lang="en-GB" sz="2000">
                <a:ea typeface="+mn-lt"/>
                <a:cs typeface="+mn-lt"/>
              </a:rPr>
              <a:t>.</a:t>
            </a:r>
          </a:p>
          <a:p>
            <a:r>
              <a:rPr lang="en-GB" sz="2000">
                <a:ea typeface="+mn-lt"/>
                <a:cs typeface="+mn-lt"/>
              </a:rPr>
              <a:t>Watson, J.B. and Rayner, R., 1920. Conditioned emotional reactions. </a:t>
            </a:r>
            <a:r>
              <a:rPr lang="en-GB" sz="2000" i="1">
                <a:ea typeface="+mn-lt"/>
                <a:cs typeface="+mn-lt"/>
              </a:rPr>
              <a:t>Journal of experimental psychology</a:t>
            </a:r>
            <a:r>
              <a:rPr lang="en-GB" sz="2000">
                <a:ea typeface="+mn-lt"/>
                <a:cs typeface="+mn-lt"/>
              </a:rPr>
              <a:t>, </a:t>
            </a:r>
            <a:r>
              <a:rPr lang="en-GB" sz="2000" i="1">
                <a:ea typeface="+mn-lt"/>
                <a:cs typeface="+mn-lt"/>
              </a:rPr>
              <a:t>3</a:t>
            </a:r>
            <a:r>
              <a:rPr lang="en-GB" sz="2000">
                <a:ea typeface="+mn-lt"/>
                <a:cs typeface="+mn-lt"/>
              </a:rPr>
              <a:t>(1), p.1.</a:t>
            </a:r>
          </a:p>
          <a:p>
            <a:endParaRPr lang="en-GB" sz="2000"/>
          </a:p>
        </p:txBody>
      </p:sp>
      <p:pic>
        <p:nvPicPr>
          <p:cNvPr id="4" name="Audio 3">
            <a:hlinkClick r:id="" action="ppaction://media"/>
            <a:extLst>
              <a:ext uri="{FF2B5EF4-FFF2-40B4-BE49-F238E27FC236}">
                <a16:creationId xmlns:a16="http://schemas.microsoft.com/office/drawing/2014/main" id="{383F88A1-21CE-834C-A412-CEAA0B3A4C3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55642813"/>
      </p:ext>
    </p:extLst>
  </p:cSld>
  <p:clrMapOvr>
    <a:masterClrMapping/>
  </p:clrMapOvr>
  <mc:AlternateContent xmlns:mc="http://schemas.openxmlformats.org/markup-compatibility/2006">
    <mc:Choice xmlns:p14="http://schemas.microsoft.com/office/powerpoint/2010/main" Requires="p14">
      <p:transition spd="slow" p14:dur="3900" advTm="10181">
        <p14:glitter pattern="hexagon"/>
      </p:transition>
    </mc:Choice>
    <mc:Fallback>
      <p:transition spd="slow" advTm="1018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office theme</Template>
  <TotalTime>43</TotalTime>
  <Words>634</Words>
  <Application>Microsoft Macintosh PowerPoint</Application>
  <PresentationFormat>Widescreen</PresentationFormat>
  <Paragraphs>49</Paragraphs>
  <Slides>13</Slides>
  <Notes>0</Notes>
  <HiddenSlides>0</HiddenSlides>
  <MMClips>14</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Century Gothic</vt:lpstr>
      <vt:lpstr>Wingdings 3</vt:lpstr>
      <vt:lpstr>Ion Boardroom</vt:lpstr>
      <vt:lpstr>The Behaviourist Appraoch </vt:lpstr>
      <vt:lpstr>What is the behavourist approach?</vt:lpstr>
      <vt:lpstr>What is classical conditioning ?</vt:lpstr>
      <vt:lpstr>Ivan Pavlov (1977)</vt:lpstr>
      <vt:lpstr>PowerPoint Presentation</vt:lpstr>
      <vt:lpstr>John B Watson (1920) </vt:lpstr>
      <vt:lpstr>PowerPoint Presentation</vt:lpstr>
      <vt:lpstr>What is operant condtioning ? </vt:lpstr>
      <vt:lpstr>Burrhus frederic skinner B.F Skinner (1969)</vt:lpstr>
      <vt:lpstr>PowerPoint Presentation</vt:lpstr>
      <vt:lpstr>Positive and negative reinforcement</vt:lpstr>
      <vt:lpstr>Nature or Nurture/ Conclusion </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Peter Griffiths (1903978)</cp:lastModifiedBy>
  <cp:revision>1333</cp:revision>
  <dcterms:created xsi:type="dcterms:W3CDTF">2020-11-04T13:37:32Z</dcterms:created>
  <dcterms:modified xsi:type="dcterms:W3CDTF">2020-11-17T16:08:59Z</dcterms:modified>
</cp:coreProperties>
</file>