
<file path=[Content_Types].xml><?xml version="1.0" encoding="utf-8"?>
<Types xmlns="http://schemas.openxmlformats.org/package/2006/content-types">
  <Default Extension="1"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376D43-55F5-449C-8DB3-BEA2A1BCB61C}" type="datetimeFigureOut">
              <a:rPr lang="en-GB" smtClean="0"/>
              <a:t>09/06/2026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32F035-DBF7-402A-A40E-50B21E4CDC6B}" type="slidenum">
              <a:rPr lang="en-GB" smtClean="0"/>
              <a:t>‹#›</a:t>
            </a:fld>
            <a:endParaRPr lang="en-GB"/>
          </a:p>
        </p:txBody>
      </p:sp>
    </p:spTree>
    <p:extLst>
      <p:ext uri="{BB962C8B-B14F-4D97-AF65-F5344CB8AC3E}">
        <p14:creationId xmlns:p14="http://schemas.microsoft.com/office/powerpoint/2010/main" val="2489847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a:t>
            </a:r>
          </a:p>
        </p:txBody>
      </p:sp>
      <p:sp>
        <p:nvSpPr>
          <p:cNvPr id="4" name="Slide Number Placeholder 3"/>
          <p:cNvSpPr>
            <a:spLocks noGrp="1"/>
          </p:cNvSpPr>
          <p:nvPr>
            <p:ph type="sldNum" sz="quarter" idx="5"/>
          </p:nvPr>
        </p:nvSpPr>
        <p:spPr/>
        <p:txBody>
          <a:bodyPr/>
          <a:lstStyle/>
          <a:p>
            <a:fld id="{EB32F035-DBF7-402A-A40E-50B21E4CDC6B}" type="slidenum">
              <a:rPr lang="en-GB" smtClean="0"/>
              <a:t>2</a:t>
            </a:fld>
            <a:endParaRPr lang="en-GB"/>
          </a:p>
        </p:txBody>
      </p:sp>
    </p:spTree>
    <p:extLst>
      <p:ext uri="{BB962C8B-B14F-4D97-AF65-F5344CB8AC3E}">
        <p14:creationId xmlns:p14="http://schemas.microsoft.com/office/powerpoint/2010/main" val="15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BD99-9F19-9CEE-0D06-3C91DCC9CD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30BD11-B4AF-B6C1-59EF-7718039E59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FF2F03-065F-DCC3-32E4-73CDDE9ABABB}"/>
              </a:ext>
            </a:extLst>
          </p:cNvPr>
          <p:cNvSpPr>
            <a:spLocks noGrp="1"/>
          </p:cNvSpPr>
          <p:nvPr>
            <p:ph type="dt" sz="half" idx="10"/>
          </p:nvPr>
        </p:nvSpPr>
        <p:spPr/>
        <p:txBody>
          <a:bodyPr/>
          <a:lstStyle/>
          <a:p>
            <a:fld id="{063F8126-5798-4149-B450-E494B3F9373E}" type="datetimeFigureOut">
              <a:rPr lang="en-GB" smtClean="0"/>
              <a:t>09/06/2026</a:t>
            </a:fld>
            <a:endParaRPr lang="en-GB"/>
          </a:p>
        </p:txBody>
      </p:sp>
      <p:sp>
        <p:nvSpPr>
          <p:cNvPr id="5" name="Footer Placeholder 4">
            <a:extLst>
              <a:ext uri="{FF2B5EF4-FFF2-40B4-BE49-F238E27FC236}">
                <a16:creationId xmlns:a16="http://schemas.microsoft.com/office/drawing/2014/main" id="{11DEEDE5-8132-F2BA-F851-65208BBF7C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D132C1-0730-7C37-AA72-EDC9553F8640}"/>
              </a:ext>
            </a:extLst>
          </p:cNvPr>
          <p:cNvSpPr>
            <a:spLocks noGrp="1"/>
          </p:cNvSpPr>
          <p:nvPr>
            <p:ph type="sldNum" sz="quarter" idx="12"/>
          </p:nvPr>
        </p:nvSpPr>
        <p:spPr/>
        <p:txBody>
          <a:bodyPr/>
          <a:lstStyle/>
          <a:p>
            <a:fld id="{5C5A6F2D-4E5C-4129-B159-9F4EC6F69490}" type="slidenum">
              <a:rPr lang="en-GB" smtClean="0"/>
              <a:t>‹#›</a:t>
            </a:fld>
            <a:endParaRPr lang="en-GB"/>
          </a:p>
        </p:txBody>
      </p:sp>
    </p:spTree>
    <p:extLst>
      <p:ext uri="{BB962C8B-B14F-4D97-AF65-F5344CB8AC3E}">
        <p14:creationId xmlns:p14="http://schemas.microsoft.com/office/powerpoint/2010/main" val="2040559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0DEDF-0FE6-899E-B249-799FFE492E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5708DB-84C3-0CD7-A11F-70A33CCE01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3ACB0-5F97-A465-AAD8-737ADAECAE92}"/>
              </a:ext>
            </a:extLst>
          </p:cNvPr>
          <p:cNvSpPr>
            <a:spLocks noGrp="1"/>
          </p:cNvSpPr>
          <p:nvPr>
            <p:ph type="dt" sz="half" idx="10"/>
          </p:nvPr>
        </p:nvSpPr>
        <p:spPr/>
        <p:txBody>
          <a:bodyPr/>
          <a:lstStyle/>
          <a:p>
            <a:fld id="{063F8126-5798-4149-B450-E494B3F9373E}" type="datetimeFigureOut">
              <a:rPr lang="en-GB" smtClean="0"/>
              <a:t>09/06/2026</a:t>
            </a:fld>
            <a:endParaRPr lang="en-GB"/>
          </a:p>
        </p:txBody>
      </p:sp>
      <p:sp>
        <p:nvSpPr>
          <p:cNvPr id="5" name="Footer Placeholder 4">
            <a:extLst>
              <a:ext uri="{FF2B5EF4-FFF2-40B4-BE49-F238E27FC236}">
                <a16:creationId xmlns:a16="http://schemas.microsoft.com/office/drawing/2014/main" id="{EAB48826-3066-B275-5FA4-390ED79E55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1901D-7BD3-C129-6032-6257D5709509}"/>
              </a:ext>
            </a:extLst>
          </p:cNvPr>
          <p:cNvSpPr>
            <a:spLocks noGrp="1"/>
          </p:cNvSpPr>
          <p:nvPr>
            <p:ph type="sldNum" sz="quarter" idx="12"/>
          </p:nvPr>
        </p:nvSpPr>
        <p:spPr/>
        <p:txBody>
          <a:bodyPr/>
          <a:lstStyle/>
          <a:p>
            <a:fld id="{5C5A6F2D-4E5C-4129-B159-9F4EC6F69490}" type="slidenum">
              <a:rPr lang="en-GB" smtClean="0"/>
              <a:t>‹#›</a:t>
            </a:fld>
            <a:endParaRPr lang="en-GB"/>
          </a:p>
        </p:txBody>
      </p:sp>
    </p:spTree>
    <p:extLst>
      <p:ext uri="{BB962C8B-B14F-4D97-AF65-F5344CB8AC3E}">
        <p14:creationId xmlns:p14="http://schemas.microsoft.com/office/powerpoint/2010/main" val="4003998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1648B-DEC4-7B49-7B3A-1ECE6BA691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6FD82C-648E-24CA-E4B2-CADD63F308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46B73C4-9B72-17FA-BF66-21F5CED2F37D}"/>
              </a:ext>
            </a:extLst>
          </p:cNvPr>
          <p:cNvSpPr>
            <a:spLocks noGrp="1"/>
          </p:cNvSpPr>
          <p:nvPr>
            <p:ph type="dt" sz="half" idx="10"/>
          </p:nvPr>
        </p:nvSpPr>
        <p:spPr/>
        <p:txBody>
          <a:bodyPr/>
          <a:lstStyle/>
          <a:p>
            <a:fld id="{063F8126-5798-4149-B450-E494B3F9373E}" type="datetimeFigureOut">
              <a:rPr lang="en-GB" smtClean="0"/>
              <a:t>09/06/2026</a:t>
            </a:fld>
            <a:endParaRPr lang="en-GB"/>
          </a:p>
        </p:txBody>
      </p:sp>
      <p:sp>
        <p:nvSpPr>
          <p:cNvPr id="5" name="Footer Placeholder 4">
            <a:extLst>
              <a:ext uri="{FF2B5EF4-FFF2-40B4-BE49-F238E27FC236}">
                <a16:creationId xmlns:a16="http://schemas.microsoft.com/office/drawing/2014/main" id="{3D9B2116-2FAE-CA36-3C46-DFA893D0F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CEB4AA-5AA9-BC53-0097-7ABA035F04D6}"/>
              </a:ext>
            </a:extLst>
          </p:cNvPr>
          <p:cNvSpPr>
            <a:spLocks noGrp="1"/>
          </p:cNvSpPr>
          <p:nvPr>
            <p:ph type="sldNum" sz="quarter" idx="12"/>
          </p:nvPr>
        </p:nvSpPr>
        <p:spPr/>
        <p:txBody>
          <a:bodyPr/>
          <a:lstStyle/>
          <a:p>
            <a:fld id="{5C5A6F2D-4E5C-4129-B159-9F4EC6F69490}" type="slidenum">
              <a:rPr lang="en-GB" smtClean="0"/>
              <a:t>‹#›</a:t>
            </a:fld>
            <a:endParaRPr lang="en-GB"/>
          </a:p>
        </p:txBody>
      </p:sp>
    </p:spTree>
    <p:extLst>
      <p:ext uri="{BB962C8B-B14F-4D97-AF65-F5344CB8AC3E}">
        <p14:creationId xmlns:p14="http://schemas.microsoft.com/office/powerpoint/2010/main" val="191419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1B948-84BF-753B-8A78-56F11C1096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2E9ADF-5144-562D-B119-166D967369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79645E-7FE1-B751-F6F8-1F0C59A437E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D90BBD-FCBC-A0E5-7CA2-971701C0C807}"/>
              </a:ext>
            </a:extLst>
          </p:cNvPr>
          <p:cNvSpPr>
            <a:spLocks noGrp="1"/>
          </p:cNvSpPr>
          <p:nvPr>
            <p:ph type="dt" sz="half" idx="10"/>
          </p:nvPr>
        </p:nvSpPr>
        <p:spPr/>
        <p:txBody>
          <a:bodyPr/>
          <a:lstStyle/>
          <a:p>
            <a:fld id="{063F8126-5798-4149-B450-E494B3F9373E}" type="datetimeFigureOut">
              <a:rPr lang="en-GB" smtClean="0"/>
              <a:t>09/06/2026</a:t>
            </a:fld>
            <a:endParaRPr lang="en-GB"/>
          </a:p>
        </p:txBody>
      </p:sp>
      <p:sp>
        <p:nvSpPr>
          <p:cNvPr id="6" name="Footer Placeholder 5">
            <a:extLst>
              <a:ext uri="{FF2B5EF4-FFF2-40B4-BE49-F238E27FC236}">
                <a16:creationId xmlns:a16="http://schemas.microsoft.com/office/drawing/2014/main" id="{6DC44966-221F-6854-BD17-8DC3F14A74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CF1EDE-F2CE-B64C-C826-6418B8F434E6}"/>
              </a:ext>
            </a:extLst>
          </p:cNvPr>
          <p:cNvSpPr>
            <a:spLocks noGrp="1"/>
          </p:cNvSpPr>
          <p:nvPr>
            <p:ph type="sldNum" sz="quarter" idx="12"/>
          </p:nvPr>
        </p:nvSpPr>
        <p:spPr/>
        <p:txBody>
          <a:bodyPr/>
          <a:lstStyle/>
          <a:p>
            <a:fld id="{5C5A6F2D-4E5C-4129-B159-9F4EC6F69490}" type="slidenum">
              <a:rPr lang="en-GB" smtClean="0"/>
              <a:t>‹#›</a:t>
            </a:fld>
            <a:endParaRPr lang="en-GB"/>
          </a:p>
        </p:txBody>
      </p:sp>
    </p:spTree>
    <p:extLst>
      <p:ext uri="{BB962C8B-B14F-4D97-AF65-F5344CB8AC3E}">
        <p14:creationId xmlns:p14="http://schemas.microsoft.com/office/powerpoint/2010/main" val="323772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A6F56-3077-B49B-7A6F-0B1AB718D35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89BEF4-B539-9C24-F942-D7240355AC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4DB028-ACA2-2B08-D1C2-3709990D282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98725A-3B8B-9383-2733-D845F15F75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13C190-8166-162C-CA97-6F7FB575C8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3B732D-68D5-8B7A-AB1F-B197A3036FE1}"/>
              </a:ext>
            </a:extLst>
          </p:cNvPr>
          <p:cNvSpPr>
            <a:spLocks noGrp="1"/>
          </p:cNvSpPr>
          <p:nvPr>
            <p:ph type="dt" sz="half" idx="10"/>
          </p:nvPr>
        </p:nvSpPr>
        <p:spPr/>
        <p:txBody>
          <a:bodyPr/>
          <a:lstStyle/>
          <a:p>
            <a:fld id="{063F8126-5798-4149-B450-E494B3F9373E}" type="datetimeFigureOut">
              <a:rPr lang="en-GB" smtClean="0"/>
              <a:t>09/06/2026</a:t>
            </a:fld>
            <a:endParaRPr lang="en-GB"/>
          </a:p>
        </p:txBody>
      </p:sp>
      <p:sp>
        <p:nvSpPr>
          <p:cNvPr id="8" name="Footer Placeholder 7">
            <a:extLst>
              <a:ext uri="{FF2B5EF4-FFF2-40B4-BE49-F238E27FC236}">
                <a16:creationId xmlns:a16="http://schemas.microsoft.com/office/drawing/2014/main" id="{4D10CE3C-BC64-1812-2021-DB3520072C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A703BE-04C8-98B4-149B-B6053910078D}"/>
              </a:ext>
            </a:extLst>
          </p:cNvPr>
          <p:cNvSpPr>
            <a:spLocks noGrp="1"/>
          </p:cNvSpPr>
          <p:nvPr>
            <p:ph type="sldNum" sz="quarter" idx="12"/>
          </p:nvPr>
        </p:nvSpPr>
        <p:spPr/>
        <p:txBody>
          <a:bodyPr/>
          <a:lstStyle/>
          <a:p>
            <a:fld id="{5C5A6F2D-4E5C-4129-B159-9F4EC6F69490}" type="slidenum">
              <a:rPr lang="en-GB" smtClean="0"/>
              <a:t>‹#›</a:t>
            </a:fld>
            <a:endParaRPr lang="en-GB"/>
          </a:p>
        </p:txBody>
      </p:sp>
    </p:spTree>
    <p:extLst>
      <p:ext uri="{BB962C8B-B14F-4D97-AF65-F5344CB8AC3E}">
        <p14:creationId xmlns:p14="http://schemas.microsoft.com/office/powerpoint/2010/main" val="1972904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18576-A09C-568A-9693-4E13D0D010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49ABC02-3D4E-C963-1B0C-8E9C197FB092}"/>
              </a:ext>
            </a:extLst>
          </p:cNvPr>
          <p:cNvSpPr>
            <a:spLocks noGrp="1"/>
          </p:cNvSpPr>
          <p:nvPr>
            <p:ph type="dt" sz="half" idx="10"/>
          </p:nvPr>
        </p:nvSpPr>
        <p:spPr/>
        <p:txBody>
          <a:bodyPr/>
          <a:lstStyle/>
          <a:p>
            <a:fld id="{063F8126-5798-4149-B450-E494B3F9373E}" type="datetimeFigureOut">
              <a:rPr lang="en-GB" smtClean="0"/>
              <a:t>09/06/2026</a:t>
            </a:fld>
            <a:endParaRPr lang="en-GB"/>
          </a:p>
        </p:txBody>
      </p:sp>
      <p:sp>
        <p:nvSpPr>
          <p:cNvPr id="4" name="Footer Placeholder 3">
            <a:extLst>
              <a:ext uri="{FF2B5EF4-FFF2-40B4-BE49-F238E27FC236}">
                <a16:creationId xmlns:a16="http://schemas.microsoft.com/office/drawing/2014/main" id="{9AA0B580-194E-00C3-7382-3CC2EF2E85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CD467B-08F3-43C6-63FC-A21719F10805}"/>
              </a:ext>
            </a:extLst>
          </p:cNvPr>
          <p:cNvSpPr>
            <a:spLocks noGrp="1"/>
          </p:cNvSpPr>
          <p:nvPr>
            <p:ph type="sldNum" sz="quarter" idx="12"/>
          </p:nvPr>
        </p:nvSpPr>
        <p:spPr/>
        <p:txBody>
          <a:bodyPr/>
          <a:lstStyle/>
          <a:p>
            <a:fld id="{5C5A6F2D-4E5C-4129-B159-9F4EC6F69490}" type="slidenum">
              <a:rPr lang="en-GB" smtClean="0"/>
              <a:t>‹#›</a:t>
            </a:fld>
            <a:endParaRPr lang="en-GB"/>
          </a:p>
        </p:txBody>
      </p:sp>
    </p:spTree>
    <p:extLst>
      <p:ext uri="{BB962C8B-B14F-4D97-AF65-F5344CB8AC3E}">
        <p14:creationId xmlns:p14="http://schemas.microsoft.com/office/powerpoint/2010/main" val="3981675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8FE95-CD16-4226-BDF1-E26A3EAA3AD3}"/>
              </a:ext>
            </a:extLst>
          </p:cNvPr>
          <p:cNvSpPr>
            <a:spLocks noGrp="1"/>
          </p:cNvSpPr>
          <p:nvPr>
            <p:ph type="dt" sz="half" idx="10"/>
          </p:nvPr>
        </p:nvSpPr>
        <p:spPr/>
        <p:txBody>
          <a:bodyPr/>
          <a:lstStyle/>
          <a:p>
            <a:fld id="{063F8126-5798-4149-B450-E494B3F9373E}" type="datetimeFigureOut">
              <a:rPr lang="en-GB" smtClean="0"/>
              <a:t>09/06/2026</a:t>
            </a:fld>
            <a:endParaRPr lang="en-GB"/>
          </a:p>
        </p:txBody>
      </p:sp>
      <p:sp>
        <p:nvSpPr>
          <p:cNvPr id="3" name="Footer Placeholder 2">
            <a:extLst>
              <a:ext uri="{FF2B5EF4-FFF2-40B4-BE49-F238E27FC236}">
                <a16:creationId xmlns:a16="http://schemas.microsoft.com/office/drawing/2014/main" id="{22FEC471-F0CE-7F28-A2A9-DD16915FAB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6BCE97-CC76-8886-1311-679C15B1D7E2}"/>
              </a:ext>
            </a:extLst>
          </p:cNvPr>
          <p:cNvSpPr>
            <a:spLocks noGrp="1"/>
          </p:cNvSpPr>
          <p:nvPr>
            <p:ph type="sldNum" sz="quarter" idx="12"/>
          </p:nvPr>
        </p:nvSpPr>
        <p:spPr/>
        <p:txBody>
          <a:bodyPr/>
          <a:lstStyle/>
          <a:p>
            <a:fld id="{5C5A6F2D-4E5C-4129-B159-9F4EC6F69490}" type="slidenum">
              <a:rPr lang="en-GB" smtClean="0"/>
              <a:t>‹#›</a:t>
            </a:fld>
            <a:endParaRPr lang="en-GB"/>
          </a:p>
        </p:txBody>
      </p:sp>
    </p:spTree>
    <p:extLst>
      <p:ext uri="{BB962C8B-B14F-4D97-AF65-F5344CB8AC3E}">
        <p14:creationId xmlns:p14="http://schemas.microsoft.com/office/powerpoint/2010/main" val="330497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CFEE0-5EA5-5291-8C58-8522E2561F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3E79B4-9027-E395-8BA9-DA9816F7A3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9E568D-6360-D462-2A35-10961000C5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06EF0F-188E-727D-7D12-F339FC1485B9}"/>
              </a:ext>
            </a:extLst>
          </p:cNvPr>
          <p:cNvSpPr>
            <a:spLocks noGrp="1"/>
          </p:cNvSpPr>
          <p:nvPr>
            <p:ph type="dt" sz="half" idx="10"/>
          </p:nvPr>
        </p:nvSpPr>
        <p:spPr/>
        <p:txBody>
          <a:bodyPr/>
          <a:lstStyle/>
          <a:p>
            <a:fld id="{063F8126-5798-4149-B450-E494B3F9373E}" type="datetimeFigureOut">
              <a:rPr lang="en-GB" smtClean="0"/>
              <a:t>09/06/2026</a:t>
            </a:fld>
            <a:endParaRPr lang="en-GB"/>
          </a:p>
        </p:txBody>
      </p:sp>
      <p:sp>
        <p:nvSpPr>
          <p:cNvPr id="6" name="Footer Placeholder 5">
            <a:extLst>
              <a:ext uri="{FF2B5EF4-FFF2-40B4-BE49-F238E27FC236}">
                <a16:creationId xmlns:a16="http://schemas.microsoft.com/office/drawing/2014/main" id="{FBF6F7E1-C869-50D1-AF33-669A7FC721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A8D3EC-DCE7-0033-2EB3-AD37F68F7342}"/>
              </a:ext>
            </a:extLst>
          </p:cNvPr>
          <p:cNvSpPr>
            <a:spLocks noGrp="1"/>
          </p:cNvSpPr>
          <p:nvPr>
            <p:ph type="sldNum" sz="quarter" idx="12"/>
          </p:nvPr>
        </p:nvSpPr>
        <p:spPr/>
        <p:txBody>
          <a:bodyPr/>
          <a:lstStyle/>
          <a:p>
            <a:fld id="{5C5A6F2D-4E5C-4129-B159-9F4EC6F69490}" type="slidenum">
              <a:rPr lang="en-GB" smtClean="0"/>
              <a:t>‹#›</a:t>
            </a:fld>
            <a:endParaRPr lang="en-GB"/>
          </a:p>
        </p:txBody>
      </p:sp>
    </p:spTree>
    <p:extLst>
      <p:ext uri="{BB962C8B-B14F-4D97-AF65-F5344CB8AC3E}">
        <p14:creationId xmlns:p14="http://schemas.microsoft.com/office/powerpoint/2010/main" val="989325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572FC-85DC-2066-513C-3C86ED612D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41E473-B595-B1CC-C188-061D519CE5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31544B-CCFD-181A-AEE0-F6E82B2FF4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8CFE20-4346-AE55-E202-62DDDA1D6CE1}"/>
              </a:ext>
            </a:extLst>
          </p:cNvPr>
          <p:cNvSpPr>
            <a:spLocks noGrp="1"/>
          </p:cNvSpPr>
          <p:nvPr>
            <p:ph type="dt" sz="half" idx="10"/>
          </p:nvPr>
        </p:nvSpPr>
        <p:spPr/>
        <p:txBody>
          <a:bodyPr/>
          <a:lstStyle/>
          <a:p>
            <a:fld id="{063F8126-5798-4149-B450-E494B3F9373E}" type="datetimeFigureOut">
              <a:rPr lang="en-GB" smtClean="0"/>
              <a:t>09/06/2026</a:t>
            </a:fld>
            <a:endParaRPr lang="en-GB"/>
          </a:p>
        </p:txBody>
      </p:sp>
      <p:sp>
        <p:nvSpPr>
          <p:cNvPr id="6" name="Footer Placeholder 5">
            <a:extLst>
              <a:ext uri="{FF2B5EF4-FFF2-40B4-BE49-F238E27FC236}">
                <a16:creationId xmlns:a16="http://schemas.microsoft.com/office/drawing/2014/main" id="{D736D95F-E39E-82B1-9385-5C8E809075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2C6F62-1D49-A385-B9EC-FE41C57FA245}"/>
              </a:ext>
            </a:extLst>
          </p:cNvPr>
          <p:cNvSpPr>
            <a:spLocks noGrp="1"/>
          </p:cNvSpPr>
          <p:nvPr>
            <p:ph type="sldNum" sz="quarter" idx="12"/>
          </p:nvPr>
        </p:nvSpPr>
        <p:spPr/>
        <p:txBody>
          <a:bodyPr/>
          <a:lstStyle/>
          <a:p>
            <a:fld id="{5C5A6F2D-4E5C-4129-B159-9F4EC6F69490}" type="slidenum">
              <a:rPr lang="en-GB" smtClean="0"/>
              <a:t>‹#›</a:t>
            </a:fld>
            <a:endParaRPr lang="en-GB"/>
          </a:p>
        </p:txBody>
      </p:sp>
    </p:spTree>
    <p:extLst>
      <p:ext uri="{BB962C8B-B14F-4D97-AF65-F5344CB8AC3E}">
        <p14:creationId xmlns:p14="http://schemas.microsoft.com/office/powerpoint/2010/main" val="1038043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02B26-DD21-E34D-1FF1-8538FD9FCC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6627B5-65D4-523D-5CEA-A4CDD174815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3E4E47-592C-AAEB-26D2-19FF6C1077CE}"/>
              </a:ext>
            </a:extLst>
          </p:cNvPr>
          <p:cNvSpPr>
            <a:spLocks noGrp="1"/>
          </p:cNvSpPr>
          <p:nvPr>
            <p:ph type="dt" sz="half" idx="10"/>
          </p:nvPr>
        </p:nvSpPr>
        <p:spPr/>
        <p:txBody>
          <a:bodyPr/>
          <a:lstStyle/>
          <a:p>
            <a:fld id="{063F8126-5798-4149-B450-E494B3F9373E}" type="datetimeFigureOut">
              <a:rPr lang="en-GB" smtClean="0"/>
              <a:t>09/06/2026</a:t>
            </a:fld>
            <a:endParaRPr lang="en-GB"/>
          </a:p>
        </p:txBody>
      </p:sp>
      <p:sp>
        <p:nvSpPr>
          <p:cNvPr id="5" name="Footer Placeholder 4">
            <a:extLst>
              <a:ext uri="{FF2B5EF4-FFF2-40B4-BE49-F238E27FC236}">
                <a16:creationId xmlns:a16="http://schemas.microsoft.com/office/drawing/2014/main" id="{115D52D6-E7BE-7F13-441F-643C1646B5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A80FA4-CB43-A76D-9970-FCB193FE8C80}"/>
              </a:ext>
            </a:extLst>
          </p:cNvPr>
          <p:cNvSpPr>
            <a:spLocks noGrp="1"/>
          </p:cNvSpPr>
          <p:nvPr>
            <p:ph type="sldNum" sz="quarter" idx="12"/>
          </p:nvPr>
        </p:nvSpPr>
        <p:spPr/>
        <p:txBody>
          <a:bodyPr/>
          <a:lstStyle/>
          <a:p>
            <a:fld id="{5C5A6F2D-4E5C-4129-B159-9F4EC6F69490}" type="slidenum">
              <a:rPr lang="en-GB" smtClean="0"/>
              <a:t>‹#›</a:t>
            </a:fld>
            <a:endParaRPr lang="en-GB"/>
          </a:p>
        </p:txBody>
      </p:sp>
    </p:spTree>
    <p:extLst>
      <p:ext uri="{BB962C8B-B14F-4D97-AF65-F5344CB8AC3E}">
        <p14:creationId xmlns:p14="http://schemas.microsoft.com/office/powerpoint/2010/main" val="1754984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93E37C-CA5E-B82C-F4C8-D8F8B810A37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A5F836-7BC1-09CE-ACED-13E599FDAA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6CD304-ABA7-C056-F4BB-EDA0DD14090B}"/>
              </a:ext>
            </a:extLst>
          </p:cNvPr>
          <p:cNvSpPr>
            <a:spLocks noGrp="1"/>
          </p:cNvSpPr>
          <p:nvPr>
            <p:ph type="dt" sz="half" idx="10"/>
          </p:nvPr>
        </p:nvSpPr>
        <p:spPr/>
        <p:txBody>
          <a:bodyPr/>
          <a:lstStyle/>
          <a:p>
            <a:fld id="{063F8126-5798-4149-B450-E494B3F9373E}" type="datetimeFigureOut">
              <a:rPr lang="en-GB" smtClean="0"/>
              <a:t>09/06/2026</a:t>
            </a:fld>
            <a:endParaRPr lang="en-GB"/>
          </a:p>
        </p:txBody>
      </p:sp>
      <p:sp>
        <p:nvSpPr>
          <p:cNvPr id="5" name="Footer Placeholder 4">
            <a:extLst>
              <a:ext uri="{FF2B5EF4-FFF2-40B4-BE49-F238E27FC236}">
                <a16:creationId xmlns:a16="http://schemas.microsoft.com/office/drawing/2014/main" id="{A9099AB6-F4D9-6825-1BCA-0F1441F031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98FDC2-1D0C-9301-6E2F-9903F44B9BFD}"/>
              </a:ext>
            </a:extLst>
          </p:cNvPr>
          <p:cNvSpPr>
            <a:spLocks noGrp="1"/>
          </p:cNvSpPr>
          <p:nvPr>
            <p:ph type="sldNum" sz="quarter" idx="12"/>
          </p:nvPr>
        </p:nvSpPr>
        <p:spPr/>
        <p:txBody>
          <a:bodyPr/>
          <a:lstStyle/>
          <a:p>
            <a:fld id="{5C5A6F2D-4E5C-4129-B159-9F4EC6F69490}" type="slidenum">
              <a:rPr lang="en-GB" smtClean="0"/>
              <a:t>‹#›</a:t>
            </a:fld>
            <a:endParaRPr lang="en-GB"/>
          </a:p>
        </p:txBody>
      </p:sp>
    </p:spTree>
    <p:extLst>
      <p:ext uri="{BB962C8B-B14F-4D97-AF65-F5344CB8AC3E}">
        <p14:creationId xmlns:p14="http://schemas.microsoft.com/office/powerpoint/2010/main" val="2966962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D8FA08-D888-B03A-5071-CE1650701A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E8C9D3-F6E8-6BEA-8961-544346C004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7BE21B-2701-019E-7B33-2F78F61A59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63F8126-5798-4149-B450-E494B3F9373E}" type="datetimeFigureOut">
              <a:rPr lang="en-GB" smtClean="0"/>
              <a:t>09/06/2026</a:t>
            </a:fld>
            <a:endParaRPr lang="en-GB"/>
          </a:p>
        </p:txBody>
      </p:sp>
      <p:sp>
        <p:nvSpPr>
          <p:cNvPr id="5" name="Footer Placeholder 4">
            <a:extLst>
              <a:ext uri="{FF2B5EF4-FFF2-40B4-BE49-F238E27FC236}">
                <a16:creationId xmlns:a16="http://schemas.microsoft.com/office/drawing/2014/main" id="{D562C4AA-1CE8-F016-7610-26B9EDE5D4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D03B6F5-7DB2-A4AE-1CAC-3B0171E81C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C5A6F2D-4E5C-4129-B159-9F4EC6F69490}" type="slidenum">
              <a:rPr lang="en-GB" smtClean="0"/>
              <a:t>‹#›</a:t>
            </a:fld>
            <a:endParaRPr lang="en-GB"/>
          </a:p>
        </p:txBody>
      </p:sp>
    </p:spTree>
    <p:extLst>
      <p:ext uri="{BB962C8B-B14F-4D97-AF65-F5344CB8AC3E}">
        <p14:creationId xmlns:p14="http://schemas.microsoft.com/office/powerpoint/2010/main" val="4380524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www.picserver.org/highway-signs2/c/communication.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procsee.eu/good-practice/health-communication-rising-the-awareness-of-the-key-role-played-by-communication-in-the-healthcare-sector/" TargetMode="External"/><Relationship Id="rId2" Type="http://schemas.openxmlformats.org/officeDocument/2006/relationships/image" Target="../media/image2.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xhere.com/en/photo/1028564"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piqsels.com/en/search?q=staff&amp;page=3"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search/pharmacist" TargetMode="External"/><Relationship Id="rId2" Type="http://schemas.openxmlformats.org/officeDocument/2006/relationships/image" Target="../media/image5.1"/><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picserver.org/e/evidence.html" TargetMode="External"/><Relationship Id="rId2" Type="http://schemas.openxmlformats.org/officeDocument/2006/relationships/image" Target="../media/image7.jpg"/><Relationship Id="rId1" Type="http://schemas.openxmlformats.org/officeDocument/2006/relationships/slideLayout" Target="../slideLayouts/slideLayout4.xml"/><Relationship Id="rId6" Type="http://schemas.openxmlformats.org/officeDocument/2006/relationships/hyperlink" Target="https://creativecommons.org/licenses/by-sa/3.0/" TargetMode="External"/><Relationship Id="rId5" Type="http://schemas.openxmlformats.org/officeDocument/2006/relationships/hyperlink" Target="https://www.skillsforcare.org.uk/" TargetMode="External"/><Relationship Id="rId4" Type="http://schemas.openxmlformats.org/officeDocument/2006/relationships/hyperlink" Target="https://www.nmc.org.uk/standards/co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7B455-34C2-9A17-2E61-B284E007184F}"/>
              </a:ext>
            </a:extLst>
          </p:cNvPr>
          <p:cNvSpPr>
            <a:spLocks noGrp="1"/>
          </p:cNvSpPr>
          <p:nvPr>
            <p:ph type="ctrTitle"/>
          </p:nvPr>
        </p:nvSpPr>
        <p:spPr/>
        <p:txBody>
          <a:bodyPr>
            <a:normAutofit fontScale="90000"/>
          </a:bodyPr>
          <a:lstStyle/>
          <a:p>
            <a:r>
              <a:rPr lang="en-GB" dirty="0"/>
              <a:t>Professional Development Within Health and Social Care</a:t>
            </a:r>
          </a:p>
        </p:txBody>
      </p:sp>
      <p:sp>
        <p:nvSpPr>
          <p:cNvPr id="3" name="Subtitle 2">
            <a:extLst>
              <a:ext uri="{FF2B5EF4-FFF2-40B4-BE49-F238E27FC236}">
                <a16:creationId xmlns:a16="http://schemas.microsoft.com/office/drawing/2014/main" id="{1C0C16EE-BF0F-A280-ABD9-85DBF0D1D478}"/>
              </a:ext>
            </a:extLst>
          </p:cNvPr>
          <p:cNvSpPr>
            <a:spLocks noGrp="1"/>
          </p:cNvSpPr>
          <p:nvPr>
            <p:ph type="subTitle" idx="1"/>
          </p:nvPr>
        </p:nvSpPr>
        <p:spPr>
          <a:xfrm>
            <a:off x="1524000" y="3602037"/>
            <a:ext cx="9144000" cy="2030277"/>
          </a:xfrm>
        </p:spPr>
        <p:txBody>
          <a:bodyPr>
            <a:normAutofit/>
          </a:bodyPr>
          <a:lstStyle/>
          <a:p>
            <a:r>
              <a:rPr lang="en-GB" dirty="0"/>
              <a:t>Malaikah Ul Haq</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srgbClr val="242130"/>
                </a:solidFill>
                <a:effectLst/>
                <a:uLnTx/>
                <a:uFillTx/>
                <a:latin typeface="Arial" panose="020B0604020202020204" pitchFamily="34" charset="0"/>
                <a:ea typeface="+mn-ea"/>
                <a:cs typeface="+mn-cs"/>
              </a:rPr>
              <a:t> Self Aware Presentation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2600" dirty="0">
                <a:solidFill>
                  <a:srgbClr val="242130"/>
                </a:solidFill>
                <a:latin typeface="Arial" panose="020B0604020202020204" pitchFamily="34" charset="0"/>
              </a:rPr>
              <a:t>LCHS4009</a:t>
            </a:r>
            <a:endParaRPr kumimoji="0" lang="en-GB" sz="2600" b="0" i="0" u="none" strike="noStrike" kern="1200" cap="none" spc="0" normalizeH="0" baseline="0" noProof="0" dirty="0">
              <a:ln>
                <a:noFill/>
              </a:ln>
              <a:solidFill>
                <a:srgbClr val="242130"/>
              </a:solidFill>
              <a:effectLst/>
              <a:uLnTx/>
              <a:uFillTx/>
              <a:latin typeface="Arial" panose="020B0604020202020204" pitchFamily="34" charset="0"/>
              <a:ea typeface="+mn-ea"/>
              <a:cs typeface="+mn-cs"/>
            </a:endParaRPr>
          </a:p>
          <a:p>
            <a:r>
              <a:rPr lang="en-GB" b="0" i="0" dirty="0">
                <a:solidFill>
                  <a:srgbClr val="242130"/>
                </a:solidFill>
                <a:effectLst/>
                <a:latin typeface="Arial" panose="020B0604020202020204" pitchFamily="34" charset="0"/>
              </a:rPr>
              <a:t>2331954</a:t>
            </a:r>
          </a:p>
          <a:p>
            <a:endParaRPr lang="en-GB" b="0" i="0" dirty="0">
              <a:solidFill>
                <a:srgbClr val="242130"/>
              </a:solidFill>
              <a:effectLst/>
              <a:latin typeface="Arial" panose="020B0604020202020204" pitchFamily="34" charset="0"/>
            </a:endParaRPr>
          </a:p>
          <a:p>
            <a:endParaRPr lang="en-GB" dirty="0">
              <a:solidFill>
                <a:srgbClr val="242130"/>
              </a:solidFill>
              <a:latin typeface="Arial" panose="020B0604020202020204" pitchFamily="34" charset="0"/>
            </a:endParaRPr>
          </a:p>
          <a:p>
            <a:endParaRPr lang="en-GB" dirty="0"/>
          </a:p>
        </p:txBody>
      </p:sp>
    </p:spTree>
    <p:extLst>
      <p:ext uri="{BB962C8B-B14F-4D97-AF65-F5344CB8AC3E}">
        <p14:creationId xmlns:p14="http://schemas.microsoft.com/office/powerpoint/2010/main" val="724360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a:extLst>
              <a:ext uri="{FF2B5EF4-FFF2-40B4-BE49-F238E27FC236}">
                <a16:creationId xmlns:a16="http://schemas.microsoft.com/office/drawing/2014/main" id="{9783AD23-0287-DD9A-9071-8A97C845312B}"/>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822" r="60" b="-1"/>
          <a:stretch>
            <a:fillRect/>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6D0650-8D13-FA8D-4825-12C86966C634}"/>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What is communication skill? </a:t>
            </a:r>
          </a:p>
        </p:txBody>
      </p:sp>
      <p:sp>
        <p:nvSpPr>
          <p:cNvPr id="6" name="Content Placeholder 5">
            <a:extLst>
              <a:ext uri="{FF2B5EF4-FFF2-40B4-BE49-F238E27FC236}">
                <a16:creationId xmlns:a16="http://schemas.microsoft.com/office/drawing/2014/main" id="{B84D8644-2955-891A-7E51-186017AF81C1}"/>
              </a:ext>
            </a:extLst>
          </p:cNvPr>
          <p:cNvSpPr>
            <a:spLocks noGrp="1"/>
          </p:cNvSpPr>
          <p:nvPr>
            <p:ph sz="half" idx="1"/>
          </p:nvPr>
        </p:nvSpPr>
        <p:spPr>
          <a:xfrm>
            <a:off x="7949186" y="2265037"/>
            <a:ext cx="3822189" cy="3742762"/>
          </a:xfrm>
        </p:spPr>
        <p:txBody>
          <a:bodyPr vert="horz" lIns="91440" tIns="45720" rIns="91440" bIns="45720" rtlCol="0">
            <a:normAutofit fontScale="92500" lnSpcReduction="20000"/>
          </a:bodyPr>
          <a:lstStyle/>
          <a:p>
            <a:pPr marL="228600" marR="0" lvl="0" fontAlgn="auto">
              <a:spcBef>
                <a:spcPts val="1000"/>
              </a:spcBef>
              <a:spcAft>
                <a:spcPts val="0"/>
              </a:spcAft>
              <a:buClrTx/>
              <a:buSzTx/>
              <a:tabLst/>
              <a:defRPr/>
            </a:pPr>
            <a:r>
              <a:rPr kumimoji="0" lang="en-GB" sz="1700" b="0" i="0" u="none" strike="noStrike" cap="none" spc="0" normalizeH="0" baseline="0" noProof="0" dirty="0">
                <a:ln>
                  <a:noFill/>
                </a:ln>
                <a:effectLst/>
                <a:uLnTx/>
                <a:uFillTx/>
              </a:rPr>
              <a:t>  Communication is the process of exchanging information between people in health and social care.</a:t>
            </a:r>
          </a:p>
          <a:p>
            <a:pPr marL="228600" marR="0" lvl="0" fontAlgn="auto">
              <a:spcBef>
                <a:spcPts val="1000"/>
              </a:spcBef>
              <a:spcAft>
                <a:spcPts val="0"/>
              </a:spcAft>
              <a:buClrTx/>
              <a:buSzTx/>
              <a:tabLst/>
              <a:defRPr/>
            </a:pPr>
            <a:r>
              <a:rPr kumimoji="0" lang="en-GB" sz="1700" b="0" i="0" u="none" strike="noStrike" cap="none" spc="0" normalizeH="0" baseline="0" noProof="0" dirty="0">
                <a:ln>
                  <a:noFill/>
                </a:ln>
                <a:effectLst/>
                <a:uLnTx/>
                <a:uFillTx/>
              </a:rPr>
              <a:t> This can include speaking to a patient face to face or writing notes even using body language or a digital system </a:t>
            </a:r>
            <a:r>
              <a:rPr kumimoji="0" lang="en-US" sz="1700" b="0" i="0" u="none" strike="noStrike" cap="none" spc="0" normalizeH="0" baseline="0" noProof="0" dirty="0">
                <a:ln>
                  <a:noFill/>
                </a:ln>
                <a:effectLst/>
                <a:uLnTx/>
                <a:uFillTx/>
              </a:rPr>
              <a:t>It is used between professionals, patients, and families.</a:t>
            </a:r>
          </a:p>
          <a:p>
            <a:pPr marL="228600" marR="0" lvl="0" fontAlgn="auto">
              <a:spcBef>
                <a:spcPts val="1000"/>
              </a:spcBef>
              <a:spcAft>
                <a:spcPts val="0"/>
              </a:spcAft>
              <a:buClrTx/>
              <a:buSzTx/>
              <a:tabLst/>
              <a:defRPr/>
            </a:pPr>
            <a:r>
              <a:rPr lang="en-US" sz="1700" dirty="0"/>
              <a:t>According to nursing and midwifery council (NMC), communication includes verbal and nonverbal methods and is  essential for understanding and responding to peoples needs   </a:t>
            </a:r>
          </a:p>
          <a:p>
            <a:pPr marL="228600" marR="0" lvl="0" fontAlgn="auto">
              <a:spcBef>
                <a:spcPts val="1000"/>
              </a:spcBef>
              <a:spcAft>
                <a:spcPts val="0"/>
              </a:spcAft>
              <a:buClrTx/>
              <a:buSzTx/>
              <a:tabLst/>
              <a:defRPr/>
            </a:pPr>
            <a:r>
              <a:rPr kumimoji="0" lang="en-US" sz="1700" b="0" i="0" u="none" strike="noStrike" cap="none" spc="0" normalizeH="0" baseline="0" noProof="0" dirty="0">
                <a:ln>
                  <a:noFill/>
                </a:ln>
                <a:effectLst/>
                <a:uLnTx/>
                <a:uFillTx/>
              </a:rPr>
              <a:t>Good communication helps professionals understand what a serves user needs so the can provide safe and effective care.</a:t>
            </a:r>
          </a:p>
        </p:txBody>
      </p:sp>
      <p:sp>
        <p:nvSpPr>
          <p:cNvPr id="10" name="TextBox 9">
            <a:extLst>
              <a:ext uri="{FF2B5EF4-FFF2-40B4-BE49-F238E27FC236}">
                <a16:creationId xmlns:a16="http://schemas.microsoft.com/office/drawing/2014/main" id="{FEDDBD71-D540-E7CC-BCF9-8AF8F8572D60}"/>
              </a:ext>
            </a:extLst>
          </p:cNvPr>
          <p:cNvSpPr txBox="1"/>
          <p:nvPr/>
        </p:nvSpPr>
        <p:spPr>
          <a:xfrm>
            <a:off x="7237567"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c/communic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05186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D41BA0C-F658-0F92-BC0E-390F58351821}"/>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kern="1200">
                <a:solidFill>
                  <a:schemeClr val="tx1"/>
                </a:solidFill>
                <a:latin typeface="+mj-lt"/>
                <a:ea typeface="+mj-ea"/>
                <a:cs typeface="+mj-cs"/>
              </a:rPr>
              <a:t>Why is communication important?</a:t>
            </a:r>
          </a:p>
        </p:txBody>
      </p:sp>
      <p:sp>
        <p:nvSpPr>
          <p:cNvPr id="3" name="Content Placeholder 2">
            <a:extLst>
              <a:ext uri="{FF2B5EF4-FFF2-40B4-BE49-F238E27FC236}">
                <a16:creationId xmlns:a16="http://schemas.microsoft.com/office/drawing/2014/main" id="{D67429EF-FDA2-CD27-E51A-D63DBD9CDD7C}"/>
              </a:ext>
            </a:extLst>
          </p:cNvPr>
          <p:cNvSpPr>
            <a:spLocks noGrp="1"/>
          </p:cNvSpPr>
          <p:nvPr>
            <p:ph sz="half" idx="1"/>
          </p:nvPr>
        </p:nvSpPr>
        <p:spPr>
          <a:xfrm>
            <a:off x="1137034" y="2198362"/>
            <a:ext cx="4958966" cy="3917773"/>
          </a:xfrm>
        </p:spPr>
        <p:txBody>
          <a:bodyPr vert="horz" lIns="91440" tIns="45720" rIns="91440" bIns="45720" rtlCol="0">
            <a:normAutofit/>
          </a:bodyPr>
          <a:lstStyle/>
          <a:p>
            <a:r>
              <a:rPr lang="en-US" sz="1900"/>
              <a:t>  Communication is very important in health and social care because it affects Patient safety and care quality. Poor communication can lead to missed medication and missed symptoms.</a:t>
            </a:r>
          </a:p>
          <a:p>
            <a:r>
              <a:rPr lang="en-US" sz="1900"/>
              <a:t>The NMC code  States that professionals must communicate clearly,  Understanding a use language that people understand Shows that communication is a professional requirement not just a skill</a:t>
            </a:r>
          </a:p>
          <a:p>
            <a:r>
              <a:rPr lang="en-US" sz="1900"/>
              <a:t> Good communication builds trust Which encourages the patient To share important information about their health</a:t>
            </a:r>
          </a:p>
        </p:txBody>
      </p:sp>
      <p:pic>
        <p:nvPicPr>
          <p:cNvPr id="6" name="Content Placeholder 5">
            <a:extLst>
              <a:ext uri="{FF2B5EF4-FFF2-40B4-BE49-F238E27FC236}">
                <a16:creationId xmlns:a16="http://schemas.microsoft.com/office/drawing/2014/main" id="{B4FAC6DC-63EF-58D2-C7B8-3CA4F30DAAC4}"/>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19367" y="2516807"/>
            <a:ext cx="4788505" cy="3092128"/>
          </a:xfrm>
          <a:prstGeom prst="rect">
            <a:avLst/>
          </a:prstGeom>
        </p:spPr>
      </p:pic>
      <p:sp>
        <p:nvSpPr>
          <p:cNvPr id="37" name="Freeform: Shape 3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0597944F-4099-F11F-0D01-553F88193F0E}"/>
              </a:ext>
            </a:extLst>
          </p:cNvPr>
          <p:cNvSpPr txBox="1"/>
          <p:nvPr/>
        </p:nvSpPr>
        <p:spPr>
          <a:xfrm>
            <a:off x="9210448" y="5408880"/>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rocsee.eu/good-practice/health-communication-rising-the-awareness-of-the-key-role-played-by-communication-in-the-healthcare-secto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025451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56D75791-CBEC-E794-D62F-508946C11305}"/>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68" r="2314" b="-1"/>
          <a:stretch>
            <a:fillRect/>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7DF1D8-0FB3-EBFB-2863-AE962AE5AE0A}"/>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  Communication in professional practise</a:t>
            </a:r>
          </a:p>
        </p:txBody>
      </p:sp>
      <p:sp>
        <p:nvSpPr>
          <p:cNvPr id="3" name="Content Placeholder 2">
            <a:extLst>
              <a:ext uri="{FF2B5EF4-FFF2-40B4-BE49-F238E27FC236}">
                <a16:creationId xmlns:a16="http://schemas.microsoft.com/office/drawing/2014/main" id="{66C2448A-A0BE-CDD3-CD78-EDEAF056A609}"/>
              </a:ext>
            </a:extLst>
          </p:cNvPr>
          <p:cNvSpPr>
            <a:spLocks noGrp="1"/>
          </p:cNvSpPr>
          <p:nvPr>
            <p:ph sz="half" idx="1"/>
          </p:nvPr>
        </p:nvSpPr>
        <p:spPr>
          <a:xfrm>
            <a:off x="838200" y="2434201"/>
            <a:ext cx="3822189" cy="3742762"/>
          </a:xfrm>
        </p:spPr>
        <p:txBody>
          <a:bodyPr vert="horz" lIns="91440" tIns="45720" rIns="91440" bIns="45720" rtlCol="0">
            <a:normAutofit/>
          </a:bodyPr>
          <a:lstStyle/>
          <a:p>
            <a:r>
              <a:rPr lang="en-US" sz="1600"/>
              <a:t> Communication is a professional requirement in health and social care. The NMC code  Also states that professionals must treat people with dignity, listen to their concerns and respond appropriately</a:t>
            </a:r>
          </a:p>
          <a:p>
            <a:r>
              <a:rPr lang="en-US" sz="1600"/>
              <a:t> Communication support informed consent meaning patients must fully understand treatment before agreeing to do it it also ensures accurate documentation which is important for  continuity of care and legal accountability</a:t>
            </a:r>
          </a:p>
          <a:p>
            <a:r>
              <a:rPr lang="en-US" sz="1600"/>
              <a:t> Without clear communication care can become unsafe and inconsistent</a:t>
            </a:r>
          </a:p>
        </p:txBody>
      </p:sp>
    </p:spTree>
    <p:extLst>
      <p:ext uri="{BB962C8B-B14F-4D97-AF65-F5344CB8AC3E}">
        <p14:creationId xmlns:p14="http://schemas.microsoft.com/office/powerpoint/2010/main" val="678678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Content Placeholder 5">
            <a:extLst>
              <a:ext uri="{FF2B5EF4-FFF2-40B4-BE49-F238E27FC236}">
                <a16:creationId xmlns:a16="http://schemas.microsoft.com/office/drawing/2014/main" id="{A644A712-B27F-653E-5B0D-8F6624A2CA4D}"/>
              </a:ext>
            </a:extLst>
          </p:cNvPr>
          <p:cNvPicPr>
            <a:picLocks noGrp="1" noChangeAspect="1"/>
          </p:cNvPicPr>
          <p:nvPr>
            <p:ph sz="half" idx="2"/>
          </p:nvPr>
        </p:nvPicPr>
        <p:blipFill>
          <a:blip r:embed="rId2">
            <a:alphaModFix amt="6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122" r="154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51F824D6-048C-C2A4-7F5D-1C36C6418E1D}"/>
              </a:ext>
            </a:extLst>
          </p:cNvPr>
          <p:cNvSpPr>
            <a:spLocks noGrp="1"/>
          </p:cNvSpPr>
          <p:nvPr>
            <p:ph type="title"/>
          </p:nvPr>
        </p:nvSpPr>
        <p:spPr>
          <a:xfrm>
            <a:off x="838199" y="1671570"/>
            <a:ext cx="5155261" cy="4072044"/>
          </a:xfrm>
        </p:spPr>
        <p:txBody>
          <a:bodyPr vert="horz" lIns="91440" tIns="45720" rIns="91440" bIns="45720" rtlCol="0" anchor="t">
            <a:normAutofit/>
          </a:bodyPr>
          <a:lstStyle/>
          <a:p>
            <a:r>
              <a:rPr lang="en-US">
                <a:solidFill>
                  <a:srgbClr val="FFFFFF"/>
                </a:solidFill>
              </a:rPr>
              <a:t> Communication and teamwork</a:t>
            </a:r>
          </a:p>
        </p:txBody>
      </p:sp>
      <p:sp>
        <p:nvSpPr>
          <p:cNvPr id="3" name="Content Placeholder 2">
            <a:extLst>
              <a:ext uri="{FF2B5EF4-FFF2-40B4-BE49-F238E27FC236}">
                <a16:creationId xmlns:a16="http://schemas.microsoft.com/office/drawing/2014/main" id="{F996BA9B-991A-DC84-CD85-17406855ED1A}"/>
              </a:ext>
            </a:extLst>
          </p:cNvPr>
          <p:cNvSpPr>
            <a:spLocks noGrp="1"/>
          </p:cNvSpPr>
          <p:nvPr>
            <p:ph sz="half" idx="1"/>
          </p:nvPr>
        </p:nvSpPr>
        <p:spPr>
          <a:xfrm>
            <a:off x="6185986" y="1671566"/>
            <a:ext cx="5170861" cy="4072043"/>
          </a:xfrm>
        </p:spPr>
        <p:txBody>
          <a:bodyPr vert="horz" lIns="91440" tIns="45720" rIns="91440" bIns="45720" rtlCol="0">
            <a:normAutofit/>
          </a:bodyPr>
          <a:lstStyle/>
          <a:p>
            <a:r>
              <a:rPr lang="en-US" sz="1700" dirty="0">
                <a:solidFill>
                  <a:srgbClr val="FFFFFF"/>
                </a:solidFill>
              </a:rPr>
              <a:t> Health and social care is delivered by multidisciplinary teams meaning many professionals work together</a:t>
            </a:r>
            <a:r>
              <a:rPr lang="en-GB" sz="1700" dirty="0">
                <a:solidFill>
                  <a:srgbClr val="FFFFFF"/>
                </a:solidFill>
              </a:rPr>
              <a:t> such as doctors' nurses' mental health professional.</a:t>
            </a:r>
            <a:endParaRPr lang="en-US" sz="1700" dirty="0">
              <a:solidFill>
                <a:srgbClr val="FFFFFF"/>
              </a:solidFill>
            </a:endParaRPr>
          </a:p>
          <a:p>
            <a:r>
              <a:rPr lang="en-US" sz="1700" dirty="0">
                <a:solidFill>
                  <a:srgbClr val="FFFFFF"/>
                </a:solidFill>
              </a:rPr>
              <a:t>The NMC  highlights that professionals must work cooperatively and maintain effective communication with colleagues to ensure safe care</a:t>
            </a:r>
          </a:p>
          <a:p>
            <a:r>
              <a:rPr lang="en-US" sz="1700" dirty="0">
                <a:solidFill>
                  <a:srgbClr val="FFFFFF"/>
                </a:solidFill>
              </a:rPr>
              <a:t> if communication is poor between staff it can lead to delays confusion and serious errors good communication ensures everyone understands the care plan and worked together effectively this also covers why teamwork is such a big thing because without communication there would be no teamwork.</a:t>
            </a:r>
          </a:p>
        </p:txBody>
      </p:sp>
    </p:spTree>
    <p:extLst>
      <p:ext uri="{BB962C8B-B14F-4D97-AF65-F5344CB8AC3E}">
        <p14:creationId xmlns:p14="http://schemas.microsoft.com/office/powerpoint/2010/main" val="782582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4EF0D0A7-9163-5E45-617B-2A362AA2E00C}"/>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84" r="-1" b="-1"/>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CDA56C-5D7A-B3BE-2BDF-17D77B69200C}"/>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  Practical Example Hospital settings</a:t>
            </a:r>
          </a:p>
        </p:txBody>
      </p:sp>
      <p:sp>
        <p:nvSpPr>
          <p:cNvPr id="3" name="Content Placeholder 2">
            <a:extLst>
              <a:ext uri="{FF2B5EF4-FFF2-40B4-BE49-F238E27FC236}">
                <a16:creationId xmlns:a16="http://schemas.microsoft.com/office/drawing/2014/main" id="{83008B15-9407-9282-13A6-AA47DA4163AA}"/>
              </a:ext>
            </a:extLst>
          </p:cNvPr>
          <p:cNvSpPr>
            <a:spLocks noGrp="1"/>
          </p:cNvSpPr>
          <p:nvPr>
            <p:ph sz="half" idx="1"/>
          </p:nvPr>
        </p:nvSpPr>
        <p:spPr>
          <a:xfrm>
            <a:off x="7531610" y="2434201"/>
            <a:ext cx="3822189" cy="3742762"/>
          </a:xfrm>
        </p:spPr>
        <p:txBody>
          <a:bodyPr vert="horz" lIns="91440" tIns="45720" rIns="91440" bIns="45720" rtlCol="0">
            <a:normAutofit/>
          </a:bodyPr>
          <a:lstStyle/>
          <a:p>
            <a:r>
              <a:rPr lang="en-US" sz="1400"/>
              <a:t> Example of communication in health and social care is patients being discharged from hospital an elderly patient may be confused about how and when to take the medication.</a:t>
            </a:r>
          </a:p>
          <a:p>
            <a:r>
              <a:rPr lang="en-US" sz="1400"/>
              <a:t>  the healthcare professional must use clear and simple language and actively listen to the patient's concerns they may also ask the patient to repeat instructions to check understanding which is supported by the NMC  recruitment to confirm understanding reduced mistakes.</a:t>
            </a:r>
          </a:p>
          <a:p>
            <a:r>
              <a:rPr lang="en-US" sz="1400"/>
              <a:t> written instructions can also be provided and with consent family members may be involved to improve understanding reducing errors and increases patient safety.</a:t>
            </a:r>
          </a:p>
        </p:txBody>
      </p:sp>
    </p:spTree>
    <p:extLst>
      <p:ext uri="{BB962C8B-B14F-4D97-AF65-F5344CB8AC3E}">
        <p14:creationId xmlns:p14="http://schemas.microsoft.com/office/powerpoint/2010/main" val="3735861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B6A81E7-2A43-4366-8431-1FA7A780A2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Content Placeholder 13" descr="Doctor friendly shaking hands with a patient">
            <a:extLst>
              <a:ext uri="{FF2B5EF4-FFF2-40B4-BE49-F238E27FC236}">
                <a16:creationId xmlns:a16="http://schemas.microsoft.com/office/drawing/2014/main" id="{892751A7-FD9C-AD6A-D077-998C6DB1327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l="45235" r="2108" b="-1"/>
          <a:stretch>
            <a:fillRect/>
          </a:stretch>
        </p:blipFill>
        <p:spPr>
          <a:xfrm>
            <a:off x="20" y="10"/>
            <a:ext cx="5409897" cy="6857990"/>
          </a:xfrm>
          <a:prstGeom prst="rect">
            <a:avLst/>
          </a:prstGeom>
        </p:spPr>
      </p:pic>
      <p:sp>
        <p:nvSpPr>
          <p:cNvPr id="21" name="Rectangle 20">
            <a:extLst>
              <a:ext uri="{FF2B5EF4-FFF2-40B4-BE49-F238E27FC236}">
                <a16:creationId xmlns:a16="http://schemas.microsoft.com/office/drawing/2014/main" id="{D09B7001-6C15-47E8-8C3B-A6EB53C98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1"/>
            <a:ext cx="6781801" cy="685799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D3D7337-C310-4B2B-BE2D-98E9D6EC0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565" y="685800"/>
            <a:ext cx="5409636"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4BDED-24A2-DEB0-ADD3-EF6FB3CF49B5}"/>
              </a:ext>
            </a:extLst>
          </p:cNvPr>
          <p:cNvSpPr>
            <a:spLocks noGrp="1"/>
          </p:cNvSpPr>
          <p:nvPr>
            <p:ph type="title"/>
          </p:nvPr>
        </p:nvSpPr>
        <p:spPr>
          <a:xfrm>
            <a:off x="6746000" y="1253266"/>
            <a:ext cx="4110197" cy="907199"/>
          </a:xfrm>
        </p:spPr>
        <p:txBody>
          <a:bodyPr vert="horz" lIns="91440" tIns="45720" rIns="91440" bIns="45720" rtlCol="0" anchor="b">
            <a:normAutofit/>
          </a:bodyPr>
          <a:lstStyle/>
          <a:p>
            <a:pPr algn="ctr"/>
            <a:r>
              <a:rPr lang="en-US" sz="3200">
                <a:solidFill>
                  <a:schemeClr val="tx1">
                    <a:lumMod val="65000"/>
                    <a:lumOff val="35000"/>
                  </a:schemeClr>
                </a:solidFill>
              </a:rPr>
              <a:t>Conclusion </a:t>
            </a:r>
          </a:p>
        </p:txBody>
      </p:sp>
      <p:sp>
        <p:nvSpPr>
          <p:cNvPr id="3" name="Content Placeholder 2">
            <a:extLst>
              <a:ext uri="{FF2B5EF4-FFF2-40B4-BE49-F238E27FC236}">
                <a16:creationId xmlns:a16="http://schemas.microsoft.com/office/drawing/2014/main" id="{5235B017-8280-CB0F-E61E-F23CF0A346DE}"/>
              </a:ext>
            </a:extLst>
          </p:cNvPr>
          <p:cNvSpPr>
            <a:spLocks noGrp="1"/>
          </p:cNvSpPr>
          <p:nvPr>
            <p:ph sz="half" idx="1"/>
          </p:nvPr>
        </p:nvSpPr>
        <p:spPr>
          <a:xfrm>
            <a:off x="6746001" y="2458095"/>
            <a:ext cx="4110198" cy="3075480"/>
          </a:xfrm>
        </p:spPr>
        <p:txBody>
          <a:bodyPr vert="horz" lIns="91440" tIns="45720" rIns="91440" bIns="45720" rtlCol="0" anchor="t">
            <a:normAutofit/>
          </a:bodyPr>
          <a:lstStyle/>
          <a:p>
            <a:r>
              <a:rPr lang="en-US" sz="1600">
                <a:solidFill>
                  <a:schemeClr val="tx1">
                    <a:lumMod val="65000"/>
                    <a:lumOff val="35000"/>
                  </a:schemeClr>
                </a:solidFill>
              </a:rPr>
              <a:t> Communication is one of the most important skills in health and social care it is essential for save practise effective teamwork and delivering high quality patient centred care.</a:t>
            </a:r>
          </a:p>
          <a:p>
            <a:r>
              <a:rPr lang="en-US" sz="1600">
                <a:solidFill>
                  <a:schemeClr val="tx1">
                    <a:lumMod val="65000"/>
                    <a:lumOff val="35000"/>
                  </a:schemeClr>
                </a:solidFill>
              </a:rPr>
              <a:t>The NMC  code makes it clear that communication is a professional responsibility and must be clear respectful and effective at all times</a:t>
            </a:r>
          </a:p>
          <a:p>
            <a:r>
              <a:rPr lang="en-US" sz="1600">
                <a:solidFill>
                  <a:schemeClr val="tx1">
                    <a:lumMod val="65000"/>
                    <a:lumOff val="35000"/>
                  </a:schemeClr>
                </a:solidFill>
              </a:rPr>
              <a:t> developing strong communication skills can lead to better outcomes for patients and improve overall care quality</a:t>
            </a:r>
          </a:p>
        </p:txBody>
      </p:sp>
    </p:spTree>
    <p:extLst>
      <p:ext uri="{BB962C8B-B14F-4D97-AF65-F5344CB8AC3E}">
        <p14:creationId xmlns:p14="http://schemas.microsoft.com/office/powerpoint/2010/main" val="1817683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6" name="Content Placeholder 5">
            <a:extLst>
              <a:ext uri="{FF2B5EF4-FFF2-40B4-BE49-F238E27FC236}">
                <a16:creationId xmlns:a16="http://schemas.microsoft.com/office/drawing/2014/main" id="{E70B63DC-B167-C131-7563-0B240F2566F1}"/>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411" r="8553" b="1"/>
          <a:stretch>
            <a:fillRect/>
          </a:stretch>
        </p:blipFill>
        <p:spPr>
          <a:xfrm>
            <a:off x="20" y="10"/>
            <a:ext cx="9947062" cy="6857990"/>
          </a:xfrm>
          <a:prstGeom prst="rect">
            <a:avLst/>
          </a:prstGeom>
        </p:spPr>
      </p:pic>
      <p:sp>
        <p:nvSpPr>
          <p:cNvPr id="14" name="Freeform: Shape 13">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6" name="Freeform: Shape 15">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8" name="Freeform: Shape 17">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3A2D0D3-DAD5-FD10-2B68-1090CC743248}"/>
              </a:ext>
            </a:extLst>
          </p:cNvPr>
          <p:cNvSpPr>
            <a:spLocks noGrp="1"/>
          </p:cNvSpPr>
          <p:nvPr>
            <p:ph type="title"/>
          </p:nvPr>
        </p:nvSpPr>
        <p:spPr>
          <a:xfrm>
            <a:off x="8046720" y="1045597"/>
            <a:ext cx="3633746" cy="1588422"/>
          </a:xfrm>
        </p:spPr>
        <p:txBody>
          <a:bodyPr vert="horz" lIns="91440" tIns="45720" rIns="91440" bIns="45720" rtlCol="0" anchor="b">
            <a:normAutofit/>
          </a:bodyPr>
          <a:lstStyle/>
          <a:p>
            <a:r>
              <a:rPr lang="en-US" sz="3600"/>
              <a:t>References </a:t>
            </a:r>
          </a:p>
        </p:txBody>
      </p:sp>
      <p:sp>
        <p:nvSpPr>
          <p:cNvPr id="3" name="Content Placeholder 2">
            <a:extLst>
              <a:ext uri="{FF2B5EF4-FFF2-40B4-BE49-F238E27FC236}">
                <a16:creationId xmlns:a16="http://schemas.microsoft.com/office/drawing/2014/main" id="{8BDD5586-4C54-53E1-2924-DC9C890F2BCE}"/>
              </a:ext>
            </a:extLst>
          </p:cNvPr>
          <p:cNvSpPr>
            <a:spLocks noGrp="1"/>
          </p:cNvSpPr>
          <p:nvPr>
            <p:ph sz="half" idx="1"/>
          </p:nvPr>
        </p:nvSpPr>
        <p:spPr>
          <a:xfrm>
            <a:off x="8046719" y="2722729"/>
            <a:ext cx="3633747" cy="2700062"/>
          </a:xfrm>
        </p:spPr>
        <p:txBody>
          <a:bodyPr vert="horz" lIns="91440" tIns="45720" rIns="91440" bIns="45720" rtlCol="0">
            <a:normAutofit/>
          </a:bodyPr>
          <a:lstStyle/>
          <a:p>
            <a:r>
              <a:rPr lang="en-GB" sz="1400" dirty="0"/>
              <a:t>Nursing and Midwifery Council (2018)</a:t>
            </a:r>
            <a:r>
              <a:rPr lang="en-GB" sz="1400" i="1" dirty="0"/>
              <a:t>, midwives and nursing associates</a:t>
            </a:r>
            <a:r>
              <a:rPr lang="en-GB" sz="1400" dirty="0"/>
              <a:t>. Available at: </a:t>
            </a:r>
            <a:r>
              <a:rPr lang="en-GB" sz="1400" dirty="0">
                <a:hlinkClick r:id="rId4"/>
              </a:rPr>
              <a:t>https://www.nmc.org.uk/standards/code/</a:t>
            </a:r>
            <a:r>
              <a:rPr lang="en-GB" sz="1400" dirty="0"/>
              <a:t> (Accessed: 10 June 2026).</a:t>
            </a:r>
          </a:p>
          <a:p>
            <a:r>
              <a:rPr lang="en-GB" sz="1400" dirty="0"/>
              <a:t>Skills for Care (2024</a:t>
            </a:r>
            <a:r>
              <a:rPr lang="en-GB" sz="1400"/>
              <a:t>) </a:t>
            </a:r>
            <a:r>
              <a:rPr lang="en-GB" sz="1400">
                <a:hlinkClick r:id="rId5"/>
              </a:rPr>
              <a:t>https</a:t>
            </a:r>
            <a:r>
              <a:rPr lang="en-GB" sz="1400" dirty="0">
                <a:hlinkClick r:id="rId5"/>
              </a:rPr>
              <a:t>://www.skillsforcare.org.uk</a:t>
            </a:r>
            <a:r>
              <a:rPr lang="en-GB" sz="1400" dirty="0"/>
              <a:t> (Accessed: 10 June 2026).</a:t>
            </a:r>
            <a:endParaRPr lang="en-US" sz="2000" dirty="0"/>
          </a:p>
        </p:txBody>
      </p:sp>
      <p:sp>
        <p:nvSpPr>
          <p:cNvPr id="7" name="TextBox 6">
            <a:extLst>
              <a:ext uri="{FF2B5EF4-FFF2-40B4-BE49-F238E27FC236}">
                <a16:creationId xmlns:a16="http://schemas.microsoft.com/office/drawing/2014/main" id="{3270C121-A979-D264-1185-86B5370E3ABD}"/>
              </a:ext>
            </a:extLst>
          </p:cNvPr>
          <p:cNvSpPr txBox="1"/>
          <p:nvPr/>
        </p:nvSpPr>
        <p:spPr>
          <a:xfrm>
            <a:off x="7515006"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server.org/e/evidenc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444193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88</TotalTime>
  <Words>628</Words>
  <Application>Microsoft Office PowerPoint</Application>
  <PresentationFormat>Widescreen</PresentationFormat>
  <Paragraphs>39</Paragraphs>
  <Slides>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Meiryo</vt:lpstr>
      <vt:lpstr>Aptos</vt:lpstr>
      <vt:lpstr>Aptos Display</vt:lpstr>
      <vt:lpstr>Arial</vt:lpstr>
      <vt:lpstr>Calibri</vt:lpstr>
      <vt:lpstr>Office Theme</vt:lpstr>
      <vt:lpstr>Professional Development Within Health and Social Care</vt:lpstr>
      <vt:lpstr>What is communication skill? </vt:lpstr>
      <vt:lpstr>Why is communication important?</vt:lpstr>
      <vt:lpstr>  Communication in professional practise</vt:lpstr>
      <vt:lpstr> Communication and teamwork</vt:lpstr>
      <vt:lpstr>  Practical Example Hospital settings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Malaikah Ul Haq (2331954)</dc:creator>
  <cp:lastModifiedBy>Malaikah Ul Haq (2331954)</cp:lastModifiedBy>
  <cp:revision>3</cp:revision>
  <dcterms:created xsi:type="dcterms:W3CDTF">2026-06-09T21:40:07Z</dcterms:created>
  <dcterms:modified xsi:type="dcterms:W3CDTF">2026-06-09T23:40:02Z</dcterms:modified>
</cp:coreProperties>
</file>