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7"/>
  </p:notesMasterIdLst>
  <p:sldIdLst>
    <p:sldId id="256" r:id="rId2"/>
    <p:sldId id="272" r:id="rId3"/>
    <p:sldId id="257" r:id="rId4"/>
    <p:sldId id="258" r:id="rId5"/>
    <p:sldId id="259" r:id="rId6"/>
    <p:sldId id="273" r:id="rId7"/>
    <p:sldId id="260" r:id="rId8"/>
    <p:sldId id="275" r:id="rId9"/>
    <p:sldId id="274" r:id="rId10"/>
    <p:sldId id="276" r:id="rId11"/>
    <p:sldId id="261" r:id="rId12"/>
    <p:sldId id="262" r:id="rId13"/>
    <p:sldId id="263" r:id="rId14"/>
    <p:sldId id="264" r:id="rId15"/>
    <p:sldId id="265" r:id="rId16"/>
    <p:sldId id="269" r:id="rId17"/>
    <p:sldId id="266" r:id="rId18"/>
    <p:sldId id="267" r:id="rId19"/>
    <p:sldId id="268" r:id="rId20"/>
    <p:sldId id="279" r:id="rId21"/>
    <p:sldId id="270" r:id="rId22"/>
    <p:sldId id="271" r:id="rId23"/>
    <p:sldId id="278" r:id="rId24"/>
    <p:sldId id="280" r:id="rId25"/>
    <p:sldId id="277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Jenkins" userId="3cd02ba5-e528-4585-978d-4fde2b47730a" providerId="ADAL" clId="{A37B8C63-B33A-4A9C-B7DC-53546D214E3F}"/>
    <pc:docChg chg="modSld sldOrd">
      <pc:chgData name="Deborah Jenkins" userId="3cd02ba5-e528-4585-978d-4fde2b47730a" providerId="ADAL" clId="{A37B8C63-B33A-4A9C-B7DC-53546D214E3F}" dt="2023-03-08T09:00:15.261" v="1"/>
      <pc:docMkLst>
        <pc:docMk/>
      </pc:docMkLst>
      <pc:sldChg chg="ord">
        <pc:chgData name="Deborah Jenkins" userId="3cd02ba5-e528-4585-978d-4fde2b47730a" providerId="ADAL" clId="{A37B8C63-B33A-4A9C-B7DC-53546D214E3F}" dt="2023-03-08T09:00:15.261" v="1"/>
        <pc:sldMkLst>
          <pc:docMk/>
          <pc:sldMk cId="2601626392" sldId="272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9B2AE1-1AF4-4E37-935B-54B47F245BB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11781B9-EE9C-46EB-8B8B-DBDDD48C3D76}">
      <dgm:prSet/>
      <dgm:spPr/>
      <dgm:t>
        <a:bodyPr/>
        <a:lstStyle/>
        <a:p>
          <a:r>
            <a:rPr lang="en-GB"/>
            <a:t>Product </a:t>
          </a:r>
          <a:endParaRPr lang="en-US"/>
        </a:p>
      </dgm:t>
    </dgm:pt>
    <dgm:pt modelId="{F6406A03-C006-4875-ACE6-946FBDF1B218}" type="parTrans" cxnId="{E7B819AB-90B2-457C-AEEA-C95085B55ACF}">
      <dgm:prSet/>
      <dgm:spPr/>
      <dgm:t>
        <a:bodyPr/>
        <a:lstStyle/>
        <a:p>
          <a:endParaRPr lang="en-US"/>
        </a:p>
      </dgm:t>
    </dgm:pt>
    <dgm:pt modelId="{98F6FA58-965F-40C5-93ED-2789732E5640}" type="sibTrans" cxnId="{E7B819AB-90B2-457C-AEEA-C95085B55ACF}">
      <dgm:prSet/>
      <dgm:spPr/>
      <dgm:t>
        <a:bodyPr/>
        <a:lstStyle/>
        <a:p>
          <a:endParaRPr lang="en-US"/>
        </a:p>
      </dgm:t>
    </dgm:pt>
    <dgm:pt modelId="{55C1385B-E613-469B-AEB8-4BEF4C4C7EFB}">
      <dgm:prSet/>
      <dgm:spPr/>
      <dgm:t>
        <a:bodyPr/>
        <a:lstStyle/>
        <a:p>
          <a:r>
            <a:rPr lang="en-GB"/>
            <a:t>Place</a:t>
          </a:r>
          <a:endParaRPr lang="en-US"/>
        </a:p>
      </dgm:t>
    </dgm:pt>
    <dgm:pt modelId="{FE3EB9E5-D45B-4AEE-8264-78DEA983C225}" type="parTrans" cxnId="{701A9FD2-3BF6-4295-9DDA-14A70FA26413}">
      <dgm:prSet/>
      <dgm:spPr/>
      <dgm:t>
        <a:bodyPr/>
        <a:lstStyle/>
        <a:p>
          <a:endParaRPr lang="en-US"/>
        </a:p>
      </dgm:t>
    </dgm:pt>
    <dgm:pt modelId="{56DFA975-B805-484C-8556-ADC83E20F9CC}" type="sibTrans" cxnId="{701A9FD2-3BF6-4295-9DDA-14A70FA26413}">
      <dgm:prSet/>
      <dgm:spPr/>
      <dgm:t>
        <a:bodyPr/>
        <a:lstStyle/>
        <a:p>
          <a:endParaRPr lang="en-US"/>
        </a:p>
      </dgm:t>
    </dgm:pt>
    <dgm:pt modelId="{16A373F9-FC4F-427B-9A6D-CAB90B645DD2}">
      <dgm:prSet/>
      <dgm:spPr/>
      <dgm:t>
        <a:bodyPr/>
        <a:lstStyle/>
        <a:p>
          <a:r>
            <a:rPr lang="en-GB"/>
            <a:t>Price</a:t>
          </a:r>
          <a:endParaRPr lang="en-US"/>
        </a:p>
      </dgm:t>
    </dgm:pt>
    <dgm:pt modelId="{012ECB43-CBB5-48F1-9653-1FBDE47DE34F}" type="parTrans" cxnId="{435374C7-E6B4-41D7-9D9D-295A2A73B500}">
      <dgm:prSet/>
      <dgm:spPr/>
      <dgm:t>
        <a:bodyPr/>
        <a:lstStyle/>
        <a:p>
          <a:endParaRPr lang="en-US"/>
        </a:p>
      </dgm:t>
    </dgm:pt>
    <dgm:pt modelId="{4A036419-126D-4DB9-BAC9-3F99AEE0A188}" type="sibTrans" cxnId="{435374C7-E6B4-41D7-9D9D-295A2A73B500}">
      <dgm:prSet/>
      <dgm:spPr/>
      <dgm:t>
        <a:bodyPr/>
        <a:lstStyle/>
        <a:p>
          <a:endParaRPr lang="en-US"/>
        </a:p>
      </dgm:t>
    </dgm:pt>
    <dgm:pt modelId="{CD4D0124-9EB5-4196-95C0-33F51B68C25B}">
      <dgm:prSet/>
      <dgm:spPr/>
      <dgm:t>
        <a:bodyPr/>
        <a:lstStyle/>
        <a:p>
          <a:r>
            <a:rPr lang="en-GB"/>
            <a:t>Promotion</a:t>
          </a:r>
          <a:endParaRPr lang="en-US"/>
        </a:p>
      </dgm:t>
    </dgm:pt>
    <dgm:pt modelId="{8EA3E18C-CFB2-40AA-9FAD-D29493317218}" type="parTrans" cxnId="{7AD4DD74-DB47-41E0-9498-843CE0B26D4C}">
      <dgm:prSet/>
      <dgm:spPr/>
      <dgm:t>
        <a:bodyPr/>
        <a:lstStyle/>
        <a:p>
          <a:endParaRPr lang="en-US"/>
        </a:p>
      </dgm:t>
    </dgm:pt>
    <dgm:pt modelId="{1CA19334-9F18-4D92-ADB1-6591A5AB70C8}" type="sibTrans" cxnId="{7AD4DD74-DB47-41E0-9498-843CE0B26D4C}">
      <dgm:prSet/>
      <dgm:spPr/>
      <dgm:t>
        <a:bodyPr/>
        <a:lstStyle/>
        <a:p>
          <a:endParaRPr lang="en-US"/>
        </a:p>
      </dgm:t>
    </dgm:pt>
    <dgm:pt modelId="{2D494559-87E3-43CE-AE57-E9CEAEB9E4CC}">
      <dgm:prSet/>
      <dgm:spPr/>
      <dgm:t>
        <a:bodyPr/>
        <a:lstStyle/>
        <a:p>
          <a:r>
            <a:rPr lang="en-GB"/>
            <a:t>People</a:t>
          </a:r>
          <a:endParaRPr lang="en-US"/>
        </a:p>
      </dgm:t>
    </dgm:pt>
    <dgm:pt modelId="{980D7BAC-7A4F-4E9C-803D-3A3865CFCFD0}" type="parTrans" cxnId="{E9639F3D-C634-4580-A1CE-40E0A6F3C435}">
      <dgm:prSet/>
      <dgm:spPr/>
      <dgm:t>
        <a:bodyPr/>
        <a:lstStyle/>
        <a:p>
          <a:endParaRPr lang="en-US"/>
        </a:p>
      </dgm:t>
    </dgm:pt>
    <dgm:pt modelId="{9EF396A5-B3C8-4E28-947E-76E70128621D}" type="sibTrans" cxnId="{E9639F3D-C634-4580-A1CE-40E0A6F3C435}">
      <dgm:prSet/>
      <dgm:spPr/>
      <dgm:t>
        <a:bodyPr/>
        <a:lstStyle/>
        <a:p>
          <a:endParaRPr lang="en-US"/>
        </a:p>
      </dgm:t>
    </dgm:pt>
    <dgm:pt modelId="{A1CBE336-4E25-47C3-9634-260487DDD51F}">
      <dgm:prSet/>
      <dgm:spPr/>
      <dgm:t>
        <a:bodyPr/>
        <a:lstStyle/>
        <a:p>
          <a:r>
            <a:rPr lang="en-GB"/>
            <a:t>Process</a:t>
          </a:r>
          <a:endParaRPr lang="en-US"/>
        </a:p>
      </dgm:t>
    </dgm:pt>
    <dgm:pt modelId="{0856CE9F-924D-4391-9F74-6CF3A0F679EB}" type="parTrans" cxnId="{D5910A03-8BB7-43B2-9B5C-A7642A5A5535}">
      <dgm:prSet/>
      <dgm:spPr/>
      <dgm:t>
        <a:bodyPr/>
        <a:lstStyle/>
        <a:p>
          <a:endParaRPr lang="en-US"/>
        </a:p>
      </dgm:t>
    </dgm:pt>
    <dgm:pt modelId="{78A4EE94-ABF2-49AF-855E-F531E3EDB029}" type="sibTrans" cxnId="{D5910A03-8BB7-43B2-9B5C-A7642A5A5535}">
      <dgm:prSet/>
      <dgm:spPr/>
      <dgm:t>
        <a:bodyPr/>
        <a:lstStyle/>
        <a:p>
          <a:endParaRPr lang="en-US"/>
        </a:p>
      </dgm:t>
    </dgm:pt>
    <dgm:pt modelId="{8445DBE6-E043-4363-845E-E1CAFA4F7ECB}">
      <dgm:prSet/>
      <dgm:spPr/>
      <dgm:t>
        <a:bodyPr/>
        <a:lstStyle/>
        <a:p>
          <a:r>
            <a:rPr lang="en-GB"/>
            <a:t>Physical Evidence</a:t>
          </a:r>
          <a:endParaRPr lang="en-US"/>
        </a:p>
      </dgm:t>
    </dgm:pt>
    <dgm:pt modelId="{30A53976-4807-4F1C-9126-D3F8E2DC53B2}" type="parTrans" cxnId="{D519A627-C7D2-4E40-9A61-1E0EF401FF54}">
      <dgm:prSet/>
      <dgm:spPr/>
      <dgm:t>
        <a:bodyPr/>
        <a:lstStyle/>
        <a:p>
          <a:endParaRPr lang="en-US"/>
        </a:p>
      </dgm:t>
    </dgm:pt>
    <dgm:pt modelId="{DE6FBF54-C00B-46C1-891C-672440696237}" type="sibTrans" cxnId="{D519A627-C7D2-4E40-9A61-1E0EF401FF54}">
      <dgm:prSet/>
      <dgm:spPr/>
      <dgm:t>
        <a:bodyPr/>
        <a:lstStyle/>
        <a:p>
          <a:endParaRPr lang="en-US"/>
        </a:p>
      </dgm:t>
    </dgm:pt>
    <dgm:pt modelId="{B8C3CC35-A858-4D85-A3D3-A1033210B765}" type="pres">
      <dgm:prSet presAssocID="{569B2AE1-1AF4-4E37-935B-54B47F245BBD}" presName="linear" presStyleCnt="0">
        <dgm:presLayoutVars>
          <dgm:animLvl val="lvl"/>
          <dgm:resizeHandles val="exact"/>
        </dgm:presLayoutVars>
      </dgm:prSet>
      <dgm:spPr/>
    </dgm:pt>
    <dgm:pt modelId="{D7B013C3-AA89-4840-A5C4-C9ACEB826871}" type="pres">
      <dgm:prSet presAssocID="{011781B9-EE9C-46EB-8B8B-DBDDD48C3D76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05B26E3-E2E7-4527-AC86-06F84D25D901}" type="pres">
      <dgm:prSet presAssocID="{98F6FA58-965F-40C5-93ED-2789732E5640}" presName="spacer" presStyleCnt="0"/>
      <dgm:spPr/>
    </dgm:pt>
    <dgm:pt modelId="{ADEA9C6A-4A8C-483B-B0C1-1ABF3065922D}" type="pres">
      <dgm:prSet presAssocID="{55C1385B-E613-469B-AEB8-4BEF4C4C7EFB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E9DDA5D-AE54-49B0-B883-9FB2387C1172}" type="pres">
      <dgm:prSet presAssocID="{56DFA975-B805-484C-8556-ADC83E20F9CC}" presName="spacer" presStyleCnt="0"/>
      <dgm:spPr/>
    </dgm:pt>
    <dgm:pt modelId="{49B39666-1A1B-4700-A68D-46ED4F4864FA}" type="pres">
      <dgm:prSet presAssocID="{16A373F9-FC4F-427B-9A6D-CAB90B645DD2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D56078A8-60F1-429A-BBEA-3F7DF42C20C6}" type="pres">
      <dgm:prSet presAssocID="{4A036419-126D-4DB9-BAC9-3F99AEE0A188}" presName="spacer" presStyleCnt="0"/>
      <dgm:spPr/>
    </dgm:pt>
    <dgm:pt modelId="{A6A66128-9E49-445C-A672-CC07B62D2290}" type="pres">
      <dgm:prSet presAssocID="{CD4D0124-9EB5-4196-95C0-33F51B68C25B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5CBC82BB-DDCB-4FC0-B58B-ECE18B49069A}" type="pres">
      <dgm:prSet presAssocID="{1CA19334-9F18-4D92-ADB1-6591A5AB70C8}" presName="spacer" presStyleCnt="0"/>
      <dgm:spPr/>
    </dgm:pt>
    <dgm:pt modelId="{DDC8B46C-1EA1-4913-8661-59EE728B8974}" type="pres">
      <dgm:prSet presAssocID="{2D494559-87E3-43CE-AE57-E9CEAEB9E4C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2B668DD-D474-4FDB-9428-9FA876995716}" type="pres">
      <dgm:prSet presAssocID="{9EF396A5-B3C8-4E28-947E-76E70128621D}" presName="spacer" presStyleCnt="0"/>
      <dgm:spPr/>
    </dgm:pt>
    <dgm:pt modelId="{CCB278D4-6AFC-4A0D-835E-E34A2A70B61E}" type="pres">
      <dgm:prSet presAssocID="{A1CBE336-4E25-47C3-9634-260487DDD51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11123921-007D-4466-B00A-B97360EF028C}" type="pres">
      <dgm:prSet presAssocID="{78A4EE94-ABF2-49AF-855E-F531E3EDB029}" presName="spacer" presStyleCnt="0"/>
      <dgm:spPr/>
    </dgm:pt>
    <dgm:pt modelId="{53ACFCBF-CA09-418F-A8AF-E5C1F243B3B9}" type="pres">
      <dgm:prSet presAssocID="{8445DBE6-E043-4363-845E-E1CAFA4F7EC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5910A03-8BB7-43B2-9B5C-A7642A5A5535}" srcId="{569B2AE1-1AF4-4E37-935B-54B47F245BBD}" destId="{A1CBE336-4E25-47C3-9634-260487DDD51F}" srcOrd="5" destOrd="0" parTransId="{0856CE9F-924D-4391-9F74-6CF3A0F679EB}" sibTransId="{78A4EE94-ABF2-49AF-855E-F531E3EDB029}"/>
    <dgm:cxn modelId="{85977303-A1F0-498C-A73F-C2F29CFAF151}" type="presOf" srcId="{16A373F9-FC4F-427B-9A6D-CAB90B645DD2}" destId="{49B39666-1A1B-4700-A68D-46ED4F4864FA}" srcOrd="0" destOrd="0" presId="urn:microsoft.com/office/officeart/2005/8/layout/vList2"/>
    <dgm:cxn modelId="{D519A627-C7D2-4E40-9A61-1E0EF401FF54}" srcId="{569B2AE1-1AF4-4E37-935B-54B47F245BBD}" destId="{8445DBE6-E043-4363-845E-E1CAFA4F7ECB}" srcOrd="6" destOrd="0" parTransId="{30A53976-4807-4F1C-9126-D3F8E2DC53B2}" sibTransId="{DE6FBF54-C00B-46C1-891C-672440696237}"/>
    <dgm:cxn modelId="{E9639F3D-C634-4580-A1CE-40E0A6F3C435}" srcId="{569B2AE1-1AF4-4E37-935B-54B47F245BBD}" destId="{2D494559-87E3-43CE-AE57-E9CEAEB9E4CC}" srcOrd="4" destOrd="0" parTransId="{980D7BAC-7A4F-4E9C-803D-3A3865CFCFD0}" sibTransId="{9EF396A5-B3C8-4E28-947E-76E70128621D}"/>
    <dgm:cxn modelId="{6888B95B-30E4-4658-9181-BA19D28665BB}" type="presOf" srcId="{8445DBE6-E043-4363-845E-E1CAFA4F7ECB}" destId="{53ACFCBF-CA09-418F-A8AF-E5C1F243B3B9}" srcOrd="0" destOrd="0" presId="urn:microsoft.com/office/officeart/2005/8/layout/vList2"/>
    <dgm:cxn modelId="{F3CC1D49-DFBC-44A5-A88D-8A505FA84DFE}" type="presOf" srcId="{A1CBE336-4E25-47C3-9634-260487DDD51F}" destId="{CCB278D4-6AFC-4A0D-835E-E34A2A70B61E}" srcOrd="0" destOrd="0" presId="urn:microsoft.com/office/officeart/2005/8/layout/vList2"/>
    <dgm:cxn modelId="{7AD4DD74-DB47-41E0-9498-843CE0B26D4C}" srcId="{569B2AE1-1AF4-4E37-935B-54B47F245BBD}" destId="{CD4D0124-9EB5-4196-95C0-33F51B68C25B}" srcOrd="3" destOrd="0" parTransId="{8EA3E18C-CFB2-40AA-9FAD-D29493317218}" sibTransId="{1CA19334-9F18-4D92-ADB1-6591A5AB70C8}"/>
    <dgm:cxn modelId="{E7B819AB-90B2-457C-AEEA-C95085B55ACF}" srcId="{569B2AE1-1AF4-4E37-935B-54B47F245BBD}" destId="{011781B9-EE9C-46EB-8B8B-DBDDD48C3D76}" srcOrd="0" destOrd="0" parTransId="{F6406A03-C006-4875-ACE6-946FBDF1B218}" sibTransId="{98F6FA58-965F-40C5-93ED-2789732E5640}"/>
    <dgm:cxn modelId="{009156AC-0B45-4FA4-95FC-54D1BA3E2F3F}" type="presOf" srcId="{569B2AE1-1AF4-4E37-935B-54B47F245BBD}" destId="{B8C3CC35-A858-4D85-A3D3-A1033210B765}" srcOrd="0" destOrd="0" presId="urn:microsoft.com/office/officeart/2005/8/layout/vList2"/>
    <dgm:cxn modelId="{DAE16EC1-A9E2-411C-A97A-E8E128855874}" type="presOf" srcId="{55C1385B-E613-469B-AEB8-4BEF4C4C7EFB}" destId="{ADEA9C6A-4A8C-483B-B0C1-1ABF3065922D}" srcOrd="0" destOrd="0" presId="urn:microsoft.com/office/officeart/2005/8/layout/vList2"/>
    <dgm:cxn modelId="{435374C7-E6B4-41D7-9D9D-295A2A73B500}" srcId="{569B2AE1-1AF4-4E37-935B-54B47F245BBD}" destId="{16A373F9-FC4F-427B-9A6D-CAB90B645DD2}" srcOrd="2" destOrd="0" parTransId="{012ECB43-CBB5-48F1-9653-1FBDE47DE34F}" sibTransId="{4A036419-126D-4DB9-BAC9-3F99AEE0A188}"/>
    <dgm:cxn modelId="{FBBF91D0-8BCD-463D-BDC0-02DD49927D4A}" type="presOf" srcId="{CD4D0124-9EB5-4196-95C0-33F51B68C25B}" destId="{A6A66128-9E49-445C-A672-CC07B62D2290}" srcOrd="0" destOrd="0" presId="urn:microsoft.com/office/officeart/2005/8/layout/vList2"/>
    <dgm:cxn modelId="{701A9FD2-3BF6-4295-9DDA-14A70FA26413}" srcId="{569B2AE1-1AF4-4E37-935B-54B47F245BBD}" destId="{55C1385B-E613-469B-AEB8-4BEF4C4C7EFB}" srcOrd="1" destOrd="0" parTransId="{FE3EB9E5-D45B-4AEE-8264-78DEA983C225}" sibTransId="{56DFA975-B805-484C-8556-ADC83E20F9CC}"/>
    <dgm:cxn modelId="{F6EA8CE3-9113-483E-903B-1E93F89E00BA}" type="presOf" srcId="{011781B9-EE9C-46EB-8B8B-DBDDD48C3D76}" destId="{D7B013C3-AA89-4840-A5C4-C9ACEB826871}" srcOrd="0" destOrd="0" presId="urn:microsoft.com/office/officeart/2005/8/layout/vList2"/>
    <dgm:cxn modelId="{F27071EF-E149-44A2-B763-5593562D0DAC}" type="presOf" srcId="{2D494559-87E3-43CE-AE57-E9CEAEB9E4CC}" destId="{DDC8B46C-1EA1-4913-8661-59EE728B8974}" srcOrd="0" destOrd="0" presId="urn:microsoft.com/office/officeart/2005/8/layout/vList2"/>
    <dgm:cxn modelId="{326A6AD1-A19F-4A45-BF53-F39418D8ADC1}" type="presParOf" srcId="{B8C3CC35-A858-4D85-A3D3-A1033210B765}" destId="{D7B013C3-AA89-4840-A5C4-C9ACEB826871}" srcOrd="0" destOrd="0" presId="urn:microsoft.com/office/officeart/2005/8/layout/vList2"/>
    <dgm:cxn modelId="{1551A391-0B8F-442F-A895-592DA04BB604}" type="presParOf" srcId="{B8C3CC35-A858-4D85-A3D3-A1033210B765}" destId="{205B26E3-E2E7-4527-AC86-06F84D25D901}" srcOrd="1" destOrd="0" presId="urn:microsoft.com/office/officeart/2005/8/layout/vList2"/>
    <dgm:cxn modelId="{3C8650F8-7731-44C3-8A34-EE4873D9F9C3}" type="presParOf" srcId="{B8C3CC35-A858-4D85-A3D3-A1033210B765}" destId="{ADEA9C6A-4A8C-483B-B0C1-1ABF3065922D}" srcOrd="2" destOrd="0" presId="urn:microsoft.com/office/officeart/2005/8/layout/vList2"/>
    <dgm:cxn modelId="{2F362466-4745-447B-9890-35D44118552B}" type="presParOf" srcId="{B8C3CC35-A858-4D85-A3D3-A1033210B765}" destId="{5E9DDA5D-AE54-49B0-B883-9FB2387C1172}" srcOrd="3" destOrd="0" presId="urn:microsoft.com/office/officeart/2005/8/layout/vList2"/>
    <dgm:cxn modelId="{22C8BC6C-8CB4-46BA-80EC-C813BD301081}" type="presParOf" srcId="{B8C3CC35-A858-4D85-A3D3-A1033210B765}" destId="{49B39666-1A1B-4700-A68D-46ED4F4864FA}" srcOrd="4" destOrd="0" presId="urn:microsoft.com/office/officeart/2005/8/layout/vList2"/>
    <dgm:cxn modelId="{48222F17-FE4A-4509-A1A6-F4D004C6F5A9}" type="presParOf" srcId="{B8C3CC35-A858-4D85-A3D3-A1033210B765}" destId="{D56078A8-60F1-429A-BBEA-3F7DF42C20C6}" srcOrd="5" destOrd="0" presId="urn:microsoft.com/office/officeart/2005/8/layout/vList2"/>
    <dgm:cxn modelId="{25FC8004-D98A-4397-870A-2F13B6EC432D}" type="presParOf" srcId="{B8C3CC35-A858-4D85-A3D3-A1033210B765}" destId="{A6A66128-9E49-445C-A672-CC07B62D2290}" srcOrd="6" destOrd="0" presId="urn:microsoft.com/office/officeart/2005/8/layout/vList2"/>
    <dgm:cxn modelId="{B2C38856-48DD-4DB7-BAED-E435A9B07603}" type="presParOf" srcId="{B8C3CC35-A858-4D85-A3D3-A1033210B765}" destId="{5CBC82BB-DDCB-4FC0-B58B-ECE18B49069A}" srcOrd="7" destOrd="0" presId="urn:microsoft.com/office/officeart/2005/8/layout/vList2"/>
    <dgm:cxn modelId="{1E90A452-5EC5-4C46-B81B-015878EEA33C}" type="presParOf" srcId="{B8C3CC35-A858-4D85-A3D3-A1033210B765}" destId="{DDC8B46C-1EA1-4913-8661-59EE728B8974}" srcOrd="8" destOrd="0" presId="urn:microsoft.com/office/officeart/2005/8/layout/vList2"/>
    <dgm:cxn modelId="{B7F7E04E-C911-4D4D-9CE3-789E021B0AA2}" type="presParOf" srcId="{B8C3CC35-A858-4D85-A3D3-A1033210B765}" destId="{B2B668DD-D474-4FDB-9428-9FA876995716}" srcOrd="9" destOrd="0" presId="urn:microsoft.com/office/officeart/2005/8/layout/vList2"/>
    <dgm:cxn modelId="{47DA07B6-3182-4B16-B8AF-45918F63E23A}" type="presParOf" srcId="{B8C3CC35-A858-4D85-A3D3-A1033210B765}" destId="{CCB278D4-6AFC-4A0D-835E-E34A2A70B61E}" srcOrd="10" destOrd="0" presId="urn:microsoft.com/office/officeart/2005/8/layout/vList2"/>
    <dgm:cxn modelId="{39D1EDCA-9413-488F-8053-416A27C6CB59}" type="presParOf" srcId="{B8C3CC35-A858-4D85-A3D3-A1033210B765}" destId="{11123921-007D-4466-B00A-B97360EF028C}" srcOrd="11" destOrd="0" presId="urn:microsoft.com/office/officeart/2005/8/layout/vList2"/>
    <dgm:cxn modelId="{EDA03C64-D69D-4B3D-8703-EE4680F69A4F}" type="presParOf" srcId="{B8C3CC35-A858-4D85-A3D3-A1033210B765}" destId="{53ACFCBF-CA09-418F-A8AF-E5C1F243B3B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27FDAF-287C-41F6-AFA9-7DBF1993BAB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74337FD-147E-4800-A083-20316672CE1A}">
      <dgm:prSet custT="1"/>
      <dgm:spPr/>
      <dgm:t>
        <a:bodyPr/>
        <a:lstStyle/>
        <a:p>
          <a:r>
            <a:rPr lang="en-GB" sz="1600" dirty="0"/>
            <a:t>Marketing and Interpretation of Heritage is a critical element in its preservation and general management!!</a:t>
          </a:r>
          <a:endParaRPr lang="en-US" sz="1600" dirty="0"/>
        </a:p>
      </dgm:t>
    </dgm:pt>
    <dgm:pt modelId="{08F22A34-88B1-4D05-83FD-FE268BFCDCE7}" type="parTrans" cxnId="{20BA3D48-0D8F-40A8-860E-31888A27CD2E}">
      <dgm:prSet/>
      <dgm:spPr/>
      <dgm:t>
        <a:bodyPr/>
        <a:lstStyle/>
        <a:p>
          <a:endParaRPr lang="en-US"/>
        </a:p>
      </dgm:t>
    </dgm:pt>
    <dgm:pt modelId="{3BD48615-D291-46E2-AE61-AEB3A1377981}" type="sibTrans" cxnId="{20BA3D48-0D8F-40A8-860E-31888A27CD2E}">
      <dgm:prSet/>
      <dgm:spPr/>
      <dgm:t>
        <a:bodyPr/>
        <a:lstStyle/>
        <a:p>
          <a:endParaRPr lang="en-US"/>
        </a:p>
      </dgm:t>
    </dgm:pt>
    <dgm:pt modelId="{305A8A32-DAD1-4F79-ADC2-4B01F9384C45}">
      <dgm:prSet custT="1"/>
      <dgm:spPr/>
      <dgm:t>
        <a:bodyPr/>
        <a:lstStyle/>
        <a:p>
          <a:r>
            <a:rPr lang="en-GB" sz="3200" dirty="0">
              <a:solidFill>
                <a:srgbClr val="FF0000"/>
              </a:solidFill>
            </a:rPr>
            <a:t>WHY?</a:t>
          </a:r>
          <a:endParaRPr lang="en-US" sz="3200" dirty="0">
            <a:solidFill>
              <a:srgbClr val="FF0000"/>
            </a:solidFill>
          </a:endParaRPr>
        </a:p>
      </dgm:t>
    </dgm:pt>
    <dgm:pt modelId="{EE78999E-018F-47EB-BE09-6BC08445799C}" type="parTrans" cxnId="{9758B855-AE92-4C0F-9D83-E5F292E0801D}">
      <dgm:prSet/>
      <dgm:spPr/>
      <dgm:t>
        <a:bodyPr/>
        <a:lstStyle/>
        <a:p>
          <a:endParaRPr lang="en-US"/>
        </a:p>
      </dgm:t>
    </dgm:pt>
    <dgm:pt modelId="{362544D6-856B-4976-8825-F87B6C00A601}" type="sibTrans" cxnId="{9758B855-AE92-4C0F-9D83-E5F292E0801D}">
      <dgm:prSet/>
      <dgm:spPr/>
      <dgm:t>
        <a:bodyPr/>
        <a:lstStyle/>
        <a:p>
          <a:endParaRPr lang="en-US"/>
        </a:p>
      </dgm:t>
    </dgm:pt>
    <dgm:pt modelId="{227A7A65-FB3C-4982-AEBD-B9F0AF912FF0}" type="pres">
      <dgm:prSet presAssocID="{B327FDAF-287C-41F6-AFA9-7DBF1993BAB5}" presName="root" presStyleCnt="0">
        <dgm:presLayoutVars>
          <dgm:dir/>
          <dgm:resizeHandles val="exact"/>
        </dgm:presLayoutVars>
      </dgm:prSet>
      <dgm:spPr/>
    </dgm:pt>
    <dgm:pt modelId="{4AFE5B10-5C4F-4E62-9A73-F96B80D8C122}" type="pres">
      <dgm:prSet presAssocID="{E74337FD-147E-4800-A083-20316672CE1A}" presName="compNode" presStyleCnt="0"/>
      <dgm:spPr/>
    </dgm:pt>
    <dgm:pt modelId="{04EAF943-50D1-4D72-8DC0-170A722E9F77}" type="pres">
      <dgm:prSet presAssocID="{E74337FD-147E-4800-A083-20316672CE1A}" presName="bgRect" presStyleLbl="bgShp" presStyleIdx="0" presStyleCnt="2" custLinFactNeighborX="-1169" custLinFactNeighborY="1747"/>
      <dgm:spPr/>
    </dgm:pt>
    <dgm:pt modelId="{C31ED0BB-5A6F-4F07-80C9-BE9E13F8E1B8}" type="pres">
      <dgm:prSet presAssocID="{E74337FD-147E-4800-A083-20316672CE1A}" presName="iconRect" presStyleLbl="node1" presStyleIdx="0" presStyleCnt="2" custLinFactNeighborX="1810" custLinFactNeighborY="309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C927ABF7-9597-450F-A267-C8DF58F3B81E}" type="pres">
      <dgm:prSet presAssocID="{E74337FD-147E-4800-A083-20316672CE1A}" presName="spaceRect" presStyleCnt="0"/>
      <dgm:spPr/>
    </dgm:pt>
    <dgm:pt modelId="{ED193AF6-62AC-4FF4-A5FA-968A787F4234}" type="pres">
      <dgm:prSet presAssocID="{E74337FD-147E-4800-A083-20316672CE1A}" presName="parTx" presStyleLbl="revTx" presStyleIdx="0" presStyleCnt="2" custScaleX="129901">
        <dgm:presLayoutVars>
          <dgm:chMax val="0"/>
          <dgm:chPref val="0"/>
        </dgm:presLayoutVars>
      </dgm:prSet>
      <dgm:spPr/>
    </dgm:pt>
    <dgm:pt modelId="{AC26E721-1962-4F92-86E9-976C2387A4A2}" type="pres">
      <dgm:prSet presAssocID="{3BD48615-D291-46E2-AE61-AEB3A1377981}" presName="sibTrans" presStyleCnt="0"/>
      <dgm:spPr/>
    </dgm:pt>
    <dgm:pt modelId="{EBD61D05-2F57-4452-951B-2BE9DD350BB1}" type="pres">
      <dgm:prSet presAssocID="{305A8A32-DAD1-4F79-ADC2-4B01F9384C45}" presName="compNode" presStyleCnt="0"/>
      <dgm:spPr/>
    </dgm:pt>
    <dgm:pt modelId="{B97F7946-AC18-4AA9-8F7B-DF47EF278199}" type="pres">
      <dgm:prSet presAssocID="{305A8A32-DAD1-4F79-ADC2-4B01F9384C45}" presName="bgRect" presStyleLbl="bgShp" presStyleIdx="1" presStyleCnt="2"/>
      <dgm:spPr/>
    </dgm:pt>
    <dgm:pt modelId="{D3DFA07A-AC94-4799-A95B-FAEB7EA39621}" type="pres">
      <dgm:prSet presAssocID="{305A8A32-DAD1-4F79-ADC2-4B01F9384C4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9748A66B-D186-4824-A83B-DD116909FA16}" type="pres">
      <dgm:prSet presAssocID="{305A8A32-DAD1-4F79-ADC2-4B01F9384C45}" presName="spaceRect" presStyleCnt="0"/>
      <dgm:spPr/>
    </dgm:pt>
    <dgm:pt modelId="{46E69F5C-B597-4DB8-A503-7CBB8A30B428}" type="pres">
      <dgm:prSet presAssocID="{305A8A32-DAD1-4F79-ADC2-4B01F9384C4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606AA41-4F74-4783-B7F6-B7389F3CB40A}" type="presOf" srcId="{E74337FD-147E-4800-A083-20316672CE1A}" destId="{ED193AF6-62AC-4FF4-A5FA-968A787F4234}" srcOrd="0" destOrd="0" presId="urn:microsoft.com/office/officeart/2018/2/layout/IconVerticalSolidList"/>
    <dgm:cxn modelId="{20BA3D48-0D8F-40A8-860E-31888A27CD2E}" srcId="{B327FDAF-287C-41F6-AFA9-7DBF1993BAB5}" destId="{E74337FD-147E-4800-A083-20316672CE1A}" srcOrd="0" destOrd="0" parTransId="{08F22A34-88B1-4D05-83FD-FE268BFCDCE7}" sibTransId="{3BD48615-D291-46E2-AE61-AEB3A1377981}"/>
    <dgm:cxn modelId="{20C1E769-D9EA-499A-BF7F-E3F48083C3B1}" type="presOf" srcId="{B327FDAF-287C-41F6-AFA9-7DBF1993BAB5}" destId="{227A7A65-FB3C-4982-AEBD-B9F0AF912FF0}" srcOrd="0" destOrd="0" presId="urn:microsoft.com/office/officeart/2018/2/layout/IconVerticalSolidList"/>
    <dgm:cxn modelId="{9758B855-AE92-4C0F-9D83-E5F292E0801D}" srcId="{B327FDAF-287C-41F6-AFA9-7DBF1993BAB5}" destId="{305A8A32-DAD1-4F79-ADC2-4B01F9384C45}" srcOrd="1" destOrd="0" parTransId="{EE78999E-018F-47EB-BE09-6BC08445799C}" sibTransId="{362544D6-856B-4976-8825-F87B6C00A601}"/>
    <dgm:cxn modelId="{252B8AB8-4462-453D-9EB1-F81F45D5EBBF}" type="presOf" srcId="{305A8A32-DAD1-4F79-ADC2-4B01F9384C45}" destId="{46E69F5C-B597-4DB8-A503-7CBB8A30B428}" srcOrd="0" destOrd="0" presId="urn:microsoft.com/office/officeart/2018/2/layout/IconVerticalSolidList"/>
    <dgm:cxn modelId="{B636008A-F5A8-481E-8ABA-652F82A2657E}" type="presParOf" srcId="{227A7A65-FB3C-4982-AEBD-B9F0AF912FF0}" destId="{4AFE5B10-5C4F-4E62-9A73-F96B80D8C122}" srcOrd="0" destOrd="0" presId="urn:microsoft.com/office/officeart/2018/2/layout/IconVerticalSolidList"/>
    <dgm:cxn modelId="{A815ED92-9D9A-4BC8-94BE-668F7F99AE01}" type="presParOf" srcId="{4AFE5B10-5C4F-4E62-9A73-F96B80D8C122}" destId="{04EAF943-50D1-4D72-8DC0-170A722E9F77}" srcOrd="0" destOrd="0" presId="urn:microsoft.com/office/officeart/2018/2/layout/IconVerticalSolidList"/>
    <dgm:cxn modelId="{E4299323-3C7D-4AF4-8E50-7CF4A2087C9F}" type="presParOf" srcId="{4AFE5B10-5C4F-4E62-9A73-F96B80D8C122}" destId="{C31ED0BB-5A6F-4F07-80C9-BE9E13F8E1B8}" srcOrd="1" destOrd="0" presId="urn:microsoft.com/office/officeart/2018/2/layout/IconVerticalSolidList"/>
    <dgm:cxn modelId="{552A5D02-3EBC-41D9-8D84-3ECC230855D3}" type="presParOf" srcId="{4AFE5B10-5C4F-4E62-9A73-F96B80D8C122}" destId="{C927ABF7-9597-450F-A267-C8DF58F3B81E}" srcOrd="2" destOrd="0" presId="urn:microsoft.com/office/officeart/2018/2/layout/IconVerticalSolidList"/>
    <dgm:cxn modelId="{A139075D-9219-453D-B27F-303FCA7C556E}" type="presParOf" srcId="{4AFE5B10-5C4F-4E62-9A73-F96B80D8C122}" destId="{ED193AF6-62AC-4FF4-A5FA-968A787F4234}" srcOrd="3" destOrd="0" presId="urn:microsoft.com/office/officeart/2018/2/layout/IconVerticalSolidList"/>
    <dgm:cxn modelId="{F177AA8E-8CCA-4F1D-BA7C-45A30E1FEABD}" type="presParOf" srcId="{227A7A65-FB3C-4982-AEBD-B9F0AF912FF0}" destId="{AC26E721-1962-4F92-86E9-976C2387A4A2}" srcOrd="1" destOrd="0" presId="urn:microsoft.com/office/officeart/2018/2/layout/IconVerticalSolidList"/>
    <dgm:cxn modelId="{D8DFFF6D-B0EC-4A3E-A110-DA91A92E6AE9}" type="presParOf" srcId="{227A7A65-FB3C-4982-AEBD-B9F0AF912FF0}" destId="{EBD61D05-2F57-4452-951B-2BE9DD350BB1}" srcOrd="2" destOrd="0" presId="urn:microsoft.com/office/officeart/2018/2/layout/IconVerticalSolidList"/>
    <dgm:cxn modelId="{B059B67D-A69C-4A8E-BC22-08809F0A4C03}" type="presParOf" srcId="{EBD61D05-2F57-4452-951B-2BE9DD350BB1}" destId="{B97F7946-AC18-4AA9-8F7B-DF47EF278199}" srcOrd="0" destOrd="0" presId="urn:microsoft.com/office/officeart/2018/2/layout/IconVerticalSolidList"/>
    <dgm:cxn modelId="{2269F925-7402-4A61-A7A1-EE3A5EB639EA}" type="presParOf" srcId="{EBD61D05-2F57-4452-951B-2BE9DD350BB1}" destId="{D3DFA07A-AC94-4799-A95B-FAEB7EA39621}" srcOrd="1" destOrd="0" presId="urn:microsoft.com/office/officeart/2018/2/layout/IconVerticalSolidList"/>
    <dgm:cxn modelId="{F19D0CC6-B466-4CEC-BA4C-65A1FB73859A}" type="presParOf" srcId="{EBD61D05-2F57-4452-951B-2BE9DD350BB1}" destId="{9748A66B-D186-4824-A83B-DD116909FA16}" srcOrd="2" destOrd="0" presId="urn:microsoft.com/office/officeart/2018/2/layout/IconVerticalSolidList"/>
    <dgm:cxn modelId="{0F85B11C-1F89-475C-9A00-C938C355A892}" type="presParOf" srcId="{EBD61D05-2F57-4452-951B-2BE9DD350BB1}" destId="{46E69F5C-B597-4DB8-A503-7CBB8A30B4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4C859A0-F92E-42F4-BF77-820040EAC4C9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336F51B-7701-4167-8029-007FE24BEFB3}">
      <dgm:prSet/>
      <dgm:spPr/>
      <dgm:t>
        <a:bodyPr/>
        <a:lstStyle/>
        <a:p>
          <a:r>
            <a:rPr lang="en-GB"/>
            <a:t>Means of Interpretation:</a:t>
          </a:r>
          <a:endParaRPr lang="en-US"/>
        </a:p>
      </dgm:t>
    </dgm:pt>
    <dgm:pt modelId="{FCC457C2-1F5C-4500-BD96-88B46CD0A732}" type="parTrans" cxnId="{8CD5FD83-7ACE-498D-9AF7-9919909F6CA6}">
      <dgm:prSet/>
      <dgm:spPr/>
      <dgm:t>
        <a:bodyPr/>
        <a:lstStyle/>
        <a:p>
          <a:endParaRPr lang="en-US"/>
        </a:p>
      </dgm:t>
    </dgm:pt>
    <dgm:pt modelId="{6AAB0C93-918B-4AB0-A5E9-52CD330C30E5}" type="sibTrans" cxnId="{8CD5FD83-7ACE-498D-9AF7-9919909F6CA6}">
      <dgm:prSet/>
      <dgm:spPr/>
      <dgm:t>
        <a:bodyPr/>
        <a:lstStyle/>
        <a:p>
          <a:endParaRPr lang="en-US"/>
        </a:p>
      </dgm:t>
    </dgm:pt>
    <dgm:pt modelId="{8493B777-468C-479E-98A2-12B231883D54}">
      <dgm:prSet/>
      <dgm:spPr/>
      <dgm:t>
        <a:bodyPr/>
        <a:lstStyle/>
        <a:p>
          <a:r>
            <a:rPr lang="en-GB"/>
            <a:t>Signboards / Recorded Commentary / Leaflets / Visitor Centres / Multi-Media Points.</a:t>
          </a:r>
          <a:endParaRPr lang="en-US"/>
        </a:p>
      </dgm:t>
    </dgm:pt>
    <dgm:pt modelId="{5F4A26E4-326D-4F7A-B5AC-FEB493C34B89}" type="parTrans" cxnId="{5397B8E1-49B7-4530-AB35-479AE63B3EB7}">
      <dgm:prSet/>
      <dgm:spPr/>
      <dgm:t>
        <a:bodyPr/>
        <a:lstStyle/>
        <a:p>
          <a:endParaRPr lang="en-US"/>
        </a:p>
      </dgm:t>
    </dgm:pt>
    <dgm:pt modelId="{2F2BEC8D-C21C-4A0A-BB6E-8A6B75C91384}" type="sibTrans" cxnId="{5397B8E1-49B7-4530-AB35-479AE63B3EB7}">
      <dgm:prSet/>
      <dgm:spPr/>
      <dgm:t>
        <a:bodyPr/>
        <a:lstStyle/>
        <a:p>
          <a:endParaRPr lang="en-US"/>
        </a:p>
      </dgm:t>
    </dgm:pt>
    <dgm:pt modelId="{12AD8FDA-5988-4B7F-825A-76923CB7BC4F}">
      <dgm:prSet/>
      <dgm:spPr/>
      <dgm:t>
        <a:bodyPr/>
        <a:lstStyle/>
        <a:p>
          <a:r>
            <a:rPr lang="en-GB" dirty="0"/>
            <a:t>NB: Marketing and Interpretation forms need to be constantly innovative (Reinvention of heritage……. therefore generative increased revenue from repeat visitors)</a:t>
          </a:r>
          <a:endParaRPr lang="en-US" dirty="0"/>
        </a:p>
      </dgm:t>
    </dgm:pt>
    <dgm:pt modelId="{F080E2FB-4AA1-4352-B460-3E771FC6ADDC}" type="parTrans" cxnId="{CBCC0712-66F4-4027-BE03-E3BAE1D5C1D3}">
      <dgm:prSet/>
      <dgm:spPr/>
      <dgm:t>
        <a:bodyPr/>
        <a:lstStyle/>
        <a:p>
          <a:endParaRPr lang="en-US"/>
        </a:p>
      </dgm:t>
    </dgm:pt>
    <dgm:pt modelId="{5069F894-D76E-4A4A-8CD0-2265F6B8BB0F}" type="sibTrans" cxnId="{CBCC0712-66F4-4027-BE03-E3BAE1D5C1D3}">
      <dgm:prSet/>
      <dgm:spPr/>
      <dgm:t>
        <a:bodyPr/>
        <a:lstStyle/>
        <a:p>
          <a:endParaRPr lang="en-US"/>
        </a:p>
      </dgm:t>
    </dgm:pt>
    <dgm:pt modelId="{F78E056B-BC31-41FD-98D1-D3BD431EC806}" type="pres">
      <dgm:prSet presAssocID="{44C859A0-F92E-42F4-BF77-820040EAC4C9}" presName="vert0" presStyleCnt="0">
        <dgm:presLayoutVars>
          <dgm:dir/>
          <dgm:animOne val="branch"/>
          <dgm:animLvl val="lvl"/>
        </dgm:presLayoutVars>
      </dgm:prSet>
      <dgm:spPr/>
    </dgm:pt>
    <dgm:pt modelId="{9B801AB1-96CC-4221-9C2A-D8ADD9967BEC}" type="pres">
      <dgm:prSet presAssocID="{E336F51B-7701-4167-8029-007FE24BEFB3}" presName="thickLine" presStyleLbl="alignNode1" presStyleIdx="0" presStyleCnt="3"/>
      <dgm:spPr/>
    </dgm:pt>
    <dgm:pt modelId="{A943B7F8-957E-47A3-9492-1F1185921368}" type="pres">
      <dgm:prSet presAssocID="{E336F51B-7701-4167-8029-007FE24BEFB3}" presName="horz1" presStyleCnt="0"/>
      <dgm:spPr/>
    </dgm:pt>
    <dgm:pt modelId="{0CF7A9D0-C6D6-4ED3-8D98-DFC091B881E4}" type="pres">
      <dgm:prSet presAssocID="{E336F51B-7701-4167-8029-007FE24BEFB3}" presName="tx1" presStyleLbl="revTx" presStyleIdx="0" presStyleCnt="3"/>
      <dgm:spPr/>
    </dgm:pt>
    <dgm:pt modelId="{0E25989B-A7AB-465F-9D69-FAD1B997023D}" type="pres">
      <dgm:prSet presAssocID="{E336F51B-7701-4167-8029-007FE24BEFB3}" presName="vert1" presStyleCnt="0"/>
      <dgm:spPr/>
    </dgm:pt>
    <dgm:pt modelId="{308632AC-C5E4-43C2-8B43-A02A42D7715D}" type="pres">
      <dgm:prSet presAssocID="{8493B777-468C-479E-98A2-12B231883D54}" presName="thickLine" presStyleLbl="alignNode1" presStyleIdx="1" presStyleCnt="3"/>
      <dgm:spPr/>
    </dgm:pt>
    <dgm:pt modelId="{04054D10-09A5-4A7C-90B8-10C439B6D2D9}" type="pres">
      <dgm:prSet presAssocID="{8493B777-468C-479E-98A2-12B231883D54}" presName="horz1" presStyleCnt="0"/>
      <dgm:spPr/>
    </dgm:pt>
    <dgm:pt modelId="{61AB1270-4B46-4FAD-957A-B84E929C6008}" type="pres">
      <dgm:prSet presAssocID="{8493B777-468C-479E-98A2-12B231883D54}" presName="tx1" presStyleLbl="revTx" presStyleIdx="1" presStyleCnt="3"/>
      <dgm:spPr/>
    </dgm:pt>
    <dgm:pt modelId="{5F6560D8-11AA-4B02-90F6-1D17F450A3BA}" type="pres">
      <dgm:prSet presAssocID="{8493B777-468C-479E-98A2-12B231883D54}" presName="vert1" presStyleCnt="0"/>
      <dgm:spPr/>
    </dgm:pt>
    <dgm:pt modelId="{65290E5E-0DAD-4DAF-A2BE-4E36FBAB5664}" type="pres">
      <dgm:prSet presAssocID="{12AD8FDA-5988-4B7F-825A-76923CB7BC4F}" presName="thickLine" presStyleLbl="alignNode1" presStyleIdx="2" presStyleCnt="3"/>
      <dgm:spPr/>
    </dgm:pt>
    <dgm:pt modelId="{D2F95198-5A78-4934-96FE-79A5C2D52D30}" type="pres">
      <dgm:prSet presAssocID="{12AD8FDA-5988-4B7F-825A-76923CB7BC4F}" presName="horz1" presStyleCnt="0"/>
      <dgm:spPr/>
    </dgm:pt>
    <dgm:pt modelId="{94B2833D-9E04-47C1-AA4A-4266D4CDE107}" type="pres">
      <dgm:prSet presAssocID="{12AD8FDA-5988-4B7F-825A-76923CB7BC4F}" presName="tx1" presStyleLbl="revTx" presStyleIdx="2" presStyleCnt="3"/>
      <dgm:spPr/>
    </dgm:pt>
    <dgm:pt modelId="{78E47D25-8BE4-4500-94A1-81BA5C4C829D}" type="pres">
      <dgm:prSet presAssocID="{12AD8FDA-5988-4B7F-825A-76923CB7BC4F}" presName="vert1" presStyleCnt="0"/>
      <dgm:spPr/>
    </dgm:pt>
  </dgm:ptLst>
  <dgm:cxnLst>
    <dgm:cxn modelId="{CBCC0712-66F4-4027-BE03-E3BAE1D5C1D3}" srcId="{44C859A0-F92E-42F4-BF77-820040EAC4C9}" destId="{12AD8FDA-5988-4B7F-825A-76923CB7BC4F}" srcOrd="2" destOrd="0" parTransId="{F080E2FB-4AA1-4352-B460-3E771FC6ADDC}" sibTransId="{5069F894-D76E-4A4A-8CD0-2265F6B8BB0F}"/>
    <dgm:cxn modelId="{C993E033-AEA7-48B8-AF60-1405866AE8D6}" type="presOf" srcId="{12AD8FDA-5988-4B7F-825A-76923CB7BC4F}" destId="{94B2833D-9E04-47C1-AA4A-4266D4CDE107}" srcOrd="0" destOrd="0" presId="urn:microsoft.com/office/officeart/2008/layout/LinedList"/>
    <dgm:cxn modelId="{3350D845-3083-4AD3-A22B-CC42EDA0C763}" type="presOf" srcId="{E336F51B-7701-4167-8029-007FE24BEFB3}" destId="{0CF7A9D0-C6D6-4ED3-8D98-DFC091B881E4}" srcOrd="0" destOrd="0" presId="urn:microsoft.com/office/officeart/2008/layout/LinedList"/>
    <dgm:cxn modelId="{8CD5FD83-7ACE-498D-9AF7-9919909F6CA6}" srcId="{44C859A0-F92E-42F4-BF77-820040EAC4C9}" destId="{E336F51B-7701-4167-8029-007FE24BEFB3}" srcOrd="0" destOrd="0" parTransId="{FCC457C2-1F5C-4500-BD96-88B46CD0A732}" sibTransId="{6AAB0C93-918B-4AB0-A5E9-52CD330C30E5}"/>
    <dgm:cxn modelId="{5397B8E1-49B7-4530-AB35-479AE63B3EB7}" srcId="{44C859A0-F92E-42F4-BF77-820040EAC4C9}" destId="{8493B777-468C-479E-98A2-12B231883D54}" srcOrd="1" destOrd="0" parTransId="{5F4A26E4-326D-4F7A-B5AC-FEB493C34B89}" sibTransId="{2F2BEC8D-C21C-4A0A-BB6E-8A6B75C91384}"/>
    <dgm:cxn modelId="{258198FE-389E-4C9D-873D-D27B5518B61B}" type="presOf" srcId="{44C859A0-F92E-42F4-BF77-820040EAC4C9}" destId="{F78E056B-BC31-41FD-98D1-D3BD431EC806}" srcOrd="0" destOrd="0" presId="urn:microsoft.com/office/officeart/2008/layout/LinedList"/>
    <dgm:cxn modelId="{9EDA32FF-9BDD-465D-B478-B700AC301DD4}" type="presOf" srcId="{8493B777-468C-479E-98A2-12B231883D54}" destId="{61AB1270-4B46-4FAD-957A-B84E929C6008}" srcOrd="0" destOrd="0" presId="urn:microsoft.com/office/officeart/2008/layout/LinedList"/>
    <dgm:cxn modelId="{E0B71C9A-052B-4451-ACB2-3F303CFA1E3E}" type="presParOf" srcId="{F78E056B-BC31-41FD-98D1-D3BD431EC806}" destId="{9B801AB1-96CC-4221-9C2A-D8ADD9967BEC}" srcOrd="0" destOrd="0" presId="urn:microsoft.com/office/officeart/2008/layout/LinedList"/>
    <dgm:cxn modelId="{9013182D-D60F-4045-ABEE-6F75D9A00B9E}" type="presParOf" srcId="{F78E056B-BC31-41FD-98D1-D3BD431EC806}" destId="{A943B7F8-957E-47A3-9492-1F1185921368}" srcOrd="1" destOrd="0" presId="urn:microsoft.com/office/officeart/2008/layout/LinedList"/>
    <dgm:cxn modelId="{8A4735C8-8EB1-4A52-87D5-D25D4DCFF352}" type="presParOf" srcId="{A943B7F8-957E-47A3-9492-1F1185921368}" destId="{0CF7A9D0-C6D6-4ED3-8D98-DFC091B881E4}" srcOrd="0" destOrd="0" presId="urn:microsoft.com/office/officeart/2008/layout/LinedList"/>
    <dgm:cxn modelId="{0B110500-ED7C-4A93-BE70-E41DEE0EEA1E}" type="presParOf" srcId="{A943B7F8-957E-47A3-9492-1F1185921368}" destId="{0E25989B-A7AB-465F-9D69-FAD1B997023D}" srcOrd="1" destOrd="0" presId="urn:microsoft.com/office/officeart/2008/layout/LinedList"/>
    <dgm:cxn modelId="{96393012-44B4-4534-AC47-F22ADC7994E0}" type="presParOf" srcId="{F78E056B-BC31-41FD-98D1-D3BD431EC806}" destId="{308632AC-C5E4-43C2-8B43-A02A42D7715D}" srcOrd="2" destOrd="0" presId="urn:microsoft.com/office/officeart/2008/layout/LinedList"/>
    <dgm:cxn modelId="{D97AB80A-8524-4203-9D2F-939F43FA601C}" type="presParOf" srcId="{F78E056B-BC31-41FD-98D1-D3BD431EC806}" destId="{04054D10-09A5-4A7C-90B8-10C439B6D2D9}" srcOrd="3" destOrd="0" presId="urn:microsoft.com/office/officeart/2008/layout/LinedList"/>
    <dgm:cxn modelId="{84CC4646-89AE-48E5-B54E-8B1725AC80CF}" type="presParOf" srcId="{04054D10-09A5-4A7C-90B8-10C439B6D2D9}" destId="{61AB1270-4B46-4FAD-957A-B84E929C6008}" srcOrd="0" destOrd="0" presId="urn:microsoft.com/office/officeart/2008/layout/LinedList"/>
    <dgm:cxn modelId="{89C1EFC6-BC0F-4EFD-92A0-CD20F0ADC062}" type="presParOf" srcId="{04054D10-09A5-4A7C-90B8-10C439B6D2D9}" destId="{5F6560D8-11AA-4B02-90F6-1D17F450A3BA}" srcOrd="1" destOrd="0" presId="urn:microsoft.com/office/officeart/2008/layout/LinedList"/>
    <dgm:cxn modelId="{1E4C660F-993D-47E6-B25A-1CFCD5CB0B49}" type="presParOf" srcId="{F78E056B-BC31-41FD-98D1-D3BD431EC806}" destId="{65290E5E-0DAD-4DAF-A2BE-4E36FBAB5664}" srcOrd="4" destOrd="0" presId="urn:microsoft.com/office/officeart/2008/layout/LinedList"/>
    <dgm:cxn modelId="{6F814B9E-9061-4F03-8E07-D9DC212B2A5D}" type="presParOf" srcId="{F78E056B-BC31-41FD-98D1-D3BD431EC806}" destId="{D2F95198-5A78-4934-96FE-79A5C2D52D30}" srcOrd="5" destOrd="0" presId="urn:microsoft.com/office/officeart/2008/layout/LinedList"/>
    <dgm:cxn modelId="{3E4D8189-6C06-4216-B125-9FA6D78162AE}" type="presParOf" srcId="{D2F95198-5A78-4934-96FE-79A5C2D52D30}" destId="{94B2833D-9E04-47C1-AA4A-4266D4CDE107}" srcOrd="0" destOrd="0" presId="urn:microsoft.com/office/officeart/2008/layout/LinedList"/>
    <dgm:cxn modelId="{1A175FCC-6905-4DA8-9A32-52F68828D860}" type="presParOf" srcId="{D2F95198-5A78-4934-96FE-79A5C2D52D30}" destId="{78E47D25-8BE4-4500-94A1-81BA5C4C829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0B0235-1589-4E19-B335-D24570F11DB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3A0DA6-E39A-44DA-AA0E-694BCEBEE8BF}">
      <dgm:prSet/>
      <dgm:spPr/>
      <dgm:t>
        <a:bodyPr/>
        <a:lstStyle/>
        <a:p>
          <a:r>
            <a:rPr lang="en-GB"/>
            <a:t>QUESTION : </a:t>
          </a:r>
          <a:endParaRPr lang="en-US"/>
        </a:p>
      </dgm:t>
    </dgm:pt>
    <dgm:pt modelId="{5D960AFA-BB26-46AD-9106-95AA1C9A0AE2}" type="parTrans" cxnId="{045A4EB7-2DDD-451E-8FAF-957BAFB10DE4}">
      <dgm:prSet/>
      <dgm:spPr/>
      <dgm:t>
        <a:bodyPr/>
        <a:lstStyle/>
        <a:p>
          <a:endParaRPr lang="en-US"/>
        </a:p>
      </dgm:t>
    </dgm:pt>
    <dgm:pt modelId="{B8ADDBCF-A46F-4B45-B155-F43013FA1C72}" type="sibTrans" cxnId="{045A4EB7-2DDD-451E-8FAF-957BAFB10DE4}">
      <dgm:prSet/>
      <dgm:spPr/>
      <dgm:t>
        <a:bodyPr/>
        <a:lstStyle/>
        <a:p>
          <a:endParaRPr lang="en-US"/>
        </a:p>
      </dgm:t>
    </dgm:pt>
    <dgm:pt modelId="{74D78650-A695-4039-A92A-074D3E1EBA7E}">
      <dgm:prSet/>
      <dgm:spPr/>
      <dgm:t>
        <a:bodyPr/>
        <a:lstStyle/>
        <a:p>
          <a:r>
            <a:rPr lang="en-GB"/>
            <a:t>What are your thoughts on VISITOR MANAGEMENT and related ENVIRONMENTAL PRESERVATION at Heritage / Cultural Sites …..??</a:t>
          </a:r>
          <a:endParaRPr lang="en-US"/>
        </a:p>
      </dgm:t>
    </dgm:pt>
    <dgm:pt modelId="{FA41C344-C415-4011-BCF7-60C89E649701}" type="parTrans" cxnId="{0B79477E-A504-4BAB-909C-E61084D90FFC}">
      <dgm:prSet/>
      <dgm:spPr/>
      <dgm:t>
        <a:bodyPr/>
        <a:lstStyle/>
        <a:p>
          <a:endParaRPr lang="en-US"/>
        </a:p>
      </dgm:t>
    </dgm:pt>
    <dgm:pt modelId="{0DBF815B-C3F1-4F95-85BD-86B0DDC59016}" type="sibTrans" cxnId="{0B79477E-A504-4BAB-909C-E61084D90FFC}">
      <dgm:prSet/>
      <dgm:spPr/>
      <dgm:t>
        <a:bodyPr/>
        <a:lstStyle/>
        <a:p>
          <a:endParaRPr lang="en-US"/>
        </a:p>
      </dgm:t>
    </dgm:pt>
    <dgm:pt modelId="{029CE28C-2F7C-4E5A-B043-F35D3A8BEBE5}">
      <dgm:prSet/>
      <dgm:spPr/>
      <dgm:t>
        <a:bodyPr/>
        <a:lstStyle/>
        <a:p>
          <a:r>
            <a:rPr lang="en-GB"/>
            <a:t>How would digital enhance online impact to respond to current industry challenges ?</a:t>
          </a:r>
          <a:endParaRPr lang="en-US"/>
        </a:p>
      </dgm:t>
    </dgm:pt>
    <dgm:pt modelId="{F1DEC659-6406-4383-B84C-4E9FAE2B29B4}" type="parTrans" cxnId="{BAD0C632-5690-4412-AA65-C81779594408}">
      <dgm:prSet/>
      <dgm:spPr/>
      <dgm:t>
        <a:bodyPr/>
        <a:lstStyle/>
        <a:p>
          <a:endParaRPr lang="en-US"/>
        </a:p>
      </dgm:t>
    </dgm:pt>
    <dgm:pt modelId="{EC4B4299-46A2-4CAF-9745-6508EB12973D}" type="sibTrans" cxnId="{BAD0C632-5690-4412-AA65-C81779594408}">
      <dgm:prSet/>
      <dgm:spPr/>
      <dgm:t>
        <a:bodyPr/>
        <a:lstStyle/>
        <a:p>
          <a:endParaRPr lang="en-US"/>
        </a:p>
      </dgm:t>
    </dgm:pt>
    <dgm:pt modelId="{38230556-E325-46A8-BD50-D7EFFD7348AB}" type="pres">
      <dgm:prSet presAssocID="{710B0235-1589-4E19-B335-D24570F11DBB}" presName="linear" presStyleCnt="0">
        <dgm:presLayoutVars>
          <dgm:animLvl val="lvl"/>
          <dgm:resizeHandles val="exact"/>
        </dgm:presLayoutVars>
      </dgm:prSet>
      <dgm:spPr/>
    </dgm:pt>
    <dgm:pt modelId="{FE6FD5FA-B990-4763-B3EA-6F6265FDB6DA}" type="pres">
      <dgm:prSet presAssocID="{7F3A0DA6-E39A-44DA-AA0E-694BCEBEE8B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D95BB82-8283-45F5-BACB-A646DDE1331E}" type="pres">
      <dgm:prSet presAssocID="{B8ADDBCF-A46F-4B45-B155-F43013FA1C72}" presName="spacer" presStyleCnt="0"/>
      <dgm:spPr/>
    </dgm:pt>
    <dgm:pt modelId="{8A1B0818-CE35-4EFC-998B-1421350EAF46}" type="pres">
      <dgm:prSet presAssocID="{74D78650-A695-4039-A92A-074D3E1EBA7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1E57AD2-6189-49E0-AD4A-9C8C9649DC0A}" type="pres">
      <dgm:prSet presAssocID="{0DBF815B-C3F1-4F95-85BD-86B0DDC59016}" presName="spacer" presStyleCnt="0"/>
      <dgm:spPr/>
    </dgm:pt>
    <dgm:pt modelId="{D4269D5B-04A7-45DF-A352-C2F0A3338942}" type="pres">
      <dgm:prSet presAssocID="{029CE28C-2F7C-4E5A-B043-F35D3A8BEBE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8FF0821-DB2D-45A3-B2F2-5E133C47CA23}" type="presOf" srcId="{710B0235-1589-4E19-B335-D24570F11DBB}" destId="{38230556-E325-46A8-BD50-D7EFFD7348AB}" srcOrd="0" destOrd="0" presId="urn:microsoft.com/office/officeart/2005/8/layout/vList2"/>
    <dgm:cxn modelId="{BAD0C632-5690-4412-AA65-C81779594408}" srcId="{710B0235-1589-4E19-B335-D24570F11DBB}" destId="{029CE28C-2F7C-4E5A-B043-F35D3A8BEBE5}" srcOrd="2" destOrd="0" parTransId="{F1DEC659-6406-4383-B84C-4E9FAE2B29B4}" sibTransId="{EC4B4299-46A2-4CAF-9745-6508EB12973D}"/>
    <dgm:cxn modelId="{044D9A46-3524-4BA6-B98E-970D65CEB7C1}" type="presOf" srcId="{029CE28C-2F7C-4E5A-B043-F35D3A8BEBE5}" destId="{D4269D5B-04A7-45DF-A352-C2F0A3338942}" srcOrd="0" destOrd="0" presId="urn:microsoft.com/office/officeart/2005/8/layout/vList2"/>
    <dgm:cxn modelId="{E8E5484C-7B44-44B9-8D7B-9E290F66ACBD}" type="presOf" srcId="{7F3A0DA6-E39A-44DA-AA0E-694BCEBEE8BF}" destId="{FE6FD5FA-B990-4763-B3EA-6F6265FDB6DA}" srcOrd="0" destOrd="0" presId="urn:microsoft.com/office/officeart/2005/8/layout/vList2"/>
    <dgm:cxn modelId="{0B79477E-A504-4BAB-909C-E61084D90FFC}" srcId="{710B0235-1589-4E19-B335-D24570F11DBB}" destId="{74D78650-A695-4039-A92A-074D3E1EBA7E}" srcOrd="1" destOrd="0" parTransId="{FA41C344-C415-4011-BCF7-60C89E649701}" sibTransId="{0DBF815B-C3F1-4F95-85BD-86B0DDC59016}"/>
    <dgm:cxn modelId="{045A4EB7-2DDD-451E-8FAF-957BAFB10DE4}" srcId="{710B0235-1589-4E19-B335-D24570F11DBB}" destId="{7F3A0DA6-E39A-44DA-AA0E-694BCEBEE8BF}" srcOrd="0" destOrd="0" parTransId="{5D960AFA-BB26-46AD-9106-95AA1C9A0AE2}" sibTransId="{B8ADDBCF-A46F-4B45-B155-F43013FA1C72}"/>
    <dgm:cxn modelId="{92C1D3B7-88A8-4063-A6D2-D34E0758C89F}" type="presOf" srcId="{74D78650-A695-4039-A92A-074D3E1EBA7E}" destId="{8A1B0818-CE35-4EFC-998B-1421350EAF46}" srcOrd="0" destOrd="0" presId="urn:microsoft.com/office/officeart/2005/8/layout/vList2"/>
    <dgm:cxn modelId="{43C8E717-B299-49D1-B24B-1A499E5E13C3}" type="presParOf" srcId="{38230556-E325-46A8-BD50-D7EFFD7348AB}" destId="{FE6FD5FA-B990-4763-B3EA-6F6265FDB6DA}" srcOrd="0" destOrd="0" presId="urn:microsoft.com/office/officeart/2005/8/layout/vList2"/>
    <dgm:cxn modelId="{3DAD791C-B030-453B-8AE4-0E9F7327B9CD}" type="presParOf" srcId="{38230556-E325-46A8-BD50-D7EFFD7348AB}" destId="{DD95BB82-8283-45F5-BACB-A646DDE1331E}" srcOrd="1" destOrd="0" presId="urn:microsoft.com/office/officeart/2005/8/layout/vList2"/>
    <dgm:cxn modelId="{185D4455-C6FB-4342-9039-940212387F53}" type="presParOf" srcId="{38230556-E325-46A8-BD50-D7EFFD7348AB}" destId="{8A1B0818-CE35-4EFC-998B-1421350EAF46}" srcOrd="2" destOrd="0" presId="urn:microsoft.com/office/officeart/2005/8/layout/vList2"/>
    <dgm:cxn modelId="{5FFC80FB-71E0-4FDE-9393-5D50A496456A}" type="presParOf" srcId="{38230556-E325-46A8-BD50-D7EFFD7348AB}" destId="{31E57AD2-6189-49E0-AD4A-9C8C9649DC0A}" srcOrd="3" destOrd="0" presId="urn:microsoft.com/office/officeart/2005/8/layout/vList2"/>
    <dgm:cxn modelId="{5BF109A7-CA03-4F7A-A1A3-958D82BB7750}" type="presParOf" srcId="{38230556-E325-46A8-BD50-D7EFFD7348AB}" destId="{D4269D5B-04A7-45DF-A352-C2F0A333894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B013C3-AA89-4840-A5C4-C9ACEB826871}">
      <dsp:nvSpPr>
        <dsp:cNvPr id="0" name=""/>
        <dsp:cNvSpPr/>
      </dsp:nvSpPr>
      <dsp:spPr>
        <a:xfrm>
          <a:off x="0" y="67306"/>
          <a:ext cx="4697730" cy="6955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Product </a:t>
          </a:r>
          <a:endParaRPr lang="en-US" sz="2900" kern="1200"/>
        </a:p>
      </dsp:txBody>
      <dsp:txXfrm>
        <a:off x="33955" y="101261"/>
        <a:ext cx="4629820" cy="627655"/>
      </dsp:txXfrm>
    </dsp:sp>
    <dsp:sp modelId="{ADEA9C6A-4A8C-483B-B0C1-1ABF3065922D}">
      <dsp:nvSpPr>
        <dsp:cNvPr id="0" name=""/>
        <dsp:cNvSpPr/>
      </dsp:nvSpPr>
      <dsp:spPr>
        <a:xfrm>
          <a:off x="0" y="846391"/>
          <a:ext cx="4697730" cy="695565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Place</a:t>
          </a:r>
          <a:endParaRPr lang="en-US" sz="2900" kern="1200"/>
        </a:p>
      </dsp:txBody>
      <dsp:txXfrm>
        <a:off x="33955" y="880346"/>
        <a:ext cx="4629820" cy="627655"/>
      </dsp:txXfrm>
    </dsp:sp>
    <dsp:sp modelId="{49B39666-1A1B-4700-A68D-46ED4F4864FA}">
      <dsp:nvSpPr>
        <dsp:cNvPr id="0" name=""/>
        <dsp:cNvSpPr/>
      </dsp:nvSpPr>
      <dsp:spPr>
        <a:xfrm>
          <a:off x="0" y="1625476"/>
          <a:ext cx="4697730" cy="695565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Price</a:t>
          </a:r>
          <a:endParaRPr lang="en-US" sz="2900" kern="1200"/>
        </a:p>
      </dsp:txBody>
      <dsp:txXfrm>
        <a:off x="33955" y="1659431"/>
        <a:ext cx="4629820" cy="627655"/>
      </dsp:txXfrm>
    </dsp:sp>
    <dsp:sp modelId="{A6A66128-9E49-445C-A672-CC07B62D2290}">
      <dsp:nvSpPr>
        <dsp:cNvPr id="0" name=""/>
        <dsp:cNvSpPr/>
      </dsp:nvSpPr>
      <dsp:spPr>
        <a:xfrm>
          <a:off x="0" y="2404561"/>
          <a:ext cx="4697730" cy="695565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Promotion</a:t>
          </a:r>
          <a:endParaRPr lang="en-US" sz="2900" kern="1200"/>
        </a:p>
      </dsp:txBody>
      <dsp:txXfrm>
        <a:off x="33955" y="2438516"/>
        <a:ext cx="4629820" cy="627655"/>
      </dsp:txXfrm>
    </dsp:sp>
    <dsp:sp modelId="{DDC8B46C-1EA1-4913-8661-59EE728B8974}">
      <dsp:nvSpPr>
        <dsp:cNvPr id="0" name=""/>
        <dsp:cNvSpPr/>
      </dsp:nvSpPr>
      <dsp:spPr>
        <a:xfrm>
          <a:off x="0" y="3183646"/>
          <a:ext cx="4697730" cy="695565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People</a:t>
          </a:r>
          <a:endParaRPr lang="en-US" sz="2900" kern="1200"/>
        </a:p>
      </dsp:txBody>
      <dsp:txXfrm>
        <a:off x="33955" y="3217601"/>
        <a:ext cx="4629820" cy="627655"/>
      </dsp:txXfrm>
    </dsp:sp>
    <dsp:sp modelId="{CCB278D4-6AFC-4A0D-835E-E34A2A70B61E}">
      <dsp:nvSpPr>
        <dsp:cNvPr id="0" name=""/>
        <dsp:cNvSpPr/>
      </dsp:nvSpPr>
      <dsp:spPr>
        <a:xfrm>
          <a:off x="0" y="3962731"/>
          <a:ext cx="4697730" cy="695565"/>
        </a:xfrm>
        <a:prstGeom prst="round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Process</a:t>
          </a:r>
          <a:endParaRPr lang="en-US" sz="2900" kern="1200"/>
        </a:p>
      </dsp:txBody>
      <dsp:txXfrm>
        <a:off x="33955" y="3996686"/>
        <a:ext cx="4629820" cy="627655"/>
      </dsp:txXfrm>
    </dsp:sp>
    <dsp:sp modelId="{53ACFCBF-CA09-418F-A8AF-E5C1F243B3B9}">
      <dsp:nvSpPr>
        <dsp:cNvPr id="0" name=""/>
        <dsp:cNvSpPr/>
      </dsp:nvSpPr>
      <dsp:spPr>
        <a:xfrm>
          <a:off x="0" y="4741816"/>
          <a:ext cx="4697730" cy="69556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Physical Evidence</a:t>
          </a:r>
          <a:endParaRPr lang="en-US" sz="2900" kern="1200"/>
        </a:p>
      </dsp:txBody>
      <dsp:txXfrm>
        <a:off x="33955" y="4775771"/>
        <a:ext cx="4629820" cy="6276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EAF943-50D1-4D72-8DC0-170A722E9F77}">
      <dsp:nvSpPr>
        <dsp:cNvPr id="0" name=""/>
        <dsp:cNvSpPr/>
      </dsp:nvSpPr>
      <dsp:spPr>
        <a:xfrm>
          <a:off x="-193774" y="962955"/>
          <a:ext cx="4588002" cy="17023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1ED0BB-5A6F-4F07-80C9-BE9E13F8E1B8}">
      <dsp:nvSpPr>
        <dsp:cNvPr id="0" name=""/>
        <dsp:cNvSpPr/>
      </dsp:nvSpPr>
      <dsp:spPr>
        <a:xfrm>
          <a:off x="338132" y="1345193"/>
          <a:ext cx="936291" cy="9362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193AF6-62AC-4FF4-A5FA-968A787F4234}">
      <dsp:nvSpPr>
        <dsp:cNvPr id="0" name=""/>
        <dsp:cNvSpPr/>
      </dsp:nvSpPr>
      <dsp:spPr>
        <a:xfrm>
          <a:off x="1381040" y="933215"/>
          <a:ext cx="3400736" cy="1702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165" tIns="180165" rIns="180165" bIns="18016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Marketing and Interpretation of Heritage is a critical element in its preservation and general management!!</a:t>
          </a:r>
          <a:endParaRPr lang="en-US" sz="1600" kern="1200" dirty="0"/>
        </a:p>
      </dsp:txBody>
      <dsp:txXfrm>
        <a:off x="1381040" y="933215"/>
        <a:ext cx="3400736" cy="1702347"/>
      </dsp:txXfrm>
    </dsp:sp>
    <dsp:sp modelId="{B97F7946-AC18-4AA9-8F7B-DF47EF278199}">
      <dsp:nvSpPr>
        <dsp:cNvPr id="0" name=""/>
        <dsp:cNvSpPr/>
      </dsp:nvSpPr>
      <dsp:spPr>
        <a:xfrm>
          <a:off x="-193774" y="3061149"/>
          <a:ext cx="4588002" cy="17023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DFA07A-AC94-4799-A95B-FAEB7EA39621}">
      <dsp:nvSpPr>
        <dsp:cNvPr id="0" name=""/>
        <dsp:cNvSpPr/>
      </dsp:nvSpPr>
      <dsp:spPr>
        <a:xfrm>
          <a:off x="321185" y="3444177"/>
          <a:ext cx="936291" cy="9362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E69F5C-B597-4DB8-A503-7CBB8A30B428}">
      <dsp:nvSpPr>
        <dsp:cNvPr id="0" name=""/>
        <dsp:cNvSpPr/>
      </dsp:nvSpPr>
      <dsp:spPr>
        <a:xfrm>
          <a:off x="1772436" y="3061149"/>
          <a:ext cx="2617944" cy="17023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165" tIns="180165" rIns="180165" bIns="180165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solidFill>
                <a:srgbClr val="FF0000"/>
              </a:solidFill>
            </a:rPr>
            <a:t>WHY?</a:t>
          </a:r>
          <a:endParaRPr lang="en-US" sz="3200" kern="1200" dirty="0">
            <a:solidFill>
              <a:srgbClr val="FF0000"/>
            </a:solidFill>
          </a:endParaRPr>
        </a:p>
      </dsp:txBody>
      <dsp:txXfrm>
        <a:off x="1772436" y="3061149"/>
        <a:ext cx="2617944" cy="17023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801AB1-96CC-4221-9C2A-D8ADD9967BEC}">
      <dsp:nvSpPr>
        <dsp:cNvPr id="0" name=""/>
        <dsp:cNvSpPr/>
      </dsp:nvSpPr>
      <dsp:spPr>
        <a:xfrm>
          <a:off x="0" y="2700"/>
          <a:ext cx="47187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F7A9D0-C6D6-4ED3-8D98-DFC091B881E4}">
      <dsp:nvSpPr>
        <dsp:cNvPr id="0" name=""/>
        <dsp:cNvSpPr/>
      </dsp:nvSpPr>
      <dsp:spPr>
        <a:xfrm>
          <a:off x="0" y="2700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Means of Interpretation:</a:t>
          </a:r>
          <a:endParaRPr lang="en-US" sz="2200" kern="1200"/>
        </a:p>
      </dsp:txBody>
      <dsp:txXfrm>
        <a:off x="0" y="2700"/>
        <a:ext cx="4718785" cy="1841777"/>
      </dsp:txXfrm>
    </dsp:sp>
    <dsp:sp modelId="{308632AC-C5E4-43C2-8B43-A02A42D7715D}">
      <dsp:nvSpPr>
        <dsp:cNvPr id="0" name=""/>
        <dsp:cNvSpPr/>
      </dsp:nvSpPr>
      <dsp:spPr>
        <a:xfrm>
          <a:off x="0" y="1844478"/>
          <a:ext cx="47187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B1270-4B46-4FAD-957A-B84E929C6008}">
      <dsp:nvSpPr>
        <dsp:cNvPr id="0" name=""/>
        <dsp:cNvSpPr/>
      </dsp:nvSpPr>
      <dsp:spPr>
        <a:xfrm>
          <a:off x="0" y="1844478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Signboards / Recorded Commentary / Leaflets / Visitor Centres / Multi-Media Points.</a:t>
          </a:r>
          <a:endParaRPr lang="en-US" sz="2200" kern="1200"/>
        </a:p>
      </dsp:txBody>
      <dsp:txXfrm>
        <a:off x="0" y="1844478"/>
        <a:ext cx="4718785" cy="1841777"/>
      </dsp:txXfrm>
    </dsp:sp>
    <dsp:sp modelId="{65290E5E-0DAD-4DAF-A2BE-4E36FBAB5664}">
      <dsp:nvSpPr>
        <dsp:cNvPr id="0" name=""/>
        <dsp:cNvSpPr/>
      </dsp:nvSpPr>
      <dsp:spPr>
        <a:xfrm>
          <a:off x="0" y="3686256"/>
          <a:ext cx="4718785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B2833D-9E04-47C1-AA4A-4266D4CDE107}">
      <dsp:nvSpPr>
        <dsp:cNvPr id="0" name=""/>
        <dsp:cNvSpPr/>
      </dsp:nvSpPr>
      <dsp:spPr>
        <a:xfrm>
          <a:off x="0" y="3686256"/>
          <a:ext cx="4718785" cy="1841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NB: Marketing and Interpretation forms need to be constantly innovative (Reinvention of heritage……. therefore generative increased revenue from repeat visitors)</a:t>
          </a:r>
          <a:endParaRPr lang="en-US" sz="2200" kern="1200" dirty="0"/>
        </a:p>
      </dsp:txBody>
      <dsp:txXfrm>
        <a:off x="0" y="3686256"/>
        <a:ext cx="4718785" cy="18417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6FD5FA-B990-4763-B3EA-6F6265FDB6DA}">
      <dsp:nvSpPr>
        <dsp:cNvPr id="0" name=""/>
        <dsp:cNvSpPr/>
      </dsp:nvSpPr>
      <dsp:spPr>
        <a:xfrm>
          <a:off x="0" y="53972"/>
          <a:ext cx="5175384" cy="176139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QUESTION : </a:t>
          </a:r>
          <a:endParaRPr lang="en-US" sz="2500" kern="1200"/>
        </a:p>
      </dsp:txBody>
      <dsp:txXfrm>
        <a:off x="85984" y="139956"/>
        <a:ext cx="5003416" cy="1589430"/>
      </dsp:txXfrm>
    </dsp:sp>
    <dsp:sp modelId="{8A1B0818-CE35-4EFC-998B-1421350EAF46}">
      <dsp:nvSpPr>
        <dsp:cNvPr id="0" name=""/>
        <dsp:cNvSpPr/>
      </dsp:nvSpPr>
      <dsp:spPr>
        <a:xfrm>
          <a:off x="0" y="1887371"/>
          <a:ext cx="5175384" cy="1761398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are your thoughts on VISITOR MANAGEMENT and related ENVIRONMENTAL PRESERVATION at Heritage / Cultural Sites …..??</a:t>
          </a:r>
          <a:endParaRPr lang="en-US" sz="2500" kern="1200"/>
        </a:p>
      </dsp:txBody>
      <dsp:txXfrm>
        <a:off x="85984" y="1973355"/>
        <a:ext cx="5003416" cy="1589430"/>
      </dsp:txXfrm>
    </dsp:sp>
    <dsp:sp modelId="{D4269D5B-04A7-45DF-A352-C2F0A3338942}">
      <dsp:nvSpPr>
        <dsp:cNvPr id="0" name=""/>
        <dsp:cNvSpPr/>
      </dsp:nvSpPr>
      <dsp:spPr>
        <a:xfrm>
          <a:off x="0" y="3720769"/>
          <a:ext cx="5175384" cy="1761398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would digital enhance online impact to respond to current industry challenges ?</a:t>
          </a:r>
          <a:endParaRPr lang="en-US" sz="2500" kern="1200"/>
        </a:p>
      </dsp:txBody>
      <dsp:txXfrm>
        <a:off x="85984" y="3806753"/>
        <a:ext cx="5003416" cy="1589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F3A5F3-5EF5-4CFC-B115-A25D678F09AE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189CAB-4684-41C3-B3C2-EA7A011EC5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69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89CAB-4684-41C3-B3C2-EA7A011EC5D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336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46BFE-2886-3986-0E1C-7D4B35DD65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089980-88A5-C72F-A03E-57DC8A1D7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82D694-7AAE-D3F5-E0C8-5B4B51EC6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FD1074-DCCC-1FC0-00F2-B6E26ADD3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E0DCAE-EEA7-DD18-246A-7F0A9A84A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16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CF331-19C5-6C7B-B81B-26EDEDA4E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16FF7-D4AB-05A1-9C86-2408D3F986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34D70B-C781-A21D-5E6C-E3C8743F1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64DA8F-EAF0-BCEB-C3DD-AAAF3847A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180B7B-BEF1-DF0D-1F6B-9BA3A0C0BD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404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9066E-477B-2FF7-A706-94E40B54E4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6E8B7-D51F-4D10-9F12-9172C19B8B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44CEB-61FB-FDEE-5ECA-C9469D296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6D31CE-BA6B-4720-8697-54A2288D5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B27FED-D690-9E33-480F-79E749A14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474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36615-49FD-2FA2-EA8D-D3C6A9C37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E887F8-91B1-6369-5C4F-7F1F04E9BC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61867E-45BC-55C9-A26F-7806582F21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C7D1A9-C85B-A5E3-30A6-A19A4D6F3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D406F4-16B5-4E36-C485-6450D811A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566883-8B47-0595-86AA-D26BD3975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26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1E9D0-D6BB-31AF-72C5-5F65E5676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DAFF6E-5B5E-CEA3-F310-F67750DE41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DF5AE8-76FB-0B8C-C711-7230C674B6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19DA19-20F8-9B6E-6DF0-CA8B724DDC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9FECEB-AB81-7EAC-4DB1-BD45C02F4B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327B5C-82A3-B22D-2260-F1895F507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ED68E4-B64A-5E62-8A20-81CD6C407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E33C2C-CD65-D450-4237-7D28E96AB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889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D3A6A-6834-45C9-4EA7-8E31CEC1D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E5D334-7B08-9460-B392-443565B05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804B0F-8227-6691-1F85-8C04ACACB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A746B0-B891-FF45-95A2-F5D8E8254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149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8A1FA2-A42A-EAD2-655F-5ACE244D5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643C1B-532A-60B5-B3AF-9625F5367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E6C452-8020-B5F3-70AB-85571FCE5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24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4C701-5BAA-F349-6409-FBAF58664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37477-24A1-B3BE-ADF3-385D5B5E52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E28211-E594-331E-EDA3-C2AC12F485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129FC2-211E-9DE9-E3B6-2CD70F731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FE79DA-8F95-0EE3-7E29-38F709ECC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AB56DE-0954-1C41-182D-91E673F33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92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D68A9-9E16-8817-9AFB-FBA6382BC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221822-39E0-8AA6-A275-B02A91B8D4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729CDB-6786-161E-DD3F-C8C78BB72D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A1F996-2E17-E6FD-D601-E29F0AD74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AAF68A-5E77-7E83-3F51-FA5C0F071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FFD0B2-0F68-1A2E-2450-C5F3AADF8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8578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3340B-2CE5-8006-8D89-1C00A1CFA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D9F7F1-CE24-83C8-BC7C-E33534CB13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8C8EF-D655-21CD-635D-6E6A52B4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A5495-01DE-3353-EBE6-B2A6D936E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E4D62D-901A-4716-919C-95F7AB5ED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1120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762074-0D11-5329-C387-B1AF19260D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5226DB-BD8C-3A56-96C1-6C847A65F8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F2503-10F9-3025-FEBB-03B1D7AE9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728D7-B5A5-4879-8C88-399966FC9186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046157-14D4-656C-4806-4E942003B4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07AA14-080A-F798-0C96-BB44002E1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365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3B7F57-D2D8-D70E-9A34-17DF28363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528160-4584-3072-15A4-3C1EB642BB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FBD2BC-933D-2820-EE36-C13B9B2F82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5728D7-B5A5-4879-8C88-399966FC9186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4C73A6-0751-17F9-B1A5-86BC7290B0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CFE9D-5580-2D8C-9461-818B8E7B98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BFD66-FF98-4A8A-9F6F-7925D353D9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358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historicengland.org.uk/about/jobs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lickr.com/photos/tingy/6897628841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tty.edu/publications/heritagemanagement/part-two/12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4panorama.com/panos/Egypt-360-degree-virtual-reality-tour/" TargetMode="External"/><Relationship Id="rId2" Type="http://schemas.openxmlformats.org/officeDocument/2006/relationships/hyperlink" Target="https://nextreality.com/portfolio/augmented-reality-tourism-heritage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hyperlink" Target="https://www.travelandleisure.com/attractions/museums-galleries/museums-with-virtual-tours" TargetMode="External"/><Relationship Id="rId4" Type="http://schemas.openxmlformats.org/officeDocument/2006/relationships/hyperlink" Target="https://www.tiktok.com/@blackcountrylivingmuseum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hc.unesco.org/en/list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uster of yellow houses">
            <a:extLst>
              <a:ext uri="{FF2B5EF4-FFF2-40B4-BE49-F238E27FC236}">
                <a16:creationId xmlns:a16="http://schemas.microsoft.com/office/drawing/2014/main" id="{FDBB7021-5123-AB14-F9F3-D4B2CC693D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6720" b="-1"/>
          <a:stretch/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317450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8485" y="1122363"/>
            <a:ext cx="301752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900"/>
              <a:t>Management of Heritage and Culture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8485" y="4872922"/>
            <a:ext cx="3017519" cy="1208141"/>
          </a:xfrm>
        </p:spPr>
        <p:txBody>
          <a:bodyPr>
            <a:normAutofit/>
          </a:bodyPr>
          <a:lstStyle/>
          <a:p>
            <a:pPr algn="l"/>
            <a:endParaRPr lang="en-GB" sz="1700"/>
          </a:p>
          <a:p>
            <a:pPr algn="l"/>
            <a:r>
              <a:rPr lang="en-GB" sz="1700"/>
              <a:t>Week 6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0030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096" y="188640"/>
            <a:ext cx="7290055" cy="6120720"/>
          </a:xfrm>
        </p:spPr>
        <p:txBody>
          <a:bodyPr>
            <a:normAutofit fontScale="92500" lnSpcReduction="20000"/>
          </a:bodyPr>
          <a:lstStyle/>
          <a:p>
            <a:endParaRPr lang="en-GB" sz="3600" dirty="0"/>
          </a:p>
          <a:p>
            <a:r>
              <a:rPr lang="en-GB" sz="3600" b="1" u="sng" dirty="0"/>
              <a:t>Questions: 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/>
              <a:t>1) What does EFFECTIVE Attraction management involve?</a:t>
            </a:r>
          </a:p>
          <a:p>
            <a:endParaRPr lang="en-GB" sz="3600" dirty="0"/>
          </a:p>
          <a:p>
            <a:pPr marL="0" indent="0">
              <a:buNone/>
            </a:pPr>
            <a:r>
              <a:rPr lang="en-GB" sz="3600" dirty="0"/>
              <a:t>2) What does EFFECTIVE Heritage and Cultural Attraction Management involve?</a:t>
            </a:r>
          </a:p>
          <a:p>
            <a:pPr marL="0" indent="0">
              <a:buNone/>
            </a:pPr>
            <a:r>
              <a:rPr lang="en-GB" sz="2600" i="1" dirty="0"/>
              <a:t>(NB : Consider -What aspects of Heritage and Culture NEED management?)</a:t>
            </a:r>
          </a:p>
          <a:p>
            <a:pPr marL="0" indent="0">
              <a:buNone/>
            </a:pPr>
            <a:endParaRPr lang="en-GB" sz="2600" i="1" dirty="0"/>
          </a:p>
          <a:p>
            <a:pPr marL="0" indent="0">
              <a:buNone/>
            </a:pPr>
            <a:r>
              <a:rPr lang="en-GB" sz="3600" dirty="0"/>
              <a:t>3) What are the </a:t>
            </a:r>
            <a:r>
              <a:rPr lang="en-GB" sz="3600" u="sng" dirty="0"/>
              <a:t>key differences </a:t>
            </a:r>
            <a:r>
              <a:rPr lang="en-GB" sz="3600" dirty="0"/>
              <a:t>of managing a ‘general’ attraction and a ‘Heritage and Cultural’ attraction?</a:t>
            </a:r>
          </a:p>
        </p:txBody>
      </p:sp>
    </p:spTree>
    <p:extLst>
      <p:ext uri="{BB962C8B-B14F-4D97-AF65-F5344CB8AC3E}">
        <p14:creationId xmlns:p14="http://schemas.microsoft.com/office/powerpoint/2010/main" val="2601626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321734"/>
            <a:ext cx="8178799" cy="1135737"/>
          </a:xfrm>
        </p:spPr>
        <p:txBody>
          <a:bodyPr>
            <a:normAutofit/>
          </a:bodyPr>
          <a:lstStyle/>
          <a:p>
            <a:r>
              <a:rPr lang="en-GB" sz="3100" b="1"/>
              <a:t>Heritage Operations Management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82600" y="1782981"/>
            <a:ext cx="8178799" cy="439398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600" dirty="0"/>
              <a:t>Effective Heritage Management involves the consideration of:</a:t>
            </a:r>
          </a:p>
          <a:p>
            <a:endParaRPr lang="en-GB" sz="2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Product Quality Design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Planning Funding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Customer Care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Operations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Conservation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Sustainability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Marketing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600" dirty="0"/>
              <a:t>Presentation / Interpretation…….</a:t>
            </a:r>
            <a:endParaRPr lang="en-GB" sz="17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886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321734"/>
            <a:ext cx="8178799" cy="1135737"/>
          </a:xfrm>
        </p:spPr>
        <p:txBody>
          <a:bodyPr>
            <a:normAutofit/>
          </a:bodyPr>
          <a:lstStyle/>
          <a:p>
            <a:r>
              <a:rPr lang="en-GB" sz="3100" b="1" dirty="0"/>
              <a:t>Heritage Operations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0" y="1782981"/>
            <a:ext cx="8178799" cy="4393982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r>
              <a:rPr lang="en-GB" sz="2800" dirty="0"/>
              <a:t>Managers NEED TO:</a:t>
            </a:r>
          </a:p>
          <a:p>
            <a:endParaRPr lang="en-GB" sz="2800" dirty="0"/>
          </a:p>
          <a:p>
            <a:r>
              <a:rPr lang="en-GB" sz="2800" dirty="0"/>
              <a:t>1) Know THEIR site intimately (Site Requirements)</a:t>
            </a:r>
          </a:p>
          <a:p>
            <a:r>
              <a:rPr lang="en-GB" sz="2800" dirty="0"/>
              <a:t>2) Know THEIR visitor market (Consumer requirements)</a:t>
            </a:r>
          </a:p>
          <a:p>
            <a:r>
              <a:rPr lang="en-GB" sz="2800" b="1" dirty="0"/>
              <a:t>Managers need to be PROACTIVE not REACTIVE!</a:t>
            </a:r>
          </a:p>
          <a:p>
            <a:r>
              <a:rPr lang="en-GB" sz="2800" dirty="0"/>
              <a:t>[Middleton and Hawkins (1998)]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750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600" y="321734"/>
            <a:ext cx="8178799" cy="1135737"/>
          </a:xfrm>
        </p:spPr>
        <p:txBody>
          <a:bodyPr>
            <a:normAutofit/>
          </a:bodyPr>
          <a:lstStyle/>
          <a:p>
            <a:r>
              <a:rPr lang="en-GB" sz="3100"/>
              <a:t>Heritage Operations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0" y="1782981"/>
            <a:ext cx="8178799" cy="4393982"/>
          </a:xfrm>
        </p:spPr>
        <p:txBody>
          <a:bodyPr>
            <a:normAutofit/>
          </a:bodyPr>
          <a:lstStyle/>
          <a:p>
            <a:r>
              <a:rPr lang="en-GB" sz="2400" dirty="0"/>
              <a:t>One of the biggest problems facing ‘Heritage’ is that often MANAGEMENT is REACTIVE instead of Proactive. </a:t>
            </a:r>
          </a:p>
          <a:p>
            <a:r>
              <a:rPr lang="en-GB" sz="1800" dirty="0"/>
              <a:t>[Middleton + Hawkins (1998)]</a:t>
            </a:r>
            <a:endParaRPr lang="en-GB" sz="2400" dirty="0"/>
          </a:p>
          <a:p>
            <a:endParaRPr lang="en-GB" sz="2400" dirty="0"/>
          </a:p>
          <a:p>
            <a:r>
              <a:rPr lang="en-GB" sz="2400" i="1" dirty="0"/>
              <a:t>“Failure to implement management schemes / practices is normally linked to financial restrictions  / space constraints or an inability to identify the appropriate course rather than a wilful disregard for the conservation of the site”</a:t>
            </a:r>
          </a:p>
          <a:p>
            <a:endParaRPr lang="en-GB" sz="2400" dirty="0"/>
          </a:p>
          <a:p>
            <a:r>
              <a:rPr lang="en-GB" sz="1800" dirty="0"/>
              <a:t>(ETB 1991 p7)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08801" y="2200695"/>
            <a:ext cx="645368" cy="48402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00197" y="1502156"/>
            <a:ext cx="2532832" cy="954774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62851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60240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917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4168866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/>
              <a:t> WHAT SKILLS SHOULD A HERITAGE  / CULTURE MANAGER HAVE ?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hlinkClick r:id="rId2"/>
              </a:rPr>
              <a:t>https://historicengland.org.uk/about/jobs/</a:t>
            </a:r>
            <a:endParaRPr lang="en-GB" sz="2400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429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2437781" y="1162044"/>
            <a:ext cx="4083433" cy="3062575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699" cy="759619"/>
          </a:xfrm>
        </p:spPr>
        <p:txBody>
          <a:bodyPr>
            <a:normAutofit/>
          </a:bodyPr>
          <a:lstStyle/>
          <a:p>
            <a:r>
              <a:rPr lang="en-GB" b="1" dirty="0"/>
              <a:t>Heritage Operations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59239"/>
            <a:ext cx="5599534" cy="5354137"/>
          </a:xfrm>
        </p:spPr>
        <p:txBody>
          <a:bodyPr>
            <a:noAutofit/>
          </a:bodyPr>
          <a:lstStyle/>
          <a:p>
            <a:r>
              <a:rPr lang="en-GB" sz="2000" u="sng" dirty="0"/>
              <a:t>Fundamental Actions for operations Management include: </a:t>
            </a:r>
          </a:p>
          <a:p>
            <a:endParaRPr lang="en-GB" sz="2000" b="1" u="sng" dirty="0"/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Know your site / customer / market well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Build up strong links (networking links…….)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Operate within predetermined parameters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Effectively train staff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Invest in education and interpretation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Invest in Conservation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Assess the impact of visitation on the site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Use marketing as a ‘tool’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000" dirty="0"/>
              <a:t>Be aware of success + short comings at other sites.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7756" y="5228027"/>
            <a:ext cx="830430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Link">
            <a:extLst>
              <a:ext uri="{FF2B5EF4-FFF2-40B4-BE49-F238E27FC236}">
                <a16:creationId xmlns:a16="http://schemas.microsoft.com/office/drawing/2014/main" id="{F572C4D7-D42F-107E-5C1E-11DD078C85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32471" y="2985220"/>
            <a:ext cx="3166198" cy="3166198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0044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4808198" y="2006401"/>
            <a:ext cx="4133210" cy="11357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900" b="1" cap="all" spc="100" dirty="0">
                <a:latin typeface="+mj-lt"/>
                <a:ea typeface="+mj-ea"/>
                <a:cs typeface="+mj-cs"/>
              </a:rPr>
              <a:t>Intangibility / Inseparability / Perishability / Heterogeneity ? </a:t>
            </a:r>
          </a:p>
        </p:txBody>
      </p:sp>
      <p:pic>
        <p:nvPicPr>
          <p:cNvPr id="5" name="Picture 4" descr="A group of stone structures in a grassy field&#10;&#10;Description automatically generated with low confidence">
            <a:extLst>
              <a:ext uri="{FF2B5EF4-FFF2-40B4-BE49-F238E27FC236}">
                <a16:creationId xmlns:a16="http://schemas.microsoft.com/office/drawing/2014/main" id="{450CCFEC-8637-6681-039C-E70AB826538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9807" r="34637"/>
          <a:stretch/>
        </p:blipFill>
        <p:spPr>
          <a:xfrm>
            <a:off x="-1" y="10"/>
            <a:ext cx="4334912" cy="685799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713128"/>
            <a:ext cx="801651" cy="2126625"/>
            <a:chOff x="10918968" y="713127"/>
            <a:chExt cx="1273032" cy="2532832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0324" y="1700808"/>
            <a:ext cx="3852309" cy="526824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/>
            <a:r>
              <a:rPr lang="en-US" sz="2400" dirty="0"/>
              <a:t>WHAT ARE </a:t>
            </a:r>
          </a:p>
          <a:p>
            <a:pPr indent="-228600" defTabSz="914400"/>
            <a:endParaRPr lang="en-US" sz="1700" dirty="0"/>
          </a:p>
          <a:p>
            <a:pPr indent="-228600" defTabSz="914400"/>
            <a:endParaRPr lang="en-US" sz="1700" dirty="0"/>
          </a:p>
          <a:p>
            <a:pPr indent="-228600" defTabSz="914400"/>
            <a:endParaRPr lang="en-US" sz="1700" dirty="0"/>
          </a:p>
          <a:p>
            <a:pPr indent="-228600" defTabSz="914400"/>
            <a:r>
              <a:rPr lang="en-US" sz="2000" dirty="0"/>
              <a:t>Why do we need to consider these related to heritage and culture management?</a:t>
            </a:r>
          </a:p>
          <a:p>
            <a:pPr marL="0" indent="-228600" defTabSz="914400"/>
            <a:endParaRPr lang="en-US" sz="2000" dirty="0"/>
          </a:p>
          <a:p>
            <a:pPr indent="-228600" defTabSz="914400"/>
            <a:r>
              <a:rPr lang="en-US" sz="2000" dirty="0"/>
              <a:t>Let's discuss this using examples </a:t>
            </a:r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754938" y="5230015"/>
            <a:ext cx="2017580" cy="760545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398182" y="5789405"/>
            <a:ext cx="485578" cy="364184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950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956" y="643467"/>
            <a:ext cx="7428086" cy="5571065"/>
          </a:xfrm>
          <a:prstGeom prst="rect">
            <a:avLst/>
          </a:prstGeom>
          <a:ln>
            <a:noFill/>
          </a:ln>
        </p:spPr>
      </p:pic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2443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stone houses">
            <a:extLst>
              <a:ext uri="{FF2B5EF4-FFF2-40B4-BE49-F238E27FC236}">
                <a16:creationId xmlns:a16="http://schemas.microsoft.com/office/drawing/2014/main" id="{467E3B54-FA69-FCF3-F746-BBCF2C2D68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961" r="14041" b="1"/>
          <a:stretch/>
        </p:blipFill>
        <p:spPr>
          <a:xfrm>
            <a:off x="20" y="10"/>
            <a:ext cx="5124486" cy="6857990"/>
          </a:xfrm>
          <a:custGeom>
            <a:avLst/>
            <a:gdLst/>
            <a:ahLst/>
            <a:cxnLst/>
            <a:rect l="l" t="t" r="r" b="b"/>
            <a:pathLst>
              <a:path w="6832674" h="6858000">
                <a:moveTo>
                  <a:pt x="0" y="0"/>
                </a:moveTo>
                <a:lnTo>
                  <a:pt x="6832674" y="0"/>
                </a:lnTo>
                <a:lnTo>
                  <a:pt x="6749707" y="183520"/>
                </a:lnTo>
                <a:cubicBezTo>
                  <a:pt x="6327787" y="1181050"/>
                  <a:pt x="6094475" y="2277779"/>
                  <a:pt x="6094475" y="3429000"/>
                </a:cubicBezTo>
                <a:cubicBezTo>
                  <a:pt x="6094475" y="4580222"/>
                  <a:pt x="6327787" y="5676950"/>
                  <a:pt x="6749707" y="6674481"/>
                </a:cubicBezTo>
                <a:lnTo>
                  <a:pt x="683267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69089" y="2630161"/>
            <a:ext cx="3442118" cy="333248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How do these characteristics influence the way in which </a:t>
            </a:r>
            <a:r>
              <a:rPr lang="en-GB" sz="2400" b="1" dirty="0"/>
              <a:t>heritage and culture are managed and marketed?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hlinkClick r:id="rId3"/>
              </a:rPr>
              <a:t>https://www.getty.edu/publications/heritagemanagement/part-two/12/</a:t>
            </a:r>
            <a:endParaRPr lang="en-GB" sz="2400" dirty="0"/>
          </a:p>
          <a:p>
            <a:pPr>
              <a:buFont typeface="Wingdings" panose="05000000000000000000" pitchFamily="2" charset="2"/>
              <a:buChar char="q"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7205192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73431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Heritage Marketing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4824576"/>
          </a:xfrm>
        </p:spPr>
        <p:txBody>
          <a:bodyPr>
            <a:normAutofit fontScale="92500"/>
          </a:bodyPr>
          <a:lstStyle/>
          <a:p>
            <a:r>
              <a:rPr lang="en-GB" sz="2600" dirty="0"/>
              <a:t>For effective marketing management, is it essential to </a:t>
            </a:r>
            <a:r>
              <a:rPr lang="en-GB" sz="2600" b="1" u="sng" dirty="0"/>
              <a:t>FIRST</a:t>
            </a:r>
            <a:r>
              <a:rPr lang="en-GB" sz="2600" dirty="0"/>
              <a:t> know your product.</a:t>
            </a:r>
          </a:p>
          <a:p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2600" dirty="0"/>
              <a:t>Linked to product type  -  this will influence the marketing strategy (4Ps - </a:t>
            </a:r>
            <a:r>
              <a:rPr lang="en-GB" sz="2600" i="1" dirty="0"/>
              <a:t>McCarthy</a:t>
            </a:r>
            <a:r>
              <a:rPr lang="en-GB" sz="2600" dirty="0"/>
              <a:t> or 7Ps of Marketing  - </a:t>
            </a:r>
            <a:r>
              <a:rPr lang="en-GB" sz="2600" i="1" dirty="0"/>
              <a:t>Booms and Bitner)</a:t>
            </a:r>
          </a:p>
        </p:txBody>
      </p:sp>
      <p:sp>
        <p:nvSpPr>
          <p:cNvPr id="4" name="Rectangle 3"/>
          <p:cNvSpPr/>
          <p:nvPr/>
        </p:nvSpPr>
        <p:spPr>
          <a:xfrm>
            <a:off x="467544" y="2060848"/>
            <a:ext cx="4320480" cy="29238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GB" sz="32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  <a:p>
            <a:pPr algn="ctr"/>
            <a:r>
              <a:rPr lang="en-GB" sz="28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NB - Consider: </a:t>
            </a:r>
          </a:p>
          <a:p>
            <a:pPr algn="ctr"/>
            <a:r>
              <a:rPr lang="en-GB" sz="2800" b="1" i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Intangibility / Inseparability / Perishability / Heterogeneity </a:t>
            </a:r>
          </a:p>
          <a:p>
            <a:pPr marL="0" indent="0" algn="ctr">
              <a:buNone/>
            </a:pPr>
            <a:r>
              <a:rPr lang="en-GB" sz="20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 (Stanton 1981, cited in Middleton 1998)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068765-AB93-0687-B505-6F73653BFA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80" y="2492896"/>
            <a:ext cx="3743413" cy="2194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3159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199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555" y="620392"/>
            <a:ext cx="2856201" cy="5504688"/>
          </a:xfrm>
        </p:spPr>
        <p:txBody>
          <a:bodyPr>
            <a:normAutofit/>
          </a:bodyPr>
          <a:lstStyle/>
          <a:p>
            <a:r>
              <a:rPr lang="en-GB" sz="5200" b="1" u="sng">
                <a:solidFill>
                  <a:schemeClr val="bg1"/>
                </a:solidFill>
              </a:rPr>
              <a:t>7 PS of Marketing </a:t>
            </a:r>
            <a:br>
              <a:rPr lang="en-GB" sz="5200">
                <a:solidFill>
                  <a:schemeClr val="bg1"/>
                </a:solidFill>
              </a:rPr>
            </a:br>
            <a:endParaRPr lang="en-GB" sz="520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B416FD-3E96-F6F4-943A-CFCC8C52F7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1817493"/>
              </p:ext>
            </p:extLst>
          </p:nvPr>
        </p:nvGraphicFramePr>
        <p:xfrm>
          <a:off x="4101291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37114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765665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770" y="1209086"/>
            <a:ext cx="2907636" cy="4064925"/>
          </a:xfrm>
        </p:spPr>
        <p:txBody>
          <a:bodyPr anchor="ctr">
            <a:normAutofit/>
          </a:bodyPr>
          <a:lstStyle/>
          <a:p>
            <a:r>
              <a:rPr lang="en-GB" sz="3700"/>
              <a:t>Interpretation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125" y="2569464"/>
            <a:ext cx="181579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9144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B35219-A4EF-FB17-3DB7-8C135AE0A5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7856668"/>
              </p:ext>
            </p:extLst>
          </p:nvPr>
        </p:nvGraphicFramePr>
        <p:xfrm>
          <a:off x="4210812" y="457200"/>
          <a:ext cx="4588002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66570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CE2C56FC-9EB5-A63A-2F49-B995A6141C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70" r="16061" b="122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6"/>
            <a:ext cx="5398329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103" y="640263"/>
            <a:ext cx="4964858" cy="700505"/>
          </a:xfrm>
        </p:spPr>
        <p:txBody>
          <a:bodyPr>
            <a:normAutofit/>
          </a:bodyPr>
          <a:lstStyle/>
          <a:p>
            <a:r>
              <a:rPr lang="en-GB" sz="3500" dirty="0"/>
              <a:t>Interpretation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5581" y="1700808"/>
            <a:ext cx="4965379" cy="4516929"/>
          </a:xfrm>
        </p:spPr>
        <p:txBody>
          <a:bodyPr>
            <a:normAutofit lnSpcReduction="10000"/>
          </a:bodyPr>
          <a:lstStyle/>
          <a:p>
            <a:pPr lvl="0"/>
            <a:endParaRPr lang="en-GB" sz="1300" b="1" i="1" dirty="0"/>
          </a:p>
          <a:p>
            <a:pPr lvl="0"/>
            <a:r>
              <a:rPr lang="en-GB" sz="1600" b="1" i="1" dirty="0"/>
              <a:t>“</a:t>
            </a:r>
            <a:r>
              <a:rPr lang="en-GB" sz="2000" b="1" i="1" dirty="0"/>
              <a:t>Quality interpretative tools (presentation forms) are paramount in securing a better understanding and respect for a place” </a:t>
            </a:r>
            <a:r>
              <a:rPr lang="en-GB" sz="2000" dirty="0" err="1"/>
              <a:t>Orbasli</a:t>
            </a:r>
            <a:r>
              <a:rPr lang="en-GB" sz="2000" dirty="0"/>
              <a:t> (2000, p165)</a:t>
            </a:r>
          </a:p>
          <a:p>
            <a:pPr lvl="0"/>
            <a:endParaRPr lang="en-GB" sz="2000" dirty="0"/>
          </a:p>
          <a:p>
            <a:pPr lvl="0"/>
            <a:r>
              <a:rPr lang="en-GB" sz="2000" b="1" i="1" dirty="0"/>
              <a:t>“Good heritage </a:t>
            </a:r>
            <a:r>
              <a:rPr lang="en-GB" sz="2000" b="1" i="1" dirty="0" err="1"/>
              <a:t>mgt</a:t>
            </a:r>
            <a:r>
              <a:rPr lang="en-GB" sz="2000" b="1" i="1" dirty="0"/>
              <a:t> with a major focus on interpretation and presentation ensures that one complements the other (Tourism and Heritage” </a:t>
            </a:r>
            <a:r>
              <a:rPr lang="en-GB" sz="2000" dirty="0"/>
              <a:t>Miller (1995, p115, cited in </a:t>
            </a:r>
            <a:r>
              <a:rPr lang="en-GB" sz="2000" dirty="0" err="1"/>
              <a:t>Orbasli</a:t>
            </a:r>
            <a:r>
              <a:rPr lang="en-GB" sz="2000" dirty="0"/>
              <a:t> 2000, p166)</a:t>
            </a:r>
          </a:p>
          <a:p>
            <a:pPr lvl="0"/>
            <a:endParaRPr lang="en-GB" sz="2000" dirty="0"/>
          </a:p>
          <a:p>
            <a:pPr lvl="0"/>
            <a:r>
              <a:rPr lang="en-GB" sz="2000" dirty="0"/>
              <a:t>QUESTION: Give examples of GOOD INTERPRETATION METHODS for HERITAGE AND CULTURE ATTRACTIONS / LOCATIONS.</a:t>
            </a: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4463410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1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Interpretation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8107D5B-E1E2-748C-D24E-0796B52A4A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294940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17655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Autofit/>
          </a:bodyPr>
          <a:lstStyle/>
          <a:p>
            <a:r>
              <a:rPr lang="en-GB" sz="3600" dirty="0"/>
              <a:t>The downside of generating increased visitors are  = Negative Environmental Impacts.</a:t>
            </a:r>
          </a:p>
          <a:p>
            <a:endParaRPr lang="en-GB" sz="1800" dirty="0"/>
          </a:p>
          <a:p>
            <a:r>
              <a:rPr lang="en-GB" sz="3600" dirty="0"/>
              <a:t>1) Overcrowding</a:t>
            </a:r>
          </a:p>
          <a:p>
            <a:r>
              <a:rPr lang="en-GB" sz="3600" dirty="0"/>
              <a:t>2) Wear and Tear</a:t>
            </a:r>
          </a:p>
          <a:p>
            <a:r>
              <a:rPr lang="en-GB" sz="3600" dirty="0"/>
              <a:t>3) Congestion</a:t>
            </a:r>
          </a:p>
          <a:p>
            <a:r>
              <a:rPr lang="en-GB" sz="3600" dirty="0"/>
              <a:t>4) Development.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4139952" y="1844824"/>
            <a:ext cx="180020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5C9299E2-0B6F-C9F5-EE01-DA35DA28F7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3557" y="2636912"/>
            <a:ext cx="4416491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93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794604" y="-1108988"/>
            <a:ext cx="5384871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4" y="673770"/>
            <a:ext cx="2733367" cy="2414488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Heritage and Finance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0857" y="-27384"/>
            <a:ext cx="3941065" cy="5294647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Due to the fragility of many heritage attractions / sites and therefore the need for significant sources of income for repair / restoration, there is added pressure of such sites to </a:t>
            </a:r>
            <a:r>
              <a:rPr lang="en-GB" sz="2400" b="1" dirty="0"/>
              <a:t>generate high levels of visitation…….</a:t>
            </a:r>
          </a:p>
          <a:p>
            <a:pPr>
              <a:lnSpc>
                <a:spcPct val="100000"/>
              </a:lnSpc>
            </a:pPr>
            <a:endParaRPr lang="en-GB" sz="2400" dirty="0"/>
          </a:p>
          <a:p>
            <a:pPr>
              <a:lnSpc>
                <a:spcPct val="100000"/>
              </a:lnSpc>
            </a:pPr>
            <a:r>
              <a:rPr lang="en-GB" sz="2400" i="1" dirty="0"/>
              <a:t>“In order to survive, every site must be capable of securing sufficient income to cover the costs of the preservation of the fabric of the site and its contents” </a:t>
            </a:r>
            <a:r>
              <a:rPr lang="en-GB" sz="2400" dirty="0"/>
              <a:t>(ETB 1991, p10)</a:t>
            </a:r>
          </a:p>
        </p:txBody>
      </p:sp>
    </p:spTree>
    <p:extLst>
      <p:ext uri="{BB962C8B-B14F-4D97-AF65-F5344CB8AC3E}">
        <p14:creationId xmlns:p14="http://schemas.microsoft.com/office/powerpoint/2010/main" val="3534404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3600" b="1" dirty="0"/>
              <a:t>Heritage and Finance Management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onnsiteX0" fmla="*/ 0 w 4480560"/>
              <a:gd name="connsiteY0" fmla="*/ 0 h 13716"/>
              <a:gd name="connsiteX1" fmla="*/ 595274 w 4480560"/>
              <a:gd name="connsiteY1" fmla="*/ 0 h 13716"/>
              <a:gd name="connsiteX2" fmla="*/ 1100938 w 4480560"/>
              <a:gd name="connsiteY2" fmla="*/ 0 h 13716"/>
              <a:gd name="connsiteX3" fmla="*/ 1651406 w 4480560"/>
              <a:gd name="connsiteY3" fmla="*/ 0 h 13716"/>
              <a:gd name="connsiteX4" fmla="*/ 2336292 w 4480560"/>
              <a:gd name="connsiteY4" fmla="*/ 0 h 13716"/>
              <a:gd name="connsiteX5" fmla="*/ 2931566 w 4480560"/>
              <a:gd name="connsiteY5" fmla="*/ 0 h 13716"/>
              <a:gd name="connsiteX6" fmla="*/ 3482035 w 4480560"/>
              <a:gd name="connsiteY6" fmla="*/ 0 h 13716"/>
              <a:gd name="connsiteX7" fmla="*/ 4480560 w 4480560"/>
              <a:gd name="connsiteY7" fmla="*/ 0 h 13716"/>
              <a:gd name="connsiteX8" fmla="*/ 4480560 w 4480560"/>
              <a:gd name="connsiteY8" fmla="*/ 13716 h 13716"/>
              <a:gd name="connsiteX9" fmla="*/ 3840480 w 4480560"/>
              <a:gd name="connsiteY9" fmla="*/ 13716 h 13716"/>
              <a:gd name="connsiteX10" fmla="*/ 3290011 w 4480560"/>
              <a:gd name="connsiteY10" fmla="*/ 13716 h 13716"/>
              <a:gd name="connsiteX11" fmla="*/ 2560320 w 4480560"/>
              <a:gd name="connsiteY11" fmla="*/ 13716 h 13716"/>
              <a:gd name="connsiteX12" fmla="*/ 1965046 w 4480560"/>
              <a:gd name="connsiteY12" fmla="*/ 13716 h 13716"/>
              <a:gd name="connsiteX13" fmla="*/ 1459382 w 4480560"/>
              <a:gd name="connsiteY13" fmla="*/ 13716 h 13716"/>
              <a:gd name="connsiteX14" fmla="*/ 774497 w 4480560"/>
              <a:gd name="connsiteY14" fmla="*/ 13716 h 13716"/>
              <a:gd name="connsiteX15" fmla="*/ 0 w 4480560"/>
              <a:gd name="connsiteY15" fmla="*/ 13716 h 13716"/>
              <a:gd name="connsiteX16" fmla="*/ 0 w 4480560"/>
              <a:gd name="connsiteY16" fmla="*/ 0 h 13716"/>
              <a:gd name="connsiteX0" fmla="*/ 0 w 4480560"/>
              <a:gd name="connsiteY0" fmla="*/ 0 h 13716"/>
              <a:gd name="connsiteX1" fmla="*/ 595274 w 4480560"/>
              <a:gd name="connsiteY1" fmla="*/ 0 h 13716"/>
              <a:gd name="connsiteX2" fmla="*/ 1100938 w 4480560"/>
              <a:gd name="connsiteY2" fmla="*/ 0 h 13716"/>
              <a:gd name="connsiteX3" fmla="*/ 1830629 w 4480560"/>
              <a:gd name="connsiteY3" fmla="*/ 0 h 13716"/>
              <a:gd name="connsiteX4" fmla="*/ 2425903 w 4480560"/>
              <a:gd name="connsiteY4" fmla="*/ 0 h 13716"/>
              <a:gd name="connsiteX5" fmla="*/ 3021178 w 4480560"/>
              <a:gd name="connsiteY5" fmla="*/ 0 h 13716"/>
              <a:gd name="connsiteX6" fmla="*/ 3750869 w 4480560"/>
              <a:gd name="connsiteY6" fmla="*/ 0 h 13716"/>
              <a:gd name="connsiteX7" fmla="*/ 4480560 w 4480560"/>
              <a:gd name="connsiteY7" fmla="*/ 0 h 13716"/>
              <a:gd name="connsiteX8" fmla="*/ 4480560 w 4480560"/>
              <a:gd name="connsiteY8" fmla="*/ 13716 h 13716"/>
              <a:gd name="connsiteX9" fmla="*/ 3930091 w 4480560"/>
              <a:gd name="connsiteY9" fmla="*/ 13716 h 13716"/>
              <a:gd name="connsiteX10" fmla="*/ 3290011 w 4480560"/>
              <a:gd name="connsiteY10" fmla="*/ 13716 h 13716"/>
              <a:gd name="connsiteX11" fmla="*/ 2649931 w 4480560"/>
              <a:gd name="connsiteY11" fmla="*/ 13716 h 13716"/>
              <a:gd name="connsiteX12" fmla="*/ 2054657 w 4480560"/>
              <a:gd name="connsiteY12" fmla="*/ 13716 h 13716"/>
              <a:gd name="connsiteX13" fmla="*/ 1324966 w 4480560"/>
              <a:gd name="connsiteY13" fmla="*/ 13716 h 13716"/>
              <a:gd name="connsiteX14" fmla="*/ 595274 w 4480560"/>
              <a:gd name="connsiteY14" fmla="*/ 13716 h 13716"/>
              <a:gd name="connsiteX15" fmla="*/ 0 w 4480560"/>
              <a:gd name="connsiteY15" fmla="*/ 13716 h 13716"/>
              <a:gd name="connsiteX16" fmla="*/ 0 w 4480560"/>
              <a:gd name="connsiteY16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574" y="14606"/>
                  <a:pt x="338605" y="-40"/>
                  <a:pt x="595274" y="0"/>
                </a:cubicBezTo>
                <a:cubicBezTo>
                  <a:pt x="856171" y="-2198"/>
                  <a:pt x="863435" y="-13333"/>
                  <a:pt x="1100938" y="0"/>
                </a:cubicBezTo>
                <a:cubicBezTo>
                  <a:pt x="1340270" y="17713"/>
                  <a:pt x="1418448" y="-18893"/>
                  <a:pt x="1651406" y="0"/>
                </a:cubicBezTo>
                <a:cubicBezTo>
                  <a:pt x="1875387" y="1627"/>
                  <a:pt x="2153037" y="22688"/>
                  <a:pt x="2336292" y="0"/>
                </a:cubicBezTo>
                <a:cubicBezTo>
                  <a:pt x="2522206" y="-4211"/>
                  <a:pt x="2718333" y="34959"/>
                  <a:pt x="2931566" y="0"/>
                </a:cubicBezTo>
                <a:cubicBezTo>
                  <a:pt x="3137043" y="-17106"/>
                  <a:pt x="3304331" y="1415"/>
                  <a:pt x="3482035" y="0"/>
                </a:cubicBezTo>
                <a:cubicBezTo>
                  <a:pt x="3649837" y="-24078"/>
                  <a:pt x="4010577" y="-51921"/>
                  <a:pt x="4480560" y="0"/>
                </a:cubicBezTo>
                <a:cubicBezTo>
                  <a:pt x="4480642" y="3611"/>
                  <a:pt x="4480510" y="9346"/>
                  <a:pt x="4480560" y="13716"/>
                </a:cubicBezTo>
                <a:cubicBezTo>
                  <a:pt x="4305601" y="36948"/>
                  <a:pt x="4025154" y="21890"/>
                  <a:pt x="3840480" y="13716"/>
                </a:cubicBezTo>
                <a:cubicBezTo>
                  <a:pt x="3668919" y="-16903"/>
                  <a:pt x="3556555" y="-17246"/>
                  <a:pt x="3290011" y="13716"/>
                </a:cubicBezTo>
                <a:cubicBezTo>
                  <a:pt x="2991827" y="13600"/>
                  <a:pt x="2862038" y="-27094"/>
                  <a:pt x="2560320" y="13716"/>
                </a:cubicBezTo>
                <a:cubicBezTo>
                  <a:pt x="2273396" y="32804"/>
                  <a:pt x="2159701" y="35426"/>
                  <a:pt x="1965046" y="13716"/>
                </a:cubicBezTo>
                <a:cubicBezTo>
                  <a:pt x="1785994" y="24616"/>
                  <a:pt x="1686680" y="47748"/>
                  <a:pt x="1459382" y="13716"/>
                </a:cubicBezTo>
                <a:cubicBezTo>
                  <a:pt x="1260610" y="398"/>
                  <a:pt x="913962" y="26960"/>
                  <a:pt x="774497" y="13716"/>
                </a:cubicBezTo>
                <a:cubicBezTo>
                  <a:pt x="689426" y="-2719"/>
                  <a:pt x="378264" y="1751"/>
                  <a:pt x="0" y="13716"/>
                </a:cubicBezTo>
                <a:cubicBezTo>
                  <a:pt x="-173" y="8371"/>
                  <a:pt x="-387" y="6213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90844" y="5546"/>
                  <a:pt x="318443" y="10543"/>
                  <a:pt x="595274" y="0"/>
                </a:cubicBezTo>
                <a:cubicBezTo>
                  <a:pt x="862223" y="-10630"/>
                  <a:pt x="1008164" y="-6970"/>
                  <a:pt x="1100938" y="0"/>
                </a:cubicBezTo>
                <a:cubicBezTo>
                  <a:pt x="1231751" y="-9052"/>
                  <a:pt x="1563421" y="-55931"/>
                  <a:pt x="1830629" y="0"/>
                </a:cubicBezTo>
                <a:cubicBezTo>
                  <a:pt x="2081843" y="38764"/>
                  <a:pt x="2181743" y="16966"/>
                  <a:pt x="2425903" y="0"/>
                </a:cubicBezTo>
                <a:cubicBezTo>
                  <a:pt x="2657412" y="-20059"/>
                  <a:pt x="2795431" y="8423"/>
                  <a:pt x="3021178" y="0"/>
                </a:cubicBezTo>
                <a:cubicBezTo>
                  <a:pt x="3275119" y="-4749"/>
                  <a:pt x="3480943" y="2522"/>
                  <a:pt x="3750869" y="0"/>
                </a:cubicBezTo>
                <a:cubicBezTo>
                  <a:pt x="4005211" y="16055"/>
                  <a:pt x="4302144" y="-2969"/>
                  <a:pt x="4480560" y="0"/>
                </a:cubicBezTo>
                <a:cubicBezTo>
                  <a:pt x="4480397" y="3458"/>
                  <a:pt x="4481383" y="8632"/>
                  <a:pt x="4480560" y="13716"/>
                </a:cubicBezTo>
                <a:cubicBezTo>
                  <a:pt x="4261480" y="-10003"/>
                  <a:pt x="4206199" y="28529"/>
                  <a:pt x="3930091" y="13716"/>
                </a:cubicBezTo>
                <a:cubicBezTo>
                  <a:pt x="3666932" y="-15474"/>
                  <a:pt x="3493645" y="14804"/>
                  <a:pt x="3290011" y="13716"/>
                </a:cubicBezTo>
                <a:cubicBezTo>
                  <a:pt x="3137078" y="-41032"/>
                  <a:pt x="2894690" y="-17948"/>
                  <a:pt x="2649931" y="13716"/>
                </a:cubicBezTo>
                <a:cubicBezTo>
                  <a:pt x="2413020" y="21294"/>
                  <a:pt x="2225991" y="-10559"/>
                  <a:pt x="2054657" y="13716"/>
                </a:cubicBezTo>
                <a:cubicBezTo>
                  <a:pt x="1886877" y="37541"/>
                  <a:pt x="1548763" y="45390"/>
                  <a:pt x="1324966" y="13716"/>
                </a:cubicBezTo>
                <a:cubicBezTo>
                  <a:pt x="1040995" y="1897"/>
                  <a:pt x="786929" y="-17655"/>
                  <a:pt x="595274" y="13716"/>
                </a:cubicBezTo>
                <a:cubicBezTo>
                  <a:pt x="371401" y="32831"/>
                  <a:pt x="168483" y="23167"/>
                  <a:pt x="0" y="13716"/>
                </a:cubicBezTo>
                <a:cubicBezTo>
                  <a:pt x="-740" y="8467"/>
                  <a:pt x="-279" y="4434"/>
                  <a:pt x="0" y="0"/>
                </a:cubicBezTo>
                <a:close/>
              </a:path>
              <a:path w="4480560" h="13716" fill="none" stroke="0" extrusionOk="0">
                <a:moveTo>
                  <a:pt x="0" y="0"/>
                </a:moveTo>
                <a:cubicBezTo>
                  <a:pt x="254633" y="596"/>
                  <a:pt x="318854" y="8353"/>
                  <a:pt x="595274" y="0"/>
                </a:cubicBezTo>
                <a:cubicBezTo>
                  <a:pt x="857042" y="-2503"/>
                  <a:pt x="863005" y="-13327"/>
                  <a:pt x="1100938" y="0"/>
                </a:cubicBezTo>
                <a:cubicBezTo>
                  <a:pt x="1322315" y="28736"/>
                  <a:pt x="1429801" y="-15572"/>
                  <a:pt x="1651406" y="0"/>
                </a:cubicBezTo>
                <a:cubicBezTo>
                  <a:pt x="1861310" y="20479"/>
                  <a:pt x="2199002" y="36173"/>
                  <a:pt x="2336292" y="0"/>
                </a:cubicBezTo>
                <a:cubicBezTo>
                  <a:pt x="2504451" y="-23230"/>
                  <a:pt x="2735943" y="-3451"/>
                  <a:pt x="2931566" y="0"/>
                </a:cubicBezTo>
                <a:cubicBezTo>
                  <a:pt x="3109081" y="-33272"/>
                  <a:pt x="3310374" y="39503"/>
                  <a:pt x="3482035" y="0"/>
                </a:cubicBezTo>
                <a:cubicBezTo>
                  <a:pt x="3630968" y="-117346"/>
                  <a:pt x="3975789" y="30358"/>
                  <a:pt x="4480560" y="0"/>
                </a:cubicBezTo>
                <a:cubicBezTo>
                  <a:pt x="4480546" y="3532"/>
                  <a:pt x="4481771" y="9530"/>
                  <a:pt x="4480560" y="13716"/>
                </a:cubicBezTo>
                <a:cubicBezTo>
                  <a:pt x="4299745" y="8025"/>
                  <a:pt x="4055484" y="54224"/>
                  <a:pt x="3840480" y="13716"/>
                </a:cubicBezTo>
                <a:cubicBezTo>
                  <a:pt x="3665362" y="14404"/>
                  <a:pt x="3548412" y="6532"/>
                  <a:pt x="3290011" y="13716"/>
                </a:cubicBezTo>
                <a:cubicBezTo>
                  <a:pt x="3037450" y="36923"/>
                  <a:pt x="2862123" y="43167"/>
                  <a:pt x="2560320" y="13716"/>
                </a:cubicBezTo>
                <a:cubicBezTo>
                  <a:pt x="2308793" y="7156"/>
                  <a:pt x="2153402" y="-25971"/>
                  <a:pt x="1965046" y="13716"/>
                </a:cubicBezTo>
                <a:cubicBezTo>
                  <a:pt x="1778601" y="25944"/>
                  <a:pt x="1672011" y="23840"/>
                  <a:pt x="1459382" y="13716"/>
                </a:cubicBezTo>
                <a:cubicBezTo>
                  <a:pt x="1212351" y="-9856"/>
                  <a:pt x="906131" y="12859"/>
                  <a:pt x="774497" y="13716"/>
                </a:cubicBezTo>
                <a:cubicBezTo>
                  <a:pt x="636671" y="-47283"/>
                  <a:pt x="331670" y="1705"/>
                  <a:pt x="0" y="13716"/>
                </a:cubicBezTo>
                <a:cubicBezTo>
                  <a:pt x="-561" y="8546"/>
                  <a:pt x="-377" y="614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480560"/>
                      <a:gd name="connsiteY0" fmla="*/ 0 h 13716"/>
                      <a:gd name="connsiteX1" fmla="*/ 595274 w 4480560"/>
                      <a:gd name="connsiteY1" fmla="*/ 0 h 13716"/>
                      <a:gd name="connsiteX2" fmla="*/ 1100938 w 4480560"/>
                      <a:gd name="connsiteY2" fmla="*/ 0 h 13716"/>
                      <a:gd name="connsiteX3" fmla="*/ 1651406 w 4480560"/>
                      <a:gd name="connsiteY3" fmla="*/ 0 h 13716"/>
                      <a:gd name="connsiteX4" fmla="*/ 2336292 w 4480560"/>
                      <a:gd name="connsiteY4" fmla="*/ 0 h 13716"/>
                      <a:gd name="connsiteX5" fmla="*/ 2931566 w 4480560"/>
                      <a:gd name="connsiteY5" fmla="*/ 0 h 13716"/>
                      <a:gd name="connsiteX6" fmla="*/ 3482035 w 4480560"/>
                      <a:gd name="connsiteY6" fmla="*/ 0 h 13716"/>
                      <a:gd name="connsiteX7" fmla="*/ 4480560 w 4480560"/>
                      <a:gd name="connsiteY7" fmla="*/ 0 h 13716"/>
                      <a:gd name="connsiteX8" fmla="*/ 4480560 w 4480560"/>
                      <a:gd name="connsiteY8" fmla="*/ 13716 h 13716"/>
                      <a:gd name="connsiteX9" fmla="*/ 3840480 w 4480560"/>
                      <a:gd name="connsiteY9" fmla="*/ 13716 h 13716"/>
                      <a:gd name="connsiteX10" fmla="*/ 3290011 w 4480560"/>
                      <a:gd name="connsiteY10" fmla="*/ 13716 h 13716"/>
                      <a:gd name="connsiteX11" fmla="*/ 2560320 w 4480560"/>
                      <a:gd name="connsiteY11" fmla="*/ 13716 h 13716"/>
                      <a:gd name="connsiteX12" fmla="*/ 1965046 w 4480560"/>
                      <a:gd name="connsiteY12" fmla="*/ 13716 h 13716"/>
                      <a:gd name="connsiteX13" fmla="*/ 1459382 w 4480560"/>
                      <a:gd name="connsiteY13" fmla="*/ 13716 h 13716"/>
                      <a:gd name="connsiteX14" fmla="*/ 774497 w 4480560"/>
                      <a:gd name="connsiteY14" fmla="*/ 13716 h 13716"/>
                      <a:gd name="connsiteX15" fmla="*/ 0 w 4480560"/>
                      <a:gd name="connsiteY15" fmla="*/ 13716 h 13716"/>
                      <a:gd name="connsiteX16" fmla="*/ 0 w 4480560"/>
                      <a:gd name="connsiteY16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480560" h="13716" fill="none" extrusionOk="0">
                        <a:moveTo>
                          <a:pt x="0" y="0"/>
                        </a:moveTo>
                        <a:cubicBezTo>
                          <a:pt x="267821" y="8731"/>
                          <a:pt x="334105" y="2629"/>
                          <a:pt x="595274" y="0"/>
                        </a:cubicBezTo>
                        <a:cubicBezTo>
                          <a:pt x="856443" y="-2629"/>
                          <a:pt x="863808" y="-13353"/>
                          <a:pt x="1100938" y="0"/>
                        </a:cubicBezTo>
                        <a:cubicBezTo>
                          <a:pt x="1338068" y="13353"/>
                          <a:pt x="1431663" y="-25862"/>
                          <a:pt x="1651406" y="0"/>
                        </a:cubicBezTo>
                        <a:cubicBezTo>
                          <a:pt x="1871149" y="25862"/>
                          <a:pt x="2173163" y="23827"/>
                          <a:pt x="2336292" y="0"/>
                        </a:cubicBezTo>
                        <a:cubicBezTo>
                          <a:pt x="2499421" y="-23827"/>
                          <a:pt x="2720589" y="28148"/>
                          <a:pt x="2931566" y="0"/>
                        </a:cubicBezTo>
                        <a:cubicBezTo>
                          <a:pt x="3142543" y="-28148"/>
                          <a:pt x="3323630" y="27022"/>
                          <a:pt x="3482035" y="0"/>
                        </a:cubicBezTo>
                        <a:cubicBezTo>
                          <a:pt x="3640440" y="-27022"/>
                          <a:pt x="4012110" y="-20118"/>
                          <a:pt x="4480560" y="0"/>
                        </a:cubicBezTo>
                        <a:cubicBezTo>
                          <a:pt x="4480273" y="3379"/>
                          <a:pt x="4480768" y="9289"/>
                          <a:pt x="4480560" y="13716"/>
                        </a:cubicBezTo>
                        <a:cubicBezTo>
                          <a:pt x="4314132" y="10352"/>
                          <a:pt x="4028383" y="32060"/>
                          <a:pt x="3840480" y="13716"/>
                        </a:cubicBezTo>
                        <a:cubicBezTo>
                          <a:pt x="3652577" y="-4628"/>
                          <a:pt x="3547615" y="-1724"/>
                          <a:pt x="3290011" y="13716"/>
                        </a:cubicBezTo>
                        <a:cubicBezTo>
                          <a:pt x="3032407" y="29156"/>
                          <a:pt x="2830268" y="4147"/>
                          <a:pt x="2560320" y="13716"/>
                        </a:cubicBezTo>
                        <a:cubicBezTo>
                          <a:pt x="2290372" y="23285"/>
                          <a:pt x="2147422" y="2156"/>
                          <a:pt x="1965046" y="13716"/>
                        </a:cubicBezTo>
                        <a:cubicBezTo>
                          <a:pt x="1782670" y="25276"/>
                          <a:pt x="1689791" y="36108"/>
                          <a:pt x="1459382" y="13716"/>
                        </a:cubicBezTo>
                        <a:cubicBezTo>
                          <a:pt x="1228973" y="-8676"/>
                          <a:pt x="915486" y="31929"/>
                          <a:pt x="774497" y="13716"/>
                        </a:cubicBezTo>
                        <a:cubicBezTo>
                          <a:pt x="633508" y="-4497"/>
                          <a:pt x="361442" y="-15679"/>
                          <a:pt x="0" y="13716"/>
                        </a:cubicBezTo>
                        <a:cubicBezTo>
                          <a:pt x="-362" y="8190"/>
                          <a:pt x="-434" y="6098"/>
                          <a:pt x="0" y="0"/>
                        </a:cubicBezTo>
                        <a:close/>
                      </a:path>
                      <a:path w="4480560" h="13716" stroke="0" extrusionOk="0">
                        <a:moveTo>
                          <a:pt x="0" y="0"/>
                        </a:moveTo>
                        <a:cubicBezTo>
                          <a:pt x="285465" y="225"/>
                          <a:pt x="322691" y="16223"/>
                          <a:pt x="595274" y="0"/>
                        </a:cubicBezTo>
                        <a:cubicBezTo>
                          <a:pt x="867857" y="-16223"/>
                          <a:pt x="989129" y="-11242"/>
                          <a:pt x="1100938" y="0"/>
                        </a:cubicBezTo>
                        <a:cubicBezTo>
                          <a:pt x="1212747" y="11242"/>
                          <a:pt x="1574350" y="-36410"/>
                          <a:pt x="1830629" y="0"/>
                        </a:cubicBezTo>
                        <a:cubicBezTo>
                          <a:pt x="2086908" y="36410"/>
                          <a:pt x="2180922" y="4645"/>
                          <a:pt x="2425903" y="0"/>
                        </a:cubicBezTo>
                        <a:cubicBezTo>
                          <a:pt x="2670884" y="-4645"/>
                          <a:pt x="2782024" y="22929"/>
                          <a:pt x="3021178" y="0"/>
                        </a:cubicBezTo>
                        <a:cubicBezTo>
                          <a:pt x="3260332" y="-22929"/>
                          <a:pt x="3456982" y="-1586"/>
                          <a:pt x="3750869" y="0"/>
                        </a:cubicBezTo>
                        <a:cubicBezTo>
                          <a:pt x="4044756" y="1586"/>
                          <a:pt x="4302726" y="17043"/>
                          <a:pt x="4480560" y="0"/>
                        </a:cubicBezTo>
                        <a:cubicBezTo>
                          <a:pt x="4480360" y="3832"/>
                          <a:pt x="4481152" y="9314"/>
                          <a:pt x="4480560" y="13716"/>
                        </a:cubicBezTo>
                        <a:cubicBezTo>
                          <a:pt x="4279652" y="-11422"/>
                          <a:pt x="4200762" y="36994"/>
                          <a:pt x="3930091" y="13716"/>
                        </a:cubicBezTo>
                        <a:cubicBezTo>
                          <a:pt x="3659420" y="-9562"/>
                          <a:pt x="3456052" y="17722"/>
                          <a:pt x="3290011" y="13716"/>
                        </a:cubicBezTo>
                        <a:cubicBezTo>
                          <a:pt x="3123970" y="9710"/>
                          <a:pt x="2882392" y="28246"/>
                          <a:pt x="2649931" y="13716"/>
                        </a:cubicBezTo>
                        <a:cubicBezTo>
                          <a:pt x="2417470" y="-814"/>
                          <a:pt x="2238426" y="2765"/>
                          <a:pt x="2054657" y="13716"/>
                        </a:cubicBezTo>
                        <a:cubicBezTo>
                          <a:pt x="1870888" y="24667"/>
                          <a:pt x="1566368" y="40468"/>
                          <a:pt x="1324966" y="13716"/>
                        </a:cubicBezTo>
                        <a:cubicBezTo>
                          <a:pt x="1083564" y="-13036"/>
                          <a:pt x="787410" y="6374"/>
                          <a:pt x="595274" y="13716"/>
                        </a:cubicBezTo>
                        <a:cubicBezTo>
                          <a:pt x="403138" y="21058"/>
                          <a:pt x="169622" y="5927"/>
                          <a:pt x="0" y="13716"/>
                        </a:cubicBezTo>
                        <a:cubicBezTo>
                          <a:pt x="-475" y="8699"/>
                          <a:pt x="-565" y="4408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b="1" i="1" dirty="0"/>
              <a:t>“It is the case that few (heritage attractions)  are able to cover the full costs of providing for visitors and funding adequate repair and conservation programme” </a:t>
            </a:r>
            <a:r>
              <a:rPr lang="en-GB" sz="2400" dirty="0"/>
              <a:t>(ETB 1991, p10)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dirty="0"/>
          </a:p>
          <a:p>
            <a:pPr>
              <a:lnSpc>
                <a:spcPct val="100000"/>
              </a:lnSpc>
            </a:pPr>
            <a:r>
              <a:rPr lang="en-GB" sz="2400" dirty="0"/>
              <a:t>EG: Salisbury Cathedral requires £6,000,000 repairs!!!</a:t>
            </a:r>
          </a:p>
          <a:p>
            <a:pPr>
              <a:lnSpc>
                <a:spcPct val="100000"/>
              </a:lnSpc>
            </a:pPr>
            <a:endParaRPr lang="en-GB" sz="2400" dirty="0"/>
          </a:p>
          <a:p>
            <a:pPr>
              <a:lnSpc>
                <a:spcPct val="100000"/>
              </a:lnSpc>
            </a:pPr>
            <a:r>
              <a:rPr lang="en-GB" sz="2400" b="1" dirty="0"/>
              <a:t>Question = Consider effective ways in which heritage and cultural sites could generate income…???</a:t>
            </a:r>
          </a:p>
        </p:txBody>
      </p:sp>
    </p:spTree>
    <p:extLst>
      <p:ext uri="{BB962C8B-B14F-4D97-AF65-F5344CB8AC3E}">
        <p14:creationId xmlns:p14="http://schemas.microsoft.com/office/powerpoint/2010/main" val="100107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794604" y="-1108988"/>
            <a:ext cx="5384871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4" y="673770"/>
            <a:ext cx="2733367" cy="2414488"/>
          </a:xfrm>
        </p:spPr>
        <p:txBody>
          <a:bodyPr anchor="t">
            <a:normAutofit/>
          </a:bodyPr>
          <a:lstStyle/>
          <a:p>
            <a:r>
              <a:rPr lang="en-GB" sz="3600" b="1">
                <a:solidFill>
                  <a:srgbClr val="FFFFFF"/>
                </a:solidFill>
              </a:rPr>
              <a:t>Heritage and Finance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9" y="882315"/>
            <a:ext cx="3941065" cy="529464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Ways to increase funding..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Encourage secondary spend – shops  / restaurants / Cafes……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Increase prices – admissions / goods…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Encourage voluntary conservation work.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400" dirty="0"/>
              <a:t>Encourage financial linkages – sponsorship / partnership</a:t>
            </a:r>
          </a:p>
        </p:txBody>
      </p:sp>
    </p:spTree>
    <p:extLst>
      <p:ext uri="{BB962C8B-B14F-4D97-AF65-F5344CB8AC3E}">
        <p14:creationId xmlns:p14="http://schemas.microsoft.com/office/powerpoint/2010/main" val="2320202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8824632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181D6F-B024-DFDA-3D40-0BB6C395E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723" y="110029"/>
            <a:ext cx="7044316" cy="1330841"/>
          </a:xfrm>
        </p:spPr>
        <p:txBody>
          <a:bodyPr>
            <a:normAutofit/>
          </a:bodyPr>
          <a:lstStyle/>
          <a:p>
            <a:r>
              <a:rPr lang="en-GB" b="1" dirty="0"/>
              <a:t>New Digital marketing trends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0AE65-AD89-1479-4616-C07C738FE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949" y="1290004"/>
            <a:ext cx="5449187" cy="5235339"/>
          </a:xfrm>
        </p:spPr>
        <p:txBody>
          <a:bodyPr>
            <a:normAutofit/>
          </a:bodyPr>
          <a:lstStyle/>
          <a:p>
            <a:r>
              <a:rPr lang="en-GB" sz="2200" dirty="0">
                <a:hlinkClick r:id="rId2"/>
              </a:rPr>
              <a:t>The Augmented Reality in Tourism &amp; Heritage | </a:t>
            </a:r>
            <a:r>
              <a:rPr lang="en-GB" sz="2200" dirty="0" err="1">
                <a:hlinkClick r:id="rId2"/>
              </a:rPr>
              <a:t>NextReality</a:t>
            </a:r>
            <a:endParaRPr lang="en-GB" sz="2200" dirty="0">
              <a:hlinkClick r:id="rId2"/>
            </a:endParaRPr>
          </a:p>
          <a:p>
            <a:endParaRPr lang="en-GB" sz="2200" dirty="0">
              <a:hlinkClick r:id="rId2"/>
            </a:endParaRPr>
          </a:p>
          <a:p>
            <a:r>
              <a:rPr lang="en-GB" sz="2200" dirty="0">
                <a:hlinkClick r:id="rId2"/>
              </a:rPr>
              <a:t>https://nextreality.com/portfolio/augmented-reality-tourism-heritage/</a:t>
            </a:r>
            <a:endParaRPr lang="en-GB" sz="2200" dirty="0"/>
          </a:p>
          <a:p>
            <a:r>
              <a:rPr lang="en-GB" sz="2200" dirty="0">
                <a:hlinkClick r:id="rId3"/>
              </a:rPr>
              <a:t>360 Virtual Tour | Egypt | Pyramids | Nile | Red Sea | Cairo (p4panorama.com)</a:t>
            </a:r>
            <a:endParaRPr lang="en-GB" sz="2200" dirty="0"/>
          </a:p>
          <a:p>
            <a:r>
              <a:rPr lang="en-GB" sz="2200" dirty="0">
                <a:hlinkClick r:id="rId4"/>
              </a:rPr>
              <a:t>Black Country Living Museum (@blackcountrylivingmuseum) Official | TikTok</a:t>
            </a:r>
            <a:endParaRPr lang="en-GB" sz="2200" dirty="0"/>
          </a:p>
          <a:p>
            <a:r>
              <a:rPr lang="en-GB" sz="2200" dirty="0">
                <a:hlinkClick r:id="rId5"/>
              </a:rPr>
              <a:t>12 Museums From Around the World You Can Visit Virtually (travelandleisure.com)</a:t>
            </a:r>
            <a:endParaRPr lang="en-GB" sz="2200" dirty="0"/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B8FEAF-83E6-6CD6-0132-D49316F6C1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3085" y="2204864"/>
            <a:ext cx="2959735" cy="2959735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036218" y="6209414"/>
            <a:ext cx="5107781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6405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  <a:gd name="connsiteX0" fmla="*/ 0 w 5410200"/>
              <a:gd name="connsiteY0" fmla="*/ 0 h 13716"/>
              <a:gd name="connsiteX1" fmla="*/ 622173 w 5410200"/>
              <a:gd name="connsiteY1" fmla="*/ 0 h 13716"/>
              <a:gd name="connsiteX2" fmla="*/ 1136142 w 5410200"/>
              <a:gd name="connsiteY2" fmla="*/ 0 h 13716"/>
              <a:gd name="connsiteX3" fmla="*/ 1920621 w 5410200"/>
              <a:gd name="connsiteY3" fmla="*/ 0 h 13716"/>
              <a:gd name="connsiteX4" fmla="*/ 2542794 w 5410200"/>
              <a:gd name="connsiteY4" fmla="*/ 0 h 13716"/>
              <a:gd name="connsiteX5" fmla="*/ 3164967 w 5410200"/>
              <a:gd name="connsiteY5" fmla="*/ 0 h 13716"/>
              <a:gd name="connsiteX6" fmla="*/ 3949446 w 5410200"/>
              <a:gd name="connsiteY6" fmla="*/ 0 h 13716"/>
              <a:gd name="connsiteX7" fmla="*/ 4517517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165854 w 5410200"/>
              <a:gd name="connsiteY11" fmla="*/ 13716 h 13716"/>
              <a:gd name="connsiteX12" fmla="*/ 3543681 w 5410200"/>
              <a:gd name="connsiteY12" fmla="*/ 13716 h 13716"/>
              <a:gd name="connsiteX13" fmla="*/ 2759202 w 5410200"/>
              <a:gd name="connsiteY13" fmla="*/ 13716 h 13716"/>
              <a:gd name="connsiteX14" fmla="*/ 1974723 w 5410200"/>
              <a:gd name="connsiteY14" fmla="*/ 13716 h 13716"/>
              <a:gd name="connsiteX15" fmla="*/ 1406652 w 5410200"/>
              <a:gd name="connsiteY15" fmla="*/ 13716 h 13716"/>
              <a:gd name="connsiteX16" fmla="*/ 730377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76940" y="8795"/>
                  <a:pt x="295530" y="-3818"/>
                  <a:pt x="568071" y="0"/>
                </a:cubicBezTo>
                <a:cubicBezTo>
                  <a:pt x="821049" y="-7814"/>
                  <a:pt x="977778" y="-9274"/>
                  <a:pt x="1298448" y="0"/>
                </a:cubicBezTo>
                <a:cubicBezTo>
                  <a:pt x="1590381" y="13044"/>
                  <a:pt x="1630605" y="-28"/>
                  <a:pt x="1920621" y="0"/>
                </a:cubicBezTo>
                <a:cubicBezTo>
                  <a:pt x="2206035" y="10386"/>
                  <a:pt x="2357755" y="-28028"/>
                  <a:pt x="2488692" y="0"/>
                </a:cubicBezTo>
                <a:cubicBezTo>
                  <a:pt x="2633521" y="25625"/>
                  <a:pt x="3022777" y="-45440"/>
                  <a:pt x="3219069" y="0"/>
                </a:cubicBezTo>
                <a:cubicBezTo>
                  <a:pt x="3460337" y="63290"/>
                  <a:pt x="3645640" y="26494"/>
                  <a:pt x="3895344" y="0"/>
                </a:cubicBezTo>
                <a:cubicBezTo>
                  <a:pt x="4126339" y="-535"/>
                  <a:pt x="4382665" y="-55222"/>
                  <a:pt x="4571619" y="0"/>
                </a:cubicBezTo>
                <a:cubicBezTo>
                  <a:pt x="4776405" y="-816"/>
                  <a:pt x="5201098" y="-43036"/>
                  <a:pt x="5410200" y="0"/>
                </a:cubicBezTo>
                <a:cubicBezTo>
                  <a:pt x="5409052" y="2649"/>
                  <a:pt x="5410186" y="9063"/>
                  <a:pt x="5410200" y="13716"/>
                </a:cubicBezTo>
                <a:cubicBezTo>
                  <a:pt x="5133704" y="5182"/>
                  <a:pt x="5123444" y="31477"/>
                  <a:pt x="4842129" y="13716"/>
                </a:cubicBezTo>
                <a:cubicBezTo>
                  <a:pt x="4568650" y="-219"/>
                  <a:pt x="4447390" y="8221"/>
                  <a:pt x="4328160" y="13716"/>
                </a:cubicBezTo>
                <a:cubicBezTo>
                  <a:pt x="4227436" y="28078"/>
                  <a:pt x="3754725" y="-2253"/>
                  <a:pt x="3597783" y="13716"/>
                </a:cubicBezTo>
                <a:cubicBezTo>
                  <a:pt x="3459353" y="10223"/>
                  <a:pt x="3317740" y="47315"/>
                  <a:pt x="3029712" y="13716"/>
                </a:cubicBezTo>
                <a:cubicBezTo>
                  <a:pt x="2766446" y="5245"/>
                  <a:pt x="2645518" y="35922"/>
                  <a:pt x="2299335" y="13716"/>
                </a:cubicBezTo>
                <a:cubicBezTo>
                  <a:pt x="1977844" y="23735"/>
                  <a:pt x="1781583" y="-1801"/>
                  <a:pt x="1514856" y="13716"/>
                </a:cubicBezTo>
                <a:cubicBezTo>
                  <a:pt x="1212648" y="18781"/>
                  <a:pt x="1087880" y="-4407"/>
                  <a:pt x="892683" y="13716"/>
                </a:cubicBezTo>
                <a:cubicBezTo>
                  <a:pt x="745769" y="11772"/>
                  <a:pt x="183254" y="-32062"/>
                  <a:pt x="0" y="13716"/>
                </a:cubicBezTo>
                <a:cubicBezTo>
                  <a:pt x="-907" y="9799"/>
                  <a:pt x="-75" y="7151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69468" y="-22806"/>
                  <a:pt x="392563" y="4840"/>
                  <a:pt x="622173" y="0"/>
                </a:cubicBezTo>
                <a:cubicBezTo>
                  <a:pt x="884216" y="-2196"/>
                  <a:pt x="1034637" y="7784"/>
                  <a:pt x="1136142" y="0"/>
                </a:cubicBezTo>
                <a:cubicBezTo>
                  <a:pt x="1204956" y="5920"/>
                  <a:pt x="1559779" y="-61408"/>
                  <a:pt x="1920621" y="0"/>
                </a:cubicBezTo>
                <a:cubicBezTo>
                  <a:pt x="2280250" y="-18581"/>
                  <a:pt x="2372470" y="4128"/>
                  <a:pt x="2542794" y="0"/>
                </a:cubicBezTo>
                <a:cubicBezTo>
                  <a:pt x="2688150" y="-17189"/>
                  <a:pt x="2885478" y="-51412"/>
                  <a:pt x="3164967" y="0"/>
                </a:cubicBezTo>
                <a:cubicBezTo>
                  <a:pt x="3470933" y="16143"/>
                  <a:pt x="3588003" y="-4313"/>
                  <a:pt x="3949446" y="0"/>
                </a:cubicBezTo>
                <a:cubicBezTo>
                  <a:pt x="4331172" y="1470"/>
                  <a:pt x="4289286" y="5331"/>
                  <a:pt x="4517517" y="0"/>
                </a:cubicBezTo>
                <a:cubicBezTo>
                  <a:pt x="4736577" y="41911"/>
                  <a:pt x="5141868" y="443"/>
                  <a:pt x="5410200" y="0"/>
                </a:cubicBezTo>
                <a:cubicBezTo>
                  <a:pt x="5410845" y="2936"/>
                  <a:pt x="5409877" y="9829"/>
                  <a:pt x="5410200" y="13716"/>
                </a:cubicBezTo>
                <a:cubicBezTo>
                  <a:pt x="5130880" y="48304"/>
                  <a:pt x="5008082" y="-27188"/>
                  <a:pt x="4842129" y="13716"/>
                </a:cubicBezTo>
                <a:cubicBezTo>
                  <a:pt x="4629232" y="38478"/>
                  <a:pt x="4430159" y="43872"/>
                  <a:pt x="4165854" y="13716"/>
                </a:cubicBezTo>
                <a:cubicBezTo>
                  <a:pt x="3880517" y="17026"/>
                  <a:pt x="3820863" y="-12209"/>
                  <a:pt x="3543681" y="13716"/>
                </a:cubicBezTo>
                <a:cubicBezTo>
                  <a:pt x="3267577" y="39687"/>
                  <a:pt x="3047131" y="-8774"/>
                  <a:pt x="2759202" y="13716"/>
                </a:cubicBezTo>
                <a:cubicBezTo>
                  <a:pt x="2418778" y="17929"/>
                  <a:pt x="2206820" y="-35095"/>
                  <a:pt x="1974723" y="13716"/>
                </a:cubicBezTo>
                <a:cubicBezTo>
                  <a:pt x="1740429" y="35710"/>
                  <a:pt x="1599301" y="34493"/>
                  <a:pt x="1406652" y="13716"/>
                </a:cubicBezTo>
                <a:cubicBezTo>
                  <a:pt x="1196601" y="3966"/>
                  <a:pt x="938578" y="38717"/>
                  <a:pt x="730377" y="13716"/>
                </a:cubicBezTo>
                <a:cubicBezTo>
                  <a:pt x="524173" y="26651"/>
                  <a:pt x="336004" y="-17469"/>
                  <a:pt x="0" y="13716"/>
                </a:cubicBezTo>
                <a:cubicBezTo>
                  <a:pt x="-377" y="9245"/>
                  <a:pt x="1157" y="3819"/>
                  <a:pt x="0" y="0"/>
                </a:cubicBezTo>
                <a:close/>
              </a:path>
              <a:path w="5410200" h="13716" fill="none" stroke="0" extrusionOk="0">
                <a:moveTo>
                  <a:pt x="0" y="0"/>
                </a:moveTo>
                <a:cubicBezTo>
                  <a:pt x="148438" y="-27720"/>
                  <a:pt x="315263" y="-14841"/>
                  <a:pt x="568071" y="0"/>
                </a:cubicBezTo>
                <a:cubicBezTo>
                  <a:pt x="840209" y="21288"/>
                  <a:pt x="982180" y="-6281"/>
                  <a:pt x="1298448" y="0"/>
                </a:cubicBezTo>
                <a:cubicBezTo>
                  <a:pt x="1577021" y="13763"/>
                  <a:pt x="1630910" y="1060"/>
                  <a:pt x="1920621" y="0"/>
                </a:cubicBezTo>
                <a:cubicBezTo>
                  <a:pt x="2200928" y="-1340"/>
                  <a:pt x="2382869" y="-10369"/>
                  <a:pt x="2488692" y="0"/>
                </a:cubicBezTo>
                <a:cubicBezTo>
                  <a:pt x="2620356" y="20061"/>
                  <a:pt x="3042766" y="-74691"/>
                  <a:pt x="3219069" y="0"/>
                </a:cubicBezTo>
                <a:cubicBezTo>
                  <a:pt x="3395755" y="31704"/>
                  <a:pt x="3646717" y="33546"/>
                  <a:pt x="3895344" y="0"/>
                </a:cubicBezTo>
                <a:cubicBezTo>
                  <a:pt x="4131847" y="-43416"/>
                  <a:pt x="4371681" y="11418"/>
                  <a:pt x="4571619" y="0"/>
                </a:cubicBezTo>
                <a:cubicBezTo>
                  <a:pt x="4799447" y="47677"/>
                  <a:pt x="5212547" y="1562"/>
                  <a:pt x="5410200" y="0"/>
                </a:cubicBezTo>
                <a:cubicBezTo>
                  <a:pt x="5408905" y="2744"/>
                  <a:pt x="5410401" y="9950"/>
                  <a:pt x="5410200" y="13716"/>
                </a:cubicBezTo>
                <a:cubicBezTo>
                  <a:pt x="5139576" y="2947"/>
                  <a:pt x="5122299" y="33775"/>
                  <a:pt x="4842129" y="13716"/>
                </a:cubicBezTo>
                <a:cubicBezTo>
                  <a:pt x="4566356" y="6655"/>
                  <a:pt x="4456854" y="15426"/>
                  <a:pt x="4328160" y="13716"/>
                </a:cubicBezTo>
                <a:cubicBezTo>
                  <a:pt x="4234703" y="-822"/>
                  <a:pt x="3768176" y="-16062"/>
                  <a:pt x="3597783" y="13716"/>
                </a:cubicBezTo>
                <a:cubicBezTo>
                  <a:pt x="3430303" y="10148"/>
                  <a:pt x="3287506" y="20215"/>
                  <a:pt x="3029712" y="13716"/>
                </a:cubicBezTo>
                <a:cubicBezTo>
                  <a:pt x="2742636" y="-2421"/>
                  <a:pt x="2637847" y="18109"/>
                  <a:pt x="2299335" y="13716"/>
                </a:cubicBezTo>
                <a:cubicBezTo>
                  <a:pt x="1959433" y="-7861"/>
                  <a:pt x="1779456" y="37101"/>
                  <a:pt x="1514856" y="13716"/>
                </a:cubicBezTo>
                <a:cubicBezTo>
                  <a:pt x="1212431" y="31797"/>
                  <a:pt x="1086601" y="7282"/>
                  <a:pt x="892683" y="13716"/>
                </a:cubicBezTo>
                <a:cubicBezTo>
                  <a:pt x="721500" y="45800"/>
                  <a:pt x="194249" y="-29802"/>
                  <a:pt x="0" y="13716"/>
                </a:cubicBezTo>
                <a:cubicBezTo>
                  <a:pt x="-508" y="9800"/>
                  <a:pt x="-280" y="682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5410200"/>
                      <a:gd name="connsiteY0" fmla="*/ 0 h 13716"/>
                      <a:gd name="connsiteX1" fmla="*/ 568071 w 5410200"/>
                      <a:gd name="connsiteY1" fmla="*/ 0 h 13716"/>
                      <a:gd name="connsiteX2" fmla="*/ 1298448 w 5410200"/>
                      <a:gd name="connsiteY2" fmla="*/ 0 h 13716"/>
                      <a:gd name="connsiteX3" fmla="*/ 1920621 w 5410200"/>
                      <a:gd name="connsiteY3" fmla="*/ 0 h 13716"/>
                      <a:gd name="connsiteX4" fmla="*/ 2488692 w 5410200"/>
                      <a:gd name="connsiteY4" fmla="*/ 0 h 13716"/>
                      <a:gd name="connsiteX5" fmla="*/ 3219069 w 5410200"/>
                      <a:gd name="connsiteY5" fmla="*/ 0 h 13716"/>
                      <a:gd name="connsiteX6" fmla="*/ 3895344 w 5410200"/>
                      <a:gd name="connsiteY6" fmla="*/ 0 h 13716"/>
                      <a:gd name="connsiteX7" fmla="*/ 4571619 w 5410200"/>
                      <a:gd name="connsiteY7" fmla="*/ 0 h 13716"/>
                      <a:gd name="connsiteX8" fmla="*/ 5410200 w 5410200"/>
                      <a:gd name="connsiteY8" fmla="*/ 0 h 13716"/>
                      <a:gd name="connsiteX9" fmla="*/ 5410200 w 5410200"/>
                      <a:gd name="connsiteY9" fmla="*/ 13716 h 13716"/>
                      <a:gd name="connsiteX10" fmla="*/ 4842129 w 5410200"/>
                      <a:gd name="connsiteY10" fmla="*/ 13716 h 13716"/>
                      <a:gd name="connsiteX11" fmla="*/ 4328160 w 5410200"/>
                      <a:gd name="connsiteY11" fmla="*/ 13716 h 13716"/>
                      <a:gd name="connsiteX12" fmla="*/ 3597783 w 5410200"/>
                      <a:gd name="connsiteY12" fmla="*/ 13716 h 13716"/>
                      <a:gd name="connsiteX13" fmla="*/ 3029712 w 5410200"/>
                      <a:gd name="connsiteY13" fmla="*/ 13716 h 13716"/>
                      <a:gd name="connsiteX14" fmla="*/ 2299335 w 5410200"/>
                      <a:gd name="connsiteY14" fmla="*/ 13716 h 13716"/>
                      <a:gd name="connsiteX15" fmla="*/ 1514856 w 5410200"/>
                      <a:gd name="connsiteY15" fmla="*/ 13716 h 13716"/>
                      <a:gd name="connsiteX16" fmla="*/ 892683 w 5410200"/>
                      <a:gd name="connsiteY16" fmla="*/ 13716 h 13716"/>
                      <a:gd name="connsiteX17" fmla="*/ 0 w 5410200"/>
                      <a:gd name="connsiteY17" fmla="*/ 13716 h 13716"/>
                      <a:gd name="connsiteX18" fmla="*/ 0 w 5410200"/>
                      <a:gd name="connsiteY18" fmla="*/ 0 h 1371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5410200" h="13716" fill="none" extrusionOk="0">
                        <a:moveTo>
                          <a:pt x="0" y="0"/>
                        </a:moveTo>
                        <a:cubicBezTo>
                          <a:pt x="163050" y="-18707"/>
                          <a:pt x="319321" y="-16364"/>
                          <a:pt x="568071" y="0"/>
                        </a:cubicBezTo>
                        <a:cubicBezTo>
                          <a:pt x="816821" y="16364"/>
                          <a:pt x="1013224" y="-7268"/>
                          <a:pt x="1298448" y="0"/>
                        </a:cubicBezTo>
                        <a:cubicBezTo>
                          <a:pt x="1583672" y="7268"/>
                          <a:pt x="1631711" y="-3367"/>
                          <a:pt x="1920621" y="0"/>
                        </a:cubicBezTo>
                        <a:cubicBezTo>
                          <a:pt x="2209531" y="3367"/>
                          <a:pt x="2364420" y="-19184"/>
                          <a:pt x="2488692" y="0"/>
                        </a:cubicBezTo>
                        <a:cubicBezTo>
                          <a:pt x="2612964" y="19184"/>
                          <a:pt x="3023298" y="-34627"/>
                          <a:pt x="3219069" y="0"/>
                        </a:cubicBezTo>
                        <a:cubicBezTo>
                          <a:pt x="3414840" y="34627"/>
                          <a:pt x="3656810" y="24043"/>
                          <a:pt x="3895344" y="0"/>
                        </a:cubicBezTo>
                        <a:cubicBezTo>
                          <a:pt x="4133879" y="-24043"/>
                          <a:pt x="4393984" y="-19577"/>
                          <a:pt x="4571619" y="0"/>
                        </a:cubicBezTo>
                        <a:cubicBezTo>
                          <a:pt x="4749255" y="19577"/>
                          <a:pt x="5179928" y="-6281"/>
                          <a:pt x="5410200" y="0"/>
                        </a:cubicBezTo>
                        <a:cubicBezTo>
                          <a:pt x="5409587" y="2854"/>
                          <a:pt x="5409791" y="9451"/>
                          <a:pt x="5410200" y="13716"/>
                        </a:cubicBezTo>
                        <a:cubicBezTo>
                          <a:pt x="5139060" y="2179"/>
                          <a:pt x="5121593" y="26463"/>
                          <a:pt x="4842129" y="13716"/>
                        </a:cubicBezTo>
                        <a:cubicBezTo>
                          <a:pt x="4562665" y="969"/>
                          <a:pt x="4448273" y="4915"/>
                          <a:pt x="4328160" y="13716"/>
                        </a:cubicBezTo>
                        <a:cubicBezTo>
                          <a:pt x="4208047" y="22517"/>
                          <a:pt x="3760936" y="17995"/>
                          <a:pt x="3597783" y="13716"/>
                        </a:cubicBezTo>
                        <a:cubicBezTo>
                          <a:pt x="3434630" y="9437"/>
                          <a:pt x="3299718" y="28641"/>
                          <a:pt x="3029712" y="13716"/>
                        </a:cubicBezTo>
                        <a:cubicBezTo>
                          <a:pt x="2759706" y="-1209"/>
                          <a:pt x="2640159" y="22822"/>
                          <a:pt x="2299335" y="13716"/>
                        </a:cubicBezTo>
                        <a:cubicBezTo>
                          <a:pt x="1958511" y="4610"/>
                          <a:pt x="1801186" y="24413"/>
                          <a:pt x="1514856" y="13716"/>
                        </a:cubicBezTo>
                        <a:cubicBezTo>
                          <a:pt x="1228526" y="3019"/>
                          <a:pt x="1063509" y="-9877"/>
                          <a:pt x="892683" y="13716"/>
                        </a:cubicBezTo>
                        <a:cubicBezTo>
                          <a:pt x="721857" y="37309"/>
                          <a:pt x="186945" y="-25469"/>
                          <a:pt x="0" y="13716"/>
                        </a:cubicBezTo>
                        <a:cubicBezTo>
                          <a:pt x="-342" y="9537"/>
                          <a:pt x="-97" y="6817"/>
                          <a:pt x="0" y="0"/>
                        </a:cubicBezTo>
                        <a:close/>
                      </a:path>
                      <a:path w="5410200" h="13716" stroke="0" extrusionOk="0">
                        <a:moveTo>
                          <a:pt x="0" y="0"/>
                        </a:moveTo>
                        <a:cubicBezTo>
                          <a:pt x="285096" y="-4925"/>
                          <a:pt x="376456" y="22268"/>
                          <a:pt x="622173" y="0"/>
                        </a:cubicBezTo>
                        <a:cubicBezTo>
                          <a:pt x="867890" y="-22268"/>
                          <a:pt x="1031392" y="7228"/>
                          <a:pt x="1136142" y="0"/>
                        </a:cubicBezTo>
                        <a:cubicBezTo>
                          <a:pt x="1240892" y="-7228"/>
                          <a:pt x="1561853" y="9877"/>
                          <a:pt x="1920621" y="0"/>
                        </a:cubicBezTo>
                        <a:cubicBezTo>
                          <a:pt x="2279389" y="-9877"/>
                          <a:pt x="2367255" y="19546"/>
                          <a:pt x="2542794" y="0"/>
                        </a:cubicBezTo>
                        <a:cubicBezTo>
                          <a:pt x="2718333" y="-19546"/>
                          <a:pt x="2866732" y="-22226"/>
                          <a:pt x="3164967" y="0"/>
                        </a:cubicBezTo>
                        <a:cubicBezTo>
                          <a:pt x="3463202" y="22226"/>
                          <a:pt x="3568055" y="-2765"/>
                          <a:pt x="3949446" y="0"/>
                        </a:cubicBezTo>
                        <a:cubicBezTo>
                          <a:pt x="4330837" y="2765"/>
                          <a:pt x="4287895" y="10557"/>
                          <a:pt x="4517517" y="0"/>
                        </a:cubicBezTo>
                        <a:cubicBezTo>
                          <a:pt x="4747139" y="-10557"/>
                          <a:pt x="5149588" y="8716"/>
                          <a:pt x="5410200" y="0"/>
                        </a:cubicBezTo>
                        <a:cubicBezTo>
                          <a:pt x="5410660" y="2787"/>
                          <a:pt x="5410166" y="9748"/>
                          <a:pt x="5410200" y="13716"/>
                        </a:cubicBezTo>
                        <a:cubicBezTo>
                          <a:pt x="5163327" y="36922"/>
                          <a:pt x="5008749" y="6121"/>
                          <a:pt x="4842129" y="13716"/>
                        </a:cubicBezTo>
                        <a:cubicBezTo>
                          <a:pt x="4675509" y="21311"/>
                          <a:pt x="4433401" y="-5187"/>
                          <a:pt x="4165854" y="13716"/>
                        </a:cubicBezTo>
                        <a:cubicBezTo>
                          <a:pt x="3898308" y="32619"/>
                          <a:pt x="3809032" y="-13282"/>
                          <a:pt x="3543681" y="13716"/>
                        </a:cubicBezTo>
                        <a:cubicBezTo>
                          <a:pt x="3278330" y="40714"/>
                          <a:pt x="3073876" y="-20489"/>
                          <a:pt x="2759202" y="13716"/>
                        </a:cubicBezTo>
                        <a:cubicBezTo>
                          <a:pt x="2444528" y="47921"/>
                          <a:pt x="2204144" y="-1200"/>
                          <a:pt x="1974723" y="13716"/>
                        </a:cubicBezTo>
                        <a:cubicBezTo>
                          <a:pt x="1745302" y="28632"/>
                          <a:pt x="1602335" y="26918"/>
                          <a:pt x="1406652" y="13716"/>
                        </a:cubicBezTo>
                        <a:cubicBezTo>
                          <a:pt x="1210969" y="514"/>
                          <a:pt x="923948" y="-1411"/>
                          <a:pt x="730377" y="13716"/>
                        </a:cubicBezTo>
                        <a:cubicBezTo>
                          <a:pt x="536806" y="28843"/>
                          <a:pt x="336496" y="-4713"/>
                          <a:pt x="0" y="13716"/>
                        </a:cubicBezTo>
                        <a:cubicBezTo>
                          <a:pt x="-535" y="9547"/>
                          <a:pt x="488" y="451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CB7286-1F11-CA6D-B4A4-1CD3E73EBF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3431412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49861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9229" y="188640"/>
            <a:ext cx="7290054" cy="1499616"/>
          </a:xfrm>
        </p:spPr>
        <p:txBody>
          <a:bodyPr>
            <a:normAutofit/>
          </a:bodyPr>
          <a:lstStyle/>
          <a:p>
            <a:r>
              <a:rPr lang="en-GB" b="1" dirty="0"/>
              <a:t>Methods to overcome negative impacts from visitation….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873924"/>
            <a:ext cx="3566160" cy="4023360"/>
          </a:xfrm>
        </p:spPr>
        <p:txBody>
          <a:bodyPr>
            <a:noAutofit/>
          </a:bodyPr>
          <a:lstStyle/>
          <a:p>
            <a:r>
              <a:rPr lang="en-GB" sz="2400" dirty="0"/>
              <a:t>Using Guides</a:t>
            </a:r>
          </a:p>
          <a:p>
            <a:r>
              <a:rPr lang="en-GB" sz="2400" dirty="0"/>
              <a:t>Timed Tickets</a:t>
            </a:r>
          </a:p>
          <a:p>
            <a:r>
              <a:rPr lang="en-GB" sz="2400" dirty="0"/>
              <a:t>Audio Tours</a:t>
            </a:r>
          </a:p>
          <a:p>
            <a:r>
              <a:rPr lang="en-GB" sz="2400" dirty="0"/>
              <a:t>Queuing Systems</a:t>
            </a:r>
          </a:p>
          <a:p>
            <a:r>
              <a:rPr lang="en-GB" sz="2400" dirty="0"/>
              <a:t>Temporary Closure</a:t>
            </a:r>
          </a:p>
          <a:p>
            <a:r>
              <a:rPr lang="en-GB" sz="2400" dirty="0"/>
              <a:t>Re-Routing Visitors</a:t>
            </a:r>
          </a:p>
          <a:p>
            <a:r>
              <a:rPr lang="en-GB" sz="2400" dirty="0"/>
              <a:t>Marketing Off Season</a:t>
            </a:r>
          </a:p>
          <a:p>
            <a:r>
              <a:rPr lang="en-GB" sz="2400" dirty="0"/>
              <a:t>Introducing Wear Techniques – </a:t>
            </a:r>
            <a:r>
              <a:rPr lang="en-GB" sz="2400" dirty="0" err="1"/>
              <a:t>Eg</a:t>
            </a:r>
            <a:r>
              <a:rPr lang="en-GB" sz="2400" dirty="0"/>
              <a:t>; EIAs</a:t>
            </a: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58064" y="1340768"/>
            <a:ext cx="3566160" cy="4968552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2600" dirty="0"/>
              <a:t>Restricting Parking </a:t>
            </a:r>
          </a:p>
          <a:p>
            <a:pPr>
              <a:lnSpc>
                <a:spcPct val="100000"/>
              </a:lnSpc>
            </a:pPr>
            <a:r>
              <a:rPr lang="en-GB" sz="2600" dirty="0"/>
              <a:t>Referral Systems</a:t>
            </a:r>
          </a:p>
          <a:p>
            <a:pPr>
              <a:lnSpc>
                <a:spcPct val="100000"/>
              </a:lnSpc>
            </a:pPr>
            <a:r>
              <a:rPr lang="en-GB" sz="2600" dirty="0"/>
              <a:t>Varying Opening Hours</a:t>
            </a:r>
          </a:p>
          <a:p>
            <a:pPr>
              <a:lnSpc>
                <a:spcPct val="100000"/>
              </a:lnSpc>
            </a:pPr>
            <a:r>
              <a:rPr lang="en-GB" sz="2600" dirty="0"/>
              <a:t>Restrictions Placed On Visitors</a:t>
            </a:r>
          </a:p>
          <a:p>
            <a:pPr>
              <a:lnSpc>
                <a:spcPct val="100000"/>
              </a:lnSpc>
            </a:pPr>
            <a:r>
              <a:rPr lang="en-GB" sz="2600" dirty="0"/>
              <a:t>Educational Based Tourism Promoted</a:t>
            </a:r>
          </a:p>
          <a:p>
            <a:pPr>
              <a:lnSpc>
                <a:spcPct val="100000"/>
              </a:lnSpc>
            </a:pPr>
            <a:r>
              <a:rPr lang="en-GB" sz="2600" dirty="0"/>
              <a:t>Rigorous Cleaning Regimes</a:t>
            </a:r>
          </a:p>
          <a:p>
            <a:pPr>
              <a:lnSpc>
                <a:spcPct val="100000"/>
              </a:lnSpc>
            </a:pPr>
            <a:r>
              <a:rPr lang="en-GB" sz="2600" dirty="0"/>
              <a:t>Planning Alternative Routes</a:t>
            </a:r>
          </a:p>
          <a:p>
            <a:endParaRPr lang="en-GB" sz="5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858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203362-8615-1AD4-86B3-67CD8D6C9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32"/>
            <a:ext cx="7290054" cy="762372"/>
          </a:xfrm>
        </p:spPr>
        <p:txBody>
          <a:bodyPr>
            <a:normAutofit/>
          </a:bodyPr>
          <a:lstStyle/>
          <a:p>
            <a:r>
              <a:rPr lang="en-GB" sz="2800" dirty="0"/>
              <a:t>Assignment – Audit 24th march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B2F8F-2CDC-3AAD-E6FC-EF42FF635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20688"/>
            <a:ext cx="9036496" cy="6192688"/>
          </a:xfrm>
        </p:spPr>
        <p:txBody>
          <a:bodyPr>
            <a:normAutofit fontScale="55000" lnSpcReduction="20000"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GB" sz="1800" b="1" dirty="0">
                <a:effectLst/>
                <a:ea typeface="Times New Roman" panose="02020603050405020304" pitchFamily="18" charset="0"/>
              </a:rPr>
              <a:t> </a:t>
            </a:r>
            <a:r>
              <a:rPr lang="en-GB" sz="2200" dirty="0">
                <a:effectLst/>
                <a:ea typeface="Times New Roman" panose="02020603050405020304" pitchFamily="18" charset="0"/>
              </a:rPr>
              <a:t> appointed heritage consultant, you have been asked to participate in a project undertaking detailed ‘Heritage and Cultural’ based research, specifically to </a:t>
            </a:r>
            <a:r>
              <a:rPr lang="en-GB" sz="2200" b="1" dirty="0">
                <a:effectLst/>
                <a:ea typeface="Times New Roman" panose="02020603050405020304" pitchFamily="18" charset="0"/>
              </a:rPr>
              <a:t>AUDIT and REVIEW a particular attraction’s </a:t>
            </a:r>
            <a:r>
              <a:rPr lang="en-GB" sz="2200" b="1" u="sng" dirty="0">
                <a:effectLst/>
                <a:ea typeface="Times New Roman" panose="02020603050405020304" pitchFamily="18" charset="0"/>
              </a:rPr>
              <a:t>ONLINE </a:t>
            </a:r>
            <a:r>
              <a:rPr lang="en-GB" sz="2200" b="1" dirty="0">
                <a:effectLst/>
                <a:ea typeface="Times New Roman" panose="02020603050405020304" pitchFamily="18" charset="0"/>
              </a:rPr>
              <a:t>impact. 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GB" sz="2200" dirty="0">
                <a:effectLst/>
                <a:ea typeface="Times New Roman" panose="02020603050405020304" pitchFamily="18" charset="0"/>
              </a:rPr>
              <a:t> The overall aim of the project is to </a:t>
            </a:r>
            <a:r>
              <a:rPr lang="en-GB" sz="2200" b="1" dirty="0">
                <a:effectLst/>
                <a:ea typeface="Times New Roman" panose="02020603050405020304" pitchFamily="18" charset="0"/>
              </a:rPr>
              <a:t>advise the heritage and cultural attraction of ways to further ‘embrace and enhance’ online tools / campaigns, to more effectively address the modern digital era and to ensure future long-term sustainability within the Heritage and Cultural Industry. </a:t>
            </a:r>
          </a:p>
          <a:p>
            <a:pPr marL="0" indent="0" algn="just">
              <a:lnSpc>
                <a:spcPct val="120000"/>
              </a:lnSpc>
              <a:buNone/>
            </a:pPr>
            <a:r>
              <a:rPr lang="en-GB" sz="2200" dirty="0">
                <a:effectLst/>
                <a:ea typeface="Times New Roman" panose="02020603050405020304" pitchFamily="18" charset="0"/>
              </a:rPr>
              <a:t>Your remit within the project is to focus on a particular Heritage and Cultural attraction </a:t>
            </a:r>
            <a:r>
              <a:rPr lang="en-GB" sz="2200" b="1" u="sng" dirty="0">
                <a:effectLst/>
                <a:ea typeface="Times New Roman" panose="02020603050405020304" pitchFamily="18" charset="0"/>
              </a:rPr>
              <a:t>(WHICH MUST BE A UNESCO WORLD HERITAGE SITE</a:t>
            </a:r>
            <a:r>
              <a:rPr lang="en-GB" sz="2200" b="1" dirty="0">
                <a:effectLst/>
                <a:ea typeface="Times New Roman" panose="02020603050405020304" pitchFamily="18" charset="0"/>
              </a:rPr>
              <a:t>) </a:t>
            </a:r>
            <a:r>
              <a:rPr lang="en-GB" sz="2200" dirty="0">
                <a:effectLst/>
                <a:ea typeface="Times New Roman" panose="02020603050405020304" pitchFamily="18" charset="0"/>
              </a:rPr>
              <a:t>and rigorously </a:t>
            </a:r>
            <a:r>
              <a:rPr lang="en-GB" sz="2200" b="1" dirty="0">
                <a:effectLst/>
                <a:ea typeface="Times New Roman" panose="02020603050405020304" pitchFamily="18" charset="0"/>
              </a:rPr>
              <a:t>review its online presence, with particular respect to, </a:t>
            </a:r>
            <a:r>
              <a:rPr lang="en-GB" sz="2200" b="1" dirty="0">
                <a:solidFill>
                  <a:srgbClr val="201F1E"/>
                </a:solidFill>
                <a:effectLst/>
                <a:ea typeface="Times New Roman" panose="02020603050405020304" pitchFamily="18" charset="0"/>
              </a:rPr>
              <a:t>its application of </a:t>
            </a:r>
            <a:r>
              <a:rPr lang="en-GB" sz="2200" b="1" u="sng" dirty="0">
                <a:solidFill>
                  <a:srgbClr val="201F1E"/>
                </a:solidFill>
                <a:effectLst/>
                <a:ea typeface="Times New Roman" panose="02020603050405020304" pitchFamily="18" charset="0"/>
              </a:rPr>
              <a:t>Digital Innovation</a:t>
            </a:r>
            <a:r>
              <a:rPr lang="en-GB" sz="2200" u="sng" dirty="0">
                <a:solidFill>
                  <a:srgbClr val="201F1E"/>
                </a:solidFill>
                <a:effectLst/>
                <a:ea typeface="Times New Roman" panose="02020603050405020304" pitchFamily="18" charset="0"/>
              </a:rPr>
              <a:t>.</a:t>
            </a:r>
            <a:endParaRPr lang="en-GB" sz="2200" dirty="0">
              <a:effectLst/>
              <a:ea typeface="Times New Roman" panose="0202060305040502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200" dirty="0">
                <a:effectLst/>
                <a:ea typeface="Times New Roman" panose="02020603050405020304" pitchFamily="18" charset="0"/>
              </a:rPr>
              <a:t>You are required to (a) compile an extensive quality audit </a:t>
            </a:r>
            <a:r>
              <a:rPr lang="en-GB" sz="2200" b="1" dirty="0">
                <a:effectLst/>
                <a:ea typeface="Times New Roman" panose="02020603050405020304" pitchFamily="18" charset="0"/>
              </a:rPr>
              <a:t>of 2,500 words</a:t>
            </a:r>
            <a:r>
              <a:rPr lang="en-GB" sz="2200" dirty="0">
                <a:effectLst/>
                <a:ea typeface="Times New Roman" panose="02020603050405020304" pitchFamily="18" charset="0"/>
              </a:rPr>
              <a:t>, which should provide a comprehensive critical insight of the site’s ‘Online / Digital’ provision and (b) forward future guidance to enhance online impact to respond to current industry challenges - </a:t>
            </a:r>
            <a:r>
              <a:rPr lang="en-GB" sz="2200" i="1" dirty="0">
                <a:effectLst/>
                <a:ea typeface="Times New Roman" panose="02020603050405020304" pitchFamily="18" charset="0"/>
              </a:rPr>
              <a:t>which must have theoretical and academic underpinning</a:t>
            </a:r>
          </a:p>
          <a:p>
            <a:pPr>
              <a:lnSpc>
                <a:spcPct val="120000"/>
              </a:lnSpc>
            </a:pPr>
            <a:r>
              <a:rPr lang="en-GB" sz="2200" u="sng" dirty="0">
                <a:effectLst/>
                <a:ea typeface="Times New Roman" panose="02020603050405020304" pitchFamily="18" charset="0"/>
              </a:rPr>
              <a:t>Audit Specifics:</a:t>
            </a:r>
            <a:endParaRPr lang="en-GB" sz="2200" dirty="0">
              <a:effectLst/>
              <a:ea typeface="Times New Roman" panose="02020603050405020304" pitchFamily="18" charset="0"/>
            </a:endParaRPr>
          </a:p>
          <a:p>
            <a:pPr>
              <a:lnSpc>
                <a:spcPct val="120000"/>
              </a:lnSpc>
            </a:pPr>
            <a:r>
              <a:rPr lang="en-GB" sz="2200" dirty="0">
                <a:effectLst/>
                <a:ea typeface="Times New Roman" panose="02020603050405020304" pitchFamily="18" charset="0"/>
              </a:rPr>
              <a:t> It is important to fully investigate the </a:t>
            </a:r>
            <a:r>
              <a:rPr lang="en-GB" sz="2200" b="1" dirty="0">
                <a:effectLst/>
                <a:ea typeface="Times New Roman" panose="02020603050405020304" pitchFamily="18" charset="0"/>
              </a:rPr>
              <a:t>attraction’s online presence </a:t>
            </a:r>
            <a:r>
              <a:rPr lang="en-GB" sz="2200" dirty="0">
                <a:effectLst/>
                <a:ea typeface="Times New Roman" panose="02020603050405020304" pitchFamily="18" charset="0"/>
              </a:rPr>
              <a:t>– specifically with respect to:</a:t>
            </a:r>
          </a:p>
          <a:p>
            <a:pPr>
              <a:lnSpc>
                <a:spcPct val="120000"/>
              </a:lnSpc>
            </a:pPr>
            <a:r>
              <a:rPr lang="en-GB" sz="2200" dirty="0">
                <a:effectLst/>
                <a:ea typeface="Times New Roman" panose="02020603050405020304" pitchFamily="18" charset="0"/>
              </a:rPr>
              <a:t> Detailing </a:t>
            </a:r>
            <a:r>
              <a:rPr lang="en-GB" sz="2200" b="1" dirty="0">
                <a:effectLst/>
                <a:ea typeface="Times New Roman" panose="02020603050405020304" pitchFamily="18" charset="0"/>
              </a:rPr>
              <a:t>Core Information </a:t>
            </a:r>
            <a:r>
              <a:rPr lang="en-GB" sz="2200" dirty="0">
                <a:effectLst/>
                <a:ea typeface="Times New Roman" panose="02020603050405020304" pitchFamily="18" charset="0"/>
              </a:rPr>
              <a:t>– (available attraction information / product focus / online heritage interpretation – virtual reality VR tours / digital interaction / augmented reality – AR / 3D design and imagery - - - - immersive + interactive displays ……)</a:t>
            </a:r>
          </a:p>
          <a:p>
            <a:pPr marL="342900" lvl="0" indent="-342900">
              <a:lnSpc>
                <a:spcPct val="120000"/>
              </a:lnSpc>
              <a:buFont typeface="+mj-lt"/>
              <a:buAutoNum type="romanLcParenR"/>
            </a:pPr>
            <a:r>
              <a:rPr lang="en-GB" sz="2200" dirty="0">
                <a:effectLst/>
                <a:ea typeface="Times New Roman" panose="02020603050405020304" pitchFamily="18" charset="0"/>
              </a:rPr>
              <a:t>Online </a:t>
            </a:r>
            <a:r>
              <a:rPr lang="en-GB" sz="2200" b="1" dirty="0">
                <a:effectLst/>
                <a:ea typeface="Times New Roman" panose="02020603050405020304" pitchFamily="18" charset="0"/>
              </a:rPr>
              <a:t>‘Digital’ Technology Functionality </a:t>
            </a:r>
            <a:r>
              <a:rPr lang="en-GB" sz="2200" dirty="0">
                <a:effectLst/>
                <a:ea typeface="Times New Roman" panose="02020603050405020304" pitchFamily="18" charset="0"/>
              </a:rPr>
              <a:t>– (ease of access / visitor connections)</a:t>
            </a:r>
          </a:p>
          <a:p>
            <a:pPr marL="342900" lvl="0" indent="-342900">
              <a:lnSpc>
                <a:spcPct val="120000"/>
              </a:lnSpc>
              <a:buFont typeface="+mj-lt"/>
              <a:buAutoNum type="romanLcParenR"/>
            </a:pPr>
            <a:r>
              <a:rPr lang="en-GB" sz="2200" b="1" dirty="0">
                <a:effectLst/>
                <a:ea typeface="Times New Roman" panose="02020603050405020304" pitchFamily="18" charset="0"/>
              </a:rPr>
              <a:t>Digital Innovation Design and Development </a:t>
            </a:r>
            <a:r>
              <a:rPr lang="en-GB" sz="2200" dirty="0">
                <a:effectLst/>
                <a:ea typeface="Times New Roman" panose="02020603050405020304" pitchFamily="18" charset="0"/>
              </a:rPr>
              <a:t>– (engaging public interest)</a:t>
            </a:r>
          </a:p>
          <a:p>
            <a:pPr marL="342900" lvl="0" indent="-342900">
              <a:lnSpc>
                <a:spcPct val="120000"/>
              </a:lnSpc>
              <a:buFont typeface="+mj-lt"/>
              <a:buAutoNum type="romanLcParenR"/>
            </a:pPr>
            <a:r>
              <a:rPr lang="en-GB" sz="2200" b="1" dirty="0">
                <a:effectLst/>
                <a:ea typeface="Times New Roman" panose="02020603050405020304" pitchFamily="18" charset="0"/>
              </a:rPr>
              <a:t>ICT Approaches </a:t>
            </a:r>
            <a:r>
              <a:rPr lang="en-GB" sz="2200" dirty="0">
                <a:effectLst/>
                <a:ea typeface="Times New Roman" panose="02020603050405020304" pitchFamily="18" charset="0"/>
              </a:rPr>
              <a:t>– (appeal and effectiveness of digital platforms….  / variety of technology based experiences)</a:t>
            </a:r>
          </a:p>
          <a:p>
            <a:pPr marL="342900" lvl="0" indent="-342900">
              <a:lnSpc>
                <a:spcPct val="120000"/>
              </a:lnSpc>
              <a:buFont typeface="+mj-lt"/>
              <a:buAutoNum type="romanLcParenR"/>
            </a:pPr>
            <a:r>
              <a:rPr lang="en-GB" sz="2200" dirty="0">
                <a:effectLst/>
                <a:ea typeface="Times New Roman" panose="02020603050405020304" pitchFamily="18" charset="0"/>
              </a:rPr>
              <a:t>Communication Style and Approach – (effectiveness of communication / levels of interaction)</a:t>
            </a:r>
          </a:p>
          <a:p>
            <a:pPr marL="342900" lvl="0" indent="-342900">
              <a:lnSpc>
                <a:spcPct val="120000"/>
              </a:lnSpc>
              <a:buFont typeface="+mj-lt"/>
              <a:buAutoNum type="romanLcParenR"/>
            </a:pPr>
            <a:r>
              <a:rPr lang="en-GB" sz="2200" b="1" dirty="0">
                <a:effectLst/>
                <a:ea typeface="Times New Roman" panose="02020603050405020304" pitchFamily="18" charset="0"/>
              </a:rPr>
              <a:t>Target Audience </a:t>
            </a:r>
            <a:r>
              <a:rPr lang="en-GB" sz="2200" dirty="0">
                <a:effectLst/>
                <a:ea typeface="Times New Roman" panose="02020603050405020304" pitchFamily="18" charset="0"/>
              </a:rPr>
              <a:t>– (visitor profiling)</a:t>
            </a:r>
          </a:p>
          <a:p>
            <a:pPr marL="342900" lvl="0" indent="-342900">
              <a:lnSpc>
                <a:spcPct val="120000"/>
              </a:lnSpc>
              <a:buFont typeface="+mj-lt"/>
              <a:buAutoNum type="romanLcParenR"/>
            </a:pPr>
            <a:r>
              <a:rPr lang="en-GB" sz="2200" dirty="0">
                <a:effectLst/>
                <a:ea typeface="Times New Roman" panose="02020603050405020304" pitchFamily="18" charset="0"/>
              </a:rPr>
              <a:t>Marketing Merits – (digital platforms’ capacity to market / promote / enhance the heritage product)</a:t>
            </a:r>
          </a:p>
          <a:p>
            <a:pPr marL="342900" lvl="0" indent="-342900">
              <a:lnSpc>
                <a:spcPct val="120000"/>
              </a:lnSpc>
              <a:buFont typeface="+mj-lt"/>
              <a:buAutoNum type="romanLcParenR"/>
            </a:pPr>
            <a:r>
              <a:rPr lang="en-GB" sz="2200" dirty="0">
                <a:effectLst/>
                <a:ea typeface="Times New Roman" panose="02020603050405020304" pitchFamily="18" charset="0"/>
              </a:rPr>
              <a:t>Interactive Capabilities of Digital Innovations – (digital options / collaborative + partnership links)</a:t>
            </a:r>
          </a:p>
          <a:p>
            <a:pPr marL="342900" lvl="0" indent="-342900">
              <a:lnSpc>
                <a:spcPct val="120000"/>
              </a:lnSpc>
              <a:buFont typeface="+mj-lt"/>
              <a:buAutoNum type="romanLcParenR"/>
            </a:pPr>
            <a:r>
              <a:rPr lang="en-GB" sz="2200" dirty="0">
                <a:effectLst/>
                <a:ea typeface="Times New Roman" panose="02020603050405020304" pitchFamily="18" charset="0"/>
              </a:rPr>
              <a:t>Competitor Analysis – (comparison of competitors’ online presence)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6732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E487E-C2F3-3749-C538-F6556492F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764704"/>
            <a:ext cx="78867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It is important for the ‘Audit Report’ to be analytical, critically appraising the attraction’s ‘online’ focus, as opposed to just being descriptive.  </a:t>
            </a:r>
          </a:p>
          <a:p>
            <a:r>
              <a:rPr lang="en-GB" dirty="0"/>
              <a:t>Based on the findings, the report then needs to present clear conclusions.  </a:t>
            </a:r>
          </a:p>
          <a:p>
            <a:r>
              <a:rPr lang="en-GB" dirty="0"/>
              <a:t>Finally, to further support the attraction, you are required to put forward </a:t>
            </a:r>
            <a:r>
              <a:rPr lang="en-GB" b="1" dirty="0"/>
              <a:t>3x strategic recommendations linked to future online digital innovations / experiences, with the aim to support mid - long term sustainability.</a:t>
            </a:r>
          </a:p>
          <a:p>
            <a:r>
              <a:rPr lang="en-GB" dirty="0"/>
              <a:t>Please note that this is an individual assignment and students must select different WORLD HERITAGE SITES / ATTRACTIONS. Case Studies will need to be approved in advance to avoid duplication. </a:t>
            </a:r>
          </a:p>
          <a:p>
            <a:r>
              <a:rPr lang="en-GB" dirty="0"/>
              <a:t>Research should consist of at least 6 academic text of the topic as well as credible websites, journals, newspapers.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2268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3AF968B-2505-F017-1016-FA606CFB30FF}"/>
              </a:ext>
            </a:extLst>
          </p:cNvPr>
          <p:cNvSpPr txBox="1"/>
          <p:nvPr/>
        </p:nvSpPr>
        <p:spPr>
          <a:xfrm>
            <a:off x="1619672" y="620688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https://whc.unesco.org/en/list/</a:t>
            </a:r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58FE5B-5B34-8AFC-0E5E-9985F2ACC64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62" t="7287" r="35426" b="23480"/>
          <a:stretch/>
        </p:blipFill>
        <p:spPr>
          <a:xfrm>
            <a:off x="1331640" y="1197663"/>
            <a:ext cx="6984776" cy="5039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8410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1442</Words>
  <Application>Microsoft Office PowerPoint</Application>
  <PresentationFormat>On-screen Show (4:3)</PresentationFormat>
  <Paragraphs>169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Calibri Light</vt:lpstr>
      <vt:lpstr>Wingdings</vt:lpstr>
      <vt:lpstr>Office Theme</vt:lpstr>
      <vt:lpstr>Management of Heritage and Culture</vt:lpstr>
      <vt:lpstr>PowerPoint Presentation</vt:lpstr>
      <vt:lpstr>Heritage Operations Management</vt:lpstr>
      <vt:lpstr>Heritage Operations Management</vt:lpstr>
      <vt:lpstr>Heritage Operations Management</vt:lpstr>
      <vt:lpstr>PowerPoint Presentation</vt:lpstr>
      <vt:lpstr>Heritage Operations Management</vt:lpstr>
      <vt:lpstr>PowerPoint Presentation</vt:lpstr>
      <vt:lpstr>PowerPoint Presentation</vt:lpstr>
      <vt:lpstr>PowerPoint Presentation</vt:lpstr>
      <vt:lpstr>Heritage Marketing Management</vt:lpstr>
      <vt:lpstr>7 PS of Marketing  </vt:lpstr>
      <vt:lpstr>Interpretation</vt:lpstr>
      <vt:lpstr>Interpretation</vt:lpstr>
      <vt:lpstr>Interpretation</vt:lpstr>
      <vt:lpstr>PowerPoint Presentation</vt:lpstr>
      <vt:lpstr>Heritage and Finance Management</vt:lpstr>
      <vt:lpstr>Heritage and Finance Management</vt:lpstr>
      <vt:lpstr>Heritage and Finance Management</vt:lpstr>
      <vt:lpstr>New Digital marketing trends</vt:lpstr>
      <vt:lpstr>PowerPoint Presentation</vt:lpstr>
      <vt:lpstr>Methods to overcome negative impacts from visitation….</vt:lpstr>
      <vt:lpstr>Assignment – Audit 24th march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of Heritage and Culture</dc:title>
  <dc:creator>Kath Flynn</dc:creator>
  <cp:lastModifiedBy>Deborah Jenkins</cp:lastModifiedBy>
  <cp:revision>11</cp:revision>
  <dcterms:created xsi:type="dcterms:W3CDTF">2015-02-12T11:06:15Z</dcterms:created>
  <dcterms:modified xsi:type="dcterms:W3CDTF">2023-03-08T09:00:17Z</dcterms:modified>
</cp:coreProperties>
</file>