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8288000" cy="10287000"/>
  <p:notesSz cx="6858000" cy="9144000"/>
  <p:embeddedFontLst>
    <p:embeddedFont>
      <p:font typeface="Agrandir Bold" pitchFamily="2" charset="77"/>
      <p:regular r:id="rId18"/>
      <p:bold r:id="rId19"/>
    </p:embeddedFont>
    <p:embeddedFont>
      <p:font typeface="Agrandir Bold Italics" pitchFamily="2" charset="77"/>
      <p:regular r:id="rId20"/>
      <p:bold r:id="rId21"/>
      <p:italic r:id="rId22"/>
      <p:boldItalic r:id="rId23"/>
    </p:embeddedFont>
    <p:embeddedFont>
      <p:font typeface="Glacial Indifference" pitchFamily="2" charset="0"/>
      <p:regular r:id="rId24"/>
    </p:embeddedFont>
    <p:embeddedFont>
      <p:font typeface="Poppins" pitchFamily="2" charset="77"/>
      <p:regular r:id="rId25"/>
      <p:bold r:id="rId26"/>
      <p:italic r:id="rId27"/>
      <p:boldItalic r:id="rId28"/>
    </p:embeddedFont>
    <p:embeddedFont>
      <p:font typeface="Poppins Bold" pitchFamily="2" charset="77"/>
      <p:regular r:id="rId29"/>
      <p:bold r:id="rId3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22" autoAdjust="0"/>
    <p:restoredTop sz="96070" autoAdjust="0"/>
  </p:normalViewPr>
  <p:slideViewPr>
    <p:cSldViewPr>
      <p:cViewPr varScale="1">
        <p:scale>
          <a:sx n="76" d="100"/>
          <a:sy n="76" d="100"/>
        </p:scale>
        <p:origin x="448" y="2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font" Target="fonts/font9.fntdata"/><Relationship Id="rId3" Type="http://schemas.openxmlformats.org/officeDocument/2006/relationships/slide" Target="slides/slide2.xml"/><Relationship Id="rId21" Type="http://schemas.openxmlformats.org/officeDocument/2006/relationships/font" Target="fonts/font4.fntdata"/><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font" Target="fonts/font1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font" Target="fonts/font11.fntdata"/><Relationship Id="rId10" Type="http://schemas.openxmlformats.org/officeDocument/2006/relationships/slide" Target="slides/slide9.xml"/><Relationship Id="rId19" Type="http://schemas.openxmlformats.org/officeDocument/2006/relationships/font" Target="fonts/font2.fntdata"/><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font" Target="fonts/font10.fntdata"/><Relationship Id="rId30" Type="http://schemas.openxmlformats.org/officeDocument/2006/relationships/font" Target="fonts/font13.fntdata"/><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24.07.2026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Good morning. My name is Ion Cupcea, the founder of Aqua Car Wash LTD. The purpose of my presentation is to introduce you to my business plan. Aqua Car Wash LTD will be a modern, self-service and ecological carwash business. In the presentation I will prove there is a market opportunity for this business. Explain how we will succeed in this business. As well as prove Aqua Car Wash LTD is financially capable of growing into a successful business. I have chosen this business because I think there is a demand for an Eco and convenient car cleaning option.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Aqua Car Wash LTD is a DIY car wash company that allows customers to conveniently wash their cars at affordable prices while using eco-friendly products. The business features state-of-the-art equipment such as pressure wash bays, vacuum stations, pay by phone and water recycling systems. There is a growing demand for quick and economical car wash services that are environmentally responsible in the UK.</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Aqua Car Wash LTD will take the form of a Private Limited Company. This is because it offers limited liability protection, increases credibility and allows for future growth of the business. In the early stages of the business, I will oversee every aspect from finance to marketing right through to day-to-day running. As Aqua Car Wash LTD expands, employees will be hired to clean equipment, help customers and ensure health and safety are followed.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PESTEL Analysis Water Washing: This strategic evaluation tool captures external factors that affect Aqua Car Wash LTD. The company will benefit from opportunities as the government enacts environmental laws that reward sustainable businesses. Rising inflation is a threat because it will drive up operating costs. Customer trends show an increasing demand for quick and environmentally friendly services. Offering self-service will allow customers to wash their cars at their own convenience. Upgrading to modern technology and following legal and environmental standards will ensure competitiveness and future success.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PESTEL Analysis Water Washing: This strategic evaluation tool captures external factors that affect Aqua Car Wash LTD. The company will benefit from opportunities as the government enacts environmental laws that reward sustainable businesses. Rising inflation is a threat because it will drive up operating costs. Customer trends show an increasing demand for quick and environmentally friendly services. Offering self-service will allow customers to wash their cars at their own convenience. Upgrading to modern technology and following legal and environmental standards will ensure competitiveness and future success.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Our main customer persona is targeted towards Private Car Owners, Taxi Drivers, Delivery drivers and Eco-friendly minded customers who are searching for a quick affordable car wash. Selling points include self-service tech-vending, water recycling solutions, contactless payment and lower price point. We plan to reach customers using online marketing strategies across Facebook, Instagram, Tik Tok, Google Ads and SEO; additionally we will implement loyalty programmes and partner with petrol stations and garages.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following slides present the financial breakdown of the business.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forecasted profit and loss account presented here highlights Aqua Car Wash LTD's anticipated future financial results. Over the first six month period fixed costs should average out at around £8,700 per month. Variable costs however will alter slightly on a monthly basis. Utility bills will vary dependent on how busy we are and how many customers use our facilities. Monthly profits will steadily increase as monthly revenue rises with an increase in customer demand and customers returning for further business. It is projected that Aqua Car Wash LTD will break-even within the first year of trading. Set up costs will be £350,000 of which £100,000 will be self invested and £250,000 will be obtained from external sources.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7/24/26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7/24/26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7/24/26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8.jpeg"/></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313" b="-9313"/>
            </a:stretch>
          </a:blipFill>
        </p:spPr>
        <p:txBody>
          <a:bodyPr/>
          <a:lstStyle/>
          <a:p>
            <a:endParaRPr lang="en-US"/>
          </a:p>
        </p:txBody>
      </p:sp>
      <p:sp>
        <p:nvSpPr>
          <p:cNvPr id="3" name="Freeform 3"/>
          <p:cNvSpPr/>
          <p:nvPr/>
        </p:nvSpPr>
        <p:spPr>
          <a:xfrm>
            <a:off x="5729991" y="6310790"/>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4" name="Group 4"/>
          <p:cNvGrpSpPr/>
          <p:nvPr/>
        </p:nvGrpSpPr>
        <p:grpSpPr>
          <a:xfrm>
            <a:off x="-3522458" y="-1919574"/>
            <a:ext cx="13910815" cy="13651905"/>
            <a:chOff x="0" y="0"/>
            <a:chExt cx="6277610" cy="6160770"/>
          </a:xfrm>
        </p:grpSpPr>
        <p:sp>
          <p:nvSpPr>
            <p:cNvPr id="5" name="Freeform 5"/>
            <p:cNvSpPr/>
            <p:nvPr/>
          </p:nvSpPr>
          <p:spPr>
            <a:xfrm>
              <a:off x="0" y="0"/>
              <a:ext cx="6277610" cy="6162040"/>
            </a:xfrm>
            <a:custGeom>
              <a:avLst/>
              <a:gdLst/>
              <a:ahLst/>
              <a:cxnLst/>
              <a:rect l="l" t="t" r="r" b="b"/>
              <a:pathLst>
                <a:path w="6277610" h="6162040">
                  <a:moveTo>
                    <a:pt x="2890520" y="4845050"/>
                  </a:moveTo>
                  <a:lnTo>
                    <a:pt x="1695450" y="4845050"/>
                  </a:lnTo>
                  <a:lnTo>
                    <a:pt x="1621790" y="4081780"/>
                  </a:lnTo>
                  <a:lnTo>
                    <a:pt x="1195070" y="5676900"/>
                  </a:lnTo>
                  <a:lnTo>
                    <a:pt x="0" y="5676900"/>
                  </a:lnTo>
                  <a:cubicBezTo>
                    <a:pt x="0" y="5676900"/>
                    <a:pt x="852170" y="2481580"/>
                    <a:pt x="1178560" y="1259840"/>
                  </a:cubicBezTo>
                  <a:cubicBezTo>
                    <a:pt x="1252220" y="984250"/>
                    <a:pt x="1501140" y="792480"/>
                    <a:pt x="1786890" y="792480"/>
                  </a:cubicBezTo>
                  <a:lnTo>
                    <a:pt x="1901190" y="792480"/>
                  </a:lnTo>
                  <a:cubicBezTo>
                    <a:pt x="2236470" y="792480"/>
                    <a:pt x="2512060" y="1055370"/>
                    <a:pt x="2529840" y="1389380"/>
                  </a:cubicBezTo>
                  <a:cubicBezTo>
                    <a:pt x="2560320" y="1996440"/>
                    <a:pt x="2603500" y="2848610"/>
                    <a:pt x="2603500" y="2848610"/>
                  </a:cubicBezTo>
                  <a:cubicBezTo>
                    <a:pt x="2603500" y="2848610"/>
                    <a:pt x="2717800" y="2038350"/>
                    <a:pt x="2801620" y="1435100"/>
                  </a:cubicBezTo>
                  <a:cubicBezTo>
                    <a:pt x="2853690" y="1065530"/>
                    <a:pt x="3169920" y="791210"/>
                    <a:pt x="3542030" y="791210"/>
                  </a:cubicBezTo>
                  <a:cubicBezTo>
                    <a:pt x="3999230" y="791210"/>
                    <a:pt x="4371340" y="1160780"/>
                    <a:pt x="4372610" y="1617980"/>
                  </a:cubicBezTo>
                  <a:cubicBezTo>
                    <a:pt x="4375150" y="2189480"/>
                    <a:pt x="4377690" y="2848610"/>
                    <a:pt x="4377690" y="2848610"/>
                  </a:cubicBezTo>
                  <a:lnTo>
                    <a:pt x="4919980" y="0"/>
                  </a:lnTo>
                  <a:lnTo>
                    <a:pt x="6115050" y="0"/>
                  </a:lnTo>
                  <a:lnTo>
                    <a:pt x="6277610" y="4845050"/>
                  </a:lnTo>
                  <a:lnTo>
                    <a:pt x="5082540" y="4845050"/>
                  </a:lnTo>
                  <a:lnTo>
                    <a:pt x="5049520" y="2849880"/>
                  </a:lnTo>
                  <a:cubicBezTo>
                    <a:pt x="5049520" y="2849880"/>
                    <a:pt x="4690110" y="4707890"/>
                    <a:pt x="4509770" y="5641340"/>
                  </a:cubicBezTo>
                  <a:cubicBezTo>
                    <a:pt x="4451350" y="5943600"/>
                    <a:pt x="4187190" y="6162040"/>
                    <a:pt x="3878580" y="6162040"/>
                  </a:cubicBezTo>
                  <a:cubicBezTo>
                    <a:pt x="3510280" y="6162040"/>
                    <a:pt x="3211830" y="5864860"/>
                    <a:pt x="3210560" y="5496560"/>
                  </a:cubicBezTo>
                  <a:cubicBezTo>
                    <a:pt x="3205480" y="4593590"/>
                    <a:pt x="3197860" y="3088640"/>
                    <a:pt x="3197860" y="3088640"/>
                  </a:cubicBezTo>
                  <a:lnTo>
                    <a:pt x="2988310" y="4845050"/>
                  </a:lnTo>
                  <a:lnTo>
                    <a:pt x="2890520" y="4845050"/>
                  </a:lnTo>
                </a:path>
              </a:pathLst>
            </a:custGeom>
            <a:gradFill rotWithShape="1">
              <a:gsLst>
                <a:gs pos="0">
                  <a:srgbClr val="130070">
                    <a:alpha val="100000"/>
                  </a:srgbClr>
                </a:gs>
                <a:gs pos="100000">
                  <a:srgbClr val="226AE2">
                    <a:alpha val="100000"/>
                  </a:srgbClr>
                </a:gs>
              </a:gsLst>
              <a:lin ang="2700000"/>
            </a:gradFill>
          </p:spPr>
          <p:txBody>
            <a:bodyPr/>
            <a:lstStyle/>
            <a:p>
              <a:endParaRPr lang="en-US"/>
            </a:p>
          </p:txBody>
        </p:sp>
      </p:grpSp>
      <p:grpSp>
        <p:nvGrpSpPr>
          <p:cNvPr id="6" name="Group 6"/>
          <p:cNvGrpSpPr/>
          <p:nvPr/>
        </p:nvGrpSpPr>
        <p:grpSpPr>
          <a:xfrm>
            <a:off x="-3522458" y="-1919574"/>
            <a:ext cx="13910815" cy="13651905"/>
            <a:chOff x="0" y="0"/>
            <a:chExt cx="6277610" cy="6160770"/>
          </a:xfrm>
        </p:grpSpPr>
        <p:sp>
          <p:nvSpPr>
            <p:cNvPr id="7" name="Freeform 7"/>
            <p:cNvSpPr/>
            <p:nvPr/>
          </p:nvSpPr>
          <p:spPr>
            <a:xfrm>
              <a:off x="0" y="0"/>
              <a:ext cx="6277610" cy="6162040"/>
            </a:xfrm>
            <a:custGeom>
              <a:avLst/>
              <a:gdLst/>
              <a:ahLst/>
              <a:cxnLst/>
              <a:rect l="l" t="t" r="r" b="b"/>
              <a:pathLst>
                <a:path w="6277610" h="6162040">
                  <a:moveTo>
                    <a:pt x="2890520" y="4845050"/>
                  </a:moveTo>
                  <a:lnTo>
                    <a:pt x="1695450" y="4845050"/>
                  </a:lnTo>
                  <a:lnTo>
                    <a:pt x="1621790" y="4081780"/>
                  </a:lnTo>
                  <a:lnTo>
                    <a:pt x="1195070" y="5676900"/>
                  </a:lnTo>
                  <a:lnTo>
                    <a:pt x="0" y="5676900"/>
                  </a:lnTo>
                  <a:cubicBezTo>
                    <a:pt x="0" y="5676900"/>
                    <a:pt x="852170" y="2481580"/>
                    <a:pt x="1178560" y="1259840"/>
                  </a:cubicBezTo>
                  <a:cubicBezTo>
                    <a:pt x="1252220" y="984250"/>
                    <a:pt x="1501140" y="792480"/>
                    <a:pt x="1786890" y="792480"/>
                  </a:cubicBezTo>
                  <a:lnTo>
                    <a:pt x="1901190" y="792480"/>
                  </a:lnTo>
                  <a:cubicBezTo>
                    <a:pt x="2236470" y="792480"/>
                    <a:pt x="2512060" y="1055370"/>
                    <a:pt x="2529840" y="1389380"/>
                  </a:cubicBezTo>
                  <a:cubicBezTo>
                    <a:pt x="2560320" y="1996440"/>
                    <a:pt x="2603500" y="2848610"/>
                    <a:pt x="2603500" y="2848610"/>
                  </a:cubicBezTo>
                  <a:cubicBezTo>
                    <a:pt x="2603500" y="2848610"/>
                    <a:pt x="2717800" y="2038350"/>
                    <a:pt x="2801620" y="1435100"/>
                  </a:cubicBezTo>
                  <a:cubicBezTo>
                    <a:pt x="2853690" y="1065530"/>
                    <a:pt x="3169920" y="791210"/>
                    <a:pt x="3542030" y="791210"/>
                  </a:cubicBezTo>
                  <a:cubicBezTo>
                    <a:pt x="3999230" y="791210"/>
                    <a:pt x="4371340" y="1160780"/>
                    <a:pt x="4372610" y="1617980"/>
                  </a:cubicBezTo>
                  <a:cubicBezTo>
                    <a:pt x="4375150" y="2189480"/>
                    <a:pt x="4377690" y="2848610"/>
                    <a:pt x="4377690" y="2848610"/>
                  </a:cubicBezTo>
                  <a:lnTo>
                    <a:pt x="4919980" y="0"/>
                  </a:lnTo>
                  <a:lnTo>
                    <a:pt x="6115050" y="0"/>
                  </a:lnTo>
                  <a:lnTo>
                    <a:pt x="6277610" y="4845050"/>
                  </a:lnTo>
                  <a:lnTo>
                    <a:pt x="5082540" y="4845050"/>
                  </a:lnTo>
                  <a:lnTo>
                    <a:pt x="5049520" y="2849880"/>
                  </a:lnTo>
                  <a:cubicBezTo>
                    <a:pt x="5049520" y="2849880"/>
                    <a:pt x="4690110" y="4707890"/>
                    <a:pt x="4509770" y="5641340"/>
                  </a:cubicBezTo>
                  <a:cubicBezTo>
                    <a:pt x="4451350" y="5943600"/>
                    <a:pt x="4187190" y="6162040"/>
                    <a:pt x="3878580" y="6162040"/>
                  </a:cubicBezTo>
                  <a:cubicBezTo>
                    <a:pt x="3510280" y="6162040"/>
                    <a:pt x="3211830" y="5864860"/>
                    <a:pt x="3210560" y="5496560"/>
                  </a:cubicBezTo>
                  <a:cubicBezTo>
                    <a:pt x="3205480" y="4593590"/>
                    <a:pt x="3197860" y="3088640"/>
                    <a:pt x="3197860" y="3088640"/>
                  </a:cubicBezTo>
                  <a:lnTo>
                    <a:pt x="2988310" y="4845050"/>
                  </a:lnTo>
                  <a:lnTo>
                    <a:pt x="2890520" y="4845050"/>
                  </a:lnTo>
                </a:path>
              </a:pathLst>
            </a:custGeom>
            <a:blipFill>
              <a:blip r:embed="rId5">
                <a:alphaModFix amt="39000"/>
              </a:blip>
              <a:stretch>
                <a:fillRect l="-23229" r="-23229"/>
              </a:stretch>
            </a:blipFill>
          </p:spPr>
          <p:txBody>
            <a:bodyPr/>
            <a:lstStyle/>
            <a:p>
              <a:endParaRPr lang="en-US"/>
            </a:p>
          </p:txBody>
        </p:sp>
      </p:grpSp>
      <p:sp>
        <p:nvSpPr>
          <p:cNvPr id="8" name="Freeform 8"/>
          <p:cNvSpPr/>
          <p:nvPr/>
        </p:nvSpPr>
        <p:spPr>
          <a:xfrm>
            <a:off x="1219353" y="2605450"/>
            <a:ext cx="1970420" cy="1970420"/>
          </a:xfrm>
          <a:custGeom>
            <a:avLst/>
            <a:gdLst/>
            <a:ahLst/>
            <a:cxnLst/>
            <a:rect l="l" t="t" r="r" b="b"/>
            <a:pathLst>
              <a:path w="1970420" h="1970420">
                <a:moveTo>
                  <a:pt x="0" y="0"/>
                </a:moveTo>
                <a:lnTo>
                  <a:pt x="1970420" y="0"/>
                </a:lnTo>
                <a:lnTo>
                  <a:pt x="1970420" y="1970420"/>
                </a:lnTo>
                <a:lnTo>
                  <a:pt x="0" y="197042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9" name="Freeform 9"/>
          <p:cNvSpPr/>
          <p:nvPr/>
        </p:nvSpPr>
        <p:spPr>
          <a:xfrm>
            <a:off x="16180036" y="-1273858"/>
            <a:ext cx="3119046" cy="3119046"/>
          </a:xfrm>
          <a:custGeom>
            <a:avLst/>
            <a:gdLst/>
            <a:ahLst/>
            <a:cxnLst/>
            <a:rect l="l" t="t" r="r" b="b"/>
            <a:pathLst>
              <a:path w="3119046" h="3119046">
                <a:moveTo>
                  <a:pt x="0" y="0"/>
                </a:moveTo>
                <a:lnTo>
                  <a:pt x="3119046" y="0"/>
                </a:lnTo>
                <a:lnTo>
                  <a:pt x="3119046" y="3119046"/>
                </a:lnTo>
                <a:lnTo>
                  <a:pt x="0" y="311904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10" name="Group 10"/>
          <p:cNvGrpSpPr/>
          <p:nvPr/>
        </p:nvGrpSpPr>
        <p:grpSpPr>
          <a:xfrm>
            <a:off x="0" y="0"/>
            <a:ext cx="691080" cy="10287000"/>
            <a:chOff x="0" y="0"/>
            <a:chExt cx="182013" cy="2709333"/>
          </a:xfrm>
        </p:grpSpPr>
        <p:sp>
          <p:nvSpPr>
            <p:cNvPr id="11" name="Freeform 11"/>
            <p:cNvSpPr/>
            <p:nvPr/>
          </p:nvSpPr>
          <p:spPr>
            <a:xfrm>
              <a:off x="0" y="0"/>
              <a:ext cx="182013" cy="2709333"/>
            </a:xfrm>
            <a:custGeom>
              <a:avLst/>
              <a:gdLst/>
              <a:ahLst/>
              <a:cxnLst/>
              <a:rect l="l" t="t" r="r" b="b"/>
              <a:pathLst>
                <a:path w="182013" h="2709333">
                  <a:moveTo>
                    <a:pt x="0" y="0"/>
                  </a:moveTo>
                  <a:lnTo>
                    <a:pt x="182013" y="0"/>
                  </a:lnTo>
                  <a:lnTo>
                    <a:pt x="182013" y="2709333"/>
                  </a:lnTo>
                  <a:lnTo>
                    <a:pt x="0" y="2709333"/>
                  </a:lnTo>
                  <a:close/>
                </a:path>
              </a:pathLst>
            </a:custGeom>
            <a:gradFill rotWithShape="1">
              <a:gsLst>
                <a:gs pos="0">
                  <a:srgbClr val="130070">
                    <a:alpha val="100000"/>
                  </a:srgbClr>
                </a:gs>
                <a:gs pos="100000">
                  <a:srgbClr val="226AE2">
                    <a:alpha val="100000"/>
                  </a:srgbClr>
                </a:gs>
              </a:gsLst>
              <a:lin ang="2700000"/>
            </a:gradFill>
          </p:spPr>
          <p:txBody>
            <a:bodyPr/>
            <a:lstStyle/>
            <a:p>
              <a:endParaRPr lang="en-US"/>
            </a:p>
          </p:txBody>
        </p:sp>
        <p:sp>
          <p:nvSpPr>
            <p:cNvPr id="12" name="TextBox 12"/>
            <p:cNvSpPr txBox="1"/>
            <p:nvPr/>
          </p:nvSpPr>
          <p:spPr>
            <a:xfrm>
              <a:off x="0" y="-114300"/>
              <a:ext cx="182013" cy="2823633"/>
            </a:xfrm>
            <a:prstGeom prst="rect">
              <a:avLst/>
            </a:prstGeom>
          </p:spPr>
          <p:txBody>
            <a:bodyPr lIns="50800" tIns="50800" rIns="50800" bIns="50800" rtlCol="0" anchor="ctr"/>
            <a:lstStyle/>
            <a:p>
              <a:pPr algn="ctr">
                <a:lnSpc>
                  <a:spcPts val="3385"/>
                </a:lnSpc>
              </a:pPr>
              <a:endParaRPr/>
            </a:p>
          </p:txBody>
        </p:sp>
      </p:grpSp>
      <p:sp>
        <p:nvSpPr>
          <p:cNvPr id="13" name="TextBox 13"/>
          <p:cNvSpPr txBox="1"/>
          <p:nvPr/>
        </p:nvSpPr>
        <p:spPr>
          <a:xfrm>
            <a:off x="11115347" y="4297945"/>
            <a:ext cx="7172653" cy="2279527"/>
          </a:xfrm>
          <a:prstGeom prst="rect">
            <a:avLst/>
          </a:prstGeom>
        </p:spPr>
        <p:txBody>
          <a:bodyPr lIns="0" tIns="0" rIns="0" bIns="0" rtlCol="0" anchor="t">
            <a:spAutoFit/>
          </a:bodyPr>
          <a:lstStyle/>
          <a:p>
            <a:pPr algn="l">
              <a:lnSpc>
                <a:spcPts val="5616"/>
              </a:lnSpc>
            </a:pPr>
            <a:r>
              <a:rPr lang="en-US" sz="5200" b="1" dirty="0">
                <a:gradFill>
                  <a:gsLst>
                    <a:gs pos="0">
                      <a:srgbClr val="130070">
                        <a:alpha val="100000"/>
                      </a:srgbClr>
                    </a:gs>
                    <a:gs pos="100000">
                      <a:srgbClr val="226AE2">
                        <a:alpha val="100000"/>
                      </a:srgbClr>
                    </a:gs>
                  </a:gsLst>
                  <a:lin ang="2700000"/>
                </a:gradFill>
                <a:latin typeface="Agrandir Bold"/>
                <a:ea typeface="Agrandir Bold"/>
                <a:cs typeface="Agrandir Bold"/>
                <a:sym typeface="Agrandir Bold"/>
              </a:rPr>
              <a:t>ENTERPRISE AND ENTREPRENEURSHIP</a:t>
            </a:r>
          </a:p>
          <a:p>
            <a:pPr algn="l">
              <a:lnSpc>
                <a:spcPts val="5616"/>
              </a:lnSpc>
            </a:pPr>
            <a:endParaRPr lang="en-US" sz="5200" b="1" dirty="0">
              <a:gradFill>
                <a:gsLst>
                  <a:gs pos="0">
                    <a:srgbClr val="130070">
                      <a:alpha val="100000"/>
                    </a:srgbClr>
                  </a:gs>
                  <a:gs pos="100000">
                    <a:srgbClr val="226AE2">
                      <a:alpha val="100000"/>
                    </a:srgbClr>
                  </a:gs>
                </a:gsLst>
                <a:lin ang="2700000"/>
              </a:gradFill>
              <a:latin typeface="Agrandir Bold"/>
              <a:ea typeface="Agrandir Bold"/>
              <a:cs typeface="Agrandir Bold"/>
              <a:sym typeface="Agrandir Bol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313" b="-9313"/>
            </a:stretch>
          </a:blipFill>
        </p:spPr>
        <p:txBody>
          <a:bodyPr/>
          <a:lstStyle/>
          <a:p>
            <a:endParaRPr lang="en-US"/>
          </a:p>
        </p:txBody>
      </p:sp>
      <p:grpSp>
        <p:nvGrpSpPr>
          <p:cNvPr id="3" name="Group 3"/>
          <p:cNvGrpSpPr/>
          <p:nvPr/>
        </p:nvGrpSpPr>
        <p:grpSpPr>
          <a:xfrm>
            <a:off x="5510164" y="-1073633"/>
            <a:ext cx="14101689" cy="12434267"/>
            <a:chOff x="0" y="0"/>
            <a:chExt cx="103977512" cy="91682924"/>
          </a:xfrm>
        </p:grpSpPr>
        <p:sp>
          <p:nvSpPr>
            <p:cNvPr id="4" name="Freeform 4"/>
            <p:cNvSpPr/>
            <p:nvPr/>
          </p:nvSpPr>
          <p:spPr>
            <a:xfrm>
              <a:off x="0" y="0"/>
              <a:ext cx="103977511" cy="91682925"/>
            </a:xfrm>
            <a:custGeom>
              <a:avLst/>
              <a:gdLst/>
              <a:ahLst/>
              <a:cxnLst/>
              <a:rect l="l" t="t" r="r" b="b"/>
              <a:pathLst>
                <a:path w="103977511" h="91682925">
                  <a:moveTo>
                    <a:pt x="9333" y="0"/>
                  </a:moveTo>
                  <a:lnTo>
                    <a:pt x="103968178" y="0"/>
                  </a:lnTo>
                  <a:cubicBezTo>
                    <a:pt x="103970652" y="0"/>
                    <a:pt x="103973027" y="983"/>
                    <a:pt x="103974776" y="2734"/>
                  </a:cubicBezTo>
                  <a:cubicBezTo>
                    <a:pt x="103976525" y="4484"/>
                    <a:pt x="103977511" y="6858"/>
                    <a:pt x="103977511" y="9333"/>
                  </a:cubicBezTo>
                  <a:lnTo>
                    <a:pt x="103977511" y="91673592"/>
                  </a:lnTo>
                  <a:cubicBezTo>
                    <a:pt x="103977511" y="91676066"/>
                    <a:pt x="103976525" y="91678441"/>
                    <a:pt x="103974776" y="91680190"/>
                  </a:cubicBezTo>
                  <a:cubicBezTo>
                    <a:pt x="103973027" y="91681939"/>
                    <a:pt x="103970652" y="91682925"/>
                    <a:pt x="103968178" y="91682925"/>
                  </a:cubicBezTo>
                  <a:lnTo>
                    <a:pt x="9333" y="91682925"/>
                  </a:lnTo>
                  <a:cubicBezTo>
                    <a:pt x="6858" y="91682925"/>
                    <a:pt x="4484" y="91681939"/>
                    <a:pt x="2734" y="91680190"/>
                  </a:cubicBezTo>
                  <a:cubicBezTo>
                    <a:pt x="983" y="91678441"/>
                    <a:pt x="0" y="91676066"/>
                    <a:pt x="0" y="91673592"/>
                  </a:cubicBezTo>
                  <a:lnTo>
                    <a:pt x="0" y="9333"/>
                  </a:lnTo>
                  <a:cubicBezTo>
                    <a:pt x="0" y="6858"/>
                    <a:pt x="983" y="4484"/>
                    <a:pt x="2734" y="2734"/>
                  </a:cubicBezTo>
                  <a:cubicBezTo>
                    <a:pt x="4484" y="983"/>
                    <a:pt x="6858" y="0"/>
                    <a:pt x="9333" y="0"/>
                  </a:cubicBezTo>
                  <a:close/>
                </a:path>
              </a:pathLst>
            </a:custGeom>
            <a:gradFill rotWithShape="1">
              <a:gsLst>
                <a:gs pos="0">
                  <a:srgbClr val="130070">
                    <a:alpha val="100000"/>
                  </a:srgbClr>
                </a:gs>
                <a:gs pos="100000">
                  <a:srgbClr val="226AE2">
                    <a:alpha val="100000"/>
                  </a:srgbClr>
                </a:gs>
              </a:gsLst>
              <a:lin ang="2700000"/>
            </a:gradFill>
          </p:spPr>
          <p:txBody>
            <a:bodyPr/>
            <a:lstStyle/>
            <a:p>
              <a:endParaRPr lang="en-US"/>
            </a:p>
          </p:txBody>
        </p:sp>
      </p:grpSp>
      <p:grpSp>
        <p:nvGrpSpPr>
          <p:cNvPr id="5" name="Group 5"/>
          <p:cNvGrpSpPr/>
          <p:nvPr/>
        </p:nvGrpSpPr>
        <p:grpSpPr>
          <a:xfrm>
            <a:off x="5510164" y="-1073633"/>
            <a:ext cx="14101689" cy="12434267"/>
            <a:chOff x="0" y="0"/>
            <a:chExt cx="103977512" cy="91682924"/>
          </a:xfrm>
        </p:grpSpPr>
        <p:sp>
          <p:nvSpPr>
            <p:cNvPr id="6" name="Freeform 6"/>
            <p:cNvSpPr/>
            <p:nvPr/>
          </p:nvSpPr>
          <p:spPr>
            <a:xfrm>
              <a:off x="0" y="0"/>
              <a:ext cx="103977511" cy="91682925"/>
            </a:xfrm>
            <a:custGeom>
              <a:avLst/>
              <a:gdLst/>
              <a:ahLst/>
              <a:cxnLst/>
              <a:rect l="l" t="t" r="r" b="b"/>
              <a:pathLst>
                <a:path w="103977511" h="91682925">
                  <a:moveTo>
                    <a:pt x="9333" y="0"/>
                  </a:moveTo>
                  <a:lnTo>
                    <a:pt x="103968178" y="0"/>
                  </a:lnTo>
                  <a:cubicBezTo>
                    <a:pt x="103970652" y="0"/>
                    <a:pt x="103973027" y="983"/>
                    <a:pt x="103974776" y="2734"/>
                  </a:cubicBezTo>
                  <a:cubicBezTo>
                    <a:pt x="103976525" y="4484"/>
                    <a:pt x="103977511" y="6858"/>
                    <a:pt x="103977511" y="9333"/>
                  </a:cubicBezTo>
                  <a:lnTo>
                    <a:pt x="103977511" y="91673592"/>
                  </a:lnTo>
                  <a:cubicBezTo>
                    <a:pt x="103977511" y="91676066"/>
                    <a:pt x="103976525" y="91678441"/>
                    <a:pt x="103974776" y="91680190"/>
                  </a:cubicBezTo>
                  <a:cubicBezTo>
                    <a:pt x="103973027" y="91681939"/>
                    <a:pt x="103970652" y="91682925"/>
                    <a:pt x="103968178" y="91682925"/>
                  </a:cubicBezTo>
                  <a:lnTo>
                    <a:pt x="9333" y="91682925"/>
                  </a:lnTo>
                  <a:cubicBezTo>
                    <a:pt x="6858" y="91682925"/>
                    <a:pt x="4484" y="91681939"/>
                    <a:pt x="2734" y="91680190"/>
                  </a:cubicBezTo>
                  <a:cubicBezTo>
                    <a:pt x="983" y="91678441"/>
                    <a:pt x="0" y="91676066"/>
                    <a:pt x="0" y="91673592"/>
                  </a:cubicBezTo>
                  <a:lnTo>
                    <a:pt x="0" y="9333"/>
                  </a:lnTo>
                  <a:cubicBezTo>
                    <a:pt x="0" y="6858"/>
                    <a:pt x="983" y="4484"/>
                    <a:pt x="2734" y="2734"/>
                  </a:cubicBezTo>
                  <a:cubicBezTo>
                    <a:pt x="4484" y="983"/>
                    <a:pt x="6858" y="0"/>
                    <a:pt x="9333" y="0"/>
                  </a:cubicBezTo>
                  <a:close/>
                </a:path>
              </a:pathLst>
            </a:custGeom>
            <a:blipFill>
              <a:blip r:embed="rId3">
                <a:alphaModFix amt="49000"/>
              </a:blip>
              <a:stretch>
                <a:fillRect l="-15781" r="-15781"/>
              </a:stretch>
            </a:blipFill>
          </p:spPr>
          <p:txBody>
            <a:bodyPr/>
            <a:lstStyle/>
            <a:p>
              <a:endParaRPr lang="en-US"/>
            </a:p>
          </p:txBody>
        </p:sp>
      </p:grpSp>
      <p:sp>
        <p:nvSpPr>
          <p:cNvPr id="7" name="TextBox 7"/>
          <p:cNvSpPr txBox="1"/>
          <p:nvPr/>
        </p:nvSpPr>
        <p:spPr>
          <a:xfrm>
            <a:off x="669586" y="3549777"/>
            <a:ext cx="4355324" cy="1593723"/>
          </a:xfrm>
          <a:prstGeom prst="rect">
            <a:avLst/>
          </a:prstGeom>
        </p:spPr>
        <p:txBody>
          <a:bodyPr lIns="0" tIns="0" rIns="0" bIns="0" rtlCol="0" anchor="t">
            <a:spAutoFit/>
          </a:bodyPr>
          <a:lstStyle/>
          <a:p>
            <a:pPr algn="l">
              <a:lnSpc>
                <a:spcPts val="5615"/>
              </a:lnSpc>
            </a:pPr>
            <a:r>
              <a:rPr lang="en-US" sz="5199" b="1">
                <a:gradFill>
                  <a:gsLst>
                    <a:gs pos="0">
                      <a:srgbClr val="130070">
                        <a:alpha val="100000"/>
                      </a:srgbClr>
                    </a:gs>
                    <a:gs pos="100000">
                      <a:srgbClr val="226AE2">
                        <a:alpha val="100000"/>
                      </a:srgbClr>
                    </a:gs>
                  </a:gsLst>
                  <a:lin ang="2700000"/>
                </a:gradFill>
                <a:latin typeface="Agrandir Bold"/>
                <a:ea typeface="Agrandir Bold"/>
                <a:cs typeface="Agrandir Bold"/>
                <a:sym typeface="Agrandir Bold"/>
              </a:rPr>
              <a:t>BUSINESS PLAN</a:t>
            </a:r>
          </a:p>
        </p:txBody>
      </p:sp>
      <p:sp>
        <p:nvSpPr>
          <p:cNvPr id="8" name="TextBox 8"/>
          <p:cNvSpPr txBox="1"/>
          <p:nvPr/>
        </p:nvSpPr>
        <p:spPr>
          <a:xfrm>
            <a:off x="669586" y="5713492"/>
            <a:ext cx="3556437" cy="2986430"/>
          </a:xfrm>
          <a:prstGeom prst="rect">
            <a:avLst/>
          </a:prstGeom>
        </p:spPr>
        <p:txBody>
          <a:bodyPr lIns="0" tIns="0" rIns="0" bIns="0" rtlCol="0" anchor="t">
            <a:spAutoFit/>
          </a:bodyPr>
          <a:lstStyle/>
          <a:p>
            <a:pPr algn="l">
              <a:lnSpc>
                <a:spcPts val="3385"/>
              </a:lnSpc>
            </a:pPr>
            <a:r>
              <a:rPr lang="en-US" sz="1979">
                <a:gradFill>
                  <a:gsLst>
                    <a:gs pos="0">
                      <a:srgbClr val="130070">
                        <a:alpha val="100000"/>
                      </a:srgbClr>
                    </a:gs>
                    <a:gs pos="100000">
                      <a:srgbClr val="226AE2">
                        <a:alpha val="100000"/>
                      </a:srgbClr>
                    </a:gs>
                  </a:gsLst>
                  <a:lin ang="2700000"/>
                </a:gradFill>
                <a:latin typeface="Poppins"/>
                <a:ea typeface="Poppins"/>
                <a:cs typeface="Poppins"/>
                <a:sym typeface="Poppins"/>
              </a:rPr>
              <a:t>Business Plan</a:t>
            </a:r>
          </a:p>
          <a:p>
            <a:pPr algn="l">
              <a:lnSpc>
                <a:spcPts val="3385"/>
              </a:lnSpc>
            </a:pPr>
            <a:r>
              <a:rPr lang="en-US" sz="1979">
                <a:gradFill>
                  <a:gsLst>
                    <a:gs pos="0">
                      <a:srgbClr val="130070">
                        <a:alpha val="100000"/>
                      </a:srgbClr>
                    </a:gs>
                    <a:gs pos="100000">
                      <a:srgbClr val="226AE2">
                        <a:alpha val="100000"/>
                      </a:srgbClr>
                    </a:gs>
                  </a:gsLst>
                  <a:lin ang="2700000"/>
                </a:gradFill>
                <a:latin typeface="Poppins"/>
                <a:ea typeface="Poppins"/>
                <a:cs typeface="Poppins"/>
                <a:sym typeface="Poppins"/>
              </a:rPr>
              <a:t>Presented by: Ion Cupcea</a:t>
            </a:r>
          </a:p>
          <a:p>
            <a:pPr algn="l">
              <a:lnSpc>
                <a:spcPts val="3385"/>
              </a:lnSpc>
            </a:pPr>
            <a:r>
              <a:rPr lang="en-US" sz="1979">
                <a:gradFill>
                  <a:gsLst>
                    <a:gs pos="0">
                      <a:srgbClr val="130070">
                        <a:alpha val="100000"/>
                      </a:srgbClr>
                    </a:gs>
                    <a:gs pos="100000">
                      <a:srgbClr val="226AE2">
                        <a:alpha val="100000"/>
                      </a:srgbClr>
                    </a:gs>
                  </a:gsLst>
                  <a:lin ang="2700000"/>
                </a:gradFill>
                <a:latin typeface="Poppins"/>
                <a:ea typeface="Poppins"/>
                <a:cs typeface="Poppins"/>
                <a:sym typeface="Poppins"/>
              </a:rPr>
              <a:t>Module: Enterprise and Entrepreneurship</a:t>
            </a:r>
          </a:p>
          <a:p>
            <a:pPr algn="l">
              <a:lnSpc>
                <a:spcPts val="3385"/>
              </a:lnSpc>
            </a:pPr>
            <a:r>
              <a:rPr lang="en-US" sz="1979">
                <a:gradFill>
                  <a:gsLst>
                    <a:gs pos="0">
                      <a:srgbClr val="130070">
                        <a:alpha val="100000"/>
                      </a:srgbClr>
                    </a:gs>
                    <a:gs pos="100000">
                      <a:srgbClr val="226AE2">
                        <a:alpha val="100000"/>
                      </a:srgbClr>
                    </a:gs>
                  </a:gsLst>
                  <a:lin ang="2700000"/>
                </a:gradFill>
                <a:latin typeface="Poppins"/>
                <a:ea typeface="Poppins"/>
                <a:cs typeface="Poppins"/>
                <a:sym typeface="Poppins"/>
              </a:rPr>
              <a:t>Module Code: LCLM4006</a:t>
            </a:r>
          </a:p>
          <a:p>
            <a:pPr algn="l">
              <a:lnSpc>
                <a:spcPts val="3385"/>
              </a:lnSpc>
            </a:pPr>
            <a:r>
              <a:rPr lang="en-US" sz="1979">
                <a:gradFill>
                  <a:gsLst>
                    <a:gs pos="0">
                      <a:srgbClr val="130070">
                        <a:alpha val="100000"/>
                      </a:srgbClr>
                    </a:gs>
                    <a:gs pos="100000">
                      <a:srgbClr val="226AE2">
                        <a:alpha val="100000"/>
                      </a:srgbClr>
                    </a:gs>
                  </a:gsLst>
                  <a:lin ang="2700000"/>
                </a:gradFill>
                <a:latin typeface="Poppins"/>
                <a:ea typeface="Poppins"/>
                <a:cs typeface="Poppins"/>
                <a:sym typeface="Poppins"/>
              </a:rPr>
              <a:t>Lecturer: Richard Ashaye</a:t>
            </a:r>
          </a:p>
          <a:p>
            <a:pPr algn="l">
              <a:lnSpc>
                <a:spcPts val="3385"/>
              </a:lnSpc>
            </a:pPr>
            <a:endParaRPr lang="en-US" sz="1979">
              <a:gradFill>
                <a:gsLst>
                  <a:gs pos="0">
                    <a:srgbClr val="130070">
                      <a:alpha val="100000"/>
                    </a:srgbClr>
                  </a:gs>
                  <a:gs pos="100000">
                    <a:srgbClr val="226AE2">
                      <a:alpha val="100000"/>
                    </a:srgbClr>
                  </a:gs>
                </a:gsLst>
                <a:lin ang="2700000"/>
              </a:gradFill>
              <a:latin typeface="Poppins"/>
              <a:ea typeface="Poppins"/>
              <a:cs typeface="Poppins"/>
              <a:sym typeface="Poppins"/>
            </a:endParaRPr>
          </a:p>
        </p:txBody>
      </p:sp>
      <p:sp>
        <p:nvSpPr>
          <p:cNvPr id="9" name="TextBox 9"/>
          <p:cNvSpPr txBox="1"/>
          <p:nvPr/>
        </p:nvSpPr>
        <p:spPr>
          <a:xfrm>
            <a:off x="669586" y="1124267"/>
            <a:ext cx="4355324" cy="1593723"/>
          </a:xfrm>
          <a:prstGeom prst="rect">
            <a:avLst/>
          </a:prstGeom>
        </p:spPr>
        <p:txBody>
          <a:bodyPr lIns="0" tIns="0" rIns="0" bIns="0" rtlCol="0" anchor="t">
            <a:spAutoFit/>
          </a:bodyPr>
          <a:lstStyle/>
          <a:p>
            <a:pPr algn="l">
              <a:lnSpc>
                <a:spcPts val="5615"/>
              </a:lnSpc>
            </a:pPr>
            <a:r>
              <a:rPr lang="en-US" sz="5199" b="1" i="1">
                <a:gradFill>
                  <a:gsLst>
                    <a:gs pos="0">
                      <a:srgbClr val="130070">
                        <a:alpha val="100000"/>
                      </a:srgbClr>
                    </a:gs>
                    <a:gs pos="100000">
                      <a:srgbClr val="226AE2">
                        <a:alpha val="100000"/>
                      </a:srgbClr>
                    </a:gs>
                  </a:gsLst>
                  <a:lin ang="2700000"/>
                </a:gradFill>
                <a:latin typeface="Agrandir Bold Italics"/>
                <a:ea typeface="Agrandir Bold Italics"/>
                <a:cs typeface="Agrandir Bold Italics"/>
                <a:sym typeface="Agrandir Bold Italics"/>
              </a:rPr>
              <a:t>AQUA CAR WASH LTD</a:t>
            </a:r>
          </a:p>
        </p:txBody>
      </p:sp>
    </p:spTree>
  </p:cSld>
  <p:clrMapOvr>
    <a:masterClrMapping/>
  </p:clrMapOvr>
  <p:transition spd="slow">
    <p:push dir="d"/>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6F8FA"/>
        </a:solidFill>
        <a:effectLst/>
      </p:bgPr>
    </p:bg>
    <p:spTree>
      <p:nvGrpSpPr>
        <p:cNvPr id="1" name=""/>
        <p:cNvGrpSpPr/>
        <p:nvPr/>
      </p:nvGrpSpPr>
      <p:grpSpPr>
        <a:xfrm>
          <a:off x="0" y="0"/>
          <a:ext cx="0" cy="0"/>
          <a:chOff x="0" y="0"/>
          <a:chExt cx="0" cy="0"/>
        </a:xfrm>
      </p:grpSpPr>
      <p:grpSp>
        <p:nvGrpSpPr>
          <p:cNvPr id="2" name="Group 2"/>
          <p:cNvGrpSpPr/>
          <p:nvPr/>
        </p:nvGrpSpPr>
        <p:grpSpPr>
          <a:xfrm>
            <a:off x="9598273" y="2530403"/>
            <a:ext cx="8317873" cy="3914929"/>
            <a:chOff x="0" y="0"/>
            <a:chExt cx="201889753" cy="95022368"/>
          </a:xfrm>
        </p:grpSpPr>
        <p:sp>
          <p:nvSpPr>
            <p:cNvPr id="3" name="Freeform 3"/>
            <p:cNvSpPr/>
            <p:nvPr/>
          </p:nvSpPr>
          <p:spPr>
            <a:xfrm>
              <a:off x="0" y="0"/>
              <a:ext cx="201889754" cy="95022367"/>
            </a:xfrm>
            <a:custGeom>
              <a:avLst/>
              <a:gdLst/>
              <a:ahLst/>
              <a:cxnLst/>
              <a:rect l="l" t="t" r="r" b="b"/>
              <a:pathLst>
                <a:path w="201889754" h="95022367">
                  <a:moveTo>
                    <a:pt x="15823" y="0"/>
                  </a:moveTo>
                  <a:lnTo>
                    <a:pt x="201873929" y="0"/>
                  </a:lnTo>
                  <a:cubicBezTo>
                    <a:pt x="201882673" y="0"/>
                    <a:pt x="201889754" y="7084"/>
                    <a:pt x="201889754" y="15823"/>
                  </a:cubicBezTo>
                  <a:lnTo>
                    <a:pt x="201889754" y="95006542"/>
                  </a:lnTo>
                  <a:cubicBezTo>
                    <a:pt x="201889754" y="95015286"/>
                    <a:pt x="201882673" y="95022367"/>
                    <a:pt x="201873929" y="95022367"/>
                  </a:cubicBezTo>
                  <a:lnTo>
                    <a:pt x="15823" y="95022367"/>
                  </a:lnTo>
                  <a:cubicBezTo>
                    <a:pt x="7084" y="95022367"/>
                    <a:pt x="0" y="95015286"/>
                    <a:pt x="0" y="95006542"/>
                  </a:cubicBezTo>
                  <a:lnTo>
                    <a:pt x="0" y="15823"/>
                  </a:lnTo>
                  <a:cubicBezTo>
                    <a:pt x="0" y="7084"/>
                    <a:pt x="7084" y="0"/>
                    <a:pt x="15823" y="0"/>
                  </a:cubicBezTo>
                  <a:close/>
                </a:path>
              </a:pathLst>
            </a:custGeom>
            <a:blipFill>
              <a:blip r:embed="rId2">
                <a:alphaModFix amt="78000"/>
              </a:blip>
              <a:stretch>
                <a:fillRect t="-2335" b="-2335"/>
              </a:stretch>
            </a:blipFill>
          </p:spPr>
          <p:txBody>
            <a:bodyPr/>
            <a:lstStyle/>
            <a:p>
              <a:endParaRPr lang="en-US"/>
            </a:p>
          </p:txBody>
        </p:sp>
      </p:grpSp>
      <p:grpSp>
        <p:nvGrpSpPr>
          <p:cNvPr id="4" name="Group 4"/>
          <p:cNvGrpSpPr/>
          <p:nvPr/>
        </p:nvGrpSpPr>
        <p:grpSpPr>
          <a:xfrm>
            <a:off x="0" y="0"/>
            <a:ext cx="691080" cy="10287000"/>
            <a:chOff x="0" y="0"/>
            <a:chExt cx="182013" cy="2709333"/>
          </a:xfrm>
        </p:grpSpPr>
        <p:sp>
          <p:nvSpPr>
            <p:cNvPr id="5" name="Freeform 5"/>
            <p:cNvSpPr/>
            <p:nvPr/>
          </p:nvSpPr>
          <p:spPr>
            <a:xfrm>
              <a:off x="0" y="0"/>
              <a:ext cx="182013" cy="2709333"/>
            </a:xfrm>
            <a:custGeom>
              <a:avLst/>
              <a:gdLst/>
              <a:ahLst/>
              <a:cxnLst/>
              <a:rect l="l" t="t" r="r" b="b"/>
              <a:pathLst>
                <a:path w="182013" h="2709333">
                  <a:moveTo>
                    <a:pt x="0" y="0"/>
                  </a:moveTo>
                  <a:lnTo>
                    <a:pt x="182013" y="0"/>
                  </a:lnTo>
                  <a:lnTo>
                    <a:pt x="182013" y="2709333"/>
                  </a:lnTo>
                  <a:lnTo>
                    <a:pt x="0" y="2709333"/>
                  </a:lnTo>
                  <a:close/>
                </a:path>
              </a:pathLst>
            </a:custGeom>
            <a:gradFill rotWithShape="1">
              <a:gsLst>
                <a:gs pos="0">
                  <a:srgbClr val="130070">
                    <a:alpha val="100000"/>
                  </a:srgbClr>
                </a:gs>
                <a:gs pos="100000">
                  <a:srgbClr val="226AE2">
                    <a:alpha val="100000"/>
                  </a:srgbClr>
                </a:gs>
              </a:gsLst>
              <a:lin ang="2700000"/>
            </a:gradFill>
          </p:spPr>
          <p:txBody>
            <a:bodyPr/>
            <a:lstStyle/>
            <a:p>
              <a:endParaRPr lang="en-US"/>
            </a:p>
          </p:txBody>
        </p:sp>
        <p:sp>
          <p:nvSpPr>
            <p:cNvPr id="6" name="TextBox 6"/>
            <p:cNvSpPr txBox="1"/>
            <p:nvPr/>
          </p:nvSpPr>
          <p:spPr>
            <a:xfrm>
              <a:off x="0" y="-114300"/>
              <a:ext cx="182013" cy="2823633"/>
            </a:xfrm>
            <a:prstGeom prst="rect">
              <a:avLst/>
            </a:prstGeom>
          </p:spPr>
          <p:txBody>
            <a:bodyPr lIns="50800" tIns="50800" rIns="50800" bIns="50800" rtlCol="0" anchor="ctr"/>
            <a:lstStyle/>
            <a:p>
              <a:pPr algn="ctr">
                <a:lnSpc>
                  <a:spcPts val="3385"/>
                </a:lnSpc>
              </a:pPr>
              <a:endParaRPr/>
            </a:p>
          </p:txBody>
        </p:sp>
      </p:grpSp>
      <p:sp>
        <p:nvSpPr>
          <p:cNvPr id="7" name="TextBox 7"/>
          <p:cNvSpPr txBox="1"/>
          <p:nvPr/>
        </p:nvSpPr>
        <p:spPr>
          <a:xfrm>
            <a:off x="5086829" y="923925"/>
            <a:ext cx="8115300" cy="888873"/>
          </a:xfrm>
          <a:prstGeom prst="rect">
            <a:avLst/>
          </a:prstGeom>
        </p:spPr>
        <p:txBody>
          <a:bodyPr lIns="0" tIns="0" rIns="0" bIns="0" rtlCol="0" anchor="t">
            <a:spAutoFit/>
          </a:bodyPr>
          <a:lstStyle/>
          <a:p>
            <a:pPr algn="ctr">
              <a:lnSpc>
                <a:spcPts val="5615"/>
              </a:lnSpc>
            </a:pPr>
            <a:r>
              <a:rPr lang="en-US" sz="5199" b="1">
                <a:gradFill>
                  <a:gsLst>
                    <a:gs pos="0">
                      <a:srgbClr val="130070">
                        <a:alpha val="100000"/>
                      </a:srgbClr>
                    </a:gs>
                    <a:gs pos="100000">
                      <a:srgbClr val="226AE2">
                        <a:alpha val="100000"/>
                      </a:srgbClr>
                    </a:gs>
                  </a:gsLst>
                  <a:lin ang="2700000"/>
                </a:gradFill>
                <a:latin typeface="Agrandir Bold"/>
                <a:ea typeface="Agrandir Bold"/>
                <a:cs typeface="Agrandir Bold"/>
                <a:sym typeface="Agrandir Bold"/>
              </a:rPr>
              <a:t>TABLE OF CONTENTS</a:t>
            </a:r>
          </a:p>
        </p:txBody>
      </p:sp>
      <p:sp>
        <p:nvSpPr>
          <p:cNvPr id="8" name="TextBox 8"/>
          <p:cNvSpPr txBox="1"/>
          <p:nvPr/>
        </p:nvSpPr>
        <p:spPr>
          <a:xfrm>
            <a:off x="822645" y="3188249"/>
            <a:ext cx="8477484" cy="5154644"/>
          </a:xfrm>
          <a:prstGeom prst="rect">
            <a:avLst/>
          </a:prstGeom>
        </p:spPr>
        <p:txBody>
          <a:bodyPr lIns="0" tIns="0" rIns="0" bIns="0" rtlCol="0" anchor="t">
            <a:spAutoFit/>
          </a:bodyPr>
          <a:lstStyle/>
          <a:p>
            <a:pPr marL="795866" lvl="1" indent="-397933" algn="l">
              <a:lnSpc>
                <a:spcPts val="5160"/>
              </a:lnSpc>
              <a:buAutoNum type="arabicPeriod"/>
            </a:pPr>
            <a:r>
              <a:rPr lang="en-US" sz="3686">
                <a:gradFill>
                  <a:gsLst>
                    <a:gs pos="0">
                      <a:srgbClr val="130070">
                        <a:alpha val="100000"/>
                      </a:srgbClr>
                    </a:gs>
                    <a:gs pos="100000">
                      <a:srgbClr val="226AE2">
                        <a:alpha val="100000"/>
                      </a:srgbClr>
                    </a:gs>
                  </a:gsLst>
                  <a:lin ang="2700000"/>
                </a:gradFill>
                <a:latin typeface="Glacial Indifference"/>
                <a:ea typeface="Glacial Indifference"/>
                <a:cs typeface="Glacial Indifference"/>
                <a:sym typeface="Glacial Indifference"/>
              </a:rPr>
              <a:t>Business Overview</a:t>
            </a:r>
          </a:p>
          <a:p>
            <a:pPr marL="795866" lvl="1" indent="-397933" algn="l">
              <a:lnSpc>
                <a:spcPts val="5160"/>
              </a:lnSpc>
              <a:buAutoNum type="arabicPeriod"/>
            </a:pPr>
            <a:r>
              <a:rPr lang="en-US" sz="3686">
                <a:gradFill>
                  <a:gsLst>
                    <a:gs pos="0">
                      <a:srgbClr val="130070">
                        <a:alpha val="100000"/>
                      </a:srgbClr>
                    </a:gs>
                    <a:gs pos="100000">
                      <a:srgbClr val="226AE2">
                        <a:alpha val="100000"/>
                      </a:srgbClr>
                    </a:gs>
                  </a:gsLst>
                  <a:lin ang="2700000"/>
                </a:gradFill>
                <a:latin typeface="Glacial Indifference"/>
                <a:ea typeface="Glacial Indifference"/>
                <a:cs typeface="Glacial Indifference"/>
                <a:sym typeface="Glacial Indifference"/>
              </a:rPr>
              <a:t>Introduction</a:t>
            </a:r>
          </a:p>
          <a:p>
            <a:pPr marL="795866" lvl="1" indent="-397933" algn="l">
              <a:lnSpc>
                <a:spcPts val="5160"/>
              </a:lnSpc>
              <a:buAutoNum type="arabicPeriod"/>
            </a:pPr>
            <a:r>
              <a:rPr lang="en-US" sz="3686">
                <a:gradFill>
                  <a:gsLst>
                    <a:gs pos="0">
                      <a:srgbClr val="130070">
                        <a:alpha val="100000"/>
                      </a:srgbClr>
                    </a:gs>
                    <a:gs pos="100000">
                      <a:srgbClr val="226AE2">
                        <a:alpha val="100000"/>
                      </a:srgbClr>
                    </a:gs>
                  </a:gsLst>
                  <a:lin ang="2700000"/>
                </a:gradFill>
                <a:latin typeface="Glacial Indifference"/>
                <a:ea typeface="Glacial Indifference"/>
                <a:cs typeface="Glacial Indifference"/>
                <a:sym typeface="Glacial Indifference"/>
              </a:rPr>
              <a:t>Legal Format and Management Structure</a:t>
            </a:r>
          </a:p>
          <a:p>
            <a:pPr marL="795866" lvl="1" indent="-397933" algn="l">
              <a:lnSpc>
                <a:spcPts val="5160"/>
              </a:lnSpc>
              <a:buAutoNum type="arabicPeriod"/>
            </a:pPr>
            <a:r>
              <a:rPr lang="en-US" sz="3686">
                <a:gradFill>
                  <a:gsLst>
                    <a:gs pos="0">
                      <a:srgbClr val="130070">
                        <a:alpha val="100000"/>
                      </a:srgbClr>
                    </a:gs>
                    <a:gs pos="100000">
                      <a:srgbClr val="226AE2">
                        <a:alpha val="100000"/>
                      </a:srgbClr>
                    </a:gs>
                  </a:gsLst>
                  <a:lin ang="2700000"/>
                </a:gradFill>
                <a:latin typeface="Glacial Indifference"/>
                <a:ea typeface="Glacial Indifference"/>
                <a:cs typeface="Glacial Indifference"/>
                <a:sym typeface="Glacial Indifference"/>
              </a:rPr>
              <a:t>PESTLE Analysis</a:t>
            </a:r>
          </a:p>
          <a:p>
            <a:pPr marL="795866" lvl="1" indent="-397933" algn="l">
              <a:lnSpc>
                <a:spcPts val="5160"/>
              </a:lnSpc>
              <a:buAutoNum type="arabicPeriod"/>
            </a:pPr>
            <a:r>
              <a:rPr lang="en-US" sz="3686">
                <a:gradFill>
                  <a:gsLst>
                    <a:gs pos="0">
                      <a:srgbClr val="130070">
                        <a:alpha val="100000"/>
                      </a:srgbClr>
                    </a:gs>
                    <a:gs pos="100000">
                      <a:srgbClr val="226AE2">
                        <a:alpha val="100000"/>
                      </a:srgbClr>
                    </a:gs>
                  </a:gsLst>
                  <a:lin ang="2700000"/>
                </a:gradFill>
                <a:latin typeface="Glacial Indifference"/>
                <a:ea typeface="Glacial Indifference"/>
                <a:cs typeface="Glacial Indifference"/>
                <a:sym typeface="Glacial Indifference"/>
              </a:rPr>
              <a:t>Marketing Strategies</a:t>
            </a:r>
          </a:p>
          <a:p>
            <a:pPr marL="795866" lvl="1" indent="-397933" algn="l">
              <a:lnSpc>
                <a:spcPts val="5160"/>
              </a:lnSpc>
              <a:buAutoNum type="arabicPeriod"/>
            </a:pPr>
            <a:r>
              <a:rPr lang="en-US" sz="3686">
                <a:gradFill>
                  <a:gsLst>
                    <a:gs pos="0">
                      <a:srgbClr val="130070">
                        <a:alpha val="100000"/>
                      </a:srgbClr>
                    </a:gs>
                    <a:gs pos="100000">
                      <a:srgbClr val="226AE2">
                        <a:alpha val="100000"/>
                      </a:srgbClr>
                    </a:gs>
                  </a:gsLst>
                  <a:lin ang="2700000"/>
                </a:gradFill>
                <a:latin typeface="Glacial Indifference"/>
                <a:ea typeface="Glacial Indifference"/>
                <a:cs typeface="Glacial Indifference"/>
                <a:sym typeface="Glacial Indifference"/>
              </a:rPr>
              <a:t>Funding Requirements and Allocation</a:t>
            </a:r>
          </a:p>
          <a:p>
            <a:pPr algn="l">
              <a:lnSpc>
                <a:spcPts val="5160"/>
              </a:lnSpc>
            </a:pPr>
            <a:endParaRPr lang="en-US" sz="3686">
              <a:gradFill>
                <a:gsLst>
                  <a:gs pos="0">
                    <a:srgbClr val="130070">
                      <a:alpha val="100000"/>
                    </a:srgbClr>
                  </a:gs>
                  <a:gs pos="100000">
                    <a:srgbClr val="226AE2">
                      <a:alpha val="100000"/>
                    </a:srgbClr>
                  </a:gs>
                </a:gsLst>
                <a:lin ang="2700000"/>
              </a:gradFill>
              <a:latin typeface="Glacial Indifference"/>
              <a:ea typeface="Glacial Indifference"/>
              <a:cs typeface="Glacial Indifference"/>
              <a:sym typeface="Glacial Indifference"/>
            </a:endParaRPr>
          </a:p>
        </p:txBody>
      </p:sp>
    </p:spTree>
  </p:cSld>
  <p:clrMapOvr>
    <a:masterClrMapping/>
  </p:clrMapOvr>
  <p:transition spd="slow">
    <p:push di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313" b="-9313"/>
            </a:stretch>
          </a:blipFill>
        </p:spPr>
        <p:txBody>
          <a:bodyPr/>
          <a:lstStyle/>
          <a:p>
            <a:endParaRPr lang="en-US"/>
          </a:p>
        </p:txBody>
      </p:sp>
      <p:grpSp>
        <p:nvGrpSpPr>
          <p:cNvPr id="3" name="Group 3"/>
          <p:cNvGrpSpPr/>
          <p:nvPr/>
        </p:nvGrpSpPr>
        <p:grpSpPr>
          <a:xfrm>
            <a:off x="0" y="0"/>
            <a:ext cx="691080" cy="10287000"/>
            <a:chOff x="0" y="0"/>
            <a:chExt cx="182013" cy="2709333"/>
          </a:xfrm>
        </p:grpSpPr>
        <p:sp>
          <p:nvSpPr>
            <p:cNvPr id="4" name="Freeform 4"/>
            <p:cNvSpPr/>
            <p:nvPr/>
          </p:nvSpPr>
          <p:spPr>
            <a:xfrm>
              <a:off x="0" y="0"/>
              <a:ext cx="182013" cy="2709333"/>
            </a:xfrm>
            <a:custGeom>
              <a:avLst/>
              <a:gdLst/>
              <a:ahLst/>
              <a:cxnLst/>
              <a:rect l="l" t="t" r="r" b="b"/>
              <a:pathLst>
                <a:path w="182013" h="2709333">
                  <a:moveTo>
                    <a:pt x="0" y="0"/>
                  </a:moveTo>
                  <a:lnTo>
                    <a:pt x="182013" y="0"/>
                  </a:lnTo>
                  <a:lnTo>
                    <a:pt x="182013" y="2709333"/>
                  </a:lnTo>
                  <a:lnTo>
                    <a:pt x="0" y="2709333"/>
                  </a:lnTo>
                  <a:close/>
                </a:path>
              </a:pathLst>
            </a:custGeom>
            <a:gradFill rotWithShape="1">
              <a:gsLst>
                <a:gs pos="0">
                  <a:srgbClr val="130070">
                    <a:alpha val="100000"/>
                  </a:srgbClr>
                </a:gs>
                <a:gs pos="100000">
                  <a:srgbClr val="226AE2">
                    <a:alpha val="100000"/>
                  </a:srgbClr>
                </a:gs>
              </a:gsLst>
              <a:lin ang="2700000"/>
            </a:gradFill>
          </p:spPr>
          <p:txBody>
            <a:bodyPr/>
            <a:lstStyle/>
            <a:p>
              <a:endParaRPr lang="en-US"/>
            </a:p>
          </p:txBody>
        </p:sp>
        <p:sp>
          <p:nvSpPr>
            <p:cNvPr id="5" name="TextBox 5"/>
            <p:cNvSpPr txBox="1"/>
            <p:nvPr/>
          </p:nvSpPr>
          <p:spPr>
            <a:xfrm>
              <a:off x="0" y="-114300"/>
              <a:ext cx="182013" cy="2823633"/>
            </a:xfrm>
            <a:prstGeom prst="rect">
              <a:avLst/>
            </a:prstGeom>
          </p:spPr>
          <p:txBody>
            <a:bodyPr lIns="50800" tIns="50800" rIns="50800" bIns="50800" rtlCol="0" anchor="ctr"/>
            <a:lstStyle/>
            <a:p>
              <a:pPr algn="ctr">
                <a:lnSpc>
                  <a:spcPts val="3385"/>
                </a:lnSpc>
              </a:pPr>
              <a:endParaRPr/>
            </a:p>
          </p:txBody>
        </p:sp>
      </p:grpSp>
      <p:sp>
        <p:nvSpPr>
          <p:cNvPr id="6" name="Freeform 6"/>
          <p:cNvSpPr/>
          <p:nvPr/>
        </p:nvSpPr>
        <p:spPr>
          <a:xfrm>
            <a:off x="11622818" y="2813882"/>
            <a:ext cx="5276378" cy="5628136"/>
          </a:xfrm>
          <a:custGeom>
            <a:avLst/>
            <a:gdLst/>
            <a:ahLst/>
            <a:cxnLst/>
            <a:rect l="l" t="t" r="r" b="b"/>
            <a:pathLst>
              <a:path w="5276378" h="5628136">
                <a:moveTo>
                  <a:pt x="0" y="0"/>
                </a:moveTo>
                <a:lnTo>
                  <a:pt x="5276377" y="0"/>
                </a:lnTo>
                <a:lnTo>
                  <a:pt x="5276377" y="5628136"/>
                </a:lnTo>
                <a:lnTo>
                  <a:pt x="0" y="5628136"/>
                </a:lnTo>
                <a:lnTo>
                  <a:pt x="0" y="0"/>
                </a:lnTo>
                <a:close/>
              </a:path>
            </a:pathLst>
          </a:custGeom>
          <a:blipFill>
            <a:blip r:embed="rId4"/>
            <a:stretch>
              <a:fillRect/>
            </a:stretch>
          </a:blipFill>
        </p:spPr>
        <p:txBody>
          <a:bodyPr/>
          <a:lstStyle/>
          <a:p>
            <a:endParaRPr lang="en-US"/>
          </a:p>
        </p:txBody>
      </p:sp>
      <p:sp>
        <p:nvSpPr>
          <p:cNvPr id="7" name="TextBox 7"/>
          <p:cNvSpPr txBox="1"/>
          <p:nvPr/>
        </p:nvSpPr>
        <p:spPr>
          <a:xfrm>
            <a:off x="5086350" y="923925"/>
            <a:ext cx="8115300" cy="888873"/>
          </a:xfrm>
          <a:prstGeom prst="rect">
            <a:avLst/>
          </a:prstGeom>
        </p:spPr>
        <p:txBody>
          <a:bodyPr lIns="0" tIns="0" rIns="0" bIns="0" rtlCol="0" anchor="t">
            <a:spAutoFit/>
          </a:bodyPr>
          <a:lstStyle/>
          <a:p>
            <a:pPr algn="ctr">
              <a:lnSpc>
                <a:spcPts val="5615"/>
              </a:lnSpc>
            </a:pPr>
            <a:r>
              <a:rPr lang="en-US" sz="5199" b="1">
                <a:gradFill>
                  <a:gsLst>
                    <a:gs pos="0">
                      <a:srgbClr val="130070">
                        <a:alpha val="100000"/>
                      </a:srgbClr>
                    </a:gs>
                    <a:gs pos="100000">
                      <a:srgbClr val="226AE2">
                        <a:alpha val="100000"/>
                      </a:srgbClr>
                    </a:gs>
                  </a:gsLst>
                  <a:lin ang="2700000"/>
                </a:gradFill>
                <a:latin typeface="Agrandir Bold"/>
                <a:ea typeface="Agrandir Bold"/>
                <a:cs typeface="Agrandir Bold"/>
                <a:sym typeface="Agrandir Bold"/>
              </a:rPr>
              <a:t>INTRODUCTION</a:t>
            </a:r>
          </a:p>
        </p:txBody>
      </p:sp>
      <p:sp>
        <p:nvSpPr>
          <p:cNvPr id="8" name="TextBox 8"/>
          <p:cNvSpPr txBox="1"/>
          <p:nvPr/>
        </p:nvSpPr>
        <p:spPr>
          <a:xfrm>
            <a:off x="938194" y="3446259"/>
            <a:ext cx="8296311" cy="3778758"/>
          </a:xfrm>
          <a:prstGeom prst="rect">
            <a:avLst/>
          </a:prstGeom>
        </p:spPr>
        <p:txBody>
          <a:bodyPr lIns="0" tIns="0" rIns="0" bIns="0" rtlCol="0" anchor="t">
            <a:spAutoFit/>
          </a:bodyPr>
          <a:lstStyle/>
          <a:p>
            <a:pPr algn="l">
              <a:lnSpc>
                <a:spcPts val="2771"/>
              </a:lnSpc>
            </a:pPr>
            <a:r>
              <a:rPr lang="en-US" sz="1979">
                <a:gradFill>
                  <a:gsLst>
                    <a:gs pos="0">
                      <a:srgbClr val="130070">
                        <a:alpha val="100000"/>
                      </a:srgbClr>
                    </a:gs>
                    <a:gs pos="100000">
                      <a:srgbClr val="226AE2">
                        <a:alpha val="100000"/>
                      </a:srgbClr>
                    </a:gs>
                  </a:gsLst>
                  <a:lin ang="2700000"/>
                </a:gradFill>
                <a:latin typeface="Poppins"/>
                <a:ea typeface="Poppins"/>
                <a:cs typeface="Poppins"/>
                <a:sym typeface="Poppins"/>
              </a:rPr>
              <a:t>Name &amp; Role: Ion Cupcea - Founder &amp; Business Owner of Aqua Car Wash LTD</a:t>
            </a:r>
          </a:p>
          <a:p>
            <a:pPr algn="l">
              <a:lnSpc>
                <a:spcPts val="2771"/>
              </a:lnSpc>
            </a:pPr>
            <a:endParaRPr lang="en-US" sz="1979">
              <a:gradFill>
                <a:gsLst>
                  <a:gs pos="0">
                    <a:srgbClr val="130070">
                      <a:alpha val="100000"/>
                    </a:srgbClr>
                  </a:gs>
                  <a:gs pos="100000">
                    <a:srgbClr val="226AE2">
                      <a:alpha val="100000"/>
                    </a:srgbClr>
                  </a:gs>
                </a:gsLst>
                <a:lin ang="2700000"/>
              </a:gradFill>
              <a:latin typeface="Poppins"/>
              <a:ea typeface="Poppins"/>
              <a:cs typeface="Poppins"/>
              <a:sym typeface="Poppins"/>
            </a:endParaRPr>
          </a:p>
          <a:p>
            <a:pPr algn="l">
              <a:lnSpc>
                <a:spcPts val="2771"/>
              </a:lnSpc>
            </a:pPr>
            <a:r>
              <a:rPr lang="en-US" sz="1979">
                <a:gradFill>
                  <a:gsLst>
                    <a:gs pos="0">
                      <a:srgbClr val="130070">
                        <a:alpha val="100000"/>
                      </a:srgbClr>
                    </a:gs>
                    <a:gs pos="100000">
                      <a:srgbClr val="226AE2">
                        <a:alpha val="100000"/>
                      </a:srgbClr>
                    </a:gs>
                  </a:gsLst>
                  <a:lin ang="2700000"/>
                </a:gradFill>
                <a:latin typeface="Poppins"/>
                <a:ea typeface="Poppins"/>
                <a:cs typeface="Poppins"/>
                <a:sym typeface="Poppins"/>
              </a:rPr>
              <a:t>Purpose - To present an innovative and sustainable self-service car wash business with strong market potential and long-term profitability.</a:t>
            </a:r>
          </a:p>
          <a:p>
            <a:pPr algn="l">
              <a:lnSpc>
                <a:spcPts val="2771"/>
              </a:lnSpc>
            </a:pPr>
            <a:endParaRPr lang="en-US" sz="1979">
              <a:gradFill>
                <a:gsLst>
                  <a:gs pos="0">
                    <a:srgbClr val="130070">
                      <a:alpha val="100000"/>
                    </a:srgbClr>
                  </a:gs>
                  <a:gs pos="100000">
                    <a:srgbClr val="226AE2">
                      <a:alpha val="100000"/>
                    </a:srgbClr>
                  </a:gs>
                </a:gsLst>
                <a:lin ang="2700000"/>
              </a:gradFill>
              <a:latin typeface="Poppins"/>
              <a:ea typeface="Poppins"/>
              <a:cs typeface="Poppins"/>
              <a:sym typeface="Poppins"/>
            </a:endParaRPr>
          </a:p>
          <a:p>
            <a:pPr algn="l">
              <a:lnSpc>
                <a:spcPts val="2771"/>
              </a:lnSpc>
            </a:pPr>
            <a:r>
              <a:rPr lang="en-US" sz="1979">
                <a:gradFill>
                  <a:gsLst>
                    <a:gs pos="0">
                      <a:srgbClr val="130070">
                        <a:alpha val="100000"/>
                      </a:srgbClr>
                    </a:gs>
                    <a:gs pos="100000">
                      <a:srgbClr val="226AE2">
                        <a:alpha val="100000"/>
                      </a:srgbClr>
                    </a:gs>
                  </a:gsLst>
                  <a:lin ang="2700000"/>
                </a:gradFill>
                <a:latin typeface="Poppins"/>
                <a:ea typeface="Poppins"/>
                <a:cs typeface="Poppins"/>
                <a:sym typeface="Poppins"/>
              </a:rPr>
              <a:t>Motivation - I developed this business idea to meet the growing demand for convenient, eco-friendly, and cost-effective vehicle cleaning services in the UK.</a:t>
            </a:r>
          </a:p>
          <a:p>
            <a:pPr algn="l">
              <a:lnSpc>
                <a:spcPts val="2771"/>
              </a:lnSpc>
            </a:pPr>
            <a:endParaRPr lang="en-US" sz="1979">
              <a:gradFill>
                <a:gsLst>
                  <a:gs pos="0">
                    <a:srgbClr val="130070">
                      <a:alpha val="100000"/>
                    </a:srgbClr>
                  </a:gs>
                  <a:gs pos="100000">
                    <a:srgbClr val="226AE2">
                      <a:alpha val="100000"/>
                    </a:srgbClr>
                  </a:gs>
                </a:gsLst>
                <a:lin ang="2700000"/>
              </a:gradFill>
              <a:latin typeface="Poppins"/>
              <a:ea typeface="Poppins"/>
              <a:cs typeface="Poppins"/>
              <a:sym typeface="Poppins"/>
            </a:endParaRPr>
          </a:p>
        </p:txBody>
      </p:sp>
    </p:spTree>
  </p:cSld>
  <p:clrMapOvr>
    <a:masterClrMapping/>
  </p:clrMapOvr>
  <p:transition spd="slow">
    <p:push di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313" b="-9313"/>
            </a:stretch>
          </a:blipFill>
        </p:spPr>
        <p:txBody>
          <a:bodyPr/>
          <a:lstStyle/>
          <a:p>
            <a:endParaRPr lang="en-US"/>
          </a:p>
        </p:txBody>
      </p:sp>
      <p:sp>
        <p:nvSpPr>
          <p:cNvPr id="3" name="TextBox 3"/>
          <p:cNvSpPr txBox="1"/>
          <p:nvPr/>
        </p:nvSpPr>
        <p:spPr>
          <a:xfrm>
            <a:off x="4827421" y="923925"/>
            <a:ext cx="8633158" cy="888873"/>
          </a:xfrm>
          <a:prstGeom prst="rect">
            <a:avLst/>
          </a:prstGeom>
        </p:spPr>
        <p:txBody>
          <a:bodyPr lIns="0" tIns="0" rIns="0" bIns="0" rtlCol="0" anchor="t">
            <a:spAutoFit/>
          </a:bodyPr>
          <a:lstStyle/>
          <a:p>
            <a:pPr algn="ctr">
              <a:lnSpc>
                <a:spcPts val="5615"/>
              </a:lnSpc>
            </a:pPr>
            <a:r>
              <a:rPr lang="en-US" sz="5199" b="1">
                <a:gradFill>
                  <a:gsLst>
                    <a:gs pos="0">
                      <a:srgbClr val="130070">
                        <a:alpha val="100000"/>
                      </a:srgbClr>
                    </a:gs>
                    <a:gs pos="100000">
                      <a:srgbClr val="226AE2">
                        <a:alpha val="100000"/>
                      </a:srgbClr>
                    </a:gs>
                  </a:gsLst>
                  <a:lin ang="2700000"/>
                </a:gradFill>
                <a:latin typeface="Agrandir Bold"/>
                <a:ea typeface="Agrandir Bold"/>
                <a:cs typeface="Agrandir Bold"/>
                <a:sym typeface="Agrandir Bold"/>
              </a:rPr>
              <a:t>BUSINESS OVERVIEW</a:t>
            </a:r>
          </a:p>
        </p:txBody>
      </p:sp>
      <p:grpSp>
        <p:nvGrpSpPr>
          <p:cNvPr id="4" name="Group 4"/>
          <p:cNvGrpSpPr/>
          <p:nvPr/>
        </p:nvGrpSpPr>
        <p:grpSpPr>
          <a:xfrm>
            <a:off x="-987748" y="5578692"/>
            <a:ext cx="12044649" cy="12044649"/>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130070">
                    <a:alpha val="53000"/>
                  </a:srgbClr>
                </a:gs>
                <a:gs pos="100000">
                  <a:srgbClr val="226AE2">
                    <a:alpha val="53000"/>
                  </a:srgbClr>
                </a:gs>
              </a:gsLst>
              <a:lin ang="2700000"/>
            </a:gradFill>
          </p:spPr>
          <p:txBody>
            <a:bodyPr/>
            <a:lstStyle/>
            <a:p>
              <a:endParaRPr lang="en-US"/>
            </a:p>
          </p:txBody>
        </p:sp>
        <p:sp>
          <p:nvSpPr>
            <p:cNvPr id="6" name="TextBox 6"/>
            <p:cNvSpPr txBox="1"/>
            <p:nvPr/>
          </p:nvSpPr>
          <p:spPr>
            <a:xfrm>
              <a:off x="76200" y="19050"/>
              <a:ext cx="660400" cy="717550"/>
            </a:xfrm>
            <a:prstGeom prst="rect">
              <a:avLst/>
            </a:prstGeom>
          </p:spPr>
          <p:txBody>
            <a:bodyPr lIns="50800" tIns="50800" rIns="50800" bIns="50800" rtlCol="0" anchor="ctr"/>
            <a:lstStyle/>
            <a:p>
              <a:pPr algn="ctr">
                <a:lnSpc>
                  <a:spcPts val="2732"/>
                </a:lnSpc>
              </a:pPr>
              <a:endParaRPr/>
            </a:p>
          </p:txBody>
        </p:sp>
      </p:grpSp>
      <p:grpSp>
        <p:nvGrpSpPr>
          <p:cNvPr id="7" name="Group 7"/>
          <p:cNvGrpSpPr/>
          <p:nvPr/>
        </p:nvGrpSpPr>
        <p:grpSpPr>
          <a:xfrm>
            <a:off x="4350728" y="5311764"/>
            <a:ext cx="9586544" cy="9586544"/>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130070">
                    <a:alpha val="49000"/>
                  </a:srgbClr>
                </a:gs>
                <a:gs pos="100000">
                  <a:srgbClr val="226AE2">
                    <a:alpha val="49000"/>
                  </a:srgbClr>
                </a:gs>
              </a:gsLst>
              <a:lin ang="2700000"/>
            </a:gradFill>
          </p:spPr>
          <p:txBody>
            <a:bodyPr/>
            <a:lstStyle/>
            <a:p>
              <a:endParaRPr lang="en-US"/>
            </a:p>
          </p:txBody>
        </p:sp>
        <p:sp>
          <p:nvSpPr>
            <p:cNvPr id="9" name="TextBox 9"/>
            <p:cNvSpPr txBox="1"/>
            <p:nvPr/>
          </p:nvSpPr>
          <p:spPr>
            <a:xfrm>
              <a:off x="76200" y="19050"/>
              <a:ext cx="660400" cy="717550"/>
            </a:xfrm>
            <a:prstGeom prst="rect">
              <a:avLst/>
            </a:prstGeom>
          </p:spPr>
          <p:txBody>
            <a:bodyPr lIns="50800" tIns="50800" rIns="50800" bIns="50800" rtlCol="0" anchor="ctr"/>
            <a:lstStyle/>
            <a:p>
              <a:pPr algn="ctr">
                <a:lnSpc>
                  <a:spcPts val="2732"/>
                </a:lnSpc>
              </a:pPr>
              <a:endParaRPr/>
            </a:p>
          </p:txBody>
        </p:sp>
      </p:grpSp>
      <p:grpSp>
        <p:nvGrpSpPr>
          <p:cNvPr id="10" name="Group 10"/>
          <p:cNvGrpSpPr/>
          <p:nvPr/>
        </p:nvGrpSpPr>
        <p:grpSpPr>
          <a:xfrm>
            <a:off x="11527569" y="7614744"/>
            <a:ext cx="7283564" cy="7283564"/>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130070">
                    <a:alpha val="100000"/>
                  </a:srgbClr>
                </a:gs>
                <a:gs pos="100000">
                  <a:srgbClr val="226AE2">
                    <a:alpha val="100000"/>
                  </a:srgbClr>
                </a:gs>
              </a:gsLst>
              <a:lin ang="2700000"/>
            </a:gradFill>
          </p:spPr>
          <p:txBody>
            <a:bodyPr/>
            <a:lstStyle/>
            <a:p>
              <a:endParaRPr lang="en-US"/>
            </a:p>
          </p:txBody>
        </p:sp>
        <p:sp>
          <p:nvSpPr>
            <p:cNvPr id="12" name="TextBox 12"/>
            <p:cNvSpPr txBox="1"/>
            <p:nvPr/>
          </p:nvSpPr>
          <p:spPr>
            <a:xfrm>
              <a:off x="76200" y="19050"/>
              <a:ext cx="660400" cy="717550"/>
            </a:xfrm>
            <a:prstGeom prst="rect">
              <a:avLst/>
            </a:prstGeom>
          </p:spPr>
          <p:txBody>
            <a:bodyPr lIns="50800" tIns="50800" rIns="50800" bIns="50800" rtlCol="0" anchor="ctr"/>
            <a:lstStyle/>
            <a:p>
              <a:pPr algn="ctr">
                <a:lnSpc>
                  <a:spcPts val="2732"/>
                </a:lnSpc>
              </a:pPr>
              <a:endParaRPr/>
            </a:p>
          </p:txBody>
        </p:sp>
      </p:grpSp>
      <p:grpSp>
        <p:nvGrpSpPr>
          <p:cNvPr id="13" name="Group 13"/>
          <p:cNvGrpSpPr/>
          <p:nvPr/>
        </p:nvGrpSpPr>
        <p:grpSpPr>
          <a:xfrm>
            <a:off x="0" y="0"/>
            <a:ext cx="691080" cy="10287000"/>
            <a:chOff x="0" y="0"/>
            <a:chExt cx="182013" cy="2709333"/>
          </a:xfrm>
        </p:grpSpPr>
        <p:sp>
          <p:nvSpPr>
            <p:cNvPr id="14" name="Freeform 14"/>
            <p:cNvSpPr/>
            <p:nvPr/>
          </p:nvSpPr>
          <p:spPr>
            <a:xfrm>
              <a:off x="0" y="0"/>
              <a:ext cx="182013" cy="2709333"/>
            </a:xfrm>
            <a:custGeom>
              <a:avLst/>
              <a:gdLst/>
              <a:ahLst/>
              <a:cxnLst/>
              <a:rect l="l" t="t" r="r" b="b"/>
              <a:pathLst>
                <a:path w="182013" h="2709333">
                  <a:moveTo>
                    <a:pt x="0" y="0"/>
                  </a:moveTo>
                  <a:lnTo>
                    <a:pt x="182013" y="0"/>
                  </a:lnTo>
                  <a:lnTo>
                    <a:pt x="182013" y="2709333"/>
                  </a:lnTo>
                  <a:lnTo>
                    <a:pt x="0" y="2709333"/>
                  </a:lnTo>
                  <a:close/>
                </a:path>
              </a:pathLst>
            </a:custGeom>
            <a:gradFill rotWithShape="1">
              <a:gsLst>
                <a:gs pos="0">
                  <a:srgbClr val="130070">
                    <a:alpha val="100000"/>
                  </a:srgbClr>
                </a:gs>
                <a:gs pos="100000">
                  <a:srgbClr val="226AE2">
                    <a:alpha val="100000"/>
                  </a:srgbClr>
                </a:gs>
              </a:gsLst>
              <a:lin ang="2700000"/>
            </a:gradFill>
          </p:spPr>
          <p:txBody>
            <a:bodyPr/>
            <a:lstStyle/>
            <a:p>
              <a:endParaRPr lang="en-US"/>
            </a:p>
          </p:txBody>
        </p:sp>
        <p:sp>
          <p:nvSpPr>
            <p:cNvPr id="15" name="TextBox 15"/>
            <p:cNvSpPr txBox="1"/>
            <p:nvPr/>
          </p:nvSpPr>
          <p:spPr>
            <a:xfrm>
              <a:off x="0" y="-114300"/>
              <a:ext cx="182013" cy="2823633"/>
            </a:xfrm>
            <a:prstGeom prst="rect">
              <a:avLst/>
            </a:prstGeom>
          </p:spPr>
          <p:txBody>
            <a:bodyPr lIns="50800" tIns="50800" rIns="50800" bIns="50800" rtlCol="0" anchor="ctr"/>
            <a:lstStyle/>
            <a:p>
              <a:pPr algn="ctr">
                <a:lnSpc>
                  <a:spcPts val="3385"/>
                </a:lnSpc>
              </a:pPr>
              <a:endParaRPr/>
            </a:p>
          </p:txBody>
        </p:sp>
      </p:grpSp>
      <p:sp>
        <p:nvSpPr>
          <p:cNvPr id="16" name="TextBox 16"/>
          <p:cNvSpPr txBox="1"/>
          <p:nvPr/>
        </p:nvSpPr>
        <p:spPr>
          <a:xfrm>
            <a:off x="1028700" y="1976146"/>
            <a:ext cx="10153129" cy="1590963"/>
          </a:xfrm>
          <a:prstGeom prst="rect">
            <a:avLst/>
          </a:prstGeom>
        </p:spPr>
        <p:txBody>
          <a:bodyPr lIns="0" tIns="0" rIns="0" bIns="0" rtlCol="0" anchor="t">
            <a:spAutoFit/>
          </a:bodyPr>
          <a:lstStyle/>
          <a:p>
            <a:pPr algn="l">
              <a:lnSpc>
                <a:spcPts val="3173"/>
              </a:lnSpc>
              <a:spcBef>
                <a:spcPct val="0"/>
              </a:spcBef>
            </a:pPr>
            <a:r>
              <a:rPr lang="en-US" sz="1958" b="1">
                <a:solidFill>
                  <a:srgbClr val="000000"/>
                </a:solidFill>
                <a:latin typeface="Poppins Bold"/>
                <a:ea typeface="Poppins Bold"/>
                <a:cs typeface="Poppins Bold"/>
                <a:sym typeface="Poppins Bold"/>
              </a:rPr>
              <a:t>Business Idea</a:t>
            </a:r>
          </a:p>
          <a:p>
            <a:pPr marL="422924" lvl="1" indent="-211462" algn="l">
              <a:lnSpc>
                <a:spcPts val="3173"/>
              </a:lnSpc>
              <a:buFont typeface="Arial"/>
              <a:buChar char="•"/>
            </a:pPr>
            <a:r>
              <a:rPr lang="en-US" sz="1958">
                <a:solidFill>
                  <a:srgbClr val="000000"/>
                </a:solidFill>
                <a:latin typeface="Poppins"/>
                <a:ea typeface="Poppins"/>
                <a:cs typeface="Poppins"/>
                <a:sym typeface="Poppins"/>
              </a:rPr>
              <a:t>Self-service car wash business based in the United Kingdom.</a:t>
            </a:r>
          </a:p>
          <a:p>
            <a:pPr marL="422924" lvl="1" indent="-211462" algn="l">
              <a:lnSpc>
                <a:spcPts val="3173"/>
              </a:lnSpc>
              <a:buFont typeface="Arial"/>
              <a:buChar char="•"/>
            </a:pPr>
            <a:r>
              <a:rPr lang="en-US" sz="1958">
                <a:solidFill>
                  <a:srgbClr val="000000"/>
                </a:solidFill>
                <a:latin typeface="Poppins"/>
                <a:ea typeface="Poppins"/>
                <a:cs typeface="Poppins"/>
                <a:sym typeface="Poppins"/>
              </a:rPr>
              <a:t>Registered as a Private Limited Company (Ltd).</a:t>
            </a:r>
          </a:p>
          <a:p>
            <a:pPr marL="422924" lvl="1" indent="-211462" algn="l">
              <a:lnSpc>
                <a:spcPts val="3173"/>
              </a:lnSpc>
              <a:buFont typeface="Arial"/>
              <a:buChar char="•"/>
            </a:pPr>
            <a:r>
              <a:rPr lang="en-US" sz="1958">
                <a:solidFill>
                  <a:srgbClr val="000000"/>
                </a:solidFill>
                <a:latin typeface="Poppins"/>
                <a:ea typeface="Poppins"/>
                <a:cs typeface="Poppins"/>
                <a:sym typeface="Poppins"/>
              </a:rPr>
              <a:t>Provides convenient, cost-effective and eco-friendly vehicle cleaning services.</a:t>
            </a:r>
          </a:p>
        </p:txBody>
      </p:sp>
      <p:sp>
        <p:nvSpPr>
          <p:cNvPr id="17" name="TextBox 17"/>
          <p:cNvSpPr txBox="1"/>
          <p:nvPr/>
        </p:nvSpPr>
        <p:spPr>
          <a:xfrm>
            <a:off x="13193316" y="4458361"/>
            <a:ext cx="5094684" cy="2135887"/>
          </a:xfrm>
          <a:prstGeom prst="rect">
            <a:avLst/>
          </a:prstGeom>
        </p:spPr>
        <p:txBody>
          <a:bodyPr lIns="0" tIns="0" rIns="0" bIns="0" rtlCol="0" anchor="t">
            <a:spAutoFit/>
          </a:bodyPr>
          <a:lstStyle/>
          <a:p>
            <a:pPr algn="l">
              <a:lnSpc>
                <a:spcPts val="3401"/>
              </a:lnSpc>
            </a:pPr>
            <a:r>
              <a:rPr lang="en-US" sz="2099" b="1">
                <a:solidFill>
                  <a:srgbClr val="000000"/>
                </a:solidFill>
                <a:latin typeface="Poppins Bold"/>
                <a:ea typeface="Poppins Bold"/>
                <a:cs typeface="Poppins Bold"/>
                <a:sym typeface="Poppins Bold"/>
              </a:rPr>
              <a:t>Products &amp; Services</a:t>
            </a:r>
          </a:p>
          <a:p>
            <a:pPr marL="453387" lvl="1" indent="-226693" algn="l">
              <a:lnSpc>
                <a:spcPts val="3401"/>
              </a:lnSpc>
              <a:buFont typeface="Arial"/>
              <a:buChar char="•"/>
            </a:pPr>
            <a:r>
              <a:rPr lang="en-US" sz="2099">
                <a:solidFill>
                  <a:srgbClr val="000000"/>
                </a:solidFill>
                <a:latin typeface="Poppins"/>
                <a:ea typeface="Poppins"/>
                <a:cs typeface="Poppins"/>
                <a:sym typeface="Poppins"/>
              </a:rPr>
              <a:t>High-pressure wash bays</a:t>
            </a:r>
          </a:p>
          <a:p>
            <a:pPr marL="453387" lvl="1" indent="-226693" algn="l">
              <a:lnSpc>
                <a:spcPts val="3401"/>
              </a:lnSpc>
              <a:buFont typeface="Arial"/>
              <a:buChar char="•"/>
            </a:pPr>
            <a:r>
              <a:rPr lang="en-US" sz="2099">
                <a:solidFill>
                  <a:srgbClr val="000000"/>
                </a:solidFill>
                <a:latin typeface="Poppins"/>
                <a:ea typeface="Poppins"/>
                <a:cs typeface="Poppins"/>
                <a:sym typeface="Poppins"/>
              </a:rPr>
              <a:t>Foam cleaning and wax protection</a:t>
            </a:r>
          </a:p>
          <a:p>
            <a:pPr marL="453387" lvl="1" indent="-226693" algn="l">
              <a:lnSpc>
                <a:spcPts val="3401"/>
              </a:lnSpc>
              <a:buFont typeface="Arial"/>
              <a:buChar char="•"/>
            </a:pPr>
            <a:r>
              <a:rPr lang="en-US" sz="2099">
                <a:solidFill>
                  <a:srgbClr val="000000"/>
                </a:solidFill>
                <a:latin typeface="Poppins"/>
                <a:ea typeface="Poppins"/>
                <a:cs typeface="Poppins"/>
                <a:sym typeface="Poppins"/>
              </a:rPr>
              <a:t>Spot-free rinse systems</a:t>
            </a:r>
          </a:p>
          <a:p>
            <a:pPr marL="453387" lvl="1" indent="-226693" algn="l">
              <a:lnSpc>
                <a:spcPts val="3401"/>
              </a:lnSpc>
              <a:buFont typeface="Arial"/>
              <a:buChar char="•"/>
            </a:pPr>
            <a:r>
              <a:rPr lang="en-US" sz="2099">
                <a:solidFill>
                  <a:srgbClr val="000000"/>
                </a:solidFill>
                <a:latin typeface="Poppins"/>
                <a:ea typeface="Poppins"/>
                <a:cs typeface="Poppins"/>
                <a:sym typeface="Poppins"/>
              </a:rPr>
              <a:t>Vacuum cleaning stations</a:t>
            </a:r>
          </a:p>
        </p:txBody>
      </p:sp>
      <p:sp>
        <p:nvSpPr>
          <p:cNvPr id="18" name="TextBox 18"/>
          <p:cNvSpPr txBox="1"/>
          <p:nvPr/>
        </p:nvSpPr>
        <p:spPr>
          <a:xfrm>
            <a:off x="929891" y="3871430"/>
            <a:ext cx="10127010" cy="1707262"/>
          </a:xfrm>
          <a:prstGeom prst="rect">
            <a:avLst/>
          </a:prstGeom>
        </p:spPr>
        <p:txBody>
          <a:bodyPr lIns="0" tIns="0" rIns="0" bIns="0" rtlCol="0" anchor="t">
            <a:spAutoFit/>
          </a:bodyPr>
          <a:lstStyle/>
          <a:p>
            <a:pPr algn="l">
              <a:lnSpc>
                <a:spcPts val="3401"/>
              </a:lnSpc>
              <a:spcBef>
                <a:spcPct val="0"/>
              </a:spcBef>
            </a:pPr>
            <a:r>
              <a:rPr lang="en-US" sz="2099" b="1">
                <a:solidFill>
                  <a:srgbClr val="000000"/>
                </a:solidFill>
                <a:latin typeface="Poppins Bold"/>
                <a:ea typeface="Poppins Bold"/>
                <a:cs typeface="Poppins Bold"/>
                <a:sym typeface="Poppins Bold"/>
              </a:rPr>
              <a:t>Market Need</a:t>
            </a:r>
          </a:p>
          <a:p>
            <a:pPr marL="453387" lvl="1" indent="-226693" algn="l">
              <a:lnSpc>
                <a:spcPts val="3401"/>
              </a:lnSpc>
              <a:buFont typeface="Arial"/>
              <a:buChar char="•"/>
            </a:pPr>
            <a:r>
              <a:rPr lang="en-US" sz="2099">
                <a:solidFill>
                  <a:srgbClr val="000000"/>
                </a:solidFill>
                <a:latin typeface="Poppins"/>
                <a:ea typeface="Poppins"/>
                <a:cs typeface="Poppins"/>
                <a:sym typeface="Poppins"/>
              </a:rPr>
              <a:t>Growing demand for fast and convenient car washing services.</a:t>
            </a:r>
          </a:p>
          <a:p>
            <a:pPr marL="453387" lvl="1" indent="-226693" algn="l">
              <a:lnSpc>
                <a:spcPts val="3401"/>
              </a:lnSpc>
              <a:buFont typeface="Arial"/>
              <a:buChar char="•"/>
            </a:pPr>
            <a:r>
              <a:rPr lang="en-US" sz="2099">
                <a:solidFill>
                  <a:srgbClr val="000000"/>
                </a:solidFill>
                <a:latin typeface="Poppins"/>
                <a:ea typeface="Poppins"/>
                <a:cs typeface="Poppins"/>
                <a:sym typeface="Poppins"/>
              </a:rPr>
              <a:t>Increasing consumer preference for environmentally friendly businesses.</a:t>
            </a:r>
          </a:p>
          <a:p>
            <a:pPr marL="453387" lvl="1" indent="-226693" algn="l">
              <a:lnSpc>
                <a:spcPts val="3401"/>
              </a:lnSpc>
              <a:buFont typeface="Arial"/>
              <a:buChar char="•"/>
            </a:pPr>
            <a:r>
              <a:rPr lang="en-US" sz="2099">
                <a:solidFill>
                  <a:srgbClr val="000000"/>
                </a:solidFill>
                <a:latin typeface="Poppins"/>
                <a:ea typeface="Poppins"/>
                <a:cs typeface="Poppins"/>
                <a:sym typeface="Poppins"/>
              </a:rPr>
              <a:t>Self-service model reduces waiting times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313" b="-9313"/>
            </a:stretch>
          </a:blipFill>
        </p:spPr>
        <p:txBody>
          <a:bodyPr/>
          <a:lstStyle/>
          <a:p>
            <a:endParaRPr lang="en-US"/>
          </a:p>
        </p:txBody>
      </p:sp>
      <p:sp>
        <p:nvSpPr>
          <p:cNvPr id="3" name="TextBox 3"/>
          <p:cNvSpPr txBox="1"/>
          <p:nvPr/>
        </p:nvSpPr>
        <p:spPr>
          <a:xfrm>
            <a:off x="12389090" y="923925"/>
            <a:ext cx="5898910" cy="888873"/>
          </a:xfrm>
          <a:prstGeom prst="rect">
            <a:avLst/>
          </a:prstGeom>
        </p:spPr>
        <p:txBody>
          <a:bodyPr lIns="0" tIns="0" rIns="0" bIns="0" rtlCol="0" anchor="t">
            <a:spAutoFit/>
          </a:bodyPr>
          <a:lstStyle/>
          <a:p>
            <a:pPr algn="l">
              <a:lnSpc>
                <a:spcPts val="5615"/>
              </a:lnSpc>
            </a:pPr>
            <a:r>
              <a:rPr lang="en-US" sz="5199" b="1">
                <a:gradFill>
                  <a:gsLst>
                    <a:gs pos="0">
                      <a:srgbClr val="130070">
                        <a:alpha val="100000"/>
                      </a:srgbClr>
                    </a:gs>
                    <a:gs pos="100000">
                      <a:srgbClr val="226AE2">
                        <a:alpha val="100000"/>
                      </a:srgbClr>
                    </a:gs>
                  </a:gsLst>
                  <a:lin ang="2700000"/>
                </a:gradFill>
                <a:latin typeface="Agrandir Bold"/>
                <a:ea typeface="Agrandir Bold"/>
                <a:cs typeface="Agrandir Bold"/>
                <a:sym typeface="Agrandir Bold"/>
              </a:rPr>
              <a:t>LEGAL FORMAT </a:t>
            </a:r>
          </a:p>
        </p:txBody>
      </p:sp>
      <p:sp>
        <p:nvSpPr>
          <p:cNvPr id="4" name="TextBox 4"/>
          <p:cNvSpPr txBox="1"/>
          <p:nvPr/>
        </p:nvSpPr>
        <p:spPr>
          <a:xfrm>
            <a:off x="12389090" y="2715654"/>
            <a:ext cx="5898910" cy="5685819"/>
          </a:xfrm>
          <a:prstGeom prst="rect">
            <a:avLst/>
          </a:prstGeom>
        </p:spPr>
        <p:txBody>
          <a:bodyPr lIns="0" tIns="0" rIns="0" bIns="0" rtlCol="0" anchor="t">
            <a:spAutoFit/>
          </a:bodyPr>
          <a:lstStyle/>
          <a:p>
            <a:pPr marL="517776" lvl="1" indent="-258888" algn="l">
              <a:lnSpc>
                <a:spcPts val="4532"/>
              </a:lnSpc>
              <a:buFont typeface="Arial"/>
              <a:buChar char="•"/>
            </a:pPr>
            <a:r>
              <a:rPr lang="en-US" sz="2398" b="1">
                <a:gradFill>
                  <a:gsLst>
                    <a:gs pos="0">
                      <a:srgbClr val="130070">
                        <a:alpha val="100000"/>
                      </a:srgbClr>
                    </a:gs>
                    <a:gs pos="100000">
                      <a:srgbClr val="226AE2">
                        <a:alpha val="100000"/>
                      </a:srgbClr>
                    </a:gs>
                  </a:gsLst>
                  <a:lin ang="2700000"/>
                </a:gradFill>
                <a:latin typeface="Poppins Bold"/>
                <a:ea typeface="Poppins Bold"/>
                <a:cs typeface="Poppins Bold"/>
                <a:sym typeface="Poppins Bold"/>
              </a:rPr>
              <a:t>Legal Structure :Private Limited Company (Ltd)</a:t>
            </a:r>
          </a:p>
          <a:p>
            <a:pPr algn="l">
              <a:lnSpc>
                <a:spcPts val="4532"/>
              </a:lnSpc>
            </a:pPr>
            <a:r>
              <a:rPr lang="en-US" sz="2398">
                <a:gradFill>
                  <a:gsLst>
                    <a:gs pos="0">
                      <a:srgbClr val="130070">
                        <a:alpha val="100000"/>
                      </a:srgbClr>
                    </a:gs>
                    <a:gs pos="100000">
                      <a:srgbClr val="226AE2">
                        <a:alpha val="100000"/>
                      </a:srgbClr>
                    </a:gs>
                  </a:gsLst>
                  <a:lin ang="2700000"/>
                </a:gradFill>
                <a:latin typeface="Poppins"/>
                <a:ea typeface="Poppins"/>
                <a:cs typeface="Poppins"/>
                <a:sym typeface="Poppins"/>
              </a:rPr>
              <a:t> </a:t>
            </a:r>
          </a:p>
          <a:p>
            <a:pPr algn="l">
              <a:lnSpc>
                <a:spcPts val="4532"/>
              </a:lnSpc>
            </a:pPr>
            <a:r>
              <a:rPr lang="en-US" sz="2398" b="1">
                <a:gradFill>
                  <a:gsLst>
                    <a:gs pos="0">
                      <a:srgbClr val="130070">
                        <a:alpha val="100000"/>
                      </a:srgbClr>
                    </a:gs>
                    <a:gs pos="100000">
                      <a:srgbClr val="226AE2">
                        <a:alpha val="100000"/>
                      </a:srgbClr>
                    </a:gs>
                  </a:gsLst>
                  <a:lin ang="2700000"/>
                </a:gradFill>
                <a:latin typeface="Poppins Bold"/>
                <a:ea typeface="Poppins Bold"/>
                <a:cs typeface="Poppins Bold"/>
                <a:sym typeface="Poppins Bold"/>
              </a:rPr>
              <a:t>Why an Ltd?</a:t>
            </a:r>
          </a:p>
          <a:p>
            <a:pPr marL="517776" lvl="1" indent="-258888" algn="l">
              <a:lnSpc>
                <a:spcPts val="4532"/>
              </a:lnSpc>
              <a:buFont typeface="Arial"/>
              <a:buChar char="•"/>
            </a:pPr>
            <a:r>
              <a:rPr lang="en-US" sz="2398">
                <a:gradFill>
                  <a:gsLst>
                    <a:gs pos="0">
                      <a:srgbClr val="130070">
                        <a:alpha val="100000"/>
                      </a:srgbClr>
                    </a:gs>
                    <a:gs pos="100000">
                      <a:srgbClr val="226AE2">
                        <a:alpha val="100000"/>
                      </a:srgbClr>
                    </a:gs>
                  </a:gsLst>
                  <a:lin ang="2700000"/>
                </a:gradFill>
                <a:latin typeface="Poppins"/>
                <a:ea typeface="Poppins"/>
                <a:cs typeface="Poppins"/>
                <a:sym typeface="Poppins"/>
              </a:rPr>
              <a:t>Limited liability protection</a:t>
            </a:r>
          </a:p>
          <a:p>
            <a:pPr marL="517776" lvl="1" indent="-258888" algn="l">
              <a:lnSpc>
                <a:spcPts val="4532"/>
              </a:lnSpc>
              <a:buFont typeface="Arial"/>
              <a:buChar char="•"/>
            </a:pPr>
            <a:r>
              <a:rPr lang="en-US" sz="2398">
                <a:gradFill>
                  <a:gsLst>
                    <a:gs pos="0">
                      <a:srgbClr val="130070">
                        <a:alpha val="100000"/>
                      </a:srgbClr>
                    </a:gs>
                    <a:gs pos="100000">
                      <a:srgbClr val="226AE2">
                        <a:alpha val="100000"/>
                      </a:srgbClr>
                    </a:gs>
                  </a:gsLst>
                  <a:lin ang="2700000"/>
                </a:gradFill>
                <a:latin typeface="Poppins"/>
                <a:ea typeface="Poppins"/>
                <a:cs typeface="Poppins"/>
                <a:sym typeface="Poppins"/>
              </a:rPr>
              <a:t>Greater business credibility</a:t>
            </a:r>
          </a:p>
          <a:p>
            <a:pPr marL="517776" lvl="1" indent="-258888" algn="l">
              <a:lnSpc>
                <a:spcPts val="4532"/>
              </a:lnSpc>
              <a:buFont typeface="Arial"/>
              <a:buChar char="•"/>
            </a:pPr>
            <a:r>
              <a:rPr lang="en-US" sz="2398">
                <a:gradFill>
                  <a:gsLst>
                    <a:gs pos="0">
                      <a:srgbClr val="130070">
                        <a:alpha val="100000"/>
                      </a:srgbClr>
                    </a:gs>
                    <a:gs pos="100000">
                      <a:srgbClr val="226AE2">
                        <a:alpha val="100000"/>
                      </a:srgbClr>
                    </a:gs>
                  </a:gsLst>
                  <a:lin ang="2700000"/>
                </a:gradFill>
                <a:latin typeface="Poppins"/>
                <a:ea typeface="Poppins"/>
                <a:cs typeface="Poppins"/>
                <a:sym typeface="Poppins"/>
              </a:rPr>
              <a:t>Easier access to external funding</a:t>
            </a:r>
          </a:p>
          <a:p>
            <a:pPr marL="517776" lvl="1" indent="-258888" algn="l">
              <a:lnSpc>
                <a:spcPts val="4532"/>
              </a:lnSpc>
              <a:buFont typeface="Arial"/>
              <a:buChar char="•"/>
            </a:pPr>
            <a:r>
              <a:rPr lang="en-US" sz="2398">
                <a:gradFill>
                  <a:gsLst>
                    <a:gs pos="0">
                      <a:srgbClr val="130070">
                        <a:alpha val="100000"/>
                      </a:srgbClr>
                    </a:gs>
                    <a:gs pos="100000">
                      <a:srgbClr val="226AE2">
                        <a:alpha val="100000"/>
                      </a:srgbClr>
                    </a:gs>
                  </a:gsLst>
                  <a:lin ang="2700000"/>
                </a:gradFill>
                <a:latin typeface="Poppins"/>
                <a:ea typeface="Poppins"/>
                <a:cs typeface="Poppins"/>
                <a:sym typeface="Poppins"/>
              </a:rPr>
              <a:t>Suitable for long-term business growth</a:t>
            </a:r>
          </a:p>
          <a:p>
            <a:pPr algn="l">
              <a:lnSpc>
                <a:spcPts val="4532"/>
              </a:lnSpc>
            </a:pPr>
            <a:endParaRPr lang="en-US" sz="2398">
              <a:gradFill>
                <a:gsLst>
                  <a:gs pos="0">
                    <a:srgbClr val="130070">
                      <a:alpha val="100000"/>
                    </a:srgbClr>
                  </a:gs>
                  <a:gs pos="100000">
                    <a:srgbClr val="226AE2">
                      <a:alpha val="100000"/>
                    </a:srgbClr>
                  </a:gs>
                </a:gsLst>
                <a:lin ang="2700000"/>
              </a:gradFill>
              <a:latin typeface="Poppins"/>
              <a:ea typeface="Poppins"/>
              <a:cs typeface="Poppins"/>
              <a:sym typeface="Poppins"/>
            </a:endParaRPr>
          </a:p>
        </p:txBody>
      </p:sp>
      <p:grpSp>
        <p:nvGrpSpPr>
          <p:cNvPr id="5" name="Group 5"/>
          <p:cNvGrpSpPr/>
          <p:nvPr/>
        </p:nvGrpSpPr>
        <p:grpSpPr>
          <a:xfrm>
            <a:off x="691080" y="53090"/>
            <a:ext cx="9303956" cy="10536773"/>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130070">
                    <a:alpha val="53000"/>
                  </a:srgbClr>
                </a:gs>
                <a:gs pos="100000">
                  <a:srgbClr val="226AE2">
                    <a:alpha val="53000"/>
                  </a:srgbClr>
                </a:gs>
              </a:gsLst>
              <a:lin ang="2700000"/>
            </a:gradFill>
          </p:spPr>
          <p:txBody>
            <a:bodyPr/>
            <a:lstStyle/>
            <a:p>
              <a:endParaRPr lang="en-US"/>
            </a:p>
          </p:txBody>
        </p:sp>
        <p:sp>
          <p:nvSpPr>
            <p:cNvPr id="7" name="TextBox 7"/>
            <p:cNvSpPr txBox="1"/>
            <p:nvPr/>
          </p:nvSpPr>
          <p:spPr>
            <a:xfrm>
              <a:off x="76200" y="19050"/>
              <a:ext cx="660400" cy="717550"/>
            </a:xfrm>
            <a:prstGeom prst="rect">
              <a:avLst/>
            </a:prstGeom>
          </p:spPr>
          <p:txBody>
            <a:bodyPr lIns="50800" tIns="50800" rIns="50800" bIns="50800" rtlCol="0" anchor="ctr"/>
            <a:lstStyle/>
            <a:p>
              <a:pPr algn="ctr">
                <a:lnSpc>
                  <a:spcPts val="2732"/>
                </a:lnSpc>
              </a:pPr>
              <a:endParaRPr/>
            </a:p>
          </p:txBody>
        </p:sp>
      </p:grpSp>
      <p:grpSp>
        <p:nvGrpSpPr>
          <p:cNvPr id="8" name="Group 8"/>
          <p:cNvGrpSpPr/>
          <p:nvPr/>
        </p:nvGrpSpPr>
        <p:grpSpPr>
          <a:xfrm>
            <a:off x="988324" y="1227123"/>
            <a:ext cx="9531259" cy="9887694"/>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130070">
                    <a:alpha val="54000"/>
                  </a:srgbClr>
                </a:gs>
                <a:gs pos="100000">
                  <a:srgbClr val="226AE2">
                    <a:alpha val="54000"/>
                  </a:srgbClr>
                </a:gs>
              </a:gsLst>
              <a:lin ang="2700000"/>
            </a:gradFill>
          </p:spPr>
          <p:txBody>
            <a:bodyPr/>
            <a:lstStyle/>
            <a:p>
              <a:endParaRPr lang="en-US"/>
            </a:p>
          </p:txBody>
        </p:sp>
        <p:sp>
          <p:nvSpPr>
            <p:cNvPr id="10" name="TextBox 10"/>
            <p:cNvSpPr txBox="1"/>
            <p:nvPr/>
          </p:nvSpPr>
          <p:spPr>
            <a:xfrm>
              <a:off x="76200" y="19050"/>
              <a:ext cx="660400" cy="717550"/>
            </a:xfrm>
            <a:prstGeom prst="rect">
              <a:avLst/>
            </a:prstGeom>
          </p:spPr>
          <p:txBody>
            <a:bodyPr lIns="50800" tIns="50800" rIns="50800" bIns="50800" rtlCol="0" anchor="ctr"/>
            <a:lstStyle/>
            <a:p>
              <a:pPr algn="ctr">
                <a:lnSpc>
                  <a:spcPts val="2732"/>
                </a:lnSpc>
              </a:pPr>
              <a:endParaRPr/>
            </a:p>
          </p:txBody>
        </p:sp>
      </p:grpSp>
      <p:grpSp>
        <p:nvGrpSpPr>
          <p:cNvPr id="11" name="Group 11"/>
          <p:cNvGrpSpPr/>
          <p:nvPr/>
        </p:nvGrpSpPr>
        <p:grpSpPr>
          <a:xfrm>
            <a:off x="1400114" y="2171700"/>
            <a:ext cx="8903189" cy="8903189"/>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130070">
                    <a:alpha val="56000"/>
                  </a:srgbClr>
                </a:gs>
                <a:gs pos="100000">
                  <a:srgbClr val="226AE2">
                    <a:alpha val="56000"/>
                  </a:srgbClr>
                </a:gs>
              </a:gsLst>
              <a:lin ang="2700000"/>
            </a:gradFill>
          </p:spPr>
          <p:txBody>
            <a:bodyPr/>
            <a:lstStyle/>
            <a:p>
              <a:endParaRPr lang="en-US"/>
            </a:p>
          </p:txBody>
        </p:sp>
        <p:sp>
          <p:nvSpPr>
            <p:cNvPr id="13" name="TextBox 13"/>
            <p:cNvSpPr txBox="1"/>
            <p:nvPr/>
          </p:nvSpPr>
          <p:spPr>
            <a:xfrm>
              <a:off x="76200" y="19050"/>
              <a:ext cx="660400" cy="717550"/>
            </a:xfrm>
            <a:prstGeom prst="rect">
              <a:avLst/>
            </a:prstGeom>
          </p:spPr>
          <p:txBody>
            <a:bodyPr lIns="50800" tIns="50800" rIns="50800" bIns="50800" rtlCol="0" anchor="ctr"/>
            <a:lstStyle/>
            <a:p>
              <a:pPr algn="ctr">
                <a:lnSpc>
                  <a:spcPts val="2732"/>
                </a:lnSpc>
              </a:pPr>
              <a:endParaRPr/>
            </a:p>
          </p:txBody>
        </p:sp>
      </p:grpSp>
      <p:grpSp>
        <p:nvGrpSpPr>
          <p:cNvPr id="14" name="Group 14"/>
          <p:cNvGrpSpPr/>
          <p:nvPr/>
        </p:nvGrpSpPr>
        <p:grpSpPr>
          <a:xfrm>
            <a:off x="1444029" y="4640812"/>
            <a:ext cx="5095970" cy="5095970"/>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130070">
                    <a:alpha val="100000"/>
                  </a:srgbClr>
                </a:gs>
                <a:gs pos="100000">
                  <a:srgbClr val="226AE2">
                    <a:alpha val="100000"/>
                  </a:srgbClr>
                </a:gs>
              </a:gsLst>
              <a:lin ang="2700000"/>
            </a:gradFill>
          </p:spPr>
          <p:txBody>
            <a:bodyPr/>
            <a:lstStyle/>
            <a:p>
              <a:endParaRPr lang="en-US"/>
            </a:p>
          </p:txBody>
        </p:sp>
        <p:sp>
          <p:nvSpPr>
            <p:cNvPr id="16" name="TextBox 16"/>
            <p:cNvSpPr txBox="1"/>
            <p:nvPr/>
          </p:nvSpPr>
          <p:spPr>
            <a:xfrm>
              <a:off x="76200" y="19050"/>
              <a:ext cx="660400" cy="717550"/>
            </a:xfrm>
            <a:prstGeom prst="rect">
              <a:avLst/>
            </a:prstGeom>
          </p:spPr>
          <p:txBody>
            <a:bodyPr lIns="50800" tIns="50800" rIns="50800" bIns="50800" rtlCol="0" anchor="ctr"/>
            <a:lstStyle/>
            <a:p>
              <a:pPr algn="ctr">
                <a:lnSpc>
                  <a:spcPts val="2732"/>
                </a:lnSpc>
              </a:pPr>
              <a:endParaRPr/>
            </a:p>
          </p:txBody>
        </p:sp>
      </p:grpSp>
      <p:grpSp>
        <p:nvGrpSpPr>
          <p:cNvPr id="17" name="Group 17"/>
          <p:cNvGrpSpPr/>
          <p:nvPr/>
        </p:nvGrpSpPr>
        <p:grpSpPr>
          <a:xfrm>
            <a:off x="0" y="0"/>
            <a:ext cx="691080" cy="10287000"/>
            <a:chOff x="0" y="0"/>
            <a:chExt cx="182013" cy="2709333"/>
          </a:xfrm>
        </p:grpSpPr>
        <p:sp>
          <p:nvSpPr>
            <p:cNvPr id="18" name="Freeform 18"/>
            <p:cNvSpPr/>
            <p:nvPr/>
          </p:nvSpPr>
          <p:spPr>
            <a:xfrm>
              <a:off x="0" y="0"/>
              <a:ext cx="182013" cy="2709333"/>
            </a:xfrm>
            <a:custGeom>
              <a:avLst/>
              <a:gdLst/>
              <a:ahLst/>
              <a:cxnLst/>
              <a:rect l="l" t="t" r="r" b="b"/>
              <a:pathLst>
                <a:path w="182013" h="2709333">
                  <a:moveTo>
                    <a:pt x="0" y="0"/>
                  </a:moveTo>
                  <a:lnTo>
                    <a:pt x="182013" y="0"/>
                  </a:lnTo>
                  <a:lnTo>
                    <a:pt x="182013" y="2709333"/>
                  </a:lnTo>
                  <a:lnTo>
                    <a:pt x="0" y="2709333"/>
                  </a:lnTo>
                  <a:close/>
                </a:path>
              </a:pathLst>
            </a:custGeom>
            <a:solidFill>
              <a:srgbClr val="FFFFFF"/>
            </a:solidFill>
          </p:spPr>
          <p:txBody>
            <a:bodyPr/>
            <a:lstStyle/>
            <a:p>
              <a:endParaRPr lang="en-US"/>
            </a:p>
          </p:txBody>
        </p:sp>
        <p:sp>
          <p:nvSpPr>
            <p:cNvPr id="19" name="TextBox 19"/>
            <p:cNvSpPr txBox="1"/>
            <p:nvPr/>
          </p:nvSpPr>
          <p:spPr>
            <a:xfrm>
              <a:off x="0" y="-114300"/>
              <a:ext cx="182013" cy="2823633"/>
            </a:xfrm>
            <a:prstGeom prst="rect">
              <a:avLst/>
            </a:prstGeom>
          </p:spPr>
          <p:txBody>
            <a:bodyPr lIns="50800" tIns="50800" rIns="50800" bIns="50800" rtlCol="0" anchor="ctr"/>
            <a:lstStyle/>
            <a:p>
              <a:pPr algn="ctr">
                <a:lnSpc>
                  <a:spcPts val="3385"/>
                </a:lnSpc>
              </a:pPr>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313" b="-9313"/>
            </a:stretch>
          </a:blipFill>
        </p:spPr>
        <p:txBody>
          <a:bodyPr/>
          <a:lstStyle/>
          <a:p>
            <a:endParaRPr lang="en-US"/>
          </a:p>
        </p:txBody>
      </p:sp>
      <p:grpSp>
        <p:nvGrpSpPr>
          <p:cNvPr id="3" name="Group 3"/>
          <p:cNvGrpSpPr/>
          <p:nvPr/>
        </p:nvGrpSpPr>
        <p:grpSpPr>
          <a:xfrm>
            <a:off x="0" y="0"/>
            <a:ext cx="691080" cy="10287000"/>
            <a:chOff x="0" y="0"/>
            <a:chExt cx="182013" cy="2709333"/>
          </a:xfrm>
        </p:grpSpPr>
        <p:sp>
          <p:nvSpPr>
            <p:cNvPr id="4" name="Freeform 4"/>
            <p:cNvSpPr/>
            <p:nvPr/>
          </p:nvSpPr>
          <p:spPr>
            <a:xfrm>
              <a:off x="0" y="0"/>
              <a:ext cx="182013" cy="2709333"/>
            </a:xfrm>
            <a:custGeom>
              <a:avLst/>
              <a:gdLst/>
              <a:ahLst/>
              <a:cxnLst/>
              <a:rect l="l" t="t" r="r" b="b"/>
              <a:pathLst>
                <a:path w="182013" h="2709333">
                  <a:moveTo>
                    <a:pt x="0" y="0"/>
                  </a:moveTo>
                  <a:lnTo>
                    <a:pt x="182013" y="0"/>
                  </a:lnTo>
                  <a:lnTo>
                    <a:pt x="182013" y="2709333"/>
                  </a:lnTo>
                  <a:lnTo>
                    <a:pt x="0" y="2709333"/>
                  </a:lnTo>
                  <a:close/>
                </a:path>
              </a:pathLst>
            </a:custGeom>
            <a:gradFill rotWithShape="1">
              <a:gsLst>
                <a:gs pos="0">
                  <a:srgbClr val="130070">
                    <a:alpha val="100000"/>
                  </a:srgbClr>
                </a:gs>
                <a:gs pos="100000">
                  <a:srgbClr val="226AE2">
                    <a:alpha val="100000"/>
                  </a:srgbClr>
                </a:gs>
              </a:gsLst>
              <a:lin ang="2700000"/>
            </a:gradFill>
          </p:spPr>
          <p:txBody>
            <a:bodyPr/>
            <a:lstStyle/>
            <a:p>
              <a:endParaRPr lang="en-US"/>
            </a:p>
          </p:txBody>
        </p:sp>
        <p:sp>
          <p:nvSpPr>
            <p:cNvPr id="5" name="TextBox 5"/>
            <p:cNvSpPr txBox="1"/>
            <p:nvPr/>
          </p:nvSpPr>
          <p:spPr>
            <a:xfrm>
              <a:off x="0" y="-114300"/>
              <a:ext cx="182013" cy="2823633"/>
            </a:xfrm>
            <a:prstGeom prst="rect">
              <a:avLst/>
            </a:prstGeom>
          </p:spPr>
          <p:txBody>
            <a:bodyPr lIns="50800" tIns="50800" rIns="50800" bIns="50800" rtlCol="0" anchor="ctr"/>
            <a:lstStyle/>
            <a:p>
              <a:pPr algn="ctr">
                <a:lnSpc>
                  <a:spcPts val="3385"/>
                </a:lnSpc>
              </a:pPr>
              <a:endParaRPr/>
            </a:p>
          </p:txBody>
        </p:sp>
      </p:grpSp>
      <p:grpSp>
        <p:nvGrpSpPr>
          <p:cNvPr id="6" name="Group 6"/>
          <p:cNvGrpSpPr/>
          <p:nvPr/>
        </p:nvGrpSpPr>
        <p:grpSpPr>
          <a:xfrm>
            <a:off x="2114217" y="3451631"/>
            <a:ext cx="3086100" cy="1543050"/>
            <a:chOff x="0" y="0"/>
            <a:chExt cx="812800" cy="406400"/>
          </a:xfrm>
        </p:grpSpPr>
        <p:sp>
          <p:nvSpPr>
            <p:cNvPr id="7" name="Freeform 7"/>
            <p:cNvSpPr/>
            <p:nvPr/>
          </p:nvSpPr>
          <p:spPr>
            <a:xfrm>
              <a:off x="0" y="0"/>
              <a:ext cx="812800" cy="406400"/>
            </a:xfrm>
            <a:custGeom>
              <a:avLst/>
              <a:gdLst/>
              <a:ahLst/>
              <a:cxnLst/>
              <a:rect l="l" t="t" r="r" b="b"/>
              <a:pathLst>
                <a:path w="812800" h="406400">
                  <a:moveTo>
                    <a:pt x="812800" y="0"/>
                  </a:moveTo>
                  <a:lnTo>
                    <a:pt x="0" y="0"/>
                  </a:lnTo>
                  <a:lnTo>
                    <a:pt x="101600" y="203200"/>
                  </a:lnTo>
                  <a:lnTo>
                    <a:pt x="0" y="406400"/>
                  </a:lnTo>
                  <a:lnTo>
                    <a:pt x="812800" y="406400"/>
                  </a:lnTo>
                  <a:lnTo>
                    <a:pt x="711200" y="203200"/>
                  </a:lnTo>
                  <a:lnTo>
                    <a:pt x="812800" y="0"/>
                  </a:lnTo>
                  <a:close/>
                </a:path>
              </a:pathLst>
            </a:custGeom>
            <a:solidFill>
              <a:srgbClr val="150F80"/>
            </a:solidFill>
          </p:spPr>
          <p:txBody>
            <a:bodyPr/>
            <a:lstStyle/>
            <a:p>
              <a:endParaRPr lang="en-US"/>
            </a:p>
          </p:txBody>
        </p:sp>
        <p:sp>
          <p:nvSpPr>
            <p:cNvPr id="8" name="TextBox 8"/>
            <p:cNvSpPr txBox="1"/>
            <p:nvPr/>
          </p:nvSpPr>
          <p:spPr>
            <a:xfrm>
              <a:off x="88900" y="-57150"/>
              <a:ext cx="635000" cy="463550"/>
            </a:xfrm>
            <a:prstGeom prst="rect">
              <a:avLst/>
            </a:prstGeom>
          </p:spPr>
          <p:txBody>
            <a:bodyPr lIns="50800" tIns="50800" rIns="50800" bIns="50800" rtlCol="0" anchor="ctr"/>
            <a:lstStyle/>
            <a:p>
              <a:pPr algn="ctr">
                <a:lnSpc>
                  <a:spcPts val="2732"/>
                </a:lnSpc>
              </a:pPr>
              <a:endParaRPr/>
            </a:p>
          </p:txBody>
        </p:sp>
      </p:grpSp>
      <p:grpSp>
        <p:nvGrpSpPr>
          <p:cNvPr id="9" name="Group 9"/>
          <p:cNvGrpSpPr/>
          <p:nvPr/>
        </p:nvGrpSpPr>
        <p:grpSpPr>
          <a:xfrm>
            <a:off x="7267890" y="3451631"/>
            <a:ext cx="3086100" cy="1543050"/>
            <a:chOff x="0" y="0"/>
            <a:chExt cx="812800" cy="406400"/>
          </a:xfrm>
        </p:grpSpPr>
        <p:sp>
          <p:nvSpPr>
            <p:cNvPr id="10" name="Freeform 10"/>
            <p:cNvSpPr/>
            <p:nvPr/>
          </p:nvSpPr>
          <p:spPr>
            <a:xfrm>
              <a:off x="0" y="0"/>
              <a:ext cx="812800" cy="406400"/>
            </a:xfrm>
            <a:custGeom>
              <a:avLst/>
              <a:gdLst/>
              <a:ahLst/>
              <a:cxnLst/>
              <a:rect l="l" t="t" r="r" b="b"/>
              <a:pathLst>
                <a:path w="812800" h="406400">
                  <a:moveTo>
                    <a:pt x="812800" y="0"/>
                  </a:moveTo>
                  <a:lnTo>
                    <a:pt x="0" y="0"/>
                  </a:lnTo>
                  <a:lnTo>
                    <a:pt x="101600" y="203200"/>
                  </a:lnTo>
                  <a:lnTo>
                    <a:pt x="0" y="406400"/>
                  </a:lnTo>
                  <a:lnTo>
                    <a:pt x="812800" y="406400"/>
                  </a:lnTo>
                  <a:lnTo>
                    <a:pt x="711200" y="203200"/>
                  </a:lnTo>
                  <a:lnTo>
                    <a:pt x="812800" y="0"/>
                  </a:lnTo>
                  <a:close/>
                </a:path>
              </a:pathLst>
            </a:custGeom>
            <a:solidFill>
              <a:srgbClr val="150F80"/>
            </a:solidFill>
          </p:spPr>
          <p:txBody>
            <a:bodyPr/>
            <a:lstStyle/>
            <a:p>
              <a:endParaRPr lang="en-US"/>
            </a:p>
          </p:txBody>
        </p:sp>
        <p:sp>
          <p:nvSpPr>
            <p:cNvPr id="11" name="TextBox 11"/>
            <p:cNvSpPr txBox="1"/>
            <p:nvPr/>
          </p:nvSpPr>
          <p:spPr>
            <a:xfrm>
              <a:off x="88900" y="-57150"/>
              <a:ext cx="635000" cy="463550"/>
            </a:xfrm>
            <a:prstGeom prst="rect">
              <a:avLst/>
            </a:prstGeom>
          </p:spPr>
          <p:txBody>
            <a:bodyPr lIns="50800" tIns="50800" rIns="50800" bIns="50800" rtlCol="0" anchor="ctr"/>
            <a:lstStyle/>
            <a:p>
              <a:pPr algn="ctr">
                <a:lnSpc>
                  <a:spcPts val="2732"/>
                </a:lnSpc>
              </a:pPr>
              <a:endParaRPr/>
            </a:p>
          </p:txBody>
        </p:sp>
      </p:grpSp>
      <p:sp>
        <p:nvSpPr>
          <p:cNvPr id="12" name="TextBox 12"/>
          <p:cNvSpPr txBox="1"/>
          <p:nvPr/>
        </p:nvSpPr>
        <p:spPr>
          <a:xfrm>
            <a:off x="5200317" y="923925"/>
            <a:ext cx="9623879" cy="888873"/>
          </a:xfrm>
          <a:prstGeom prst="rect">
            <a:avLst/>
          </a:prstGeom>
        </p:spPr>
        <p:txBody>
          <a:bodyPr lIns="0" tIns="0" rIns="0" bIns="0" rtlCol="0" anchor="t">
            <a:spAutoFit/>
          </a:bodyPr>
          <a:lstStyle/>
          <a:p>
            <a:pPr algn="l">
              <a:lnSpc>
                <a:spcPts val="5615"/>
              </a:lnSpc>
            </a:pPr>
            <a:r>
              <a:rPr lang="en-US" sz="5199" b="1">
                <a:gradFill>
                  <a:gsLst>
                    <a:gs pos="0">
                      <a:srgbClr val="130070">
                        <a:alpha val="100000"/>
                      </a:srgbClr>
                    </a:gs>
                    <a:gs pos="100000">
                      <a:srgbClr val="226AE2">
                        <a:alpha val="100000"/>
                      </a:srgbClr>
                    </a:gs>
                  </a:gsLst>
                  <a:lin ang="2700000"/>
                </a:gradFill>
                <a:latin typeface="Agrandir Bold"/>
                <a:ea typeface="Agrandir Bold"/>
                <a:cs typeface="Agrandir Bold"/>
                <a:sym typeface="Agrandir Bold"/>
              </a:rPr>
              <a:t>MANAGEMENT STRUCTURE</a:t>
            </a:r>
          </a:p>
        </p:txBody>
      </p:sp>
      <p:sp>
        <p:nvSpPr>
          <p:cNvPr id="13" name="TextBox 13"/>
          <p:cNvSpPr txBox="1"/>
          <p:nvPr/>
        </p:nvSpPr>
        <p:spPr>
          <a:xfrm>
            <a:off x="2114217" y="3868369"/>
            <a:ext cx="3086100" cy="354787"/>
          </a:xfrm>
          <a:prstGeom prst="rect">
            <a:avLst/>
          </a:prstGeom>
        </p:spPr>
        <p:txBody>
          <a:bodyPr lIns="0" tIns="0" rIns="0" bIns="0" rtlCol="0" anchor="t">
            <a:spAutoFit/>
          </a:bodyPr>
          <a:lstStyle/>
          <a:p>
            <a:pPr algn="ctr">
              <a:lnSpc>
                <a:spcPts val="2732"/>
              </a:lnSpc>
              <a:spcBef>
                <a:spcPct val="0"/>
              </a:spcBef>
            </a:pPr>
            <a:r>
              <a:rPr lang="en-US" sz="1979">
                <a:solidFill>
                  <a:srgbClr val="FFFFFF"/>
                </a:solidFill>
                <a:latin typeface="Poppins"/>
                <a:ea typeface="Poppins"/>
                <a:cs typeface="Poppins"/>
                <a:sym typeface="Poppins"/>
              </a:rPr>
              <a:t>Founder/ Owner</a:t>
            </a:r>
          </a:p>
        </p:txBody>
      </p:sp>
      <p:sp>
        <p:nvSpPr>
          <p:cNvPr id="14" name="TextBox 14"/>
          <p:cNvSpPr txBox="1"/>
          <p:nvPr/>
        </p:nvSpPr>
        <p:spPr>
          <a:xfrm>
            <a:off x="2114217" y="4438510"/>
            <a:ext cx="3086100" cy="354787"/>
          </a:xfrm>
          <a:prstGeom prst="rect">
            <a:avLst/>
          </a:prstGeom>
        </p:spPr>
        <p:txBody>
          <a:bodyPr lIns="0" tIns="0" rIns="0" bIns="0" rtlCol="0" anchor="t">
            <a:spAutoFit/>
          </a:bodyPr>
          <a:lstStyle/>
          <a:p>
            <a:pPr algn="ctr">
              <a:lnSpc>
                <a:spcPts val="2732"/>
              </a:lnSpc>
              <a:spcBef>
                <a:spcPct val="0"/>
              </a:spcBef>
            </a:pPr>
            <a:r>
              <a:rPr lang="en-US" sz="1979">
                <a:solidFill>
                  <a:srgbClr val="FFFFFF"/>
                </a:solidFill>
                <a:latin typeface="Poppins"/>
                <a:ea typeface="Poppins"/>
                <a:cs typeface="Poppins"/>
                <a:sym typeface="Poppins"/>
              </a:rPr>
              <a:t>ION CUPCEA</a:t>
            </a:r>
          </a:p>
        </p:txBody>
      </p:sp>
      <p:sp>
        <p:nvSpPr>
          <p:cNvPr id="15" name="TextBox 15"/>
          <p:cNvSpPr txBox="1"/>
          <p:nvPr/>
        </p:nvSpPr>
        <p:spPr>
          <a:xfrm>
            <a:off x="7267890" y="4017188"/>
            <a:ext cx="3086100" cy="354787"/>
          </a:xfrm>
          <a:prstGeom prst="rect">
            <a:avLst/>
          </a:prstGeom>
        </p:spPr>
        <p:txBody>
          <a:bodyPr lIns="0" tIns="0" rIns="0" bIns="0" rtlCol="0" anchor="t">
            <a:spAutoFit/>
          </a:bodyPr>
          <a:lstStyle/>
          <a:p>
            <a:pPr algn="ctr">
              <a:lnSpc>
                <a:spcPts val="2732"/>
              </a:lnSpc>
              <a:spcBef>
                <a:spcPct val="0"/>
              </a:spcBef>
            </a:pPr>
            <a:r>
              <a:rPr lang="en-US" sz="1979">
                <a:solidFill>
                  <a:srgbClr val="FFFFFF"/>
                </a:solidFill>
                <a:latin typeface="Poppins"/>
                <a:ea typeface="Poppins"/>
                <a:cs typeface="Poppins"/>
                <a:sym typeface="Poppins"/>
              </a:rPr>
              <a:t>Manager</a:t>
            </a:r>
          </a:p>
        </p:txBody>
      </p:sp>
      <p:grpSp>
        <p:nvGrpSpPr>
          <p:cNvPr id="16" name="Group 16"/>
          <p:cNvGrpSpPr/>
          <p:nvPr/>
        </p:nvGrpSpPr>
        <p:grpSpPr>
          <a:xfrm>
            <a:off x="12173959" y="3451631"/>
            <a:ext cx="3086100" cy="1543050"/>
            <a:chOff x="0" y="0"/>
            <a:chExt cx="812800" cy="406400"/>
          </a:xfrm>
        </p:grpSpPr>
        <p:sp>
          <p:nvSpPr>
            <p:cNvPr id="17" name="Freeform 17"/>
            <p:cNvSpPr/>
            <p:nvPr/>
          </p:nvSpPr>
          <p:spPr>
            <a:xfrm>
              <a:off x="0" y="0"/>
              <a:ext cx="812800" cy="406400"/>
            </a:xfrm>
            <a:custGeom>
              <a:avLst/>
              <a:gdLst/>
              <a:ahLst/>
              <a:cxnLst/>
              <a:rect l="l" t="t" r="r" b="b"/>
              <a:pathLst>
                <a:path w="812800" h="406400">
                  <a:moveTo>
                    <a:pt x="812800" y="0"/>
                  </a:moveTo>
                  <a:lnTo>
                    <a:pt x="0" y="0"/>
                  </a:lnTo>
                  <a:lnTo>
                    <a:pt x="101600" y="203200"/>
                  </a:lnTo>
                  <a:lnTo>
                    <a:pt x="0" y="406400"/>
                  </a:lnTo>
                  <a:lnTo>
                    <a:pt x="812800" y="406400"/>
                  </a:lnTo>
                  <a:lnTo>
                    <a:pt x="711200" y="203200"/>
                  </a:lnTo>
                  <a:lnTo>
                    <a:pt x="812800" y="0"/>
                  </a:lnTo>
                  <a:close/>
                </a:path>
              </a:pathLst>
            </a:custGeom>
            <a:solidFill>
              <a:srgbClr val="150F80"/>
            </a:solidFill>
          </p:spPr>
          <p:txBody>
            <a:bodyPr/>
            <a:lstStyle/>
            <a:p>
              <a:endParaRPr lang="en-US"/>
            </a:p>
          </p:txBody>
        </p:sp>
        <p:sp>
          <p:nvSpPr>
            <p:cNvPr id="18" name="TextBox 18"/>
            <p:cNvSpPr txBox="1"/>
            <p:nvPr/>
          </p:nvSpPr>
          <p:spPr>
            <a:xfrm>
              <a:off x="88900" y="-57150"/>
              <a:ext cx="635000" cy="463550"/>
            </a:xfrm>
            <a:prstGeom prst="rect">
              <a:avLst/>
            </a:prstGeom>
          </p:spPr>
          <p:txBody>
            <a:bodyPr lIns="50800" tIns="50800" rIns="50800" bIns="50800" rtlCol="0" anchor="ctr"/>
            <a:lstStyle/>
            <a:p>
              <a:pPr algn="ctr">
                <a:lnSpc>
                  <a:spcPts val="2732"/>
                </a:lnSpc>
              </a:pPr>
              <a:endParaRPr/>
            </a:p>
          </p:txBody>
        </p:sp>
      </p:grpSp>
      <p:sp>
        <p:nvSpPr>
          <p:cNvPr id="19" name="TextBox 19"/>
          <p:cNvSpPr txBox="1"/>
          <p:nvPr/>
        </p:nvSpPr>
        <p:spPr>
          <a:xfrm>
            <a:off x="12173959" y="4017188"/>
            <a:ext cx="3086100" cy="354787"/>
          </a:xfrm>
          <a:prstGeom prst="rect">
            <a:avLst/>
          </a:prstGeom>
        </p:spPr>
        <p:txBody>
          <a:bodyPr lIns="0" tIns="0" rIns="0" bIns="0" rtlCol="0" anchor="t">
            <a:spAutoFit/>
          </a:bodyPr>
          <a:lstStyle/>
          <a:p>
            <a:pPr algn="ctr">
              <a:lnSpc>
                <a:spcPts val="2732"/>
              </a:lnSpc>
              <a:spcBef>
                <a:spcPct val="0"/>
              </a:spcBef>
            </a:pPr>
            <a:r>
              <a:rPr lang="en-US" sz="1979">
                <a:solidFill>
                  <a:srgbClr val="FFFFFF"/>
                </a:solidFill>
                <a:latin typeface="Poppins"/>
                <a:ea typeface="Poppins"/>
                <a:cs typeface="Poppins"/>
                <a:sym typeface="Poppins"/>
              </a:rPr>
              <a:t>Receptionist</a:t>
            </a:r>
          </a:p>
        </p:txBody>
      </p:sp>
      <p:grpSp>
        <p:nvGrpSpPr>
          <p:cNvPr id="20" name="Group 20"/>
          <p:cNvGrpSpPr/>
          <p:nvPr/>
        </p:nvGrpSpPr>
        <p:grpSpPr>
          <a:xfrm>
            <a:off x="12493062" y="6632981"/>
            <a:ext cx="3086100" cy="1543050"/>
            <a:chOff x="0" y="0"/>
            <a:chExt cx="812800" cy="406400"/>
          </a:xfrm>
        </p:grpSpPr>
        <p:sp>
          <p:nvSpPr>
            <p:cNvPr id="21" name="Freeform 21"/>
            <p:cNvSpPr/>
            <p:nvPr/>
          </p:nvSpPr>
          <p:spPr>
            <a:xfrm>
              <a:off x="0" y="0"/>
              <a:ext cx="812800" cy="406400"/>
            </a:xfrm>
            <a:custGeom>
              <a:avLst/>
              <a:gdLst/>
              <a:ahLst/>
              <a:cxnLst/>
              <a:rect l="l" t="t" r="r" b="b"/>
              <a:pathLst>
                <a:path w="812800" h="406400">
                  <a:moveTo>
                    <a:pt x="812800" y="0"/>
                  </a:moveTo>
                  <a:lnTo>
                    <a:pt x="0" y="0"/>
                  </a:lnTo>
                  <a:lnTo>
                    <a:pt x="101600" y="203200"/>
                  </a:lnTo>
                  <a:lnTo>
                    <a:pt x="0" y="406400"/>
                  </a:lnTo>
                  <a:lnTo>
                    <a:pt x="812800" y="406400"/>
                  </a:lnTo>
                  <a:lnTo>
                    <a:pt x="711200" y="203200"/>
                  </a:lnTo>
                  <a:lnTo>
                    <a:pt x="812800" y="0"/>
                  </a:lnTo>
                  <a:close/>
                </a:path>
              </a:pathLst>
            </a:custGeom>
            <a:solidFill>
              <a:srgbClr val="150F80"/>
            </a:solidFill>
          </p:spPr>
          <p:txBody>
            <a:bodyPr/>
            <a:lstStyle/>
            <a:p>
              <a:endParaRPr lang="en-US"/>
            </a:p>
          </p:txBody>
        </p:sp>
        <p:sp>
          <p:nvSpPr>
            <p:cNvPr id="22" name="TextBox 22"/>
            <p:cNvSpPr txBox="1"/>
            <p:nvPr/>
          </p:nvSpPr>
          <p:spPr>
            <a:xfrm>
              <a:off x="88900" y="-57150"/>
              <a:ext cx="635000" cy="463550"/>
            </a:xfrm>
            <a:prstGeom prst="rect">
              <a:avLst/>
            </a:prstGeom>
          </p:spPr>
          <p:txBody>
            <a:bodyPr lIns="50800" tIns="50800" rIns="50800" bIns="50800" rtlCol="0" anchor="ctr"/>
            <a:lstStyle/>
            <a:p>
              <a:pPr algn="ctr">
                <a:lnSpc>
                  <a:spcPts val="2732"/>
                </a:lnSpc>
              </a:pPr>
              <a:endParaRPr/>
            </a:p>
          </p:txBody>
        </p:sp>
      </p:grpSp>
      <p:sp>
        <p:nvSpPr>
          <p:cNvPr id="23" name="TextBox 23"/>
          <p:cNvSpPr txBox="1"/>
          <p:nvPr/>
        </p:nvSpPr>
        <p:spPr>
          <a:xfrm>
            <a:off x="12493062" y="7027088"/>
            <a:ext cx="3086100" cy="697687"/>
          </a:xfrm>
          <a:prstGeom prst="rect">
            <a:avLst/>
          </a:prstGeom>
        </p:spPr>
        <p:txBody>
          <a:bodyPr lIns="0" tIns="0" rIns="0" bIns="0" rtlCol="0" anchor="t">
            <a:spAutoFit/>
          </a:bodyPr>
          <a:lstStyle/>
          <a:p>
            <a:pPr algn="ctr">
              <a:lnSpc>
                <a:spcPts val="2732"/>
              </a:lnSpc>
            </a:pPr>
            <a:r>
              <a:rPr lang="en-US" sz="1979">
                <a:solidFill>
                  <a:srgbClr val="FFFFFF"/>
                </a:solidFill>
                <a:latin typeface="Poppins"/>
                <a:ea typeface="Poppins"/>
                <a:cs typeface="Poppins"/>
                <a:sym typeface="Poppins"/>
              </a:rPr>
              <a:t>Customer </a:t>
            </a:r>
          </a:p>
          <a:p>
            <a:pPr algn="ctr">
              <a:lnSpc>
                <a:spcPts val="2732"/>
              </a:lnSpc>
              <a:spcBef>
                <a:spcPct val="0"/>
              </a:spcBef>
            </a:pPr>
            <a:r>
              <a:rPr lang="en-US" sz="1979">
                <a:solidFill>
                  <a:srgbClr val="FFFFFF"/>
                </a:solidFill>
                <a:latin typeface="Poppins"/>
                <a:ea typeface="Poppins"/>
                <a:cs typeface="Poppins"/>
                <a:sym typeface="Poppins"/>
              </a:rPr>
              <a:t>Assistant</a:t>
            </a:r>
          </a:p>
        </p:txBody>
      </p:sp>
      <p:sp>
        <p:nvSpPr>
          <p:cNvPr id="24" name="TextBox 24"/>
          <p:cNvSpPr txBox="1"/>
          <p:nvPr/>
        </p:nvSpPr>
        <p:spPr>
          <a:xfrm>
            <a:off x="-3039457" y="10086975"/>
            <a:ext cx="3086100" cy="354787"/>
          </a:xfrm>
          <a:prstGeom prst="rect">
            <a:avLst/>
          </a:prstGeom>
        </p:spPr>
        <p:txBody>
          <a:bodyPr lIns="0" tIns="0" rIns="0" bIns="0" rtlCol="0" anchor="t">
            <a:spAutoFit/>
          </a:bodyPr>
          <a:lstStyle/>
          <a:p>
            <a:pPr algn="ctr">
              <a:lnSpc>
                <a:spcPts val="2732"/>
              </a:lnSpc>
              <a:spcBef>
                <a:spcPct val="0"/>
              </a:spcBef>
            </a:pPr>
            <a:r>
              <a:rPr lang="en-US" sz="1979">
                <a:solidFill>
                  <a:srgbClr val="FFFFFF"/>
                </a:solidFill>
                <a:latin typeface="Poppins"/>
                <a:ea typeface="Poppins"/>
                <a:cs typeface="Poppins"/>
                <a:sym typeface="Poppins"/>
              </a:rPr>
              <a:t>Manager</a:t>
            </a:r>
          </a:p>
        </p:txBody>
      </p:sp>
      <p:sp>
        <p:nvSpPr>
          <p:cNvPr id="25" name="AutoShape 25"/>
          <p:cNvSpPr/>
          <p:nvPr/>
        </p:nvSpPr>
        <p:spPr>
          <a:xfrm>
            <a:off x="5549098" y="4313991"/>
            <a:ext cx="1400289" cy="57984"/>
          </a:xfrm>
          <a:prstGeom prst="line">
            <a:avLst/>
          </a:prstGeom>
          <a:ln w="38100" cap="flat">
            <a:solidFill>
              <a:srgbClr val="000000"/>
            </a:solidFill>
            <a:prstDash val="solid"/>
            <a:headEnd type="none" w="sm" len="sm"/>
            <a:tailEnd type="triangle" w="lg" len="med"/>
          </a:ln>
        </p:spPr>
        <p:txBody>
          <a:bodyPr/>
          <a:lstStyle/>
          <a:p>
            <a:endParaRPr lang="en-US"/>
          </a:p>
        </p:txBody>
      </p:sp>
      <p:sp>
        <p:nvSpPr>
          <p:cNvPr id="26" name="AutoShape 26"/>
          <p:cNvSpPr/>
          <p:nvPr/>
        </p:nvSpPr>
        <p:spPr>
          <a:xfrm>
            <a:off x="10563831" y="4146139"/>
            <a:ext cx="1400289" cy="57984"/>
          </a:xfrm>
          <a:prstGeom prst="line">
            <a:avLst/>
          </a:prstGeom>
          <a:ln w="38100" cap="flat">
            <a:solidFill>
              <a:srgbClr val="000000"/>
            </a:solidFill>
            <a:prstDash val="solid"/>
            <a:headEnd type="none" w="sm" len="sm"/>
            <a:tailEnd type="triangle" w="lg" len="med"/>
          </a:ln>
        </p:spPr>
        <p:txBody>
          <a:bodyPr/>
          <a:lstStyle/>
          <a:p>
            <a:endParaRPr lang="en-US"/>
          </a:p>
        </p:txBody>
      </p:sp>
      <p:sp>
        <p:nvSpPr>
          <p:cNvPr id="27" name="AutoShape 27"/>
          <p:cNvSpPr/>
          <p:nvPr/>
        </p:nvSpPr>
        <p:spPr>
          <a:xfrm flipH="1">
            <a:off x="14036112" y="5391223"/>
            <a:ext cx="0" cy="814938"/>
          </a:xfrm>
          <a:prstGeom prst="line">
            <a:avLst/>
          </a:prstGeom>
          <a:ln w="38100" cap="flat">
            <a:solidFill>
              <a:srgbClr val="000000"/>
            </a:solidFill>
            <a:prstDash val="solid"/>
            <a:headEnd type="none" w="sm" len="sm"/>
            <a:tailEnd type="triangle" w="lg" len="med"/>
          </a:ln>
        </p:spPr>
        <p:txBody>
          <a:bodyPr/>
          <a:lstStyle/>
          <a:p>
            <a:endParaRPr lang="en-US"/>
          </a:p>
        </p:txBody>
      </p:sp>
    </p:spTree>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313" b="-9313"/>
            </a:stretch>
          </a:blipFill>
        </p:spPr>
        <p:txBody>
          <a:bodyPr/>
          <a:lstStyle/>
          <a:p>
            <a:endParaRPr lang="en-US"/>
          </a:p>
        </p:txBody>
      </p:sp>
      <p:grpSp>
        <p:nvGrpSpPr>
          <p:cNvPr id="3" name="Group 3"/>
          <p:cNvGrpSpPr/>
          <p:nvPr/>
        </p:nvGrpSpPr>
        <p:grpSpPr>
          <a:xfrm>
            <a:off x="0" y="0"/>
            <a:ext cx="691080" cy="10287000"/>
            <a:chOff x="0" y="0"/>
            <a:chExt cx="182013" cy="2709333"/>
          </a:xfrm>
        </p:grpSpPr>
        <p:sp>
          <p:nvSpPr>
            <p:cNvPr id="4" name="Freeform 4"/>
            <p:cNvSpPr/>
            <p:nvPr/>
          </p:nvSpPr>
          <p:spPr>
            <a:xfrm>
              <a:off x="0" y="0"/>
              <a:ext cx="182013" cy="2709333"/>
            </a:xfrm>
            <a:custGeom>
              <a:avLst/>
              <a:gdLst/>
              <a:ahLst/>
              <a:cxnLst/>
              <a:rect l="l" t="t" r="r" b="b"/>
              <a:pathLst>
                <a:path w="182013" h="2709333">
                  <a:moveTo>
                    <a:pt x="0" y="0"/>
                  </a:moveTo>
                  <a:lnTo>
                    <a:pt x="182013" y="0"/>
                  </a:lnTo>
                  <a:lnTo>
                    <a:pt x="182013" y="2709333"/>
                  </a:lnTo>
                  <a:lnTo>
                    <a:pt x="0" y="2709333"/>
                  </a:lnTo>
                  <a:close/>
                </a:path>
              </a:pathLst>
            </a:custGeom>
            <a:gradFill rotWithShape="1">
              <a:gsLst>
                <a:gs pos="0">
                  <a:srgbClr val="130070">
                    <a:alpha val="100000"/>
                  </a:srgbClr>
                </a:gs>
                <a:gs pos="100000">
                  <a:srgbClr val="226AE2">
                    <a:alpha val="100000"/>
                  </a:srgbClr>
                </a:gs>
              </a:gsLst>
              <a:lin ang="2700000"/>
            </a:gradFill>
          </p:spPr>
          <p:txBody>
            <a:bodyPr/>
            <a:lstStyle/>
            <a:p>
              <a:endParaRPr lang="en-US"/>
            </a:p>
          </p:txBody>
        </p:sp>
        <p:sp>
          <p:nvSpPr>
            <p:cNvPr id="5" name="TextBox 5"/>
            <p:cNvSpPr txBox="1"/>
            <p:nvPr/>
          </p:nvSpPr>
          <p:spPr>
            <a:xfrm>
              <a:off x="0" y="-114300"/>
              <a:ext cx="182013" cy="2823633"/>
            </a:xfrm>
            <a:prstGeom prst="rect">
              <a:avLst/>
            </a:prstGeom>
          </p:spPr>
          <p:txBody>
            <a:bodyPr lIns="50800" tIns="50800" rIns="50800" bIns="50800" rtlCol="0" anchor="ctr"/>
            <a:lstStyle/>
            <a:p>
              <a:pPr algn="ctr">
                <a:lnSpc>
                  <a:spcPts val="3385"/>
                </a:lnSpc>
              </a:pPr>
              <a:endParaRPr/>
            </a:p>
          </p:txBody>
        </p:sp>
      </p:grpSp>
      <p:graphicFrame>
        <p:nvGraphicFramePr>
          <p:cNvPr id="6" name="Table 6"/>
          <p:cNvGraphicFramePr>
            <a:graphicFrameLocks noGrp="1"/>
          </p:cNvGraphicFramePr>
          <p:nvPr/>
        </p:nvGraphicFramePr>
        <p:xfrm>
          <a:off x="1671354" y="3086100"/>
          <a:ext cx="15126961" cy="6057901"/>
        </p:xfrm>
        <a:graphic>
          <a:graphicData uri="http://schemas.openxmlformats.org/drawingml/2006/table">
            <a:tbl>
              <a:tblPr/>
              <a:tblGrid>
                <a:gridCol w="4647711">
                  <a:extLst>
                    <a:ext uri="{9D8B030D-6E8A-4147-A177-3AD203B41FA5}">
                      <a16:colId xmlns:a16="http://schemas.microsoft.com/office/drawing/2014/main" val="20000"/>
                    </a:ext>
                  </a:extLst>
                </a:gridCol>
                <a:gridCol w="6711823">
                  <a:extLst>
                    <a:ext uri="{9D8B030D-6E8A-4147-A177-3AD203B41FA5}">
                      <a16:colId xmlns:a16="http://schemas.microsoft.com/office/drawing/2014/main" val="20001"/>
                    </a:ext>
                  </a:extLst>
                </a:gridCol>
                <a:gridCol w="3767427">
                  <a:extLst>
                    <a:ext uri="{9D8B030D-6E8A-4147-A177-3AD203B41FA5}">
                      <a16:colId xmlns:a16="http://schemas.microsoft.com/office/drawing/2014/main" val="20002"/>
                    </a:ext>
                  </a:extLst>
                </a:gridCol>
              </a:tblGrid>
              <a:tr h="910602">
                <a:tc>
                  <a:txBody>
                    <a:bodyPr/>
                    <a:lstStyle/>
                    <a:p>
                      <a:pPr algn="ctr">
                        <a:lnSpc>
                          <a:spcPts val="2771"/>
                        </a:lnSpc>
                        <a:defRPr/>
                      </a:pPr>
                      <a:r>
                        <a:rPr lang="en-US" sz="1979">
                          <a:solidFill>
                            <a:srgbClr val="FFFFFF"/>
                          </a:solidFill>
                          <a:latin typeface="Poppins"/>
                          <a:ea typeface="Poppins"/>
                          <a:cs typeface="Poppins"/>
                          <a:sym typeface="Poppins"/>
                        </a:rPr>
                        <a:t>FACTOR</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191919"/>
                    </a:solidFill>
                  </a:tcPr>
                </a:tc>
                <a:tc>
                  <a:txBody>
                    <a:bodyPr/>
                    <a:lstStyle/>
                    <a:p>
                      <a:pPr algn="ctr">
                        <a:lnSpc>
                          <a:spcPts val="2771"/>
                        </a:lnSpc>
                        <a:defRPr/>
                      </a:pPr>
                      <a:r>
                        <a:rPr lang="en-US" sz="1979" b="1">
                          <a:solidFill>
                            <a:srgbClr val="FFFFFF"/>
                          </a:solidFill>
                          <a:latin typeface="Poppins Bold"/>
                          <a:ea typeface="Poppins Bold"/>
                          <a:cs typeface="Poppins Bold"/>
                          <a:sym typeface="Poppins Bold"/>
                        </a:rPr>
                        <a:t>Impact on AQUA CAR WASH LTD</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191919"/>
                    </a:solidFill>
                  </a:tcPr>
                </a:tc>
                <a:tc>
                  <a:txBody>
                    <a:bodyPr/>
                    <a:lstStyle/>
                    <a:p>
                      <a:pPr algn="ctr">
                        <a:lnSpc>
                          <a:spcPts val="2771"/>
                        </a:lnSpc>
                        <a:defRPr/>
                      </a:pPr>
                      <a:r>
                        <a:rPr lang="en-US" sz="1979" b="1">
                          <a:solidFill>
                            <a:srgbClr val="FFFFFF"/>
                          </a:solidFill>
                          <a:latin typeface="Poppins Bold"/>
                          <a:ea typeface="Poppins Bold"/>
                          <a:cs typeface="Poppins Bold"/>
                          <a:sym typeface="Poppins Bold"/>
                        </a:rPr>
                        <a:t>BUSINESS STRATEGY</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191919"/>
                    </a:solidFill>
                  </a:tcPr>
                </a:tc>
                <a:extLst>
                  <a:ext uri="{0D108BD9-81ED-4DB2-BD59-A6C34878D82A}">
                    <a16:rowId xmlns:a16="http://schemas.microsoft.com/office/drawing/2014/main" val="10000"/>
                  </a:ext>
                </a:extLst>
              </a:tr>
              <a:tr h="1945813">
                <a:tc>
                  <a:txBody>
                    <a:bodyPr/>
                    <a:lstStyle/>
                    <a:p>
                      <a:pPr algn="ctr">
                        <a:lnSpc>
                          <a:spcPts val="2771"/>
                        </a:lnSpc>
                        <a:defRPr/>
                      </a:pPr>
                      <a:r>
                        <a:rPr lang="en-US" sz="1979">
                          <a:solidFill>
                            <a:srgbClr val="000000"/>
                          </a:solidFill>
                          <a:latin typeface="Poppins"/>
                          <a:ea typeface="Poppins"/>
                          <a:cs typeface="Poppins"/>
                          <a:sym typeface="Poppins"/>
                        </a:rPr>
                        <a:t>POLITICAL</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1899">
                          <a:solidFill>
                            <a:srgbClr val="000000"/>
                          </a:solidFill>
                          <a:latin typeface="Poppins"/>
                          <a:ea typeface="Poppins"/>
                          <a:cs typeface="Poppins"/>
                          <a:sym typeface="Poppins"/>
                        </a:rPr>
                        <a:t>Government promotes environmentally friendly businesses.</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771"/>
                        </a:lnSpc>
                        <a:defRPr/>
                      </a:pPr>
                      <a:r>
                        <a:rPr lang="en-US" sz="1979">
                          <a:solidFill>
                            <a:srgbClr val="000000"/>
                          </a:solidFill>
                          <a:latin typeface="Poppins"/>
                          <a:ea typeface="Poppins"/>
                          <a:cs typeface="Poppins"/>
                          <a:sym typeface="Poppins"/>
                        </a:rPr>
                        <a:t>Invest in water recycling systems and comply with environmental regulations.</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600743">
                <a:tc>
                  <a:txBody>
                    <a:bodyPr/>
                    <a:lstStyle/>
                    <a:p>
                      <a:pPr algn="ctr">
                        <a:lnSpc>
                          <a:spcPts val="2771"/>
                        </a:lnSpc>
                        <a:defRPr/>
                      </a:pPr>
                      <a:r>
                        <a:rPr lang="en-US" sz="1979">
                          <a:solidFill>
                            <a:srgbClr val="000000"/>
                          </a:solidFill>
                          <a:latin typeface="Poppins"/>
                          <a:ea typeface="Poppins"/>
                          <a:cs typeface="Poppins"/>
                          <a:sym typeface="Poppins"/>
                        </a:rPr>
                        <a:t>ECONOMIC</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771"/>
                        </a:lnSpc>
                        <a:defRPr/>
                      </a:pPr>
                      <a:r>
                        <a:rPr lang="en-US" sz="1979">
                          <a:solidFill>
                            <a:srgbClr val="000000"/>
                          </a:solidFill>
                          <a:latin typeface="Poppins"/>
                          <a:ea typeface="Poppins"/>
                          <a:cs typeface="Poppins"/>
                          <a:sym typeface="Poppins"/>
                        </a:rPr>
                        <a:t>High number of vehicles increases demand, but inflation raises operating costs.</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771"/>
                        </a:lnSpc>
                        <a:defRPr/>
                      </a:pPr>
                      <a:r>
                        <a:rPr lang="en-US" sz="1979">
                          <a:solidFill>
                            <a:srgbClr val="000000"/>
                          </a:solidFill>
                          <a:latin typeface="Poppins"/>
                          <a:ea typeface="Poppins"/>
                          <a:cs typeface="Poppins"/>
                          <a:sym typeface="Poppins"/>
                        </a:rPr>
                        <a:t>Offer competitive pricing and control operating expenses.</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600743">
                <a:tc>
                  <a:txBody>
                    <a:bodyPr/>
                    <a:lstStyle/>
                    <a:p>
                      <a:pPr algn="ctr">
                        <a:lnSpc>
                          <a:spcPts val="2771"/>
                        </a:lnSpc>
                        <a:defRPr/>
                      </a:pPr>
                      <a:r>
                        <a:rPr lang="en-US" sz="1979">
                          <a:solidFill>
                            <a:srgbClr val="000000"/>
                          </a:solidFill>
                          <a:latin typeface="Poppins"/>
                          <a:ea typeface="Poppins"/>
                          <a:cs typeface="Poppins"/>
                          <a:sym typeface="Poppins"/>
                        </a:rPr>
                        <a:t>SOCIAL</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771"/>
                        </a:lnSpc>
                        <a:defRPr/>
                      </a:pPr>
                      <a:r>
                        <a:rPr lang="en-US" sz="1979">
                          <a:solidFill>
                            <a:srgbClr val="000000"/>
                          </a:solidFill>
                          <a:latin typeface="Poppins"/>
                          <a:ea typeface="Poppins"/>
                          <a:cs typeface="Poppins"/>
                          <a:sym typeface="Poppins"/>
                        </a:rPr>
                        <a:t>Customers value convenience and sustainability.</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771"/>
                        </a:lnSpc>
                        <a:defRPr/>
                      </a:pPr>
                      <a:r>
                        <a:rPr lang="en-US" sz="1979">
                          <a:solidFill>
                            <a:srgbClr val="000000"/>
                          </a:solidFill>
                          <a:latin typeface="Poppins"/>
                          <a:ea typeface="Poppins"/>
                          <a:cs typeface="Poppins"/>
                          <a:sym typeface="Poppins"/>
                        </a:rPr>
                        <a:t>Provide fast self-service facilities and eco-friendly products.</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7" name="TextBox 7"/>
          <p:cNvSpPr txBox="1"/>
          <p:nvPr/>
        </p:nvSpPr>
        <p:spPr>
          <a:xfrm>
            <a:off x="5421443" y="866775"/>
            <a:ext cx="8112223" cy="977775"/>
          </a:xfrm>
          <a:prstGeom prst="rect">
            <a:avLst/>
          </a:prstGeom>
        </p:spPr>
        <p:txBody>
          <a:bodyPr lIns="0" tIns="0" rIns="0" bIns="0" rtlCol="0" anchor="t">
            <a:spAutoFit/>
          </a:bodyPr>
          <a:lstStyle/>
          <a:p>
            <a:pPr algn="ctr">
              <a:lnSpc>
                <a:spcPts val="7531"/>
              </a:lnSpc>
            </a:pPr>
            <a:r>
              <a:rPr lang="en-US" sz="5379" b="1">
                <a:gradFill>
                  <a:gsLst>
                    <a:gs pos="0">
                      <a:srgbClr val="130070">
                        <a:alpha val="100000"/>
                      </a:srgbClr>
                    </a:gs>
                    <a:gs pos="100000">
                      <a:srgbClr val="226AE2">
                        <a:alpha val="100000"/>
                      </a:srgbClr>
                    </a:gs>
                  </a:gsLst>
                  <a:lin ang="2700000"/>
                </a:gradFill>
                <a:latin typeface="Poppins Bold"/>
                <a:ea typeface="Poppins Bold"/>
                <a:cs typeface="Poppins Bold"/>
                <a:sym typeface="Poppins Bold"/>
              </a:rPr>
              <a:t>PESTLE ANALYSIS</a:t>
            </a:r>
          </a:p>
        </p:txBody>
      </p:sp>
    </p:spTree>
  </p:cSld>
  <p:clrMapOvr>
    <a:masterClrMapping/>
  </p:clrMapOvr>
  <p:transition spd="slow">
    <p:push di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313" b="-9313"/>
            </a:stretch>
          </a:blipFill>
        </p:spPr>
        <p:txBody>
          <a:bodyPr/>
          <a:lstStyle/>
          <a:p>
            <a:endParaRPr lang="en-US"/>
          </a:p>
        </p:txBody>
      </p:sp>
      <p:grpSp>
        <p:nvGrpSpPr>
          <p:cNvPr id="3" name="Group 3"/>
          <p:cNvGrpSpPr/>
          <p:nvPr/>
        </p:nvGrpSpPr>
        <p:grpSpPr>
          <a:xfrm>
            <a:off x="0" y="0"/>
            <a:ext cx="691080" cy="10287000"/>
            <a:chOff x="0" y="0"/>
            <a:chExt cx="182013" cy="2709333"/>
          </a:xfrm>
        </p:grpSpPr>
        <p:sp>
          <p:nvSpPr>
            <p:cNvPr id="4" name="Freeform 4"/>
            <p:cNvSpPr/>
            <p:nvPr/>
          </p:nvSpPr>
          <p:spPr>
            <a:xfrm>
              <a:off x="0" y="0"/>
              <a:ext cx="182013" cy="2709333"/>
            </a:xfrm>
            <a:custGeom>
              <a:avLst/>
              <a:gdLst/>
              <a:ahLst/>
              <a:cxnLst/>
              <a:rect l="l" t="t" r="r" b="b"/>
              <a:pathLst>
                <a:path w="182013" h="2709333">
                  <a:moveTo>
                    <a:pt x="0" y="0"/>
                  </a:moveTo>
                  <a:lnTo>
                    <a:pt x="182013" y="0"/>
                  </a:lnTo>
                  <a:lnTo>
                    <a:pt x="182013" y="2709333"/>
                  </a:lnTo>
                  <a:lnTo>
                    <a:pt x="0" y="2709333"/>
                  </a:lnTo>
                  <a:close/>
                </a:path>
              </a:pathLst>
            </a:custGeom>
            <a:gradFill rotWithShape="1">
              <a:gsLst>
                <a:gs pos="0">
                  <a:srgbClr val="130070">
                    <a:alpha val="100000"/>
                  </a:srgbClr>
                </a:gs>
                <a:gs pos="100000">
                  <a:srgbClr val="226AE2">
                    <a:alpha val="100000"/>
                  </a:srgbClr>
                </a:gs>
              </a:gsLst>
              <a:lin ang="2700000"/>
            </a:gradFill>
          </p:spPr>
          <p:txBody>
            <a:bodyPr/>
            <a:lstStyle/>
            <a:p>
              <a:endParaRPr lang="en-US"/>
            </a:p>
          </p:txBody>
        </p:sp>
        <p:sp>
          <p:nvSpPr>
            <p:cNvPr id="5" name="TextBox 5"/>
            <p:cNvSpPr txBox="1"/>
            <p:nvPr/>
          </p:nvSpPr>
          <p:spPr>
            <a:xfrm>
              <a:off x="0" y="-114300"/>
              <a:ext cx="182013" cy="2823633"/>
            </a:xfrm>
            <a:prstGeom prst="rect">
              <a:avLst/>
            </a:prstGeom>
          </p:spPr>
          <p:txBody>
            <a:bodyPr lIns="50800" tIns="50800" rIns="50800" bIns="50800" rtlCol="0" anchor="ctr"/>
            <a:lstStyle/>
            <a:p>
              <a:pPr algn="ctr">
                <a:lnSpc>
                  <a:spcPts val="3385"/>
                </a:lnSpc>
              </a:pPr>
              <a:endParaRPr/>
            </a:p>
          </p:txBody>
        </p:sp>
      </p:grpSp>
      <p:graphicFrame>
        <p:nvGraphicFramePr>
          <p:cNvPr id="6" name="Table 6"/>
          <p:cNvGraphicFramePr>
            <a:graphicFrameLocks noGrp="1"/>
          </p:cNvGraphicFramePr>
          <p:nvPr>
            <p:extLst>
              <p:ext uri="{D42A27DB-BD31-4B8C-83A1-F6EECF244321}">
                <p14:modId xmlns:p14="http://schemas.microsoft.com/office/powerpoint/2010/main" val="2504419285"/>
              </p:ext>
            </p:extLst>
          </p:nvPr>
        </p:nvGraphicFramePr>
        <p:xfrm>
          <a:off x="1671354" y="3086100"/>
          <a:ext cx="15126961" cy="6057901"/>
        </p:xfrm>
        <a:graphic>
          <a:graphicData uri="http://schemas.openxmlformats.org/drawingml/2006/table">
            <a:tbl>
              <a:tblPr/>
              <a:tblGrid>
                <a:gridCol w="4647711">
                  <a:extLst>
                    <a:ext uri="{9D8B030D-6E8A-4147-A177-3AD203B41FA5}">
                      <a16:colId xmlns:a16="http://schemas.microsoft.com/office/drawing/2014/main" val="20000"/>
                    </a:ext>
                  </a:extLst>
                </a:gridCol>
                <a:gridCol w="6711823">
                  <a:extLst>
                    <a:ext uri="{9D8B030D-6E8A-4147-A177-3AD203B41FA5}">
                      <a16:colId xmlns:a16="http://schemas.microsoft.com/office/drawing/2014/main" val="20001"/>
                    </a:ext>
                  </a:extLst>
                </a:gridCol>
                <a:gridCol w="3767427">
                  <a:extLst>
                    <a:ext uri="{9D8B030D-6E8A-4147-A177-3AD203B41FA5}">
                      <a16:colId xmlns:a16="http://schemas.microsoft.com/office/drawing/2014/main" val="20002"/>
                    </a:ext>
                  </a:extLst>
                </a:gridCol>
              </a:tblGrid>
              <a:tr h="910602">
                <a:tc>
                  <a:txBody>
                    <a:bodyPr/>
                    <a:lstStyle/>
                    <a:p>
                      <a:pPr algn="ctr">
                        <a:lnSpc>
                          <a:spcPts val="2771"/>
                        </a:lnSpc>
                        <a:defRPr/>
                      </a:pPr>
                      <a:r>
                        <a:rPr lang="en-US" sz="1979">
                          <a:solidFill>
                            <a:srgbClr val="FFFFFF"/>
                          </a:solidFill>
                          <a:latin typeface="Poppins"/>
                          <a:ea typeface="Poppins"/>
                          <a:cs typeface="Poppins"/>
                          <a:sym typeface="Poppins"/>
                        </a:rPr>
                        <a:t>FACTOR</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191919"/>
                    </a:solidFill>
                  </a:tcPr>
                </a:tc>
                <a:tc>
                  <a:txBody>
                    <a:bodyPr/>
                    <a:lstStyle/>
                    <a:p>
                      <a:pPr algn="ctr">
                        <a:lnSpc>
                          <a:spcPts val="2771"/>
                        </a:lnSpc>
                        <a:defRPr/>
                      </a:pPr>
                      <a:r>
                        <a:rPr lang="en-US" sz="1979" b="1">
                          <a:solidFill>
                            <a:srgbClr val="FFFFFF"/>
                          </a:solidFill>
                          <a:latin typeface="Poppins Bold"/>
                          <a:ea typeface="Poppins Bold"/>
                          <a:cs typeface="Poppins Bold"/>
                          <a:sym typeface="Poppins Bold"/>
                        </a:rPr>
                        <a:t>Impact on AQUA CAR WASH LTD</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191919"/>
                    </a:solidFill>
                  </a:tcPr>
                </a:tc>
                <a:tc>
                  <a:txBody>
                    <a:bodyPr/>
                    <a:lstStyle/>
                    <a:p>
                      <a:pPr algn="ctr">
                        <a:lnSpc>
                          <a:spcPts val="2771"/>
                        </a:lnSpc>
                        <a:defRPr/>
                      </a:pPr>
                      <a:r>
                        <a:rPr lang="en-US" sz="1979" b="1">
                          <a:solidFill>
                            <a:srgbClr val="FFFFFF"/>
                          </a:solidFill>
                          <a:latin typeface="Poppins Bold"/>
                          <a:ea typeface="Poppins Bold"/>
                          <a:cs typeface="Poppins Bold"/>
                          <a:sym typeface="Poppins Bold"/>
                        </a:rPr>
                        <a:t>BUSINESS STRATEGY</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191919"/>
                    </a:solidFill>
                  </a:tcPr>
                </a:tc>
                <a:extLst>
                  <a:ext uri="{0D108BD9-81ED-4DB2-BD59-A6C34878D82A}">
                    <a16:rowId xmlns:a16="http://schemas.microsoft.com/office/drawing/2014/main" val="10000"/>
                  </a:ext>
                </a:extLst>
              </a:tr>
              <a:tr h="1600743">
                <a:tc>
                  <a:txBody>
                    <a:bodyPr/>
                    <a:lstStyle/>
                    <a:p>
                      <a:pPr algn="ctr">
                        <a:lnSpc>
                          <a:spcPts val="2771"/>
                        </a:lnSpc>
                        <a:defRPr/>
                      </a:pPr>
                      <a:r>
                        <a:rPr lang="en-US" sz="1979">
                          <a:solidFill>
                            <a:srgbClr val="000000"/>
                          </a:solidFill>
                          <a:latin typeface="Poppins"/>
                          <a:ea typeface="Poppins"/>
                          <a:cs typeface="Poppins"/>
                          <a:sym typeface="Poppins"/>
                        </a:rPr>
                        <a:t>Technological</a:t>
                      </a:r>
                      <a:endParaRPr lang="en-US" sz="1100"/>
                    </a:p>
                    <a:p>
                      <a:pPr algn="ctr">
                        <a:lnSpc>
                          <a:spcPts val="2771"/>
                        </a:lnSpc>
                      </a:pP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1899">
                          <a:solidFill>
                            <a:srgbClr val="000000"/>
                          </a:solidFill>
                          <a:latin typeface="Poppins"/>
                          <a:ea typeface="Poppins"/>
                          <a:cs typeface="Poppins"/>
                          <a:sym typeface="Poppins"/>
                        </a:rPr>
                        <a:t>Modern equipment improves efficiency but requires investment.</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771"/>
                        </a:lnSpc>
                        <a:defRPr/>
                      </a:pPr>
                      <a:r>
                        <a:rPr lang="en-US" sz="1979">
                          <a:solidFill>
                            <a:srgbClr val="000000"/>
                          </a:solidFill>
                          <a:latin typeface="Poppins"/>
                          <a:ea typeface="Poppins"/>
                          <a:cs typeface="Poppins"/>
                          <a:sym typeface="Poppins"/>
                        </a:rPr>
                        <a:t>Use automated systems and contactless payment technology.</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945813">
                <a:tc>
                  <a:txBody>
                    <a:bodyPr/>
                    <a:lstStyle/>
                    <a:p>
                      <a:pPr algn="ctr">
                        <a:lnSpc>
                          <a:spcPts val="2771"/>
                        </a:lnSpc>
                        <a:defRPr/>
                      </a:pPr>
                      <a:r>
                        <a:rPr lang="en-US" sz="1979" dirty="0">
                          <a:solidFill>
                            <a:srgbClr val="000000"/>
                          </a:solidFill>
                          <a:latin typeface="Poppins"/>
                          <a:ea typeface="Poppins"/>
                          <a:cs typeface="Poppins"/>
                          <a:sym typeface="Poppins"/>
                        </a:rPr>
                        <a:t>ENVIRONMENTAL</a:t>
                      </a:r>
                      <a:endParaRPr lang="en-US" sz="110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marL="0" marR="0" lvl="0" indent="0" algn="ctr" defTabSz="914400" rtl="0" eaLnBrk="1" fontAlgn="auto" latinLnBrk="0" hangingPunct="1">
                        <a:lnSpc>
                          <a:spcPts val="2771"/>
                        </a:lnSpc>
                        <a:spcBef>
                          <a:spcPts val="0"/>
                        </a:spcBef>
                        <a:spcAft>
                          <a:spcPts val="0"/>
                        </a:spcAft>
                        <a:buClrTx/>
                        <a:buSzTx/>
                        <a:buFontTx/>
                        <a:buNone/>
                        <a:tabLst/>
                        <a:defRPr/>
                      </a:pPr>
                      <a:r>
                        <a:rPr lang="en-GB" sz="2000" b="0" dirty="0">
                          <a:latin typeface="Poppins" pitchFamily="2" charset="77"/>
                          <a:cs typeface="Poppins" pitchFamily="2" charset="77"/>
                        </a:rPr>
                        <a:t>Increasing environmental awareness and water usage regulations require sustainable business practices</a:t>
                      </a:r>
                    </a:p>
                    <a:p>
                      <a:pPr algn="ctr">
                        <a:lnSpc>
                          <a:spcPts val="2771"/>
                        </a:lnSpc>
                        <a:defRPr/>
                      </a:pPr>
                      <a:endParaRPr lang="en-US" sz="2000" dirty="0">
                        <a:latin typeface="Poppins" pitchFamily="2" charset="77"/>
                        <a:cs typeface="Poppins" pitchFamily="2" charset="77"/>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771"/>
                        </a:lnSpc>
                        <a:defRPr/>
                      </a:pPr>
                      <a:r>
                        <a:rPr lang="en-US" sz="1979" dirty="0">
                          <a:solidFill>
                            <a:srgbClr val="000000"/>
                          </a:solidFill>
                          <a:latin typeface="Poppins"/>
                          <a:ea typeface="Poppins"/>
                          <a:cs typeface="Poppins"/>
                          <a:sym typeface="Poppins"/>
                        </a:rPr>
                        <a:t>Install water recycling systems and biodegradable detergents.</a:t>
                      </a:r>
                      <a:endParaRPr lang="en-US" sz="110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600743">
                <a:tc>
                  <a:txBody>
                    <a:bodyPr/>
                    <a:lstStyle/>
                    <a:p>
                      <a:pPr algn="ctr">
                        <a:lnSpc>
                          <a:spcPts val="2771"/>
                        </a:lnSpc>
                        <a:defRPr/>
                      </a:pPr>
                      <a:r>
                        <a:rPr lang="en-US" sz="1979">
                          <a:solidFill>
                            <a:srgbClr val="000000"/>
                          </a:solidFill>
                          <a:latin typeface="Poppins"/>
                          <a:ea typeface="Poppins"/>
                          <a:cs typeface="Poppins"/>
                          <a:sym typeface="Poppins"/>
                        </a:rPr>
                        <a:t>LEGAL</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771"/>
                        </a:lnSpc>
                        <a:defRPr/>
                      </a:pPr>
                      <a:r>
                        <a:rPr lang="en-US" sz="1979">
                          <a:solidFill>
                            <a:srgbClr val="000000"/>
                          </a:solidFill>
                          <a:latin typeface="Poppins"/>
                          <a:ea typeface="Poppins"/>
                          <a:cs typeface="Poppins"/>
                          <a:sym typeface="Poppins"/>
                        </a:rPr>
                        <a:t>Health &amp; Safety and environmental regulations must be followed.</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771"/>
                        </a:lnSpc>
                        <a:defRPr/>
                      </a:pPr>
                      <a:r>
                        <a:rPr lang="en-US" sz="1979" dirty="0">
                          <a:solidFill>
                            <a:srgbClr val="000000"/>
                          </a:solidFill>
                          <a:latin typeface="Poppins"/>
                          <a:ea typeface="Poppins"/>
                          <a:cs typeface="Poppins"/>
                          <a:sym typeface="Poppins"/>
                        </a:rPr>
                        <a:t>Ensure full legal compliance and regular staff training.</a:t>
                      </a:r>
                      <a:endParaRPr lang="en-US" sz="110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7" name="TextBox 7"/>
          <p:cNvSpPr txBox="1"/>
          <p:nvPr/>
        </p:nvSpPr>
        <p:spPr>
          <a:xfrm>
            <a:off x="5512277" y="533715"/>
            <a:ext cx="8112223" cy="1930275"/>
          </a:xfrm>
          <a:prstGeom prst="rect">
            <a:avLst/>
          </a:prstGeom>
        </p:spPr>
        <p:txBody>
          <a:bodyPr lIns="0" tIns="0" rIns="0" bIns="0" rtlCol="0" anchor="t">
            <a:spAutoFit/>
          </a:bodyPr>
          <a:lstStyle/>
          <a:p>
            <a:pPr algn="ctr">
              <a:lnSpc>
                <a:spcPts val="7531"/>
              </a:lnSpc>
            </a:pPr>
            <a:r>
              <a:rPr lang="en-US" sz="5379" b="1">
                <a:gradFill>
                  <a:gsLst>
                    <a:gs pos="0">
                      <a:srgbClr val="130070">
                        <a:alpha val="100000"/>
                      </a:srgbClr>
                    </a:gs>
                    <a:gs pos="100000">
                      <a:srgbClr val="226AE2">
                        <a:alpha val="100000"/>
                      </a:srgbClr>
                    </a:gs>
                  </a:gsLst>
                  <a:lin ang="2700000"/>
                </a:gradFill>
                <a:latin typeface="Poppins Bold"/>
                <a:ea typeface="Poppins Bold"/>
                <a:cs typeface="Poppins Bold"/>
                <a:sym typeface="Poppins Bold"/>
              </a:rPr>
              <a:t>PESTLE ANALYSIS (CONTINUED)</a:t>
            </a:r>
          </a:p>
        </p:txBody>
      </p:sp>
    </p:spTree>
  </p:cSld>
  <p:clrMapOvr>
    <a:masterClrMapping/>
  </p:clrMapOvr>
  <p:transition spd="slow">
    <p:push di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9525" y="1143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313" b="-9313"/>
            </a:stretch>
          </a:blipFill>
        </p:spPr>
        <p:txBody>
          <a:bodyPr/>
          <a:lstStyle/>
          <a:p>
            <a:endParaRPr lang="en-US"/>
          </a:p>
        </p:txBody>
      </p:sp>
      <p:sp>
        <p:nvSpPr>
          <p:cNvPr id="3" name="TextBox 3"/>
          <p:cNvSpPr txBox="1"/>
          <p:nvPr/>
        </p:nvSpPr>
        <p:spPr>
          <a:xfrm>
            <a:off x="5001040" y="658719"/>
            <a:ext cx="9386225" cy="888873"/>
          </a:xfrm>
          <a:prstGeom prst="rect">
            <a:avLst/>
          </a:prstGeom>
        </p:spPr>
        <p:txBody>
          <a:bodyPr lIns="0" tIns="0" rIns="0" bIns="0" rtlCol="0" anchor="t">
            <a:spAutoFit/>
          </a:bodyPr>
          <a:lstStyle/>
          <a:p>
            <a:pPr algn="l">
              <a:lnSpc>
                <a:spcPts val="5615"/>
              </a:lnSpc>
            </a:pPr>
            <a:r>
              <a:rPr lang="en-US" sz="5199" b="1">
                <a:gradFill>
                  <a:gsLst>
                    <a:gs pos="0">
                      <a:srgbClr val="130070">
                        <a:alpha val="100000"/>
                      </a:srgbClr>
                    </a:gs>
                    <a:gs pos="100000">
                      <a:srgbClr val="226AE2">
                        <a:alpha val="100000"/>
                      </a:srgbClr>
                    </a:gs>
                  </a:gsLst>
                  <a:lin ang="2700000"/>
                </a:gradFill>
                <a:latin typeface="Agrandir Bold"/>
                <a:ea typeface="Agrandir Bold"/>
                <a:cs typeface="Agrandir Bold"/>
                <a:sym typeface="Agrandir Bold"/>
              </a:rPr>
              <a:t>MARKETING STRATEGIES</a:t>
            </a:r>
          </a:p>
        </p:txBody>
      </p:sp>
      <p:sp>
        <p:nvSpPr>
          <p:cNvPr id="4" name="TextBox 4"/>
          <p:cNvSpPr txBox="1"/>
          <p:nvPr/>
        </p:nvSpPr>
        <p:spPr>
          <a:xfrm>
            <a:off x="3149379" y="2290039"/>
            <a:ext cx="4295108" cy="3019224"/>
          </a:xfrm>
          <a:prstGeom prst="rect">
            <a:avLst/>
          </a:prstGeom>
        </p:spPr>
        <p:txBody>
          <a:bodyPr lIns="0" tIns="0" rIns="0" bIns="0" rtlCol="0" anchor="t">
            <a:spAutoFit/>
          </a:bodyPr>
          <a:lstStyle/>
          <a:p>
            <a:pPr algn="l">
              <a:lnSpc>
                <a:spcPts val="3385"/>
              </a:lnSpc>
            </a:pPr>
            <a:r>
              <a:rPr lang="en-US" sz="1979" b="1" dirty="0">
                <a:gradFill>
                  <a:gsLst>
                    <a:gs pos="0">
                      <a:srgbClr val="130070">
                        <a:alpha val="100000"/>
                      </a:srgbClr>
                    </a:gs>
                    <a:gs pos="100000">
                      <a:srgbClr val="226AE2">
                        <a:alpha val="100000"/>
                      </a:srgbClr>
                    </a:gs>
                  </a:gsLst>
                  <a:lin ang="2700000"/>
                </a:gradFill>
                <a:latin typeface="Poppins Bold"/>
                <a:ea typeface="Poppins Bold"/>
                <a:cs typeface="Poppins Bold"/>
                <a:sym typeface="Poppins Bold"/>
              </a:rPr>
              <a:t> 🎯   Target Market</a:t>
            </a:r>
          </a:p>
          <a:p>
            <a:pPr marL="427482" lvl="1" indent="-213741" algn="l">
              <a:lnSpc>
                <a:spcPts val="3385"/>
              </a:lnSpc>
              <a:buFont typeface="Arial"/>
              <a:buChar char="•"/>
            </a:pPr>
            <a:r>
              <a:rPr lang="en-US" sz="1979" b="1" dirty="0">
                <a:gradFill>
                  <a:gsLst>
                    <a:gs pos="0">
                      <a:srgbClr val="130070">
                        <a:alpha val="100000"/>
                      </a:srgbClr>
                    </a:gs>
                    <a:gs pos="100000">
                      <a:srgbClr val="226AE2">
                        <a:alpha val="100000"/>
                      </a:srgbClr>
                    </a:gs>
                  </a:gsLst>
                  <a:lin ang="2700000"/>
                </a:gradFill>
                <a:latin typeface="Poppins Bold"/>
                <a:ea typeface="Poppins Bold"/>
                <a:cs typeface="Poppins Bold"/>
                <a:sym typeface="Poppins Bold"/>
              </a:rPr>
              <a:t>Car owners in the UK</a:t>
            </a:r>
          </a:p>
          <a:p>
            <a:pPr marL="427482" lvl="1" indent="-213741" algn="l">
              <a:lnSpc>
                <a:spcPts val="3385"/>
              </a:lnSpc>
              <a:buFont typeface="Arial"/>
              <a:buChar char="•"/>
            </a:pPr>
            <a:r>
              <a:rPr lang="en-US" sz="1979" b="1" dirty="0">
                <a:gradFill>
                  <a:gsLst>
                    <a:gs pos="0">
                      <a:srgbClr val="130070">
                        <a:alpha val="100000"/>
                      </a:srgbClr>
                    </a:gs>
                    <a:gs pos="100000">
                      <a:srgbClr val="226AE2">
                        <a:alpha val="100000"/>
                      </a:srgbClr>
                    </a:gs>
                  </a:gsLst>
                  <a:lin ang="2700000"/>
                </a:gradFill>
                <a:latin typeface="Poppins Bold"/>
                <a:ea typeface="Poppins Bold"/>
                <a:cs typeface="Poppins Bold"/>
                <a:sym typeface="Poppins Bold"/>
              </a:rPr>
              <a:t>Taxi &amp; delivery drivers</a:t>
            </a:r>
          </a:p>
          <a:p>
            <a:pPr marL="427482" lvl="1" indent="-213741" algn="l">
              <a:lnSpc>
                <a:spcPts val="3385"/>
              </a:lnSpc>
              <a:buFont typeface="Arial"/>
              <a:buChar char="•"/>
            </a:pPr>
            <a:r>
              <a:rPr lang="en-US" sz="1979" b="1" dirty="0">
                <a:gradFill>
                  <a:gsLst>
                    <a:gs pos="0">
                      <a:srgbClr val="130070">
                        <a:alpha val="100000"/>
                      </a:srgbClr>
                    </a:gs>
                    <a:gs pos="100000">
                      <a:srgbClr val="226AE2">
                        <a:alpha val="100000"/>
                      </a:srgbClr>
                    </a:gs>
                  </a:gsLst>
                  <a:lin ang="2700000"/>
                </a:gradFill>
                <a:latin typeface="Poppins Bold"/>
                <a:ea typeface="Poppins Bold"/>
                <a:cs typeface="Poppins Bold"/>
                <a:sym typeface="Poppins Bold"/>
              </a:rPr>
              <a:t>Busy professionals</a:t>
            </a:r>
          </a:p>
          <a:p>
            <a:pPr marL="427482" lvl="1" indent="-213741" algn="l">
              <a:lnSpc>
                <a:spcPts val="3385"/>
              </a:lnSpc>
              <a:buFont typeface="Arial"/>
              <a:buChar char="•"/>
            </a:pPr>
            <a:r>
              <a:rPr lang="en-US" sz="1979" b="1" dirty="0">
                <a:gradFill>
                  <a:gsLst>
                    <a:gs pos="0">
                      <a:srgbClr val="130070">
                        <a:alpha val="100000"/>
                      </a:srgbClr>
                    </a:gs>
                    <a:gs pos="100000">
                      <a:srgbClr val="226AE2">
                        <a:alpha val="100000"/>
                      </a:srgbClr>
                    </a:gs>
                  </a:gsLst>
                  <a:lin ang="2700000"/>
                </a:gradFill>
                <a:latin typeface="Poppins Bold"/>
                <a:ea typeface="Poppins Bold"/>
                <a:cs typeface="Poppins Bold"/>
                <a:sym typeface="Poppins Bold"/>
              </a:rPr>
              <a:t>Environmentally conscious customers</a:t>
            </a:r>
          </a:p>
          <a:p>
            <a:pPr algn="l">
              <a:lnSpc>
                <a:spcPts val="3385"/>
              </a:lnSpc>
            </a:pPr>
            <a:endParaRPr lang="en-US" sz="1979" b="1" dirty="0">
              <a:gradFill>
                <a:gsLst>
                  <a:gs pos="0">
                    <a:srgbClr val="130070">
                      <a:alpha val="100000"/>
                    </a:srgbClr>
                  </a:gs>
                  <a:gs pos="100000">
                    <a:srgbClr val="226AE2">
                      <a:alpha val="100000"/>
                    </a:srgbClr>
                  </a:gs>
                </a:gsLst>
                <a:lin ang="2700000"/>
              </a:gradFill>
              <a:latin typeface="Poppins Bold"/>
              <a:ea typeface="Poppins Bold"/>
              <a:cs typeface="Poppins Bold"/>
              <a:sym typeface="Poppins Bold"/>
            </a:endParaRPr>
          </a:p>
        </p:txBody>
      </p:sp>
      <p:grpSp>
        <p:nvGrpSpPr>
          <p:cNvPr id="5" name="Group 5"/>
          <p:cNvGrpSpPr/>
          <p:nvPr/>
        </p:nvGrpSpPr>
        <p:grpSpPr>
          <a:xfrm>
            <a:off x="9525" y="0"/>
            <a:ext cx="691080" cy="10287000"/>
            <a:chOff x="0" y="0"/>
            <a:chExt cx="182013" cy="2709333"/>
          </a:xfrm>
        </p:grpSpPr>
        <p:sp>
          <p:nvSpPr>
            <p:cNvPr id="6" name="Freeform 6"/>
            <p:cNvSpPr/>
            <p:nvPr/>
          </p:nvSpPr>
          <p:spPr>
            <a:xfrm>
              <a:off x="0" y="0"/>
              <a:ext cx="182013" cy="2709333"/>
            </a:xfrm>
            <a:custGeom>
              <a:avLst/>
              <a:gdLst/>
              <a:ahLst/>
              <a:cxnLst/>
              <a:rect l="l" t="t" r="r" b="b"/>
              <a:pathLst>
                <a:path w="182013" h="2709333">
                  <a:moveTo>
                    <a:pt x="0" y="0"/>
                  </a:moveTo>
                  <a:lnTo>
                    <a:pt x="182013" y="0"/>
                  </a:lnTo>
                  <a:lnTo>
                    <a:pt x="182013" y="2709333"/>
                  </a:lnTo>
                  <a:lnTo>
                    <a:pt x="0" y="2709333"/>
                  </a:lnTo>
                  <a:close/>
                </a:path>
              </a:pathLst>
            </a:custGeom>
            <a:gradFill rotWithShape="1">
              <a:gsLst>
                <a:gs pos="0">
                  <a:srgbClr val="130070">
                    <a:alpha val="100000"/>
                  </a:srgbClr>
                </a:gs>
                <a:gs pos="100000">
                  <a:srgbClr val="226AE2">
                    <a:alpha val="100000"/>
                  </a:srgbClr>
                </a:gs>
              </a:gsLst>
              <a:lin ang="2700000"/>
            </a:gradFill>
          </p:spPr>
          <p:txBody>
            <a:bodyPr/>
            <a:lstStyle/>
            <a:p>
              <a:endParaRPr lang="en-US"/>
            </a:p>
          </p:txBody>
        </p:sp>
        <p:sp>
          <p:nvSpPr>
            <p:cNvPr id="7" name="TextBox 7"/>
            <p:cNvSpPr txBox="1"/>
            <p:nvPr/>
          </p:nvSpPr>
          <p:spPr>
            <a:xfrm>
              <a:off x="0" y="-114300"/>
              <a:ext cx="182013" cy="2823633"/>
            </a:xfrm>
            <a:prstGeom prst="rect">
              <a:avLst/>
            </a:prstGeom>
          </p:spPr>
          <p:txBody>
            <a:bodyPr lIns="50800" tIns="50800" rIns="50800" bIns="50800" rtlCol="0" anchor="ctr"/>
            <a:lstStyle/>
            <a:p>
              <a:pPr algn="ctr">
                <a:lnSpc>
                  <a:spcPts val="3385"/>
                </a:lnSpc>
              </a:pPr>
              <a:endParaRPr/>
            </a:p>
          </p:txBody>
        </p:sp>
      </p:grpSp>
      <p:sp>
        <p:nvSpPr>
          <p:cNvPr id="8" name="TextBox 8"/>
          <p:cNvSpPr txBox="1"/>
          <p:nvPr/>
        </p:nvSpPr>
        <p:spPr>
          <a:xfrm>
            <a:off x="8118351" y="6018917"/>
            <a:ext cx="4295108" cy="3455241"/>
          </a:xfrm>
          <a:prstGeom prst="rect">
            <a:avLst/>
          </a:prstGeom>
        </p:spPr>
        <p:txBody>
          <a:bodyPr lIns="0" tIns="0" rIns="0" bIns="0" rtlCol="0" anchor="t">
            <a:spAutoFit/>
          </a:bodyPr>
          <a:lstStyle/>
          <a:p>
            <a:pPr algn="l">
              <a:lnSpc>
                <a:spcPts val="3385"/>
              </a:lnSpc>
            </a:pPr>
            <a:r>
              <a:rPr lang="en-US" sz="1979" b="1" dirty="0">
                <a:gradFill>
                  <a:gsLst>
                    <a:gs pos="0">
                      <a:srgbClr val="130070">
                        <a:alpha val="100000"/>
                      </a:srgbClr>
                    </a:gs>
                    <a:gs pos="100000">
                      <a:srgbClr val="226AE2">
                        <a:alpha val="100000"/>
                      </a:srgbClr>
                    </a:gs>
                  </a:gsLst>
                  <a:lin ang="2700000"/>
                </a:gradFill>
                <a:latin typeface="Poppins Bold"/>
                <a:ea typeface="Poppins Bold"/>
                <a:cs typeface="Poppins Bold"/>
                <a:sym typeface="Poppins Bold"/>
              </a:rPr>
              <a:t>👥   Customer Segments</a:t>
            </a:r>
          </a:p>
          <a:p>
            <a:pPr marL="427482" lvl="1" indent="-213741" algn="l">
              <a:lnSpc>
                <a:spcPts val="3385"/>
              </a:lnSpc>
              <a:buFont typeface="Arial"/>
              <a:buChar char="•"/>
            </a:pPr>
            <a:r>
              <a:rPr lang="en-US" sz="1979" b="1" dirty="0">
                <a:gradFill>
                  <a:gsLst>
                    <a:gs pos="0">
                      <a:srgbClr val="130070">
                        <a:alpha val="100000"/>
                      </a:srgbClr>
                    </a:gs>
                    <a:gs pos="100000">
                      <a:srgbClr val="226AE2">
                        <a:alpha val="100000"/>
                      </a:srgbClr>
                    </a:gs>
                  </a:gsLst>
                  <a:lin ang="2700000"/>
                </a:gradFill>
                <a:latin typeface="Poppins Bold"/>
                <a:ea typeface="Poppins Bold"/>
                <a:cs typeface="Poppins Bold"/>
                <a:sym typeface="Poppins Bold"/>
              </a:rPr>
              <a:t>Individuals seeking affordable car washing</a:t>
            </a:r>
          </a:p>
          <a:p>
            <a:pPr marL="427482" lvl="1" indent="-213741" algn="l">
              <a:lnSpc>
                <a:spcPts val="3385"/>
              </a:lnSpc>
              <a:buFont typeface="Arial"/>
              <a:buChar char="•"/>
            </a:pPr>
            <a:r>
              <a:rPr lang="en-US" sz="1979" b="1" dirty="0">
                <a:gradFill>
                  <a:gsLst>
                    <a:gs pos="0">
                      <a:srgbClr val="130070">
                        <a:alpha val="100000"/>
                      </a:srgbClr>
                    </a:gs>
                    <a:gs pos="100000">
                      <a:srgbClr val="226AE2">
                        <a:alpha val="100000"/>
                      </a:srgbClr>
                    </a:gs>
                  </a:gsLst>
                  <a:lin ang="2700000"/>
                </a:gradFill>
                <a:latin typeface="Poppins Bold"/>
                <a:ea typeface="Poppins Bold"/>
                <a:cs typeface="Poppins Bold"/>
                <a:sym typeface="Poppins Bold"/>
              </a:rPr>
              <a:t>Families</a:t>
            </a:r>
          </a:p>
          <a:p>
            <a:pPr marL="427482" lvl="1" indent="-213741" algn="l">
              <a:lnSpc>
                <a:spcPts val="3385"/>
              </a:lnSpc>
              <a:buFont typeface="Arial"/>
              <a:buChar char="•"/>
            </a:pPr>
            <a:r>
              <a:rPr lang="en-US" sz="1979" b="1" dirty="0">
                <a:gradFill>
                  <a:gsLst>
                    <a:gs pos="0">
                      <a:srgbClr val="130070">
                        <a:alpha val="100000"/>
                      </a:srgbClr>
                    </a:gs>
                    <a:gs pos="100000">
                      <a:srgbClr val="226AE2">
                        <a:alpha val="100000"/>
                      </a:srgbClr>
                    </a:gs>
                  </a:gsLst>
                  <a:lin ang="2700000"/>
                </a:gradFill>
                <a:latin typeface="Poppins Bold"/>
                <a:ea typeface="Poppins Bold"/>
                <a:cs typeface="Poppins Bold"/>
                <a:sym typeface="Poppins Bold"/>
              </a:rPr>
              <a:t>Small business vehicle owners</a:t>
            </a:r>
          </a:p>
          <a:p>
            <a:pPr marL="427482" lvl="1" indent="-213741" algn="l">
              <a:lnSpc>
                <a:spcPts val="3385"/>
              </a:lnSpc>
              <a:buFont typeface="Arial"/>
              <a:buChar char="•"/>
            </a:pPr>
            <a:r>
              <a:rPr lang="en-US" sz="1979" b="1" dirty="0">
                <a:gradFill>
                  <a:gsLst>
                    <a:gs pos="0">
                      <a:srgbClr val="130070">
                        <a:alpha val="100000"/>
                      </a:srgbClr>
                    </a:gs>
                    <a:gs pos="100000">
                      <a:srgbClr val="226AE2">
                        <a:alpha val="100000"/>
                      </a:srgbClr>
                    </a:gs>
                  </a:gsLst>
                  <a:lin ang="2700000"/>
                </a:gradFill>
                <a:latin typeface="Poppins Bold"/>
                <a:ea typeface="Poppins Bold"/>
                <a:cs typeface="Poppins Bold"/>
                <a:sym typeface="Poppins Bold"/>
              </a:rPr>
              <a:t>Commercial drivers</a:t>
            </a:r>
          </a:p>
          <a:p>
            <a:pPr algn="l">
              <a:lnSpc>
                <a:spcPts val="3385"/>
              </a:lnSpc>
            </a:pPr>
            <a:endParaRPr lang="en-US" sz="1979" b="1" dirty="0">
              <a:gradFill>
                <a:gsLst>
                  <a:gs pos="0">
                    <a:srgbClr val="130070">
                      <a:alpha val="100000"/>
                    </a:srgbClr>
                  </a:gs>
                  <a:gs pos="100000">
                    <a:srgbClr val="226AE2">
                      <a:alpha val="100000"/>
                    </a:srgbClr>
                  </a:gs>
                </a:gsLst>
                <a:lin ang="2700000"/>
              </a:gradFill>
              <a:latin typeface="Poppins Bold"/>
              <a:ea typeface="Poppins Bold"/>
              <a:cs typeface="Poppins Bold"/>
              <a:sym typeface="Poppins Bold"/>
            </a:endParaRPr>
          </a:p>
        </p:txBody>
      </p:sp>
      <p:sp>
        <p:nvSpPr>
          <p:cNvPr id="9" name="TextBox 9"/>
          <p:cNvSpPr txBox="1"/>
          <p:nvPr/>
        </p:nvSpPr>
        <p:spPr>
          <a:xfrm>
            <a:off x="12964192" y="2289536"/>
            <a:ext cx="4295108" cy="4327275"/>
          </a:xfrm>
          <a:prstGeom prst="rect">
            <a:avLst/>
          </a:prstGeom>
        </p:spPr>
        <p:txBody>
          <a:bodyPr lIns="0" tIns="0" rIns="0" bIns="0" rtlCol="0" anchor="t">
            <a:spAutoFit/>
          </a:bodyPr>
          <a:lstStyle/>
          <a:p>
            <a:pPr algn="l">
              <a:lnSpc>
                <a:spcPts val="3385"/>
              </a:lnSpc>
            </a:pPr>
            <a:r>
              <a:rPr lang="en-US" sz="1979" b="1" dirty="0">
                <a:gradFill>
                  <a:gsLst>
                    <a:gs pos="0">
                      <a:srgbClr val="130070">
                        <a:alpha val="100000"/>
                      </a:srgbClr>
                    </a:gs>
                    <a:gs pos="100000">
                      <a:srgbClr val="226AE2">
                        <a:alpha val="100000"/>
                      </a:srgbClr>
                    </a:gs>
                  </a:gsLst>
                  <a:lin ang="2700000"/>
                </a:gradFill>
                <a:latin typeface="Poppins Bold"/>
                <a:ea typeface="Poppins Bold"/>
                <a:cs typeface="Poppins Bold"/>
                <a:sym typeface="Poppins Bold"/>
              </a:rPr>
              <a:t>⭐   Unique Selling Points (USP)</a:t>
            </a:r>
          </a:p>
          <a:p>
            <a:pPr marL="427482" lvl="1" indent="-213741" algn="l">
              <a:lnSpc>
                <a:spcPts val="3385"/>
              </a:lnSpc>
              <a:buFont typeface="Arial"/>
              <a:buChar char="•"/>
            </a:pPr>
            <a:r>
              <a:rPr lang="en-US" sz="1979" b="1" dirty="0">
                <a:gradFill>
                  <a:gsLst>
                    <a:gs pos="0">
                      <a:srgbClr val="130070">
                        <a:alpha val="100000"/>
                      </a:srgbClr>
                    </a:gs>
                    <a:gs pos="100000">
                      <a:srgbClr val="226AE2">
                        <a:alpha val="100000"/>
                      </a:srgbClr>
                    </a:gs>
                  </a:gsLst>
                  <a:lin ang="2700000"/>
                </a:gradFill>
                <a:latin typeface="Poppins Bold"/>
                <a:ea typeface="Poppins Bold"/>
                <a:cs typeface="Poppins Bold"/>
                <a:sym typeface="Poppins Bold"/>
              </a:rPr>
              <a:t>Eco-friendly water recycling system</a:t>
            </a:r>
          </a:p>
          <a:p>
            <a:pPr marL="427482" lvl="1" indent="-213741" algn="l">
              <a:lnSpc>
                <a:spcPts val="3385"/>
              </a:lnSpc>
              <a:buFont typeface="Arial"/>
              <a:buChar char="•"/>
            </a:pPr>
            <a:r>
              <a:rPr lang="en-US" sz="1979" b="1" dirty="0">
                <a:gradFill>
                  <a:gsLst>
                    <a:gs pos="0">
                      <a:srgbClr val="130070">
                        <a:alpha val="100000"/>
                      </a:srgbClr>
                    </a:gs>
                    <a:gs pos="100000">
                      <a:srgbClr val="226AE2">
                        <a:alpha val="100000"/>
                      </a:srgbClr>
                    </a:gs>
                  </a:gsLst>
                  <a:lin ang="2700000"/>
                </a:gradFill>
                <a:latin typeface="Poppins Bold"/>
                <a:ea typeface="Poppins Bold"/>
                <a:cs typeface="Poppins Bold"/>
                <a:sym typeface="Poppins Bold"/>
              </a:rPr>
              <a:t>Modern self-service technology</a:t>
            </a:r>
          </a:p>
          <a:p>
            <a:pPr marL="427482" lvl="1" indent="-213741" algn="l">
              <a:lnSpc>
                <a:spcPts val="3385"/>
              </a:lnSpc>
              <a:buFont typeface="Arial"/>
              <a:buChar char="•"/>
            </a:pPr>
            <a:r>
              <a:rPr lang="en-US" sz="1979" b="1" dirty="0">
                <a:gradFill>
                  <a:gsLst>
                    <a:gs pos="0">
                      <a:srgbClr val="130070">
                        <a:alpha val="100000"/>
                      </a:srgbClr>
                    </a:gs>
                    <a:gs pos="100000">
                      <a:srgbClr val="226AE2">
                        <a:alpha val="100000"/>
                      </a:srgbClr>
                    </a:gs>
                  </a:gsLst>
                  <a:lin ang="2700000"/>
                </a:gradFill>
                <a:latin typeface="Poppins Bold"/>
                <a:ea typeface="Poppins Bold"/>
                <a:cs typeface="Poppins Bold"/>
                <a:sym typeface="Poppins Bold"/>
              </a:rPr>
              <a:t>Contactless payment</a:t>
            </a:r>
          </a:p>
          <a:p>
            <a:pPr marL="427482" lvl="1" indent="-213741" algn="l">
              <a:lnSpc>
                <a:spcPts val="3385"/>
              </a:lnSpc>
              <a:buFont typeface="Arial"/>
              <a:buChar char="•"/>
            </a:pPr>
            <a:r>
              <a:rPr lang="en-US" sz="1979" b="1" dirty="0">
                <a:gradFill>
                  <a:gsLst>
                    <a:gs pos="0">
                      <a:srgbClr val="130070">
                        <a:alpha val="100000"/>
                      </a:srgbClr>
                    </a:gs>
                    <a:gs pos="100000">
                      <a:srgbClr val="226AE2">
                        <a:alpha val="100000"/>
                      </a:srgbClr>
                    </a:gs>
                  </a:gsLst>
                  <a:lin ang="2700000"/>
                </a:gradFill>
                <a:latin typeface="Poppins Bold"/>
                <a:ea typeface="Poppins Bold"/>
                <a:cs typeface="Poppins Bold"/>
                <a:sym typeface="Poppins Bold"/>
              </a:rPr>
              <a:t>Long opening hours</a:t>
            </a:r>
          </a:p>
          <a:p>
            <a:pPr marL="427482" lvl="1" indent="-213741" algn="l">
              <a:lnSpc>
                <a:spcPts val="3385"/>
              </a:lnSpc>
              <a:buFont typeface="Arial"/>
              <a:buChar char="•"/>
            </a:pPr>
            <a:r>
              <a:rPr lang="en-US" sz="1979" b="1" dirty="0">
                <a:gradFill>
                  <a:gsLst>
                    <a:gs pos="0">
                      <a:srgbClr val="130070">
                        <a:alpha val="100000"/>
                      </a:srgbClr>
                    </a:gs>
                    <a:gs pos="100000">
                      <a:srgbClr val="226AE2">
                        <a:alpha val="100000"/>
                      </a:srgbClr>
                    </a:gs>
                  </a:gsLst>
                  <a:lin ang="2700000"/>
                </a:gradFill>
                <a:latin typeface="Poppins Bold"/>
                <a:ea typeface="Poppins Bold"/>
                <a:cs typeface="Poppins Bold"/>
                <a:sym typeface="Poppins Bold"/>
              </a:rPr>
              <a:t>Lower prices than traditional car washes</a:t>
            </a:r>
          </a:p>
          <a:p>
            <a:pPr algn="l">
              <a:lnSpc>
                <a:spcPts val="3385"/>
              </a:lnSpc>
            </a:pPr>
            <a:endParaRPr lang="en-US" sz="1979" b="1" dirty="0">
              <a:gradFill>
                <a:gsLst>
                  <a:gs pos="0">
                    <a:srgbClr val="130070">
                      <a:alpha val="100000"/>
                    </a:srgbClr>
                  </a:gs>
                  <a:gs pos="100000">
                    <a:srgbClr val="226AE2">
                      <a:alpha val="100000"/>
                    </a:srgbClr>
                  </a:gs>
                </a:gsLst>
                <a:lin ang="2700000"/>
              </a:gradFill>
              <a:latin typeface="Poppins Bold"/>
              <a:ea typeface="Poppins Bold"/>
              <a:cs typeface="Poppins Bold"/>
              <a:sym typeface="Poppins Bold"/>
            </a:endParaRPr>
          </a:p>
        </p:txBody>
      </p:sp>
      <p:sp>
        <p:nvSpPr>
          <p:cNvPr id="10" name="TextBox 10"/>
          <p:cNvSpPr txBox="1"/>
          <p:nvPr/>
        </p:nvSpPr>
        <p:spPr>
          <a:xfrm>
            <a:off x="1308116" y="6018917"/>
            <a:ext cx="4295108" cy="3891258"/>
          </a:xfrm>
          <a:prstGeom prst="rect">
            <a:avLst/>
          </a:prstGeom>
        </p:spPr>
        <p:txBody>
          <a:bodyPr lIns="0" tIns="0" rIns="0" bIns="0" rtlCol="0" anchor="t">
            <a:spAutoFit/>
          </a:bodyPr>
          <a:lstStyle/>
          <a:p>
            <a:pPr algn="l">
              <a:lnSpc>
                <a:spcPts val="3385"/>
              </a:lnSpc>
            </a:pPr>
            <a:r>
              <a:rPr lang="en-US" sz="1979" b="1" dirty="0">
                <a:gradFill>
                  <a:gsLst>
                    <a:gs pos="0">
                      <a:srgbClr val="130070">
                        <a:alpha val="100000"/>
                      </a:srgbClr>
                    </a:gs>
                    <a:gs pos="100000">
                      <a:srgbClr val="226AE2">
                        <a:alpha val="100000"/>
                      </a:srgbClr>
                    </a:gs>
                  </a:gsLst>
                  <a:lin ang="2700000"/>
                </a:gradFill>
                <a:latin typeface="Poppins Bold"/>
                <a:ea typeface="Poppins Bold"/>
                <a:cs typeface="Poppins Bold"/>
                <a:sym typeface="Poppins Bold"/>
              </a:rPr>
              <a:t>📢   Marketing Strategies</a:t>
            </a:r>
          </a:p>
          <a:p>
            <a:pPr marL="427482" lvl="1" indent="-213741" algn="l">
              <a:lnSpc>
                <a:spcPts val="3385"/>
              </a:lnSpc>
              <a:buFont typeface="Arial"/>
              <a:buChar char="•"/>
            </a:pPr>
            <a:r>
              <a:rPr lang="en-US" sz="1979" b="1" dirty="0">
                <a:gradFill>
                  <a:gsLst>
                    <a:gs pos="0">
                      <a:srgbClr val="130070">
                        <a:alpha val="100000"/>
                      </a:srgbClr>
                    </a:gs>
                    <a:gs pos="100000">
                      <a:srgbClr val="226AE2">
                        <a:alpha val="100000"/>
                      </a:srgbClr>
                    </a:gs>
                  </a:gsLst>
                  <a:lin ang="2700000"/>
                </a:gradFill>
                <a:latin typeface="Poppins Bold"/>
                <a:ea typeface="Poppins Bold"/>
                <a:cs typeface="Poppins Bold"/>
                <a:sym typeface="Poppins Bold"/>
              </a:rPr>
              <a:t>Facebook, Instagram &amp; TikTok</a:t>
            </a:r>
          </a:p>
          <a:p>
            <a:pPr marL="427482" lvl="1" indent="-213741" algn="l">
              <a:lnSpc>
                <a:spcPts val="3385"/>
              </a:lnSpc>
              <a:buFont typeface="Arial"/>
              <a:buChar char="•"/>
            </a:pPr>
            <a:r>
              <a:rPr lang="en-US" sz="1979" b="1" dirty="0">
                <a:gradFill>
                  <a:gsLst>
                    <a:gs pos="0">
                      <a:srgbClr val="130070">
                        <a:alpha val="100000"/>
                      </a:srgbClr>
                    </a:gs>
                    <a:gs pos="100000">
                      <a:srgbClr val="226AE2">
                        <a:alpha val="100000"/>
                      </a:srgbClr>
                    </a:gs>
                  </a:gsLst>
                  <a:lin ang="2700000"/>
                </a:gradFill>
                <a:latin typeface="Poppins Bold"/>
                <a:ea typeface="Poppins Bold"/>
                <a:cs typeface="Poppins Bold"/>
                <a:sym typeface="Poppins Bold"/>
              </a:rPr>
              <a:t>Google Ads &amp; SEO</a:t>
            </a:r>
          </a:p>
          <a:p>
            <a:pPr marL="427482" lvl="1" indent="-213741" algn="l">
              <a:lnSpc>
                <a:spcPts val="3385"/>
              </a:lnSpc>
              <a:buFont typeface="Arial"/>
              <a:buChar char="•"/>
            </a:pPr>
            <a:r>
              <a:rPr lang="en-US" sz="1979" b="1" dirty="0">
                <a:gradFill>
                  <a:gsLst>
                    <a:gs pos="0">
                      <a:srgbClr val="130070">
                        <a:alpha val="100000"/>
                      </a:srgbClr>
                    </a:gs>
                    <a:gs pos="100000">
                      <a:srgbClr val="226AE2">
                        <a:alpha val="100000"/>
                      </a:srgbClr>
                    </a:gs>
                  </a:gsLst>
                  <a:lin ang="2700000"/>
                </a:gradFill>
                <a:latin typeface="Poppins Bold"/>
                <a:ea typeface="Poppins Bold"/>
                <a:cs typeface="Poppins Bold"/>
                <a:sym typeface="Poppins Bold"/>
              </a:rPr>
              <a:t>Loyalty </a:t>
            </a:r>
            <a:r>
              <a:rPr lang="en-US" sz="1979" b="1" dirty="0" err="1">
                <a:gradFill>
                  <a:gsLst>
                    <a:gs pos="0">
                      <a:srgbClr val="130070">
                        <a:alpha val="100000"/>
                      </a:srgbClr>
                    </a:gs>
                    <a:gs pos="100000">
                      <a:srgbClr val="226AE2">
                        <a:alpha val="100000"/>
                      </a:srgbClr>
                    </a:gs>
                  </a:gsLst>
                  <a:lin ang="2700000"/>
                </a:gradFill>
                <a:latin typeface="Poppins Bold"/>
                <a:ea typeface="Poppins Bold"/>
                <a:cs typeface="Poppins Bold"/>
                <a:sym typeface="Poppins Bold"/>
              </a:rPr>
              <a:t>programm</a:t>
            </a:r>
            <a:endParaRPr lang="en-US" sz="1979" b="1" dirty="0">
              <a:gradFill>
                <a:gsLst>
                  <a:gs pos="0">
                    <a:srgbClr val="130070">
                      <a:alpha val="100000"/>
                    </a:srgbClr>
                  </a:gs>
                  <a:gs pos="100000">
                    <a:srgbClr val="226AE2">
                      <a:alpha val="100000"/>
                    </a:srgbClr>
                  </a:gs>
                </a:gsLst>
                <a:lin ang="2700000"/>
              </a:gradFill>
              <a:latin typeface="Poppins Bold"/>
              <a:ea typeface="Poppins Bold"/>
              <a:cs typeface="Poppins Bold"/>
              <a:sym typeface="Poppins Bold"/>
            </a:endParaRPr>
          </a:p>
          <a:p>
            <a:pPr marL="427482" lvl="1" indent="-213741" algn="l">
              <a:lnSpc>
                <a:spcPts val="3385"/>
              </a:lnSpc>
              <a:buFont typeface="Arial"/>
              <a:buChar char="•"/>
            </a:pPr>
            <a:r>
              <a:rPr lang="en-US" sz="1979" b="1" dirty="0">
                <a:gradFill>
                  <a:gsLst>
                    <a:gs pos="0">
                      <a:srgbClr val="130070">
                        <a:alpha val="100000"/>
                      </a:srgbClr>
                    </a:gs>
                    <a:gs pos="100000">
                      <a:srgbClr val="226AE2">
                        <a:alpha val="100000"/>
                      </a:srgbClr>
                    </a:gs>
                  </a:gsLst>
                  <a:lin ang="2700000"/>
                </a:gradFill>
                <a:latin typeface="Poppins Bold"/>
                <a:ea typeface="Poppins Bold"/>
                <a:cs typeface="Poppins Bold"/>
                <a:sym typeface="Poppins Bold"/>
              </a:rPr>
              <a:t>First-use discounts</a:t>
            </a:r>
          </a:p>
          <a:p>
            <a:pPr marL="427482" lvl="1" indent="-213741" algn="l">
              <a:lnSpc>
                <a:spcPts val="3385"/>
              </a:lnSpc>
              <a:buFont typeface="Arial"/>
              <a:buChar char="•"/>
            </a:pPr>
            <a:r>
              <a:rPr lang="en-US" sz="1979" b="1" dirty="0">
                <a:gradFill>
                  <a:gsLst>
                    <a:gs pos="0">
                      <a:srgbClr val="130070">
                        <a:alpha val="100000"/>
                      </a:srgbClr>
                    </a:gs>
                    <a:gs pos="100000">
                      <a:srgbClr val="226AE2">
                        <a:alpha val="100000"/>
                      </a:srgbClr>
                    </a:gs>
                  </a:gsLst>
                  <a:lin ang="2700000"/>
                </a:gradFill>
                <a:latin typeface="Poppins Bold"/>
                <a:ea typeface="Poppins Bold"/>
                <a:cs typeface="Poppins Bold"/>
                <a:sym typeface="Poppins Bold"/>
              </a:rPr>
              <a:t>Partnerships with petrol stations and garages</a:t>
            </a:r>
          </a:p>
          <a:p>
            <a:pPr algn="l">
              <a:lnSpc>
                <a:spcPts val="3385"/>
              </a:lnSpc>
            </a:pPr>
            <a:endParaRPr lang="en-US" sz="1979" b="1" dirty="0">
              <a:gradFill>
                <a:gsLst>
                  <a:gs pos="0">
                    <a:srgbClr val="130070">
                      <a:alpha val="100000"/>
                    </a:srgbClr>
                  </a:gs>
                  <a:gs pos="100000">
                    <a:srgbClr val="226AE2">
                      <a:alpha val="100000"/>
                    </a:srgbClr>
                  </a:gs>
                </a:gsLst>
                <a:lin ang="2700000"/>
              </a:gradFill>
              <a:latin typeface="Poppins Bold"/>
              <a:ea typeface="Poppins Bold"/>
              <a:cs typeface="Poppins Bold"/>
              <a:sym typeface="Poppins Bold"/>
            </a:endParaRPr>
          </a:p>
        </p:txBody>
      </p:sp>
    </p:spTree>
  </p:cSld>
  <p:clrMapOvr>
    <a:masterClrMapping/>
  </p:clrMapOvr>
  <p:transition spd="slow">
    <p:push di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313" b="-9313"/>
            </a:stretch>
          </a:blipFill>
        </p:spPr>
        <p:txBody>
          <a:bodyPr/>
          <a:lstStyle/>
          <a:p>
            <a:endParaRPr lang="en-US"/>
          </a:p>
        </p:txBody>
      </p:sp>
      <p:grpSp>
        <p:nvGrpSpPr>
          <p:cNvPr id="3" name="Group 3"/>
          <p:cNvGrpSpPr/>
          <p:nvPr/>
        </p:nvGrpSpPr>
        <p:grpSpPr>
          <a:xfrm>
            <a:off x="12100825" y="3352466"/>
            <a:ext cx="2467088" cy="8229600"/>
            <a:chOff x="0" y="0"/>
            <a:chExt cx="18190850" cy="60680201"/>
          </a:xfrm>
        </p:grpSpPr>
        <p:sp>
          <p:nvSpPr>
            <p:cNvPr id="4" name="Freeform 4"/>
            <p:cNvSpPr/>
            <p:nvPr/>
          </p:nvSpPr>
          <p:spPr>
            <a:xfrm>
              <a:off x="0" y="0"/>
              <a:ext cx="18190849" cy="60680203"/>
            </a:xfrm>
            <a:custGeom>
              <a:avLst/>
              <a:gdLst/>
              <a:ahLst/>
              <a:cxnLst/>
              <a:rect l="l" t="t" r="r" b="b"/>
              <a:pathLst>
                <a:path w="18190849" h="60680203">
                  <a:moveTo>
                    <a:pt x="53347" y="0"/>
                  </a:moveTo>
                  <a:lnTo>
                    <a:pt x="18137502" y="0"/>
                  </a:lnTo>
                  <a:cubicBezTo>
                    <a:pt x="18151650" y="0"/>
                    <a:pt x="18165220" y="5621"/>
                    <a:pt x="18175224" y="15625"/>
                  </a:cubicBezTo>
                  <a:cubicBezTo>
                    <a:pt x="18185230" y="25630"/>
                    <a:pt x="18190849" y="39199"/>
                    <a:pt x="18190849" y="53347"/>
                  </a:cubicBezTo>
                  <a:lnTo>
                    <a:pt x="18190849" y="60626854"/>
                  </a:lnTo>
                  <a:cubicBezTo>
                    <a:pt x="18190849" y="60656316"/>
                    <a:pt x="18166966" y="60680203"/>
                    <a:pt x="18137502" y="60680203"/>
                  </a:cubicBezTo>
                  <a:lnTo>
                    <a:pt x="53347" y="60680203"/>
                  </a:lnTo>
                  <a:cubicBezTo>
                    <a:pt x="23884" y="60680203"/>
                    <a:pt x="0" y="60656316"/>
                    <a:pt x="0" y="60626854"/>
                  </a:cubicBezTo>
                  <a:lnTo>
                    <a:pt x="0" y="53347"/>
                  </a:lnTo>
                  <a:cubicBezTo>
                    <a:pt x="0" y="23884"/>
                    <a:pt x="23884" y="0"/>
                    <a:pt x="53347" y="0"/>
                  </a:cubicBezTo>
                  <a:close/>
                </a:path>
              </a:pathLst>
            </a:custGeom>
            <a:blipFill>
              <a:blip r:embed="rId4"/>
              <a:stretch>
                <a:fillRect l="-61292" r="-61292"/>
              </a:stretch>
            </a:blipFill>
          </p:spPr>
          <p:txBody>
            <a:bodyPr/>
            <a:lstStyle/>
            <a:p>
              <a:endParaRPr lang="en-US"/>
            </a:p>
          </p:txBody>
        </p:sp>
      </p:grpSp>
      <p:grpSp>
        <p:nvGrpSpPr>
          <p:cNvPr id="5" name="Group 5"/>
          <p:cNvGrpSpPr/>
          <p:nvPr/>
        </p:nvGrpSpPr>
        <p:grpSpPr>
          <a:xfrm>
            <a:off x="13334369" y="-904876"/>
            <a:ext cx="2467088" cy="8229600"/>
            <a:chOff x="0" y="0"/>
            <a:chExt cx="18190850" cy="60680201"/>
          </a:xfrm>
        </p:grpSpPr>
        <p:sp>
          <p:nvSpPr>
            <p:cNvPr id="6" name="Freeform 6"/>
            <p:cNvSpPr/>
            <p:nvPr/>
          </p:nvSpPr>
          <p:spPr>
            <a:xfrm>
              <a:off x="0" y="0"/>
              <a:ext cx="18190849" cy="60680203"/>
            </a:xfrm>
            <a:custGeom>
              <a:avLst/>
              <a:gdLst/>
              <a:ahLst/>
              <a:cxnLst/>
              <a:rect l="l" t="t" r="r" b="b"/>
              <a:pathLst>
                <a:path w="18190849" h="60680203">
                  <a:moveTo>
                    <a:pt x="53347" y="0"/>
                  </a:moveTo>
                  <a:lnTo>
                    <a:pt x="18137502" y="0"/>
                  </a:lnTo>
                  <a:cubicBezTo>
                    <a:pt x="18151650" y="0"/>
                    <a:pt x="18165220" y="5621"/>
                    <a:pt x="18175224" y="15625"/>
                  </a:cubicBezTo>
                  <a:cubicBezTo>
                    <a:pt x="18185230" y="25630"/>
                    <a:pt x="18190849" y="39199"/>
                    <a:pt x="18190849" y="53347"/>
                  </a:cubicBezTo>
                  <a:lnTo>
                    <a:pt x="18190849" y="60626854"/>
                  </a:lnTo>
                  <a:cubicBezTo>
                    <a:pt x="18190849" y="60656316"/>
                    <a:pt x="18166966" y="60680203"/>
                    <a:pt x="18137502" y="60680203"/>
                  </a:cubicBezTo>
                  <a:lnTo>
                    <a:pt x="53347" y="60680203"/>
                  </a:lnTo>
                  <a:cubicBezTo>
                    <a:pt x="23884" y="60680203"/>
                    <a:pt x="0" y="60656316"/>
                    <a:pt x="0" y="60626854"/>
                  </a:cubicBezTo>
                  <a:lnTo>
                    <a:pt x="0" y="53347"/>
                  </a:lnTo>
                  <a:cubicBezTo>
                    <a:pt x="0" y="23884"/>
                    <a:pt x="23884" y="0"/>
                    <a:pt x="53347" y="0"/>
                  </a:cubicBezTo>
                  <a:close/>
                </a:path>
              </a:pathLst>
            </a:custGeom>
            <a:gradFill rotWithShape="1">
              <a:gsLst>
                <a:gs pos="0">
                  <a:srgbClr val="130070">
                    <a:alpha val="100000"/>
                  </a:srgbClr>
                </a:gs>
                <a:gs pos="100000">
                  <a:srgbClr val="226AE2">
                    <a:alpha val="100000"/>
                  </a:srgbClr>
                </a:gs>
              </a:gsLst>
              <a:lin ang="2700000"/>
            </a:gradFill>
          </p:spPr>
          <p:txBody>
            <a:bodyPr/>
            <a:lstStyle/>
            <a:p>
              <a:endParaRPr lang="en-US"/>
            </a:p>
          </p:txBody>
        </p:sp>
      </p:grpSp>
      <p:grpSp>
        <p:nvGrpSpPr>
          <p:cNvPr id="7" name="Group 7"/>
          <p:cNvGrpSpPr/>
          <p:nvPr/>
        </p:nvGrpSpPr>
        <p:grpSpPr>
          <a:xfrm>
            <a:off x="14792212" y="1028700"/>
            <a:ext cx="2467088" cy="8229600"/>
            <a:chOff x="0" y="0"/>
            <a:chExt cx="18190850" cy="60680201"/>
          </a:xfrm>
        </p:grpSpPr>
        <p:sp>
          <p:nvSpPr>
            <p:cNvPr id="8" name="Freeform 8"/>
            <p:cNvSpPr/>
            <p:nvPr/>
          </p:nvSpPr>
          <p:spPr>
            <a:xfrm>
              <a:off x="0" y="0"/>
              <a:ext cx="18190849" cy="60680203"/>
            </a:xfrm>
            <a:custGeom>
              <a:avLst/>
              <a:gdLst/>
              <a:ahLst/>
              <a:cxnLst/>
              <a:rect l="l" t="t" r="r" b="b"/>
              <a:pathLst>
                <a:path w="18190849" h="60680203">
                  <a:moveTo>
                    <a:pt x="53347" y="0"/>
                  </a:moveTo>
                  <a:lnTo>
                    <a:pt x="18137502" y="0"/>
                  </a:lnTo>
                  <a:cubicBezTo>
                    <a:pt x="18151650" y="0"/>
                    <a:pt x="18165220" y="5621"/>
                    <a:pt x="18175224" y="15625"/>
                  </a:cubicBezTo>
                  <a:cubicBezTo>
                    <a:pt x="18185230" y="25630"/>
                    <a:pt x="18190849" y="39199"/>
                    <a:pt x="18190849" y="53347"/>
                  </a:cubicBezTo>
                  <a:lnTo>
                    <a:pt x="18190849" y="60626854"/>
                  </a:lnTo>
                  <a:cubicBezTo>
                    <a:pt x="18190849" y="60656316"/>
                    <a:pt x="18166966" y="60680203"/>
                    <a:pt x="18137502" y="60680203"/>
                  </a:cubicBezTo>
                  <a:lnTo>
                    <a:pt x="53347" y="60680203"/>
                  </a:lnTo>
                  <a:cubicBezTo>
                    <a:pt x="23884" y="60680203"/>
                    <a:pt x="0" y="60656316"/>
                    <a:pt x="0" y="60626854"/>
                  </a:cubicBezTo>
                  <a:lnTo>
                    <a:pt x="0" y="53347"/>
                  </a:lnTo>
                  <a:cubicBezTo>
                    <a:pt x="0" y="23884"/>
                    <a:pt x="23884" y="0"/>
                    <a:pt x="53347" y="0"/>
                  </a:cubicBezTo>
                  <a:close/>
                </a:path>
              </a:pathLst>
            </a:custGeom>
            <a:blipFill>
              <a:blip r:embed="rId5"/>
              <a:stretch>
                <a:fillRect l="-75090" r="-75090"/>
              </a:stretch>
            </a:blipFill>
          </p:spPr>
          <p:txBody>
            <a:bodyPr/>
            <a:lstStyle/>
            <a:p>
              <a:endParaRPr lang="en-US"/>
            </a:p>
          </p:txBody>
        </p:sp>
      </p:grpSp>
      <p:sp>
        <p:nvSpPr>
          <p:cNvPr id="9" name="TextBox 9"/>
          <p:cNvSpPr txBox="1"/>
          <p:nvPr/>
        </p:nvSpPr>
        <p:spPr>
          <a:xfrm>
            <a:off x="1811631" y="1302382"/>
            <a:ext cx="9219721" cy="1593723"/>
          </a:xfrm>
          <a:prstGeom prst="rect">
            <a:avLst/>
          </a:prstGeom>
        </p:spPr>
        <p:txBody>
          <a:bodyPr lIns="0" tIns="0" rIns="0" bIns="0" rtlCol="0" anchor="t">
            <a:spAutoFit/>
          </a:bodyPr>
          <a:lstStyle/>
          <a:p>
            <a:pPr algn="l">
              <a:lnSpc>
                <a:spcPts val="5615"/>
              </a:lnSpc>
            </a:pPr>
            <a:r>
              <a:rPr lang="en-US" sz="5199" b="1">
                <a:gradFill>
                  <a:gsLst>
                    <a:gs pos="0">
                      <a:srgbClr val="130070">
                        <a:alpha val="100000"/>
                      </a:srgbClr>
                    </a:gs>
                    <a:gs pos="100000">
                      <a:srgbClr val="226AE2">
                        <a:alpha val="100000"/>
                      </a:srgbClr>
                    </a:gs>
                  </a:gsLst>
                  <a:lin ang="2700000"/>
                </a:gradFill>
                <a:latin typeface="Agrandir Bold"/>
                <a:ea typeface="Agrandir Bold"/>
                <a:cs typeface="Agrandir Bold"/>
                <a:sym typeface="Agrandir Bold"/>
              </a:rPr>
              <a:t>FUNDING REQUIREMENTS AND ALLOCATION</a:t>
            </a:r>
          </a:p>
        </p:txBody>
      </p:sp>
      <p:sp>
        <p:nvSpPr>
          <p:cNvPr id="10" name="TextBox 10"/>
          <p:cNvSpPr txBox="1"/>
          <p:nvPr/>
        </p:nvSpPr>
        <p:spPr>
          <a:xfrm>
            <a:off x="2152419" y="4016586"/>
            <a:ext cx="7444769" cy="4686419"/>
          </a:xfrm>
          <a:prstGeom prst="rect">
            <a:avLst/>
          </a:prstGeom>
        </p:spPr>
        <p:txBody>
          <a:bodyPr lIns="0" tIns="0" rIns="0" bIns="0" rtlCol="0" anchor="t">
            <a:spAutoFit/>
          </a:bodyPr>
          <a:lstStyle/>
          <a:p>
            <a:pPr algn="l">
              <a:lnSpc>
                <a:spcPts val="4200"/>
              </a:lnSpc>
            </a:pPr>
            <a:r>
              <a:rPr lang="en-US" sz="3000" b="1">
                <a:gradFill>
                  <a:gsLst>
                    <a:gs pos="0">
                      <a:srgbClr val="130070">
                        <a:alpha val="100000"/>
                      </a:srgbClr>
                    </a:gs>
                    <a:gs pos="100000">
                      <a:srgbClr val="226AE2">
                        <a:alpha val="100000"/>
                      </a:srgbClr>
                    </a:gs>
                  </a:gsLst>
                  <a:lin ang="2700000"/>
                </a:gradFill>
                <a:latin typeface="Poppins Bold"/>
                <a:ea typeface="Poppins Bold"/>
                <a:cs typeface="Poppins Bold"/>
                <a:sym typeface="Poppins Bold"/>
              </a:rPr>
              <a:t>Total Funding Required : £350,000</a:t>
            </a:r>
          </a:p>
          <a:p>
            <a:pPr algn="l">
              <a:lnSpc>
                <a:spcPts val="4200"/>
              </a:lnSpc>
            </a:pPr>
            <a:endParaRPr lang="en-US" sz="3000" b="1">
              <a:gradFill>
                <a:gsLst>
                  <a:gs pos="0">
                    <a:srgbClr val="130070">
                      <a:alpha val="100000"/>
                    </a:srgbClr>
                  </a:gs>
                  <a:gs pos="100000">
                    <a:srgbClr val="226AE2">
                      <a:alpha val="100000"/>
                    </a:srgbClr>
                  </a:gs>
                </a:gsLst>
                <a:lin ang="2700000"/>
              </a:gradFill>
              <a:latin typeface="Poppins Bold"/>
              <a:ea typeface="Poppins Bold"/>
              <a:cs typeface="Poppins Bold"/>
              <a:sym typeface="Poppins Bold"/>
            </a:endParaRPr>
          </a:p>
          <a:p>
            <a:pPr algn="l">
              <a:lnSpc>
                <a:spcPts val="4200"/>
              </a:lnSpc>
            </a:pPr>
            <a:r>
              <a:rPr lang="en-US" sz="3000" b="1">
                <a:gradFill>
                  <a:gsLst>
                    <a:gs pos="0">
                      <a:srgbClr val="130070">
                        <a:alpha val="100000"/>
                      </a:srgbClr>
                    </a:gs>
                    <a:gs pos="100000">
                      <a:srgbClr val="226AE2">
                        <a:alpha val="100000"/>
                      </a:srgbClr>
                    </a:gs>
                  </a:gsLst>
                  <a:lin ang="2700000"/>
                </a:gradFill>
                <a:latin typeface="Poppins Bold"/>
                <a:ea typeface="Poppins Bold"/>
                <a:cs typeface="Poppins Bold"/>
                <a:sym typeface="Poppins Bold"/>
              </a:rPr>
              <a:t>Allocation of Funds</a:t>
            </a:r>
          </a:p>
          <a:p>
            <a:pPr marL="647839" lvl="1" indent="-323919" algn="l">
              <a:lnSpc>
                <a:spcPts val="4200"/>
              </a:lnSpc>
              <a:buFont typeface="Arial"/>
              <a:buChar char="•"/>
            </a:pPr>
            <a:r>
              <a:rPr lang="en-US" sz="3000" b="1">
                <a:gradFill>
                  <a:gsLst>
                    <a:gs pos="0">
                      <a:srgbClr val="130070">
                        <a:alpha val="100000"/>
                      </a:srgbClr>
                    </a:gs>
                    <a:gs pos="100000">
                      <a:srgbClr val="226AE2">
                        <a:alpha val="100000"/>
                      </a:srgbClr>
                    </a:gs>
                  </a:gsLst>
                  <a:lin ang="2700000"/>
                </a:gradFill>
                <a:latin typeface="Poppins Bold"/>
                <a:ea typeface="Poppins Bold"/>
                <a:cs typeface="Poppins Bold"/>
                <a:sym typeface="Poppins Bold"/>
              </a:rPr>
              <a:t>Start-up Costs</a:t>
            </a:r>
          </a:p>
          <a:p>
            <a:pPr marL="647839" lvl="1" indent="-323919" algn="l">
              <a:lnSpc>
                <a:spcPts val="4200"/>
              </a:lnSpc>
              <a:buFont typeface="Arial"/>
              <a:buChar char="•"/>
            </a:pPr>
            <a:r>
              <a:rPr lang="en-US" sz="3000" b="1">
                <a:gradFill>
                  <a:gsLst>
                    <a:gs pos="0">
                      <a:srgbClr val="130070">
                        <a:alpha val="100000"/>
                      </a:srgbClr>
                    </a:gs>
                    <a:gs pos="100000">
                      <a:srgbClr val="226AE2">
                        <a:alpha val="100000"/>
                      </a:srgbClr>
                    </a:gs>
                  </a:gsLst>
                  <a:lin ang="2700000"/>
                </a:gradFill>
                <a:latin typeface="Poppins Bold"/>
                <a:ea typeface="Poppins Bold"/>
                <a:cs typeface="Poppins Bold"/>
                <a:sym typeface="Poppins Bold"/>
              </a:rPr>
              <a:t>Fixed Costs</a:t>
            </a:r>
          </a:p>
          <a:p>
            <a:pPr marL="647839" lvl="1" indent="-323919" algn="l">
              <a:lnSpc>
                <a:spcPts val="4200"/>
              </a:lnSpc>
              <a:buFont typeface="Arial"/>
              <a:buChar char="•"/>
            </a:pPr>
            <a:r>
              <a:rPr lang="en-US" sz="3000" b="1">
                <a:gradFill>
                  <a:gsLst>
                    <a:gs pos="0">
                      <a:srgbClr val="130070">
                        <a:alpha val="100000"/>
                      </a:srgbClr>
                    </a:gs>
                    <a:gs pos="100000">
                      <a:srgbClr val="226AE2">
                        <a:alpha val="100000"/>
                      </a:srgbClr>
                    </a:gs>
                  </a:gsLst>
                  <a:lin ang="2700000"/>
                </a:gradFill>
                <a:latin typeface="Poppins Bold"/>
                <a:ea typeface="Poppins Bold"/>
                <a:cs typeface="Poppins Bold"/>
                <a:sym typeface="Poppins Bold"/>
              </a:rPr>
              <a:t>Variable Costs</a:t>
            </a:r>
          </a:p>
          <a:p>
            <a:pPr marL="647839" lvl="1" indent="-323919" algn="l">
              <a:lnSpc>
                <a:spcPts val="4200"/>
              </a:lnSpc>
              <a:buFont typeface="Arial"/>
              <a:buChar char="•"/>
            </a:pPr>
            <a:r>
              <a:rPr lang="en-US" sz="3000" b="1">
                <a:gradFill>
                  <a:gsLst>
                    <a:gs pos="0">
                      <a:srgbClr val="130070">
                        <a:alpha val="100000"/>
                      </a:srgbClr>
                    </a:gs>
                    <a:gs pos="100000">
                      <a:srgbClr val="226AE2">
                        <a:alpha val="100000"/>
                      </a:srgbClr>
                    </a:gs>
                  </a:gsLst>
                  <a:lin ang="2700000"/>
                </a:gradFill>
                <a:latin typeface="Poppins Bold"/>
                <a:ea typeface="Poppins Bold"/>
                <a:cs typeface="Poppins Bold"/>
                <a:sym typeface="Poppins Bold"/>
              </a:rPr>
              <a:t>Financial Forecast</a:t>
            </a:r>
          </a:p>
          <a:p>
            <a:pPr marL="647839" lvl="1" indent="-323919" algn="l">
              <a:lnSpc>
                <a:spcPts val="4200"/>
              </a:lnSpc>
              <a:buFont typeface="Arial"/>
              <a:buChar char="•"/>
            </a:pPr>
            <a:r>
              <a:rPr lang="en-US" sz="3000" b="1">
                <a:gradFill>
                  <a:gsLst>
                    <a:gs pos="0">
                      <a:srgbClr val="130070">
                        <a:alpha val="100000"/>
                      </a:srgbClr>
                    </a:gs>
                    <a:gs pos="100000">
                      <a:srgbClr val="226AE2">
                        <a:alpha val="100000"/>
                      </a:srgbClr>
                    </a:gs>
                  </a:gsLst>
                  <a:lin ang="2700000"/>
                </a:gradFill>
                <a:latin typeface="Poppins Bold"/>
                <a:ea typeface="Poppins Bold"/>
                <a:cs typeface="Poppins Bold"/>
                <a:sym typeface="Poppins Bold"/>
              </a:rPr>
              <a:t>Break-even Analysis</a:t>
            </a:r>
          </a:p>
          <a:p>
            <a:pPr algn="l">
              <a:lnSpc>
                <a:spcPts val="4200"/>
              </a:lnSpc>
            </a:pPr>
            <a:endParaRPr lang="en-US" sz="3000" b="1">
              <a:gradFill>
                <a:gsLst>
                  <a:gs pos="0">
                    <a:srgbClr val="130070">
                      <a:alpha val="100000"/>
                    </a:srgbClr>
                  </a:gs>
                  <a:gs pos="100000">
                    <a:srgbClr val="226AE2">
                      <a:alpha val="100000"/>
                    </a:srgbClr>
                  </a:gs>
                </a:gsLst>
                <a:lin ang="2700000"/>
              </a:gradFill>
              <a:latin typeface="Poppins Bold"/>
              <a:ea typeface="Poppins Bold"/>
              <a:cs typeface="Poppins Bold"/>
              <a:sym typeface="Poppins Bold"/>
            </a:endParaRPr>
          </a:p>
        </p:txBody>
      </p:sp>
      <p:grpSp>
        <p:nvGrpSpPr>
          <p:cNvPr id="11" name="Group 11"/>
          <p:cNvGrpSpPr/>
          <p:nvPr/>
        </p:nvGrpSpPr>
        <p:grpSpPr>
          <a:xfrm>
            <a:off x="0" y="0"/>
            <a:ext cx="691080" cy="10287000"/>
            <a:chOff x="0" y="0"/>
            <a:chExt cx="182013" cy="2709333"/>
          </a:xfrm>
        </p:grpSpPr>
        <p:sp>
          <p:nvSpPr>
            <p:cNvPr id="12" name="Freeform 12"/>
            <p:cNvSpPr/>
            <p:nvPr/>
          </p:nvSpPr>
          <p:spPr>
            <a:xfrm>
              <a:off x="0" y="0"/>
              <a:ext cx="182013" cy="2709333"/>
            </a:xfrm>
            <a:custGeom>
              <a:avLst/>
              <a:gdLst/>
              <a:ahLst/>
              <a:cxnLst/>
              <a:rect l="l" t="t" r="r" b="b"/>
              <a:pathLst>
                <a:path w="182013" h="2709333">
                  <a:moveTo>
                    <a:pt x="0" y="0"/>
                  </a:moveTo>
                  <a:lnTo>
                    <a:pt x="182013" y="0"/>
                  </a:lnTo>
                  <a:lnTo>
                    <a:pt x="182013" y="2709333"/>
                  </a:lnTo>
                  <a:lnTo>
                    <a:pt x="0" y="2709333"/>
                  </a:lnTo>
                  <a:close/>
                </a:path>
              </a:pathLst>
            </a:custGeom>
            <a:gradFill rotWithShape="1">
              <a:gsLst>
                <a:gs pos="0">
                  <a:srgbClr val="130070">
                    <a:alpha val="100000"/>
                  </a:srgbClr>
                </a:gs>
                <a:gs pos="100000">
                  <a:srgbClr val="226AE2">
                    <a:alpha val="100000"/>
                  </a:srgbClr>
                </a:gs>
              </a:gsLst>
              <a:lin ang="2700000"/>
            </a:gradFill>
          </p:spPr>
          <p:txBody>
            <a:bodyPr/>
            <a:lstStyle/>
            <a:p>
              <a:endParaRPr lang="en-US"/>
            </a:p>
          </p:txBody>
        </p:sp>
        <p:sp>
          <p:nvSpPr>
            <p:cNvPr id="13" name="TextBox 13"/>
            <p:cNvSpPr txBox="1"/>
            <p:nvPr/>
          </p:nvSpPr>
          <p:spPr>
            <a:xfrm>
              <a:off x="0" y="-114300"/>
              <a:ext cx="182013" cy="2823633"/>
            </a:xfrm>
            <a:prstGeom prst="rect">
              <a:avLst/>
            </a:prstGeom>
          </p:spPr>
          <p:txBody>
            <a:bodyPr lIns="50800" tIns="50800" rIns="50800" bIns="50800" rtlCol="0" anchor="ctr"/>
            <a:lstStyle/>
            <a:p>
              <a:pPr algn="ctr">
                <a:lnSpc>
                  <a:spcPts val="3385"/>
                </a:lnSpc>
              </a:pPr>
              <a:endParaRPr/>
            </a:p>
          </p:txBody>
        </p:sp>
      </p:grpSp>
    </p:spTree>
  </p:cSld>
  <p:clrMapOvr>
    <a:masterClrMapping/>
  </p:clrMapOvr>
  <p:transition spd="slow">
    <p:cove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313" b="-9313"/>
            </a:stretch>
          </a:blipFill>
        </p:spPr>
        <p:txBody>
          <a:bodyPr/>
          <a:lstStyle/>
          <a:p>
            <a:endParaRPr lang="en-US"/>
          </a:p>
        </p:txBody>
      </p:sp>
      <p:graphicFrame>
        <p:nvGraphicFramePr>
          <p:cNvPr id="3" name="Table 3"/>
          <p:cNvGraphicFramePr>
            <a:graphicFrameLocks noGrp="1"/>
          </p:cNvGraphicFramePr>
          <p:nvPr/>
        </p:nvGraphicFramePr>
        <p:xfrm>
          <a:off x="1312527" y="2266970"/>
          <a:ext cx="7831473" cy="7534922"/>
        </p:xfrm>
        <a:graphic>
          <a:graphicData uri="http://schemas.openxmlformats.org/drawingml/2006/table">
            <a:tbl>
              <a:tblPr/>
              <a:tblGrid>
                <a:gridCol w="3540293">
                  <a:extLst>
                    <a:ext uri="{9D8B030D-6E8A-4147-A177-3AD203B41FA5}">
                      <a16:colId xmlns:a16="http://schemas.microsoft.com/office/drawing/2014/main" val="20000"/>
                    </a:ext>
                  </a:extLst>
                </a:gridCol>
                <a:gridCol w="4291180">
                  <a:extLst>
                    <a:ext uri="{9D8B030D-6E8A-4147-A177-3AD203B41FA5}">
                      <a16:colId xmlns:a16="http://schemas.microsoft.com/office/drawing/2014/main" val="20001"/>
                    </a:ext>
                  </a:extLst>
                </a:gridCol>
              </a:tblGrid>
              <a:tr h="919114">
                <a:tc>
                  <a:txBody>
                    <a:bodyPr/>
                    <a:lstStyle/>
                    <a:p>
                      <a:pPr algn="ctr">
                        <a:lnSpc>
                          <a:spcPts val="2771"/>
                        </a:lnSpc>
                        <a:defRPr/>
                      </a:pPr>
                      <a:r>
                        <a:rPr lang="en-US" sz="1979" b="1">
                          <a:solidFill>
                            <a:srgbClr val="FFFFFF"/>
                          </a:solidFill>
                          <a:latin typeface="Poppins Bold"/>
                          <a:ea typeface="Poppins Bold"/>
                          <a:cs typeface="Poppins Bold"/>
                          <a:sym typeface="Poppins Bold"/>
                        </a:rPr>
                        <a:t>ITEM</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gradFill rotWithShape="1">
                      <a:gsLst>
                        <a:gs pos="0">
                          <a:srgbClr val="130070">
                            <a:alpha val="100000"/>
                          </a:srgbClr>
                        </a:gs>
                        <a:gs pos="100000">
                          <a:srgbClr val="226AE2">
                            <a:alpha val="100000"/>
                          </a:srgbClr>
                        </a:gs>
                      </a:gsLst>
                      <a:lin ang="2700000"/>
                    </a:gradFill>
                  </a:tcPr>
                </a:tc>
                <a:tc>
                  <a:txBody>
                    <a:bodyPr/>
                    <a:lstStyle/>
                    <a:p>
                      <a:pPr algn="ctr">
                        <a:lnSpc>
                          <a:spcPts val="2771"/>
                        </a:lnSpc>
                        <a:defRPr/>
                      </a:pPr>
                      <a:r>
                        <a:rPr lang="en-US" sz="1979" b="1">
                          <a:solidFill>
                            <a:srgbClr val="FFFFFF"/>
                          </a:solidFill>
                          <a:latin typeface="Poppins Bold"/>
                          <a:ea typeface="Poppins Bold"/>
                          <a:cs typeface="Poppins Bold"/>
                          <a:sym typeface="Poppins Bold"/>
                        </a:rPr>
                        <a:t>COST (£)</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gradFill rotWithShape="1">
                      <a:gsLst>
                        <a:gs pos="0">
                          <a:srgbClr val="130070">
                            <a:alpha val="100000"/>
                          </a:srgbClr>
                        </a:gs>
                        <a:gs pos="100000">
                          <a:srgbClr val="226AE2">
                            <a:alpha val="100000"/>
                          </a:srgbClr>
                        </a:gs>
                      </a:gsLst>
                      <a:lin ang="2700000"/>
                    </a:gradFill>
                  </a:tcPr>
                </a:tc>
                <a:extLst>
                  <a:ext uri="{0D108BD9-81ED-4DB2-BD59-A6C34878D82A}">
                    <a16:rowId xmlns:a16="http://schemas.microsoft.com/office/drawing/2014/main" val="10000"/>
                  </a:ext>
                </a:extLst>
              </a:tr>
              <a:tr h="919114">
                <a:tc>
                  <a:txBody>
                    <a:bodyPr/>
                    <a:lstStyle/>
                    <a:p>
                      <a:pPr algn="ctr">
                        <a:lnSpc>
                          <a:spcPts val="2771"/>
                        </a:lnSpc>
                        <a:defRPr/>
                      </a:pPr>
                      <a:r>
                        <a:rPr lang="en-US" sz="1979">
                          <a:solidFill>
                            <a:srgbClr val="0D0C0A"/>
                          </a:solidFill>
                          <a:latin typeface="Poppins"/>
                          <a:ea typeface="Poppins"/>
                          <a:cs typeface="Poppins"/>
                          <a:sym typeface="Poppins"/>
                        </a:rPr>
                        <a:t>Construction &amp; Land</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a:solidFill>
                            <a:srgbClr val="0D0C0A"/>
                          </a:solidFill>
                          <a:latin typeface="Poppins"/>
                          <a:ea typeface="Poppins"/>
                          <a:cs typeface="Poppins"/>
                          <a:sym typeface="Poppins"/>
                        </a:rPr>
                        <a:t>120,000</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1010118">
                <a:tc>
                  <a:txBody>
                    <a:bodyPr/>
                    <a:lstStyle/>
                    <a:p>
                      <a:pPr algn="ctr">
                        <a:lnSpc>
                          <a:spcPts val="2771"/>
                        </a:lnSpc>
                        <a:defRPr/>
                      </a:pPr>
                      <a:r>
                        <a:rPr lang="en-US" sz="1979">
                          <a:solidFill>
                            <a:srgbClr val="0D0C0A"/>
                          </a:solidFill>
                          <a:latin typeface="Poppins"/>
                          <a:ea typeface="Poppins"/>
                          <a:cs typeface="Poppins"/>
                          <a:sym typeface="Poppins"/>
                        </a:rPr>
                        <a:t>Car Wash Equipment</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a:solidFill>
                            <a:srgbClr val="0D0C0A"/>
                          </a:solidFill>
                          <a:latin typeface="Poppins"/>
                          <a:ea typeface="Poppins"/>
                          <a:cs typeface="Poppins"/>
                          <a:sym typeface="Poppins"/>
                        </a:rPr>
                        <a:t>130,000</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888780">
                <a:tc>
                  <a:txBody>
                    <a:bodyPr/>
                    <a:lstStyle/>
                    <a:p>
                      <a:pPr algn="ctr">
                        <a:lnSpc>
                          <a:spcPts val="2771"/>
                        </a:lnSpc>
                        <a:defRPr/>
                      </a:pPr>
                      <a:r>
                        <a:rPr lang="en-US" sz="1979">
                          <a:solidFill>
                            <a:srgbClr val="0D0C0A"/>
                          </a:solidFill>
                          <a:latin typeface="Poppins"/>
                          <a:ea typeface="Poppins"/>
                          <a:cs typeface="Poppins"/>
                          <a:sym typeface="Poppins"/>
                        </a:rPr>
                        <a:t>Water Recycling System</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a:solidFill>
                            <a:srgbClr val="0D0C0A"/>
                          </a:solidFill>
                          <a:latin typeface="Poppins"/>
                          <a:ea typeface="Poppins"/>
                          <a:cs typeface="Poppins"/>
                          <a:sym typeface="Poppins"/>
                        </a:rPr>
                        <a:t>30,000</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949449">
                <a:tc>
                  <a:txBody>
                    <a:bodyPr/>
                    <a:lstStyle/>
                    <a:p>
                      <a:pPr algn="ctr">
                        <a:lnSpc>
                          <a:spcPts val="2771"/>
                        </a:lnSpc>
                        <a:defRPr/>
                      </a:pPr>
                      <a:r>
                        <a:rPr lang="en-US" sz="1979">
                          <a:solidFill>
                            <a:srgbClr val="0D0C0A"/>
                          </a:solidFill>
                          <a:latin typeface="Poppins"/>
                          <a:ea typeface="Poppins"/>
                          <a:cs typeface="Poppins"/>
                          <a:sym typeface="Poppins"/>
                        </a:rPr>
                        <a:t>Vacuum Stations</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a:solidFill>
                            <a:srgbClr val="0D0C0A"/>
                          </a:solidFill>
                          <a:latin typeface="Poppins"/>
                          <a:ea typeface="Poppins"/>
                          <a:cs typeface="Poppins"/>
                          <a:sym typeface="Poppins"/>
                        </a:rPr>
                        <a:t>20,000</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949449">
                <a:tc>
                  <a:txBody>
                    <a:bodyPr/>
                    <a:lstStyle/>
                    <a:p>
                      <a:pPr algn="ctr">
                        <a:lnSpc>
                          <a:spcPts val="2771"/>
                        </a:lnSpc>
                        <a:defRPr/>
                      </a:pPr>
                      <a:r>
                        <a:rPr lang="en-US" sz="1979">
                          <a:solidFill>
                            <a:srgbClr val="0D0C0A"/>
                          </a:solidFill>
                          <a:latin typeface="Poppins"/>
                          <a:ea typeface="Poppins"/>
                          <a:cs typeface="Poppins"/>
                          <a:sym typeface="Poppins"/>
                        </a:rPr>
                        <a:t>Payment Systems</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a:solidFill>
                            <a:srgbClr val="0D0C0A"/>
                          </a:solidFill>
                          <a:latin typeface="Poppins"/>
                          <a:ea typeface="Poppins"/>
                          <a:cs typeface="Poppins"/>
                          <a:sym typeface="Poppins"/>
                        </a:rPr>
                        <a:t>10,000</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949449">
                <a:tc>
                  <a:txBody>
                    <a:bodyPr/>
                    <a:lstStyle/>
                    <a:p>
                      <a:pPr algn="ctr">
                        <a:lnSpc>
                          <a:spcPts val="2771"/>
                        </a:lnSpc>
                        <a:defRPr/>
                      </a:pPr>
                      <a:r>
                        <a:rPr lang="en-US" sz="1979">
                          <a:solidFill>
                            <a:srgbClr val="0D0C0A"/>
                          </a:solidFill>
                          <a:latin typeface="Poppins"/>
                          <a:ea typeface="Poppins"/>
                          <a:cs typeface="Poppins"/>
                          <a:sym typeface="Poppins"/>
                        </a:rPr>
                        <a:t>Marketing</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a:solidFill>
                            <a:srgbClr val="0D0C0A"/>
                          </a:solidFill>
                          <a:latin typeface="Poppins"/>
                          <a:ea typeface="Poppins"/>
                          <a:cs typeface="Poppins"/>
                          <a:sym typeface="Poppins"/>
                        </a:rPr>
                        <a:t>10,000</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949449">
                <a:tc>
                  <a:txBody>
                    <a:bodyPr/>
                    <a:lstStyle/>
                    <a:p>
                      <a:pPr algn="ctr">
                        <a:lnSpc>
                          <a:spcPts val="2771"/>
                        </a:lnSpc>
                        <a:defRPr/>
                      </a:pPr>
                      <a:r>
                        <a:rPr lang="en-US" sz="1979" b="1">
                          <a:solidFill>
                            <a:srgbClr val="0D0C0A"/>
                          </a:solidFill>
                          <a:latin typeface="Poppins Bold"/>
                          <a:ea typeface="Poppins Bold"/>
                          <a:cs typeface="Poppins Bold"/>
                          <a:sym typeface="Poppins Bold"/>
                        </a:rPr>
                        <a:t>TOTAL</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b="1">
                          <a:solidFill>
                            <a:srgbClr val="0D0C0A"/>
                          </a:solidFill>
                          <a:latin typeface="Poppins Bold"/>
                          <a:ea typeface="Poppins Bold"/>
                          <a:cs typeface="Poppins Bold"/>
                          <a:sym typeface="Poppins Bold"/>
                        </a:rPr>
                        <a:t>320,000</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bl>
          </a:graphicData>
        </a:graphic>
      </p:graphicFrame>
      <p:sp>
        <p:nvSpPr>
          <p:cNvPr id="4" name="TextBox 4"/>
          <p:cNvSpPr txBox="1"/>
          <p:nvPr/>
        </p:nvSpPr>
        <p:spPr>
          <a:xfrm>
            <a:off x="1312527" y="923925"/>
            <a:ext cx="9808986" cy="888873"/>
          </a:xfrm>
          <a:prstGeom prst="rect">
            <a:avLst/>
          </a:prstGeom>
        </p:spPr>
        <p:txBody>
          <a:bodyPr lIns="0" tIns="0" rIns="0" bIns="0" rtlCol="0" anchor="t">
            <a:spAutoFit/>
          </a:bodyPr>
          <a:lstStyle/>
          <a:p>
            <a:pPr algn="l">
              <a:lnSpc>
                <a:spcPts val="5615"/>
              </a:lnSpc>
            </a:pPr>
            <a:r>
              <a:rPr lang="en-US" sz="5199" b="1">
                <a:gradFill>
                  <a:gsLst>
                    <a:gs pos="0">
                      <a:srgbClr val="130070">
                        <a:alpha val="100000"/>
                      </a:srgbClr>
                    </a:gs>
                    <a:gs pos="100000">
                      <a:srgbClr val="226AE2">
                        <a:alpha val="100000"/>
                      </a:srgbClr>
                    </a:gs>
                  </a:gsLst>
                  <a:lin ang="2700000"/>
                </a:gradFill>
                <a:latin typeface="Agrandir Bold"/>
                <a:ea typeface="Agrandir Bold"/>
                <a:cs typeface="Agrandir Bold"/>
                <a:sym typeface="Agrandir Bold"/>
              </a:rPr>
              <a:t>STARTUP COST</a:t>
            </a:r>
          </a:p>
        </p:txBody>
      </p:sp>
      <p:grpSp>
        <p:nvGrpSpPr>
          <p:cNvPr id="5" name="Group 5"/>
          <p:cNvGrpSpPr/>
          <p:nvPr/>
        </p:nvGrpSpPr>
        <p:grpSpPr>
          <a:xfrm>
            <a:off x="0" y="0"/>
            <a:ext cx="691080" cy="10287000"/>
            <a:chOff x="0" y="0"/>
            <a:chExt cx="182013" cy="2709333"/>
          </a:xfrm>
        </p:grpSpPr>
        <p:sp>
          <p:nvSpPr>
            <p:cNvPr id="6" name="Freeform 6"/>
            <p:cNvSpPr/>
            <p:nvPr/>
          </p:nvSpPr>
          <p:spPr>
            <a:xfrm>
              <a:off x="0" y="0"/>
              <a:ext cx="182013" cy="2709333"/>
            </a:xfrm>
            <a:custGeom>
              <a:avLst/>
              <a:gdLst/>
              <a:ahLst/>
              <a:cxnLst/>
              <a:rect l="l" t="t" r="r" b="b"/>
              <a:pathLst>
                <a:path w="182013" h="2709333">
                  <a:moveTo>
                    <a:pt x="0" y="0"/>
                  </a:moveTo>
                  <a:lnTo>
                    <a:pt x="182013" y="0"/>
                  </a:lnTo>
                  <a:lnTo>
                    <a:pt x="182013" y="2709333"/>
                  </a:lnTo>
                  <a:lnTo>
                    <a:pt x="0" y="2709333"/>
                  </a:lnTo>
                  <a:close/>
                </a:path>
              </a:pathLst>
            </a:custGeom>
            <a:gradFill rotWithShape="1">
              <a:gsLst>
                <a:gs pos="0">
                  <a:srgbClr val="130070">
                    <a:alpha val="100000"/>
                  </a:srgbClr>
                </a:gs>
                <a:gs pos="100000">
                  <a:srgbClr val="226AE2">
                    <a:alpha val="100000"/>
                  </a:srgbClr>
                </a:gs>
              </a:gsLst>
              <a:lin ang="2700000"/>
            </a:gradFill>
          </p:spPr>
          <p:txBody>
            <a:bodyPr/>
            <a:lstStyle/>
            <a:p>
              <a:endParaRPr lang="en-US"/>
            </a:p>
          </p:txBody>
        </p:sp>
        <p:sp>
          <p:nvSpPr>
            <p:cNvPr id="7" name="TextBox 7"/>
            <p:cNvSpPr txBox="1"/>
            <p:nvPr/>
          </p:nvSpPr>
          <p:spPr>
            <a:xfrm>
              <a:off x="0" y="-114300"/>
              <a:ext cx="182013" cy="2823633"/>
            </a:xfrm>
            <a:prstGeom prst="rect">
              <a:avLst/>
            </a:prstGeom>
          </p:spPr>
          <p:txBody>
            <a:bodyPr lIns="50800" tIns="50800" rIns="50800" bIns="50800" rtlCol="0" anchor="ctr"/>
            <a:lstStyle/>
            <a:p>
              <a:pPr algn="ctr">
                <a:lnSpc>
                  <a:spcPts val="3385"/>
                </a:lnSpc>
              </a:pPr>
              <a:endParaRPr/>
            </a:p>
          </p:txBody>
        </p:sp>
      </p:grpSp>
      <p:graphicFrame>
        <p:nvGraphicFramePr>
          <p:cNvPr id="8" name="Table 8"/>
          <p:cNvGraphicFramePr>
            <a:graphicFrameLocks noGrp="1"/>
          </p:cNvGraphicFramePr>
          <p:nvPr>
            <p:extLst>
              <p:ext uri="{D42A27DB-BD31-4B8C-83A1-F6EECF244321}">
                <p14:modId xmlns:p14="http://schemas.microsoft.com/office/powerpoint/2010/main" val="862529312"/>
              </p:ext>
            </p:extLst>
          </p:nvPr>
        </p:nvGraphicFramePr>
        <p:xfrm>
          <a:off x="10833589" y="2266970"/>
          <a:ext cx="7454411" cy="7676456"/>
        </p:xfrm>
        <a:graphic>
          <a:graphicData uri="http://schemas.openxmlformats.org/drawingml/2006/table">
            <a:tbl>
              <a:tblPr/>
              <a:tblGrid>
                <a:gridCol w="3410075">
                  <a:extLst>
                    <a:ext uri="{9D8B030D-6E8A-4147-A177-3AD203B41FA5}">
                      <a16:colId xmlns:a16="http://schemas.microsoft.com/office/drawing/2014/main" val="20000"/>
                    </a:ext>
                  </a:extLst>
                </a:gridCol>
                <a:gridCol w="4044336">
                  <a:extLst>
                    <a:ext uri="{9D8B030D-6E8A-4147-A177-3AD203B41FA5}">
                      <a16:colId xmlns:a16="http://schemas.microsoft.com/office/drawing/2014/main" val="20001"/>
                    </a:ext>
                  </a:extLst>
                </a:gridCol>
              </a:tblGrid>
              <a:tr h="917915">
                <a:tc>
                  <a:txBody>
                    <a:bodyPr/>
                    <a:lstStyle/>
                    <a:p>
                      <a:pPr algn="ctr">
                        <a:lnSpc>
                          <a:spcPts val="2771"/>
                        </a:lnSpc>
                        <a:defRPr/>
                      </a:pPr>
                      <a:r>
                        <a:rPr lang="en-US" sz="1979" b="1">
                          <a:solidFill>
                            <a:srgbClr val="FFFFFF"/>
                          </a:solidFill>
                          <a:latin typeface="Poppins Bold"/>
                          <a:ea typeface="Poppins Bold"/>
                          <a:cs typeface="Poppins Bold"/>
                          <a:sym typeface="Poppins Bold"/>
                        </a:rPr>
                        <a:t>ITEM</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gradFill rotWithShape="1">
                      <a:gsLst>
                        <a:gs pos="0">
                          <a:srgbClr val="130070">
                            <a:alpha val="100000"/>
                          </a:srgbClr>
                        </a:gs>
                        <a:gs pos="100000">
                          <a:srgbClr val="226AE2">
                            <a:alpha val="100000"/>
                          </a:srgbClr>
                        </a:gs>
                      </a:gsLst>
                      <a:lin ang="2700000"/>
                    </a:gradFill>
                  </a:tcPr>
                </a:tc>
                <a:tc>
                  <a:txBody>
                    <a:bodyPr/>
                    <a:lstStyle/>
                    <a:p>
                      <a:pPr algn="ctr">
                        <a:lnSpc>
                          <a:spcPts val="2771"/>
                        </a:lnSpc>
                        <a:defRPr/>
                      </a:pPr>
                      <a:r>
                        <a:rPr lang="en-US" sz="1979" b="1">
                          <a:solidFill>
                            <a:srgbClr val="FFFFFF"/>
                          </a:solidFill>
                          <a:latin typeface="Poppins Bold"/>
                          <a:ea typeface="Poppins Bold"/>
                          <a:cs typeface="Poppins Bold"/>
                          <a:sym typeface="Poppins Bold"/>
                        </a:rPr>
                        <a:t>COST (£)</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gradFill rotWithShape="1">
                      <a:gsLst>
                        <a:gs pos="0">
                          <a:srgbClr val="130070">
                            <a:alpha val="100000"/>
                          </a:srgbClr>
                        </a:gs>
                        <a:gs pos="100000">
                          <a:srgbClr val="226AE2">
                            <a:alpha val="100000"/>
                          </a:srgbClr>
                        </a:gs>
                      </a:gsLst>
                      <a:lin ang="2700000"/>
                    </a:gradFill>
                  </a:tcPr>
                </a:tc>
                <a:extLst>
                  <a:ext uri="{0D108BD9-81ED-4DB2-BD59-A6C34878D82A}">
                    <a16:rowId xmlns:a16="http://schemas.microsoft.com/office/drawing/2014/main" val="10000"/>
                  </a:ext>
                </a:extLst>
              </a:tr>
              <a:tr h="917915">
                <a:tc>
                  <a:txBody>
                    <a:bodyPr/>
                    <a:lstStyle/>
                    <a:p>
                      <a:pPr algn="ctr">
                        <a:lnSpc>
                          <a:spcPts val="2771"/>
                        </a:lnSpc>
                        <a:defRPr/>
                      </a:pPr>
                      <a:r>
                        <a:rPr lang="en-US" sz="1979">
                          <a:solidFill>
                            <a:srgbClr val="0D0C0A"/>
                          </a:solidFill>
                          <a:latin typeface="Poppins"/>
                          <a:ea typeface="Poppins"/>
                          <a:cs typeface="Poppins"/>
                          <a:sym typeface="Poppins"/>
                        </a:rPr>
                        <a:t>Rent</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a:solidFill>
                            <a:srgbClr val="0D0C0A"/>
                          </a:solidFill>
                          <a:latin typeface="Poppins"/>
                          <a:ea typeface="Poppins"/>
                          <a:cs typeface="Poppins"/>
                          <a:sym typeface="Poppins"/>
                        </a:rPr>
                        <a:t>2500</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1008801">
                <a:tc>
                  <a:txBody>
                    <a:bodyPr/>
                    <a:lstStyle/>
                    <a:p>
                      <a:pPr algn="ctr">
                        <a:lnSpc>
                          <a:spcPts val="2771"/>
                        </a:lnSpc>
                        <a:defRPr/>
                      </a:pPr>
                      <a:r>
                        <a:rPr lang="en-US" sz="1979">
                          <a:solidFill>
                            <a:srgbClr val="0D0C0A"/>
                          </a:solidFill>
                          <a:latin typeface="Poppins"/>
                          <a:ea typeface="Poppins"/>
                          <a:cs typeface="Poppins"/>
                          <a:sym typeface="Poppins"/>
                        </a:rPr>
                        <a:t>Staff Salaries</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a:solidFill>
                            <a:srgbClr val="0D0C0A"/>
                          </a:solidFill>
                          <a:latin typeface="Poppins"/>
                          <a:ea typeface="Poppins"/>
                          <a:cs typeface="Poppins"/>
                          <a:sym typeface="Poppins"/>
                        </a:rPr>
                        <a:t>3500</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887620">
                <a:tc>
                  <a:txBody>
                    <a:bodyPr/>
                    <a:lstStyle/>
                    <a:p>
                      <a:pPr algn="ctr">
                        <a:lnSpc>
                          <a:spcPts val="2771"/>
                        </a:lnSpc>
                        <a:defRPr/>
                      </a:pPr>
                      <a:r>
                        <a:rPr lang="en-US" sz="1979">
                          <a:solidFill>
                            <a:srgbClr val="0D0C0A"/>
                          </a:solidFill>
                          <a:latin typeface="Poppins"/>
                          <a:ea typeface="Poppins"/>
                          <a:cs typeface="Poppins"/>
                          <a:sym typeface="Poppins"/>
                        </a:rPr>
                        <a:t>Insurance</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a:solidFill>
                            <a:srgbClr val="0D0C0A"/>
                          </a:solidFill>
                          <a:latin typeface="Poppins"/>
                          <a:ea typeface="Poppins"/>
                          <a:cs typeface="Poppins"/>
                          <a:sym typeface="Poppins"/>
                        </a:rPr>
                        <a:t>800</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948210">
                <a:tc>
                  <a:txBody>
                    <a:bodyPr/>
                    <a:lstStyle/>
                    <a:p>
                      <a:pPr algn="ctr">
                        <a:lnSpc>
                          <a:spcPts val="2771"/>
                        </a:lnSpc>
                        <a:defRPr/>
                      </a:pPr>
                      <a:r>
                        <a:rPr lang="en-US" sz="1979">
                          <a:solidFill>
                            <a:srgbClr val="0D0C0A"/>
                          </a:solidFill>
                          <a:latin typeface="Poppins"/>
                          <a:ea typeface="Poppins"/>
                          <a:cs typeface="Poppins"/>
                          <a:sym typeface="Poppins"/>
                        </a:rPr>
                        <a:t>Business Rates</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a:solidFill>
                            <a:srgbClr val="0D0C0A"/>
                          </a:solidFill>
                          <a:latin typeface="Poppins"/>
                          <a:ea typeface="Poppins"/>
                          <a:cs typeface="Poppins"/>
                          <a:sym typeface="Poppins"/>
                        </a:rPr>
                        <a:t>600</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948210">
                <a:tc>
                  <a:txBody>
                    <a:bodyPr/>
                    <a:lstStyle/>
                    <a:p>
                      <a:pPr algn="ctr">
                        <a:lnSpc>
                          <a:spcPts val="2771"/>
                        </a:lnSpc>
                        <a:defRPr/>
                      </a:pPr>
                      <a:r>
                        <a:rPr lang="en-US" sz="1979">
                          <a:solidFill>
                            <a:srgbClr val="0D0C0A"/>
                          </a:solidFill>
                          <a:latin typeface="Poppins"/>
                          <a:ea typeface="Poppins"/>
                          <a:cs typeface="Poppins"/>
                          <a:sym typeface="Poppins"/>
                        </a:rPr>
                        <a:t>Marketing</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a:solidFill>
                            <a:srgbClr val="0D0C0A"/>
                          </a:solidFill>
                          <a:latin typeface="Poppins"/>
                          <a:ea typeface="Poppins"/>
                          <a:cs typeface="Poppins"/>
                          <a:sym typeface="Poppins"/>
                        </a:rPr>
                        <a:t>500</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948210">
                <a:tc>
                  <a:txBody>
                    <a:bodyPr/>
                    <a:lstStyle/>
                    <a:p>
                      <a:pPr algn="ctr">
                        <a:lnSpc>
                          <a:spcPts val="2771"/>
                        </a:lnSpc>
                        <a:defRPr/>
                      </a:pP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1099575">
                <a:tc>
                  <a:txBody>
                    <a:bodyPr/>
                    <a:lstStyle/>
                    <a:p>
                      <a:pPr algn="ctr">
                        <a:lnSpc>
                          <a:spcPts val="2771"/>
                        </a:lnSpc>
                        <a:defRPr/>
                      </a:pPr>
                      <a:r>
                        <a:rPr lang="en-US" sz="1979" b="1" dirty="0">
                          <a:solidFill>
                            <a:srgbClr val="0D0C0A"/>
                          </a:solidFill>
                          <a:latin typeface="Poppins Bold"/>
                          <a:ea typeface="Poppins Bold"/>
                          <a:cs typeface="Poppins Bold"/>
                          <a:sym typeface="Poppins Bold"/>
                        </a:rPr>
                        <a:t>TOTAL</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b="1" dirty="0">
                          <a:solidFill>
                            <a:srgbClr val="0D0C0A"/>
                          </a:solidFill>
                          <a:latin typeface="Poppins Bold"/>
                          <a:cs typeface="Poppins Bold"/>
                          <a:sym typeface="Poppins Bold"/>
                        </a:rPr>
                        <a:t>7900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bl>
          </a:graphicData>
        </a:graphic>
      </p:graphicFrame>
      <p:sp>
        <p:nvSpPr>
          <p:cNvPr id="9" name="TextBox 9"/>
          <p:cNvSpPr txBox="1"/>
          <p:nvPr/>
        </p:nvSpPr>
        <p:spPr>
          <a:xfrm>
            <a:off x="10833589" y="923925"/>
            <a:ext cx="9808986" cy="888873"/>
          </a:xfrm>
          <a:prstGeom prst="rect">
            <a:avLst/>
          </a:prstGeom>
        </p:spPr>
        <p:txBody>
          <a:bodyPr lIns="0" tIns="0" rIns="0" bIns="0" rtlCol="0" anchor="t">
            <a:spAutoFit/>
          </a:bodyPr>
          <a:lstStyle/>
          <a:p>
            <a:pPr algn="l">
              <a:lnSpc>
                <a:spcPts val="5615"/>
              </a:lnSpc>
            </a:pPr>
            <a:r>
              <a:rPr lang="en-US" sz="5199" b="1">
                <a:gradFill>
                  <a:gsLst>
                    <a:gs pos="0">
                      <a:srgbClr val="130070">
                        <a:alpha val="100000"/>
                      </a:srgbClr>
                    </a:gs>
                    <a:gs pos="100000">
                      <a:srgbClr val="226AE2">
                        <a:alpha val="100000"/>
                      </a:srgbClr>
                    </a:gs>
                  </a:gsLst>
                  <a:lin ang="2700000"/>
                </a:gradFill>
                <a:latin typeface="Agrandir Bold"/>
                <a:ea typeface="Agrandir Bold"/>
                <a:cs typeface="Agrandir Bold"/>
                <a:sym typeface="Agrandir Bold"/>
              </a:rPr>
              <a:t>FIXED COST</a:t>
            </a:r>
          </a:p>
        </p:txBody>
      </p:sp>
    </p:spTree>
  </p:cSld>
  <p:clrMapOvr>
    <a:masterClrMapping/>
  </p:clrMapOvr>
  <p:transition spd="slow">
    <p:push dir="d"/>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905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313" b="-9313"/>
            </a:stretch>
          </a:blipFill>
        </p:spPr>
        <p:txBody>
          <a:bodyPr/>
          <a:lstStyle/>
          <a:p>
            <a:endParaRPr lang="en-US"/>
          </a:p>
        </p:txBody>
      </p:sp>
      <p:graphicFrame>
        <p:nvGraphicFramePr>
          <p:cNvPr id="3" name="Table 3"/>
          <p:cNvGraphicFramePr>
            <a:graphicFrameLocks noGrp="1"/>
          </p:cNvGraphicFramePr>
          <p:nvPr>
            <p:extLst>
              <p:ext uri="{D42A27DB-BD31-4B8C-83A1-F6EECF244321}">
                <p14:modId xmlns:p14="http://schemas.microsoft.com/office/powerpoint/2010/main" val="3432515070"/>
              </p:ext>
            </p:extLst>
          </p:nvPr>
        </p:nvGraphicFramePr>
        <p:xfrm>
          <a:off x="1312527" y="2266970"/>
          <a:ext cx="15401766" cy="6831815"/>
        </p:xfrm>
        <a:graphic>
          <a:graphicData uri="http://schemas.openxmlformats.org/drawingml/2006/table">
            <a:tbl>
              <a:tblPr/>
              <a:tblGrid>
                <a:gridCol w="3176733">
                  <a:extLst>
                    <a:ext uri="{9D8B030D-6E8A-4147-A177-3AD203B41FA5}">
                      <a16:colId xmlns:a16="http://schemas.microsoft.com/office/drawing/2014/main" val="20000"/>
                    </a:ext>
                  </a:extLst>
                </a:gridCol>
                <a:gridCol w="1961606">
                  <a:extLst>
                    <a:ext uri="{9D8B030D-6E8A-4147-A177-3AD203B41FA5}">
                      <a16:colId xmlns:a16="http://schemas.microsoft.com/office/drawing/2014/main" val="20001"/>
                    </a:ext>
                  </a:extLst>
                </a:gridCol>
                <a:gridCol w="2055033">
                  <a:extLst>
                    <a:ext uri="{9D8B030D-6E8A-4147-A177-3AD203B41FA5}">
                      <a16:colId xmlns:a16="http://schemas.microsoft.com/office/drawing/2014/main" val="20002"/>
                    </a:ext>
                  </a:extLst>
                </a:gridCol>
                <a:gridCol w="2137739">
                  <a:extLst>
                    <a:ext uri="{9D8B030D-6E8A-4147-A177-3AD203B41FA5}">
                      <a16:colId xmlns:a16="http://schemas.microsoft.com/office/drawing/2014/main" val="20003"/>
                    </a:ext>
                  </a:extLst>
                </a:gridCol>
                <a:gridCol w="2044313">
                  <a:extLst>
                    <a:ext uri="{9D8B030D-6E8A-4147-A177-3AD203B41FA5}">
                      <a16:colId xmlns:a16="http://schemas.microsoft.com/office/drawing/2014/main" val="20004"/>
                    </a:ext>
                  </a:extLst>
                </a:gridCol>
                <a:gridCol w="2075455">
                  <a:extLst>
                    <a:ext uri="{9D8B030D-6E8A-4147-A177-3AD203B41FA5}">
                      <a16:colId xmlns:a16="http://schemas.microsoft.com/office/drawing/2014/main" val="20005"/>
                    </a:ext>
                  </a:extLst>
                </a:gridCol>
                <a:gridCol w="1950887">
                  <a:extLst>
                    <a:ext uri="{9D8B030D-6E8A-4147-A177-3AD203B41FA5}">
                      <a16:colId xmlns:a16="http://schemas.microsoft.com/office/drawing/2014/main" val="20006"/>
                    </a:ext>
                  </a:extLst>
                </a:gridCol>
              </a:tblGrid>
              <a:tr h="915570">
                <a:tc>
                  <a:txBody>
                    <a:bodyPr/>
                    <a:lstStyle/>
                    <a:p>
                      <a:pPr algn="ctr">
                        <a:lnSpc>
                          <a:spcPts val="2771"/>
                        </a:lnSpc>
                        <a:defRPr/>
                      </a:pPr>
                      <a:r>
                        <a:rPr lang="en-US" sz="1979">
                          <a:solidFill>
                            <a:srgbClr val="FFFFFF"/>
                          </a:solidFill>
                          <a:latin typeface="Poppins"/>
                          <a:ea typeface="Poppins"/>
                          <a:cs typeface="Poppins"/>
                          <a:sym typeface="Poppins"/>
                        </a:rPr>
                        <a:t>Description</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gradFill rotWithShape="1">
                      <a:gsLst>
                        <a:gs pos="0">
                          <a:srgbClr val="130070">
                            <a:alpha val="100000"/>
                          </a:srgbClr>
                        </a:gs>
                        <a:gs pos="100000">
                          <a:srgbClr val="226AE2">
                            <a:alpha val="100000"/>
                          </a:srgbClr>
                        </a:gs>
                      </a:gsLst>
                      <a:lin ang="2700000"/>
                    </a:gradFill>
                  </a:tcPr>
                </a:tc>
                <a:tc>
                  <a:txBody>
                    <a:bodyPr/>
                    <a:lstStyle/>
                    <a:p>
                      <a:pPr algn="ctr">
                        <a:lnSpc>
                          <a:spcPts val="2771"/>
                        </a:lnSpc>
                        <a:defRPr/>
                      </a:pPr>
                      <a:r>
                        <a:rPr lang="en-US" sz="1979" b="1">
                          <a:solidFill>
                            <a:srgbClr val="FFFFFF"/>
                          </a:solidFill>
                          <a:latin typeface="Poppins Bold"/>
                          <a:ea typeface="Poppins Bold"/>
                          <a:cs typeface="Poppins Bold"/>
                          <a:sym typeface="Poppins Bold"/>
                        </a:rPr>
                        <a:t>Jan</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gradFill rotWithShape="1">
                      <a:gsLst>
                        <a:gs pos="0">
                          <a:srgbClr val="130070">
                            <a:alpha val="100000"/>
                          </a:srgbClr>
                        </a:gs>
                        <a:gs pos="100000">
                          <a:srgbClr val="226AE2">
                            <a:alpha val="100000"/>
                          </a:srgbClr>
                        </a:gs>
                      </a:gsLst>
                      <a:lin ang="2700000"/>
                    </a:gradFill>
                  </a:tcPr>
                </a:tc>
                <a:tc>
                  <a:txBody>
                    <a:bodyPr/>
                    <a:lstStyle/>
                    <a:p>
                      <a:pPr algn="ctr">
                        <a:lnSpc>
                          <a:spcPts val="2771"/>
                        </a:lnSpc>
                        <a:defRPr/>
                      </a:pPr>
                      <a:r>
                        <a:rPr lang="en-US" sz="1979" b="1">
                          <a:solidFill>
                            <a:srgbClr val="FFFFFF"/>
                          </a:solidFill>
                          <a:latin typeface="Poppins Bold"/>
                          <a:ea typeface="Poppins Bold"/>
                          <a:cs typeface="Poppins Bold"/>
                          <a:sym typeface="Poppins Bold"/>
                        </a:rPr>
                        <a:t>Feb</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gradFill rotWithShape="1">
                      <a:gsLst>
                        <a:gs pos="0">
                          <a:srgbClr val="130070">
                            <a:alpha val="100000"/>
                          </a:srgbClr>
                        </a:gs>
                        <a:gs pos="100000">
                          <a:srgbClr val="226AE2">
                            <a:alpha val="100000"/>
                          </a:srgbClr>
                        </a:gs>
                      </a:gsLst>
                      <a:lin ang="2700000"/>
                    </a:gradFill>
                  </a:tcPr>
                </a:tc>
                <a:tc>
                  <a:txBody>
                    <a:bodyPr/>
                    <a:lstStyle/>
                    <a:p>
                      <a:pPr algn="ctr">
                        <a:lnSpc>
                          <a:spcPts val="2771"/>
                        </a:lnSpc>
                        <a:defRPr/>
                      </a:pPr>
                      <a:r>
                        <a:rPr lang="en-US" sz="1979" b="1">
                          <a:solidFill>
                            <a:srgbClr val="FFFFFF"/>
                          </a:solidFill>
                          <a:latin typeface="Poppins Bold"/>
                          <a:ea typeface="Poppins Bold"/>
                          <a:cs typeface="Poppins Bold"/>
                          <a:sym typeface="Poppins Bold"/>
                        </a:rPr>
                        <a:t>Mar</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gradFill rotWithShape="1">
                      <a:gsLst>
                        <a:gs pos="0">
                          <a:srgbClr val="130070">
                            <a:alpha val="100000"/>
                          </a:srgbClr>
                        </a:gs>
                        <a:gs pos="100000">
                          <a:srgbClr val="226AE2">
                            <a:alpha val="100000"/>
                          </a:srgbClr>
                        </a:gs>
                      </a:gsLst>
                      <a:lin ang="2700000"/>
                    </a:gradFill>
                  </a:tcPr>
                </a:tc>
                <a:tc>
                  <a:txBody>
                    <a:bodyPr/>
                    <a:lstStyle/>
                    <a:p>
                      <a:pPr algn="ctr">
                        <a:lnSpc>
                          <a:spcPts val="2771"/>
                        </a:lnSpc>
                        <a:defRPr/>
                      </a:pPr>
                      <a:r>
                        <a:rPr lang="en-US" sz="1979" b="1">
                          <a:solidFill>
                            <a:srgbClr val="FFFFFF"/>
                          </a:solidFill>
                          <a:latin typeface="Poppins Bold"/>
                          <a:ea typeface="Poppins Bold"/>
                          <a:cs typeface="Poppins Bold"/>
                          <a:sym typeface="Poppins Bold"/>
                        </a:rPr>
                        <a:t>Apr</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gradFill rotWithShape="1">
                      <a:gsLst>
                        <a:gs pos="0">
                          <a:srgbClr val="130070">
                            <a:alpha val="100000"/>
                          </a:srgbClr>
                        </a:gs>
                        <a:gs pos="100000">
                          <a:srgbClr val="226AE2">
                            <a:alpha val="100000"/>
                          </a:srgbClr>
                        </a:gs>
                      </a:gsLst>
                      <a:lin ang="2700000"/>
                    </a:gradFill>
                  </a:tcPr>
                </a:tc>
                <a:tc>
                  <a:txBody>
                    <a:bodyPr/>
                    <a:lstStyle/>
                    <a:p>
                      <a:pPr algn="ctr">
                        <a:lnSpc>
                          <a:spcPts val="2771"/>
                        </a:lnSpc>
                        <a:defRPr/>
                      </a:pPr>
                      <a:r>
                        <a:rPr lang="en-US" sz="1979" b="1">
                          <a:solidFill>
                            <a:srgbClr val="FFFFFF"/>
                          </a:solidFill>
                          <a:latin typeface="Poppins Bold"/>
                          <a:ea typeface="Poppins Bold"/>
                          <a:cs typeface="Poppins Bold"/>
                          <a:sym typeface="Poppins Bold"/>
                        </a:rPr>
                        <a:t>May</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gradFill rotWithShape="1">
                      <a:gsLst>
                        <a:gs pos="0">
                          <a:srgbClr val="130070">
                            <a:alpha val="100000"/>
                          </a:srgbClr>
                        </a:gs>
                        <a:gs pos="100000">
                          <a:srgbClr val="226AE2">
                            <a:alpha val="100000"/>
                          </a:srgbClr>
                        </a:gs>
                      </a:gsLst>
                      <a:lin ang="2700000"/>
                    </a:gradFill>
                  </a:tcPr>
                </a:tc>
                <a:tc>
                  <a:txBody>
                    <a:bodyPr/>
                    <a:lstStyle/>
                    <a:p>
                      <a:pPr algn="ctr">
                        <a:lnSpc>
                          <a:spcPts val="2771"/>
                        </a:lnSpc>
                        <a:defRPr/>
                      </a:pPr>
                      <a:r>
                        <a:rPr lang="en-US" sz="1979" b="1">
                          <a:solidFill>
                            <a:srgbClr val="FFFFFF"/>
                          </a:solidFill>
                          <a:latin typeface="Poppins Bold"/>
                          <a:ea typeface="Poppins Bold"/>
                          <a:cs typeface="Poppins Bold"/>
                          <a:sym typeface="Poppins Bold"/>
                        </a:rPr>
                        <a:t>Jun</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gradFill rotWithShape="1">
                      <a:gsLst>
                        <a:gs pos="0">
                          <a:srgbClr val="130070">
                            <a:alpha val="100000"/>
                          </a:srgbClr>
                        </a:gs>
                        <a:gs pos="100000">
                          <a:srgbClr val="226AE2">
                            <a:alpha val="100000"/>
                          </a:srgbClr>
                        </a:gs>
                      </a:gsLst>
                      <a:lin ang="2700000"/>
                    </a:gradFill>
                  </a:tcPr>
                </a:tc>
                <a:extLst>
                  <a:ext uri="{0D108BD9-81ED-4DB2-BD59-A6C34878D82A}">
                    <a16:rowId xmlns:a16="http://schemas.microsoft.com/office/drawing/2014/main" val="10000"/>
                  </a:ext>
                </a:extLst>
              </a:tr>
              <a:tr h="915570">
                <a:tc>
                  <a:txBody>
                    <a:bodyPr/>
                    <a:lstStyle/>
                    <a:p>
                      <a:pPr algn="ctr">
                        <a:lnSpc>
                          <a:spcPts val="2771"/>
                        </a:lnSpc>
                        <a:defRPr/>
                      </a:pPr>
                      <a:r>
                        <a:rPr lang="en-US" sz="1979">
                          <a:solidFill>
                            <a:srgbClr val="0D0C0A"/>
                          </a:solidFill>
                          <a:latin typeface="Poppins"/>
                          <a:ea typeface="Poppins"/>
                          <a:cs typeface="Poppins"/>
                          <a:sym typeface="Poppins"/>
                        </a:rPr>
                        <a:t>Water</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ea typeface="Poppins"/>
                          <a:cs typeface="Poppins"/>
                          <a:sym typeface="Poppins"/>
                        </a:rPr>
                        <a:t>700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ea typeface="Poppins"/>
                          <a:cs typeface="Poppins"/>
                          <a:sym typeface="Poppins"/>
                        </a:rPr>
                        <a:t>740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ea typeface="Poppins"/>
                          <a:cs typeface="Poppins"/>
                          <a:sym typeface="Poppins"/>
                        </a:rPr>
                        <a:t>790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cs typeface="Poppins"/>
                          <a:sym typeface="Poppins"/>
                        </a:rPr>
                        <a:t>820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cs typeface="Poppins"/>
                          <a:sym typeface="Poppins"/>
                        </a:rPr>
                        <a:t>880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cs typeface="Poppins"/>
                          <a:sym typeface="Poppins"/>
                        </a:rPr>
                        <a:t>1050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1006223">
                <a:tc>
                  <a:txBody>
                    <a:bodyPr/>
                    <a:lstStyle/>
                    <a:p>
                      <a:pPr algn="ctr">
                        <a:lnSpc>
                          <a:spcPts val="2771"/>
                        </a:lnSpc>
                        <a:defRPr/>
                      </a:pPr>
                      <a:r>
                        <a:rPr lang="en-US" sz="1979">
                          <a:solidFill>
                            <a:srgbClr val="0D0C0A"/>
                          </a:solidFill>
                          <a:latin typeface="Poppins"/>
                          <a:ea typeface="Poppins"/>
                          <a:cs typeface="Poppins"/>
                          <a:sym typeface="Poppins"/>
                        </a:rPr>
                        <a:t>Electricity</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ea typeface="Poppins"/>
                          <a:cs typeface="Poppins"/>
                          <a:sym typeface="Poppins"/>
                        </a:rPr>
                        <a:t>900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cs typeface="Poppins"/>
                          <a:sym typeface="Poppins"/>
                        </a:rPr>
                        <a:t>935</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cs typeface="Poppins"/>
                          <a:sym typeface="Poppins"/>
                        </a:rPr>
                        <a:t>1010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cs typeface="Poppins"/>
                          <a:sym typeface="Poppins"/>
                        </a:rPr>
                        <a:t>1034</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cs typeface="Poppins"/>
                          <a:sym typeface="Poppins"/>
                        </a:rPr>
                        <a:t>1060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ea typeface="Poppins"/>
                          <a:cs typeface="Poppins"/>
                          <a:sym typeface="Poppins"/>
                        </a:rPr>
                        <a:t>1180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885352">
                <a:tc>
                  <a:txBody>
                    <a:bodyPr/>
                    <a:lstStyle/>
                    <a:p>
                      <a:pPr algn="ctr">
                        <a:lnSpc>
                          <a:spcPts val="2771"/>
                        </a:lnSpc>
                        <a:defRPr/>
                      </a:pPr>
                      <a:r>
                        <a:rPr lang="en-US" sz="1979">
                          <a:solidFill>
                            <a:srgbClr val="0D0C0A"/>
                          </a:solidFill>
                          <a:latin typeface="Poppins"/>
                          <a:ea typeface="Poppins"/>
                          <a:cs typeface="Poppins"/>
                          <a:sym typeface="Poppins"/>
                        </a:rPr>
                        <a:t>Cleaning Chemicals</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a:solidFill>
                            <a:srgbClr val="0D0C0A"/>
                          </a:solidFill>
                          <a:latin typeface="Poppins"/>
                          <a:ea typeface="Poppins"/>
                          <a:cs typeface="Poppins"/>
                          <a:sym typeface="Poppins"/>
                        </a:rPr>
                        <a:t>600</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ea typeface="Poppins"/>
                          <a:cs typeface="Poppins"/>
                          <a:sym typeface="Poppins"/>
                        </a:rPr>
                        <a:t>660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ea typeface="Poppins"/>
                          <a:cs typeface="Poppins"/>
                          <a:sym typeface="Poppins"/>
                        </a:rPr>
                        <a:t>688</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cs typeface="Poppins"/>
                          <a:sym typeface="Poppins"/>
                        </a:rPr>
                        <a:t>705</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cs typeface="Poppins"/>
                          <a:sym typeface="Poppins"/>
                        </a:rPr>
                        <a:t>810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cs typeface="Poppins"/>
                          <a:sym typeface="Poppins"/>
                        </a:rPr>
                        <a:t>900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1400006">
                <a:tc>
                  <a:txBody>
                    <a:bodyPr/>
                    <a:lstStyle/>
                    <a:p>
                      <a:pPr algn="ctr">
                        <a:lnSpc>
                          <a:spcPts val="2771"/>
                        </a:lnSpc>
                        <a:defRPr/>
                      </a:pPr>
                      <a:r>
                        <a:rPr lang="en-US" sz="1979">
                          <a:solidFill>
                            <a:srgbClr val="0D0C0A"/>
                          </a:solidFill>
                          <a:latin typeface="Poppins"/>
                          <a:ea typeface="Poppins"/>
                          <a:cs typeface="Poppins"/>
                          <a:sym typeface="Poppins"/>
                        </a:rPr>
                        <a:t>Payment Fees</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ea typeface="Poppins"/>
                          <a:cs typeface="Poppins"/>
                          <a:sym typeface="Poppins"/>
                        </a:rPr>
                        <a:t>300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ea typeface="Poppins"/>
                          <a:cs typeface="Poppins"/>
                          <a:sym typeface="Poppins"/>
                        </a:rPr>
                        <a:t>305</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a:solidFill>
                            <a:srgbClr val="0D0C0A"/>
                          </a:solidFill>
                          <a:latin typeface="Poppins"/>
                          <a:ea typeface="Poppins"/>
                          <a:cs typeface="Poppins"/>
                          <a:sym typeface="Poppins"/>
                        </a:rPr>
                        <a:t>320</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ea typeface="Poppins"/>
                          <a:cs typeface="Poppins"/>
                          <a:sym typeface="Poppins"/>
                        </a:rPr>
                        <a:t>345</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ea typeface="Poppins"/>
                          <a:cs typeface="Poppins"/>
                          <a:sym typeface="Poppins"/>
                        </a:rPr>
                        <a:t>360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ea typeface="Poppins"/>
                          <a:cs typeface="Poppins"/>
                          <a:sym typeface="Poppins"/>
                        </a:rPr>
                        <a:t>365</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1038504">
                <a:tc>
                  <a:txBody>
                    <a:bodyPr/>
                    <a:lstStyle/>
                    <a:p>
                      <a:pPr algn="ctr">
                        <a:lnSpc>
                          <a:spcPts val="2771"/>
                        </a:lnSpc>
                        <a:defRPr/>
                      </a:pPr>
                      <a:r>
                        <a:rPr lang="en-US" sz="1979" dirty="0">
                          <a:solidFill>
                            <a:srgbClr val="0D0C0A"/>
                          </a:solidFill>
                          <a:latin typeface="Poppins"/>
                          <a:ea typeface="Poppins"/>
                          <a:cs typeface="Poppins"/>
                          <a:sym typeface="Poppins"/>
                        </a:rPr>
                        <a:t>Equipment Maintenance</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ea typeface="Poppins"/>
                          <a:cs typeface="Poppins"/>
                          <a:sym typeface="Poppins"/>
                        </a:rPr>
                        <a:t>1000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a:solidFill>
                            <a:srgbClr val="0D0C0A"/>
                          </a:solidFill>
                          <a:latin typeface="Poppins"/>
                          <a:ea typeface="Poppins"/>
                          <a:cs typeface="Poppins"/>
                          <a:sym typeface="Poppins"/>
                        </a:rPr>
                        <a:t>930</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a:solidFill>
                            <a:srgbClr val="0D0C0A"/>
                          </a:solidFill>
                          <a:latin typeface="Poppins"/>
                          <a:ea typeface="Poppins"/>
                          <a:cs typeface="Poppins"/>
                          <a:sym typeface="Poppins"/>
                        </a:rPr>
                        <a:t>860</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a:solidFill>
                            <a:srgbClr val="0D0C0A"/>
                          </a:solidFill>
                          <a:latin typeface="Poppins"/>
                          <a:ea typeface="Poppins"/>
                          <a:cs typeface="Poppins"/>
                          <a:sym typeface="Poppins"/>
                        </a:rPr>
                        <a:t>890</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a:solidFill>
                            <a:srgbClr val="0D0C0A"/>
                          </a:solidFill>
                          <a:latin typeface="Poppins"/>
                          <a:ea typeface="Poppins"/>
                          <a:cs typeface="Poppins"/>
                          <a:sym typeface="Poppins"/>
                        </a:rPr>
                        <a:t>820</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a:solidFill>
                            <a:srgbClr val="0D0C0A"/>
                          </a:solidFill>
                          <a:latin typeface="Poppins"/>
                          <a:ea typeface="Poppins"/>
                          <a:cs typeface="Poppins"/>
                          <a:sym typeface="Poppins"/>
                        </a:rPr>
                        <a:t>650</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670590">
                <a:tc>
                  <a:txBody>
                    <a:bodyPr/>
                    <a:lstStyle/>
                    <a:p>
                      <a:pPr algn="ctr">
                        <a:lnSpc>
                          <a:spcPts val="2771"/>
                        </a:lnSpc>
                        <a:defRPr/>
                      </a:pPr>
                      <a:r>
                        <a:rPr lang="en-US" sz="1979" b="1">
                          <a:solidFill>
                            <a:srgbClr val="0D0C0A"/>
                          </a:solidFill>
                          <a:latin typeface="Poppins Bold"/>
                          <a:ea typeface="Poppins Bold"/>
                          <a:cs typeface="Poppins Bold"/>
                          <a:sym typeface="Poppins Bold"/>
                        </a:rPr>
                        <a:t>TOTAL</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b="1" dirty="0">
                          <a:solidFill>
                            <a:srgbClr val="0D0C0A"/>
                          </a:solidFill>
                          <a:latin typeface="Poppins Bold"/>
                          <a:cs typeface="Poppins Bold"/>
                          <a:sym typeface="Poppins Bold"/>
                        </a:rPr>
                        <a:t>3500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b="1" dirty="0">
                          <a:solidFill>
                            <a:srgbClr val="0D0C0A"/>
                          </a:solidFill>
                          <a:latin typeface="Poppins Bold"/>
                          <a:ea typeface="Poppins Bold"/>
                          <a:cs typeface="Poppins Bold"/>
                          <a:sym typeface="Poppins Bold"/>
                        </a:rPr>
                        <a:t>3570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b="1" dirty="0">
                          <a:solidFill>
                            <a:srgbClr val="0D0C0A"/>
                          </a:solidFill>
                          <a:latin typeface="Poppins Bold"/>
                          <a:ea typeface="Poppins Bold"/>
                          <a:cs typeface="Poppins Bold"/>
                          <a:sym typeface="Poppins Bold"/>
                        </a:rPr>
                        <a:t>3668</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b="1" dirty="0">
                          <a:solidFill>
                            <a:srgbClr val="0D0C0A"/>
                          </a:solidFill>
                          <a:latin typeface="Poppins Bold"/>
                          <a:ea typeface="Poppins Bold"/>
                          <a:cs typeface="Poppins Bold"/>
                          <a:sym typeface="Poppins Bold"/>
                        </a:rPr>
                        <a:t>3794</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b="1" dirty="0">
                          <a:solidFill>
                            <a:srgbClr val="0D0C0A"/>
                          </a:solidFill>
                          <a:latin typeface="Poppins Bold"/>
                          <a:cs typeface="Poppins Bold"/>
                          <a:sym typeface="Poppins Bold"/>
                        </a:rPr>
                        <a:t>3930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b="1" dirty="0">
                          <a:solidFill>
                            <a:srgbClr val="0D0C0A"/>
                          </a:solidFill>
                          <a:latin typeface="Poppins Bold"/>
                          <a:cs typeface="Poppins Bold"/>
                          <a:sym typeface="Poppins Bold"/>
                        </a:rPr>
                        <a:t>4145</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bl>
          </a:graphicData>
        </a:graphic>
      </p:graphicFrame>
      <p:sp>
        <p:nvSpPr>
          <p:cNvPr id="4" name="TextBox 4"/>
          <p:cNvSpPr txBox="1"/>
          <p:nvPr/>
        </p:nvSpPr>
        <p:spPr>
          <a:xfrm>
            <a:off x="1312527" y="923925"/>
            <a:ext cx="9808986" cy="888873"/>
          </a:xfrm>
          <a:prstGeom prst="rect">
            <a:avLst/>
          </a:prstGeom>
        </p:spPr>
        <p:txBody>
          <a:bodyPr lIns="0" tIns="0" rIns="0" bIns="0" rtlCol="0" anchor="t">
            <a:spAutoFit/>
          </a:bodyPr>
          <a:lstStyle/>
          <a:p>
            <a:pPr algn="l">
              <a:lnSpc>
                <a:spcPts val="5615"/>
              </a:lnSpc>
            </a:pPr>
            <a:r>
              <a:rPr lang="en-US" sz="5199" b="1">
                <a:gradFill>
                  <a:gsLst>
                    <a:gs pos="0">
                      <a:srgbClr val="130070">
                        <a:alpha val="100000"/>
                      </a:srgbClr>
                    </a:gs>
                    <a:gs pos="100000">
                      <a:srgbClr val="226AE2">
                        <a:alpha val="100000"/>
                      </a:srgbClr>
                    </a:gs>
                  </a:gsLst>
                  <a:lin ang="2700000"/>
                </a:gradFill>
                <a:latin typeface="Agrandir Bold"/>
                <a:ea typeface="Agrandir Bold"/>
                <a:cs typeface="Agrandir Bold"/>
                <a:sym typeface="Agrandir Bold"/>
              </a:rPr>
              <a:t>VARIABLE COST</a:t>
            </a:r>
          </a:p>
        </p:txBody>
      </p:sp>
      <p:grpSp>
        <p:nvGrpSpPr>
          <p:cNvPr id="5" name="Group 5"/>
          <p:cNvGrpSpPr/>
          <p:nvPr/>
        </p:nvGrpSpPr>
        <p:grpSpPr>
          <a:xfrm>
            <a:off x="0" y="0"/>
            <a:ext cx="691080" cy="10287000"/>
            <a:chOff x="0" y="0"/>
            <a:chExt cx="182013" cy="2709333"/>
          </a:xfrm>
        </p:grpSpPr>
        <p:sp>
          <p:nvSpPr>
            <p:cNvPr id="6" name="Freeform 6"/>
            <p:cNvSpPr/>
            <p:nvPr/>
          </p:nvSpPr>
          <p:spPr>
            <a:xfrm>
              <a:off x="0" y="0"/>
              <a:ext cx="182013" cy="2709333"/>
            </a:xfrm>
            <a:custGeom>
              <a:avLst/>
              <a:gdLst/>
              <a:ahLst/>
              <a:cxnLst/>
              <a:rect l="l" t="t" r="r" b="b"/>
              <a:pathLst>
                <a:path w="182013" h="2709333">
                  <a:moveTo>
                    <a:pt x="0" y="0"/>
                  </a:moveTo>
                  <a:lnTo>
                    <a:pt x="182013" y="0"/>
                  </a:lnTo>
                  <a:lnTo>
                    <a:pt x="182013" y="2709333"/>
                  </a:lnTo>
                  <a:lnTo>
                    <a:pt x="0" y="2709333"/>
                  </a:lnTo>
                  <a:close/>
                </a:path>
              </a:pathLst>
            </a:custGeom>
            <a:gradFill rotWithShape="1">
              <a:gsLst>
                <a:gs pos="0">
                  <a:srgbClr val="130070">
                    <a:alpha val="100000"/>
                  </a:srgbClr>
                </a:gs>
                <a:gs pos="100000">
                  <a:srgbClr val="226AE2">
                    <a:alpha val="100000"/>
                  </a:srgbClr>
                </a:gs>
              </a:gsLst>
              <a:lin ang="2700000"/>
            </a:gradFill>
          </p:spPr>
          <p:txBody>
            <a:bodyPr/>
            <a:lstStyle/>
            <a:p>
              <a:endParaRPr lang="en-US"/>
            </a:p>
          </p:txBody>
        </p:sp>
        <p:sp>
          <p:nvSpPr>
            <p:cNvPr id="7" name="TextBox 7"/>
            <p:cNvSpPr txBox="1"/>
            <p:nvPr/>
          </p:nvSpPr>
          <p:spPr>
            <a:xfrm>
              <a:off x="0" y="-114300"/>
              <a:ext cx="182013" cy="2823633"/>
            </a:xfrm>
            <a:prstGeom prst="rect">
              <a:avLst/>
            </a:prstGeom>
          </p:spPr>
          <p:txBody>
            <a:bodyPr lIns="50800" tIns="50800" rIns="50800" bIns="50800" rtlCol="0" anchor="ctr"/>
            <a:lstStyle/>
            <a:p>
              <a:pPr algn="ctr">
                <a:lnSpc>
                  <a:spcPts val="3385"/>
                </a:lnSpc>
              </a:pPr>
              <a:endParaRPr/>
            </a:p>
          </p:txBody>
        </p:sp>
      </p:grpSp>
    </p:spTree>
  </p:cSld>
  <p:clrMapOvr>
    <a:masterClrMapping/>
  </p:clrMapOvr>
  <p:transition spd="slow">
    <p:push dir="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313" b="-9313"/>
            </a:stretch>
          </a:blipFill>
        </p:spPr>
        <p:txBody>
          <a:bodyPr/>
          <a:lstStyle/>
          <a:p>
            <a:endParaRPr lang="en-US"/>
          </a:p>
        </p:txBody>
      </p:sp>
      <p:graphicFrame>
        <p:nvGraphicFramePr>
          <p:cNvPr id="3" name="Table 3"/>
          <p:cNvGraphicFramePr>
            <a:graphicFrameLocks noGrp="1"/>
          </p:cNvGraphicFramePr>
          <p:nvPr>
            <p:extLst>
              <p:ext uri="{D42A27DB-BD31-4B8C-83A1-F6EECF244321}">
                <p14:modId xmlns:p14="http://schemas.microsoft.com/office/powerpoint/2010/main" val="4011734833"/>
              </p:ext>
            </p:extLst>
          </p:nvPr>
        </p:nvGraphicFramePr>
        <p:xfrm>
          <a:off x="1312527" y="2266970"/>
          <a:ext cx="15401766" cy="6131953"/>
        </p:xfrm>
        <a:graphic>
          <a:graphicData uri="http://schemas.openxmlformats.org/drawingml/2006/table">
            <a:tbl>
              <a:tblPr/>
              <a:tblGrid>
                <a:gridCol w="3176733">
                  <a:extLst>
                    <a:ext uri="{9D8B030D-6E8A-4147-A177-3AD203B41FA5}">
                      <a16:colId xmlns:a16="http://schemas.microsoft.com/office/drawing/2014/main" val="20000"/>
                    </a:ext>
                  </a:extLst>
                </a:gridCol>
                <a:gridCol w="1961606">
                  <a:extLst>
                    <a:ext uri="{9D8B030D-6E8A-4147-A177-3AD203B41FA5}">
                      <a16:colId xmlns:a16="http://schemas.microsoft.com/office/drawing/2014/main" val="20001"/>
                    </a:ext>
                  </a:extLst>
                </a:gridCol>
                <a:gridCol w="2055033">
                  <a:extLst>
                    <a:ext uri="{9D8B030D-6E8A-4147-A177-3AD203B41FA5}">
                      <a16:colId xmlns:a16="http://schemas.microsoft.com/office/drawing/2014/main" val="20002"/>
                    </a:ext>
                  </a:extLst>
                </a:gridCol>
                <a:gridCol w="2137739">
                  <a:extLst>
                    <a:ext uri="{9D8B030D-6E8A-4147-A177-3AD203B41FA5}">
                      <a16:colId xmlns:a16="http://schemas.microsoft.com/office/drawing/2014/main" val="20003"/>
                    </a:ext>
                  </a:extLst>
                </a:gridCol>
                <a:gridCol w="2044313">
                  <a:extLst>
                    <a:ext uri="{9D8B030D-6E8A-4147-A177-3AD203B41FA5}">
                      <a16:colId xmlns:a16="http://schemas.microsoft.com/office/drawing/2014/main" val="20004"/>
                    </a:ext>
                  </a:extLst>
                </a:gridCol>
                <a:gridCol w="2075455">
                  <a:extLst>
                    <a:ext uri="{9D8B030D-6E8A-4147-A177-3AD203B41FA5}">
                      <a16:colId xmlns:a16="http://schemas.microsoft.com/office/drawing/2014/main" val="20005"/>
                    </a:ext>
                  </a:extLst>
                </a:gridCol>
                <a:gridCol w="1950887">
                  <a:extLst>
                    <a:ext uri="{9D8B030D-6E8A-4147-A177-3AD203B41FA5}">
                      <a16:colId xmlns:a16="http://schemas.microsoft.com/office/drawing/2014/main" val="20006"/>
                    </a:ext>
                  </a:extLst>
                </a:gridCol>
              </a:tblGrid>
              <a:tr h="911220">
                <a:tc>
                  <a:txBody>
                    <a:bodyPr/>
                    <a:lstStyle/>
                    <a:p>
                      <a:pPr algn="ctr">
                        <a:lnSpc>
                          <a:spcPts val="2771"/>
                        </a:lnSpc>
                        <a:defRPr/>
                      </a:pPr>
                      <a:r>
                        <a:rPr lang="en-US" sz="1979">
                          <a:solidFill>
                            <a:srgbClr val="FFFFFF"/>
                          </a:solidFill>
                          <a:latin typeface="Poppins"/>
                          <a:ea typeface="Poppins"/>
                          <a:cs typeface="Poppins"/>
                          <a:sym typeface="Poppins"/>
                        </a:rPr>
                        <a:t>Description</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gradFill rotWithShape="1">
                      <a:gsLst>
                        <a:gs pos="0">
                          <a:srgbClr val="130070">
                            <a:alpha val="100000"/>
                          </a:srgbClr>
                        </a:gs>
                        <a:gs pos="100000">
                          <a:srgbClr val="226AE2">
                            <a:alpha val="100000"/>
                          </a:srgbClr>
                        </a:gs>
                      </a:gsLst>
                      <a:lin ang="2700000"/>
                    </a:gradFill>
                  </a:tcPr>
                </a:tc>
                <a:tc>
                  <a:txBody>
                    <a:bodyPr/>
                    <a:lstStyle/>
                    <a:p>
                      <a:pPr algn="ctr">
                        <a:lnSpc>
                          <a:spcPts val="2771"/>
                        </a:lnSpc>
                        <a:defRPr/>
                      </a:pPr>
                      <a:r>
                        <a:rPr lang="en-US" sz="1979" b="1">
                          <a:solidFill>
                            <a:srgbClr val="FFFFFF"/>
                          </a:solidFill>
                          <a:latin typeface="Poppins Bold"/>
                          <a:ea typeface="Poppins Bold"/>
                          <a:cs typeface="Poppins Bold"/>
                          <a:sym typeface="Poppins Bold"/>
                        </a:rPr>
                        <a:t>Jan</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gradFill rotWithShape="1">
                      <a:gsLst>
                        <a:gs pos="0">
                          <a:srgbClr val="130070">
                            <a:alpha val="100000"/>
                          </a:srgbClr>
                        </a:gs>
                        <a:gs pos="100000">
                          <a:srgbClr val="226AE2">
                            <a:alpha val="100000"/>
                          </a:srgbClr>
                        </a:gs>
                      </a:gsLst>
                      <a:lin ang="2700000"/>
                    </a:gradFill>
                  </a:tcPr>
                </a:tc>
                <a:tc>
                  <a:txBody>
                    <a:bodyPr/>
                    <a:lstStyle/>
                    <a:p>
                      <a:pPr algn="ctr">
                        <a:lnSpc>
                          <a:spcPts val="2771"/>
                        </a:lnSpc>
                        <a:defRPr/>
                      </a:pPr>
                      <a:r>
                        <a:rPr lang="en-US" sz="1979" b="1">
                          <a:solidFill>
                            <a:srgbClr val="FFFFFF"/>
                          </a:solidFill>
                          <a:latin typeface="Poppins Bold"/>
                          <a:ea typeface="Poppins Bold"/>
                          <a:cs typeface="Poppins Bold"/>
                          <a:sym typeface="Poppins Bold"/>
                        </a:rPr>
                        <a:t>Feb</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gradFill rotWithShape="1">
                      <a:gsLst>
                        <a:gs pos="0">
                          <a:srgbClr val="130070">
                            <a:alpha val="100000"/>
                          </a:srgbClr>
                        </a:gs>
                        <a:gs pos="100000">
                          <a:srgbClr val="226AE2">
                            <a:alpha val="100000"/>
                          </a:srgbClr>
                        </a:gs>
                      </a:gsLst>
                      <a:lin ang="2700000"/>
                    </a:gradFill>
                  </a:tcPr>
                </a:tc>
                <a:tc>
                  <a:txBody>
                    <a:bodyPr/>
                    <a:lstStyle/>
                    <a:p>
                      <a:pPr algn="ctr">
                        <a:lnSpc>
                          <a:spcPts val="2771"/>
                        </a:lnSpc>
                        <a:defRPr/>
                      </a:pPr>
                      <a:r>
                        <a:rPr lang="en-US" sz="1979" b="1">
                          <a:solidFill>
                            <a:srgbClr val="FFFFFF"/>
                          </a:solidFill>
                          <a:latin typeface="Poppins Bold"/>
                          <a:ea typeface="Poppins Bold"/>
                          <a:cs typeface="Poppins Bold"/>
                          <a:sym typeface="Poppins Bold"/>
                        </a:rPr>
                        <a:t>Mar</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gradFill rotWithShape="1">
                      <a:gsLst>
                        <a:gs pos="0">
                          <a:srgbClr val="130070">
                            <a:alpha val="100000"/>
                          </a:srgbClr>
                        </a:gs>
                        <a:gs pos="100000">
                          <a:srgbClr val="226AE2">
                            <a:alpha val="100000"/>
                          </a:srgbClr>
                        </a:gs>
                      </a:gsLst>
                      <a:lin ang="2700000"/>
                    </a:gradFill>
                  </a:tcPr>
                </a:tc>
                <a:tc>
                  <a:txBody>
                    <a:bodyPr/>
                    <a:lstStyle/>
                    <a:p>
                      <a:pPr algn="ctr">
                        <a:lnSpc>
                          <a:spcPts val="2771"/>
                        </a:lnSpc>
                        <a:defRPr/>
                      </a:pPr>
                      <a:r>
                        <a:rPr lang="en-US" sz="1979" b="1">
                          <a:solidFill>
                            <a:srgbClr val="FFFFFF"/>
                          </a:solidFill>
                          <a:latin typeface="Poppins Bold"/>
                          <a:ea typeface="Poppins Bold"/>
                          <a:cs typeface="Poppins Bold"/>
                          <a:sym typeface="Poppins Bold"/>
                        </a:rPr>
                        <a:t>Apr</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gradFill rotWithShape="1">
                      <a:gsLst>
                        <a:gs pos="0">
                          <a:srgbClr val="130070">
                            <a:alpha val="100000"/>
                          </a:srgbClr>
                        </a:gs>
                        <a:gs pos="100000">
                          <a:srgbClr val="226AE2">
                            <a:alpha val="100000"/>
                          </a:srgbClr>
                        </a:gs>
                      </a:gsLst>
                      <a:lin ang="2700000"/>
                    </a:gradFill>
                  </a:tcPr>
                </a:tc>
                <a:tc>
                  <a:txBody>
                    <a:bodyPr/>
                    <a:lstStyle/>
                    <a:p>
                      <a:pPr algn="ctr">
                        <a:lnSpc>
                          <a:spcPts val="2771"/>
                        </a:lnSpc>
                        <a:defRPr/>
                      </a:pPr>
                      <a:r>
                        <a:rPr lang="en-US" sz="1979" b="1">
                          <a:solidFill>
                            <a:srgbClr val="FFFFFF"/>
                          </a:solidFill>
                          <a:latin typeface="Poppins Bold"/>
                          <a:ea typeface="Poppins Bold"/>
                          <a:cs typeface="Poppins Bold"/>
                          <a:sym typeface="Poppins Bold"/>
                        </a:rPr>
                        <a:t>May</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gradFill rotWithShape="1">
                      <a:gsLst>
                        <a:gs pos="0">
                          <a:srgbClr val="130070">
                            <a:alpha val="100000"/>
                          </a:srgbClr>
                        </a:gs>
                        <a:gs pos="100000">
                          <a:srgbClr val="226AE2">
                            <a:alpha val="100000"/>
                          </a:srgbClr>
                        </a:gs>
                      </a:gsLst>
                      <a:lin ang="2700000"/>
                    </a:gradFill>
                  </a:tcPr>
                </a:tc>
                <a:tc>
                  <a:txBody>
                    <a:bodyPr/>
                    <a:lstStyle/>
                    <a:p>
                      <a:pPr algn="ctr">
                        <a:lnSpc>
                          <a:spcPts val="2771"/>
                        </a:lnSpc>
                        <a:defRPr/>
                      </a:pPr>
                      <a:r>
                        <a:rPr lang="en-US" sz="1979" b="1">
                          <a:solidFill>
                            <a:srgbClr val="FFFFFF"/>
                          </a:solidFill>
                          <a:latin typeface="Poppins Bold"/>
                          <a:ea typeface="Poppins Bold"/>
                          <a:cs typeface="Poppins Bold"/>
                          <a:sym typeface="Poppins Bold"/>
                        </a:rPr>
                        <a:t>Jun</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gradFill rotWithShape="1">
                      <a:gsLst>
                        <a:gs pos="0">
                          <a:srgbClr val="130070">
                            <a:alpha val="100000"/>
                          </a:srgbClr>
                        </a:gs>
                        <a:gs pos="100000">
                          <a:srgbClr val="226AE2">
                            <a:alpha val="100000"/>
                          </a:srgbClr>
                        </a:gs>
                      </a:gsLst>
                      <a:lin ang="2700000"/>
                    </a:gradFill>
                  </a:tcPr>
                </a:tc>
                <a:extLst>
                  <a:ext uri="{0D108BD9-81ED-4DB2-BD59-A6C34878D82A}">
                    <a16:rowId xmlns:a16="http://schemas.microsoft.com/office/drawing/2014/main" val="10000"/>
                  </a:ext>
                </a:extLst>
              </a:tr>
              <a:tr h="911220">
                <a:tc>
                  <a:txBody>
                    <a:bodyPr/>
                    <a:lstStyle/>
                    <a:p>
                      <a:pPr algn="ctr">
                        <a:lnSpc>
                          <a:spcPts val="2771"/>
                        </a:lnSpc>
                        <a:defRPr/>
                      </a:pPr>
                      <a:r>
                        <a:rPr lang="en-US" sz="1979">
                          <a:solidFill>
                            <a:srgbClr val="0D0C0A"/>
                          </a:solidFill>
                          <a:latin typeface="Poppins"/>
                          <a:ea typeface="Poppins"/>
                          <a:cs typeface="Poppins"/>
                          <a:sym typeface="Poppins"/>
                        </a:rPr>
                        <a:t>FIXED COSTS</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cs typeface="Poppins"/>
                          <a:sym typeface="Poppins"/>
                        </a:rPr>
                        <a:t>7900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cs typeface="Poppins"/>
                          <a:sym typeface="Poppins"/>
                        </a:rPr>
                        <a:t>7900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cs typeface="Poppins"/>
                          <a:sym typeface="Poppins"/>
                        </a:rPr>
                        <a:t>7900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ea typeface="Poppins"/>
                          <a:cs typeface="Poppins"/>
                          <a:sym typeface="Poppins"/>
                        </a:rPr>
                        <a:t>7900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ea typeface="Poppins"/>
                          <a:cs typeface="Poppins"/>
                          <a:sym typeface="Poppins"/>
                        </a:rPr>
                        <a:t>7900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ea typeface="Poppins"/>
                          <a:cs typeface="Poppins"/>
                          <a:sym typeface="Poppins"/>
                        </a:rPr>
                        <a:t>7900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1001442">
                <a:tc>
                  <a:txBody>
                    <a:bodyPr/>
                    <a:lstStyle/>
                    <a:p>
                      <a:pPr algn="ctr">
                        <a:lnSpc>
                          <a:spcPts val="2771"/>
                        </a:lnSpc>
                        <a:defRPr/>
                      </a:pPr>
                      <a:r>
                        <a:rPr lang="en-US" sz="1979">
                          <a:solidFill>
                            <a:srgbClr val="0D0C0A"/>
                          </a:solidFill>
                          <a:latin typeface="Poppins"/>
                          <a:ea typeface="Poppins"/>
                          <a:cs typeface="Poppins"/>
                          <a:sym typeface="Poppins"/>
                        </a:rPr>
                        <a:t>VARIABLE COSTS</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a:solidFill>
                            <a:srgbClr val="0D0C0A"/>
                          </a:solidFill>
                          <a:latin typeface="Poppins"/>
                          <a:ea typeface="Poppins"/>
                          <a:cs typeface="Poppins"/>
                          <a:sym typeface="Poppins"/>
                        </a:rPr>
                        <a:t>3500</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ea typeface="Poppins"/>
                          <a:cs typeface="Poppins"/>
                          <a:sym typeface="Poppins"/>
                        </a:rPr>
                        <a:t>3570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ea typeface="Poppins"/>
                          <a:cs typeface="Poppins"/>
                          <a:sym typeface="Poppins"/>
                        </a:rPr>
                        <a:t>3668</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ea typeface="Poppins"/>
                          <a:cs typeface="Poppins"/>
                          <a:sym typeface="Poppins"/>
                        </a:rPr>
                        <a:t>3794</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ea typeface="Poppins"/>
                          <a:cs typeface="Poppins"/>
                          <a:sym typeface="Poppins"/>
                        </a:rPr>
                        <a:t>3930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cs typeface="Poppins"/>
                          <a:sym typeface="Poppins"/>
                        </a:rPr>
                        <a:t>4145</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881146">
                <a:tc>
                  <a:txBody>
                    <a:bodyPr/>
                    <a:lstStyle/>
                    <a:p>
                      <a:pPr algn="ctr">
                        <a:lnSpc>
                          <a:spcPts val="2771"/>
                        </a:lnSpc>
                        <a:defRPr/>
                      </a:pPr>
                      <a:r>
                        <a:rPr lang="en-US" sz="1979">
                          <a:solidFill>
                            <a:srgbClr val="0D0C0A"/>
                          </a:solidFill>
                          <a:latin typeface="Poppins"/>
                          <a:ea typeface="Poppins"/>
                          <a:cs typeface="Poppins"/>
                          <a:sym typeface="Poppins"/>
                        </a:rPr>
                        <a:t>TOTAL COSTS</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cs typeface="Poppins"/>
                          <a:sym typeface="Poppins"/>
                        </a:rPr>
                        <a:t>11400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cs typeface="Poppins"/>
                          <a:sym typeface="Poppins"/>
                        </a:rPr>
                        <a:t>11470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cs typeface="Poppins"/>
                          <a:sym typeface="Poppins"/>
                        </a:rPr>
                        <a:t>11568</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cs typeface="Poppins"/>
                          <a:sym typeface="Poppins"/>
                        </a:rPr>
                        <a:t>11694</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ea typeface="Poppins"/>
                          <a:cs typeface="Poppins"/>
                          <a:sym typeface="Poppins"/>
                        </a:rPr>
                        <a:t>11830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ea typeface="Poppins"/>
                          <a:cs typeface="Poppins"/>
                          <a:sym typeface="Poppins"/>
                        </a:rPr>
                        <a:t>12045</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1393355">
                <a:tc>
                  <a:txBody>
                    <a:bodyPr/>
                    <a:lstStyle/>
                    <a:p>
                      <a:pPr algn="ctr">
                        <a:lnSpc>
                          <a:spcPts val="2771"/>
                        </a:lnSpc>
                        <a:defRPr/>
                      </a:pPr>
                      <a:r>
                        <a:rPr lang="en-US" sz="1979">
                          <a:solidFill>
                            <a:srgbClr val="0D0C0A"/>
                          </a:solidFill>
                          <a:latin typeface="Poppins"/>
                          <a:ea typeface="Poppins"/>
                          <a:cs typeface="Poppins"/>
                          <a:sym typeface="Poppins"/>
                        </a:rPr>
                        <a:t>REVENUE</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cs typeface="Poppins"/>
                          <a:sym typeface="Poppins"/>
                        </a:rPr>
                        <a:t>12800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cs typeface="Poppins"/>
                          <a:sym typeface="Poppins"/>
                        </a:rPr>
                        <a:t>13700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ea typeface="Poppins"/>
                          <a:cs typeface="Poppins"/>
                          <a:sym typeface="Poppins"/>
                        </a:rPr>
                        <a:t>14500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ea typeface="Poppins"/>
                          <a:cs typeface="Poppins"/>
                          <a:sym typeface="Poppins"/>
                        </a:rPr>
                        <a:t>15900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ea typeface="Poppins"/>
                          <a:cs typeface="Poppins"/>
                          <a:sym typeface="Poppins"/>
                        </a:rPr>
                        <a:t>16620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cs typeface="Poppins"/>
                          <a:sym typeface="Poppins"/>
                        </a:rPr>
                        <a:t>17840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1033570">
                <a:tc>
                  <a:txBody>
                    <a:bodyPr/>
                    <a:lstStyle/>
                    <a:p>
                      <a:pPr algn="ctr">
                        <a:lnSpc>
                          <a:spcPts val="2771"/>
                        </a:lnSpc>
                        <a:defRPr/>
                      </a:pPr>
                      <a:r>
                        <a:rPr lang="en-US" sz="1979">
                          <a:solidFill>
                            <a:srgbClr val="0D0C0A"/>
                          </a:solidFill>
                          <a:latin typeface="Poppins"/>
                          <a:ea typeface="Poppins"/>
                          <a:cs typeface="Poppins"/>
                          <a:sym typeface="Poppins"/>
                        </a:rPr>
                        <a:t>PROFIT</a:t>
                      </a:r>
                      <a:endParaRPr lang="en-US" sz="110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ea typeface="Poppins"/>
                          <a:cs typeface="Poppins"/>
                          <a:sym typeface="Poppins"/>
                        </a:rPr>
                        <a:t>1400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ea typeface="Poppins"/>
                          <a:cs typeface="Poppins"/>
                          <a:sym typeface="Poppins"/>
                        </a:rPr>
                        <a:t>2230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cs typeface="Poppins"/>
                          <a:sym typeface="Poppins"/>
                        </a:rPr>
                        <a:t>2932</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ea typeface="Poppins"/>
                          <a:cs typeface="Poppins"/>
                          <a:sym typeface="Poppins"/>
                        </a:rPr>
                        <a:t>4206</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cs typeface="Poppins"/>
                          <a:sym typeface="Poppins"/>
                        </a:rPr>
                        <a:t>4790</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tc>
                  <a:txBody>
                    <a:bodyPr/>
                    <a:lstStyle/>
                    <a:p>
                      <a:pPr algn="ctr">
                        <a:lnSpc>
                          <a:spcPts val="2771"/>
                        </a:lnSpc>
                        <a:defRPr/>
                      </a:pPr>
                      <a:r>
                        <a:rPr lang="en-US" sz="1979" dirty="0">
                          <a:solidFill>
                            <a:srgbClr val="0D0C0A"/>
                          </a:solidFill>
                          <a:latin typeface="Poppins"/>
                          <a:cs typeface="Poppins"/>
                          <a:sym typeface="Poppins"/>
                        </a:rPr>
                        <a:t>5795</a:t>
                      </a:r>
                      <a:endParaRPr lang="en-US" sz="1100" dirty="0"/>
                    </a:p>
                  </a:txBody>
                  <a:tcPr marL="71213" marR="71213" marT="71213" marB="71213" anchor="ctr">
                    <a:lnL w="0" cap="flat" cmpd="sng" algn="ctr">
                      <a:solidFill>
                        <a:srgbClr val="CCCCCC"/>
                      </a:solidFill>
                      <a:prstDash val="solid"/>
                      <a:round/>
                      <a:headEnd type="none" w="med" len="med"/>
                      <a:tailEnd type="none" w="med" len="med"/>
                    </a:lnL>
                    <a:lnR w="0" cap="flat" cmpd="sng" algn="ctr">
                      <a:solidFill>
                        <a:srgbClr val="CCCCCC"/>
                      </a:solidFill>
                      <a:prstDash val="solid"/>
                      <a:round/>
                      <a:headEnd type="none" w="med" len="med"/>
                      <a:tailEnd type="none" w="med" len="med"/>
                    </a:lnR>
                    <a:lnT w="0" cap="flat" cmpd="sng" algn="ctr">
                      <a:solidFill>
                        <a:srgbClr val="CCCCCC"/>
                      </a:solidFill>
                      <a:prstDash val="solid"/>
                      <a:round/>
                      <a:headEnd type="none" w="med" len="med"/>
                      <a:tailEnd type="none" w="med" len="med"/>
                    </a:lnT>
                    <a:lnB w="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
        <p:nvSpPr>
          <p:cNvPr id="4" name="TextBox 4"/>
          <p:cNvSpPr txBox="1"/>
          <p:nvPr/>
        </p:nvSpPr>
        <p:spPr>
          <a:xfrm>
            <a:off x="1312527" y="923925"/>
            <a:ext cx="12988191" cy="888873"/>
          </a:xfrm>
          <a:prstGeom prst="rect">
            <a:avLst/>
          </a:prstGeom>
        </p:spPr>
        <p:txBody>
          <a:bodyPr lIns="0" tIns="0" rIns="0" bIns="0" rtlCol="0" anchor="t">
            <a:spAutoFit/>
          </a:bodyPr>
          <a:lstStyle/>
          <a:p>
            <a:pPr algn="l">
              <a:lnSpc>
                <a:spcPts val="5615"/>
              </a:lnSpc>
            </a:pPr>
            <a:r>
              <a:rPr lang="en-US" sz="5199" b="1">
                <a:gradFill>
                  <a:gsLst>
                    <a:gs pos="0">
                      <a:srgbClr val="130070">
                        <a:alpha val="100000"/>
                      </a:srgbClr>
                    </a:gs>
                    <a:gs pos="100000">
                      <a:srgbClr val="226AE2">
                        <a:alpha val="100000"/>
                      </a:srgbClr>
                    </a:gs>
                  </a:gsLst>
                  <a:lin ang="2700000"/>
                </a:gradFill>
                <a:latin typeface="Agrandir Bold"/>
                <a:ea typeface="Agrandir Bold"/>
                <a:cs typeface="Agrandir Bold"/>
                <a:sym typeface="Agrandir Bold"/>
              </a:rPr>
              <a:t>FINANCIAL FORECAST &amp; BREAK-EVEN</a:t>
            </a:r>
          </a:p>
        </p:txBody>
      </p:sp>
      <p:grpSp>
        <p:nvGrpSpPr>
          <p:cNvPr id="5" name="Group 5"/>
          <p:cNvGrpSpPr/>
          <p:nvPr/>
        </p:nvGrpSpPr>
        <p:grpSpPr>
          <a:xfrm>
            <a:off x="0" y="0"/>
            <a:ext cx="691080" cy="10287000"/>
            <a:chOff x="0" y="0"/>
            <a:chExt cx="182013" cy="2709333"/>
          </a:xfrm>
        </p:grpSpPr>
        <p:sp>
          <p:nvSpPr>
            <p:cNvPr id="6" name="Freeform 6"/>
            <p:cNvSpPr/>
            <p:nvPr/>
          </p:nvSpPr>
          <p:spPr>
            <a:xfrm>
              <a:off x="0" y="0"/>
              <a:ext cx="182013" cy="2709333"/>
            </a:xfrm>
            <a:custGeom>
              <a:avLst/>
              <a:gdLst/>
              <a:ahLst/>
              <a:cxnLst/>
              <a:rect l="l" t="t" r="r" b="b"/>
              <a:pathLst>
                <a:path w="182013" h="2709333">
                  <a:moveTo>
                    <a:pt x="0" y="0"/>
                  </a:moveTo>
                  <a:lnTo>
                    <a:pt x="182013" y="0"/>
                  </a:lnTo>
                  <a:lnTo>
                    <a:pt x="182013" y="2709333"/>
                  </a:lnTo>
                  <a:lnTo>
                    <a:pt x="0" y="2709333"/>
                  </a:lnTo>
                  <a:close/>
                </a:path>
              </a:pathLst>
            </a:custGeom>
            <a:gradFill rotWithShape="1">
              <a:gsLst>
                <a:gs pos="0">
                  <a:srgbClr val="130070">
                    <a:alpha val="100000"/>
                  </a:srgbClr>
                </a:gs>
                <a:gs pos="100000">
                  <a:srgbClr val="226AE2">
                    <a:alpha val="100000"/>
                  </a:srgbClr>
                </a:gs>
              </a:gsLst>
              <a:lin ang="2700000"/>
            </a:gradFill>
          </p:spPr>
          <p:txBody>
            <a:bodyPr/>
            <a:lstStyle/>
            <a:p>
              <a:endParaRPr lang="en-US"/>
            </a:p>
          </p:txBody>
        </p:sp>
        <p:sp>
          <p:nvSpPr>
            <p:cNvPr id="7" name="TextBox 7"/>
            <p:cNvSpPr txBox="1"/>
            <p:nvPr/>
          </p:nvSpPr>
          <p:spPr>
            <a:xfrm>
              <a:off x="0" y="-114300"/>
              <a:ext cx="182013" cy="2823633"/>
            </a:xfrm>
            <a:prstGeom prst="rect">
              <a:avLst/>
            </a:prstGeom>
          </p:spPr>
          <p:txBody>
            <a:bodyPr lIns="50800" tIns="50800" rIns="50800" bIns="50800" rtlCol="0" anchor="ctr"/>
            <a:lstStyle/>
            <a:p>
              <a:pPr algn="ctr">
                <a:lnSpc>
                  <a:spcPts val="3385"/>
                </a:lnSpc>
              </a:pPr>
              <a:endParaRPr/>
            </a:p>
          </p:txBody>
        </p:sp>
      </p:grpSp>
    </p:spTree>
  </p:cSld>
  <p:clrMapOvr>
    <a:masterClrMapping/>
  </p:clrMapOvr>
  <p:transition spd="slow">
    <p:push di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313" b="-9313"/>
            </a:stretch>
          </a:blipFill>
        </p:spPr>
        <p:txBody>
          <a:bodyPr/>
          <a:lstStyle/>
          <a:p>
            <a:endParaRPr lang="en-US"/>
          </a:p>
        </p:txBody>
      </p:sp>
      <p:sp>
        <p:nvSpPr>
          <p:cNvPr id="3" name="Freeform 3"/>
          <p:cNvSpPr/>
          <p:nvPr/>
        </p:nvSpPr>
        <p:spPr>
          <a:xfrm>
            <a:off x="5462497" y="6310790"/>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4" name="Group 4"/>
          <p:cNvGrpSpPr/>
          <p:nvPr/>
        </p:nvGrpSpPr>
        <p:grpSpPr>
          <a:xfrm>
            <a:off x="-3789952" y="-1919574"/>
            <a:ext cx="13910815" cy="13651905"/>
            <a:chOff x="0" y="0"/>
            <a:chExt cx="6277610" cy="6160770"/>
          </a:xfrm>
        </p:grpSpPr>
        <p:sp>
          <p:nvSpPr>
            <p:cNvPr id="5" name="Freeform 5"/>
            <p:cNvSpPr/>
            <p:nvPr/>
          </p:nvSpPr>
          <p:spPr>
            <a:xfrm>
              <a:off x="0" y="0"/>
              <a:ext cx="6277610" cy="6162040"/>
            </a:xfrm>
            <a:custGeom>
              <a:avLst/>
              <a:gdLst/>
              <a:ahLst/>
              <a:cxnLst/>
              <a:rect l="l" t="t" r="r" b="b"/>
              <a:pathLst>
                <a:path w="6277610" h="6162040">
                  <a:moveTo>
                    <a:pt x="2890520" y="4845050"/>
                  </a:moveTo>
                  <a:lnTo>
                    <a:pt x="1695450" y="4845050"/>
                  </a:lnTo>
                  <a:lnTo>
                    <a:pt x="1621790" y="4081780"/>
                  </a:lnTo>
                  <a:lnTo>
                    <a:pt x="1195070" y="5676900"/>
                  </a:lnTo>
                  <a:lnTo>
                    <a:pt x="0" y="5676900"/>
                  </a:lnTo>
                  <a:cubicBezTo>
                    <a:pt x="0" y="5676900"/>
                    <a:pt x="852170" y="2481580"/>
                    <a:pt x="1178560" y="1259840"/>
                  </a:cubicBezTo>
                  <a:cubicBezTo>
                    <a:pt x="1252220" y="984250"/>
                    <a:pt x="1501140" y="792480"/>
                    <a:pt x="1786890" y="792480"/>
                  </a:cubicBezTo>
                  <a:lnTo>
                    <a:pt x="1901190" y="792480"/>
                  </a:lnTo>
                  <a:cubicBezTo>
                    <a:pt x="2236470" y="792480"/>
                    <a:pt x="2512060" y="1055370"/>
                    <a:pt x="2529840" y="1389380"/>
                  </a:cubicBezTo>
                  <a:cubicBezTo>
                    <a:pt x="2560320" y="1996440"/>
                    <a:pt x="2603500" y="2848610"/>
                    <a:pt x="2603500" y="2848610"/>
                  </a:cubicBezTo>
                  <a:cubicBezTo>
                    <a:pt x="2603500" y="2848610"/>
                    <a:pt x="2717800" y="2038350"/>
                    <a:pt x="2801620" y="1435100"/>
                  </a:cubicBezTo>
                  <a:cubicBezTo>
                    <a:pt x="2853690" y="1065530"/>
                    <a:pt x="3169920" y="791210"/>
                    <a:pt x="3542030" y="791210"/>
                  </a:cubicBezTo>
                  <a:cubicBezTo>
                    <a:pt x="3999230" y="791210"/>
                    <a:pt x="4371340" y="1160780"/>
                    <a:pt x="4372610" y="1617980"/>
                  </a:cubicBezTo>
                  <a:cubicBezTo>
                    <a:pt x="4375150" y="2189480"/>
                    <a:pt x="4377690" y="2848610"/>
                    <a:pt x="4377690" y="2848610"/>
                  </a:cubicBezTo>
                  <a:lnTo>
                    <a:pt x="4919980" y="0"/>
                  </a:lnTo>
                  <a:lnTo>
                    <a:pt x="6115050" y="0"/>
                  </a:lnTo>
                  <a:lnTo>
                    <a:pt x="6277610" y="4845050"/>
                  </a:lnTo>
                  <a:lnTo>
                    <a:pt x="5082540" y="4845050"/>
                  </a:lnTo>
                  <a:lnTo>
                    <a:pt x="5049520" y="2849880"/>
                  </a:lnTo>
                  <a:cubicBezTo>
                    <a:pt x="5049520" y="2849880"/>
                    <a:pt x="4690110" y="4707890"/>
                    <a:pt x="4509770" y="5641340"/>
                  </a:cubicBezTo>
                  <a:cubicBezTo>
                    <a:pt x="4451350" y="5943600"/>
                    <a:pt x="4187190" y="6162040"/>
                    <a:pt x="3878580" y="6162040"/>
                  </a:cubicBezTo>
                  <a:cubicBezTo>
                    <a:pt x="3510280" y="6162040"/>
                    <a:pt x="3211830" y="5864860"/>
                    <a:pt x="3210560" y="5496560"/>
                  </a:cubicBezTo>
                  <a:cubicBezTo>
                    <a:pt x="3205480" y="4593590"/>
                    <a:pt x="3197860" y="3088640"/>
                    <a:pt x="3197860" y="3088640"/>
                  </a:cubicBezTo>
                  <a:lnTo>
                    <a:pt x="2988310" y="4845050"/>
                  </a:lnTo>
                  <a:lnTo>
                    <a:pt x="2890520" y="4845050"/>
                  </a:lnTo>
                </a:path>
              </a:pathLst>
            </a:custGeom>
            <a:gradFill rotWithShape="1">
              <a:gsLst>
                <a:gs pos="0">
                  <a:srgbClr val="130070">
                    <a:alpha val="100000"/>
                  </a:srgbClr>
                </a:gs>
                <a:gs pos="100000">
                  <a:srgbClr val="226AE2">
                    <a:alpha val="100000"/>
                  </a:srgbClr>
                </a:gs>
              </a:gsLst>
              <a:lin ang="2700000"/>
            </a:gradFill>
          </p:spPr>
          <p:txBody>
            <a:bodyPr/>
            <a:lstStyle/>
            <a:p>
              <a:endParaRPr lang="en-US"/>
            </a:p>
          </p:txBody>
        </p:sp>
      </p:grpSp>
      <p:grpSp>
        <p:nvGrpSpPr>
          <p:cNvPr id="6" name="Group 6"/>
          <p:cNvGrpSpPr/>
          <p:nvPr/>
        </p:nvGrpSpPr>
        <p:grpSpPr>
          <a:xfrm>
            <a:off x="-4033129" y="-1485900"/>
            <a:ext cx="13910815" cy="13651905"/>
            <a:chOff x="0" y="0"/>
            <a:chExt cx="6277610" cy="6160770"/>
          </a:xfrm>
        </p:grpSpPr>
        <p:sp>
          <p:nvSpPr>
            <p:cNvPr id="7" name="Freeform 7"/>
            <p:cNvSpPr/>
            <p:nvPr/>
          </p:nvSpPr>
          <p:spPr>
            <a:xfrm>
              <a:off x="0" y="0"/>
              <a:ext cx="6277610" cy="6162040"/>
            </a:xfrm>
            <a:custGeom>
              <a:avLst/>
              <a:gdLst/>
              <a:ahLst/>
              <a:cxnLst/>
              <a:rect l="l" t="t" r="r" b="b"/>
              <a:pathLst>
                <a:path w="6277610" h="6162040">
                  <a:moveTo>
                    <a:pt x="2890520" y="4845050"/>
                  </a:moveTo>
                  <a:lnTo>
                    <a:pt x="1695450" y="4845050"/>
                  </a:lnTo>
                  <a:lnTo>
                    <a:pt x="1621790" y="4081780"/>
                  </a:lnTo>
                  <a:lnTo>
                    <a:pt x="1195070" y="5676900"/>
                  </a:lnTo>
                  <a:lnTo>
                    <a:pt x="0" y="5676900"/>
                  </a:lnTo>
                  <a:cubicBezTo>
                    <a:pt x="0" y="5676900"/>
                    <a:pt x="852170" y="2481580"/>
                    <a:pt x="1178560" y="1259840"/>
                  </a:cubicBezTo>
                  <a:cubicBezTo>
                    <a:pt x="1252220" y="984250"/>
                    <a:pt x="1501140" y="792480"/>
                    <a:pt x="1786890" y="792480"/>
                  </a:cubicBezTo>
                  <a:lnTo>
                    <a:pt x="1901190" y="792480"/>
                  </a:lnTo>
                  <a:cubicBezTo>
                    <a:pt x="2236470" y="792480"/>
                    <a:pt x="2512060" y="1055370"/>
                    <a:pt x="2529840" y="1389380"/>
                  </a:cubicBezTo>
                  <a:cubicBezTo>
                    <a:pt x="2560320" y="1996440"/>
                    <a:pt x="2603500" y="2848610"/>
                    <a:pt x="2603500" y="2848610"/>
                  </a:cubicBezTo>
                  <a:cubicBezTo>
                    <a:pt x="2603500" y="2848610"/>
                    <a:pt x="2717800" y="2038350"/>
                    <a:pt x="2801620" y="1435100"/>
                  </a:cubicBezTo>
                  <a:cubicBezTo>
                    <a:pt x="2853690" y="1065530"/>
                    <a:pt x="3169920" y="791210"/>
                    <a:pt x="3542030" y="791210"/>
                  </a:cubicBezTo>
                  <a:cubicBezTo>
                    <a:pt x="3999230" y="791210"/>
                    <a:pt x="4371340" y="1160780"/>
                    <a:pt x="4372610" y="1617980"/>
                  </a:cubicBezTo>
                  <a:cubicBezTo>
                    <a:pt x="4375150" y="2189480"/>
                    <a:pt x="4377690" y="2848610"/>
                    <a:pt x="4377690" y="2848610"/>
                  </a:cubicBezTo>
                  <a:lnTo>
                    <a:pt x="4919980" y="0"/>
                  </a:lnTo>
                  <a:lnTo>
                    <a:pt x="6115050" y="0"/>
                  </a:lnTo>
                  <a:lnTo>
                    <a:pt x="6277610" y="4845050"/>
                  </a:lnTo>
                  <a:lnTo>
                    <a:pt x="5082540" y="4845050"/>
                  </a:lnTo>
                  <a:lnTo>
                    <a:pt x="5049520" y="2849880"/>
                  </a:lnTo>
                  <a:cubicBezTo>
                    <a:pt x="5049520" y="2849880"/>
                    <a:pt x="4690110" y="4707890"/>
                    <a:pt x="4509770" y="5641340"/>
                  </a:cubicBezTo>
                  <a:cubicBezTo>
                    <a:pt x="4451350" y="5943600"/>
                    <a:pt x="4187190" y="6162040"/>
                    <a:pt x="3878580" y="6162040"/>
                  </a:cubicBezTo>
                  <a:cubicBezTo>
                    <a:pt x="3510280" y="6162040"/>
                    <a:pt x="3211830" y="5864860"/>
                    <a:pt x="3210560" y="5496560"/>
                  </a:cubicBezTo>
                  <a:cubicBezTo>
                    <a:pt x="3205480" y="4593590"/>
                    <a:pt x="3197860" y="3088640"/>
                    <a:pt x="3197860" y="3088640"/>
                  </a:cubicBezTo>
                  <a:lnTo>
                    <a:pt x="2988310" y="4845050"/>
                  </a:lnTo>
                  <a:lnTo>
                    <a:pt x="2890520" y="4845050"/>
                  </a:lnTo>
                </a:path>
              </a:pathLst>
            </a:custGeom>
            <a:blipFill>
              <a:blip r:embed="rId5">
                <a:alphaModFix amt="39000"/>
              </a:blip>
              <a:stretch>
                <a:fillRect t="-5707" b="-5707"/>
              </a:stretch>
            </a:blipFill>
          </p:spPr>
          <p:txBody>
            <a:bodyPr/>
            <a:lstStyle/>
            <a:p>
              <a:endParaRPr lang="en-US"/>
            </a:p>
          </p:txBody>
        </p:sp>
      </p:grpSp>
      <p:sp>
        <p:nvSpPr>
          <p:cNvPr id="8" name="Freeform 8"/>
          <p:cNvSpPr/>
          <p:nvPr/>
        </p:nvSpPr>
        <p:spPr>
          <a:xfrm>
            <a:off x="951859" y="2605450"/>
            <a:ext cx="1970420" cy="1970420"/>
          </a:xfrm>
          <a:custGeom>
            <a:avLst/>
            <a:gdLst/>
            <a:ahLst/>
            <a:cxnLst/>
            <a:rect l="l" t="t" r="r" b="b"/>
            <a:pathLst>
              <a:path w="1970420" h="1970420">
                <a:moveTo>
                  <a:pt x="0" y="0"/>
                </a:moveTo>
                <a:lnTo>
                  <a:pt x="1970420" y="0"/>
                </a:lnTo>
                <a:lnTo>
                  <a:pt x="1970420" y="1970420"/>
                </a:lnTo>
                <a:lnTo>
                  <a:pt x="0" y="197042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9" name="Freeform 9"/>
          <p:cNvSpPr/>
          <p:nvPr/>
        </p:nvSpPr>
        <p:spPr>
          <a:xfrm>
            <a:off x="16180036" y="-1273858"/>
            <a:ext cx="3119046" cy="3119046"/>
          </a:xfrm>
          <a:custGeom>
            <a:avLst/>
            <a:gdLst/>
            <a:ahLst/>
            <a:cxnLst/>
            <a:rect l="l" t="t" r="r" b="b"/>
            <a:pathLst>
              <a:path w="3119046" h="3119046">
                <a:moveTo>
                  <a:pt x="0" y="0"/>
                </a:moveTo>
                <a:lnTo>
                  <a:pt x="3119046" y="0"/>
                </a:lnTo>
                <a:lnTo>
                  <a:pt x="3119046" y="3119046"/>
                </a:lnTo>
                <a:lnTo>
                  <a:pt x="0" y="311904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0" name="TextBox 10"/>
          <p:cNvSpPr txBox="1"/>
          <p:nvPr/>
        </p:nvSpPr>
        <p:spPr>
          <a:xfrm>
            <a:off x="10653312" y="1725428"/>
            <a:ext cx="6605988" cy="2547366"/>
          </a:xfrm>
          <a:prstGeom prst="rect">
            <a:avLst/>
          </a:prstGeom>
        </p:spPr>
        <p:txBody>
          <a:bodyPr lIns="0" tIns="0" rIns="0" bIns="0" rtlCol="0" anchor="t">
            <a:spAutoFit/>
          </a:bodyPr>
          <a:lstStyle/>
          <a:p>
            <a:pPr algn="l">
              <a:lnSpc>
                <a:spcPts val="9072"/>
              </a:lnSpc>
            </a:pPr>
            <a:r>
              <a:rPr lang="en-US" sz="8400" b="1">
                <a:gradFill>
                  <a:gsLst>
                    <a:gs pos="0">
                      <a:srgbClr val="130070">
                        <a:alpha val="100000"/>
                      </a:srgbClr>
                    </a:gs>
                    <a:gs pos="100000">
                      <a:srgbClr val="226AE2">
                        <a:alpha val="100000"/>
                      </a:srgbClr>
                    </a:gs>
                  </a:gsLst>
                  <a:lin ang="2700000"/>
                </a:gradFill>
                <a:latin typeface="Agrandir Bold"/>
                <a:ea typeface="Agrandir Bold"/>
                <a:cs typeface="Agrandir Bold"/>
                <a:sym typeface="Agrandir Bold"/>
              </a:rPr>
              <a:t>THANK YOU FOR</a:t>
            </a:r>
          </a:p>
        </p:txBody>
      </p:sp>
      <p:sp>
        <p:nvSpPr>
          <p:cNvPr id="11" name="TextBox 11"/>
          <p:cNvSpPr txBox="1"/>
          <p:nvPr/>
        </p:nvSpPr>
        <p:spPr>
          <a:xfrm>
            <a:off x="10653312" y="3910679"/>
            <a:ext cx="6605988" cy="3690366"/>
          </a:xfrm>
          <a:prstGeom prst="rect">
            <a:avLst/>
          </a:prstGeom>
        </p:spPr>
        <p:txBody>
          <a:bodyPr lIns="0" tIns="0" rIns="0" bIns="0" rtlCol="0" anchor="t">
            <a:spAutoFit/>
          </a:bodyPr>
          <a:lstStyle/>
          <a:p>
            <a:pPr algn="l">
              <a:lnSpc>
                <a:spcPts val="9072"/>
              </a:lnSpc>
            </a:pPr>
            <a:r>
              <a:rPr lang="en-US" sz="8400" b="1">
                <a:solidFill>
                  <a:srgbClr val="0D0C0A"/>
                </a:solidFill>
                <a:latin typeface="Agrandir Bold"/>
                <a:ea typeface="Agrandir Bold"/>
                <a:cs typeface="Agrandir Bold"/>
                <a:sym typeface="Agrandir Bold"/>
              </a:rPr>
              <a:t>YOUR TIME AND ATTENTION</a:t>
            </a:r>
          </a:p>
        </p:txBody>
      </p:sp>
    </p:spTree>
  </p:cSld>
  <p:clrMapOvr>
    <a:masterClrMapping/>
  </p:clrMapOvr>
  <p:transition spd="slow">
    <p:push dir="d"/>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Metadata/LabelInfo.xml><?xml version="1.0" encoding="utf-8"?>
<clbl:labelList xmlns:clbl="http://schemas.microsoft.com/office/2020/mipLabelMetadata">
  <clbl:label id="{8412d91d-9e36-4b7b-9f0e-6cb709942add}" enabled="1" method="Standard" siteId="{e8549c2e-0d2e-4560-9591-3186755fc587}" contentBits="0" removed="0"/>
</clbl:labelList>
</file>

<file path=docProps/app.xml><?xml version="1.0" encoding="utf-8"?>
<Properties xmlns="http://schemas.openxmlformats.org/officeDocument/2006/extended-properties" xmlns:vt="http://schemas.openxmlformats.org/officeDocument/2006/docPropsVTypes">
  <TotalTime>1533</TotalTime>
  <Words>1312</Words>
  <Application>Microsoft Macintosh PowerPoint</Application>
  <PresentationFormat>Custom</PresentationFormat>
  <Paragraphs>260</Paragraphs>
  <Slides>15</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Poppins</vt:lpstr>
      <vt:lpstr>Glacial Indifference</vt:lpstr>
      <vt:lpstr>Agrandir Bold Italics</vt:lpstr>
      <vt:lpstr>Arial</vt:lpstr>
      <vt:lpstr>Agrandir Bold</vt:lpstr>
      <vt:lpstr>Calibri</vt:lpstr>
      <vt:lpstr>Poppins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Modern Business Plan Presentation</dc:title>
  <cp:lastModifiedBy>Ion Cupcea (2513611)</cp:lastModifiedBy>
  <cp:revision>4</cp:revision>
  <dcterms:created xsi:type="dcterms:W3CDTF">2006-08-16T00:00:00Z</dcterms:created>
  <dcterms:modified xsi:type="dcterms:W3CDTF">2026-07-25T09:29:34Z</dcterms:modified>
  <dc:identifier>DAHQOy2Mj4I</dc:identifier>
</cp:coreProperties>
</file>