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419" r:id="rId6"/>
    <p:sldId id="560" r:id="rId7"/>
    <p:sldId id="541" r:id="rId8"/>
    <p:sldId id="561" r:id="rId9"/>
    <p:sldId id="562" r:id="rId10"/>
    <p:sldId id="565" r:id="rId11"/>
    <p:sldId id="568" r:id="rId12"/>
    <p:sldId id="563" r:id="rId13"/>
    <p:sldId id="572" r:id="rId14"/>
    <p:sldId id="580" r:id="rId15"/>
    <p:sldId id="570" r:id="rId16"/>
    <p:sldId id="559" r:id="rId17"/>
    <p:sldId id="564" r:id="rId18"/>
    <p:sldId id="566" r:id="rId19"/>
    <p:sldId id="567" r:id="rId20"/>
    <p:sldId id="579" r:id="rId21"/>
    <p:sldId id="573" r:id="rId22"/>
    <p:sldId id="574" r:id="rId23"/>
    <p:sldId id="576" r:id="rId24"/>
    <p:sldId id="575" r:id="rId25"/>
    <p:sldId id="437" r:id="rId26"/>
    <p:sldId id="578" r:id="rId27"/>
    <p:sldId id="577"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C6EF63-29D3-424D-8462-E75FAC8FC7CD}" v="5" dt="2025-02-03T16:10:58.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5" autoAdjust="0"/>
    <p:restoredTop sz="59399" autoAdjust="0"/>
  </p:normalViewPr>
  <p:slideViewPr>
    <p:cSldViewPr snapToGrid="0">
      <p:cViewPr varScale="1">
        <p:scale>
          <a:sx n="62" d="100"/>
          <a:sy n="62" d="100"/>
        </p:scale>
        <p:origin x="1638" y="33"/>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59C6EF63-29D3-424D-8462-E75FAC8FC7CD}"/>
    <pc:docChg chg="custSel addSld delSld modSld">
      <pc:chgData name="Rhiannon Akers" userId="fb3c9d12-5c8c-42d7-8dc7-d872d7a3d202" providerId="ADAL" clId="{59C6EF63-29D3-424D-8462-E75FAC8FC7CD}" dt="2025-02-03T16:19:18.743" v="1078" actId="20577"/>
      <pc:docMkLst>
        <pc:docMk/>
      </pc:docMkLst>
      <pc:sldChg chg="modSp mod">
        <pc:chgData name="Rhiannon Akers" userId="fb3c9d12-5c8c-42d7-8dc7-d872d7a3d202" providerId="ADAL" clId="{59C6EF63-29D3-424D-8462-E75FAC8FC7CD}" dt="2025-01-27T14:22:22.708" v="3" actId="20577"/>
        <pc:sldMkLst>
          <pc:docMk/>
          <pc:sldMk cId="3408955283" sldId="256"/>
        </pc:sldMkLst>
        <pc:spChg chg="mod">
          <ac:chgData name="Rhiannon Akers" userId="fb3c9d12-5c8c-42d7-8dc7-d872d7a3d202" providerId="ADAL" clId="{59C6EF63-29D3-424D-8462-E75FAC8FC7CD}" dt="2025-01-27T14:22:22.708" v="3" actId="20577"/>
          <ac:spMkLst>
            <pc:docMk/>
            <pc:sldMk cId="3408955283" sldId="256"/>
            <ac:spMk id="2" creationId="{00000000-0000-0000-0000-000000000000}"/>
          </ac:spMkLst>
        </pc:spChg>
      </pc:sldChg>
      <pc:sldChg chg="modSp mod">
        <pc:chgData name="Rhiannon Akers" userId="fb3c9d12-5c8c-42d7-8dc7-d872d7a3d202" providerId="ADAL" clId="{59C6EF63-29D3-424D-8462-E75FAC8FC7CD}" dt="2025-01-31T16:00:45.853" v="89" actId="20577"/>
        <pc:sldMkLst>
          <pc:docMk/>
          <pc:sldMk cId="1073959250" sldId="560"/>
        </pc:sldMkLst>
        <pc:spChg chg="mod">
          <ac:chgData name="Rhiannon Akers" userId="fb3c9d12-5c8c-42d7-8dc7-d872d7a3d202" providerId="ADAL" clId="{59C6EF63-29D3-424D-8462-E75FAC8FC7CD}" dt="2025-01-31T16:00:45.853" v="89" actId="20577"/>
          <ac:spMkLst>
            <pc:docMk/>
            <pc:sldMk cId="1073959250" sldId="560"/>
            <ac:spMk id="5" creationId="{1A9F6A5F-5165-B49E-1729-43B912B1E5B6}"/>
          </ac:spMkLst>
        </pc:spChg>
      </pc:sldChg>
      <pc:sldChg chg="modSp mod">
        <pc:chgData name="Rhiannon Akers" userId="fb3c9d12-5c8c-42d7-8dc7-d872d7a3d202" providerId="ADAL" clId="{59C6EF63-29D3-424D-8462-E75FAC8FC7CD}" dt="2025-02-03T16:10:35.210" v="405" actId="20577"/>
        <pc:sldMkLst>
          <pc:docMk/>
          <pc:sldMk cId="3950279719" sldId="565"/>
        </pc:sldMkLst>
        <pc:spChg chg="mod">
          <ac:chgData name="Rhiannon Akers" userId="fb3c9d12-5c8c-42d7-8dc7-d872d7a3d202" providerId="ADAL" clId="{59C6EF63-29D3-424D-8462-E75FAC8FC7CD}" dt="2025-02-03T16:10:35.210" v="405" actId="20577"/>
          <ac:spMkLst>
            <pc:docMk/>
            <pc:sldMk cId="3950279719" sldId="565"/>
            <ac:spMk id="3" creationId="{80EE0D08-1F90-9E62-2EC3-A684055DF150}"/>
          </ac:spMkLst>
        </pc:spChg>
      </pc:sldChg>
      <pc:sldChg chg="modSp del mod">
        <pc:chgData name="Rhiannon Akers" userId="fb3c9d12-5c8c-42d7-8dc7-d872d7a3d202" providerId="ADAL" clId="{59C6EF63-29D3-424D-8462-E75FAC8FC7CD}" dt="2025-01-28T10:31:51.169" v="27" actId="47"/>
        <pc:sldMkLst>
          <pc:docMk/>
          <pc:sldMk cId="2638119945" sldId="578"/>
        </pc:sldMkLst>
      </pc:sldChg>
      <pc:sldChg chg="modSp new mod">
        <pc:chgData name="Rhiannon Akers" userId="fb3c9d12-5c8c-42d7-8dc7-d872d7a3d202" providerId="ADAL" clId="{59C6EF63-29D3-424D-8462-E75FAC8FC7CD}" dt="2025-01-31T16:08:53.322" v="226" actId="20577"/>
        <pc:sldMkLst>
          <pc:docMk/>
          <pc:sldMk cId="2739899479" sldId="578"/>
        </pc:sldMkLst>
        <pc:spChg chg="mod">
          <ac:chgData name="Rhiannon Akers" userId="fb3c9d12-5c8c-42d7-8dc7-d872d7a3d202" providerId="ADAL" clId="{59C6EF63-29D3-424D-8462-E75FAC8FC7CD}" dt="2025-01-31T16:07:39.070" v="145" actId="20577"/>
          <ac:spMkLst>
            <pc:docMk/>
            <pc:sldMk cId="2739899479" sldId="578"/>
            <ac:spMk id="2" creationId="{0450EA25-D5F2-6715-9573-6E952715C1B0}"/>
          </ac:spMkLst>
        </pc:spChg>
        <pc:spChg chg="mod">
          <ac:chgData name="Rhiannon Akers" userId="fb3c9d12-5c8c-42d7-8dc7-d872d7a3d202" providerId="ADAL" clId="{59C6EF63-29D3-424D-8462-E75FAC8FC7CD}" dt="2025-01-31T16:08:53.322" v="226" actId="20577"/>
          <ac:spMkLst>
            <pc:docMk/>
            <pc:sldMk cId="2739899479" sldId="578"/>
            <ac:spMk id="3" creationId="{A0D1E6E0-91C8-68DD-1271-41C301C51596}"/>
          </ac:spMkLst>
        </pc:spChg>
      </pc:sldChg>
      <pc:sldChg chg="new del">
        <pc:chgData name="Rhiannon Akers" userId="fb3c9d12-5c8c-42d7-8dc7-d872d7a3d202" providerId="ADAL" clId="{59C6EF63-29D3-424D-8462-E75FAC8FC7CD}" dt="2025-01-28T10:30:52.798" v="5" actId="47"/>
        <pc:sldMkLst>
          <pc:docMk/>
          <pc:sldMk cId="3273544668" sldId="578"/>
        </pc:sldMkLst>
      </pc:sldChg>
      <pc:sldChg chg="modSp mod modNotesTx">
        <pc:chgData name="Rhiannon Akers" userId="fb3c9d12-5c8c-42d7-8dc7-d872d7a3d202" providerId="ADAL" clId="{59C6EF63-29D3-424D-8462-E75FAC8FC7CD}" dt="2025-02-03T16:07:32.958" v="403" actId="6549"/>
        <pc:sldMkLst>
          <pc:docMk/>
          <pc:sldMk cId="1118260469" sldId="579"/>
        </pc:sldMkLst>
        <pc:spChg chg="mod">
          <ac:chgData name="Rhiannon Akers" userId="fb3c9d12-5c8c-42d7-8dc7-d872d7a3d202" providerId="ADAL" clId="{59C6EF63-29D3-424D-8462-E75FAC8FC7CD}" dt="2025-02-03T16:04:29.659" v="239" actId="20577"/>
          <ac:spMkLst>
            <pc:docMk/>
            <pc:sldMk cId="1118260469" sldId="579"/>
            <ac:spMk id="3" creationId="{C758B745-5CA0-33A3-7D93-DCDFE89487F8}"/>
          </ac:spMkLst>
        </pc:spChg>
        <pc:spChg chg="mod">
          <ac:chgData name="Rhiannon Akers" userId="fb3c9d12-5c8c-42d7-8dc7-d872d7a3d202" providerId="ADAL" clId="{59C6EF63-29D3-424D-8462-E75FAC8FC7CD}" dt="2025-02-03T16:07:30.489" v="402" actId="20577"/>
          <ac:spMkLst>
            <pc:docMk/>
            <pc:sldMk cId="1118260469" sldId="579"/>
            <ac:spMk id="4" creationId="{74A0F1C1-90E6-4BBF-2427-D9082E7593AF}"/>
          </ac:spMkLst>
        </pc:spChg>
      </pc:sldChg>
      <pc:sldChg chg="new del">
        <pc:chgData name="Rhiannon Akers" userId="fb3c9d12-5c8c-42d7-8dc7-d872d7a3d202" providerId="ADAL" clId="{59C6EF63-29D3-424D-8462-E75FAC8FC7CD}" dt="2025-02-03T16:04:10.375" v="228" actId="47"/>
        <pc:sldMkLst>
          <pc:docMk/>
          <pc:sldMk cId="3410645033" sldId="579"/>
        </pc:sldMkLst>
      </pc:sldChg>
      <pc:sldChg chg="modSp mod modNotesTx">
        <pc:chgData name="Rhiannon Akers" userId="fb3c9d12-5c8c-42d7-8dc7-d872d7a3d202" providerId="ADAL" clId="{59C6EF63-29D3-424D-8462-E75FAC8FC7CD}" dt="2025-02-03T16:19:18.743" v="1078" actId="20577"/>
        <pc:sldMkLst>
          <pc:docMk/>
          <pc:sldMk cId="681646041" sldId="580"/>
        </pc:sldMkLst>
        <pc:spChg chg="mod">
          <ac:chgData name="Rhiannon Akers" userId="fb3c9d12-5c8c-42d7-8dc7-d872d7a3d202" providerId="ADAL" clId="{59C6EF63-29D3-424D-8462-E75FAC8FC7CD}" dt="2025-02-03T16:11:43.279" v="446" actId="20577"/>
          <ac:spMkLst>
            <pc:docMk/>
            <pc:sldMk cId="681646041" sldId="580"/>
            <ac:spMk id="2" creationId="{3D146484-D65F-31E5-5E89-53DF3B1BEE40}"/>
          </ac:spMkLst>
        </pc:spChg>
        <pc:spChg chg="mod">
          <ac:chgData name="Rhiannon Akers" userId="fb3c9d12-5c8c-42d7-8dc7-d872d7a3d202" providerId="ADAL" clId="{59C6EF63-29D3-424D-8462-E75FAC8FC7CD}" dt="2025-02-03T16:17:37.923" v="1054" actId="20577"/>
          <ac:spMkLst>
            <pc:docMk/>
            <pc:sldMk cId="681646041" sldId="580"/>
            <ac:spMk id="5" creationId="{A9EB0779-5A52-42EF-4570-BA32240EA62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03/02/2025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03/02/2025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uk.linkedin.com/in/adamsmorris?trk=public_post_feed-actor-nam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eoplemanagement.co.uk/article/1875808/firm-guilty-wellbeing-washing"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co.uk/knowledge/culture/well-being/health-well-being-work/"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s://www.cipd.co.uk/knowledge/culture/well-being/occupational-health-factsheet/" TargetMode="External"/><Relationship Id="rId4" Type="http://schemas.openxmlformats.org/officeDocument/2006/relationships/hyperlink" Target="https://www.cipd.co.uk/knowledge/culture/well-being/managing-stress-at-work/"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ipd.org/uk/knowledge/reports/health-well-being-work/"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ipd.co.uk/knowledge/culture/well-being/factsheet/"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cipd.co.uk/knowledge/fundamentals/relations/engagement/factsheet/"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ipd.co.uk/knowledge/work/future-voice/employee-experiences/"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cipd.co.uk/knowledge/work/future-voice/insights-case-studies/"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v.uk/government/consultations/corporate-governance-reform" TargetMode="External"/><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hyperlink" Target="https://www.cipd.co.uk/knowledge/strategy/governance/factsheet/" TargetMode="External"/><Relationship Id="rId4" Type="http://schemas.openxmlformats.org/officeDocument/2006/relationships/hyperlink" Target="https://www.cipd.co.uk/news-views/policy-engagement/consultations/corporate-governance-paper/"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ipd.co.uk/knowledge/fundamentals/emp-law/discipline/factshee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1219649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382077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Fisher – happiness linked to high levels of job satisfaction, employee engagement and affective organisational commitment. </a:t>
            </a:r>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3725930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4159386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3485179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Promoting and supporting employee wellbeing is at the heart of our purpose to champion better work and working lives because an effective workplace wellbeing programme can deliver mutual benefit to people, organisations, economies and communities. Healthy workplaces help people to flourish and reach their potential. This means creating an environment that actively promotes a state of contentment, benefiting both employees and the organisation.</a:t>
            </a:r>
          </a:p>
          <a:p>
            <a:pPr algn="l"/>
            <a:r>
              <a:rPr lang="en-GB" b="0" i="0" dirty="0">
                <a:solidFill>
                  <a:srgbClr val="202020"/>
                </a:solidFill>
                <a:effectLst/>
                <a:latin typeface="Museo"/>
              </a:rPr>
              <a:t>Investing in employee wellbeing can lead to increased resilience, better employee engagement, reduced sickness absence and higher performance and productivity. However, wellbeing initiatives often fall short of their potential because they stand alone, isolated from the everyday business. To gain real benefit, employee wellbeing priorities must be integrated throughout an organisation, embedded in its culture, leadership and people management.</a:t>
            </a:r>
          </a:p>
          <a:p>
            <a:pPr algn="l"/>
            <a:r>
              <a:rPr lang="en-GB" b="0" i="0" dirty="0">
                <a:solidFill>
                  <a:srgbClr val="202020"/>
                </a:solidFill>
                <a:effectLst/>
                <a:latin typeface="Museo"/>
              </a:rPr>
              <a:t>The people profession is in a unique position to drive forward this agenda, to convince senior managers to make it a priority, and ensure that line managers are confident and capable to support their team’s wellbeing.</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4257164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2791915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auto"/>
            <a:r>
              <a:rPr lang="en-GB" b="1" i="0" u="none" strike="noStrike" dirty="0">
                <a:effectLst/>
                <a:latin typeface="-apple-system"/>
                <a:hlinkClick r:id="rId3"/>
              </a:rPr>
              <a:t>Adam Morris</a:t>
            </a:r>
            <a:endParaRPr lang="en-GB" b="0" i="0" dirty="0">
              <a:effectLst/>
              <a:latin typeface="-apple-system"/>
            </a:endParaRPr>
          </a:p>
          <a:p>
            <a:pPr algn="l" fontAlgn="auto"/>
            <a:r>
              <a:rPr lang="en-GB" b="0" i="0" dirty="0">
                <a:effectLst/>
                <a:latin typeface="-apple-system"/>
              </a:rPr>
              <a:t>CEO </a:t>
            </a:r>
            <a:r>
              <a:rPr lang="en-GB" b="0" i="0" dirty="0" err="1">
                <a:effectLst/>
                <a:latin typeface="-apple-system"/>
              </a:rPr>
              <a:t>BelievePerform</a:t>
            </a:r>
            <a:r>
              <a:rPr lang="en-GB" b="0" i="0" dirty="0">
                <a:effectLst/>
                <a:latin typeface="-apple-system"/>
              </a:rPr>
              <a:t> &amp; Director PlanetK2 Group</a:t>
            </a:r>
          </a:p>
          <a:p>
            <a:pPr algn="l" fontAlgn="auto"/>
            <a:r>
              <a:rPr lang="en-GB" b="0" i="0" dirty="0">
                <a:effectLst/>
                <a:latin typeface="-apple-system"/>
              </a:rPr>
              <a:t>2mo</a:t>
            </a:r>
          </a:p>
          <a:p>
            <a:pPr algn="l" rtl="0" fontAlgn="auto"/>
            <a:r>
              <a:rPr lang="en-GB" b="0" i="0" dirty="0">
                <a:effectLst/>
                <a:latin typeface="-apple-system"/>
              </a:rPr>
              <a:t>People don't want another monthly wellbeing session which they are too busy to attend. The true impact of wellbeing within organisations has become lost. Workplace wellbeing is too often associated with reactive activities or events rather than it being seen as the foundation for a culture. People don't ask for more yoga, more resilience, more healthy snacks or another wellbeing talk. People want to feel as though their needs are being met. They want to be part of a culture where they have a sense of purpose and belonging. They want to be part of a culture where there are opportunities for growth and development. Part of a culture where they are recognised and rewarded for their energy, actions and behaviours. Part of culture where wellbeing is integrated within the design of work. We are failing people within the workplace by not treating wellbeing as a key element in an organisations strategic approach.</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30582594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C983B-4A93-206C-B4C7-3727AEA0F9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18DCFF-82FE-5AD9-DAAB-75A4C6499F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BA7AEA-910E-D08C-C078-86D5D786D60D}"/>
              </a:ext>
            </a:extLst>
          </p:cNvPr>
          <p:cNvSpPr>
            <a:spLocks noGrp="1"/>
          </p:cNvSpPr>
          <p:nvPr>
            <p:ph type="body" idx="1"/>
          </p:nvPr>
        </p:nvSpPr>
        <p:spPr/>
        <p:txBody>
          <a:bodyPr/>
          <a:lstStyle/>
          <a:p>
            <a:endParaRPr lang="en-GB" dirty="0">
              <a:hlinkClick r:id="rId3"/>
            </a:endParaRPr>
          </a:p>
          <a:p>
            <a:pPr algn="l">
              <a:buFont typeface="+mj-lt"/>
              <a:buNone/>
            </a:pPr>
            <a:r>
              <a:rPr lang="en-GB" b="0" i="0" dirty="0">
                <a:effectLst/>
                <a:latin typeface="fkGroteskNeue"/>
              </a:rPr>
              <a:t>Wellbeing washing is a concerning trend in the workplace where companies appear to care about employee wellbeing but fail to provide meaningful, lasting support. This practice involves:</a:t>
            </a:r>
          </a:p>
          <a:p>
            <a:pPr algn="l">
              <a:buFont typeface="+mj-lt"/>
              <a:buNone/>
            </a:pPr>
            <a:r>
              <a:rPr lang="en-GB" b="0" i="0" dirty="0">
                <a:effectLst/>
                <a:latin typeface="fkGroteskNeue"/>
              </a:rPr>
              <a:t>Publicly promoting wellness initiatives for the sake of image rather than impact</a:t>
            </a:r>
            <a:r>
              <a:rPr lang="en-GB" b="0" i="0" u="none" strike="noStrike" dirty="0">
                <a:effectLst/>
                <a:latin typeface="var(--font-berkeley-mono)"/>
              </a:rPr>
              <a:t>.</a:t>
            </a:r>
            <a:endParaRPr lang="en-GB" b="0" i="0" dirty="0">
              <a:effectLst/>
              <a:latin typeface="fkGroteskNeue"/>
            </a:endParaRPr>
          </a:p>
          <a:p>
            <a:pPr algn="l">
              <a:buFont typeface="+mj-lt"/>
              <a:buNone/>
            </a:pPr>
            <a:r>
              <a:rPr lang="en-GB" b="0" i="0" dirty="0">
                <a:effectLst/>
                <a:latin typeface="fkGroteskNeue"/>
              </a:rPr>
              <a:t>Offering superficial or token gestures instead of addressing fundamental health issues</a:t>
            </a:r>
            <a:r>
              <a:rPr lang="en-GB" b="0" i="0" u="none" strike="noStrike" dirty="0">
                <a:effectLst/>
                <a:latin typeface="var(--font-berkeley-mono)"/>
              </a:rPr>
              <a:t>.</a:t>
            </a:r>
            <a:endParaRPr lang="en-GB" b="0" i="0" u="none" strike="noStrike" dirty="0">
              <a:effectLst/>
              <a:latin typeface="fkGroteskNeue"/>
            </a:endParaRPr>
          </a:p>
          <a:p>
            <a:pPr algn="l">
              <a:buFont typeface="+mj-lt"/>
              <a:buNone/>
            </a:pPr>
            <a:r>
              <a:rPr lang="en-GB" b="0" i="0">
                <a:effectLst/>
                <a:latin typeface="fkGroteskNeue"/>
              </a:rPr>
              <a:t>Creating </a:t>
            </a:r>
            <a:r>
              <a:rPr lang="en-GB" b="0" i="0" dirty="0">
                <a:effectLst/>
                <a:latin typeface="fkGroteskNeue"/>
              </a:rPr>
              <a:t>a misleading perception of commitment to </a:t>
            </a:r>
            <a:r>
              <a:rPr lang="en-GB" b="0" i="0">
                <a:effectLst/>
                <a:latin typeface="fkGroteskNeue"/>
              </a:rPr>
              <a:t>employee health.</a:t>
            </a:r>
            <a:endParaRPr lang="en-GB" b="0" i="0" dirty="0">
              <a:effectLst/>
              <a:latin typeface="fkGroteskNeue"/>
            </a:endParaRPr>
          </a:p>
          <a:p>
            <a:endParaRPr lang="en-GB" dirty="0">
              <a:hlinkClick r:id="rId3"/>
            </a:endParaRPr>
          </a:p>
          <a:p>
            <a:r>
              <a:rPr lang="en-GB" dirty="0">
                <a:hlinkClick r:id="rId3"/>
              </a:rPr>
              <a:t>Is your firm guilty of ‘wellbeing washing’?</a:t>
            </a:r>
            <a:endParaRPr lang="en-GB" dirty="0"/>
          </a:p>
          <a:p>
            <a:endParaRPr lang="en-GB" dirty="0"/>
          </a:p>
          <a:p>
            <a:pPr algn="l"/>
            <a:r>
              <a:rPr lang="en-GB" b="0" i="0" dirty="0">
                <a:effectLst/>
                <a:latin typeface="fkGroteskNeue"/>
              </a:rPr>
              <a:t>This article discusses the concept of "wellbeing washing" in the workplace and highlights a disconnect between employers' and employees' perceptions of effective workplace wellness strategies. Here are the key points:</a:t>
            </a:r>
          </a:p>
          <a:p>
            <a:pPr algn="l"/>
            <a:r>
              <a:rPr lang="en-GB" b="0" i="0" u="sng" dirty="0">
                <a:effectLst/>
                <a:latin typeface="var(--font-fk-grotesk)"/>
              </a:rPr>
              <a:t>Disconnect between employers and employees</a:t>
            </a:r>
          </a:p>
          <a:p>
            <a:pPr algn="l">
              <a:buFont typeface="Arial" panose="020B0604020202020204" pitchFamily="34" charset="0"/>
              <a:buChar char="•"/>
            </a:pPr>
            <a:r>
              <a:rPr lang="en-GB" b="0" i="0" dirty="0">
                <a:effectLst/>
                <a:latin typeface="fkGroteskNeue"/>
              </a:rPr>
              <a:t>86% of employers believe their wellness initiatives have reduced sickness absence rates</a:t>
            </a:r>
          </a:p>
          <a:p>
            <a:pPr algn="l">
              <a:buFont typeface="Arial" panose="020B0604020202020204" pitchFamily="34" charset="0"/>
              <a:buChar char="•"/>
            </a:pPr>
            <a:r>
              <a:rPr lang="en-GB" b="0" i="0" dirty="0">
                <a:effectLst/>
                <a:latin typeface="fkGroteskNeue"/>
              </a:rPr>
              <a:t>Employers admit their main goal is to increase productivity, not reduce sickness absence</a:t>
            </a:r>
          </a:p>
          <a:p>
            <a:pPr algn="l">
              <a:buFont typeface="Arial" panose="020B0604020202020204" pitchFamily="34" charset="0"/>
              <a:buChar char="•"/>
            </a:pPr>
            <a:r>
              <a:rPr lang="en-GB" b="0" i="0" dirty="0">
                <a:effectLst/>
                <a:latin typeface="fkGroteskNeue"/>
              </a:rPr>
              <a:t>Only about half of employers offer "good work" conditions like autonomy and work-life balance</a:t>
            </a:r>
          </a:p>
          <a:p>
            <a:pPr algn="l">
              <a:buFont typeface="Arial" panose="020B0604020202020204" pitchFamily="34" charset="0"/>
              <a:buChar char="•"/>
            </a:pPr>
            <a:r>
              <a:rPr lang="en-GB" b="0" i="0" dirty="0">
                <a:effectLst/>
                <a:latin typeface="fkGroteskNeue"/>
              </a:rPr>
              <a:t>Employees and employers disagree on the most effective measures to promote workplace wellbeing</a:t>
            </a:r>
          </a:p>
          <a:p>
            <a:pPr algn="l"/>
            <a:r>
              <a:rPr lang="en-GB" b="0" i="0" u="sng" dirty="0">
                <a:effectLst/>
                <a:latin typeface="var(--font-fk-grotesk)"/>
              </a:rPr>
              <a:t>Wellbeing washing concerns</a:t>
            </a:r>
          </a:p>
          <a:p>
            <a:pPr algn="l">
              <a:buFont typeface="Arial" panose="020B0604020202020204" pitchFamily="34" charset="0"/>
              <a:buChar char="•"/>
            </a:pPr>
            <a:r>
              <a:rPr lang="en-GB" b="0" i="0" dirty="0">
                <a:effectLst/>
                <a:latin typeface="fkGroteskNeue"/>
              </a:rPr>
              <a:t>Employers may be at risk of "wellbeing washing" by prioritising productivity over genuine employee wellbeing</a:t>
            </a:r>
          </a:p>
          <a:p>
            <a:pPr algn="l">
              <a:buFont typeface="Arial" panose="020B0604020202020204" pitchFamily="34" charset="0"/>
              <a:buChar char="•"/>
            </a:pPr>
            <a:r>
              <a:rPr lang="en-GB" b="0" i="0" dirty="0">
                <a:effectLst/>
                <a:latin typeface="fkGroteskNeue"/>
              </a:rPr>
              <a:t>There's a gap between organizations' PR about caring for employees and their actual practices</a:t>
            </a:r>
          </a:p>
          <a:p>
            <a:pPr algn="l">
              <a:buFont typeface="Arial" panose="020B0604020202020204" pitchFamily="34" charset="0"/>
              <a:buChar char="•"/>
            </a:pPr>
            <a:r>
              <a:rPr lang="en-GB" b="0" i="0" dirty="0">
                <a:effectLst/>
                <a:latin typeface="fkGroteskNeue"/>
              </a:rPr>
              <a:t>Many wellness programs are reactive rather than addressing root causes of wellbeing issues</a:t>
            </a:r>
          </a:p>
          <a:p>
            <a:pPr algn="l"/>
            <a:r>
              <a:rPr lang="en-GB" b="0" i="0" u="sng" dirty="0">
                <a:effectLst/>
                <a:latin typeface="var(--font-fk-grotesk)"/>
              </a:rPr>
              <a:t>Challenges and recommendations</a:t>
            </a:r>
          </a:p>
          <a:p>
            <a:pPr algn="l">
              <a:buFont typeface="Arial" panose="020B0604020202020204" pitchFamily="34" charset="0"/>
              <a:buChar char="•"/>
            </a:pPr>
            <a:r>
              <a:rPr lang="en-GB" b="0" i="0" dirty="0">
                <a:effectLst/>
                <a:latin typeface="fkGroteskNeue"/>
              </a:rPr>
              <a:t>HR professionals face difficulties in improving wellbeing provisions due to cost considerations</a:t>
            </a:r>
          </a:p>
          <a:p>
            <a:pPr algn="l">
              <a:buFont typeface="Arial" panose="020B0604020202020204" pitchFamily="34" charset="0"/>
              <a:buChar char="•"/>
            </a:pPr>
            <a:r>
              <a:rPr lang="en-GB" b="0" i="0" dirty="0">
                <a:effectLst/>
                <a:latin typeface="fkGroteskNeue"/>
              </a:rPr>
              <a:t>Both employers and employees agree there's too much responsibility on individuals to improve their health and wellbeing</a:t>
            </a:r>
          </a:p>
          <a:p>
            <a:pPr algn="l">
              <a:buFont typeface="Arial" panose="020B0604020202020204" pitchFamily="34" charset="0"/>
              <a:buChar char="•"/>
            </a:pPr>
            <a:r>
              <a:rPr lang="en-GB" b="0" i="0" dirty="0">
                <a:effectLst/>
                <a:latin typeface="fkGroteskNeue"/>
              </a:rPr>
              <a:t>Experts recommend focusing on improving organisational culture and addressing core workplace stressors</a:t>
            </a:r>
          </a:p>
          <a:p>
            <a:pPr algn="l">
              <a:buFont typeface="Arial" panose="020B0604020202020204" pitchFamily="34" charset="0"/>
              <a:buChar char="•"/>
            </a:pPr>
            <a:r>
              <a:rPr lang="en-GB" b="0" i="0" dirty="0">
                <a:effectLst/>
                <a:latin typeface="fkGroteskNeue"/>
              </a:rPr>
              <a:t>Employers should consider holistic approaches to wellbeing, including physical, mental, financial, and social aspects</a:t>
            </a:r>
          </a:p>
          <a:p>
            <a:r>
              <a:rPr lang="en-GB" b="0" i="0" dirty="0">
                <a:effectLst/>
                <a:latin typeface="fkGroteskNeue"/>
              </a:rPr>
              <a:t>The article concludes that superficial wellness programs risk damaging employee satisfaction, retention, and company reputation, emphasizing the need for genuine, comprehensive wellbeing strategies.</a:t>
            </a:r>
            <a:endParaRPr lang="en-GB" dirty="0"/>
          </a:p>
        </p:txBody>
      </p:sp>
      <p:sp>
        <p:nvSpPr>
          <p:cNvPr id="4" name="Slide Number Placeholder 3">
            <a:extLst>
              <a:ext uri="{FF2B5EF4-FFF2-40B4-BE49-F238E27FC236}">
                <a16:creationId xmlns:a16="http://schemas.microsoft.com/office/drawing/2014/main" id="{083A0C2D-A91D-9953-D874-FED37D84A773}"/>
              </a:ext>
            </a:extLst>
          </p:cNvPr>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994728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Museo"/>
              </a:rPr>
              <a:t>People professionals</a:t>
            </a:r>
          </a:p>
          <a:p>
            <a:pPr algn="l"/>
            <a:r>
              <a:rPr lang="en-GB" b="0" i="0" dirty="0">
                <a:solidFill>
                  <a:srgbClr val="202020"/>
                </a:solidFill>
                <a:effectLst/>
                <a:latin typeface="Museo"/>
              </a:rPr>
              <a:t>People professionals have a lead role to play in steering the health and wellbeing agenda in organisations. They need to ensure that senior managers regard it as a priority and integrate wellbeing practices into the organisation’s day-to-day operations.</a:t>
            </a:r>
          </a:p>
          <a:p>
            <a:pPr algn="l"/>
            <a:r>
              <a:rPr lang="en-GB" b="0" i="0" dirty="0">
                <a:solidFill>
                  <a:srgbClr val="202020"/>
                </a:solidFill>
                <a:effectLst/>
                <a:latin typeface="Museo"/>
              </a:rPr>
              <a:t>They need to communicate the benefits of a healthy workplace to line managers, who are typically responsible for implementing people management and wellbeing policies. They need to work closely with all areas of the business and provide practical guidance to ensure that policies and practices are implemented consistently and with compassion.</a:t>
            </a:r>
          </a:p>
          <a:p>
            <a:pPr algn="l"/>
            <a:r>
              <a:rPr lang="en-GB" b="0" i="0" dirty="0">
                <a:effectLst/>
                <a:latin typeface="Museo"/>
              </a:rPr>
              <a:t>Senior managers</a:t>
            </a:r>
          </a:p>
          <a:p>
            <a:pPr algn="l"/>
            <a:r>
              <a:rPr lang="en-GB" b="0" i="0" dirty="0">
                <a:solidFill>
                  <a:srgbClr val="202020"/>
                </a:solidFill>
                <a:effectLst/>
                <a:latin typeface="Museo"/>
              </a:rPr>
              <a:t>Lack of senior management commitment to wellbeing can be a major barrier to implementation. Senior managers are crucial role models, and line managers and employees are more likely to engage with health and wellbeing interventions if they see senior leaders actively participating in them. Senior managers have the authority and influence to ensure that wellbeing is a strategic priority embedded in the organisation’s day-to-day operations and culture.</a:t>
            </a:r>
          </a:p>
          <a:p>
            <a:pPr algn="l"/>
            <a:r>
              <a:rPr lang="en-GB" b="0" i="0" dirty="0">
                <a:effectLst/>
                <a:latin typeface="Museo"/>
              </a:rPr>
              <a:t>Line managers</a:t>
            </a:r>
          </a:p>
          <a:p>
            <a:pPr algn="l"/>
            <a:r>
              <a:rPr lang="en-GB" b="0" i="0" dirty="0">
                <a:solidFill>
                  <a:srgbClr val="202020"/>
                </a:solidFill>
                <a:effectLst/>
                <a:latin typeface="Museo"/>
              </a:rPr>
              <a:t>Much of the day-to-day responsibility for managing employees’ health and wellbeing falls on line managers. This includes spotting early warning signs of stress, making supportive adjustments at work, and nurturing positive relationships.</a:t>
            </a:r>
          </a:p>
          <a:p>
            <a:pPr algn="l"/>
            <a:r>
              <a:rPr lang="en-GB" b="0" i="0" dirty="0">
                <a:solidFill>
                  <a:srgbClr val="202020"/>
                </a:solidFill>
                <a:effectLst/>
                <a:latin typeface="Museo"/>
              </a:rPr>
              <a:t>Yet our surveys consistently show that ‘poor management style’ is a main cause of work-related stress. In our 2022 </a:t>
            </a:r>
            <a:r>
              <a:rPr lang="en-GB" b="1" i="0" dirty="0">
                <a:solidFill>
                  <a:srgbClr val="202020"/>
                </a:solidFill>
                <a:effectLst/>
                <a:latin typeface="Museo"/>
                <a:hlinkClick r:id="rId3" tooltip="Health and well-being at work survey report"/>
              </a:rPr>
              <a:t>Health and wellbeing at work survey</a:t>
            </a:r>
            <a:r>
              <a:rPr lang="en-GB" b="0" i="0" dirty="0">
                <a:solidFill>
                  <a:srgbClr val="202020"/>
                </a:solidFill>
                <a:effectLst/>
                <a:latin typeface="Museo"/>
              </a:rPr>
              <a:t>, around a quarter (26%) of respondents blamed management style for work-related stress. Managers are important role models in fostering healthy behaviour at work, and this finding shows how harmful the impact can be if managers aren’t equipped with the competence and confidence to go about their people management role in the right way.</a:t>
            </a:r>
          </a:p>
          <a:p>
            <a:pPr algn="l"/>
            <a:r>
              <a:rPr lang="en-GB" b="0" i="0" dirty="0">
                <a:solidFill>
                  <a:srgbClr val="202020"/>
                </a:solidFill>
                <a:effectLst/>
                <a:latin typeface="Museo"/>
              </a:rPr>
              <a:t>Managers also need to understand the impact their management style has on employees and the wider organisational culture at work.</a:t>
            </a:r>
          </a:p>
          <a:p>
            <a:pPr algn="l"/>
            <a:r>
              <a:rPr lang="en-GB" b="0" i="0" dirty="0">
                <a:solidFill>
                  <a:srgbClr val="202020"/>
                </a:solidFill>
                <a:effectLst/>
                <a:latin typeface="Museo"/>
              </a:rPr>
              <a:t>Our </a:t>
            </a:r>
            <a:r>
              <a:rPr lang="en-GB" b="1" i="0" dirty="0">
                <a:solidFill>
                  <a:srgbClr val="202020"/>
                </a:solidFill>
                <a:effectLst/>
                <a:latin typeface="Museo"/>
                <a:hlinkClick r:id="rId4" tooltip="Guidance on managing and preventing stress at work"/>
              </a:rPr>
              <a:t>guidance for managers</a:t>
            </a:r>
            <a:r>
              <a:rPr lang="en-GB" b="0" i="0" dirty="0">
                <a:solidFill>
                  <a:srgbClr val="202020"/>
                </a:solidFill>
                <a:effectLst/>
                <a:latin typeface="Museo"/>
              </a:rPr>
              <a:t> on preventing and reducing stress at work outlines the key steps they should take. </a:t>
            </a:r>
          </a:p>
          <a:p>
            <a:pPr algn="l"/>
            <a:r>
              <a:rPr lang="en-GB" b="0" i="0" dirty="0">
                <a:effectLst/>
                <a:latin typeface="Museo"/>
              </a:rPr>
              <a:t>Occupational health</a:t>
            </a:r>
          </a:p>
          <a:p>
            <a:pPr algn="l"/>
            <a:r>
              <a:rPr lang="en-GB" b="1" i="0" dirty="0">
                <a:solidFill>
                  <a:srgbClr val="202020"/>
                </a:solidFill>
                <a:effectLst/>
                <a:latin typeface="Museo"/>
                <a:hlinkClick r:id="rId5" tooltip="Occupational health factsheet"/>
              </a:rPr>
              <a:t>Occupational health</a:t>
            </a:r>
            <a:r>
              <a:rPr lang="en-GB" b="0" i="0" dirty="0">
                <a:solidFill>
                  <a:srgbClr val="202020"/>
                </a:solidFill>
                <a:effectLst/>
                <a:latin typeface="Museo"/>
              </a:rPr>
              <a:t> (OH) is a specialist branch of medicine focused on health in the workplace. For this reason, OH practitioners should work closely with people professionals and those responsible for health, wellbeing and safety in a workplace. </a:t>
            </a:r>
          </a:p>
          <a:p>
            <a:pPr algn="l"/>
            <a:r>
              <a:rPr lang="en-GB" b="0" i="0" dirty="0">
                <a:effectLst/>
                <a:latin typeface="Museo"/>
              </a:rPr>
              <a:t>Employees</a:t>
            </a:r>
          </a:p>
          <a:p>
            <a:pPr algn="l"/>
            <a:r>
              <a:rPr lang="en-GB" b="0" i="0" dirty="0">
                <a:solidFill>
                  <a:srgbClr val="202020"/>
                </a:solidFill>
                <a:effectLst/>
                <a:latin typeface="Museo"/>
              </a:rPr>
              <a:t>Employees also have a responsibility for looking after their own health and wellbeing, and will only benefit from wellbeing initiatives if they participate in the initiatives on offer and take care of their health and wellbeing outside work as well. Employers can encourage employees’ involvement by communicating how staff can access the support and benefits available to them. It’s also important that the organisation seeks employee feedback about its current offering so it can learn how to shape existing initiatives and plan new ones.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1142772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3132652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Health and wellbeing at work | CIPD</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E43DBC-073C-4AB9-9B7E-763DDAD352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3210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42517749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leads us nicely into Employee Voice.</a:t>
            </a:r>
          </a:p>
          <a:p>
            <a:r>
              <a:rPr lang="en-GB" b="0" i="0" dirty="0">
                <a:solidFill>
                  <a:srgbClr val="202020"/>
                </a:solidFill>
                <a:effectLst/>
                <a:latin typeface="Museo"/>
              </a:rPr>
              <a:t>Research shows that effective worker voice can lead to positive outcomes for both individuals and organisations. Participating in decisions is important for people's </a:t>
            </a:r>
            <a:r>
              <a:rPr lang="en-GB" b="1" i="0" dirty="0">
                <a:effectLst/>
                <a:latin typeface="Museo"/>
                <a:hlinkClick r:id="rId3" tooltip="Wellbeing at work"/>
              </a:rPr>
              <a:t>wellbeing</a:t>
            </a:r>
            <a:r>
              <a:rPr lang="en-GB" b="0" i="0" dirty="0">
                <a:solidFill>
                  <a:srgbClr val="202020"/>
                </a:solidFill>
                <a:effectLst/>
                <a:latin typeface="Museo"/>
              </a:rPr>
              <a:t> and </a:t>
            </a:r>
            <a:r>
              <a:rPr lang="en-GB" b="1" i="0" dirty="0">
                <a:effectLst/>
                <a:latin typeface="Museo"/>
                <a:hlinkClick r:id="rId4" tooltip="Employee engagement and motivation"/>
              </a:rPr>
              <a:t>motivation</a:t>
            </a:r>
            <a:r>
              <a:rPr lang="en-GB" b="0" i="0" dirty="0">
                <a:solidFill>
                  <a:srgbClr val="202020"/>
                </a:solidFill>
                <a:effectLst/>
                <a:latin typeface="Museo"/>
              </a:rPr>
              <a:t>, as it provides a way to improve work experience and overall job quality. Employers can benefit from higher productivity and innovation, and reduced workplace conflict and absenteeism.</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13425915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E8C3C-4DAB-0436-570F-F0658B5116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C7F913-CAE5-B2CA-50B4-FA0F58B732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3E7594-4FD0-86E1-0BF4-696566D3CB6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EB1369-7FC6-F4C3-BB8E-08AC15AA5872}"/>
              </a:ext>
            </a:extLst>
          </p:cNvPr>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25839540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olidFill>
                  <a:srgbClr val="000000"/>
                </a:solidFill>
                <a:effectLst/>
                <a:latin typeface="Arial" panose="020B0604020202020204" pitchFamily="34" charset="0"/>
                <a:ea typeface="Times New Roman" panose="02020603050405020304" pitchFamily="18" charset="0"/>
              </a:rPr>
              <a:t>CIPD (2019) found one to one meetings with a manager to be the most common voice channel, followed by team meetings and employee surveys. This supports the notion that leaders and line managers have a vital role to play in employee voice, which in turn will improve employee engagement. </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31078737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02020"/>
                </a:solidFill>
                <a:effectLst/>
                <a:latin typeface="Museo"/>
              </a:rPr>
              <a:t>CIPD </a:t>
            </a:r>
            <a:r>
              <a:rPr lang="en-GB" sz="1200" b="1" i="0" dirty="0">
                <a:effectLst/>
                <a:latin typeface="Museo"/>
                <a:hlinkClick r:id="rId3" tooltip="Talking about voice: employees’ experiences"/>
              </a:rPr>
              <a:t>research on voice</a:t>
            </a:r>
            <a:r>
              <a:rPr lang="en-GB" sz="1200" b="0" i="0" dirty="0">
                <a:solidFill>
                  <a:srgbClr val="202020"/>
                </a:solidFill>
                <a:effectLst/>
                <a:latin typeface="Museo"/>
              </a:rPr>
              <a:t> showed that employees’ involvement in decision-making is significantly and positively linked to job satisfaction. CIPD’s </a:t>
            </a:r>
            <a:r>
              <a:rPr lang="en-GB" sz="1200" b="1" i="0" dirty="0">
                <a:effectLst/>
                <a:latin typeface="Museo"/>
                <a:hlinkClick r:id="rId4" tooltip="Talking about voice: insights from case studies"/>
              </a:rPr>
              <a:t>case study</a:t>
            </a:r>
            <a:r>
              <a:rPr lang="en-GB" sz="1200" b="0" i="0" dirty="0">
                <a:solidFill>
                  <a:srgbClr val="202020"/>
                </a:solidFill>
                <a:effectLst/>
                <a:latin typeface="Museo"/>
              </a:rPr>
              <a:t> research offers an in-depth look at how organisations have developed their employee voice channels. </a:t>
            </a:r>
          </a:p>
          <a:p>
            <a:endParaRPr lang="en-GB" sz="1200" b="0" i="0" dirty="0">
              <a:solidFill>
                <a:srgbClr val="202020"/>
              </a:solidFill>
              <a:effectLst/>
              <a:latin typeface="Museo"/>
            </a:endParaRPr>
          </a:p>
          <a:p>
            <a:r>
              <a:rPr lang="en-GB" sz="1800" kern="0" dirty="0">
                <a:solidFill>
                  <a:srgbClr val="000000"/>
                </a:solidFill>
                <a:effectLst/>
                <a:latin typeface="Arial" panose="020B0604020202020204" pitchFamily="34" charset="0"/>
                <a:ea typeface="Times New Roman" panose="02020603050405020304" pitchFamily="18" charset="0"/>
              </a:rPr>
              <a:t>Lack of employee voice can negatively impact levels of engagement amongst employees in terms of wellbeing, commitment and innovation (CIPD, NO DATE). </a:t>
            </a:r>
            <a:endParaRPr lang="en-GB" sz="1200" b="0" i="0" dirty="0">
              <a:solidFill>
                <a:srgbClr val="202020"/>
              </a:solidFill>
              <a:effectLst/>
              <a:latin typeface="Museo"/>
            </a:endParaRPr>
          </a:p>
          <a:p>
            <a:endParaRPr lang="en-GB" sz="1200" b="0" i="0" dirty="0">
              <a:solidFill>
                <a:srgbClr val="202020"/>
              </a:solidFill>
              <a:effectLst/>
              <a:latin typeface="Museo"/>
            </a:endParaRPr>
          </a:p>
          <a:p>
            <a:pPr algn="l"/>
            <a:r>
              <a:rPr lang="en-GB" b="0" i="0" dirty="0">
                <a:effectLst/>
                <a:latin typeface="Museo"/>
              </a:rPr>
              <a:t>Employee silence</a:t>
            </a:r>
          </a:p>
          <a:p>
            <a:r>
              <a:rPr lang="en-GB" b="0" i="0" dirty="0">
                <a:solidFill>
                  <a:srgbClr val="202020"/>
                </a:solidFill>
                <a:effectLst/>
                <a:latin typeface="Museo"/>
              </a:rPr>
              <a:t>When individuals choose not to speak up on matters of importance to them, despite having something to say, this is known as employee silence. Employees are unlikely to speak up if they believe the costs of doing so outweigh the benefits – for example, if they feel that their position in the organisation would be threatened. Power dynamics influence people’s willingness to speak up, particularly on information which challenges the status quo or could be judged negatively by a more senior colleague.</a:t>
            </a:r>
            <a:br>
              <a:rPr lang="en-GB" dirty="0"/>
            </a:br>
            <a:br>
              <a:rPr lang="en-GB" dirty="0"/>
            </a:br>
            <a:r>
              <a:rPr lang="en-GB" b="0" i="0" dirty="0">
                <a:solidFill>
                  <a:srgbClr val="202020"/>
                </a:solidFill>
                <a:effectLst/>
                <a:latin typeface="Museo"/>
              </a:rPr>
              <a:t>CIPD research found that a quarter of employees report high levels of silence. It is important for all employees to feel safe to express their voice, particularly where some employee groups are underrepresented. Leaders, line managers and people professionals should champion the use of voice channels, so that businesses hear from a diverse range of employees.</a:t>
            </a:r>
            <a:endParaRPr lang="en-GB" dirty="0"/>
          </a:p>
          <a:p>
            <a:endParaRPr lang="en-GB" sz="1200" b="0" i="0" dirty="0">
              <a:solidFill>
                <a:srgbClr val="202020"/>
              </a:solidFill>
              <a:effectLst/>
              <a:latin typeface="Museo"/>
            </a:endParaRPr>
          </a:p>
          <a:p>
            <a:br>
              <a:rPr lang="en-GB" sz="1200" dirty="0"/>
            </a:b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21050439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Museo"/>
              </a:rPr>
              <a:t>Social technology</a:t>
            </a:r>
          </a:p>
          <a:p>
            <a:pPr algn="l"/>
            <a:r>
              <a:rPr lang="en-GB" b="0" i="0" dirty="0">
                <a:solidFill>
                  <a:srgbClr val="202020"/>
                </a:solidFill>
                <a:effectLst/>
                <a:latin typeface="Museo"/>
              </a:rPr>
              <a:t>The increase in remote and home working has provided new ways for people to have a voice at work. Employees are now more familiar with mobile devices, employee apps and digital meeting platforms such as Microsoft Teams and Zoom, meaning voice is not limited to in-person, office based mechanisms.  </a:t>
            </a:r>
          </a:p>
          <a:p>
            <a:pPr algn="l"/>
            <a:r>
              <a:rPr lang="en-GB" b="0" i="0" dirty="0">
                <a:solidFill>
                  <a:srgbClr val="202020"/>
                </a:solidFill>
                <a:effectLst/>
                <a:latin typeface="Museo"/>
              </a:rPr>
              <a:t>Organisational intranets also allow employees to communicate at a much flatter level, without hierarchical barriers meaning employees can express their views to senior leaders directly and more regularly.  These virtual networks allow workers some control over issues discussed, as well as informal networking with colleagues.</a:t>
            </a:r>
          </a:p>
          <a:p>
            <a:pPr algn="l"/>
            <a:r>
              <a:rPr lang="en-GB" b="0" i="0" dirty="0">
                <a:effectLst/>
                <a:latin typeface="Museo"/>
              </a:rPr>
              <a:t>Corporate governance</a:t>
            </a:r>
          </a:p>
          <a:p>
            <a:pPr algn="l"/>
            <a:r>
              <a:rPr lang="en-GB" b="0" i="0" dirty="0">
                <a:solidFill>
                  <a:srgbClr val="202020"/>
                </a:solidFill>
                <a:effectLst/>
                <a:latin typeface="Museo"/>
              </a:rPr>
              <a:t>The UK government’s </a:t>
            </a:r>
            <a:r>
              <a:rPr lang="en-GB" b="1" i="0" dirty="0">
                <a:solidFill>
                  <a:srgbClr val="202020"/>
                </a:solidFill>
                <a:effectLst/>
                <a:latin typeface="Museo"/>
                <a:hlinkClick r:id="rId3" tooltip="Corporate governance reform consultation "/>
              </a:rPr>
              <a:t>corporate governance reform</a:t>
            </a:r>
            <a:r>
              <a:rPr lang="en-GB" b="0" i="0" dirty="0">
                <a:solidFill>
                  <a:srgbClr val="202020"/>
                </a:solidFill>
                <a:effectLst/>
                <a:latin typeface="Museo"/>
              </a:rPr>
              <a:t> requires listed companies to ensure that employees’ interests are better represented at board level. One of the recommended options is to include an employee representative on the board. This is normal practice across Europe, but there’s no one-size-fits-all approach. In our </a:t>
            </a:r>
            <a:r>
              <a:rPr lang="en-GB" b="1" i="0" dirty="0">
                <a:solidFill>
                  <a:srgbClr val="202020"/>
                </a:solidFill>
                <a:effectLst/>
                <a:latin typeface="Museo"/>
                <a:hlinkClick r:id="rId4" tooltip="CIPD's response to the Corporate Governance consultation"/>
              </a:rPr>
              <a:t>response</a:t>
            </a:r>
            <a:r>
              <a:rPr lang="en-GB" b="0" i="0" dirty="0">
                <a:solidFill>
                  <a:srgbClr val="202020"/>
                </a:solidFill>
                <a:effectLst/>
                <a:latin typeface="Museo"/>
              </a:rPr>
              <a:t> to the government, we and the High Pay Centre welcomed raising awareness of employees’ interests at board level, but acknowledge that there’s no single solution to creating meaningful employee voice. Read more on </a:t>
            </a:r>
            <a:r>
              <a:rPr lang="en-GB" b="1" i="0" dirty="0">
                <a:solidFill>
                  <a:srgbClr val="202020"/>
                </a:solidFill>
                <a:effectLst/>
                <a:latin typeface="Museo"/>
                <a:hlinkClick r:id="rId5" tooltip="Corporate governance factsheet"/>
              </a:rPr>
              <a:t>corporate governance</a:t>
            </a:r>
            <a:r>
              <a:rPr lang="en-GB" b="0" i="0" dirty="0">
                <a:solidFill>
                  <a:srgbClr val="202020"/>
                </a:solidFill>
                <a:effectLst/>
                <a:latin typeface="Museo"/>
              </a:rPr>
              <a: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293124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Personal complaints such as harassment or discrimination are not usually treated as whistleblowing and should be handled according to the organisation’s </a:t>
            </a:r>
            <a:r>
              <a:rPr lang="en-GB" b="1" i="0" dirty="0">
                <a:solidFill>
                  <a:srgbClr val="202020"/>
                </a:solidFill>
                <a:effectLst/>
                <a:latin typeface="Museo"/>
                <a:hlinkClick r:id="rId3" tooltip="Discipline and grievance at work"/>
              </a:rPr>
              <a:t>grievance</a:t>
            </a:r>
            <a:r>
              <a:rPr lang="en-GB" b="0" i="0" dirty="0">
                <a:solidFill>
                  <a:srgbClr val="202020"/>
                </a:solidFill>
                <a:effectLst/>
                <a:latin typeface="Museo"/>
              </a:rPr>
              <a:t> policy. It’s preferable to deal with whistleblowing separately because the level of risk to the organisation and to the worker will generally be significantly greater in whistleblowing cases than in other grievance matters.</a:t>
            </a:r>
          </a:p>
          <a:p>
            <a:pPr algn="l"/>
            <a:r>
              <a:rPr lang="en-GB" b="0" i="0" dirty="0">
                <a:solidFill>
                  <a:srgbClr val="202020"/>
                </a:solidFill>
                <a:effectLst/>
                <a:latin typeface="Museo"/>
              </a:rPr>
              <a:t>A climate of open communication, supported by a clear procedure for dealing with concerns, will help reduce the risk of accusations of misconduct and illegalities, and ensure that concerns are dealt with speedily and effectively.</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39139194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81F2962-1C2F-C145-1932-52490618E93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3C06EA0F-D457-41F3-F95D-9EA7A5A9B7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95A0149B-A225-069C-B74A-83193DE745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70383FA-9BB7-4F83-9A3B-FCEAA399CDF1}" type="slidenum">
              <a:rPr lang="en-GB" altLang="en-US"/>
              <a:pPr eaLnBrk="1" hangingPunct="1"/>
              <a:t>22</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6288593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12166816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a:t>
            </a:r>
            <a:br>
              <a:rPr lang="en-GB" i="1" dirty="0">
                <a:solidFill>
                  <a:schemeClr val="bg1"/>
                </a:solidFill>
              </a:rPr>
            </a:br>
            <a:br>
              <a:rPr lang="en-GB" i="1" dirty="0">
                <a:solidFill>
                  <a:schemeClr val="bg1"/>
                </a:solidFill>
              </a:rPr>
            </a:br>
            <a:r>
              <a:rPr lang="en-GB" sz="3100" i="1" dirty="0">
                <a:solidFill>
                  <a:schemeClr val="bg1"/>
                </a:solidFill>
              </a:rPr>
              <a:t>Rhiannon Akers, February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Recap of last week</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8280636" cy="5509200"/>
          </a:xfrm>
          <a:prstGeom prst="rect">
            <a:avLst/>
          </a:prstGeom>
          <a:noFill/>
        </p:spPr>
        <p:txBody>
          <a:bodyPr wrap="square">
            <a:spAutoFit/>
          </a:bodyPr>
          <a:lstStyle/>
          <a:p>
            <a:r>
              <a:rPr lang="en-GB" sz="3200" dirty="0"/>
              <a:t>How to motivate and engage employees:</a:t>
            </a:r>
          </a:p>
          <a:p>
            <a:endParaRPr lang="en-GB" sz="3200" dirty="0"/>
          </a:p>
          <a:p>
            <a:pPr marL="914400" lvl="1" indent="-457200">
              <a:buFont typeface="Arial" panose="020B0604020202020204" pitchFamily="34" charset="0"/>
              <a:buChar char="•"/>
            </a:pPr>
            <a:r>
              <a:rPr lang="en-GB" sz="3200" dirty="0"/>
              <a:t>Benefits of employee engagement</a:t>
            </a:r>
          </a:p>
          <a:p>
            <a:pPr marL="914400" lvl="1" indent="-457200">
              <a:buFont typeface="Arial" panose="020B0604020202020204" pitchFamily="34" charset="0"/>
              <a:buChar char="•"/>
            </a:pPr>
            <a:r>
              <a:rPr lang="en-GB" sz="3200" dirty="0"/>
              <a:t>How to build an engaged and motivated workforce</a:t>
            </a:r>
          </a:p>
          <a:p>
            <a:pPr marL="914400" lvl="1" indent="-457200">
              <a:buFont typeface="Arial" panose="020B0604020202020204" pitchFamily="34" charset="0"/>
              <a:buChar char="•"/>
            </a:pPr>
            <a:r>
              <a:rPr lang="en-GB" sz="3200" dirty="0"/>
              <a:t>The importance of aligning people strategy</a:t>
            </a:r>
          </a:p>
          <a:p>
            <a:pPr marL="914400" lvl="1" indent="-457200">
              <a:buFont typeface="Arial" panose="020B0604020202020204" pitchFamily="34" charset="0"/>
              <a:buChar char="•"/>
            </a:pPr>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2760077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431682" y="1745257"/>
            <a:ext cx="8280636" cy="5016758"/>
          </a:xfrm>
          <a:prstGeom prst="rect">
            <a:avLst/>
          </a:prstGeom>
          <a:noFill/>
        </p:spPr>
        <p:txBody>
          <a:bodyPr wrap="square">
            <a:spAutoFit/>
          </a:bodyPr>
          <a:lstStyle/>
          <a:p>
            <a:pPr marL="914400" lvl="1" indent="-457200">
              <a:buFont typeface="Arial" panose="020B0604020202020204" pitchFamily="34" charset="0"/>
              <a:buChar char="•"/>
            </a:pPr>
            <a:r>
              <a:rPr lang="en-GB" sz="3200" dirty="0"/>
              <a:t>Defining wellbeing</a:t>
            </a:r>
          </a:p>
          <a:p>
            <a:pPr marL="914400" lvl="1" indent="-457200">
              <a:buFont typeface="Arial" panose="020B0604020202020204" pitchFamily="34" charset="0"/>
              <a:buChar char="•"/>
            </a:pPr>
            <a:r>
              <a:rPr lang="en-GB" sz="3200" dirty="0"/>
              <a:t>The importance of wellbeing</a:t>
            </a:r>
          </a:p>
          <a:p>
            <a:pPr marL="914400" lvl="1" indent="-457200">
              <a:buFont typeface="Arial" panose="020B0604020202020204" pitchFamily="34" charset="0"/>
              <a:buChar char="•"/>
            </a:pPr>
            <a:r>
              <a:rPr lang="en-GB" sz="3200" dirty="0"/>
              <a:t>Wellbeing strategies</a:t>
            </a:r>
          </a:p>
          <a:p>
            <a:pPr marL="914400" lvl="1" indent="-457200">
              <a:buFont typeface="Arial" panose="020B0604020202020204" pitchFamily="34" charset="0"/>
              <a:buChar char="•"/>
            </a:pPr>
            <a:r>
              <a:rPr lang="en-GB" sz="3200" dirty="0"/>
              <a:t>Employee Voice</a:t>
            </a:r>
          </a:p>
          <a:p>
            <a:pPr lvl="1"/>
            <a:endParaRPr lang="en-GB" sz="3200" dirty="0"/>
          </a:p>
          <a:p>
            <a:pPr lvl="1"/>
            <a:r>
              <a:rPr lang="en-GB" sz="3200" dirty="0"/>
              <a:t>Question – What does wellbeing at work mean to you? </a:t>
            </a:r>
          </a:p>
          <a:p>
            <a:endParaRPr lang="en-GB" sz="3200" dirty="0"/>
          </a:p>
          <a:p>
            <a:endParaRPr lang="en-GB" sz="3200" dirty="0"/>
          </a:p>
          <a:p>
            <a:endParaRPr lang="en-GB" sz="3200" dirty="0"/>
          </a:p>
        </p:txBody>
      </p:sp>
    </p:spTree>
    <p:extLst>
      <p:ext uri="{BB962C8B-B14F-4D97-AF65-F5344CB8AC3E}">
        <p14:creationId xmlns:p14="http://schemas.microsoft.com/office/powerpoint/2010/main" val="1073959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Definition of wellbeing</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3970318"/>
          </a:xfrm>
          <a:prstGeom prst="rect">
            <a:avLst/>
          </a:prstGeom>
          <a:noFill/>
        </p:spPr>
        <p:txBody>
          <a:bodyPr wrap="square">
            <a:spAutoFit/>
          </a:bodyPr>
          <a:lstStyle/>
          <a:p>
            <a:pPr marL="457200" indent="-457200">
              <a:buFont typeface="Arial" panose="020B0604020202020204" pitchFamily="34" charset="0"/>
              <a:buChar char="•"/>
            </a:pPr>
            <a:r>
              <a:rPr lang="en-GB" sz="3200" dirty="0"/>
              <a:t>Overall quality of work experienced by the individual in the work-place.</a:t>
            </a:r>
          </a:p>
          <a:p>
            <a:pPr marL="457200" indent="-457200">
              <a:buFont typeface="Arial" panose="020B0604020202020204" pitchFamily="34" charset="0"/>
              <a:buChar char="•"/>
            </a:pPr>
            <a:r>
              <a:rPr lang="en-GB" sz="3200" dirty="0"/>
              <a:t>Fisher likens wellbeing to ‘happiness’, manifesting in positive attitudes, good moods and emotions.</a:t>
            </a:r>
          </a:p>
          <a:p>
            <a:pPr marL="457200" indent="-457200">
              <a:buFont typeface="Arial" panose="020B0604020202020204" pitchFamily="34" charset="0"/>
              <a:buChar char="•"/>
            </a:pPr>
            <a:r>
              <a:rPr lang="en-GB" sz="3200" dirty="0"/>
              <a:t>Grant et al identified 3 main dimensions – psychological, physical, social.  </a:t>
            </a:r>
          </a:p>
          <a:p>
            <a:endParaRPr lang="en-GB" sz="2800" dirty="0"/>
          </a:p>
        </p:txBody>
      </p:sp>
    </p:spTree>
    <p:extLst>
      <p:ext uri="{BB962C8B-B14F-4D97-AF65-F5344CB8AC3E}">
        <p14:creationId xmlns:p14="http://schemas.microsoft.com/office/powerpoint/2010/main" val="4232416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Grant et al – 3 dimensions</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462760"/>
          </a:xfrm>
          <a:prstGeom prst="rect">
            <a:avLst/>
          </a:prstGeom>
          <a:noFill/>
        </p:spPr>
        <p:txBody>
          <a:bodyPr wrap="square">
            <a:spAutoFit/>
          </a:bodyPr>
          <a:lstStyle/>
          <a:p>
            <a:pPr marL="457200" indent="-457200">
              <a:buFont typeface="Arial" panose="020B0604020202020204" pitchFamily="34" charset="0"/>
              <a:buChar char="•"/>
            </a:pPr>
            <a:r>
              <a:rPr lang="en-GB" sz="3200" dirty="0"/>
              <a:t>Psychological – happiness and the subjective, positive experiences individuals have in the workplace.</a:t>
            </a:r>
          </a:p>
          <a:p>
            <a:pPr marL="457200" indent="-457200">
              <a:buFont typeface="Arial" panose="020B0604020202020204" pitchFamily="34" charset="0"/>
              <a:buChar char="•"/>
            </a:pPr>
            <a:r>
              <a:rPr lang="en-GB" sz="3200" dirty="0"/>
              <a:t>Physical – aspects of stress, injuries and diseases, the provision of healthcare services as part of an EAP for example.</a:t>
            </a:r>
          </a:p>
          <a:p>
            <a:pPr marL="457200" indent="-457200">
              <a:buFont typeface="Arial" panose="020B0604020202020204" pitchFamily="34" charset="0"/>
              <a:buChar char="•"/>
            </a:pPr>
            <a:r>
              <a:rPr lang="en-GB" sz="3200" dirty="0"/>
              <a:t>Social -  quality of peer and hierarchical relationships in the workplace.</a:t>
            </a:r>
          </a:p>
          <a:p>
            <a:endParaRPr lang="en-GB" sz="2800" dirty="0"/>
          </a:p>
        </p:txBody>
      </p:sp>
    </p:spTree>
    <p:extLst>
      <p:ext uri="{BB962C8B-B14F-4D97-AF65-F5344CB8AC3E}">
        <p14:creationId xmlns:p14="http://schemas.microsoft.com/office/powerpoint/2010/main" val="1953207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World Health Organisation (WHO)</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462760"/>
          </a:xfrm>
          <a:prstGeom prst="rect">
            <a:avLst/>
          </a:prstGeom>
          <a:noFill/>
        </p:spPr>
        <p:txBody>
          <a:bodyPr wrap="square">
            <a:spAutoFit/>
          </a:bodyPr>
          <a:lstStyle/>
          <a:p>
            <a:pPr marL="457200" indent="-457200">
              <a:buFont typeface="Arial" panose="020B0604020202020204" pitchFamily="34" charset="0"/>
              <a:buChar char="•"/>
            </a:pPr>
            <a:r>
              <a:rPr lang="en-GB" sz="3200" dirty="0"/>
              <a:t>Health is ‘a state of complete physical, mental and social wellbeing and not merely the absence of disease and infirmity’. </a:t>
            </a:r>
          </a:p>
          <a:p>
            <a:pPr marL="457200" indent="-457200">
              <a:buFont typeface="Arial" panose="020B0604020202020204" pitchFamily="34" charset="0"/>
              <a:buChar char="•"/>
            </a:pPr>
            <a:r>
              <a:rPr lang="en-GB" sz="3200" dirty="0"/>
              <a:t>Clear overlaps between health and wellbeing.</a:t>
            </a:r>
          </a:p>
          <a:p>
            <a:pPr marL="457200" indent="-457200">
              <a:buFont typeface="Arial" panose="020B0604020202020204" pitchFamily="34" charset="0"/>
              <a:buChar char="•"/>
            </a:pPr>
            <a:r>
              <a:rPr lang="en-GB" sz="3200" dirty="0"/>
              <a:t>Department of Health argue there is a 2-way relationship between wellbeing and health, both influencing each other. </a:t>
            </a:r>
          </a:p>
          <a:p>
            <a:endParaRPr lang="en-GB" sz="2800" dirty="0"/>
          </a:p>
        </p:txBody>
      </p:sp>
    </p:spTree>
    <p:extLst>
      <p:ext uri="{BB962C8B-B14F-4D97-AF65-F5344CB8AC3E}">
        <p14:creationId xmlns:p14="http://schemas.microsoft.com/office/powerpoint/2010/main" val="792688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EE0D08-1F90-9E62-2EC3-A684055DF150}"/>
              </a:ext>
            </a:extLst>
          </p:cNvPr>
          <p:cNvSpPr txBox="1"/>
          <p:nvPr/>
        </p:nvSpPr>
        <p:spPr>
          <a:xfrm>
            <a:off x="261258" y="1201783"/>
            <a:ext cx="8586652" cy="4444678"/>
          </a:xfrm>
          <a:prstGeom prst="rect">
            <a:avLst/>
          </a:prstGeom>
          <a:noFill/>
        </p:spPr>
        <p:txBody>
          <a:bodyPr wrap="square">
            <a:spAutoFit/>
          </a:bodyPr>
          <a:lstStyle/>
          <a:p>
            <a:pPr marL="457200" indent="-457200">
              <a:lnSpc>
                <a:spcPct val="107000"/>
              </a:lnSpc>
              <a:spcAft>
                <a:spcPts val="800"/>
              </a:spcAft>
              <a:buFont typeface="Arial" panose="020B0604020202020204" pitchFamily="34" charset="0"/>
              <a:buChar char="•"/>
            </a:pPr>
            <a:r>
              <a:rPr lang="en-GB" sz="2600" kern="100" dirty="0">
                <a:effectLst/>
                <a:latin typeface="+mj-lt"/>
                <a:ea typeface="DengXian" panose="02010600030101010101" pitchFamily="2" charset="-122"/>
                <a:cs typeface="Arial" panose="020B0604020202020204" pitchFamily="34" charset="0"/>
              </a:rPr>
              <a:t>On average we spend an estimated one-third of our lives at work. Difficulties in achieving equilibrium between work and home lives has created a culture of employees putting their jobs before their personal lives.</a:t>
            </a:r>
          </a:p>
          <a:p>
            <a:pPr marL="457200" indent="-457200">
              <a:lnSpc>
                <a:spcPct val="107000"/>
              </a:lnSpc>
              <a:spcAft>
                <a:spcPts val="800"/>
              </a:spcAft>
              <a:buFont typeface="Arial" panose="020B0604020202020204" pitchFamily="34" charset="0"/>
              <a:buChar char="•"/>
            </a:pPr>
            <a:r>
              <a:rPr lang="en-GB" sz="2600" kern="100" dirty="0" err="1">
                <a:effectLst/>
                <a:latin typeface="+mj-lt"/>
                <a:ea typeface="DengXian" panose="02010600030101010101" pitchFamily="2" charset="-122"/>
                <a:cs typeface="Arial" panose="020B0604020202020204" pitchFamily="34" charset="0"/>
              </a:rPr>
              <a:t>Caicedo</a:t>
            </a:r>
            <a:r>
              <a:rPr lang="en-GB" sz="2600" kern="100" dirty="0">
                <a:effectLst/>
                <a:latin typeface="+mj-lt"/>
                <a:ea typeface="DengXian" panose="02010600030101010101" pitchFamily="2" charset="-122"/>
                <a:cs typeface="Arial" panose="020B0604020202020204" pitchFamily="34" charset="0"/>
              </a:rPr>
              <a:t> et al </a:t>
            </a:r>
            <a:r>
              <a:rPr lang="en-GB" sz="2600" kern="100" dirty="0">
                <a:latin typeface="+mj-lt"/>
                <a:ea typeface="DengXian" panose="02010600030101010101" pitchFamily="2" charset="-122"/>
                <a:cs typeface="Arial" panose="020B0604020202020204" pitchFamily="34" charset="0"/>
              </a:rPr>
              <a:t> found </a:t>
            </a:r>
            <a:r>
              <a:rPr lang="en-GB" sz="2600" kern="100" dirty="0">
                <a:effectLst/>
                <a:latin typeface="+mj-lt"/>
                <a:ea typeface="DengXian" panose="02010600030101010101" pitchFamily="2" charset="-122"/>
                <a:cs typeface="Arial" panose="020B0604020202020204" pitchFamily="34" charset="0"/>
              </a:rPr>
              <a:t>workplace stressors such as organisational change, staff shortages and poor relationships with managers/colleagues may have a negative effect on overall health and wellbeing, reducing productivity and organisational effectiveness. </a:t>
            </a:r>
          </a:p>
        </p:txBody>
      </p:sp>
      <p:sp>
        <p:nvSpPr>
          <p:cNvPr id="5" name="TextBox 4">
            <a:extLst>
              <a:ext uri="{FF2B5EF4-FFF2-40B4-BE49-F238E27FC236}">
                <a16:creationId xmlns:a16="http://schemas.microsoft.com/office/drawing/2014/main" id="{FDF18497-3466-2D18-EABC-0EFDF73B6892}"/>
              </a:ext>
            </a:extLst>
          </p:cNvPr>
          <p:cNvSpPr txBox="1"/>
          <p:nvPr/>
        </p:nvSpPr>
        <p:spPr>
          <a:xfrm>
            <a:off x="1937656" y="590397"/>
            <a:ext cx="5830389" cy="584775"/>
          </a:xfrm>
          <a:prstGeom prst="rect">
            <a:avLst/>
          </a:prstGeom>
          <a:noFill/>
        </p:spPr>
        <p:txBody>
          <a:bodyPr wrap="square">
            <a:spAutoFit/>
          </a:bodyPr>
          <a:lstStyle/>
          <a:p>
            <a:pPr algn="ctr"/>
            <a:r>
              <a:rPr lang="en-GB" sz="3200" b="1" dirty="0"/>
              <a:t>Why so important? </a:t>
            </a:r>
          </a:p>
        </p:txBody>
      </p:sp>
    </p:spTree>
    <p:extLst>
      <p:ext uri="{BB962C8B-B14F-4D97-AF65-F5344CB8AC3E}">
        <p14:creationId xmlns:p14="http://schemas.microsoft.com/office/powerpoint/2010/main" val="395027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EE0D08-1F90-9E62-2EC3-A684055DF150}"/>
              </a:ext>
            </a:extLst>
          </p:cNvPr>
          <p:cNvSpPr txBox="1"/>
          <p:nvPr/>
        </p:nvSpPr>
        <p:spPr>
          <a:xfrm>
            <a:off x="261257" y="1201783"/>
            <a:ext cx="8995953" cy="1234249"/>
          </a:xfrm>
          <a:prstGeom prst="rect">
            <a:avLst/>
          </a:prstGeom>
          <a:noFill/>
        </p:spPr>
        <p:txBody>
          <a:bodyPr wrap="square">
            <a:spAutoFit/>
          </a:bodyPr>
          <a:lstStyle/>
          <a:p>
            <a:pPr>
              <a:lnSpc>
                <a:spcPct val="107000"/>
              </a:lnSpc>
              <a:spcAft>
                <a:spcPts val="800"/>
              </a:spcAft>
            </a:pPr>
            <a:r>
              <a:rPr lang="en-GB" sz="3600" kern="100" dirty="0">
                <a:effectLst/>
                <a:latin typeface="+mj-lt"/>
                <a:ea typeface="DengXian" panose="02010600030101010101" pitchFamily="2" charset="-122"/>
                <a:cs typeface="Arial" panose="020B0604020202020204" pitchFamily="34" charset="0"/>
              </a:rPr>
              <a:t>3 benefits for increased focus on employee wellbeing: </a:t>
            </a:r>
          </a:p>
        </p:txBody>
      </p:sp>
      <p:sp>
        <p:nvSpPr>
          <p:cNvPr id="5" name="TextBox 4">
            <a:extLst>
              <a:ext uri="{FF2B5EF4-FFF2-40B4-BE49-F238E27FC236}">
                <a16:creationId xmlns:a16="http://schemas.microsoft.com/office/drawing/2014/main" id="{FDF18497-3466-2D18-EABC-0EFDF73B6892}"/>
              </a:ext>
            </a:extLst>
          </p:cNvPr>
          <p:cNvSpPr txBox="1"/>
          <p:nvPr/>
        </p:nvSpPr>
        <p:spPr>
          <a:xfrm>
            <a:off x="1937656" y="590397"/>
            <a:ext cx="5830389" cy="584775"/>
          </a:xfrm>
          <a:prstGeom prst="rect">
            <a:avLst/>
          </a:prstGeom>
          <a:noFill/>
        </p:spPr>
        <p:txBody>
          <a:bodyPr wrap="square">
            <a:spAutoFit/>
          </a:bodyPr>
          <a:lstStyle/>
          <a:p>
            <a:pPr algn="ctr"/>
            <a:r>
              <a:rPr lang="en-GB" sz="3200" b="1" dirty="0"/>
              <a:t>Why so important? </a:t>
            </a:r>
          </a:p>
        </p:txBody>
      </p:sp>
      <p:sp>
        <p:nvSpPr>
          <p:cNvPr id="4" name="TextBox 3">
            <a:extLst>
              <a:ext uri="{FF2B5EF4-FFF2-40B4-BE49-F238E27FC236}">
                <a16:creationId xmlns:a16="http://schemas.microsoft.com/office/drawing/2014/main" id="{6ABD2478-3235-93BA-84D6-3A1BBD13BC2F}"/>
              </a:ext>
            </a:extLst>
          </p:cNvPr>
          <p:cNvSpPr txBox="1"/>
          <p:nvPr/>
        </p:nvSpPr>
        <p:spPr>
          <a:xfrm>
            <a:off x="535033" y="2566119"/>
            <a:ext cx="8847907" cy="3633239"/>
          </a:xfrm>
          <a:prstGeom prst="rect">
            <a:avLst/>
          </a:prstGeom>
          <a:noFill/>
        </p:spPr>
        <p:txBody>
          <a:bodyPr wrap="square">
            <a:spAutoFit/>
          </a:bodyPr>
          <a:lstStyle/>
          <a:p>
            <a:pPr algn="l">
              <a:buFont typeface="Arial" panose="020B0604020202020204" pitchFamily="34" charset="0"/>
              <a:buChar char="•"/>
            </a:pPr>
            <a:r>
              <a:rPr lang="en-GB" sz="3600" b="0" i="0" dirty="0">
                <a:solidFill>
                  <a:srgbClr val="202020"/>
                </a:solidFill>
                <a:effectLst/>
                <a:latin typeface="Museo"/>
              </a:rPr>
              <a:t> Better employee morale and engagement</a:t>
            </a:r>
            <a:r>
              <a:rPr lang="en-GB" b="0" i="0" dirty="0">
                <a:solidFill>
                  <a:srgbClr val="202020"/>
                </a:solidFill>
                <a:effectLst/>
                <a:latin typeface="Museo"/>
              </a:rPr>
              <a:t>.</a:t>
            </a:r>
          </a:p>
          <a:p>
            <a:pPr algn="l">
              <a:buFont typeface="Arial" panose="020B0604020202020204" pitchFamily="34" charset="0"/>
              <a:buChar char="•"/>
            </a:pPr>
            <a:r>
              <a:rPr lang="en-GB" sz="3600" b="0" i="0" dirty="0">
                <a:solidFill>
                  <a:srgbClr val="202020"/>
                </a:solidFill>
                <a:effectLst/>
                <a:latin typeface="Museo"/>
              </a:rPr>
              <a:t> A healthier and more inclusive culture.</a:t>
            </a:r>
          </a:p>
          <a:p>
            <a:pPr algn="l">
              <a:buFont typeface="Arial" panose="020B0604020202020204" pitchFamily="34" charset="0"/>
              <a:buChar char="•"/>
            </a:pPr>
            <a:r>
              <a:rPr lang="en-GB" sz="3600" b="0" i="0" dirty="0">
                <a:solidFill>
                  <a:srgbClr val="202020"/>
                </a:solidFill>
                <a:effectLst/>
                <a:latin typeface="Museo"/>
              </a:rPr>
              <a:t> Better work-life balance.</a:t>
            </a:r>
          </a:p>
          <a:p>
            <a:pPr>
              <a:lnSpc>
                <a:spcPct val="107000"/>
              </a:lnSpc>
              <a:spcAft>
                <a:spcPts val="800"/>
              </a:spcAft>
            </a:pPr>
            <a:endParaRPr lang="en-GB" sz="3600" dirty="0">
              <a:solidFill>
                <a:srgbClr val="202020"/>
              </a:solidFill>
              <a:latin typeface="Museo"/>
            </a:endParaRPr>
          </a:p>
          <a:p>
            <a:pPr>
              <a:lnSpc>
                <a:spcPct val="107000"/>
              </a:lnSpc>
              <a:spcAft>
                <a:spcPts val="800"/>
              </a:spcAft>
            </a:pPr>
            <a:r>
              <a:rPr lang="en-GB" sz="3200" kern="100" dirty="0">
                <a:effectLst/>
                <a:latin typeface="+mj-lt"/>
                <a:ea typeface="DengXian" panose="02010600030101010101" pitchFamily="2" charset="-122"/>
                <a:cs typeface="Arial" panose="020B0604020202020204" pitchFamily="34" charset="0"/>
              </a:rPr>
              <a:t>All of the above positivel</a:t>
            </a:r>
            <a:r>
              <a:rPr lang="en-GB" sz="3200" kern="100" dirty="0">
                <a:latin typeface="+mj-lt"/>
                <a:ea typeface="DengXian" panose="02010600030101010101" pitchFamily="2" charset="-122"/>
                <a:cs typeface="Arial" panose="020B0604020202020204" pitchFamily="34" charset="0"/>
              </a:rPr>
              <a:t>y impact performance.</a:t>
            </a:r>
            <a:endParaRPr lang="en-GB" sz="3200" kern="100" dirty="0">
              <a:effectLst/>
              <a:latin typeface="+mj-lt"/>
              <a:ea typeface="DengXian" panose="02010600030101010101" pitchFamily="2" charset="-122"/>
              <a:cs typeface="Arial" panose="020B0604020202020204" pitchFamily="34" charset="0"/>
            </a:endParaRPr>
          </a:p>
          <a:p>
            <a:pPr algn="l"/>
            <a:endParaRPr lang="en-GB" sz="3600" b="0" i="0" dirty="0">
              <a:solidFill>
                <a:srgbClr val="202020"/>
              </a:solidFill>
              <a:effectLst/>
              <a:latin typeface="Museo"/>
            </a:endParaRPr>
          </a:p>
        </p:txBody>
      </p:sp>
    </p:spTree>
    <p:extLst>
      <p:ext uri="{BB962C8B-B14F-4D97-AF65-F5344CB8AC3E}">
        <p14:creationId xmlns:p14="http://schemas.microsoft.com/office/powerpoint/2010/main" val="524063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What can organisations do?</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955203"/>
          </a:xfrm>
          <a:prstGeom prst="rect">
            <a:avLst/>
          </a:prstGeom>
          <a:noFill/>
        </p:spPr>
        <p:txBody>
          <a:bodyPr wrap="square">
            <a:spAutoFit/>
          </a:bodyPr>
          <a:lstStyle/>
          <a:p>
            <a:pPr marL="457200" indent="-457200">
              <a:buFont typeface="Arial" panose="020B0604020202020204" pitchFamily="34" charset="0"/>
              <a:buChar char="•"/>
            </a:pPr>
            <a:r>
              <a:rPr lang="en-GB" sz="3200" dirty="0"/>
              <a:t>Cooper and </a:t>
            </a:r>
            <a:r>
              <a:rPr lang="en-GB" sz="3200" dirty="0" err="1"/>
              <a:t>Suff</a:t>
            </a:r>
            <a:r>
              <a:rPr lang="en-GB" sz="3200" dirty="0"/>
              <a:t> confirmed organisations need to become more conscious of the complexities of people’s lives.</a:t>
            </a:r>
          </a:p>
          <a:p>
            <a:pPr marL="457200" indent="-457200">
              <a:buFont typeface="Arial" panose="020B0604020202020204" pitchFamily="34" charset="0"/>
              <a:buChar char="•"/>
            </a:pPr>
            <a:r>
              <a:rPr lang="en-GB" sz="3200" dirty="0"/>
              <a:t>Organisations can provide individuals with key emotional support from managers. </a:t>
            </a:r>
          </a:p>
          <a:p>
            <a:pPr marL="457200" indent="-457200">
              <a:buFont typeface="Arial" panose="020B0604020202020204" pitchFamily="34" charset="0"/>
              <a:buChar char="•"/>
            </a:pPr>
            <a:r>
              <a:rPr lang="en-GB" sz="3200" dirty="0"/>
              <a:t>Evidence suggest this will decrease burnout and negative effects of other health issues. </a:t>
            </a:r>
          </a:p>
          <a:p>
            <a:pPr marL="457200" indent="-457200">
              <a:buFont typeface="Arial" panose="020B0604020202020204" pitchFamily="34" charset="0"/>
              <a:buChar char="•"/>
            </a:pPr>
            <a:r>
              <a:rPr lang="en-GB" sz="3200" dirty="0"/>
              <a:t>Leads to valued employees and retention of knowledge.</a:t>
            </a:r>
          </a:p>
          <a:p>
            <a:endParaRPr lang="en-GB" sz="2800" dirty="0"/>
          </a:p>
        </p:txBody>
      </p:sp>
    </p:spTree>
    <p:extLst>
      <p:ext uri="{BB962C8B-B14F-4D97-AF65-F5344CB8AC3E}">
        <p14:creationId xmlns:p14="http://schemas.microsoft.com/office/powerpoint/2010/main" val="387286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374469" y="438381"/>
            <a:ext cx="86911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More than a monthly wellbeing session</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832092"/>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Autonomy</a:t>
            </a:r>
          </a:p>
          <a:p>
            <a:pPr marL="457200" indent="-457200" algn="l">
              <a:buFont typeface="Arial" panose="020B0604020202020204" pitchFamily="34" charset="0"/>
              <a:buChar char="•"/>
            </a:pPr>
            <a:r>
              <a:rPr lang="en-GB" sz="2800" b="0" dirty="0">
                <a:solidFill>
                  <a:srgbClr val="202020"/>
                </a:solidFill>
                <a:latin typeface="Museo"/>
              </a:rPr>
              <a:t>Safety</a:t>
            </a:r>
          </a:p>
          <a:p>
            <a:pPr marL="457200" indent="-457200" algn="l">
              <a:buFont typeface="Arial" panose="020B0604020202020204" pitchFamily="34" charset="0"/>
              <a:buChar char="•"/>
            </a:pPr>
            <a:r>
              <a:rPr lang="en-GB" sz="2800" i="0" dirty="0">
                <a:solidFill>
                  <a:srgbClr val="202020"/>
                </a:solidFill>
                <a:effectLst/>
                <a:latin typeface="Museo"/>
              </a:rPr>
              <a:t>Flexibility</a:t>
            </a:r>
          </a:p>
          <a:p>
            <a:pPr marL="457200" indent="-457200" algn="l">
              <a:buFont typeface="Arial" panose="020B0604020202020204" pitchFamily="34" charset="0"/>
              <a:buChar char="•"/>
            </a:pPr>
            <a:r>
              <a:rPr lang="en-GB" sz="2800" b="0" dirty="0">
                <a:solidFill>
                  <a:srgbClr val="202020"/>
                </a:solidFill>
                <a:latin typeface="Museo"/>
              </a:rPr>
              <a:t>Inclusivity</a:t>
            </a:r>
          </a:p>
          <a:p>
            <a:pPr marL="457200" indent="-457200" algn="l">
              <a:buFont typeface="Arial" panose="020B0604020202020204" pitchFamily="34" charset="0"/>
              <a:buChar char="•"/>
            </a:pPr>
            <a:r>
              <a:rPr lang="en-GB" sz="2800" i="0" dirty="0">
                <a:solidFill>
                  <a:srgbClr val="202020"/>
                </a:solidFill>
                <a:effectLst/>
                <a:latin typeface="Museo"/>
              </a:rPr>
              <a:t>Skill development</a:t>
            </a:r>
          </a:p>
          <a:p>
            <a:pPr marL="457200" indent="-457200" algn="l">
              <a:buFont typeface="Arial" panose="020B0604020202020204" pitchFamily="34" charset="0"/>
              <a:buChar char="•"/>
            </a:pPr>
            <a:r>
              <a:rPr lang="en-GB" sz="2800" b="0" dirty="0">
                <a:solidFill>
                  <a:srgbClr val="202020"/>
                </a:solidFill>
                <a:latin typeface="Museo"/>
              </a:rPr>
              <a:t>Security</a:t>
            </a:r>
          </a:p>
          <a:p>
            <a:pPr marL="457200" indent="-457200" algn="l">
              <a:buFont typeface="Arial" panose="020B0604020202020204" pitchFamily="34" charset="0"/>
              <a:buChar char="•"/>
            </a:pPr>
            <a:r>
              <a:rPr lang="en-GB" sz="2800" i="0" dirty="0">
                <a:solidFill>
                  <a:srgbClr val="202020"/>
                </a:solidFill>
                <a:effectLst/>
                <a:latin typeface="Museo"/>
              </a:rPr>
              <a:t>Con</a:t>
            </a:r>
            <a:r>
              <a:rPr lang="en-GB" sz="2800" dirty="0">
                <a:solidFill>
                  <a:srgbClr val="202020"/>
                </a:solidFill>
                <a:latin typeface="Museo"/>
              </a:rPr>
              <a:t>nection</a:t>
            </a:r>
          </a:p>
          <a:p>
            <a:pPr marL="457200" indent="-457200" algn="l">
              <a:buFont typeface="Arial" panose="020B0604020202020204" pitchFamily="34" charset="0"/>
              <a:buChar char="•"/>
            </a:pPr>
            <a:r>
              <a:rPr lang="en-GB" sz="2800" b="0" i="0" dirty="0">
                <a:solidFill>
                  <a:srgbClr val="202020"/>
                </a:solidFill>
                <a:effectLst/>
                <a:latin typeface="Museo"/>
              </a:rPr>
              <a:t>Integration</a:t>
            </a:r>
          </a:p>
          <a:p>
            <a:pPr marL="457200" indent="-457200" algn="l">
              <a:buFont typeface="Arial" panose="020B0604020202020204" pitchFamily="34" charset="0"/>
              <a:buChar char="•"/>
            </a:pPr>
            <a:r>
              <a:rPr lang="en-GB" sz="2800" dirty="0">
                <a:solidFill>
                  <a:srgbClr val="202020"/>
                </a:solidFill>
                <a:latin typeface="Museo"/>
              </a:rPr>
              <a:t>Recognition</a:t>
            </a:r>
            <a:endParaRPr lang="en-GB" sz="2800" b="0" i="0" dirty="0">
              <a:solidFill>
                <a:srgbClr val="202020"/>
              </a:solidFill>
              <a:effectLst/>
              <a:latin typeface="Museo"/>
            </a:endParaRPr>
          </a:p>
          <a:p>
            <a:br>
              <a:rPr lang="en-GB" sz="2800" dirty="0"/>
            </a:br>
            <a:endParaRPr lang="en-GB" sz="2800" dirty="0"/>
          </a:p>
        </p:txBody>
      </p:sp>
    </p:spTree>
    <p:extLst>
      <p:ext uri="{BB962C8B-B14F-4D97-AF65-F5344CB8AC3E}">
        <p14:creationId xmlns:p14="http://schemas.microsoft.com/office/powerpoint/2010/main" val="3293006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DD6194-3745-03F1-A61C-6D3007F4D38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D146484-D65F-31E5-5E89-53DF3B1BEE40}"/>
              </a:ext>
            </a:extLst>
          </p:cNvPr>
          <p:cNvSpPr txBox="1"/>
          <p:nvPr/>
        </p:nvSpPr>
        <p:spPr>
          <a:xfrm>
            <a:off x="374469" y="438381"/>
            <a:ext cx="86911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‘Wellbeing Washing’ (Mayne, 2024)</a:t>
            </a:r>
          </a:p>
        </p:txBody>
      </p:sp>
      <p:sp>
        <p:nvSpPr>
          <p:cNvPr id="5" name="TextBox 4">
            <a:extLst>
              <a:ext uri="{FF2B5EF4-FFF2-40B4-BE49-F238E27FC236}">
                <a16:creationId xmlns:a16="http://schemas.microsoft.com/office/drawing/2014/main" id="{A9EB0779-5A52-42EF-4570-BA32240EA624}"/>
              </a:ext>
            </a:extLst>
          </p:cNvPr>
          <p:cNvSpPr txBox="1"/>
          <p:nvPr/>
        </p:nvSpPr>
        <p:spPr>
          <a:xfrm>
            <a:off x="452846" y="1282983"/>
            <a:ext cx="8612777" cy="5262979"/>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Disconnect between employers and employees – 86% of employers believe their wellness initiatives have reduced sickness absence but many admit their main goal is to increase productivity.</a:t>
            </a:r>
          </a:p>
          <a:p>
            <a:pPr marL="457200" indent="-457200" algn="l">
              <a:buFont typeface="Arial" panose="020B0604020202020204" pitchFamily="34" charset="0"/>
              <a:buChar char="•"/>
            </a:pPr>
            <a:r>
              <a:rPr lang="en-GB" sz="2800" b="0" dirty="0">
                <a:solidFill>
                  <a:srgbClr val="202020"/>
                </a:solidFill>
                <a:latin typeface="Museo"/>
              </a:rPr>
              <a:t>Wellbeing washing concerns – employers may be at risk by prioritising productivity over genuine employee wellbeing.</a:t>
            </a:r>
          </a:p>
          <a:p>
            <a:pPr marL="457200" indent="-457200" algn="l">
              <a:buFont typeface="Arial" panose="020B0604020202020204" pitchFamily="34" charset="0"/>
              <a:buChar char="•"/>
            </a:pPr>
            <a:r>
              <a:rPr lang="en-GB" sz="2800" i="0" dirty="0">
                <a:solidFill>
                  <a:srgbClr val="202020"/>
                </a:solidFill>
                <a:effectLst/>
                <a:latin typeface="Museo"/>
              </a:rPr>
              <a:t>Challenges and recommendations include cost considerations, too much responsibilities on individuals, addressing core workplace stressors. </a:t>
            </a:r>
            <a:endParaRPr lang="en-GB" sz="2800" b="0" i="0" dirty="0">
              <a:solidFill>
                <a:srgbClr val="202020"/>
              </a:solidFill>
              <a:effectLst/>
              <a:latin typeface="Museo"/>
            </a:endParaRPr>
          </a:p>
          <a:p>
            <a:br>
              <a:rPr lang="en-GB" sz="2800" dirty="0"/>
            </a:br>
            <a:endParaRPr lang="en-GB" sz="2800" dirty="0"/>
          </a:p>
        </p:txBody>
      </p:sp>
    </p:spTree>
    <p:extLst>
      <p:ext uri="{BB962C8B-B14F-4D97-AF65-F5344CB8AC3E}">
        <p14:creationId xmlns:p14="http://schemas.microsoft.com/office/powerpoint/2010/main" val="681646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Who is responsible?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2985433"/>
          </a:xfrm>
          <a:prstGeom prst="rect">
            <a:avLst/>
          </a:prstGeom>
          <a:noFill/>
        </p:spPr>
        <p:txBody>
          <a:bodyPr wrap="square">
            <a:spAutoFit/>
          </a:bodyPr>
          <a:lstStyle/>
          <a:p>
            <a:pPr marL="457200" indent="-457200">
              <a:buFont typeface="Arial" panose="020B0604020202020204" pitchFamily="34" charset="0"/>
              <a:buChar char="•"/>
            </a:pPr>
            <a:r>
              <a:rPr lang="en-GB" sz="3200" dirty="0"/>
              <a:t>People professionals</a:t>
            </a:r>
          </a:p>
          <a:p>
            <a:pPr marL="457200" indent="-457200">
              <a:buFont typeface="Arial" panose="020B0604020202020204" pitchFamily="34" charset="0"/>
              <a:buChar char="•"/>
            </a:pPr>
            <a:r>
              <a:rPr lang="en-GB" sz="3200" dirty="0"/>
              <a:t>Senior managers</a:t>
            </a:r>
          </a:p>
          <a:p>
            <a:pPr marL="457200" indent="-457200">
              <a:buFont typeface="Arial" panose="020B0604020202020204" pitchFamily="34" charset="0"/>
              <a:buChar char="•"/>
            </a:pPr>
            <a:r>
              <a:rPr lang="en-GB" sz="3200" dirty="0"/>
              <a:t>Line managers</a:t>
            </a:r>
          </a:p>
          <a:p>
            <a:pPr marL="457200" indent="-457200">
              <a:buFont typeface="Arial" panose="020B0604020202020204" pitchFamily="34" charset="0"/>
              <a:buChar char="•"/>
            </a:pPr>
            <a:r>
              <a:rPr lang="en-GB" sz="3200" dirty="0"/>
              <a:t>Occupational health</a:t>
            </a:r>
          </a:p>
          <a:p>
            <a:pPr marL="457200" indent="-457200">
              <a:buFont typeface="Arial" panose="020B0604020202020204" pitchFamily="34" charset="0"/>
              <a:buChar char="•"/>
            </a:pPr>
            <a:r>
              <a:rPr lang="en-GB" sz="3200" dirty="0"/>
              <a:t>Employees</a:t>
            </a:r>
          </a:p>
          <a:p>
            <a:endParaRPr lang="en-GB" sz="2800" dirty="0"/>
          </a:p>
        </p:txBody>
      </p:sp>
    </p:spTree>
    <p:extLst>
      <p:ext uri="{BB962C8B-B14F-4D97-AF65-F5344CB8AC3E}">
        <p14:creationId xmlns:p14="http://schemas.microsoft.com/office/powerpoint/2010/main" val="2974945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707A4F-AADB-D15D-85DF-252A1677514F}"/>
              </a:ext>
            </a:extLst>
          </p:cNvPr>
          <p:cNvSpPr txBox="1"/>
          <p:nvPr/>
        </p:nvSpPr>
        <p:spPr>
          <a:xfrm>
            <a:off x="1776548" y="731520"/>
            <a:ext cx="4811486" cy="707886"/>
          </a:xfrm>
          <a:prstGeom prst="rect">
            <a:avLst/>
          </a:prstGeom>
          <a:noFill/>
        </p:spPr>
        <p:txBody>
          <a:bodyPr wrap="square">
            <a:spAutoFit/>
          </a:bodyPr>
          <a:lstStyle/>
          <a:p>
            <a:pPr algn="ctr"/>
            <a:r>
              <a:rPr lang="en-GB" sz="4000" b="1" dirty="0"/>
              <a:t>Activity</a:t>
            </a:r>
            <a:r>
              <a:rPr lang="en-GB" sz="1800" b="1" dirty="0"/>
              <a:t> </a:t>
            </a:r>
          </a:p>
        </p:txBody>
      </p:sp>
      <p:sp>
        <p:nvSpPr>
          <p:cNvPr id="4" name="TextBox 3">
            <a:extLst>
              <a:ext uri="{FF2B5EF4-FFF2-40B4-BE49-F238E27FC236}">
                <a16:creationId xmlns:a16="http://schemas.microsoft.com/office/drawing/2014/main" id="{0303CC1C-F1AF-A9E1-0715-993BE8A5ECE9}"/>
              </a:ext>
            </a:extLst>
          </p:cNvPr>
          <p:cNvSpPr txBox="1"/>
          <p:nvPr/>
        </p:nvSpPr>
        <p:spPr>
          <a:xfrm>
            <a:off x="809897" y="1613118"/>
            <a:ext cx="7393577" cy="3539430"/>
          </a:xfrm>
          <a:prstGeom prst="rect">
            <a:avLst/>
          </a:prstGeom>
          <a:noFill/>
        </p:spPr>
        <p:txBody>
          <a:bodyPr wrap="square">
            <a:spAutoFit/>
          </a:bodyPr>
          <a:lstStyle/>
          <a:p>
            <a:r>
              <a:rPr lang="en-GB" sz="2800" dirty="0"/>
              <a:t>Many organisations are promoting health and wellbeing in the workplace, but it’s not always taken seriously enough, more can be done to facilitate a healthy workplace.</a:t>
            </a:r>
          </a:p>
          <a:p>
            <a:endParaRPr lang="en-GB" sz="2800" dirty="0"/>
          </a:p>
          <a:p>
            <a:r>
              <a:rPr lang="en-GB" sz="2800" dirty="0"/>
              <a:t>Consider the wellbeing strategy of an organisation you are familiar with and its effectiveness. How can it be improved?</a:t>
            </a:r>
          </a:p>
        </p:txBody>
      </p:sp>
    </p:spTree>
    <p:extLst>
      <p:ext uri="{BB962C8B-B14F-4D97-AF65-F5344CB8AC3E}">
        <p14:creationId xmlns:p14="http://schemas.microsoft.com/office/powerpoint/2010/main" val="1304600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CIPD – Health and Wellbeing at work (2023) </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339650"/>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endParaRPr lang="en-GB" sz="3200" u="sng" dirty="0">
              <a:solidFill>
                <a:prstClr val="black"/>
              </a:solidFill>
              <a:latin typeface="Myriad Pro"/>
            </a:endParaRPr>
          </a:p>
          <a:p>
            <a:pPr marR="0" lvl="0" algn="l" defTabSz="914400" rtl="0" eaLnBrk="1" fontAlgn="auto" latinLnBrk="0" hangingPunct="1">
              <a:lnSpc>
                <a:spcPct val="100000"/>
              </a:lnSpc>
              <a:spcBef>
                <a:spcPts val="0"/>
              </a:spcBef>
              <a:spcAft>
                <a:spcPts val="0"/>
              </a:spcAft>
              <a:buClrTx/>
              <a:buSzTx/>
              <a:tabLst/>
              <a:defRPr/>
            </a:pPr>
            <a:r>
              <a:rPr lang="en-GB" sz="2400" u="sng" dirty="0">
                <a:solidFill>
                  <a:prstClr val="black"/>
                </a:solidFill>
                <a:latin typeface="Myriad Pro"/>
              </a:rPr>
              <a:t>Key findings</a:t>
            </a:r>
            <a:endParaRPr kumimoji="0" lang="en-GB" sz="2400" b="0" i="0" u="sng"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Slightly more have a stand-alone wellbeing strategy, but focus from senior leaders is waning</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Mental health remains the most common focus of health and wellbeing activity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COVID-19 continues to have some impact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Employee assistance programmes continue to be the most common wellbeing benefit offered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Little change to wellbeing budgets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Lack of line manager skills and confidence is the top challenge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Investing in wellbeing to boost employee engagement is the top opportunity</a:t>
            </a: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803668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B7A2B3-D9B6-279B-1AFA-54111F23A953}"/>
              </a:ext>
            </a:extLst>
          </p:cNvPr>
          <p:cNvPicPr>
            <a:picLocks noChangeAspect="1"/>
          </p:cNvPicPr>
          <p:nvPr/>
        </p:nvPicPr>
        <p:blipFill>
          <a:blip r:embed="rId3"/>
          <a:stretch>
            <a:fillRect/>
          </a:stretch>
        </p:blipFill>
        <p:spPr>
          <a:xfrm>
            <a:off x="166687" y="443593"/>
            <a:ext cx="8810625" cy="4838700"/>
          </a:xfrm>
          <a:prstGeom prst="rect">
            <a:avLst/>
          </a:prstGeom>
        </p:spPr>
      </p:pic>
    </p:spTree>
    <p:extLst>
      <p:ext uri="{BB962C8B-B14F-4D97-AF65-F5344CB8AC3E}">
        <p14:creationId xmlns:p14="http://schemas.microsoft.com/office/powerpoint/2010/main" val="4144848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Holistic approach</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5262979"/>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Line managers </a:t>
            </a:r>
            <a:r>
              <a:rPr lang="en-GB" sz="2800" b="0" i="0" dirty="0">
                <a:solidFill>
                  <a:srgbClr val="202020"/>
                </a:solidFill>
                <a:effectLst/>
                <a:latin typeface="Museo"/>
              </a:rPr>
              <a:t>have the ongoing guidance needed to support their teams, so they can have sensitive conversations with individuals and signpost to expert help where needed. All employees should be encouraged to have a good self-care routine including a healthy approach to diet and sleep.</a:t>
            </a:r>
          </a:p>
          <a:p>
            <a:pPr marL="457200" indent="-457200" algn="l">
              <a:buFont typeface="Arial" panose="020B0604020202020204" pitchFamily="34" charset="0"/>
              <a:buChar char="•"/>
            </a:pPr>
            <a:r>
              <a:rPr lang="en-GB" sz="2800" b="0" i="0" dirty="0">
                <a:solidFill>
                  <a:srgbClr val="202020"/>
                </a:solidFill>
                <a:effectLst/>
                <a:latin typeface="Museo"/>
              </a:rPr>
              <a:t>Employers need to look beyond absence statistics to understand the underlying factors, such as unmanageable workloads, that are driving unhealthy working practices and influencing people’s wellbeing.</a:t>
            </a:r>
          </a:p>
          <a:p>
            <a:br>
              <a:rPr lang="en-GB" sz="2800" dirty="0"/>
            </a:br>
            <a:endParaRPr lang="en-GB" sz="2800" dirty="0"/>
          </a:p>
        </p:txBody>
      </p:sp>
    </p:spTree>
    <p:extLst>
      <p:ext uri="{BB962C8B-B14F-4D97-AF65-F5344CB8AC3E}">
        <p14:creationId xmlns:p14="http://schemas.microsoft.com/office/powerpoint/2010/main" val="1401687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DD867-D6B2-C921-FCBD-DA61B4F57AB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758B745-5CA0-33A3-7D93-DCDFE89487F8}"/>
              </a:ext>
            </a:extLst>
          </p:cNvPr>
          <p:cNvSpPr txBox="1"/>
          <p:nvPr/>
        </p:nvSpPr>
        <p:spPr>
          <a:xfrm>
            <a:off x="1676656" y="623943"/>
            <a:ext cx="4811486" cy="707886"/>
          </a:xfrm>
          <a:prstGeom prst="rect">
            <a:avLst/>
          </a:prstGeom>
          <a:noFill/>
        </p:spPr>
        <p:txBody>
          <a:bodyPr wrap="square">
            <a:spAutoFit/>
          </a:bodyPr>
          <a:lstStyle/>
          <a:p>
            <a:pPr algn="ctr"/>
            <a:r>
              <a:rPr lang="en-GB" sz="4000" b="1" dirty="0"/>
              <a:t>Case Study</a:t>
            </a:r>
            <a:endParaRPr lang="en-GB" sz="1800" b="1" dirty="0"/>
          </a:p>
        </p:txBody>
      </p:sp>
      <p:sp>
        <p:nvSpPr>
          <p:cNvPr id="4" name="TextBox 3">
            <a:extLst>
              <a:ext uri="{FF2B5EF4-FFF2-40B4-BE49-F238E27FC236}">
                <a16:creationId xmlns:a16="http://schemas.microsoft.com/office/drawing/2014/main" id="{74A0F1C1-90E6-4BBF-2427-D9082E7593AF}"/>
              </a:ext>
            </a:extLst>
          </p:cNvPr>
          <p:cNvSpPr txBox="1"/>
          <p:nvPr/>
        </p:nvSpPr>
        <p:spPr>
          <a:xfrm>
            <a:off x="809897" y="1613118"/>
            <a:ext cx="7393577" cy="5215274"/>
          </a:xfrm>
          <a:prstGeom prst="rect">
            <a:avLst/>
          </a:prstGeom>
          <a:noFill/>
        </p:spPr>
        <p:txBody>
          <a:bodyPr wrap="square">
            <a:spAutoFit/>
          </a:bodyPr>
          <a:lstStyle/>
          <a:p>
            <a:r>
              <a:rPr lang="en-GB" sz="2800" dirty="0"/>
              <a:t>Read the Macmillan Cancer Support case study, highlight the key points and answer the following questions:</a:t>
            </a: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Evaluate the potential limitations of relying on colleague networks and representation forums for organizational change. How might Macmillan address these limitations?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Critically examine the statement: "People managers play a pivotal role in colleague health and wellbeing." What are the implications of this perspective for organisational structure and individual responsibility?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800" dirty="0"/>
          </a:p>
          <a:p>
            <a:endParaRPr lang="en-GB" sz="2800" dirty="0"/>
          </a:p>
          <a:p>
            <a:r>
              <a:rPr lang="en-GB" sz="2800" dirty="0"/>
              <a:t> </a:t>
            </a:r>
          </a:p>
        </p:txBody>
      </p:sp>
    </p:spTree>
    <p:extLst>
      <p:ext uri="{BB962C8B-B14F-4D97-AF65-F5344CB8AC3E}">
        <p14:creationId xmlns:p14="http://schemas.microsoft.com/office/powerpoint/2010/main" val="1118260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Employee Voice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Individual and collective channels</a:t>
            </a:r>
            <a:r>
              <a:rPr lang="en-GB" sz="2800" b="0" i="0" dirty="0">
                <a:solidFill>
                  <a:srgbClr val="202020"/>
                </a:solidFill>
                <a:effectLst/>
                <a:latin typeface="Museo"/>
              </a:rPr>
              <a:t>.</a:t>
            </a:r>
          </a:p>
          <a:p>
            <a:pPr marL="457200" indent="-457200" algn="l">
              <a:buFont typeface="Arial" panose="020B0604020202020204" pitchFamily="34" charset="0"/>
              <a:buChar char="•"/>
            </a:pPr>
            <a:r>
              <a:rPr lang="en-GB" sz="2800" b="0" i="0" dirty="0">
                <a:solidFill>
                  <a:srgbClr val="202020"/>
                </a:solidFill>
                <a:effectLst/>
                <a:latin typeface="Museo"/>
              </a:rPr>
              <a:t>Directl</a:t>
            </a:r>
            <a:r>
              <a:rPr lang="en-GB" sz="2800" dirty="0">
                <a:solidFill>
                  <a:srgbClr val="202020"/>
                </a:solidFill>
                <a:latin typeface="Museo"/>
              </a:rPr>
              <a:t>y and indirectly through employee reps and trade unions</a:t>
            </a:r>
            <a:r>
              <a:rPr lang="en-GB" sz="2800" b="0" i="0" dirty="0">
                <a:solidFill>
                  <a:srgbClr val="202020"/>
                </a:solidFill>
                <a:effectLst/>
                <a:latin typeface="Museo"/>
              </a:rPr>
              <a:t>.</a:t>
            </a:r>
          </a:p>
          <a:p>
            <a:pPr marL="457200" indent="-457200" algn="l">
              <a:buFont typeface="Arial" panose="020B0604020202020204" pitchFamily="34" charset="0"/>
              <a:buChar char="•"/>
            </a:pPr>
            <a:r>
              <a:rPr lang="en-GB" sz="2800" dirty="0">
                <a:solidFill>
                  <a:srgbClr val="202020"/>
                </a:solidFill>
                <a:latin typeface="Museo"/>
              </a:rPr>
              <a:t>Effective voice should involve complementary channels and be supported by leaders.</a:t>
            </a:r>
          </a:p>
          <a:p>
            <a:pPr marL="457200" indent="-457200" algn="l">
              <a:buFont typeface="Arial" panose="020B0604020202020204" pitchFamily="34" charset="0"/>
              <a:buChar char="•"/>
            </a:pPr>
            <a:r>
              <a:rPr lang="en-GB" sz="2800" b="0" i="0" dirty="0">
                <a:solidFill>
                  <a:srgbClr val="202020"/>
                </a:solidFill>
                <a:effectLst/>
                <a:latin typeface="Museo"/>
              </a:rPr>
              <a:t>Two</a:t>
            </a:r>
            <a:r>
              <a:rPr lang="en-GB" sz="2800" dirty="0">
                <a:solidFill>
                  <a:srgbClr val="202020"/>
                </a:solidFill>
                <a:latin typeface="Museo"/>
              </a:rPr>
              <a:t>-way communication important, managers should listen and act on employee voice. </a:t>
            </a:r>
            <a:endParaRPr lang="en-GB" sz="2800" b="0" i="0" dirty="0">
              <a:solidFill>
                <a:srgbClr val="202020"/>
              </a:solidFill>
              <a:effectLst/>
              <a:latin typeface="Museo"/>
            </a:endParaRPr>
          </a:p>
          <a:p>
            <a:br>
              <a:rPr lang="en-GB" sz="2800" dirty="0"/>
            </a:br>
            <a:endParaRPr lang="en-GB" sz="2800" dirty="0"/>
          </a:p>
        </p:txBody>
      </p:sp>
    </p:spTree>
    <p:extLst>
      <p:ext uri="{BB962C8B-B14F-4D97-AF65-F5344CB8AC3E}">
        <p14:creationId xmlns:p14="http://schemas.microsoft.com/office/powerpoint/2010/main" val="259584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Importance of Employee Voice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Fundamental right, allows employees to express themselves and is integral to good work.</a:t>
            </a:r>
          </a:p>
          <a:p>
            <a:pPr marL="457200" indent="-457200" algn="l">
              <a:buFont typeface="Arial" panose="020B0604020202020204" pitchFamily="34" charset="0"/>
              <a:buChar char="•"/>
            </a:pPr>
            <a:r>
              <a:rPr lang="en-GB" sz="2800" i="0" dirty="0">
                <a:solidFill>
                  <a:srgbClr val="202020"/>
                </a:solidFill>
                <a:effectLst/>
                <a:latin typeface="Museo"/>
              </a:rPr>
              <a:t>Helps to improve </a:t>
            </a:r>
            <a:r>
              <a:rPr lang="en-GB" sz="2800" dirty="0">
                <a:solidFill>
                  <a:srgbClr val="202020"/>
                </a:solidFill>
                <a:latin typeface="Museo"/>
              </a:rPr>
              <a:t>the effectiveness and performance of an organisation by allowing employees to suggest improvements.</a:t>
            </a:r>
            <a:endParaRPr lang="en-GB" sz="2800" b="0" i="0" dirty="0">
              <a:solidFill>
                <a:srgbClr val="202020"/>
              </a:solidFill>
              <a:effectLst/>
              <a:latin typeface="Museo"/>
            </a:endParaRPr>
          </a:p>
          <a:p>
            <a:pPr marL="457200" indent="-457200">
              <a:buFont typeface="Arial" panose="020B0604020202020204" pitchFamily="34" charset="0"/>
              <a:buChar char="•"/>
            </a:pPr>
            <a:r>
              <a:rPr lang="en-GB" sz="2800" b="0" i="0" dirty="0">
                <a:solidFill>
                  <a:srgbClr val="202020"/>
                </a:solidFill>
                <a:effectLst/>
                <a:latin typeface="Museo"/>
              </a:rPr>
              <a:t>Voice is also an important part of employee wellbeing and is positively linked to job satisfaction.</a:t>
            </a:r>
          </a:p>
          <a:p>
            <a:pPr marL="457200" indent="-457200">
              <a:buFont typeface="Arial" panose="020B0604020202020204" pitchFamily="34" charset="0"/>
              <a:buChar char="•"/>
            </a:pPr>
            <a:endParaRPr lang="en-GB" sz="2800" dirty="0">
              <a:solidFill>
                <a:srgbClr val="202020"/>
              </a:solidFill>
              <a:latin typeface="Museo"/>
            </a:endParaRPr>
          </a:p>
          <a:p>
            <a:r>
              <a:rPr lang="en-GB" sz="2800" dirty="0">
                <a:solidFill>
                  <a:srgbClr val="202020"/>
                </a:solidFill>
                <a:latin typeface="Museo"/>
              </a:rPr>
              <a:t>What about employee silence? What are the risks?</a:t>
            </a:r>
            <a:endParaRPr lang="en-GB" sz="2800" dirty="0"/>
          </a:p>
        </p:txBody>
      </p:sp>
    </p:spTree>
    <p:extLst>
      <p:ext uri="{BB962C8B-B14F-4D97-AF65-F5344CB8AC3E}">
        <p14:creationId xmlns:p14="http://schemas.microsoft.com/office/powerpoint/2010/main" val="2073868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653143" y="524105"/>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Changing nature of voice and influence</a:t>
            </a:r>
          </a:p>
        </p:txBody>
      </p:sp>
      <p:sp>
        <p:nvSpPr>
          <p:cNvPr id="5" name="TextBox 4">
            <a:extLst>
              <a:ext uri="{FF2B5EF4-FFF2-40B4-BE49-F238E27FC236}">
                <a16:creationId xmlns:a16="http://schemas.microsoft.com/office/drawing/2014/main" id="{1A9F6A5F-5165-B49E-1729-43B912B1E5B6}"/>
              </a:ext>
            </a:extLst>
          </p:cNvPr>
          <p:cNvSpPr txBox="1"/>
          <p:nvPr/>
        </p:nvSpPr>
        <p:spPr>
          <a:xfrm>
            <a:off x="381408" y="1827661"/>
            <a:ext cx="8612777" cy="3970318"/>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Decline in trade union representation but collective voice still considered key in terms of employee engagement. </a:t>
            </a:r>
          </a:p>
          <a:p>
            <a:pPr marL="457200" indent="-457200" algn="l">
              <a:buFont typeface="Arial" panose="020B0604020202020204" pitchFamily="34" charset="0"/>
              <a:buChar char="•"/>
            </a:pPr>
            <a:r>
              <a:rPr lang="en-GB" sz="2800" b="0" dirty="0">
                <a:solidFill>
                  <a:srgbClr val="202020"/>
                </a:solidFill>
                <a:latin typeface="Museo"/>
              </a:rPr>
              <a:t>Rising inflation likely to increase the use of collective voice. </a:t>
            </a:r>
          </a:p>
          <a:p>
            <a:pPr marL="457200" indent="-457200" algn="l">
              <a:buFont typeface="Arial" panose="020B0604020202020204" pitchFamily="34" charset="0"/>
              <a:buChar char="•"/>
            </a:pPr>
            <a:r>
              <a:rPr lang="en-GB" sz="2800" i="0" dirty="0">
                <a:solidFill>
                  <a:srgbClr val="202020"/>
                </a:solidFill>
                <a:effectLst/>
                <a:latin typeface="Museo"/>
              </a:rPr>
              <a:t>Social</a:t>
            </a:r>
            <a:r>
              <a:rPr lang="en-GB" sz="2800" dirty="0">
                <a:solidFill>
                  <a:srgbClr val="202020"/>
                </a:solidFill>
                <a:latin typeface="Museo"/>
              </a:rPr>
              <a:t> technology.</a:t>
            </a:r>
          </a:p>
          <a:p>
            <a:pPr marL="457200" indent="-457200" algn="l">
              <a:buFont typeface="Arial" panose="020B0604020202020204" pitchFamily="34" charset="0"/>
              <a:buChar char="•"/>
            </a:pPr>
            <a:r>
              <a:rPr lang="en-GB" sz="2800" b="0" i="0" dirty="0">
                <a:solidFill>
                  <a:srgbClr val="202020"/>
                </a:solidFill>
                <a:effectLst/>
                <a:latin typeface="Museo"/>
              </a:rPr>
              <a:t>Corporate governance.</a:t>
            </a:r>
          </a:p>
          <a:p>
            <a:br>
              <a:rPr lang="en-GB" sz="2800" dirty="0"/>
            </a:br>
            <a:endParaRPr lang="en-GB" sz="2800" dirty="0"/>
          </a:p>
        </p:txBody>
      </p:sp>
    </p:spTree>
    <p:extLst>
      <p:ext uri="{BB962C8B-B14F-4D97-AF65-F5344CB8AC3E}">
        <p14:creationId xmlns:p14="http://schemas.microsoft.com/office/powerpoint/2010/main" val="1994842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653143" y="524105"/>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Creating a ‘speak up’ culture</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56174"/>
            <a:ext cx="8612777" cy="4832092"/>
          </a:xfrm>
          <a:prstGeom prst="rect">
            <a:avLst/>
          </a:prstGeom>
          <a:noFill/>
        </p:spPr>
        <p:txBody>
          <a:bodyPr wrap="square">
            <a:spAutoFit/>
          </a:bodyPr>
          <a:lstStyle/>
          <a:p>
            <a:pPr marL="457200" indent="-457200" algn="l">
              <a:buFont typeface="Arial" panose="020B0604020202020204" pitchFamily="34" charset="0"/>
              <a:buChar char="•"/>
            </a:pPr>
            <a:r>
              <a:rPr lang="en-GB" sz="2800" i="0" dirty="0">
                <a:solidFill>
                  <a:srgbClr val="202020"/>
                </a:solidFill>
                <a:effectLst/>
                <a:latin typeface="Museo"/>
              </a:rPr>
              <a:t>Whistleblowing (Public Interest Disclosure Act 1998)</a:t>
            </a:r>
          </a:p>
          <a:p>
            <a:pPr marL="457200" indent="-457200" algn="l">
              <a:buFont typeface="Arial" panose="020B0604020202020204" pitchFamily="34" charset="0"/>
              <a:buChar char="•"/>
            </a:pPr>
            <a:r>
              <a:rPr lang="en-GB" sz="2800" b="0" dirty="0">
                <a:solidFill>
                  <a:srgbClr val="202020"/>
                </a:solidFill>
                <a:latin typeface="Museo"/>
              </a:rPr>
              <a:t>Pol</a:t>
            </a:r>
            <a:r>
              <a:rPr lang="en-GB" sz="2800" dirty="0">
                <a:solidFill>
                  <a:srgbClr val="202020"/>
                </a:solidFill>
                <a:latin typeface="Museo"/>
              </a:rPr>
              <a:t>icies should make clear that the employer will identify and remedy any wrongdoing, employees should inform their line manager straight away (or possibly senior manager in a serious case), employer will treat concerns in confidence and individual won’t be penalised.</a:t>
            </a:r>
          </a:p>
          <a:p>
            <a:pPr marL="457200" indent="-457200" algn="l">
              <a:buFont typeface="Arial" panose="020B0604020202020204" pitchFamily="34" charset="0"/>
              <a:buChar char="•"/>
            </a:pPr>
            <a:r>
              <a:rPr lang="en-GB" sz="2800" b="0" i="0" dirty="0">
                <a:solidFill>
                  <a:srgbClr val="202020"/>
                </a:solidFill>
                <a:effectLst/>
                <a:latin typeface="Museo"/>
              </a:rPr>
              <a:t>Other complaints should be handled appropriately through a grievance policy. </a:t>
            </a:r>
          </a:p>
          <a:p>
            <a:br>
              <a:rPr lang="en-GB" sz="2800" dirty="0"/>
            </a:br>
            <a:endParaRPr lang="en-GB" sz="2800" dirty="0"/>
          </a:p>
        </p:txBody>
      </p:sp>
    </p:spTree>
    <p:extLst>
      <p:ext uri="{BB962C8B-B14F-4D97-AF65-F5344CB8AC3E}">
        <p14:creationId xmlns:p14="http://schemas.microsoft.com/office/powerpoint/2010/main" val="463895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41FEE8F3-CFDC-5BC4-BD88-A7337A3E52D5}"/>
              </a:ext>
            </a:extLst>
          </p:cNvPr>
          <p:cNvSpPr>
            <a:spLocks noGrp="1"/>
          </p:cNvSpPr>
          <p:nvPr>
            <p:ph type="title"/>
          </p:nvPr>
        </p:nvSpPr>
        <p:spPr>
          <a:xfrm>
            <a:off x="514350" y="109538"/>
            <a:ext cx="7772400" cy="819150"/>
          </a:xfrm>
        </p:spPr>
        <p:txBody>
          <a:bodyPr/>
          <a:lstStyle/>
          <a:p>
            <a:pPr eaLnBrk="1" hangingPunct="1"/>
            <a:r>
              <a:rPr lang="en-GB" altLang="en-US" sz="4000">
                <a:cs typeface="Arial" panose="020B0604020202020204" pitchFamily="34" charset="0"/>
              </a:rPr>
              <a:t>Activity:</a:t>
            </a:r>
            <a:r>
              <a:rPr lang="en-GB" altLang="en-US">
                <a:latin typeface="Arial" panose="020B0604020202020204" pitchFamily="34" charset="0"/>
                <a:cs typeface="Arial" panose="020B0604020202020204" pitchFamily="34" charset="0"/>
              </a:rPr>
              <a:t> </a:t>
            </a:r>
            <a:endParaRPr lang="en-GB" altLang="en-US"/>
          </a:p>
        </p:txBody>
      </p:sp>
      <p:sp>
        <p:nvSpPr>
          <p:cNvPr id="10244" name="Text Box 1">
            <a:extLst>
              <a:ext uri="{FF2B5EF4-FFF2-40B4-BE49-F238E27FC236}">
                <a16:creationId xmlns:a16="http://schemas.microsoft.com/office/drawing/2014/main" id="{D376551E-C67C-9F72-2F92-D2255246AB10}"/>
              </a:ext>
            </a:extLst>
          </p:cNvPr>
          <p:cNvSpPr txBox="1">
            <a:spLocks noChangeArrowheads="1"/>
          </p:cNvSpPr>
          <p:nvPr/>
        </p:nvSpPr>
        <p:spPr bwMode="auto">
          <a:xfrm>
            <a:off x="38100" y="804862"/>
            <a:ext cx="9105900" cy="524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358775" indent="-358775"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Aft>
                <a:spcPts val="1000"/>
              </a:spcAft>
            </a:pPr>
            <a:r>
              <a:rPr lang="en-GB" altLang="en-US" sz="2400" dirty="0">
                <a:latin typeface="Calibri" panose="020F0502020204030204" pitchFamily="34" charset="0"/>
              </a:rPr>
              <a:t>Consider an organisation you are familiar with.</a:t>
            </a:r>
          </a:p>
          <a:p>
            <a:pPr eaLnBrk="1" hangingPunct="1">
              <a:spcAft>
                <a:spcPts val="1000"/>
              </a:spcAft>
            </a:pPr>
            <a:endParaRPr lang="en-GB" altLang="en-US" sz="1200" dirty="0">
              <a:latin typeface="Calibri" panose="020F0502020204030204" pitchFamily="34" charset="0"/>
            </a:endParaRPr>
          </a:p>
          <a:p>
            <a:pPr lvl="1" eaLnBrk="1" hangingPunct="1">
              <a:buFont typeface="Verdana" panose="020B0604030504040204" pitchFamily="34" charset="0"/>
              <a:buNone/>
            </a:pPr>
            <a:r>
              <a:rPr lang="en-GB" altLang="en-US" sz="2400" dirty="0">
                <a:latin typeface="Calibri" panose="020F0502020204030204" pitchFamily="34" charset="0"/>
              </a:rPr>
              <a:t>•   Describe how the decision-making process operates in your chosen organisation.</a:t>
            </a:r>
          </a:p>
          <a:p>
            <a:pPr lvl="1" eaLnBrk="1" hangingPunct="1">
              <a:buFont typeface="Verdana" panose="020B0604030504040204" pitchFamily="34" charset="0"/>
              <a:buNone/>
            </a:pPr>
            <a:endParaRPr lang="en-GB" altLang="en-US" sz="2400" dirty="0">
              <a:latin typeface="Calibri" panose="020F0502020204030204" pitchFamily="34" charset="0"/>
            </a:endParaRPr>
          </a:p>
          <a:p>
            <a:pPr lvl="1" eaLnBrk="1" hangingPunct="1">
              <a:buFont typeface="Verdana" panose="020B0604030504040204" pitchFamily="34" charset="0"/>
              <a:buNone/>
            </a:pPr>
            <a:r>
              <a:rPr lang="en-GB" altLang="en-US" sz="2400" dirty="0">
                <a:latin typeface="Calibri" panose="020F0502020204030204" pitchFamily="34" charset="0"/>
              </a:rPr>
              <a:t>•   Describe the extent to which employees are able to influence the decision-making in your chosen organisation.</a:t>
            </a:r>
          </a:p>
          <a:p>
            <a:pPr lvl="1" eaLnBrk="1" hangingPunct="1">
              <a:buFont typeface="Verdana" panose="020B0604030504040204" pitchFamily="34" charset="0"/>
              <a:buNone/>
            </a:pPr>
            <a:endParaRPr lang="en-GB" altLang="en-US" sz="2400" dirty="0">
              <a:latin typeface="Calibri" panose="020F0502020204030204" pitchFamily="34" charset="0"/>
            </a:endParaRPr>
          </a:p>
          <a:p>
            <a:pPr lvl="1" eaLnBrk="1" hangingPunct="1">
              <a:buFont typeface="Verdana" panose="020B0604030504040204" pitchFamily="34" charset="0"/>
              <a:buNone/>
            </a:pPr>
            <a:r>
              <a:rPr lang="en-GB" altLang="en-US" sz="2400" dirty="0">
                <a:latin typeface="Calibri" panose="020F0502020204030204" pitchFamily="34" charset="0"/>
              </a:rPr>
              <a:t>•   Briefly, comment on how the employees feel about the level of their involvement and voice.</a:t>
            </a:r>
          </a:p>
          <a:p>
            <a:pPr lvl="1" eaLnBrk="1" hangingPunct="1">
              <a:buFont typeface="Verdana" panose="020B0604030504040204" pitchFamily="34" charset="0"/>
              <a:buChar char="•"/>
            </a:pPr>
            <a:endParaRPr lang="en-GB" altLang="en-US" sz="2400" dirty="0">
              <a:latin typeface="Calibri" panose="020F0502020204030204" pitchFamily="34" charset="0"/>
            </a:endParaRPr>
          </a:p>
          <a:p>
            <a:pPr lvl="1" eaLnBrk="1" hangingPunct="1">
              <a:buFont typeface="Verdana" panose="020B0604030504040204" pitchFamily="34" charset="0"/>
              <a:buNone/>
            </a:pPr>
            <a:r>
              <a:rPr lang="en-GB" altLang="en-US" sz="2400" dirty="0">
                <a:latin typeface="Calibri" panose="020F0502020204030204" pitchFamily="34" charset="0"/>
              </a:rPr>
              <a:t>•   What lessons could be learned by </a:t>
            </a:r>
            <a:r>
              <a:rPr lang="en-GB" altLang="en-US" sz="2400" i="1" dirty="0">
                <a:latin typeface="Calibri" panose="020F0502020204030204" pitchFamily="34" charset="0"/>
              </a:rPr>
              <a:t>both</a:t>
            </a:r>
            <a:r>
              <a:rPr lang="en-GB" altLang="en-US" sz="2400" dirty="0">
                <a:latin typeface="Calibri" panose="020F0502020204030204" pitchFamily="34" charset="0"/>
              </a:rPr>
              <a:t> the management and the non-management employees?</a:t>
            </a:r>
            <a:endParaRPr lang="en-US" altLang="en-US" sz="2400" dirty="0">
              <a:latin typeface="Calibri" panose="020F050202020403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0EA25-D5F2-6715-9573-6E952715C1B0}"/>
              </a:ext>
            </a:extLst>
          </p:cNvPr>
          <p:cNvSpPr>
            <a:spLocks noGrp="1"/>
          </p:cNvSpPr>
          <p:nvPr>
            <p:ph type="title"/>
          </p:nvPr>
        </p:nvSpPr>
        <p:spPr/>
        <p:txBody>
          <a:bodyPr/>
          <a:lstStyle/>
          <a:p>
            <a:r>
              <a:rPr lang="en-GB" dirty="0"/>
              <a:t>CIPD Case Studies</a:t>
            </a:r>
          </a:p>
        </p:txBody>
      </p:sp>
      <p:sp>
        <p:nvSpPr>
          <p:cNvPr id="3" name="Content Placeholder 2">
            <a:extLst>
              <a:ext uri="{FF2B5EF4-FFF2-40B4-BE49-F238E27FC236}">
                <a16:creationId xmlns:a16="http://schemas.microsoft.com/office/drawing/2014/main" id="{A0D1E6E0-91C8-68DD-1271-41C301C51596}"/>
              </a:ext>
            </a:extLst>
          </p:cNvPr>
          <p:cNvSpPr>
            <a:spLocks noGrp="1"/>
          </p:cNvSpPr>
          <p:nvPr>
            <p:ph idx="1"/>
          </p:nvPr>
        </p:nvSpPr>
        <p:spPr/>
        <p:txBody>
          <a:bodyPr/>
          <a:lstStyle/>
          <a:p>
            <a:r>
              <a:rPr lang="en-GB" dirty="0"/>
              <a:t>NatWest Group plc</a:t>
            </a:r>
          </a:p>
          <a:p>
            <a:r>
              <a:rPr lang="en-GB" dirty="0"/>
              <a:t>B&amp;Q</a:t>
            </a:r>
          </a:p>
          <a:p>
            <a:r>
              <a:rPr lang="en-GB" dirty="0"/>
              <a:t>WorldSkills UK</a:t>
            </a:r>
          </a:p>
          <a:p>
            <a:r>
              <a:rPr lang="en-GB" dirty="0"/>
              <a:t>Translink</a:t>
            </a:r>
          </a:p>
          <a:p>
            <a:endParaRPr lang="en-GB" dirty="0"/>
          </a:p>
          <a:p>
            <a:endParaRPr lang="en-GB" dirty="0"/>
          </a:p>
        </p:txBody>
      </p:sp>
    </p:spTree>
    <p:extLst>
      <p:ext uri="{BB962C8B-B14F-4D97-AF65-F5344CB8AC3E}">
        <p14:creationId xmlns:p14="http://schemas.microsoft.com/office/powerpoint/2010/main" val="2739899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431682" y="1745257"/>
            <a:ext cx="8280636" cy="4031873"/>
          </a:xfrm>
          <a:prstGeom prst="rect">
            <a:avLst/>
          </a:prstGeom>
          <a:noFill/>
        </p:spPr>
        <p:txBody>
          <a:bodyPr wrap="square">
            <a:spAutoFit/>
          </a:bodyPr>
          <a:lstStyle/>
          <a:p>
            <a:pPr marL="914400" lvl="1" indent="-457200">
              <a:buFont typeface="Arial" panose="020B0604020202020204" pitchFamily="34" charset="0"/>
              <a:buChar char="•"/>
            </a:pPr>
            <a:r>
              <a:rPr lang="en-GB" sz="3200" dirty="0"/>
              <a:t>Defining wellbeing</a:t>
            </a:r>
          </a:p>
          <a:p>
            <a:pPr marL="914400" lvl="1" indent="-457200">
              <a:buFont typeface="Arial" panose="020B0604020202020204" pitchFamily="34" charset="0"/>
              <a:buChar char="•"/>
            </a:pPr>
            <a:r>
              <a:rPr lang="en-GB" sz="3200" dirty="0"/>
              <a:t>The importance of wellbeing</a:t>
            </a:r>
          </a:p>
          <a:p>
            <a:pPr marL="914400" lvl="1" indent="-457200">
              <a:buFont typeface="Arial" panose="020B0604020202020204" pitchFamily="34" charset="0"/>
              <a:buChar char="•"/>
            </a:pPr>
            <a:r>
              <a:rPr lang="en-GB" sz="3200" dirty="0"/>
              <a:t>Wellbeing strategies</a:t>
            </a:r>
          </a:p>
          <a:p>
            <a:pPr marL="914400" lvl="1" indent="-457200">
              <a:buFont typeface="Arial" panose="020B0604020202020204" pitchFamily="34" charset="0"/>
              <a:buChar char="•"/>
            </a:pPr>
            <a:r>
              <a:rPr lang="en-GB" sz="3200" dirty="0"/>
              <a:t>Employee Voice</a:t>
            </a:r>
          </a:p>
          <a:p>
            <a:pPr lvl="1"/>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9820986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2920</Words>
  <Application>Microsoft Office PowerPoint</Application>
  <PresentationFormat>On-screen Show (4:3)</PresentationFormat>
  <Paragraphs>224</Paragraphs>
  <Slides>24</Slides>
  <Notes>23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24</vt:i4>
      </vt:variant>
    </vt:vector>
  </HeadingPairs>
  <TitlesOfParts>
    <vt:vector size="36" baseType="lpstr">
      <vt:lpstr>-apple-system</vt:lpstr>
      <vt:lpstr>fkGroteskNeue</vt:lpstr>
      <vt:lpstr>Museo</vt:lpstr>
      <vt:lpstr>Myriad Pro</vt:lpstr>
      <vt:lpstr>var(--font-berkeley-mono)</vt:lpstr>
      <vt:lpstr>var(--font-fk-grotesk)</vt:lpstr>
      <vt:lpstr>Aptos</vt:lpstr>
      <vt:lpstr>Arial</vt:lpstr>
      <vt:lpstr>Calibri</vt:lpstr>
      <vt:lpstr>Segoe UI</vt:lpstr>
      <vt:lpstr>Verdana</vt:lpstr>
      <vt:lpstr>20140311PresentationUWTSDTemplate</vt:lpstr>
      <vt:lpstr>Shaping Cultures  Rhiannon Akers, February 2025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vt:lpstr>
      <vt:lpstr>CIPD Case Studies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9</cp:revision>
  <cp:lastPrinted>2017-10-10T10:16:57Z</cp:lastPrinted>
  <dcterms:created xsi:type="dcterms:W3CDTF">2015-04-14T15:21:28Z</dcterms:created>
  <dcterms:modified xsi:type="dcterms:W3CDTF">2025-02-03T16:19:19Z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